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46" r:id="rId1"/>
  </p:sldMasterIdLst>
  <p:notesMasterIdLst>
    <p:notesMasterId r:id="rId79"/>
  </p:notesMasterIdLst>
  <p:handoutMasterIdLst>
    <p:handoutMasterId r:id="rId80"/>
  </p:handoutMasterIdLst>
  <p:sldIdLst>
    <p:sldId id="256" r:id="rId2"/>
    <p:sldId id="567" r:id="rId3"/>
    <p:sldId id="450" r:id="rId4"/>
    <p:sldId id="654" r:id="rId5"/>
    <p:sldId id="452" r:id="rId6"/>
    <p:sldId id="453" r:id="rId7"/>
    <p:sldId id="572" r:id="rId8"/>
    <p:sldId id="456" r:id="rId9"/>
    <p:sldId id="655" r:id="rId10"/>
    <p:sldId id="598" r:id="rId11"/>
    <p:sldId id="599" r:id="rId12"/>
    <p:sldId id="600" r:id="rId13"/>
    <p:sldId id="467" r:id="rId14"/>
    <p:sldId id="468" r:id="rId15"/>
    <p:sldId id="653" r:id="rId16"/>
    <p:sldId id="469" r:id="rId17"/>
    <p:sldId id="462" r:id="rId18"/>
    <p:sldId id="656" r:id="rId19"/>
    <p:sldId id="470" r:id="rId20"/>
    <p:sldId id="463" r:id="rId21"/>
    <p:sldId id="473" r:id="rId22"/>
    <p:sldId id="481" r:id="rId23"/>
    <p:sldId id="472" r:id="rId24"/>
    <p:sldId id="517" r:id="rId25"/>
    <p:sldId id="461" r:id="rId26"/>
    <p:sldId id="474" r:id="rId27"/>
    <p:sldId id="516" r:id="rId28"/>
    <p:sldId id="518" r:id="rId29"/>
    <p:sldId id="475" r:id="rId30"/>
    <p:sldId id="657" r:id="rId31"/>
    <p:sldId id="515" r:id="rId32"/>
    <p:sldId id="514" r:id="rId33"/>
    <p:sldId id="476" r:id="rId34"/>
    <p:sldId id="465" r:id="rId35"/>
    <p:sldId id="480" r:id="rId36"/>
    <p:sldId id="658" r:id="rId37"/>
    <p:sldId id="484" r:id="rId38"/>
    <p:sldId id="645" r:id="rId39"/>
    <p:sldId id="485" r:id="rId40"/>
    <p:sldId id="577" r:id="rId41"/>
    <p:sldId id="486" r:id="rId42"/>
    <p:sldId id="578" r:id="rId43"/>
    <p:sldId id="581" r:id="rId44"/>
    <p:sldId id="420" r:id="rId45"/>
    <p:sldId id="519" r:id="rId46"/>
    <p:sldId id="531" r:id="rId47"/>
    <p:sldId id="576" r:id="rId48"/>
    <p:sldId id="522" r:id="rId49"/>
    <p:sldId id="523" r:id="rId50"/>
    <p:sldId id="525" r:id="rId51"/>
    <p:sldId id="526" r:id="rId52"/>
    <p:sldId id="421" r:id="rId53"/>
    <p:sldId id="527" r:id="rId54"/>
    <p:sldId id="659" r:id="rId55"/>
    <p:sldId id="532" r:id="rId56"/>
    <p:sldId id="533" r:id="rId57"/>
    <p:sldId id="534" r:id="rId58"/>
    <p:sldId id="510" r:id="rId59"/>
    <p:sldId id="422" r:id="rId60"/>
    <p:sldId id="489" r:id="rId61"/>
    <p:sldId id="490" r:id="rId62"/>
    <p:sldId id="491" r:id="rId63"/>
    <p:sldId id="543" r:id="rId64"/>
    <p:sldId id="493" r:id="rId65"/>
    <p:sldId id="535" r:id="rId66"/>
    <p:sldId id="582" r:id="rId67"/>
    <p:sldId id="661" r:id="rId68"/>
    <p:sldId id="664" r:id="rId69"/>
    <p:sldId id="665" r:id="rId70"/>
    <p:sldId id="666" r:id="rId71"/>
    <p:sldId id="667" r:id="rId72"/>
    <p:sldId id="668" r:id="rId73"/>
    <p:sldId id="669" r:id="rId74"/>
    <p:sldId id="670" r:id="rId75"/>
    <p:sldId id="671" r:id="rId76"/>
    <p:sldId id="672" r:id="rId77"/>
    <p:sldId id="662" r:id="rId78"/>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2"/>
        </a:solidFill>
        <a:latin typeface="Tahoma" charset="0"/>
        <a:ea typeface="+mn-ea"/>
        <a:cs typeface="+mn-cs"/>
      </a:defRPr>
    </a:lvl1pPr>
    <a:lvl2pPr marL="457200" algn="l" rtl="0" fontAlgn="base">
      <a:spcBef>
        <a:spcPct val="0"/>
      </a:spcBef>
      <a:spcAft>
        <a:spcPct val="0"/>
      </a:spcAft>
      <a:defRPr kern="1200">
        <a:solidFill>
          <a:schemeClr val="tx2"/>
        </a:solidFill>
        <a:latin typeface="Tahoma" charset="0"/>
        <a:ea typeface="+mn-ea"/>
        <a:cs typeface="+mn-cs"/>
      </a:defRPr>
    </a:lvl2pPr>
    <a:lvl3pPr marL="914400" algn="l" rtl="0" fontAlgn="base">
      <a:spcBef>
        <a:spcPct val="0"/>
      </a:spcBef>
      <a:spcAft>
        <a:spcPct val="0"/>
      </a:spcAft>
      <a:defRPr kern="1200">
        <a:solidFill>
          <a:schemeClr val="tx2"/>
        </a:solidFill>
        <a:latin typeface="Tahoma" charset="0"/>
        <a:ea typeface="+mn-ea"/>
        <a:cs typeface="+mn-cs"/>
      </a:defRPr>
    </a:lvl3pPr>
    <a:lvl4pPr marL="1371600" algn="l" rtl="0" fontAlgn="base">
      <a:spcBef>
        <a:spcPct val="0"/>
      </a:spcBef>
      <a:spcAft>
        <a:spcPct val="0"/>
      </a:spcAft>
      <a:defRPr kern="1200">
        <a:solidFill>
          <a:schemeClr val="tx2"/>
        </a:solidFill>
        <a:latin typeface="Tahoma" charset="0"/>
        <a:ea typeface="+mn-ea"/>
        <a:cs typeface="+mn-cs"/>
      </a:defRPr>
    </a:lvl4pPr>
    <a:lvl5pPr marL="1828800" algn="l" rtl="0" fontAlgn="base">
      <a:spcBef>
        <a:spcPct val="0"/>
      </a:spcBef>
      <a:spcAft>
        <a:spcPct val="0"/>
      </a:spcAft>
      <a:defRPr kern="1200">
        <a:solidFill>
          <a:schemeClr val="tx2"/>
        </a:solidFill>
        <a:latin typeface="Tahoma" charset="0"/>
        <a:ea typeface="+mn-ea"/>
        <a:cs typeface="+mn-cs"/>
      </a:defRPr>
    </a:lvl5pPr>
    <a:lvl6pPr marL="2286000" algn="l" defTabSz="914400" rtl="0" eaLnBrk="1" latinLnBrk="0" hangingPunct="1">
      <a:defRPr kern="1200">
        <a:solidFill>
          <a:schemeClr val="tx2"/>
        </a:solidFill>
        <a:latin typeface="Tahoma" charset="0"/>
        <a:ea typeface="+mn-ea"/>
        <a:cs typeface="+mn-cs"/>
      </a:defRPr>
    </a:lvl6pPr>
    <a:lvl7pPr marL="2743200" algn="l" defTabSz="914400" rtl="0" eaLnBrk="1" latinLnBrk="0" hangingPunct="1">
      <a:defRPr kern="1200">
        <a:solidFill>
          <a:schemeClr val="tx2"/>
        </a:solidFill>
        <a:latin typeface="Tahoma" charset="0"/>
        <a:ea typeface="+mn-ea"/>
        <a:cs typeface="+mn-cs"/>
      </a:defRPr>
    </a:lvl7pPr>
    <a:lvl8pPr marL="3200400" algn="l" defTabSz="914400" rtl="0" eaLnBrk="1" latinLnBrk="0" hangingPunct="1">
      <a:defRPr kern="1200">
        <a:solidFill>
          <a:schemeClr val="tx2"/>
        </a:solidFill>
        <a:latin typeface="Tahoma" charset="0"/>
        <a:ea typeface="+mn-ea"/>
        <a:cs typeface="+mn-cs"/>
      </a:defRPr>
    </a:lvl8pPr>
    <a:lvl9pPr marL="3657600" algn="l" defTabSz="914400" rtl="0" eaLnBrk="1" latinLnBrk="0" hangingPunct="1">
      <a:defRPr kern="1200">
        <a:solidFill>
          <a:schemeClr val="tx2"/>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AC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9" autoAdjust="0"/>
    <p:restoredTop sz="90166" autoAdjust="0"/>
  </p:normalViewPr>
  <p:slideViewPr>
    <p:cSldViewPr showGuides="1">
      <p:cViewPr varScale="1">
        <p:scale>
          <a:sx n="64" d="100"/>
          <a:sy n="64" d="100"/>
        </p:scale>
        <p:origin x="1478" y="62"/>
      </p:cViewPr>
      <p:guideLst>
        <p:guide orient="horz" pos="2160"/>
        <p:guide pos="2880"/>
      </p:guideLst>
    </p:cSldViewPr>
  </p:slideViewPr>
  <p:outlineViewPr>
    <p:cViewPr>
      <p:scale>
        <a:sx n="33" d="100"/>
        <a:sy n="33" d="100"/>
      </p:scale>
      <p:origin x="0" y="1068"/>
    </p:cViewPr>
  </p:outlineViewPr>
  <p:notesTextViewPr>
    <p:cViewPr>
      <p:scale>
        <a:sx n="100" d="100"/>
        <a:sy n="100" d="100"/>
      </p:scale>
      <p:origin x="0" y="0"/>
    </p:cViewPr>
  </p:notesTextViewPr>
  <p:sorterViewPr>
    <p:cViewPr>
      <p:scale>
        <a:sx n="66" d="100"/>
        <a:sy n="66" d="100"/>
      </p:scale>
      <p:origin x="0" y="5418"/>
    </p:cViewPr>
  </p:sorterViewPr>
  <p:notesViewPr>
    <p:cSldViewPr showGuides="1">
      <p:cViewPr varScale="1">
        <p:scale>
          <a:sx n="82" d="100"/>
          <a:sy n="82" d="100"/>
        </p:scale>
        <p:origin x="-309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2488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w="12700">
            <a:noFill/>
            <a:miter lim="800000"/>
            <a:headEnd/>
            <a:tailEnd/>
          </a:ln>
          <a:effectLst/>
        </p:spPr>
        <p:txBody>
          <a:bodyPr vert="horz" wrap="square" lIns="90657" tIns="44533" rIns="90657" bIns="4453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47" name="Rectangle 3"/>
          <p:cNvSpPr>
            <a:spLocks noGrp="1" noRot="1" noChangeAspect="1" noChangeArrowheads="1" noTextEdit="1"/>
          </p:cNvSpPr>
          <p:nvPr>
            <p:ph type="sldImg" idx="2"/>
          </p:nvPr>
        </p:nvSpPr>
        <p:spPr bwMode="auto">
          <a:xfrm>
            <a:off x="1176338" y="700088"/>
            <a:ext cx="4598987" cy="34496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4"/>
          <p:cNvSpPr>
            <a:spLocks noChangeArrowheads="1"/>
          </p:cNvSpPr>
          <p:nvPr/>
        </p:nvSpPr>
        <p:spPr bwMode="auto">
          <a:xfrm>
            <a:off x="6483350" y="8834438"/>
            <a:ext cx="3952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7" tIns="44533" rIns="90657" bIns="44533" anchor="ctr">
            <a:spAutoFit/>
          </a:bodyPr>
          <a:lstStyle>
            <a:lvl1pPr eaLnBrk="0" hangingPunct="0">
              <a:defRPr>
                <a:solidFill>
                  <a:schemeClr val="tx2"/>
                </a:solidFill>
                <a:latin typeface="Tahoma" charset="0"/>
              </a:defRPr>
            </a:lvl1pPr>
            <a:lvl2pPr marL="742950" indent="-285750" eaLnBrk="0" hangingPunct="0">
              <a:defRPr>
                <a:solidFill>
                  <a:schemeClr val="tx2"/>
                </a:solidFill>
                <a:latin typeface="Tahoma" charset="0"/>
              </a:defRPr>
            </a:lvl2pPr>
            <a:lvl3pPr marL="1143000" indent="-228600" eaLnBrk="0" hangingPunct="0">
              <a:defRPr>
                <a:solidFill>
                  <a:schemeClr val="tx2"/>
                </a:solidFill>
                <a:latin typeface="Tahoma" charset="0"/>
              </a:defRPr>
            </a:lvl3pPr>
            <a:lvl4pPr marL="1600200" indent="-228600" eaLnBrk="0" hangingPunct="0">
              <a:defRPr>
                <a:solidFill>
                  <a:schemeClr val="tx2"/>
                </a:solidFill>
                <a:latin typeface="Tahoma" charset="0"/>
              </a:defRPr>
            </a:lvl4pPr>
            <a:lvl5pPr marL="2057400" indent="-228600" eaLnBrk="0" hangingPunct="0">
              <a:defRPr>
                <a:solidFill>
                  <a:schemeClr val="tx2"/>
                </a:solidFill>
                <a:latin typeface="Tahoma" charset="0"/>
              </a:defRPr>
            </a:lvl5pPr>
            <a:lvl6pPr marL="2514600" indent="-228600" eaLnBrk="0" fontAlgn="base" hangingPunct="0">
              <a:spcBef>
                <a:spcPct val="0"/>
              </a:spcBef>
              <a:spcAft>
                <a:spcPct val="0"/>
              </a:spcAft>
              <a:defRPr>
                <a:solidFill>
                  <a:schemeClr val="tx2"/>
                </a:solidFill>
                <a:latin typeface="Tahoma" charset="0"/>
              </a:defRPr>
            </a:lvl6pPr>
            <a:lvl7pPr marL="2971800" indent="-228600" eaLnBrk="0" fontAlgn="base" hangingPunct="0">
              <a:spcBef>
                <a:spcPct val="0"/>
              </a:spcBef>
              <a:spcAft>
                <a:spcPct val="0"/>
              </a:spcAft>
              <a:defRPr>
                <a:solidFill>
                  <a:schemeClr val="tx2"/>
                </a:solidFill>
                <a:latin typeface="Tahoma" charset="0"/>
              </a:defRPr>
            </a:lvl7pPr>
            <a:lvl8pPr marL="3429000" indent="-228600" eaLnBrk="0" fontAlgn="base" hangingPunct="0">
              <a:spcBef>
                <a:spcPct val="0"/>
              </a:spcBef>
              <a:spcAft>
                <a:spcPct val="0"/>
              </a:spcAft>
              <a:defRPr>
                <a:solidFill>
                  <a:schemeClr val="tx2"/>
                </a:solidFill>
                <a:latin typeface="Tahoma" charset="0"/>
              </a:defRPr>
            </a:lvl8pPr>
            <a:lvl9pPr marL="3886200" indent="-228600" eaLnBrk="0" fontAlgn="base" hangingPunct="0">
              <a:spcBef>
                <a:spcPct val="0"/>
              </a:spcBef>
              <a:spcAft>
                <a:spcPct val="0"/>
              </a:spcAft>
              <a:defRPr>
                <a:solidFill>
                  <a:schemeClr val="tx2"/>
                </a:solidFill>
                <a:latin typeface="Tahoma" charset="0"/>
              </a:defRPr>
            </a:lvl9pPr>
          </a:lstStyle>
          <a:p>
            <a:pPr algn="r">
              <a:defRPr/>
            </a:pPr>
            <a:fld id="{CB55C8C2-C063-4FF0-ABDF-EA7C9CB3EB38}" type="slidenum">
              <a:rPr lang="en-US" altLang="en-US" sz="1400" smtClean="0">
                <a:solidFill>
                  <a:schemeClr val="tx1"/>
                </a:solidFill>
                <a:latin typeface="Times New Roman" pitchFamily="18" charset="0"/>
              </a:rPr>
              <a:pPr algn="r">
                <a:defRPr/>
              </a:pPr>
              <a:t>‹#›</a:t>
            </a:fld>
            <a:endParaRPr lang="en-US" altLang="en-US" sz="1400" smtClean="0">
              <a:solidFill>
                <a:schemeClr val="tx1"/>
              </a:solidFill>
              <a:latin typeface="Times New Roman" pitchFamily="18" charset="0"/>
            </a:endParaRPr>
          </a:p>
        </p:txBody>
      </p:sp>
    </p:spTree>
    <p:extLst>
      <p:ext uri="{BB962C8B-B14F-4D97-AF65-F5344CB8AC3E}">
        <p14:creationId xmlns:p14="http://schemas.microsoft.com/office/powerpoint/2010/main" val="22627611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76338" y="700088"/>
            <a:ext cx="4597400" cy="3449637"/>
          </a:xfrm>
          <a:ln cap="flat"/>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Prevention should be first – always strive to prevent the fall</a:t>
            </a:r>
          </a:p>
          <a:p>
            <a:r>
              <a:rPr lang="en-US" altLang="en-US" smtClean="0"/>
              <a:t>Positioning, including restraint, should be second, to provide safe access to the work location. Fall arrest may also be required</a:t>
            </a:r>
          </a:p>
          <a:p>
            <a:r>
              <a:rPr lang="en-US" altLang="en-US" smtClean="0"/>
              <a:t>Fall arrest is employed after the fall, so is one of the least-desirable approaches, assuming, as it does, that an employee will fall and that all systems will function properly to arrest the fall.</a:t>
            </a:r>
          </a:p>
          <a:p>
            <a:r>
              <a:rPr lang="en-US" altLang="en-US" smtClean="0"/>
              <a:t>Retrieval assumes the fall arrest system has already worked, and must be employed as quickly as possible to minimize further injury or damage.</a:t>
            </a:r>
          </a:p>
          <a:p>
            <a:r>
              <a:rPr lang="en-US" altLang="en-US" smtClean="0"/>
              <a:t>The key is that all steps must be taken as part of a systematic approach to fall protection, but the most effort and priority should be applied to preventing falls in the first place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66813" y="692150"/>
            <a:ext cx="4618037" cy="346392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cs typeface="Times New Roman" pitchFamily="18" charset="0"/>
              </a:rPr>
              <a:t>Where should I expect fall prevention to be provided?</a:t>
            </a:r>
          </a:p>
          <a:p>
            <a:pPr>
              <a:buFontTx/>
              <a:buChar char="•"/>
            </a:pPr>
            <a:r>
              <a:rPr lang="en-US" altLang="en-US" smtClean="0">
                <a:cs typeface="Times New Roman" pitchFamily="18" charset="0"/>
              </a:rPr>
              <a:t>  When an employee is on a walking/working surface that has an unprotected edge. </a:t>
            </a:r>
          </a:p>
          <a:p>
            <a:pPr>
              <a:buFontTx/>
              <a:buChar char="•"/>
            </a:pPr>
            <a:r>
              <a:rPr lang="en-US" altLang="en-US" smtClean="0">
                <a:cs typeface="Times New Roman" pitchFamily="18" charset="0"/>
              </a:rPr>
              <a:t>  When an employee is constructing a leading edge.</a:t>
            </a:r>
          </a:p>
          <a:p>
            <a:pPr>
              <a:buFontTx/>
              <a:buChar char="•"/>
            </a:pPr>
            <a:r>
              <a:rPr lang="en-US" altLang="en-US" smtClean="0">
                <a:cs typeface="Times New Roman" pitchFamily="18" charset="0"/>
              </a:rPr>
              <a:t>  When an employee may fall through a hole in the walking/working surface.</a:t>
            </a:r>
          </a:p>
          <a:p>
            <a:pPr>
              <a:buFontTx/>
              <a:buChar char="•"/>
            </a:pPr>
            <a:r>
              <a:rPr lang="en-US" altLang="en-US" smtClean="0">
                <a:cs typeface="Times New Roman" pitchFamily="18" charset="0"/>
              </a:rPr>
              <a:t>  When an employee is working on the face of formwork or reinforcing steel.</a:t>
            </a:r>
          </a:p>
          <a:p>
            <a:pPr>
              <a:buFontTx/>
              <a:buChar char="•"/>
            </a:pPr>
            <a:r>
              <a:rPr lang="en-US" altLang="en-US" smtClean="0">
                <a:cs typeface="Times New Roman" pitchFamily="18" charset="0"/>
              </a:rPr>
              <a:t>  When employees are on ramps, runways and other walkways.</a:t>
            </a:r>
          </a:p>
          <a:p>
            <a:pPr>
              <a:buFontTx/>
              <a:buChar char="•"/>
            </a:pPr>
            <a:r>
              <a:rPr lang="en-US" altLang="en-US" smtClean="0">
                <a:cs typeface="Times New Roman" pitchFamily="18" charset="0"/>
              </a:rPr>
              <a:t>  When employees are working at the edge of an excavation, well, pit, or shaft.</a:t>
            </a:r>
          </a:p>
          <a:p>
            <a:pPr>
              <a:buFontTx/>
              <a:buChar char="•"/>
            </a:pPr>
            <a:r>
              <a:rPr lang="en-US" altLang="en-US" smtClean="0">
                <a:cs typeface="Times New Roman" pitchFamily="18" charset="0"/>
              </a:rPr>
              <a:t>  When employees are working above dangerous equipment (even employees working </a:t>
            </a:r>
            <a:r>
              <a:rPr lang="en-US" altLang="en-US" b="1" smtClean="0">
                <a:cs typeface="Times New Roman" pitchFamily="18" charset="0"/>
              </a:rPr>
              <a:t>less</a:t>
            </a:r>
            <a:r>
              <a:rPr lang="en-US" altLang="en-US" smtClean="0">
                <a:cs typeface="Times New Roman" pitchFamily="18" charset="0"/>
              </a:rPr>
              <a:t> than six feet over dangerous equipment must be protected).</a:t>
            </a:r>
          </a:p>
          <a:p>
            <a:pPr>
              <a:buFontTx/>
              <a:buChar char="•"/>
            </a:pPr>
            <a:r>
              <a:rPr lang="en-US" altLang="en-US" smtClean="0">
                <a:cs typeface="Times New Roman" pitchFamily="18" charset="0"/>
              </a:rPr>
              <a:t>  When an employee is performing overhand bricklaying and related work.</a:t>
            </a:r>
          </a:p>
          <a:p>
            <a:pPr>
              <a:buFontTx/>
              <a:buChar char="•"/>
            </a:pPr>
            <a:r>
              <a:rPr lang="en-US" altLang="en-US" smtClean="0">
                <a:cs typeface="Times New Roman" pitchFamily="18" charset="0"/>
              </a:rPr>
              <a:t>  When an employee is performing roofing work.</a:t>
            </a:r>
          </a:p>
          <a:p>
            <a:pPr>
              <a:buFontTx/>
              <a:buChar char="•"/>
            </a:pPr>
            <a:r>
              <a:rPr lang="en-US" altLang="en-US" smtClean="0">
                <a:cs typeface="Times New Roman" pitchFamily="18" charset="0"/>
              </a:rPr>
              <a:t>  When an employee is engaging in precast concrete erection (with certain exceptions).</a:t>
            </a:r>
          </a:p>
          <a:p>
            <a:pPr>
              <a:buFontTx/>
              <a:buChar char="•"/>
            </a:pPr>
            <a:r>
              <a:rPr lang="en-US" altLang="en-US" smtClean="0">
                <a:cs typeface="Times New Roman" pitchFamily="18" charset="0"/>
              </a:rPr>
              <a:t>  When an employee is engaged in residential construction (with certain exceptions). </a:t>
            </a:r>
          </a:p>
          <a:p>
            <a:endParaRPr lang="en-US" altLang="en-US" sz="1000" smtClean="0"/>
          </a:p>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cs typeface="Times New Roman" pitchFamily="18" charset="0"/>
              </a:rPr>
              <a:t>Serious falls occur from fully open to an unsecured skylight from covered opening to plastic domes or corrugated translucent panels, when a worker sits, stands, steps on, or backs into the dome design</a:t>
            </a:r>
            <a:r>
              <a:rPr lang="en-US" altLang="en-US" smtClean="0"/>
              <a:t>. </a:t>
            </a:r>
          </a:p>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 </a:t>
            </a:r>
            <a:r>
              <a:rPr lang="en-US" sz="1200" b="1" i="0" u="none" strike="noStrike" kern="1200" baseline="0" dirty="0" smtClean="0">
                <a:solidFill>
                  <a:schemeClr val="tx1"/>
                </a:solidFill>
                <a:latin typeface="Times New Roman" pitchFamily="18" charset="0"/>
                <a:ea typeface="+mn-ea"/>
                <a:cs typeface="+mn-cs"/>
              </a:rPr>
              <a:t>Day 1-Slide 18: Preventing Falls Through Skylights </a:t>
            </a:r>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Video: https://www.youtube.com/watch?v=I_8cymt7wlk </a:t>
            </a:r>
            <a:endParaRPr lang="en-US" dirty="0"/>
          </a:p>
        </p:txBody>
      </p:sp>
    </p:spTree>
    <p:extLst>
      <p:ext uri="{BB962C8B-B14F-4D97-AF65-F5344CB8AC3E}">
        <p14:creationId xmlns:p14="http://schemas.microsoft.com/office/powerpoint/2010/main" val="141569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66813" y="692150"/>
            <a:ext cx="4618037" cy="3463925"/>
          </a:xfrm>
          <a:ln/>
        </p:spPr>
      </p:sp>
      <p:sp>
        <p:nvSpPr>
          <p:cNvPr id="318467" name="Rectangle 3"/>
          <p:cNvSpPr>
            <a:spLocks noGrp="1" noChangeArrowheads="1"/>
          </p:cNvSpPr>
          <p:nvPr>
            <p:ph type="body" idx="1"/>
          </p:nvPr>
        </p:nvSpPr>
        <p:spPr>
          <a:xfrm>
            <a:off x="868363" y="4471988"/>
            <a:ext cx="5156200" cy="4071937"/>
          </a:xfrm>
        </p:spPr>
        <p:txBody>
          <a:bodyPr/>
          <a:lstStyle/>
          <a:p>
            <a:pPr marL="0" lvl="2">
              <a:defRPr/>
            </a:pPr>
            <a:r>
              <a:rPr lang="en-US" dirty="0">
                <a:cs typeface="Times New Roman" pitchFamily="18" charset="0"/>
              </a:rPr>
              <a:t>Reference 1926.501(b)(6)</a:t>
            </a:r>
            <a:endParaRPr lang="en-US" b="1" dirty="0">
              <a:cs typeface="Times New Roman" pitchFamily="18" charset="0"/>
            </a:endParaRPr>
          </a:p>
          <a:p>
            <a:pPr lvl="2">
              <a:defRPr/>
            </a:pPr>
            <a:endParaRPr lang="en-US" b="1" dirty="0">
              <a:cs typeface="Times New Roman" pitchFamily="18" charset="0"/>
            </a:endParaRPr>
          </a:p>
          <a:p>
            <a:pPr>
              <a:defRPr/>
            </a:pPr>
            <a:r>
              <a:rPr lang="en-US" dirty="0" smtClean="0">
                <a:cs typeface="Times New Roman" pitchFamily="18" charset="0"/>
              </a:rPr>
              <a:t>Ramps</a:t>
            </a:r>
            <a:r>
              <a:rPr lang="en-US" dirty="0">
                <a:cs typeface="Times New Roman" pitchFamily="18" charset="0"/>
              </a:rPr>
              <a:t>, runways, and other walkways must be protected by guardrail systems 	when employees can fall 6 feet or more.</a:t>
            </a:r>
          </a:p>
          <a:p>
            <a:pPr marL="0" lvl="2">
              <a:defRPr/>
            </a:pPr>
            <a:r>
              <a:rPr lang="en-US" dirty="0" smtClean="0">
                <a:cs typeface="Times New Roman" pitchFamily="18" charset="0"/>
              </a:rPr>
              <a:t>The </a:t>
            </a:r>
            <a:r>
              <a:rPr lang="en-US" dirty="0">
                <a:cs typeface="Times New Roman" pitchFamily="18" charset="0"/>
              </a:rPr>
              <a:t>walking/working surface must be strong enough to support employees safely.  If not, employees may not work on the surface.  This knowledge will be gained during frequent and regular inspections made, as required, by competent persons designated by the employer.</a:t>
            </a:r>
          </a:p>
          <a:p>
            <a:pPr lvl="2">
              <a:defRPr/>
            </a:pPr>
            <a:endParaRPr lang="en-US" sz="1000" dirty="0">
              <a:latin typeface="Arial" pitchFamily="34" charset="0"/>
            </a:endParaRPr>
          </a:p>
          <a:p>
            <a:pPr>
              <a:defRPr/>
            </a:pPr>
            <a:r>
              <a:rPr lang="en-US" sz="1000" dirty="0">
                <a:latin typeface="Arial"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66813" y="692150"/>
            <a:ext cx="4618037" cy="346392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Reference 1926.501(b)(1)</a:t>
            </a:r>
          </a:p>
          <a:p>
            <a:r>
              <a:rPr lang="en-US" altLang="en-US" smtClean="0">
                <a:cs typeface="Times New Roman" pitchFamily="18" charset="0"/>
              </a:rPr>
              <a:t>Explain what would be equivalent to a guardrail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66813" y="692150"/>
            <a:ext cx="4618037" cy="3463925"/>
          </a:xfrm>
          <a:ln/>
        </p:spPr>
      </p:sp>
      <p:sp>
        <p:nvSpPr>
          <p:cNvPr id="102403" name="Rectangle 3"/>
          <p:cNvSpPr>
            <a:spLocks noGrp="1" noChangeArrowheads="1"/>
          </p:cNvSpPr>
          <p:nvPr>
            <p:ph type="body" idx="1"/>
          </p:nvPr>
        </p:nvSpPr>
        <p:spPr>
          <a:xfrm>
            <a:off x="1081088" y="4316413"/>
            <a:ext cx="5097462" cy="41544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1926 Subpart M – Fall Prevention</a:t>
            </a:r>
          </a:p>
          <a:p>
            <a:r>
              <a:rPr lang="en-US" altLang="en-US" smtClean="0">
                <a:cs typeface="Times New Roman" pitchFamily="18" charset="0"/>
              </a:rPr>
              <a:t>Explain what would be equivalent to a guardrail</a:t>
            </a:r>
          </a:p>
          <a:p>
            <a:endParaRPr lang="en-US" altLang="en-US" smtClean="0">
              <a:latin typeface="Arial" charset="0"/>
            </a:endParaRPr>
          </a:p>
          <a:p>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66813" y="692150"/>
            <a:ext cx="4618037" cy="3463925"/>
          </a:xfrm>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What’s wrong with this?</a:t>
            </a:r>
          </a:p>
          <a:p>
            <a:r>
              <a:rPr lang="en-US" altLang="en-US" smtClean="0">
                <a:cs typeface="Times New Roman" pitchFamily="18" charset="0"/>
              </a:rPr>
              <a:t>Install guard rail meeting the criteria of OSHA Reference 1926.502(b)</a:t>
            </a:r>
          </a:p>
          <a:p>
            <a:endParaRPr lang="en-US" altLang="en-US" sz="10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Ask class what could have been done to prevent this fall.</a:t>
            </a:r>
          </a:p>
          <a:p>
            <a:endParaRPr lang="en-US" altLang="en-US" dirty="0" smtClean="0"/>
          </a:p>
          <a:p>
            <a:r>
              <a:rPr lang="en-US" sz="1200" b="1" i="0" u="none" strike="noStrike" kern="1200" baseline="0" dirty="0" smtClean="0">
                <a:solidFill>
                  <a:schemeClr val="tx1"/>
                </a:solidFill>
                <a:latin typeface="Times New Roman" pitchFamily="18" charset="0"/>
                <a:ea typeface="+mn-ea"/>
                <a:cs typeface="+mn-cs"/>
              </a:rPr>
              <a:t>Day 1-Slide 24: Leading Edge Work: Prevention Video (v-Tool): Falls in Construction </a:t>
            </a:r>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Video: https://www.youtube.com/watch?v=G991LcaZQd8 </a:t>
            </a: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cs typeface="Times New Roman" pitchFamily="18" charset="0"/>
              </a:rPr>
              <a:t>Serious falls occur from fully open to an unsecured skylight from covered opening to plastic domes or corrugated translucent panels, when a worker sits, stands, steps on, or backs into the dome design</a:t>
            </a:r>
            <a:r>
              <a:rPr lang="en-US" altLang="en-US" smtClean="0"/>
              <a:t>. </a:t>
            </a:r>
          </a:p>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66813" y="692150"/>
            <a:ext cx="4618037" cy="3463925"/>
          </a:xfrm>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Reference 1926.501(b)(4)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66813" y="692150"/>
            <a:ext cx="4618037" cy="3463925"/>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Reference 1926.501(b)(4)</a:t>
            </a:r>
          </a:p>
          <a:p>
            <a:r>
              <a:rPr lang="en-US" altLang="en-US" smtClean="0">
                <a:cs typeface="Times New Roman" pitchFamily="18" charset="0"/>
              </a:rPr>
              <a:t>Explain what a personal fall arrest system 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could have been done to protect the fatality?</a:t>
            </a:r>
          </a:p>
          <a:p>
            <a:r>
              <a:rPr lang="en-US" altLang="en-US" dirty="0" smtClean="0"/>
              <a:t>Covered the hole.</a:t>
            </a:r>
          </a:p>
          <a:p>
            <a:r>
              <a:rPr lang="en-US" altLang="en-US" dirty="0" smtClean="0"/>
              <a:t>Put barricade around the hole</a:t>
            </a:r>
          </a:p>
          <a:p>
            <a:r>
              <a:rPr lang="en-US" altLang="en-US" dirty="0" smtClean="0"/>
              <a:t>Use Personal Fall Arrest Systems</a:t>
            </a:r>
          </a:p>
          <a:p>
            <a:r>
              <a:rPr lang="en-US" altLang="en-US" dirty="0" smtClean="0"/>
              <a:t>Use safety net</a:t>
            </a:r>
          </a:p>
          <a:p>
            <a:endParaRPr lang="en-US" altLang="en-US" dirty="0" smtClean="0"/>
          </a:p>
          <a:p>
            <a:r>
              <a:rPr lang="en-US" sz="1200" b="1" i="0" u="none" strike="noStrike" kern="1200" baseline="0" dirty="0" smtClean="0">
                <a:solidFill>
                  <a:schemeClr val="tx1"/>
                </a:solidFill>
                <a:latin typeface="Times New Roman" pitchFamily="18" charset="0"/>
                <a:ea typeface="+mn-ea"/>
                <a:cs typeface="+mn-cs"/>
              </a:rPr>
              <a:t>Day 1-Slide 28: Falls in Construction/Floor Openings </a:t>
            </a:r>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Video: https://www.youtube.com/watch?v=UYMb1XZ83zQ&amp;start=55 </a:t>
            </a: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66813" y="692150"/>
            <a:ext cx="4618037" cy="3463925"/>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Times New Roman" pitchFamily="18" charset="0"/>
              </a:rPr>
              <a:t>Reference1926.452(g) Employees on a form scaffold can be exposed to falls of less than 10 feet.</a:t>
            </a:r>
          </a:p>
          <a:p>
            <a:endParaRPr lang="en-US" altLang="en-US" sz="1000"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Reference</a:t>
            </a:r>
            <a:r>
              <a:rPr lang="en-US" altLang="en-US" baseline="0" dirty="0" smtClean="0"/>
              <a:t> </a:t>
            </a:r>
            <a:r>
              <a:rPr lang="en-US" altLang="en-US" dirty="0" smtClean="0">
                <a:cs typeface="Times New Roman" pitchFamily="18" charset="0"/>
              </a:rPr>
              <a:t>1926.701(b)</a:t>
            </a:r>
          </a:p>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66813" y="692150"/>
            <a:ext cx="4618037" cy="3463925"/>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66813" y="692150"/>
            <a:ext cx="4618037" cy="3463925"/>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Reference 1926.501(b)(7)</a:t>
            </a:r>
          </a:p>
          <a:p>
            <a:r>
              <a:rPr lang="en-US" altLang="en-US" smtClean="0">
                <a:cs typeface="Times New Roman" pitchFamily="18" charset="0"/>
              </a:rPr>
              <a:t>Employees at the edge of an excavation 6 feet or more deep shall be protected from falling by guardrail systems, fences, barricades, or covers. </a:t>
            </a:r>
          </a:p>
          <a:p>
            <a:r>
              <a:rPr lang="en-US" altLang="en-US" smtClean="0">
                <a:cs typeface="Times New Roman" pitchFamily="18" charset="0"/>
              </a:rPr>
              <a:t>If walk-ways are used to permit workers to cross over excavations, guardrails are required on the walkway if the fall would be 6 feet or more to the lower level.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Emphasize that there are certain requirements for barricading an open space, which will discussed later 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66813" y="692150"/>
            <a:ext cx="4618037" cy="3463925"/>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Explain about installing guard rail and using Personal Fall Arrest System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66813" y="692150"/>
            <a:ext cx="4618037" cy="346392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Explain what a personal fall arrest system is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interpretations for additional guidance.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Explain this diagram.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General Duty Clause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66813" y="692150"/>
            <a:ext cx="4618037" cy="3463925"/>
          </a:xfrm>
          <a:ln/>
        </p:spPr>
      </p:sp>
      <p:sp>
        <p:nvSpPr>
          <p:cNvPr id="122883" name="Rectangle 3"/>
          <p:cNvSpPr>
            <a:spLocks noGrp="1" noChangeArrowheads="1"/>
          </p:cNvSpPr>
          <p:nvPr>
            <p:ph type="body" idx="1"/>
          </p:nvPr>
        </p:nvSpPr>
        <p:spPr>
          <a:xfrm>
            <a:off x="1004888" y="4311650"/>
            <a:ext cx="5221287" cy="40449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Reference 1926.502(d)</a:t>
            </a:r>
          </a:p>
          <a:p>
            <a:r>
              <a:rPr lang="en-US" altLang="en-US" b="1" smtClean="0">
                <a:cs typeface="Times New Roman" pitchFamily="18" charset="0"/>
              </a:rPr>
              <a:t>What will my personal fall arrest system do to protect me?</a:t>
            </a:r>
            <a:r>
              <a:rPr lang="en-US" altLang="en-US" smtClean="0">
                <a:cs typeface="Times New Roman" pitchFamily="18" charset="0"/>
              </a:rPr>
              <a:t>  </a:t>
            </a:r>
          </a:p>
          <a:p>
            <a:r>
              <a:rPr lang="en-US" altLang="en-US" smtClean="0">
                <a:cs typeface="Times New Roman" pitchFamily="18" charset="0"/>
              </a:rPr>
              <a:t>A personal fall arrest system places the employee into a body harness that is fastened to a secure anchorage so that he/she cannot fall.  Body belts are not acceptable as personal fall arrest systems.  A few key requirements:</a:t>
            </a:r>
          </a:p>
          <a:p>
            <a:pPr>
              <a:buFontTx/>
              <a:buChar char="•"/>
            </a:pPr>
            <a:r>
              <a:rPr lang="en-US" altLang="en-US" smtClean="0">
                <a:cs typeface="Times New Roman" pitchFamily="18" charset="0"/>
              </a:rPr>
              <a:t>     There should be no free fall more than 6 feet.  </a:t>
            </a:r>
          </a:p>
          <a:p>
            <a:pPr>
              <a:buFontTx/>
              <a:buChar char="•"/>
            </a:pPr>
            <a:r>
              <a:rPr lang="en-US" altLang="en-US" smtClean="0">
                <a:cs typeface="Times New Roman" pitchFamily="18" charset="0"/>
              </a:rPr>
              <a:t>     There should be prompt rescue after a fall.</a:t>
            </a:r>
          </a:p>
          <a:p>
            <a:pPr>
              <a:buFontTx/>
              <a:buChar char="•"/>
            </a:pPr>
            <a:r>
              <a:rPr lang="en-US" altLang="en-US" smtClean="0">
                <a:cs typeface="Times New Roman" pitchFamily="18" charset="0"/>
              </a:rPr>
              <a:t>     Personal Fall Arrest Systems must be inspected prior to each use.</a:t>
            </a:r>
          </a:p>
          <a:p>
            <a:pPr>
              <a:buFontTx/>
              <a:buChar char="•"/>
            </a:pPr>
            <a:r>
              <a:rPr lang="en-US" altLang="en-US" smtClean="0">
                <a:cs typeface="Times New Roman" pitchFamily="18" charset="0"/>
              </a:rPr>
              <a:t>     Personal Fall Arrest Systems must not be used until they have been inspected by a competent person.</a:t>
            </a:r>
          </a:p>
          <a:p>
            <a:pPr lvl="2"/>
            <a:endParaRPr lang="en-US" altLang="en-US" sz="100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66813" y="692150"/>
            <a:ext cx="4618037" cy="3463925"/>
          </a:xfrm>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latin typeface="Arial" charset="0"/>
              <a:cs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66813" y="692150"/>
            <a:ext cx="4618037" cy="3463925"/>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latin typeface="Arial" charset="0"/>
              <a:cs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66813" y="692150"/>
            <a:ext cx="4618037" cy="3463925"/>
          </a:xfrm>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latin typeface="Arial" charset="0"/>
              <a:cs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66813" y="692150"/>
            <a:ext cx="4618037" cy="3463925"/>
          </a:xfrm>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latin typeface="Arial" charset="0"/>
              <a:cs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66813" y="692150"/>
            <a:ext cx="4618037" cy="3463925"/>
          </a:xfrm>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Explain what a safety factor of at least 2 means.</a:t>
            </a:r>
          </a:p>
          <a:p>
            <a:r>
              <a:rPr lang="en-US" altLang="en-US" smtClean="0">
                <a:cs typeface="Times New Roman" pitchFamily="18" charset="0"/>
              </a:rPr>
              <a:t>Explain what a qualified person means.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66813" y="692150"/>
            <a:ext cx="4618037" cy="3463925"/>
          </a:xfrm>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latin typeface="Arial"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66813" y="692150"/>
            <a:ext cx="4618037" cy="3463925"/>
          </a:xfrm>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Must be made from drop-forged, pressed formed steel, or equivalent materials</a:t>
            </a:r>
            <a:endParaRPr lang="en-US" altLang="en-US" smtClean="0">
              <a:latin typeface="Arial" charset="0"/>
              <a:cs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66813" y="692150"/>
            <a:ext cx="4618037" cy="3463925"/>
          </a:xfrm>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spcBef>
                <a:spcPct val="20000"/>
              </a:spcBef>
              <a:buSzPct val="80000"/>
              <a:buFont typeface="Wingdings" pitchFamily="2" charset="2"/>
              <a:buChar char="§"/>
            </a:pPr>
            <a:r>
              <a:rPr lang="en-US" altLang="en-US" sz="1000" smtClean="0">
                <a:cs typeface="Times New Roman" pitchFamily="18" charset="0"/>
              </a:rPr>
              <a:t>  </a:t>
            </a:r>
            <a:r>
              <a:rPr lang="en-US" altLang="en-US" smtClean="0">
                <a:cs typeface="Times New Roman" pitchFamily="18" charset="0"/>
              </a:rPr>
              <a:t>Minimum tensile strength of 5,000 lbs.</a:t>
            </a:r>
          </a:p>
          <a:p>
            <a:pPr eaLnBrk="1" hangingPunct="1">
              <a:lnSpc>
                <a:spcPct val="110000"/>
              </a:lnSpc>
              <a:spcBef>
                <a:spcPct val="20000"/>
              </a:spcBef>
              <a:buSzPct val="80000"/>
              <a:buFont typeface="Wingdings" pitchFamily="2" charset="2"/>
              <a:buChar char="§"/>
            </a:pPr>
            <a:r>
              <a:rPr lang="en-US" altLang="en-US" smtClean="0">
                <a:cs typeface="Times New Roman" pitchFamily="18" charset="0"/>
              </a:rPr>
              <a:t>  Proof-tested to a minimum tensile load of 3,600 lbs without cracking, breaking or becoming permanently deformed.</a:t>
            </a:r>
          </a:p>
          <a:p>
            <a:endParaRPr lang="en-US" altLang="en-US" sz="1000" smtClean="0">
              <a:latin typeface="Arial" charset="0"/>
              <a:cs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66813" y="692150"/>
            <a:ext cx="4618037" cy="3463925"/>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spcBef>
                <a:spcPct val="20000"/>
              </a:spcBef>
              <a:buSzPct val="80000"/>
              <a:buFont typeface="Wingdings" pitchFamily="2" charset="2"/>
              <a:buChar char="§"/>
            </a:pPr>
            <a:r>
              <a:rPr lang="en-US" altLang="en-US" smtClean="0">
                <a:cs typeface="Times New Roman" pitchFamily="18" charset="0"/>
              </a:rPr>
              <a:t>  Minimum tensile strength of 5,000 lbs</a:t>
            </a:r>
          </a:p>
          <a:p>
            <a:pPr eaLnBrk="1" hangingPunct="1">
              <a:lnSpc>
                <a:spcPct val="110000"/>
              </a:lnSpc>
              <a:spcBef>
                <a:spcPct val="20000"/>
              </a:spcBef>
              <a:buSzPct val="80000"/>
              <a:buFont typeface="Wingdings" pitchFamily="2" charset="2"/>
              <a:buChar char="§"/>
            </a:pPr>
            <a:r>
              <a:rPr lang="en-US" altLang="en-US" smtClean="0">
                <a:cs typeface="Times New Roman" pitchFamily="18" charset="0"/>
              </a:rPr>
              <a:t>  Proof-tested to a minimum tensile load of 3,600 lbs without cracking, breaking, or becoming permanently deformed. </a:t>
            </a:r>
          </a:p>
          <a:p>
            <a:pPr eaLnBrk="1" hangingPunct="1">
              <a:lnSpc>
                <a:spcPct val="110000"/>
              </a:lnSpc>
              <a:spcBef>
                <a:spcPct val="20000"/>
              </a:spcBef>
              <a:buSzPct val="80000"/>
              <a:buFont typeface="Wingdings" pitchFamily="2" charset="2"/>
              <a:buChar char="§"/>
            </a:pPr>
            <a:r>
              <a:rPr lang="en-US" altLang="en-US" smtClean="0">
                <a:cs typeface="Times New Roman" pitchFamily="18" charset="0"/>
              </a:rPr>
              <a:t>  Locking-type, double-locking, designed and used to prevent the disengagement of the snaphook.</a:t>
            </a:r>
          </a:p>
          <a:p>
            <a:endParaRPr lang="en-US" altLang="en-US" sz="1000" smtClean="0">
              <a:latin typeface="Arial" charset="0"/>
              <a:cs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66813" y="692150"/>
            <a:ext cx="4618037" cy="3463925"/>
          </a:xfrm>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82768" indent="-382768">
              <a:defRPr/>
            </a:pPr>
            <a:r>
              <a:rPr lang="en-US" dirty="0" smtClean="0">
                <a:cs typeface="Times New Roman" pitchFamily="18" charset="0"/>
              </a:rPr>
              <a:t>Height between 39 and 45 inches </a:t>
            </a:r>
          </a:p>
          <a:p>
            <a:pPr marL="382768" indent="-382768">
              <a:defRPr/>
            </a:pPr>
            <a:r>
              <a:rPr lang="en-US" dirty="0" smtClean="0">
                <a:cs typeface="Times New Roman" pitchFamily="18" charset="0"/>
              </a:rPr>
              <a:t>Toe boards of at least 3 ½ inches high. </a:t>
            </a:r>
          </a:p>
          <a:p>
            <a:pPr>
              <a:defRPr/>
            </a:pPr>
            <a:r>
              <a:rPr lang="en-US" dirty="0" err="1" smtClean="0">
                <a:cs typeface="Times New Roman" pitchFamily="18" charset="0"/>
              </a:rPr>
              <a:t>Midrails</a:t>
            </a:r>
            <a:r>
              <a:rPr lang="en-US" dirty="0" smtClean="0">
                <a:cs typeface="Times New Roman" pitchFamily="18" charset="0"/>
              </a:rPr>
              <a:t>, screens, mesh, intermediate vertical members, or equivalent intermediate structures, must be installed when there is no wall least 21 inches high. </a:t>
            </a:r>
          </a:p>
          <a:p>
            <a:pPr>
              <a:defRPr/>
            </a:pPr>
            <a:r>
              <a:rPr lang="en-US" dirty="0" smtClean="0">
                <a:cs typeface="Times New Roman" pitchFamily="18" charset="0"/>
              </a:rPr>
              <a:t>Capable of 200 pounds of force applied within 2 inches of the top edge, in any direction and at any point along the edge</a:t>
            </a:r>
          </a:p>
          <a:p>
            <a:pPr marL="382768" indent="-382768">
              <a:defRPr/>
            </a:pPr>
            <a:r>
              <a:rPr lang="en-US" dirty="0" smtClean="0">
                <a:cs typeface="Times New Roman" pitchFamily="18" charset="0"/>
              </a:rPr>
              <a:t>Surfaces should not be jagged.</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Does this one have a toe board?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Explain what each of the items in the boxes means.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2B974BAD-B8E9-4FE1-A2DB-27B2410AE34E}"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81314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F4BBEC-DCEE-4CB1-BA43-B55D9143D3DA}" type="slidenum">
              <a:rPr lang="en-US"/>
              <a:pPr>
                <a:defRPr/>
              </a:pPr>
              <a:t>‹#›</a:t>
            </a:fld>
            <a:endParaRPr lang="en-US"/>
          </a:p>
        </p:txBody>
      </p:sp>
    </p:spTree>
    <p:extLst>
      <p:ext uri="{BB962C8B-B14F-4D97-AF65-F5344CB8AC3E}">
        <p14:creationId xmlns:p14="http://schemas.microsoft.com/office/powerpoint/2010/main" val="100637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F8DB646-2253-4984-A1BE-85F68FDB976C}" type="slidenum">
              <a:rPr lang="en-US"/>
              <a:pPr>
                <a:defRPr/>
              </a:pPr>
              <a:t>‹#›</a:t>
            </a:fld>
            <a:endParaRPr lang="en-US"/>
          </a:p>
        </p:txBody>
      </p:sp>
    </p:spTree>
    <p:extLst>
      <p:ext uri="{BB962C8B-B14F-4D97-AF65-F5344CB8AC3E}">
        <p14:creationId xmlns:p14="http://schemas.microsoft.com/office/powerpoint/2010/main" val="263227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637508BB-83AB-406A-A1C3-C3542D3B3A3B}" type="slidenum">
              <a:rPr lang="en-US"/>
              <a:pPr>
                <a:defRPr/>
              </a:pPr>
              <a:t>‹#›</a:t>
            </a:fld>
            <a:endParaRPr lang="en-US"/>
          </a:p>
        </p:txBody>
      </p:sp>
    </p:spTree>
    <p:extLst>
      <p:ext uri="{BB962C8B-B14F-4D97-AF65-F5344CB8AC3E}">
        <p14:creationId xmlns:p14="http://schemas.microsoft.com/office/powerpoint/2010/main" val="110080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A539364-F184-4D43-BF71-A661826B5F06}"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7367519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307CDF1-D263-45DB-9623-DE2CEDBF59A3}" type="slidenum">
              <a:rPr lang="en-US"/>
              <a:pPr>
                <a:defRPr/>
              </a:pPr>
              <a:t>‹#›</a:t>
            </a:fld>
            <a:endParaRPr lang="en-US"/>
          </a:p>
        </p:txBody>
      </p:sp>
    </p:spTree>
    <p:extLst>
      <p:ext uri="{BB962C8B-B14F-4D97-AF65-F5344CB8AC3E}">
        <p14:creationId xmlns:p14="http://schemas.microsoft.com/office/powerpoint/2010/main" val="370473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6E5323C2-99F9-4757-BEBE-87296AEC994F}" type="slidenum">
              <a:rPr lang="en-US"/>
              <a:pPr>
                <a:defRPr/>
              </a:pPr>
              <a:t>‹#›</a:t>
            </a:fld>
            <a:endParaRPr lang="en-US"/>
          </a:p>
        </p:txBody>
      </p:sp>
    </p:spTree>
    <p:extLst>
      <p:ext uri="{BB962C8B-B14F-4D97-AF65-F5344CB8AC3E}">
        <p14:creationId xmlns:p14="http://schemas.microsoft.com/office/powerpoint/2010/main" val="79223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F79BC00C-6DAB-4BD1-ABDF-74AB8C70B53A}" type="slidenum">
              <a:rPr lang="en-US"/>
              <a:pPr>
                <a:defRPr/>
              </a:pPr>
              <a:t>‹#›</a:t>
            </a:fld>
            <a:endParaRPr lang="en-US"/>
          </a:p>
        </p:txBody>
      </p:sp>
    </p:spTree>
    <p:extLst>
      <p:ext uri="{BB962C8B-B14F-4D97-AF65-F5344CB8AC3E}">
        <p14:creationId xmlns:p14="http://schemas.microsoft.com/office/powerpoint/2010/main" val="147625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FA53E33-438E-4D46-8847-92D228095EF8}" type="slidenum">
              <a:rPr lang="en-US"/>
              <a:pPr>
                <a:defRPr/>
              </a:pPr>
              <a:t>‹#›</a:t>
            </a:fld>
            <a:endParaRPr lang="en-US"/>
          </a:p>
        </p:txBody>
      </p:sp>
    </p:spTree>
    <p:extLst>
      <p:ext uri="{BB962C8B-B14F-4D97-AF65-F5344CB8AC3E}">
        <p14:creationId xmlns:p14="http://schemas.microsoft.com/office/powerpoint/2010/main" val="426738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2B726182-54F1-4E3E-88B7-067F70139921}"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0381730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4F7830D3-1E70-4E93-BFFE-DA9F59A591E1}"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80888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5AD278E-DE3D-46B2-9EB0-28D25923D88B}"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35" r:id="rId7"/>
    <p:sldLayoutId id="2147483844" r:id="rId8"/>
    <p:sldLayoutId id="2147483845" r:id="rId9"/>
    <p:sldLayoutId id="2147483836" r:id="rId10"/>
    <p:sldLayoutId id="2147483837" r:id="rId11"/>
  </p:sldLayoutIdLst>
  <p:hf hdr="0" ftr="0" dt="0"/>
  <p:txStyles>
    <p:titleStyle>
      <a:lvl1pPr marL="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7EACB"/>
          </a:solidFill>
          <a:latin typeface="Rockwell" pitchFamily="18" charset="0"/>
        </a:defRPr>
      </a:lvl2pPr>
      <a:lvl3pPr marL="53975" algn="r" rtl="0" eaLnBrk="0" fontAlgn="base" hangingPunct="0">
        <a:spcBef>
          <a:spcPct val="0"/>
        </a:spcBef>
        <a:spcAft>
          <a:spcPct val="0"/>
        </a:spcAft>
        <a:defRPr sz="4600">
          <a:solidFill>
            <a:srgbClr val="E7EACB"/>
          </a:solidFill>
          <a:latin typeface="Rockwell" pitchFamily="18" charset="0"/>
        </a:defRPr>
      </a:lvl3pPr>
      <a:lvl4pPr marL="53975" algn="r" rtl="0" eaLnBrk="0" fontAlgn="base" hangingPunct="0">
        <a:spcBef>
          <a:spcPct val="0"/>
        </a:spcBef>
        <a:spcAft>
          <a:spcPct val="0"/>
        </a:spcAft>
        <a:defRPr sz="4600">
          <a:solidFill>
            <a:srgbClr val="E7EACB"/>
          </a:solidFill>
          <a:latin typeface="Rockwell" pitchFamily="18" charset="0"/>
        </a:defRPr>
      </a:lvl4pPr>
      <a:lvl5pPr marL="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_8cymt7wl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991LcaZQd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UYMb1XZ83zQ&amp;start=5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611646"/>
            <a:ext cx="8839200" cy="1524000"/>
          </a:xfrm>
        </p:spPr>
        <p:txBody>
          <a:bodyPr lIns="90488" tIns="44450" rIns="90488" bIns="44450">
            <a:normAutofit fontScale="90000"/>
          </a:bodyPr>
          <a:lstStyle/>
          <a:p>
            <a:pPr eaLnBrk="1" fontAlgn="auto" hangingPunct="1">
              <a:spcAft>
                <a:spcPts val="0"/>
              </a:spcAft>
              <a:defRPr/>
            </a:pPr>
            <a:r>
              <a:rPr lang="en-US" altLang="en-US" b="1" dirty="0" smtClean="0">
                <a:solidFill>
                  <a:schemeClr val="tx2">
                    <a:tint val="100000"/>
                    <a:shade val="90000"/>
                    <a:satMod val="250000"/>
                    <a:alpha val="100000"/>
                  </a:schemeClr>
                </a:solidFill>
                <a:latin typeface="Times New Roman" pitchFamily="18" charset="0"/>
                <a:cs typeface="Times New Roman" pitchFamily="18" charset="0"/>
              </a:rPr>
              <a:t>Fall Prevention</a:t>
            </a: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
            </a:r>
            <a:b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b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Susan Harwood Training </a:t>
            </a: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Grant</a:t>
            </a:r>
            <a:b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b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Day 1</a:t>
            </a:r>
            <a:endPar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endParaRPr>
          </a:p>
        </p:txBody>
      </p:sp>
      <p:pic>
        <p:nvPicPr>
          <p:cNvPr id="10244" name="Picture 10" descr="Falling Man" title="Cover Ph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8963" y="3048000"/>
            <a:ext cx="3949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effectLst>
                  <a:outerShdw blurRad="38100" dist="38100" dir="2700000" algn="tl">
                    <a:srgbClr val="000000">
                      <a:alpha val="43137"/>
                    </a:srgbClr>
                  </a:outerShdw>
                </a:effectLst>
                <a:cs typeface="Times New Roman" pitchFamily="18" charset="0"/>
              </a:rPr>
              <a:t>What Can I Do to Stay Safe?</a:t>
            </a:r>
          </a:p>
        </p:txBody>
      </p:sp>
      <p:sp>
        <p:nvSpPr>
          <p:cNvPr id="19459" name="Rectangle 3"/>
          <p:cNvSpPr>
            <a:spLocks noGrp="1" noChangeArrowheads="1"/>
          </p:cNvSpPr>
          <p:nvPr>
            <p:ph idx="1"/>
          </p:nvPr>
        </p:nvSpPr>
        <p:spPr/>
        <p:txBody>
          <a:bodyPr/>
          <a:lstStyle/>
          <a:p>
            <a:pPr eaLnBrk="1" hangingPunct="1"/>
            <a:r>
              <a:rPr lang="en-US" altLang="en-US" dirty="0" smtClean="0">
                <a:cs typeface="Times New Roman" pitchFamily="18" charset="0"/>
              </a:rPr>
              <a:t>Make sure you can tell when a work site is risky for falls from heights.</a:t>
            </a:r>
          </a:p>
          <a:p>
            <a:pPr eaLnBrk="1" hangingPunct="1"/>
            <a:r>
              <a:rPr lang="en-US" altLang="en-US" dirty="0" smtClean="0">
                <a:cs typeface="Times New Roman" pitchFamily="18" charset="0"/>
              </a:rPr>
              <a:t>When a work site has a fall risk, take Fall Prevention steps, they will keep you safe!</a:t>
            </a:r>
          </a:p>
        </p:txBody>
      </p:sp>
      <p:pic>
        <p:nvPicPr>
          <p:cNvPr id="19461" name="Picture 2" descr="Person falling down stairs" title="Fal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4343400"/>
            <a:ext cx="2178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descr="person walking up stairs with confidence" title="Staying Saf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4343400"/>
            <a:ext cx="16129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28D64C7E-DA04-4178-96A7-198011E75929}" type="slidenum">
              <a:rPr lang="en-US"/>
              <a:pPr>
                <a:defRPr/>
              </a:pPr>
              <a:t>10</a:t>
            </a:fld>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Fall Prevention and Arrest</a:t>
            </a:r>
            <a:endParaRPr lang="en-US" dirty="0"/>
          </a:p>
        </p:txBody>
      </p:sp>
      <p:sp>
        <p:nvSpPr>
          <p:cNvPr id="3" name="Text Placeholder 2"/>
          <p:cNvSpPr>
            <a:spLocks noGrp="1"/>
          </p:cNvSpPr>
          <p:nvPr>
            <p:ph type="body" idx="1"/>
          </p:nvPr>
        </p:nvSpPr>
        <p:spPr>
          <a:xfrm>
            <a:off x="457200" y="1524000"/>
            <a:ext cx="4040188" cy="639762"/>
          </a:xfrm>
        </p:spPr>
        <p:txBody>
          <a:bodyPr/>
          <a:lstStyle/>
          <a:p>
            <a:r>
              <a:rPr lang="en-US" sz="2400" dirty="0" smtClean="0"/>
              <a:t>Stopping or preventing falls</a:t>
            </a:r>
            <a:endParaRPr lang="en-US" sz="2400" dirty="0"/>
          </a:p>
        </p:txBody>
      </p:sp>
      <p:sp>
        <p:nvSpPr>
          <p:cNvPr id="4" name="Content Placeholder 3"/>
          <p:cNvSpPr>
            <a:spLocks noGrp="1"/>
          </p:cNvSpPr>
          <p:nvPr>
            <p:ph sz="quarter" idx="2"/>
          </p:nvPr>
        </p:nvSpPr>
        <p:spPr>
          <a:xfrm>
            <a:off x="457200" y="2514600"/>
            <a:ext cx="4040188" cy="3941763"/>
          </a:xfrm>
        </p:spPr>
        <p:txBody>
          <a:bodyPr/>
          <a:lstStyle/>
          <a:p>
            <a:r>
              <a:rPr lang="en-US" dirty="0" smtClean="0"/>
              <a:t>Restraints or positioning devices</a:t>
            </a:r>
          </a:p>
          <a:p>
            <a:r>
              <a:rPr lang="en-US" dirty="0" smtClean="0"/>
              <a:t>Guardrails</a:t>
            </a:r>
          </a:p>
          <a:p>
            <a:r>
              <a:rPr lang="en-US" dirty="0" smtClean="0"/>
              <a:t>Warning lines</a:t>
            </a:r>
          </a:p>
          <a:p>
            <a:r>
              <a:rPr lang="en-US" dirty="0" smtClean="0"/>
              <a:t>Controlled access zones</a:t>
            </a:r>
          </a:p>
          <a:p>
            <a:r>
              <a:rPr lang="en-US" dirty="0" smtClean="0"/>
              <a:t>Controlled decking zones</a:t>
            </a:r>
          </a:p>
          <a:p>
            <a:r>
              <a:rPr lang="en-US" dirty="0" smtClean="0"/>
              <a:t>Safety monitors</a:t>
            </a:r>
            <a:endParaRPr lang="en-US" dirty="0"/>
          </a:p>
        </p:txBody>
      </p:sp>
      <p:sp>
        <p:nvSpPr>
          <p:cNvPr id="5" name="Text Placeholder 4"/>
          <p:cNvSpPr>
            <a:spLocks noGrp="1"/>
          </p:cNvSpPr>
          <p:nvPr>
            <p:ph type="body" sz="half" idx="3"/>
          </p:nvPr>
        </p:nvSpPr>
        <p:spPr>
          <a:xfrm>
            <a:off x="4645025" y="1524000"/>
            <a:ext cx="4041775" cy="639762"/>
          </a:xfrm>
        </p:spPr>
        <p:txBody>
          <a:bodyPr/>
          <a:lstStyle/>
          <a:p>
            <a:r>
              <a:rPr lang="en-US" sz="2400" dirty="0" smtClean="0"/>
              <a:t>Catching falls</a:t>
            </a:r>
            <a:endParaRPr lang="en-US" sz="2400" dirty="0"/>
          </a:p>
        </p:txBody>
      </p:sp>
      <p:sp>
        <p:nvSpPr>
          <p:cNvPr id="6" name="Content Placeholder 5"/>
          <p:cNvSpPr>
            <a:spLocks noGrp="1"/>
          </p:cNvSpPr>
          <p:nvPr>
            <p:ph sz="quarter" idx="4"/>
          </p:nvPr>
        </p:nvSpPr>
        <p:spPr>
          <a:xfrm>
            <a:off x="4645025" y="2514600"/>
            <a:ext cx="4041775" cy="3941763"/>
          </a:xfrm>
        </p:spPr>
        <p:txBody>
          <a:bodyPr/>
          <a:lstStyle/>
          <a:p>
            <a:r>
              <a:rPr lang="en-US" dirty="0" smtClean="0"/>
              <a:t>Fall arrest</a:t>
            </a:r>
          </a:p>
          <a:p>
            <a:r>
              <a:rPr lang="en-US" dirty="0" smtClean="0"/>
              <a:t>Safety nets</a:t>
            </a:r>
          </a:p>
          <a:p>
            <a:r>
              <a:rPr lang="en-US" dirty="0" smtClean="0"/>
              <a:t>Catch platforms</a:t>
            </a:r>
            <a:endParaRPr lang="en-US" dirty="0"/>
          </a:p>
        </p:txBody>
      </p:sp>
      <p:pic>
        <p:nvPicPr>
          <p:cNvPr id="36885" name="Picture 21" descr="Safety first sign" title="Catching fal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962400"/>
            <a:ext cx="20574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Slide Number Placeholder 15"/>
          <p:cNvSpPr>
            <a:spLocks noGrp="1"/>
          </p:cNvSpPr>
          <p:nvPr>
            <p:ph type="sldNum" sz="quarter" idx="12"/>
          </p:nvPr>
        </p:nvSpPr>
        <p:spPr>
          <a:ln>
            <a:solidFill>
              <a:schemeClr val="tx2">
                <a:lumMod val="50000"/>
              </a:schemeClr>
            </a:solidFill>
          </a:ln>
        </p:spPr>
        <p:txBody>
          <a:bodyPr/>
          <a:lstStyle/>
          <a:p>
            <a:pPr>
              <a:defRPr/>
            </a:pPr>
            <a:fld id="{11BFCD87-E60E-4025-9876-908CBEE3B7F9}" type="slidenum">
              <a:rPr lang="en-US">
                <a:solidFill>
                  <a:schemeClr val="tx2"/>
                </a:solidFill>
              </a:rPr>
              <a:pPr>
                <a:defRPr/>
              </a:pPr>
              <a:t>11</a:t>
            </a:fld>
            <a:endParaRPr lang="en-US">
              <a:solidFill>
                <a:schemeClr val="tx2"/>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cs typeface="Times New Roman" pitchFamily="18" charset="0"/>
              </a:rPr>
              <a:t>Preventing Falls</a:t>
            </a:r>
          </a:p>
        </p:txBody>
      </p:sp>
      <p:sp>
        <p:nvSpPr>
          <p:cNvPr id="21507" name="Content Placeholder 3"/>
          <p:cNvSpPr>
            <a:spLocks noGrp="1"/>
          </p:cNvSpPr>
          <p:nvPr>
            <p:ph idx="1"/>
          </p:nvPr>
        </p:nvSpPr>
        <p:spPr>
          <a:xfrm>
            <a:off x="457200" y="1646238"/>
            <a:ext cx="8229600" cy="2773362"/>
          </a:xfrm>
        </p:spPr>
        <p:txBody>
          <a:bodyPr/>
          <a:lstStyle/>
          <a:p>
            <a:pPr eaLnBrk="1" hangingPunct="1"/>
            <a:r>
              <a:rPr lang="en-US" altLang="en-US" dirty="0" smtClean="0">
                <a:cs typeface="Times New Roman" pitchFamily="18" charset="0"/>
              </a:rPr>
              <a:t>Prevent falling by using guardrails or other ways to hold workers back from hazardous areas</a:t>
            </a:r>
          </a:p>
          <a:p>
            <a:pPr eaLnBrk="1" hangingPunct="1"/>
            <a:r>
              <a:rPr lang="en-US" altLang="en-US" dirty="0" smtClean="0">
                <a:cs typeface="Times New Roman" pitchFamily="18" charset="0"/>
              </a:rPr>
              <a:t>If a fall occurs, arrest (stop) the fall</a:t>
            </a:r>
          </a:p>
          <a:p>
            <a:pPr eaLnBrk="1" hangingPunct="1"/>
            <a:r>
              <a:rPr lang="en-US" altLang="en-US" dirty="0" smtClean="0">
                <a:cs typeface="Times New Roman" pitchFamily="18" charset="0"/>
              </a:rPr>
              <a:t>Provide rescue as soon as possible</a:t>
            </a:r>
          </a:p>
        </p:txBody>
      </p:sp>
      <p:pic>
        <p:nvPicPr>
          <p:cNvPr id="21509" name="Picture 2" descr="Person who fell off ladder&#10;" title="Preventing fal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0" y="4267200"/>
            <a:ext cx="26670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0B2359F-2706-4A4E-9CB1-8BF203075BBC}"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PFAS Examples</a:t>
            </a:r>
            <a:endParaRPr lang="en-US" dirty="0"/>
          </a:p>
        </p:txBody>
      </p:sp>
      <p:sp>
        <p:nvSpPr>
          <p:cNvPr id="38915" name="Content Placeholder 2"/>
          <p:cNvSpPr>
            <a:spLocks noGrp="1"/>
          </p:cNvSpPr>
          <p:nvPr>
            <p:ph idx="1"/>
          </p:nvPr>
        </p:nvSpPr>
        <p:spPr>
          <a:xfrm>
            <a:off x="457200" y="1646238"/>
            <a:ext cx="8229600" cy="1858962"/>
          </a:xfrm>
        </p:spPr>
        <p:txBody>
          <a:bodyPr/>
          <a:lstStyle/>
          <a:p>
            <a:pPr eaLnBrk="1" hangingPunct="1">
              <a:defRPr/>
            </a:pPr>
            <a:r>
              <a:rPr lang="en-US" altLang="en-US" sz="3600" dirty="0" smtClean="0">
                <a:latin typeface="+mj-lt"/>
                <a:cs typeface="Times New Roman" pitchFamily="18" charset="0"/>
              </a:rPr>
              <a:t>What work situations might require you to use a PFAS (personal fall arrest system)?</a:t>
            </a:r>
          </a:p>
        </p:txBody>
      </p:sp>
      <p:pic>
        <p:nvPicPr>
          <p:cNvPr id="38922" name="Picture 10" descr="Demo of person wearing PFAS correctly on roof&#10;" title="Personal Fall Arrest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3581400"/>
            <a:ext cx="3352800" cy="2757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4F2BF1B3-24DA-4DFE-A25F-9621E9E02827}" type="slidenum">
              <a:rPr lang="en-US"/>
              <a:pPr>
                <a:defRPr/>
              </a:pPr>
              <a:t>13</a:t>
            </a:fld>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When do you need a PFAS?</a:t>
            </a:r>
            <a:endParaRPr lang="en-US" dirty="0"/>
          </a:p>
        </p:txBody>
      </p:sp>
      <p:sp>
        <p:nvSpPr>
          <p:cNvPr id="39940" name="Rectangle 4"/>
          <p:cNvSpPr>
            <a:spLocks noGrp="1" noChangeArrowheads="1"/>
          </p:cNvSpPr>
          <p:nvPr>
            <p:ph sz="half" idx="2"/>
          </p:nvPr>
        </p:nvSpPr>
        <p:spPr>
          <a:xfrm>
            <a:off x="552450" y="1447800"/>
            <a:ext cx="3810000" cy="3505200"/>
          </a:xfrm>
        </p:spPr>
        <p:txBody>
          <a:bodyPr/>
          <a:lstStyle/>
          <a:p>
            <a:pPr eaLnBrk="1" hangingPunct="1">
              <a:defRPr/>
            </a:pPr>
            <a:r>
              <a:rPr lang="en-US" altLang="en-US" sz="2400" dirty="0" smtClean="0">
                <a:latin typeface="+mj-lt"/>
                <a:cs typeface="Times New Roman" pitchFamily="18" charset="0"/>
              </a:rPr>
              <a:t>Elevator shafts</a:t>
            </a:r>
          </a:p>
          <a:p>
            <a:pPr eaLnBrk="1" hangingPunct="1">
              <a:defRPr/>
            </a:pPr>
            <a:r>
              <a:rPr lang="en-US" altLang="en-US" sz="2400" dirty="0" smtClean="0">
                <a:latin typeface="+mj-lt"/>
                <a:cs typeface="Times New Roman" pitchFamily="18" charset="0"/>
              </a:rPr>
              <a:t>Ladder side rails</a:t>
            </a:r>
          </a:p>
          <a:p>
            <a:pPr eaLnBrk="1" hangingPunct="1">
              <a:defRPr/>
            </a:pPr>
            <a:r>
              <a:rPr lang="en-US" altLang="en-US" sz="2400" dirty="0" smtClean="0">
                <a:latin typeface="+mj-lt"/>
                <a:cs typeface="Times New Roman" pitchFamily="18" charset="0"/>
              </a:rPr>
              <a:t>Decking and plywood</a:t>
            </a:r>
          </a:p>
          <a:p>
            <a:pPr eaLnBrk="1" hangingPunct="1">
              <a:defRPr/>
            </a:pPr>
            <a:r>
              <a:rPr lang="en-US" altLang="en-US" sz="2400" dirty="0" smtClean="0">
                <a:latin typeface="+mj-lt"/>
                <a:cs typeface="Times New Roman" pitchFamily="18" charset="0"/>
              </a:rPr>
              <a:t>Roofs</a:t>
            </a:r>
          </a:p>
          <a:p>
            <a:pPr eaLnBrk="1" hangingPunct="1">
              <a:defRPr/>
            </a:pPr>
            <a:r>
              <a:rPr lang="en-US" altLang="en-US" sz="2400" dirty="0" smtClean="0">
                <a:latin typeface="+mj-lt"/>
                <a:cs typeface="Times New Roman" pitchFamily="18" charset="0"/>
              </a:rPr>
              <a:t>Wall openings</a:t>
            </a:r>
          </a:p>
          <a:p>
            <a:pPr eaLnBrk="1" hangingPunct="1">
              <a:defRPr/>
            </a:pPr>
            <a:r>
              <a:rPr lang="en-US" altLang="en-US" sz="2400" dirty="0" smtClean="0">
                <a:latin typeface="+mj-lt"/>
                <a:cs typeface="Times New Roman" pitchFamily="18" charset="0"/>
              </a:rPr>
              <a:t>Bricklaying</a:t>
            </a:r>
          </a:p>
          <a:p>
            <a:pPr eaLnBrk="1" hangingPunct="1">
              <a:defRPr/>
            </a:pPr>
            <a:r>
              <a:rPr lang="en-US" altLang="en-US" sz="2400" dirty="0" smtClean="0">
                <a:latin typeface="+mj-lt"/>
                <a:cs typeface="Times New Roman" pitchFamily="18" charset="0"/>
              </a:rPr>
              <a:t>Residential or commercial  construction</a:t>
            </a:r>
          </a:p>
        </p:txBody>
      </p:sp>
      <p:sp>
        <p:nvSpPr>
          <p:cNvPr id="39939" name="Rectangle 3"/>
          <p:cNvSpPr>
            <a:spLocks noGrp="1" noChangeArrowheads="1"/>
          </p:cNvSpPr>
          <p:nvPr>
            <p:ph sz="half" idx="1"/>
          </p:nvPr>
        </p:nvSpPr>
        <p:spPr>
          <a:xfrm>
            <a:off x="4648200" y="1447800"/>
            <a:ext cx="4038600" cy="4572000"/>
          </a:xfrm>
        </p:spPr>
        <p:txBody>
          <a:bodyPr/>
          <a:lstStyle/>
          <a:p>
            <a:pPr eaLnBrk="1" hangingPunct="1">
              <a:defRPr/>
            </a:pPr>
            <a:r>
              <a:rPr lang="en-US" altLang="en-US" sz="2400" dirty="0" smtClean="0">
                <a:latin typeface="+mj-lt"/>
                <a:cs typeface="Times New Roman" pitchFamily="18" charset="0"/>
              </a:rPr>
              <a:t>Tower construction</a:t>
            </a:r>
          </a:p>
          <a:p>
            <a:pPr eaLnBrk="1" hangingPunct="1">
              <a:defRPr/>
            </a:pPr>
            <a:r>
              <a:rPr lang="en-US" altLang="en-US" sz="2400" dirty="0" smtClean="0">
                <a:latin typeface="+mj-lt"/>
                <a:cs typeface="Times New Roman" pitchFamily="18" charset="0"/>
              </a:rPr>
              <a:t>Scaffold ladders and platforms</a:t>
            </a:r>
          </a:p>
          <a:p>
            <a:pPr eaLnBrk="1" hangingPunct="1">
              <a:defRPr/>
            </a:pPr>
            <a:r>
              <a:rPr lang="en-US" altLang="en-US" sz="2400" dirty="0" smtClean="0">
                <a:latin typeface="+mj-lt"/>
                <a:cs typeface="Times New Roman" pitchFamily="18" charset="0"/>
              </a:rPr>
              <a:t>Skylights</a:t>
            </a:r>
          </a:p>
          <a:p>
            <a:pPr eaLnBrk="1" hangingPunct="1">
              <a:defRPr/>
            </a:pPr>
            <a:r>
              <a:rPr lang="en-US" altLang="en-US" sz="2400" dirty="0" smtClean="0">
                <a:latin typeface="+mj-lt"/>
                <a:cs typeface="Times New Roman" pitchFamily="18" charset="0"/>
              </a:rPr>
              <a:t>Walkways and ramps</a:t>
            </a:r>
          </a:p>
          <a:p>
            <a:pPr eaLnBrk="1" hangingPunct="1">
              <a:defRPr/>
            </a:pPr>
            <a:r>
              <a:rPr lang="en-US" altLang="en-US" sz="2400" dirty="0" smtClean="0">
                <a:latin typeface="+mj-lt"/>
                <a:cs typeface="Times New Roman" pitchFamily="18" charset="0"/>
              </a:rPr>
              <a:t>Near open sides and edges</a:t>
            </a:r>
          </a:p>
          <a:p>
            <a:pPr eaLnBrk="1" hangingPunct="1">
              <a:defRPr/>
            </a:pPr>
            <a:r>
              <a:rPr lang="en-US" altLang="en-US" sz="2400" dirty="0" smtClean="0">
                <a:latin typeface="+mj-lt"/>
                <a:cs typeface="Times New Roman" pitchFamily="18" charset="0"/>
              </a:rPr>
              <a:t>Near Holes</a:t>
            </a:r>
          </a:p>
          <a:p>
            <a:pPr eaLnBrk="1" hangingPunct="1">
              <a:defRPr/>
            </a:pPr>
            <a:r>
              <a:rPr lang="en-US" altLang="en-US" sz="2400" dirty="0" smtClean="0">
                <a:latin typeface="+mj-lt"/>
                <a:cs typeface="Times New Roman" pitchFamily="18" charset="0"/>
              </a:rPr>
              <a:t>When using concrete forms and rebar</a:t>
            </a:r>
          </a:p>
          <a:p>
            <a:pPr eaLnBrk="1" hangingPunct="1">
              <a:defRPr/>
            </a:pPr>
            <a:r>
              <a:rPr lang="en-US" altLang="en-US" sz="2400" dirty="0" smtClean="0">
                <a:latin typeface="+mj-lt"/>
                <a:cs typeface="Times New Roman" pitchFamily="18" charset="0"/>
              </a:rPr>
              <a:t>Excavations</a:t>
            </a:r>
          </a:p>
        </p:txBody>
      </p:sp>
      <p:pic>
        <p:nvPicPr>
          <p:cNvPr id="23557" name="Picture 3" descr="Person sitting on plank unsafely at high altitude " title="Construction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953000"/>
            <a:ext cx="1581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33DE5B12-D82E-4E95-8730-A26DDC9CEC1D}" type="slidenum">
              <a:rPr lang="en-US"/>
              <a:pPr>
                <a:defRPr/>
              </a:pPr>
              <a:t>14</a:t>
            </a:fld>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marL="54864" eaLnBrk="1" fontAlgn="auto" hangingPunct="1">
              <a:spcAft>
                <a:spcPts val="0"/>
              </a:spcAft>
              <a:defRPr/>
            </a:pPr>
            <a:r>
              <a:rPr lang="es-ES" altLang="en-US" dirty="0" smtClean="0">
                <a:solidFill>
                  <a:schemeClr val="tx2">
                    <a:tint val="100000"/>
                    <a:shade val="90000"/>
                    <a:satMod val="250000"/>
                    <a:alpha val="100000"/>
                  </a:schemeClr>
                </a:solidFill>
                <a:effectLst>
                  <a:outerShdw blurRad="38100" dist="38100" dir="2700000" algn="tl">
                    <a:srgbClr val="000000">
                      <a:alpha val="43137"/>
                    </a:srgbClr>
                  </a:outerShdw>
                </a:effectLst>
                <a:cs typeface="Times New Roman" pitchFamily="18" charset="0"/>
              </a:rPr>
              <a:t>Tower Construction</a:t>
            </a:r>
          </a:p>
        </p:txBody>
      </p:sp>
      <p:sp>
        <p:nvSpPr>
          <p:cNvPr id="24581" name="Content Placeholder 1"/>
          <p:cNvSpPr>
            <a:spLocks noGrp="1"/>
          </p:cNvSpPr>
          <p:nvPr>
            <p:ph idx="1"/>
          </p:nvPr>
        </p:nvSpPr>
        <p:spPr>
          <a:xfrm>
            <a:off x="457200" y="1646238"/>
            <a:ext cx="4724400" cy="4525962"/>
          </a:xfrm>
        </p:spPr>
        <p:txBody>
          <a:bodyPr/>
          <a:lstStyle/>
          <a:p>
            <a:pPr eaLnBrk="1" hangingPunct="1"/>
            <a:r>
              <a:rPr lang="en-US" altLang="en-US" smtClean="0"/>
              <a:t>Many construction fatalities happen on these sites</a:t>
            </a:r>
          </a:p>
          <a:p>
            <a:pPr eaLnBrk="1" hangingPunct="1"/>
            <a:r>
              <a:rPr lang="en-US" altLang="en-US" smtClean="0"/>
              <a:t>Workers fall while being distracted</a:t>
            </a:r>
          </a:p>
          <a:p>
            <a:pPr eaLnBrk="1" hangingPunct="1"/>
            <a:r>
              <a:rPr lang="en-US" altLang="en-US" smtClean="0"/>
              <a:t>Falls from towers are the most common fatality on construction sites</a:t>
            </a:r>
          </a:p>
        </p:txBody>
      </p:sp>
      <p:pic>
        <p:nvPicPr>
          <p:cNvPr id="40965" name="Picture 2" descr="Two large tower buildings in the midst of being constructed" title="tower constru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5750" y="1646238"/>
            <a:ext cx="3244850"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0090ADDE-AAF0-4008-9CA3-1B58A466F110}" type="slidenum">
              <a:rPr lang="en-US"/>
              <a:pPr>
                <a:defRPr/>
              </a:pPr>
              <a:t>15</a:t>
            </a:fld>
            <a:endParaRPr 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Scaffold Ladders &amp; Platforms</a:t>
            </a:r>
            <a:endParaRPr lang="en-US" dirty="0">
              <a:effectLst>
                <a:outerShdw blurRad="38100" dist="38100" dir="2700000" algn="tl">
                  <a:srgbClr val="000000">
                    <a:alpha val="43137"/>
                  </a:srgbClr>
                </a:outerShdw>
              </a:effectLst>
            </a:endParaRPr>
          </a:p>
        </p:txBody>
      </p:sp>
      <p:pic>
        <p:nvPicPr>
          <p:cNvPr id="41994" name="Picture 10" descr="Ladder access scaffolding&#10;" title="Scaffol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5625" y="1981200"/>
            <a:ext cx="549275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2C150C2-0D03-433A-8AC3-587DF77439B2}" type="slidenum">
              <a:rPr lang="en-US"/>
              <a:pPr>
                <a:defRPr/>
              </a:pPr>
              <a:t>16</a:t>
            </a:fld>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Skylights and Other Openings</a:t>
            </a:r>
            <a:endParaRPr lang="en-US" dirty="0"/>
          </a:p>
        </p:txBody>
      </p:sp>
      <p:pic>
        <p:nvPicPr>
          <p:cNvPr id="43013" name="Picture 2" descr="person falling through unguarded skylight" title="Sky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00" y="1562100"/>
            <a:ext cx="2881313" cy="232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Unguarded broken skylight" title="Skylight"/>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838200" y="4132263"/>
            <a:ext cx="3111500" cy="2344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3016" name="Picture 8" descr="Skylights surrounded with guardrails" title="Skyligh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43488" y="1562100"/>
            <a:ext cx="3098800" cy="232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3018" name="Picture 10" descr="Skylights guarded by skylight cover" title="Skylight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3138" y="4132263"/>
            <a:ext cx="3619500" cy="232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6C89AFE4-857F-4506-9227-703E448C7869}" type="slidenum">
              <a:rPr lang="en-US"/>
              <a:pPr>
                <a:defRPr/>
              </a:pPr>
              <a:t>17</a:t>
            </a:fld>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Remembering Joe</a:t>
            </a:r>
            <a:endParaRPr lang="en-US" dirty="0"/>
          </a:p>
        </p:txBody>
      </p:sp>
      <p:sp>
        <p:nvSpPr>
          <p:cNvPr id="4" name="Slide Number Placeholder 3"/>
          <p:cNvSpPr>
            <a:spLocks noGrp="1"/>
          </p:cNvSpPr>
          <p:nvPr>
            <p:ph type="sldNum" sz="quarter" idx="12"/>
          </p:nvPr>
        </p:nvSpPr>
        <p:spPr/>
        <p:txBody>
          <a:bodyPr/>
          <a:lstStyle/>
          <a:p>
            <a:pPr>
              <a:defRPr/>
            </a:pPr>
            <a:fld id="{CBA65E03-C709-4143-BE3A-120941D74AD3}" type="slidenum">
              <a:rPr lang="en-US" smtClean="0"/>
              <a:pPr>
                <a:defRPr/>
              </a:pPr>
              <a:t>18</a:t>
            </a:fld>
            <a:endParaRPr lang="en-US"/>
          </a:p>
        </p:txBody>
      </p:sp>
      <p:sp>
        <p:nvSpPr>
          <p:cNvPr id="3" name="Rectangle 2"/>
          <p:cNvSpPr/>
          <p:nvPr/>
        </p:nvSpPr>
        <p:spPr>
          <a:xfrm>
            <a:off x="457200" y="3198168"/>
            <a:ext cx="8458200" cy="646331"/>
          </a:xfrm>
          <a:prstGeom prst="rect">
            <a:avLst/>
          </a:prstGeom>
        </p:spPr>
        <p:txBody>
          <a:bodyPr wrap="square">
            <a:spAutoFit/>
          </a:bodyPr>
          <a:lstStyle/>
          <a:p>
            <a:endParaRPr lang="en-US" sz="1200" dirty="0">
              <a:solidFill>
                <a:srgbClr val="000000"/>
              </a:solidFill>
              <a:latin typeface="Tahoma" panose="020B0604030504040204" pitchFamily="34" charset="0"/>
            </a:endParaRPr>
          </a:p>
          <a:p>
            <a:r>
              <a:rPr lang="en-US" sz="2400" dirty="0">
                <a:solidFill>
                  <a:srgbClr val="000000"/>
                </a:solidFill>
                <a:latin typeface="Tahoma" panose="020B0604030504040204" pitchFamily="34" charset="0"/>
                <a:hlinkClick r:id="rId3" tooltip="Link to story about a worker falling through a skylight."/>
              </a:rPr>
              <a:t> </a:t>
            </a:r>
            <a:r>
              <a:rPr lang="en-US" sz="2400" b="1" dirty="0">
                <a:solidFill>
                  <a:srgbClr val="000000"/>
                </a:solidFill>
                <a:latin typeface="Tahoma" panose="020B0604030504040204" pitchFamily="34" charset="0"/>
                <a:hlinkClick r:id="rId3" tooltip="Link to story about a worker falling through a skylight."/>
              </a:rPr>
              <a:t>https://www.youtube.com/watch?v=I_8cymt7wlk </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Walkways and Ramps</a:t>
            </a:r>
            <a:endParaRPr lang="en-US" dirty="0"/>
          </a:p>
        </p:txBody>
      </p:sp>
      <p:pic>
        <p:nvPicPr>
          <p:cNvPr id="45064" name="Picture 8" descr="Constriction walkway/ramp connecting two buildings.  Shows safe guardrails" title="Constru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2725" y="1695450"/>
            <a:ext cx="6172200" cy="4629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9D318597-263D-456E-9720-5E04C0EDE3D9}" type="slidenum">
              <a:rPr lang="en-US"/>
              <a:pPr>
                <a:defRPr/>
              </a:pPr>
              <a:t>19</a:t>
            </a:fld>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latin typeface="Times New Roman" pitchFamily="18" charset="0"/>
                <a:cs typeface="Times New Roman" pitchFamily="18" charset="0"/>
              </a:rPr>
              <a:t>Disclaimer</a:t>
            </a:r>
          </a:p>
        </p:txBody>
      </p:sp>
      <p:sp>
        <p:nvSpPr>
          <p:cNvPr id="11267" name="Content Placeholder 3"/>
          <p:cNvSpPr>
            <a:spLocks noGrp="1"/>
          </p:cNvSpPr>
          <p:nvPr>
            <p:ph idx="1"/>
          </p:nvPr>
        </p:nvSpPr>
        <p:spPr/>
        <p:txBody>
          <a:bodyPr/>
          <a:lstStyle/>
          <a:p>
            <a:pPr eaLnBrk="1" hangingPunct="1"/>
            <a:r>
              <a:rPr lang="en-US" altLang="en-US" sz="2400" dirty="0" smtClean="0">
                <a:latin typeface="Times New Roman" pitchFamily="18" charset="0"/>
                <a:cs typeface="Times New Roman" pitchFamily="18" charset="0"/>
              </a:rPr>
              <a:t>This material was produced under grant SH-19506-09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altLang="en-US" sz="2400" dirty="0" smtClean="0">
              <a:latin typeface="Times New Roman" pitchFamily="18" charset="0"/>
              <a:cs typeface="Times New Roman" pitchFamily="18" charset="0"/>
            </a:endParaRPr>
          </a:p>
          <a:p>
            <a:pPr eaLnBrk="1" hangingPunct="1"/>
            <a:r>
              <a:rPr lang="en-US" altLang="en-US" sz="2400" dirty="0" smtClean="0">
                <a:latin typeface="Times New Roman" pitchFamily="18" charset="0"/>
                <a:cs typeface="Times New Roman" pitchFamily="18" charset="0"/>
              </a:rPr>
              <a:t>Revisions were made to this material under grant number    SH- 31240-SH7 from the Occupational Safety and Health Administration, U.S. Department of Labor.</a:t>
            </a:r>
          </a:p>
          <a:p>
            <a:pPr eaLnBrk="1" hangingPunct="1">
              <a:buFont typeface="Arial" charset="0"/>
              <a:buNone/>
            </a:pPr>
            <a:endParaRPr lang="en-US" altLang="en-US" sz="2400" dirty="0" smtClean="0"/>
          </a:p>
        </p:txBody>
      </p:sp>
      <p:sp>
        <p:nvSpPr>
          <p:cNvPr id="5" name="Slide Number Placeholder 4"/>
          <p:cNvSpPr>
            <a:spLocks noGrp="1"/>
          </p:cNvSpPr>
          <p:nvPr>
            <p:ph type="sldNum" sz="quarter" idx="12"/>
          </p:nvPr>
        </p:nvSpPr>
        <p:spPr/>
        <p:txBody>
          <a:bodyPr/>
          <a:lstStyle/>
          <a:p>
            <a:pPr>
              <a:defRPr/>
            </a:pPr>
            <a:fld id="{329E292B-7452-4EBD-96D9-B5AE8BBFA4CC}" type="slidenum">
              <a:rPr lang="en-US"/>
              <a:pPr>
                <a:defRPr/>
              </a:pPr>
              <a:t>2</a:t>
            </a:fld>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 Sides and Edges</a:t>
            </a:r>
            <a:endParaRPr lang="en-US" dirty="0"/>
          </a:p>
        </p:txBody>
      </p:sp>
      <p:sp>
        <p:nvSpPr>
          <p:cNvPr id="29700" name="Content Placeholder 3"/>
          <p:cNvSpPr>
            <a:spLocks noGrp="1"/>
          </p:cNvSpPr>
          <p:nvPr>
            <p:ph idx="1"/>
          </p:nvPr>
        </p:nvSpPr>
        <p:spPr>
          <a:xfrm>
            <a:off x="457200" y="1646238"/>
            <a:ext cx="8229600" cy="1554162"/>
          </a:xfrm>
        </p:spPr>
        <p:txBody>
          <a:bodyPr/>
          <a:lstStyle/>
          <a:p>
            <a:pPr eaLnBrk="1" hangingPunct="1"/>
            <a:r>
              <a:rPr lang="en-US" altLang="en-US" smtClean="0"/>
              <a:t>Leading Edge</a:t>
            </a:r>
          </a:p>
          <a:p>
            <a:pPr lvl="1" eaLnBrk="1" hangingPunct="1"/>
            <a:r>
              <a:rPr lang="en-US" altLang="en-US" smtClean="0"/>
              <a:t>The unprotected side and edge of a floor, roof, or formwork such as a deck.</a:t>
            </a:r>
          </a:p>
        </p:txBody>
      </p:sp>
      <p:pic>
        <p:nvPicPr>
          <p:cNvPr id="46094" name="Picture 14" descr="two men working on leading edge with their PFAS on" title="Construction Work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413" y="3429000"/>
            <a:ext cx="4086225" cy="2724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6092" name="Picture 12" descr="Construction worker on leading edge wearing personal fall arrest system" title="Leading Ed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8013" y="3429000"/>
            <a:ext cx="2389187"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BE55CC89-D395-4D51-8B73-D03911571F16}" type="slidenum">
              <a:rPr lang="en-US"/>
              <a:pPr>
                <a:defRPr/>
              </a:pPr>
              <a:t>20</a:t>
            </a:fld>
            <a:endParaRPr 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effectLst>
                  <a:outerShdw blurRad="38100" dist="38100" dir="2700000" algn="tl">
                    <a:srgbClr val="000000">
                      <a:alpha val="43137"/>
                    </a:srgbClr>
                  </a:outerShdw>
                </a:effectLst>
              </a:rPr>
              <a:t>Open Sides and Edges-1</a:t>
            </a:r>
            <a:endParaRPr lang="en-US" dirty="0">
              <a:effectLst>
                <a:outerShdw blurRad="38100" dist="38100" dir="2700000" algn="tl">
                  <a:srgbClr val="000000">
                    <a:alpha val="43137"/>
                  </a:srgbClr>
                </a:outerShdw>
              </a:effectLst>
            </a:endParaRPr>
          </a:p>
        </p:txBody>
      </p:sp>
      <p:grpSp>
        <p:nvGrpSpPr>
          <p:cNvPr id="30722" name="Group 3" descr="Employee working in unsafe manner on open sided edge with no PFAS&#10;" title="Unsafe Open edge"/>
          <p:cNvGrpSpPr>
            <a:grpSpLocks/>
          </p:cNvGrpSpPr>
          <p:nvPr/>
        </p:nvGrpSpPr>
        <p:grpSpPr bwMode="auto">
          <a:xfrm>
            <a:off x="1524000" y="1884363"/>
            <a:ext cx="7010400" cy="4211637"/>
            <a:chOff x="1524000" y="1371600"/>
            <a:chExt cx="7010400" cy="4211638"/>
          </a:xfrm>
        </p:grpSpPr>
        <p:pic>
          <p:nvPicPr>
            <p:cNvPr id="30725" name="Picture 2" descr="No fall prot-EE per concrete op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371600"/>
              <a:ext cx="5943600" cy="42116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6" name="Text Box 3"/>
            <p:cNvSpPr txBox="1">
              <a:spLocks noChangeArrowheads="1"/>
            </p:cNvSpPr>
            <p:nvPr/>
          </p:nvSpPr>
          <p:spPr bwMode="auto">
            <a:xfrm>
              <a:off x="6172200" y="4876800"/>
              <a:ext cx="2362200" cy="39687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spcBef>
                  <a:spcPct val="50000"/>
                </a:spcBef>
                <a:buClrTx/>
                <a:buSzTx/>
                <a:buFontTx/>
                <a:buNone/>
              </a:pPr>
              <a:r>
                <a:rPr lang="en-US" altLang="en-US" sz="2000" b="1">
                  <a:solidFill>
                    <a:schemeClr val="bg1"/>
                  </a:solidFill>
                  <a:latin typeface="Arial" charset="0"/>
                </a:rPr>
                <a:t>Unprotected edge</a:t>
              </a:r>
              <a:endParaRPr lang="en-US" altLang="en-US" sz="2400" b="1">
                <a:solidFill>
                  <a:schemeClr val="bg1"/>
                </a:solidFill>
                <a:latin typeface="Arial" charset="0"/>
              </a:endParaRPr>
            </a:p>
          </p:txBody>
        </p:sp>
        <p:sp>
          <p:nvSpPr>
            <p:cNvPr id="30727" name="Line 4"/>
            <p:cNvSpPr>
              <a:spLocks noChangeShapeType="1"/>
            </p:cNvSpPr>
            <p:nvPr/>
          </p:nvSpPr>
          <p:spPr bwMode="auto">
            <a:xfrm flipH="1" flipV="1">
              <a:off x="4343400" y="3429000"/>
              <a:ext cx="1828800" cy="14478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Slide Number Placeholder 6"/>
          <p:cNvSpPr>
            <a:spLocks noGrp="1"/>
          </p:cNvSpPr>
          <p:nvPr>
            <p:ph type="sldNum" sz="quarter" idx="12"/>
          </p:nvPr>
        </p:nvSpPr>
        <p:spPr/>
        <p:txBody>
          <a:bodyPr/>
          <a:lstStyle/>
          <a:p>
            <a:pPr>
              <a:defRPr/>
            </a:pPr>
            <a:fld id="{41DF29D7-19C8-49B5-B23D-DAA627AAA762}" type="slidenum">
              <a:rPr lang="en-US"/>
              <a:pPr>
                <a:defRPr/>
              </a:pPr>
              <a:t>21</a:t>
            </a:fld>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 Sides and Edges-2</a:t>
            </a:r>
            <a:endParaRPr lang="en-US" dirty="0"/>
          </a:p>
        </p:txBody>
      </p:sp>
      <p:pic>
        <p:nvPicPr>
          <p:cNvPr id="48131" name="Picture 3" descr="Worker standing on wrong side of guardrail.  Guardrail is not up to standard.  Worker has no PFAS on." title="Open sided ed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3100" y="1676400"/>
            <a:ext cx="5257800" cy="464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B0D1892-D168-498F-B8D6-079D4396FEA5}" type="slidenum">
              <a:rPr lang="en-US"/>
              <a:pPr>
                <a:defRPr/>
              </a:pPr>
              <a:t>22</a:t>
            </a:fld>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 Sides and Edges-3</a:t>
            </a:r>
            <a:endParaRPr lang="en-US" dirty="0"/>
          </a:p>
        </p:txBody>
      </p:sp>
      <p:pic>
        <p:nvPicPr>
          <p:cNvPr id="49154" name="Picture 2" descr="Rope used as guardrails on high rise construction with  open sided edge" title="Illegal Guardrail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1464446" y="1905000"/>
            <a:ext cx="6170613" cy="4049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F753AD08-7EB8-4BBD-A451-5E68777C6C46}" type="slidenum">
              <a:rPr lang="en-US"/>
              <a:pPr>
                <a:defRPr/>
              </a:pPr>
              <a:t>23</a:t>
            </a:fld>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dirty="0" smtClean="0"/>
              <a:t>Leading Edge Work: Prevention</a:t>
            </a:r>
            <a:endParaRPr lang="en-US" dirty="0"/>
          </a:p>
        </p:txBody>
      </p:sp>
      <p:sp>
        <p:nvSpPr>
          <p:cNvPr id="5" name="Slide Number Placeholder 4"/>
          <p:cNvSpPr>
            <a:spLocks noGrp="1"/>
          </p:cNvSpPr>
          <p:nvPr>
            <p:ph type="sldNum" sz="quarter" idx="12"/>
          </p:nvPr>
        </p:nvSpPr>
        <p:spPr/>
        <p:txBody>
          <a:bodyPr/>
          <a:lstStyle/>
          <a:p>
            <a:pPr>
              <a:defRPr/>
            </a:pPr>
            <a:fld id="{563BC9DC-EEAB-4E2D-BDD1-5E5716DCA883}" type="slidenum">
              <a:rPr lang="en-US"/>
              <a:pPr>
                <a:defRPr/>
              </a:pPr>
              <a:t>24</a:t>
            </a:fld>
            <a:endParaRPr lang="en-US"/>
          </a:p>
        </p:txBody>
      </p:sp>
      <p:sp>
        <p:nvSpPr>
          <p:cNvPr id="2" name="Rectangle 1"/>
          <p:cNvSpPr/>
          <p:nvPr/>
        </p:nvSpPr>
        <p:spPr>
          <a:xfrm>
            <a:off x="381000" y="2967335"/>
            <a:ext cx="8458200" cy="523220"/>
          </a:xfrm>
          <a:prstGeom prst="rect">
            <a:avLst/>
          </a:prstGeom>
        </p:spPr>
        <p:txBody>
          <a:bodyPr wrap="square">
            <a:spAutoFit/>
          </a:bodyPr>
          <a:lstStyle/>
          <a:p>
            <a:r>
              <a:rPr lang="en-US" sz="2800" b="1" dirty="0" smtClean="0">
                <a:solidFill>
                  <a:schemeClr val="tx1"/>
                </a:solidFill>
                <a:latin typeface="Times New Roman" pitchFamily="18" charset="0"/>
                <a:hlinkClick r:id="rId3" tooltip="Link to V-tool Falls in Construction, Leading Edge Work"/>
              </a:rPr>
              <a:t>https</a:t>
            </a:r>
            <a:r>
              <a:rPr lang="en-US" sz="2800" b="1" dirty="0">
                <a:solidFill>
                  <a:schemeClr val="tx1"/>
                </a:solidFill>
                <a:latin typeface="Times New Roman" pitchFamily="18" charset="0"/>
                <a:hlinkClick r:id="rId3" tooltip="Link to V-tool Falls in Construction, Leading Edge Work"/>
              </a:rPr>
              <a:t>://www.youtube.com/watch?v=G991LcaZQd8 </a:t>
            </a:r>
            <a:endParaRPr lang="en-US" altLang="en-US" sz="2800"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Holes</a:t>
            </a:r>
            <a:endParaRPr lang="en-US" dirty="0"/>
          </a:p>
        </p:txBody>
      </p:sp>
      <p:sp>
        <p:nvSpPr>
          <p:cNvPr id="34820" name="Content Placeholder 2"/>
          <p:cNvSpPr>
            <a:spLocks noGrp="1"/>
          </p:cNvSpPr>
          <p:nvPr>
            <p:ph idx="1"/>
          </p:nvPr>
        </p:nvSpPr>
        <p:spPr>
          <a:xfrm>
            <a:off x="457200" y="1646238"/>
            <a:ext cx="8229600" cy="2544762"/>
          </a:xfrm>
        </p:spPr>
        <p:txBody>
          <a:bodyPr/>
          <a:lstStyle/>
          <a:p>
            <a:r>
              <a:rPr lang="en-US" altLang="en-US" smtClean="0"/>
              <a:t>Protect any opening bigger than 2 inches by 2 inches</a:t>
            </a:r>
          </a:p>
          <a:p>
            <a:r>
              <a:rPr lang="en-US" altLang="en-US" smtClean="0"/>
              <a:t>Extreme danger when hole is 1 foot by 1 foot</a:t>
            </a:r>
          </a:p>
          <a:p>
            <a:r>
              <a:rPr lang="en-US" altLang="en-US" smtClean="0"/>
              <a:t>Stay 6 feet away!</a:t>
            </a:r>
          </a:p>
        </p:txBody>
      </p:sp>
      <p:pic>
        <p:nvPicPr>
          <p:cNvPr id="36871" name="Picture 7" descr="Deep hole with no visible end" title="Ho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2775" y="4267200"/>
            <a:ext cx="5378450" cy="2255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2F4D399-3D4C-4112-B74F-7D57FDE8202C}" type="slidenum">
              <a:rPr lang="en-US"/>
              <a:pPr>
                <a:defRPr/>
              </a:pPr>
              <a:t>25</a:t>
            </a:fld>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Improperly Covered Hole</a:t>
            </a:r>
            <a:endParaRPr lang="en-US" dirty="0"/>
          </a:p>
        </p:txBody>
      </p:sp>
      <p:pic>
        <p:nvPicPr>
          <p:cNvPr id="37890" name="Picture 2" descr="Improperly covered hole.  Hole is exposed with unsecured planks thrown on top." title="Ope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865312"/>
            <a:ext cx="5791200" cy="4078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9D2F0A7B-0CD1-44CE-BEE0-B418326DFCE1}" type="slidenum">
              <a:rPr lang="en-US"/>
              <a:pPr>
                <a:defRPr/>
              </a:pPr>
              <a:t>26</a:t>
            </a:fld>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Properly Barricaded Manhole</a:t>
            </a:r>
            <a:endParaRPr lang="en-US" dirty="0"/>
          </a:p>
        </p:txBody>
      </p:sp>
      <p:pic>
        <p:nvPicPr>
          <p:cNvPr id="38924" name="Picture 12" descr="Properly barricaded manhole with guardrails and safety cones" title="Manho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 y="2133600"/>
            <a:ext cx="830580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AA7554EB-1EC5-44AD-9F59-A00CA67E8FC7}" type="slidenum">
              <a:rPr lang="en-US"/>
              <a:pPr>
                <a:defRPr/>
              </a:pPr>
              <a:t>27</a:t>
            </a:fld>
            <a:endParaRPr lang="en-US"/>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Floor Opening Falls</a:t>
            </a:r>
            <a:endParaRPr lang="en-US" dirty="0"/>
          </a:p>
        </p:txBody>
      </p:sp>
      <p:sp>
        <p:nvSpPr>
          <p:cNvPr id="5" name="Slide Number Placeholder 4"/>
          <p:cNvSpPr>
            <a:spLocks noGrp="1"/>
          </p:cNvSpPr>
          <p:nvPr>
            <p:ph type="sldNum" sz="quarter" idx="12"/>
          </p:nvPr>
        </p:nvSpPr>
        <p:spPr/>
        <p:txBody>
          <a:bodyPr/>
          <a:lstStyle/>
          <a:p>
            <a:pPr>
              <a:defRPr/>
            </a:pPr>
            <a:fld id="{8294EB0B-BBA3-4186-B4C8-6D502A5C45EA}" type="slidenum">
              <a:rPr lang="en-US"/>
              <a:pPr>
                <a:defRPr/>
              </a:pPr>
              <a:t>28</a:t>
            </a:fld>
            <a:endParaRPr lang="en-US"/>
          </a:p>
        </p:txBody>
      </p:sp>
      <p:sp>
        <p:nvSpPr>
          <p:cNvPr id="2" name="Rectangle 1"/>
          <p:cNvSpPr/>
          <p:nvPr/>
        </p:nvSpPr>
        <p:spPr>
          <a:xfrm>
            <a:off x="533400" y="3105835"/>
            <a:ext cx="8382000" cy="461665"/>
          </a:xfrm>
          <a:prstGeom prst="rect">
            <a:avLst/>
          </a:prstGeom>
        </p:spPr>
        <p:txBody>
          <a:bodyPr wrap="square">
            <a:spAutoFit/>
          </a:bodyPr>
          <a:lstStyle/>
          <a:p>
            <a:r>
              <a:rPr lang="en-US" sz="2400" b="1" dirty="0">
                <a:solidFill>
                  <a:schemeClr val="tx1"/>
                </a:solidFill>
                <a:latin typeface="Times New Roman" pitchFamily="18" charset="0"/>
                <a:hlinkClick r:id="rId3" tooltip="Video - Floor Openings"/>
              </a:rPr>
              <a:t>https://www.youtube.com/watch?v=UYMb1XZ83zQ&amp;start=55 </a:t>
            </a:r>
            <a:endParaRPr lang="en-US" sz="2400"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Concrete forms and rebar</a:t>
            </a:r>
            <a:endParaRPr lang="en-US" dirty="0"/>
          </a:p>
        </p:txBody>
      </p:sp>
      <p:sp>
        <p:nvSpPr>
          <p:cNvPr id="38916" name="Content Placeholder 2"/>
          <p:cNvSpPr>
            <a:spLocks noGrp="1"/>
          </p:cNvSpPr>
          <p:nvPr>
            <p:ph idx="1"/>
          </p:nvPr>
        </p:nvSpPr>
        <p:spPr>
          <a:xfrm>
            <a:off x="457200" y="1646238"/>
            <a:ext cx="8229600" cy="2087562"/>
          </a:xfrm>
        </p:spPr>
        <p:txBody>
          <a:bodyPr/>
          <a:lstStyle/>
          <a:p>
            <a:r>
              <a:rPr lang="en-US" altLang="en-US" dirty="0" smtClean="0"/>
              <a:t>Fall Protection</a:t>
            </a:r>
          </a:p>
          <a:p>
            <a:pPr lvl="1"/>
            <a:r>
              <a:rPr lang="en-US" altLang="en-US" dirty="0" smtClean="0"/>
              <a:t>Personal Fall Arrest Systems</a:t>
            </a:r>
          </a:p>
          <a:p>
            <a:pPr lvl="1"/>
            <a:r>
              <a:rPr lang="en-US" altLang="en-US" dirty="0" smtClean="0"/>
              <a:t>Safety Nets</a:t>
            </a:r>
          </a:p>
          <a:p>
            <a:pPr lvl="1"/>
            <a:r>
              <a:rPr lang="en-US" altLang="en-US" dirty="0" smtClean="0"/>
              <a:t>Positioning Device Systems</a:t>
            </a:r>
          </a:p>
        </p:txBody>
      </p:sp>
      <p:pic>
        <p:nvPicPr>
          <p:cNvPr id="40969" name="Picture 9" descr="Two employees teathered to a roof anchor with their Personal Fall Arrest Systems on" title="Roof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525" y="4191000"/>
            <a:ext cx="2895600" cy="1893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73" name="Picture 13" descr="Worker using construction safety net on roof&#10;" title="Worker on roo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25850" y="4191000"/>
            <a:ext cx="1893888" cy="1893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71" name="Picture 11" descr="Worker using positioning device system on rebar for fall protection" title="PFA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05475" y="2851150"/>
            <a:ext cx="3046413" cy="323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5557753-B444-43A4-A4CD-976667D7C84C}" type="slidenum">
              <a:rPr lang="en-US"/>
              <a:pPr>
                <a:defRPr/>
              </a:pPr>
              <a:t>29</a:t>
            </a:fld>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What is OSHA?</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646238"/>
            <a:ext cx="8229600" cy="3306762"/>
          </a:xfrm>
        </p:spPr>
        <p:txBody>
          <a:bodyPr>
            <a:normAutofit/>
          </a:bodyPr>
          <a:lstStyle/>
          <a:p>
            <a:pPr eaLnBrk="1" fontAlgn="auto" hangingPunct="1">
              <a:spcBef>
                <a:spcPts val="0"/>
              </a:spcBef>
              <a:spcAft>
                <a:spcPts val="0"/>
              </a:spcAft>
              <a:buFont typeface="Wingdings 2"/>
              <a:buChar char=""/>
              <a:defRPr/>
            </a:pPr>
            <a:r>
              <a:rPr lang="en-US" altLang="en-US" b="1" dirty="0" smtClean="0">
                <a:latin typeface="Times New Roman" pitchFamily="18" charset="0"/>
              </a:rPr>
              <a:t>OSH Act is </a:t>
            </a:r>
            <a:r>
              <a:rPr lang="en-US" altLang="en-US" b="1" dirty="0">
                <a:latin typeface="Times New Roman" pitchFamily="18" charset="0"/>
              </a:rPr>
              <a:t>the federal law that established the Occupational Safety and Health Administration (OSHA</a:t>
            </a:r>
            <a:r>
              <a:rPr lang="en-US" altLang="en-US" b="1" dirty="0" smtClean="0">
                <a:latin typeface="Times New Roman" pitchFamily="18" charset="0"/>
              </a:rPr>
              <a:t>)</a:t>
            </a:r>
          </a:p>
          <a:p>
            <a:pPr marL="0" indent="0" eaLnBrk="1" fontAlgn="auto" hangingPunct="1">
              <a:spcBef>
                <a:spcPts val="0"/>
              </a:spcBef>
              <a:spcAft>
                <a:spcPts val="0"/>
              </a:spcAft>
              <a:buFont typeface="Wingdings 2"/>
              <a:buNone/>
              <a:defRPr/>
            </a:pPr>
            <a:endParaRPr lang="en-US" altLang="en-US" b="1" dirty="0" smtClean="0">
              <a:latin typeface="Times New Roman" pitchFamily="18" charset="0"/>
            </a:endParaRPr>
          </a:p>
          <a:p>
            <a:pPr eaLnBrk="1" fontAlgn="auto" hangingPunct="1">
              <a:spcBef>
                <a:spcPts val="0"/>
              </a:spcBef>
              <a:spcAft>
                <a:spcPts val="0"/>
              </a:spcAft>
              <a:buFont typeface="Wingdings 2"/>
              <a:buChar char=""/>
              <a:defRPr/>
            </a:pPr>
            <a:r>
              <a:rPr lang="en-US" altLang="en-US" b="1" dirty="0" smtClean="0">
                <a:latin typeface="Times New Roman" pitchFamily="18" charset="0"/>
              </a:rPr>
              <a:t>OSHA sets and enforces workplace safety and health standards</a:t>
            </a:r>
            <a:endParaRPr lang="en-US" dirty="0"/>
          </a:p>
        </p:txBody>
      </p:sp>
      <p:sp>
        <p:nvSpPr>
          <p:cNvPr id="8" name="Slide Number Placeholder 7"/>
          <p:cNvSpPr>
            <a:spLocks noGrp="1"/>
          </p:cNvSpPr>
          <p:nvPr>
            <p:ph type="sldNum" sz="quarter" idx="12"/>
          </p:nvPr>
        </p:nvSpPr>
        <p:spPr/>
        <p:txBody>
          <a:bodyPr/>
          <a:lstStyle/>
          <a:p>
            <a:pPr>
              <a:defRPr/>
            </a:pPr>
            <a:fld id="{8D982FD9-D2DB-4947-9659-05B67B1D693F}" type="slidenum">
              <a:rPr lang="en-US"/>
              <a:pPr>
                <a:defRPr/>
              </a:pPr>
              <a:t>3</a:t>
            </a:fld>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Positioning Device Systems</a:t>
            </a:r>
            <a:endParaRPr lang="en-US" dirty="0"/>
          </a:p>
        </p:txBody>
      </p:sp>
      <p:pic>
        <p:nvPicPr>
          <p:cNvPr id="408580" name="Picture 4" descr="Employee using positioning device to work safely" title="Positioning Dev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538" y="1595438"/>
            <a:ext cx="3346450" cy="5019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8579" name="Picture 3" descr="Employee using positioning device to work safely" title="Positioning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2788" y="1595438"/>
            <a:ext cx="3935412"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8578" name="Picture 2" descr="Employee using positioning device to work safely" title="Positioning Devi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2925" y="4333875"/>
            <a:ext cx="1733550" cy="2281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3EAE9FB-690C-4E2C-A335-7187E6701987}"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Rebar Safety</a:t>
            </a:r>
            <a:endParaRPr lang="en-US" dirty="0"/>
          </a:p>
        </p:txBody>
      </p:sp>
      <p:sp>
        <p:nvSpPr>
          <p:cNvPr id="40962" name="Content Placeholder 2"/>
          <p:cNvSpPr>
            <a:spLocks noGrp="1"/>
          </p:cNvSpPr>
          <p:nvPr>
            <p:ph idx="1"/>
          </p:nvPr>
        </p:nvSpPr>
        <p:spPr>
          <a:xfrm>
            <a:off x="304800" y="1447800"/>
            <a:ext cx="4876800" cy="4770438"/>
          </a:xfrm>
        </p:spPr>
        <p:txBody>
          <a:bodyPr/>
          <a:lstStyle/>
          <a:p>
            <a:pPr eaLnBrk="1" hangingPunct="1"/>
            <a:r>
              <a:rPr lang="en-US" altLang="en-US" sz="3000" dirty="0" smtClean="0">
                <a:cs typeface="Times New Roman" pitchFamily="18" charset="0"/>
              </a:rPr>
              <a:t>Cover all protruding ends of steel rebar with rebar caps</a:t>
            </a:r>
          </a:p>
          <a:p>
            <a:pPr eaLnBrk="1" hangingPunct="1"/>
            <a:r>
              <a:rPr lang="en-US" altLang="en-US" sz="3000" dirty="0" smtClean="0">
                <a:cs typeface="Times New Roman" pitchFamily="18" charset="0"/>
              </a:rPr>
              <a:t>Bend rebar so exposed ends are no longer upright</a:t>
            </a:r>
          </a:p>
          <a:p>
            <a:pPr eaLnBrk="1" hangingPunct="1"/>
            <a:r>
              <a:rPr lang="en-US" altLang="en-US" sz="3000" dirty="0" smtClean="0">
                <a:cs typeface="Times New Roman" pitchFamily="18" charset="0"/>
              </a:rPr>
              <a:t>Use a personal fall arrest system while working at any height above rebar not completely inside concrete</a:t>
            </a:r>
          </a:p>
        </p:txBody>
      </p:sp>
      <p:pic>
        <p:nvPicPr>
          <p:cNvPr id="43013" name="Picture 2" descr="Properly capped rebar with orange caps" title="Rebar C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524000"/>
            <a:ext cx="302895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descr="Uncapped rebar, unsafe" title="Reba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4038600"/>
            <a:ext cx="3028950" cy="245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95AC9460-4652-45E3-8DE7-190AB67893DB}" type="slidenum">
              <a:rPr lang="en-US"/>
              <a:pPr>
                <a:defRPr/>
              </a:pPr>
              <a:t>31</a:t>
            </a:fld>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Unguarded Rebar</a:t>
            </a:r>
            <a:endParaRPr lang="en-US" dirty="0"/>
          </a:p>
        </p:txBody>
      </p:sp>
      <p:pic>
        <p:nvPicPr>
          <p:cNvPr id="41986" name="Picture 2" descr="Unsafe construction site with holes and unguarded rebar." title="Unguarded reb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00200"/>
            <a:ext cx="60198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0FCBA1C2-51FF-4D74-98DD-6D0C993937FB}" type="slidenum">
              <a:rPr lang="en-US"/>
              <a:pPr>
                <a:defRPr/>
              </a:pPr>
              <a:t>32</a:t>
            </a:fld>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Excavations</a:t>
            </a:r>
            <a:endParaRPr lang="en-US" dirty="0"/>
          </a:p>
        </p:txBody>
      </p:sp>
      <p:pic>
        <p:nvPicPr>
          <p:cNvPr id="43010" name="Picture 3" descr="Excavation opeationr - Improper shoring" title="Excava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676400"/>
            <a:ext cx="34925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5"/>
          <p:cNvSpPr>
            <a:spLocks noChangeArrowheads="1"/>
          </p:cNvSpPr>
          <p:nvPr/>
        </p:nvSpPr>
        <p:spPr bwMode="auto">
          <a:xfrm>
            <a:off x="990600" y="3101975"/>
            <a:ext cx="3095625" cy="131127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a:buClrTx/>
              <a:buSzTx/>
              <a:buFontTx/>
              <a:buNone/>
            </a:pPr>
            <a:r>
              <a:rPr lang="en-US" altLang="en-US" sz="2000" b="1">
                <a:solidFill>
                  <a:schemeClr val="bg1"/>
                </a:solidFill>
                <a:latin typeface="Arial" charset="0"/>
              </a:rPr>
              <a:t>In addition to needing guarding, this excavation is not properly shored</a:t>
            </a:r>
          </a:p>
        </p:txBody>
      </p:sp>
      <p:sp>
        <p:nvSpPr>
          <p:cNvPr id="7" name="Slide Number Placeholder 6"/>
          <p:cNvSpPr>
            <a:spLocks noGrp="1"/>
          </p:cNvSpPr>
          <p:nvPr>
            <p:ph type="sldNum" sz="quarter" idx="12"/>
          </p:nvPr>
        </p:nvSpPr>
        <p:spPr/>
        <p:txBody>
          <a:bodyPr/>
          <a:lstStyle/>
          <a:p>
            <a:pPr>
              <a:defRPr/>
            </a:pPr>
            <a:fld id="{F4EDC332-48DB-44F0-B954-B64BB2ACA0CB}" type="slidenum">
              <a:rPr lang="en-US"/>
              <a:pPr>
                <a:defRPr/>
              </a:pPr>
              <a:t>33</a:t>
            </a:fld>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Elevator Shafts</a:t>
            </a:r>
            <a:endParaRPr lang="en-US" dirty="0"/>
          </a:p>
        </p:txBody>
      </p:sp>
      <p:sp>
        <p:nvSpPr>
          <p:cNvPr id="44034" name="Content Placeholder 2"/>
          <p:cNvSpPr>
            <a:spLocks noGrp="1"/>
          </p:cNvSpPr>
          <p:nvPr>
            <p:ph idx="1"/>
          </p:nvPr>
        </p:nvSpPr>
        <p:spPr>
          <a:xfrm>
            <a:off x="304800" y="1554163"/>
            <a:ext cx="4876800" cy="4160837"/>
          </a:xfrm>
        </p:spPr>
        <p:txBody>
          <a:bodyPr/>
          <a:lstStyle/>
          <a:p>
            <a:pPr eaLnBrk="1" hangingPunct="1"/>
            <a:r>
              <a:rPr lang="en-US" altLang="en-US" dirty="0" smtClean="0">
                <a:cs typeface="Times New Roman" pitchFamily="18" charset="0"/>
              </a:rPr>
              <a:t>Hazards</a:t>
            </a:r>
          </a:p>
          <a:p>
            <a:pPr lvl="1" eaLnBrk="1" hangingPunct="1"/>
            <a:r>
              <a:rPr lang="en-US" altLang="en-US" dirty="0" smtClean="0">
                <a:cs typeface="Times New Roman" pitchFamily="18" charset="0"/>
              </a:rPr>
              <a:t>Workers are curious and look in. </a:t>
            </a:r>
          </a:p>
          <a:p>
            <a:pPr lvl="1" eaLnBrk="1" hangingPunct="1"/>
            <a:r>
              <a:rPr lang="en-US" altLang="en-US" dirty="0" smtClean="0">
                <a:cs typeface="Times New Roman" pitchFamily="18" charset="0"/>
              </a:rPr>
              <a:t>Use barricades (something to block the opening) in open space of elevator shafts</a:t>
            </a:r>
          </a:p>
          <a:p>
            <a:pPr lvl="1" eaLnBrk="1" hangingPunct="1"/>
            <a:r>
              <a:rPr lang="en-US" altLang="en-US" dirty="0" smtClean="0">
                <a:cs typeface="Times New Roman" pitchFamily="18" charset="0"/>
              </a:rPr>
              <a:t>Inspect barricade systems often.</a:t>
            </a:r>
          </a:p>
        </p:txBody>
      </p:sp>
      <p:pic>
        <p:nvPicPr>
          <p:cNvPr id="46088" name="Picture 8" descr="Barricaded elevation shaft in construction phase" title="Elev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335213"/>
            <a:ext cx="3287713" cy="218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6DBBC4F7-2289-461E-95CC-862A60BC2DE7}" type="slidenum">
              <a:rPr lang="en-US"/>
              <a:pPr>
                <a:defRPr/>
              </a:pPr>
              <a:t>34</a:t>
            </a:fld>
            <a:endParaRPr lang="en-US"/>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Roofs</a:t>
            </a:r>
            <a:endParaRPr lang="en-US" dirty="0"/>
          </a:p>
        </p:txBody>
      </p:sp>
      <p:pic>
        <p:nvPicPr>
          <p:cNvPr id="50180" name="Picture 4" descr="Employees working safely on multilevel roof with appropriate safety gear." title="Roof Wo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6713" y="1606550"/>
            <a:ext cx="5867400" cy="383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ChangeArrowheads="1"/>
          </p:cNvSpPr>
          <p:nvPr/>
        </p:nvSpPr>
        <p:spPr bwMode="auto">
          <a:xfrm>
            <a:off x="990600" y="5638800"/>
            <a:ext cx="716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2"/>
                </a:solidFill>
                <a:latin typeface="Tahoma" charset="0"/>
              </a:defRPr>
            </a:lvl1pPr>
            <a:lvl2pPr marL="742950" indent="-285750" eaLnBrk="0" hangingPunct="0">
              <a:defRPr>
                <a:solidFill>
                  <a:schemeClr val="tx2"/>
                </a:solidFill>
                <a:latin typeface="Tahoma" charset="0"/>
              </a:defRPr>
            </a:lvl2pPr>
            <a:lvl3pPr marL="1143000" indent="-228600" eaLnBrk="0" hangingPunct="0">
              <a:defRPr>
                <a:solidFill>
                  <a:schemeClr val="tx2"/>
                </a:solidFill>
                <a:latin typeface="Tahoma" charset="0"/>
              </a:defRPr>
            </a:lvl3pPr>
            <a:lvl4pPr marL="1600200" indent="-228600" eaLnBrk="0" hangingPunct="0">
              <a:defRPr>
                <a:solidFill>
                  <a:schemeClr val="tx2"/>
                </a:solidFill>
                <a:latin typeface="Tahoma" charset="0"/>
              </a:defRPr>
            </a:lvl4pPr>
            <a:lvl5pPr marL="2057400" indent="-228600" eaLnBrk="0" hangingPunct="0">
              <a:defRPr>
                <a:solidFill>
                  <a:schemeClr val="tx2"/>
                </a:solidFill>
                <a:latin typeface="Tahoma" charset="0"/>
              </a:defRPr>
            </a:lvl5pPr>
            <a:lvl6pPr marL="2514600" indent="-228600" eaLnBrk="0" fontAlgn="base" hangingPunct="0">
              <a:spcBef>
                <a:spcPct val="0"/>
              </a:spcBef>
              <a:spcAft>
                <a:spcPct val="0"/>
              </a:spcAft>
              <a:defRPr>
                <a:solidFill>
                  <a:schemeClr val="tx2"/>
                </a:solidFill>
                <a:latin typeface="Tahoma" charset="0"/>
              </a:defRPr>
            </a:lvl6pPr>
            <a:lvl7pPr marL="2971800" indent="-228600" eaLnBrk="0" fontAlgn="base" hangingPunct="0">
              <a:spcBef>
                <a:spcPct val="0"/>
              </a:spcBef>
              <a:spcAft>
                <a:spcPct val="0"/>
              </a:spcAft>
              <a:defRPr>
                <a:solidFill>
                  <a:schemeClr val="tx2"/>
                </a:solidFill>
                <a:latin typeface="Tahoma" charset="0"/>
              </a:defRPr>
            </a:lvl7pPr>
            <a:lvl8pPr marL="3429000" indent="-228600" eaLnBrk="0" fontAlgn="base" hangingPunct="0">
              <a:spcBef>
                <a:spcPct val="0"/>
              </a:spcBef>
              <a:spcAft>
                <a:spcPct val="0"/>
              </a:spcAft>
              <a:defRPr>
                <a:solidFill>
                  <a:schemeClr val="tx2"/>
                </a:solidFill>
                <a:latin typeface="Tahoma" charset="0"/>
              </a:defRPr>
            </a:lvl8pPr>
            <a:lvl9pPr marL="3886200" indent="-228600" eaLnBrk="0" fontAlgn="base" hangingPunct="0">
              <a:spcBef>
                <a:spcPct val="0"/>
              </a:spcBef>
              <a:spcAft>
                <a:spcPct val="0"/>
              </a:spcAft>
              <a:defRPr>
                <a:solidFill>
                  <a:schemeClr val="tx2"/>
                </a:solidFill>
                <a:latin typeface="Tahoma" charset="0"/>
              </a:defRPr>
            </a:lvl9pPr>
          </a:lstStyle>
          <a:p>
            <a:pPr algn="ctr" eaLnBrk="1" hangingPunct="1">
              <a:lnSpc>
                <a:spcPct val="75000"/>
              </a:lnSpc>
              <a:spcBef>
                <a:spcPct val="15000"/>
              </a:spcBef>
              <a:buClr>
                <a:schemeClr val="folHlink"/>
              </a:buClr>
              <a:buSzPct val="78000"/>
              <a:buFont typeface="Wingdings" pitchFamily="2" charset="2"/>
              <a:buNone/>
              <a:defRPr/>
            </a:pPr>
            <a:r>
              <a:rPr lang="en-US" altLang="en-US" sz="2800" dirty="0" smtClean="0">
                <a:solidFill>
                  <a:schemeClr val="tx1"/>
                </a:solidFill>
                <a:latin typeface="+mj-lt"/>
                <a:cs typeface="Times New Roman" pitchFamily="18" charset="0"/>
              </a:rPr>
              <a:t>Workers must be protected from falls of</a:t>
            </a:r>
          </a:p>
          <a:p>
            <a:pPr algn="ctr" eaLnBrk="1" hangingPunct="1">
              <a:lnSpc>
                <a:spcPct val="75000"/>
              </a:lnSpc>
              <a:spcBef>
                <a:spcPct val="15000"/>
              </a:spcBef>
              <a:buClr>
                <a:schemeClr val="folHlink"/>
              </a:buClr>
              <a:buSzPct val="78000"/>
              <a:buFont typeface="Wingdings" pitchFamily="2" charset="2"/>
              <a:buNone/>
              <a:defRPr/>
            </a:pPr>
            <a:r>
              <a:rPr lang="en-US" altLang="en-US" sz="2800" dirty="0" smtClean="0">
                <a:solidFill>
                  <a:schemeClr val="tx1"/>
                </a:solidFill>
                <a:latin typeface="+mj-lt"/>
                <a:cs typeface="Times New Roman" pitchFamily="18" charset="0"/>
              </a:rPr>
              <a:t>6 feet or more.</a:t>
            </a:r>
            <a:endParaRPr lang="en-US" altLang="en-US" sz="2800" i="1" dirty="0" smtClean="0">
              <a:solidFill>
                <a:schemeClr val="tx1"/>
              </a:solidFill>
              <a:latin typeface="+mj-lt"/>
              <a:cs typeface="Times New Roman" pitchFamily="18" charset="0"/>
            </a:endParaRPr>
          </a:p>
        </p:txBody>
      </p:sp>
      <p:sp>
        <p:nvSpPr>
          <p:cNvPr id="5" name="Slide Number Placeholder 4"/>
          <p:cNvSpPr>
            <a:spLocks noGrp="1"/>
          </p:cNvSpPr>
          <p:nvPr>
            <p:ph type="sldNum" sz="quarter" idx="12"/>
          </p:nvPr>
        </p:nvSpPr>
        <p:spPr/>
        <p:txBody>
          <a:bodyPr/>
          <a:lstStyle/>
          <a:p>
            <a:pPr>
              <a:defRPr/>
            </a:pPr>
            <a:fld id="{F04D2497-A8BE-4B46-8759-B86962B23BB1}" type="slidenum">
              <a:rPr lang="en-US"/>
              <a:pPr>
                <a:defRPr/>
              </a:pPr>
              <a:t>35</a:t>
            </a:fld>
            <a:endParaRPr 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Activity</a:t>
            </a:r>
            <a:endParaRPr lang="en-US" dirty="0"/>
          </a:p>
        </p:txBody>
      </p:sp>
      <p:pic>
        <p:nvPicPr>
          <p:cNvPr id="48134" name="Picture 6" descr="Employees sitting at conference room table brainstorming" title="Activi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150" y="1676400"/>
            <a:ext cx="800100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4E95ACB-ED12-43E0-8B46-3C1FA510D46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Fall Prevention Options</a:t>
            </a:r>
            <a:endParaRPr lang="en-US" dirty="0"/>
          </a:p>
        </p:txBody>
      </p:sp>
      <p:pic>
        <p:nvPicPr>
          <p:cNvPr id="7" name="Picture 2" descr="Personal fall Arrest System" title="PF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752600"/>
            <a:ext cx="2435225" cy="330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434975" y="5181600"/>
            <a:ext cx="21463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a:buClrTx/>
              <a:buSzTx/>
              <a:buFontTx/>
              <a:buNone/>
              <a:defRPr/>
            </a:pPr>
            <a:r>
              <a:rPr lang="en-US" altLang="en-US" sz="2400" dirty="0" smtClean="0">
                <a:latin typeface="+mj-lt"/>
                <a:cs typeface="Times New Roman" pitchFamily="18" charset="0"/>
              </a:rPr>
              <a:t>Personal Fall </a:t>
            </a:r>
          </a:p>
          <a:p>
            <a:pPr algn="ctr">
              <a:buClrTx/>
              <a:buSzTx/>
              <a:buFontTx/>
              <a:buNone/>
              <a:defRPr/>
            </a:pPr>
            <a:r>
              <a:rPr lang="en-US" altLang="en-US" sz="2400" dirty="0" smtClean="0">
                <a:latin typeface="+mj-lt"/>
                <a:cs typeface="Times New Roman" pitchFamily="18" charset="0"/>
              </a:rPr>
              <a:t>Arrest System</a:t>
            </a:r>
          </a:p>
          <a:p>
            <a:pPr algn="ctr">
              <a:buClrTx/>
              <a:buSzTx/>
              <a:buFontTx/>
              <a:buNone/>
              <a:defRPr/>
            </a:pPr>
            <a:r>
              <a:rPr lang="en-US" altLang="en-US" sz="2400" dirty="0" smtClean="0">
                <a:latin typeface="+mj-lt"/>
                <a:cs typeface="Times New Roman" pitchFamily="18" charset="0"/>
              </a:rPr>
              <a:t>(PFAS)</a:t>
            </a:r>
          </a:p>
        </p:txBody>
      </p:sp>
      <p:pic>
        <p:nvPicPr>
          <p:cNvPr id="9" name="Picture 4" descr="Guardrails surrounding hole in floor" title="Guardrail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3200" y="1752600"/>
            <a:ext cx="3505200" cy="330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3810000" y="5257800"/>
            <a:ext cx="168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buClrTx/>
              <a:buSzTx/>
              <a:buFontTx/>
              <a:buNone/>
              <a:defRPr/>
            </a:pPr>
            <a:r>
              <a:rPr lang="en-US" altLang="en-US" sz="2400" dirty="0" smtClean="0">
                <a:latin typeface="+mj-lt"/>
                <a:cs typeface="Times New Roman" pitchFamily="18" charset="0"/>
              </a:rPr>
              <a:t>Guardrails</a:t>
            </a:r>
          </a:p>
        </p:txBody>
      </p:sp>
      <p:pic>
        <p:nvPicPr>
          <p:cNvPr id="8" name="Picture 3" descr="Safety net surrounding building" title="Safety Ne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4600" y="1752600"/>
            <a:ext cx="2586038" cy="330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7"/>
          <p:cNvSpPr>
            <a:spLocks noChangeArrowheads="1"/>
          </p:cNvSpPr>
          <p:nvPr/>
        </p:nvSpPr>
        <p:spPr bwMode="auto">
          <a:xfrm>
            <a:off x="6781800" y="5181600"/>
            <a:ext cx="162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buClrTx/>
              <a:buSzTx/>
              <a:buFontTx/>
              <a:buNone/>
              <a:defRPr/>
            </a:pPr>
            <a:r>
              <a:rPr lang="en-US" altLang="en-US" sz="2400" dirty="0" smtClean="0">
                <a:latin typeface="+mj-lt"/>
                <a:cs typeface="Times New Roman" pitchFamily="18" charset="0"/>
              </a:rPr>
              <a:t>Safety</a:t>
            </a:r>
            <a:r>
              <a:rPr lang="en-US" altLang="en-US" sz="2400" b="1" dirty="0" smtClean="0">
                <a:latin typeface="Times New Roman" pitchFamily="18" charset="0"/>
                <a:cs typeface="Times New Roman" pitchFamily="18" charset="0"/>
              </a:rPr>
              <a:t> </a:t>
            </a:r>
            <a:r>
              <a:rPr lang="en-US" altLang="en-US" sz="2400" dirty="0" smtClean="0">
                <a:latin typeface="+mj-lt"/>
                <a:cs typeface="Times New Roman" pitchFamily="18" charset="0"/>
              </a:rPr>
              <a:t>Net</a:t>
            </a:r>
          </a:p>
        </p:txBody>
      </p:sp>
      <p:sp>
        <p:nvSpPr>
          <p:cNvPr id="4" name="Slide Number Placeholder 3"/>
          <p:cNvSpPr>
            <a:spLocks noGrp="1"/>
          </p:cNvSpPr>
          <p:nvPr>
            <p:ph type="sldNum" sz="quarter" idx="12"/>
          </p:nvPr>
        </p:nvSpPr>
        <p:spPr/>
        <p:txBody>
          <a:bodyPr/>
          <a:lstStyle/>
          <a:p>
            <a:pPr>
              <a:defRPr/>
            </a:pPr>
            <a:fld id="{0D85AC42-4C9C-4ED5-8A8A-92A4EAACBD36}" type="slidenum">
              <a:rPr lang="en-US"/>
              <a:pPr>
                <a:defRPr/>
              </a:pPr>
              <a:t>37</a:t>
            </a:fld>
            <a:endParaRPr 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Fall Distances</a:t>
            </a:r>
            <a:endParaRPr lang="en-US" dirty="0"/>
          </a:p>
        </p:txBody>
      </p:sp>
      <p:sp>
        <p:nvSpPr>
          <p:cNvPr id="48130" name="Rectangle 3"/>
          <p:cNvSpPr>
            <a:spLocks noGrp="1" noChangeArrowheads="1"/>
          </p:cNvSpPr>
          <p:nvPr>
            <p:ph idx="1"/>
          </p:nvPr>
        </p:nvSpPr>
        <p:spPr>
          <a:xfrm>
            <a:off x="457200" y="1646238"/>
            <a:ext cx="4114800" cy="4983162"/>
          </a:xfrm>
        </p:spPr>
        <p:txBody>
          <a:bodyPr/>
          <a:lstStyle/>
          <a:p>
            <a:pPr eaLnBrk="1" hangingPunct="1"/>
            <a:r>
              <a:rPr lang="en-US" altLang="en-US" dirty="0" smtClean="0">
                <a:latin typeface="Times New Roman" pitchFamily="18" charset="0"/>
                <a:cs typeface="Times New Roman" pitchFamily="18" charset="0"/>
              </a:rPr>
              <a:t>Personal Fall Arrest System</a:t>
            </a:r>
          </a:p>
          <a:p>
            <a:pPr lvl="1" eaLnBrk="1" hangingPunct="1"/>
            <a:r>
              <a:rPr lang="en-US" altLang="en-US" dirty="0" smtClean="0">
                <a:latin typeface="Times New Roman" pitchFamily="18" charset="0"/>
                <a:cs typeface="Times New Roman" pitchFamily="18" charset="0"/>
              </a:rPr>
              <a:t>Free fall total: 6 feet</a:t>
            </a:r>
          </a:p>
          <a:p>
            <a:pPr lvl="1" eaLnBrk="1" hangingPunct="1"/>
            <a:r>
              <a:rPr lang="en-US" altLang="en-US" dirty="0" smtClean="0">
                <a:latin typeface="Times New Roman" pitchFamily="18" charset="0"/>
                <a:cs typeface="Times New Roman" pitchFamily="18" charset="0"/>
              </a:rPr>
              <a:t>Will slow your fall</a:t>
            </a:r>
          </a:p>
          <a:p>
            <a:pPr lvl="1" eaLnBrk="1" hangingPunct="1"/>
            <a:r>
              <a:rPr lang="en-US" altLang="en-US" dirty="0" smtClean="0">
                <a:latin typeface="Times New Roman" pitchFamily="18" charset="0"/>
                <a:cs typeface="Times New Roman" pitchFamily="18" charset="0"/>
              </a:rPr>
              <a:t>Total fall distance will be 9 feet, 6 inches</a:t>
            </a:r>
          </a:p>
        </p:txBody>
      </p:sp>
      <p:pic>
        <p:nvPicPr>
          <p:cNvPr id="51206" name="Picture 6" descr="person hanging with personal fall arrest system" title="P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676400"/>
            <a:ext cx="2057400" cy="475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3BCBD328-D53B-4C3A-88CF-386C69C384A0}" type="slidenum">
              <a:rPr lang="en-US"/>
              <a:pPr>
                <a:defRPr/>
              </a:pPr>
              <a:t>38</a:t>
            </a:fld>
            <a:endParaRPr 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Illustration</a:t>
            </a:r>
            <a:endParaRPr lang="en-US" dirty="0"/>
          </a:p>
        </p:txBody>
      </p:sp>
      <p:pic>
        <p:nvPicPr>
          <p:cNvPr id="49155" name="Picture 2" descr="Chart calculating fall distance.  This should be done by a competent person" title="Ch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4763" y="1676400"/>
            <a:ext cx="6573837"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08EE65B-37AA-4BE7-95AE-6572B935414A}" type="slidenum">
              <a:rPr lang="en-US"/>
              <a:pPr>
                <a:defRPr/>
              </a:pPr>
              <a:t>39</a:t>
            </a:fld>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dirty="0" smtClean="0">
                <a:solidFill>
                  <a:schemeClr val="tx2">
                    <a:tint val="100000"/>
                    <a:shade val="90000"/>
                    <a:satMod val="250000"/>
                    <a:alpha val="100000"/>
                  </a:schemeClr>
                </a:solidFill>
              </a:rPr>
              <a:t>Your Rights As A Whistleblower</a:t>
            </a:r>
            <a:endParaRPr lang="en-US" dirty="0">
              <a:solidFill>
                <a:schemeClr val="tx2">
                  <a:tint val="100000"/>
                  <a:shade val="90000"/>
                  <a:satMod val="250000"/>
                  <a:alpha val="100000"/>
                </a:schemeClr>
              </a:solidFill>
            </a:endParaRPr>
          </a:p>
        </p:txBody>
      </p:sp>
      <p:sp>
        <p:nvSpPr>
          <p:cNvPr id="13315" name="Content Placeholder 2"/>
          <p:cNvSpPr>
            <a:spLocks noGrp="1"/>
          </p:cNvSpPr>
          <p:nvPr>
            <p:ph idx="1"/>
          </p:nvPr>
        </p:nvSpPr>
        <p:spPr/>
        <p:txBody>
          <a:bodyPr/>
          <a:lstStyle/>
          <a:p>
            <a:pPr eaLnBrk="1" hangingPunct="1"/>
            <a:r>
              <a:rPr lang="en-US" altLang="en-US" sz="2400" dirty="0" smtClean="0"/>
              <a:t>Whistleblower: One who informs on a person or organization engaged in illegal activity.</a:t>
            </a:r>
          </a:p>
          <a:p>
            <a:pPr eaLnBrk="1" hangingPunct="1"/>
            <a:r>
              <a:rPr lang="en-US" altLang="en-US" sz="2400" dirty="0" smtClean="0"/>
              <a:t>Your Rights:  You are protected from retaliation.  Employees are entitled to a workplace free from known health and safety hazards.  An employer cannot retaliate by taking adverse action for reporting safety concerns.</a:t>
            </a:r>
          </a:p>
          <a:p>
            <a:pPr eaLnBrk="1" hangingPunct="1"/>
            <a:r>
              <a:rPr lang="en-US" altLang="en-US" sz="2400" dirty="0" smtClean="0"/>
              <a:t>File a Complaint: (800) 321-OSHA (6742)</a:t>
            </a:r>
          </a:p>
          <a:p>
            <a:pPr eaLnBrk="1" hangingPunct="1"/>
            <a:endParaRPr lang="en-US" altLang="en-US" sz="2400" dirty="0" smtClean="0"/>
          </a:p>
        </p:txBody>
      </p:sp>
      <p:pic>
        <p:nvPicPr>
          <p:cNvPr id="416771" name="Picture 3" descr="Man holding hand out blowing whistle" title="Whistleblow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2800" y="4832350"/>
            <a:ext cx="2438400" cy="162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24FE15D-911F-45D3-BBAA-CD31DD2E2EC4}"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Personal Fall Arrest Systems</a:t>
            </a:r>
            <a:endParaRPr lang="en-US" dirty="0"/>
          </a:p>
        </p:txBody>
      </p:sp>
      <p:sp>
        <p:nvSpPr>
          <p:cNvPr id="50178" name="Content Placeholder 2"/>
          <p:cNvSpPr>
            <a:spLocks noGrp="1"/>
          </p:cNvSpPr>
          <p:nvPr>
            <p:ph idx="1"/>
          </p:nvPr>
        </p:nvSpPr>
        <p:spPr>
          <a:xfrm>
            <a:off x="457200" y="1646238"/>
            <a:ext cx="4876800" cy="4525962"/>
          </a:xfrm>
        </p:spPr>
        <p:txBody>
          <a:bodyPr/>
          <a:lstStyle/>
          <a:p>
            <a:pPr eaLnBrk="1" hangingPunct="1"/>
            <a:r>
              <a:rPr lang="en-US" altLang="en-US" smtClean="0">
                <a:latin typeface="Times New Roman" pitchFamily="18" charset="0"/>
                <a:cs typeface="Times New Roman" pitchFamily="18" charset="0"/>
              </a:rPr>
              <a:t>They allow freedom of movement so you can do your job.</a:t>
            </a:r>
          </a:p>
          <a:p>
            <a:pPr eaLnBrk="1" hangingPunct="1"/>
            <a:endParaRPr lang="en-US" altLang="en-US" smtClean="0"/>
          </a:p>
        </p:txBody>
      </p:sp>
      <p:pic>
        <p:nvPicPr>
          <p:cNvPr id="54277" name="Picture 2" descr="Two workers on leading edge with personal fall arrest systems on" title="PFAS Clip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1825" y="1790700"/>
            <a:ext cx="2581275" cy="437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B726DC47-5CD6-49ED-BF84-4839922B95B0}" type="slidenum">
              <a:rPr lang="en-US"/>
              <a:pPr>
                <a:defRPr/>
              </a:pPr>
              <a:t>40</a:t>
            </a:fld>
            <a:endParaRPr 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Training</a:t>
            </a:r>
            <a:endParaRPr lang="en-US" dirty="0"/>
          </a:p>
        </p:txBody>
      </p:sp>
      <p:sp>
        <p:nvSpPr>
          <p:cNvPr id="51202" name="Content Placeholder 2"/>
          <p:cNvSpPr>
            <a:spLocks noGrp="1"/>
          </p:cNvSpPr>
          <p:nvPr>
            <p:ph idx="1"/>
          </p:nvPr>
        </p:nvSpPr>
        <p:spPr/>
        <p:txBody>
          <a:bodyPr/>
          <a:lstStyle/>
          <a:p>
            <a:pPr marL="400050" indent="-400050" eaLnBrk="1" hangingPunct="1"/>
            <a:r>
              <a:rPr lang="en-US" altLang="en-US" sz="2800" smtClean="0">
                <a:latin typeface="Times New Roman" pitchFamily="18" charset="0"/>
                <a:cs typeface="Times New Roman" pitchFamily="18" charset="0"/>
              </a:rPr>
              <a:t>Workers must be trained in proper use. </a:t>
            </a:r>
          </a:p>
          <a:p>
            <a:pPr marL="400050" indent="-400050" eaLnBrk="1" hangingPunct="1">
              <a:buFont typeface="Arial" charset="0"/>
              <a:buNone/>
            </a:pPr>
            <a:endParaRPr lang="en-US" altLang="en-US" sz="1800" smtClean="0"/>
          </a:p>
        </p:txBody>
      </p:sp>
      <p:pic>
        <p:nvPicPr>
          <p:cNvPr id="55301" name="Picture 4" descr="Worker demonstrating proper wear of personal fall arrest system" title="Trai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2628900"/>
            <a:ext cx="4724400" cy="354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8700B1F0-6541-4EDE-A543-3683BDEE7030}" type="slidenum">
              <a:rPr lang="en-US"/>
              <a:pPr>
                <a:defRPr/>
              </a:pPr>
              <a:t>41</a:t>
            </a:fld>
            <a:endParaRPr lang="en-US"/>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Body Belts</a:t>
            </a:r>
            <a:endParaRPr lang="en-US" dirty="0"/>
          </a:p>
        </p:txBody>
      </p:sp>
      <p:sp>
        <p:nvSpPr>
          <p:cNvPr id="52227" name="Text Placeholder 2"/>
          <p:cNvSpPr>
            <a:spLocks noGrp="1"/>
          </p:cNvSpPr>
          <p:nvPr>
            <p:ph idx="1"/>
          </p:nvPr>
        </p:nvSpPr>
        <p:spPr/>
        <p:txBody>
          <a:bodyPr/>
          <a:lstStyle/>
          <a:p>
            <a:r>
              <a:rPr lang="en-US" altLang="en-US" smtClean="0"/>
              <a:t>Not acceptable as a personal arrest system for a vertical fall!</a:t>
            </a:r>
          </a:p>
        </p:txBody>
      </p:sp>
      <p:pic>
        <p:nvPicPr>
          <p:cNvPr id="56323" name="Picture 2" descr="Photo of positioning body belt" title="Body Belt"/>
          <p:cNvPicPr>
            <a:picLocks noGrp="1" noChangeAspect="1" noChangeArrowheads="1"/>
          </p:cNvPicPr>
          <p:nvPr>
            <p:ph type="clipArt" sz="half" idx="4294967295"/>
          </p:nvPr>
        </p:nvPicPr>
        <p:blipFill>
          <a:blip r:embed="rId3" cstate="email">
            <a:extLst>
              <a:ext uri="{28A0092B-C50C-407E-A947-70E740481C1C}">
                <a14:useLocalDpi xmlns:a14="http://schemas.microsoft.com/office/drawing/2010/main"/>
              </a:ext>
            </a:extLst>
          </a:blip>
          <a:stretch>
            <a:fillRect/>
          </a:stretch>
        </p:blipFill>
        <p:spPr>
          <a:xfrm>
            <a:off x="304800" y="3673475"/>
            <a:ext cx="4191000" cy="2338388"/>
          </a:xfrm>
          <a:effectLst>
            <a:outerShdw blurRad="292100" dist="139700" dir="2700000" algn="tl" rotWithShape="0">
              <a:srgbClr val="333333">
                <a:alpha val="65000"/>
              </a:srgbClr>
            </a:outerShdw>
          </a:effectLst>
        </p:spPr>
      </p:pic>
      <p:pic>
        <p:nvPicPr>
          <p:cNvPr id="56327" name="Picture 7" descr="Employee using positioning body belt while working near leading edge." title="Body Belt u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673475"/>
            <a:ext cx="4038600" cy="242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AE6E5760-9305-41AD-B796-8A119381A54D}" type="slidenum">
              <a:rPr lang="en-US"/>
              <a:pPr>
                <a:defRPr/>
              </a:pPr>
              <a:t>42</a:t>
            </a:fld>
            <a:endParaRPr lang="en-US"/>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PFAS Deployment</a:t>
            </a:r>
            <a:endParaRPr lang="en-US" dirty="0"/>
          </a:p>
        </p:txBody>
      </p:sp>
      <p:sp>
        <p:nvSpPr>
          <p:cNvPr id="3" name="Content Placeholder 2"/>
          <p:cNvSpPr>
            <a:spLocks noGrp="1"/>
          </p:cNvSpPr>
          <p:nvPr>
            <p:ph idx="1"/>
          </p:nvPr>
        </p:nvSpPr>
        <p:spPr>
          <a:xfrm>
            <a:off x="457200" y="1371600"/>
            <a:ext cx="8229600" cy="4754563"/>
          </a:xfrm>
        </p:spPr>
        <p:txBody>
          <a:bodyPr rtlCol="0">
            <a:normAutofit/>
          </a:bodyPr>
          <a:lstStyle/>
          <a:p>
            <a:pPr marL="400050" indent="-400050" eaLnBrk="1" fontAlgn="auto" hangingPunct="1">
              <a:spcBef>
                <a:spcPts val="0"/>
              </a:spcBef>
              <a:spcAft>
                <a:spcPts val="0"/>
              </a:spcAft>
              <a:buFont typeface="Arial" pitchFamily="34" charset="0"/>
              <a:buChar char="•"/>
              <a:defRPr/>
            </a:pPr>
            <a:r>
              <a:rPr lang="en-US" sz="2400" dirty="0" smtClean="0">
                <a:latin typeface="Times New Roman" pitchFamily="18" charset="0"/>
                <a:cs typeface="Times New Roman" pitchFamily="18" charset="0"/>
              </a:rPr>
              <a:t>Once a Personal Fall Arrest System has been used in a fall, it must be removed from service right away.</a:t>
            </a:r>
          </a:p>
          <a:p>
            <a:pPr marL="400050" indent="-400050" eaLnBrk="1" fontAlgn="auto" hangingPunct="1">
              <a:spcBef>
                <a:spcPts val="0"/>
              </a:spcBef>
              <a:spcAft>
                <a:spcPts val="0"/>
              </a:spcAft>
              <a:buFont typeface="+mj-lt"/>
              <a:buAutoNum type="romanUcPeriod"/>
              <a:defRPr/>
            </a:pPr>
            <a:endParaRPr lang="es-ES" sz="1800" dirty="0" smtClean="0"/>
          </a:p>
          <a:p>
            <a:pPr eaLnBrk="1" fontAlgn="auto" hangingPunct="1">
              <a:spcBef>
                <a:spcPts val="0"/>
              </a:spcBef>
              <a:spcAft>
                <a:spcPts val="0"/>
              </a:spcAft>
              <a:buFont typeface="Arial" pitchFamily="34" charset="0"/>
              <a:buChar char="•"/>
              <a:defRPr/>
            </a:pPr>
            <a:endParaRPr lang="es-ES" sz="1800" dirty="0" smtClean="0"/>
          </a:p>
          <a:p>
            <a:pPr marL="571500" indent="-571500" eaLnBrk="1" fontAlgn="auto" hangingPunct="1">
              <a:spcBef>
                <a:spcPts val="0"/>
              </a:spcBef>
              <a:spcAft>
                <a:spcPts val="0"/>
              </a:spcAft>
              <a:buFont typeface="+mj-lt"/>
              <a:buAutoNum type="romanUcPeriod"/>
              <a:defRPr/>
            </a:pPr>
            <a:endParaRPr lang="es-ES" dirty="0"/>
          </a:p>
        </p:txBody>
      </p:sp>
      <p:pic>
        <p:nvPicPr>
          <p:cNvPr id="53252" name="Picture 3" descr="Harness hang demonstration photo" title="PF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2286000"/>
            <a:ext cx="325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BF1BA140-6CF9-4BBA-BE65-4EC38D5AA98E}" type="slidenum">
              <a:rPr lang="en-US"/>
              <a:pPr>
                <a:defRPr/>
              </a:pPr>
              <a:t>43</a:t>
            </a:fld>
            <a:endParaRPr lang="en-US"/>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PFSA Inspection</a:t>
            </a:r>
            <a:endParaRPr lang="en-US" dirty="0"/>
          </a:p>
        </p:txBody>
      </p:sp>
      <p:sp>
        <p:nvSpPr>
          <p:cNvPr id="54276" name="Content Placeholder 2"/>
          <p:cNvSpPr>
            <a:spLocks noGrp="1"/>
          </p:cNvSpPr>
          <p:nvPr>
            <p:ph idx="1"/>
          </p:nvPr>
        </p:nvSpPr>
        <p:spPr>
          <a:xfrm>
            <a:off x="457200" y="1646238"/>
            <a:ext cx="4152900" cy="4525962"/>
          </a:xfrm>
        </p:spPr>
        <p:txBody>
          <a:bodyPr/>
          <a:lstStyle/>
          <a:p>
            <a:r>
              <a:rPr lang="en-US" altLang="en-US" smtClean="0"/>
              <a:t>Prior to each use</a:t>
            </a:r>
          </a:p>
          <a:p>
            <a:r>
              <a:rPr lang="en-US" altLang="en-US" smtClean="0"/>
              <a:t>Damage and other deterioration</a:t>
            </a:r>
          </a:p>
          <a:p>
            <a:r>
              <a:rPr lang="en-US" altLang="en-US" smtClean="0"/>
              <a:t>Defective components</a:t>
            </a:r>
          </a:p>
          <a:p>
            <a:r>
              <a:rPr lang="en-US" altLang="en-US" smtClean="0"/>
              <a:t>Is expired</a:t>
            </a:r>
          </a:p>
        </p:txBody>
      </p:sp>
      <p:sp>
        <p:nvSpPr>
          <p:cNvPr id="5" name="Slide Number Placeholder 4"/>
          <p:cNvSpPr>
            <a:spLocks noGrp="1"/>
          </p:cNvSpPr>
          <p:nvPr>
            <p:ph type="sldNum" sz="quarter" idx="12"/>
          </p:nvPr>
        </p:nvSpPr>
        <p:spPr/>
        <p:txBody>
          <a:bodyPr/>
          <a:lstStyle/>
          <a:p>
            <a:pPr>
              <a:defRPr/>
            </a:pPr>
            <a:fld id="{24D1CF21-F89B-4C4B-A8FE-BE8E771D9CB7}" type="slidenum">
              <a:rPr lang="en-US"/>
              <a:pPr>
                <a:defRPr/>
              </a:pPr>
              <a:t>44</a:t>
            </a:fld>
            <a:endParaRPr lang="en-US"/>
          </a:p>
        </p:txBody>
      </p:sp>
      <p:pic>
        <p:nvPicPr>
          <p:cNvPr id="53250" name="Picture 2" descr="Worker wearing personal fall arrest system" title="PF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1600200"/>
            <a:ext cx="30988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PFAS Components</a:t>
            </a:r>
            <a:endParaRPr lang="en-US" dirty="0"/>
          </a:p>
        </p:txBody>
      </p:sp>
      <p:sp>
        <p:nvSpPr>
          <p:cNvPr id="3" name="Content Placeholder 2"/>
          <p:cNvSpPr>
            <a:spLocks noGrp="1"/>
          </p:cNvSpPr>
          <p:nvPr>
            <p:ph idx="1"/>
          </p:nvPr>
        </p:nvSpPr>
        <p:spPr/>
        <p:txBody>
          <a:bodyPr rtlCol="0">
            <a:normAutofit/>
          </a:bodyPr>
          <a:lstStyle/>
          <a:p>
            <a:pPr marL="857250" lvl="1" indent="-457200" eaLnBrk="1" fontAlgn="auto" hangingPunct="1">
              <a:spcAft>
                <a:spcPts val="0"/>
              </a:spcAft>
              <a:buFont typeface="+mj-lt"/>
              <a:buAutoNum type="arabicPeriod"/>
              <a:defRPr/>
            </a:pPr>
            <a:r>
              <a:rPr lang="es-ES" sz="3600" dirty="0" err="1" smtClean="0">
                <a:latin typeface="+mj-lt"/>
                <a:cs typeface="Times New Roman" pitchFamily="18" charset="0"/>
              </a:rPr>
              <a:t>Body</a:t>
            </a:r>
            <a:r>
              <a:rPr lang="es-ES" sz="3600" dirty="0" smtClean="0">
                <a:latin typeface="+mj-lt"/>
                <a:cs typeface="Times New Roman" pitchFamily="18" charset="0"/>
              </a:rPr>
              <a:t> </a:t>
            </a:r>
            <a:r>
              <a:rPr lang="es-ES" sz="3600" dirty="0" err="1" smtClean="0">
                <a:latin typeface="+mj-lt"/>
                <a:cs typeface="Times New Roman" pitchFamily="18" charset="0"/>
              </a:rPr>
              <a:t>Harness</a:t>
            </a:r>
            <a:endParaRPr lang="es-ES" sz="3600" dirty="0" smtClean="0">
              <a:latin typeface="+mj-lt"/>
              <a:cs typeface="Times New Roman" pitchFamily="18" charset="0"/>
            </a:endParaRPr>
          </a:p>
          <a:p>
            <a:pPr marL="857250" lvl="1" indent="-457200" eaLnBrk="1" fontAlgn="auto" hangingPunct="1">
              <a:spcAft>
                <a:spcPts val="0"/>
              </a:spcAft>
              <a:buFont typeface="+mj-lt"/>
              <a:buAutoNum type="arabicPeriod"/>
              <a:defRPr/>
            </a:pPr>
            <a:r>
              <a:rPr lang="es-ES" sz="3600" dirty="0" err="1" smtClean="0">
                <a:latin typeface="+mj-lt"/>
                <a:cs typeface="Times New Roman" pitchFamily="18" charset="0"/>
              </a:rPr>
              <a:t>Attachment</a:t>
            </a:r>
            <a:r>
              <a:rPr lang="es-ES" sz="3600" dirty="0" smtClean="0">
                <a:latin typeface="+mj-lt"/>
                <a:cs typeface="Times New Roman" pitchFamily="18" charset="0"/>
              </a:rPr>
              <a:t> </a:t>
            </a:r>
            <a:r>
              <a:rPr lang="es-ES" sz="3600" dirty="0" err="1" smtClean="0">
                <a:latin typeface="+mj-lt"/>
                <a:cs typeface="Times New Roman" pitchFamily="18" charset="0"/>
              </a:rPr>
              <a:t>Location</a:t>
            </a:r>
            <a:endParaRPr lang="es-ES" sz="3600" dirty="0" smtClean="0">
              <a:latin typeface="+mj-lt"/>
              <a:cs typeface="Times New Roman" pitchFamily="18" charset="0"/>
            </a:endParaRPr>
          </a:p>
          <a:p>
            <a:pPr marL="857250" lvl="1" indent="-457200" eaLnBrk="1" fontAlgn="auto" hangingPunct="1">
              <a:spcAft>
                <a:spcPts val="0"/>
              </a:spcAft>
              <a:buFont typeface="+mj-lt"/>
              <a:buAutoNum type="arabicPeriod"/>
              <a:defRPr/>
            </a:pPr>
            <a:r>
              <a:rPr lang="es-ES" sz="3600" dirty="0" smtClean="0">
                <a:latin typeface="+mj-lt"/>
                <a:cs typeface="Times New Roman" pitchFamily="18" charset="0"/>
              </a:rPr>
              <a:t>Vertical </a:t>
            </a:r>
            <a:r>
              <a:rPr lang="es-ES" sz="3600" dirty="0" err="1" smtClean="0">
                <a:latin typeface="+mj-lt"/>
                <a:cs typeface="Times New Roman" pitchFamily="18" charset="0"/>
              </a:rPr>
              <a:t>Lifeline</a:t>
            </a:r>
            <a:r>
              <a:rPr lang="es-ES" sz="3600" dirty="0" smtClean="0">
                <a:latin typeface="+mj-lt"/>
                <a:cs typeface="Times New Roman" pitchFamily="18" charset="0"/>
              </a:rPr>
              <a:t>/</a:t>
            </a:r>
            <a:r>
              <a:rPr lang="es-ES" sz="3600" dirty="0" err="1" smtClean="0">
                <a:latin typeface="+mj-lt"/>
                <a:cs typeface="Times New Roman" pitchFamily="18" charset="0"/>
              </a:rPr>
              <a:t>Lanyard</a:t>
            </a:r>
            <a:endParaRPr lang="es-ES" sz="3600" dirty="0" smtClean="0">
              <a:latin typeface="+mj-lt"/>
              <a:cs typeface="Times New Roman" pitchFamily="18" charset="0"/>
            </a:endParaRPr>
          </a:p>
          <a:p>
            <a:pPr marL="857250" lvl="1" indent="-457200" eaLnBrk="1" fontAlgn="auto" hangingPunct="1">
              <a:spcAft>
                <a:spcPts val="0"/>
              </a:spcAft>
              <a:buFont typeface="+mj-lt"/>
              <a:buAutoNum type="arabicPeriod"/>
              <a:defRPr/>
            </a:pPr>
            <a:r>
              <a:rPr lang="es-ES" sz="3600" dirty="0" err="1" smtClean="0">
                <a:latin typeface="+mj-lt"/>
                <a:cs typeface="Times New Roman" pitchFamily="18" charset="0"/>
              </a:rPr>
              <a:t>Webbing</a:t>
            </a:r>
            <a:endParaRPr lang="es-ES" sz="3600" dirty="0" smtClean="0">
              <a:latin typeface="+mj-lt"/>
              <a:cs typeface="Times New Roman" pitchFamily="18" charset="0"/>
            </a:endParaRPr>
          </a:p>
          <a:p>
            <a:pPr marL="857250" lvl="1" indent="-457200" eaLnBrk="1" fontAlgn="auto" hangingPunct="1">
              <a:spcAft>
                <a:spcPts val="0"/>
              </a:spcAft>
              <a:buFont typeface="+mj-lt"/>
              <a:buAutoNum type="arabicPeriod"/>
              <a:defRPr/>
            </a:pPr>
            <a:r>
              <a:rPr lang="es-ES" sz="3600" dirty="0" err="1" smtClean="0">
                <a:latin typeface="+mj-lt"/>
                <a:cs typeface="Times New Roman" pitchFamily="18" charset="0"/>
              </a:rPr>
              <a:t>Anchorages</a:t>
            </a:r>
            <a:endParaRPr lang="es-ES" sz="3600" dirty="0" smtClean="0">
              <a:latin typeface="+mj-lt"/>
              <a:cs typeface="Times New Roman" pitchFamily="18" charset="0"/>
            </a:endParaRPr>
          </a:p>
          <a:p>
            <a:pPr marL="857250" lvl="1" indent="-457200" eaLnBrk="1" fontAlgn="auto" hangingPunct="1">
              <a:spcAft>
                <a:spcPts val="0"/>
              </a:spcAft>
              <a:buFont typeface="+mj-lt"/>
              <a:buAutoNum type="arabicPeriod"/>
              <a:defRPr/>
            </a:pPr>
            <a:r>
              <a:rPr lang="es-ES" sz="3600" dirty="0" smtClean="0">
                <a:latin typeface="+mj-lt"/>
                <a:cs typeface="Times New Roman" pitchFamily="18" charset="0"/>
              </a:rPr>
              <a:t>Horizontal </a:t>
            </a:r>
            <a:r>
              <a:rPr lang="es-ES" sz="3600" dirty="0" err="1" smtClean="0">
                <a:latin typeface="+mj-lt"/>
                <a:cs typeface="Times New Roman" pitchFamily="18" charset="0"/>
              </a:rPr>
              <a:t>Lifeline</a:t>
            </a:r>
            <a:r>
              <a:rPr lang="es-ES" sz="3600" dirty="0" smtClean="0">
                <a:latin typeface="+mj-lt"/>
                <a:cs typeface="Times New Roman" pitchFamily="18" charset="0"/>
              </a:rPr>
              <a:t> </a:t>
            </a:r>
          </a:p>
          <a:p>
            <a:pPr marL="857250" lvl="1" indent="-457200" eaLnBrk="1" fontAlgn="auto" hangingPunct="1">
              <a:spcAft>
                <a:spcPts val="0"/>
              </a:spcAft>
              <a:buFont typeface="+mj-lt"/>
              <a:buAutoNum type="arabicPeriod"/>
              <a:defRPr/>
            </a:pPr>
            <a:r>
              <a:rPr lang="es-ES" sz="3600" dirty="0" err="1" smtClean="0">
                <a:latin typeface="+mj-lt"/>
                <a:cs typeface="Times New Roman" pitchFamily="18" charset="0"/>
              </a:rPr>
              <a:t>Connectors</a:t>
            </a:r>
            <a:endParaRPr lang="es-ES" sz="3600" dirty="0" smtClean="0">
              <a:latin typeface="+mj-lt"/>
              <a:cs typeface="Times New Roman" pitchFamily="18" charset="0"/>
            </a:endParaRPr>
          </a:p>
        </p:txBody>
      </p:sp>
      <p:sp>
        <p:nvSpPr>
          <p:cNvPr id="4" name="Slide Number Placeholder 3"/>
          <p:cNvSpPr>
            <a:spLocks noGrp="1"/>
          </p:cNvSpPr>
          <p:nvPr>
            <p:ph type="sldNum" sz="quarter" idx="12"/>
          </p:nvPr>
        </p:nvSpPr>
        <p:spPr/>
        <p:txBody>
          <a:bodyPr/>
          <a:lstStyle/>
          <a:p>
            <a:pPr>
              <a:defRPr/>
            </a:pPr>
            <a:fld id="{718EE6E2-25F8-42E2-AAFA-23275FCE127A}" type="slidenum">
              <a:rPr lang="en-US"/>
              <a:pPr>
                <a:defRPr/>
              </a:pPr>
              <a:t>45</a:t>
            </a:fld>
            <a:endParaRPr lang="en-US"/>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Personal Fall Arrest System</a:t>
            </a:r>
            <a:endParaRPr lang="en-US" dirty="0"/>
          </a:p>
        </p:txBody>
      </p:sp>
      <p:pic>
        <p:nvPicPr>
          <p:cNvPr id="59395" name="Picture 1" descr="Photo of personal fall arrest system" title="PFA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898775" y="1798638"/>
            <a:ext cx="3346450" cy="4525962"/>
          </a:xfrm>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969BAA95-3C25-43FA-A577-253737F6E37E}" type="slidenum">
              <a:rPr lang="en-US"/>
              <a:pPr>
                <a:defRPr/>
              </a:pPr>
              <a:t>46</a:t>
            </a:fld>
            <a:endParaRPr 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Body Harness</a:t>
            </a:r>
            <a:endParaRPr lang="en-US" dirty="0"/>
          </a:p>
        </p:txBody>
      </p:sp>
      <p:pic>
        <p:nvPicPr>
          <p:cNvPr id="60421" name="Picture 1" descr="Demonstration on how harness us used with anchor and how they lower stress forces during falls." title="Body harness"/>
          <p:cNvPicPr>
            <a:picLocks noChangeAspect="1" noChangeArrowheads="1"/>
          </p:cNvPicPr>
          <p:nvPr/>
        </p:nvPicPr>
        <p:blipFill>
          <a:blip r:embed="rId3" cstate="email">
            <a:extLst>
              <a:ext uri="{28A0092B-C50C-407E-A947-70E740481C1C}">
                <a14:useLocalDpi xmlns:a14="http://schemas.microsoft.com/office/drawing/2010/main"/>
              </a:ext>
            </a:extLst>
          </a:blip>
          <a:srcRect l="1154" t="1564" r="1875" b="1466"/>
          <a:stretch>
            <a:fillRect/>
          </a:stretch>
        </p:blipFill>
        <p:spPr bwMode="auto">
          <a:xfrm>
            <a:off x="1555750" y="1600200"/>
            <a:ext cx="6019800" cy="4443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412750" y="6153150"/>
            <a:ext cx="830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a:buClrTx/>
              <a:buSzTx/>
              <a:buFont typeface="Wingdings 2" pitchFamily="18" charset="2"/>
              <a:buNone/>
              <a:defRPr/>
            </a:pPr>
            <a:r>
              <a:rPr lang="en-US" altLang="en-US" sz="2000" b="1" dirty="0" smtClean="0">
                <a:latin typeface="+mn-lt"/>
                <a:cs typeface="Times New Roman" pitchFamily="18" charset="0"/>
              </a:rPr>
              <a:t>  </a:t>
            </a:r>
            <a:r>
              <a:rPr lang="en-US" altLang="en-US" sz="2000" dirty="0" smtClean="0">
                <a:latin typeface="+mn-lt"/>
                <a:cs typeface="Times New Roman" pitchFamily="18" charset="0"/>
              </a:rPr>
              <a:t>Body harnesses are designed to lower stress forces during falls</a:t>
            </a:r>
          </a:p>
        </p:txBody>
      </p:sp>
      <p:sp>
        <p:nvSpPr>
          <p:cNvPr id="6" name="Slide Number Placeholder 5"/>
          <p:cNvSpPr>
            <a:spLocks noGrp="1"/>
          </p:cNvSpPr>
          <p:nvPr>
            <p:ph type="sldNum" sz="quarter" idx="12"/>
          </p:nvPr>
        </p:nvSpPr>
        <p:spPr/>
        <p:txBody>
          <a:bodyPr/>
          <a:lstStyle/>
          <a:p>
            <a:pPr>
              <a:defRPr/>
            </a:pPr>
            <a:fld id="{31F0D0EB-BB70-4F65-A418-6D09983532D8}" type="slidenum">
              <a:rPr lang="en-US"/>
              <a:pPr>
                <a:defRPr/>
              </a:pPr>
              <a:t>47</a:t>
            </a:fld>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900" dirty="0" smtClean="0"/>
              <a:t>Body Harness Attachment Location</a:t>
            </a:r>
            <a:endParaRPr lang="en-US" sz="3900" dirty="0"/>
          </a:p>
        </p:txBody>
      </p:sp>
      <p:sp>
        <p:nvSpPr>
          <p:cNvPr id="61442" name="Rectangle 2"/>
          <p:cNvSpPr>
            <a:spLocks noChangeArrowheads="1"/>
          </p:cNvSpPr>
          <p:nvPr/>
        </p:nvSpPr>
        <p:spPr bwMode="auto">
          <a:xfrm>
            <a:off x="4343400" y="19812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lnSpc>
                <a:spcPct val="110000"/>
              </a:lnSpc>
              <a:spcBef>
                <a:spcPct val="20000"/>
              </a:spcBef>
              <a:buClr>
                <a:srgbClr val="990000"/>
              </a:buClr>
              <a:buSzPct val="80000"/>
              <a:buFontTx/>
              <a:buChar char=" "/>
              <a:defRPr/>
            </a:pPr>
            <a:r>
              <a:rPr lang="en-US" altLang="en-US" sz="2800" dirty="0" smtClean="0">
                <a:latin typeface="+mj-lt"/>
                <a:cs typeface="Times New Roman" pitchFamily="18" charset="0"/>
              </a:rPr>
              <a:t>The attachment must be located in the center of the wearer’s back, near the shoulder level</a:t>
            </a:r>
          </a:p>
        </p:txBody>
      </p:sp>
      <p:pic>
        <p:nvPicPr>
          <p:cNvPr id="61445" name="Picture 2" descr="Demonstration of positioning of body  harness and where location of D ring should be on person's back." title="Body harn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4413" y="1828800"/>
            <a:ext cx="2490787" cy="4611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18A07051-71A1-48BE-9620-B4E1B513C01B}" type="slidenum">
              <a:rPr lang="en-US"/>
              <a:pPr>
                <a:defRPr/>
              </a:pPr>
              <a:t>48</a:t>
            </a:fld>
            <a:endParaRPr lang="en-US"/>
          </a:p>
        </p:txBody>
      </p:sp>
      <p:sp>
        <p:nvSpPr>
          <p:cNvPr id="58373" name="Line 9" descr="Red arrow pointing to proper attachment location in center of wearers back" title="Arrow"/>
          <p:cNvSpPr>
            <a:spLocks noChangeShapeType="1"/>
          </p:cNvSpPr>
          <p:nvPr/>
        </p:nvSpPr>
        <p:spPr bwMode="auto">
          <a:xfrm flipH="1">
            <a:off x="3179763" y="2374900"/>
            <a:ext cx="1468437" cy="33655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Vertical Lifeline/Lanyard</a:t>
            </a:r>
            <a:endParaRPr lang="en-US" dirty="0"/>
          </a:p>
        </p:txBody>
      </p:sp>
      <p:pic>
        <p:nvPicPr>
          <p:cNvPr id="62469" name="Picture 3" descr="Vertical lifeline or lanyard " title="Vertical life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752600"/>
            <a:ext cx="4275138"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Line 9" descr="Red arrow pointing to lanyard" title="Arrow"/>
          <p:cNvSpPr>
            <a:spLocks noChangeShapeType="1"/>
          </p:cNvSpPr>
          <p:nvPr/>
        </p:nvSpPr>
        <p:spPr bwMode="auto">
          <a:xfrm flipH="1">
            <a:off x="2514600" y="2057400"/>
            <a:ext cx="2362200" cy="17907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Content Placeholder 2"/>
          <p:cNvSpPr>
            <a:spLocks noGrp="1"/>
          </p:cNvSpPr>
          <p:nvPr>
            <p:ph idx="1"/>
          </p:nvPr>
        </p:nvSpPr>
        <p:spPr>
          <a:xfrm>
            <a:off x="4876800" y="1585913"/>
            <a:ext cx="3886200" cy="4524375"/>
          </a:xfrm>
        </p:spPr>
        <p:txBody>
          <a:bodyPr/>
          <a:lstStyle/>
          <a:p>
            <a:pPr>
              <a:defRPr/>
            </a:pPr>
            <a:r>
              <a:rPr lang="en-US" sz="2600" dirty="0" smtClean="0"/>
              <a:t>Vertical lifelines/lanyards must have a minimum breaking strength of 5000lbs.</a:t>
            </a:r>
          </a:p>
          <a:p>
            <a:pPr marL="0" indent="0">
              <a:buFont typeface="Wingdings 2" pitchFamily="18" charset="2"/>
              <a:buNone/>
              <a:defRPr/>
            </a:pPr>
            <a:endParaRPr lang="en-US" sz="2600" dirty="0" smtClean="0"/>
          </a:p>
          <a:p>
            <a:pPr>
              <a:defRPr/>
            </a:pPr>
            <a:r>
              <a:rPr lang="en-US" sz="2600" dirty="0" smtClean="0"/>
              <a:t>Each worker must be attached to a separate vertical lifeline, expect during the construction of an elevator shaft.</a:t>
            </a:r>
            <a:endParaRPr lang="en-US" sz="2600" dirty="0"/>
          </a:p>
        </p:txBody>
      </p:sp>
      <p:sp>
        <p:nvSpPr>
          <p:cNvPr id="7" name="Slide Number Placeholder 6"/>
          <p:cNvSpPr>
            <a:spLocks noGrp="1"/>
          </p:cNvSpPr>
          <p:nvPr>
            <p:ph type="sldNum" sz="quarter" idx="12"/>
          </p:nvPr>
        </p:nvSpPr>
        <p:spPr/>
        <p:txBody>
          <a:bodyPr/>
          <a:lstStyle/>
          <a:p>
            <a:pPr>
              <a:defRPr/>
            </a:pPr>
            <a:fld id="{79109C6A-C987-4862-9076-15BA811FDC71}" type="slidenum">
              <a:rPr lang="en-US"/>
              <a:pPr>
                <a:defRPr/>
              </a:pPr>
              <a:t>49</a:t>
            </a:fld>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Employer Responsibilities</a:t>
            </a:r>
            <a:endParaRPr lang="en-US" dirty="0"/>
          </a:p>
        </p:txBody>
      </p:sp>
      <p:sp>
        <p:nvSpPr>
          <p:cNvPr id="14338" name="Content Placeholder 2"/>
          <p:cNvSpPr>
            <a:spLocks noGrp="1"/>
          </p:cNvSpPr>
          <p:nvPr>
            <p:ph idx="1"/>
          </p:nvPr>
        </p:nvSpPr>
        <p:spPr>
          <a:xfrm>
            <a:off x="457200" y="1646238"/>
            <a:ext cx="8229600" cy="2697162"/>
          </a:xfrm>
        </p:spPr>
        <p:txBody>
          <a:bodyPr/>
          <a:lstStyle/>
          <a:p>
            <a:pPr eaLnBrk="1" hangingPunct="1"/>
            <a:r>
              <a:rPr lang="en-US" altLang="en-US" smtClean="0"/>
              <a:t>Employers must provide safe workplaces environment</a:t>
            </a:r>
          </a:p>
          <a:p>
            <a:pPr eaLnBrk="1" hangingPunct="1"/>
            <a:r>
              <a:rPr lang="en-US" altLang="en-US" smtClean="0"/>
              <a:t>Comply with OSHA standards, rules, and regulations</a:t>
            </a:r>
          </a:p>
          <a:p>
            <a:pPr eaLnBrk="1" hangingPunct="1"/>
            <a:r>
              <a:rPr lang="en-US" altLang="en-US" smtClean="0"/>
              <a:t>Provide safety training</a:t>
            </a:r>
          </a:p>
          <a:p>
            <a:pPr eaLnBrk="1" hangingPunct="1"/>
            <a:endParaRPr lang="en-US" altLang="en-US" smtClean="0"/>
          </a:p>
        </p:txBody>
      </p:sp>
      <p:pic>
        <p:nvPicPr>
          <p:cNvPr id="16392" name="Picture 8" descr="Employer providing safety training" title="Trai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810000"/>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FE241956-7E53-42A8-AE84-484ABA72CCAE}" type="slidenum">
              <a:rPr lang="en-US"/>
              <a:pPr>
                <a:defRPr/>
              </a:pPr>
              <a:t>5</a:t>
            </a:fld>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Webbing</a:t>
            </a:r>
            <a:endParaRPr lang="en-US" dirty="0"/>
          </a:p>
        </p:txBody>
      </p:sp>
      <p:sp>
        <p:nvSpPr>
          <p:cNvPr id="3" name="Content Placeholder 2"/>
          <p:cNvSpPr>
            <a:spLocks noGrp="1"/>
          </p:cNvSpPr>
          <p:nvPr>
            <p:ph idx="1"/>
          </p:nvPr>
        </p:nvSpPr>
        <p:spPr>
          <a:xfrm>
            <a:off x="4881563" y="1585913"/>
            <a:ext cx="3657600" cy="4525962"/>
          </a:xfrm>
        </p:spPr>
        <p:txBody>
          <a:bodyPr/>
          <a:lstStyle/>
          <a:p>
            <a:pPr>
              <a:defRPr/>
            </a:pPr>
            <a:r>
              <a:rPr lang="en-US" dirty="0" smtClean="0"/>
              <a:t>Ropes and straps used in lifelines and lanyards must be inspected prior to each use.</a:t>
            </a:r>
          </a:p>
          <a:p>
            <a:pPr marL="0" indent="0">
              <a:buFont typeface="Wingdings 2" pitchFamily="18" charset="2"/>
              <a:buNone/>
              <a:defRPr/>
            </a:pPr>
            <a:endParaRPr lang="en-US" dirty="0" smtClean="0"/>
          </a:p>
          <a:p>
            <a:pPr>
              <a:defRPr/>
            </a:pPr>
            <a:r>
              <a:rPr lang="en-US" dirty="0" smtClean="0"/>
              <a:t>Made from synthetic fibers</a:t>
            </a:r>
            <a:endParaRPr lang="en-US" dirty="0"/>
          </a:p>
        </p:txBody>
      </p:sp>
      <p:sp>
        <p:nvSpPr>
          <p:cNvPr id="4" name="Rectangle 3"/>
          <p:cNvSpPr/>
          <p:nvPr/>
        </p:nvSpPr>
        <p:spPr>
          <a:xfrm>
            <a:off x="609600" y="2169467"/>
            <a:ext cx="774763" cy="461665"/>
          </a:xfrm>
          <a:prstGeom prst="rect">
            <a:avLst/>
          </a:prstGeom>
          <a:noFill/>
        </p:spPr>
        <p:txBody>
          <a:bodyPr wrap="none">
            <a:spAutoFit/>
          </a:bodyPr>
          <a:lstStyle/>
          <a:p>
            <a:pPr algn="ct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Safe</a:t>
            </a:r>
          </a:p>
        </p:txBody>
      </p:sp>
      <p:pic>
        <p:nvPicPr>
          <p:cNvPr id="64517" name="Picture 2" descr="Safe, in tact webbing with no damage" title="webb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447800"/>
            <a:ext cx="2133600"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66314" y="4865319"/>
            <a:ext cx="1114601" cy="461665"/>
          </a:xfrm>
          <a:prstGeom prst="rect">
            <a:avLst/>
          </a:prstGeom>
          <a:noFill/>
        </p:spPr>
        <p:txBody>
          <a:bodyPr wrap="none">
            <a:spAutoFit/>
          </a:bodyPr>
          <a:lstStyle/>
          <a:p>
            <a:pPr algn="ct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Unsafe</a:t>
            </a:r>
          </a:p>
        </p:txBody>
      </p:sp>
      <p:pic>
        <p:nvPicPr>
          <p:cNvPr id="64521" name="Picture 9" descr="Unsafe, frayed webbing" title="PFAS Webb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7825" y="3657600"/>
            <a:ext cx="1885950" cy="2876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0426" name="Line 9" descr="Red arrow pointing out damaged and frayed lanyard" title="Arrow"/>
          <p:cNvSpPr>
            <a:spLocks noChangeShapeType="1"/>
          </p:cNvSpPr>
          <p:nvPr/>
        </p:nvSpPr>
        <p:spPr bwMode="auto">
          <a:xfrm flipV="1">
            <a:off x="1541463" y="4572000"/>
            <a:ext cx="1201737" cy="523875"/>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C488A5BC-6168-42EF-AFAE-239D612CC3E0}" type="slidenum">
              <a:rPr lang="en-US"/>
              <a:pPr>
                <a:defRPr/>
              </a:pPr>
              <a:t>50</a:t>
            </a:fld>
            <a:endParaRPr lang="en-US"/>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Anchorages</a:t>
            </a:r>
            <a:endParaRPr lang="en-US" dirty="0"/>
          </a:p>
        </p:txBody>
      </p:sp>
      <p:sp>
        <p:nvSpPr>
          <p:cNvPr id="3" name="Content Placeholder 2"/>
          <p:cNvSpPr>
            <a:spLocks noGrp="1"/>
          </p:cNvSpPr>
          <p:nvPr>
            <p:ph sz="half" idx="1"/>
          </p:nvPr>
        </p:nvSpPr>
        <p:spPr>
          <a:xfrm>
            <a:off x="4648200" y="2006600"/>
            <a:ext cx="4038600" cy="2835275"/>
          </a:xfrm>
        </p:spPr>
        <p:txBody>
          <a:bodyPr/>
          <a:lstStyle/>
          <a:p>
            <a:pPr>
              <a:defRPr/>
            </a:pPr>
            <a:r>
              <a:rPr lang="en-US" dirty="0" smtClean="0"/>
              <a:t>Should be used only for the PFAS system</a:t>
            </a:r>
          </a:p>
          <a:p>
            <a:pPr marL="0" indent="0">
              <a:buFont typeface="Wingdings 2" pitchFamily="18" charset="2"/>
              <a:buNone/>
              <a:defRPr/>
            </a:pPr>
            <a:endParaRPr lang="en-US" dirty="0" smtClean="0"/>
          </a:p>
          <a:p>
            <a:pPr>
              <a:defRPr/>
            </a:pPr>
            <a:r>
              <a:rPr lang="en-US" dirty="0" smtClean="0"/>
              <a:t>Must support at least 5,000lbs PER WORKER</a:t>
            </a:r>
            <a:endParaRPr lang="en-US" dirty="0"/>
          </a:p>
        </p:txBody>
      </p:sp>
      <p:pic>
        <p:nvPicPr>
          <p:cNvPr id="61446" name="Picture 9" descr="Personal fall arrest system anchor point used with webber system" title="Anch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563688"/>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A0422471-2137-4CE5-83D8-A84435CB702B}" type="slidenum">
              <a:rPr lang="en-US"/>
              <a:pPr>
                <a:defRPr/>
              </a:pPr>
              <a:t>51</a:t>
            </a:fld>
            <a:endParaRPr lang="en-US"/>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Anchor Safety Factor</a:t>
            </a:r>
            <a:endParaRPr lang="en-US" dirty="0"/>
          </a:p>
        </p:txBody>
      </p:sp>
      <p:sp>
        <p:nvSpPr>
          <p:cNvPr id="62469" name="Content Placeholder 2"/>
          <p:cNvSpPr>
            <a:spLocks noGrp="1"/>
          </p:cNvSpPr>
          <p:nvPr>
            <p:ph idx="1"/>
          </p:nvPr>
        </p:nvSpPr>
        <p:spPr>
          <a:xfrm>
            <a:off x="4800600" y="1600200"/>
            <a:ext cx="3429000" cy="4525963"/>
          </a:xfrm>
        </p:spPr>
        <p:txBody>
          <a:bodyPr/>
          <a:lstStyle/>
          <a:p>
            <a:r>
              <a:rPr lang="en-US" altLang="en-US" smtClean="0"/>
              <a:t>Design</a:t>
            </a:r>
          </a:p>
          <a:p>
            <a:pPr lvl="1"/>
            <a:r>
              <a:rPr lang="en-US" altLang="en-US" smtClean="0"/>
              <a:t>Safety factor of at least 2</a:t>
            </a:r>
          </a:p>
          <a:p>
            <a:pPr lvl="1"/>
            <a:r>
              <a:rPr lang="en-US" altLang="en-US" smtClean="0"/>
              <a:t>Must be supervised by a qualified person</a:t>
            </a:r>
          </a:p>
        </p:txBody>
      </p:sp>
      <p:pic>
        <p:nvPicPr>
          <p:cNvPr id="62466" name="Picture 4" descr="Worker using personal fall arrest system with anchor" title="Anch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600200"/>
            <a:ext cx="2971800" cy="4460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467" name="Line 9" descr="Red arrow pointing to anchor point" title="Arrow"/>
          <p:cNvSpPr>
            <a:spLocks noChangeShapeType="1"/>
          </p:cNvSpPr>
          <p:nvPr/>
        </p:nvSpPr>
        <p:spPr bwMode="auto">
          <a:xfrm flipH="1">
            <a:off x="3429000" y="2493963"/>
            <a:ext cx="1447800" cy="858837"/>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DD329737-A6A6-4882-8FD8-792B447279B3}" type="slidenum">
              <a:rPr lang="en-US"/>
              <a:pPr>
                <a:defRPr/>
              </a:pPr>
              <a:t>52</a:t>
            </a:fld>
            <a:endParaRPr lang="en-US"/>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Horizontal Lifeline</a:t>
            </a:r>
            <a:endParaRPr lang="en-US" dirty="0"/>
          </a:p>
        </p:txBody>
      </p:sp>
      <p:sp>
        <p:nvSpPr>
          <p:cNvPr id="3" name="Content Placeholder 2"/>
          <p:cNvSpPr>
            <a:spLocks noGrp="1"/>
          </p:cNvSpPr>
          <p:nvPr>
            <p:ph idx="1"/>
          </p:nvPr>
        </p:nvSpPr>
        <p:spPr>
          <a:xfrm>
            <a:off x="4800600" y="1524000"/>
            <a:ext cx="3810000" cy="4876800"/>
          </a:xfrm>
        </p:spPr>
        <p:txBody>
          <a:bodyPr/>
          <a:lstStyle/>
          <a:p>
            <a:pPr>
              <a:defRPr/>
            </a:pPr>
            <a:r>
              <a:rPr lang="en-US" sz="3600" dirty="0" smtClean="0">
                <a:latin typeface="+mj-lt"/>
              </a:rPr>
              <a:t>Should be designed and installed by a qualified person</a:t>
            </a:r>
          </a:p>
          <a:p>
            <a:pPr marL="0" indent="0">
              <a:buFont typeface="Wingdings 2" pitchFamily="18" charset="2"/>
              <a:buNone/>
              <a:defRPr/>
            </a:pPr>
            <a:endParaRPr lang="en-US" sz="3600" dirty="0" smtClean="0">
              <a:latin typeface="+mj-lt"/>
            </a:endParaRPr>
          </a:p>
          <a:p>
            <a:pPr>
              <a:defRPr/>
            </a:pPr>
            <a:r>
              <a:rPr lang="en-US" sz="3600" dirty="0" smtClean="0">
                <a:latin typeface="+mj-lt"/>
              </a:rPr>
              <a:t>Safety factor of at least 2</a:t>
            </a:r>
            <a:endParaRPr lang="en-US" sz="3600" dirty="0">
              <a:latin typeface="+mj-lt"/>
            </a:endParaRPr>
          </a:p>
        </p:txBody>
      </p:sp>
      <p:pic>
        <p:nvPicPr>
          <p:cNvPr id="67593" name="Picture 9" descr="Worker using horizontal lifeline installed above head." title="Life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8" y="1676400"/>
            <a:ext cx="4014787" cy="203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3494" name="Line 9" descr="Red arrow pointing to horizontal lifeline" title="Arrow"/>
          <p:cNvSpPr>
            <a:spLocks noChangeShapeType="1"/>
          </p:cNvSpPr>
          <p:nvPr/>
        </p:nvSpPr>
        <p:spPr bwMode="auto">
          <a:xfrm flipH="1">
            <a:off x="3313113" y="1598613"/>
            <a:ext cx="1295400" cy="5334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pic>
        <p:nvPicPr>
          <p:cNvPr id="67595" name="Picture 11" descr="worker using horizontal lifeline " title="Lifeli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9338" y="4038600"/>
            <a:ext cx="28575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3496" name="Line 9" descr="Red arrow pointing to horizontal lifeline" title="Arrow"/>
          <p:cNvSpPr>
            <a:spLocks noChangeShapeType="1"/>
          </p:cNvSpPr>
          <p:nvPr/>
        </p:nvSpPr>
        <p:spPr bwMode="auto">
          <a:xfrm flipH="1">
            <a:off x="2017713" y="5257800"/>
            <a:ext cx="1295400" cy="5334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4D225189-A178-46A0-A2E3-1AE65D1D86AD}" type="slidenum">
              <a:rPr lang="en-US"/>
              <a:pPr>
                <a:defRPr/>
              </a:pPr>
              <a:t>53</a:t>
            </a:fld>
            <a:endParaRPr lang="en-US"/>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Horizontal Lifelines</a:t>
            </a:r>
            <a:endParaRPr lang="en-US" dirty="0"/>
          </a:p>
        </p:txBody>
      </p:sp>
      <p:sp>
        <p:nvSpPr>
          <p:cNvPr id="64515" name="Content Placeholder 2"/>
          <p:cNvSpPr>
            <a:spLocks noGrp="1"/>
          </p:cNvSpPr>
          <p:nvPr>
            <p:ph idx="1"/>
          </p:nvPr>
        </p:nvSpPr>
        <p:spPr>
          <a:xfrm>
            <a:off x="457200" y="1646238"/>
            <a:ext cx="8229600" cy="2239962"/>
          </a:xfrm>
        </p:spPr>
        <p:txBody>
          <a:bodyPr/>
          <a:lstStyle/>
          <a:p>
            <a:r>
              <a:rPr lang="en-US" altLang="en-US" smtClean="0">
                <a:cs typeface="Times New Roman" pitchFamily="18" charset="0"/>
              </a:rPr>
              <a:t>On work platforms, the devices used to connect to a horizontal lifeline must be able to lock in both directions on the lifeline</a:t>
            </a:r>
            <a:endParaRPr lang="en-US" altLang="en-US" smtClean="0"/>
          </a:p>
          <a:p>
            <a:endParaRPr lang="en-US" altLang="en-US" smtClean="0"/>
          </a:p>
        </p:txBody>
      </p:sp>
      <p:pic>
        <p:nvPicPr>
          <p:cNvPr id="396290" name="Picture 2" descr="Anchor used with horizontal lifeline" title="Ancho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3370263"/>
            <a:ext cx="28956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F3314668-BA95-4A8B-A5CF-DA810FB05D16}"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Connectors</a:t>
            </a:r>
            <a:endParaRPr lang="en-US" dirty="0"/>
          </a:p>
        </p:txBody>
      </p:sp>
      <p:sp>
        <p:nvSpPr>
          <p:cNvPr id="65538" name="Content Placeholder 2"/>
          <p:cNvSpPr>
            <a:spLocks noGrp="1"/>
          </p:cNvSpPr>
          <p:nvPr>
            <p:ph idx="1"/>
          </p:nvPr>
        </p:nvSpPr>
        <p:spPr/>
        <p:txBody>
          <a:bodyPr/>
          <a:lstStyle/>
          <a:p>
            <a:r>
              <a:rPr lang="en-US" altLang="en-US" dirty="0" smtClean="0"/>
              <a:t>Must be made of strong materials and free from rust</a:t>
            </a:r>
          </a:p>
          <a:p>
            <a:r>
              <a:rPr lang="en-US" altLang="en-US" dirty="0" smtClean="0"/>
              <a:t>Must have smooth surfaces and edges!</a:t>
            </a:r>
          </a:p>
        </p:txBody>
      </p:sp>
      <p:pic>
        <p:nvPicPr>
          <p:cNvPr id="69643" name="Picture 11" descr="PFAS Connector" title="Connecto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19200" y="3452813"/>
            <a:ext cx="3016250" cy="2798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9641" name="Picture 9" descr="pfas connectors" title="conne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7450" y="3452813"/>
            <a:ext cx="2798763" cy="2798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172DA071-3890-4F87-95A0-9BA65B1EB297}" type="slidenum">
              <a:rPr lang="en-US"/>
              <a:pPr>
                <a:defRPr/>
              </a:pPr>
              <a:t>55</a:t>
            </a:fld>
            <a:endParaRPr lang="en-US"/>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 Rings</a:t>
            </a:r>
            <a:endParaRPr lang="en-US" dirty="0"/>
          </a:p>
        </p:txBody>
      </p:sp>
      <p:pic>
        <p:nvPicPr>
          <p:cNvPr id="70665" name="Picture 9" descr="Positioning of D rings on personal fall arrest systems" title="D 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1338" y="1524000"/>
            <a:ext cx="5526087" cy="458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6564" name="Content Placeholder 2"/>
          <p:cNvSpPr>
            <a:spLocks noGrp="1"/>
          </p:cNvSpPr>
          <p:nvPr>
            <p:ph idx="1"/>
          </p:nvPr>
        </p:nvSpPr>
        <p:spPr>
          <a:xfrm>
            <a:off x="747713" y="6032500"/>
            <a:ext cx="7664450" cy="636588"/>
          </a:xfrm>
        </p:spPr>
        <p:txBody>
          <a:bodyPr/>
          <a:lstStyle/>
          <a:p>
            <a:r>
              <a:rPr lang="en-US" altLang="en-US" smtClean="0"/>
              <a:t>Must meet high standards for strength</a:t>
            </a:r>
          </a:p>
        </p:txBody>
      </p:sp>
      <p:sp>
        <p:nvSpPr>
          <p:cNvPr id="7" name="Slide Number Placeholder 6"/>
          <p:cNvSpPr>
            <a:spLocks noGrp="1"/>
          </p:cNvSpPr>
          <p:nvPr>
            <p:ph type="sldNum" sz="quarter" idx="12"/>
          </p:nvPr>
        </p:nvSpPr>
        <p:spPr/>
        <p:txBody>
          <a:bodyPr/>
          <a:lstStyle/>
          <a:p>
            <a:pPr>
              <a:defRPr/>
            </a:pPr>
            <a:fld id="{690DE391-7319-4EE1-917D-B2E62C932180}" type="slidenum">
              <a:rPr lang="en-US"/>
              <a:pPr>
                <a:defRPr/>
              </a:pPr>
              <a:t>56</a:t>
            </a:fld>
            <a:endParaRPr lang="en-US"/>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Snaphooks</a:t>
            </a:r>
            <a:endParaRPr lang="en-US" dirty="0"/>
          </a:p>
        </p:txBody>
      </p:sp>
      <p:sp>
        <p:nvSpPr>
          <p:cNvPr id="67588" name="Content Placeholder 2"/>
          <p:cNvSpPr>
            <a:spLocks noGrp="1"/>
          </p:cNvSpPr>
          <p:nvPr>
            <p:ph idx="1"/>
          </p:nvPr>
        </p:nvSpPr>
        <p:spPr>
          <a:xfrm>
            <a:off x="4876800" y="2125663"/>
            <a:ext cx="3505200" cy="2605087"/>
          </a:xfrm>
        </p:spPr>
        <p:txBody>
          <a:bodyPr/>
          <a:lstStyle/>
          <a:p>
            <a:r>
              <a:rPr lang="en-US" altLang="en-US" dirty="0" smtClean="0"/>
              <a:t>Must meet high standards to ensure you are protected from falls.</a:t>
            </a:r>
          </a:p>
        </p:txBody>
      </p:sp>
      <p:pic>
        <p:nvPicPr>
          <p:cNvPr id="71689" name="Picture 9" descr="Hand opening snaphook" title="Snaph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330450"/>
            <a:ext cx="3895725" cy="336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7591" name="Line 9" descr="Red arrow pointing to snaphook" title="Arrow"/>
          <p:cNvSpPr>
            <a:spLocks noChangeShapeType="1"/>
          </p:cNvSpPr>
          <p:nvPr/>
        </p:nvSpPr>
        <p:spPr bwMode="auto">
          <a:xfrm flipH="1">
            <a:off x="2819400" y="2536825"/>
            <a:ext cx="1295400" cy="5334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9B3A814E-E74C-420B-A8C2-B4ADA3E749A8}" type="slidenum">
              <a:rPr lang="en-US"/>
              <a:pPr>
                <a:defRPr/>
              </a:pPr>
              <a:t>57</a:t>
            </a:fld>
            <a:endParaRPr lang="en-US"/>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Demonstration</a:t>
            </a:r>
            <a:endParaRPr lang="en-US" dirty="0"/>
          </a:p>
        </p:txBody>
      </p:sp>
      <p:pic>
        <p:nvPicPr>
          <p:cNvPr id="72709" name="Picture 5" descr="Personal fall arrest system" title="P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676400"/>
            <a:ext cx="4572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255949AC-A5D9-421A-A8ED-8E817523CB1E}" type="slidenum">
              <a:rPr lang="en-US"/>
              <a:pPr>
                <a:defRPr/>
              </a:pPr>
              <a:t>58</a:t>
            </a:fld>
            <a:endParaRPr lang="en-US"/>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Guard Rail</a:t>
            </a:r>
            <a:endParaRPr lang="en-US" dirty="0"/>
          </a:p>
        </p:txBody>
      </p:sp>
      <p:sp>
        <p:nvSpPr>
          <p:cNvPr id="71684" name="Text Box 4"/>
          <p:cNvSpPr txBox="1">
            <a:spLocks noChangeArrowheads="1"/>
          </p:cNvSpPr>
          <p:nvPr/>
        </p:nvSpPr>
        <p:spPr bwMode="auto">
          <a:xfrm>
            <a:off x="7086600" y="2405063"/>
            <a:ext cx="1600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spcBef>
                <a:spcPct val="50000"/>
              </a:spcBef>
              <a:buClrTx/>
              <a:buSzTx/>
              <a:buFontTx/>
              <a:buNone/>
            </a:pPr>
            <a:r>
              <a:rPr lang="en-US" altLang="en-US" sz="2400" b="1">
                <a:latin typeface="Arial" charset="0"/>
              </a:rPr>
              <a:t>Top Rail</a:t>
            </a:r>
          </a:p>
          <a:p>
            <a:pPr>
              <a:spcBef>
                <a:spcPct val="50000"/>
              </a:spcBef>
              <a:buClrTx/>
              <a:buSzTx/>
              <a:buFontTx/>
              <a:buNone/>
            </a:pPr>
            <a:r>
              <a:rPr lang="en-US" altLang="en-US" sz="2400" b="1">
                <a:latin typeface="Arial" charset="0"/>
              </a:rPr>
              <a:t>Mid- Rail</a:t>
            </a:r>
          </a:p>
          <a:p>
            <a:pPr>
              <a:spcBef>
                <a:spcPct val="50000"/>
              </a:spcBef>
              <a:buClrTx/>
              <a:buSzTx/>
              <a:buFontTx/>
              <a:buNone/>
            </a:pPr>
            <a:r>
              <a:rPr lang="en-US" altLang="en-US" sz="2400" b="1">
                <a:latin typeface="Arial" charset="0"/>
              </a:rPr>
              <a:t>Toeboard</a:t>
            </a:r>
            <a:endParaRPr lang="en-US" altLang="en-US" sz="2400">
              <a:latin typeface="Times New Roman" pitchFamily="18" charset="0"/>
            </a:endParaRPr>
          </a:p>
        </p:txBody>
      </p:sp>
      <p:pic>
        <p:nvPicPr>
          <p:cNvPr id="71683" name="Picture 3" descr="Wooden temporary guard rail on construction site" title=" Temporary guard rai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670276"/>
            <a:ext cx="5029200" cy="3620861"/>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685" name="Line 5" descr="Red arrow pointing to top rail" title="Arrow"/>
          <p:cNvSpPr>
            <a:spLocks noChangeShapeType="1"/>
          </p:cNvSpPr>
          <p:nvPr/>
        </p:nvSpPr>
        <p:spPr bwMode="auto">
          <a:xfrm flipH="1" flipV="1">
            <a:off x="6096000" y="2405063"/>
            <a:ext cx="1066800" cy="228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6" name="Line 6" descr="Red arrow pointing to midrail" title="Arrow"/>
          <p:cNvSpPr>
            <a:spLocks noChangeShapeType="1"/>
          </p:cNvSpPr>
          <p:nvPr/>
        </p:nvSpPr>
        <p:spPr bwMode="auto">
          <a:xfrm flipH="1">
            <a:off x="6248400" y="3167063"/>
            <a:ext cx="838200" cy="3333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7" name="Line 7" descr="Red arrow pointing to toeboard" title="Arrow"/>
          <p:cNvSpPr>
            <a:spLocks noChangeShapeType="1"/>
          </p:cNvSpPr>
          <p:nvPr/>
        </p:nvSpPr>
        <p:spPr bwMode="auto">
          <a:xfrm flipH="1">
            <a:off x="5943600" y="3776663"/>
            <a:ext cx="1219200" cy="79533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2" name="Rectangle 2"/>
          <p:cNvSpPr>
            <a:spLocks noChangeArrowheads="1"/>
          </p:cNvSpPr>
          <p:nvPr/>
        </p:nvSpPr>
        <p:spPr bwMode="auto">
          <a:xfrm>
            <a:off x="340312" y="551821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20000"/>
              </a:spcBef>
              <a:buClrTx/>
              <a:buSzPct val="60000"/>
              <a:buFont typeface="Wingdings" pitchFamily="2" charset="2"/>
              <a:buChar char="n"/>
            </a:pPr>
            <a:r>
              <a:rPr lang="en-US" altLang="en-US" sz="2800" dirty="0">
                <a:latin typeface="+mn-lt"/>
                <a:cs typeface="Times New Roman" pitchFamily="18" charset="0"/>
              </a:rPr>
              <a:t>Top rails </a:t>
            </a:r>
            <a:r>
              <a:rPr lang="en-US" altLang="en-US" sz="2800" dirty="0" smtClean="0">
                <a:latin typeface="+mn-lt"/>
                <a:cs typeface="Times New Roman" pitchFamily="18" charset="0"/>
              </a:rPr>
              <a:t>should be at least 42 </a:t>
            </a:r>
            <a:r>
              <a:rPr lang="en-US" altLang="en-US" sz="2800" dirty="0">
                <a:latin typeface="+mn-lt"/>
                <a:cs typeface="Times New Roman" pitchFamily="18" charset="0"/>
              </a:rPr>
              <a:t>inches tall</a:t>
            </a:r>
          </a:p>
          <a:p>
            <a:pPr eaLnBrk="1" hangingPunct="1">
              <a:spcBef>
                <a:spcPct val="20000"/>
              </a:spcBef>
              <a:buClrTx/>
              <a:buSzPct val="60000"/>
              <a:buFont typeface="Wingdings" pitchFamily="2" charset="2"/>
              <a:buChar char="n"/>
            </a:pPr>
            <a:r>
              <a:rPr lang="en-US" altLang="en-US" sz="2800" dirty="0">
                <a:latin typeface="+mn-lt"/>
                <a:cs typeface="Times New Roman" pitchFamily="18" charset="0"/>
              </a:rPr>
              <a:t>Toe boards </a:t>
            </a:r>
            <a:r>
              <a:rPr lang="en-US" altLang="en-US" sz="2800" dirty="0" smtClean="0">
                <a:latin typeface="+mn-lt"/>
                <a:cs typeface="Times New Roman" pitchFamily="18" charset="0"/>
              </a:rPr>
              <a:t>should be at </a:t>
            </a:r>
            <a:r>
              <a:rPr lang="en-US" altLang="en-US" sz="2800" dirty="0">
                <a:latin typeface="+mn-lt"/>
                <a:cs typeface="Times New Roman" pitchFamily="18" charset="0"/>
              </a:rPr>
              <a:t>least 3 1/2 inches high</a:t>
            </a:r>
          </a:p>
        </p:txBody>
      </p:sp>
      <p:sp>
        <p:nvSpPr>
          <p:cNvPr id="9" name="Slide Number Placeholder 8"/>
          <p:cNvSpPr>
            <a:spLocks noGrp="1"/>
          </p:cNvSpPr>
          <p:nvPr>
            <p:ph type="sldNum" sz="quarter" idx="12"/>
          </p:nvPr>
        </p:nvSpPr>
        <p:spPr/>
        <p:txBody>
          <a:bodyPr/>
          <a:lstStyle/>
          <a:p>
            <a:pPr>
              <a:defRPr/>
            </a:pPr>
            <a:fld id="{DC1BA6B3-687C-4DAD-A8D7-140ADAF6D0E6}" type="slidenum">
              <a:rPr lang="en-US"/>
              <a:pPr>
                <a:defRPr/>
              </a:pPr>
              <a:t>59</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Employee Responsibilities</a:t>
            </a:r>
            <a:endParaRPr lang="en-US" dirty="0"/>
          </a:p>
        </p:txBody>
      </p:sp>
      <p:sp>
        <p:nvSpPr>
          <p:cNvPr id="15364" name="Content Placeholder 2"/>
          <p:cNvSpPr>
            <a:spLocks noGrp="1"/>
          </p:cNvSpPr>
          <p:nvPr>
            <p:ph idx="1"/>
          </p:nvPr>
        </p:nvSpPr>
        <p:spPr>
          <a:xfrm>
            <a:off x="457200" y="1646238"/>
            <a:ext cx="8229600" cy="3459162"/>
          </a:xfrm>
        </p:spPr>
        <p:txBody>
          <a:bodyPr/>
          <a:lstStyle/>
          <a:p>
            <a:pPr eaLnBrk="1" hangingPunct="1"/>
            <a:r>
              <a:rPr lang="en-US" altLang="en-US" dirty="0" smtClean="0"/>
              <a:t>Read and follow safety posters and signs</a:t>
            </a:r>
          </a:p>
          <a:p>
            <a:pPr eaLnBrk="1" hangingPunct="1"/>
            <a:r>
              <a:rPr lang="en-US" altLang="en-US" dirty="0" smtClean="0"/>
              <a:t>Comply with OSHA rules and regulations</a:t>
            </a:r>
          </a:p>
          <a:p>
            <a:pPr eaLnBrk="1" hangingPunct="1"/>
            <a:r>
              <a:rPr lang="en-US" altLang="en-US" dirty="0" smtClean="0"/>
              <a:t>Use your personal protective equipment (PPE) when required</a:t>
            </a:r>
          </a:p>
          <a:p>
            <a:pPr eaLnBrk="1" hangingPunct="1"/>
            <a:r>
              <a:rPr lang="en-US" altLang="en-US" dirty="0" smtClean="0"/>
              <a:t>Report hazardous conditions and job related injuries ASAP</a:t>
            </a:r>
          </a:p>
        </p:txBody>
      </p:sp>
      <p:pic>
        <p:nvPicPr>
          <p:cNvPr id="17421" name="Picture 13" descr="person with back pain" title="Injur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10200" y="4419600"/>
            <a:ext cx="1930400" cy="193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9FA0A053-4FF2-440D-8E8D-79CEB27F2B40}" type="slidenum">
              <a:rPr lang="en-US"/>
              <a:pPr>
                <a:defRPr/>
              </a:pPr>
              <a:t>6</a:t>
            </a:fld>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Guard Rail Specs</a:t>
            </a:r>
            <a:endParaRPr lang="en-US" dirty="0"/>
          </a:p>
        </p:txBody>
      </p:sp>
      <p:sp>
        <p:nvSpPr>
          <p:cNvPr id="70659" name="Content Placeholder 2"/>
          <p:cNvSpPr>
            <a:spLocks noGrp="1"/>
          </p:cNvSpPr>
          <p:nvPr>
            <p:ph idx="1"/>
          </p:nvPr>
        </p:nvSpPr>
        <p:spPr>
          <a:xfrm>
            <a:off x="457200" y="1600200"/>
            <a:ext cx="8229600" cy="2514600"/>
          </a:xfrm>
        </p:spPr>
        <p:txBody>
          <a:bodyPr/>
          <a:lstStyle/>
          <a:p>
            <a:pPr marL="400050" indent="-400050" eaLnBrk="1" hangingPunct="1"/>
            <a:r>
              <a:rPr lang="en-US" altLang="en-US" sz="2400" dirty="0" smtClean="0">
                <a:cs typeface="Times New Roman" pitchFamily="18" charset="0"/>
              </a:rPr>
              <a:t>These must be 42 inches high AND plus or minus 3-inches above walking </a:t>
            </a:r>
            <a:r>
              <a:rPr lang="en-US" altLang="en-US" sz="2400" smtClean="0">
                <a:cs typeface="Times New Roman" pitchFamily="18" charset="0"/>
              </a:rPr>
              <a:t>working level</a:t>
            </a:r>
            <a:endParaRPr lang="en-US" altLang="en-US" sz="2400" dirty="0" smtClean="0">
              <a:cs typeface="Times New Roman" pitchFamily="18" charset="0"/>
            </a:endParaRPr>
          </a:p>
          <a:p>
            <a:pPr marL="400050" indent="-400050" eaLnBrk="1" hangingPunct="1"/>
            <a:r>
              <a:rPr lang="en-US" altLang="en-US" sz="2400" dirty="0" smtClean="0">
                <a:cs typeface="Times New Roman" pitchFamily="18" charset="0"/>
              </a:rPr>
              <a:t>They must have toe boards at least 3 ½ inches high </a:t>
            </a:r>
          </a:p>
          <a:p>
            <a:pPr marL="400050" indent="-400050" eaLnBrk="1" hangingPunct="1"/>
            <a:r>
              <a:rPr lang="en-US" altLang="en-US" sz="2400" dirty="0" smtClean="0">
                <a:cs typeface="Times New Roman" pitchFamily="18" charset="0"/>
              </a:rPr>
              <a:t>When there is no wall least 21 inches high, other strong guards are required </a:t>
            </a:r>
          </a:p>
          <a:p>
            <a:pPr marL="400050" indent="-400050" eaLnBrk="1" hangingPunct="1"/>
            <a:r>
              <a:rPr lang="en-US" altLang="en-US" sz="2400" dirty="0" smtClean="0">
                <a:cs typeface="Times New Roman" pitchFamily="18" charset="0"/>
              </a:rPr>
              <a:t>Surfaces should not be jagged</a:t>
            </a:r>
          </a:p>
          <a:p>
            <a:pPr marL="400050" indent="-400050" eaLnBrk="1" hangingPunct="1">
              <a:buFont typeface="Calibri" pitchFamily="34" charset="0"/>
              <a:buAutoNum type="romanUcPeriod"/>
            </a:pPr>
            <a:endParaRPr lang="en-US" altLang="en-US" sz="2400" dirty="0" smtClean="0"/>
          </a:p>
        </p:txBody>
      </p:sp>
      <p:pic>
        <p:nvPicPr>
          <p:cNvPr id="1028" name="Picture 4" descr="IMPORTANT" title="Cau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8835" y="4114800"/>
            <a:ext cx="5870575" cy="24234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1D75559-6EA7-440E-A3D3-31345AA9F220}" type="slidenum">
              <a:rPr lang="en-US"/>
              <a:pPr>
                <a:defRPr/>
              </a:pPr>
              <a:t>60</a:t>
            </a:fld>
            <a:endParaRPr lang="en-US"/>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b="1" dirty="0" smtClean="0">
                <a:solidFill>
                  <a:schemeClr val="tx2">
                    <a:tint val="100000"/>
                    <a:shade val="90000"/>
                    <a:satMod val="250000"/>
                    <a:alpha val="100000"/>
                  </a:schemeClr>
                </a:solidFill>
                <a:latin typeface="Times New Roman" pitchFamily="18" charset="0"/>
                <a:cs typeface="Times New Roman" pitchFamily="18" charset="0"/>
              </a:rPr>
              <a:t>Temporary Guard Rails</a:t>
            </a:r>
          </a:p>
        </p:txBody>
      </p:sp>
      <p:pic>
        <p:nvPicPr>
          <p:cNvPr id="72709" name="Picture 3" descr="Example of unsafe guardrails" title="Temporary Guard Rai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286000"/>
            <a:ext cx="3832195" cy="2874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Example of OSHA compliant temporary guard rails" title="Temporary Guardrai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3450" y="2286000"/>
            <a:ext cx="3790950" cy="2840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8353F51B-4EED-4BEC-A5C4-0BF7DA4ADD06}" type="slidenum">
              <a:rPr lang="en-US"/>
              <a:pPr>
                <a:defRPr/>
              </a:pPr>
              <a:t>61</a:t>
            </a:fld>
            <a:endParaRPr lang="en-US"/>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Improperly Installed Guardrails</a:t>
            </a:r>
            <a:endParaRPr lang="en-US" dirty="0"/>
          </a:p>
        </p:txBody>
      </p:sp>
      <p:pic>
        <p:nvPicPr>
          <p:cNvPr id="73733" name="Picture 2" descr="Unsafe example of temporary guardrails" title="Temporary Guard Ra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0"/>
            <a:ext cx="426720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3" descr="Unsafe example of temporary guardrails" title="temporary guardrail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2286000"/>
            <a:ext cx="426720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45C0D2E2-2D27-4B0C-98C0-937953CBD55D}" type="slidenum">
              <a:rPr lang="en-US"/>
              <a:pPr>
                <a:defRPr/>
              </a:pPr>
              <a:t>62</a:t>
            </a:fld>
            <a:endParaRPr lang="en-US"/>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Nets</a:t>
            </a:r>
            <a:endParaRPr lang="en-US" dirty="0"/>
          </a:p>
        </p:txBody>
      </p:sp>
      <p:pic>
        <p:nvPicPr>
          <p:cNvPr id="3074" name="Picture 2" descr="Safety net installed on construction site" title="Safety N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6834" y="1963340"/>
            <a:ext cx="5867400" cy="3418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4757" name="TextBox 5"/>
          <p:cNvSpPr txBox="1">
            <a:spLocks noChangeArrowheads="1"/>
          </p:cNvSpPr>
          <p:nvPr/>
        </p:nvSpPr>
        <p:spPr bwMode="auto">
          <a:xfrm>
            <a:off x="1169634" y="6096000"/>
            <a:ext cx="678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buClrTx/>
              <a:buSzTx/>
              <a:buFontTx/>
              <a:buNone/>
            </a:pPr>
            <a:r>
              <a:rPr lang="en-US" altLang="en-US" sz="2000" dirty="0">
                <a:latin typeface="+mj-lt"/>
                <a:cs typeface="Times New Roman" pitchFamily="18" charset="0"/>
              </a:rPr>
              <a:t>A safety net is being used under the roof of this building</a:t>
            </a:r>
          </a:p>
        </p:txBody>
      </p:sp>
      <p:sp>
        <p:nvSpPr>
          <p:cNvPr id="5" name="Slide Number Placeholder 4"/>
          <p:cNvSpPr>
            <a:spLocks noGrp="1"/>
          </p:cNvSpPr>
          <p:nvPr>
            <p:ph type="sldNum" sz="quarter" idx="12"/>
          </p:nvPr>
        </p:nvSpPr>
        <p:spPr/>
        <p:txBody>
          <a:bodyPr/>
          <a:lstStyle/>
          <a:p>
            <a:pPr>
              <a:defRPr/>
            </a:pPr>
            <a:fld id="{BBB1FCA2-408B-44EC-A522-75405BF11C28}" type="slidenum">
              <a:rPr lang="en-US"/>
              <a:pPr>
                <a:defRPr/>
              </a:pPr>
              <a:t>63</a:t>
            </a:fld>
            <a:endParaRPr lang="en-US"/>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s-ES" altLang="en-US" b="1" dirty="0" smtClean="0">
                <a:solidFill>
                  <a:schemeClr val="tx2">
                    <a:tint val="100000"/>
                    <a:shade val="90000"/>
                    <a:satMod val="250000"/>
                    <a:alpha val="100000"/>
                  </a:schemeClr>
                </a:solidFill>
                <a:latin typeface="Times New Roman" pitchFamily="18" charset="0"/>
                <a:cs typeface="Times New Roman" pitchFamily="18" charset="0"/>
              </a:rPr>
              <a:t>Safety Net </a:t>
            </a:r>
            <a:r>
              <a:rPr lang="es-ES" altLang="en-US" b="1" dirty="0" err="1" smtClean="0">
                <a:solidFill>
                  <a:schemeClr val="tx2">
                    <a:tint val="100000"/>
                    <a:shade val="90000"/>
                    <a:satMod val="250000"/>
                    <a:alpha val="100000"/>
                  </a:schemeClr>
                </a:solidFill>
                <a:latin typeface="Times New Roman" pitchFamily="18" charset="0"/>
                <a:cs typeface="Times New Roman" pitchFamily="18" charset="0"/>
              </a:rPr>
              <a:t>Inspections</a:t>
            </a:r>
            <a:endParaRPr lang="es-ES" altLang="en-US" b="1" dirty="0" smtClean="0">
              <a:solidFill>
                <a:schemeClr val="tx2">
                  <a:tint val="100000"/>
                  <a:shade val="90000"/>
                  <a:satMod val="250000"/>
                  <a:alpha val="100000"/>
                </a:schemeClr>
              </a:solidFill>
              <a:latin typeface="Times New Roman" pitchFamily="18" charset="0"/>
              <a:cs typeface="Times New Roman" pitchFamily="18" charset="0"/>
            </a:endParaRPr>
          </a:p>
        </p:txBody>
      </p:sp>
      <p:sp>
        <p:nvSpPr>
          <p:cNvPr id="77827" name="Content Placeholder 2"/>
          <p:cNvSpPr>
            <a:spLocks noGrp="1"/>
          </p:cNvSpPr>
          <p:nvPr>
            <p:ph idx="1"/>
          </p:nvPr>
        </p:nvSpPr>
        <p:spPr/>
        <p:txBody>
          <a:bodyPr/>
          <a:lstStyle/>
          <a:p>
            <a:pPr marL="400050" indent="-400050" eaLnBrk="1" hangingPunct="1"/>
            <a:r>
              <a:rPr lang="en-US" altLang="en-US" sz="2800" dirty="0" smtClean="0">
                <a:latin typeface="Times New Roman" pitchFamily="18" charset="0"/>
                <a:cs typeface="Times New Roman" pitchFamily="18" charset="0"/>
              </a:rPr>
              <a:t>Remove objects fallen into the safety net</a:t>
            </a:r>
          </a:p>
          <a:p>
            <a:pPr marL="400050" indent="-400050" eaLnBrk="1" hangingPunct="1"/>
            <a:r>
              <a:rPr lang="en-US" altLang="en-US" sz="2800" dirty="0" smtClean="0">
                <a:latin typeface="Times New Roman" pitchFamily="18" charset="0"/>
                <a:cs typeface="Times New Roman" pitchFamily="18" charset="0"/>
              </a:rPr>
              <a:t>Inspect for wear, damage, and other problem at least once a week.</a:t>
            </a:r>
          </a:p>
          <a:p>
            <a:pPr marL="400050" indent="-400050" eaLnBrk="1" hangingPunct="1"/>
            <a:r>
              <a:rPr lang="en-US" altLang="en-US" sz="2800" dirty="0" smtClean="0">
                <a:latin typeface="Times New Roman" pitchFamily="18" charset="0"/>
                <a:cs typeface="Times New Roman" pitchFamily="18" charset="0"/>
              </a:rPr>
              <a:t>There should be a recent certification record for each net installation.</a:t>
            </a:r>
          </a:p>
          <a:p>
            <a:pPr marL="400050" indent="-400050" eaLnBrk="1" hangingPunct="1">
              <a:buFont typeface="Calibri" pitchFamily="34" charset="0"/>
              <a:buAutoNum type="romanUcPeriod"/>
            </a:pPr>
            <a:endParaRPr lang="en-US" altLang="en-US" sz="1800" dirty="0" smtClean="0"/>
          </a:p>
          <a:p>
            <a:pPr marL="400050" indent="-400050" eaLnBrk="1" hangingPunct="1">
              <a:buFont typeface="Calibri" pitchFamily="34" charset="0"/>
              <a:buAutoNum type="romanUcPeriod"/>
            </a:pPr>
            <a:endParaRPr lang="en-US" altLang="en-US" sz="1800" dirty="0" smtClean="0"/>
          </a:p>
        </p:txBody>
      </p:sp>
      <p:pic>
        <p:nvPicPr>
          <p:cNvPr id="4100" name="Picture 4" descr="Worker falling in to safety net" title="Safety N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9866" y="3940942"/>
            <a:ext cx="4229100" cy="2537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046F8739-08D2-4BB2-965F-1E31AB4554EB}" type="slidenum">
              <a:rPr lang="en-US"/>
              <a:pPr>
                <a:defRPr/>
              </a:pPr>
              <a:t>64</a:t>
            </a:fld>
            <a:endParaRPr lang="en-US"/>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Fall Distance</a:t>
            </a:r>
            <a:endParaRPr lang="en-US" dirty="0"/>
          </a:p>
        </p:txBody>
      </p:sp>
      <p:sp>
        <p:nvSpPr>
          <p:cNvPr id="3" name="Content Placeholder 2"/>
          <p:cNvSpPr>
            <a:spLocks noGrp="1"/>
          </p:cNvSpPr>
          <p:nvPr>
            <p:ph sz="half" idx="2"/>
          </p:nvPr>
        </p:nvSpPr>
        <p:spPr>
          <a:xfrm>
            <a:off x="501590" y="1645920"/>
            <a:ext cx="8153400" cy="1021080"/>
          </a:xfrm>
        </p:spPr>
        <p:txBody>
          <a:bodyPr/>
          <a:lstStyle/>
          <a:p>
            <a:r>
              <a:rPr lang="en-US" altLang="en-US" dirty="0">
                <a:latin typeface="Times New Roman" pitchFamily="18" charset="0"/>
                <a:cs typeface="Times New Roman" pitchFamily="18" charset="0"/>
              </a:rPr>
              <a:t>Safety nets must extend outward from the outermost projection of the work surface as </a:t>
            </a:r>
            <a:r>
              <a:rPr lang="en-US" altLang="en-US" dirty="0" smtClean="0">
                <a:latin typeface="Times New Roman" pitchFamily="18" charset="0"/>
                <a:cs typeface="Times New Roman" pitchFamily="18" charset="0"/>
              </a:rPr>
              <a:t>follows</a:t>
            </a:r>
            <a:endParaRPr lang="en-US" altLang="en-US" sz="2000" dirty="0">
              <a:solidFill>
                <a:schemeClr val="tx2"/>
              </a:solidFill>
              <a:latin typeface="Times New Roman" pitchFamily="18" charset="0"/>
              <a:cs typeface="Times New Roman" pitchFamily="18" charset="0"/>
            </a:endParaRPr>
          </a:p>
          <a:p>
            <a:endParaRPr lang="en-US" dirty="0"/>
          </a:p>
        </p:txBody>
      </p:sp>
      <p:graphicFrame>
        <p:nvGraphicFramePr>
          <p:cNvPr id="6" name="Content Placeholder 5" descr="Calculations of how to install safety nets " title="Safety Net"/>
          <p:cNvGraphicFramePr>
            <a:graphicFrameLocks noGrp="1"/>
          </p:cNvGraphicFramePr>
          <p:nvPr>
            <p:ph sz="half" idx="1"/>
            <p:extLst>
              <p:ext uri="{D42A27DB-BD31-4B8C-83A1-F6EECF244321}">
                <p14:modId xmlns:p14="http://schemas.microsoft.com/office/powerpoint/2010/main" val="2882863160"/>
              </p:ext>
            </p:extLst>
          </p:nvPr>
        </p:nvGraphicFramePr>
        <p:xfrm>
          <a:off x="489010" y="3048000"/>
          <a:ext cx="8153400" cy="3002105"/>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1594919">
                <a:tc>
                  <a:txBody>
                    <a:bodyPr/>
                    <a:lstStyle/>
                    <a:p>
                      <a:pPr algn="ctr"/>
                      <a:r>
                        <a:rPr lang="en-US" sz="2400" dirty="0" smtClean="0">
                          <a:latin typeface="Times New Roman" pitchFamily="18" charset="0"/>
                          <a:cs typeface="Times New Roman" pitchFamily="18" charset="0"/>
                        </a:rPr>
                        <a:t>Vertical distance from working</a:t>
                      </a:r>
                      <a:r>
                        <a:rPr lang="en-US" sz="2400" baseline="0" dirty="0" smtClean="0">
                          <a:latin typeface="Times New Roman" pitchFamily="18" charset="0"/>
                          <a:cs typeface="Times New Roman" pitchFamily="18" charset="0"/>
                        </a:rPr>
                        <a:t> level to horizontal plane of net</a:t>
                      </a:r>
                      <a:endParaRPr lang="en-US" sz="2400" dirty="0">
                        <a:latin typeface="Times New Roman" pitchFamily="18" charset="0"/>
                        <a:cs typeface="Times New Roman" pitchFamily="18" charset="0"/>
                      </a:endParaRPr>
                    </a:p>
                  </a:txBody>
                  <a:tcPr marL="44873" marR="44873" marT="45698" marB="45698"/>
                </a:tc>
                <a:tc>
                  <a:txBody>
                    <a:bodyPr/>
                    <a:lstStyle/>
                    <a:p>
                      <a:pPr algn="ctr"/>
                      <a:r>
                        <a:rPr lang="en-US" sz="2400" dirty="0" smtClean="0">
                          <a:latin typeface="Times New Roman" pitchFamily="18" charset="0"/>
                          <a:cs typeface="Times New Roman" pitchFamily="18" charset="0"/>
                        </a:rPr>
                        <a:t>Minimum required horizontal distance of outer edge of net from the edge of the working surface</a:t>
                      </a:r>
                      <a:endParaRPr lang="en-US" sz="2400" dirty="0">
                        <a:latin typeface="Times New Roman" pitchFamily="18" charset="0"/>
                        <a:cs typeface="Times New Roman" pitchFamily="18" charset="0"/>
                      </a:endParaRPr>
                    </a:p>
                  </a:txBody>
                  <a:tcPr marL="44873" marR="44873" marT="45698" marB="45698"/>
                </a:tc>
                <a:extLst>
                  <a:ext uri="{0D108BD9-81ED-4DB2-BD59-A6C34878D82A}">
                    <a16:rowId xmlns:a16="http://schemas.microsoft.com/office/drawing/2014/main" val="10000"/>
                  </a:ext>
                </a:extLst>
              </a:tr>
              <a:tr h="469062">
                <a:tc>
                  <a:txBody>
                    <a:bodyPr/>
                    <a:lstStyle/>
                    <a:p>
                      <a:pPr algn="ctr"/>
                      <a:r>
                        <a:rPr lang="en-US" sz="2400" dirty="0" smtClean="0">
                          <a:latin typeface="Times New Roman" pitchFamily="18" charset="0"/>
                          <a:cs typeface="Times New Roman" pitchFamily="18" charset="0"/>
                        </a:rPr>
                        <a:t>Up to 5 feet</a:t>
                      </a:r>
                      <a:endParaRPr lang="en-US" sz="2400" dirty="0">
                        <a:latin typeface="Times New Roman" pitchFamily="18" charset="0"/>
                        <a:cs typeface="Times New Roman" pitchFamily="18" charset="0"/>
                      </a:endParaRPr>
                    </a:p>
                  </a:txBody>
                  <a:tcPr marL="44873" marR="44873" marT="45698" marB="45698"/>
                </a:tc>
                <a:tc>
                  <a:txBody>
                    <a:bodyPr/>
                    <a:lstStyle/>
                    <a:p>
                      <a:pPr algn="ctr"/>
                      <a:r>
                        <a:rPr lang="en-US" sz="2400" dirty="0" smtClean="0">
                          <a:latin typeface="Times New Roman" pitchFamily="18" charset="0"/>
                          <a:cs typeface="Times New Roman" pitchFamily="18" charset="0"/>
                        </a:rPr>
                        <a:t>8 feet</a:t>
                      </a:r>
                      <a:endParaRPr lang="en-US" sz="2400" dirty="0">
                        <a:latin typeface="Times New Roman" pitchFamily="18" charset="0"/>
                        <a:cs typeface="Times New Roman" pitchFamily="18" charset="0"/>
                      </a:endParaRPr>
                    </a:p>
                  </a:txBody>
                  <a:tcPr marL="44873" marR="44873" marT="45698" marB="45698"/>
                </a:tc>
                <a:extLst>
                  <a:ext uri="{0D108BD9-81ED-4DB2-BD59-A6C34878D82A}">
                    <a16:rowId xmlns:a16="http://schemas.microsoft.com/office/drawing/2014/main" val="10001"/>
                  </a:ext>
                </a:extLst>
              </a:tr>
              <a:tr h="469062">
                <a:tc>
                  <a:txBody>
                    <a:bodyPr/>
                    <a:lstStyle/>
                    <a:p>
                      <a:pPr algn="ctr"/>
                      <a:r>
                        <a:rPr lang="en-US" sz="2400" dirty="0" smtClean="0">
                          <a:latin typeface="Times New Roman" pitchFamily="18" charset="0"/>
                          <a:cs typeface="Times New Roman" pitchFamily="18" charset="0"/>
                        </a:rPr>
                        <a:t>5 to 10 feet </a:t>
                      </a:r>
                    </a:p>
                  </a:txBody>
                  <a:tcPr marL="44873" marR="44873" marT="45698" marB="45698"/>
                </a:tc>
                <a:tc>
                  <a:txBody>
                    <a:bodyPr/>
                    <a:lstStyle/>
                    <a:p>
                      <a:pPr algn="ctr"/>
                      <a:r>
                        <a:rPr lang="en-US" sz="2400" dirty="0" smtClean="0">
                          <a:latin typeface="Times New Roman" pitchFamily="18" charset="0"/>
                          <a:cs typeface="Times New Roman" pitchFamily="18" charset="0"/>
                        </a:rPr>
                        <a:t>10 feet</a:t>
                      </a:r>
                      <a:endParaRPr lang="en-US" sz="2400" dirty="0">
                        <a:latin typeface="Times New Roman" pitchFamily="18" charset="0"/>
                        <a:cs typeface="Times New Roman" pitchFamily="18" charset="0"/>
                      </a:endParaRPr>
                    </a:p>
                  </a:txBody>
                  <a:tcPr marL="44873" marR="44873" marT="45698" marB="45698"/>
                </a:tc>
                <a:extLst>
                  <a:ext uri="{0D108BD9-81ED-4DB2-BD59-A6C34878D82A}">
                    <a16:rowId xmlns:a16="http://schemas.microsoft.com/office/drawing/2014/main" val="10002"/>
                  </a:ext>
                </a:extLst>
              </a:tr>
              <a:tr h="469062">
                <a:tc>
                  <a:txBody>
                    <a:bodyPr/>
                    <a:lstStyle/>
                    <a:p>
                      <a:pPr algn="ctr"/>
                      <a:r>
                        <a:rPr lang="en-US" sz="2400" dirty="0" smtClean="0">
                          <a:latin typeface="Times New Roman" pitchFamily="18" charset="0"/>
                          <a:cs typeface="Times New Roman" pitchFamily="18" charset="0"/>
                        </a:rPr>
                        <a:t>More than 10 feet</a:t>
                      </a:r>
                      <a:endParaRPr lang="en-US" sz="2400" dirty="0">
                        <a:latin typeface="Times New Roman" pitchFamily="18" charset="0"/>
                        <a:cs typeface="Times New Roman" pitchFamily="18" charset="0"/>
                      </a:endParaRPr>
                    </a:p>
                  </a:txBody>
                  <a:tcPr marL="44873" marR="44873" marT="45698" marB="45698"/>
                </a:tc>
                <a:tc>
                  <a:txBody>
                    <a:bodyPr/>
                    <a:lstStyle/>
                    <a:p>
                      <a:pPr algn="ctr"/>
                      <a:r>
                        <a:rPr lang="en-US" sz="2400" dirty="0" smtClean="0">
                          <a:latin typeface="Times New Roman" pitchFamily="18" charset="0"/>
                          <a:cs typeface="Times New Roman" pitchFamily="18" charset="0"/>
                        </a:rPr>
                        <a:t>13 feet</a:t>
                      </a:r>
                      <a:endParaRPr lang="en-US" sz="2400" dirty="0">
                        <a:latin typeface="Times New Roman" pitchFamily="18" charset="0"/>
                        <a:cs typeface="Times New Roman" pitchFamily="18" charset="0"/>
                      </a:endParaRPr>
                    </a:p>
                  </a:txBody>
                  <a:tcPr marL="44873" marR="44873" marT="45698" marB="45698"/>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pPr>
              <a:defRPr/>
            </a:pPr>
            <a:fld id="{DDD6F8B9-EC0D-4C69-B00E-09B7B0A811E7}" type="slidenum">
              <a:rPr lang="en-US"/>
              <a:pPr>
                <a:defRPr/>
              </a:pPr>
              <a:t>65</a:t>
            </a:fld>
            <a:endParaRPr lang="en-US"/>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253536"/>
            <a:ext cx="8229600" cy="1143000"/>
          </a:xfrm>
        </p:spPr>
        <p:txBody>
          <a:bodyPr>
            <a:noAutofit/>
          </a:bodyPr>
          <a:lstStyle/>
          <a:p>
            <a:pPr marL="54864" eaLnBrk="1" fontAlgn="auto" hangingPunct="1">
              <a:spcAft>
                <a:spcPts val="0"/>
              </a:spcAft>
              <a:defRPr/>
            </a:pPr>
            <a:r>
              <a:rPr lang="en-US" altLang="en-US" sz="3900" b="1" dirty="0" smtClean="0">
                <a:solidFill>
                  <a:schemeClr val="tx2">
                    <a:tint val="100000"/>
                    <a:shade val="90000"/>
                    <a:satMod val="250000"/>
                    <a:alpha val="100000"/>
                  </a:schemeClr>
                </a:solidFill>
                <a:latin typeface="Times New Roman" pitchFamily="18" charset="0"/>
                <a:cs typeface="Times New Roman" pitchFamily="18" charset="0"/>
              </a:rPr>
              <a:t>Safety Net Fall Distance Calculations</a:t>
            </a:r>
          </a:p>
        </p:txBody>
      </p:sp>
      <p:pic>
        <p:nvPicPr>
          <p:cNvPr id="79876" name="Picture 7" descr="Graphs with safety net installation calculations" title="Safety N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695450"/>
            <a:ext cx="6248400" cy="46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12545213-D63F-4AB2-976D-FF488B340E0F}" type="slidenum">
              <a:rPr lang="en-US"/>
              <a:pPr>
                <a:defRPr/>
              </a:pPr>
              <a:t>66</a:t>
            </a:fld>
            <a:endParaRPr lang="en-US"/>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a:t>
            </a:r>
            <a:endParaRPr lang="en-US" dirty="0"/>
          </a:p>
        </p:txBody>
      </p:sp>
      <p:sp>
        <p:nvSpPr>
          <p:cNvPr id="3" name="Content Placeholder 2"/>
          <p:cNvSpPr>
            <a:spLocks noGrp="1"/>
          </p:cNvSpPr>
          <p:nvPr>
            <p:ph idx="1"/>
          </p:nvPr>
        </p:nvSpPr>
        <p:spPr/>
        <p:txBody>
          <a:bodyPr/>
          <a:lstStyle/>
          <a:p>
            <a:pPr lvl="0"/>
            <a:r>
              <a:rPr lang="en-US" b="1" dirty="0"/>
              <a:t>Who is primarily responsible for providing employees with a fall protection system?</a:t>
            </a:r>
            <a:endParaRPr lang="en-US" dirty="0"/>
          </a:p>
          <a:p>
            <a:pPr marL="925513" lvl="1" indent="-514350">
              <a:buFont typeface="+mj-lt"/>
              <a:buAutoNum type="alphaUcPeriod"/>
            </a:pPr>
            <a:r>
              <a:rPr lang="en-US" sz="2800" dirty="0"/>
              <a:t>The manufacturer of the fall protection system</a:t>
            </a:r>
          </a:p>
          <a:p>
            <a:pPr marL="925513" lvl="1" indent="-514350">
              <a:buFont typeface="+mj-lt"/>
              <a:buAutoNum type="alphaUcPeriod"/>
            </a:pPr>
            <a:r>
              <a:rPr lang="en-US" sz="2800" dirty="0"/>
              <a:t>The employer</a:t>
            </a:r>
          </a:p>
          <a:p>
            <a:pPr marL="925513" lvl="1" indent="-514350">
              <a:buFont typeface="+mj-lt"/>
              <a:buAutoNum type="alphaUcPeriod"/>
            </a:pPr>
            <a:r>
              <a:rPr lang="en-US" sz="2800" dirty="0"/>
              <a:t>The employee</a:t>
            </a:r>
          </a:p>
          <a:p>
            <a:pPr marL="925513" lvl="1" indent="-514350">
              <a:buFont typeface="+mj-lt"/>
              <a:buAutoNum type="alphaUcPeriod"/>
            </a:pPr>
            <a:r>
              <a:rPr lang="en-US" sz="2800" dirty="0"/>
              <a:t>The insurer</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67</a:t>
            </a:fld>
            <a:endParaRPr lang="en-US"/>
          </a:p>
        </p:txBody>
      </p:sp>
    </p:spTree>
    <p:extLst>
      <p:ext uri="{BB962C8B-B14F-4D97-AF65-F5344CB8AC3E}">
        <p14:creationId xmlns:p14="http://schemas.microsoft.com/office/powerpoint/2010/main" val="25888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Review-2</a:t>
            </a:r>
            <a:endParaRPr lang="en-US" dirty="0"/>
          </a:p>
        </p:txBody>
      </p:sp>
      <p:sp>
        <p:nvSpPr>
          <p:cNvPr id="3" name="Content Placeholder 2"/>
          <p:cNvSpPr>
            <a:spLocks noGrp="1"/>
          </p:cNvSpPr>
          <p:nvPr>
            <p:ph idx="1"/>
          </p:nvPr>
        </p:nvSpPr>
        <p:spPr/>
        <p:txBody>
          <a:bodyPr/>
          <a:lstStyle/>
          <a:p>
            <a:pPr lvl="0"/>
            <a:r>
              <a:rPr lang="en-US" b="1" dirty="0"/>
              <a:t>You should report an accident immediately after it occurs so that____</a:t>
            </a:r>
            <a:endParaRPr lang="en-US" dirty="0"/>
          </a:p>
          <a:p>
            <a:pPr marL="925513" lvl="1" indent="-514350">
              <a:buFont typeface="+mj-lt"/>
              <a:buAutoNum type="alphaUcPeriod"/>
            </a:pPr>
            <a:r>
              <a:rPr lang="en-US" sz="2800" dirty="0"/>
              <a:t>Someone else can use the machine</a:t>
            </a:r>
          </a:p>
          <a:p>
            <a:pPr marL="925513" lvl="1" indent="-514350">
              <a:buFont typeface="+mj-lt"/>
              <a:buAutoNum type="alphaUcPeriod"/>
            </a:pPr>
            <a:r>
              <a:rPr lang="en-US" sz="2800" dirty="0"/>
              <a:t>First-aid can be applied if necessary</a:t>
            </a:r>
          </a:p>
          <a:p>
            <a:pPr marL="925513" lvl="1" indent="-514350">
              <a:buFont typeface="+mj-lt"/>
              <a:buAutoNum type="alphaUcPeriod"/>
            </a:pPr>
            <a:r>
              <a:rPr lang="en-US" sz="2800" dirty="0"/>
              <a:t>Everyone else can see what's going on</a:t>
            </a:r>
          </a:p>
          <a:p>
            <a:pPr marL="925513" lvl="1" indent="-514350">
              <a:buFont typeface="+mj-lt"/>
              <a:buAutoNum type="alphaUcPeriod"/>
            </a:pPr>
            <a:r>
              <a:rPr lang="en-US" sz="2800" dirty="0"/>
              <a:t>Your supervisor can hide the evidence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68</a:t>
            </a:fld>
            <a:endParaRPr lang="en-US"/>
          </a:p>
        </p:txBody>
      </p:sp>
    </p:spTree>
    <p:extLst>
      <p:ext uri="{BB962C8B-B14F-4D97-AF65-F5344CB8AC3E}">
        <p14:creationId xmlns:p14="http://schemas.microsoft.com/office/powerpoint/2010/main" val="180473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Review-3</a:t>
            </a:r>
            <a:endParaRPr lang="en-US" dirty="0"/>
          </a:p>
        </p:txBody>
      </p:sp>
      <p:sp>
        <p:nvSpPr>
          <p:cNvPr id="3" name="Content Placeholder 2"/>
          <p:cNvSpPr>
            <a:spLocks noGrp="1"/>
          </p:cNvSpPr>
          <p:nvPr>
            <p:ph idx="1"/>
          </p:nvPr>
        </p:nvSpPr>
        <p:spPr/>
        <p:txBody>
          <a:bodyPr/>
          <a:lstStyle/>
          <a:p>
            <a:pPr lvl="0"/>
            <a:r>
              <a:rPr lang="en-US" b="1" dirty="0"/>
              <a:t>The ultimate responsibility for on-the-job safety rests with______</a:t>
            </a:r>
            <a:endParaRPr lang="en-US" dirty="0"/>
          </a:p>
          <a:p>
            <a:pPr marL="925513" lvl="1" indent="-514350">
              <a:buFont typeface="+mj-lt"/>
              <a:buAutoNum type="alphaUcPeriod"/>
            </a:pPr>
            <a:r>
              <a:rPr lang="en-US" sz="2800" dirty="0"/>
              <a:t>You</a:t>
            </a:r>
          </a:p>
          <a:p>
            <a:pPr marL="925513" lvl="1" indent="-514350">
              <a:buFont typeface="+mj-lt"/>
              <a:buAutoNum type="alphaUcPeriod"/>
            </a:pPr>
            <a:r>
              <a:rPr lang="en-US" sz="2800" dirty="0"/>
              <a:t>Your supervisor</a:t>
            </a:r>
          </a:p>
          <a:p>
            <a:pPr marL="925513" lvl="1" indent="-514350">
              <a:buFont typeface="+mj-lt"/>
              <a:buAutoNum type="alphaUcPeriod"/>
            </a:pPr>
            <a:r>
              <a:rPr lang="en-US" sz="2800" dirty="0"/>
              <a:t>Human resources</a:t>
            </a:r>
          </a:p>
          <a:p>
            <a:pPr marL="925513" lvl="1" indent="-514350">
              <a:buFont typeface="+mj-lt"/>
              <a:buAutoNum type="alphaUcPeriod"/>
            </a:pPr>
            <a:r>
              <a:rPr lang="en-US" sz="2800" dirty="0"/>
              <a:t>OSHA</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69</a:t>
            </a:fld>
            <a:endParaRPr lang="en-US"/>
          </a:p>
        </p:txBody>
      </p:sp>
    </p:spTree>
    <p:extLst>
      <p:ext uri="{BB962C8B-B14F-4D97-AF65-F5344CB8AC3E}">
        <p14:creationId xmlns:p14="http://schemas.microsoft.com/office/powerpoint/2010/main" val="179405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Statistics</a:t>
            </a:r>
            <a:endParaRPr lang="en-US" dirty="0"/>
          </a:p>
        </p:txBody>
      </p:sp>
      <p:sp>
        <p:nvSpPr>
          <p:cNvPr id="3" name="Content Placeholder 2"/>
          <p:cNvSpPr>
            <a:spLocks noGrp="1"/>
          </p:cNvSpPr>
          <p:nvPr>
            <p:ph idx="1"/>
          </p:nvPr>
        </p:nvSpPr>
        <p:spPr>
          <a:xfrm>
            <a:off x="457200" y="1646238"/>
            <a:ext cx="8229600" cy="1096962"/>
          </a:xfrm>
        </p:spPr>
        <p:txBody>
          <a:bodyPr/>
          <a:lstStyle/>
          <a:p>
            <a:pPr marL="0" indent="0" algn="ctr" eaLnBrk="1" hangingPunct="1">
              <a:buFont typeface="Wingdings 2" pitchFamily="18" charset="2"/>
              <a:buNone/>
              <a:defRPr/>
            </a:pPr>
            <a:r>
              <a:rPr lang="en-US" dirty="0" smtClean="0"/>
              <a:t>In 2016, </a:t>
            </a:r>
            <a:r>
              <a:rPr lang="en-US" b="1" dirty="0" smtClean="0">
                <a:effectLst>
                  <a:outerShdw blurRad="38100" dist="38100" dir="2700000" algn="tl">
                    <a:srgbClr val="000000">
                      <a:alpha val="43137"/>
                    </a:srgbClr>
                  </a:outerShdw>
                </a:effectLst>
              </a:rPr>
              <a:t>5190 people </a:t>
            </a:r>
            <a:r>
              <a:rPr lang="en-US" dirty="0" smtClean="0"/>
              <a:t>died from fatal workplace injuries</a:t>
            </a:r>
            <a:endParaRPr lang="en-US" dirty="0"/>
          </a:p>
        </p:txBody>
      </p:sp>
      <p:pic>
        <p:nvPicPr>
          <p:cNvPr id="21513" name="Picture 9" descr="Kids crying at funeral" title="Cry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971800"/>
            <a:ext cx="5181600" cy="3455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5322D7D7-F92A-4131-9A60-B66BBF5EF1D7}" type="slidenum">
              <a:rPr lang="en-US"/>
              <a:pPr>
                <a:defRPr/>
              </a:pPr>
              <a:t>7</a:t>
            </a:fld>
            <a:endParaRPr lang="en-US"/>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Review-4</a:t>
            </a:r>
            <a:endParaRPr lang="en-US" dirty="0"/>
          </a:p>
        </p:txBody>
      </p:sp>
      <p:sp>
        <p:nvSpPr>
          <p:cNvPr id="3" name="Content Placeholder 2"/>
          <p:cNvSpPr>
            <a:spLocks noGrp="1"/>
          </p:cNvSpPr>
          <p:nvPr>
            <p:ph idx="1"/>
          </p:nvPr>
        </p:nvSpPr>
        <p:spPr/>
        <p:txBody>
          <a:bodyPr/>
          <a:lstStyle/>
          <a:p>
            <a:pPr lvl="0"/>
            <a:r>
              <a:rPr lang="en-US" b="1" dirty="0"/>
              <a:t>The most common causes of injury on a construction site are _____</a:t>
            </a:r>
            <a:endParaRPr lang="en-US" dirty="0"/>
          </a:p>
          <a:p>
            <a:pPr marL="925513" lvl="1" indent="-514350">
              <a:buFont typeface="+mj-lt"/>
              <a:buAutoNum type="alphaUcPeriod"/>
            </a:pPr>
            <a:r>
              <a:rPr lang="en-US" sz="2800" dirty="0"/>
              <a:t>Fires</a:t>
            </a:r>
          </a:p>
          <a:p>
            <a:pPr marL="925513" lvl="1" indent="-514350">
              <a:buFont typeface="+mj-lt"/>
              <a:buAutoNum type="alphaUcPeriod"/>
            </a:pPr>
            <a:r>
              <a:rPr lang="en-US" sz="2800" dirty="0"/>
              <a:t>Choking</a:t>
            </a:r>
          </a:p>
          <a:p>
            <a:pPr marL="925513" lvl="1" indent="-514350">
              <a:buFont typeface="+mj-lt"/>
              <a:buAutoNum type="alphaUcPeriod"/>
            </a:pPr>
            <a:r>
              <a:rPr lang="en-US" sz="2800" dirty="0"/>
              <a:t>Falls</a:t>
            </a:r>
          </a:p>
          <a:p>
            <a:pPr marL="925513" lvl="1" indent="-514350">
              <a:buFont typeface="+mj-lt"/>
              <a:buAutoNum type="alphaUcPeriod"/>
            </a:pPr>
            <a:r>
              <a:rPr lang="en-US" sz="2800" dirty="0"/>
              <a:t>Faulty equipment</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70</a:t>
            </a:fld>
            <a:endParaRPr lang="en-US"/>
          </a:p>
        </p:txBody>
      </p:sp>
    </p:spTree>
    <p:extLst>
      <p:ext uri="{BB962C8B-B14F-4D97-AF65-F5344CB8AC3E}">
        <p14:creationId xmlns:p14="http://schemas.microsoft.com/office/powerpoint/2010/main" val="13137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Review-5</a:t>
            </a:r>
            <a:endParaRPr lang="en-US" dirty="0"/>
          </a:p>
        </p:txBody>
      </p:sp>
      <p:sp>
        <p:nvSpPr>
          <p:cNvPr id="3" name="Content Placeholder 2"/>
          <p:cNvSpPr>
            <a:spLocks noGrp="1"/>
          </p:cNvSpPr>
          <p:nvPr>
            <p:ph idx="1"/>
          </p:nvPr>
        </p:nvSpPr>
        <p:spPr/>
        <p:txBody>
          <a:bodyPr/>
          <a:lstStyle/>
          <a:p>
            <a:pPr lvl="0"/>
            <a:r>
              <a:rPr lang="en-US" b="1" dirty="0"/>
              <a:t>A floor hole wider than ______ must be protected. </a:t>
            </a:r>
            <a:endParaRPr lang="en-US" dirty="0"/>
          </a:p>
          <a:p>
            <a:pPr marL="925513" lvl="1" indent="-514350">
              <a:buFont typeface="+mj-lt"/>
              <a:buAutoNum type="alphaUcPeriod"/>
            </a:pPr>
            <a:r>
              <a:rPr lang="en-US" sz="2800" dirty="0"/>
              <a:t>12 inches</a:t>
            </a:r>
          </a:p>
          <a:p>
            <a:pPr marL="925513" lvl="1" indent="-514350">
              <a:buFont typeface="+mj-lt"/>
              <a:buAutoNum type="alphaUcPeriod"/>
            </a:pPr>
            <a:r>
              <a:rPr lang="en-US" sz="2800" dirty="0"/>
              <a:t>24 inches</a:t>
            </a:r>
          </a:p>
          <a:p>
            <a:pPr marL="925513" lvl="1" indent="-514350">
              <a:buFont typeface="+mj-lt"/>
              <a:buAutoNum type="alphaUcPeriod"/>
            </a:pPr>
            <a:r>
              <a:rPr lang="en-US" sz="2800" dirty="0"/>
              <a:t>2 inches</a:t>
            </a:r>
          </a:p>
          <a:p>
            <a:pPr marL="925513" lvl="1" indent="-514350">
              <a:buFont typeface="+mj-lt"/>
              <a:buAutoNum type="alphaUcPeriod"/>
            </a:pPr>
            <a:r>
              <a:rPr lang="en-US" sz="2800" dirty="0"/>
              <a:t>19 inches</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71</a:t>
            </a:fld>
            <a:endParaRPr lang="en-US"/>
          </a:p>
        </p:txBody>
      </p:sp>
    </p:spTree>
    <p:extLst>
      <p:ext uri="{BB962C8B-B14F-4D97-AF65-F5344CB8AC3E}">
        <p14:creationId xmlns:p14="http://schemas.microsoft.com/office/powerpoint/2010/main" val="7720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Review-6</a:t>
            </a:r>
            <a:endParaRPr lang="en-US" dirty="0"/>
          </a:p>
        </p:txBody>
      </p:sp>
      <p:sp>
        <p:nvSpPr>
          <p:cNvPr id="3" name="Content Placeholder 2"/>
          <p:cNvSpPr>
            <a:spLocks noGrp="1"/>
          </p:cNvSpPr>
          <p:nvPr>
            <p:ph idx="1"/>
          </p:nvPr>
        </p:nvSpPr>
        <p:spPr/>
        <p:txBody>
          <a:bodyPr/>
          <a:lstStyle/>
          <a:p>
            <a:pPr lvl="0"/>
            <a:r>
              <a:rPr lang="en-US" b="1" dirty="0"/>
              <a:t>A fall arrest system is required when a worker is operating at a height of ?</a:t>
            </a:r>
            <a:endParaRPr lang="en-US" dirty="0"/>
          </a:p>
          <a:p>
            <a:pPr marL="925513" lvl="1" indent="-514350">
              <a:buFont typeface="+mj-lt"/>
              <a:buAutoNum type="alphaUcPeriod"/>
            </a:pPr>
            <a:r>
              <a:rPr lang="en-US" sz="2800" dirty="0"/>
              <a:t>3 feet or more</a:t>
            </a:r>
          </a:p>
          <a:p>
            <a:pPr marL="925513" lvl="1" indent="-514350">
              <a:buFont typeface="+mj-lt"/>
              <a:buAutoNum type="alphaUcPeriod"/>
            </a:pPr>
            <a:r>
              <a:rPr lang="en-US" sz="2800" dirty="0"/>
              <a:t>6 feet or more</a:t>
            </a:r>
          </a:p>
          <a:p>
            <a:pPr marL="925513" lvl="1" indent="-514350">
              <a:buFont typeface="+mj-lt"/>
              <a:buAutoNum type="alphaUcPeriod"/>
            </a:pPr>
            <a:r>
              <a:rPr lang="en-US" sz="2800" dirty="0"/>
              <a:t>10 feet or more</a:t>
            </a:r>
          </a:p>
          <a:p>
            <a:pPr marL="925513" lvl="1" indent="-514350">
              <a:buFont typeface="+mj-lt"/>
              <a:buAutoNum type="alphaUcPeriod"/>
            </a:pPr>
            <a:r>
              <a:rPr lang="en-US" sz="2800" dirty="0"/>
              <a:t>None of the above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72</a:t>
            </a:fld>
            <a:endParaRPr lang="en-US"/>
          </a:p>
        </p:txBody>
      </p:sp>
    </p:spTree>
    <p:extLst>
      <p:ext uri="{BB962C8B-B14F-4D97-AF65-F5344CB8AC3E}">
        <p14:creationId xmlns:p14="http://schemas.microsoft.com/office/powerpoint/2010/main" val="337299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Review-7</a:t>
            </a:r>
            <a:endParaRPr lang="en-US" dirty="0"/>
          </a:p>
        </p:txBody>
      </p:sp>
      <p:sp>
        <p:nvSpPr>
          <p:cNvPr id="3" name="Content Placeholder 2"/>
          <p:cNvSpPr>
            <a:spLocks noGrp="1"/>
          </p:cNvSpPr>
          <p:nvPr>
            <p:ph idx="1"/>
          </p:nvPr>
        </p:nvSpPr>
        <p:spPr/>
        <p:txBody>
          <a:bodyPr/>
          <a:lstStyle/>
          <a:p>
            <a:pPr lvl="0"/>
            <a:r>
              <a:rPr lang="en-US" b="1" dirty="0"/>
              <a:t>At what height do open‐sided floors in construction require guardrails?</a:t>
            </a:r>
            <a:endParaRPr lang="en-US" dirty="0"/>
          </a:p>
          <a:p>
            <a:pPr marL="925513" lvl="1" indent="-514350">
              <a:buFont typeface="+mj-lt"/>
              <a:buAutoNum type="alphaUcPeriod"/>
            </a:pPr>
            <a:r>
              <a:rPr lang="en-US" sz="2800" dirty="0"/>
              <a:t>1 foot</a:t>
            </a:r>
          </a:p>
          <a:p>
            <a:pPr marL="925513" lvl="1" indent="-514350">
              <a:buFont typeface="+mj-lt"/>
              <a:buAutoNum type="alphaUcPeriod"/>
            </a:pPr>
            <a:r>
              <a:rPr lang="en-US" sz="2800" dirty="0"/>
              <a:t>2 feet </a:t>
            </a:r>
          </a:p>
          <a:p>
            <a:pPr marL="925513" lvl="1" indent="-514350">
              <a:buFont typeface="+mj-lt"/>
              <a:buAutoNum type="alphaUcPeriod"/>
            </a:pPr>
            <a:r>
              <a:rPr lang="en-US" sz="2800" dirty="0"/>
              <a:t>4 feet</a:t>
            </a:r>
          </a:p>
          <a:p>
            <a:pPr marL="925513" lvl="1" indent="-514350">
              <a:buFont typeface="+mj-lt"/>
              <a:buAutoNum type="alphaUcPeriod"/>
            </a:pPr>
            <a:r>
              <a:rPr lang="en-US" sz="2800" dirty="0"/>
              <a:t>6 feet</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73</a:t>
            </a:fld>
            <a:endParaRPr lang="en-US"/>
          </a:p>
        </p:txBody>
      </p:sp>
    </p:spTree>
    <p:extLst>
      <p:ext uri="{BB962C8B-B14F-4D97-AF65-F5344CB8AC3E}">
        <p14:creationId xmlns:p14="http://schemas.microsoft.com/office/powerpoint/2010/main" val="8061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Review-8</a:t>
            </a:r>
            <a:endParaRPr lang="en-US" dirty="0"/>
          </a:p>
        </p:txBody>
      </p:sp>
      <p:sp>
        <p:nvSpPr>
          <p:cNvPr id="3" name="Content Placeholder 2"/>
          <p:cNvSpPr>
            <a:spLocks noGrp="1"/>
          </p:cNvSpPr>
          <p:nvPr>
            <p:ph idx="1"/>
          </p:nvPr>
        </p:nvSpPr>
        <p:spPr/>
        <p:txBody>
          <a:bodyPr/>
          <a:lstStyle/>
          <a:p>
            <a:pPr lvl="0"/>
            <a:r>
              <a:rPr lang="en-US" b="1" dirty="0"/>
              <a:t>An anchorage point for a Fall RESTRAINT system must be capable of supporting?</a:t>
            </a:r>
            <a:endParaRPr lang="en-US" dirty="0"/>
          </a:p>
          <a:p>
            <a:pPr marL="925513" lvl="1" indent="-514350">
              <a:buFont typeface="+mj-lt"/>
              <a:buAutoNum type="alphaUcPeriod"/>
            </a:pPr>
            <a:r>
              <a:rPr lang="en-US" sz="2800" dirty="0"/>
              <a:t>5,000 pounds</a:t>
            </a:r>
          </a:p>
          <a:p>
            <a:pPr marL="925513" lvl="1" indent="-514350">
              <a:buFont typeface="+mj-lt"/>
              <a:buAutoNum type="alphaUcPeriod"/>
            </a:pPr>
            <a:r>
              <a:rPr lang="en-US" sz="2800" dirty="0"/>
              <a:t>1,500 pounds</a:t>
            </a:r>
          </a:p>
          <a:p>
            <a:pPr marL="925513" lvl="1" indent="-514350">
              <a:buFont typeface="+mj-lt"/>
              <a:buAutoNum type="alphaUcPeriod"/>
            </a:pPr>
            <a:r>
              <a:rPr lang="en-US" sz="2800" dirty="0"/>
              <a:t>12,000 pounds</a:t>
            </a:r>
          </a:p>
          <a:p>
            <a:pPr marL="925513" lvl="1" indent="-514350">
              <a:buFont typeface="+mj-lt"/>
              <a:buAutoNum type="alphaUcPeriod"/>
            </a:pPr>
            <a:r>
              <a:rPr lang="en-US" sz="2800" dirty="0"/>
              <a:t>3,000 pounds</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74</a:t>
            </a:fld>
            <a:endParaRPr lang="en-US"/>
          </a:p>
        </p:txBody>
      </p:sp>
    </p:spTree>
    <p:extLst>
      <p:ext uri="{BB962C8B-B14F-4D97-AF65-F5344CB8AC3E}">
        <p14:creationId xmlns:p14="http://schemas.microsoft.com/office/powerpoint/2010/main" val="4834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Review-9</a:t>
            </a:r>
            <a:endParaRPr lang="en-US" dirty="0"/>
          </a:p>
        </p:txBody>
      </p:sp>
      <p:sp>
        <p:nvSpPr>
          <p:cNvPr id="3" name="Content Placeholder 2"/>
          <p:cNvSpPr>
            <a:spLocks noGrp="1"/>
          </p:cNvSpPr>
          <p:nvPr>
            <p:ph idx="1"/>
          </p:nvPr>
        </p:nvSpPr>
        <p:spPr/>
        <p:txBody>
          <a:bodyPr/>
          <a:lstStyle/>
          <a:p>
            <a:pPr lvl="0"/>
            <a:r>
              <a:rPr lang="en-US" b="1" dirty="0"/>
              <a:t>When fall arrest equipment is used, employers must assure that _________. </a:t>
            </a:r>
            <a:endParaRPr lang="en-US" dirty="0"/>
          </a:p>
          <a:p>
            <a:pPr marL="925513" lvl="1" indent="-514350">
              <a:buFont typeface="+mj-lt"/>
              <a:buAutoNum type="alphaUcPeriod"/>
            </a:pPr>
            <a:r>
              <a:rPr lang="en-US" sz="2800" dirty="0"/>
              <a:t>All equipment is properly inspected before each use</a:t>
            </a:r>
          </a:p>
          <a:p>
            <a:pPr marL="925513" lvl="1" indent="-514350">
              <a:buFont typeface="+mj-lt"/>
              <a:buAutoNum type="alphaUcPeriod"/>
            </a:pPr>
            <a:r>
              <a:rPr lang="en-US" sz="2800" dirty="0"/>
              <a:t>Users have calculated total fall distance</a:t>
            </a:r>
          </a:p>
          <a:p>
            <a:pPr marL="925513" lvl="1" indent="-514350">
              <a:buFont typeface="+mj-lt"/>
              <a:buAutoNum type="alphaUcPeriod"/>
            </a:pPr>
            <a:r>
              <a:rPr lang="en-US" sz="2800" dirty="0"/>
              <a:t>A rescue plan is in place to rescue a fallen employee</a:t>
            </a:r>
          </a:p>
          <a:p>
            <a:pPr marL="925513" lvl="1" indent="-514350">
              <a:buFont typeface="+mj-lt"/>
              <a:buAutoNum type="alphaUcPeriod"/>
            </a:pPr>
            <a:r>
              <a:rPr lang="en-US" sz="2800" dirty="0"/>
              <a:t>All of the above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75</a:t>
            </a:fld>
            <a:endParaRPr lang="en-US"/>
          </a:p>
        </p:txBody>
      </p:sp>
    </p:spTree>
    <p:extLst>
      <p:ext uri="{BB962C8B-B14F-4D97-AF65-F5344CB8AC3E}">
        <p14:creationId xmlns:p14="http://schemas.microsoft.com/office/powerpoint/2010/main" val="31525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Review-10</a:t>
            </a:r>
            <a:endParaRPr lang="en-US" dirty="0"/>
          </a:p>
        </p:txBody>
      </p:sp>
      <p:sp>
        <p:nvSpPr>
          <p:cNvPr id="3" name="Content Placeholder 2"/>
          <p:cNvSpPr>
            <a:spLocks noGrp="1"/>
          </p:cNvSpPr>
          <p:nvPr>
            <p:ph idx="1"/>
          </p:nvPr>
        </p:nvSpPr>
        <p:spPr/>
        <p:txBody>
          <a:bodyPr/>
          <a:lstStyle/>
          <a:p>
            <a:pPr lvl="0"/>
            <a:r>
              <a:rPr lang="en-US" b="1" dirty="0"/>
              <a:t>What items and/or elements and/or approaches can be legally and safely used to help prevent falls during roof construction activities:</a:t>
            </a:r>
            <a:endParaRPr lang="en-US" dirty="0"/>
          </a:p>
          <a:p>
            <a:pPr marL="925513" lvl="1" indent="-514350">
              <a:buFont typeface="+mj-lt"/>
              <a:buAutoNum type="alphaUcPeriod"/>
            </a:pPr>
            <a:r>
              <a:rPr lang="en-US" sz="2800" dirty="0"/>
              <a:t>Guardrails</a:t>
            </a:r>
          </a:p>
          <a:p>
            <a:pPr marL="925513" lvl="1" indent="-514350">
              <a:buFont typeface="+mj-lt"/>
              <a:buAutoNum type="alphaUcPeriod"/>
            </a:pPr>
            <a:r>
              <a:rPr lang="en-US" sz="2800" dirty="0"/>
              <a:t>Covering holes and openings with sheathing</a:t>
            </a:r>
          </a:p>
          <a:p>
            <a:pPr marL="925513" lvl="1" indent="-514350">
              <a:buFont typeface="+mj-lt"/>
              <a:buAutoNum type="alphaUcPeriod"/>
            </a:pPr>
            <a:r>
              <a:rPr lang="en-US" sz="2800" dirty="0"/>
              <a:t>Ensuring workers are properly and adequately trained</a:t>
            </a:r>
          </a:p>
          <a:p>
            <a:pPr marL="925513" lvl="1" indent="-514350">
              <a:buFont typeface="+mj-lt"/>
              <a:buAutoNum type="alphaUcPeriod"/>
            </a:pPr>
            <a:r>
              <a:rPr lang="en-US" sz="2800" dirty="0"/>
              <a:t>All of the above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76</a:t>
            </a:fld>
            <a:endParaRPr lang="en-US"/>
          </a:p>
        </p:txBody>
      </p:sp>
    </p:spTree>
    <p:extLst>
      <p:ext uri="{BB962C8B-B14F-4D97-AF65-F5344CB8AC3E}">
        <p14:creationId xmlns:p14="http://schemas.microsoft.com/office/powerpoint/2010/main" val="4834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1028" name="Picture 4" descr="Questions and answers cube" title="Quest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2445" y="2667000"/>
            <a:ext cx="3251200" cy="26009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77</a:t>
            </a:fld>
            <a:endParaRPr lang="en-US"/>
          </a:p>
        </p:txBody>
      </p:sp>
    </p:spTree>
    <p:extLst>
      <p:ext uri="{BB962C8B-B14F-4D97-AF65-F5344CB8AC3E}">
        <p14:creationId xmlns:p14="http://schemas.microsoft.com/office/powerpoint/2010/main" val="1102894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Lesson Objectives</a:t>
            </a:r>
            <a:endParaRPr lang="en-US" dirty="0"/>
          </a:p>
        </p:txBody>
      </p:sp>
      <p:sp>
        <p:nvSpPr>
          <p:cNvPr id="17411" name="Content Placeholder 2"/>
          <p:cNvSpPr>
            <a:spLocks noGrp="1"/>
          </p:cNvSpPr>
          <p:nvPr>
            <p:ph idx="1"/>
          </p:nvPr>
        </p:nvSpPr>
        <p:spPr>
          <a:xfrm>
            <a:off x="457200" y="1646238"/>
            <a:ext cx="8229600" cy="3154362"/>
          </a:xfrm>
        </p:spPr>
        <p:txBody>
          <a:bodyPr/>
          <a:lstStyle/>
          <a:p>
            <a:pPr eaLnBrk="1" hangingPunct="1"/>
            <a:r>
              <a:rPr lang="en-US" altLang="en-US" dirty="0" smtClean="0"/>
              <a:t>When fall prevention tools are needed</a:t>
            </a:r>
          </a:p>
          <a:p>
            <a:pPr eaLnBrk="1" hangingPunct="1"/>
            <a:r>
              <a:rPr lang="en-US" altLang="en-US" dirty="0" smtClean="0"/>
              <a:t>How to recognize fall hazards</a:t>
            </a:r>
          </a:p>
          <a:p>
            <a:pPr eaLnBrk="1" hangingPunct="1"/>
            <a:r>
              <a:rPr lang="en-US" altLang="en-US" dirty="0" smtClean="0"/>
              <a:t>Use of personal fall arrest systems</a:t>
            </a:r>
          </a:p>
          <a:p>
            <a:pPr eaLnBrk="1" hangingPunct="1"/>
            <a:r>
              <a:rPr lang="en-US" altLang="en-US" dirty="0" smtClean="0"/>
              <a:t>Use of guard rails</a:t>
            </a:r>
          </a:p>
          <a:p>
            <a:pPr eaLnBrk="1" hangingPunct="1"/>
            <a:r>
              <a:rPr lang="en-US" altLang="en-US" dirty="0" smtClean="0"/>
              <a:t>Use of safety nets</a:t>
            </a:r>
          </a:p>
        </p:txBody>
      </p:sp>
      <p:pic>
        <p:nvPicPr>
          <p:cNvPr id="5122" name="Picture 2" descr="Clipboard with list of objectives" title="Lesson Objectiv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3733800"/>
            <a:ext cx="2171700" cy="2105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5FF9DB18-D52C-4D54-9978-7A31EE8E1964}" type="slidenum">
              <a:rPr lang="en-US"/>
              <a:pPr>
                <a:defRPr/>
              </a:pPr>
              <a:t>8</a:t>
            </a:fld>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Quiz Time!</a:t>
            </a:r>
            <a:endParaRPr lang="en-US" dirty="0"/>
          </a:p>
        </p:txBody>
      </p:sp>
      <p:pic>
        <p:nvPicPr>
          <p:cNvPr id="18436" name="Picture 8" descr="Person thinking while taking quiz&#10;" title="Qui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2427288"/>
            <a:ext cx="3810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095FBA8-20C3-4CE5-B2DD-B6965799F6AC}"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Pages>10</Pages>
  <Words>2647</Words>
  <Application>Microsoft Office PowerPoint</Application>
  <PresentationFormat>On-screen Show (4:3)</PresentationFormat>
  <Paragraphs>437</Paragraphs>
  <Slides>77</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Rockwell</vt:lpstr>
      <vt:lpstr>Tahoma</vt:lpstr>
      <vt:lpstr>Times New Roman</vt:lpstr>
      <vt:lpstr>Wingdings</vt:lpstr>
      <vt:lpstr>Wingdings 2</vt:lpstr>
      <vt:lpstr>Foundry</vt:lpstr>
      <vt:lpstr>Fall Prevention Susan Harwood Training Grant Day 1</vt:lpstr>
      <vt:lpstr>Disclaimer</vt:lpstr>
      <vt:lpstr>What is OSHA?</vt:lpstr>
      <vt:lpstr>Your Rights As A Whistleblower</vt:lpstr>
      <vt:lpstr>Employer Responsibilities</vt:lpstr>
      <vt:lpstr>Employee Responsibilities</vt:lpstr>
      <vt:lpstr>Statistics</vt:lpstr>
      <vt:lpstr>Lesson Objectives</vt:lpstr>
      <vt:lpstr>Quiz Time!</vt:lpstr>
      <vt:lpstr>What Can I Do to Stay Safe?</vt:lpstr>
      <vt:lpstr>Fall Prevention and Arrest</vt:lpstr>
      <vt:lpstr>Preventing Falls</vt:lpstr>
      <vt:lpstr>PFAS Examples</vt:lpstr>
      <vt:lpstr>When do you need a PFAS?</vt:lpstr>
      <vt:lpstr>Tower Construction</vt:lpstr>
      <vt:lpstr>Scaffold Ladders &amp; Platforms</vt:lpstr>
      <vt:lpstr>Skylights and Other Openings</vt:lpstr>
      <vt:lpstr>Remembering Joe</vt:lpstr>
      <vt:lpstr>Walkways and Ramps</vt:lpstr>
      <vt:lpstr>Open Sides and Edges</vt:lpstr>
      <vt:lpstr>Open Sides and Edges-1</vt:lpstr>
      <vt:lpstr>Open Sides and Edges-2</vt:lpstr>
      <vt:lpstr>Open Sides and Edges-3</vt:lpstr>
      <vt:lpstr>Leading Edge Work: Prevention</vt:lpstr>
      <vt:lpstr>Holes</vt:lpstr>
      <vt:lpstr>Improperly Covered Hole</vt:lpstr>
      <vt:lpstr>Properly Barricaded Manhole</vt:lpstr>
      <vt:lpstr>Floor Opening Falls</vt:lpstr>
      <vt:lpstr>Concrete forms and rebar</vt:lpstr>
      <vt:lpstr>Positioning Device Systems</vt:lpstr>
      <vt:lpstr>Rebar Safety</vt:lpstr>
      <vt:lpstr>Unguarded Rebar</vt:lpstr>
      <vt:lpstr>Excavations</vt:lpstr>
      <vt:lpstr>Elevator Shafts</vt:lpstr>
      <vt:lpstr>Roofs</vt:lpstr>
      <vt:lpstr>Activity</vt:lpstr>
      <vt:lpstr>Fall Prevention Options</vt:lpstr>
      <vt:lpstr>Fall Distances</vt:lpstr>
      <vt:lpstr>Illustration</vt:lpstr>
      <vt:lpstr>Personal Fall Arrest Systems</vt:lpstr>
      <vt:lpstr>Training</vt:lpstr>
      <vt:lpstr>Body Belts</vt:lpstr>
      <vt:lpstr>PFAS Deployment</vt:lpstr>
      <vt:lpstr>PFSA Inspection</vt:lpstr>
      <vt:lpstr>PFAS Components</vt:lpstr>
      <vt:lpstr>Personal Fall Arrest System</vt:lpstr>
      <vt:lpstr>Body Harness</vt:lpstr>
      <vt:lpstr>Body Harness Attachment Location</vt:lpstr>
      <vt:lpstr>Vertical Lifeline/Lanyard</vt:lpstr>
      <vt:lpstr>Webbing</vt:lpstr>
      <vt:lpstr>Anchorages</vt:lpstr>
      <vt:lpstr>Anchor Safety Factor</vt:lpstr>
      <vt:lpstr>Horizontal Lifeline</vt:lpstr>
      <vt:lpstr>Horizontal Lifelines</vt:lpstr>
      <vt:lpstr>Connectors</vt:lpstr>
      <vt:lpstr>D Rings</vt:lpstr>
      <vt:lpstr>Snaphooks</vt:lpstr>
      <vt:lpstr>Demonstration</vt:lpstr>
      <vt:lpstr>Temporary Guard Rail</vt:lpstr>
      <vt:lpstr>Temporary Guard Rail Specs</vt:lpstr>
      <vt:lpstr>Temporary Guard Rails</vt:lpstr>
      <vt:lpstr>Improperly Installed Guardrails</vt:lpstr>
      <vt:lpstr>Safety Nets</vt:lpstr>
      <vt:lpstr>Safety Net Inspections</vt:lpstr>
      <vt:lpstr>Calculating Fall Distance</vt:lpstr>
      <vt:lpstr>Safety Net Fall Distance Calculations</vt:lpstr>
      <vt:lpstr>Test Review-1</vt:lpstr>
      <vt:lpstr>Test Review-2</vt:lpstr>
      <vt:lpstr>Test Review-3</vt:lpstr>
      <vt:lpstr>Test Review-4</vt:lpstr>
      <vt:lpstr>Test Review-5</vt:lpstr>
      <vt:lpstr>Test Review-6</vt:lpstr>
      <vt:lpstr>Test Review-7</vt:lpstr>
      <vt:lpstr>Test Review-8</vt:lpstr>
      <vt:lpstr>Test Review-9</vt:lpstr>
      <vt:lpstr>Test Review-10</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2020-04-14T18:13:09Z</dcterms:created>
  <dcterms:modified xsi:type="dcterms:W3CDTF">2020-04-14T18:13:15Z</dcterms:modified>
</cp:coreProperties>
</file>