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72" r:id="rId3"/>
    <p:sldMasterId id="2147483684" r:id="rId4"/>
    <p:sldMasterId id="2147483696" r:id="rId5"/>
  </p:sldMasterIdLst>
  <p:notesMasterIdLst>
    <p:notesMasterId r:id="rId43"/>
  </p:notes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D3E8"/>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6380" autoAdjust="0"/>
  </p:normalViewPr>
  <p:slideViewPr>
    <p:cSldViewPr>
      <p:cViewPr varScale="1">
        <p:scale>
          <a:sx n="75" d="100"/>
          <a:sy n="75" d="100"/>
        </p:scale>
        <p:origin x="1806" y="66"/>
      </p:cViewPr>
      <p:guideLst>
        <p:guide orient="horz" pos="2160"/>
        <p:guide pos="2880"/>
      </p:guideLst>
    </p:cSldViewPr>
  </p:slideViewPr>
  <p:outlineViewPr>
    <p:cViewPr>
      <p:scale>
        <a:sx n="33" d="100"/>
        <a:sy n="33" d="100"/>
      </p:scale>
      <p:origin x="0" y="-6562"/>
    </p:cViewPr>
  </p:outlineViewPr>
  <p:notesTextViewPr>
    <p:cViewPr>
      <p:scale>
        <a:sx n="1" d="1"/>
        <a:sy n="1" d="1"/>
      </p:scale>
      <p:origin x="0" y="0"/>
    </p:cViewPr>
  </p:notesTextViewPr>
  <p:gridSpacing cx="75895" cy="75895"/>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B7853B-980D-407D-9634-E74998DB0390}" type="doc">
      <dgm:prSet loTypeId="urn:microsoft.com/office/officeart/2005/8/layout/arrow2" loCatId="process" qsTypeId="urn:microsoft.com/office/officeart/2005/8/quickstyle/3d3" qsCatId="3D" csTypeId="urn:microsoft.com/office/officeart/2005/8/colors/accent3_1" csCatId="accent3" phldr="1"/>
      <dgm:spPr/>
      <dgm:t>
        <a:bodyPr/>
        <a:lstStyle/>
        <a:p>
          <a:endParaRPr lang="en-US"/>
        </a:p>
      </dgm:t>
    </dgm:pt>
    <dgm:pt modelId="{7222666A-22E3-40F9-88AD-CF8F96FEF942}">
      <dgm:prSet phldrT="[Text]" custT="1"/>
      <dgm:spPr/>
      <dgm:t>
        <a:bodyPr/>
        <a:lstStyle/>
        <a:p>
          <a:r>
            <a:rPr lang="es-HN" sz="1800" noProof="0" dirty="0" smtClean="0">
              <a:latin typeface="Arial" panose="020B0604020202020204" pitchFamily="34" charset="0"/>
              <a:cs typeface="Arial" panose="020B0604020202020204" pitchFamily="34" charset="0"/>
            </a:rPr>
            <a:t>Producción de maíz 43.5%</a:t>
          </a:r>
          <a:endParaRPr lang="es-HN" sz="1800" noProof="0" dirty="0">
            <a:latin typeface="Arial" panose="020B0604020202020204" pitchFamily="34" charset="0"/>
            <a:cs typeface="Arial" panose="020B0604020202020204" pitchFamily="34" charset="0"/>
          </a:endParaRPr>
        </a:p>
      </dgm:t>
    </dgm:pt>
    <dgm:pt modelId="{5086EE43-FFD9-4D94-8C16-F02F023DAF74}" type="parTrans" cxnId="{95C344A5-323A-463C-ABFD-539FB0D538B0}">
      <dgm:prSet/>
      <dgm:spPr/>
      <dgm:t>
        <a:bodyPr/>
        <a:lstStyle/>
        <a:p>
          <a:endParaRPr lang="en-US"/>
        </a:p>
      </dgm:t>
    </dgm:pt>
    <dgm:pt modelId="{A7358ADE-B0B7-4CD8-9DD5-332C15A4A5F9}" type="sibTrans" cxnId="{95C344A5-323A-463C-ABFD-539FB0D538B0}">
      <dgm:prSet/>
      <dgm:spPr/>
      <dgm:t>
        <a:bodyPr/>
        <a:lstStyle/>
        <a:p>
          <a:endParaRPr lang="en-US"/>
        </a:p>
      </dgm:t>
    </dgm:pt>
    <dgm:pt modelId="{D0B498E4-627B-42A6-89F0-E82604EC9D4D}">
      <dgm:prSet phldrT="[Text]" custT="1"/>
      <dgm:spPr/>
      <dgm:t>
        <a:bodyPr/>
        <a:lstStyle/>
        <a:p>
          <a:r>
            <a:rPr lang="es-HN" sz="1800" noProof="0" dirty="0" smtClean="0">
              <a:latin typeface="Arial" panose="020B0604020202020204" pitchFamily="34" charset="0"/>
              <a:cs typeface="Arial" panose="020B0604020202020204" pitchFamily="34" charset="0"/>
            </a:rPr>
            <a:t>Almacenamiento en-granja 11.9%</a:t>
          </a:r>
          <a:endParaRPr lang="es-HN" sz="1800" noProof="0" dirty="0">
            <a:latin typeface="Arial" panose="020B0604020202020204" pitchFamily="34" charset="0"/>
            <a:cs typeface="Arial" panose="020B0604020202020204" pitchFamily="34" charset="0"/>
          </a:endParaRPr>
        </a:p>
      </dgm:t>
    </dgm:pt>
    <dgm:pt modelId="{0F75C346-7842-4045-A5E0-53A7A49FBD55}" type="parTrans" cxnId="{F1DDE4FA-25CF-471F-8C64-EAB7D1E89F14}">
      <dgm:prSet/>
      <dgm:spPr/>
      <dgm:t>
        <a:bodyPr/>
        <a:lstStyle/>
        <a:p>
          <a:endParaRPr lang="en-US"/>
        </a:p>
      </dgm:t>
    </dgm:pt>
    <dgm:pt modelId="{38611B22-565B-41E3-BCC9-FE14B8D95CBD}" type="sibTrans" cxnId="{F1DDE4FA-25CF-471F-8C64-EAB7D1E89F14}">
      <dgm:prSet/>
      <dgm:spPr/>
      <dgm:t>
        <a:bodyPr/>
        <a:lstStyle/>
        <a:p>
          <a:endParaRPr lang="en-US"/>
        </a:p>
      </dgm:t>
    </dgm:pt>
    <dgm:pt modelId="{1C9B0090-2136-43A4-9A1F-15299D86DEE1}">
      <dgm:prSet phldrT="[Text]" custT="1"/>
      <dgm:spPr/>
      <dgm:t>
        <a:bodyPr/>
        <a:lstStyle/>
        <a:p>
          <a:r>
            <a:rPr lang="es-HN" sz="1800" noProof="0" dirty="0" smtClean="0">
              <a:latin typeface="Arial" panose="020B0604020202020204" pitchFamily="34" charset="0"/>
              <a:cs typeface="Arial" panose="020B0604020202020204" pitchFamily="34" charset="0"/>
            </a:rPr>
            <a:t>Almacenamiento fuera de granja 24.6%</a:t>
          </a:r>
          <a:endParaRPr lang="es-HN" sz="1800" noProof="0" dirty="0">
            <a:latin typeface="Arial" panose="020B0604020202020204" pitchFamily="34" charset="0"/>
            <a:cs typeface="Arial" panose="020B0604020202020204" pitchFamily="34" charset="0"/>
          </a:endParaRPr>
        </a:p>
      </dgm:t>
    </dgm:pt>
    <dgm:pt modelId="{48E41D46-DB2E-442C-A440-865F6E4B86EE}" type="parTrans" cxnId="{073F66B8-8173-4DBE-831F-FC1FA4475705}">
      <dgm:prSet/>
      <dgm:spPr/>
      <dgm:t>
        <a:bodyPr/>
        <a:lstStyle/>
        <a:p>
          <a:endParaRPr lang="en-US"/>
        </a:p>
      </dgm:t>
    </dgm:pt>
    <dgm:pt modelId="{14F33822-C6FE-4511-9419-6184750D2F6E}" type="sibTrans" cxnId="{073F66B8-8173-4DBE-831F-FC1FA4475705}">
      <dgm:prSet/>
      <dgm:spPr/>
      <dgm:t>
        <a:bodyPr/>
        <a:lstStyle/>
        <a:p>
          <a:endParaRPr lang="en-US"/>
        </a:p>
      </dgm:t>
    </dgm:pt>
    <dgm:pt modelId="{7BC11F1A-BEC0-42B1-B744-19F1407095D3}">
      <dgm:prSet phldrT="[Text]" custT="1"/>
      <dgm:spPr/>
      <dgm:t>
        <a:bodyPr/>
        <a:lstStyle/>
        <a:p>
          <a:r>
            <a:rPr lang="es-HN" sz="1800" noProof="0" dirty="0" smtClean="0">
              <a:latin typeface="Arial" panose="020B0604020202020204" pitchFamily="34" charset="0"/>
              <a:cs typeface="Arial" panose="020B0604020202020204" pitchFamily="34" charset="0"/>
            </a:rPr>
            <a:t>Tamaño del silo 133%</a:t>
          </a:r>
          <a:endParaRPr lang="es-HN" sz="1800" noProof="0" dirty="0">
            <a:latin typeface="Arial" panose="020B0604020202020204" pitchFamily="34" charset="0"/>
            <a:cs typeface="Arial" panose="020B0604020202020204" pitchFamily="34" charset="0"/>
          </a:endParaRPr>
        </a:p>
      </dgm:t>
    </dgm:pt>
    <dgm:pt modelId="{95F10C4F-021C-4DAA-AE13-1B93FFBE5174}" type="parTrans" cxnId="{B7449F4F-01C2-41D0-96C8-C873232E4207}">
      <dgm:prSet/>
      <dgm:spPr/>
      <dgm:t>
        <a:bodyPr/>
        <a:lstStyle/>
        <a:p>
          <a:endParaRPr lang="en-US"/>
        </a:p>
      </dgm:t>
    </dgm:pt>
    <dgm:pt modelId="{80B9031B-0FDC-4428-A6ED-DFF4C11EF630}" type="sibTrans" cxnId="{B7449F4F-01C2-41D0-96C8-C873232E4207}">
      <dgm:prSet/>
      <dgm:spPr/>
      <dgm:t>
        <a:bodyPr/>
        <a:lstStyle/>
        <a:p>
          <a:endParaRPr lang="en-US"/>
        </a:p>
      </dgm:t>
    </dgm:pt>
    <dgm:pt modelId="{0E4A5262-A84C-4622-9E6D-A434254C71FD}">
      <dgm:prSet/>
      <dgm:spPr/>
      <dgm:t>
        <a:bodyPr/>
        <a:lstStyle/>
        <a:p>
          <a:endParaRPr lang="en-US" dirty="0"/>
        </a:p>
      </dgm:t>
    </dgm:pt>
    <dgm:pt modelId="{F65F6772-FF95-4E7A-9B2A-A350538F15C5}" type="parTrans" cxnId="{840CA283-6CF9-428D-942B-B97F7CD546D8}">
      <dgm:prSet/>
      <dgm:spPr/>
      <dgm:t>
        <a:bodyPr/>
        <a:lstStyle/>
        <a:p>
          <a:endParaRPr lang="en-US"/>
        </a:p>
      </dgm:t>
    </dgm:pt>
    <dgm:pt modelId="{F026C594-B2E8-4180-A114-9154D3A1747B}" type="sibTrans" cxnId="{840CA283-6CF9-428D-942B-B97F7CD546D8}">
      <dgm:prSet/>
      <dgm:spPr/>
      <dgm:t>
        <a:bodyPr/>
        <a:lstStyle/>
        <a:p>
          <a:endParaRPr lang="en-US"/>
        </a:p>
      </dgm:t>
    </dgm:pt>
    <dgm:pt modelId="{9553CB84-2979-4A9B-8CE9-AEC1878B36BB}">
      <dgm:prSet/>
      <dgm:spPr/>
      <dgm:t>
        <a:bodyPr/>
        <a:lstStyle/>
        <a:p>
          <a:endParaRPr lang="en-US" dirty="0"/>
        </a:p>
      </dgm:t>
    </dgm:pt>
    <dgm:pt modelId="{F33D133A-0EBF-4935-8EB3-FE9144757021}" type="parTrans" cxnId="{932AF776-B339-44B8-A185-BB11EAFD48DD}">
      <dgm:prSet/>
      <dgm:spPr/>
      <dgm:t>
        <a:bodyPr/>
        <a:lstStyle/>
        <a:p>
          <a:endParaRPr lang="en-US"/>
        </a:p>
      </dgm:t>
    </dgm:pt>
    <dgm:pt modelId="{7A398533-3028-4A6F-BD1E-F80CC90514E8}" type="sibTrans" cxnId="{932AF776-B339-44B8-A185-BB11EAFD48DD}">
      <dgm:prSet/>
      <dgm:spPr/>
      <dgm:t>
        <a:bodyPr/>
        <a:lstStyle/>
        <a:p>
          <a:endParaRPr lang="en-US"/>
        </a:p>
      </dgm:t>
    </dgm:pt>
    <dgm:pt modelId="{61AF6380-1030-48DA-9FE2-B87A4AAA7E89}">
      <dgm:prSet phldrT="[Text]" custT="1"/>
      <dgm:spPr/>
      <dgm:t>
        <a:bodyPr/>
        <a:lstStyle/>
        <a:p>
          <a:r>
            <a:rPr lang="es-HN" sz="1800" noProof="0" dirty="0" smtClean="0">
              <a:latin typeface="Arial" panose="020B0604020202020204" pitchFamily="34" charset="0"/>
              <a:cs typeface="Arial" panose="020B0604020202020204" pitchFamily="34" charset="0"/>
            </a:rPr>
            <a:t>Atrapamientos 64.9%</a:t>
          </a:r>
        </a:p>
        <a:p>
          <a:endParaRPr lang="es-HN" sz="2000" noProof="0" dirty="0">
            <a:latin typeface="Arial" panose="020B0604020202020204" pitchFamily="34" charset="0"/>
            <a:cs typeface="Arial" panose="020B0604020202020204" pitchFamily="34" charset="0"/>
          </a:endParaRPr>
        </a:p>
      </dgm:t>
    </dgm:pt>
    <dgm:pt modelId="{DFAB60CD-67BE-4553-95F0-99E107B5CCE9}" type="parTrans" cxnId="{EB264029-083A-4B6A-B334-A0954105E1EA}">
      <dgm:prSet/>
      <dgm:spPr/>
      <dgm:t>
        <a:bodyPr/>
        <a:lstStyle/>
        <a:p>
          <a:endParaRPr lang="es-HN"/>
        </a:p>
      </dgm:t>
    </dgm:pt>
    <dgm:pt modelId="{FAAD5E58-4637-4DF9-8C1B-792E900D3833}" type="sibTrans" cxnId="{EB264029-083A-4B6A-B334-A0954105E1EA}">
      <dgm:prSet/>
      <dgm:spPr/>
      <dgm:t>
        <a:bodyPr/>
        <a:lstStyle/>
        <a:p>
          <a:endParaRPr lang="es-HN"/>
        </a:p>
      </dgm:t>
    </dgm:pt>
    <dgm:pt modelId="{6A4F4114-EF00-4C16-9200-AB44A9CDF580}" type="pres">
      <dgm:prSet presAssocID="{31B7853B-980D-407D-9634-E74998DB0390}" presName="arrowDiagram" presStyleCnt="0">
        <dgm:presLayoutVars>
          <dgm:chMax val="5"/>
          <dgm:dir/>
          <dgm:resizeHandles val="exact"/>
        </dgm:presLayoutVars>
      </dgm:prSet>
      <dgm:spPr/>
      <dgm:t>
        <a:bodyPr/>
        <a:lstStyle/>
        <a:p>
          <a:endParaRPr lang="en-US"/>
        </a:p>
      </dgm:t>
    </dgm:pt>
    <dgm:pt modelId="{D45CD2BA-801D-49D3-92A2-2AB7F1BC1D44}" type="pres">
      <dgm:prSet presAssocID="{31B7853B-980D-407D-9634-E74998DB0390}" presName="arrow" presStyleLbl="bgShp" presStyleIdx="0" presStyleCnt="1"/>
      <dgm:spPr>
        <a:solidFill>
          <a:schemeClr val="accent6">
            <a:lumMod val="75000"/>
          </a:schemeClr>
        </a:solidFill>
      </dgm:spPr>
    </dgm:pt>
    <dgm:pt modelId="{B33E32D0-AA97-4598-9055-3F24B0FE7F7A}" type="pres">
      <dgm:prSet presAssocID="{31B7853B-980D-407D-9634-E74998DB0390}" presName="arrowDiagram5" presStyleCnt="0"/>
      <dgm:spPr/>
    </dgm:pt>
    <dgm:pt modelId="{C1D29925-5BC8-4D87-B7D7-8D3B1AF37F48}" type="pres">
      <dgm:prSet presAssocID="{7222666A-22E3-40F9-88AD-CF8F96FEF942}" presName="bullet5a" presStyleLbl="node1" presStyleIdx="0" presStyleCnt="5"/>
      <dgm:spPr>
        <a:solidFill>
          <a:srgbClr val="FFC000"/>
        </a:solidFill>
      </dgm:spPr>
    </dgm:pt>
    <dgm:pt modelId="{89822F3E-F9B0-4310-AD2E-44B42F314DFB}" type="pres">
      <dgm:prSet presAssocID="{7222666A-22E3-40F9-88AD-CF8F96FEF942}" presName="textBox5a" presStyleLbl="revTx" presStyleIdx="0" presStyleCnt="5" custScaleX="154059" custScaleY="76765" custLinFactNeighborX="26384" custLinFactNeighborY="-4821">
        <dgm:presLayoutVars>
          <dgm:bulletEnabled val="1"/>
        </dgm:presLayoutVars>
      </dgm:prSet>
      <dgm:spPr/>
      <dgm:t>
        <a:bodyPr/>
        <a:lstStyle/>
        <a:p>
          <a:endParaRPr lang="en-US"/>
        </a:p>
      </dgm:t>
    </dgm:pt>
    <dgm:pt modelId="{56ED42DE-13E9-4EFD-9130-1CB16AE21455}" type="pres">
      <dgm:prSet presAssocID="{D0B498E4-627B-42A6-89F0-E82604EC9D4D}" presName="bullet5b" presStyleLbl="node1" presStyleIdx="1" presStyleCnt="5"/>
      <dgm:spPr>
        <a:solidFill>
          <a:srgbClr val="FFC000"/>
        </a:solidFill>
      </dgm:spPr>
    </dgm:pt>
    <dgm:pt modelId="{EDD8D975-8886-468A-A7CD-E5D6B8565836}" type="pres">
      <dgm:prSet presAssocID="{D0B498E4-627B-42A6-89F0-E82604EC9D4D}" presName="textBox5b" presStyleLbl="revTx" presStyleIdx="1" presStyleCnt="5" custScaleX="153826" custScaleY="29399" custLinFactNeighborX="31262" custLinFactNeighborY="-30130">
        <dgm:presLayoutVars>
          <dgm:bulletEnabled val="1"/>
        </dgm:presLayoutVars>
      </dgm:prSet>
      <dgm:spPr/>
      <dgm:t>
        <a:bodyPr/>
        <a:lstStyle/>
        <a:p>
          <a:endParaRPr lang="en-US"/>
        </a:p>
      </dgm:t>
    </dgm:pt>
    <dgm:pt modelId="{13C06440-637E-4130-B0A3-1AA591212B57}" type="pres">
      <dgm:prSet presAssocID="{1C9B0090-2136-43A4-9A1F-15299D86DEE1}" presName="bullet5c" presStyleLbl="node1" presStyleIdx="2" presStyleCnt="5"/>
      <dgm:spPr>
        <a:solidFill>
          <a:srgbClr val="FFC000"/>
        </a:solidFill>
      </dgm:spPr>
    </dgm:pt>
    <dgm:pt modelId="{0499922D-8AD9-431D-BB2E-FD49F612DF16}" type="pres">
      <dgm:prSet presAssocID="{1C9B0090-2136-43A4-9A1F-15299D86DEE1}" presName="textBox5c" presStyleLbl="revTx" presStyleIdx="2" presStyleCnt="5" custScaleX="126769" custLinFactNeighborX="12408" custLinFactNeighborY="0">
        <dgm:presLayoutVars>
          <dgm:bulletEnabled val="1"/>
        </dgm:presLayoutVars>
      </dgm:prSet>
      <dgm:spPr/>
      <dgm:t>
        <a:bodyPr/>
        <a:lstStyle/>
        <a:p>
          <a:endParaRPr lang="en-US"/>
        </a:p>
      </dgm:t>
    </dgm:pt>
    <dgm:pt modelId="{2B729DC3-8C75-4310-9025-6534CD212599}" type="pres">
      <dgm:prSet presAssocID="{7BC11F1A-BEC0-42B1-B744-19F1407095D3}" presName="bullet5d" presStyleLbl="node1" presStyleIdx="3" presStyleCnt="5"/>
      <dgm:spPr>
        <a:solidFill>
          <a:srgbClr val="FFC000"/>
        </a:solidFill>
      </dgm:spPr>
    </dgm:pt>
    <dgm:pt modelId="{1A169111-BF12-4CA7-8F83-5B824E789741}" type="pres">
      <dgm:prSet presAssocID="{7BC11F1A-BEC0-42B1-B744-19F1407095D3}" presName="textBox5d" presStyleLbl="revTx" presStyleIdx="3" presStyleCnt="5" custScaleX="88006" custScaleY="81463" custLinFactNeighborX="-3836" custLinFactNeighborY="-4221">
        <dgm:presLayoutVars>
          <dgm:bulletEnabled val="1"/>
        </dgm:presLayoutVars>
      </dgm:prSet>
      <dgm:spPr/>
      <dgm:t>
        <a:bodyPr/>
        <a:lstStyle/>
        <a:p>
          <a:endParaRPr lang="en-US"/>
        </a:p>
      </dgm:t>
    </dgm:pt>
    <dgm:pt modelId="{B680DCB7-AFE6-4A71-B543-B425027F860A}" type="pres">
      <dgm:prSet presAssocID="{61AF6380-1030-48DA-9FE2-B87A4AAA7E89}" presName="bullet5e" presStyleLbl="node1" presStyleIdx="4" presStyleCnt="5" custScaleX="88678" custScaleY="85094"/>
      <dgm:spPr/>
    </dgm:pt>
    <dgm:pt modelId="{E69A3B7E-B1FB-44FE-AFCB-8D61185488F4}" type="pres">
      <dgm:prSet presAssocID="{61AF6380-1030-48DA-9FE2-B87A4AAA7E89}" presName="textBox5e" presStyleLbl="revTx" presStyleIdx="4" presStyleCnt="5" custAng="10800000" custFlipVert="1" custScaleX="111025" custScaleY="18659" custLinFactNeighborX="7303" custLinFactNeighborY="-33563">
        <dgm:presLayoutVars>
          <dgm:bulletEnabled val="1"/>
        </dgm:presLayoutVars>
      </dgm:prSet>
      <dgm:spPr/>
      <dgm:t>
        <a:bodyPr/>
        <a:lstStyle/>
        <a:p>
          <a:endParaRPr lang="es-HN"/>
        </a:p>
      </dgm:t>
    </dgm:pt>
  </dgm:ptLst>
  <dgm:cxnLst>
    <dgm:cxn modelId="{90B4B8F2-D02B-4058-A7AC-13F1E9749D4F}" type="presOf" srcId="{1C9B0090-2136-43A4-9A1F-15299D86DEE1}" destId="{0499922D-8AD9-431D-BB2E-FD49F612DF16}" srcOrd="0" destOrd="0" presId="urn:microsoft.com/office/officeart/2005/8/layout/arrow2"/>
    <dgm:cxn modelId="{63836A60-159A-4459-916A-DEEF3647E268}" type="presOf" srcId="{31B7853B-980D-407D-9634-E74998DB0390}" destId="{6A4F4114-EF00-4C16-9200-AB44A9CDF580}" srcOrd="0" destOrd="0" presId="urn:microsoft.com/office/officeart/2005/8/layout/arrow2"/>
    <dgm:cxn modelId="{840CA283-6CF9-428D-942B-B97F7CD546D8}" srcId="{31B7853B-980D-407D-9634-E74998DB0390}" destId="{0E4A5262-A84C-4622-9E6D-A434254C71FD}" srcOrd="5" destOrd="0" parTransId="{F65F6772-FF95-4E7A-9B2A-A350538F15C5}" sibTransId="{F026C594-B2E8-4180-A114-9154D3A1747B}"/>
    <dgm:cxn modelId="{95C344A5-323A-463C-ABFD-539FB0D538B0}" srcId="{31B7853B-980D-407D-9634-E74998DB0390}" destId="{7222666A-22E3-40F9-88AD-CF8F96FEF942}" srcOrd="0" destOrd="0" parTransId="{5086EE43-FFD9-4D94-8C16-F02F023DAF74}" sibTransId="{A7358ADE-B0B7-4CD8-9DD5-332C15A4A5F9}"/>
    <dgm:cxn modelId="{073F66B8-8173-4DBE-831F-FC1FA4475705}" srcId="{31B7853B-980D-407D-9634-E74998DB0390}" destId="{1C9B0090-2136-43A4-9A1F-15299D86DEE1}" srcOrd="2" destOrd="0" parTransId="{48E41D46-DB2E-442C-A440-865F6E4B86EE}" sibTransId="{14F33822-C6FE-4511-9419-6184750D2F6E}"/>
    <dgm:cxn modelId="{12DBFD5B-5BCF-4714-A74B-05C42C3B3CB3}" type="presOf" srcId="{7BC11F1A-BEC0-42B1-B744-19F1407095D3}" destId="{1A169111-BF12-4CA7-8F83-5B824E789741}" srcOrd="0" destOrd="0" presId="urn:microsoft.com/office/officeart/2005/8/layout/arrow2"/>
    <dgm:cxn modelId="{FF19205A-5BA9-48EC-A11E-8BF5E55D9674}" type="presOf" srcId="{D0B498E4-627B-42A6-89F0-E82604EC9D4D}" destId="{EDD8D975-8886-468A-A7CD-E5D6B8565836}" srcOrd="0" destOrd="0" presId="urn:microsoft.com/office/officeart/2005/8/layout/arrow2"/>
    <dgm:cxn modelId="{8CCA4D3E-E363-455C-9627-2148ABC859F7}" type="presOf" srcId="{61AF6380-1030-48DA-9FE2-B87A4AAA7E89}" destId="{E69A3B7E-B1FB-44FE-AFCB-8D61185488F4}" srcOrd="0" destOrd="0" presId="urn:microsoft.com/office/officeart/2005/8/layout/arrow2"/>
    <dgm:cxn modelId="{B7449F4F-01C2-41D0-96C8-C873232E4207}" srcId="{31B7853B-980D-407D-9634-E74998DB0390}" destId="{7BC11F1A-BEC0-42B1-B744-19F1407095D3}" srcOrd="3" destOrd="0" parTransId="{95F10C4F-021C-4DAA-AE13-1B93FFBE5174}" sibTransId="{80B9031B-0FDC-4428-A6ED-DFF4C11EF630}"/>
    <dgm:cxn modelId="{627681D8-3885-47A1-95D5-32F398CAE7F3}" type="presOf" srcId="{7222666A-22E3-40F9-88AD-CF8F96FEF942}" destId="{89822F3E-F9B0-4310-AD2E-44B42F314DFB}" srcOrd="0" destOrd="0" presId="urn:microsoft.com/office/officeart/2005/8/layout/arrow2"/>
    <dgm:cxn modelId="{EB264029-083A-4B6A-B334-A0954105E1EA}" srcId="{31B7853B-980D-407D-9634-E74998DB0390}" destId="{61AF6380-1030-48DA-9FE2-B87A4AAA7E89}" srcOrd="4" destOrd="0" parTransId="{DFAB60CD-67BE-4553-95F0-99E107B5CCE9}" sibTransId="{FAAD5E58-4637-4DF9-8C1B-792E900D3833}"/>
    <dgm:cxn modelId="{932AF776-B339-44B8-A185-BB11EAFD48DD}" srcId="{31B7853B-980D-407D-9634-E74998DB0390}" destId="{9553CB84-2979-4A9B-8CE9-AEC1878B36BB}" srcOrd="6" destOrd="0" parTransId="{F33D133A-0EBF-4935-8EB3-FE9144757021}" sibTransId="{7A398533-3028-4A6F-BD1E-F80CC90514E8}"/>
    <dgm:cxn modelId="{F1DDE4FA-25CF-471F-8C64-EAB7D1E89F14}" srcId="{31B7853B-980D-407D-9634-E74998DB0390}" destId="{D0B498E4-627B-42A6-89F0-E82604EC9D4D}" srcOrd="1" destOrd="0" parTransId="{0F75C346-7842-4045-A5E0-53A7A49FBD55}" sibTransId="{38611B22-565B-41E3-BCC9-FE14B8D95CBD}"/>
    <dgm:cxn modelId="{9B6844CC-2670-4D7C-BF47-B29D89AB4A6D}" type="presParOf" srcId="{6A4F4114-EF00-4C16-9200-AB44A9CDF580}" destId="{D45CD2BA-801D-49D3-92A2-2AB7F1BC1D44}" srcOrd="0" destOrd="0" presId="urn:microsoft.com/office/officeart/2005/8/layout/arrow2"/>
    <dgm:cxn modelId="{CCDDE9FE-7BA0-4087-A880-9238351421A1}" type="presParOf" srcId="{6A4F4114-EF00-4C16-9200-AB44A9CDF580}" destId="{B33E32D0-AA97-4598-9055-3F24B0FE7F7A}" srcOrd="1" destOrd="0" presId="urn:microsoft.com/office/officeart/2005/8/layout/arrow2"/>
    <dgm:cxn modelId="{1B4F7BBF-CA4B-4FA6-A5BF-2CCD479D3189}" type="presParOf" srcId="{B33E32D0-AA97-4598-9055-3F24B0FE7F7A}" destId="{C1D29925-5BC8-4D87-B7D7-8D3B1AF37F48}" srcOrd="0" destOrd="0" presId="urn:microsoft.com/office/officeart/2005/8/layout/arrow2"/>
    <dgm:cxn modelId="{8A7027E5-1063-45EE-B4E0-3C08987F1327}" type="presParOf" srcId="{B33E32D0-AA97-4598-9055-3F24B0FE7F7A}" destId="{89822F3E-F9B0-4310-AD2E-44B42F314DFB}" srcOrd="1" destOrd="0" presId="urn:microsoft.com/office/officeart/2005/8/layout/arrow2"/>
    <dgm:cxn modelId="{BF164DAA-A8D7-4EDB-A00C-FF2A0649EAEA}" type="presParOf" srcId="{B33E32D0-AA97-4598-9055-3F24B0FE7F7A}" destId="{56ED42DE-13E9-4EFD-9130-1CB16AE21455}" srcOrd="2" destOrd="0" presId="urn:microsoft.com/office/officeart/2005/8/layout/arrow2"/>
    <dgm:cxn modelId="{D1DCF84A-9C72-4AB2-BB17-CBF80C4DA87F}" type="presParOf" srcId="{B33E32D0-AA97-4598-9055-3F24B0FE7F7A}" destId="{EDD8D975-8886-468A-A7CD-E5D6B8565836}" srcOrd="3" destOrd="0" presId="urn:microsoft.com/office/officeart/2005/8/layout/arrow2"/>
    <dgm:cxn modelId="{4193FF76-D792-481A-873A-D388D80DE1E8}" type="presParOf" srcId="{B33E32D0-AA97-4598-9055-3F24B0FE7F7A}" destId="{13C06440-637E-4130-B0A3-1AA591212B57}" srcOrd="4" destOrd="0" presId="urn:microsoft.com/office/officeart/2005/8/layout/arrow2"/>
    <dgm:cxn modelId="{4A277653-88FF-4B5F-99C5-5840E64CF749}" type="presParOf" srcId="{B33E32D0-AA97-4598-9055-3F24B0FE7F7A}" destId="{0499922D-8AD9-431D-BB2E-FD49F612DF16}" srcOrd="5" destOrd="0" presId="urn:microsoft.com/office/officeart/2005/8/layout/arrow2"/>
    <dgm:cxn modelId="{41B85A14-9E67-4B09-89AD-36023B68030C}" type="presParOf" srcId="{B33E32D0-AA97-4598-9055-3F24B0FE7F7A}" destId="{2B729DC3-8C75-4310-9025-6534CD212599}" srcOrd="6" destOrd="0" presId="urn:microsoft.com/office/officeart/2005/8/layout/arrow2"/>
    <dgm:cxn modelId="{E7E86082-DCA3-4FDC-9F34-01A54EE567F2}" type="presParOf" srcId="{B33E32D0-AA97-4598-9055-3F24B0FE7F7A}" destId="{1A169111-BF12-4CA7-8F83-5B824E789741}" srcOrd="7" destOrd="0" presId="urn:microsoft.com/office/officeart/2005/8/layout/arrow2"/>
    <dgm:cxn modelId="{7327FBE4-FD0C-42C2-AEC8-6479268911D4}" type="presParOf" srcId="{B33E32D0-AA97-4598-9055-3F24B0FE7F7A}" destId="{B680DCB7-AFE6-4A71-B543-B425027F860A}" srcOrd="8" destOrd="0" presId="urn:microsoft.com/office/officeart/2005/8/layout/arrow2"/>
    <dgm:cxn modelId="{9CC702EB-C25B-4A82-A259-B89C8848CE4E}" type="presParOf" srcId="{B33E32D0-AA97-4598-9055-3F24B0FE7F7A}" destId="{E69A3B7E-B1FB-44FE-AFCB-8D61185488F4}" srcOrd="9" destOrd="0" presId="urn:microsoft.com/office/officeart/2005/8/layout/arrow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376127-9046-4176-96D6-475B90E9F540}" type="doc">
      <dgm:prSet loTypeId="urn:microsoft.com/office/officeart/2005/8/layout/venn1" loCatId="relationship" qsTypeId="urn:microsoft.com/office/officeart/2005/8/quickstyle/simple1" qsCatId="simple" csTypeId="urn:microsoft.com/office/officeart/2005/8/colors/accent6_1" csCatId="accent6" phldr="1"/>
      <dgm:spPr/>
    </dgm:pt>
    <dgm:pt modelId="{1C0BBE72-C252-4459-9B68-9210DBDED6B0}">
      <dgm:prSet phldrT="[Text]" custT="1"/>
      <dgm:spPr>
        <a:solidFill>
          <a:srgbClr val="FEDE1E">
            <a:alpha val="50000"/>
          </a:srgbClr>
        </a:solidFill>
      </dgm:spPr>
      <dgm:t>
        <a:bodyPr/>
        <a:lstStyle/>
        <a:p>
          <a:r>
            <a:rPr lang="es-HN" sz="2800" noProof="0" dirty="0" smtClean="0">
              <a:latin typeface="Arial" panose="020B0604020202020204" pitchFamily="34" charset="0"/>
              <a:cs typeface="Arial" panose="020B0604020202020204" pitchFamily="34" charset="0"/>
            </a:rPr>
            <a:t>Empleador</a:t>
          </a:r>
        </a:p>
        <a:p>
          <a:r>
            <a:rPr lang="es-HN" sz="2200" baseline="0" noProof="0" dirty="0" smtClean="0">
              <a:latin typeface="Arial" panose="020B0604020202020204" pitchFamily="34" charset="0"/>
              <a:cs typeface="Arial" panose="020B0604020202020204" pitchFamily="34" charset="0"/>
            </a:rPr>
            <a:t>Lugar de trabajo seguro y saludable</a:t>
          </a:r>
          <a:endParaRPr lang="es-HN" sz="2400" noProof="0" dirty="0">
            <a:latin typeface="Arial" panose="020B0604020202020204" pitchFamily="34" charset="0"/>
            <a:cs typeface="Arial" panose="020B0604020202020204" pitchFamily="34" charset="0"/>
          </a:endParaRPr>
        </a:p>
      </dgm:t>
    </dgm:pt>
    <dgm:pt modelId="{8962EA98-122B-4E1A-B91D-E284C374830C}" type="parTrans" cxnId="{0EA88BB9-438C-4A04-BC68-C1E7A7B19B5C}">
      <dgm:prSet/>
      <dgm:spPr/>
      <dgm:t>
        <a:bodyPr/>
        <a:lstStyle/>
        <a:p>
          <a:endParaRPr lang="en-US"/>
        </a:p>
      </dgm:t>
    </dgm:pt>
    <dgm:pt modelId="{60389A8C-0D73-4606-97E5-CE71B25CB31E}" type="sibTrans" cxnId="{0EA88BB9-438C-4A04-BC68-C1E7A7B19B5C}">
      <dgm:prSet/>
      <dgm:spPr/>
      <dgm:t>
        <a:bodyPr/>
        <a:lstStyle/>
        <a:p>
          <a:endParaRPr lang="en-US"/>
        </a:p>
      </dgm:t>
    </dgm:pt>
    <dgm:pt modelId="{860FB669-DD40-44F8-880B-9489CBB8FC39}">
      <dgm:prSet phldrT="[Text]" custT="1"/>
      <dgm:spPr>
        <a:solidFill>
          <a:srgbClr val="F3740B">
            <a:alpha val="50000"/>
          </a:srgbClr>
        </a:solidFill>
      </dgm:spPr>
      <dgm:t>
        <a:bodyPr/>
        <a:lstStyle/>
        <a:p>
          <a:pPr algn="ctr"/>
          <a:r>
            <a:rPr lang="es-HN" sz="2800" noProof="0" dirty="0" smtClean="0">
              <a:latin typeface="Arial" panose="020B0604020202020204" pitchFamily="34" charset="0"/>
              <a:cs typeface="Arial" panose="020B0604020202020204" pitchFamily="34" charset="0"/>
            </a:rPr>
            <a:t>Trabajador</a:t>
          </a:r>
          <a:r>
            <a:rPr lang="es-HN" sz="2400" noProof="0" dirty="0" smtClean="0">
              <a:latin typeface="Arial" panose="020B0604020202020204" pitchFamily="34" charset="0"/>
              <a:cs typeface="Arial" panose="020B0604020202020204" pitchFamily="34" charset="0"/>
            </a:rPr>
            <a:t> </a:t>
          </a:r>
          <a:r>
            <a:rPr lang="es-HN" sz="2100" noProof="0" dirty="0" smtClean="0">
              <a:latin typeface="Arial" panose="020B0604020202020204" pitchFamily="34" charset="0"/>
              <a:cs typeface="Arial" panose="020B0604020202020204" pitchFamily="34" charset="0"/>
            </a:rPr>
            <a:t>Sigue las reglas y</a:t>
          </a:r>
        </a:p>
        <a:p>
          <a:pPr algn="l"/>
          <a:r>
            <a:rPr lang="es-HN" sz="2000" noProof="0" dirty="0" smtClean="0">
              <a:latin typeface="Arial" panose="020B0604020202020204" pitchFamily="34" charset="0"/>
              <a:cs typeface="Arial" panose="020B0604020202020204" pitchFamily="34" charset="0"/>
            </a:rPr>
            <a:t>procedimientos</a:t>
          </a:r>
          <a:endParaRPr lang="es-HN" sz="2000" noProof="0" dirty="0">
            <a:latin typeface="Arial" panose="020B0604020202020204" pitchFamily="34" charset="0"/>
            <a:cs typeface="Arial" panose="020B0604020202020204" pitchFamily="34" charset="0"/>
          </a:endParaRPr>
        </a:p>
      </dgm:t>
    </dgm:pt>
    <dgm:pt modelId="{2C5E1B0D-D249-4BD0-B356-DF134BDBEEEB}" type="parTrans" cxnId="{13080050-34B4-4E13-AE8A-CF24A2D5F6D1}">
      <dgm:prSet/>
      <dgm:spPr/>
      <dgm:t>
        <a:bodyPr/>
        <a:lstStyle/>
        <a:p>
          <a:endParaRPr lang="en-US"/>
        </a:p>
      </dgm:t>
    </dgm:pt>
    <dgm:pt modelId="{01FF607E-2258-4C03-92A5-11AB70DD65A8}" type="sibTrans" cxnId="{13080050-34B4-4E13-AE8A-CF24A2D5F6D1}">
      <dgm:prSet/>
      <dgm:spPr/>
      <dgm:t>
        <a:bodyPr/>
        <a:lstStyle/>
        <a:p>
          <a:endParaRPr lang="en-US"/>
        </a:p>
      </dgm:t>
    </dgm:pt>
    <dgm:pt modelId="{15B80CDF-080F-4301-992D-A3793C24C9C0}">
      <dgm:prSet phldrT="[Text]" custT="1"/>
      <dgm:spPr>
        <a:solidFill>
          <a:srgbClr val="FF9900">
            <a:alpha val="50000"/>
          </a:srgbClr>
        </a:solidFill>
      </dgm:spPr>
      <dgm:t>
        <a:bodyPr/>
        <a:lstStyle/>
        <a:p>
          <a:pPr algn="l"/>
          <a:r>
            <a:rPr lang="es-HN" sz="2800" noProof="0" dirty="0" smtClean="0">
              <a:latin typeface="Arial" panose="020B0604020202020204" pitchFamily="34" charset="0"/>
              <a:cs typeface="Arial" panose="020B0604020202020204" pitchFamily="34" charset="0"/>
            </a:rPr>
            <a:t>Gerente </a:t>
          </a:r>
        </a:p>
        <a:p>
          <a:pPr algn="l"/>
          <a:r>
            <a:rPr lang="es-HN" sz="2100" b="0" noProof="0" dirty="0" smtClean="0">
              <a:latin typeface="Arial" panose="020B0604020202020204" pitchFamily="34" charset="0"/>
              <a:cs typeface="Arial" panose="020B0604020202020204" pitchFamily="34" charset="0"/>
            </a:rPr>
            <a:t>Se adhiere a </a:t>
          </a:r>
          <a:r>
            <a:rPr lang="es-HN" sz="2100" b="0" noProof="0" smtClean="0">
              <a:latin typeface="Arial" panose="020B0604020202020204" pitchFamily="34" charset="0"/>
              <a:cs typeface="Arial" panose="020B0604020202020204" pitchFamily="34" charset="0"/>
            </a:rPr>
            <a:t>las prácticas </a:t>
          </a:r>
          <a:r>
            <a:rPr lang="es-HN" sz="2100" b="0" noProof="0" dirty="0" smtClean="0">
              <a:latin typeface="Arial" panose="020B0604020202020204" pitchFamily="34" charset="0"/>
              <a:cs typeface="Arial" panose="020B0604020202020204" pitchFamily="34" charset="0"/>
            </a:rPr>
            <a:t>seguras y las hace cumplir</a:t>
          </a:r>
          <a:endParaRPr lang="es-HN" sz="2100" b="0" baseline="0" noProof="0" dirty="0">
            <a:latin typeface="Arial" panose="020B0604020202020204" pitchFamily="34" charset="0"/>
            <a:cs typeface="Arial" panose="020B0604020202020204" pitchFamily="34" charset="0"/>
          </a:endParaRPr>
        </a:p>
      </dgm:t>
    </dgm:pt>
    <dgm:pt modelId="{3F8340FA-9711-4D5D-9680-2B0C929B24BF}" type="parTrans" cxnId="{63033A1A-0A5C-4E9C-825D-CF12445F8C51}">
      <dgm:prSet/>
      <dgm:spPr/>
      <dgm:t>
        <a:bodyPr/>
        <a:lstStyle/>
        <a:p>
          <a:endParaRPr lang="en-US"/>
        </a:p>
      </dgm:t>
    </dgm:pt>
    <dgm:pt modelId="{3CDF702C-FEF1-4293-9C77-625034F6AFE2}" type="sibTrans" cxnId="{63033A1A-0A5C-4E9C-825D-CF12445F8C51}">
      <dgm:prSet/>
      <dgm:spPr/>
      <dgm:t>
        <a:bodyPr/>
        <a:lstStyle/>
        <a:p>
          <a:endParaRPr lang="en-US"/>
        </a:p>
      </dgm:t>
    </dgm:pt>
    <dgm:pt modelId="{28EDE934-032B-49CB-A241-0B5334D84AB8}" type="pres">
      <dgm:prSet presAssocID="{1B376127-9046-4176-96D6-475B90E9F540}" presName="compositeShape" presStyleCnt="0">
        <dgm:presLayoutVars>
          <dgm:chMax val="7"/>
          <dgm:dir/>
          <dgm:resizeHandles val="exact"/>
        </dgm:presLayoutVars>
      </dgm:prSet>
      <dgm:spPr/>
    </dgm:pt>
    <dgm:pt modelId="{5D4E72EB-187C-4F1F-A600-666BAEC314EF}" type="pres">
      <dgm:prSet presAssocID="{1C0BBE72-C252-4459-9B68-9210DBDED6B0}" presName="circ1" presStyleLbl="vennNode1" presStyleIdx="0" presStyleCnt="3"/>
      <dgm:spPr/>
      <dgm:t>
        <a:bodyPr/>
        <a:lstStyle/>
        <a:p>
          <a:endParaRPr lang="en-US"/>
        </a:p>
      </dgm:t>
    </dgm:pt>
    <dgm:pt modelId="{46A82CC1-128D-4C29-A114-41443315F4B6}" type="pres">
      <dgm:prSet presAssocID="{1C0BBE72-C252-4459-9B68-9210DBDED6B0}" presName="circ1Tx" presStyleLbl="revTx" presStyleIdx="0" presStyleCnt="0">
        <dgm:presLayoutVars>
          <dgm:chMax val="0"/>
          <dgm:chPref val="0"/>
          <dgm:bulletEnabled val="1"/>
        </dgm:presLayoutVars>
      </dgm:prSet>
      <dgm:spPr/>
      <dgm:t>
        <a:bodyPr/>
        <a:lstStyle/>
        <a:p>
          <a:endParaRPr lang="en-US"/>
        </a:p>
      </dgm:t>
    </dgm:pt>
    <dgm:pt modelId="{E2E108C2-7821-4709-AC01-13BE46F1D87B}" type="pres">
      <dgm:prSet presAssocID="{860FB669-DD40-44F8-880B-9489CBB8FC39}" presName="circ2" presStyleLbl="vennNode1" presStyleIdx="1" presStyleCnt="3"/>
      <dgm:spPr/>
      <dgm:t>
        <a:bodyPr/>
        <a:lstStyle/>
        <a:p>
          <a:endParaRPr lang="en-US"/>
        </a:p>
      </dgm:t>
    </dgm:pt>
    <dgm:pt modelId="{CBA08C88-94D5-455E-87AD-A72F443DD3BA}" type="pres">
      <dgm:prSet presAssocID="{860FB669-DD40-44F8-880B-9489CBB8FC39}" presName="circ2Tx" presStyleLbl="revTx" presStyleIdx="0" presStyleCnt="0">
        <dgm:presLayoutVars>
          <dgm:chMax val="0"/>
          <dgm:chPref val="0"/>
          <dgm:bulletEnabled val="1"/>
        </dgm:presLayoutVars>
      </dgm:prSet>
      <dgm:spPr/>
      <dgm:t>
        <a:bodyPr/>
        <a:lstStyle/>
        <a:p>
          <a:endParaRPr lang="en-US"/>
        </a:p>
      </dgm:t>
    </dgm:pt>
    <dgm:pt modelId="{F3CAB4ED-5466-465C-92E0-9591EC6BCFC4}" type="pres">
      <dgm:prSet presAssocID="{15B80CDF-080F-4301-992D-A3793C24C9C0}" presName="circ3" presStyleLbl="vennNode1" presStyleIdx="2" presStyleCnt="3"/>
      <dgm:spPr/>
      <dgm:t>
        <a:bodyPr/>
        <a:lstStyle/>
        <a:p>
          <a:endParaRPr lang="en-US"/>
        </a:p>
      </dgm:t>
    </dgm:pt>
    <dgm:pt modelId="{63F8DCBA-DC3B-4DEB-B8DD-D9431A35DB45}" type="pres">
      <dgm:prSet presAssocID="{15B80CDF-080F-4301-992D-A3793C24C9C0}" presName="circ3Tx" presStyleLbl="revTx" presStyleIdx="0" presStyleCnt="0">
        <dgm:presLayoutVars>
          <dgm:chMax val="0"/>
          <dgm:chPref val="0"/>
          <dgm:bulletEnabled val="1"/>
        </dgm:presLayoutVars>
      </dgm:prSet>
      <dgm:spPr/>
      <dgm:t>
        <a:bodyPr/>
        <a:lstStyle/>
        <a:p>
          <a:endParaRPr lang="en-US"/>
        </a:p>
      </dgm:t>
    </dgm:pt>
  </dgm:ptLst>
  <dgm:cxnLst>
    <dgm:cxn modelId="{E809E533-3379-4898-801C-1BFFD8CAE971}" type="presOf" srcId="{860FB669-DD40-44F8-880B-9489CBB8FC39}" destId="{CBA08C88-94D5-455E-87AD-A72F443DD3BA}" srcOrd="1" destOrd="0" presId="urn:microsoft.com/office/officeart/2005/8/layout/venn1"/>
    <dgm:cxn modelId="{B80535B4-05DC-4747-BA0D-B82CA407E6F7}" type="presOf" srcId="{1C0BBE72-C252-4459-9B68-9210DBDED6B0}" destId="{46A82CC1-128D-4C29-A114-41443315F4B6}" srcOrd="1" destOrd="0" presId="urn:microsoft.com/office/officeart/2005/8/layout/venn1"/>
    <dgm:cxn modelId="{DF5BFA41-98C0-4746-8CC5-7B698DCB6AB0}" type="presOf" srcId="{860FB669-DD40-44F8-880B-9489CBB8FC39}" destId="{E2E108C2-7821-4709-AC01-13BE46F1D87B}" srcOrd="0" destOrd="0" presId="urn:microsoft.com/office/officeart/2005/8/layout/venn1"/>
    <dgm:cxn modelId="{05E71F63-A3BB-4250-8E3D-C9B3C4028167}" type="presOf" srcId="{15B80CDF-080F-4301-992D-A3793C24C9C0}" destId="{63F8DCBA-DC3B-4DEB-B8DD-D9431A35DB45}" srcOrd="1" destOrd="0" presId="urn:microsoft.com/office/officeart/2005/8/layout/venn1"/>
    <dgm:cxn modelId="{BF4DB380-1E65-45F4-91A1-EF01ADE2D9E5}" type="presOf" srcId="{1B376127-9046-4176-96D6-475B90E9F540}" destId="{28EDE934-032B-49CB-A241-0B5334D84AB8}" srcOrd="0" destOrd="0" presId="urn:microsoft.com/office/officeart/2005/8/layout/venn1"/>
    <dgm:cxn modelId="{1D84B53C-B610-4EB3-BC11-87B6DC2BDC2B}" type="presOf" srcId="{15B80CDF-080F-4301-992D-A3793C24C9C0}" destId="{F3CAB4ED-5466-465C-92E0-9591EC6BCFC4}" srcOrd="0" destOrd="0" presId="urn:microsoft.com/office/officeart/2005/8/layout/venn1"/>
    <dgm:cxn modelId="{D81C0067-7947-4341-967C-04988EBDECF1}" type="presOf" srcId="{1C0BBE72-C252-4459-9B68-9210DBDED6B0}" destId="{5D4E72EB-187C-4F1F-A600-666BAEC314EF}" srcOrd="0" destOrd="0" presId="urn:microsoft.com/office/officeart/2005/8/layout/venn1"/>
    <dgm:cxn modelId="{13080050-34B4-4E13-AE8A-CF24A2D5F6D1}" srcId="{1B376127-9046-4176-96D6-475B90E9F540}" destId="{860FB669-DD40-44F8-880B-9489CBB8FC39}" srcOrd="1" destOrd="0" parTransId="{2C5E1B0D-D249-4BD0-B356-DF134BDBEEEB}" sibTransId="{01FF607E-2258-4C03-92A5-11AB70DD65A8}"/>
    <dgm:cxn modelId="{63033A1A-0A5C-4E9C-825D-CF12445F8C51}" srcId="{1B376127-9046-4176-96D6-475B90E9F540}" destId="{15B80CDF-080F-4301-992D-A3793C24C9C0}" srcOrd="2" destOrd="0" parTransId="{3F8340FA-9711-4D5D-9680-2B0C929B24BF}" sibTransId="{3CDF702C-FEF1-4293-9C77-625034F6AFE2}"/>
    <dgm:cxn modelId="{0EA88BB9-438C-4A04-BC68-C1E7A7B19B5C}" srcId="{1B376127-9046-4176-96D6-475B90E9F540}" destId="{1C0BBE72-C252-4459-9B68-9210DBDED6B0}" srcOrd="0" destOrd="0" parTransId="{8962EA98-122B-4E1A-B91D-E284C374830C}" sibTransId="{60389A8C-0D73-4606-97E5-CE71B25CB31E}"/>
    <dgm:cxn modelId="{E64288D1-A57F-4558-984C-8906172C701B}" type="presParOf" srcId="{28EDE934-032B-49CB-A241-0B5334D84AB8}" destId="{5D4E72EB-187C-4F1F-A600-666BAEC314EF}" srcOrd="0" destOrd="0" presId="urn:microsoft.com/office/officeart/2005/8/layout/venn1"/>
    <dgm:cxn modelId="{64C1E0A0-03DF-4625-818C-9CDE1F33CFCA}" type="presParOf" srcId="{28EDE934-032B-49CB-A241-0B5334D84AB8}" destId="{46A82CC1-128D-4C29-A114-41443315F4B6}" srcOrd="1" destOrd="0" presId="urn:microsoft.com/office/officeart/2005/8/layout/venn1"/>
    <dgm:cxn modelId="{7A0D67EE-A6F5-4847-A8C8-CC889D2BAB11}" type="presParOf" srcId="{28EDE934-032B-49CB-A241-0B5334D84AB8}" destId="{E2E108C2-7821-4709-AC01-13BE46F1D87B}" srcOrd="2" destOrd="0" presId="urn:microsoft.com/office/officeart/2005/8/layout/venn1"/>
    <dgm:cxn modelId="{643CD46F-BF4F-4AEA-B07C-AB8D6B5321F0}" type="presParOf" srcId="{28EDE934-032B-49CB-A241-0B5334D84AB8}" destId="{CBA08C88-94D5-455E-87AD-A72F443DD3BA}" srcOrd="3" destOrd="0" presId="urn:microsoft.com/office/officeart/2005/8/layout/venn1"/>
    <dgm:cxn modelId="{F5E7A6EC-1F31-44F6-9EA2-82C9DD1C6674}" type="presParOf" srcId="{28EDE934-032B-49CB-A241-0B5334D84AB8}" destId="{F3CAB4ED-5466-465C-92E0-9591EC6BCFC4}" srcOrd="4" destOrd="0" presId="urn:microsoft.com/office/officeart/2005/8/layout/venn1"/>
    <dgm:cxn modelId="{9EE58D9E-B465-4186-A8AD-E555E3F43EE6}" type="presParOf" srcId="{28EDE934-032B-49CB-A241-0B5334D84AB8}" destId="{63F8DCBA-DC3B-4DEB-B8DD-D9431A35DB45}"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CD2BA-801D-49D3-92A2-2AB7F1BC1D44}">
      <dsp:nvSpPr>
        <dsp:cNvPr id="0" name=""/>
        <dsp:cNvSpPr/>
      </dsp:nvSpPr>
      <dsp:spPr>
        <a:xfrm>
          <a:off x="38481" y="0"/>
          <a:ext cx="8440579" cy="5275362"/>
        </a:xfrm>
        <a:prstGeom prst="swooshArrow">
          <a:avLst>
            <a:gd name="adj1" fmla="val 25000"/>
            <a:gd name="adj2" fmla="val 25000"/>
          </a:avLst>
        </a:prstGeom>
        <a:solidFill>
          <a:schemeClr val="accent6">
            <a:lumMod val="75000"/>
          </a:schemeClr>
        </a:solid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1D29925-5BC8-4D87-B7D7-8D3B1AF37F48}">
      <dsp:nvSpPr>
        <dsp:cNvPr id="0" name=""/>
        <dsp:cNvSpPr/>
      </dsp:nvSpPr>
      <dsp:spPr>
        <a:xfrm>
          <a:off x="869878" y="3922759"/>
          <a:ext cx="194133" cy="19413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9822F3E-F9B0-4310-AD2E-44B42F314DFB}">
      <dsp:nvSpPr>
        <dsp:cNvPr id="0" name=""/>
        <dsp:cNvSpPr/>
      </dsp:nvSpPr>
      <dsp:spPr>
        <a:xfrm>
          <a:off x="959808" y="4105158"/>
          <a:ext cx="1703454" cy="96381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67" tIns="0" rIns="0" bIns="0" numCol="1" spcCol="1270" anchor="t" anchorCtr="0">
          <a:noAutofit/>
        </a:bodyPr>
        <a:lstStyle/>
        <a:p>
          <a:pPr lvl="0" algn="l" defTabSz="80010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Producción de maíz 43.5%</a:t>
          </a:r>
          <a:endParaRPr lang="es-HN" sz="1800" kern="1200" noProof="0" dirty="0">
            <a:latin typeface="Arial" panose="020B0604020202020204" pitchFamily="34" charset="0"/>
            <a:cs typeface="Arial" panose="020B0604020202020204" pitchFamily="34" charset="0"/>
          </a:endParaRPr>
        </a:p>
      </dsp:txBody>
      <dsp:txXfrm>
        <a:off x="959808" y="4105158"/>
        <a:ext cx="1703454" cy="963812"/>
      </dsp:txXfrm>
    </dsp:sp>
    <dsp:sp modelId="{56ED42DE-13E9-4EFD-9130-1CB16AE21455}">
      <dsp:nvSpPr>
        <dsp:cNvPr id="0" name=""/>
        <dsp:cNvSpPr/>
      </dsp:nvSpPr>
      <dsp:spPr>
        <a:xfrm>
          <a:off x="1920730" y="2913054"/>
          <a:ext cx="303860" cy="303860"/>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D8D975-8886-468A-A7CD-E5D6B8565836}">
      <dsp:nvSpPr>
        <dsp:cNvPr id="0" name=""/>
        <dsp:cNvSpPr/>
      </dsp:nvSpPr>
      <dsp:spPr>
        <a:xfrm>
          <a:off x="2133596" y="3179272"/>
          <a:ext cx="2155311" cy="64982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61010" tIns="0" rIns="0" bIns="0" numCol="1" spcCol="1270" anchor="t" anchorCtr="0">
          <a:noAutofit/>
        </a:bodyPr>
        <a:lstStyle/>
        <a:p>
          <a:pPr lvl="0" algn="l" defTabSz="80010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Almacenamiento en-granja 11.9%</a:t>
          </a:r>
          <a:endParaRPr lang="es-HN" sz="1800" kern="1200" noProof="0" dirty="0">
            <a:latin typeface="Arial" panose="020B0604020202020204" pitchFamily="34" charset="0"/>
            <a:cs typeface="Arial" panose="020B0604020202020204" pitchFamily="34" charset="0"/>
          </a:endParaRPr>
        </a:p>
      </dsp:txBody>
      <dsp:txXfrm>
        <a:off x="2133596" y="3179272"/>
        <a:ext cx="2155311" cy="649828"/>
      </dsp:txXfrm>
    </dsp:sp>
    <dsp:sp modelId="{13C06440-637E-4130-B0A3-1AA591212B57}">
      <dsp:nvSpPr>
        <dsp:cNvPr id="0" name=""/>
        <dsp:cNvSpPr/>
      </dsp:nvSpPr>
      <dsp:spPr>
        <a:xfrm>
          <a:off x="3271223" y="2108034"/>
          <a:ext cx="405147" cy="40514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499922D-8AD9-431D-BB2E-FD49F612DF16}">
      <dsp:nvSpPr>
        <dsp:cNvPr id="0" name=""/>
        <dsp:cNvSpPr/>
      </dsp:nvSpPr>
      <dsp:spPr>
        <a:xfrm>
          <a:off x="3457889" y="2310608"/>
          <a:ext cx="2065107" cy="296475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14679" tIns="0" rIns="0" bIns="0" numCol="1" spcCol="1270" anchor="t" anchorCtr="0">
          <a:noAutofit/>
        </a:bodyPr>
        <a:lstStyle/>
        <a:p>
          <a:pPr lvl="0" algn="l" defTabSz="80010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Almacenamiento fuera de granja 24.6%</a:t>
          </a:r>
          <a:endParaRPr lang="es-HN" sz="1800" kern="1200" noProof="0" dirty="0">
            <a:latin typeface="Arial" panose="020B0604020202020204" pitchFamily="34" charset="0"/>
            <a:cs typeface="Arial" panose="020B0604020202020204" pitchFamily="34" charset="0"/>
          </a:endParaRPr>
        </a:p>
      </dsp:txBody>
      <dsp:txXfrm>
        <a:off x="3457889" y="2310608"/>
        <a:ext cx="2065107" cy="2964753"/>
      </dsp:txXfrm>
    </dsp:sp>
    <dsp:sp modelId="{2B729DC3-8C75-4310-9025-6534CD212599}">
      <dsp:nvSpPr>
        <dsp:cNvPr id="0" name=""/>
        <dsp:cNvSpPr/>
      </dsp:nvSpPr>
      <dsp:spPr>
        <a:xfrm>
          <a:off x="4841171" y="1479211"/>
          <a:ext cx="523315" cy="523315"/>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A169111-BF12-4CA7-8F83-5B824E789741}">
      <dsp:nvSpPr>
        <dsp:cNvPr id="0" name=""/>
        <dsp:cNvSpPr/>
      </dsp:nvSpPr>
      <dsp:spPr>
        <a:xfrm>
          <a:off x="5139309" y="1919272"/>
          <a:ext cx="1485643" cy="287930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77294" tIns="0" rIns="0" bIns="0" numCol="1" spcCol="1270" anchor="t" anchorCtr="0">
          <a:noAutofit/>
        </a:bodyPr>
        <a:lstStyle/>
        <a:p>
          <a:pPr lvl="0" algn="l" defTabSz="80010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Tamaño del silo 133%</a:t>
          </a:r>
          <a:endParaRPr lang="es-HN" sz="1800" kern="1200" noProof="0" dirty="0">
            <a:latin typeface="Arial" panose="020B0604020202020204" pitchFamily="34" charset="0"/>
            <a:cs typeface="Arial" panose="020B0604020202020204" pitchFamily="34" charset="0"/>
          </a:endParaRPr>
        </a:p>
      </dsp:txBody>
      <dsp:txXfrm>
        <a:off x="5139309" y="1919272"/>
        <a:ext cx="1485643" cy="2879303"/>
      </dsp:txXfrm>
    </dsp:sp>
    <dsp:sp modelId="{B680DCB7-AFE6-4A71-B543-B425027F860A}">
      <dsp:nvSpPr>
        <dsp:cNvPr id="0" name=""/>
        <dsp:cNvSpPr/>
      </dsp:nvSpPr>
      <dsp:spPr>
        <a:xfrm>
          <a:off x="6495290" y="1108989"/>
          <a:ext cx="591310" cy="567411"/>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69A3B7E-B1FB-44FE-AFCB-8D61185488F4}">
      <dsp:nvSpPr>
        <dsp:cNvPr id="0" name=""/>
        <dsp:cNvSpPr/>
      </dsp:nvSpPr>
      <dsp:spPr>
        <a:xfrm rot="10800000" flipV="1">
          <a:off x="6736369" y="1668656"/>
          <a:ext cx="1874230" cy="72446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53327" tIns="0" rIns="0" bIns="0" numCol="1" spcCol="1270" anchor="t" anchorCtr="0">
          <a:noAutofit/>
        </a:bodyPr>
        <a:lstStyle/>
        <a:p>
          <a:pPr lvl="0" algn="l" defTabSz="800100">
            <a:lnSpc>
              <a:spcPct val="90000"/>
            </a:lnSpc>
            <a:spcBef>
              <a:spcPct val="0"/>
            </a:spcBef>
            <a:spcAft>
              <a:spcPct val="35000"/>
            </a:spcAft>
          </a:pPr>
          <a:r>
            <a:rPr lang="es-HN" sz="1800" kern="1200" noProof="0" dirty="0" smtClean="0">
              <a:latin typeface="Arial" panose="020B0604020202020204" pitchFamily="34" charset="0"/>
              <a:cs typeface="Arial" panose="020B0604020202020204" pitchFamily="34" charset="0"/>
            </a:rPr>
            <a:t>Atrapamientos 64.9%</a:t>
          </a:r>
        </a:p>
        <a:p>
          <a:pPr lvl="0" algn="l" defTabSz="800100">
            <a:lnSpc>
              <a:spcPct val="90000"/>
            </a:lnSpc>
            <a:spcBef>
              <a:spcPct val="0"/>
            </a:spcBef>
            <a:spcAft>
              <a:spcPct val="35000"/>
            </a:spcAft>
          </a:pPr>
          <a:endParaRPr lang="es-HN" sz="2000" kern="1200" noProof="0" dirty="0">
            <a:latin typeface="Arial" panose="020B0604020202020204" pitchFamily="34" charset="0"/>
            <a:cs typeface="Arial" panose="020B0604020202020204" pitchFamily="34" charset="0"/>
          </a:endParaRPr>
        </a:p>
      </dsp:txBody>
      <dsp:txXfrm rot="-10800000">
        <a:off x="6736369" y="1668656"/>
        <a:ext cx="1874230" cy="7244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E72EB-187C-4F1F-A600-666BAEC314EF}">
      <dsp:nvSpPr>
        <dsp:cNvPr id="0" name=""/>
        <dsp:cNvSpPr/>
      </dsp:nvSpPr>
      <dsp:spPr>
        <a:xfrm>
          <a:off x="2314268" y="140904"/>
          <a:ext cx="2915262" cy="2915262"/>
        </a:xfrm>
        <a:prstGeom prst="ellipse">
          <a:avLst/>
        </a:prstGeom>
        <a:solidFill>
          <a:srgbClr val="FEDE1E">
            <a:alpha val="5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Empleador</a:t>
          </a:r>
        </a:p>
        <a:p>
          <a:pPr lvl="0" algn="ctr" defTabSz="1244600">
            <a:lnSpc>
              <a:spcPct val="90000"/>
            </a:lnSpc>
            <a:spcBef>
              <a:spcPct val="0"/>
            </a:spcBef>
            <a:spcAft>
              <a:spcPct val="35000"/>
            </a:spcAft>
          </a:pPr>
          <a:r>
            <a:rPr lang="es-HN" sz="2200" kern="1200" baseline="0" noProof="0" dirty="0" smtClean="0">
              <a:latin typeface="Arial" panose="020B0604020202020204" pitchFamily="34" charset="0"/>
              <a:cs typeface="Arial" panose="020B0604020202020204" pitchFamily="34" charset="0"/>
            </a:rPr>
            <a:t>Lugar de trabajo seguro y saludable</a:t>
          </a:r>
          <a:endParaRPr lang="es-HN" sz="2400" kern="1200" noProof="0" dirty="0">
            <a:latin typeface="Arial" panose="020B0604020202020204" pitchFamily="34" charset="0"/>
            <a:cs typeface="Arial" panose="020B0604020202020204" pitchFamily="34" charset="0"/>
          </a:endParaRPr>
        </a:p>
      </dsp:txBody>
      <dsp:txXfrm>
        <a:off x="2702970" y="651075"/>
        <a:ext cx="2137859" cy="1311868"/>
      </dsp:txXfrm>
    </dsp:sp>
    <dsp:sp modelId="{E2E108C2-7821-4709-AC01-13BE46F1D87B}">
      <dsp:nvSpPr>
        <dsp:cNvPr id="0" name=""/>
        <dsp:cNvSpPr/>
      </dsp:nvSpPr>
      <dsp:spPr>
        <a:xfrm>
          <a:off x="3366192" y="1962943"/>
          <a:ext cx="2915262" cy="2915262"/>
        </a:xfrm>
        <a:prstGeom prst="ellipse">
          <a:avLst/>
        </a:prstGeom>
        <a:solidFill>
          <a:srgbClr val="F3740B">
            <a:alpha val="5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Trabajador</a:t>
          </a:r>
          <a:r>
            <a:rPr lang="es-HN" sz="2400" kern="1200" noProof="0" dirty="0" smtClean="0">
              <a:latin typeface="Arial" panose="020B0604020202020204" pitchFamily="34" charset="0"/>
              <a:cs typeface="Arial" panose="020B0604020202020204" pitchFamily="34" charset="0"/>
            </a:rPr>
            <a:t> </a:t>
          </a:r>
          <a:r>
            <a:rPr lang="es-HN" sz="2100" kern="1200" noProof="0" dirty="0" smtClean="0">
              <a:latin typeface="Arial" panose="020B0604020202020204" pitchFamily="34" charset="0"/>
              <a:cs typeface="Arial" panose="020B0604020202020204" pitchFamily="34" charset="0"/>
            </a:rPr>
            <a:t>Sigue las reglas y</a:t>
          </a:r>
        </a:p>
        <a:p>
          <a:pPr lvl="0" algn="l" defTabSz="1244600">
            <a:lnSpc>
              <a:spcPct val="90000"/>
            </a:lnSpc>
            <a:spcBef>
              <a:spcPct val="0"/>
            </a:spcBef>
            <a:spcAft>
              <a:spcPct val="35000"/>
            </a:spcAft>
          </a:pPr>
          <a:r>
            <a:rPr lang="es-HN" sz="2000" kern="1200" noProof="0" dirty="0" smtClean="0">
              <a:latin typeface="Arial" panose="020B0604020202020204" pitchFamily="34" charset="0"/>
              <a:cs typeface="Arial" panose="020B0604020202020204" pitchFamily="34" charset="0"/>
            </a:rPr>
            <a:t>procedimientos</a:t>
          </a:r>
          <a:endParaRPr lang="es-HN" sz="2000" kern="1200" noProof="0" dirty="0">
            <a:latin typeface="Arial" panose="020B0604020202020204" pitchFamily="34" charset="0"/>
            <a:cs typeface="Arial" panose="020B0604020202020204" pitchFamily="34" charset="0"/>
          </a:endParaRPr>
        </a:p>
      </dsp:txBody>
      <dsp:txXfrm>
        <a:off x="4257777" y="2716053"/>
        <a:ext cx="1749157" cy="1603394"/>
      </dsp:txXfrm>
    </dsp:sp>
    <dsp:sp modelId="{F3CAB4ED-5466-465C-92E0-9591EC6BCFC4}">
      <dsp:nvSpPr>
        <dsp:cNvPr id="0" name=""/>
        <dsp:cNvSpPr/>
      </dsp:nvSpPr>
      <dsp:spPr>
        <a:xfrm>
          <a:off x="1262344" y="1962943"/>
          <a:ext cx="2915262" cy="2915262"/>
        </a:xfrm>
        <a:prstGeom prst="ellipse">
          <a:avLst/>
        </a:prstGeom>
        <a:solidFill>
          <a:srgbClr val="FF9900">
            <a:alpha val="50000"/>
          </a:srgb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l" defTabSz="1244600">
            <a:lnSpc>
              <a:spcPct val="90000"/>
            </a:lnSpc>
            <a:spcBef>
              <a:spcPct val="0"/>
            </a:spcBef>
            <a:spcAft>
              <a:spcPct val="35000"/>
            </a:spcAft>
          </a:pPr>
          <a:r>
            <a:rPr lang="es-HN" sz="2800" kern="1200" noProof="0" dirty="0" smtClean="0">
              <a:latin typeface="Arial" panose="020B0604020202020204" pitchFamily="34" charset="0"/>
              <a:cs typeface="Arial" panose="020B0604020202020204" pitchFamily="34" charset="0"/>
            </a:rPr>
            <a:t>Gerente </a:t>
          </a:r>
        </a:p>
        <a:p>
          <a:pPr lvl="0" algn="l" defTabSz="1244600">
            <a:lnSpc>
              <a:spcPct val="90000"/>
            </a:lnSpc>
            <a:spcBef>
              <a:spcPct val="0"/>
            </a:spcBef>
            <a:spcAft>
              <a:spcPct val="35000"/>
            </a:spcAft>
          </a:pPr>
          <a:r>
            <a:rPr lang="es-HN" sz="2100" b="0" kern="1200" noProof="0" dirty="0" smtClean="0">
              <a:latin typeface="Arial" panose="020B0604020202020204" pitchFamily="34" charset="0"/>
              <a:cs typeface="Arial" panose="020B0604020202020204" pitchFamily="34" charset="0"/>
            </a:rPr>
            <a:t>Se adhiere a </a:t>
          </a:r>
          <a:r>
            <a:rPr lang="es-HN" sz="2100" b="0" kern="1200" noProof="0" smtClean="0">
              <a:latin typeface="Arial" panose="020B0604020202020204" pitchFamily="34" charset="0"/>
              <a:cs typeface="Arial" panose="020B0604020202020204" pitchFamily="34" charset="0"/>
            </a:rPr>
            <a:t>las prácticas </a:t>
          </a:r>
          <a:r>
            <a:rPr lang="es-HN" sz="2100" b="0" kern="1200" noProof="0" dirty="0" smtClean="0">
              <a:latin typeface="Arial" panose="020B0604020202020204" pitchFamily="34" charset="0"/>
              <a:cs typeface="Arial" panose="020B0604020202020204" pitchFamily="34" charset="0"/>
            </a:rPr>
            <a:t>seguras y las hace cumplir</a:t>
          </a:r>
          <a:endParaRPr lang="es-HN" sz="2100" b="0" kern="1200" baseline="0" noProof="0" dirty="0">
            <a:latin typeface="Arial" panose="020B0604020202020204" pitchFamily="34" charset="0"/>
            <a:cs typeface="Arial" panose="020B0604020202020204" pitchFamily="34" charset="0"/>
          </a:endParaRPr>
        </a:p>
      </dsp:txBody>
      <dsp:txXfrm>
        <a:off x="1536865" y="2716053"/>
        <a:ext cx="1749157" cy="1603394"/>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571FF-2086-4EF6-8483-6A58271218FF}" type="datetimeFigureOut">
              <a:rPr lang="en-US" smtClean="0"/>
              <a:t>4/12/2019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6787A-C0D1-4561-A207-1E119A045637}" type="slidenum">
              <a:rPr lang="en-US" smtClean="0"/>
              <a:t>‹#›</a:t>
            </a:fld>
            <a:endParaRPr lang="en-US"/>
          </a:p>
        </p:txBody>
      </p:sp>
    </p:spTree>
    <p:extLst>
      <p:ext uri="{BB962C8B-B14F-4D97-AF65-F5344CB8AC3E}">
        <p14:creationId xmlns:p14="http://schemas.microsoft.com/office/powerpoint/2010/main" val="273725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image" Target="../media/image4.png"/></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osha.gov/pls/oshaweb/owadisp.show_document?p_table=DIRECTIVES&amp;p_id=1742" TargetMode="External"/><Relationship Id="rId2" Type="http://schemas.openxmlformats.org/officeDocument/2006/relationships/slide" Target="../slides/slide33.xml"/><Relationship Id="rId1" Type="http://schemas.openxmlformats.org/officeDocument/2006/relationships/notesMaster" Target="../notesMasters/notesMaster1.xml"/><Relationship Id="rId5" Type="http://schemas.openxmlformats.org/officeDocument/2006/relationships/hyperlink" Target="https://www.osha.gov/pls/oshaweb/owadisp.show_document?p_table=INTERPRETATIONS&amp;p_id=18716" TargetMode="External"/><Relationship Id="rId4" Type="http://schemas.openxmlformats.org/officeDocument/2006/relationships/hyperlink" Target="https://www.osha.gov/pls/oshaweb/o197wadisp.show_document?p_id=24112&amp;p_table=INTERPRETATIONS"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dol.gov/"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A62009FD-35DB-4EE1-852D-1BDD41C22C3B}" type="slidenum">
              <a:rPr lang="en-US" smtClean="0">
                <a:solidFill>
                  <a:prstClr val="black"/>
                </a:solidFill>
              </a:rPr>
              <a:pPr/>
              <a:t>1</a:t>
            </a:fld>
            <a:endParaRPr lang="en-US" dirty="0">
              <a:solidFill>
                <a:prstClr val="black"/>
              </a:solidFill>
            </a:endParaRPr>
          </a:p>
        </p:txBody>
      </p:sp>
      <p:sp>
        <p:nvSpPr>
          <p:cNvPr id="5" name="Notes Placeholder 2"/>
          <p:cNvSpPr txBox="1">
            <a:spLocks/>
          </p:cNvSpPr>
          <p:nvPr/>
        </p:nvSpPr>
        <p:spPr>
          <a:xfrm>
            <a:off x="-32951" y="3647303"/>
            <a:ext cx="6858000" cy="4114800"/>
          </a:xfrm>
          <a:prstGeom prst="rect">
            <a:avLst/>
          </a:prstGeom>
        </p:spPr>
        <p:txBody>
          <a:bodyPr vert="horz" lIns="91440" tIns="45720" rIns="91440" bIns="45720" rtlCol="0"/>
          <a:lstStyle>
            <a:lvl1pPr marL="0" algn="l" defTabSz="914400" rtl="0" eaLnBrk="1" latinLnBrk="0" hangingPunct="1">
              <a:defRPr sz="1100" kern="1200">
                <a:solidFill>
                  <a:schemeClr val="tx1"/>
                </a:solidFill>
                <a:latin typeface="Arial Narrow" pitchFamily="34" charset="0"/>
                <a:ea typeface="+mn-ea"/>
                <a:cs typeface="+mn-cs"/>
              </a:defRPr>
            </a:lvl1pPr>
            <a:lvl2pPr marL="457200" algn="l" defTabSz="914400" rtl="0" eaLnBrk="1" latinLnBrk="0" hangingPunct="1">
              <a:defRPr sz="1100" kern="1200">
                <a:solidFill>
                  <a:schemeClr val="tx1"/>
                </a:solidFill>
                <a:latin typeface="Arial Narrow" pitchFamily="34" charset="0"/>
                <a:ea typeface="+mn-ea"/>
                <a:cs typeface="+mn-cs"/>
              </a:defRPr>
            </a:lvl2pPr>
            <a:lvl3pPr marL="914400" algn="l" defTabSz="914400" rtl="0" eaLnBrk="1" latinLnBrk="0" hangingPunct="1">
              <a:defRPr sz="1100" kern="1200">
                <a:solidFill>
                  <a:schemeClr val="tx1"/>
                </a:solidFill>
                <a:latin typeface="Arial Narrow" pitchFamily="34" charset="0"/>
                <a:ea typeface="+mn-ea"/>
                <a:cs typeface="+mn-cs"/>
              </a:defRPr>
            </a:lvl3pPr>
            <a:lvl4pPr marL="1371600" algn="l" defTabSz="914400" rtl="0" eaLnBrk="1" latinLnBrk="0" hangingPunct="1">
              <a:defRPr sz="1100" kern="1200">
                <a:solidFill>
                  <a:schemeClr val="tx1"/>
                </a:solidFill>
                <a:latin typeface="Arial Narrow" pitchFamily="34" charset="0"/>
                <a:ea typeface="+mn-ea"/>
                <a:cs typeface="+mn-cs"/>
              </a:defRPr>
            </a:lvl4pPr>
            <a:lvl5pPr marL="1828800" algn="l" defTabSz="914400" rtl="0" eaLnBrk="1" latinLnBrk="0" hangingPunct="1">
              <a:defRPr sz="11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a:defRPr/>
            </a:pPr>
            <a:r>
              <a:rPr lang="en-US" sz="1200" b="1" dirty="0" smtClean="0">
                <a:solidFill>
                  <a:prstClr val="black"/>
                </a:solidFill>
              </a:rPr>
              <a:t>INSTRUCTOR NOTE:  This module should be presented by a knowledgeable, experienced and trained instructor with experience in grain handling and storage, as well as the OSHA grain handling standard. </a:t>
            </a:r>
          </a:p>
          <a:p>
            <a:pPr>
              <a:defRPr/>
            </a:pPr>
            <a:endParaRPr lang="en-US" b="1" dirty="0" smtClean="0">
              <a:solidFill>
                <a:prstClr val="black"/>
              </a:solidFill>
            </a:endParaRPr>
          </a:p>
          <a:p>
            <a:pPr>
              <a:defRPr/>
            </a:pPr>
            <a:r>
              <a:rPr lang="en-US" sz="1200" dirty="0" smtClean="0">
                <a:solidFill>
                  <a:prstClr val="black"/>
                </a:solidFill>
              </a:rPr>
              <a:t>This </a:t>
            </a:r>
            <a:r>
              <a:rPr lang="en-US" sz="1200" dirty="0">
                <a:solidFill>
                  <a:prstClr val="black"/>
                </a:solidFill>
              </a:rPr>
              <a:t>module &amp; the accompanying video are based on FEDERAL OSHA regulations.  States governed by OSHA approved state plans have OSHA-approved job safety and health programs operated by individual states instead of federal OSHA. Some of their regulations may differ.  It is up to the instructor to inform participants of the differences or to warn participants some regulations may differ and they should check with their state </a:t>
            </a:r>
            <a:r>
              <a:rPr lang="en-US" sz="1200" dirty="0" smtClean="0">
                <a:solidFill>
                  <a:prstClr val="black"/>
                </a:solidFill>
              </a:rPr>
              <a:t>regulations.</a:t>
            </a:r>
          </a:p>
          <a:p>
            <a:pPr>
              <a:defRPr/>
            </a:pPr>
            <a:endParaRPr lang="en-US" sz="1200" b="1" dirty="0">
              <a:solidFill>
                <a:prstClr val="black"/>
              </a:solidFill>
            </a:endParaRPr>
          </a:p>
          <a:p>
            <a:pPr>
              <a:defRPr/>
            </a:pPr>
            <a:r>
              <a:rPr lang="en-US" sz="1200" b="1" dirty="0" smtClean="0">
                <a:solidFill>
                  <a:prstClr val="black"/>
                </a:solidFill>
              </a:rPr>
              <a:t>INSTRUCTOR MANUAL –</a:t>
            </a:r>
          </a:p>
          <a:p>
            <a:pPr>
              <a:defRPr/>
            </a:pPr>
            <a:endParaRPr lang="en-US" sz="1200" b="1" dirty="0">
              <a:solidFill>
                <a:prstClr val="black"/>
              </a:solidFill>
            </a:endParaRPr>
          </a:p>
          <a:p>
            <a:pPr>
              <a:defRPr/>
            </a:pPr>
            <a:r>
              <a:rPr lang="en-US" sz="1200" dirty="0" smtClean="0">
                <a:solidFill>
                  <a:prstClr val="black"/>
                </a:solidFill>
              </a:rPr>
              <a:t>The </a:t>
            </a:r>
            <a:r>
              <a:rPr lang="en-US" sz="1200" dirty="0" err="1" smtClean="0">
                <a:solidFill>
                  <a:prstClr val="black"/>
                </a:solidFill>
              </a:rPr>
              <a:t>Powerpoint</a:t>
            </a:r>
            <a:r>
              <a:rPr lang="en-US" sz="1200" dirty="0" smtClean="0">
                <a:solidFill>
                  <a:prstClr val="black"/>
                </a:solidFill>
              </a:rPr>
              <a:t>® notes pages are the instruction manual for this module.  The note pages have been formatted to help guide the instructor through key points and discussion points for each slide.</a:t>
            </a:r>
          </a:p>
          <a:p>
            <a:pPr>
              <a:defRPr/>
            </a:pPr>
            <a:endParaRPr lang="en-US" sz="1200" dirty="0">
              <a:solidFill>
                <a:prstClr val="black"/>
              </a:solidFill>
            </a:endParaRPr>
          </a:p>
          <a:p>
            <a:pPr>
              <a:defRPr/>
            </a:pPr>
            <a:r>
              <a:rPr lang="en-US" sz="1200" dirty="0" smtClean="0">
                <a:solidFill>
                  <a:prstClr val="black"/>
                </a:solidFill>
              </a:rPr>
              <a:t>The orange box in the upper right hand corner provides key points to cover designated by the </a:t>
            </a:r>
          </a:p>
          <a:p>
            <a:pPr>
              <a:defRPr/>
            </a:pPr>
            <a:endParaRPr lang="en-US" sz="1200" dirty="0" smtClean="0">
              <a:solidFill>
                <a:prstClr val="black"/>
              </a:solidFill>
            </a:endParaRPr>
          </a:p>
          <a:p>
            <a:pPr>
              <a:defRPr/>
            </a:pPr>
            <a:r>
              <a:rPr lang="en-US" sz="1200" dirty="0" smtClean="0">
                <a:solidFill>
                  <a:prstClr val="black"/>
                </a:solidFill>
              </a:rPr>
              <a:t> Animated slides are identified in the key notes box and by a  </a:t>
            </a:r>
          </a:p>
          <a:p>
            <a:pPr>
              <a:defRPr/>
            </a:pPr>
            <a:r>
              <a:rPr lang="en-US" sz="1200" dirty="0" smtClean="0">
                <a:solidFill>
                  <a:prstClr val="black"/>
                </a:solidFill>
              </a:rPr>
              <a:t>Instructions for the animation are given at the beginning of the discussion points.</a:t>
            </a:r>
          </a:p>
          <a:p>
            <a:pPr>
              <a:defRPr/>
            </a:pPr>
            <a:endParaRPr lang="en-US" sz="1200" dirty="0">
              <a:solidFill>
                <a:prstClr val="black"/>
              </a:solidFill>
            </a:endParaRPr>
          </a:p>
          <a:p>
            <a:pPr>
              <a:defRPr/>
            </a:pPr>
            <a:r>
              <a:rPr lang="en-US" sz="1200" dirty="0" smtClean="0">
                <a:solidFill>
                  <a:prstClr val="black"/>
                </a:solidFill>
              </a:rPr>
              <a:t>Discussion </a:t>
            </a:r>
            <a:r>
              <a:rPr lang="en-US" sz="1200" dirty="0">
                <a:solidFill>
                  <a:prstClr val="black"/>
                </a:solidFill>
              </a:rPr>
              <a:t>points and audience participation questions are contained in the body of the notes </a:t>
            </a:r>
            <a:r>
              <a:rPr lang="en-US" sz="1200" dirty="0" smtClean="0">
                <a:solidFill>
                  <a:prstClr val="black"/>
                </a:solidFill>
              </a:rPr>
              <a:t>pages. These are intended as talking points to either further explain the slide contents or engage the audience. Modules are designed for 120 minute sessions.   </a:t>
            </a:r>
            <a:endParaRPr lang="en-US" dirty="0">
              <a:solidFill>
                <a:prstClr val="black"/>
              </a:solidFill>
            </a:endParaRPr>
          </a:p>
        </p:txBody>
      </p:sp>
      <p:pic>
        <p:nvPicPr>
          <p:cNvPr id="6" name="Picture 5" descr="C:\Users\Andrew Jarrett\AppData\Local\Microsoft\Windows\Temporary Internet Files\Content.IE5\WAFK0WES\MC90038402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713" y="8242"/>
            <a:ext cx="1264333" cy="914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8175" y="713601"/>
            <a:ext cx="22098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Review notes below</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t>
            </a:r>
            <a:r>
              <a:rPr lang="en-US" sz="1200" dirty="0" err="1">
                <a:solidFill>
                  <a:prstClr val="black"/>
                </a:solidFill>
                <a:latin typeface="Arial Narrow" panose="020B0606020202030204" pitchFamily="34" charset="0"/>
              </a:rPr>
              <a:t>Edúcate</a:t>
            </a:r>
            <a:r>
              <a:rPr lang="en-US" sz="1200" dirty="0">
                <a:solidFill>
                  <a:prstClr val="black"/>
                </a:solidFill>
                <a:latin typeface="Arial Narrow" panose="020B0606020202030204" pitchFamily="34" charset="0"/>
              </a:rPr>
              <a:t> y </a:t>
            </a:r>
            <a:r>
              <a:rPr lang="en-US" sz="1200" dirty="0" err="1">
                <a:solidFill>
                  <a:prstClr val="black"/>
                </a:solidFill>
                <a:latin typeface="Arial Narrow" panose="020B0606020202030204" pitchFamily="34" charset="0"/>
              </a:rPr>
              <a:t>Sobrevive</a:t>
            </a:r>
            <a:endParaRPr lang="en-US" sz="1200" dirty="0">
              <a:solidFill>
                <a:prstClr val="black"/>
              </a:solidFill>
              <a:latin typeface="Arial Narrow" panose="020B060602020203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8175" y="6324600"/>
            <a:ext cx="424113" cy="424113"/>
          </a:xfrm>
          <a:prstGeom prst="rect">
            <a:avLst/>
          </a:prstGeom>
        </p:spPr>
      </p:pic>
      <p:pic>
        <p:nvPicPr>
          <p:cNvPr id="8" name="Picture 7" descr="C:\Users\Andrew Jarrett\AppData\Local\Microsoft\Windows\Temporary Internet Files\Content.IE5\WAFK0WES\MC900384028[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9672" y="5943600"/>
            <a:ext cx="52680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1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defTabSz="888340">
              <a:buFont typeface="+mj-lt"/>
              <a:buAutoNum type="arabicPeriod"/>
              <a:defRPr/>
            </a:pPr>
            <a:r>
              <a:rPr lang="en-US" b="1" dirty="0" smtClean="0">
                <a:solidFill>
                  <a:prstClr val="black"/>
                </a:solidFill>
                <a:latin typeface="Arial Narrow" panose="020B0606020202030204" pitchFamily="34" charset="0"/>
              </a:rPr>
              <a:t>Introduce</a:t>
            </a:r>
            <a:r>
              <a:rPr lang="en-US" dirty="0" smtClean="0">
                <a:solidFill>
                  <a:prstClr val="black"/>
                </a:solidFill>
                <a:latin typeface="Arial Narrow" panose="020B0606020202030204" pitchFamily="34" charset="0"/>
              </a:rPr>
              <a:t> the topics to be covered in this section.</a:t>
            </a:r>
          </a:p>
          <a:p>
            <a:pPr marL="228600" indent="-228600" defTabSz="888340">
              <a:buFont typeface="+mj-lt"/>
              <a:buAutoNum type="arabicPeriod"/>
              <a:defRPr/>
            </a:pPr>
            <a:r>
              <a:rPr lang="en-US" b="1" dirty="0" smtClean="0">
                <a:solidFill>
                  <a:prstClr val="black"/>
                </a:solidFill>
              </a:rPr>
              <a:t>NOTE</a:t>
            </a:r>
            <a:r>
              <a:rPr lang="en-US" dirty="0" smtClean="0">
                <a:solidFill>
                  <a:prstClr val="black"/>
                </a:solidFill>
              </a:rPr>
              <a:t>:  the order of this curriculum is slightly different than the video.  </a:t>
            </a:r>
            <a:endParaRPr lang="en-US" dirty="0">
              <a:solidFill>
                <a:prstClr val="black"/>
              </a:solidFill>
              <a:latin typeface="Arial Narrow" panose="020B0606020202030204" pitchFamily="34" charset="0"/>
            </a:endParaRPr>
          </a:p>
          <a:p>
            <a:pPr marL="0" indent="0">
              <a:buNone/>
            </a:pPr>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10</a:t>
            </a:fld>
            <a:endParaRPr lang="en-US" dirty="0">
              <a:solidFill>
                <a:prstClr val="black"/>
              </a:solidFill>
            </a:endParaRPr>
          </a:p>
        </p:txBody>
      </p:sp>
      <p:sp>
        <p:nvSpPr>
          <p:cNvPr id="5" name="TextBox 4"/>
          <p:cNvSpPr txBox="1"/>
          <p:nvPr/>
        </p:nvSpPr>
        <p:spPr>
          <a:xfrm>
            <a:off x="4419600" y="697468"/>
            <a:ext cx="2362200" cy="27699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Review topics that will be discussed</a:t>
            </a:r>
          </a:p>
        </p:txBody>
      </p:sp>
    </p:spTree>
    <p:extLst>
      <p:ext uri="{BB962C8B-B14F-4D97-AF65-F5344CB8AC3E}">
        <p14:creationId xmlns:p14="http://schemas.microsoft.com/office/powerpoint/2010/main" val="3643957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latin typeface="Arial Narrow" panose="020B0606020202030204" pitchFamily="34" charset="0"/>
              </a:rPr>
              <a:t>This section introduces Bin Entry as a process – a concept that may be unfamiliar to participants.  </a:t>
            </a:r>
          </a:p>
          <a:p>
            <a:pPr lvl="1"/>
            <a:r>
              <a:rPr lang="en-US" dirty="0" smtClean="0">
                <a:latin typeface="Arial Narrow" panose="020B0606020202030204" pitchFamily="34" charset="0"/>
              </a:rPr>
              <a:t>Workers may not consider the company policies or their training requirements as integral to the task of entering a grain bin.  </a:t>
            </a:r>
          </a:p>
          <a:p>
            <a:pPr lvl="1"/>
            <a:r>
              <a:rPr lang="en-US" dirty="0" smtClean="0"/>
              <a:t>Farm personnel may not see bin entry as other than a task that needs to be done.</a:t>
            </a:r>
          </a:p>
          <a:p>
            <a:r>
              <a:rPr lang="en-US" dirty="0" smtClean="0"/>
              <a:t>The section talks about the changes in production necessitating the need to change how we THINK about bin entry as well as how we practice bin entry. </a:t>
            </a: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11</a:t>
            </a:fld>
            <a:endParaRPr lang="en-US" dirty="0">
              <a:solidFill>
                <a:prstClr val="black"/>
              </a:solidFill>
            </a:endParaRPr>
          </a:p>
        </p:txBody>
      </p:sp>
      <p:sp>
        <p:nvSpPr>
          <p:cNvPr id="7" name="TextBox 6"/>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Introduce section content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Background material will help gain an appreciation of the need for safe bin entry process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Concept of bin entry as a process and not just a task may be new</a:t>
            </a:r>
          </a:p>
        </p:txBody>
      </p:sp>
    </p:spTree>
    <p:extLst>
      <p:ext uri="{BB962C8B-B14F-4D97-AF65-F5344CB8AC3E}">
        <p14:creationId xmlns:p14="http://schemas.microsoft.com/office/powerpoint/2010/main" val="1373478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r>
              <a:rPr lang="en-US" b="1" baseline="0" dirty="0" smtClean="0">
                <a:latin typeface="Arial Narrow" panose="020B0606020202030204" pitchFamily="34" charset="0"/>
              </a:rPr>
              <a:t>Emphasize</a:t>
            </a:r>
            <a:r>
              <a:rPr lang="en-US" baseline="0" dirty="0" smtClean="0">
                <a:latin typeface="Arial Narrow" panose="020B0606020202030204" pitchFamily="34" charset="0"/>
              </a:rPr>
              <a:t> – Incidents which occur in the grain environment</a:t>
            </a:r>
            <a:r>
              <a:rPr lang="en-US" dirty="0" smtClean="0">
                <a:latin typeface="Arial Narrow" panose="020B0606020202030204" pitchFamily="34" charset="0"/>
              </a:rPr>
              <a:t> are PREVENTABLE.  The “best practices” shared today are those which will assist in preventing incidents.</a:t>
            </a:r>
          </a:p>
          <a:p>
            <a:pPr marL="222085" lvl="0" indent="-222085" defTabSz="914272">
              <a:defRPr/>
            </a:pPr>
            <a:r>
              <a:rPr lang="en-US" b="1" dirty="0">
                <a:solidFill>
                  <a:prstClr val="black"/>
                </a:solidFill>
              </a:rPr>
              <a:t>ASK – HOW MANY PARTICIPANTS HAVE ENTERED A GRAIN </a:t>
            </a:r>
            <a:r>
              <a:rPr lang="en-US" b="1" dirty="0" smtClean="0">
                <a:solidFill>
                  <a:prstClr val="black"/>
                </a:solidFill>
              </a:rPr>
              <a:t>BIN</a:t>
            </a:r>
            <a:r>
              <a:rPr lang="en-US" dirty="0" smtClean="0">
                <a:solidFill>
                  <a:prstClr val="black"/>
                </a:solidFill>
              </a:rPr>
              <a:t>? Has anyone participated in a rescue?  Has anyone ever experienced a hazardous situation (entrapment, engulfment, entanglement, fall or other) or known someone who has?</a:t>
            </a:r>
            <a:endParaRPr lang="en-US" dirty="0">
              <a:solidFill>
                <a:prstClr val="black"/>
              </a:solidFill>
            </a:endParaRPr>
          </a:p>
          <a:p>
            <a:pPr marL="222085" indent="-222085" defTabSz="914272">
              <a:buFont typeface="+mj-lt"/>
              <a:buAutoNum type="arabicPeriod"/>
              <a:defRPr/>
            </a:pPr>
            <a:r>
              <a:rPr lang="en-US" b="1" dirty="0" smtClean="0"/>
              <a:t>Stress</a:t>
            </a:r>
            <a:r>
              <a:rPr lang="en-US" dirty="0" smtClean="0"/>
              <a:t> – </a:t>
            </a:r>
            <a:r>
              <a:rPr lang="en-US" b="1" dirty="0" smtClean="0"/>
              <a:t>Bin Entry is a last resort</a:t>
            </a:r>
            <a:r>
              <a:rPr lang="en-US" dirty="0" smtClean="0"/>
              <a:t>.  </a:t>
            </a:r>
            <a:r>
              <a:rPr lang="en-US" b="1" dirty="0" smtClean="0"/>
              <a:t>This may be a new concept to participants.</a:t>
            </a:r>
          </a:p>
          <a:p>
            <a:pPr marL="222085" indent="-222085" defTabSz="914272">
              <a:buFont typeface="+mj-lt"/>
              <a:buAutoNum type="arabicPeriod"/>
              <a:defRPr/>
            </a:pPr>
            <a:r>
              <a:rPr lang="en-US" b="1" dirty="0" smtClean="0">
                <a:latin typeface="Arial Narrow" panose="020B0606020202030204" pitchFamily="34" charset="0"/>
              </a:rPr>
              <a:t>DISCUSS</a:t>
            </a:r>
            <a:r>
              <a:rPr lang="en-US" dirty="0" smtClean="0">
                <a:latin typeface="Arial Narrow" panose="020B0606020202030204" pitchFamily="34" charset="0"/>
              </a:rPr>
              <a:t> – Explore participant’s views on the concept of bin entry as a last resort.  Ask if they consider it as a last resort to accomplish a task or correct a problem or they consider it as a first alternative. </a:t>
            </a:r>
            <a:r>
              <a:rPr lang="en-US" dirty="0" smtClean="0"/>
              <a:t>Ask workers to share what they think the company views are on bin entry.  Does the company restrict entry?  </a:t>
            </a:r>
          </a:p>
          <a:p>
            <a:pPr marL="222085" indent="-222085" defTabSz="914272">
              <a:buFont typeface="+mj-lt"/>
              <a:buAutoNum type="arabicPeriod"/>
              <a:defRPr/>
            </a:pPr>
            <a:r>
              <a:rPr lang="en-US" b="1" dirty="0" smtClean="0"/>
              <a:t>Explain </a:t>
            </a:r>
            <a:r>
              <a:rPr lang="en-US" dirty="0" smtClean="0"/>
              <a:t>– the consequence of an improper entry not only affect the worker (entrant) but the employer, co-workers, family, friends, rescue workers and community.  </a:t>
            </a:r>
          </a:p>
          <a:p>
            <a:pPr marL="450685" lvl="1" indent="-222085" defTabSz="914272">
              <a:buFont typeface="+mj-lt"/>
              <a:buAutoNum type="arabicPeriod"/>
              <a:defRPr/>
            </a:pPr>
            <a:endParaRPr lang="en-US" dirty="0" smtClean="0">
              <a:latin typeface="Arial Narrow" panose="020B0606020202030204" pitchFamily="34" charset="0"/>
            </a:endParaRPr>
          </a:p>
          <a:p>
            <a:pPr defTabSz="914272">
              <a:defRPr/>
            </a:pPr>
            <a:endParaRPr lang="en-US" dirty="0" smtClean="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12</a:t>
            </a:fld>
            <a:endParaRPr lang="en-US" dirty="0">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Emphasize bin entry is a last resort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hazards it poses have a high level of risk if not done properly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Gain an understanding of audience by asking their experience with bin entry</a:t>
            </a:r>
          </a:p>
        </p:txBody>
      </p:sp>
    </p:spTree>
    <p:extLst>
      <p:ext uri="{BB962C8B-B14F-4D97-AF65-F5344CB8AC3E}">
        <p14:creationId xmlns:p14="http://schemas.microsoft.com/office/powerpoint/2010/main" val="3834650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lvl="0" indent="-222085" defTabSz="914272">
              <a:buFont typeface="+mj-lt"/>
              <a:buAutoNum type="arabicPeriod"/>
              <a:defRPr/>
            </a:pPr>
            <a:r>
              <a:rPr lang="en-US" b="1" dirty="0">
                <a:solidFill>
                  <a:prstClr val="black"/>
                </a:solidFill>
              </a:rPr>
              <a:t>Discuss</a:t>
            </a:r>
            <a:r>
              <a:rPr lang="en-US" dirty="0">
                <a:solidFill>
                  <a:prstClr val="black"/>
                </a:solidFill>
              </a:rPr>
              <a:t> - Higher yields as are increasing exposure as more grain is moved, stored and </a:t>
            </a:r>
            <a:r>
              <a:rPr lang="en-US" dirty="0" smtClean="0">
                <a:solidFill>
                  <a:prstClr val="black"/>
                </a:solidFill>
              </a:rPr>
              <a:t>transported. Bins that were constructed for one fill/empty cycle per year may be experiencing multiple cycles.  Additionally,  grain may be stored longer than originally anticipated and the equipment to monitor the grain while in storage may not be in place.  </a:t>
            </a:r>
            <a:endParaRPr lang="en-US" dirty="0">
              <a:solidFill>
                <a:prstClr val="black"/>
              </a:solidFill>
            </a:endParaRPr>
          </a:p>
          <a:p>
            <a:pPr marL="222085" indent="-222085" defTabSz="914272">
              <a:buFont typeface="+mj-lt"/>
              <a:buAutoNum type="arabicPeriod"/>
              <a:defRPr/>
            </a:pPr>
            <a:r>
              <a:rPr lang="en-US" b="1" dirty="0" smtClean="0">
                <a:latin typeface="Arial Narrow" panose="020B0606020202030204" pitchFamily="34" charset="0"/>
              </a:rPr>
              <a:t>Stress </a:t>
            </a:r>
            <a:r>
              <a:rPr lang="en-US" dirty="0" smtClean="0">
                <a:latin typeface="Arial Narrow" panose="020B0606020202030204" pitchFamily="34" charset="0"/>
              </a:rPr>
              <a:t>- Following safe grain bin entry procedures are vitally important now as more grain is moved more often, faster, and storage is bigger. </a:t>
            </a:r>
          </a:p>
          <a:p>
            <a:pPr marL="222085" indent="-222085" defTabSz="914272">
              <a:buFont typeface="+mj-lt"/>
              <a:buAutoNum type="arabicPeriod"/>
              <a:defRPr/>
            </a:pPr>
            <a:r>
              <a:rPr lang="en-US" dirty="0" smtClean="0">
                <a:latin typeface="Arial Narrow" panose="020B0606020202030204" pitchFamily="34" charset="0"/>
              </a:rPr>
              <a:t>Farmers are not necessarily bringing  their harvest straight to the elevator but may be storing more on-site with larger capacity storage, dryers, </a:t>
            </a:r>
            <a:r>
              <a:rPr lang="en-US" dirty="0" smtClean="0"/>
              <a:t>conveyors,  bucket systems, catwalks, etc.  They</a:t>
            </a:r>
            <a:r>
              <a:rPr lang="en-US" dirty="0" smtClean="0">
                <a:latin typeface="Arial Narrow" panose="020B0606020202030204" pitchFamily="34" charset="0"/>
              </a:rPr>
              <a:t> may not realize handling this kind of volume and using larger more sophisticated systems requires a change in “how business is done”.</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13</a:t>
            </a:fld>
            <a:endParaRPr lang="en-US" dirty="0">
              <a:solidFill>
                <a:prstClr val="black"/>
              </a:solidFill>
            </a:endParaRPr>
          </a:p>
        </p:txBody>
      </p:sp>
      <p:sp>
        <p:nvSpPr>
          <p:cNvPr id="5" name="TextBox 4"/>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Grain storage is changing which is necessitating stronger use of Best Practices for safe bin entry</a:t>
            </a:r>
          </a:p>
        </p:txBody>
      </p:sp>
    </p:spTree>
    <p:extLst>
      <p:ext uri="{BB962C8B-B14F-4D97-AF65-F5344CB8AC3E}">
        <p14:creationId xmlns:p14="http://schemas.microsoft.com/office/powerpoint/2010/main" val="3834650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Explain</a:t>
            </a:r>
            <a:r>
              <a:rPr lang="en-US" dirty="0" smtClean="0"/>
              <a:t> - The majority of on-farm storage is exempt from OSHA enforcement.  Increasing #’s of entrapments are occurring at these facilities.  Best Practices are based on OSHA guidelines and should be followed to protect the farmer and workers even if the facility is exempt. </a:t>
            </a:r>
          </a:p>
          <a:p>
            <a:pPr marL="228600" indent="-228600">
              <a:buFont typeface="+mj-lt"/>
              <a:buAutoNum type="arabicPeriod"/>
            </a:pPr>
            <a:r>
              <a:rPr lang="en-US" b="1" dirty="0" smtClean="0"/>
              <a:t>Explain</a:t>
            </a:r>
            <a:r>
              <a:rPr lang="en-US" dirty="0" smtClean="0"/>
              <a:t> – At the same time commercial storage capacity is increasing along including mega sized bins. They are storing, moving, and transporting large volumes of grain throughout the country and world.</a:t>
            </a:r>
          </a:p>
          <a:p>
            <a:r>
              <a:rPr lang="en-US" dirty="0" smtClean="0"/>
              <a:t>Corn </a:t>
            </a:r>
            <a:r>
              <a:rPr lang="en-US" dirty="0"/>
              <a:t>production has increased 39% in the last 20 years. 1979 had the then highest record of corn production at 7.94 Billion bushels.  The 2016 production was 15.15 Billion bushels –  Over 37 years that is a 47.59% increase.  </a:t>
            </a:r>
          </a:p>
          <a:p>
            <a:r>
              <a:rPr lang="en-US" dirty="0"/>
              <a:t>Increased production has driven the need for more storage capacity. In the past 20 years, farm storage has increased 22% with 2016 showing an estimated capacity of 13.1 billion bushels. Six states in the US have 59% of the on-farm storage capacity with 3 of those states holding 37.4% - Iowa; Minnesota and Illinois. Off-farm, that is commercial storage increased 17% during this same period with a 2016 capacity of 11.1 Billion bushels. Taking a look back 1980 off-farm storage was a mere 7.12 billion bushels reflecting a 56% storage increase over 36 years. To meet the demand, bins have become larger. Today, mega sized bins can hold over a million bushels compared to the mid-60’s representing a 133% increase in size!  Other storage options such as temporary flat storage and ground piles are also gaining popularity.</a:t>
            </a:r>
          </a:p>
          <a:p>
            <a:pPr marL="228600" indent="-228600">
              <a:buFont typeface="+mj-lt"/>
              <a:buAutoNum type="arabicPeriod"/>
            </a:pPr>
            <a:r>
              <a:rPr lang="en-US" dirty="0" smtClean="0"/>
              <a:t>Culture needs to change in order to bring safe work practices to the farm – especially as they often work alone.  </a:t>
            </a:r>
          </a:p>
          <a:p>
            <a:pPr marL="228600" indent="-228600">
              <a:buFont typeface="+mj-lt"/>
              <a:buAutoNum type="arabicPeriod"/>
            </a:pPr>
            <a:r>
              <a:rPr lang="en-US" b="1" dirty="0" smtClean="0">
                <a:latin typeface="Arial Narrow" panose="020B0606020202030204" pitchFamily="34" charset="0"/>
              </a:rPr>
              <a:t>DISCUSS</a:t>
            </a:r>
            <a:r>
              <a:rPr lang="en-US" dirty="0" smtClean="0">
                <a:latin typeface="Arial Narrow" panose="020B0606020202030204" pitchFamily="34" charset="0"/>
              </a:rPr>
              <a:t> – If this is</a:t>
            </a:r>
            <a:r>
              <a:rPr lang="en-US" dirty="0" smtClean="0"/>
              <a:t> have a farm audience, discuss </a:t>
            </a:r>
            <a:r>
              <a:rPr lang="en-US" dirty="0" smtClean="0">
                <a:latin typeface="Arial Narrow" panose="020B0606020202030204" pitchFamily="34" charset="0"/>
              </a:rPr>
              <a:t>throughout the training how to adopt and implement best practices on the farm in a way that is manageable and accounts for working alone.  When it is important to ensure there is another person helping with a task – such as bin entry.  How can it be done?</a:t>
            </a:r>
          </a:p>
          <a:p>
            <a:r>
              <a:rPr lang="en-US" dirty="0" smtClean="0">
                <a:latin typeface="Arial Narrow" panose="020B0606020202030204" pitchFamily="34" charset="0"/>
              </a:rPr>
              <a:t>Information sources:</a:t>
            </a:r>
          </a:p>
          <a:p>
            <a:pPr lvl="1"/>
            <a:r>
              <a:rPr lang="en-US" dirty="0" smtClean="0"/>
              <a:t>Storage capacity and corn production:  </a:t>
            </a:r>
            <a:r>
              <a:rPr lang="en-US" dirty="0" smtClean="0">
                <a:latin typeface="Arial Narrow" panose="020B0606020202030204" pitchFamily="34" charset="0"/>
              </a:rPr>
              <a:t>USDA annual grain stock reports.</a:t>
            </a:r>
          </a:p>
          <a:p>
            <a:pPr lvl="1"/>
            <a:r>
              <a:rPr lang="en-US" dirty="0" smtClean="0">
                <a:latin typeface="Arial Narrow" panose="020B0606020202030204" pitchFamily="34" charset="0"/>
              </a:rPr>
              <a:t>Entrapment data:  Purdue University PASID </a:t>
            </a:r>
            <a:endParaRPr lang="en-US" dirty="0"/>
          </a:p>
          <a:p>
            <a:pPr lvl="1"/>
            <a:r>
              <a:rPr lang="en-US" dirty="0" smtClean="0">
                <a:latin typeface="Arial Narrow" panose="020B0606020202030204" pitchFamily="34" charset="0"/>
              </a:rPr>
              <a:t>Bin size growth:  </a:t>
            </a:r>
            <a:r>
              <a:rPr lang="en-US" dirty="0">
                <a:latin typeface="Arial Narrow" panose="020B0606020202030204" pitchFamily="34" charset="0"/>
              </a:rPr>
              <a:t>“How to Properly Address Engulfment </a:t>
            </a:r>
            <a:r>
              <a:rPr lang="en-US" dirty="0" smtClean="0">
                <a:latin typeface="Arial Narrow" panose="020B0606020202030204" pitchFamily="34" charset="0"/>
              </a:rPr>
              <a:t>Hazards”, 2010 </a:t>
            </a:r>
            <a:r>
              <a:rPr lang="en-US" dirty="0">
                <a:latin typeface="Arial Narrow" panose="020B0606020202030204" pitchFamily="34" charset="0"/>
              </a:rPr>
              <a:t>Safety, Health and Environmental Quality </a:t>
            </a:r>
            <a:r>
              <a:rPr lang="en-US" dirty="0" smtClean="0">
                <a:latin typeface="Arial Narrow" panose="020B0606020202030204" pitchFamily="34" charset="0"/>
              </a:rPr>
              <a:t>Conference, July 28-19, 2010, Omaha NE.  Presenter: </a:t>
            </a:r>
            <a:r>
              <a:rPr lang="en-US" dirty="0">
                <a:latin typeface="Arial Narrow" panose="020B0606020202030204" pitchFamily="34" charset="0"/>
              </a:rPr>
              <a:t>Wayne Bauer - Director of Safety &amp; Security at Star of the West Milling Co.</a:t>
            </a:r>
          </a:p>
          <a:p>
            <a:pPr indent="-457200"/>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14</a:t>
            </a:fld>
            <a:endParaRPr lang="en-US">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Review the information pointing to the growth and rise in </a:t>
            </a:r>
            <a:r>
              <a:rPr lang="en-US" sz="1200" dirty="0" err="1">
                <a:solidFill>
                  <a:prstClr val="black"/>
                </a:solidFill>
                <a:latin typeface="Arial Narrow" panose="020B0606020202030204" pitchFamily="34" charset="0"/>
              </a:rPr>
              <a:t>engulfments</a:t>
            </a:r>
            <a:endParaRPr lang="en-US" sz="1200" dirty="0">
              <a:solidFill>
                <a:prstClr val="black"/>
              </a:solidFill>
              <a:latin typeface="Arial Narrow" panose="020B0606020202030204" pitchFamily="34" charset="0"/>
            </a:endParaRPr>
          </a:p>
          <a:p>
            <a:pPr marL="171450" indent="-171450">
              <a:buFont typeface="Arial" panose="020B0604020202020204" pitchFamily="34" charset="0"/>
              <a:buChar char="•"/>
            </a:pPr>
            <a:r>
              <a:rPr lang="en-US" sz="1200" dirty="0" err="1">
                <a:solidFill>
                  <a:prstClr val="black"/>
                </a:solidFill>
                <a:latin typeface="Arial Narrow" panose="020B0606020202030204" pitchFamily="34" charset="0"/>
              </a:rPr>
              <a:t>Engulfments</a:t>
            </a:r>
            <a:r>
              <a:rPr lang="en-US" sz="1200" dirty="0">
                <a:solidFill>
                  <a:prstClr val="black"/>
                </a:solidFill>
                <a:latin typeface="Arial Narrow" panose="020B0606020202030204" pitchFamily="34" charset="0"/>
              </a:rPr>
              <a:t> are not the only hazard – has the most complete data </a:t>
            </a:r>
          </a:p>
        </p:txBody>
      </p:sp>
    </p:spTree>
    <p:extLst>
      <p:ext uri="{BB962C8B-B14F-4D97-AF65-F5344CB8AC3E}">
        <p14:creationId xmlns:p14="http://schemas.microsoft.com/office/powerpoint/2010/main" val="341259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lvl="0" indent="-222085" defTabSz="914272">
              <a:buFont typeface="+mj-lt"/>
              <a:buAutoNum type="arabicPeriod"/>
              <a:defRPr/>
            </a:pPr>
            <a:r>
              <a:rPr lang="en-US" b="1" dirty="0" smtClean="0">
                <a:solidFill>
                  <a:prstClr val="black"/>
                </a:solidFill>
              </a:rPr>
              <a:t>Discuss</a:t>
            </a:r>
            <a:r>
              <a:rPr lang="en-US" dirty="0" smtClean="0">
                <a:solidFill>
                  <a:prstClr val="black"/>
                </a:solidFill>
              </a:rPr>
              <a:t> </a:t>
            </a:r>
            <a:r>
              <a:rPr lang="en-US" dirty="0">
                <a:solidFill>
                  <a:prstClr val="black"/>
                </a:solidFill>
              </a:rPr>
              <a:t>- Purdue data suggests an upward tend in # of entrapments even though the percentage resulting in death is decreasing. </a:t>
            </a:r>
            <a:endParaRPr lang="en-US" dirty="0" smtClean="0">
              <a:solidFill>
                <a:prstClr val="black"/>
              </a:solidFill>
            </a:endParaRPr>
          </a:p>
          <a:p>
            <a:pPr marL="222085" lvl="0" indent="-222085" defTabSz="914272">
              <a:buFont typeface="+mj-lt"/>
              <a:buAutoNum type="arabicPeriod"/>
              <a:defRPr/>
            </a:pPr>
            <a:r>
              <a:rPr lang="en-US" dirty="0" smtClean="0">
                <a:solidFill>
                  <a:prstClr val="black"/>
                </a:solidFill>
              </a:rPr>
              <a:t>This is most likely due to several factors – better reporting; more awareness &amp; </a:t>
            </a:r>
            <a:r>
              <a:rPr lang="en-US" dirty="0" err="1" smtClean="0">
                <a:solidFill>
                  <a:prstClr val="black"/>
                </a:solidFill>
              </a:rPr>
              <a:t>trng</a:t>
            </a:r>
            <a:r>
              <a:rPr lang="en-US" dirty="0" smtClean="0">
                <a:solidFill>
                  <a:prstClr val="black"/>
                </a:solidFill>
              </a:rPr>
              <a:t> with local rescue teams; availability of grain rescue tubes.</a:t>
            </a:r>
          </a:p>
          <a:p>
            <a:pPr marL="222085" lvl="0" indent="-222085" defTabSz="914272">
              <a:buFont typeface="+mj-lt"/>
              <a:buAutoNum type="arabicPeriod"/>
              <a:defRPr/>
            </a:pPr>
            <a:r>
              <a:rPr lang="en-US" b="1" dirty="0" smtClean="0">
                <a:solidFill>
                  <a:prstClr val="black"/>
                </a:solidFill>
              </a:rPr>
              <a:t>ASK</a:t>
            </a:r>
            <a:r>
              <a:rPr lang="en-US" dirty="0" smtClean="0">
                <a:solidFill>
                  <a:prstClr val="black"/>
                </a:solidFill>
              </a:rPr>
              <a:t> – what other factors may contribute to the trends..</a:t>
            </a:r>
            <a:endParaRPr lang="en-US" dirty="0">
              <a:solidFill>
                <a:prstClr val="black"/>
              </a:solidFill>
            </a:endParaRPr>
          </a:p>
          <a:p>
            <a:endParaRPr lang="en-US"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15</a:t>
            </a:fld>
            <a:endParaRPr lang="en-US">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Point out the states with higher engulfment numbers</a:t>
            </a:r>
          </a:p>
          <a:p>
            <a:pPr marL="171450" indent="-171450">
              <a:buFont typeface="Arial" panose="020B0604020202020204" pitchFamily="34" charset="0"/>
              <a:buChar char="•"/>
            </a:pPr>
            <a:r>
              <a:rPr lang="en-US" sz="1200" dirty="0" err="1">
                <a:solidFill>
                  <a:prstClr val="black"/>
                </a:solidFill>
                <a:latin typeface="Arial Narrow" panose="020B0606020202030204" pitchFamily="34" charset="0"/>
              </a:rPr>
              <a:t>Disuss</a:t>
            </a:r>
            <a:r>
              <a:rPr lang="en-US" sz="1200" dirty="0">
                <a:solidFill>
                  <a:prstClr val="black"/>
                </a:solidFill>
                <a:latin typeface="Arial Narrow" panose="020B0606020202030204" pitchFamily="34" charset="0"/>
              </a:rPr>
              <a:t> why deaths are decreasing though number of entrapments is rising</a:t>
            </a:r>
          </a:p>
        </p:txBody>
      </p:sp>
    </p:spTree>
    <p:extLst>
      <p:ext uri="{BB962C8B-B14F-4D97-AF65-F5344CB8AC3E}">
        <p14:creationId xmlns:p14="http://schemas.microsoft.com/office/powerpoint/2010/main" val="387046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r>
              <a:rPr lang="en-US" b="1" dirty="0" smtClean="0"/>
              <a:t>STRESS</a:t>
            </a:r>
            <a:r>
              <a:rPr lang="en-US" dirty="0" smtClean="0"/>
              <a:t> - All persons are responsible for safety.</a:t>
            </a:r>
          </a:p>
          <a:p>
            <a:pPr lvl="1" defTabSz="914272">
              <a:defRPr/>
            </a:pPr>
            <a:r>
              <a:rPr lang="en-US" dirty="0" smtClean="0"/>
              <a:t>Employers – need to know their federal and state safety and labor regulations.</a:t>
            </a:r>
          </a:p>
          <a:p>
            <a:pPr lvl="1" defTabSz="914272">
              <a:defRPr/>
            </a:pPr>
            <a:r>
              <a:rPr lang="en-US" dirty="0" smtClean="0"/>
              <a:t>Managers – they are the front line people to enforce safe practices.  They should be setting the example and standard for the workers to follow.  They should also be familiar with safety regulations.</a:t>
            </a:r>
          </a:p>
          <a:p>
            <a:pPr lvl="1" defTabSz="914272">
              <a:defRPr/>
            </a:pPr>
            <a:r>
              <a:rPr lang="en-US" dirty="0" smtClean="0"/>
              <a:t>Workers are accountable for following the employer’s rules and procedures.  However, if they feel unsafe, they should understand they have the right to address the employer and report the incident to OSHA. </a:t>
            </a:r>
          </a:p>
          <a:p>
            <a:pPr marL="222085" indent="-222085" defTabSz="914272">
              <a:buFont typeface="+mj-lt"/>
              <a:buAutoNum type="arabicPeriod"/>
              <a:defRPr/>
            </a:pPr>
            <a:r>
              <a:rPr lang="en-US" b="1" dirty="0" smtClean="0"/>
              <a:t>DISCUSS</a:t>
            </a:r>
            <a:r>
              <a:rPr lang="en-US" dirty="0" smtClean="0"/>
              <a:t> – </a:t>
            </a:r>
            <a:r>
              <a:rPr lang="en-US" b="1" dirty="0" smtClean="0"/>
              <a:t>One of the most important ways to prevent unsafe acts is to ensure job tasks </a:t>
            </a:r>
            <a:r>
              <a:rPr lang="en-US" b="1" dirty="0"/>
              <a:t>do not conflict with </a:t>
            </a:r>
            <a:r>
              <a:rPr lang="en-US" b="1" dirty="0" smtClean="0"/>
              <a:t>the job role</a:t>
            </a:r>
            <a:r>
              <a:rPr lang="en-US" dirty="0"/>
              <a:t> </a:t>
            </a:r>
            <a:r>
              <a:rPr lang="en-US" dirty="0" smtClean="0"/>
              <a:t>and workers understand &amp; can </a:t>
            </a:r>
            <a:r>
              <a:rPr lang="en-US" dirty="0"/>
              <a:t>apply rules &amp; procedures in similar situations</a:t>
            </a:r>
            <a:r>
              <a:rPr lang="en-US" dirty="0" smtClean="0"/>
              <a:t>. If the worker is having problems doing this, </a:t>
            </a:r>
            <a:r>
              <a:rPr lang="en-US" dirty="0"/>
              <a:t>the employer/manager </a:t>
            </a:r>
            <a:r>
              <a:rPr lang="en-US" dirty="0" smtClean="0"/>
              <a:t>needs to provide </a:t>
            </a:r>
            <a:r>
              <a:rPr lang="en-US" dirty="0"/>
              <a:t>additional training &amp; supervision before allowing independent completion of job tasks.</a:t>
            </a:r>
          </a:p>
          <a:p>
            <a:pPr marL="222085" indent="-222085" defTabSz="914272">
              <a:buFont typeface="+mj-lt"/>
              <a:buAutoNum type="arabicPeriod"/>
              <a:defRPr/>
            </a:pPr>
            <a:endParaRPr lang="en-US" dirty="0"/>
          </a:p>
          <a:p>
            <a:pPr marL="222085" indent="-222085" defTabSz="914272">
              <a:buFont typeface="+mj-lt"/>
              <a:buAutoNum type="arabicPeriod"/>
              <a:defRPr/>
            </a:pPr>
            <a:endParaRPr lang="en-US" dirty="0" smtClean="0"/>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16</a:t>
            </a:fld>
            <a:endParaRPr lang="en-US" dirty="0">
              <a:solidFill>
                <a:prstClr val="black"/>
              </a:solidFill>
            </a:endParaRPr>
          </a:p>
        </p:txBody>
      </p:sp>
      <p:sp>
        <p:nvSpPr>
          <p:cNvPr id="5" name="TextBox 4"/>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All are responsible for safety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Review the different </a:t>
            </a:r>
            <a:r>
              <a:rPr lang="en-US" sz="1200" dirty="0" err="1">
                <a:solidFill>
                  <a:prstClr val="black"/>
                </a:solidFill>
                <a:latin typeface="Arial Narrow" panose="020B0606020202030204" pitchFamily="34" charset="0"/>
              </a:rPr>
              <a:t>i</a:t>
            </a:r>
            <a:endParaRPr lang="en-US"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834650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r>
              <a:rPr lang="en-US" b="1" dirty="0" smtClean="0"/>
              <a:t>STRESS – SAFE bin entry is a planned process. </a:t>
            </a:r>
          </a:p>
          <a:p>
            <a:pPr marL="222085" indent="-222085" defTabSz="914272">
              <a:buFont typeface="+mj-lt"/>
              <a:buAutoNum type="arabicPeriod"/>
              <a:defRPr/>
            </a:pPr>
            <a:r>
              <a:rPr lang="en-US" dirty="0" smtClean="0"/>
              <a:t>Explain - The discussion today will be centered around the entire Bin Entry Process.  </a:t>
            </a:r>
          </a:p>
          <a:p>
            <a:pPr marL="222085" indent="-222085" defTabSz="914272">
              <a:buFont typeface="+mj-lt"/>
              <a:buAutoNum type="arabicPeriod"/>
              <a:defRPr/>
            </a:pPr>
            <a:r>
              <a:rPr lang="en-US" b="1" dirty="0" smtClean="0"/>
              <a:t>EMPHASIZE -</a:t>
            </a:r>
            <a:r>
              <a:rPr lang="en-US" dirty="0" smtClean="0"/>
              <a:t> Bin entry begins long before the time it is decided to enter a bin.  Planning &amp; training need to occur before bin entry.  Deciding on entry and preparing for it are part of the latter part of the process.  Preparing and acting comes after there are plans in place to help guide the decision making process about whether to enter.  </a:t>
            </a:r>
          </a:p>
          <a:p>
            <a:pPr marL="222085" indent="-222085" defTabSz="914272">
              <a:buFont typeface="+mj-lt"/>
              <a:buAutoNum type="arabicPeriod"/>
              <a:defRPr/>
            </a:pPr>
            <a:r>
              <a:rPr lang="en-US" b="1" dirty="0" smtClean="0"/>
              <a:t>STRESS</a:t>
            </a:r>
            <a:r>
              <a:rPr lang="en-US" dirty="0" smtClean="0"/>
              <a:t> – it is very important to understand bin entry is not something you “just decide”.  </a:t>
            </a:r>
            <a:r>
              <a:rPr lang="en-US" b="1" dirty="0" smtClean="0"/>
              <a:t>Bin entry is a planned response to the need to resolve an issue or accomplish a work task that cannot be done some other way. SAFE bin entry ANTICIPATES and CONTROLS situations.    </a:t>
            </a:r>
          </a:p>
          <a:p>
            <a:pPr defTabSz="914272">
              <a:defRPr/>
            </a:pPr>
            <a:endParaRPr lang="en-US"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17</a:t>
            </a:fld>
            <a:endParaRPr lang="en-US" dirty="0">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Planned process – may be a new concept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Planning for bin entry begins prior to any need to enter the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4 critical parts – train, plan, prepare, act</a:t>
            </a:r>
          </a:p>
        </p:txBody>
      </p:sp>
    </p:spTree>
    <p:extLst>
      <p:ext uri="{BB962C8B-B14F-4D97-AF65-F5344CB8AC3E}">
        <p14:creationId xmlns:p14="http://schemas.microsoft.com/office/powerpoint/2010/main" val="3834650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lvl="0" indent="-228600">
              <a:buFont typeface="+mj-lt"/>
              <a:buAutoNum type="arabicPeriod"/>
              <a:defRPr/>
            </a:pPr>
            <a:r>
              <a:rPr lang="en-US" b="1" dirty="0" smtClean="0">
                <a:solidFill>
                  <a:prstClr val="black"/>
                </a:solidFill>
              </a:rPr>
              <a:t>Explain</a:t>
            </a:r>
            <a:r>
              <a:rPr lang="en-US" dirty="0" smtClean="0">
                <a:solidFill>
                  <a:prstClr val="black"/>
                </a:solidFill>
              </a:rPr>
              <a:t> - Before you can appreciate the bin entry process you have to understand how major incidents occur.  How these incidents happen directly impacts the entry process as a safe entry process is meant to avoid these situations.</a:t>
            </a:r>
            <a:endParaRPr lang="en-US" dirty="0">
              <a:solidFill>
                <a:prstClr val="black"/>
              </a:solidFill>
            </a:endParaRPr>
          </a:p>
          <a:p>
            <a:r>
              <a:rPr lang="en-US" dirty="0" smtClean="0"/>
              <a:t>This section will cover common types of incidents but is not all inclusive. </a:t>
            </a:r>
            <a:endParaRPr lang="en-US" dirty="0"/>
          </a:p>
        </p:txBody>
      </p:sp>
      <p:sp>
        <p:nvSpPr>
          <p:cNvPr id="4" name="Slide Number Placeholder 3"/>
          <p:cNvSpPr>
            <a:spLocks noGrp="1"/>
          </p:cNvSpPr>
          <p:nvPr>
            <p:ph type="sldNum" sz="quarter" idx="10"/>
          </p:nvPr>
        </p:nvSpPr>
        <p:spPr/>
        <p:txBody>
          <a:bodyPr/>
          <a:lstStyle/>
          <a:p>
            <a:fld id="{CC5B2D1A-F4E4-4C94-B625-69A2D3982A2E}" type="slidenum">
              <a:rPr lang="en-US" smtClean="0">
                <a:solidFill>
                  <a:prstClr val="black"/>
                </a:solidFill>
              </a:rPr>
              <a:pPr/>
              <a:t>18</a:t>
            </a:fld>
            <a:endParaRPr lang="en-US" dirty="0">
              <a:solidFill>
                <a:prstClr val="black"/>
              </a:solidFill>
            </a:endParaRPr>
          </a:p>
        </p:txBody>
      </p:sp>
      <p:sp>
        <p:nvSpPr>
          <p:cNvPr id="5" name="TextBox 4"/>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Introduce section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Understanding relationship between grain condition and hazards is critical to bin entry process</a:t>
            </a:r>
          </a:p>
        </p:txBody>
      </p:sp>
    </p:spTree>
    <p:extLst>
      <p:ext uri="{BB962C8B-B14F-4D97-AF65-F5344CB8AC3E}">
        <p14:creationId xmlns:p14="http://schemas.microsoft.com/office/powerpoint/2010/main" val="1373478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t>ANIMATED SLIDE – Click once for “take home” safety message. </a:t>
            </a:r>
          </a:p>
          <a:p>
            <a:endParaRPr lang="en-US" b="1" dirty="0"/>
          </a:p>
          <a:p>
            <a:pPr marL="228600" indent="-228600">
              <a:buFont typeface="+mj-lt"/>
              <a:buAutoNum type="arabicPeriod"/>
            </a:pPr>
            <a:r>
              <a:rPr lang="en-US" b="1" dirty="0" smtClean="0"/>
              <a:t>STRESS</a:t>
            </a:r>
            <a:r>
              <a:rPr lang="en-US" dirty="0" smtClean="0"/>
              <a:t> – Grain condition is the biggest factor in incidents which cause injury and fatalities and is the leading reason people enter the bin.  </a:t>
            </a:r>
            <a:r>
              <a:rPr lang="en-US" b="1" dirty="0" smtClean="0"/>
              <a:t>Poor grain condition can create a hazardous environment</a:t>
            </a:r>
            <a:r>
              <a:rPr lang="en-US" dirty="0" smtClean="0"/>
              <a:t>.</a:t>
            </a:r>
          </a:p>
          <a:p>
            <a:pPr marL="228600" indent="-228600">
              <a:buFont typeface="+mj-lt"/>
              <a:buAutoNum type="arabicPeriod"/>
            </a:pPr>
            <a:r>
              <a:rPr lang="en-US" b="1" dirty="0" smtClean="0"/>
              <a:t>EMPHASIZE</a:t>
            </a:r>
            <a:r>
              <a:rPr lang="en-US" dirty="0" smtClean="0"/>
              <a:t> -  grain hazards are exacerbated when the work tasks being performed do not take know or potential hazards into account and other methods are not used to reduce hazard potential. </a:t>
            </a:r>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19</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Grain condition DOES affect bin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Most incidents occur with out of condition grain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1517140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r>
              <a:rPr lang="en-US" dirty="0" smtClean="0"/>
              <a:t>Leave the title screen up for a moment and point out the headlines.  These are just a few of the headlines yearly in the grain industry.  The incident with the auger entanglement occurred in Kane County, Illinois, June 2014.  The victim who KNEW the dangers was located in  Dixon, Nebraska  in July 2014. </a:t>
            </a:r>
            <a:endParaRPr lang="en-US" dirty="0">
              <a:latin typeface="Arial Narrow" panose="020B0606020202030204" pitchFamily="34" charset="0"/>
            </a:endParaRPr>
          </a:p>
          <a:p>
            <a:pPr marL="228600" lvl="0" indent="-228600" defTabSz="888340">
              <a:buFont typeface="+mj-lt"/>
              <a:buAutoNum type="arabicPeriod"/>
              <a:defRPr/>
            </a:pPr>
            <a:r>
              <a:rPr lang="en-US" b="1" dirty="0" smtClean="0">
                <a:solidFill>
                  <a:prstClr val="black"/>
                </a:solidFill>
                <a:latin typeface="Arial Narrow" panose="020B0606020202030204" pitchFamily="34" charset="0"/>
              </a:rPr>
              <a:t>Take </a:t>
            </a:r>
            <a:r>
              <a:rPr lang="en-US" b="1" dirty="0">
                <a:solidFill>
                  <a:prstClr val="black"/>
                </a:solidFill>
                <a:latin typeface="Arial Narrow" panose="020B0606020202030204" pitchFamily="34" charset="0"/>
              </a:rPr>
              <a:t>the opportunity to SURVEY the audience.  </a:t>
            </a:r>
            <a:r>
              <a:rPr lang="en-US" dirty="0">
                <a:solidFill>
                  <a:prstClr val="black"/>
                </a:solidFill>
                <a:latin typeface="Arial Narrow" panose="020B0606020202030204" pitchFamily="34" charset="0"/>
              </a:rPr>
              <a:t>The grain industry is composed of several subgroups of audiences.  Your audience will dictate what areas need to be covered more thoroughly and how to present information.  Farm audiences need to be addressed through “Best practices” rather than regulation.  Commercial audiences need to understand when an OSHA standard is applicable.  </a:t>
            </a:r>
            <a:endParaRPr lang="en-US" dirty="0" smtClean="0">
              <a:solidFill>
                <a:prstClr val="black"/>
              </a:solidFill>
              <a:latin typeface="Arial Narrow" panose="020B0606020202030204" pitchFamily="34" charset="0"/>
            </a:endParaRPr>
          </a:p>
          <a:p>
            <a:pPr marL="228600" lvl="0" indent="-228600" defTabSz="888340">
              <a:buFont typeface="+mj-lt"/>
              <a:buAutoNum type="arabicPeriod"/>
              <a:defRPr/>
            </a:pPr>
            <a:r>
              <a:rPr lang="en-US" dirty="0" smtClean="0">
                <a:solidFill>
                  <a:prstClr val="black"/>
                </a:solidFill>
                <a:latin typeface="Arial Narrow" panose="020B0606020202030204" pitchFamily="34" charset="0"/>
              </a:rPr>
              <a:t>If the participants are mostly workers the information concerning developing policies will not be as applicable as they would not be the ones responsible</a:t>
            </a:r>
            <a:r>
              <a:rPr lang="en-US" dirty="0">
                <a:solidFill>
                  <a:prstClr val="black"/>
                </a:solidFill>
              </a:rPr>
              <a:t> </a:t>
            </a:r>
            <a:r>
              <a:rPr lang="en-US" dirty="0" smtClean="0">
                <a:solidFill>
                  <a:prstClr val="black"/>
                </a:solidFill>
              </a:rPr>
              <a:t>for their development. </a:t>
            </a:r>
            <a:r>
              <a:rPr lang="en-US" dirty="0" smtClean="0">
                <a:solidFill>
                  <a:prstClr val="black"/>
                </a:solidFill>
                <a:latin typeface="Arial Narrow" panose="020B0606020202030204" pitchFamily="34" charset="0"/>
              </a:rPr>
              <a:t> However, they should KNOW the policies of the company.  Presentation of the slides should center around discussion of their knowledge of the policy &amp; procedures of their employer.</a:t>
            </a:r>
          </a:p>
          <a:p>
            <a:pPr marL="228600" lvl="0" indent="-228600" defTabSz="888340">
              <a:buFont typeface="+mj-lt"/>
              <a:buAutoNum type="arabicPeriod"/>
              <a:defRPr/>
            </a:pPr>
            <a:r>
              <a:rPr lang="en-US" dirty="0" smtClean="0">
                <a:solidFill>
                  <a:prstClr val="black"/>
                </a:solidFill>
                <a:latin typeface="Arial Narrow" panose="020B0606020202030204" pitchFamily="34" charset="0"/>
              </a:rPr>
              <a:t>Encourage farmers to use the information to develop simplified policy &amp; procedure that address the main preventive techniques such as LOTO.</a:t>
            </a:r>
            <a:endParaRPr lang="en-US" dirty="0">
              <a:solidFill>
                <a:prstClr val="black"/>
              </a:solidFill>
              <a:latin typeface="Arial Narrow" panose="020B0606020202030204" pitchFamily="34" charset="0"/>
            </a:endParaRPr>
          </a:p>
          <a:p>
            <a:endParaRPr lang="en-US" dirty="0" smtClean="0">
              <a:latin typeface="Arial Narrow" panose="020B060602020203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a:t>
            </a:fld>
            <a:endParaRPr lang="en-US">
              <a:solidFill>
                <a:prstClr val="black"/>
              </a:solidFill>
            </a:endParaRPr>
          </a:p>
        </p:txBody>
      </p:sp>
      <p:sp>
        <p:nvSpPr>
          <p:cNvPr id="5" name="TextBox 4"/>
          <p:cNvSpPr txBox="1"/>
          <p:nvPr/>
        </p:nvSpPr>
        <p:spPr>
          <a:xfrm>
            <a:off x="4419600" y="688032"/>
            <a:ext cx="22098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Survey the audience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Point out headlines</a:t>
            </a:r>
          </a:p>
        </p:txBody>
      </p:sp>
    </p:spTree>
    <p:extLst>
      <p:ext uri="{BB962C8B-B14F-4D97-AF65-F5344CB8AC3E}">
        <p14:creationId xmlns:p14="http://schemas.microsoft.com/office/powerpoint/2010/main" val="1264887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Discuss </a:t>
            </a:r>
            <a:r>
              <a:rPr lang="en-US" dirty="0" smtClean="0"/>
              <a:t>the indicators of good grain condition </a:t>
            </a:r>
            <a:r>
              <a:rPr lang="en-US" dirty="0"/>
              <a:t> </a:t>
            </a:r>
            <a:r>
              <a:rPr lang="en-US" dirty="0" smtClean="0"/>
              <a:t>and poor grain condition.  </a:t>
            </a:r>
          </a:p>
          <a:p>
            <a:pPr marL="228600" indent="-228600">
              <a:buFont typeface="+mj-lt"/>
              <a:buAutoNum type="arabicPeriod"/>
            </a:pPr>
            <a:r>
              <a:rPr lang="en-US" dirty="0" smtClean="0"/>
              <a:t>Stored grain is an asset and should be properly cared for.  Storing grain for a better price later is common, but if the condition of the grain deteriorates it may not be a more profitable course of action especially if it comes at the price of a life. </a:t>
            </a:r>
          </a:p>
          <a:p>
            <a:pPr marL="228600" indent="-228600">
              <a:buFont typeface="+mj-lt"/>
              <a:buAutoNum type="arabicPeriod"/>
            </a:pPr>
            <a:r>
              <a:rPr lang="en-US" b="1" dirty="0" smtClean="0"/>
              <a:t>EMPHASIZE</a:t>
            </a:r>
            <a:r>
              <a:rPr lang="en-US" dirty="0" smtClean="0"/>
              <a:t> – grain that is in good condition and kept in good condition significantly reduces the need for entry under hazardous circumstances.  </a:t>
            </a:r>
          </a:p>
          <a:p>
            <a:pPr marL="228600" indent="-228600">
              <a:buFont typeface="+mj-lt"/>
              <a:buAutoNum type="arabicPeriod"/>
            </a:pPr>
            <a:r>
              <a:rPr lang="en-US" b="1" dirty="0" smtClean="0"/>
              <a:t>Discuss</a:t>
            </a:r>
            <a:r>
              <a:rPr lang="en-US" dirty="0" smtClean="0"/>
              <a:t> – some will argue there is no need to enter a bin if grain is being properly monitored.  Others will say the only way to ensure the grain is staying in good condition is to enter and check it frequently.  Ask participants their views and how often they may actually enter the bin.  </a:t>
            </a:r>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20</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Review characteristics of grain in good condition vs bad condition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Good condition grain SIGNIFICANTLY decreases need fro later entry</a:t>
            </a:r>
          </a:p>
        </p:txBody>
      </p:sp>
    </p:spTree>
    <p:extLst>
      <p:ext uri="{BB962C8B-B14F-4D97-AF65-F5344CB8AC3E}">
        <p14:creationId xmlns:p14="http://schemas.microsoft.com/office/powerpoint/2010/main" val="3216497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defTabSz="914272">
              <a:buFont typeface="+mj-lt"/>
              <a:buAutoNum type="arabicPeriod"/>
              <a:defRPr/>
            </a:pPr>
            <a:r>
              <a:rPr lang="en-US" baseline="0" dirty="0" smtClean="0"/>
              <a:t>Explain  - bad condition grain increases engulfment risks</a:t>
            </a:r>
            <a:r>
              <a:rPr lang="en-US" dirty="0" smtClean="0"/>
              <a:t>.  Bins are entered to resolve the problems created by out of condition grain.  These problems contribute to or are the hazards associated with bin entry. </a:t>
            </a:r>
            <a:endParaRPr lang="en-US" baseline="0" dirty="0" smtClean="0"/>
          </a:p>
          <a:p>
            <a:pPr marL="228600" indent="-228600" defTabSz="914272">
              <a:buFont typeface="+mj-lt"/>
              <a:buAutoNum type="arabicPeriod"/>
              <a:defRPr/>
            </a:pPr>
            <a:r>
              <a:rPr lang="en-US" dirty="0" smtClean="0"/>
              <a:t>Each of the situations above will be explored in more detail </a:t>
            </a:r>
            <a:endParaRPr lang="en-US" baseline="0" dirty="0" smtClean="0"/>
          </a:p>
          <a:p>
            <a:pPr marL="228600" indent="-228600" defTabSz="914272">
              <a:buFont typeface="+mj-lt"/>
              <a:buAutoNum type="arabicPeriod"/>
              <a:defRPr/>
            </a:pPr>
            <a:r>
              <a:rPr lang="en-US" baseline="0" dirty="0" smtClean="0"/>
              <a:t>Bad grain can cause sumps &amp; equipment to plug during unloading. </a:t>
            </a:r>
          </a:p>
          <a:p>
            <a:pPr marL="228600" indent="-228600" defTabSz="914272">
              <a:buFont typeface="+mj-lt"/>
              <a:buAutoNum type="arabicPeriod"/>
              <a:defRPr/>
            </a:pPr>
            <a:r>
              <a:rPr lang="en-US" baseline="0" dirty="0" smtClean="0"/>
              <a:t>Formations are the typical ways bad grain will manifest in a bin.  </a:t>
            </a:r>
          </a:p>
          <a:p>
            <a:pPr marL="685800" lvl="1" indent="-228600" defTabSz="914272">
              <a:buFont typeface="+mj-lt"/>
              <a:buAutoNum type="alphaLcPeriod"/>
              <a:defRPr/>
            </a:pPr>
            <a:r>
              <a:rPr lang="en-US" baseline="0" dirty="0" smtClean="0"/>
              <a:t>Bridging/Crusting </a:t>
            </a:r>
          </a:p>
          <a:p>
            <a:pPr marL="685800" lvl="1" indent="-228600" defTabSz="914272">
              <a:buFont typeface="+mj-lt"/>
              <a:buAutoNum type="alphaLcPeriod"/>
              <a:defRPr/>
            </a:pPr>
            <a:r>
              <a:rPr lang="en-US" baseline="0" dirty="0" smtClean="0"/>
              <a:t>Avalanche can occur with there is sidewall build up, pyramids, cone up or cone down or other types of grain towers. </a:t>
            </a:r>
            <a:endParaRPr lang="en-US" strike="sngStrike" baseline="0" dirty="0" smtClean="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21</a:t>
            </a:fld>
            <a:endParaRPr lang="en-US" dirty="0">
              <a:solidFill>
                <a:prstClr val="black"/>
              </a:solidFill>
            </a:endParaRPr>
          </a:p>
        </p:txBody>
      </p:sp>
      <p:sp>
        <p:nvSpPr>
          <p:cNvPr id="5" name="TextBox 4"/>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Introduce hazards caused by poor grain condition</a:t>
            </a:r>
          </a:p>
        </p:txBody>
      </p:sp>
    </p:spTree>
    <p:extLst>
      <p:ext uri="{BB962C8B-B14F-4D97-AF65-F5344CB8AC3E}">
        <p14:creationId xmlns:p14="http://schemas.microsoft.com/office/powerpoint/2010/main" val="3834650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marR="0" lvl="0" indent="0" algn="l" defTabSz="91427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rPr>
              <a:t>ANIMATED SLIDE – Click ONCE.  Text will be replaced with safety warnings.  GO through information on screen BEFORE clicking.</a:t>
            </a: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smtClean="0">
              <a:ln>
                <a:noFill/>
              </a:ln>
              <a:solidFill>
                <a:prstClr val="black"/>
              </a:solidFill>
              <a:effectLst/>
              <a:uLnTx/>
              <a:uFillTx/>
            </a:endParaRP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rPr>
              <a:t>Explain how bad condition grain can increase engulfment risks.</a:t>
            </a:r>
            <a:r>
              <a:rPr kumimoji="0" lang="en-US" sz="1200" b="0" i="0" u="none" strike="noStrike" kern="1200" cap="none" spc="0" normalizeH="0" noProof="0" dirty="0" smtClean="0">
                <a:ln>
                  <a:noFill/>
                </a:ln>
                <a:solidFill>
                  <a:prstClr val="black"/>
                </a:solidFill>
                <a:effectLst/>
                <a:uLnTx/>
                <a:uFillTx/>
              </a:rPr>
              <a:t> </a:t>
            </a: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noProof="0" dirty="0" smtClean="0">
                <a:ln>
                  <a:noFill/>
                </a:ln>
                <a:solidFill>
                  <a:prstClr val="black"/>
                </a:solidFill>
                <a:effectLst/>
                <a:uLnTx/>
                <a:uFillTx/>
              </a:rPr>
              <a:t>Out of condition </a:t>
            </a:r>
            <a:r>
              <a:rPr kumimoji="0" lang="en-US" sz="1200" b="0" i="0" u="none" strike="noStrike" kern="1200" cap="none" spc="0" normalizeH="0" baseline="0" noProof="0" dirty="0" smtClean="0">
                <a:ln>
                  <a:noFill/>
                </a:ln>
                <a:solidFill>
                  <a:prstClr val="black"/>
                </a:solidFill>
                <a:effectLst/>
                <a:uLnTx/>
                <a:uFillTx/>
              </a:rPr>
              <a:t>grain can cause draw off (sumps) &amp; equipment to plug during unloading.  </a:t>
            </a: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rPr>
              <a:t>Flowing grain is the danger.  </a:t>
            </a:r>
          </a:p>
          <a:p>
            <a:pPr lvl="1" defTabSz="914272">
              <a:defRPr/>
            </a:pPr>
            <a:r>
              <a:rPr kumimoji="0" lang="en-US" b="0" i="0" u="none" strike="noStrike" kern="1200" cap="none" spc="0" normalizeH="0" baseline="0" noProof="0" dirty="0" smtClean="0">
                <a:ln>
                  <a:noFill/>
                </a:ln>
                <a:solidFill>
                  <a:prstClr val="black"/>
                </a:solidFill>
                <a:effectLst/>
                <a:uLnTx/>
                <a:uFillTx/>
              </a:rPr>
              <a:t>Hazard occurs when unloading equipment is running and the plug breaks causing the grain to start flowing again. </a:t>
            </a:r>
          </a:p>
          <a:p>
            <a:pPr lvl="1" defTabSz="914272">
              <a:defRPr/>
            </a:pPr>
            <a:r>
              <a:rPr lang="en-US" noProof="0" dirty="0" smtClean="0">
                <a:solidFill>
                  <a:prstClr val="black"/>
                </a:solidFill>
              </a:rPr>
              <a:t>Person in the bin trying to break up the clog gets caught in the flow and quickly sucked down.  </a:t>
            </a:r>
            <a:endParaRPr kumimoji="0" lang="en-US" b="0" i="0" u="none" strike="noStrike" kern="1200" cap="none" spc="0" normalizeH="0" baseline="0" noProof="0" dirty="0" smtClean="0">
              <a:ln>
                <a:noFill/>
              </a:ln>
              <a:solidFill>
                <a:prstClr val="black"/>
              </a:solidFill>
              <a:effectLst/>
              <a:uLnTx/>
              <a:uFillTx/>
            </a:endParaRP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dirty="0" smtClean="0">
                <a:ln>
                  <a:noFill/>
                </a:ln>
                <a:solidFill>
                  <a:prstClr val="black"/>
                </a:solidFill>
                <a:effectLst/>
                <a:uLnTx/>
                <a:uFillTx/>
              </a:rPr>
              <a:t>Safety</a:t>
            </a:r>
            <a:endParaRPr lang="en-US" dirty="0">
              <a:solidFill>
                <a:prstClr val="black"/>
              </a:solidFill>
            </a:endParaRPr>
          </a:p>
          <a:p>
            <a:pPr lvl="1" defTabSz="914272">
              <a:defRPr/>
            </a:pPr>
            <a:r>
              <a:rPr kumimoji="0" lang="en-US" b="0" i="0" u="none" strike="noStrike" kern="1200" cap="none" spc="0" normalizeH="0" baseline="0" noProof="0" dirty="0" smtClean="0">
                <a:ln>
                  <a:noFill/>
                </a:ln>
                <a:solidFill>
                  <a:prstClr val="black"/>
                </a:solidFill>
                <a:effectLst/>
                <a:uLnTx/>
                <a:uFillTx/>
              </a:rPr>
              <a:t>When sumps or equipment is plugged </a:t>
            </a:r>
            <a:r>
              <a:rPr kumimoji="0" lang="en-US" b="1" i="0" u="none" strike="noStrike" kern="1200" cap="none" spc="0" normalizeH="0" baseline="0" noProof="0" dirty="0" smtClean="0">
                <a:ln>
                  <a:noFill/>
                </a:ln>
                <a:solidFill>
                  <a:prstClr val="black"/>
                </a:solidFill>
                <a:effectLst/>
                <a:uLnTx/>
                <a:uFillTx/>
              </a:rPr>
              <a:t>NEVER enter the bin to unclog it by rodding or other means when the equipment is running</a:t>
            </a:r>
            <a:r>
              <a:rPr kumimoji="0" lang="en-US" b="0" i="0" u="none" strike="noStrike" kern="1200" cap="none" spc="0" normalizeH="0" baseline="0" noProof="0" dirty="0" smtClean="0">
                <a:ln>
                  <a:noFill/>
                </a:ln>
                <a:solidFill>
                  <a:prstClr val="black"/>
                </a:solidFill>
                <a:effectLst/>
                <a:uLnTx/>
                <a:uFillTx/>
              </a:rPr>
              <a:t>.  </a:t>
            </a:r>
          </a:p>
          <a:p>
            <a:pPr lvl="1" defTabSz="914272">
              <a:defRPr/>
            </a:pPr>
            <a:r>
              <a:rPr kumimoji="0" lang="en-US" sz="1200" b="0" i="0" u="none" strike="noStrike" kern="1200" cap="none" spc="0" normalizeH="0" baseline="0" noProof="0" dirty="0" smtClean="0">
                <a:ln>
                  <a:noFill/>
                </a:ln>
                <a:solidFill>
                  <a:prstClr val="black"/>
                </a:solidFill>
                <a:effectLst/>
                <a:uLnTx/>
                <a:uFillTx/>
              </a:rPr>
              <a:t>The sudden dislodge of the plug will create instant flow pulling the worker down into the grain within seconds and completely burying in less than a minute – can often result in death.</a:t>
            </a:r>
          </a:p>
          <a:p>
            <a:pPr marL="228600" marR="0" lvl="0" indent="-228600" algn="l" defTabSz="914272" rtl="0" eaLnBrk="1" fontAlgn="auto" latinLnBrk="0" hangingPunct="1">
              <a:lnSpc>
                <a:spcPct val="100000"/>
              </a:lnSpc>
              <a:spcBef>
                <a:spcPts val="0"/>
              </a:spcBef>
              <a:spcAft>
                <a:spcPts val="0"/>
              </a:spcAft>
              <a:buClrTx/>
              <a:buSzTx/>
              <a:buFont typeface="+mj-lt"/>
              <a:buAutoNum type="arabicPeriod"/>
              <a:tabLst/>
              <a:defRPr/>
            </a:pPr>
            <a:endParaRPr kumimoji="0" lang="en-US" sz="1200" b="0" i="0" u="none" strike="noStrike" kern="1200" cap="none" spc="0" normalizeH="0" baseline="0" noProof="0" dirty="0" smtClean="0">
              <a:ln>
                <a:noFill/>
              </a:ln>
              <a:solidFill>
                <a:prstClr val="black"/>
              </a:solidFill>
              <a:effectLst/>
              <a:uLnTx/>
              <a:uFillTx/>
            </a:endParaRPr>
          </a:p>
          <a:p>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22</a:t>
            </a:fld>
            <a:endParaRPr lang="en-US">
              <a:solidFill>
                <a:prstClr val="black"/>
              </a:solidFill>
            </a:endParaRPr>
          </a:p>
        </p:txBody>
      </p:sp>
      <p:sp>
        <p:nvSpPr>
          <p:cNvPr id="5" name="TextBox 4"/>
          <p:cNvSpPr txBox="1"/>
          <p:nvPr/>
        </p:nvSpPr>
        <p:spPr>
          <a:xfrm>
            <a:off x="4419600" y="697468"/>
            <a:ext cx="2362200"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EMPHASIZE LOTO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it is not the job task but the flowing grain it creates when equipment is running that is the hazard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NEVER enter the bin with equipment running - #1 cause of fatalities.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396331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lvl="0" indent="0" defTabSz="914272">
              <a:buNone/>
              <a:defRPr/>
            </a:pPr>
            <a:r>
              <a:rPr lang="en-US" b="1" dirty="0">
                <a:solidFill>
                  <a:prstClr val="black"/>
                </a:solidFill>
              </a:rPr>
              <a:t>ANIMATED SLIDE – Click ONCE.  Text will be replaced with safety warnings.  GO through information on screen BEFORE clicking.</a:t>
            </a:r>
          </a:p>
          <a:p>
            <a:endParaRPr lang="en-US" b="1" dirty="0" smtClean="0"/>
          </a:p>
          <a:p>
            <a:pPr marL="228600" indent="-228600">
              <a:buFont typeface="+mj-lt"/>
              <a:buAutoNum type="arabicPeriod"/>
            </a:pPr>
            <a:r>
              <a:rPr lang="en-US" dirty="0" smtClean="0"/>
              <a:t>Knocking down pyramids, towers, and side wall build-up is a common work task.  </a:t>
            </a:r>
          </a:p>
          <a:p>
            <a:r>
              <a:rPr lang="en-US" dirty="0"/>
              <a:t>Towers are formed when the out of condition grain clumps together in masses. </a:t>
            </a:r>
            <a:endParaRPr lang="en-US" dirty="0" smtClean="0"/>
          </a:p>
          <a:p>
            <a:r>
              <a:rPr lang="en-US" dirty="0" smtClean="0"/>
              <a:t>These types of grain structures are deceiving as they may appear to all be crusted and packed.  Once a worker breaks through the crust, the inside may be crumbly, causing the pile to quickly dislodge</a:t>
            </a:r>
            <a:r>
              <a:rPr lang="en-US" dirty="0"/>
              <a:t> </a:t>
            </a:r>
            <a:r>
              <a:rPr lang="en-US" dirty="0" smtClean="0"/>
              <a:t>.  In other words, dislodging </a:t>
            </a:r>
            <a:r>
              <a:rPr lang="en-US" dirty="0"/>
              <a:t>part of the mass can cause the rest to break </a:t>
            </a:r>
            <a:r>
              <a:rPr lang="en-US" dirty="0" smtClean="0"/>
              <a:t>apart and avalanche down.</a:t>
            </a:r>
          </a:p>
          <a:p>
            <a:r>
              <a:rPr lang="en-US" b="1" dirty="0" smtClean="0"/>
              <a:t>WARN</a:t>
            </a:r>
            <a:r>
              <a:rPr lang="en-US" dirty="0" smtClean="0"/>
              <a:t> - Even a few feet of towering or built up grain can be dangerous when it falls if a worker is below the grain level.  The </a:t>
            </a:r>
            <a:r>
              <a:rPr lang="en-US" dirty="0"/>
              <a:t>force of the avalanching grain can knock a worker over and render him helpless.</a:t>
            </a:r>
          </a:p>
          <a:p>
            <a:pPr marL="228600" indent="-228600">
              <a:buFont typeface="+mj-lt"/>
              <a:buAutoNum type="arabicPeriod"/>
            </a:pPr>
            <a:r>
              <a:rPr lang="en-US" b="1" dirty="0" smtClean="0"/>
              <a:t>SAFETY </a:t>
            </a:r>
            <a:r>
              <a:rPr lang="en-US" dirty="0" smtClean="0"/>
              <a:t>– </a:t>
            </a:r>
            <a:r>
              <a:rPr lang="en-US" b="1" dirty="0" smtClean="0"/>
              <a:t>ALWAYS stay above the grain surface and work from the top down on any pyramids, towers, grain clinging to the side. </a:t>
            </a:r>
          </a:p>
          <a:p>
            <a:pPr marL="228600" indent="-228600">
              <a:buFont typeface="+mj-lt"/>
              <a:buAutoNum type="arabicPeriod"/>
            </a:pPr>
            <a:r>
              <a:rPr lang="en-US" b="1" dirty="0" smtClean="0"/>
              <a:t>DISCUSS</a:t>
            </a:r>
            <a:r>
              <a:rPr lang="en-US" dirty="0" smtClean="0"/>
              <a:t> –  Worker went alone inside a nearly empty bin to knock down product from the sides.  The grain dislodged and knocked him over burying him in about 3 feet of grain.  He was not able to, raise his head, get to his knees or stand up.  </a:t>
            </a:r>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23</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Common work task</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Invite participants to share experiences of towers or other avalanche hazards they may have seen.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ALWAYS stay above the grain!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1999732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t>Stress – Bridged grain is hidden danger as it cannot be seen.  </a:t>
            </a:r>
            <a:r>
              <a:rPr lang="en-US" dirty="0" smtClean="0"/>
              <a:t>Breaking through the crust plunges the worker down and the grain on the sides will quickly flow inward on top of the worker.</a:t>
            </a:r>
          </a:p>
          <a:p>
            <a:r>
              <a:rPr lang="en-US" dirty="0" smtClean="0"/>
              <a:t>Explain - Bridging/Crusting occurs when </a:t>
            </a:r>
            <a:r>
              <a:rPr lang="en-US" dirty="0"/>
              <a:t>grain forms a hard crust over a void.  </a:t>
            </a:r>
            <a:endParaRPr lang="en-US" dirty="0" smtClean="0"/>
          </a:p>
          <a:p>
            <a:r>
              <a:rPr lang="en-US" b="1" dirty="0" smtClean="0"/>
              <a:t>STRESS – Hazard </a:t>
            </a:r>
            <a:r>
              <a:rPr lang="en-US" dirty="0" smtClean="0"/>
              <a:t>- When </a:t>
            </a:r>
            <a:r>
              <a:rPr lang="en-US" dirty="0"/>
              <a:t>stepped on the worker can break the crust and plunge </a:t>
            </a:r>
            <a:r>
              <a:rPr lang="en-US" dirty="0" smtClean="0"/>
              <a:t>downward into </a:t>
            </a:r>
            <a:r>
              <a:rPr lang="en-US" dirty="0"/>
              <a:t>the </a:t>
            </a:r>
            <a:r>
              <a:rPr lang="en-US" dirty="0" smtClean="0"/>
              <a:t>grain.  Gravity </a:t>
            </a:r>
            <a:r>
              <a:rPr lang="en-US" dirty="0"/>
              <a:t>will cause the sides to cave </a:t>
            </a:r>
            <a:r>
              <a:rPr lang="en-US" dirty="0" smtClean="0"/>
              <a:t>inward quickly flowing inward on top of the worker. </a:t>
            </a:r>
          </a:p>
          <a:p>
            <a:pPr marL="228600" indent="-228600">
              <a:buFont typeface="+mj-lt"/>
              <a:buAutoNum type="arabicPeriod"/>
            </a:pPr>
            <a:r>
              <a:rPr lang="en-US" b="1" dirty="0" smtClean="0"/>
              <a:t>Discuss – Indicators of potential bridging conditions:</a:t>
            </a:r>
          </a:p>
          <a:p>
            <a:pPr lvl="1"/>
            <a:r>
              <a:rPr lang="en-US" dirty="0" smtClean="0"/>
              <a:t>Crusty surface – normally sink about 12” in good grain – between ankles to knees.  If not sinking, sign of problems.</a:t>
            </a:r>
          </a:p>
          <a:p>
            <a:pPr lvl="1"/>
            <a:r>
              <a:rPr lang="en-US" dirty="0" smtClean="0"/>
              <a:t>Movement – good grain has a rolling movement.</a:t>
            </a:r>
          </a:p>
          <a:p>
            <a:pPr lvl="1"/>
            <a:r>
              <a:rPr lang="en-US" dirty="0" smtClean="0"/>
              <a:t>Angle of Repose – natural angle of repose (how the grain will naturally pile up) is between 22-28° depending on the type of grain.  If it appears steeper than the natural angle, it indicates potential problems.</a:t>
            </a:r>
          </a:p>
          <a:p>
            <a:pPr lvl="1"/>
            <a:r>
              <a:rPr lang="en-US" dirty="0" smtClean="0"/>
              <a:t>Uneven slopes – Grain and other flowing material normally forms a singular mound or slope.  If there are noticeable uneven slopes in the bin, it is an indication of potential problems.</a:t>
            </a:r>
          </a:p>
          <a:p>
            <a:pPr lvl="1"/>
            <a:r>
              <a:rPr lang="en-US" dirty="0" smtClean="0"/>
              <a:t>Prior removal not seen – LARGE INDICATOR OF PROBLEM.  If grain was previously removed from the bin and it doesn’t look like it, there is great potential for bridging conditions.</a:t>
            </a:r>
          </a:p>
          <a:p>
            <a:r>
              <a:rPr lang="en-US" b="1" dirty="0" smtClean="0"/>
              <a:t>SAFETY –When any of these conditions are present and bridging is  ALWAYS </a:t>
            </a:r>
            <a:r>
              <a:rPr lang="en-US" b="1" dirty="0"/>
              <a:t>wear a lifeline to protect against falling into the cavity.</a:t>
            </a:r>
          </a:p>
          <a:p>
            <a:pPr marL="0" indent="0">
              <a:buNone/>
            </a:pPr>
            <a:endParaRPr lang="en-US" dirty="0" smtClean="0"/>
          </a:p>
          <a:p>
            <a:pPr marL="228600" indent="-228600">
              <a:buFont typeface="+mj-lt"/>
              <a:buAutoNum type="arabicPeriod"/>
            </a:pPr>
            <a:endParaRPr lang="en-US" dirty="0" smtClean="0"/>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F9EE807-FF9F-4D09-8F66-17C56B741B06}" type="slidenum">
              <a:rPr lang="en-US" smtClean="0">
                <a:solidFill>
                  <a:prstClr val="black"/>
                </a:solidFill>
              </a:rPr>
              <a:pPr/>
              <a:t>24</a:t>
            </a:fld>
            <a:endParaRPr lang="en-US">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Bridging conditions cannot be seen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They are dangerous because they are hidden.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Lifelines protect against engulfment hazards</a:t>
            </a:r>
          </a:p>
        </p:txBody>
      </p:sp>
    </p:spTree>
    <p:extLst>
      <p:ext uri="{BB962C8B-B14F-4D97-AF65-F5344CB8AC3E}">
        <p14:creationId xmlns:p14="http://schemas.microsoft.com/office/powerpoint/2010/main" val="979580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cs typeface="Arial" panose="020B0604020202020204" pitchFamily="34" charset="0"/>
              </a:rPr>
              <a:t>Animated</a:t>
            </a:r>
            <a:r>
              <a:rPr lang="en-US" b="1" baseline="0" dirty="0" smtClean="0">
                <a:cs typeface="Arial" panose="020B0604020202020204" pitchFamily="34" charset="0"/>
              </a:rPr>
              <a:t> slide.  Click once</a:t>
            </a:r>
            <a:r>
              <a:rPr lang="en-US" b="1" dirty="0" smtClean="0">
                <a:cs typeface="Arial" panose="020B0604020202020204" pitchFamily="34" charset="0"/>
              </a:rPr>
              <a:t> after asking 1</a:t>
            </a:r>
            <a:r>
              <a:rPr lang="en-US" b="1" baseline="30000" dirty="0" smtClean="0">
                <a:cs typeface="Arial" panose="020B0604020202020204" pitchFamily="34" charset="0"/>
              </a:rPr>
              <a:t>st</a:t>
            </a:r>
            <a:r>
              <a:rPr lang="en-US" b="1" dirty="0" smtClean="0">
                <a:cs typeface="Arial" panose="020B0604020202020204" pitchFamily="34" charset="0"/>
              </a:rPr>
              <a:t> question. </a:t>
            </a:r>
            <a:r>
              <a:rPr lang="en-US" b="1" baseline="0" dirty="0" smtClean="0">
                <a:cs typeface="Arial" panose="020B0604020202020204" pitchFamily="34" charset="0"/>
              </a:rPr>
              <a:t> Each question and stop sign</a:t>
            </a:r>
            <a:r>
              <a:rPr lang="en-US" b="1" dirty="0" smtClean="0">
                <a:cs typeface="Arial" panose="020B0604020202020204" pitchFamily="34" charset="0"/>
              </a:rPr>
              <a:t> will appear in timed sequence. </a:t>
            </a:r>
          </a:p>
          <a:p>
            <a:pPr marL="0" indent="0">
              <a:buNone/>
            </a:pPr>
            <a:endParaRPr lang="en-US" b="1" dirty="0">
              <a:cs typeface="Arial" panose="020B0604020202020204" pitchFamily="34" charset="0"/>
            </a:endParaRPr>
          </a:p>
          <a:p>
            <a:r>
              <a:rPr lang="en-US" dirty="0" smtClean="0">
                <a:cs typeface="Arial" panose="020B0604020202020204" pitchFamily="34" charset="0"/>
              </a:rPr>
              <a:t>Discuss – What do you do if these hazards are present or may potentially be present in the bin and you have to complete a task?  </a:t>
            </a:r>
            <a:r>
              <a:rPr lang="en-US" b="1" dirty="0" smtClean="0">
                <a:cs typeface="Arial" panose="020B0604020202020204" pitchFamily="34" charset="0"/>
              </a:rPr>
              <a:t>CLICK</a:t>
            </a:r>
          </a:p>
          <a:p>
            <a:r>
              <a:rPr lang="en-US" b="1" i="1" dirty="0" smtClean="0">
                <a:cs typeface="Arial" panose="020B0604020202020204" pitchFamily="34" charset="0"/>
              </a:rPr>
              <a:t>The smart choice is “Stay OUT”.  However, that still leaves the task to be completed.</a:t>
            </a:r>
          </a:p>
          <a:p>
            <a:r>
              <a:rPr lang="en-US" b="1" dirty="0" smtClean="0">
                <a:cs typeface="Arial" panose="020B0604020202020204" pitchFamily="34" charset="0"/>
              </a:rPr>
              <a:t>INTRODUCE</a:t>
            </a:r>
            <a:r>
              <a:rPr lang="en-US" dirty="0" smtClean="0">
                <a:cs typeface="Arial" panose="020B0604020202020204" pitchFamily="34" charset="0"/>
              </a:rPr>
              <a:t> - The next section will explore ways to PREVENT the hazard from occurring – that is “bad grain condition” – </a:t>
            </a:r>
            <a:r>
              <a:rPr lang="en-US" b="1" dirty="0" smtClean="0">
                <a:cs typeface="Arial" panose="020B0604020202020204" pitchFamily="34" charset="0"/>
              </a:rPr>
              <a:t>reducing the need for future entry</a:t>
            </a:r>
            <a:r>
              <a:rPr lang="en-US" dirty="0" smtClean="0">
                <a:cs typeface="Arial" panose="020B0604020202020204" pitchFamily="34" charset="0"/>
              </a:rPr>
              <a:t>.  It will also </a:t>
            </a:r>
            <a:r>
              <a:rPr lang="en-US" b="1" dirty="0" smtClean="0">
                <a:cs typeface="Arial" panose="020B0604020202020204" pitchFamily="34" charset="0"/>
              </a:rPr>
              <a:t>explore ALTERNATIVES </a:t>
            </a:r>
            <a:r>
              <a:rPr lang="en-US" dirty="0" smtClean="0">
                <a:cs typeface="Arial" panose="020B0604020202020204" pitchFamily="34" charset="0"/>
              </a:rPr>
              <a:t>to entering the grain bin to take care of problems or ways to take care of the problems more efficiently while in a bin. . </a:t>
            </a:r>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25</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Introduce and emphasize the concept of staying out of the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This flows into the next section on reducing need for entry and alternatives to entry – both ways to avoid the hazards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39804460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b="1" dirty="0" smtClean="0"/>
              <a:t>Explain</a:t>
            </a:r>
            <a:r>
              <a:rPr lang="en-US" dirty="0" smtClean="0"/>
              <a:t> - How grain is harvested directly affects its quality initially and in the long term – which also impacts profits.</a:t>
            </a:r>
          </a:p>
          <a:p>
            <a:pPr defTabSz="914272">
              <a:defRPr/>
            </a:pPr>
            <a:r>
              <a:rPr lang="en-US" dirty="0" smtClean="0"/>
              <a:t>Adjusting harvesting equipment to retain the maximum amount of grain, yet get rid of the most “trash” is one way to improve long term quality during storage.</a:t>
            </a:r>
          </a:p>
          <a:p>
            <a:pPr defTabSz="914272">
              <a:defRPr/>
            </a:pPr>
            <a:r>
              <a:rPr lang="en-US" dirty="0" smtClean="0"/>
              <a:t>Trash or foreign material such as pods, stalks, damaged grain, etc. tends to clump together and increase deterioration. These clumps of foreign material are good food and habitation spots for insects, &amp; molds which also lead to more deterioration. </a:t>
            </a:r>
          </a:p>
          <a:p>
            <a:pPr defTabSz="914272">
              <a:defRPr/>
            </a:pPr>
            <a:r>
              <a:rPr lang="en-US" dirty="0" smtClean="0"/>
              <a:t>Soybean pods are a good example.  The pods tend slide to the outer walls of the bin and pile where they are in contact with higher levels of moisture due to condensation – thus spoiling more quickly and causing deterioration of the rest of the bins contents. When these chunks of spoiled pods break loose they clog sumps and other equipment.</a:t>
            </a:r>
          </a:p>
          <a:p>
            <a:pPr defTabSz="914272">
              <a:defRPr/>
            </a:pPr>
            <a:r>
              <a:rPr lang="en-US" dirty="0" smtClean="0"/>
              <a:t>Other foreign material (trash) tends to accumulate in the center of the bin.  As it begins to deteriorate, it causes hot spots as air flows is interrupted by the broken grain. .  </a:t>
            </a:r>
          </a:p>
          <a:p>
            <a:pPr defTabSz="914272">
              <a:defRPr/>
            </a:pPr>
            <a:r>
              <a:rPr lang="en-US" dirty="0" smtClean="0"/>
              <a:t>Another method to reduce foreign material is by screening the grain before putting it in storage.  This helps remove the fines which cause grain to deteriorate.  Fines can be used for livestock feed.</a:t>
            </a:r>
          </a:p>
          <a:p>
            <a:pPr defTabSz="914272">
              <a:defRPr/>
            </a:pPr>
            <a:r>
              <a:rPr lang="en-US" dirty="0" smtClean="0"/>
              <a:t>Discuss – one of the disincentives to screening (or cleaning) grain before storage is the added weight of the fines in market grain.  Grain grading, therefore price, is not adversely affected by the foreign material. Market value will however decrease if the grain is spoiled.</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26</a:t>
            </a:fld>
            <a:endParaRPr lang="en-US" dirty="0">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Harvesting plays an important role in bin entry especially on farm storage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Reducing the foreign material in stored grain decreases spoilage and loss of product value</a:t>
            </a:r>
          </a:p>
        </p:txBody>
      </p:sp>
    </p:spTree>
    <p:extLst>
      <p:ext uri="{BB962C8B-B14F-4D97-AF65-F5344CB8AC3E}">
        <p14:creationId xmlns:p14="http://schemas.microsoft.com/office/powerpoint/2010/main" val="1816608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2085" indent="-222085" defTabSz="914272">
              <a:buFont typeface="+mj-lt"/>
              <a:buAutoNum type="arabicPeriod"/>
              <a:defRPr/>
            </a:pPr>
            <a:r>
              <a:rPr lang="en-US" dirty="0" smtClean="0"/>
              <a:t>One the grain is harvested and cleaned it is ready to be put into storage.</a:t>
            </a:r>
          </a:p>
          <a:p>
            <a:pPr marL="222085" indent="-222085" defTabSz="914272">
              <a:buFont typeface="+mj-lt"/>
              <a:buAutoNum type="arabicPeriod"/>
              <a:defRPr/>
            </a:pPr>
            <a:r>
              <a:rPr lang="en-US" dirty="0" smtClean="0"/>
              <a:t>Stress - Poor storage and maintenance of the grain is where many of the problems start which lead to bad grain condition.</a:t>
            </a:r>
          </a:p>
          <a:p>
            <a:pPr marL="222085" indent="-222085" defTabSz="914272">
              <a:defRPr/>
            </a:pPr>
            <a:r>
              <a:rPr lang="en-US" dirty="0" smtClean="0"/>
              <a:t>Dry the grain to the recommended moisture level.  Moist grain begins to mold &amp; clump </a:t>
            </a:r>
            <a:r>
              <a:rPr lang="en-US" dirty="0"/>
              <a:t>together. </a:t>
            </a:r>
            <a:r>
              <a:rPr lang="en-US" dirty="0" smtClean="0"/>
              <a:t> Moisture </a:t>
            </a:r>
            <a:r>
              <a:rPr lang="en-US" dirty="0"/>
              <a:t>content is 15% for corn, 12% for beans, 19% for </a:t>
            </a:r>
            <a:r>
              <a:rPr lang="en-US" dirty="0" smtClean="0"/>
              <a:t>wheat.</a:t>
            </a:r>
          </a:p>
          <a:p>
            <a:pPr marL="222085" indent="-222085" defTabSz="914272">
              <a:buFont typeface="+mj-lt"/>
              <a:buAutoNum type="arabicPeriod"/>
              <a:defRPr/>
            </a:pPr>
            <a:r>
              <a:rPr lang="en-US" dirty="0" smtClean="0"/>
              <a:t>Use temperature cables to help monitor grain temperature.  Hot spots indicate spoilage.  Usually keep temperature within 10 - 15° of the outside ambient temperature or to keep grain cool during spring and summer keep it 40-50°. (see below).</a:t>
            </a:r>
          </a:p>
          <a:p>
            <a:pPr marL="222085" indent="-222085" defTabSz="914272">
              <a:defRPr/>
            </a:pPr>
            <a:r>
              <a:rPr lang="en-US" dirty="0" smtClean="0"/>
              <a:t>Aerate the grain – keep air flowing.  Pockets of fines cause disruption in airflow which encourages “hot spots” to occur.  Uneven slopes also interferes with uniform air flow during aeration.  The surface of the grain should be leveled to allow for better airflow patterns. </a:t>
            </a:r>
            <a:r>
              <a:rPr lang="en-US" dirty="0"/>
              <a:t>If condensation builds up inside bin, it can cause the product to become moist and lead to spoilage.  Air flow is also needed to help cool hot spots which develop.  Take advantage of cool temperatures to aerate. </a:t>
            </a:r>
            <a:endParaRPr lang="en-US" dirty="0" smtClean="0"/>
          </a:p>
          <a:p>
            <a:pPr marL="222085" indent="-222085" defTabSz="914272">
              <a:buFont typeface="+mj-lt"/>
              <a:buAutoNum type="arabicPeriod"/>
              <a:defRPr/>
            </a:pPr>
            <a:r>
              <a:rPr lang="en-US" dirty="0" smtClean="0"/>
              <a:t>Check the grain frequently and monitor temperature to indicate when grain needs to be aerated more, moved, or otherwise taken care of.   Install temperature cables.</a:t>
            </a:r>
          </a:p>
          <a:p>
            <a:pPr marL="222085" indent="-222085" defTabSz="914272">
              <a:buFont typeface="+mj-lt"/>
              <a:buAutoNum type="arabicPeriod"/>
              <a:defRPr/>
            </a:pPr>
            <a:r>
              <a:rPr lang="en-US" dirty="0" smtClean="0"/>
              <a:t>Coring the bin helps redistribute the fines that accumulate in the center. </a:t>
            </a:r>
          </a:p>
          <a:p>
            <a:pPr marL="0" indent="0" defTabSz="914272">
              <a:buNone/>
              <a:defRPr/>
            </a:pPr>
            <a:endParaRPr lang="en-US" dirty="0" smtClean="0"/>
          </a:p>
          <a:p>
            <a:pPr marL="0" indent="0" defTabSz="914272">
              <a:buNone/>
              <a:defRPr/>
            </a:pPr>
            <a:r>
              <a:rPr lang="en-US" dirty="0" smtClean="0"/>
              <a:t>Agriculture.com 3/19/15 Jessie Scott </a:t>
            </a:r>
          </a:p>
          <a:p>
            <a:pPr marL="0" indent="0" defTabSz="914272">
              <a:buNone/>
              <a:defRPr/>
            </a:pPr>
            <a:r>
              <a:rPr lang="en-US" i="1" dirty="0"/>
              <a:t>The old-school recommendation was to warm the grain to within 10° to 15° of the outside temperature. For the last 20 years, the recommendation has been to keep the grain cool, about 40°F., during spring and summer. Some are now suggesting warming the grain up to 50°F. for storage over summer.</a:t>
            </a:r>
          </a:p>
          <a:p>
            <a:pPr marL="0" indent="0" defTabSz="914272">
              <a:buNone/>
              <a:defRPr/>
            </a:pPr>
            <a:r>
              <a:rPr lang="en-US" i="1" dirty="0"/>
              <a:t>“If you are going to sell by June 1, you can leave grain cold,” says Gary Woodruff, GSI. “If you’re going to bring it up to temperature for a later sell, I’d stop at 50°F. to 60°F.”</a:t>
            </a:r>
          </a:p>
          <a:p>
            <a:pPr marL="0" indent="0" defTabSz="914272">
              <a:buNone/>
              <a:defRPr/>
            </a:pPr>
            <a:r>
              <a:rPr lang="en-US" i="1" dirty="0"/>
              <a:t>Ken </a:t>
            </a:r>
            <a:r>
              <a:rPr lang="en-US" i="1" dirty="0" err="1"/>
              <a:t>Hellevang</a:t>
            </a:r>
            <a:r>
              <a:rPr lang="en-US" i="1" dirty="0"/>
              <a:t>, North Dakota State University Extension Engineer, recommends keeping the grain near 40°F. “Part of the reason for the lower temperature trend the last several years is that insect infestation and mold growth are going to flourish in the 70°F. to 90°F. temperature range,” he explains. “If you can keep the temperature below 50°F., the insects are dormant</a:t>
            </a:r>
            <a:r>
              <a:rPr lang="en-US" i="1" dirty="0" smtClean="0"/>
              <a:t>.”</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27</a:t>
            </a:fld>
            <a:endParaRPr lang="en-US" dirty="0">
              <a:solidFill>
                <a:prstClr val="black"/>
              </a:solidFill>
            </a:endParaRPr>
          </a:p>
        </p:txBody>
      </p:sp>
      <p:sp>
        <p:nvSpPr>
          <p:cNvPr id="5" name="TextBox 4"/>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Proper storage techniques are the leading factor in grain deterioration.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It does not pay to store wet grain or not monitor it frequently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Coring the bin helps reduce the accumulation of foreign material in the center and is a good management practice</a:t>
            </a:r>
          </a:p>
        </p:txBody>
      </p:sp>
    </p:spTree>
    <p:extLst>
      <p:ext uri="{BB962C8B-B14F-4D97-AF65-F5344CB8AC3E}">
        <p14:creationId xmlns:p14="http://schemas.microsoft.com/office/powerpoint/2010/main" val="276110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defTabSz="914272">
              <a:defRPr/>
            </a:pPr>
            <a:r>
              <a:rPr lang="en-US" dirty="0" smtClean="0"/>
              <a:t>Coring the bin after filling it helps remove and redistribute the fines (foreign material) that accumulates in the center and causes deterioration and later plugged sumps.</a:t>
            </a:r>
          </a:p>
          <a:p>
            <a:pPr defTabSz="914272">
              <a:defRPr/>
            </a:pPr>
            <a:r>
              <a:rPr lang="en-US" dirty="0" smtClean="0"/>
              <a:t>To core a bin</a:t>
            </a:r>
          </a:p>
          <a:p>
            <a:pPr lvl="1" defTabSz="914272">
              <a:defRPr/>
            </a:pPr>
            <a:r>
              <a:rPr lang="en-US" dirty="0" smtClean="0"/>
              <a:t>Remove </a:t>
            </a:r>
            <a:r>
              <a:rPr lang="en-US" dirty="0"/>
              <a:t>5-10% of the grain from the </a:t>
            </a:r>
            <a:r>
              <a:rPr lang="en-US" dirty="0" smtClean="0"/>
              <a:t>center.</a:t>
            </a:r>
          </a:p>
          <a:p>
            <a:pPr lvl="1" defTabSz="914272">
              <a:defRPr/>
            </a:pPr>
            <a:r>
              <a:rPr lang="en-US" dirty="0" smtClean="0"/>
              <a:t>Refill </a:t>
            </a:r>
            <a:r>
              <a:rPr lang="en-US" dirty="0"/>
              <a:t>the bin. The fines can be sold for livestock feed or put back in.  A distributer at the top of the bin used during loading helps distribute seeds &amp; fines. </a:t>
            </a:r>
            <a:endParaRPr lang="en-US" dirty="0" smtClean="0"/>
          </a:p>
          <a:p>
            <a:pPr lvl="1" defTabSz="914272">
              <a:defRPr/>
            </a:pPr>
            <a:r>
              <a:rPr lang="en-US" dirty="0" smtClean="0"/>
              <a:t>Flatten the grain surface to assist with better airflow. </a:t>
            </a: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28</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After coring the bin make sure to flatten out the surface to assist air flow during storage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This will help decrease deterioration of the grain</a:t>
            </a:r>
          </a:p>
        </p:txBody>
      </p:sp>
    </p:spTree>
    <p:extLst>
      <p:ext uri="{BB962C8B-B14F-4D97-AF65-F5344CB8AC3E}">
        <p14:creationId xmlns:p14="http://schemas.microsoft.com/office/powerpoint/2010/main" val="4086559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b="1" dirty="0" smtClean="0">
                <a:cs typeface="Arial" panose="020B0604020202020204" pitchFamily="34" charset="0"/>
              </a:rPr>
              <a:t>Explain</a:t>
            </a:r>
            <a:r>
              <a:rPr lang="en-US" dirty="0" smtClean="0">
                <a:cs typeface="Arial" panose="020B0604020202020204" pitchFamily="34" charset="0"/>
              </a:rPr>
              <a:t> – there are many alternatives to bin entry that can be utilized to resolve the issues typically leading to bin entry.  The condition or problem that needs to be addressed will help determine the alternative best suited for the needs.</a:t>
            </a:r>
          </a:p>
          <a:p>
            <a:pPr marL="228600" indent="-228600">
              <a:buFont typeface="+mj-lt"/>
              <a:buAutoNum type="arabicPeriod"/>
            </a:pPr>
            <a:r>
              <a:rPr lang="en-US" b="1" dirty="0" smtClean="0">
                <a:cs typeface="Arial" panose="020B0604020202020204" pitchFamily="34" charset="0"/>
              </a:rPr>
              <a:t>STRESS – the alternatives should be strongly considered or tried before making the decision to enter a grain bin.</a:t>
            </a:r>
            <a:r>
              <a:rPr lang="en-US" dirty="0" smtClean="0">
                <a:cs typeface="Arial" panose="020B0604020202020204" pitchFamily="34" charset="0"/>
              </a:rPr>
              <a:t>  </a:t>
            </a:r>
          </a:p>
          <a:p>
            <a:pPr lvl="1"/>
            <a:r>
              <a:rPr lang="en-US" dirty="0" smtClean="0">
                <a:cs typeface="Arial" panose="020B0604020202020204" pitchFamily="34" charset="0"/>
              </a:rPr>
              <a:t>They provide a safer alternative than bin entry OR a safer method of completing a task during entry.</a:t>
            </a:r>
          </a:p>
          <a:p>
            <a:pPr lvl="1"/>
            <a:r>
              <a:rPr lang="en-US" dirty="0" smtClean="0">
                <a:cs typeface="Arial" panose="020B0604020202020204" pitchFamily="34" charset="0"/>
              </a:rPr>
              <a:t>In some instances the alternatives may be more effective in resolving the issue or less costly over the long run when personnel and time costs are considered. </a:t>
            </a:r>
          </a:p>
          <a:p>
            <a:pPr marL="228600" indent="-228600">
              <a:buFont typeface="+mj-lt"/>
              <a:buAutoNum type="arabicPeriod"/>
            </a:pPr>
            <a:r>
              <a:rPr lang="en-US" b="1" dirty="0" smtClean="0">
                <a:cs typeface="Arial" panose="020B0604020202020204" pitchFamily="34" charset="0"/>
              </a:rPr>
              <a:t>One alternative is to just Wait </a:t>
            </a:r>
            <a:r>
              <a:rPr lang="en-US" dirty="0" smtClean="0">
                <a:cs typeface="Arial" panose="020B0604020202020204" pitchFamily="34" charset="0"/>
              </a:rPr>
              <a:t>– grain will often fall naturally especially for pyramids, build-up, etc. when it </a:t>
            </a:r>
            <a:r>
              <a:rPr lang="en-US" dirty="0" err="1" smtClean="0">
                <a:cs typeface="Arial" panose="020B0604020202020204" pitchFamily="34" charset="0"/>
              </a:rPr>
              <a:t>drys</a:t>
            </a:r>
            <a:r>
              <a:rPr lang="en-US" dirty="0" smtClean="0">
                <a:cs typeface="Arial" panose="020B0604020202020204" pitchFamily="34" charset="0"/>
              </a:rPr>
              <a:t> out.  Many forget this is an alternative to entry as they either don’t have the time to wait or don’t think waiting will significantly resolve the issue. </a:t>
            </a:r>
          </a:p>
          <a:p>
            <a:pPr marL="228600" indent="-228600">
              <a:buFont typeface="+mj-lt"/>
              <a:buAutoNum type="arabicPeriod"/>
            </a:pPr>
            <a:r>
              <a:rPr lang="en-US" b="1" dirty="0" smtClean="0">
                <a:cs typeface="Arial" panose="020B0604020202020204" pitchFamily="34" charset="0"/>
              </a:rPr>
              <a:t>A second alternative (often used in conjunction with waiting) is to run the Fans</a:t>
            </a:r>
            <a:r>
              <a:rPr lang="en-US" dirty="0" smtClean="0">
                <a:cs typeface="Arial" panose="020B0604020202020204" pitchFamily="34" charset="0"/>
              </a:rPr>
              <a:t> to dry out grain and increase air flow to break apart chunks naturally.  They</a:t>
            </a:r>
            <a:r>
              <a:rPr lang="en-US" baseline="0" dirty="0" smtClean="0">
                <a:cs typeface="Arial" panose="020B0604020202020204" pitchFamily="34" charset="0"/>
              </a:rPr>
              <a:t> may then</a:t>
            </a:r>
            <a:r>
              <a:rPr lang="en-US" dirty="0" smtClean="0">
                <a:cs typeface="Arial" panose="020B0604020202020204" pitchFamily="34" charset="0"/>
              </a:rPr>
              <a:t> </a:t>
            </a:r>
            <a:r>
              <a:rPr lang="en-US" baseline="0" dirty="0" smtClean="0">
                <a:cs typeface="Arial" panose="020B0604020202020204" pitchFamily="34" charset="0"/>
              </a:rPr>
              <a:t>crumble &amp; fall.</a:t>
            </a:r>
          </a:p>
          <a:p>
            <a:pPr marL="228600" indent="-228600">
              <a:buFont typeface="+mj-lt"/>
              <a:buAutoNum type="arabicPeriod"/>
            </a:pPr>
            <a:r>
              <a:rPr lang="en-US" dirty="0" smtClean="0">
                <a:cs typeface="Arial" panose="020B0604020202020204" pitchFamily="34" charset="0"/>
              </a:rPr>
              <a:t>Contract the services of a bin cleaning professional or reclaim specialist.  These services have trained professionals and equipment to resolve the issue.  When there are large pyramids/towers or side-wall build up or other avalanching conditions, </a:t>
            </a:r>
            <a:r>
              <a:rPr lang="en-US" b="1" dirty="0" smtClean="0">
                <a:cs typeface="Arial" panose="020B0604020202020204" pitchFamily="34" charset="0"/>
              </a:rPr>
              <a:t>STRONG</a:t>
            </a:r>
            <a:r>
              <a:rPr lang="en-US" dirty="0" smtClean="0">
                <a:cs typeface="Arial" panose="020B0604020202020204" pitchFamily="34" charset="0"/>
              </a:rPr>
              <a:t> consideration should be give to using a professional.</a:t>
            </a:r>
          </a:p>
          <a:p>
            <a:pPr lvl="0"/>
            <a:r>
              <a:rPr lang="en-US" dirty="0">
                <a:solidFill>
                  <a:prstClr val="black"/>
                </a:solidFill>
                <a:cs typeface="Arial" panose="020B0604020202020204" pitchFamily="34" charset="0"/>
              </a:rPr>
              <a:t>Equipment </a:t>
            </a:r>
            <a:r>
              <a:rPr lang="en-US" dirty="0" smtClean="0">
                <a:solidFill>
                  <a:prstClr val="black"/>
                </a:solidFill>
                <a:cs typeface="Arial" panose="020B0604020202020204" pitchFamily="34" charset="0"/>
              </a:rPr>
              <a:t>such </a:t>
            </a:r>
            <a:r>
              <a:rPr lang="en-US" dirty="0">
                <a:solidFill>
                  <a:prstClr val="black"/>
                </a:solidFill>
                <a:cs typeface="Arial" panose="020B0604020202020204" pitchFamily="34" charset="0"/>
              </a:rPr>
              <a:t>grain </a:t>
            </a:r>
            <a:r>
              <a:rPr lang="en-US" dirty="0" err="1">
                <a:solidFill>
                  <a:prstClr val="black"/>
                </a:solidFill>
                <a:cs typeface="Arial" panose="020B0604020202020204" pitchFamily="34" charset="0"/>
              </a:rPr>
              <a:t>vacs</a:t>
            </a:r>
            <a:r>
              <a:rPr lang="en-US" dirty="0">
                <a:solidFill>
                  <a:prstClr val="black"/>
                </a:solidFill>
                <a:cs typeface="Arial" panose="020B0604020202020204" pitchFamily="34" charset="0"/>
              </a:rPr>
              <a:t>, compressed air, whips </a:t>
            </a:r>
            <a:r>
              <a:rPr lang="en-US" dirty="0" smtClean="0">
                <a:solidFill>
                  <a:prstClr val="black"/>
                </a:solidFill>
                <a:cs typeface="Arial" panose="020B0604020202020204" pitchFamily="34" charset="0"/>
              </a:rPr>
              <a:t>assist with </a:t>
            </a:r>
            <a:r>
              <a:rPr lang="en-US" dirty="0">
                <a:solidFill>
                  <a:prstClr val="black"/>
                </a:solidFill>
                <a:cs typeface="Arial" panose="020B0604020202020204" pitchFamily="34" charset="0"/>
              </a:rPr>
              <a:t>make grain flow </a:t>
            </a:r>
            <a:r>
              <a:rPr lang="en-US" dirty="0" smtClean="0">
                <a:solidFill>
                  <a:prstClr val="black"/>
                </a:solidFill>
                <a:cs typeface="Arial" panose="020B0604020202020204" pitchFamily="34" charset="0"/>
              </a:rPr>
              <a:t>problems resulting from sidewall build up, pyramids and plugs . </a:t>
            </a:r>
            <a:endParaRPr lang="en-US" dirty="0" smtClean="0">
              <a:cs typeface="Arial" panose="020B0604020202020204" pitchFamily="34" charset="0"/>
            </a:endParaRPr>
          </a:p>
          <a:p>
            <a:pPr lvl="0"/>
            <a:r>
              <a:rPr lang="en-US" b="1" dirty="0">
                <a:solidFill>
                  <a:prstClr val="black"/>
                </a:solidFill>
                <a:cs typeface="Arial" panose="020B0604020202020204" pitchFamily="34" charset="0"/>
              </a:rPr>
              <a:t>Explain</a:t>
            </a:r>
            <a:r>
              <a:rPr lang="en-US" dirty="0">
                <a:solidFill>
                  <a:prstClr val="black"/>
                </a:solidFill>
                <a:cs typeface="Arial" panose="020B0604020202020204" pitchFamily="34" charset="0"/>
              </a:rPr>
              <a:t> - The next several slides will look more closely at some of the alternatives to bin entry or the use of equipment in performing some bin entry tasks.</a:t>
            </a:r>
          </a:p>
          <a:p>
            <a:pPr marL="228600" indent="-228600">
              <a:buFont typeface="+mj-lt"/>
              <a:buAutoNum type="arabicPeriod"/>
            </a:pPr>
            <a:endParaRPr lang="en-US" baseline="0" dirty="0" smtClean="0">
              <a:cs typeface="Arial" panose="020B0604020202020204" pitchFamily="34" charset="0"/>
            </a:endParaRPr>
          </a:p>
          <a:p>
            <a:pPr marL="228600" indent="-228600">
              <a:buFont typeface="+mj-lt"/>
              <a:buAutoNum type="arabicPeriod"/>
            </a:pPr>
            <a:endParaRPr lang="en-US" baseline="0" dirty="0" smtClean="0">
              <a:cs typeface="Arial" panose="020B0604020202020204" pitchFamily="34" charset="0"/>
            </a:endParaRPr>
          </a:p>
          <a:p>
            <a:pPr marL="0" indent="0">
              <a:buNone/>
            </a:pPr>
            <a:endParaRPr lang="en-US"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29</a:t>
            </a:fld>
            <a:endParaRPr lang="en-US">
              <a:solidFill>
                <a:prstClr val="black"/>
              </a:solidFill>
            </a:endParaRPr>
          </a:p>
        </p:txBody>
      </p:sp>
      <p:sp>
        <p:nvSpPr>
          <p:cNvPr id="5" name="TextBox 4"/>
          <p:cNvSpPr txBox="1"/>
          <p:nvPr/>
        </p:nvSpPr>
        <p:spPr>
          <a:xfrm>
            <a:off x="4419600" y="697468"/>
            <a:ext cx="2362200"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next several slides will look at alternatives to entry or a safer method of accomplishing a work task during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Alternatives should be tried BEFORE any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Waiting is not a popular choice but should be considered.  When used in conjunction with fans it might correct the issue.</a:t>
            </a:r>
          </a:p>
        </p:txBody>
      </p:sp>
    </p:spTree>
    <p:extLst>
      <p:ext uri="{BB962C8B-B14F-4D97-AF65-F5344CB8AC3E}">
        <p14:creationId xmlns:p14="http://schemas.microsoft.com/office/powerpoint/2010/main" val="190580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3</a:t>
            </a:fld>
            <a:endParaRPr lang="en-US" dirty="0">
              <a:solidFill>
                <a:prstClr val="black"/>
              </a:solidFill>
            </a:endParaRPr>
          </a:p>
        </p:txBody>
      </p:sp>
      <p:sp>
        <p:nvSpPr>
          <p:cNvPr id="5" name="Notes Placeholder 4"/>
          <p:cNvSpPr>
            <a:spLocks noGrp="1"/>
          </p:cNvSpPr>
          <p:nvPr>
            <p:ph type="body" sz="quarter" idx="11"/>
          </p:nvPr>
        </p:nvSpPr>
        <p:spPr/>
        <p:txBody>
          <a:bodyPr/>
          <a:lstStyle/>
          <a:p>
            <a:pPr marL="228600" lvl="0" indent="-228600">
              <a:buFont typeface="+mj-lt"/>
              <a:buAutoNum type="arabicPeriod"/>
            </a:pPr>
            <a:r>
              <a:rPr lang="en-US" b="1" dirty="0" smtClean="0">
                <a:solidFill>
                  <a:prstClr val="black"/>
                </a:solidFill>
                <a:latin typeface="Arial Narrow" pitchFamily="34" charset="0"/>
                <a:cs typeface="Arial" pitchFamily="34" charset="0"/>
              </a:rPr>
              <a:t>Explain </a:t>
            </a:r>
            <a:r>
              <a:rPr lang="en-US" dirty="0">
                <a:solidFill>
                  <a:prstClr val="black"/>
                </a:solidFill>
                <a:latin typeface="Arial Narrow" pitchFamily="34" charset="0"/>
                <a:cs typeface="Arial" pitchFamily="34" charset="0"/>
              </a:rPr>
              <a:t>this module is part of a series. </a:t>
            </a:r>
          </a:p>
          <a:p>
            <a:pPr marL="228600" lvl="0" indent="-228600">
              <a:buFont typeface="+mj-lt"/>
              <a:buAutoNum type="arabicPeriod"/>
            </a:pPr>
            <a:r>
              <a:rPr lang="en-US" dirty="0">
                <a:solidFill>
                  <a:prstClr val="black"/>
                </a:solidFill>
                <a:latin typeface="Arial Narrow" pitchFamily="34" charset="0"/>
                <a:cs typeface="Arial" pitchFamily="34" charset="0"/>
              </a:rPr>
              <a:t>Other modules</a:t>
            </a:r>
          </a:p>
          <a:p>
            <a:pPr lvl="1"/>
            <a:r>
              <a:rPr lang="en-US" dirty="0">
                <a:solidFill>
                  <a:prstClr val="black"/>
                </a:solidFill>
                <a:latin typeface="Arial Narrow" pitchFamily="34" charset="0"/>
                <a:cs typeface="Arial" pitchFamily="34" charset="0"/>
              </a:rPr>
              <a:t>Overview of Grain Handling Safety and </a:t>
            </a:r>
            <a:r>
              <a:rPr lang="en-US" dirty="0" smtClean="0">
                <a:solidFill>
                  <a:prstClr val="black"/>
                </a:solidFill>
                <a:latin typeface="Arial Narrow" pitchFamily="34" charset="0"/>
                <a:cs typeface="Arial" pitchFamily="34" charset="0"/>
              </a:rPr>
              <a:t>Storage (introductory module)</a:t>
            </a:r>
            <a:endParaRPr lang="en-US" dirty="0">
              <a:solidFill>
                <a:prstClr val="black"/>
              </a:solidFill>
              <a:latin typeface="Arial Narrow" pitchFamily="34" charset="0"/>
              <a:cs typeface="Arial" pitchFamily="34" charset="0"/>
            </a:endParaRPr>
          </a:p>
          <a:p>
            <a:pPr lvl="1"/>
            <a:r>
              <a:rPr lang="en-US" dirty="0" smtClean="0">
                <a:solidFill>
                  <a:prstClr val="black"/>
                </a:solidFill>
                <a:latin typeface="Arial Narrow" pitchFamily="34" charset="0"/>
                <a:cs typeface="Arial" pitchFamily="34" charset="0"/>
              </a:rPr>
              <a:t>Lock out Tag out</a:t>
            </a:r>
            <a:r>
              <a:rPr lang="en-US" baseline="0" dirty="0" smtClean="0">
                <a:solidFill>
                  <a:prstClr val="black"/>
                </a:solidFill>
                <a:latin typeface="Arial Narrow" pitchFamily="34" charset="0"/>
                <a:cs typeface="Arial" pitchFamily="34" charset="0"/>
              </a:rPr>
              <a:t> mini module</a:t>
            </a:r>
          </a:p>
          <a:p>
            <a:pPr lvl="1"/>
            <a:r>
              <a:rPr lang="en-US" dirty="0" smtClean="0">
                <a:solidFill>
                  <a:prstClr val="black"/>
                </a:solidFill>
                <a:latin typeface="Arial Narrow" pitchFamily="34" charset="0"/>
                <a:cs typeface="Arial" pitchFamily="34" charset="0"/>
              </a:rPr>
              <a:t>Entanglement Hazards</a:t>
            </a:r>
            <a:r>
              <a:rPr lang="en-US" baseline="0" dirty="0" smtClean="0">
                <a:solidFill>
                  <a:prstClr val="black"/>
                </a:solidFill>
                <a:latin typeface="Arial Narrow" pitchFamily="34" charset="0"/>
                <a:cs typeface="Arial" pitchFamily="34" charset="0"/>
              </a:rPr>
              <a:t> and Guarding</a:t>
            </a:r>
            <a:endParaRPr lang="en-US" dirty="0">
              <a:solidFill>
                <a:prstClr val="black"/>
              </a:solidFill>
              <a:latin typeface="Arial Narrow" pitchFamily="34" charset="0"/>
              <a:cs typeface="Arial" pitchFamily="34" charset="0"/>
            </a:endParaRPr>
          </a:p>
          <a:p>
            <a:pPr lvl="1"/>
            <a:r>
              <a:rPr lang="en-US" dirty="0" smtClean="0">
                <a:solidFill>
                  <a:prstClr val="black"/>
                </a:solidFill>
                <a:latin typeface="Arial Narrow" pitchFamily="34" charset="0"/>
                <a:cs typeface="Arial" pitchFamily="34" charset="0"/>
              </a:rPr>
              <a:t>Falls Hazards and Protection</a:t>
            </a:r>
          </a:p>
          <a:p>
            <a:pPr lvl="1"/>
            <a:r>
              <a:rPr lang="en-US" dirty="0" smtClean="0">
                <a:solidFill>
                  <a:prstClr val="black"/>
                </a:solidFill>
                <a:latin typeface="Arial Narrow" pitchFamily="34" charset="0"/>
                <a:cs typeface="Arial" pitchFamily="34" charset="0"/>
              </a:rPr>
              <a:t>Grain </a:t>
            </a:r>
            <a:r>
              <a:rPr lang="en-US" dirty="0">
                <a:solidFill>
                  <a:prstClr val="black"/>
                </a:solidFill>
                <a:latin typeface="Arial Narrow" pitchFamily="34" charset="0"/>
                <a:cs typeface="Arial" pitchFamily="34" charset="0"/>
              </a:rPr>
              <a:t>Bin </a:t>
            </a:r>
            <a:r>
              <a:rPr lang="en-US" dirty="0" smtClean="0">
                <a:solidFill>
                  <a:prstClr val="black"/>
                </a:solidFill>
                <a:latin typeface="Arial Narrow" pitchFamily="34" charset="0"/>
                <a:cs typeface="Arial" pitchFamily="34" charset="0"/>
              </a:rPr>
              <a:t>Entry</a:t>
            </a:r>
          </a:p>
          <a:p>
            <a:pPr lvl="1"/>
            <a:r>
              <a:rPr lang="en-US" dirty="0" smtClean="0">
                <a:solidFill>
                  <a:prstClr val="black"/>
                </a:solidFill>
                <a:latin typeface="Arial Narrow" pitchFamily="34" charset="0"/>
                <a:cs typeface="Arial" pitchFamily="34" charset="0"/>
              </a:rPr>
              <a:t>Lifeline Protection System </a:t>
            </a:r>
            <a:endParaRPr lang="en-US" dirty="0">
              <a:solidFill>
                <a:prstClr val="black"/>
              </a:solidFill>
              <a:latin typeface="Arial Narrow" pitchFamily="34" charset="0"/>
              <a:cs typeface="Arial" pitchFamily="34" charset="0"/>
            </a:endParaRPr>
          </a:p>
          <a:p>
            <a:pPr lvl="1"/>
            <a:r>
              <a:rPr lang="en-US" dirty="0">
                <a:solidFill>
                  <a:prstClr val="black"/>
                </a:solidFill>
                <a:latin typeface="Arial Narrow" pitchFamily="34" charset="0"/>
                <a:cs typeface="Arial" pitchFamily="34" charset="0"/>
              </a:rPr>
              <a:t>Characteristics of Confined Spaces (in Agriculture)</a:t>
            </a:r>
          </a:p>
          <a:p>
            <a:pPr marL="0" lvl="0" indent="0">
              <a:buNone/>
            </a:pPr>
            <a:r>
              <a:rPr lang="en-US" dirty="0">
                <a:solidFill>
                  <a:prstClr val="black"/>
                </a:solidFill>
                <a:latin typeface="Arial Narrow" pitchFamily="34" charset="0"/>
              </a:rPr>
              <a:t> </a:t>
            </a:r>
          </a:p>
          <a:p>
            <a:endParaRPr lang="en-US" dirty="0"/>
          </a:p>
        </p:txBody>
      </p:sp>
      <p:sp>
        <p:nvSpPr>
          <p:cNvPr id="3" name="TextBox 2"/>
          <p:cNvSpPr txBox="1"/>
          <p:nvPr/>
        </p:nvSpPr>
        <p:spPr>
          <a:xfrm>
            <a:off x="4448174" y="757535"/>
            <a:ext cx="2333625"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Curriculum part of a series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Accompanies training video</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Have participants complete the pre-test and collect them. </a:t>
            </a:r>
          </a:p>
        </p:txBody>
      </p:sp>
    </p:spTree>
    <p:extLst>
      <p:ext uri="{BB962C8B-B14F-4D97-AF65-F5344CB8AC3E}">
        <p14:creationId xmlns:p14="http://schemas.microsoft.com/office/powerpoint/2010/main" val="8827577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cs typeface="Arial" panose="020B0604020202020204" pitchFamily="34" charset="0"/>
              </a:rPr>
              <a:t>Without</a:t>
            </a:r>
            <a:r>
              <a:rPr lang="en-US" baseline="0" dirty="0" smtClean="0">
                <a:cs typeface="Arial" panose="020B0604020202020204" pitchFamily="34" charset="0"/>
              </a:rPr>
              <a:t> entering check grain frequently during unloading to discover any clumping, pyramids, sidewall build-up, etc. when they first appear.  This allows for better management of a potentially hazardous situation.</a:t>
            </a:r>
          </a:p>
          <a:p>
            <a:pPr marL="228600" indent="-228600">
              <a:buFont typeface="+mj-lt"/>
              <a:buAutoNum type="arabicPeriod"/>
            </a:pPr>
            <a:r>
              <a:rPr lang="en-US" baseline="0" dirty="0" smtClean="0">
                <a:cs typeface="Arial" panose="020B0604020202020204" pitchFamily="34" charset="0"/>
              </a:rPr>
              <a:t>Try to dislodge the problem grain by first using the alternatives listed – least invasive methods first.</a:t>
            </a:r>
          </a:p>
          <a:p>
            <a:pPr marL="228600" indent="-228600">
              <a:buFont typeface="+mj-lt"/>
              <a:buAutoNum type="arabicPeriod"/>
            </a:pPr>
            <a:r>
              <a:rPr lang="en-US" baseline="0" dirty="0" smtClean="0">
                <a:cs typeface="Arial" panose="020B0604020202020204" pitchFamily="34" charset="0"/>
              </a:rPr>
              <a:t>Run fans – attempt to dry out the grain so it will crumble and fall naturally.</a:t>
            </a:r>
          </a:p>
          <a:p>
            <a:pPr marL="228600" indent="-228600">
              <a:buFont typeface="+mj-lt"/>
              <a:buAutoNum type="arabicPeriod"/>
            </a:pPr>
            <a:r>
              <a:rPr lang="en-US" baseline="0" dirty="0" smtClean="0">
                <a:cs typeface="Arial" panose="020B0604020202020204" pitchFamily="34" charset="0"/>
              </a:rPr>
              <a:t>Alternate between emptying &amp; filling (loading &amp; unloading) grain in the bin.  The friction/movement will often help break up the problem grain and avoid having to enter the bin. </a:t>
            </a:r>
          </a:p>
          <a:p>
            <a:pPr marL="228600" indent="-228600">
              <a:buFont typeface="+mj-lt"/>
              <a:buAutoNum type="arabicPeriod"/>
            </a:pPr>
            <a:r>
              <a:rPr lang="en-US" baseline="0" dirty="0" smtClean="0">
                <a:cs typeface="Arial" panose="020B0604020202020204" pitchFamily="34" charset="0"/>
              </a:rPr>
              <a:t>If the problem grain persists, unload some of the grain to expose a small portion of the pyramid, sidewall build-up or other problem grain. With the small portion (3-4 </a:t>
            </a:r>
            <a:r>
              <a:rPr lang="en-US" baseline="0" dirty="0" err="1" smtClean="0">
                <a:cs typeface="Arial" panose="020B0604020202020204" pitchFamily="34" charset="0"/>
              </a:rPr>
              <a:t>ft</a:t>
            </a:r>
            <a:r>
              <a:rPr lang="en-US" baseline="0" dirty="0" smtClean="0">
                <a:cs typeface="Arial" panose="020B0604020202020204" pitchFamily="34" charset="0"/>
              </a:rPr>
              <a:t> max) exposed attempt to break up the grain.  STAY ABOVE THE SURFACE OF THE GRAIN!!! From the outside, poke at grain with long handle (or extension rod).  </a:t>
            </a:r>
          </a:p>
          <a:p>
            <a:pPr marL="228600" indent="-228600">
              <a:buFont typeface="+mj-lt"/>
              <a:buAutoNum type="arabicPeriod"/>
            </a:pPr>
            <a:r>
              <a:rPr lang="en-US" baseline="0" dirty="0" smtClean="0">
                <a:cs typeface="Arial" panose="020B0604020202020204" pitchFamily="34" charset="0"/>
              </a:rPr>
              <a:t>Enter as a last resort.</a:t>
            </a:r>
          </a:p>
          <a:p>
            <a:pPr marL="685800" lvl="1" indent="-228600">
              <a:buFont typeface="+mj-lt"/>
              <a:buAutoNum type="alphaLcPeriod"/>
            </a:pPr>
            <a:r>
              <a:rPr lang="en-US" baseline="0" dirty="0" smtClean="0">
                <a:cs typeface="Arial" panose="020B0604020202020204" pitchFamily="34" charset="0"/>
              </a:rPr>
              <a:t>Ensure LOTO is done.</a:t>
            </a:r>
          </a:p>
          <a:p>
            <a:pPr marL="685800" lvl="1" indent="-228600">
              <a:buFont typeface="+mj-lt"/>
              <a:buAutoNum type="alphaLcPeriod"/>
            </a:pPr>
            <a:r>
              <a:rPr lang="en-US" baseline="0" dirty="0" smtClean="0">
                <a:cs typeface="Arial" panose="020B0604020202020204" pitchFamily="34" charset="0"/>
              </a:rPr>
              <a:t>Use harness &amp; lifeline, other appropriate PPE, and all safety measures are taken to enter a bin and break up problem grain. </a:t>
            </a:r>
          </a:p>
          <a:p>
            <a:pPr marL="228600" lvl="0" indent="-228600">
              <a:buFont typeface="+mj-lt"/>
              <a:buAutoNum type="arabicPeriod"/>
            </a:pPr>
            <a:r>
              <a:rPr lang="en-US" baseline="0" dirty="0" smtClean="0">
                <a:cs typeface="Arial" panose="020B0604020202020204" pitchFamily="34" charset="0"/>
              </a:rPr>
              <a:t>Picture isb.vt.edu</a:t>
            </a:r>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30</a:t>
            </a:fld>
            <a:endParaRPr lang="en-US">
              <a:solidFill>
                <a:prstClr val="black"/>
              </a:solidFill>
            </a:endParaRPr>
          </a:p>
        </p:txBody>
      </p:sp>
      <p:sp>
        <p:nvSpPr>
          <p:cNvPr id="5" name="TextBox 4"/>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While unloading grain check it frequently.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towers appear in the bin or product is clinging to the sides, it is easier to take care of them before they become massive.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Expose a small portion and work from the top down</a:t>
            </a:r>
          </a:p>
        </p:txBody>
      </p:sp>
    </p:spTree>
    <p:extLst>
      <p:ext uri="{BB962C8B-B14F-4D97-AF65-F5344CB8AC3E}">
        <p14:creationId xmlns:p14="http://schemas.microsoft.com/office/powerpoint/2010/main" val="3137197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cs typeface="Arial" panose="020B0604020202020204" pitchFamily="34" charset="0"/>
              </a:rPr>
              <a:t>ANIMATED SLIDE </a:t>
            </a:r>
            <a:r>
              <a:rPr lang="en-US" b="1" baseline="0" dirty="0" smtClean="0">
                <a:cs typeface="Arial" panose="020B0604020202020204" pitchFamily="34" charset="0"/>
              </a:rPr>
              <a:t>– Click once and it changes to show </a:t>
            </a:r>
            <a:r>
              <a:rPr lang="en-US" b="1" dirty="0" smtClean="0">
                <a:cs typeface="Arial" panose="020B0604020202020204" pitchFamily="34" charset="0"/>
              </a:rPr>
              <a:t>someone</a:t>
            </a:r>
            <a:r>
              <a:rPr lang="en-US" b="1" baseline="0" dirty="0" smtClean="0">
                <a:cs typeface="Arial" panose="020B0604020202020204" pitchFamily="34" charset="0"/>
              </a:rPr>
              <a:t> rodding</a:t>
            </a:r>
            <a:r>
              <a:rPr lang="en-US" b="1" dirty="0" smtClean="0">
                <a:cs typeface="Arial" panose="020B0604020202020204" pitchFamily="34" charset="0"/>
              </a:rPr>
              <a:t> from the underneath tunnel</a:t>
            </a:r>
            <a:r>
              <a:rPr lang="en-US" b="1" dirty="0" smtClean="0">
                <a:latin typeface="Arial" panose="020B0604020202020204" pitchFamily="34" charset="0"/>
                <a:cs typeface="Arial" panose="020B0604020202020204" pitchFamily="34" charset="0"/>
              </a:rPr>
              <a:t>.</a:t>
            </a:r>
          </a:p>
          <a:p>
            <a:pPr marL="0" indent="0">
              <a:buNone/>
            </a:pPr>
            <a:endParaRPr lang="en-US" b="1" dirty="0" smtClean="0">
              <a:latin typeface="Arial" panose="020B0604020202020204" pitchFamily="34" charset="0"/>
              <a:cs typeface="Arial" panose="020B0604020202020204" pitchFamily="34" charset="0"/>
            </a:endParaRPr>
          </a:p>
          <a:p>
            <a:r>
              <a:rPr lang="en-US" dirty="0" smtClean="0">
                <a:cs typeface="Arial" panose="020B0604020202020204" pitchFamily="34" charset="0"/>
              </a:rPr>
              <a:t>Rodding to unclog a sump, along with other activities to get grain to flow, are common tasks often associated with entrapments &amp; </a:t>
            </a:r>
            <a:r>
              <a:rPr lang="en-US" dirty="0" err="1" smtClean="0">
                <a:cs typeface="Arial" panose="020B0604020202020204" pitchFamily="34" charset="0"/>
              </a:rPr>
              <a:t>engulfments</a:t>
            </a:r>
            <a:r>
              <a:rPr lang="en-US" dirty="0" smtClean="0">
                <a:cs typeface="Arial" panose="020B0604020202020204" pitchFamily="34" charset="0"/>
              </a:rPr>
              <a:t>.</a:t>
            </a:r>
          </a:p>
          <a:p>
            <a:r>
              <a:rPr lang="en-US" baseline="0" dirty="0" smtClean="0">
                <a:cs typeface="Arial" panose="020B0604020202020204" pitchFamily="34" charset="0"/>
              </a:rPr>
              <a:t>“Walking dow</a:t>
            </a:r>
            <a:r>
              <a:rPr lang="en-US" dirty="0" smtClean="0">
                <a:cs typeface="Arial" panose="020B0604020202020204" pitchFamily="34" charset="0"/>
              </a:rPr>
              <a:t>n the grain” or other similar activities are prohibited by OSHA.</a:t>
            </a:r>
          </a:p>
          <a:p>
            <a:r>
              <a:rPr lang="en-US" baseline="0" dirty="0" smtClean="0">
                <a:cs typeface="Arial" panose="020B0604020202020204" pitchFamily="34" charset="0"/>
              </a:rPr>
              <a:t>Rodding</a:t>
            </a:r>
            <a:r>
              <a:rPr lang="en-US" dirty="0" smtClean="0">
                <a:cs typeface="Arial" panose="020B0604020202020204" pitchFamily="34" charset="0"/>
              </a:rPr>
              <a:t> the grain by itself poses little hazard if done properly .</a:t>
            </a:r>
          </a:p>
          <a:p>
            <a:r>
              <a:rPr lang="en-US" b="1" baseline="0" dirty="0" smtClean="0">
                <a:cs typeface="Arial" panose="020B0604020202020204" pitchFamily="34" charset="0"/>
              </a:rPr>
              <a:t>Most</a:t>
            </a:r>
            <a:r>
              <a:rPr lang="en-US" b="1" dirty="0" smtClean="0">
                <a:cs typeface="Arial" panose="020B0604020202020204" pitchFamily="34" charset="0"/>
              </a:rPr>
              <a:t> incidents occur when someone is IN the bin rodding at a clogged sump and the unloading equipment is running. As soon as the rodding dislodges the clog the grain begins to flow entrapping the worker. </a:t>
            </a:r>
          </a:p>
          <a:p>
            <a:r>
              <a:rPr lang="en-US" dirty="0" smtClean="0">
                <a:cs typeface="Arial" panose="020B0604020202020204" pitchFamily="34" charset="0"/>
              </a:rPr>
              <a:t>PROPERLY RODDING THE GRAIN INVOLVES:</a:t>
            </a:r>
          </a:p>
          <a:p>
            <a:pPr lvl="1"/>
            <a:r>
              <a:rPr lang="en-US" dirty="0" smtClean="0">
                <a:cs typeface="Arial" panose="020B0604020202020204" pitchFamily="34" charset="0"/>
              </a:rPr>
              <a:t>LOTO equipment.</a:t>
            </a:r>
          </a:p>
          <a:p>
            <a:pPr lvl="1"/>
            <a:r>
              <a:rPr lang="en-US" dirty="0" smtClean="0">
                <a:cs typeface="Arial" panose="020B0604020202020204" pitchFamily="34" charset="0"/>
              </a:rPr>
              <a:t>Rodding up through the unload system from outside the bin in the tunnel under the bin.</a:t>
            </a:r>
          </a:p>
          <a:p>
            <a:pPr lvl="1"/>
            <a:r>
              <a:rPr lang="en-US" dirty="0" smtClean="0">
                <a:cs typeface="Arial" panose="020B0604020202020204" pitchFamily="34" charset="0"/>
              </a:rPr>
              <a:t>Rodding down while outside the bin at an access location.</a:t>
            </a:r>
          </a:p>
          <a:p>
            <a:pPr lvl="1"/>
            <a:r>
              <a:rPr lang="en-US" dirty="0" smtClean="0">
                <a:cs typeface="Arial" panose="020B0604020202020204" pitchFamily="34" charset="0"/>
              </a:rPr>
              <a:t>It involves a long pole or other tool to push/poke against the material clogging the hole.</a:t>
            </a:r>
          </a:p>
          <a:p>
            <a:pPr marL="228600" lvl="1" indent="0">
              <a:buNone/>
            </a:pPr>
            <a:endParaRPr lang="en-US" dirty="0" smtClean="0">
              <a:cs typeface="Arial" panose="020B0604020202020204" pitchFamily="34" charset="0"/>
            </a:endParaRPr>
          </a:p>
          <a:p>
            <a:pPr lvl="1"/>
            <a:endParaRPr lang="en-US" dirty="0" smtClean="0">
              <a:cs typeface="Arial" panose="020B0604020202020204" pitchFamily="34" charset="0"/>
            </a:endParaRPr>
          </a:p>
          <a:p>
            <a:endParaRPr lang="en-US" baseline="0" dirty="0" smtClean="0">
              <a:cs typeface="Arial" panose="020B0604020202020204" pitchFamily="34" charset="0"/>
            </a:endParaRPr>
          </a:p>
          <a:p>
            <a:endParaRPr lang="en-US" b="1"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31</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work task of rodding grain is common.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task is not dangerous but when done INSIDE the bin with equipment running it is often deadly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Rod from underneath.</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8123981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0" indent="0">
              <a:buNone/>
            </a:pPr>
            <a:r>
              <a:rPr lang="en-US" b="1" dirty="0" smtClean="0">
                <a:cs typeface="Arial" panose="020B0604020202020204" pitchFamily="34" charset="0"/>
              </a:rPr>
              <a:t>ANIMATED SLIDE - </a:t>
            </a:r>
            <a:r>
              <a:rPr lang="en-US" b="1" baseline="0" dirty="0" smtClean="0">
                <a:cs typeface="Arial" panose="020B0604020202020204" pitchFamily="34" charset="0"/>
              </a:rPr>
              <a:t>Click once and the pictures, </a:t>
            </a:r>
            <a:r>
              <a:rPr lang="en-US" b="1" baseline="0" dirty="0" err="1" smtClean="0">
                <a:cs typeface="Arial" panose="020B0604020202020204" pitchFamily="34" charset="0"/>
              </a:rPr>
              <a:t>etc</a:t>
            </a:r>
            <a:r>
              <a:rPr lang="en-US" b="1" baseline="0" dirty="0" smtClean="0">
                <a:cs typeface="Arial" panose="020B0604020202020204" pitchFamily="34" charset="0"/>
              </a:rPr>
              <a:t> change</a:t>
            </a:r>
            <a:r>
              <a:rPr lang="en-US" b="1" dirty="0">
                <a:cs typeface="Arial" panose="020B0604020202020204" pitchFamily="34" charset="0"/>
              </a:rPr>
              <a:t> </a:t>
            </a:r>
            <a:r>
              <a:rPr lang="en-US" b="1" dirty="0" smtClean="0">
                <a:cs typeface="Arial" panose="020B0604020202020204" pitchFamily="34" charset="0"/>
              </a:rPr>
              <a:t>to safety message.</a:t>
            </a:r>
            <a:endParaRPr lang="en-US" b="1" baseline="0" dirty="0" smtClean="0">
              <a:cs typeface="Arial" panose="020B0604020202020204" pitchFamily="34" charset="0"/>
            </a:endParaRPr>
          </a:p>
          <a:p>
            <a:endParaRPr lang="en-US" dirty="0" smtClean="0">
              <a:cs typeface="Arial" panose="020B0604020202020204" pitchFamily="34" charset="0"/>
            </a:endParaRPr>
          </a:p>
          <a:p>
            <a:r>
              <a:rPr lang="en-US" dirty="0" smtClean="0">
                <a:cs typeface="Arial" panose="020B0604020202020204" pitchFamily="34" charset="0"/>
              </a:rPr>
              <a:t>RODDING </a:t>
            </a:r>
            <a:r>
              <a:rPr lang="en-US" dirty="0">
                <a:cs typeface="Arial" panose="020B0604020202020204" pitchFamily="34" charset="0"/>
              </a:rPr>
              <a:t>FROM </a:t>
            </a:r>
            <a:r>
              <a:rPr lang="en-US" dirty="0" smtClean="0">
                <a:cs typeface="Arial" panose="020B0604020202020204" pitchFamily="34" charset="0"/>
              </a:rPr>
              <a:t>INSIDE THE BIN:</a:t>
            </a:r>
            <a:endParaRPr lang="en-US" dirty="0">
              <a:cs typeface="Arial" panose="020B0604020202020204" pitchFamily="34" charset="0"/>
            </a:endParaRPr>
          </a:p>
          <a:p>
            <a:pPr lvl="1"/>
            <a:r>
              <a:rPr lang="en-US" dirty="0">
                <a:cs typeface="Arial" panose="020B0604020202020204" pitchFamily="34" charset="0"/>
              </a:rPr>
              <a:t>If it is impossible to reach the clog from outside or there is no tunnel</a:t>
            </a:r>
            <a:r>
              <a:rPr lang="en-US" dirty="0" smtClean="0">
                <a:cs typeface="Arial" panose="020B0604020202020204" pitchFamily="34" charset="0"/>
              </a:rPr>
              <a:t>.</a:t>
            </a:r>
          </a:p>
          <a:p>
            <a:pPr lvl="1"/>
            <a:r>
              <a:rPr lang="en-US" b="1" dirty="0" smtClean="0">
                <a:cs typeface="Arial" panose="020B0604020202020204" pitchFamily="34" charset="0"/>
              </a:rPr>
              <a:t>First,  LOCK OUT &amp; TAG OUT</a:t>
            </a:r>
            <a:r>
              <a:rPr lang="en-US" dirty="0" smtClean="0">
                <a:cs typeface="Arial" panose="020B0604020202020204" pitchFamily="34" charset="0"/>
              </a:rPr>
              <a:t> unloading equipment, gates, loading systems, etc.</a:t>
            </a:r>
          </a:p>
          <a:p>
            <a:pPr lvl="1"/>
            <a:r>
              <a:rPr lang="en-US" dirty="0" smtClean="0">
                <a:cs typeface="Arial" panose="020B0604020202020204" pitchFamily="34" charset="0"/>
              </a:rPr>
              <a:t>The bin entrant </a:t>
            </a:r>
            <a:r>
              <a:rPr lang="en-US" b="1" dirty="0" smtClean="0">
                <a:cs typeface="Arial" panose="020B0604020202020204" pitchFamily="34" charset="0"/>
              </a:rPr>
              <a:t>MUST</a:t>
            </a:r>
            <a:r>
              <a:rPr lang="en-US" dirty="0" smtClean="0">
                <a:cs typeface="Arial" panose="020B0604020202020204" pitchFamily="34" charset="0"/>
              </a:rPr>
              <a:t> wear a body harness and </a:t>
            </a:r>
            <a:r>
              <a:rPr lang="en-US" b="1" dirty="0" smtClean="0">
                <a:cs typeface="Arial" panose="020B0604020202020204" pitchFamily="34" charset="0"/>
              </a:rPr>
              <a:t>SECURED lifeline.</a:t>
            </a:r>
          </a:p>
          <a:p>
            <a:pPr lvl="1"/>
            <a:r>
              <a:rPr lang="en-US" dirty="0" smtClean="0">
                <a:cs typeface="Arial" panose="020B0604020202020204" pitchFamily="34" charset="0"/>
              </a:rPr>
              <a:t>There </a:t>
            </a:r>
            <a:r>
              <a:rPr lang="en-US" b="1" dirty="0" smtClean="0">
                <a:cs typeface="Arial" panose="020B0604020202020204" pitchFamily="34" charset="0"/>
              </a:rPr>
              <a:t>MUST</a:t>
            </a:r>
            <a:r>
              <a:rPr lang="en-US" dirty="0" smtClean="0">
                <a:cs typeface="Arial" panose="020B0604020202020204" pitchFamily="34" charset="0"/>
              </a:rPr>
              <a:t> be an observer outside monitoring all activity.</a:t>
            </a:r>
          </a:p>
          <a:p>
            <a:pPr lvl="1"/>
            <a:r>
              <a:rPr lang="en-US" dirty="0" smtClean="0">
                <a:cs typeface="Arial" panose="020B0604020202020204" pitchFamily="34" charset="0"/>
              </a:rPr>
              <a:t>If grain is low &amp; entering from side - sump guards must be installed immediately upon entry into the bin.</a:t>
            </a:r>
          </a:p>
          <a:p>
            <a:r>
              <a:rPr lang="en-US" b="1" dirty="0" smtClean="0">
                <a:cs typeface="Arial" panose="020B0604020202020204" pitchFamily="34" charset="0"/>
              </a:rPr>
              <a:t>Workers are never to enter with equipment running!</a:t>
            </a:r>
          </a:p>
          <a:p>
            <a:pPr lvl="1"/>
            <a:endParaRPr lang="en-US" dirty="0">
              <a:cs typeface="Arial" panose="020B0604020202020204" pitchFamily="34" charset="0"/>
            </a:endParaRPr>
          </a:p>
          <a:p>
            <a:endParaRPr lang="en-US"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32</a:t>
            </a:fld>
            <a:endParaRPr lang="en-US">
              <a:solidFill>
                <a:prstClr val="black"/>
              </a:solidFill>
            </a:endParaRPr>
          </a:p>
        </p:txBody>
      </p:sp>
      <p:sp>
        <p:nvSpPr>
          <p:cNvPr id="5" name="TextBox 4"/>
          <p:cNvSpPr txBox="1"/>
          <p:nvPr/>
        </p:nvSpPr>
        <p:spPr>
          <a:xfrm>
            <a:off x="4419600" y="697468"/>
            <a:ext cx="2362200" cy="138499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ANIMATED SLIDE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you cannot rod from underneath try rodding from the access hatches.  </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If bin entry needs to occur, LOTO equipment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Enter with a lifeline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7296"/>
            <a:ext cx="914324" cy="914324"/>
          </a:xfrm>
          <a:prstGeom prst="rect">
            <a:avLst/>
          </a:prstGeom>
        </p:spPr>
      </p:pic>
    </p:spTree>
    <p:extLst>
      <p:ext uri="{BB962C8B-B14F-4D97-AF65-F5344CB8AC3E}">
        <p14:creationId xmlns:p14="http://schemas.microsoft.com/office/powerpoint/2010/main" val="3047614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76200" y="3657600"/>
            <a:ext cx="6781800" cy="5486400"/>
          </a:xfrm>
        </p:spPr>
        <p:txBody>
          <a:bodyPr/>
          <a:lstStyle/>
          <a:p>
            <a:pPr lvl="0"/>
            <a:r>
              <a:rPr lang="en-US" dirty="0" smtClean="0">
                <a:solidFill>
                  <a:prstClr val="black"/>
                </a:solidFill>
              </a:rPr>
              <a:t>Compressed air can be effective at breaking up pyramids.</a:t>
            </a:r>
          </a:p>
          <a:p>
            <a:pPr lvl="0"/>
            <a:r>
              <a:rPr lang="en-US" dirty="0" smtClean="0">
                <a:solidFill>
                  <a:prstClr val="black"/>
                </a:solidFill>
              </a:rPr>
              <a:t>Use of compressed air is covered in OSHA standards and letters of interpretation. The regulations refer </a:t>
            </a:r>
            <a:r>
              <a:rPr lang="en-US" dirty="0">
                <a:solidFill>
                  <a:prstClr val="black"/>
                </a:solidFill>
              </a:rPr>
              <a:t>to the types of valves and protection against dead ending for over 30 </a:t>
            </a:r>
            <a:r>
              <a:rPr lang="en-US" dirty="0" smtClean="0">
                <a:solidFill>
                  <a:prstClr val="black"/>
                </a:solidFill>
              </a:rPr>
              <a:t>PSI (pounds per square inch).  This is to allow for control of the delivery  of the air and to avoid injury to worker using the compressed air.</a:t>
            </a:r>
          </a:p>
          <a:p>
            <a:pPr lvl="0"/>
            <a:r>
              <a:rPr lang="en-US" dirty="0" smtClean="0">
                <a:solidFill>
                  <a:prstClr val="black"/>
                </a:solidFill>
              </a:rPr>
              <a:t>When using compressed air the worker needs to be highly aware of the potential hazards and guard against them</a:t>
            </a:r>
          </a:p>
          <a:p>
            <a:pPr lvl="1"/>
            <a:r>
              <a:rPr lang="en-US" dirty="0">
                <a:solidFill>
                  <a:prstClr val="black"/>
                </a:solidFill>
              </a:rPr>
              <a:t>F</a:t>
            </a:r>
            <a:r>
              <a:rPr lang="en-US" dirty="0" smtClean="0">
                <a:solidFill>
                  <a:prstClr val="black"/>
                </a:solidFill>
              </a:rPr>
              <a:t>lying objects - Flying objects could cause serious injury, become embedded in eyes, etc. </a:t>
            </a:r>
          </a:p>
          <a:p>
            <a:pPr lvl="1"/>
            <a:r>
              <a:rPr lang="en-US" dirty="0" smtClean="0">
                <a:solidFill>
                  <a:prstClr val="black"/>
                </a:solidFill>
              </a:rPr>
              <a:t>Dust - Compressed air can create an excessive amount of grain dust.  </a:t>
            </a:r>
          </a:p>
          <a:p>
            <a:pPr lvl="1"/>
            <a:r>
              <a:rPr lang="en-US" dirty="0">
                <a:solidFill>
                  <a:prstClr val="black"/>
                </a:solidFill>
              </a:rPr>
              <a:t>Assess PPE needs according to contact with potential hazards</a:t>
            </a:r>
            <a:endParaRPr lang="en-US" dirty="0" smtClean="0">
              <a:solidFill>
                <a:prstClr val="black"/>
              </a:solidFill>
            </a:endParaRPr>
          </a:p>
          <a:p>
            <a:pPr lvl="0"/>
            <a:r>
              <a:rPr lang="en-US" dirty="0" smtClean="0">
                <a:solidFill>
                  <a:prstClr val="black"/>
                </a:solidFill>
              </a:rPr>
              <a:t>Protection for personal exposure as well as potential ignition sources for suspended dust need to be mitigated.</a:t>
            </a:r>
          </a:p>
          <a:p>
            <a:pPr lvl="0"/>
            <a:r>
              <a:rPr lang="en-US" dirty="0" smtClean="0">
                <a:solidFill>
                  <a:prstClr val="black"/>
                </a:solidFill>
              </a:rPr>
              <a:t>OSHA references follow: </a:t>
            </a:r>
          </a:p>
          <a:p>
            <a:pPr lvl="1"/>
            <a:r>
              <a:rPr lang="en-US" dirty="0" smtClean="0">
                <a:hlinkClick r:id="rId3"/>
              </a:rPr>
              <a:t>https://www.osha.gov/pls/oshaweb/owadisp.show_document?p_table=DIRECTIVES&amp;p_id=1742</a:t>
            </a:r>
            <a:r>
              <a:rPr lang="en-US" dirty="0" smtClean="0"/>
              <a:t>  February 14, 1972</a:t>
            </a:r>
          </a:p>
          <a:p>
            <a:pPr lvl="1"/>
            <a:r>
              <a:rPr lang="en-US" dirty="0" smtClean="0">
                <a:hlinkClick r:id="rId4"/>
              </a:rPr>
              <a:t>https</a:t>
            </a:r>
            <a:r>
              <a:rPr lang="en-US" dirty="0">
                <a:hlinkClick r:id="rId4"/>
              </a:rPr>
              <a:t>://</a:t>
            </a:r>
            <a:r>
              <a:rPr lang="en-US" dirty="0" smtClean="0">
                <a:hlinkClick r:id="rId4"/>
              </a:rPr>
              <a:t>www.osha.gov/pls/oshaweb/o197wadisp.show_document?p_id=24112&amp;p_table=INTERPRETATIONS</a:t>
            </a:r>
            <a:endParaRPr lang="en-US" dirty="0" smtClean="0"/>
          </a:p>
          <a:p>
            <a:pPr lvl="1"/>
            <a:r>
              <a:rPr lang="en-US" dirty="0" smtClean="0">
                <a:hlinkClick r:id="rId5"/>
              </a:rPr>
              <a:t>https</a:t>
            </a:r>
            <a:r>
              <a:rPr lang="en-US" dirty="0">
                <a:hlinkClick r:id="rId5"/>
              </a:rPr>
              <a:t>://</a:t>
            </a:r>
            <a:r>
              <a:rPr lang="en-US" dirty="0" smtClean="0">
                <a:hlinkClick r:id="rId5"/>
              </a:rPr>
              <a:t>www.osha.gov/pls/oshaweb/owadisp.show_document?p_table=INTERPRETATIONS&amp;p_id=18716</a:t>
            </a:r>
            <a:r>
              <a:rPr lang="en-US" dirty="0" smtClean="0"/>
              <a:t>  Exception to pressure at 30 psi to a grain elevator</a:t>
            </a:r>
          </a:p>
          <a:p>
            <a:pPr lvl="1"/>
            <a:r>
              <a:rPr lang="en-US" dirty="0" smtClean="0"/>
              <a:t>The grain handling </a:t>
            </a:r>
            <a:r>
              <a:rPr lang="en-US" dirty="0"/>
              <a:t>standard under 1910.272(j)(3</a:t>
            </a:r>
            <a:r>
              <a:rPr lang="en-US" dirty="0" smtClean="0"/>
              <a:t>) states </a:t>
            </a:r>
            <a:r>
              <a:rPr lang="en-US" i="1" dirty="0" smtClean="0"/>
              <a:t>“The </a:t>
            </a:r>
            <a:r>
              <a:rPr lang="en-US" i="1" dirty="0"/>
              <a:t>use of compressed air to blow dust from ledges, walls, and other areas shall only be permitted when all machinery that presents an ignition source in the area is shut-down, and all other known potential ignition sources in the area are removed or controlled</a:t>
            </a:r>
            <a:r>
              <a:rPr lang="en-US" i="1" dirty="0" smtClean="0"/>
              <a:t>.”</a:t>
            </a:r>
            <a:endParaRPr lang="en-US" i="1" dirty="0"/>
          </a:p>
          <a:p>
            <a:pPr lvl="1"/>
            <a:r>
              <a:rPr lang="en-US" dirty="0" smtClean="0"/>
              <a:t>Applicable </a:t>
            </a:r>
            <a:r>
              <a:rPr lang="en-US" dirty="0"/>
              <a:t>standard is 29 CFR </a:t>
            </a:r>
            <a:r>
              <a:rPr lang="en-US" dirty="0" smtClean="0"/>
              <a:t>1910.242(b) states</a:t>
            </a:r>
            <a:r>
              <a:rPr lang="en-US" dirty="0"/>
              <a:t>:  </a:t>
            </a:r>
            <a:r>
              <a:rPr lang="en-US" dirty="0" smtClean="0"/>
              <a:t>“</a:t>
            </a:r>
            <a:r>
              <a:rPr lang="en-US" i="1" dirty="0" smtClean="0"/>
              <a:t>Compressed </a:t>
            </a:r>
            <a:r>
              <a:rPr lang="en-US" i="1" dirty="0"/>
              <a:t>air used for cleaning. Compressed air shall not be used for cleaning purposes except where reduced to less than 30 </a:t>
            </a:r>
            <a:r>
              <a:rPr lang="en-US" i="1" dirty="0" err="1"/>
              <a:t>p.s.i</a:t>
            </a:r>
            <a:r>
              <a:rPr lang="en-US" i="1" dirty="0"/>
              <a:t>. and then only with effective chip guarding and personal protective equipment</a:t>
            </a:r>
            <a:r>
              <a:rPr lang="en-US" i="1" dirty="0" smtClean="0"/>
              <a:t>.” </a:t>
            </a:r>
            <a:r>
              <a:rPr lang="en-US" dirty="0" smtClean="0"/>
              <a:t>1910 </a:t>
            </a:r>
            <a:r>
              <a:rPr lang="en-US" dirty="0"/>
              <a:t>subpart M 1910.169 Compressed Gas and Compressed Air </a:t>
            </a:r>
            <a:r>
              <a:rPr lang="en-US" dirty="0" smtClean="0"/>
              <a:t>Equipment Standard Number:1910.169 Title: Air </a:t>
            </a:r>
            <a:r>
              <a:rPr lang="en-US" dirty="0"/>
              <a:t>receivers</a:t>
            </a:r>
            <a:r>
              <a:rPr lang="en-US" dirty="0" smtClean="0"/>
              <a:t>.</a:t>
            </a:r>
          </a:p>
          <a:p>
            <a:pPr lvl="1"/>
            <a:r>
              <a:rPr lang="en-US" dirty="0"/>
              <a:t>Letter of Interpretation - April 14, 1978 </a:t>
            </a:r>
            <a:r>
              <a:rPr lang="en-US" dirty="0" smtClean="0"/>
              <a:t>“Enclosed </a:t>
            </a:r>
            <a:r>
              <a:rPr lang="en-US" dirty="0"/>
              <a:t>is a copy of the Occupational Safety and Health Administration Program Directive 100-1, dated February 14, 1972. </a:t>
            </a:r>
            <a:r>
              <a:rPr lang="en-US" i="1" dirty="0"/>
              <a:t>In short, the use of compressed air for cleaning purposes at pressures greater than 30 P.S.I. is permissible, if the outlet or source is fitted with a relief device that drops the pressure to less than 30 P.S.I. if the flow is dead ended. Air guns used with long pipes are acceptable, if they meet the requirements of 29 CFR 1910.242(b).</a:t>
            </a:r>
          </a:p>
          <a:p>
            <a:pPr lvl="1"/>
            <a:endParaRPr lang="en-US" dirty="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33</a:t>
            </a:fld>
            <a:endParaRPr lang="en-US">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Compressed air is a good alternative to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It is generally blown from outside the bin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Be aware of other hazards such as flying objects and PPE needs</a:t>
            </a:r>
          </a:p>
        </p:txBody>
      </p:sp>
    </p:spTree>
    <p:extLst>
      <p:ext uri="{BB962C8B-B14F-4D97-AF65-F5344CB8AC3E}">
        <p14:creationId xmlns:p14="http://schemas.microsoft.com/office/powerpoint/2010/main" val="895049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0" y="3657600"/>
            <a:ext cx="6858000" cy="5181600"/>
          </a:xfrm>
        </p:spPr>
        <p:txBody>
          <a:bodyPr/>
          <a:lstStyle/>
          <a:p>
            <a:pPr lvl="0"/>
            <a:r>
              <a:rPr lang="en-US" dirty="0" smtClean="0">
                <a:solidFill>
                  <a:prstClr val="black"/>
                </a:solidFill>
              </a:rPr>
              <a:t>To properly use compressed air it must have the correct hardware for control &amp; safety. </a:t>
            </a:r>
          </a:p>
          <a:p>
            <a:pPr lvl="0"/>
            <a:r>
              <a:rPr lang="en-US" b="1" dirty="0">
                <a:solidFill>
                  <a:prstClr val="black"/>
                </a:solidFill>
              </a:rPr>
              <a:t>Control &amp; Safety mechanism </a:t>
            </a:r>
            <a:r>
              <a:rPr lang="en-US" dirty="0">
                <a:solidFill>
                  <a:prstClr val="black"/>
                </a:solidFill>
              </a:rPr>
              <a:t>- </a:t>
            </a:r>
            <a:r>
              <a:rPr lang="en-US" dirty="0" smtClean="0">
                <a:solidFill>
                  <a:prstClr val="black"/>
                </a:solidFill>
              </a:rPr>
              <a:t>outlet </a:t>
            </a:r>
            <a:r>
              <a:rPr lang="en-US" dirty="0">
                <a:solidFill>
                  <a:prstClr val="black"/>
                </a:solidFill>
              </a:rPr>
              <a:t>or source fitted with a relief device that drops the pressure to less than 30 P.S.I. if the flow is dead ended. </a:t>
            </a:r>
            <a:r>
              <a:rPr lang="en-US" dirty="0" smtClean="0">
                <a:solidFill>
                  <a:prstClr val="black"/>
                </a:solidFill>
              </a:rPr>
              <a:t>Use of a long handle to keep worker from hazard area. </a:t>
            </a:r>
            <a:endParaRPr lang="en-US" dirty="0">
              <a:solidFill>
                <a:prstClr val="black"/>
              </a:solidFill>
              <a:latin typeface="Arial Narrow" panose="020B0606020202030204" pitchFamily="34" charset="0"/>
            </a:endParaRPr>
          </a:p>
          <a:p>
            <a:pPr lvl="0"/>
            <a:r>
              <a:rPr lang="en-US" dirty="0" smtClean="0">
                <a:solidFill>
                  <a:prstClr val="black"/>
                </a:solidFill>
                <a:latin typeface="Arial Narrow" panose="020B0606020202030204" pitchFamily="34" charset="0"/>
              </a:rPr>
              <a:t>Refer to the Letter of </a:t>
            </a:r>
            <a:r>
              <a:rPr lang="en-US" dirty="0" err="1" smtClean="0">
                <a:solidFill>
                  <a:prstClr val="black"/>
                </a:solidFill>
                <a:latin typeface="Arial Narrow" panose="020B0606020202030204" pitchFamily="34" charset="0"/>
              </a:rPr>
              <a:t>Inertpretation</a:t>
            </a:r>
            <a:r>
              <a:rPr lang="en-US" dirty="0" smtClean="0">
                <a:solidFill>
                  <a:prstClr val="black"/>
                </a:solidFill>
                <a:latin typeface="Arial Narrow" panose="020B0606020202030204" pitchFamily="34" charset="0"/>
              </a:rPr>
              <a:t> and standards listed </a:t>
            </a:r>
            <a:r>
              <a:rPr lang="en-US" dirty="0" smtClean="0">
                <a:solidFill>
                  <a:prstClr val="black"/>
                </a:solidFill>
              </a:rPr>
              <a:t>on the previous slide.  </a:t>
            </a:r>
          </a:p>
          <a:p>
            <a:endParaRPr lang="en-US" dirty="0"/>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34</a:t>
            </a:fld>
            <a:endParaRPr lang="en-US">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To use compressed air make sure it is fitted with the correct hardware that allows the worker to control the air.</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 correct hardware protects the worker from hazards</a:t>
            </a:r>
          </a:p>
        </p:txBody>
      </p:sp>
    </p:spTree>
    <p:extLst>
      <p:ext uri="{BB962C8B-B14F-4D97-AF65-F5344CB8AC3E}">
        <p14:creationId xmlns:p14="http://schemas.microsoft.com/office/powerpoint/2010/main" val="25473232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0" y="3657600"/>
            <a:ext cx="6858000" cy="4495800"/>
          </a:xfrm>
        </p:spPr>
        <p:txBody>
          <a:bodyPr/>
          <a:lstStyle/>
          <a:p>
            <a:pPr marL="228600" indent="-228600">
              <a:buFont typeface="+mj-lt"/>
              <a:buAutoNum type="arabicPeriod"/>
            </a:pPr>
            <a:r>
              <a:rPr lang="en-US" dirty="0" smtClean="0">
                <a:latin typeface="Arial Narrow" panose="020B0606020202030204" pitchFamily="34" charset="0"/>
              </a:rPr>
              <a:t>A grain </a:t>
            </a:r>
            <a:r>
              <a:rPr lang="en-US" dirty="0" err="1" smtClean="0">
                <a:latin typeface="Arial Narrow" panose="020B0606020202030204" pitchFamily="34" charset="0"/>
              </a:rPr>
              <a:t>vac</a:t>
            </a:r>
            <a:r>
              <a:rPr lang="en-US" dirty="0" smtClean="0">
                <a:latin typeface="Arial Narrow" panose="020B0606020202030204" pitchFamily="34" charset="0"/>
              </a:rPr>
              <a:t> can help clear up many problems with out of condition grain as well as quickly empty out grain (such as grain inside a rescue tube).</a:t>
            </a:r>
          </a:p>
          <a:p>
            <a:pPr marL="228600" indent="-228600">
              <a:buFont typeface="+mj-lt"/>
              <a:buAutoNum type="arabicPeriod"/>
            </a:pPr>
            <a:r>
              <a:rPr lang="en-US" dirty="0" smtClean="0">
                <a:latin typeface="Arial Narrow" panose="020B0606020202030204" pitchFamily="34" charset="0"/>
              </a:rPr>
              <a:t>When using a grain vacuum other safety </a:t>
            </a:r>
            <a:r>
              <a:rPr lang="en-US" dirty="0" smtClean="0"/>
              <a:t>precautions must be still be completed as the worker is generally using the vacuum inside the bin.</a:t>
            </a:r>
          </a:p>
          <a:p>
            <a:pPr lvl="1"/>
            <a:r>
              <a:rPr lang="en-US" b="1" dirty="0" smtClean="0">
                <a:latin typeface="Arial Narrow" panose="020B0606020202030204" pitchFamily="34" charset="0"/>
              </a:rPr>
              <a:t>LOCK OUT &amp; TAG OUT all other energized equipment – loading/unloading, gates, etc</a:t>
            </a:r>
            <a:r>
              <a:rPr lang="en-US" dirty="0" smtClean="0">
                <a:latin typeface="Arial Narrow" panose="020B0606020202030204" pitchFamily="34" charset="0"/>
              </a:rPr>
              <a:t>.</a:t>
            </a:r>
          </a:p>
          <a:p>
            <a:pPr lvl="1"/>
            <a:r>
              <a:rPr lang="en-US" dirty="0" smtClean="0"/>
              <a:t>An observer present.</a:t>
            </a:r>
          </a:p>
          <a:p>
            <a:pPr lvl="1"/>
            <a:r>
              <a:rPr lang="en-US" dirty="0" smtClean="0">
                <a:latin typeface="Arial Narrow" panose="020B0606020202030204" pitchFamily="34" charset="0"/>
              </a:rPr>
              <a:t>Maintain communication with those operating the vacuum as well as the generator.</a:t>
            </a:r>
          </a:p>
          <a:p>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35</a:t>
            </a:fld>
            <a:endParaRPr lang="en-US">
              <a:solidFill>
                <a:prstClr val="black"/>
              </a:solidFill>
            </a:endParaRPr>
          </a:p>
        </p:txBody>
      </p:sp>
      <p:sp>
        <p:nvSpPr>
          <p:cNvPr id="5" name="TextBox 4"/>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Grain </a:t>
            </a:r>
            <a:r>
              <a:rPr lang="en-US" sz="1200" dirty="0" err="1">
                <a:solidFill>
                  <a:prstClr val="black"/>
                </a:solidFill>
                <a:latin typeface="Arial Narrow" panose="020B0606020202030204" pitchFamily="34" charset="0"/>
              </a:rPr>
              <a:t>vacs</a:t>
            </a:r>
            <a:r>
              <a:rPr lang="en-US" sz="1200" dirty="0">
                <a:solidFill>
                  <a:prstClr val="black"/>
                </a:solidFill>
                <a:latin typeface="Arial Narrow" panose="020B0606020202030204" pitchFamily="34" charset="0"/>
              </a:rPr>
              <a:t> are becoming more popular.</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 grain </a:t>
            </a:r>
            <a:r>
              <a:rPr lang="en-US" sz="1200" dirty="0" err="1">
                <a:solidFill>
                  <a:prstClr val="black"/>
                </a:solidFill>
                <a:latin typeface="Arial Narrow" panose="020B0606020202030204" pitchFamily="34" charset="0"/>
              </a:rPr>
              <a:t>vac</a:t>
            </a:r>
            <a:r>
              <a:rPr lang="en-US" sz="1200" dirty="0">
                <a:solidFill>
                  <a:prstClr val="black"/>
                </a:solidFill>
                <a:latin typeface="Arial Narrow" panose="020B0606020202030204" pitchFamily="34" charset="0"/>
              </a:rPr>
              <a:t> is used inside a bin – all bin entry safety precautions must be in place for its use – LOTO </a:t>
            </a:r>
            <a:r>
              <a:rPr lang="en-US" sz="1200" dirty="0" err="1">
                <a:solidFill>
                  <a:prstClr val="black"/>
                </a:solidFill>
                <a:latin typeface="Arial Narrow" panose="020B0606020202030204" pitchFamily="34" charset="0"/>
              </a:rPr>
              <a:t>oberservor</a:t>
            </a:r>
            <a:r>
              <a:rPr lang="en-US" sz="1200" dirty="0">
                <a:solidFill>
                  <a:prstClr val="black"/>
                </a:solidFill>
                <a:latin typeface="Arial Narrow" panose="020B0606020202030204" pitchFamily="34" charset="0"/>
              </a:rPr>
              <a:t>, communication</a:t>
            </a:r>
          </a:p>
        </p:txBody>
      </p:sp>
    </p:spTree>
    <p:extLst>
      <p:ext uri="{BB962C8B-B14F-4D97-AF65-F5344CB8AC3E}">
        <p14:creationId xmlns:p14="http://schemas.microsoft.com/office/powerpoint/2010/main" val="33422146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685800" y="4343400"/>
            <a:ext cx="5486400" cy="4495800"/>
          </a:xfrm>
        </p:spPr>
        <p:txBody>
          <a:bodyPr/>
          <a:lstStyle/>
          <a:p>
            <a:pPr marL="228600" indent="-228600">
              <a:buFont typeface="+mj-lt"/>
              <a:buAutoNum type="arabicPeriod"/>
            </a:pPr>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36</a:t>
            </a:fld>
            <a:endParaRPr lang="en-US">
              <a:solidFill>
                <a:prstClr val="black"/>
              </a:solidFill>
            </a:endParaRPr>
          </a:p>
        </p:txBody>
      </p:sp>
      <p:sp>
        <p:nvSpPr>
          <p:cNvPr id="5" name="Notes Placeholder 2"/>
          <p:cNvSpPr txBox="1">
            <a:spLocks/>
          </p:cNvSpPr>
          <p:nvPr/>
        </p:nvSpPr>
        <p:spPr>
          <a:xfrm>
            <a:off x="0" y="3657600"/>
            <a:ext cx="6858000" cy="5334000"/>
          </a:xfrm>
          <a:prstGeom prst="rect">
            <a:avLst/>
          </a:prstGeom>
        </p:spPr>
        <p:txBody>
          <a:bodyPr vert="horz" lIns="91440" tIns="45720" rIns="91440" bIns="45720" rtlCol="0"/>
          <a:lst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457200" indent="-228600" algn="l" defTabSz="914400" rtl="0" eaLnBrk="1" latinLnBrk="0" hangingPunct="1">
              <a:buFont typeface="+mj-lt"/>
              <a:buAutoNum type="alphaUcPeriod"/>
              <a:defRPr sz="1200" kern="1200">
                <a:solidFill>
                  <a:schemeClr val="tx1"/>
                </a:solidFill>
                <a:latin typeface="Arial Narrow" panose="020B0606020202030204" pitchFamily="34" charset="0"/>
                <a:ea typeface="+mn-ea"/>
                <a:cs typeface="+mn-cs"/>
              </a:defRPr>
            </a:lvl2pPr>
            <a:lvl3pPr marL="685800" indent="-228600" algn="l" defTabSz="914400" rtl="0" eaLnBrk="1" latinLnBrk="0" hangingPunct="1">
              <a:buFont typeface="+mj-lt"/>
              <a:buAutoNum type="arabicParenR"/>
              <a:defRPr sz="1200" kern="1200">
                <a:solidFill>
                  <a:schemeClr val="tx1"/>
                </a:solidFill>
                <a:latin typeface="Arial Narrow" panose="020B0606020202030204" pitchFamily="34" charset="0"/>
                <a:ea typeface="+mn-ea"/>
                <a:cs typeface="+mn-cs"/>
              </a:defRPr>
            </a:lvl3pPr>
            <a:lvl4pPr marL="9144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4pPr>
            <a:lvl5pPr marL="1143000" indent="-228600" algn="l" defTabSz="914400" rtl="0" eaLnBrk="1" latinLnBrk="0" hangingPunct="1">
              <a:buFont typeface="+mj-lt"/>
              <a:buAutoNum type="romanLcPeriod"/>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rPr>
              <a:t>Explain – The use of a grain </a:t>
            </a:r>
            <a:r>
              <a:rPr lang="en-US" dirty="0" err="1" smtClean="0">
                <a:solidFill>
                  <a:prstClr val="black"/>
                </a:solidFill>
              </a:rPr>
              <a:t>vac</a:t>
            </a:r>
            <a:r>
              <a:rPr lang="en-US" dirty="0" smtClean="0">
                <a:solidFill>
                  <a:prstClr val="black"/>
                </a:solidFill>
              </a:rPr>
              <a:t> poses other hazards that need to be considered. </a:t>
            </a:r>
          </a:p>
          <a:p>
            <a:pPr lvl="1"/>
            <a:r>
              <a:rPr lang="en-US" dirty="0" smtClean="0">
                <a:solidFill>
                  <a:prstClr val="black"/>
                </a:solidFill>
              </a:rPr>
              <a:t>Engulfment – vacuum away from area where operator or others are located.  Vacuuming from beneath a person, ones’ feet or immediate surrounding area can create an entrapment/engulfment hazard.</a:t>
            </a:r>
          </a:p>
          <a:p>
            <a:pPr lvl="1"/>
            <a:r>
              <a:rPr lang="en-US" dirty="0" smtClean="0">
                <a:solidFill>
                  <a:prstClr val="black"/>
                </a:solidFill>
              </a:rPr>
              <a:t>Atmosphere – exhaust from the vacuum, tractor &amp; truck can settle in the bin displacing oxygen and creating a hazardous atmosphere.</a:t>
            </a:r>
          </a:p>
          <a:p>
            <a:pPr lvl="1"/>
            <a:r>
              <a:rPr lang="en-US" dirty="0" smtClean="0">
                <a:solidFill>
                  <a:prstClr val="black"/>
                </a:solidFill>
              </a:rPr>
              <a:t>Dust &amp; other health/safety issues – </a:t>
            </a:r>
          </a:p>
          <a:p>
            <a:pPr lvl="2"/>
            <a:r>
              <a:rPr lang="en-US" dirty="0" smtClean="0">
                <a:solidFill>
                  <a:prstClr val="black"/>
                </a:solidFill>
              </a:rPr>
              <a:t>The grain </a:t>
            </a:r>
            <a:r>
              <a:rPr lang="en-US" dirty="0" err="1" smtClean="0">
                <a:solidFill>
                  <a:prstClr val="black"/>
                </a:solidFill>
              </a:rPr>
              <a:t>vac</a:t>
            </a:r>
            <a:r>
              <a:rPr lang="en-US" dirty="0" smtClean="0">
                <a:solidFill>
                  <a:prstClr val="black"/>
                </a:solidFill>
              </a:rPr>
              <a:t> can create large amounts of dust which can obscure vision, and create respiratory issues. </a:t>
            </a:r>
          </a:p>
          <a:p>
            <a:pPr lvl="2"/>
            <a:r>
              <a:rPr lang="en-US" dirty="0" smtClean="0">
                <a:solidFill>
                  <a:prstClr val="black"/>
                </a:solidFill>
              </a:rPr>
              <a:t>Workers should wear appropriate PPE when using grain </a:t>
            </a:r>
            <a:r>
              <a:rPr lang="en-US" dirty="0" err="1" smtClean="0">
                <a:solidFill>
                  <a:prstClr val="black"/>
                </a:solidFill>
              </a:rPr>
              <a:t>vacs</a:t>
            </a:r>
            <a:r>
              <a:rPr lang="en-US" dirty="0">
                <a:solidFill>
                  <a:prstClr val="black"/>
                </a:solidFill>
              </a:rPr>
              <a:t> </a:t>
            </a:r>
            <a:r>
              <a:rPr lang="en-US" dirty="0" smtClean="0">
                <a:solidFill>
                  <a:prstClr val="black"/>
                </a:solidFill>
              </a:rPr>
              <a:t>such as googles &amp; dust masks.</a:t>
            </a:r>
          </a:p>
          <a:p>
            <a:pPr lvl="2"/>
            <a:r>
              <a:rPr lang="en-US" dirty="0" smtClean="0">
                <a:solidFill>
                  <a:prstClr val="black"/>
                </a:solidFill>
              </a:rPr>
              <a:t>Hearing – exposure to prolonged , loud noise.  Assess hearing protection needs.</a:t>
            </a:r>
          </a:p>
          <a:p>
            <a:pPr lvl="2"/>
            <a:r>
              <a:rPr lang="en-US" dirty="0" smtClean="0">
                <a:solidFill>
                  <a:prstClr val="black"/>
                </a:solidFill>
              </a:rPr>
              <a:t>Appropriate footwear, clothes, clothing.</a:t>
            </a:r>
          </a:p>
          <a:p>
            <a:pPr lvl="1"/>
            <a:r>
              <a:rPr lang="en-US" dirty="0" smtClean="0">
                <a:solidFill>
                  <a:prstClr val="black"/>
                </a:solidFill>
              </a:rPr>
              <a:t>Dust clouds also have explosive potential – training on ignition sources may be necessary. </a:t>
            </a:r>
          </a:p>
          <a:p>
            <a:endParaRPr lang="en-US" dirty="0" smtClean="0">
              <a:solidFill>
                <a:prstClr val="black"/>
              </a:solidFill>
            </a:endParaRPr>
          </a:p>
          <a:p>
            <a:endParaRPr lang="en-US" dirty="0">
              <a:solidFill>
                <a:prstClr val="black"/>
              </a:solidFill>
            </a:endParaRPr>
          </a:p>
        </p:txBody>
      </p:sp>
      <p:sp>
        <p:nvSpPr>
          <p:cNvPr id="6" name="TextBox 5"/>
          <p:cNvSpPr txBox="1"/>
          <p:nvPr/>
        </p:nvSpPr>
        <p:spPr>
          <a:xfrm>
            <a:off x="4419600" y="697468"/>
            <a:ext cx="2362200"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Be aware of the hazards grain </a:t>
            </a:r>
            <a:r>
              <a:rPr lang="en-US" sz="1200" dirty="0" err="1">
                <a:solidFill>
                  <a:prstClr val="black"/>
                </a:solidFill>
                <a:latin typeface="Arial Narrow" panose="020B0606020202030204" pitchFamily="34" charset="0"/>
              </a:rPr>
              <a:t>vacs</a:t>
            </a:r>
            <a:r>
              <a:rPr lang="en-US" sz="1200" dirty="0">
                <a:solidFill>
                  <a:prstClr val="black"/>
                </a:solidFill>
                <a:latin typeface="Arial Narrow" panose="020B0606020202030204" pitchFamily="34" charset="0"/>
              </a:rPr>
              <a:t> pose when being used.</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There have been incidents of engulfment because the grain sucked the grain from underneath themselves or others.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Dust and noise need to be considered as additional hazards.</a:t>
            </a:r>
          </a:p>
        </p:txBody>
      </p:sp>
    </p:spTree>
    <p:extLst>
      <p:ext uri="{BB962C8B-B14F-4D97-AF65-F5344CB8AC3E}">
        <p14:creationId xmlns:p14="http://schemas.microsoft.com/office/powerpoint/2010/main" val="1141607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a:xfrm>
            <a:off x="685800" y="4343400"/>
            <a:ext cx="5486400" cy="4495800"/>
          </a:xfrm>
        </p:spPr>
        <p:txBody>
          <a:bodyPr/>
          <a:lstStyle/>
          <a:p>
            <a:pPr marL="228600" indent="-228600">
              <a:buFont typeface="+mj-lt"/>
              <a:buAutoNum type="arabicPeriod"/>
            </a:pPr>
            <a:endParaRPr lang="en-US" dirty="0">
              <a:latin typeface="Arial Narrow" panose="020B0606020202030204" pitchFamily="34" charset="0"/>
            </a:endParaRPr>
          </a:p>
          <a:p>
            <a:endParaRPr lang="en-US" dirty="0"/>
          </a:p>
        </p:txBody>
      </p:sp>
      <p:sp>
        <p:nvSpPr>
          <p:cNvPr id="4" name="Slide Number Placeholder 3"/>
          <p:cNvSpPr>
            <a:spLocks noGrp="1"/>
          </p:cNvSpPr>
          <p:nvPr>
            <p:ph type="sldNum" sz="quarter" idx="10"/>
          </p:nvPr>
        </p:nvSpPr>
        <p:spPr/>
        <p:txBody>
          <a:bodyPr/>
          <a:lstStyle/>
          <a:p>
            <a:fld id="{820BCEC3-80A9-4A06-B4B7-E1DEE04C7C1D}" type="slidenum">
              <a:rPr lang="en-US" smtClean="0">
                <a:solidFill>
                  <a:prstClr val="black"/>
                </a:solidFill>
              </a:rPr>
              <a:pPr/>
              <a:t>37</a:t>
            </a:fld>
            <a:endParaRPr lang="en-US">
              <a:solidFill>
                <a:prstClr val="black"/>
              </a:solidFill>
            </a:endParaRPr>
          </a:p>
        </p:txBody>
      </p:sp>
      <p:sp>
        <p:nvSpPr>
          <p:cNvPr id="5" name="Notes Placeholder 2"/>
          <p:cNvSpPr txBox="1">
            <a:spLocks/>
          </p:cNvSpPr>
          <p:nvPr/>
        </p:nvSpPr>
        <p:spPr>
          <a:xfrm>
            <a:off x="0" y="3657600"/>
            <a:ext cx="6324600" cy="5334000"/>
          </a:xfrm>
          <a:prstGeom prst="rect">
            <a:avLst/>
          </a:prstGeom>
        </p:spPr>
        <p:txBody>
          <a:bodyPr vert="horz" lIns="91440" tIns="45720" rIns="91440" bIns="45720" rtlCol="0"/>
          <a:lstStyle>
            <a:lvl1pPr marL="228600" indent="-228600" algn="l" defTabSz="914400" rtl="0" eaLnBrk="1" latinLnBrk="0" hangingPunct="1">
              <a:buFont typeface="+mj-lt"/>
              <a:buAutoNum type="arabicPeriod"/>
              <a:defRPr sz="1200" kern="1200">
                <a:solidFill>
                  <a:schemeClr val="tx1"/>
                </a:solidFill>
                <a:latin typeface="Arial Narrow" panose="020B0606020202030204" pitchFamily="34" charset="0"/>
                <a:ea typeface="+mn-ea"/>
                <a:cs typeface="+mn-cs"/>
              </a:defRPr>
            </a:lvl1pPr>
            <a:lvl2pPr marL="457200" indent="-228600" algn="l" defTabSz="914400" rtl="0" eaLnBrk="1" latinLnBrk="0" hangingPunct="1">
              <a:buFont typeface="+mj-lt"/>
              <a:buAutoNum type="alphaUcPeriod"/>
              <a:defRPr sz="1200" kern="1200">
                <a:solidFill>
                  <a:schemeClr val="tx1"/>
                </a:solidFill>
                <a:latin typeface="Arial Narrow" panose="020B0606020202030204" pitchFamily="34" charset="0"/>
                <a:ea typeface="+mn-ea"/>
                <a:cs typeface="+mn-cs"/>
              </a:defRPr>
            </a:lvl2pPr>
            <a:lvl3pPr marL="685800" indent="-228600" algn="l" defTabSz="914400" rtl="0" eaLnBrk="1" latinLnBrk="0" hangingPunct="1">
              <a:buFont typeface="+mj-lt"/>
              <a:buAutoNum type="arabicParenR"/>
              <a:defRPr sz="1200" kern="1200">
                <a:solidFill>
                  <a:schemeClr val="tx1"/>
                </a:solidFill>
                <a:latin typeface="Arial Narrow" panose="020B0606020202030204" pitchFamily="34" charset="0"/>
                <a:ea typeface="+mn-ea"/>
                <a:cs typeface="+mn-cs"/>
              </a:defRPr>
            </a:lvl3pPr>
            <a:lvl4pPr marL="914400" indent="-228600" algn="l" defTabSz="914400" rtl="0" eaLnBrk="1" latinLnBrk="0" hangingPunct="1">
              <a:buFont typeface="+mj-lt"/>
              <a:buAutoNum type="alphaLcPeriod"/>
              <a:defRPr sz="1200" kern="1200">
                <a:solidFill>
                  <a:schemeClr val="tx1"/>
                </a:solidFill>
                <a:latin typeface="Arial Narrow" panose="020B0606020202030204" pitchFamily="34" charset="0"/>
                <a:ea typeface="+mn-ea"/>
                <a:cs typeface="+mn-cs"/>
              </a:defRPr>
            </a:lvl4pPr>
            <a:lvl5pPr marL="1143000" indent="-228600" algn="l" defTabSz="914400" rtl="0" eaLnBrk="1" latinLnBrk="0" hangingPunct="1">
              <a:buFont typeface="+mj-lt"/>
              <a:buAutoNum type="romanLcPeriod"/>
              <a:defRPr sz="1200" kern="1200">
                <a:solidFill>
                  <a:schemeClr val="tx1"/>
                </a:solidFill>
                <a:latin typeface="Arial Narrow" panose="020B0606020202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smtClean="0">
                <a:solidFill>
                  <a:prstClr val="black"/>
                </a:solidFill>
              </a:rPr>
              <a:t>There are different types of bin whips (pneumatic, hydraulic) available to help clear sidewall build-up, pyramids/towers.</a:t>
            </a:r>
          </a:p>
          <a:p>
            <a:r>
              <a:rPr lang="en-US" b="1" dirty="0" smtClean="0">
                <a:solidFill>
                  <a:prstClr val="black"/>
                </a:solidFill>
              </a:rPr>
              <a:t>Stress</a:t>
            </a:r>
            <a:r>
              <a:rPr lang="en-US" dirty="0" smtClean="0">
                <a:solidFill>
                  <a:prstClr val="black"/>
                </a:solidFill>
              </a:rPr>
              <a:t> - Whips do not require bin entry.  The operator controls the whip from outside. They are lowered from a top access point  and usually are portable from one bin to another.  </a:t>
            </a:r>
          </a:p>
          <a:p>
            <a:pPr lvl="1"/>
            <a:r>
              <a:rPr lang="en-US" dirty="0" smtClean="0">
                <a:solidFill>
                  <a:prstClr val="black"/>
                </a:solidFill>
              </a:rPr>
              <a:t>Potential for whip to become entangled with temperature cables although many have a reverse feature to resolve this issue.</a:t>
            </a:r>
          </a:p>
          <a:p>
            <a:r>
              <a:rPr lang="en-US" b="1" dirty="0" smtClean="0">
                <a:solidFill>
                  <a:prstClr val="black"/>
                </a:solidFill>
              </a:rPr>
              <a:t>Explain</a:t>
            </a:r>
            <a:r>
              <a:rPr lang="en-US" dirty="0" smtClean="0">
                <a:solidFill>
                  <a:prstClr val="black"/>
                </a:solidFill>
              </a:rPr>
              <a:t> - Fall hazards are a consideration.  The operator should be protected with a properly guarded platform or other area or be using a personal fall protection system.</a:t>
            </a:r>
          </a:p>
          <a:p>
            <a:r>
              <a:rPr lang="en-US" dirty="0" smtClean="0">
                <a:solidFill>
                  <a:prstClr val="black"/>
                </a:solidFill>
              </a:rPr>
              <a:t>Other PPE considerations are dust &amp; noise exposure.  Respiratory, eye, and ear protection need to be assessed as well as clothing.</a:t>
            </a:r>
          </a:p>
          <a:p>
            <a:endParaRPr lang="en-US" dirty="0" smtClean="0">
              <a:solidFill>
                <a:prstClr val="black"/>
              </a:solidFill>
            </a:endParaRPr>
          </a:p>
          <a:p>
            <a:endParaRPr lang="en-US" dirty="0" smtClean="0">
              <a:solidFill>
                <a:prstClr val="black"/>
              </a:solidFill>
            </a:endParaRPr>
          </a:p>
          <a:p>
            <a:endParaRPr lang="en-US" dirty="0">
              <a:solidFill>
                <a:prstClr val="black"/>
              </a:solidFill>
            </a:endParaRPr>
          </a:p>
        </p:txBody>
      </p:sp>
      <p:sp>
        <p:nvSpPr>
          <p:cNvPr id="6" name="TextBox 5"/>
          <p:cNvSpPr txBox="1"/>
          <p:nvPr/>
        </p:nvSpPr>
        <p:spPr>
          <a:xfrm>
            <a:off x="4419600" y="697468"/>
            <a:ext cx="2362200"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Alternative that does not require entry.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Equipment is portable</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Assess hazards for appropriate PPE</a:t>
            </a:r>
          </a:p>
          <a:p>
            <a:pPr marL="171450" indent="-171450">
              <a:buFont typeface="Arial" panose="020B0604020202020204" pitchFamily="34" charset="0"/>
              <a:buChar char="•"/>
            </a:pPr>
            <a:endParaRPr lang="en-US"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2056083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4</a:t>
            </a:fld>
            <a:endParaRPr lang="en-US" dirty="0">
              <a:solidFill>
                <a:prstClr val="black"/>
              </a:solidFill>
            </a:endParaRPr>
          </a:p>
        </p:txBody>
      </p:sp>
      <p:sp>
        <p:nvSpPr>
          <p:cNvPr id="5" name="Notes Placeholder 4"/>
          <p:cNvSpPr>
            <a:spLocks noGrp="1"/>
          </p:cNvSpPr>
          <p:nvPr>
            <p:ph type="body" sz="quarter" idx="11"/>
          </p:nvPr>
        </p:nvSpPr>
        <p:spPr/>
        <p:txBody>
          <a:bodyPr/>
          <a:lstStyle/>
          <a:p>
            <a:pPr marL="228600" lvl="0" indent="-228600" defTabSz="888340">
              <a:buFont typeface="+mj-lt"/>
              <a:buAutoNum type="arabicPeriod"/>
              <a:defRPr/>
            </a:pPr>
            <a:r>
              <a:rPr lang="en-US" b="1" dirty="0" smtClean="0">
                <a:solidFill>
                  <a:prstClr val="black"/>
                </a:solidFill>
                <a:latin typeface="Arial Narrow" pitchFamily="34" charset="0"/>
              </a:rPr>
              <a:t>Explain </a:t>
            </a:r>
            <a:r>
              <a:rPr lang="en-US" b="1" dirty="0">
                <a:solidFill>
                  <a:prstClr val="black"/>
                </a:solidFill>
                <a:latin typeface="Arial Narrow" pitchFamily="34" charset="0"/>
              </a:rPr>
              <a:t>–</a:t>
            </a:r>
            <a:r>
              <a:rPr lang="en-US" dirty="0">
                <a:solidFill>
                  <a:prstClr val="black"/>
                </a:solidFill>
                <a:latin typeface="Arial Narrow" pitchFamily="34" charset="0"/>
              </a:rPr>
              <a:t> GHSC received funding from OSHA.  In order to comply with the grant we do need them to sign in and need to collect the following information:</a:t>
            </a:r>
          </a:p>
          <a:p>
            <a:pPr lvl="1" defTabSz="888340">
              <a:defRPr/>
            </a:pPr>
            <a:r>
              <a:rPr lang="en-US" dirty="0">
                <a:solidFill>
                  <a:prstClr val="black"/>
                </a:solidFill>
                <a:latin typeface="Arial Narrow" pitchFamily="34" charset="0"/>
              </a:rPr>
              <a:t>Supervisor or worker.  This information is for statistical purposes to show the types of population receiving training.</a:t>
            </a:r>
          </a:p>
          <a:p>
            <a:pPr lvl="1" defTabSz="888340">
              <a:defRPr/>
            </a:pPr>
            <a:r>
              <a:rPr lang="en-US" dirty="0">
                <a:solidFill>
                  <a:prstClr val="black"/>
                </a:solidFill>
                <a:latin typeface="Arial Narrow" pitchFamily="34" charset="0"/>
              </a:rPr>
              <a:t>Employer. This is to establish an employer/employee relationship as covered under OSHA.  Volunteer rescue workers who may be attending should list their employer; not the volunteer rescue squad.  Farmers should list the registered business name of their farm. Farm employees should provide the business  name listed on their paycheck.</a:t>
            </a:r>
          </a:p>
          <a:p>
            <a:pPr marL="228600" lvl="0" indent="-228600" defTabSz="888340">
              <a:buFont typeface="+mj-lt"/>
              <a:buAutoNum type="arabicPeriod"/>
              <a:defRPr/>
            </a:pPr>
            <a:r>
              <a:rPr lang="en-US" dirty="0">
                <a:solidFill>
                  <a:prstClr val="black"/>
                </a:solidFill>
                <a:latin typeface="Arial Narrow" pitchFamily="34" charset="0"/>
              </a:rPr>
              <a:t>OSHA does NOT contact the employer.</a:t>
            </a:r>
          </a:p>
          <a:p>
            <a:pPr marL="228600" lvl="0" indent="-228600" defTabSz="888340">
              <a:buFont typeface="+mj-lt"/>
              <a:buAutoNum type="arabicPeriod"/>
              <a:defRPr/>
            </a:pPr>
            <a:r>
              <a:rPr lang="en-US" dirty="0">
                <a:solidFill>
                  <a:prstClr val="black"/>
                </a:solidFill>
                <a:latin typeface="Arial Narrow" pitchFamily="34" charset="0"/>
              </a:rPr>
              <a:t>GHSC may contact the attendee or employer for follow-up evaluation in compliance with grant requirements. </a:t>
            </a:r>
          </a:p>
          <a:p>
            <a:pPr lvl="0" defTabSz="888340">
              <a:defRPr/>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
        <p:nvSpPr>
          <p:cNvPr id="3" name="TextBox 2"/>
          <p:cNvSpPr txBox="1"/>
          <p:nvPr/>
        </p:nvSpPr>
        <p:spPr>
          <a:xfrm>
            <a:off x="4419600" y="697468"/>
            <a:ext cx="2362200"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sign-in sheet.</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funding from OSHA</a:t>
            </a:r>
          </a:p>
        </p:txBody>
      </p:sp>
    </p:spTree>
    <p:extLst>
      <p:ext uri="{BB962C8B-B14F-4D97-AF65-F5344CB8AC3E}">
        <p14:creationId xmlns:p14="http://schemas.microsoft.com/office/powerpoint/2010/main" val="1329272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5</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dirty="0" smtClean="0">
                <a:solidFill>
                  <a:prstClr val="black"/>
                </a:solidFill>
                <a:latin typeface="Arial Narrow" pitchFamily="34" charset="0"/>
              </a:rPr>
              <a:t>Explain </a:t>
            </a:r>
            <a:r>
              <a:rPr lang="en-US" dirty="0">
                <a:solidFill>
                  <a:prstClr val="black"/>
                </a:solidFill>
                <a:latin typeface="Arial Narrow" pitchFamily="34" charset="0"/>
              </a:rPr>
              <a:t>- All DOL grants require that employees are informed of their rights.  In this instance we want to emphasize employees are entitled to a safe and healthy working environment AND to fair receive compensation for their work.</a:t>
            </a: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endParaRPr lang="en-US" b="1" dirty="0">
              <a:solidFill>
                <a:prstClr val="black"/>
              </a:solidFill>
            </a:endParaRPr>
          </a:p>
          <a:p>
            <a:pPr lvl="0"/>
            <a:r>
              <a:rPr lang="en-US" b="1" dirty="0">
                <a:solidFill>
                  <a:prstClr val="black"/>
                </a:solidFill>
              </a:rPr>
              <a:t>It 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
        <p:nvSpPr>
          <p:cNvPr id="6" name="TextBox 5"/>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employee rights.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Remind employees need to follow company rules</a:t>
            </a:r>
          </a:p>
        </p:txBody>
      </p:sp>
    </p:spTree>
    <p:extLst>
      <p:ext uri="{BB962C8B-B14F-4D97-AF65-F5344CB8AC3E}">
        <p14:creationId xmlns:p14="http://schemas.microsoft.com/office/powerpoint/2010/main" val="326483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6</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smtClean="0">
                <a:solidFill>
                  <a:prstClr val="black"/>
                </a:solidFill>
                <a:latin typeface="Arial Narrow" pitchFamily="34" charset="0"/>
              </a:rPr>
              <a:t>Explain</a:t>
            </a:r>
            <a:r>
              <a:rPr lang="en-US" dirty="0" smtClean="0">
                <a:solidFill>
                  <a:prstClr val="black"/>
                </a:solidFill>
                <a:latin typeface="Arial Narrow" pitchFamily="34" charset="0"/>
              </a:rPr>
              <a:t> </a:t>
            </a:r>
            <a:r>
              <a:rPr lang="en-US" dirty="0">
                <a:solidFill>
                  <a:prstClr val="black"/>
                </a:solidFill>
                <a:latin typeface="Arial Narrow" pitchFamily="34" charset="0"/>
              </a:rPr>
              <a:t>employers have a legal responsibility to provide a safe workplace.  This means they must ensure the regulations which govern their business are instituted and followed</a:t>
            </a:r>
            <a:r>
              <a:rPr lang="en-US" dirty="0">
                <a:solidFill>
                  <a:prstClr val="black"/>
                </a:solidFill>
              </a:rPr>
              <a:t>. This applies to 1 employee or more. </a:t>
            </a:r>
            <a:endParaRPr lang="en-US" dirty="0">
              <a:solidFill>
                <a:prstClr val="black"/>
              </a:solidFill>
              <a:latin typeface="Arial Narrow" pitchFamily="34" charset="0"/>
            </a:endParaRPr>
          </a:p>
          <a:p>
            <a:pPr marL="228570" lvl="0" indent="-228570">
              <a:buFont typeface="+mj-lt"/>
              <a:buAutoNum type="arabicPeriod"/>
            </a:pPr>
            <a:r>
              <a:rPr lang="en-US" b="1" dirty="0" smtClean="0">
                <a:solidFill>
                  <a:prstClr val="black"/>
                </a:solidFill>
                <a:latin typeface="Arial Narrow" pitchFamily="34" charset="0"/>
              </a:rPr>
              <a:t>DISCUSS </a:t>
            </a:r>
            <a:r>
              <a:rPr lang="en-US" dirty="0" smtClean="0">
                <a:solidFill>
                  <a:prstClr val="black"/>
                </a:solidFill>
                <a:latin typeface="Arial Narrow" pitchFamily="34" charset="0"/>
              </a:rPr>
              <a:t>- It </a:t>
            </a:r>
            <a:r>
              <a:rPr lang="en-US" dirty="0">
                <a:solidFill>
                  <a:prstClr val="black"/>
                </a:solidFill>
                <a:latin typeface="Arial Narrow" pitchFamily="34" charset="0"/>
              </a:rPr>
              <a:t>is </a:t>
            </a:r>
            <a:r>
              <a:rPr lang="en-US" dirty="0" smtClean="0">
                <a:solidFill>
                  <a:prstClr val="black"/>
                </a:solidFill>
                <a:latin typeface="Arial Narrow" pitchFamily="34" charset="0"/>
              </a:rPr>
              <a:t>the employers’  </a:t>
            </a:r>
            <a:r>
              <a:rPr lang="en-US" dirty="0">
                <a:solidFill>
                  <a:prstClr val="black"/>
                </a:solidFill>
                <a:latin typeface="Arial Narrow" pitchFamily="34" charset="0"/>
              </a:rPr>
              <a:t>responsibility to know the rules and laws  – federal and state</a:t>
            </a:r>
            <a:r>
              <a:rPr lang="en-US" dirty="0" smtClean="0">
                <a:solidFill>
                  <a:prstClr val="black"/>
                </a:solidFill>
                <a:latin typeface="Arial Narrow" pitchFamily="34" charset="0"/>
              </a:rPr>
              <a:t>.</a:t>
            </a:r>
          </a:p>
          <a:p>
            <a:pPr marL="228570" lvl="0" indent="-228570">
              <a:buFont typeface="+mj-lt"/>
              <a:buAutoNum type="arabicPeriod"/>
            </a:pPr>
            <a:r>
              <a:rPr lang="en-US" dirty="0">
                <a:solidFill>
                  <a:prstClr val="black"/>
                </a:solidFill>
              </a:rPr>
              <a:t>Emphasize – It is employers’ responsibility to ensure employees, know, understand and follow regulations and company policies.</a:t>
            </a:r>
          </a:p>
          <a:p>
            <a:pPr marL="228570" lvl="0" indent="-228570">
              <a:buFont typeface="+mj-lt"/>
              <a:buAutoNum type="arabicPeriod"/>
            </a:pPr>
            <a:r>
              <a:rPr lang="en-US" b="1" dirty="0" smtClean="0">
                <a:solidFill>
                  <a:prstClr val="black"/>
                </a:solidFill>
                <a:latin typeface="Arial Narrow" pitchFamily="34" charset="0"/>
              </a:rPr>
              <a:t>STRESS </a:t>
            </a:r>
            <a:r>
              <a:rPr lang="en-US" dirty="0" smtClean="0">
                <a:solidFill>
                  <a:prstClr val="black"/>
                </a:solidFill>
                <a:latin typeface="Arial Narrow" pitchFamily="34" charset="0"/>
              </a:rPr>
              <a:t>- If employers  </a:t>
            </a:r>
            <a:r>
              <a:rPr lang="en-US" dirty="0">
                <a:solidFill>
                  <a:prstClr val="black"/>
                </a:solidFill>
                <a:latin typeface="Arial Narrow" pitchFamily="34" charset="0"/>
              </a:rPr>
              <a:t>are unsure of the regulations they should consult with the appropriate agency.  Every state has an on-site consultation program jointly funded by OSHA and the state which provides assistance in learning and complying to the regulations. </a:t>
            </a:r>
          </a:p>
          <a:p>
            <a:pPr marL="228570" lvl="0" indent="-228570">
              <a:buFont typeface="+mj-lt"/>
              <a:buAutoNum type="arabicPeriod"/>
            </a:pPr>
            <a:r>
              <a:rPr lang="en-US" dirty="0">
                <a:solidFill>
                  <a:prstClr val="black"/>
                </a:solidFill>
                <a:latin typeface="Arial Narrow" pitchFamily="34" charset="0"/>
              </a:rPr>
              <a:t>The OSHA website provides contact information for each state’s on-site consultation program.  </a:t>
            </a:r>
          </a:p>
          <a:p>
            <a:pPr marL="228570" lvl="0" indent="-228570">
              <a:buFont typeface="+mj-lt"/>
              <a:buAutoNum type="arabicPeriod"/>
            </a:pPr>
            <a:r>
              <a:rPr lang="en-US" dirty="0">
                <a:solidFill>
                  <a:prstClr val="black"/>
                </a:solidFill>
                <a:latin typeface="Arial Narrow" pitchFamily="34" charset="0"/>
              </a:rPr>
              <a:t>Illinois Department of Labor has the on-site consultation program in Illinois. </a:t>
            </a:r>
          </a:p>
          <a:p>
            <a:pPr marL="228570" lvl="0" indent="-228570">
              <a:buFont typeface="+mj-lt"/>
              <a:buAutoNum type="arabicPeriod"/>
            </a:pPr>
            <a:r>
              <a:rPr lang="en-US" dirty="0">
                <a:solidFill>
                  <a:prstClr val="black"/>
                </a:solidFill>
                <a:latin typeface="Arial Narrow" pitchFamily="34" charset="0"/>
              </a:rPr>
              <a:t>Employers should also know and understand the state’s laws as they may be more restrictive than OSHA.  Contact the state department of labor. </a:t>
            </a:r>
          </a:p>
          <a:p>
            <a:endParaRPr lang="en-US" dirty="0"/>
          </a:p>
        </p:txBody>
      </p:sp>
      <p:sp>
        <p:nvSpPr>
          <p:cNvPr id="6" name="TextBox 5"/>
          <p:cNvSpPr txBox="1"/>
          <p:nvPr/>
        </p:nvSpPr>
        <p:spPr>
          <a:xfrm>
            <a:off x="4419600" y="697468"/>
            <a:ext cx="2362200"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employer responsibility.</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Check with appropriate agency if unsure of regulations</a:t>
            </a:r>
          </a:p>
        </p:txBody>
      </p:sp>
    </p:spTree>
    <p:extLst>
      <p:ext uri="{BB962C8B-B14F-4D97-AF65-F5344CB8AC3E}">
        <p14:creationId xmlns:p14="http://schemas.microsoft.com/office/powerpoint/2010/main" val="3708524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4" name="Slide Number Placeholder 3"/>
          <p:cNvSpPr>
            <a:spLocks noGrp="1"/>
          </p:cNvSpPr>
          <p:nvPr>
            <p:ph type="sldNum" sz="quarter" idx="10"/>
          </p:nvPr>
        </p:nvSpPr>
        <p:spPr/>
        <p:txBody>
          <a:bodyPr/>
          <a:lstStyle/>
          <a:p>
            <a:fld id="{075B19DE-7F4D-4A85-B83D-81AA0E37E1D5}" type="slidenum">
              <a:rPr lang="en-US" smtClean="0">
                <a:solidFill>
                  <a:prstClr val="black"/>
                </a:solidFill>
              </a:rPr>
              <a:pPr/>
              <a:t>7</a:t>
            </a:fld>
            <a:endParaRPr lang="en-US">
              <a:solidFill>
                <a:prstClr val="black"/>
              </a:solidFill>
            </a:endParaRPr>
          </a:p>
        </p:txBody>
      </p:sp>
      <p:sp>
        <p:nvSpPr>
          <p:cNvPr id="5" name="Notes Placeholder 4"/>
          <p:cNvSpPr>
            <a:spLocks noGrp="1"/>
          </p:cNvSpPr>
          <p:nvPr>
            <p:ph type="body" sz="quarter" idx="11"/>
          </p:nvPr>
        </p:nvSpPr>
        <p:spPr/>
        <p:txBody>
          <a:bodyPr/>
          <a:lstStyle/>
          <a:p>
            <a:pPr marL="228570" lvl="0" indent="-228570">
              <a:buFont typeface="+mj-lt"/>
              <a:buAutoNum type="arabicPeriod"/>
            </a:pPr>
            <a:r>
              <a:rPr lang="en-US" b="1" dirty="0" smtClean="0">
                <a:solidFill>
                  <a:prstClr val="black"/>
                </a:solidFill>
                <a:latin typeface="Arial Narrow" pitchFamily="34" charset="0"/>
              </a:rPr>
              <a:t>Explain</a:t>
            </a:r>
            <a:r>
              <a:rPr lang="en-US" dirty="0" smtClean="0">
                <a:solidFill>
                  <a:prstClr val="black"/>
                </a:solidFill>
                <a:latin typeface="Arial Narrow" pitchFamily="34" charset="0"/>
              </a:rPr>
              <a:t> </a:t>
            </a:r>
            <a:r>
              <a:rPr lang="en-US" dirty="0">
                <a:solidFill>
                  <a:prstClr val="black"/>
                </a:solidFill>
                <a:latin typeface="Arial Narrow" pitchFamily="34" charset="0"/>
              </a:rPr>
              <a:t>- All DOL grants require that employees are informed of their rights.  In this instance we want to emphasize employees are entitled to a </a:t>
            </a:r>
            <a:r>
              <a:rPr lang="en-US" dirty="0" smtClean="0">
                <a:solidFill>
                  <a:prstClr val="black"/>
                </a:solidFill>
                <a:latin typeface="Arial Narrow" pitchFamily="34" charset="0"/>
              </a:rPr>
              <a:t>report unsafe </a:t>
            </a:r>
            <a:r>
              <a:rPr lang="en-US" dirty="0">
                <a:solidFill>
                  <a:prstClr val="black"/>
                </a:solidFill>
                <a:latin typeface="Arial Narrow" pitchFamily="34" charset="0"/>
              </a:rPr>
              <a:t>and </a:t>
            </a:r>
            <a:r>
              <a:rPr lang="en-US" dirty="0" smtClean="0">
                <a:solidFill>
                  <a:prstClr val="black"/>
                </a:solidFill>
                <a:latin typeface="Arial Narrow" pitchFamily="34" charset="0"/>
              </a:rPr>
              <a:t>unhealthy </a:t>
            </a:r>
            <a:r>
              <a:rPr lang="en-US" dirty="0">
                <a:solidFill>
                  <a:prstClr val="black"/>
                </a:solidFill>
                <a:latin typeface="Arial Narrow" pitchFamily="34" charset="0"/>
              </a:rPr>
              <a:t>working </a:t>
            </a:r>
            <a:r>
              <a:rPr lang="en-US" dirty="0" smtClean="0">
                <a:solidFill>
                  <a:prstClr val="black"/>
                </a:solidFill>
                <a:latin typeface="Arial Narrow" pitchFamily="34" charset="0"/>
              </a:rPr>
              <a:t>environments and not be retaliated against by their employer with personnel discipline actions, termination, etc..</a:t>
            </a:r>
            <a:endParaRPr lang="en-US" dirty="0">
              <a:solidFill>
                <a:prstClr val="black"/>
              </a:solidFill>
              <a:latin typeface="Arial Narrow" pitchFamily="34" charset="0"/>
            </a:endParaRPr>
          </a:p>
          <a:p>
            <a:pPr marL="228570" lvl="0" indent="-228570">
              <a:buFont typeface="+mj-lt"/>
              <a:buAutoNum type="arabicPeriod"/>
            </a:pPr>
            <a:r>
              <a:rPr lang="en-US" b="1" dirty="0">
                <a:solidFill>
                  <a:prstClr val="black"/>
                </a:solidFill>
                <a:latin typeface="Arial Narrow" pitchFamily="34" charset="0"/>
              </a:rPr>
              <a:t>Remind employees </a:t>
            </a:r>
            <a:r>
              <a:rPr lang="en-US" dirty="0">
                <a:solidFill>
                  <a:prstClr val="black"/>
                </a:solidFill>
                <a:latin typeface="Arial Narrow" pitchFamily="34" charset="0"/>
              </a:rPr>
              <a:t>– it is the employee’s responsibility to follow the safety practices, policies, and procedures of their employers.</a:t>
            </a:r>
          </a:p>
          <a:p>
            <a:pPr marL="228570" lvl="0" indent="-228570">
              <a:buFont typeface="+mj-lt"/>
              <a:buAutoNum type="arabicPeriod"/>
            </a:pPr>
            <a:r>
              <a:rPr lang="en-US" dirty="0">
                <a:solidFill>
                  <a:prstClr val="black"/>
                </a:solidFill>
                <a:latin typeface="Arial Narrow" pitchFamily="34" charset="0"/>
              </a:rPr>
              <a:t>Tell participants their rights </a:t>
            </a:r>
            <a:r>
              <a:rPr lang="en-US" b="1" dirty="0">
                <a:solidFill>
                  <a:prstClr val="black"/>
                </a:solidFill>
                <a:latin typeface="Arial Narrow" pitchFamily="34" charset="0"/>
              </a:rPr>
              <a:t>also include the right to report unsafe conditions to the OSHA hotline without retribution.</a:t>
            </a:r>
          </a:p>
          <a:p>
            <a:pPr marL="228570" lvl="0" indent="-228570">
              <a:buFont typeface="+mj-lt"/>
              <a:buAutoNum type="arabicPeriod"/>
            </a:pPr>
            <a:r>
              <a:rPr lang="en-US" dirty="0">
                <a:solidFill>
                  <a:prstClr val="black"/>
                </a:solidFill>
                <a:latin typeface="Arial Narrow" pitchFamily="34" charset="0"/>
              </a:rPr>
              <a:t>More information about employee rights can be found on the OSHA website:  </a:t>
            </a:r>
            <a:r>
              <a:rPr lang="en-US" dirty="0">
                <a:solidFill>
                  <a:prstClr val="black"/>
                </a:solidFill>
                <a:latin typeface="Arial Narrow" pitchFamily="34" charset="0"/>
                <a:hlinkClick r:id="rId3"/>
              </a:rPr>
              <a:t>www.osha.gov</a:t>
            </a:r>
            <a:r>
              <a:rPr lang="en-US" dirty="0">
                <a:solidFill>
                  <a:prstClr val="black"/>
                </a:solidFill>
                <a:latin typeface="Arial Narrow" pitchFamily="34" charset="0"/>
              </a:rPr>
              <a:t>  or the Department of Labor website </a:t>
            </a:r>
            <a:r>
              <a:rPr lang="en-US" dirty="0">
                <a:solidFill>
                  <a:prstClr val="black"/>
                </a:solidFill>
                <a:latin typeface="Arial Narrow" pitchFamily="34" charset="0"/>
                <a:hlinkClick r:id="rId4"/>
              </a:rPr>
              <a:t>www.dol.gov</a:t>
            </a:r>
            <a:r>
              <a:rPr lang="en-US" dirty="0">
                <a:solidFill>
                  <a:prstClr val="black"/>
                </a:solidFill>
                <a:latin typeface="Arial Narrow" pitchFamily="34" charset="0"/>
              </a:rPr>
              <a:t> </a:t>
            </a:r>
            <a:r>
              <a:rPr lang="en-US" dirty="0" smtClean="0">
                <a:solidFill>
                  <a:prstClr val="black"/>
                </a:solidFill>
                <a:latin typeface="Arial Narrow" pitchFamily="34" charset="0"/>
              </a:rPr>
              <a:t>.</a:t>
            </a:r>
          </a:p>
          <a:p>
            <a:pPr lvl="0"/>
            <a:r>
              <a:rPr lang="en-US" b="1" dirty="0" smtClean="0">
                <a:solidFill>
                  <a:prstClr val="black"/>
                </a:solidFill>
              </a:rPr>
              <a:t>It </a:t>
            </a:r>
            <a:r>
              <a:rPr lang="en-US" b="1" dirty="0">
                <a:solidFill>
                  <a:prstClr val="black"/>
                </a:solidFill>
              </a:rPr>
              <a:t>is ESPECIALLY imperative for youth/young workers to access information and know their rights, what to expect, and how to get help if needed.</a:t>
            </a:r>
            <a:endParaRPr lang="en-US" dirty="0">
              <a:solidFill>
                <a:prstClr val="black"/>
              </a:solidFill>
            </a:endParaRPr>
          </a:p>
          <a:p>
            <a:pPr marL="228570" lvl="0" indent="-228570">
              <a:buFont typeface="+mj-lt"/>
              <a:buAutoNum type="arabicPeriod"/>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
        <p:nvSpPr>
          <p:cNvPr id="6" name="TextBox 5"/>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Explain whistleblower protection.</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Employees have the right to report unsafe or unhealthy work places feel from retaliation</a:t>
            </a:r>
          </a:p>
        </p:txBody>
      </p:sp>
    </p:spTree>
    <p:extLst>
      <p:ext uri="{BB962C8B-B14F-4D97-AF65-F5344CB8AC3E}">
        <p14:creationId xmlns:p14="http://schemas.microsoft.com/office/powerpoint/2010/main" val="326483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lvl="0" indent="-228600" defTabSz="888340">
              <a:buFont typeface="+mj-lt"/>
              <a:buAutoNum type="arabicPeriod"/>
              <a:defRPr/>
            </a:pPr>
            <a:r>
              <a:rPr lang="en-US" b="1" dirty="0" smtClean="0">
                <a:solidFill>
                  <a:prstClr val="black"/>
                </a:solidFill>
                <a:latin typeface="Arial Narrow" pitchFamily="34" charset="0"/>
              </a:rPr>
              <a:t>Introduce</a:t>
            </a:r>
            <a:r>
              <a:rPr lang="en-US" dirty="0" smtClean="0">
                <a:solidFill>
                  <a:prstClr val="black"/>
                </a:solidFill>
                <a:latin typeface="Arial Narrow" pitchFamily="34" charset="0"/>
              </a:rPr>
              <a:t> </a:t>
            </a:r>
            <a:r>
              <a:rPr lang="en-US" dirty="0">
                <a:solidFill>
                  <a:prstClr val="black"/>
                </a:solidFill>
                <a:latin typeface="Arial Narrow" pitchFamily="34" charset="0"/>
              </a:rPr>
              <a:t>the learning objectives</a:t>
            </a:r>
            <a:r>
              <a:rPr lang="en-US" dirty="0">
                <a:solidFill>
                  <a:prstClr val="black"/>
                </a:solidFill>
              </a:rPr>
              <a:t>. These are the knowledge the participant should acquire as well as tasks or skills they should learn to perform.</a:t>
            </a:r>
          </a:p>
          <a:p>
            <a:pPr marL="228600" lvl="0" indent="-228600" defTabSz="888340">
              <a:buFont typeface="+mj-lt"/>
              <a:buAutoNum type="arabicPeriod"/>
              <a:defRPr/>
            </a:pPr>
            <a:r>
              <a:rPr lang="en-US" b="1" dirty="0" smtClean="0">
                <a:solidFill>
                  <a:prstClr val="black"/>
                </a:solidFill>
                <a:latin typeface="Arial Narrow" pitchFamily="34" charset="0"/>
              </a:rPr>
              <a:t>Explain </a:t>
            </a:r>
            <a:r>
              <a:rPr lang="en-US" dirty="0">
                <a:solidFill>
                  <a:prstClr val="black"/>
                </a:solidFill>
                <a:latin typeface="Arial Narrow" pitchFamily="34" charset="0"/>
              </a:rPr>
              <a:t>– the module was designed to seek interaction from the participants.  Questions will be asked throughout to generate discussion.  </a:t>
            </a:r>
          </a:p>
          <a:p>
            <a:pPr marL="228600" lvl="0" indent="-228600" defTabSz="888340">
              <a:buFont typeface="+mj-lt"/>
              <a:buAutoNum type="arabicPeriod"/>
              <a:defRPr/>
            </a:pPr>
            <a:r>
              <a:rPr lang="en-US" b="1" dirty="0">
                <a:solidFill>
                  <a:prstClr val="black"/>
                </a:solidFill>
                <a:latin typeface="Arial Narrow" pitchFamily="34" charset="0"/>
              </a:rPr>
              <a:t>Encourage</a:t>
            </a:r>
            <a:r>
              <a:rPr lang="en-US" dirty="0">
                <a:solidFill>
                  <a:prstClr val="black"/>
                </a:solidFill>
                <a:latin typeface="Arial Narrow" pitchFamily="34" charset="0"/>
              </a:rPr>
              <a:t> – the sharing of ideas, information, experiences so everyone can learn</a:t>
            </a:r>
            <a:r>
              <a:rPr lang="en-US" dirty="0" smtClean="0">
                <a:solidFill>
                  <a:prstClr val="black"/>
                </a:solidFill>
                <a:latin typeface="Arial Narrow" pitchFamily="34" charset="0"/>
              </a:rPr>
              <a:t>.</a:t>
            </a:r>
          </a:p>
          <a:p>
            <a:pPr marL="228600" lvl="0" indent="-228600" defTabSz="888340">
              <a:buFont typeface="+mj-lt"/>
              <a:buAutoNum type="arabicPeriod"/>
              <a:defRPr/>
            </a:pPr>
            <a:r>
              <a:rPr lang="en-US" b="1" dirty="0" smtClean="0">
                <a:solidFill>
                  <a:prstClr val="black"/>
                </a:solidFill>
                <a:latin typeface="Arial Narrow" pitchFamily="34" charset="0"/>
              </a:rPr>
              <a:t>Objective explanation </a:t>
            </a:r>
            <a:r>
              <a:rPr lang="en-US" dirty="0" smtClean="0">
                <a:solidFill>
                  <a:prstClr val="black"/>
                </a:solidFill>
                <a:latin typeface="Arial Narrow" pitchFamily="34" charset="0"/>
              </a:rPr>
              <a:t>for instructor</a:t>
            </a:r>
          </a:p>
          <a:p>
            <a:pPr lvl="1" defTabSz="888340">
              <a:defRPr/>
            </a:pPr>
            <a:r>
              <a:rPr lang="en-US" dirty="0" smtClean="0">
                <a:solidFill>
                  <a:prstClr val="black"/>
                </a:solidFill>
                <a:latin typeface="Arial Narrow" pitchFamily="34" charset="0"/>
              </a:rPr>
              <a:t>Objective 1 – activities include harvesting techniques, preventive maintenance, &amp; proper storage of grain – all which maintain grain condition.</a:t>
            </a:r>
          </a:p>
          <a:p>
            <a:pPr lvl="1" defTabSz="888340">
              <a:defRPr/>
            </a:pPr>
            <a:r>
              <a:rPr lang="en-US" dirty="0" smtClean="0">
                <a:solidFill>
                  <a:prstClr val="black"/>
                </a:solidFill>
                <a:latin typeface="Arial Narrow" pitchFamily="34" charset="0"/>
              </a:rPr>
              <a:t>Objective 2 – several alternatives including opening/closing sumps; opening second sump; using fans to dry out; using equipment such as grain </a:t>
            </a:r>
            <a:r>
              <a:rPr lang="en-US" dirty="0" err="1" smtClean="0">
                <a:solidFill>
                  <a:prstClr val="black"/>
                </a:solidFill>
                <a:latin typeface="Arial Narrow" pitchFamily="34" charset="0"/>
              </a:rPr>
              <a:t>vacs</a:t>
            </a:r>
            <a:r>
              <a:rPr lang="en-US" dirty="0" smtClean="0">
                <a:solidFill>
                  <a:prstClr val="black"/>
                </a:solidFill>
                <a:latin typeface="Arial Narrow" pitchFamily="34" charset="0"/>
              </a:rPr>
              <a:t>, compressed air, whips; using a professional.</a:t>
            </a:r>
          </a:p>
          <a:p>
            <a:pPr lvl="1" defTabSz="888340">
              <a:defRPr/>
            </a:pPr>
            <a:r>
              <a:rPr lang="en-US" dirty="0" smtClean="0">
                <a:solidFill>
                  <a:prstClr val="black"/>
                </a:solidFill>
                <a:latin typeface="Arial Narrow" pitchFamily="34" charset="0"/>
              </a:rPr>
              <a:t>Objective 3 – Train, Plan, Prepare, before bin entry which are critical parts of the process before the final component of “Act” – entering the bin.</a:t>
            </a:r>
          </a:p>
          <a:p>
            <a:pPr lvl="1" defTabSz="888340">
              <a:defRPr/>
            </a:pPr>
            <a:r>
              <a:rPr lang="en-US" dirty="0">
                <a:solidFill>
                  <a:prstClr val="black"/>
                </a:solidFill>
              </a:rPr>
              <a:t>Objectives 4 – the permit or checklist ensures all critical safety issues are addressed before entry – LOTO, grain condition, atmosphere, training, worker protection such as lifeline use. However, it also provides a written record of the entry in case there are problems. </a:t>
            </a:r>
          </a:p>
          <a:p>
            <a:pPr marL="228600" lvl="1" indent="0" defTabSz="888340">
              <a:buNone/>
              <a:defRPr/>
            </a:pPr>
            <a:endParaRPr lang="en-US" dirty="0" smtClean="0">
              <a:solidFill>
                <a:prstClr val="black"/>
              </a:solidFill>
              <a:latin typeface="Arial Narrow" pitchFamily="34" charset="0"/>
            </a:endParaRPr>
          </a:p>
          <a:p>
            <a:pPr marL="228600" lvl="0" indent="-228600" defTabSz="888340">
              <a:buFont typeface="+mj-lt"/>
              <a:buAutoNum type="arabicPeriod"/>
              <a:defRPr/>
            </a:pPr>
            <a:endParaRPr kumimoji="0" lang="en-US" sz="2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kumimoji="0" lang="en-US" sz="2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kumimoji="0" lang="en-US" sz="20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endParaRPr>
          </a:p>
          <a:p>
            <a:pPr marL="685800" lvl="1" indent="-228600" defTabSz="888340">
              <a:buFont typeface="+mj-lt"/>
              <a:buAutoNum type="alphaUcPeriod"/>
              <a:defRPr/>
            </a:pPr>
            <a:endParaRPr lang="en-US" dirty="0">
              <a:solidFill>
                <a:prstClr val="black"/>
              </a:solidFill>
              <a:latin typeface="Arial Narrow" pitchFamily="34" charset="0"/>
            </a:endParaRPr>
          </a:p>
          <a:p>
            <a:pPr lvl="0"/>
            <a:endParaRPr lang="en-US" dirty="0">
              <a:solidFill>
                <a:prstClr val="black"/>
              </a:solidFill>
              <a:latin typeface="Arial Narrow" pitchFamily="34" charset="0"/>
            </a:endParaRPr>
          </a:p>
          <a:p>
            <a:endParaRPr lang="en-US" dirty="0"/>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8</a:t>
            </a:fld>
            <a:endParaRPr lang="en-US" dirty="0">
              <a:solidFill>
                <a:prstClr val="black"/>
              </a:solidFill>
            </a:endParaRPr>
          </a:p>
        </p:txBody>
      </p:sp>
      <p:sp>
        <p:nvSpPr>
          <p:cNvPr id="5" name="TextBox 4"/>
          <p:cNvSpPr txBox="1"/>
          <p:nvPr/>
        </p:nvSpPr>
        <p:spPr>
          <a:xfrm>
            <a:off x="4419600" y="697468"/>
            <a:ext cx="2362200"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Go over learning objectives with participants.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Encourage participation and discussion</a:t>
            </a:r>
          </a:p>
          <a:p>
            <a:pPr marL="171450" indent="-171450">
              <a:buFont typeface="Arial" panose="020B0604020202020204" pitchFamily="34" charset="0"/>
              <a:buChar char="•"/>
            </a:pPr>
            <a:endParaRPr lang="en-US" sz="1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3357088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152400"/>
            <a:ext cx="4114800" cy="3086100"/>
          </a:xfrm>
        </p:spPr>
      </p:sp>
      <p:sp>
        <p:nvSpPr>
          <p:cNvPr id="3" name="Notes Placeholder 2"/>
          <p:cNvSpPr>
            <a:spLocks noGrp="1"/>
          </p:cNvSpPr>
          <p:nvPr>
            <p:ph type="body" idx="1"/>
          </p:nvPr>
        </p:nvSpPr>
        <p:spPr/>
        <p:txBody>
          <a:bodyPr/>
          <a:lstStyle/>
          <a:p>
            <a:pPr marL="228600" lvl="0" indent="-228600" defTabSz="888340">
              <a:buFont typeface="+mj-lt"/>
              <a:buAutoNum type="arabicPeriod"/>
              <a:defRPr/>
            </a:pPr>
            <a:r>
              <a:rPr lang="en-US" b="1" dirty="0" smtClean="0">
                <a:solidFill>
                  <a:prstClr val="black"/>
                </a:solidFill>
                <a:latin typeface="Arial Narrow" panose="020B0606020202030204" pitchFamily="34" charset="0"/>
              </a:rPr>
              <a:t>Introduce</a:t>
            </a:r>
            <a:r>
              <a:rPr lang="en-US" dirty="0" smtClean="0">
                <a:solidFill>
                  <a:prstClr val="black"/>
                </a:solidFill>
                <a:latin typeface="Arial Narrow" panose="020B0606020202030204" pitchFamily="34" charset="0"/>
              </a:rPr>
              <a:t> </a:t>
            </a:r>
            <a:r>
              <a:rPr lang="en-US" dirty="0">
                <a:solidFill>
                  <a:prstClr val="black"/>
                </a:solidFill>
                <a:latin typeface="Arial Narrow" pitchFamily="34" charset="0"/>
              </a:rPr>
              <a:t>the learning objectives. These are the knowledge the participant should acquire as well as tasks or skills they should learn to perform.</a:t>
            </a:r>
          </a:p>
          <a:p>
            <a:pPr marL="228600" lvl="0" indent="-228600" defTabSz="888340">
              <a:buFont typeface="+mj-lt"/>
              <a:buAutoNum type="arabicPeriod"/>
              <a:defRPr/>
            </a:pPr>
            <a:r>
              <a:rPr lang="en-US" b="1" dirty="0" smtClean="0">
                <a:solidFill>
                  <a:prstClr val="black"/>
                </a:solidFill>
                <a:latin typeface="Arial Narrow" pitchFamily="34" charset="0"/>
              </a:rPr>
              <a:t>Explain </a:t>
            </a:r>
            <a:r>
              <a:rPr lang="en-US" dirty="0">
                <a:solidFill>
                  <a:prstClr val="black"/>
                </a:solidFill>
                <a:latin typeface="Arial Narrow" pitchFamily="34" charset="0"/>
              </a:rPr>
              <a:t>– the module was designed to seek interaction from the participants.  Questions will be asked throughout to generate discussion.  </a:t>
            </a:r>
          </a:p>
          <a:p>
            <a:pPr marL="228600" lvl="0" indent="-228600" defTabSz="888340">
              <a:buFont typeface="+mj-lt"/>
              <a:buAutoNum type="arabicPeriod"/>
              <a:defRPr/>
            </a:pPr>
            <a:r>
              <a:rPr lang="en-US" b="1" dirty="0">
                <a:solidFill>
                  <a:prstClr val="black"/>
                </a:solidFill>
                <a:latin typeface="Arial Narrow" pitchFamily="34" charset="0"/>
              </a:rPr>
              <a:t>Encourage</a:t>
            </a:r>
            <a:r>
              <a:rPr lang="en-US" dirty="0">
                <a:solidFill>
                  <a:prstClr val="black"/>
                </a:solidFill>
                <a:latin typeface="Arial Narrow" pitchFamily="34" charset="0"/>
              </a:rPr>
              <a:t> – the sharing of ideas, information, experiences so everyone can learn</a:t>
            </a:r>
            <a:r>
              <a:rPr lang="en-US" dirty="0" smtClean="0">
                <a:solidFill>
                  <a:prstClr val="black"/>
                </a:solidFill>
                <a:latin typeface="Arial Narrow" pitchFamily="34" charset="0"/>
              </a:rPr>
              <a:t>.</a:t>
            </a:r>
          </a:p>
          <a:p>
            <a:pPr lvl="0" defTabSz="888340">
              <a:defRPr/>
            </a:pPr>
            <a:r>
              <a:rPr lang="en-US" b="1" dirty="0">
                <a:solidFill>
                  <a:prstClr val="black"/>
                </a:solidFill>
              </a:rPr>
              <a:t>Objective explanation </a:t>
            </a:r>
            <a:r>
              <a:rPr lang="en-US" dirty="0">
                <a:solidFill>
                  <a:prstClr val="black"/>
                </a:solidFill>
              </a:rPr>
              <a:t>for instructor</a:t>
            </a:r>
          </a:p>
          <a:p>
            <a:pPr lvl="1" defTabSz="888340">
              <a:defRPr/>
            </a:pPr>
            <a:r>
              <a:rPr lang="en-US" dirty="0">
                <a:solidFill>
                  <a:prstClr val="black"/>
                </a:solidFill>
              </a:rPr>
              <a:t>Objective 1 – activities include harvesting techniques, preventive maintenance, &amp; proper storage of grain – all which maintain grain condition.</a:t>
            </a:r>
          </a:p>
          <a:p>
            <a:pPr lvl="1" defTabSz="888340">
              <a:defRPr/>
            </a:pPr>
            <a:r>
              <a:rPr lang="en-US" dirty="0">
                <a:solidFill>
                  <a:prstClr val="black"/>
                </a:solidFill>
              </a:rPr>
              <a:t>Objective 2 – several alternatives including opening/closing sumps; opening second sump; using fans to dry out; using equipment such as grain </a:t>
            </a:r>
            <a:r>
              <a:rPr lang="en-US" dirty="0" err="1">
                <a:solidFill>
                  <a:prstClr val="black"/>
                </a:solidFill>
              </a:rPr>
              <a:t>vacs</a:t>
            </a:r>
            <a:r>
              <a:rPr lang="en-US" dirty="0">
                <a:solidFill>
                  <a:prstClr val="black"/>
                </a:solidFill>
              </a:rPr>
              <a:t>, compressed air, whips; using a professional.</a:t>
            </a:r>
          </a:p>
          <a:p>
            <a:pPr lvl="1" defTabSz="888340">
              <a:defRPr/>
            </a:pPr>
            <a:r>
              <a:rPr lang="en-US" dirty="0">
                <a:solidFill>
                  <a:prstClr val="black"/>
                </a:solidFill>
              </a:rPr>
              <a:t>Objective 3 – Train, Plan, Prepare, before bin entry which are critical parts of the process before the final component of “Act” – entering the bin.</a:t>
            </a:r>
          </a:p>
          <a:p>
            <a:pPr lvl="1" defTabSz="888340">
              <a:defRPr/>
            </a:pPr>
            <a:r>
              <a:rPr lang="en-US" dirty="0">
                <a:solidFill>
                  <a:prstClr val="black"/>
                </a:solidFill>
              </a:rPr>
              <a:t>Objectives 4 – the permit or checklist ensures all critical safety issues are addressed before entry – LOTO, grain condition, atmosphere, training, worker protection such as lifeline use. However, it also provides a written record of the entry in case there are problems. </a:t>
            </a:r>
          </a:p>
          <a:p>
            <a:pPr marL="228600" lvl="0" indent="-228600" defTabSz="888340">
              <a:buFont typeface="+mj-lt"/>
              <a:buAutoNum type="arabicPeriod"/>
              <a:defRPr/>
            </a:pPr>
            <a:endParaRPr lang="en-US" dirty="0" smtClean="0">
              <a:solidFill>
                <a:prstClr val="black"/>
              </a:solidFill>
              <a:latin typeface="Arial Narrow" pitchFamily="34" charset="0"/>
            </a:endParaRPr>
          </a:p>
        </p:txBody>
      </p:sp>
      <p:sp>
        <p:nvSpPr>
          <p:cNvPr id="4" name="Slide Number Placeholder 3"/>
          <p:cNvSpPr>
            <a:spLocks noGrp="1"/>
          </p:cNvSpPr>
          <p:nvPr>
            <p:ph type="sldNum" sz="quarter" idx="10"/>
          </p:nvPr>
        </p:nvSpPr>
        <p:spPr/>
        <p:txBody>
          <a:bodyPr/>
          <a:lstStyle/>
          <a:p>
            <a:fld id="{8F3A998B-DD35-426C-ADD2-2419E4DE84AC}" type="slidenum">
              <a:rPr lang="en-US" smtClean="0">
                <a:solidFill>
                  <a:prstClr val="black"/>
                </a:solidFill>
              </a:rPr>
              <a:pPr/>
              <a:t>9</a:t>
            </a:fld>
            <a:endParaRPr lang="en-US" dirty="0">
              <a:solidFill>
                <a:prstClr val="black"/>
              </a:solidFill>
            </a:endParaRPr>
          </a:p>
        </p:txBody>
      </p:sp>
      <p:sp>
        <p:nvSpPr>
          <p:cNvPr id="6" name="TextBox 5"/>
          <p:cNvSpPr txBox="1"/>
          <p:nvPr/>
        </p:nvSpPr>
        <p:spPr>
          <a:xfrm>
            <a:off x="4419600" y="697468"/>
            <a:ext cx="2362200" cy="830997"/>
          </a:xfrm>
          <a:prstGeom prst="rect">
            <a:avLst/>
          </a:prstGeom>
          <a:noFill/>
        </p:spPr>
        <p:txBody>
          <a:bodyPr wrap="square" rtlCol="0">
            <a:spAutoFit/>
          </a:bodyPr>
          <a:lstStyle/>
          <a:p>
            <a:pPr marL="171450" indent="-171450">
              <a:buFont typeface="Arial" panose="020B0604020202020204" pitchFamily="34" charset="0"/>
              <a:buChar char="•"/>
            </a:pPr>
            <a:r>
              <a:rPr lang="en-US" sz="1200" dirty="0">
                <a:solidFill>
                  <a:prstClr val="black"/>
                </a:solidFill>
                <a:latin typeface="Arial Narrow" panose="020B0606020202030204" pitchFamily="34" charset="0"/>
              </a:rPr>
              <a:t>Go over learning objectives with participants.</a:t>
            </a:r>
          </a:p>
          <a:p>
            <a:pPr marL="171450" indent="-171450">
              <a:buFont typeface="Arial" panose="020B0604020202020204" pitchFamily="34" charset="0"/>
              <a:buChar char="•"/>
            </a:pPr>
            <a:r>
              <a:rPr lang="en-US" sz="1200" dirty="0">
                <a:solidFill>
                  <a:prstClr val="black"/>
                </a:solidFill>
                <a:latin typeface="Arial Narrow" panose="020B0606020202030204" pitchFamily="34" charset="0"/>
              </a:rPr>
              <a:t>Encourage participation and discussion</a:t>
            </a:r>
          </a:p>
        </p:txBody>
      </p:sp>
    </p:spTree>
    <p:extLst>
      <p:ext uri="{BB962C8B-B14F-4D97-AF65-F5344CB8AC3E}">
        <p14:creationId xmlns:p14="http://schemas.microsoft.com/office/powerpoint/2010/main" val="3357088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08DC1-F3BA-4EC3-9AC1-FAEAAC2E45D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375004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8DC1-F3BA-4EC3-9AC1-FAEAAC2E45D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805483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8DC1-F3BA-4EC3-9AC1-FAEAAC2E45D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260555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38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2398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6932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6142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2997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1129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2474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378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08DC1-F3BA-4EC3-9AC1-FAEAAC2E45D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21208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3353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0831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7711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1036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6C07873E-F7A9-7D4C-A13B-E05E8079E2D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6065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131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927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251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130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34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E08DC1-F3BA-4EC3-9AC1-FAEAAC2E45D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13544566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590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8691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404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3535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308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786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90957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694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75905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725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E08DC1-F3BA-4EC3-9AC1-FAEAAC2E45D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19154957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572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0901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7521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520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C6248A-D65F-1241-ABD0-23509B52864F}" type="datetimeFigureOut">
              <a:rPr lang="en-US" smtClean="0">
                <a:solidFill>
                  <a:prstClr val="black">
                    <a:tint val="75000"/>
                  </a:prstClr>
                </a:solidFill>
              </a:rPr>
              <a:pPr/>
              <a:t>4/12/2019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C07873E-F7A9-7D4C-A13B-E05E8079E2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999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600"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6858000" y="6324600"/>
            <a:ext cx="2133600" cy="365125"/>
          </a:xfrm>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3883694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858000" y="6324600"/>
            <a:ext cx="2133600" cy="365125"/>
          </a:xfrm>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545744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solidFill>
                  <a:schemeClr val="bg1">
                    <a:lumMod val="95000"/>
                  </a:schemeClr>
                </a:solidFill>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5495471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76517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484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08DC1-F3BA-4EC3-9AC1-FAEAAC2E45D2}"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961102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199993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56514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6224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58817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53280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2597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E08DC1-F3BA-4EC3-9AC1-FAEAAC2E45D2}"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182096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08DC1-F3BA-4EC3-9AC1-FAEAAC2E45D2}"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3013276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08DC1-F3BA-4EC3-9AC1-FAEAAC2E45D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108350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08DC1-F3BA-4EC3-9AC1-FAEAAC2E45D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5EEB0-14C0-4990-8D4F-B18EF026023A}" type="slidenum">
              <a:rPr lang="en-US" smtClean="0"/>
              <a:t>‹#›</a:t>
            </a:fld>
            <a:endParaRPr lang="en-US"/>
          </a:p>
        </p:txBody>
      </p:sp>
    </p:spTree>
    <p:extLst>
      <p:ext uri="{BB962C8B-B14F-4D97-AF65-F5344CB8AC3E}">
        <p14:creationId xmlns:p14="http://schemas.microsoft.com/office/powerpoint/2010/main" val="81559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8DC1-F3BA-4EC3-9AC1-FAEAAC2E45D2}" type="datetimeFigureOut">
              <a:rPr lang="en-US" smtClean="0"/>
              <a:t>4/12/2019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D5EEB0-14C0-4990-8D4F-B18EF026023A}" type="slidenum">
              <a:rPr lang="en-US" smtClean="0"/>
              <a:t>‹#›</a:t>
            </a:fld>
            <a:endParaRPr lang="en-US"/>
          </a:p>
        </p:txBody>
      </p:sp>
    </p:spTree>
    <p:extLst>
      <p:ext uri="{BB962C8B-B14F-4D97-AF65-F5344CB8AC3E}">
        <p14:creationId xmlns:p14="http://schemas.microsoft.com/office/powerpoint/2010/main" val="1090397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98EC05-A0C2-4381-A3DE-45238D51A32C}" type="datetimeFigureOut">
              <a:rPr lang="en-US" smtClean="0">
                <a:solidFill>
                  <a:prstClr val="black">
                    <a:tint val="75000"/>
                  </a:prstClr>
                </a:solidFill>
              </a:rPr>
              <a:pPr/>
              <a:t>4/12/2019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CB777-A129-4AF6-9ECC-E5865CD58601}"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Grain Handling line art.jp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Tree>
    <p:extLst>
      <p:ext uri="{BB962C8B-B14F-4D97-AF65-F5344CB8AC3E}">
        <p14:creationId xmlns:p14="http://schemas.microsoft.com/office/powerpoint/2010/main" val="1575901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0C6248A-D65F-1241-ABD0-23509B52864F}" type="datetimeFigureOut">
              <a:rPr lang="en-US" smtClean="0">
                <a:solidFill>
                  <a:prstClr val="black">
                    <a:tint val="75000"/>
                  </a:prstClr>
                </a:solidFill>
              </a:rPr>
              <a:pPr defTabSz="457200"/>
              <a:t>4/12/2019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694211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A0C6248A-D65F-1241-ABD0-23509B52864F}" type="datetimeFigureOut">
              <a:rPr lang="en-US" smtClean="0">
                <a:solidFill>
                  <a:prstClr val="black">
                    <a:tint val="75000"/>
                  </a:prstClr>
                </a:solidFill>
              </a:rPr>
              <a:pPr defTabSz="457200"/>
              <a:t>4/12/2019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C07873E-F7A9-7D4C-A13B-E05E8079E2DB}"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7353868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6858000" y="6324600"/>
            <a:ext cx="2133600" cy="365125"/>
          </a:xfrm>
          <a:prstGeom prst="rect">
            <a:avLst/>
          </a:prstGeom>
        </p:spPr>
        <p:txBody>
          <a:bodyPr vert="horz" lIns="91440" tIns="45720" rIns="91440" bIns="45720" rtlCol="0" anchor="ctr"/>
          <a:lstStyle>
            <a:lvl1pPr algn="r">
              <a:defRPr sz="1200">
                <a:solidFill>
                  <a:schemeClr val="bg1">
                    <a:lumMod val="95000"/>
                  </a:schemeClr>
                </a:solidFill>
                <a:latin typeface="Arial" pitchFamily="34" charset="0"/>
                <a:cs typeface="Arial" pitchFamily="34" charset="0"/>
              </a:defRPr>
            </a:lvl1pPr>
          </a:lstStyle>
          <a:p>
            <a:fld id="{E68CB777-A129-4AF6-9ECC-E5865CD58601}"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42924154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p:titleStyle>
    <p:bodyStyle>
      <a:lvl1pPr marL="457200" indent="-457200" algn="l" defTabSz="457200" rtl="0" eaLnBrk="1" latinLnBrk="0" hangingPunct="1">
        <a:spcBef>
          <a:spcPct val="20000"/>
        </a:spcBef>
        <a:buClr>
          <a:srgbClr val="FFC000"/>
        </a:buClr>
        <a:buSzPct val="150000"/>
        <a:buFont typeface="Wingdings" pitchFamily="2" charset="2"/>
        <a:buChar char="§"/>
        <a:defRPr sz="28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Clr>
          <a:srgbClr val="FFC000"/>
        </a:buClr>
        <a:buSzPct val="150000"/>
        <a:buFont typeface="Arial" pitchFamily="34" charset="0"/>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FFC000"/>
        </a:buClr>
        <a:buFont typeface="Wingdings" pitchFamily="2" charset="2"/>
        <a:buChar char="Ø"/>
        <a:defRPr sz="2200" kern="1200" baseline="0">
          <a:solidFill>
            <a:schemeClr val="tx1"/>
          </a:solidFill>
          <a:latin typeface="+mn-lt"/>
          <a:ea typeface="+mn-ea"/>
          <a:cs typeface="+mn-cs"/>
        </a:defRPr>
      </a:lvl3pPr>
      <a:lvl4pPr marL="1714500" indent="-342900" algn="l" defTabSz="457200" rtl="0" eaLnBrk="1" latinLnBrk="0" hangingPunct="1">
        <a:spcBef>
          <a:spcPct val="20000"/>
        </a:spcBef>
        <a:buClr>
          <a:srgbClr val="FFC000"/>
        </a:buClr>
        <a:buFont typeface="Wingdings" pitchFamily="2" charset="2"/>
        <a:buChar char="ü"/>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C000"/>
        </a:buClr>
        <a:buFont typeface="Wingdings" pitchFamily="2" charset="2"/>
        <a:buChar char="v"/>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6.xml"/><Relationship Id="rId5" Type="http://schemas.openxmlformats.org/officeDocument/2006/relationships/image" Target="../media/image11.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4.png"/><Relationship Id="rId7"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35.xml"/><Relationship Id="rId5" Type="http://schemas.openxmlformats.org/officeDocument/2006/relationships/image" Target="../media/image25.jpe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35.xml"/><Relationship Id="rId6" Type="http://schemas.openxmlformats.org/officeDocument/2006/relationships/image" Target="../media/image19.png"/><Relationship Id="rId5" Type="http://schemas.openxmlformats.org/officeDocument/2006/relationships/image" Target="../media/image28.pn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3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1.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98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s-HN" sz="4400" dirty="0" smtClean="0"/>
              <a:t>Temas a Desarrollar</a:t>
            </a:r>
            <a:endParaRPr lang="es-HN" sz="4400" dirty="0"/>
          </a:p>
        </p:txBody>
      </p:sp>
      <p:sp>
        <p:nvSpPr>
          <p:cNvPr id="3" name="Content Placeholder 2"/>
          <p:cNvSpPr>
            <a:spLocks noGrp="1"/>
          </p:cNvSpPr>
          <p:nvPr>
            <p:ph idx="1"/>
          </p:nvPr>
        </p:nvSpPr>
        <p:spPr>
          <a:xfrm>
            <a:off x="304800" y="1066800"/>
            <a:ext cx="8534400" cy="5257800"/>
          </a:xfrm>
        </p:spPr>
        <p:txBody>
          <a:bodyPr>
            <a:normAutofit fontScale="92500"/>
          </a:bodyPr>
          <a:lstStyle/>
          <a:p>
            <a:pPr marL="0" indent="0">
              <a:spcBef>
                <a:spcPts val="0"/>
              </a:spcBef>
              <a:buClr>
                <a:schemeClr val="tx1"/>
              </a:buClr>
              <a:buSzPct val="100000"/>
              <a:buNone/>
            </a:pPr>
            <a:r>
              <a:rPr lang="es-HN" sz="3200" b="1" dirty="0" smtClean="0">
                <a:solidFill>
                  <a:schemeClr val="accent6">
                    <a:lumMod val="75000"/>
                  </a:schemeClr>
                </a:solidFill>
              </a:rPr>
              <a:t>Comprendiendo la Entrada al Compartimiento</a:t>
            </a:r>
          </a:p>
          <a:p>
            <a:pPr marL="0" indent="0">
              <a:spcBef>
                <a:spcPts val="0"/>
              </a:spcBef>
              <a:buClr>
                <a:schemeClr val="tx1"/>
              </a:buClr>
              <a:buSzPct val="100000"/>
              <a:buNone/>
            </a:pPr>
            <a:r>
              <a:rPr lang="es-HN" sz="3200" b="1" dirty="0" smtClean="0">
                <a:solidFill>
                  <a:schemeClr val="accent6">
                    <a:lumMod val="75000"/>
                  </a:schemeClr>
                </a:solidFill>
              </a:rPr>
              <a:t>Condiciones y Peligros del Grano</a:t>
            </a:r>
          </a:p>
          <a:p>
            <a:pPr marL="0" indent="0">
              <a:spcBef>
                <a:spcPts val="0"/>
              </a:spcBef>
              <a:buClr>
                <a:schemeClr val="tx1"/>
              </a:buClr>
              <a:buSzPct val="100000"/>
              <a:buNone/>
            </a:pPr>
            <a:r>
              <a:rPr lang="es-HN" sz="3200" b="1" dirty="0" smtClean="0">
                <a:solidFill>
                  <a:schemeClr val="accent6">
                    <a:lumMod val="75000"/>
                  </a:schemeClr>
                </a:solidFill>
              </a:rPr>
              <a:t>Evitar la Entrada al Compartimiento</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Reducir la necesidad de entrada</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Alternativas para la entrada </a:t>
            </a:r>
          </a:p>
          <a:p>
            <a:pPr marL="0" indent="0">
              <a:spcBef>
                <a:spcPts val="0"/>
              </a:spcBef>
              <a:buClr>
                <a:schemeClr val="accent6">
                  <a:lumMod val="75000"/>
                </a:schemeClr>
              </a:buClr>
              <a:buSzPct val="100000"/>
              <a:buNone/>
            </a:pPr>
            <a:r>
              <a:rPr lang="es-HN" sz="3200" b="1" dirty="0" smtClean="0">
                <a:solidFill>
                  <a:schemeClr val="accent6">
                    <a:lumMod val="75000"/>
                  </a:schemeClr>
                </a:solidFill>
              </a:rPr>
              <a:t>Procedimientos SEGUROS de la Entrada al Compartimiento </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Entrenar</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Planear</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Preparar</a:t>
            </a:r>
          </a:p>
          <a:p>
            <a:pPr marL="800100" lvl="2" indent="0">
              <a:spcBef>
                <a:spcPts val="0"/>
              </a:spcBef>
              <a:buClr>
                <a:schemeClr val="accent6">
                  <a:lumMod val="75000"/>
                </a:schemeClr>
              </a:buClr>
              <a:buSzPct val="100000"/>
              <a:buNone/>
            </a:pPr>
            <a:r>
              <a:rPr lang="es-HN" sz="2600" b="1" dirty="0" smtClean="0">
                <a:latin typeface="Arial" panose="020B0604020202020204" pitchFamily="34" charset="0"/>
                <a:cs typeface="Arial" panose="020B0604020202020204" pitchFamily="34" charset="0"/>
              </a:rPr>
              <a:t>Actuar</a:t>
            </a:r>
          </a:p>
          <a:p>
            <a:pPr marL="0" indent="0">
              <a:spcBef>
                <a:spcPts val="0"/>
              </a:spcBef>
              <a:buClr>
                <a:schemeClr val="accent6">
                  <a:lumMod val="75000"/>
                </a:schemeClr>
              </a:buClr>
              <a:buSzPct val="100000"/>
              <a:buNone/>
            </a:pPr>
            <a:r>
              <a:rPr lang="es-HN" sz="3000" b="1" dirty="0" smtClean="0">
                <a:solidFill>
                  <a:schemeClr val="accent6">
                    <a:lumMod val="75000"/>
                  </a:schemeClr>
                </a:solidFill>
              </a:rPr>
              <a:t>Repaso</a:t>
            </a:r>
          </a:p>
          <a:p>
            <a:pPr marL="514350" indent="-514350">
              <a:buSzPct val="100000"/>
              <a:buFont typeface="+mj-lt"/>
              <a:buAutoNum type="arabicPeriod" startAt="4"/>
            </a:pPr>
            <a:endParaRPr lang="es-HN" sz="2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endParaRPr lang="en-US" u="sng" dirty="0" smtClean="0"/>
          </a:p>
          <a:p>
            <a:endParaRPr lang="en-US" dirty="0"/>
          </a:p>
        </p:txBody>
      </p:sp>
    </p:spTree>
    <p:extLst>
      <p:ext uri="{BB962C8B-B14F-4D97-AF65-F5344CB8AC3E}">
        <p14:creationId xmlns:p14="http://schemas.microsoft.com/office/powerpoint/2010/main" val="2632956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de bins de gra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5314"/>
            <a:ext cx="9144000" cy="6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1219200" y="1600200"/>
            <a:ext cx="6705600" cy="3733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5400"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Comprenda la Entrada al Compartimiento de Granos</a:t>
            </a:r>
            <a:endParaRPr lang="es-HN" sz="540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endParaRPr>
          </a:p>
        </p:txBody>
      </p:sp>
      <p:sp>
        <p:nvSpPr>
          <p:cNvPr id="2" name="Title 1"/>
          <p:cNvSpPr>
            <a:spLocks noGrp="1"/>
          </p:cNvSpPr>
          <p:nvPr>
            <p:ph type="title"/>
          </p:nvPr>
        </p:nvSpPr>
        <p:spPr/>
        <p:txBody>
          <a:bodyPr>
            <a:normAutofit/>
          </a:bodyPr>
          <a:lstStyle/>
          <a:p>
            <a:pPr algn="l"/>
            <a:r>
              <a:rPr lang="en-US" sz="1100" dirty="0" smtClean="0">
                <a:solidFill>
                  <a:srgbClr val="C2D3E8"/>
                </a:solidFill>
              </a:rPr>
              <a:t>1</a:t>
            </a:r>
            <a:endParaRPr lang="en-US" sz="1100" dirty="0">
              <a:solidFill>
                <a:srgbClr val="C2D3E8"/>
              </a:solidFill>
            </a:endParaRPr>
          </a:p>
        </p:txBody>
      </p:sp>
    </p:spTree>
    <p:extLst>
      <p:ext uri="{BB962C8B-B14F-4D97-AF65-F5344CB8AC3E}">
        <p14:creationId xmlns:p14="http://schemas.microsoft.com/office/powerpoint/2010/main" val="16571776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ENTRADA INAPROPIADA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600200"/>
            <a:ext cx="5486400" cy="4114800"/>
          </a:xfrm>
          <a:prstGeom prst="rect">
            <a:avLst/>
          </a:prstGeom>
        </p:spPr>
      </p:pic>
      <p:sp>
        <p:nvSpPr>
          <p:cNvPr id="3" name="Content Placeholder 2"/>
          <p:cNvSpPr>
            <a:spLocks noGrp="1"/>
          </p:cNvSpPr>
          <p:nvPr>
            <p:ph idx="1"/>
          </p:nvPr>
        </p:nvSpPr>
        <p:spPr>
          <a:xfrm>
            <a:off x="457200" y="1708150"/>
            <a:ext cx="8229600" cy="4692650"/>
          </a:xfrm>
        </p:spPr>
        <p:txBody>
          <a:bodyPr>
            <a:normAutofit/>
          </a:bodyPr>
          <a:lstStyle/>
          <a:p>
            <a:pPr marL="0" indent="0">
              <a:spcBef>
                <a:spcPts val="600"/>
              </a:spcBef>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ENTRADA INAPROPIADA </a:t>
            </a:r>
            <a:endParaRPr lang="es-HN" sz="3200" dirty="0" smtClean="0"/>
          </a:p>
          <a:p>
            <a:pPr>
              <a:spcBef>
                <a:spcPts val="600"/>
              </a:spcBef>
            </a:pPr>
            <a:r>
              <a:rPr lang="es-HN" dirty="0" smtClean="0">
                <a:solidFill>
                  <a:schemeClr val="bg1"/>
                </a:solidFill>
              </a:rPr>
              <a:t>Consecuencias Devastadoras</a:t>
            </a:r>
          </a:p>
          <a:p>
            <a:pPr lvl="1">
              <a:spcBef>
                <a:spcPts val="600"/>
              </a:spcBef>
            </a:pPr>
            <a:r>
              <a:rPr lang="es-HN" dirty="0" smtClean="0">
                <a:solidFill>
                  <a:schemeClr val="bg1"/>
                </a:solidFill>
              </a:rPr>
              <a:t>Lesiones</a:t>
            </a:r>
          </a:p>
          <a:p>
            <a:pPr lvl="1">
              <a:spcBef>
                <a:spcPts val="600"/>
              </a:spcBef>
            </a:pPr>
            <a:r>
              <a:rPr lang="es-HN" dirty="0" smtClean="0">
                <a:solidFill>
                  <a:schemeClr val="bg1"/>
                </a:solidFill>
              </a:rPr>
              <a:t>Muerte</a:t>
            </a:r>
          </a:p>
          <a:p>
            <a:pPr lvl="1">
              <a:spcBef>
                <a:spcPts val="600"/>
              </a:spcBef>
            </a:pPr>
            <a:r>
              <a:rPr lang="es-HN" dirty="0" smtClean="0">
                <a:solidFill>
                  <a:schemeClr val="bg1"/>
                </a:solidFill>
              </a:rPr>
              <a:t>Pérdida de propiedad</a:t>
            </a:r>
          </a:p>
          <a:p>
            <a:pPr>
              <a:spcBef>
                <a:spcPts val="600"/>
              </a:spcBef>
            </a:pPr>
            <a:r>
              <a:rPr lang="es-HN" dirty="0" smtClean="0">
                <a:solidFill>
                  <a:schemeClr val="bg1"/>
                </a:solidFill>
              </a:rPr>
              <a:t>Afecta a todas las edades; </a:t>
            </a:r>
          </a:p>
          <a:p>
            <a:pPr marL="0" indent="0">
              <a:spcBef>
                <a:spcPts val="600"/>
              </a:spcBef>
              <a:buNone/>
            </a:pPr>
            <a:r>
              <a:rPr lang="es-HN" dirty="0"/>
              <a:t>n</a:t>
            </a:r>
            <a:r>
              <a:rPr lang="es-HN" dirty="0" smtClean="0"/>
              <a:t>iveles de habilidad</a:t>
            </a:r>
          </a:p>
          <a:p>
            <a:pPr>
              <a:spcBef>
                <a:spcPts val="600"/>
              </a:spcBef>
            </a:pPr>
            <a:r>
              <a:rPr lang="es-HN" b="1" dirty="0" smtClean="0"/>
              <a:t>EVITABLE</a:t>
            </a:r>
          </a:p>
          <a:p>
            <a:pPr marL="0" indent="0">
              <a:spcBef>
                <a:spcPts val="0"/>
              </a:spcBef>
              <a:buNone/>
            </a:pPr>
            <a:endParaRPr lang="en-US" sz="1200" b="1" dirty="0" smtClean="0"/>
          </a:p>
        </p:txBody>
      </p:sp>
      <p:pic>
        <p:nvPicPr>
          <p:cNvPr id="5" name="Picture 4" descr="Grain Handling line ar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880100"/>
            <a:ext cx="9144000" cy="977900"/>
          </a:xfrm>
          <a:prstGeom prst="rect">
            <a:avLst/>
          </a:prstGeom>
        </p:spPr>
      </p:pic>
      <p:sp>
        <p:nvSpPr>
          <p:cNvPr id="2" name="Title 1"/>
          <p:cNvSpPr>
            <a:spLocks noGrp="1"/>
          </p:cNvSpPr>
          <p:nvPr>
            <p:ph type="title"/>
          </p:nvPr>
        </p:nvSpPr>
        <p:spPr>
          <a:xfrm>
            <a:off x="457200" y="228600"/>
            <a:ext cx="8229600" cy="1143000"/>
          </a:xfrm>
        </p:spPr>
        <p:txBody>
          <a:bodyPr>
            <a:noAutofit/>
          </a:bodyPr>
          <a:lstStyle/>
          <a:p>
            <a:r>
              <a:rPr lang="es-HN" dirty="0" smtClean="0"/>
              <a:t>La entrada al compartimiento es el último recurso. </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12</a:t>
            </a:fld>
            <a:endParaRPr lang="en-US" dirty="0">
              <a:solidFill>
                <a:prstClr val="black">
                  <a:tint val="75000"/>
                </a:prstClr>
              </a:solidFill>
            </a:endParaRPr>
          </a:p>
        </p:txBody>
      </p:sp>
      <p:sp>
        <p:nvSpPr>
          <p:cNvPr id="19" name="Rectangle 18" descr="text box empty"/>
          <p:cNvSpPr/>
          <p:nvPr/>
        </p:nvSpPr>
        <p:spPr>
          <a:xfrm>
            <a:off x="3749039" y="3063474"/>
            <a:ext cx="1645923" cy="73105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5638800" y="2296448"/>
            <a:ext cx="3505200" cy="2431435"/>
          </a:xfrm>
          <a:prstGeom prst="rect">
            <a:avLst/>
          </a:prstGeom>
        </p:spPr>
        <p:txBody>
          <a:bodyPr wrap="square">
            <a:spAutoFit/>
          </a:bodyPr>
          <a:lstStyle/>
          <a:p>
            <a:pPr algn="ctr" defTabSz="457200">
              <a:spcBef>
                <a:spcPct val="20000"/>
              </a:spcBef>
              <a:buClr>
                <a:srgbClr val="FFC000"/>
              </a:buClr>
              <a:buSzPct val="150000"/>
            </a:pPr>
            <a:r>
              <a:rPr lang="es-HN"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a:t>
            </a:r>
            <a:r>
              <a:rPr lang="es-HN"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UTILICE PROCEDIMIENTOS DE ENTRADA SEGURA RECONOCIDOS</a:t>
            </a:r>
            <a:r>
              <a:rPr lang="en-US" sz="3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itchFamily="34" charset="0"/>
                <a:cs typeface="Arial" pitchFamily="34" charset="0"/>
              </a:rPr>
              <a:t>!</a:t>
            </a:r>
            <a:endParaRPr lang="en-US" sz="3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8536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29000"/>
            <a:lum/>
            <a:extLst>
              <a:ext uri="{28A0092B-C50C-407E-A947-70E740481C1C}">
                <a14:useLocalDpi xmlns:a14="http://schemas.microsoft.com/office/drawing/2010/main"/>
              </a:ext>
            </a:extLst>
          </a:blip>
          <a:srcRect/>
          <a:stretch>
            <a:fillRect b="14000"/>
          </a:stretch>
        </a:blipFill>
        <a:effectLst/>
      </p:bgPr>
    </p:bg>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5880100"/>
            <a:ext cx="9144000" cy="977900"/>
          </a:xfrm>
          <a:prstGeom prst="rect">
            <a:avLst/>
          </a:prstGeom>
        </p:spPr>
      </p:pic>
      <p:sp>
        <p:nvSpPr>
          <p:cNvPr id="2" name="Title 1"/>
          <p:cNvSpPr>
            <a:spLocks noGrp="1"/>
          </p:cNvSpPr>
          <p:nvPr>
            <p:ph type="title"/>
          </p:nvPr>
        </p:nvSpPr>
        <p:spPr>
          <a:xfrm>
            <a:off x="0" y="228600"/>
            <a:ext cx="9144000" cy="1143000"/>
          </a:xfrm>
        </p:spPr>
        <p:txBody>
          <a:bodyPr>
            <a:noAutofit/>
          </a:bodyPr>
          <a:lstStyle/>
          <a:p>
            <a:r>
              <a:rPr lang="es-HN" dirty="0" smtClean="0"/>
              <a:t>Necesidad creciente de </a:t>
            </a:r>
            <a:br>
              <a:rPr lang="es-HN" dirty="0" smtClean="0"/>
            </a:br>
            <a:r>
              <a:rPr lang="es-HN" dirty="0" smtClean="0"/>
              <a:t>Prácticas Recomendadas</a:t>
            </a:r>
            <a:r>
              <a:rPr lang="en-US" dirty="0" smtClean="0"/>
              <a:t>. </a:t>
            </a:r>
            <a:endParaRPr lang="en-US"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13</a:t>
            </a:fld>
            <a:endParaRPr lang="en-US" dirty="0">
              <a:solidFill>
                <a:prstClr val="black">
                  <a:tint val="75000"/>
                </a:prstClr>
              </a:solidFill>
            </a:endParaRPr>
          </a:p>
        </p:txBody>
      </p:sp>
      <p:sp>
        <p:nvSpPr>
          <p:cNvPr id="19" name="Rectangle 18" descr="text box"/>
          <p:cNvSpPr/>
          <p:nvPr/>
        </p:nvSpPr>
        <p:spPr>
          <a:xfrm>
            <a:off x="3749039" y="3063474"/>
            <a:ext cx="1645923" cy="73105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6" name="Picture 5" descr="imagen de bins de manejo de granos"/>
          <p:cNvPicPr>
            <a:picLocks noChangeAspect="1"/>
          </p:cNvPicPr>
          <p:nvPr/>
        </p:nvPicPr>
        <p:blipFill rotWithShape="1">
          <a:blip r:embed="rId5" cstate="email">
            <a:extLst>
              <a:ext uri="{28A0092B-C50C-407E-A947-70E740481C1C}">
                <a14:useLocalDpi xmlns:a14="http://schemas.microsoft.com/office/drawing/2010/main"/>
              </a:ext>
            </a:extLst>
          </a:blip>
          <a:srcRect b="-1"/>
          <a:stretch/>
        </p:blipFill>
        <p:spPr>
          <a:xfrm>
            <a:off x="4572000" y="3925548"/>
            <a:ext cx="4572000" cy="1937110"/>
          </a:xfrm>
          <a:prstGeom prst="roundRect">
            <a:avLst>
              <a:gd name="adj" fmla="val 50000"/>
            </a:avLst>
          </a:prstGeom>
        </p:spPr>
      </p:pic>
      <p:sp>
        <p:nvSpPr>
          <p:cNvPr id="3" name="Content Placeholder 2"/>
          <p:cNvSpPr>
            <a:spLocks noGrp="1"/>
          </p:cNvSpPr>
          <p:nvPr>
            <p:ph idx="1"/>
          </p:nvPr>
        </p:nvSpPr>
        <p:spPr>
          <a:xfrm>
            <a:off x="304800" y="1447800"/>
            <a:ext cx="8534400" cy="4692650"/>
          </a:xfrm>
        </p:spPr>
        <p:txBody>
          <a:bodyPr>
            <a:normAutofit/>
          </a:bodyPr>
          <a:lstStyle/>
          <a:p>
            <a:pPr marL="0" indent="0">
              <a:spcBef>
                <a:spcPts val="600"/>
              </a:spcBef>
              <a:buNone/>
            </a:pPr>
            <a:r>
              <a:rPr lang="es-HN" sz="3200" dirty="0" smtClean="0"/>
              <a:t>El almacenamiento de grano está cambiando: </a:t>
            </a:r>
          </a:p>
          <a:p>
            <a:pPr>
              <a:spcBef>
                <a:spcPts val="600"/>
              </a:spcBef>
            </a:pPr>
            <a:r>
              <a:rPr lang="es-HN" dirty="0" smtClean="0"/>
              <a:t>Compartimientos mas grandes</a:t>
            </a:r>
          </a:p>
          <a:p>
            <a:pPr>
              <a:spcBef>
                <a:spcPts val="600"/>
              </a:spcBef>
            </a:pPr>
            <a:r>
              <a:rPr lang="es-HN" dirty="0" smtClean="0"/>
              <a:t>Se mueve mayor volumen</a:t>
            </a:r>
          </a:p>
          <a:p>
            <a:pPr>
              <a:spcBef>
                <a:spcPts val="600"/>
              </a:spcBef>
            </a:pPr>
            <a:r>
              <a:rPr lang="es-HN" dirty="0" smtClean="0"/>
              <a:t>Las velocidades de llenado y descarga están aumentando</a:t>
            </a:r>
          </a:p>
          <a:p>
            <a:pPr>
              <a:spcBef>
                <a:spcPts val="600"/>
              </a:spcBef>
            </a:pPr>
            <a:r>
              <a:rPr lang="es-HN" dirty="0" smtClean="0"/>
              <a:t>La capacidad de almacenamiento está creciendo</a:t>
            </a:r>
          </a:p>
          <a:p>
            <a:pPr>
              <a:spcBef>
                <a:spcPts val="600"/>
              </a:spcBef>
            </a:pPr>
            <a:r>
              <a:rPr lang="es-HN" dirty="0" smtClean="0"/>
              <a:t>Mayor y mas grande almacenamiento en-granja </a:t>
            </a:r>
          </a:p>
          <a:p>
            <a:pPr marL="0" indent="0">
              <a:spcBef>
                <a:spcPts val="0"/>
              </a:spcBef>
              <a:buNone/>
            </a:pPr>
            <a:endParaRPr lang="es-HN" sz="1200" b="1" dirty="0" smtClean="0"/>
          </a:p>
        </p:txBody>
      </p:sp>
    </p:spTree>
    <p:extLst>
      <p:ext uri="{BB962C8B-B14F-4D97-AF65-F5344CB8AC3E}">
        <p14:creationId xmlns:p14="http://schemas.microsoft.com/office/powerpoint/2010/main" val="3143560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15844"/>
            <a:ext cx="8229600" cy="1143000"/>
          </a:xfrm>
        </p:spPr>
        <p:txBody>
          <a:bodyPr>
            <a:normAutofit/>
          </a:bodyPr>
          <a:lstStyle/>
          <a:p>
            <a:r>
              <a:rPr lang="es-HN" b="1" dirty="0" smtClean="0">
                <a:latin typeface="Arial" panose="020B0604020202020204" pitchFamily="34" charset="0"/>
                <a:cs typeface="Arial" panose="020B0604020202020204" pitchFamily="34" charset="0"/>
              </a:rPr>
              <a:t>Colisión de Crecimiento</a:t>
            </a:r>
            <a:endParaRPr lang="es-HN" b="1" dirty="0">
              <a:latin typeface="Arial" panose="020B0604020202020204" pitchFamily="34" charset="0"/>
              <a:cs typeface="Arial" panose="020B0604020202020204" pitchFamily="34" charset="0"/>
            </a:endParaRPr>
          </a:p>
        </p:txBody>
      </p:sp>
      <p:graphicFrame>
        <p:nvGraphicFramePr>
          <p:cNvPr id="6" name="Diagram 5" descr="diagram"/>
          <p:cNvGraphicFramePr/>
          <p:nvPr>
            <p:extLst>
              <p:ext uri="{D42A27DB-BD31-4B8C-83A1-F6EECF244321}">
                <p14:modId xmlns:p14="http://schemas.microsoft.com/office/powerpoint/2010/main" val="3503737699"/>
              </p:ext>
            </p:extLst>
          </p:nvPr>
        </p:nvGraphicFramePr>
        <p:xfrm>
          <a:off x="381000" y="762000"/>
          <a:ext cx="8610600" cy="52753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Rectangle 7"/>
          <p:cNvSpPr/>
          <p:nvPr/>
        </p:nvSpPr>
        <p:spPr>
          <a:xfrm>
            <a:off x="857882" y="3228945"/>
            <a:ext cx="141096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1993-2013</a:t>
            </a:r>
          </a:p>
        </p:txBody>
      </p:sp>
      <p:sp>
        <p:nvSpPr>
          <p:cNvPr id="9" name="Rectangle 8"/>
          <p:cNvSpPr/>
          <p:nvPr/>
        </p:nvSpPr>
        <p:spPr>
          <a:xfrm>
            <a:off x="152400" y="4191000"/>
            <a:ext cx="141096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1994-2014</a:t>
            </a:r>
          </a:p>
        </p:txBody>
      </p:sp>
      <p:sp>
        <p:nvSpPr>
          <p:cNvPr id="10" name="Rectangle 9"/>
          <p:cNvSpPr/>
          <p:nvPr/>
        </p:nvSpPr>
        <p:spPr>
          <a:xfrm>
            <a:off x="2268846" y="2438400"/>
            <a:ext cx="141096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1993-2013</a:t>
            </a:r>
          </a:p>
        </p:txBody>
      </p:sp>
      <p:sp>
        <p:nvSpPr>
          <p:cNvPr id="11" name="Rectangle 10"/>
          <p:cNvSpPr/>
          <p:nvPr/>
        </p:nvSpPr>
        <p:spPr>
          <a:xfrm>
            <a:off x="3505200" y="1733489"/>
            <a:ext cx="2732479" cy="369332"/>
          </a:xfrm>
          <a:prstGeom prst="rect">
            <a:avLst/>
          </a:prstGeom>
        </p:spPr>
        <p:txBody>
          <a:bodyPr wrap="none">
            <a:spAutoFit/>
          </a:bodyPr>
          <a:lstStyle/>
          <a:p>
            <a:r>
              <a:rPr lang="es-HN" dirty="0">
                <a:solidFill>
                  <a:prstClr val="black"/>
                </a:solidFill>
                <a:latin typeface="Arial" panose="020B0604020202020204" pitchFamily="34" charset="0"/>
                <a:cs typeface="Arial" panose="020B0604020202020204" pitchFamily="34" charset="0"/>
              </a:rPr>
              <a:t>Mediados 60’s hasta hoy</a:t>
            </a:r>
          </a:p>
        </p:txBody>
      </p:sp>
      <p:sp>
        <p:nvSpPr>
          <p:cNvPr id="12" name="Rectangle 11"/>
          <p:cNvSpPr/>
          <p:nvPr/>
        </p:nvSpPr>
        <p:spPr>
          <a:xfrm>
            <a:off x="5791200" y="1329268"/>
            <a:ext cx="1410964" cy="400110"/>
          </a:xfrm>
          <a:prstGeom prst="rect">
            <a:avLst/>
          </a:prstGeom>
        </p:spPr>
        <p:txBody>
          <a:bodyPr wrap="none">
            <a:spAutoFit/>
          </a:bodyPr>
          <a:lstStyle/>
          <a:p>
            <a:r>
              <a:rPr lang="en-US" sz="2000" dirty="0">
                <a:solidFill>
                  <a:prstClr val="black"/>
                </a:solidFill>
                <a:latin typeface="Arial" panose="020B0604020202020204" pitchFamily="34" charset="0"/>
                <a:cs typeface="Arial" panose="020B0604020202020204" pitchFamily="34" charset="0"/>
              </a:rPr>
              <a:t>2003-2013</a:t>
            </a:r>
          </a:p>
        </p:txBody>
      </p:sp>
      <p:sp>
        <p:nvSpPr>
          <p:cNvPr id="3" name="TextBox 2"/>
          <p:cNvSpPr txBox="1"/>
          <p:nvPr/>
        </p:nvSpPr>
        <p:spPr>
          <a:xfrm>
            <a:off x="4613076" y="4118179"/>
            <a:ext cx="4114800" cy="1815882"/>
          </a:xfrm>
          <a:prstGeom prst="rect">
            <a:avLst/>
          </a:prstGeom>
          <a:noFill/>
        </p:spPr>
        <p:txBody>
          <a:bodyPr wrap="square" rtlCol="0">
            <a:spAutoFit/>
          </a:bodyPr>
          <a:lstStyle/>
          <a:p>
            <a:pPr algn="ctr"/>
            <a:r>
              <a:rPr lang="es-HN" sz="2800" dirty="0">
                <a:solidFill>
                  <a:prstClr val="black"/>
                </a:solidFill>
                <a:latin typeface="Arial" panose="020B0604020202020204" pitchFamily="34" charset="0"/>
                <a:cs typeface="Arial" panose="020B0604020202020204" pitchFamily="34" charset="0"/>
              </a:rPr>
              <a:t>Mas de 2/3 de la capacidad de almacenamiento de EEUU es en-granja</a:t>
            </a:r>
          </a:p>
        </p:txBody>
      </p:sp>
    </p:spTree>
    <p:extLst>
      <p:ext uri="{BB962C8B-B14F-4D97-AF65-F5344CB8AC3E}">
        <p14:creationId xmlns:p14="http://schemas.microsoft.com/office/powerpoint/2010/main" val="26816447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Incidentes de atrapamiento por estad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447800"/>
            <a:ext cx="700087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Grain Handling line 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228600" y="228600"/>
            <a:ext cx="8686800" cy="1600200"/>
          </a:xfrm>
        </p:spPr>
        <p:txBody>
          <a:bodyPr>
            <a:noAutofit/>
          </a:bodyPr>
          <a:lstStyle/>
          <a:p>
            <a:r>
              <a:rPr lang="es-HN" b="1" dirty="0" smtClean="0">
                <a:latin typeface="Arial" panose="020B0604020202020204" pitchFamily="34" charset="0"/>
                <a:cs typeface="Arial" panose="020B0604020202020204" pitchFamily="34" charset="0"/>
              </a:rPr>
              <a:t>Incidentes de atrapamiento por estado.</a:t>
            </a:r>
            <a:br>
              <a:rPr lang="es-HN" b="1" dirty="0" smtClean="0">
                <a:latin typeface="Arial" panose="020B0604020202020204" pitchFamily="34" charset="0"/>
                <a:cs typeface="Arial" panose="020B0604020202020204" pitchFamily="34" charset="0"/>
              </a:rPr>
            </a:br>
            <a:r>
              <a:rPr lang="es-HN" sz="3600" b="1" dirty="0" smtClean="0">
                <a:latin typeface="Arial" panose="020B0604020202020204" pitchFamily="34" charset="0"/>
                <a:cs typeface="Arial" panose="020B0604020202020204" pitchFamily="34" charset="0"/>
              </a:rPr>
              <a:t>1964-2014</a:t>
            </a:r>
            <a:endParaRPr lang="es-HN" b="1" dirty="0">
              <a:latin typeface="Arial" panose="020B0604020202020204" pitchFamily="34" charset="0"/>
              <a:cs typeface="Arial" panose="020B0604020202020204" pitchFamily="34" charset="0"/>
            </a:endParaRPr>
          </a:p>
        </p:txBody>
      </p:sp>
      <p:sp>
        <p:nvSpPr>
          <p:cNvPr id="3" name="TextBox 2"/>
          <p:cNvSpPr txBox="1"/>
          <p:nvPr/>
        </p:nvSpPr>
        <p:spPr>
          <a:xfrm>
            <a:off x="7086600" y="1600200"/>
            <a:ext cx="2057400" cy="461665"/>
          </a:xfrm>
          <a:prstGeom prst="rect">
            <a:avLst/>
          </a:prstGeom>
          <a:noFill/>
        </p:spPr>
        <p:txBody>
          <a:bodyPr wrap="square" rtlCol="0">
            <a:spAutoFit/>
          </a:bodyPr>
          <a:lstStyle/>
          <a:p>
            <a:r>
              <a:rPr lang="en-US" sz="1200" dirty="0">
                <a:solidFill>
                  <a:prstClr val="black"/>
                </a:solidFill>
                <a:latin typeface="Arial" panose="020B0604020202020204" pitchFamily="34" charset="0"/>
                <a:cs typeface="Arial" panose="020B0604020202020204" pitchFamily="34" charset="0"/>
              </a:rPr>
              <a:t>Purdue University PASID, </a:t>
            </a:r>
          </a:p>
          <a:p>
            <a:r>
              <a:rPr lang="en-US" sz="1200" dirty="0">
                <a:solidFill>
                  <a:prstClr val="black"/>
                </a:solidFill>
                <a:latin typeface="Arial" panose="020B0604020202020204" pitchFamily="34" charset="0"/>
                <a:cs typeface="Arial" panose="020B0604020202020204" pitchFamily="34" charset="0"/>
              </a:rPr>
              <a:t>March 30, 2015 (updated)</a:t>
            </a:r>
          </a:p>
        </p:txBody>
      </p:sp>
    </p:spTree>
    <p:extLst>
      <p:ext uri="{BB962C8B-B14F-4D97-AF65-F5344CB8AC3E}">
        <p14:creationId xmlns:p14="http://schemas.microsoft.com/office/powerpoint/2010/main" val="22808015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p:txBody>
          <a:bodyPr>
            <a:normAutofit/>
          </a:bodyPr>
          <a:lstStyle/>
          <a:p>
            <a:r>
              <a:rPr lang="en-US" sz="4400" dirty="0" smtClean="0"/>
              <a:t> </a:t>
            </a:r>
            <a:endParaRPr lang="en-US" sz="44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16</a:t>
            </a:fld>
            <a:endParaRPr lang="en-US" dirty="0">
              <a:solidFill>
                <a:prstClr val="black">
                  <a:tint val="75000"/>
                </a:prstClr>
              </a:solidFill>
            </a:endParaRPr>
          </a:p>
        </p:txBody>
      </p:sp>
      <p:graphicFrame>
        <p:nvGraphicFramePr>
          <p:cNvPr id="7" name="Diagram 6" descr="diagram"/>
          <p:cNvGraphicFramePr/>
          <p:nvPr>
            <p:extLst>
              <p:ext uri="{D42A27DB-BD31-4B8C-83A1-F6EECF244321}">
                <p14:modId xmlns:p14="http://schemas.microsoft.com/office/powerpoint/2010/main" val="4263699196"/>
              </p:ext>
            </p:extLst>
          </p:nvPr>
        </p:nvGraphicFramePr>
        <p:xfrm>
          <a:off x="800100" y="1358938"/>
          <a:ext cx="7543800" cy="501911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Title 1"/>
          <p:cNvSpPr txBox="1">
            <a:spLocks/>
          </p:cNvSpPr>
          <p:nvPr/>
        </p:nvSpPr>
        <p:spPr>
          <a:xfrm>
            <a:off x="152400" y="391089"/>
            <a:ext cx="8991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dirty="0" smtClean="0">
                <a:solidFill>
                  <a:prstClr val="black"/>
                </a:solidFill>
              </a:rPr>
              <a:t>La seguridad es una responsabilidad</a:t>
            </a:r>
            <a:r>
              <a:rPr lang="es-HN"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r>
              <a:rPr lang="es-HN"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compartida</a:t>
            </a:r>
            <a:r>
              <a:rPr lang="en-US" dirty="0" smtClean="0">
                <a:solidFill>
                  <a:prstClr val="black"/>
                </a:solidFill>
              </a:rPr>
              <a:t>.</a:t>
            </a:r>
            <a:r>
              <a:rPr lang="en-US"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 </a:t>
            </a:r>
            <a:endParaRPr lang="en-US" dirty="0">
              <a:solidFill>
                <a:prstClr val="black"/>
              </a:solidFill>
            </a:endParaRPr>
          </a:p>
        </p:txBody>
      </p:sp>
    </p:spTree>
    <p:extLst>
      <p:ext uri="{BB962C8B-B14F-4D97-AF65-F5344CB8AC3E}">
        <p14:creationId xmlns:p14="http://schemas.microsoft.com/office/powerpoint/2010/main" val="105839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diagram" title="diagram"/>
          <p:cNvGrpSpPr/>
          <p:nvPr/>
        </p:nvGrpSpPr>
        <p:grpSpPr>
          <a:xfrm>
            <a:off x="460529" y="2198485"/>
            <a:ext cx="8222940" cy="3610892"/>
            <a:chOff x="460529" y="2198485"/>
            <a:chExt cx="8222940" cy="3610892"/>
          </a:xfrm>
        </p:grpSpPr>
        <p:sp>
          <p:nvSpPr>
            <p:cNvPr id="6" name="Freeform 5"/>
            <p:cNvSpPr/>
            <p:nvPr/>
          </p:nvSpPr>
          <p:spPr>
            <a:xfrm rot="16200000">
              <a:off x="-343339" y="3002354"/>
              <a:ext cx="3610890" cy="2003153"/>
            </a:xfrm>
            <a:custGeom>
              <a:avLst/>
              <a:gdLst>
                <a:gd name="connsiteX0" fmla="*/ 0 w 2003152"/>
                <a:gd name="connsiteY0" fmla="*/ 100158 h 3610890"/>
                <a:gd name="connsiteX1" fmla="*/ 100158 w 2003152"/>
                <a:gd name="connsiteY1" fmla="*/ 0 h 3610890"/>
                <a:gd name="connsiteX2" fmla="*/ 1902994 w 2003152"/>
                <a:gd name="connsiteY2" fmla="*/ 0 h 3610890"/>
                <a:gd name="connsiteX3" fmla="*/ 2003152 w 2003152"/>
                <a:gd name="connsiteY3" fmla="*/ 100158 h 3610890"/>
                <a:gd name="connsiteX4" fmla="*/ 2003152 w 2003152"/>
                <a:gd name="connsiteY4" fmla="*/ 3510732 h 3610890"/>
                <a:gd name="connsiteX5" fmla="*/ 1902994 w 2003152"/>
                <a:gd name="connsiteY5" fmla="*/ 3610890 h 3610890"/>
                <a:gd name="connsiteX6" fmla="*/ 100158 w 2003152"/>
                <a:gd name="connsiteY6" fmla="*/ 3610890 h 3610890"/>
                <a:gd name="connsiteX7" fmla="*/ 0 w 2003152"/>
                <a:gd name="connsiteY7" fmla="*/ 3510732 h 3610890"/>
                <a:gd name="connsiteX8" fmla="*/ 0 w 2003152"/>
                <a:gd name="connsiteY8" fmla="*/ 100158 h 361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152" h="3610890">
                  <a:moveTo>
                    <a:pt x="1947589" y="2"/>
                  </a:moveTo>
                  <a:cubicBezTo>
                    <a:pt x="1978275" y="2"/>
                    <a:pt x="2003152" y="80834"/>
                    <a:pt x="2003152" y="180547"/>
                  </a:cubicBezTo>
                  <a:lnTo>
                    <a:pt x="2003152" y="3430343"/>
                  </a:lnTo>
                  <a:cubicBezTo>
                    <a:pt x="2003152" y="3530056"/>
                    <a:pt x="1978275" y="3610888"/>
                    <a:pt x="1947589" y="3610888"/>
                  </a:cubicBezTo>
                  <a:lnTo>
                    <a:pt x="55563" y="3610888"/>
                  </a:lnTo>
                  <a:cubicBezTo>
                    <a:pt x="24877" y="3610888"/>
                    <a:pt x="0" y="3530056"/>
                    <a:pt x="0" y="3430343"/>
                  </a:cubicBezTo>
                  <a:lnTo>
                    <a:pt x="0" y="180547"/>
                  </a:lnTo>
                  <a:cubicBezTo>
                    <a:pt x="0" y="80834"/>
                    <a:pt x="24877" y="2"/>
                    <a:pt x="55563" y="2"/>
                  </a:cubicBezTo>
                  <a:lnTo>
                    <a:pt x="1947589" y="2"/>
                  </a:lnTo>
                  <a:close/>
                </a:path>
              </a:pathLst>
            </a:custGeom>
            <a:solidFill>
              <a:srgbClr val="F374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649959" tIns="109728" rIns="142241" bIns="1602522" numCol="1" spcCol="1270" anchor="t" anchorCtr="0">
              <a:noAutofit/>
            </a:bodyPr>
            <a:lstStyle/>
            <a:p>
              <a:pPr lvl="0" algn="r" defTabSz="1422400">
                <a:lnSpc>
                  <a:spcPct val="90000"/>
                </a:lnSpc>
                <a:spcBef>
                  <a:spcPct val="0"/>
                </a:spcBef>
                <a:spcAft>
                  <a:spcPct val="35000"/>
                </a:spcAft>
              </a:pPr>
              <a:r>
                <a:rPr lang="es-HN" sz="3200" b="1" kern="1200" noProof="0" dirty="0" smtClean="0">
                  <a:solidFill>
                    <a:srgbClr val="FFFF00"/>
                  </a:solidFill>
                  <a:latin typeface="Arial" panose="020B0604020202020204" pitchFamily="34" charset="0"/>
                  <a:cs typeface="Arial" panose="020B0604020202020204" pitchFamily="34" charset="0"/>
                </a:rPr>
                <a:t>Entrenar</a:t>
              </a:r>
              <a:endParaRPr lang="es-HN" sz="3200" b="1" kern="1200" noProof="0" dirty="0">
                <a:solidFill>
                  <a:srgbClr val="FFFF00"/>
                </a:solidFill>
                <a:latin typeface="Arial" panose="020B0604020202020204" pitchFamily="34" charset="0"/>
                <a:cs typeface="Arial" panose="020B0604020202020204" pitchFamily="34" charset="0"/>
              </a:endParaRPr>
            </a:p>
          </p:txBody>
        </p:sp>
        <p:sp>
          <p:nvSpPr>
            <p:cNvPr id="8" name="Freeform 7"/>
            <p:cNvSpPr/>
            <p:nvPr/>
          </p:nvSpPr>
          <p:spPr>
            <a:xfrm>
              <a:off x="861160" y="2198486"/>
              <a:ext cx="1492348" cy="3610890"/>
            </a:xfrm>
            <a:custGeom>
              <a:avLst/>
              <a:gdLst>
                <a:gd name="connsiteX0" fmla="*/ 0 w 1492348"/>
                <a:gd name="connsiteY0" fmla="*/ 0 h 3610890"/>
                <a:gd name="connsiteX1" fmla="*/ 1492348 w 1492348"/>
                <a:gd name="connsiteY1" fmla="*/ 0 h 3610890"/>
                <a:gd name="connsiteX2" fmla="*/ 1492348 w 1492348"/>
                <a:gd name="connsiteY2" fmla="*/ 3610890 h 3610890"/>
                <a:gd name="connsiteX3" fmla="*/ 0 w 1492348"/>
                <a:gd name="connsiteY3" fmla="*/ 3610890 h 3610890"/>
                <a:gd name="connsiteX4" fmla="*/ 0 w 1492348"/>
                <a:gd name="connsiteY4" fmla="*/ 0 h 361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8" h="3610890">
                  <a:moveTo>
                    <a:pt x="0" y="0"/>
                  </a:moveTo>
                  <a:lnTo>
                    <a:pt x="1492348" y="0"/>
                  </a:lnTo>
                  <a:lnTo>
                    <a:pt x="1492348" y="3610890"/>
                  </a:lnTo>
                  <a:lnTo>
                    <a:pt x="0" y="3610890"/>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baseline="0" noProof="0" dirty="0" smtClean="0">
                  <a:latin typeface="Arial" panose="020B0604020202020204" pitchFamily="34" charset="0"/>
                  <a:cs typeface="Arial" panose="020B0604020202020204" pitchFamily="34" charset="0"/>
                </a:rPr>
                <a:t>Supervisores</a:t>
              </a:r>
              <a:endParaRPr lang="es-HN" sz="2000" kern="1200" baseline="0" noProof="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baseline="0" noProof="0" dirty="0" smtClean="0">
                  <a:latin typeface="Arial" panose="020B0604020202020204" pitchFamily="34" charset="0"/>
                  <a:cs typeface="Arial" panose="020B0604020202020204" pitchFamily="34" charset="0"/>
                </a:rPr>
                <a:t>Trabajadores </a:t>
              </a:r>
              <a:endParaRPr lang="es-HN" sz="2000" kern="1200" baseline="0" noProof="0" dirty="0">
                <a:latin typeface="Arial" panose="020B0604020202020204" pitchFamily="34" charset="0"/>
                <a:cs typeface="Arial" panose="020B0604020202020204" pitchFamily="34" charset="0"/>
              </a:endParaRPr>
            </a:p>
          </p:txBody>
        </p:sp>
        <p:sp>
          <p:nvSpPr>
            <p:cNvPr id="9" name="Freeform 8"/>
            <p:cNvSpPr/>
            <p:nvPr/>
          </p:nvSpPr>
          <p:spPr>
            <a:xfrm rot="16200000">
              <a:off x="1729922" y="3002354"/>
              <a:ext cx="3610891" cy="2003154"/>
            </a:xfrm>
            <a:custGeom>
              <a:avLst/>
              <a:gdLst>
                <a:gd name="connsiteX0" fmla="*/ 0 w 2003152"/>
                <a:gd name="connsiteY0" fmla="*/ 100158 h 3610890"/>
                <a:gd name="connsiteX1" fmla="*/ 100158 w 2003152"/>
                <a:gd name="connsiteY1" fmla="*/ 0 h 3610890"/>
                <a:gd name="connsiteX2" fmla="*/ 1902994 w 2003152"/>
                <a:gd name="connsiteY2" fmla="*/ 0 h 3610890"/>
                <a:gd name="connsiteX3" fmla="*/ 2003152 w 2003152"/>
                <a:gd name="connsiteY3" fmla="*/ 100158 h 3610890"/>
                <a:gd name="connsiteX4" fmla="*/ 2003152 w 2003152"/>
                <a:gd name="connsiteY4" fmla="*/ 3510732 h 3610890"/>
                <a:gd name="connsiteX5" fmla="*/ 1902994 w 2003152"/>
                <a:gd name="connsiteY5" fmla="*/ 3610890 h 3610890"/>
                <a:gd name="connsiteX6" fmla="*/ 100158 w 2003152"/>
                <a:gd name="connsiteY6" fmla="*/ 3610890 h 3610890"/>
                <a:gd name="connsiteX7" fmla="*/ 0 w 2003152"/>
                <a:gd name="connsiteY7" fmla="*/ 3510732 h 3610890"/>
                <a:gd name="connsiteX8" fmla="*/ 0 w 2003152"/>
                <a:gd name="connsiteY8" fmla="*/ 100158 h 361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152" h="3610890">
                  <a:moveTo>
                    <a:pt x="1947589" y="2"/>
                  </a:moveTo>
                  <a:cubicBezTo>
                    <a:pt x="1978275" y="2"/>
                    <a:pt x="2003152" y="80834"/>
                    <a:pt x="2003152" y="180547"/>
                  </a:cubicBezTo>
                  <a:lnTo>
                    <a:pt x="2003152" y="3430343"/>
                  </a:lnTo>
                  <a:cubicBezTo>
                    <a:pt x="2003152" y="3530056"/>
                    <a:pt x="1978275" y="3610888"/>
                    <a:pt x="1947589" y="3610888"/>
                  </a:cubicBezTo>
                  <a:lnTo>
                    <a:pt x="55563" y="3610888"/>
                  </a:lnTo>
                  <a:cubicBezTo>
                    <a:pt x="24877" y="3610888"/>
                    <a:pt x="0" y="3530056"/>
                    <a:pt x="0" y="3430343"/>
                  </a:cubicBezTo>
                  <a:lnTo>
                    <a:pt x="0" y="180547"/>
                  </a:lnTo>
                  <a:cubicBezTo>
                    <a:pt x="0" y="80834"/>
                    <a:pt x="24877" y="2"/>
                    <a:pt x="55563" y="2"/>
                  </a:cubicBezTo>
                  <a:lnTo>
                    <a:pt x="1947589" y="2"/>
                  </a:lnTo>
                  <a:close/>
                </a:path>
              </a:pathLst>
            </a:custGeom>
            <a:solidFill>
              <a:srgbClr val="F374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649960" tIns="109729" rIns="142241" bIns="1602522" numCol="1" spcCol="1270" anchor="t" anchorCtr="0">
              <a:noAutofit/>
            </a:bodyPr>
            <a:lstStyle/>
            <a:p>
              <a:pPr lvl="0" algn="r" defTabSz="1422400">
                <a:lnSpc>
                  <a:spcPct val="90000"/>
                </a:lnSpc>
                <a:spcBef>
                  <a:spcPct val="0"/>
                </a:spcBef>
                <a:spcAft>
                  <a:spcPct val="35000"/>
                </a:spcAft>
              </a:pPr>
              <a:r>
                <a:rPr lang="es-HN" sz="3200" b="1" kern="1200" noProof="0" dirty="0" smtClean="0">
                  <a:solidFill>
                    <a:srgbClr val="FFFF00"/>
                  </a:solidFill>
                  <a:latin typeface="Arial" panose="020B0604020202020204" pitchFamily="34" charset="0"/>
                  <a:cs typeface="Arial" panose="020B0604020202020204" pitchFamily="34" charset="0"/>
                </a:rPr>
                <a:t>Planear</a:t>
              </a:r>
              <a:endParaRPr lang="es-HN" sz="3200" b="1" kern="1200" noProof="0" dirty="0">
                <a:solidFill>
                  <a:srgbClr val="FFFF00"/>
                </a:solidFill>
                <a:latin typeface="Arial" panose="020B0604020202020204" pitchFamily="34" charset="0"/>
                <a:cs typeface="Arial" panose="020B0604020202020204" pitchFamily="34" charset="0"/>
              </a:endParaRPr>
            </a:p>
          </p:txBody>
        </p:sp>
        <p:sp>
          <p:nvSpPr>
            <p:cNvPr id="10" name="Flowchart: Extract 9"/>
            <p:cNvSpPr/>
            <p:nvPr/>
          </p:nvSpPr>
          <p:spPr>
            <a:xfrm rot="5400000">
              <a:off x="2367235" y="4108268"/>
              <a:ext cx="353146" cy="300472"/>
            </a:xfrm>
            <a:prstGeom prst="flowChartExtra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1" name="Freeform 10"/>
            <p:cNvSpPr/>
            <p:nvPr/>
          </p:nvSpPr>
          <p:spPr>
            <a:xfrm>
              <a:off x="2934423" y="2198486"/>
              <a:ext cx="1492348" cy="3610890"/>
            </a:xfrm>
            <a:custGeom>
              <a:avLst/>
              <a:gdLst>
                <a:gd name="connsiteX0" fmla="*/ 0 w 1492348"/>
                <a:gd name="connsiteY0" fmla="*/ 0 h 3610890"/>
                <a:gd name="connsiteX1" fmla="*/ 1492348 w 1492348"/>
                <a:gd name="connsiteY1" fmla="*/ 0 h 3610890"/>
                <a:gd name="connsiteX2" fmla="*/ 1492348 w 1492348"/>
                <a:gd name="connsiteY2" fmla="*/ 3610890 h 3610890"/>
                <a:gd name="connsiteX3" fmla="*/ 0 w 1492348"/>
                <a:gd name="connsiteY3" fmla="*/ 3610890 h 3610890"/>
                <a:gd name="connsiteX4" fmla="*/ 0 w 1492348"/>
                <a:gd name="connsiteY4" fmla="*/ 0 h 361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8" h="3610890">
                  <a:moveTo>
                    <a:pt x="0" y="0"/>
                  </a:moveTo>
                  <a:lnTo>
                    <a:pt x="1492348" y="0"/>
                  </a:lnTo>
                  <a:lnTo>
                    <a:pt x="1492348" y="3610890"/>
                  </a:lnTo>
                  <a:lnTo>
                    <a:pt x="0" y="3610890"/>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1700" kern="1200" baseline="0" noProof="0" dirty="0" smtClean="0">
                  <a:latin typeface="Arial" panose="020B0604020202020204" pitchFamily="34" charset="0"/>
                  <a:cs typeface="Arial" panose="020B0604020202020204" pitchFamily="34" charset="0"/>
                </a:rPr>
                <a:t>Procedimiento</a:t>
              </a:r>
              <a:r>
                <a:rPr lang="es-HN" sz="1600" kern="1200" baseline="0" noProof="0" dirty="0" smtClean="0">
                  <a:latin typeface="Arial" panose="020B0604020202020204" pitchFamily="34" charset="0"/>
                  <a:cs typeface="Arial" panose="020B0604020202020204" pitchFamily="34" charset="0"/>
                </a:rPr>
                <a:t> </a:t>
              </a:r>
              <a:r>
                <a:rPr lang="es-HN" sz="2000" kern="1200" baseline="0" noProof="0" dirty="0" smtClean="0">
                  <a:latin typeface="Arial" panose="020B0604020202020204" pitchFamily="34" charset="0"/>
                  <a:cs typeface="Arial" panose="020B0604020202020204" pitchFamily="34" charset="0"/>
                </a:rPr>
                <a:t>de la política o instrucciones de trabajo</a:t>
              </a:r>
              <a:endParaRPr lang="es-HN" sz="2000" kern="1200" baseline="0" noProof="0" dirty="0">
                <a:latin typeface="Arial" panose="020B0604020202020204" pitchFamily="34" charset="0"/>
                <a:cs typeface="Arial" panose="020B0604020202020204" pitchFamily="34" charset="0"/>
              </a:endParaRPr>
            </a:p>
          </p:txBody>
        </p:sp>
        <p:sp>
          <p:nvSpPr>
            <p:cNvPr id="12" name="Freeform 11"/>
            <p:cNvSpPr/>
            <p:nvPr/>
          </p:nvSpPr>
          <p:spPr>
            <a:xfrm rot="16200000">
              <a:off x="3803186" y="3002355"/>
              <a:ext cx="3610890" cy="2003153"/>
            </a:xfrm>
            <a:custGeom>
              <a:avLst/>
              <a:gdLst>
                <a:gd name="connsiteX0" fmla="*/ 0 w 2003152"/>
                <a:gd name="connsiteY0" fmla="*/ 100158 h 3610890"/>
                <a:gd name="connsiteX1" fmla="*/ 100158 w 2003152"/>
                <a:gd name="connsiteY1" fmla="*/ 0 h 3610890"/>
                <a:gd name="connsiteX2" fmla="*/ 1902994 w 2003152"/>
                <a:gd name="connsiteY2" fmla="*/ 0 h 3610890"/>
                <a:gd name="connsiteX3" fmla="*/ 2003152 w 2003152"/>
                <a:gd name="connsiteY3" fmla="*/ 100158 h 3610890"/>
                <a:gd name="connsiteX4" fmla="*/ 2003152 w 2003152"/>
                <a:gd name="connsiteY4" fmla="*/ 3510732 h 3610890"/>
                <a:gd name="connsiteX5" fmla="*/ 1902994 w 2003152"/>
                <a:gd name="connsiteY5" fmla="*/ 3610890 h 3610890"/>
                <a:gd name="connsiteX6" fmla="*/ 100158 w 2003152"/>
                <a:gd name="connsiteY6" fmla="*/ 3610890 h 3610890"/>
                <a:gd name="connsiteX7" fmla="*/ 0 w 2003152"/>
                <a:gd name="connsiteY7" fmla="*/ 3510732 h 3610890"/>
                <a:gd name="connsiteX8" fmla="*/ 0 w 2003152"/>
                <a:gd name="connsiteY8" fmla="*/ 100158 h 361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152" h="3610890">
                  <a:moveTo>
                    <a:pt x="1947589" y="2"/>
                  </a:moveTo>
                  <a:cubicBezTo>
                    <a:pt x="1978275" y="2"/>
                    <a:pt x="2003152" y="80834"/>
                    <a:pt x="2003152" y="180547"/>
                  </a:cubicBezTo>
                  <a:lnTo>
                    <a:pt x="2003152" y="3430343"/>
                  </a:lnTo>
                  <a:cubicBezTo>
                    <a:pt x="2003152" y="3530056"/>
                    <a:pt x="1978275" y="3610888"/>
                    <a:pt x="1947589" y="3610888"/>
                  </a:cubicBezTo>
                  <a:lnTo>
                    <a:pt x="55563" y="3610888"/>
                  </a:lnTo>
                  <a:cubicBezTo>
                    <a:pt x="24877" y="3610888"/>
                    <a:pt x="0" y="3530056"/>
                    <a:pt x="0" y="3430343"/>
                  </a:cubicBezTo>
                  <a:lnTo>
                    <a:pt x="0" y="180547"/>
                  </a:lnTo>
                  <a:cubicBezTo>
                    <a:pt x="0" y="80834"/>
                    <a:pt x="24877" y="2"/>
                    <a:pt x="55563" y="2"/>
                  </a:cubicBezTo>
                  <a:lnTo>
                    <a:pt x="1947589" y="2"/>
                  </a:lnTo>
                  <a:close/>
                </a:path>
              </a:pathLst>
            </a:custGeom>
            <a:solidFill>
              <a:srgbClr val="F374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649960" tIns="109727" rIns="142240" bIns="1602523" numCol="1" spcCol="1270" anchor="t" anchorCtr="0">
              <a:noAutofit/>
            </a:bodyPr>
            <a:lstStyle/>
            <a:p>
              <a:pPr lvl="0" algn="r" defTabSz="1422400">
                <a:lnSpc>
                  <a:spcPct val="90000"/>
                </a:lnSpc>
                <a:spcBef>
                  <a:spcPct val="0"/>
                </a:spcBef>
                <a:spcAft>
                  <a:spcPct val="35000"/>
                </a:spcAft>
              </a:pPr>
              <a:r>
                <a:rPr lang="es-HN" sz="3200" b="1" kern="1200" noProof="0" dirty="0" smtClean="0">
                  <a:solidFill>
                    <a:srgbClr val="FFFF00"/>
                  </a:solidFill>
                  <a:latin typeface="Arial" panose="020B0604020202020204" pitchFamily="34" charset="0"/>
                  <a:cs typeface="Arial" panose="020B0604020202020204" pitchFamily="34" charset="0"/>
                </a:rPr>
                <a:t>Preparar</a:t>
              </a:r>
              <a:endParaRPr lang="es-HN" sz="3200" b="1" kern="1200" noProof="0" dirty="0">
                <a:solidFill>
                  <a:srgbClr val="FFFF00"/>
                </a:solidFill>
                <a:latin typeface="Arial" panose="020B0604020202020204" pitchFamily="34" charset="0"/>
                <a:cs typeface="Arial" panose="020B0604020202020204" pitchFamily="34" charset="0"/>
              </a:endParaRPr>
            </a:p>
          </p:txBody>
        </p:sp>
        <p:sp>
          <p:nvSpPr>
            <p:cNvPr id="13" name="Flowchart: Extract 12"/>
            <p:cNvSpPr/>
            <p:nvPr/>
          </p:nvSpPr>
          <p:spPr>
            <a:xfrm rot="5400000">
              <a:off x="4440497" y="4108268"/>
              <a:ext cx="353146" cy="300472"/>
            </a:xfrm>
            <a:prstGeom prst="flowChartExtra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4" name="Freeform 13"/>
            <p:cNvSpPr/>
            <p:nvPr/>
          </p:nvSpPr>
          <p:spPr>
            <a:xfrm>
              <a:off x="5007685" y="2198486"/>
              <a:ext cx="1492348" cy="3610890"/>
            </a:xfrm>
            <a:custGeom>
              <a:avLst/>
              <a:gdLst>
                <a:gd name="connsiteX0" fmla="*/ 0 w 1492348"/>
                <a:gd name="connsiteY0" fmla="*/ 0 h 3610890"/>
                <a:gd name="connsiteX1" fmla="*/ 1492348 w 1492348"/>
                <a:gd name="connsiteY1" fmla="*/ 0 h 3610890"/>
                <a:gd name="connsiteX2" fmla="*/ 1492348 w 1492348"/>
                <a:gd name="connsiteY2" fmla="*/ 3610890 h 3610890"/>
                <a:gd name="connsiteX3" fmla="*/ 0 w 1492348"/>
                <a:gd name="connsiteY3" fmla="*/ 3610890 h 3610890"/>
                <a:gd name="connsiteX4" fmla="*/ 0 w 1492348"/>
                <a:gd name="connsiteY4" fmla="*/ 0 h 361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8" h="3610890">
                  <a:moveTo>
                    <a:pt x="0" y="0"/>
                  </a:moveTo>
                  <a:lnTo>
                    <a:pt x="1492348" y="0"/>
                  </a:lnTo>
                  <a:lnTo>
                    <a:pt x="1492348" y="3610890"/>
                  </a:lnTo>
                  <a:lnTo>
                    <a:pt x="0" y="3610890"/>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kern="1200" dirty="0" smtClean="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baseline="0" noProof="0" dirty="0" smtClean="0">
                  <a:latin typeface="Arial" panose="020B0604020202020204" pitchFamily="34" charset="0"/>
                  <a:cs typeface="Arial" panose="020B0604020202020204" pitchFamily="34" charset="0"/>
                </a:rPr>
                <a:t>Razón para la Entrada</a:t>
              </a:r>
              <a:endParaRPr lang="es-HN" sz="2000" kern="1200" baseline="0" noProof="0" dirty="0">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2000" kern="1200" baseline="0" noProof="0" dirty="0" smtClean="0">
                  <a:latin typeface="Arial" panose="020B0604020202020204" pitchFamily="34" charset="0"/>
                  <a:cs typeface="Arial" panose="020B0604020202020204" pitchFamily="34" charset="0"/>
                </a:rPr>
                <a:t>Permiso o Lista de Control</a:t>
              </a:r>
              <a:endParaRPr lang="es-HN" sz="2000" kern="1200" baseline="0" noProof="0" dirty="0">
                <a:latin typeface="Arial" panose="020B0604020202020204" pitchFamily="34" charset="0"/>
                <a:cs typeface="Arial" panose="020B0604020202020204" pitchFamily="34" charset="0"/>
              </a:endParaRPr>
            </a:p>
          </p:txBody>
        </p:sp>
        <p:sp>
          <p:nvSpPr>
            <p:cNvPr id="15" name="Freeform 14"/>
            <p:cNvSpPr/>
            <p:nvPr/>
          </p:nvSpPr>
          <p:spPr>
            <a:xfrm rot="16200000">
              <a:off x="5876448" y="3002355"/>
              <a:ext cx="3610890" cy="2003153"/>
            </a:xfrm>
            <a:custGeom>
              <a:avLst/>
              <a:gdLst>
                <a:gd name="connsiteX0" fmla="*/ 0 w 2003152"/>
                <a:gd name="connsiteY0" fmla="*/ 100158 h 3610890"/>
                <a:gd name="connsiteX1" fmla="*/ 100158 w 2003152"/>
                <a:gd name="connsiteY1" fmla="*/ 0 h 3610890"/>
                <a:gd name="connsiteX2" fmla="*/ 1902994 w 2003152"/>
                <a:gd name="connsiteY2" fmla="*/ 0 h 3610890"/>
                <a:gd name="connsiteX3" fmla="*/ 2003152 w 2003152"/>
                <a:gd name="connsiteY3" fmla="*/ 100158 h 3610890"/>
                <a:gd name="connsiteX4" fmla="*/ 2003152 w 2003152"/>
                <a:gd name="connsiteY4" fmla="*/ 3510732 h 3610890"/>
                <a:gd name="connsiteX5" fmla="*/ 1902994 w 2003152"/>
                <a:gd name="connsiteY5" fmla="*/ 3610890 h 3610890"/>
                <a:gd name="connsiteX6" fmla="*/ 100158 w 2003152"/>
                <a:gd name="connsiteY6" fmla="*/ 3610890 h 3610890"/>
                <a:gd name="connsiteX7" fmla="*/ 0 w 2003152"/>
                <a:gd name="connsiteY7" fmla="*/ 3510732 h 3610890"/>
                <a:gd name="connsiteX8" fmla="*/ 0 w 2003152"/>
                <a:gd name="connsiteY8" fmla="*/ 100158 h 3610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3152" h="3610890">
                  <a:moveTo>
                    <a:pt x="1947589" y="2"/>
                  </a:moveTo>
                  <a:cubicBezTo>
                    <a:pt x="1978275" y="2"/>
                    <a:pt x="2003152" y="80834"/>
                    <a:pt x="2003152" y="180547"/>
                  </a:cubicBezTo>
                  <a:lnTo>
                    <a:pt x="2003152" y="3430343"/>
                  </a:lnTo>
                  <a:cubicBezTo>
                    <a:pt x="2003152" y="3530056"/>
                    <a:pt x="1978275" y="3610888"/>
                    <a:pt x="1947589" y="3610888"/>
                  </a:cubicBezTo>
                  <a:lnTo>
                    <a:pt x="55563" y="3610888"/>
                  </a:lnTo>
                  <a:cubicBezTo>
                    <a:pt x="24877" y="3610888"/>
                    <a:pt x="0" y="3530056"/>
                    <a:pt x="0" y="3430343"/>
                  </a:cubicBezTo>
                  <a:lnTo>
                    <a:pt x="0" y="180547"/>
                  </a:lnTo>
                  <a:cubicBezTo>
                    <a:pt x="0" y="80834"/>
                    <a:pt x="24877" y="2"/>
                    <a:pt x="55563" y="2"/>
                  </a:cubicBezTo>
                  <a:lnTo>
                    <a:pt x="1947589" y="2"/>
                  </a:lnTo>
                  <a:close/>
                </a:path>
              </a:pathLst>
            </a:custGeom>
            <a:solidFill>
              <a:srgbClr val="F3740B"/>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rgbClr r="0" g="0" b="0"/>
            </a:fillRef>
            <a:effectRef idx="2">
              <a:schemeClr val="accent6">
                <a:hueOff val="0"/>
                <a:satOff val="0"/>
                <a:lumOff val="0"/>
                <a:alphaOff val="0"/>
              </a:schemeClr>
            </a:effectRef>
            <a:fontRef idx="minor">
              <a:schemeClr val="lt1"/>
            </a:fontRef>
          </p:style>
          <p:txBody>
            <a:bodyPr spcFirstLastPara="0" vert="horz" wrap="square" lIns="649960" tIns="109727" rIns="142240" bIns="1602523" numCol="1" spcCol="1270" anchor="t" anchorCtr="0">
              <a:noAutofit/>
            </a:bodyPr>
            <a:lstStyle/>
            <a:p>
              <a:pPr lvl="0" algn="r" defTabSz="1422400">
                <a:lnSpc>
                  <a:spcPct val="90000"/>
                </a:lnSpc>
                <a:spcBef>
                  <a:spcPct val="0"/>
                </a:spcBef>
                <a:spcAft>
                  <a:spcPct val="35000"/>
                </a:spcAft>
              </a:pPr>
              <a:r>
                <a:rPr lang="en-US" sz="3200" b="1" kern="1200" dirty="0" err="1" smtClean="0">
                  <a:solidFill>
                    <a:srgbClr val="FFFF00"/>
                  </a:solidFill>
                  <a:latin typeface="Arial" panose="020B0604020202020204" pitchFamily="34" charset="0"/>
                  <a:cs typeface="Arial" panose="020B0604020202020204" pitchFamily="34" charset="0"/>
                </a:rPr>
                <a:t>Actuar</a:t>
              </a:r>
              <a:endParaRPr lang="en-US" sz="3200" b="1" kern="1200" dirty="0">
                <a:solidFill>
                  <a:srgbClr val="FFFF00"/>
                </a:solidFill>
                <a:latin typeface="Arial" panose="020B0604020202020204" pitchFamily="34" charset="0"/>
                <a:cs typeface="Arial" panose="020B0604020202020204" pitchFamily="34" charset="0"/>
              </a:endParaRPr>
            </a:p>
          </p:txBody>
        </p:sp>
        <p:sp>
          <p:nvSpPr>
            <p:cNvPr id="16" name="Flowchart: Extract 15"/>
            <p:cNvSpPr/>
            <p:nvPr/>
          </p:nvSpPr>
          <p:spPr>
            <a:xfrm rot="5400000">
              <a:off x="6513760" y="4108268"/>
              <a:ext cx="353146" cy="300472"/>
            </a:xfrm>
            <a:prstGeom prst="flowChartExtract">
              <a:avLst/>
            </a:prstGeom>
            <a:scene3d>
              <a:camera prst="orthographicFront"/>
              <a:lightRig rig="threePt" dir="t">
                <a:rot lat="0" lon="0" rev="7500000"/>
              </a:lightRig>
            </a:scene3d>
            <a:sp3d z="152400" extrusionH="63500" prstMaterial="dkEdge">
              <a:bevelT w="120800" h="19050" prst="relaxedInset"/>
              <a:contourClr>
                <a:schemeClr val="bg1"/>
              </a:contourClr>
            </a:sp3d>
          </p:spPr>
          <p:style>
            <a:lnRef idx="1">
              <a:schemeClr val="accent6">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sp>
        <p:sp>
          <p:nvSpPr>
            <p:cNvPr id="17" name="Freeform 16"/>
            <p:cNvSpPr/>
            <p:nvPr/>
          </p:nvSpPr>
          <p:spPr>
            <a:xfrm>
              <a:off x="7080948" y="2198486"/>
              <a:ext cx="1492348" cy="3610890"/>
            </a:xfrm>
            <a:custGeom>
              <a:avLst/>
              <a:gdLst>
                <a:gd name="connsiteX0" fmla="*/ 0 w 1492348"/>
                <a:gd name="connsiteY0" fmla="*/ 0 h 3610890"/>
                <a:gd name="connsiteX1" fmla="*/ 1492348 w 1492348"/>
                <a:gd name="connsiteY1" fmla="*/ 0 h 3610890"/>
                <a:gd name="connsiteX2" fmla="*/ 1492348 w 1492348"/>
                <a:gd name="connsiteY2" fmla="*/ 3610890 h 3610890"/>
                <a:gd name="connsiteX3" fmla="*/ 0 w 1492348"/>
                <a:gd name="connsiteY3" fmla="*/ 3610890 h 3610890"/>
                <a:gd name="connsiteX4" fmla="*/ 0 w 1492348"/>
                <a:gd name="connsiteY4" fmla="*/ 0 h 3610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2348" h="3610890">
                  <a:moveTo>
                    <a:pt x="0" y="0"/>
                  </a:moveTo>
                  <a:lnTo>
                    <a:pt x="1492348" y="0"/>
                  </a:lnTo>
                  <a:lnTo>
                    <a:pt x="1492348" y="3610890"/>
                  </a:lnTo>
                  <a:lnTo>
                    <a:pt x="0" y="3610890"/>
                  </a:lnTo>
                  <a:lnTo>
                    <a:pt x="0" y="0"/>
                  </a:lnTo>
                  <a:close/>
                </a:path>
              </a:pathLst>
            </a:custGeom>
            <a:noFill/>
            <a:ln>
              <a:noFill/>
            </a:ln>
            <a:scene3d>
              <a:camera prst="orthographicFront"/>
              <a:lightRig rig="threePt" dir="t">
                <a:rot lat="0" lon="0" rev="7500000"/>
              </a:lightRig>
            </a:scene3d>
            <a:sp3d/>
          </p:spPr>
          <p:style>
            <a:lnRef idx="0">
              <a:scrgbClr r="0" g="0" b="0"/>
            </a:lnRef>
            <a:fillRef idx="3">
              <a:scrgbClr r="0" g="0" b="0"/>
            </a:fillRef>
            <a:effectRef idx="2">
              <a:schemeClr val="accent6">
                <a:hueOff val="0"/>
                <a:satOff val="0"/>
                <a:lumOff val="0"/>
                <a:alphaOff val="0"/>
              </a:schemeClr>
            </a:effectRef>
            <a:fontRef idx="minor">
              <a:schemeClr val="lt1"/>
            </a:fontRef>
          </p:style>
          <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endParaRPr lang="en-US" sz="2000" b="0" kern="1200" dirty="0" smtClean="0">
                <a:ln>
                  <a:noFill/>
                </a:ln>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b="0" kern="1200" dirty="0" smtClean="0">
                <a:ln>
                  <a:noFill/>
                </a:ln>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b="0" kern="1200" dirty="0" smtClean="0">
                <a:ln>
                  <a:noFill/>
                </a:ln>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b="0" kern="1200" dirty="0" smtClean="0">
                <a:ln>
                  <a:noFill/>
                </a:ln>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endParaRPr lang="en-US" sz="2000" b="0" kern="1200" dirty="0" smtClean="0">
                <a:ln>
                  <a:noFill/>
                </a:ln>
                <a:solidFill>
                  <a:schemeClr val="bg1"/>
                </a:solidFill>
                <a:latin typeface="Arial" panose="020B0604020202020204" pitchFamily="34" charset="0"/>
                <a:cs typeface="Arial" panose="020B0604020202020204" pitchFamily="34" charset="0"/>
              </a:endParaRPr>
            </a:p>
            <a:p>
              <a:pPr lvl="0" algn="l" defTabSz="889000">
                <a:lnSpc>
                  <a:spcPct val="90000"/>
                </a:lnSpc>
                <a:spcBef>
                  <a:spcPct val="0"/>
                </a:spcBef>
                <a:spcAft>
                  <a:spcPct val="35000"/>
                </a:spcAft>
              </a:pPr>
              <a:r>
                <a:rPr lang="es-HN" sz="1800" b="0" kern="1200" baseline="0" noProof="0" dirty="0" smtClean="0">
                  <a:ln>
                    <a:noFill/>
                  </a:ln>
                  <a:solidFill>
                    <a:schemeClr val="bg1"/>
                  </a:solidFill>
                  <a:latin typeface="Arial" panose="020B0604020202020204" pitchFamily="34" charset="0"/>
                  <a:cs typeface="Arial" panose="020B0604020202020204" pitchFamily="34" charset="0"/>
                </a:rPr>
                <a:t>Entrada utilizando </a:t>
              </a:r>
              <a:r>
                <a:rPr lang="es-HN" sz="1700" b="0" kern="1200" baseline="0" noProof="0" dirty="0" smtClean="0">
                  <a:ln>
                    <a:noFill/>
                  </a:ln>
                  <a:solidFill>
                    <a:schemeClr val="bg1"/>
                  </a:solidFill>
                  <a:latin typeface="Arial" panose="020B0604020202020204" pitchFamily="34" charset="0"/>
                  <a:cs typeface="Arial" panose="020B0604020202020204" pitchFamily="34" charset="0"/>
                </a:rPr>
                <a:t>Prácticas </a:t>
              </a:r>
              <a:r>
                <a:rPr lang="es-HN" sz="1600" b="0" kern="1200" baseline="0" noProof="0" dirty="0" smtClean="0">
                  <a:ln>
                    <a:noFill/>
                  </a:ln>
                  <a:solidFill>
                    <a:schemeClr val="bg1"/>
                  </a:solidFill>
                  <a:latin typeface="Arial" panose="020B0604020202020204" pitchFamily="34" charset="0"/>
                  <a:cs typeface="Arial" panose="020B0604020202020204" pitchFamily="34" charset="0"/>
                </a:rPr>
                <a:t>Recomendadas</a:t>
              </a:r>
            </a:p>
          </p:txBody>
        </p:sp>
      </p:grpSp>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0" y="274638"/>
            <a:ext cx="9144000" cy="1325562"/>
          </a:xfrm>
        </p:spPr>
        <p:txBody>
          <a:bodyPr>
            <a:noAutofit/>
          </a:bodyPr>
          <a:lstStyle/>
          <a:p>
            <a:r>
              <a:rPr lang="es-HN" sz="4200" dirty="0" smtClean="0"/>
              <a:t>La entrada segura al compartimiento es un proceso planeado. </a:t>
            </a:r>
            <a:endParaRPr lang="es-HN" sz="4200"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17</a:t>
            </a:fld>
            <a:endParaRPr lang="en-US" dirty="0">
              <a:solidFill>
                <a:prstClr val="black">
                  <a:tint val="75000"/>
                </a:prstClr>
              </a:solidFill>
            </a:endParaRPr>
          </a:p>
        </p:txBody>
      </p:sp>
      <p:sp>
        <p:nvSpPr>
          <p:cNvPr id="19" name="Rectangle 18" descr="text box"/>
          <p:cNvSpPr/>
          <p:nvPr/>
        </p:nvSpPr>
        <p:spPr>
          <a:xfrm>
            <a:off x="3749039" y="3063474"/>
            <a:ext cx="1645923" cy="73105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498820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n de bins de manejo de grano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65314"/>
            <a:ext cx="9144000" cy="6923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3"/>
          <p:cNvSpPr txBox="1">
            <a:spLocks/>
          </p:cNvSpPr>
          <p:nvPr/>
        </p:nvSpPr>
        <p:spPr>
          <a:xfrm>
            <a:off x="914400" y="1186543"/>
            <a:ext cx="7315200" cy="2209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pPr algn="l"/>
            <a:r>
              <a:rPr lang="es-HN" sz="800" dirty="0">
                <a:ln w="1905"/>
                <a:solidFill>
                  <a:schemeClr val="accent1">
                    <a:lumMod val="40000"/>
                    <a:lumOff val="60000"/>
                  </a:schemeClr>
                </a:solidFill>
                <a:effectLst>
                  <a:innerShdw blurRad="69850" dist="43180" dir="5400000">
                    <a:srgbClr val="000000">
                      <a:alpha val="65000"/>
                    </a:srgbClr>
                  </a:innerShdw>
                </a:effectLst>
              </a:rPr>
              <a:t>1</a:t>
            </a:r>
          </a:p>
        </p:txBody>
      </p:sp>
      <p:sp>
        <p:nvSpPr>
          <p:cNvPr id="6" name="Title 3"/>
          <p:cNvSpPr txBox="1">
            <a:spLocks/>
          </p:cNvSpPr>
          <p:nvPr/>
        </p:nvSpPr>
        <p:spPr>
          <a:xfrm>
            <a:off x="895815" y="3396343"/>
            <a:ext cx="7315200" cy="216625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kern="1200">
                <a:solidFill>
                  <a:schemeClr val="tx1"/>
                </a:solidFill>
                <a:latin typeface="Arial" pitchFamily="34" charset="0"/>
                <a:ea typeface="+mj-ea"/>
                <a:cs typeface="Arial" pitchFamily="34" charset="0"/>
              </a:defRPr>
            </a:lvl1pPr>
          </a:lstStyle>
          <a:p>
            <a:r>
              <a:rPr lang="es-HN" sz="4800" dirty="0" smtClean="0">
                <a:solidFill>
                  <a:prstClr val="black"/>
                </a:solidFill>
              </a:rPr>
              <a:t>Formas más comunes en que ocurren incidentes.</a:t>
            </a:r>
            <a:endParaRPr lang="es-HN" sz="4800" dirty="0">
              <a:solidFill>
                <a:prstClr val="black"/>
              </a:solidFill>
            </a:endParaRPr>
          </a:p>
        </p:txBody>
      </p:sp>
      <p:sp>
        <p:nvSpPr>
          <p:cNvPr id="2" name="Title 1"/>
          <p:cNvSpPr>
            <a:spLocks noGrp="1"/>
          </p:cNvSpPr>
          <p:nvPr>
            <p:ph type="title"/>
          </p:nvPr>
        </p:nvSpPr>
        <p:spPr>
          <a:xfrm>
            <a:off x="457200" y="274637"/>
            <a:ext cx="8229600" cy="4899947"/>
          </a:xfrm>
        </p:spPr>
        <p:txBody>
          <a:bodyPr>
            <a:normAutofit/>
          </a:bodyPr>
          <a:lstStyle/>
          <a:p>
            <a:pPr rtl="0" eaLnBrk="1" latinLnBrk="0" hangingPunct="1"/>
            <a:r>
              <a:rPr lang="es-HN" sz="5400" b="1" kern="1200" dirty="0" smtClean="0">
                <a:ln>
                  <a:noFill/>
                </a:ln>
                <a:gradFill>
                  <a:gsLst>
                    <a:gs pos="0">
                      <a:srgbClr val="A54200"/>
                    </a:gs>
                    <a:gs pos="78000">
                      <a:srgbClr val="FF8C19"/>
                    </a:gs>
                    <a:gs pos="100000">
                      <a:srgbClr val="FFF1E9"/>
                    </a:gs>
                  </a:gsLst>
                  <a:lin ang="5400000" scaled="1"/>
                </a:gradFill>
                <a:effectLst>
                  <a:innerShdw blurRad="69850" dist="43180" dir="5400000">
                    <a:srgbClr val="000000">
                      <a:alpha val="65000"/>
                    </a:srgbClr>
                  </a:innerShdw>
                </a:effectLst>
                <a:latin typeface="Calibri" panose="020F0502020204030204" pitchFamily="34" charset="0"/>
                <a:ea typeface="+mn-ea"/>
                <a:cs typeface="+mn-cs"/>
              </a:rPr>
              <a:t>Condiciones de Grano &amp; Peligros</a:t>
            </a:r>
            <a:endParaRPr lang="en-US" b="1" dirty="0" smtClean="0">
              <a:effectLst/>
            </a:endParaRPr>
          </a:p>
          <a:p>
            <a:endParaRPr lang="en-US" dirty="0"/>
          </a:p>
        </p:txBody>
      </p:sp>
    </p:spTree>
    <p:extLst>
      <p:ext uri="{BB962C8B-B14F-4D97-AF65-F5344CB8AC3E}">
        <p14:creationId xmlns:p14="http://schemas.microsoft.com/office/powerpoint/2010/main" val="29140698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uena condicion del grano"/>
          <p:cNvPicPr>
            <a:picLocks noChangeAspect="1"/>
          </p:cNvPicPr>
          <p:nvPr/>
        </p:nvPicPr>
        <p:blipFill rotWithShape="1">
          <a:blip r:embed="rId3" cstate="print">
            <a:lum bright="70000" contrast="-70000"/>
            <a:extLst>
              <a:ext uri="{28A0092B-C50C-407E-A947-70E740481C1C}">
                <a14:useLocalDpi xmlns:a14="http://schemas.microsoft.com/office/drawing/2010/main"/>
              </a:ext>
            </a:extLst>
          </a:blip>
          <a:srcRect/>
          <a:stretch/>
        </p:blipFill>
        <p:spPr>
          <a:xfrm>
            <a:off x="-304808" y="1417638"/>
            <a:ext cx="5604479" cy="4480560"/>
          </a:xfrm>
          <a:prstGeom prst="rect">
            <a:avLst/>
          </a:prstGeom>
          <a:noFill/>
          <a:ln>
            <a:noFill/>
          </a:ln>
          <a:effectLst>
            <a:softEdge rad="127000"/>
          </a:effectLst>
        </p:spPr>
      </p:pic>
      <p:pic>
        <p:nvPicPr>
          <p:cNvPr id="21" name="Picture 20" descr="mala condicion del grano"/>
          <p:cNvPicPr>
            <a:picLocks noChangeAspect="1"/>
          </p:cNvPicPr>
          <p:nvPr/>
        </p:nvPicPr>
        <p:blipFill rotWithShape="1">
          <a:blip r:embed="rId4" cstate="email">
            <a:lum bright="70000" contrast="-70000"/>
            <a:extLst>
              <a:ext uri="{28A0092B-C50C-407E-A947-70E740481C1C}">
                <a14:useLocalDpi xmlns:a14="http://schemas.microsoft.com/office/drawing/2010/main"/>
              </a:ext>
            </a:extLst>
          </a:blip>
          <a:srcRect/>
          <a:stretch/>
        </p:blipFill>
        <p:spPr>
          <a:xfrm>
            <a:off x="4587240" y="1417638"/>
            <a:ext cx="4912360" cy="4480560"/>
          </a:xfrm>
          <a:prstGeom prst="rect">
            <a:avLst/>
          </a:prstGeom>
          <a:effectLst>
            <a:softEdge rad="127000"/>
          </a:effectLst>
        </p:spPr>
      </p:pic>
      <p:sp>
        <p:nvSpPr>
          <p:cNvPr id="9" name="Rectangle 8"/>
          <p:cNvSpPr/>
          <p:nvPr/>
        </p:nvSpPr>
        <p:spPr>
          <a:xfrm>
            <a:off x="9499600" y="4299466"/>
            <a:ext cx="5943600" cy="1569660"/>
          </a:xfrm>
          <a:prstGeom prst="rect">
            <a:avLst/>
          </a:prstGeom>
        </p:spPr>
        <p:txBody>
          <a:bodyPr wrap="square">
            <a:spAutoFit/>
          </a:bodyPr>
          <a:lstStyle/>
          <a:p>
            <a:pPr algn="ctr"/>
            <a:r>
              <a:rPr lang="es-HN"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La mayoría de los incidentes ocurren con grano en mal estado.</a:t>
            </a:r>
          </a:p>
        </p:txBody>
      </p:sp>
      <p:sp>
        <p:nvSpPr>
          <p:cNvPr id="2" name="Title 1"/>
          <p:cNvSpPr>
            <a:spLocks noGrp="1"/>
          </p:cNvSpPr>
          <p:nvPr>
            <p:ph type="title"/>
          </p:nvPr>
        </p:nvSpPr>
        <p:spPr>
          <a:xfrm>
            <a:off x="457200" y="152400"/>
            <a:ext cx="8229600" cy="1143000"/>
          </a:xfrm>
        </p:spPr>
        <p:txBody>
          <a:bodyPr>
            <a:noAutofit/>
          </a:bodyPr>
          <a:lstStyle/>
          <a:p>
            <a:r>
              <a:rPr lang="es-HN" b="1" dirty="0" smtClean="0">
                <a:latin typeface="Arial" panose="020B0604020202020204" pitchFamily="34" charset="0"/>
                <a:cs typeface="Arial" panose="020B0604020202020204" pitchFamily="34" charset="0"/>
              </a:rPr>
              <a:t>La condición del grano afecta la entrada</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228600" y="1646238"/>
            <a:ext cx="4297680" cy="639762"/>
          </a:xfrm>
        </p:spPr>
        <p:txBody>
          <a:bodyPr>
            <a:normAutofit fontScale="77500" lnSpcReduction="20000"/>
          </a:bodyPr>
          <a:lstStyle/>
          <a:p>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Buena condición del grano</a:t>
            </a:r>
            <a:endParaRPr lang="es-HN" sz="3200" dirty="0">
              <a:latin typeface="Arial" panose="020B0604020202020204" pitchFamily="34" charset="0"/>
              <a:cs typeface="Arial" panose="020B0604020202020204" pitchFamily="34" charset="0"/>
            </a:endParaRPr>
          </a:p>
        </p:txBody>
      </p:sp>
      <p:sp>
        <p:nvSpPr>
          <p:cNvPr id="5" name="Content Placeholder 4"/>
          <p:cNvSpPr>
            <a:spLocks noGrp="1"/>
          </p:cNvSpPr>
          <p:nvPr>
            <p:ph sz="half" idx="2"/>
          </p:nvPr>
        </p:nvSpPr>
        <p:spPr>
          <a:xfrm>
            <a:off x="228600" y="2286000"/>
            <a:ext cx="4297680" cy="4114800"/>
          </a:xfrm>
        </p:spPr>
        <p:txBody>
          <a:bodyPr>
            <a:normAutofit/>
          </a:bodyPr>
          <a:lstStyle/>
          <a:p>
            <a:pPr marL="274320" indent="-274320">
              <a:spcBef>
                <a:spcPts val="600"/>
              </a:spcBef>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Reduce el potencial de peligros</a:t>
            </a:r>
          </a:p>
          <a:p>
            <a:pPr marL="274320" indent="-274320">
              <a:spcBef>
                <a:spcPts val="600"/>
              </a:spcBef>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Disminuye la necesidad de entrada</a:t>
            </a:r>
            <a:endParaRPr lang="es-HN" sz="2800" dirty="0">
              <a:latin typeface="Arial" panose="020B0604020202020204" pitchFamily="34" charset="0"/>
              <a:cs typeface="Arial" panose="020B0604020202020204" pitchFamily="34" charset="0"/>
            </a:endParaRPr>
          </a:p>
        </p:txBody>
      </p:sp>
      <p:sp>
        <p:nvSpPr>
          <p:cNvPr id="6" name="Text Placeholder 5"/>
          <p:cNvSpPr>
            <a:spLocks noGrp="1"/>
          </p:cNvSpPr>
          <p:nvPr>
            <p:ph type="body" sz="quarter" idx="3"/>
          </p:nvPr>
        </p:nvSpPr>
        <p:spPr>
          <a:xfrm>
            <a:off x="4617720" y="1646238"/>
            <a:ext cx="4297680" cy="639762"/>
          </a:xfrm>
        </p:spPr>
        <p:txBody>
          <a:bodyPr>
            <a:normAutofit fontScale="85000" lnSpcReduction="10000"/>
          </a:bodyPr>
          <a:lstStyle/>
          <a:p>
            <a:r>
              <a:rPr lang="es-HN"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Mala condición del grano</a:t>
            </a:r>
            <a:endParaRPr lang="es-HN" sz="3200"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
          </p:nvPr>
        </p:nvSpPr>
        <p:spPr>
          <a:xfrm>
            <a:off x="4617720" y="2286000"/>
            <a:ext cx="4297680" cy="4114800"/>
          </a:xfrm>
        </p:spPr>
        <p:txBody>
          <a:bodyPr>
            <a:normAutofit/>
          </a:bodyPr>
          <a:lstStyle/>
          <a:p>
            <a:pPr marL="274320" indent="-274320">
              <a:spcBef>
                <a:spcPts val="600"/>
              </a:spcBef>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Crea peligros</a:t>
            </a:r>
          </a:p>
          <a:p>
            <a:pPr marL="274320" indent="-274320">
              <a:spcBef>
                <a:spcPts val="600"/>
              </a:spcBef>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Aumenta la necesidad de entrada</a:t>
            </a:r>
            <a:endParaRPr lang="es-HN"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19</a:t>
            </a:fld>
            <a:endParaRPr lang="en-US" dirty="0">
              <a:solidFill>
                <a:prstClr val="white">
                  <a:lumMod val="95000"/>
                </a:prstClr>
              </a:solidFill>
            </a:endParaRPr>
          </a:p>
        </p:txBody>
      </p:sp>
      <p:pic>
        <p:nvPicPr>
          <p:cNvPr id="10" name="Picture 9" descr="Grain Handling line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 y="5791200"/>
            <a:ext cx="9144000" cy="1096191"/>
          </a:xfrm>
          <a:prstGeom prst="rect">
            <a:avLst/>
          </a:prstGeom>
          <a:noFill/>
          <a:ln>
            <a:noFill/>
          </a:ln>
        </p:spPr>
      </p:pic>
      <p:sp>
        <p:nvSpPr>
          <p:cNvPr id="8" name="TextBox 7"/>
          <p:cNvSpPr txBox="1"/>
          <p:nvPr/>
        </p:nvSpPr>
        <p:spPr>
          <a:xfrm>
            <a:off x="1009650" y="4114800"/>
            <a:ext cx="7124700" cy="1877437"/>
          </a:xfrm>
          <a:prstGeom prst="rect">
            <a:avLst/>
          </a:prstGeom>
          <a:noFill/>
        </p:spPr>
        <p:txBody>
          <a:bodyPr wrap="square" rtlCol="0">
            <a:spAutoFit/>
          </a:bodyPr>
          <a:lstStyle/>
          <a:p>
            <a:pPr algn="ctr"/>
            <a:r>
              <a:rPr lang="es-HN" sz="3200" b="1" dirty="0">
                <a:solidFill>
                  <a:prstClr val="black"/>
                </a:solidFill>
                <a:latin typeface="Arial" panose="020B0604020202020204" pitchFamily="34" charset="0"/>
                <a:cs typeface="Arial" panose="020B0604020202020204" pitchFamily="34" charset="0"/>
              </a:rPr>
              <a:t>Los incidentes ocurren:</a:t>
            </a:r>
          </a:p>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Cuando hay peligros presentes</a:t>
            </a:r>
          </a:p>
          <a:p>
            <a:pPr marL="457200" indent="-457200">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Cuando no se consideran los peligros al hacer tareas de trabajo</a:t>
            </a:r>
          </a:p>
        </p:txBody>
      </p:sp>
    </p:spTree>
    <p:extLst>
      <p:ext uri="{BB962C8B-B14F-4D97-AF65-F5344CB8AC3E}">
        <p14:creationId xmlns:p14="http://schemas.microsoft.com/office/powerpoint/2010/main" val="298759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5" fill="hold" grpId="0" nodeType="clickEffect">
                                  <p:stCondLst>
                                    <p:cond delay="0"/>
                                  </p:stCondLst>
                                  <p:childTnLst>
                                    <p:animEffect transition="out" filter="blinds(vertic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11111E-6 1.32948E-6 L -0.86389 -0.01642 " pathEditMode="relative" rAng="0" ptsTypes="AA">
                                      <p:cBhvr>
                                        <p:cTn id="9" dur="1000" fill="hold"/>
                                        <p:tgtEl>
                                          <p:spTgt spid="9"/>
                                        </p:tgtEl>
                                        <p:attrNameLst>
                                          <p:attrName>ppt_x</p:attrName>
                                          <p:attrName>ppt_y</p:attrName>
                                        </p:attrNameLst>
                                      </p:cBhvr>
                                      <p:rCtr x="-43194" y="-8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011063"/>
            <a:ext cx="9067800" cy="2286000"/>
          </a:xfrm>
        </p:spPr>
        <p:txBody>
          <a:bodyPr>
            <a:noAutofit/>
          </a:bodyPr>
          <a:lstStyle/>
          <a:p>
            <a:r>
              <a:rPr lang="es-H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Reduciendo </a:t>
            </a:r>
            <a:br>
              <a:rPr lang="es-H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br>
            <a:r>
              <a:rPr lang="es-HN"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Riesgos de Entrada al Compartimiento de Granos</a:t>
            </a:r>
            <a:endParaRPr lang="es-HN" sz="5400" dirty="0">
              <a:latin typeface="Arial" panose="020B0604020202020204" pitchFamily="34" charset="0"/>
              <a:cs typeface="Arial" panose="020B0604020202020204" pitchFamily="34" charset="0"/>
            </a:endParaRPr>
          </a:p>
        </p:txBody>
      </p:sp>
      <p:pic>
        <p:nvPicPr>
          <p:cNvPr id="4" name="Picture 3" descr="imagen de manejo de granos signo de advertencia&#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 y="5891440"/>
            <a:ext cx="9143245" cy="1097189"/>
          </a:xfrm>
          <a:prstGeom prst="rect">
            <a:avLst/>
          </a:prstGeom>
        </p:spPr>
      </p:pic>
      <p:sp>
        <p:nvSpPr>
          <p:cNvPr id="5" name="Rectangle 4"/>
          <p:cNvSpPr/>
          <p:nvPr/>
        </p:nvSpPr>
        <p:spPr>
          <a:xfrm rot="435664">
            <a:off x="5029200" y="197078"/>
            <a:ext cx="3633095" cy="1815882"/>
          </a:xfrm>
          <a:prstGeom prst="rect">
            <a:avLst/>
          </a:prstGeom>
        </p:spPr>
        <p:txBody>
          <a:bodyPr wrap="square">
            <a:spAutoFit/>
          </a:bodyPr>
          <a:lstStyle/>
          <a:p>
            <a:pPr>
              <a:defRPr/>
            </a:pPr>
            <a:r>
              <a:rPr lang="es-HN" sz="1400" kern="0" dirty="0">
                <a:solidFill>
                  <a:prstClr val="black"/>
                </a:solidFill>
                <a:latin typeface="Century"/>
                <a:ea typeface="Calibri"/>
                <a:cs typeface="Arial"/>
              </a:rPr>
              <a:t>trabajadores de emergencia llegaron a las 3:30 p.m. Miércoles, encontraron a </a:t>
            </a:r>
            <a:r>
              <a:rPr lang="es-HN" sz="1400" kern="0" dirty="0" err="1">
                <a:solidFill>
                  <a:prstClr val="black"/>
                </a:solidFill>
                <a:latin typeface="Century"/>
                <a:ea typeface="Calibri"/>
                <a:cs typeface="Arial"/>
              </a:rPr>
              <a:t>Blatti</a:t>
            </a:r>
            <a:r>
              <a:rPr lang="es-HN" sz="1400" kern="0" dirty="0">
                <a:solidFill>
                  <a:prstClr val="black"/>
                </a:solidFill>
                <a:latin typeface="Century"/>
                <a:ea typeface="Calibri"/>
                <a:cs typeface="Arial"/>
              </a:rPr>
              <a:t> </a:t>
            </a:r>
            <a:r>
              <a:rPr lang="es-HN" sz="1400" kern="0" dirty="0">
                <a:solidFill>
                  <a:prstClr val="black"/>
                </a:solidFill>
                <a:highlight>
                  <a:srgbClr val="00FF00"/>
                </a:highlight>
                <a:latin typeface="Century"/>
                <a:ea typeface="Calibri"/>
                <a:cs typeface="Arial"/>
              </a:rPr>
              <a:t>“con sus extremidades inferiores  atrapadas en el sistema de sinfín de granos, con maíz rodeando su cuerpo hasta los muslos,” y “con grano adicional que se elevaba 30 pies en el aire inclinándose hacia él.”</a:t>
            </a:r>
            <a:endParaRPr lang="es-HN" sz="1400" kern="0" dirty="0">
              <a:solidFill>
                <a:prstClr val="black"/>
              </a:solidFill>
            </a:endParaRPr>
          </a:p>
        </p:txBody>
      </p:sp>
      <p:sp>
        <p:nvSpPr>
          <p:cNvPr id="6" name="Rectangle 5"/>
          <p:cNvSpPr/>
          <p:nvPr/>
        </p:nvSpPr>
        <p:spPr>
          <a:xfrm rot="21186415">
            <a:off x="132718" y="160417"/>
            <a:ext cx="3174777" cy="1569660"/>
          </a:xfrm>
          <a:prstGeom prst="rect">
            <a:avLst/>
          </a:prstGeom>
        </p:spPr>
        <p:txBody>
          <a:bodyPr wrap="square">
            <a:spAutoFit/>
          </a:bodyPr>
          <a:lstStyle/>
          <a:p>
            <a:r>
              <a:rPr lang="es-HN" sz="1600" dirty="0">
                <a:solidFill>
                  <a:srgbClr val="000000"/>
                </a:solidFill>
                <a:latin typeface="Times New Roman"/>
              </a:rPr>
              <a:t>29 de julio, 2014, Napoleón, ND</a:t>
            </a:r>
            <a:endParaRPr lang="es-HN" sz="1600" dirty="0">
              <a:solidFill>
                <a:prstClr val="black"/>
              </a:solidFill>
              <a:latin typeface="Times New Roman"/>
              <a:ea typeface="Times New Roman"/>
            </a:endParaRPr>
          </a:p>
          <a:p>
            <a:r>
              <a:rPr lang="es-HN" sz="1600" dirty="0">
                <a:solidFill>
                  <a:srgbClr val="000000"/>
                </a:solidFill>
                <a:latin typeface="Times New Roman"/>
              </a:rPr>
              <a:t>Este fin de semana otro </a:t>
            </a:r>
            <a:r>
              <a:rPr lang="es-HN" sz="1600" dirty="0">
                <a:solidFill>
                  <a:srgbClr val="000000"/>
                </a:solidFill>
                <a:highlight>
                  <a:srgbClr val="00FFFF"/>
                </a:highlight>
                <a:latin typeface="Times New Roman"/>
              </a:rPr>
              <a:t>agricultor murió</a:t>
            </a:r>
            <a:r>
              <a:rPr lang="es-HN" sz="1600" dirty="0">
                <a:solidFill>
                  <a:srgbClr val="000000"/>
                </a:solidFill>
                <a:latin typeface="Times New Roman"/>
              </a:rPr>
              <a:t> en un accidente de silo.</a:t>
            </a:r>
            <a:br>
              <a:rPr lang="es-HN" sz="1600" dirty="0">
                <a:solidFill>
                  <a:srgbClr val="000000"/>
                </a:solidFill>
                <a:latin typeface="Times New Roman"/>
              </a:rPr>
            </a:br>
            <a:r>
              <a:rPr lang="es-HN" sz="1600" dirty="0">
                <a:solidFill>
                  <a:srgbClr val="000000"/>
                </a:solidFill>
                <a:latin typeface="Times New Roman"/>
              </a:rPr>
              <a:t>Es el  </a:t>
            </a:r>
            <a:r>
              <a:rPr lang="es-HN" sz="1600" dirty="0">
                <a:solidFill>
                  <a:srgbClr val="000000"/>
                </a:solidFill>
                <a:highlight>
                  <a:srgbClr val="00FFFF"/>
                </a:highlight>
                <a:latin typeface="Times New Roman"/>
              </a:rPr>
              <a:t>tercero  </a:t>
            </a:r>
            <a:r>
              <a:rPr lang="es-HN" sz="1600" dirty="0">
                <a:solidFill>
                  <a:srgbClr val="000000"/>
                </a:solidFill>
                <a:latin typeface="Times New Roman"/>
              </a:rPr>
              <a:t> que ocurre en nuestra área de observación </a:t>
            </a:r>
            <a:r>
              <a:rPr lang="es-HN" sz="1600" dirty="0">
                <a:solidFill>
                  <a:srgbClr val="000000"/>
                </a:solidFill>
                <a:highlight>
                  <a:srgbClr val="00FFFF"/>
                </a:highlight>
                <a:latin typeface="Times New Roman"/>
              </a:rPr>
              <a:t>en menos de 6 meses.</a:t>
            </a:r>
            <a:endParaRPr lang="es-HN" sz="1200" dirty="0">
              <a:solidFill>
                <a:prstClr val="black"/>
              </a:solidFill>
              <a:latin typeface="Times New Roman"/>
              <a:ea typeface="Times New Roman"/>
            </a:endParaRPr>
          </a:p>
        </p:txBody>
      </p:sp>
      <p:sp>
        <p:nvSpPr>
          <p:cNvPr id="8" name="Rectangle 7"/>
          <p:cNvSpPr/>
          <p:nvPr/>
        </p:nvSpPr>
        <p:spPr>
          <a:xfrm>
            <a:off x="457200" y="4876800"/>
            <a:ext cx="7848600" cy="738664"/>
          </a:xfrm>
          <a:prstGeom prst="rect">
            <a:avLst/>
          </a:prstGeom>
        </p:spPr>
        <p:txBody>
          <a:bodyPr wrap="square">
            <a:spAutoFit/>
          </a:bodyPr>
          <a:lstStyle/>
          <a:p>
            <a:r>
              <a:rPr lang="en-US" sz="1400" dirty="0">
                <a:solidFill>
                  <a:prstClr val="white"/>
                </a:solidFill>
                <a:latin typeface="Book Antiqua"/>
              </a:rPr>
              <a:t>se </a:t>
            </a:r>
            <a:r>
              <a:rPr lang="es-HN" sz="1400" dirty="0">
                <a:solidFill>
                  <a:prstClr val="black"/>
                </a:solidFill>
                <a:highlight>
                  <a:srgbClr val="FFFF00"/>
                </a:highlight>
                <a:latin typeface="Book Antiqua"/>
              </a:rPr>
              <a:t>encuentra </a:t>
            </a:r>
            <a:r>
              <a:rPr lang="es-HN" sz="1400" dirty="0">
                <a:solidFill>
                  <a:srgbClr val="222222"/>
                </a:solidFill>
                <a:highlight>
                  <a:srgbClr val="FFFF00"/>
                </a:highlight>
                <a:latin typeface="Book Antiqua"/>
              </a:rPr>
              <a:t>el cuerpo de Tim Hansen </a:t>
            </a:r>
            <a:r>
              <a:rPr lang="es-HN" sz="1400" dirty="0">
                <a:solidFill>
                  <a:srgbClr val="222222"/>
                </a:solidFill>
                <a:latin typeface="Book Antiqua"/>
              </a:rPr>
              <a:t> </a:t>
            </a:r>
            <a:r>
              <a:rPr lang="es-HN" sz="1400" dirty="0">
                <a:solidFill>
                  <a:prstClr val="white"/>
                </a:solidFill>
                <a:latin typeface="Book Antiqua"/>
              </a:rPr>
              <a:t>en el fondo de un silo bajo 10 pies de maíz. Tim Hansen había sido un </a:t>
            </a:r>
            <a:r>
              <a:rPr lang="es-HN" sz="1400" dirty="0">
                <a:solidFill>
                  <a:srgbClr val="222222"/>
                </a:solidFill>
                <a:highlight>
                  <a:srgbClr val="FFFF00"/>
                </a:highlight>
                <a:latin typeface="Book Antiqua"/>
              </a:rPr>
              <a:t>propietario de negocio local, un respondedor de emergencias, y ex jefe de bomberos además de haber cultivado</a:t>
            </a:r>
            <a:r>
              <a:rPr lang="es-HN" sz="1400" dirty="0">
                <a:solidFill>
                  <a:prstClr val="white"/>
                </a:solidFill>
                <a:latin typeface="Book Antiqua"/>
              </a:rPr>
              <a:t> con su hijo por 15 años. El </a:t>
            </a:r>
            <a:r>
              <a:rPr lang="es-HN" sz="1400" dirty="0">
                <a:solidFill>
                  <a:srgbClr val="222222"/>
                </a:solidFill>
                <a:highlight>
                  <a:srgbClr val="FFFF00"/>
                </a:highlight>
                <a:latin typeface="Book Antiqua"/>
              </a:rPr>
              <a:t>conocía los peligros.</a:t>
            </a:r>
            <a:endParaRPr lang="es-HN" sz="1400" dirty="0">
              <a:solidFill>
                <a:prstClr val="black"/>
              </a:solidFill>
            </a:endParaRPr>
          </a:p>
        </p:txBody>
      </p:sp>
    </p:spTree>
    <p:extLst>
      <p:ext uri="{BB962C8B-B14F-4D97-AF65-F5344CB8AC3E}">
        <p14:creationId xmlns:p14="http://schemas.microsoft.com/office/powerpoint/2010/main" val="339305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grano"/>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08114" y="1905000"/>
            <a:ext cx="2359286" cy="304697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228600"/>
            <a:ext cx="9144000" cy="1143000"/>
          </a:xfrm>
        </p:spPr>
        <p:txBody>
          <a:bodyPr>
            <a:noAutofit/>
          </a:bodyPr>
          <a:lstStyle/>
          <a:p>
            <a:r>
              <a:rPr lang="es-HN" b="1" dirty="0" smtClean="0">
                <a:latin typeface="Arial" panose="020B0604020202020204" pitchFamily="34" charset="0"/>
                <a:cs typeface="Arial" panose="020B0604020202020204" pitchFamily="34" charset="0"/>
              </a:rPr>
              <a:t>Buen Grano  – Reduce la entrada al compartimiento.</a:t>
            </a:r>
            <a:endParaRPr lang="en-US" b="1" dirty="0">
              <a:latin typeface="Arial" panose="020B0604020202020204" pitchFamily="34" charset="0"/>
              <a:cs typeface="Arial" panose="020B0604020202020204" pitchFamily="34" charset="0"/>
            </a:endParaRPr>
          </a:p>
        </p:txBody>
      </p:sp>
      <p:sp>
        <p:nvSpPr>
          <p:cNvPr id="7" name="Content Placeholder 6"/>
          <p:cNvSpPr>
            <a:spLocks noGrp="1"/>
          </p:cNvSpPr>
          <p:nvPr>
            <p:ph sz="half" idx="2"/>
          </p:nvPr>
        </p:nvSpPr>
        <p:spPr>
          <a:xfrm>
            <a:off x="152400" y="1600200"/>
            <a:ext cx="3429000" cy="3657600"/>
          </a:xfrm>
        </p:spPr>
        <p:txBody>
          <a:bodyPr>
            <a:normAutofit fontScale="85000" lnSpcReduction="10000"/>
          </a:bodyPr>
          <a:lstStyle/>
          <a:p>
            <a:pPr marL="0" indent="0">
              <a:buClr>
                <a:srgbClr val="FFC000"/>
              </a:buClr>
              <a:buSzPct val="150000"/>
              <a:buNone/>
            </a:pPr>
            <a:r>
              <a:rPr lang="es-HN" sz="33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Buena Condición</a:t>
            </a:r>
            <a:endParaRPr lang="es-HN" sz="3300" b="1" dirty="0" smtClean="0">
              <a:latin typeface="Arial" panose="020B0604020202020204" pitchFamily="34" charset="0"/>
              <a:cs typeface="Arial" panose="020B0604020202020204" pitchFamily="34" charset="0"/>
            </a:endParaRPr>
          </a:p>
          <a:p>
            <a:pPr marL="0" indent="0">
              <a:buClr>
                <a:srgbClr val="FFC000"/>
              </a:buClr>
              <a:buSzPct val="150000"/>
              <a:buNone/>
            </a:pPr>
            <a:endParaRPr lang="es-HN" sz="1900" dirty="0" smtClean="0">
              <a:latin typeface="Arial" panose="020B0604020202020204" pitchFamily="34" charset="0"/>
              <a:cs typeface="Arial" panose="020B0604020202020204" pitchFamily="34" charset="0"/>
            </a:endParaRP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Aroma dulce</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Temperatura fresca</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Bajo contenido de humedad</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Movimiento continuo</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Ángulo natural de reposo 22° - 28°</a:t>
            </a:r>
          </a:p>
          <a:p>
            <a:endParaRPr lang="en-US" sz="2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white">
                    <a:lumMod val="95000"/>
                  </a:prstClr>
                </a:solidFill>
              </a:rPr>
              <a:pPr/>
              <a:t>20</a:t>
            </a:fld>
            <a:endParaRPr lang="en-US" dirty="0">
              <a:solidFill>
                <a:prstClr val="white">
                  <a:lumMod val="95000"/>
                </a:prstClr>
              </a:solidFill>
            </a:endParaRPr>
          </a:p>
        </p:txBody>
      </p:sp>
      <p:sp>
        <p:nvSpPr>
          <p:cNvPr id="9" name="Content Placeholder 8"/>
          <p:cNvSpPr>
            <a:spLocks noGrp="1"/>
          </p:cNvSpPr>
          <p:nvPr>
            <p:ph sz="quarter" idx="4"/>
          </p:nvPr>
        </p:nvSpPr>
        <p:spPr>
          <a:xfrm>
            <a:off x="5791200" y="2514600"/>
            <a:ext cx="3429000" cy="3657600"/>
          </a:xfrm>
        </p:spPr>
        <p:txBody>
          <a:bodyPr>
            <a:normAutofit fontScale="77500" lnSpcReduction="20000"/>
          </a:bodyPr>
          <a:lstStyle/>
          <a:p>
            <a:pPr marL="0" indent="0">
              <a:buClr>
                <a:srgbClr val="FFC000"/>
              </a:buClr>
              <a:buSzPct val="150000"/>
              <a:buNone/>
            </a:pPr>
            <a:r>
              <a:rPr lang="es-HN" sz="3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Mala Condición</a:t>
            </a:r>
          </a:p>
          <a:p>
            <a:pPr marL="0" indent="0">
              <a:buClr>
                <a:srgbClr val="FFC000"/>
              </a:buClr>
              <a:buSzPct val="150000"/>
              <a:buNone/>
            </a:pPr>
            <a:endParaRPr lang="es-HN" sz="1900" b="1" dirty="0" smtClean="0">
              <a:latin typeface="Arial" panose="020B0604020202020204" pitchFamily="34" charset="0"/>
              <a:cs typeface="Arial" panose="020B0604020202020204" pitchFamily="34" charset="0"/>
            </a:endParaRP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Olor mohoso, agrio</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Temperatura alta</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Alto contenido de humedad</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Parte superior con costra</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Color poco natural</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Inclinación poco natural</a:t>
            </a:r>
          </a:p>
        </p:txBody>
      </p:sp>
      <p:pic>
        <p:nvPicPr>
          <p:cNvPr id="3" name="Picture 2" descr="imagen de manejo de granos signo de advertencia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 y="5791200"/>
            <a:ext cx="9143245" cy="1097189"/>
          </a:xfrm>
          <a:prstGeom prst="rect">
            <a:avLst/>
          </a:prstGeom>
        </p:spPr>
      </p:pic>
    </p:spTree>
    <p:extLst>
      <p:ext uri="{BB962C8B-B14F-4D97-AF65-F5344CB8AC3E}">
        <p14:creationId xmlns:p14="http://schemas.microsoft.com/office/powerpoint/2010/main" val="3628178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722" y="1600200"/>
            <a:ext cx="8305800" cy="4953000"/>
          </a:xfrm>
        </p:spPr>
        <p:txBody>
          <a:bodyPr>
            <a:normAutofit/>
          </a:bodyPr>
          <a:lstStyle/>
          <a:p>
            <a:pPr marL="0" indent="0">
              <a:buNone/>
            </a:pPr>
            <a:r>
              <a:rPr lang="es-H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MAL GRANO</a:t>
            </a:r>
          </a:p>
          <a:p>
            <a:endParaRPr lang="es-HN" sz="2400" dirty="0" smtClean="0"/>
          </a:p>
          <a:p>
            <a:r>
              <a:rPr lang="es-HN" dirty="0" smtClean="0"/>
              <a:t>Atasca - sumideros &amp; equipo </a:t>
            </a:r>
          </a:p>
          <a:p>
            <a:pPr lvl="1"/>
            <a:r>
              <a:rPr lang="es-HN" dirty="0" smtClean="0"/>
              <a:t>Grano en movimiento</a:t>
            </a:r>
          </a:p>
          <a:p>
            <a:pPr lvl="0"/>
            <a:r>
              <a:rPr lang="es-HN" dirty="0" smtClean="0">
                <a:solidFill>
                  <a:prstClr val="black"/>
                </a:solidFill>
              </a:rPr>
              <a:t>Potencial de avalancha</a:t>
            </a:r>
          </a:p>
          <a:p>
            <a:pPr lvl="1"/>
            <a:r>
              <a:rPr lang="es-HN" dirty="0" smtClean="0">
                <a:solidFill>
                  <a:prstClr val="black"/>
                </a:solidFill>
              </a:rPr>
              <a:t>Acumulación en pared </a:t>
            </a:r>
          </a:p>
          <a:p>
            <a:pPr lvl="1"/>
            <a:r>
              <a:rPr lang="es-HN" dirty="0" smtClean="0">
                <a:solidFill>
                  <a:prstClr val="black"/>
                </a:solidFill>
              </a:rPr>
              <a:t>Pirámides, torres</a:t>
            </a:r>
          </a:p>
          <a:p>
            <a:pPr lvl="1"/>
            <a:r>
              <a:rPr lang="es-HN" dirty="0" smtClean="0">
                <a:solidFill>
                  <a:prstClr val="black"/>
                </a:solidFill>
              </a:rPr>
              <a:t>Cono hacia arriba o hacia abajo</a:t>
            </a:r>
          </a:p>
          <a:p>
            <a:r>
              <a:rPr lang="es-HN" dirty="0" smtClean="0">
                <a:solidFill>
                  <a:prstClr val="black"/>
                </a:solidFill>
              </a:rPr>
              <a:t>Grano puenteado o con costras</a:t>
            </a:r>
          </a:p>
          <a:p>
            <a:pPr marL="457200" lvl="1" indent="0">
              <a:buNone/>
            </a:pPr>
            <a:endParaRPr lang="en-US" dirty="0">
              <a:solidFill>
                <a:prstClr val="black"/>
              </a:solidFill>
            </a:endParaRPr>
          </a:p>
          <a:p>
            <a:pPr marL="0" indent="0">
              <a:buNone/>
            </a:pPr>
            <a:endParaRPr lang="en-US" dirty="0" smtClean="0"/>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s-HN" dirty="0" smtClean="0"/>
              <a:t>Mal grano    riesgo de inmersión. </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21</a:t>
            </a:fld>
            <a:endParaRPr lang="en-US" dirty="0">
              <a:solidFill>
                <a:prstClr val="black">
                  <a:tint val="75000"/>
                </a:prstClr>
              </a:solidFill>
            </a:endParaRPr>
          </a:p>
        </p:txBody>
      </p:sp>
      <p:pic>
        <p:nvPicPr>
          <p:cNvPr id="9" name="Picture 8" descr="imagen de manejo de granos signo de advertencia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67400"/>
            <a:ext cx="9143245" cy="1097189"/>
          </a:xfrm>
          <a:prstGeom prst="rect">
            <a:avLst/>
          </a:prstGeom>
        </p:spPr>
      </p:pic>
      <p:pic>
        <p:nvPicPr>
          <p:cNvPr id="5" name="Picture 4" descr="Avalanche potential&#10;Wall accumulation pyramids, towers&#10;Cone up or down&#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44988" y="2743200"/>
            <a:ext cx="1772951" cy="2197385"/>
          </a:xfrm>
          <a:prstGeom prst="rect">
            <a:avLst/>
          </a:prstGeom>
        </p:spPr>
      </p:pic>
      <p:pic>
        <p:nvPicPr>
          <p:cNvPr id="12" name="Picture 11" descr="Bridged or crusted grai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79656" y="3733800"/>
            <a:ext cx="1935152" cy="2286000"/>
          </a:xfrm>
          <a:prstGeom prst="rect">
            <a:avLst/>
          </a:prstGeom>
        </p:spPr>
      </p:pic>
      <p:pic>
        <p:nvPicPr>
          <p:cNvPr id="15" name="Picture 14" descr="Atasca - sumideros &amp; equipo &#10;Grano en movimiento"/>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9401" y="1371600"/>
            <a:ext cx="2035663" cy="2286000"/>
          </a:xfrm>
          <a:prstGeom prst="rect">
            <a:avLst/>
          </a:prstGeom>
        </p:spPr>
      </p:pic>
      <p:sp>
        <p:nvSpPr>
          <p:cNvPr id="19" name="Up Arrow 18" descr="arrow pointing up"/>
          <p:cNvSpPr/>
          <p:nvPr/>
        </p:nvSpPr>
        <p:spPr>
          <a:xfrm>
            <a:off x="4343022" y="150100"/>
            <a:ext cx="457200" cy="609600"/>
          </a:xfrm>
          <a:prstGeom prst="upArrow">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1122892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pic>
        <p:nvPicPr>
          <p:cNvPr id="9" name="Picture 8" descr="Causa #1 de  Inmersión por Granos&#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3400" y="1333748"/>
            <a:ext cx="4071319" cy="4572000"/>
          </a:xfrm>
          <a:prstGeom prst="rect">
            <a:avLst/>
          </a:prstGeom>
        </p:spPr>
      </p:pic>
      <p:pic>
        <p:nvPicPr>
          <p:cNvPr id="6" name="Content Placeholder 7" descr="100_0125"/>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a:xfrm>
            <a:off x="381000" y="1369467"/>
            <a:ext cx="4593221"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s-HN" b="1" dirty="0" smtClean="0">
                <a:latin typeface="Arial" panose="020B0604020202020204" pitchFamily="34" charset="0"/>
                <a:cs typeface="Arial" panose="020B0604020202020204" pitchFamily="34" charset="0"/>
              </a:rPr>
              <a:t>Peligro #1 – Grano en Movimiento</a:t>
            </a:r>
            <a:endParaRPr lang="es-HN" b="1" dirty="0">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5126621" y="1646237"/>
            <a:ext cx="3788779"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FC000"/>
              </a:buClr>
              <a:buSzPct val="150000"/>
              <a:buFont typeface="Arial" panose="020B0604020202020204" pitchFamily="34" charset="0"/>
              <a:buNone/>
            </a:pPr>
            <a:r>
              <a:rPr lang="es-HN" b="1" dirty="0" smtClean="0">
                <a:solidFill>
                  <a:prstClr val="black"/>
                </a:solidFill>
                <a:latin typeface="Arial" panose="020B0604020202020204" pitchFamily="34" charset="0"/>
                <a:cs typeface="Arial" panose="020B0604020202020204" pitchFamily="34" charset="0"/>
              </a:rPr>
              <a:t>CAUSA:</a:t>
            </a:r>
          </a:p>
          <a:p>
            <a:pPr marL="457200" indent="-457200">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Falta de Candado/Etiqueta (LOTO) </a:t>
            </a:r>
          </a:p>
          <a:p>
            <a:pPr marL="0" indent="0">
              <a:buClr>
                <a:srgbClr val="FFC000"/>
              </a:buClr>
              <a:buSzPct val="150000"/>
              <a:buFont typeface="Arial" panose="020B0604020202020204" pitchFamily="34" charset="0"/>
              <a:buNone/>
            </a:pPr>
            <a:endParaRPr lang="es-HN" sz="2800" dirty="0" smtClean="0">
              <a:solidFill>
                <a:prstClr val="black"/>
              </a:solidFill>
              <a:latin typeface="Arial" panose="020B0604020202020204" pitchFamily="34" charset="0"/>
              <a:cs typeface="Arial" panose="020B0604020202020204" pitchFamily="34" charset="0"/>
            </a:endParaRPr>
          </a:p>
          <a:p>
            <a:pPr marL="0" indent="0">
              <a:spcBef>
                <a:spcPts val="0"/>
              </a:spcBef>
              <a:buClr>
                <a:srgbClr val="FFC000"/>
              </a:buClr>
              <a:buSzPct val="150000"/>
              <a:buFont typeface="Arial" panose="020B0604020202020204" pitchFamily="34" charset="0"/>
              <a:buNone/>
            </a:pPr>
            <a:r>
              <a:rPr lang="es-HN" sz="2800" b="1" dirty="0" smtClean="0">
                <a:solidFill>
                  <a:prstClr val="black"/>
                </a:solidFill>
                <a:latin typeface="Arial" panose="020B0604020202020204" pitchFamily="34" charset="0"/>
                <a:cs typeface="Arial" panose="020B0604020202020204" pitchFamily="34" charset="0"/>
              </a:rPr>
              <a:t>TAREA DE TRABAJO:</a:t>
            </a:r>
          </a:p>
          <a:p>
            <a:pPr marL="457200" indent="-45720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Destapar una zona de extracción </a:t>
            </a:r>
          </a:p>
          <a:p>
            <a:pPr marL="457200" indent="-45720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“Caminar por el grano”</a:t>
            </a:r>
          </a:p>
        </p:txBody>
      </p:sp>
      <p:sp>
        <p:nvSpPr>
          <p:cNvPr id="7" name="TextBox 8"/>
          <p:cNvSpPr txBox="1">
            <a:spLocks noChangeArrowheads="1"/>
          </p:cNvSpPr>
          <p:nvPr/>
        </p:nvSpPr>
        <p:spPr bwMode="auto">
          <a:xfrm>
            <a:off x="380998" y="1369467"/>
            <a:ext cx="45932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s-HN" altLang="en-US" sz="3200" dirty="0" smtClean="0">
                <a:solidFill>
                  <a:prstClr val="white"/>
                </a:solidFill>
                <a:latin typeface="Arial" panose="020B0604020202020204" pitchFamily="34" charset="0"/>
                <a:cs typeface="Arial" panose="020B0604020202020204" pitchFamily="34" charset="0"/>
              </a:rPr>
              <a:t>Causa #1 de  Inmersión por Granos</a:t>
            </a:r>
            <a:endParaRPr lang="es-HN" altLang="en-US" sz="3200" dirty="0">
              <a:solidFill>
                <a:prstClr val="white"/>
              </a:solidFill>
              <a:latin typeface="Arial" panose="020B0604020202020204" pitchFamily="34" charset="0"/>
              <a:cs typeface="Arial" panose="020B0604020202020204" pitchFamily="34" charset="0"/>
            </a:endParaRPr>
          </a:p>
        </p:txBody>
      </p:sp>
      <p:sp>
        <p:nvSpPr>
          <p:cNvPr id="8" name="Rectangle 7"/>
          <p:cNvSpPr/>
          <p:nvPr/>
        </p:nvSpPr>
        <p:spPr>
          <a:xfrm>
            <a:off x="9220200" y="1908076"/>
            <a:ext cx="4415633" cy="4739759"/>
          </a:xfrm>
          <a:prstGeom prst="rect">
            <a:avLst/>
          </a:prstGeom>
        </p:spPr>
        <p:txBody>
          <a:bodyPr wrap="square">
            <a:spAutoFit/>
          </a:bodyPr>
          <a:lstStyle/>
          <a:p>
            <a:pPr algn="ctr"/>
            <a:r>
              <a:rPr lang="es-HN"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NUNCA</a:t>
            </a:r>
            <a:endParaRPr lang="es-HN" sz="4000" dirty="0">
              <a:solidFill>
                <a:prstClr val="black"/>
              </a:solidFill>
              <a:latin typeface="Arial" panose="020B0604020202020204" pitchFamily="34" charset="0"/>
              <a:cs typeface="Arial" panose="020B0604020202020204" pitchFamily="34" charset="0"/>
            </a:endParaRPr>
          </a:p>
          <a:p>
            <a:pPr algn="ctr"/>
            <a:r>
              <a:rPr lang="es-HN" sz="3200" dirty="0">
                <a:solidFill>
                  <a:prstClr val="black"/>
                </a:solidFill>
                <a:latin typeface="Arial" panose="020B0604020202020204" pitchFamily="34" charset="0"/>
                <a:cs typeface="Arial" panose="020B0604020202020204" pitchFamily="34" charset="0"/>
              </a:rPr>
              <a:t>Entre en el compartimiento cuando el equipo de descarga está en funcionamiento para mover el grano!</a:t>
            </a:r>
          </a:p>
          <a:p>
            <a:endParaRPr lang="es-HN" dirty="0">
              <a:solidFill>
                <a:prstClr val="black"/>
              </a:solidFill>
              <a:latin typeface="Arial" panose="020B0604020202020204" pitchFamily="34" charset="0"/>
              <a:cs typeface="Arial" panose="020B0604020202020204" pitchFamily="34" charset="0"/>
            </a:endParaRPr>
          </a:p>
          <a:p>
            <a:pPr algn="ctr"/>
            <a:r>
              <a:rPr lang="es-HN" sz="2800" dirty="0">
                <a:solidFill>
                  <a:prstClr val="black"/>
                </a:solidFill>
                <a:latin typeface="Arial" panose="020B0604020202020204" pitchFamily="34" charset="0"/>
                <a:cs typeface="Arial" panose="020B0604020202020204" pitchFamily="34" charset="0"/>
              </a:rPr>
              <a:t>El trabajador puede quedar atrapado en  </a:t>
            </a:r>
            <a:r>
              <a:rPr lang="es-HN"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segundos</a:t>
            </a:r>
            <a:r>
              <a:rPr lang="en-US" sz="2800" dirty="0">
                <a:solidFill>
                  <a:prstClr val="black"/>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77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42" presetClass="path" presetSubtype="0" accel="50000" decel="50000" fill="hold" grpId="0" nodeType="withEffect">
                                  <p:stCondLst>
                                    <p:cond delay="0"/>
                                  </p:stCondLst>
                                  <p:childTnLst>
                                    <p:animMotion origin="layout" path="M -3.33333E-6 0 L -0.55 0 " pathEditMode="relative" rAng="0" ptsTypes="AA">
                                      <p:cBhvr>
                                        <p:cTn id="18" dur="500" fill="hold"/>
                                        <p:tgtEl>
                                          <p:spTgt spid="8"/>
                                        </p:tgtEl>
                                        <p:attrNameLst>
                                          <p:attrName>ppt_x</p:attrName>
                                          <p:attrName>ppt_y</p:attrName>
                                        </p:attrNameLst>
                                      </p:cBhvr>
                                      <p:rCtr x="-27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Derribando el gran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5331" y="1444171"/>
            <a:ext cx="2954101"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Rompiendo la pirámid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7375" y="1444171"/>
            <a:ext cx="3920825" cy="2940619"/>
          </a:xfrm>
          <a:prstGeom prst="rect">
            <a:avLst/>
          </a:prstGeom>
        </p:spPr>
      </p:pic>
      <p:sp>
        <p:nvSpPr>
          <p:cNvPr id="6" name="Content Placeholder 2"/>
          <p:cNvSpPr txBox="1">
            <a:spLocks/>
          </p:cNvSpPr>
          <p:nvPr/>
        </p:nvSpPr>
        <p:spPr>
          <a:xfrm>
            <a:off x="4569098" y="2658747"/>
            <a:ext cx="4233349"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FC000"/>
              </a:buClr>
              <a:buSzPct val="150000"/>
              <a:buFont typeface="Arial" panose="020B0604020202020204" pitchFamily="34" charset="0"/>
              <a:buNone/>
            </a:pPr>
            <a:r>
              <a:rPr lang="es-HN" sz="3000" b="1" dirty="0" smtClean="0">
                <a:solidFill>
                  <a:prstClr val="black"/>
                </a:solidFill>
                <a:latin typeface="Arial" panose="020B0604020202020204" pitchFamily="34" charset="0"/>
                <a:cs typeface="Arial" panose="020B0604020202020204" pitchFamily="34" charset="0"/>
              </a:rPr>
              <a:t>CAUSA:</a:t>
            </a:r>
          </a:p>
          <a:p>
            <a:pPr marL="457200" indent="-457200">
              <a:buClr>
                <a:srgbClr val="FFC000"/>
              </a:buClr>
              <a:buSzPct val="150000"/>
              <a:buFont typeface="Wingdings" panose="05000000000000000000" pitchFamily="2" charset="2"/>
              <a:buChar char="§"/>
            </a:pPr>
            <a:r>
              <a:rPr lang="es-HN" sz="2600" dirty="0" smtClean="0">
                <a:solidFill>
                  <a:prstClr val="black"/>
                </a:solidFill>
                <a:latin typeface="Arial" panose="020B0604020202020204" pitchFamily="34" charset="0"/>
                <a:cs typeface="Arial" panose="020B0604020202020204" pitchFamily="34" charset="0"/>
              </a:rPr>
              <a:t>Mala condición del grano</a:t>
            </a:r>
          </a:p>
          <a:p>
            <a:pPr marL="0" indent="0">
              <a:buClr>
                <a:srgbClr val="FFC000"/>
              </a:buClr>
              <a:buSzPct val="150000"/>
              <a:buFont typeface="Arial" panose="020B0604020202020204" pitchFamily="34" charset="0"/>
              <a:buNone/>
            </a:pPr>
            <a:endParaRPr lang="es-HN" sz="2800" dirty="0" smtClean="0">
              <a:solidFill>
                <a:prstClr val="black"/>
              </a:solidFill>
              <a:latin typeface="Arial" panose="020B0604020202020204" pitchFamily="34" charset="0"/>
              <a:cs typeface="Arial" panose="020B0604020202020204" pitchFamily="34" charset="0"/>
            </a:endParaRPr>
          </a:p>
          <a:p>
            <a:pPr marL="0" indent="0">
              <a:spcBef>
                <a:spcPts val="0"/>
              </a:spcBef>
              <a:buClr>
                <a:srgbClr val="FFC000"/>
              </a:buClr>
              <a:buSzPct val="150000"/>
              <a:buFont typeface="Arial" panose="020B0604020202020204" pitchFamily="34" charset="0"/>
              <a:buNone/>
            </a:pPr>
            <a:r>
              <a:rPr lang="es-HN" sz="3000" b="1" dirty="0" smtClean="0">
                <a:solidFill>
                  <a:prstClr val="black"/>
                </a:solidFill>
                <a:latin typeface="Arial" panose="020B0604020202020204" pitchFamily="34" charset="0"/>
                <a:cs typeface="Arial" panose="020B0604020202020204" pitchFamily="34" charset="0"/>
              </a:rPr>
              <a:t>TAREA DE TRABAJO:</a:t>
            </a:r>
          </a:p>
          <a:p>
            <a:pPr marL="457200" indent="-457200">
              <a:spcBef>
                <a:spcPts val="0"/>
              </a:spcBef>
              <a:buClr>
                <a:srgbClr val="FFC000"/>
              </a:buClr>
              <a:buSzPct val="150000"/>
              <a:buFont typeface="Wingdings" panose="05000000000000000000" pitchFamily="2" charset="2"/>
              <a:buChar char="§"/>
            </a:pPr>
            <a:r>
              <a:rPr lang="es-HN" sz="2600" dirty="0" smtClean="0">
                <a:solidFill>
                  <a:prstClr val="black"/>
                </a:solidFill>
                <a:latin typeface="Arial" panose="020B0604020202020204" pitchFamily="34" charset="0"/>
                <a:cs typeface="Arial" panose="020B0604020202020204" pitchFamily="34" charset="0"/>
              </a:rPr>
              <a:t>Rompiendo la pirámide</a:t>
            </a:r>
          </a:p>
          <a:p>
            <a:pPr marL="457200" indent="-457200">
              <a:spcBef>
                <a:spcPts val="0"/>
              </a:spcBef>
              <a:buClr>
                <a:srgbClr val="FFC000"/>
              </a:buClr>
              <a:buSzPct val="150000"/>
              <a:buFont typeface="Wingdings" panose="05000000000000000000" pitchFamily="2" charset="2"/>
              <a:buChar char="§"/>
            </a:pPr>
            <a:r>
              <a:rPr lang="es-HN" sz="2600" dirty="0" smtClean="0">
                <a:solidFill>
                  <a:prstClr val="black"/>
                </a:solidFill>
                <a:latin typeface="Arial" panose="020B0604020202020204" pitchFamily="34" charset="0"/>
                <a:cs typeface="Arial" panose="020B0604020202020204" pitchFamily="34" charset="0"/>
              </a:rPr>
              <a:t>Derribando el grano</a:t>
            </a:r>
            <a:endParaRPr lang="es-HN" sz="2800" dirty="0" smtClean="0">
              <a:solidFill>
                <a:prstClr val="black"/>
              </a:solidFill>
              <a:latin typeface="Arial" panose="020B0604020202020204" pitchFamily="34" charset="0"/>
              <a:cs typeface="Arial" panose="020B0604020202020204" pitchFamily="34" charset="0"/>
            </a:endParaRPr>
          </a:p>
        </p:txBody>
      </p:sp>
      <p:sp>
        <p:nvSpPr>
          <p:cNvPr id="11" name="Title 10"/>
          <p:cNvSpPr>
            <a:spLocks noGrp="1"/>
          </p:cNvSpPr>
          <p:nvPr>
            <p:ph type="title"/>
          </p:nvPr>
        </p:nvSpPr>
        <p:spPr>
          <a:xfrm>
            <a:off x="457200" y="150000"/>
            <a:ext cx="8229600" cy="1143000"/>
          </a:xfrm>
        </p:spPr>
        <p:txBody>
          <a:bodyPr>
            <a:normAutofit fontScale="90000"/>
          </a:bodyPr>
          <a:lstStyle/>
          <a:p>
            <a:r>
              <a:rPr lang="es-HN" b="1" dirty="0" smtClean="0">
                <a:latin typeface="Arial" panose="020B0604020202020204" pitchFamily="34" charset="0"/>
                <a:cs typeface="Arial" panose="020B0604020202020204" pitchFamily="34" charset="0"/>
              </a:rPr>
              <a:t>Avalancha – Pirámides y Acumulación en Pared Lateral</a:t>
            </a:r>
            <a:endParaRPr lang="es-HN" b="1" dirty="0">
              <a:latin typeface="Arial" panose="020B0604020202020204" pitchFamily="34" charset="0"/>
              <a:cs typeface="Arial" panose="020B0604020202020204" pitchFamily="34" charset="0"/>
            </a:endParaRPr>
          </a:p>
        </p:txBody>
      </p:sp>
      <p:sp>
        <p:nvSpPr>
          <p:cNvPr id="17" name="Rectangle 16"/>
          <p:cNvSpPr/>
          <p:nvPr/>
        </p:nvSpPr>
        <p:spPr>
          <a:xfrm>
            <a:off x="9372600" y="5257800"/>
            <a:ext cx="4724400" cy="1200329"/>
          </a:xfrm>
          <a:prstGeom prst="rect">
            <a:avLst/>
          </a:prstGeom>
        </p:spPr>
        <p:txBody>
          <a:bodyPr wrap="square">
            <a:spAutoFit/>
          </a:bodyPr>
          <a:lstStyle/>
          <a:p>
            <a:r>
              <a:rPr lang="es-HN" sz="3200" dirty="0">
                <a:solidFill>
                  <a:prstClr val="black"/>
                </a:solidFill>
                <a:latin typeface="Arial" panose="020B0604020202020204" pitchFamily="34" charset="0"/>
                <a:cs typeface="Arial" panose="020B0604020202020204" pitchFamily="34" charset="0"/>
              </a:rPr>
              <a:t>Mantente </a:t>
            </a:r>
            <a:r>
              <a:rPr lang="es-HN"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SOBRE</a:t>
            </a:r>
            <a:r>
              <a:rPr lang="es-HN" sz="3200" dirty="0">
                <a:solidFill>
                  <a:prstClr val="black"/>
                </a:solidFill>
                <a:latin typeface="Arial" panose="020B0604020202020204" pitchFamily="34" charset="0"/>
                <a:cs typeface="Arial" panose="020B0604020202020204" pitchFamily="34" charset="0"/>
              </a:rPr>
              <a:t> el grano!</a:t>
            </a:r>
          </a:p>
        </p:txBody>
      </p:sp>
      <p:pic>
        <p:nvPicPr>
          <p:cNvPr id="19" name="Picture 2" descr="grano"/>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0625" y="1585686"/>
            <a:ext cx="2948807"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descr="imagen de manejo de granos signo de advertencia"/>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pic>
        <p:nvPicPr>
          <p:cNvPr id="10" name="Picture 9" descr="text box"/>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86229" y="1447800"/>
            <a:ext cx="3596640" cy="4495800"/>
          </a:xfrm>
          <a:prstGeom prst="rect">
            <a:avLst/>
          </a:prstGeom>
        </p:spPr>
      </p:pic>
    </p:spTree>
    <p:extLst>
      <p:ext uri="{BB962C8B-B14F-4D97-AF65-F5344CB8AC3E}">
        <p14:creationId xmlns:p14="http://schemas.microsoft.com/office/powerpoint/2010/main" val="4200582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16"/>
                                        </p:tgtEl>
                                        <p:attrNameLst>
                                          <p:attrName>style.opacity</p:attrName>
                                        </p:attrNameLst>
                                      </p:cBhvr>
                                      <p:to>
                                        <p:strVal val="0.5"/>
                                      </p:to>
                                    </p:set>
                                    <p:animEffect filter="image" prLst="opacity: 0.5">
                                      <p:cBhvr rctx="IE">
                                        <p:cTn id="7" dur="indefinite"/>
                                        <p:tgtEl>
                                          <p:spTgt spid="1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xit" presetSubtype="1" fill="hold" nodeType="clickEffect">
                                  <p:stCondLst>
                                    <p:cond delay="0"/>
                                  </p:stCondLst>
                                  <p:childTnLst>
                                    <p:animEffect transition="out" filter="wipe(up)">
                                      <p:cBhvr>
                                        <p:cTn id="13" dur="1000"/>
                                        <p:tgtEl>
                                          <p:spTgt spid="10"/>
                                        </p:tgtEl>
                                      </p:cBhvr>
                                    </p:animEffect>
                                    <p:set>
                                      <p:cBhvr>
                                        <p:cTn id="14" dur="1" fill="hold">
                                          <p:stCondLst>
                                            <p:cond delay="999"/>
                                          </p:stCondLst>
                                        </p:cTn>
                                        <p:tgtEl>
                                          <p:spTgt spid="10"/>
                                        </p:tgtEl>
                                        <p:attrNameLst>
                                          <p:attrName>style.visibility</p:attrName>
                                        </p:attrNameLst>
                                      </p:cBhvr>
                                      <p:to>
                                        <p:strVal val="hidden"/>
                                      </p:to>
                                    </p:set>
                                  </p:childTnLst>
                                </p:cTn>
                              </p:par>
                              <p:par>
                                <p:cTn id="15" presetID="22" presetClass="exit" presetSubtype="4" fill="hold" nodeType="withEffect">
                                  <p:stCondLst>
                                    <p:cond delay="0"/>
                                  </p:stCondLst>
                                  <p:childTnLst>
                                    <p:animEffect transition="out" filter="wipe(down)">
                                      <p:cBhvr>
                                        <p:cTn id="16" dur="1000"/>
                                        <p:tgtEl>
                                          <p:spTgt spid="16"/>
                                        </p:tgtEl>
                                      </p:cBhvr>
                                    </p:animEffect>
                                    <p:set>
                                      <p:cBhvr>
                                        <p:cTn id="17" dur="1" fill="hold">
                                          <p:stCondLst>
                                            <p:cond delay="999"/>
                                          </p:stCondLst>
                                        </p:cTn>
                                        <p:tgtEl>
                                          <p:spTgt spid="16"/>
                                        </p:tgtEl>
                                        <p:attrNameLst>
                                          <p:attrName>style.visibility</p:attrName>
                                        </p:attrNameLst>
                                      </p:cBhvr>
                                      <p:to>
                                        <p:strVal val="hidden"/>
                                      </p:to>
                                    </p:set>
                                  </p:childTnLst>
                                </p:cTn>
                              </p:par>
                              <p:par>
                                <p:cTn id="18" presetID="22" presetClass="exit" presetSubtype="4" fill="hold" grpId="1" nodeType="withEffect">
                                  <p:stCondLst>
                                    <p:cond delay="0"/>
                                  </p:stCondLst>
                                  <p:childTnLst>
                                    <p:animEffect transition="out" filter="wipe(down)">
                                      <p:cBhvr>
                                        <p:cTn id="19" dur="1000"/>
                                        <p:tgtEl>
                                          <p:spTgt spid="6"/>
                                        </p:tgtEl>
                                      </p:cBhvr>
                                    </p:animEffect>
                                    <p:set>
                                      <p:cBhvr>
                                        <p:cTn id="20" dur="1" fill="hold">
                                          <p:stCondLst>
                                            <p:cond delay="999"/>
                                          </p:stCondLst>
                                        </p:cTn>
                                        <p:tgtEl>
                                          <p:spTgt spid="6"/>
                                        </p:tgtEl>
                                        <p:attrNameLst>
                                          <p:attrName>style.visibility</p:attrName>
                                        </p:attrNameLst>
                                      </p:cBhvr>
                                      <p:to>
                                        <p:strVal val="hidden"/>
                                      </p:to>
                                    </p:set>
                                  </p:childTnLst>
                                </p:cTn>
                              </p:par>
                              <p:par>
                                <p:cTn id="21" presetID="42" presetClass="path" presetSubtype="0" accel="50000" decel="50000" fill="hold" nodeType="withEffect">
                                  <p:stCondLst>
                                    <p:cond delay="0"/>
                                  </p:stCondLst>
                                  <p:childTnLst>
                                    <p:animMotion origin="layout" path="M -8.33333E-7 4.56647E-6 L 0.49323 4.56647E-6 " pathEditMode="relative" rAng="0" ptsTypes="AA">
                                      <p:cBhvr>
                                        <p:cTn id="22" dur="1000" fill="hold"/>
                                        <p:tgtEl>
                                          <p:spTgt spid="14"/>
                                        </p:tgtEl>
                                        <p:attrNameLst>
                                          <p:attrName>ppt_x</p:attrName>
                                          <p:attrName>ppt_y</p:attrName>
                                        </p:attrNameLst>
                                      </p:cBhvr>
                                      <p:rCtr x="24653" y="0"/>
                                    </p:animMotion>
                                  </p:childTnLst>
                                </p:cTn>
                              </p:par>
                              <p:par>
                                <p:cTn id="23" presetID="42" presetClass="path" presetSubtype="0" accel="50000" decel="50000" fill="hold" grpId="0" nodeType="withEffect">
                                  <p:stCondLst>
                                    <p:cond delay="0"/>
                                  </p:stCondLst>
                                  <p:childTnLst>
                                    <p:animMotion origin="layout" path="M -3.33333E-6 -1.04046E-6 L -0.78333 -0.00717 " pathEditMode="relative" rAng="0" ptsTypes="AA">
                                      <p:cBhvr>
                                        <p:cTn id="24" dur="1000" fill="hold"/>
                                        <p:tgtEl>
                                          <p:spTgt spid="17"/>
                                        </p:tgtEl>
                                        <p:attrNameLst>
                                          <p:attrName>ppt_x</p:attrName>
                                          <p:attrName>ppt_y</p:attrName>
                                        </p:attrNameLst>
                                      </p:cBhvr>
                                      <p:rCtr x="-39167"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62776" y="26020"/>
            <a:ext cx="8229600" cy="1630362"/>
          </a:xfrm>
        </p:spPr>
        <p:txBody>
          <a:bodyPr>
            <a:normAutofit/>
          </a:bodyPr>
          <a:lstStyle/>
          <a:p>
            <a:r>
              <a:rPr lang="es-HN" b="1" dirty="0" smtClean="0">
                <a:latin typeface="Arial" panose="020B0604020202020204" pitchFamily="34" charset="0"/>
                <a:cs typeface="Arial" panose="020B0604020202020204" pitchFamily="34" charset="0"/>
              </a:rPr>
              <a:t>Peligro – Grano Puenteado</a:t>
            </a:r>
            <a:endParaRPr lang="es-HN" b="1"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4267200" y="1651071"/>
            <a:ext cx="45720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FC000"/>
              </a:buClr>
              <a:buSzPct val="150000"/>
              <a:buFont typeface="Arial" panose="020B0604020202020204" pitchFamily="34" charset="0"/>
              <a:buNone/>
            </a:pPr>
            <a:r>
              <a:rPr lang="es-HN" b="1" dirty="0" smtClean="0">
                <a:solidFill>
                  <a:prstClr val="black"/>
                </a:solidFill>
                <a:latin typeface="Arial" panose="020B0604020202020204" pitchFamily="34" charset="0"/>
                <a:cs typeface="Arial" panose="020B0604020202020204" pitchFamily="34" charset="0"/>
              </a:rPr>
              <a:t>CAUSA</a:t>
            </a:r>
            <a:r>
              <a:rPr lang="en-US" b="1" dirty="0" smtClean="0">
                <a:solidFill>
                  <a:prstClr val="black"/>
                </a:solidFill>
                <a:latin typeface="Arial" panose="020B0604020202020204" pitchFamily="34" charset="0"/>
                <a:cs typeface="Arial" panose="020B0604020202020204" pitchFamily="34" charset="0"/>
              </a:rPr>
              <a:t>:</a:t>
            </a:r>
          </a:p>
          <a:p>
            <a:pPr marL="457200" indent="-457200">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Se forma una cavidad debajo de la superficie durante la descarga</a:t>
            </a:r>
          </a:p>
          <a:p>
            <a:pPr marL="0" indent="0">
              <a:buClr>
                <a:srgbClr val="FFC000"/>
              </a:buClr>
              <a:buSzPct val="150000"/>
              <a:buFont typeface="Arial" panose="020B0604020202020204" pitchFamily="34" charset="0"/>
              <a:buNone/>
            </a:pPr>
            <a:endParaRPr lang="es-HN" sz="1200" dirty="0" smtClean="0">
              <a:solidFill>
                <a:prstClr val="black"/>
              </a:solidFill>
              <a:latin typeface="Arial" panose="020B0604020202020204" pitchFamily="34" charset="0"/>
              <a:cs typeface="Arial" panose="020B0604020202020204" pitchFamily="34" charset="0"/>
            </a:endParaRPr>
          </a:p>
          <a:p>
            <a:pPr marL="0" indent="0">
              <a:spcBef>
                <a:spcPts val="0"/>
              </a:spcBef>
              <a:buClr>
                <a:srgbClr val="FFC000"/>
              </a:buClr>
              <a:buSzPct val="150000"/>
              <a:buFont typeface="Arial" panose="020B0604020202020204" pitchFamily="34" charset="0"/>
              <a:buNone/>
            </a:pPr>
            <a:r>
              <a:rPr lang="es-HN" b="1" dirty="0" smtClean="0">
                <a:solidFill>
                  <a:prstClr val="black"/>
                </a:solidFill>
                <a:latin typeface="Arial" panose="020B0604020202020204" pitchFamily="34" charset="0"/>
                <a:cs typeface="Arial" panose="020B0604020202020204" pitchFamily="34" charset="0"/>
              </a:rPr>
              <a:t>TAREA DE TRABAJO:</a:t>
            </a:r>
          </a:p>
          <a:p>
            <a:pPr marL="457200" indent="-457200">
              <a:spcBef>
                <a:spcPts val="0"/>
              </a:spcBef>
              <a:buClr>
                <a:srgbClr val="FFC000"/>
              </a:buClr>
              <a:buSzPct val="150000"/>
              <a:buFont typeface="Wingdings" panose="05000000000000000000" pitchFamily="2" charset="2"/>
              <a:buChar char="§"/>
            </a:pPr>
            <a:r>
              <a:rPr lang="es-HN" sz="2800" dirty="0" smtClean="0">
                <a:solidFill>
                  <a:prstClr val="black"/>
                </a:solidFill>
                <a:latin typeface="Arial" panose="020B0604020202020204" pitchFamily="34" charset="0"/>
                <a:cs typeface="Arial" panose="020B0604020202020204" pitchFamily="34" charset="0"/>
              </a:rPr>
              <a:t>Podría ser rutina tal como monitorear el grano</a:t>
            </a:r>
          </a:p>
          <a:p>
            <a:pPr marL="0" indent="0">
              <a:spcBef>
                <a:spcPts val="0"/>
              </a:spcBef>
              <a:buClr>
                <a:srgbClr val="FFC000"/>
              </a:buClr>
              <a:buSzPct val="150000"/>
              <a:buFont typeface="Arial" panose="020B0604020202020204" pitchFamily="34" charset="0"/>
              <a:buNone/>
            </a:pPr>
            <a:endParaRPr lang="es-HN" sz="1200" dirty="0" smtClean="0">
              <a:solidFill>
                <a:prstClr val="black"/>
              </a:solidFill>
              <a:latin typeface="Arial" panose="020B0604020202020204" pitchFamily="34" charset="0"/>
              <a:cs typeface="Arial" panose="020B0604020202020204" pitchFamily="34" charset="0"/>
            </a:endParaRPr>
          </a:p>
          <a:p>
            <a:pPr marL="0" indent="0">
              <a:spcBef>
                <a:spcPts val="0"/>
              </a:spcBef>
              <a:buClr>
                <a:srgbClr val="FFC000"/>
              </a:buClr>
              <a:buSzPct val="150000"/>
              <a:buFont typeface="Arial" panose="020B0604020202020204" pitchFamily="34" charset="0"/>
              <a:buNone/>
            </a:pPr>
            <a:r>
              <a:rPr lang="es-HN" sz="36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ADVERTENCIA:</a:t>
            </a:r>
            <a:r>
              <a:rPr lang="es-HN" sz="3600" dirty="0" smtClean="0">
                <a:solidFill>
                  <a:prstClr val="black"/>
                </a:solidFill>
                <a:latin typeface="Arial" panose="020B0604020202020204" pitchFamily="34" charset="0"/>
                <a:cs typeface="Arial" panose="020B0604020202020204" pitchFamily="34" charset="0"/>
              </a:rPr>
              <a:t>  </a:t>
            </a:r>
          </a:p>
          <a:p>
            <a:pPr marL="0" indent="0">
              <a:spcBef>
                <a:spcPts val="0"/>
              </a:spcBef>
              <a:buClr>
                <a:srgbClr val="FFC000"/>
              </a:buClr>
              <a:buSzPct val="150000"/>
              <a:buFont typeface="Arial" panose="020B0604020202020204" pitchFamily="34" charset="0"/>
              <a:buNone/>
            </a:pPr>
            <a:r>
              <a:rPr lang="es-HN" sz="2800" dirty="0" smtClean="0">
                <a:solidFill>
                  <a:prstClr val="black"/>
                </a:solidFill>
                <a:latin typeface="Arial" panose="020B0604020202020204" pitchFamily="34" charset="0"/>
                <a:cs typeface="Arial" panose="020B0604020202020204" pitchFamily="34" charset="0"/>
              </a:rPr>
              <a:t>	</a:t>
            </a:r>
            <a:r>
              <a:rPr lang="es-HN" sz="2800" b="1" dirty="0" smtClean="0">
                <a:solidFill>
                  <a:prstClr val="black"/>
                </a:solidFill>
                <a:latin typeface="Arial" panose="020B0604020202020204" pitchFamily="34" charset="0"/>
                <a:cs typeface="Arial" panose="020B0604020202020204" pitchFamily="34" charset="0"/>
              </a:rPr>
              <a:t>Peligro Oculto</a:t>
            </a:r>
          </a:p>
          <a:p>
            <a:pPr marL="0" indent="0">
              <a:buClr>
                <a:srgbClr val="FFC000"/>
              </a:buClr>
              <a:buSzPct val="150000"/>
              <a:buFont typeface="Arial" panose="020B0604020202020204" pitchFamily="34" charset="0"/>
              <a:buNone/>
            </a:pPr>
            <a:endParaRPr lang="en-US" sz="2800" dirty="0" smtClean="0">
              <a:solidFill>
                <a:prstClr val="black"/>
              </a:solidFill>
              <a:latin typeface="Arial" panose="020B0604020202020204" pitchFamily="34" charset="0"/>
              <a:cs typeface="Arial" panose="020B0604020202020204" pitchFamily="34" charset="0"/>
            </a:endParaRPr>
          </a:p>
        </p:txBody>
      </p:sp>
      <p:pic>
        <p:nvPicPr>
          <p:cNvPr id="8" name="Picture 2" descr="Danger – Bridged Grain"/>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447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080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5" name="Title 4"/>
          <p:cNvSpPr>
            <a:spLocks noGrp="1"/>
          </p:cNvSpPr>
          <p:nvPr>
            <p:ph type="title"/>
          </p:nvPr>
        </p:nvSpPr>
        <p:spPr>
          <a:xfrm>
            <a:off x="457200" y="274638"/>
            <a:ext cx="8229600" cy="1325562"/>
          </a:xfrm>
        </p:spPr>
        <p:txBody>
          <a:bodyPr>
            <a:noAutofit/>
          </a:bodyPr>
          <a:lstStyle/>
          <a:p>
            <a:r>
              <a:rPr lang="es-HN" b="1" dirty="0" smtClean="0">
                <a:latin typeface="Arial" panose="020B0604020202020204" pitchFamily="34" charset="0"/>
                <a:cs typeface="Arial" panose="020B0604020202020204" pitchFamily="34" charset="0"/>
              </a:rPr>
              <a:t> ¿Cuál es el plan para los peligros?</a:t>
            </a:r>
            <a:endParaRPr lang="es-HN" b="1" dirty="0">
              <a:latin typeface="Arial" panose="020B0604020202020204" pitchFamily="34" charset="0"/>
              <a:cs typeface="Arial" panose="020B0604020202020204" pitchFamily="34" charset="0"/>
            </a:endParaRPr>
          </a:p>
        </p:txBody>
      </p:sp>
      <p:pic>
        <p:nvPicPr>
          <p:cNvPr id="6" name="Picture 5" descr="¿Qué camino seguir?&#1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52600" y="1752600"/>
            <a:ext cx="4798505" cy="4330559"/>
          </a:xfrm>
          <a:prstGeom prst="rect">
            <a:avLst/>
          </a:prstGeom>
        </p:spPr>
      </p:pic>
      <p:sp>
        <p:nvSpPr>
          <p:cNvPr id="2" name="TextBox 1"/>
          <p:cNvSpPr txBox="1"/>
          <p:nvPr/>
        </p:nvSpPr>
        <p:spPr>
          <a:xfrm>
            <a:off x="457200" y="2057400"/>
            <a:ext cx="4480560" cy="1077218"/>
          </a:xfrm>
          <a:prstGeom prst="rect">
            <a:avLst/>
          </a:prstGeom>
          <a:noFill/>
        </p:spPr>
        <p:txBody>
          <a:bodyPr wrap="square" rtlCol="0">
            <a:spAutoFit/>
          </a:bodyPr>
          <a:lstStyle/>
          <a:p>
            <a:r>
              <a:rPr lang="es-HN" sz="3200" b="1" i="1" dirty="0">
                <a:solidFill>
                  <a:srgbClr val="33CC33"/>
                </a:solidFill>
                <a:latin typeface="Arial" panose="020B0604020202020204" pitchFamily="34" charset="0"/>
                <a:cs typeface="Arial" panose="020B0604020202020204" pitchFamily="34" charset="0"/>
              </a:rPr>
              <a:t>¿Entras en el compartimiento?</a:t>
            </a:r>
          </a:p>
        </p:txBody>
      </p:sp>
      <p:sp>
        <p:nvSpPr>
          <p:cNvPr id="7" name="TextBox 6"/>
          <p:cNvSpPr txBox="1"/>
          <p:nvPr/>
        </p:nvSpPr>
        <p:spPr>
          <a:xfrm>
            <a:off x="101714" y="4854612"/>
            <a:ext cx="4480560" cy="553998"/>
          </a:xfrm>
          <a:prstGeom prst="rect">
            <a:avLst/>
          </a:prstGeom>
          <a:noFill/>
        </p:spPr>
        <p:txBody>
          <a:bodyPr wrap="square" rtlCol="0">
            <a:spAutoFit/>
          </a:bodyPr>
          <a:lstStyle/>
          <a:p>
            <a:r>
              <a:rPr lang="es-HN" sz="3000" b="1" i="1" dirty="0">
                <a:solidFill>
                  <a:srgbClr val="FF0000"/>
                </a:solidFill>
                <a:latin typeface="Arial" panose="020B0604020202020204" pitchFamily="34" charset="0"/>
                <a:cs typeface="Arial" panose="020B0604020202020204" pitchFamily="34" charset="0"/>
              </a:rPr>
              <a:t>¿Te mantienes fuera?</a:t>
            </a:r>
          </a:p>
        </p:txBody>
      </p:sp>
      <p:sp>
        <p:nvSpPr>
          <p:cNvPr id="8" name="Octagon 7"/>
          <p:cNvSpPr/>
          <p:nvPr/>
        </p:nvSpPr>
        <p:spPr>
          <a:xfrm>
            <a:off x="6096000" y="2057400"/>
            <a:ext cx="2819400" cy="2559034"/>
          </a:xfrm>
          <a:prstGeom prst="oct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prstClr val="white"/>
                </a:solidFill>
                <a:latin typeface="Arial" panose="020B0604020202020204" pitchFamily="34" charset="0"/>
                <a:cs typeface="Arial" panose="020B0604020202020204" pitchFamily="34" charset="0"/>
              </a:rPr>
              <a:t>¡QUEDATE </a:t>
            </a:r>
          </a:p>
          <a:p>
            <a:pPr algn="ctr"/>
            <a:r>
              <a:rPr lang="en-US" sz="2800" b="1" dirty="0">
                <a:solidFill>
                  <a:prstClr val="white"/>
                </a:solidFill>
                <a:latin typeface="Arial" panose="020B0604020202020204" pitchFamily="34" charset="0"/>
                <a:cs typeface="Arial" panose="020B0604020202020204" pitchFamily="34" charset="0"/>
              </a:rPr>
              <a:t>FUERA!</a:t>
            </a:r>
          </a:p>
        </p:txBody>
      </p:sp>
    </p:spTree>
    <p:extLst>
      <p:ext uri="{BB962C8B-B14F-4D97-AF65-F5344CB8AC3E}">
        <p14:creationId xmlns:p14="http://schemas.microsoft.com/office/powerpoint/2010/main" val="16126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2"/>
                                        </p:tgtEl>
                                        <p:attrNameLst>
                                          <p:attrName>ppt_w</p:attrName>
                                        </p:attrNameLst>
                                      </p:cBhvr>
                                      <p:tavLst>
                                        <p:tav tm="0">
                                          <p:val>
                                            <p:strVal val="#ppt_w*.05"/>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2"/>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2"/>
                                        </p:tgtEl>
                                      </p:cBhvr>
                                    </p:animEffect>
                                  </p:childTnLst>
                                </p:cTn>
                              </p:par>
                            </p:childTnLst>
                          </p:cTn>
                        </p:par>
                        <p:par>
                          <p:cTn id="15" fill="hold">
                            <p:stCondLst>
                              <p:cond delay="500"/>
                            </p:stCondLst>
                            <p:childTnLst>
                              <p:par>
                                <p:cTn id="16" presetID="15"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3" presetClass="entr" presetSubtype="32" fill="hold" grpId="0" nodeType="after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4*#ppt_w"/>
                                          </p:val>
                                        </p:tav>
                                        <p:tav tm="100000">
                                          <p:val>
                                            <p:strVal val="#ppt_w"/>
                                          </p:val>
                                        </p:tav>
                                      </p:tavLst>
                                    </p:anim>
                                    <p:anim calcmode="lin" valueType="num">
                                      <p:cBhvr>
                                        <p:cTn id="26" dur="500" fill="hold"/>
                                        <p:tgtEl>
                                          <p:spTgt spid="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a:noFill/>
          <a:ln>
            <a:noFill/>
          </a:ln>
        </p:spPr>
      </p:pic>
      <p:sp>
        <p:nvSpPr>
          <p:cNvPr id="2" name="Title 1"/>
          <p:cNvSpPr>
            <a:spLocks noGrp="1"/>
          </p:cNvSpPr>
          <p:nvPr>
            <p:ph type="title"/>
          </p:nvPr>
        </p:nvSpPr>
        <p:spPr>
          <a:xfrm>
            <a:off x="457200" y="152400"/>
            <a:ext cx="8229600" cy="1143000"/>
          </a:xfrm>
        </p:spPr>
        <p:txBody>
          <a:bodyPr>
            <a:noAutofit/>
          </a:bodyPr>
          <a:lstStyle/>
          <a:p>
            <a:r>
              <a:rPr lang="es-HN" dirty="0" smtClean="0"/>
              <a:t>Mejorar la calidad del grano en la cosecha.  </a:t>
            </a:r>
            <a:endParaRPr lang="es-HN" dirty="0"/>
          </a:p>
        </p:txBody>
      </p:sp>
      <p:sp>
        <p:nvSpPr>
          <p:cNvPr id="3" name="Content Placeholder 2"/>
          <p:cNvSpPr>
            <a:spLocks noGrp="1"/>
          </p:cNvSpPr>
          <p:nvPr>
            <p:ph idx="1"/>
          </p:nvPr>
        </p:nvSpPr>
        <p:spPr>
          <a:xfrm>
            <a:off x="304800" y="1371600"/>
            <a:ext cx="8229600" cy="4953000"/>
          </a:xfrm>
        </p:spPr>
        <p:txBody>
          <a:bodyPr>
            <a:normAutofit/>
          </a:bodyPr>
          <a:lstStyle/>
          <a:p>
            <a:pPr marL="0" indent="0">
              <a:buNone/>
            </a:pPr>
            <a:r>
              <a:rPr lang="es-H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Técnicas de cosecha</a:t>
            </a:r>
          </a:p>
          <a:p>
            <a:pPr>
              <a:spcBef>
                <a:spcPts val="800"/>
              </a:spcBef>
            </a:pPr>
            <a:r>
              <a:rPr lang="es-HN" sz="2600" dirty="0" smtClean="0"/>
              <a:t>Ajuste, combine las velocidades del ventilador, cóncavos, cernedores</a:t>
            </a:r>
          </a:p>
          <a:p>
            <a:pPr>
              <a:spcBef>
                <a:spcPts val="800"/>
              </a:spcBef>
            </a:pPr>
            <a:r>
              <a:rPr lang="es-HN" sz="2600" dirty="0" smtClean="0"/>
              <a:t>Minimizar el material extraño</a:t>
            </a:r>
          </a:p>
          <a:p>
            <a:pPr lvl="1">
              <a:spcBef>
                <a:spcPts val="800"/>
              </a:spcBef>
            </a:pPr>
            <a:r>
              <a:rPr lang="es-HN" sz="2200" dirty="0" smtClean="0"/>
              <a:t>Vainas, tallos, granos dañados</a:t>
            </a:r>
          </a:p>
          <a:p>
            <a:pPr lvl="1">
              <a:spcBef>
                <a:spcPts val="800"/>
              </a:spcBef>
            </a:pPr>
            <a:r>
              <a:rPr lang="es-HN" sz="2200" dirty="0" smtClean="0"/>
              <a:t>Reducir la formación de grumos</a:t>
            </a:r>
          </a:p>
          <a:p>
            <a:pPr lvl="1">
              <a:spcBef>
                <a:spcPts val="800"/>
              </a:spcBef>
            </a:pPr>
            <a:r>
              <a:rPr lang="es-HN" sz="2200" dirty="0" smtClean="0"/>
              <a:t>Disminuir el deterioro </a:t>
            </a:r>
          </a:p>
          <a:p>
            <a:pPr lvl="1">
              <a:spcBef>
                <a:spcPts val="800"/>
              </a:spcBef>
            </a:pPr>
            <a:r>
              <a:rPr lang="es-HN" sz="2200" dirty="0" smtClean="0"/>
              <a:t>Evitar tapones posteriores en</a:t>
            </a:r>
          </a:p>
          <a:p>
            <a:pPr marL="457200" lvl="1" indent="0">
              <a:spcBef>
                <a:spcPts val="800"/>
              </a:spcBef>
              <a:buNone/>
            </a:pPr>
            <a:r>
              <a:rPr lang="es-HN" sz="2200" dirty="0"/>
              <a:t>s</a:t>
            </a:r>
            <a:r>
              <a:rPr lang="es-HN" sz="2200" dirty="0" smtClean="0"/>
              <a:t>umideros</a:t>
            </a:r>
          </a:p>
          <a:p>
            <a:pPr marL="457200" lvl="1" indent="0">
              <a:spcBef>
                <a:spcPts val="800"/>
              </a:spcBef>
              <a:buNone/>
            </a:pPr>
            <a:r>
              <a:rPr lang="es-HN" sz="2200" dirty="0" smtClean="0"/>
              <a:t>Cribar el grano antes de almacenarlo</a:t>
            </a:r>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26</a:t>
            </a:fld>
            <a:endParaRPr lang="en-US" dirty="0">
              <a:solidFill>
                <a:prstClr val="black">
                  <a:tint val="75000"/>
                </a:prstClr>
              </a:solidFill>
            </a:endParaRPr>
          </a:p>
        </p:txBody>
      </p:sp>
      <p:sp>
        <p:nvSpPr>
          <p:cNvPr id="19" name="Rectangle 18" descr="text box"/>
          <p:cNvSpPr/>
          <p:nvPr/>
        </p:nvSpPr>
        <p:spPr>
          <a:xfrm>
            <a:off x="3749039" y="3063474"/>
            <a:ext cx="1645923" cy="731053"/>
          </a:xfrm>
          <a:prstGeom prst="rect">
            <a:avLst/>
          </a:prstGeom>
          <a:noFill/>
          <a:ln>
            <a:noFill/>
          </a:ln>
          <a:sp3d/>
        </p:spPr>
        <p:style>
          <a:lnRef idx="2">
            <a:scrgbClr r="0" g="0" b="0"/>
          </a:lnRef>
          <a:fillRef idx="1">
            <a:scrgbClr r="0" g="0" b="0"/>
          </a:fillRef>
          <a:effectRef idx="0">
            <a:schemeClr val="accent1">
              <a:hueOff val="0"/>
              <a:satOff val="0"/>
              <a:lumOff val="0"/>
              <a:alphaOff val="0"/>
            </a:schemeClr>
          </a:effectRef>
          <a:fontRef idx="minor">
            <a:schemeClr val="lt1"/>
          </a:fontRef>
        </p:style>
      </p:sp>
      <p:pic>
        <p:nvPicPr>
          <p:cNvPr id="17411" name="Picture 3" descr="Técnicas de cosecha&#10;"/>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519" t="9668" r="12042" b="2826"/>
          <a:stretch/>
        </p:blipFill>
        <p:spPr bwMode="auto">
          <a:xfrm>
            <a:off x="5129715" y="3656183"/>
            <a:ext cx="3733800" cy="2105626"/>
          </a:xfrm>
          <a:prstGeom prst="snip2DiagRect">
            <a:avLst>
              <a:gd name="adj1" fmla="val 0"/>
              <a:gd name="adj2"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90773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mage"/>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934858" y="3235219"/>
            <a:ext cx="3914884" cy="2632181"/>
          </a:xfrm>
          <a:prstGeom prst="rect">
            <a:avLst/>
          </a:prstGeom>
        </p:spPr>
      </p:pic>
      <p:sp>
        <p:nvSpPr>
          <p:cNvPr id="3" name="Content Placeholder 2"/>
          <p:cNvSpPr>
            <a:spLocks noGrp="1"/>
          </p:cNvSpPr>
          <p:nvPr>
            <p:ph idx="1"/>
          </p:nvPr>
        </p:nvSpPr>
        <p:spPr>
          <a:xfrm>
            <a:off x="418722" y="1524000"/>
            <a:ext cx="8305800" cy="4953000"/>
          </a:xfrm>
        </p:spPr>
        <p:txBody>
          <a:bodyPr>
            <a:normAutofit/>
          </a:bodyPr>
          <a:lstStyle/>
          <a:p>
            <a:r>
              <a:rPr lang="es-HN" sz="2600" dirty="0" smtClean="0"/>
              <a:t>Secar – niveles de humedad recomendados</a:t>
            </a:r>
          </a:p>
          <a:p>
            <a:r>
              <a:rPr lang="es-HN" sz="2600" dirty="0" smtClean="0"/>
              <a:t>Mantener fresco – instalar cables de temperatura</a:t>
            </a:r>
          </a:p>
          <a:p>
            <a:r>
              <a:rPr lang="es-HN" sz="2600" dirty="0" smtClean="0"/>
              <a:t>Airear</a:t>
            </a:r>
          </a:p>
          <a:p>
            <a:r>
              <a:rPr lang="es-HN" sz="2600" dirty="0" smtClean="0"/>
              <a:t>Revisar el grano con</a:t>
            </a:r>
          </a:p>
          <a:p>
            <a:pPr marL="0" indent="0">
              <a:buNone/>
            </a:pPr>
            <a:r>
              <a:rPr lang="es-HN" sz="2600" dirty="0" smtClean="0"/>
              <a:t>frecuencia</a:t>
            </a:r>
          </a:p>
          <a:p>
            <a:pPr lvl="0"/>
            <a:r>
              <a:rPr lang="es-HN" sz="2600" dirty="0" smtClean="0">
                <a:solidFill>
                  <a:prstClr val="black"/>
                </a:solidFill>
              </a:rPr>
              <a:t>Extracción por el centro</a:t>
            </a:r>
          </a:p>
          <a:p>
            <a:pPr marL="0" lvl="0" indent="0">
              <a:buNone/>
            </a:pPr>
            <a:r>
              <a:rPr lang="es-HN" sz="2600" dirty="0">
                <a:solidFill>
                  <a:prstClr val="black"/>
                </a:solidFill>
              </a:rPr>
              <a:t>d</a:t>
            </a:r>
            <a:r>
              <a:rPr lang="es-HN" sz="2600" dirty="0" smtClean="0">
                <a:solidFill>
                  <a:prstClr val="black"/>
                </a:solidFill>
              </a:rPr>
              <a:t>el compartimiento</a:t>
            </a:r>
          </a:p>
          <a:p>
            <a:pPr lvl="1"/>
            <a:r>
              <a:rPr lang="es-HN" sz="2200" dirty="0" smtClean="0">
                <a:solidFill>
                  <a:prstClr val="black"/>
                </a:solidFill>
              </a:rPr>
              <a:t>Redistribuir residuos y  </a:t>
            </a:r>
          </a:p>
          <a:p>
            <a:pPr marL="457200" lvl="1" indent="0">
              <a:buNone/>
              <a:tabLst>
                <a:tab pos="800100" algn="l"/>
              </a:tabLst>
            </a:pPr>
            <a:r>
              <a:rPr lang="es-HN" sz="2200" dirty="0" smtClean="0">
                <a:solidFill>
                  <a:prstClr val="black"/>
                </a:solidFill>
              </a:rPr>
              <a:t>	material extraño del centro</a:t>
            </a:r>
            <a:endParaRPr lang="es-HN" sz="2200" dirty="0" smtClean="0"/>
          </a:p>
          <a:p>
            <a:pPr marL="0" indent="0">
              <a:buNone/>
            </a:pPr>
            <a:endParaRPr lang="en-US" dirty="0" smtClean="0"/>
          </a:p>
          <a:p>
            <a:pPr marL="457200" lvl="1" indent="0">
              <a:buNone/>
              <a:tabLst>
                <a:tab pos="800100" algn="l"/>
              </a:tabLst>
            </a:pPr>
            <a:endParaRPr lang="en-US" dirty="0">
              <a:solidFill>
                <a:prstClr val="black"/>
              </a:solidFill>
            </a:endParaRPr>
          </a:p>
          <a:p>
            <a:pPr marL="457200" lvl="1" indent="0">
              <a:buNone/>
              <a:tabLst>
                <a:tab pos="800100" algn="l"/>
              </a:tabLst>
            </a:pPr>
            <a:endParaRPr lang="en-US" dirty="0" smtClean="0">
              <a:solidFill>
                <a:prstClr val="black"/>
              </a:solidFill>
            </a:endParaRPr>
          </a:p>
          <a:p>
            <a:pPr marL="628650">
              <a:tabLst>
                <a:tab pos="800100" algn="l"/>
              </a:tabLst>
            </a:pPr>
            <a:endParaRPr lang="en-US" dirty="0">
              <a:solidFill>
                <a:prstClr val="black"/>
              </a:solidFill>
            </a:endParaRPr>
          </a:p>
          <a:p>
            <a:pPr marL="0" indent="0">
              <a:buNone/>
            </a:pPr>
            <a:endParaRPr lang="en-US" dirty="0" smtClean="0"/>
          </a:p>
          <a:p>
            <a:endParaRPr lang="en-US" dirty="0"/>
          </a:p>
        </p:txBody>
      </p:sp>
      <p:sp>
        <p:nvSpPr>
          <p:cNvPr id="2" name="Title 1"/>
          <p:cNvSpPr>
            <a:spLocks noGrp="1"/>
          </p:cNvSpPr>
          <p:nvPr>
            <p:ph type="title"/>
          </p:nvPr>
        </p:nvSpPr>
        <p:spPr/>
        <p:txBody>
          <a:bodyPr>
            <a:noAutofit/>
          </a:bodyPr>
          <a:lstStyle/>
          <a:p>
            <a:r>
              <a:rPr lang="es-HN" dirty="0" smtClean="0"/>
              <a:t>Almacenar el grano apropiadamente. </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27</a:t>
            </a:fld>
            <a:endParaRPr lang="en-US" dirty="0">
              <a:solidFill>
                <a:prstClr val="black">
                  <a:tint val="75000"/>
                </a:prstClr>
              </a:solidFill>
            </a:endParaRPr>
          </a:p>
        </p:txBody>
      </p:sp>
      <p:pic>
        <p:nvPicPr>
          <p:cNvPr id="9" name="Picture 8"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867400"/>
            <a:ext cx="9143245" cy="1097189"/>
          </a:xfrm>
          <a:prstGeom prst="rect">
            <a:avLst/>
          </a:prstGeom>
        </p:spPr>
      </p:pic>
    </p:spTree>
    <p:extLst>
      <p:ext uri="{BB962C8B-B14F-4D97-AF65-F5344CB8AC3E}">
        <p14:creationId xmlns:p14="http://schemas.microsoft.com/office/powerpoint/2010/main" val="228062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0"/>
            <a:ext cx="8305800" cy="4953000"/>
          </a:xfrm>
        </p:spPr>
        <p:txBody>
          <a:bodyPr>
            <a:normAutofit/>
          </a:bodyPr>
          <a:lstStyle/>
          <a:p>
            <a:endParaRPr lang="en-US" dirty="0" smtClean="0"/>
          </a:p>
          <a:p>
            <a:r>
              <a:rPr lang="es-HN" dirty="0" smtClean="0"/>
              <a:t>Remover 5-10% del grano</a:t>
            </a:r>
          </a:p>
          <a:p>
            <a:pPr lvl="1"/>
            <a:r>
              <a:rPr lang="es-HN" dirty="0" smtClean="0"/>
              <a:t>Por el centro</a:t>
            </a:r>
          </a:p>
          <a:p>
            <a:r>
              <a:rPr lang="es-HN" dirty="0" smtClean="0"/>
              <a:t>Agregarlo de nuevo</a:t>
            </a:r>
          </a:p>
          <a:p>
            <a:r>
              <a:rPr lang="es-HN" dirty="0" smtClean="0"/>
              <a:t>Aplanar la superficie</a:t>
            </a:r>
          </a:p>
          <a:p>
            <a:pPr marL="0" indent="0">
              <a:buNone/>
            </a:pPr>
            <a:r>
              <a:rPr lang="es-HN" dirty="0"/>
              <a:t>d</a:t>
            </a:r>
            <a:r>
              <a:rPr lang="es-HN" dirty="0" smtClean="0"/>
              <a:t>el grano</a:t>
            </a:r>
          </a:p>
          <a:p>
            <a:pPr lvl="1"/>
            <a:r>
              <a:rPr lang="es-HN" dirty="0" smtClean="0"/>
              <a:t>Ayudar al flujo de aire</a:t>
            </a:r>
            <a:endParaRPr lang="en-US" dirty="0"/>
          </a:p>
        </p:txBody>
      </p:sp>
      <p:pic>
        <p:nvPicPr>
          <p:cNvPr id="7" name="Picture 6" descr="Vaciar por el centro para eliminar residuos del grano.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1614714"/>
            <a:ext cx="5955488" cy="4572000"/>
          </a:xfrm>
          <a:prstGeom prst="rect">
            <a:avLst/>
          </a:prstGeom>
        </p:spPr>
      </p:pic>
      <p:sp>
        <p:nvSpPr>
          <p:cNvPr id="2" name="Title 1"/>
          <p:cNvSpPr>
            <a:spLocks noGrp="1"/>
          </p:cNvSpPr>
          <p:nvPr>
            <p:ph type="title"/>
          </p:nvPr>
        </p:nvSpPr>
        <p:spPr>
          <a:xfrm>
            <a:off x="-1" y="274638"/>
            <a:ext cx="9143245" cy="1143000"/>
          </a:xfrm>
        </p:spPr>
        <p:txBody>
          <a:bodyPr>
            <a:noAutofit/>
          </a:bodyPr>
          <a:lstStyle/>
          <a:p>
            <a:r>
              <a:rPr lang="es-HN" dirty="0" smtClean="0"/>
              <a:t>Vaciar por el centro para eliminar residuos del grano. </a:t>
            </a:r>
            <a:endParaRPr lang="es-HN" dirty="0"/>
          </a:p>
        </p:txBody>
      </p:sp>
      <p:sp>
        <p:nvSpPr>
          <p:cNvPr id="4" name="Slide Number Placeholder 3"/>
          <p:cNvSpPr>
            <a:spLocks noGrp="1"/>
          </p:cNvSpPr>
          <p:nvPr>
            <p:ph type="sldNum" sz="quarter" idx="12"/>
          </p:nvPr>
        </p:nvSpPr>
        <p:spPr/>
        <p:txBody>
          <a:bodyPr/>
          <a:lstStyle/>
          <a:p>
            <a:fld id="{E68CB777-A129-4AF6-9ECC-E5865CD58601}" type="slidenum">
              <a:rPr lang="en-US" smtClean="0">
                <a:solidFill>
                  <a:prstClr val="black">
                    <a:tint val="75000"/>
                  </a:prstClr>
                </a:solidFill>
              </a:rPr>
              <a:pPr/>
              <a:t>28</a:t>
            </a:fld>
            <a:endParaRPr lang="en-US" dirty="0">
              <a:solidFill>
                <a:prstClr val="black">
                  <a:tint val="75000"/>
                </a:prstClr>
              </a:solidFill>
            </a:endParaRPr>
          </a:p>
        </p:txBody>
      </p:sp>
      <p:pic>
        <p:nvPicPr>
          <p:cNvPr id="9" name="Picture 8"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 y="5816879"/>
            <a:ext cx="9143245" cy="1097189"/>
          </a:xfrm>
          <a:prstGeom prst="rect">
            <a:avLst/>
          </a:prstGeom>
        </p:spPr>
      </p:pic>
    </p:spTree>
    <p:extLst>
      <p:ext uri="{BB962C8B-B14F-4D97-AF65-F5344CB8AC3E}">
        <p14:creationId xmlns:p14="http://schemas.microsoft.com/office/powerpoint/2010/main" val="1021995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92"/>
            <a:ext cx="9144000" cy="1096191"/>
          </a:xfrm>
          <a:prstGeom prst="rect">
            <a:avLst/>
          </a:prstGeom>
        </p:spPr>
      </p:pic>
      <p:sp>
        <p:nvSpPr>
          <p:cNvPr id="9" name="Content Placeholder 8"/>
          <p:cNvSpPr>
            <a:spLocks noGrp="1"/>
          </p:cNvSpPr>
          <p:nvPr>
            <p:ph idx="1"/>
          </p:nvPr>
        </p:nvSpPr>
        <p:spPr>
          <a:xfrm>
            <a:off x="255270" y="1401762"/>
            <a:ext cx="8229600" cy="5254083"/>
          </a:xfrm>
        </p:spPr>
        <p:txBody>
          <a:bodyPr>
            <a:normAutofit/>
          </a:bodyPr>
          <a:lstStyle/>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Espere</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Encienda ventiladores </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Abra y cierre puertas o el 2ndo</a:t>
            </a:r>
          </a:p>
          <a:p>
            <a:pPr marL="0" indent="0">
              <a:buClr>
                <a:srgbClr val="FFC000"/>
              </a:buClr>
              <a:buSzPct val="150000"/>
              <a:buNone/>
            </a:pPr>
            <a:r>
              <a:rPr lang="es-HN" sz="2400" dirty="0" smtClean="0">
                <a:latin typeface="Arial" panose="020B0604020202020204" pitchFamily="34" charset="0"/>
                <a:cs typeface="Arial" panose="020B0604020202020204" pitchFamily="34" charset="0"/>
              </a:rPr>
              <a:t>sumidero</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Llene y vacíe el compartimiento</a:t>
            </a:r>
          </a:p>
          <a:p>
            <a:pPr>
              <a:buClr>
                <a:srgbClr val="FFC000"/>
              </a:buClr>
              <a:buSzPct val="150000"/>
              <a:buFont typeface="Wingdings" panose="05000000000000000000" pitchFamily="2" charset="2"/>
              <a:buChar char="§"/>
            </a:pPr>
            <a:r>
              <a:rPr lang="es-HN" sz="2400" dirty="0" smtClean="0">
                <a:solidFill>
                  <a:prstClr val="black"/>
                </a:solidFill>
                <a:latin typeface="Arial" panose="020B0604020202020204" pitchFamily="34" charset="0"/>
                <a:cs typeface="Arial" panose="020B0604020202020204" pitchFamily="34" charset="0"/>
              </a:rPr>
              <a:t>Empujar el grano con varilla – en túnel</a:t>
            </a:r>
          </a:p>
          <a:p>
            <a:pPr marL="0" indent="0">
              <a:buClr>
                <a:srgbClr val="FFC000"/>
              </a:buClr>
              <a:buSzPct val="150000"/>
              <a:buNone/>
            </a:pPr>
            <a:r>
              <a:rPr lang="es-HN" sz="2400" dirty="0" smtClean="0">
                <a:solidFill>
                  <a:prstClr val="black"/>
                </a:solidFill>
                <a:latin typeface="Arial" panose="020B0604020202020204" pitchFamily="34" charset="0"/>
                <a:cs typeface="Arial" panose="020B0604020202020204" pitchFamily="34" charset="0"/>
              </a:rPr>
              <a:t>O en el exterior </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Aspirar el grano</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Aire comprimido</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Azotar el grano con látigo hidráulico</a:t>
            </a:r>
          </a:p>
          <a:p>
            <a:pPr>
              <a:buClr>
                <a:srgbClr val="FFC000"/>
              </a:buClr>
              <a:buSzPct val="150000"/>
              <a:buFont typeface="Wingdings" panose="05000000000000000000" pitchFamily="2" charset="2"/>
              <a:buChar char="§"/>
            </a:pPr>
            <a:r>
              <a:rPr lang="es-HN" sz="2400" dirty="0" smtClean="0">
                <a:latin typeface="Arial" panose="020B0604020202020204" pitchFamily="34" charset="0"/>
                <a:cs typeface="Arial" panose="020B0604020202020204" pitchFamily="34" charset="0"/>
              </a:rPr>
              <a:t>Contratar – Un profesional de limpieza de silos</a:t>
            </a:r>
            <a:endParaRPr lang="es-HN" sz="2400" dirty="0">
              <a:latin typeface="Arial" panose="020B0604020202020204" pitchFamily="34" charset="0"/>
              <a:cs typeface="Arial" panose="020B0604020202020204" pitchFamily="34" charset="0"/>
            </a:endParaRPr>
          </a:p>
        </p:txBody>
      </p:sp>
      <p:sp>
        <p:nvSpPr>
          <p:cNvPr id="5" name="Title 4" descr="utilice alternativas en vez de la entrada. "/>
          <p:cNvSpPr>
            <a:spLocks noGrp="1"/>
          </p:cNvSpPr>
          <p:nvPr>
            <p:ph type="title"/>
          </p:nvPr>
        </p:nvSpPr>
        <p:spPr>
          <a:xfrm>
            <a:off x="0" y="76200"/>
            <a:ext cx="9144000" cy="1325562"/>
          </a:xfrm>
        </p:spPr>
        <p:txBody>
          <a:bodyPr>
            <a:noAutofit/>
          </a:bodyPr>
          <a:lstStyle/>
          <a:p>
            <a:r>
              <a:rPr lang="es-HN" b="1" dirty="0" smtClean="0">
                <a:latin typeface="Arial" panose="020B0604020202020204" pitchFamily="34" charset="0"/>
                <a:cs typeface="Arial" panose="020B0604020202020204" pitchFamily="34" charset="0"/>
              </a:rPr>
              <a:t>Utilice alternativas en vez de la entrada</a:t>
            </a:r>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6" name="Picture 5" descr="utilice alternativas en vez de la entrada. "/>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5394960" y="2179320"/>
            <a:ext cx="4023360" cy="3017520"/>
          </a:xfrm>
          <a:prstGeom prst="ellipse">
            <a:avLst/>
          </a:prstGeom>
        </p:spPr>
      </p:pic>
      <p:sp>
        <p:nvSpPr>
          <p:cNvPr id="2" name="TextBox 1"/>
          <p:cNvSpPr txBox="1"/>
          <p:nvPr/>
        </p:nvSpPr>
        <p:spPr>
          <a:xfrm>
            <a:off x="6358890" y="4800600"/>
            <a:ext cx="2095500" cy="523220"/>
          </a:xfrm>
          <a:prstGeom prst="rect">
            <a:avLst/>
          </a:prstGeom>
          <a:noFill/>
        </p:spPr>
        <p:txBody>
          <a:bodyPr wrap="square" rtlCol="0">
            <a:spAutoFit/>
          </a:bodyPr>
          <a:lstStyle/>
          <a:p>
            <a:pPr algn="ctr"/>
            <a:r>
              <a:rPr lang="es-HN" sz="1400" dirty="0">
                <a:solidFill>
                  <a:prstClr val="white"/>
                </a:solidFill>
                <a:latin typeface="Arial" panose="020B0604020202020204" pitchFamily="34" charset="0"/>
                <a:cs typeface="Arial" panose="020B0604020202020204" pitchFamily="34" charset="0"/>
              </a:rPr>
              <a:t>Cortesía de</a:t>
            </a:r>
          </a:p>
          <a:p>
            <a:pPr algn="ctr"/>
            <a:r>
              <a:rPr lang="es-HN" sz="1400" dirty="0">
                <a:solidFill>
                  <a:prstClr val="white"/>
                </a:solidFill>
                <a:latin typeface="Arial" panose="020B0604020202020204" pitchFamily="34" charset="0"/>
                <a:cs typeface="Arial" panose="020B0604020202020204" pitchFamily="34" charset="0"/>
              </a:rPr>
              <a:t> </a:t>
            </a:r>
            <a:r>
              <a:rPr lang="es-HN" sz="1400" dirty="0" err="1">
                <a:solidFill>
                  <a:prstClr val="white"/>
                </a:solidFill>
                <a:latin typeface="Arial" panose="020B0604020202020204" pitchFamily="34" charset="0"/>
                <a:cs typeface="Arial" panose="020B0604020202020204" pitchFamily="34" charset="0"/>
              </a:rPr>
              <a:t>Pneumat</a:t>
            </a:r>
            <a:r>
              <a:rPr lang="es-HN" sz="1400" dirty="0">
                <a:solidFill>
                  <a:prstClr val="white"/>
                </a:solidFill>
                <a:latin typeface="Arial" panose="020B0604020202020204" pitchFamily="34" charset="0"/>
                <a:cs typeface="Arial" panose="020B0604020202020204" pitchFamily="34" charset="0"/>
              </a:rPr>
              <a:t> </a:t>
            </a:r>
            <a:r>
              <a:rPr lang="es-HN" sz="1400" dirty="0" err="1">
                <a:solidFill>
                  <a:prstClr val="white"/>
                </a:solidFill>
                <a:latin typeface="Arial" panose="020B0604020202020204" pitchFamily="34" charset="0"/>
                <a:cs typeface="Arial" panose="020B0604020202020204" pitchFamily="34" charset="0"/>
              </a:rPr>
              <a:t>Systems</a:t>
            </a:r>
            <a:r>
              <a:rPr lang="es-HN" sz="1400" dirty="0">
                <a:solidFill>
                  <a:prstClr val="white"/>
                </a:solidFill>
                <a:latin typeface="Arial" panose="020B0604020202020204" pitchFamily="34" charset="0"/>
                <a:cs typeface="Arial" panose="020B0604020202020204" pitchFamily="34" charset="0"/>
              </a:rPr>
              <a:t>, </a:t>
            </a:r>
            <a:r>
              <a:rPr lang="es-HN" sz="1400" dirty="0" err="1">
                <a:solidFill>
                  <a:prstClr val="white"/>
                </a:solidFill>
                <a:latin typeface="Arial" panose="020B0604020202020204" pitchFamily="34" charset="0"/>
                <a:cs typeface="Arial" panose="020B0604020202020204" pitchFamily="34" charset="0"/>
              </a:rPr>
              <a:t>Inc</a:t>
            </a:r>
            <a:r>
              <a:rPr lang="en-US" sz="1400" dirty="0">
                <a:solidFill>
                  <a:prstClr val="white"/>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7417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sz="4400" dirty="0" smtClean="0"/>
              <a:t>Introducción</a:t>
            </a:r>
            <a:endParaRPr lang="es-HN" sz="4400" dirty="0"/>
          </a:p>
        </p:txBody>
      </p:sp>
      <p:sp>
        <p:nvSpPr>
          <p:cNvPr id="3" name="Content Placeholder 2"/>
          <p:cNvSpPr>
            <a:spLocks noGrp="1"/>
          </p:cNvSpPr>
          <p:nvPr>
            <p:ph idx="1"/>
          </p:nvPr>
        </p:nvSpPr>
        <p:spPr/>
        <p:txBody>
          <a:bodyPr anchor="ctr">
            <a:normAutofit/>
          </a:bodyPr>
          <a:lstStyle/>
          <a:p>
            <a:pPr marL="0">
              <a:buNone/>
            </a:pPr>
            <a:r>
              <a:rPr lang="es-HN" dirty="0" smtClean="0"/>
              <a:t>El video y módulo </a:t>
            </a:r>
            <a:r>
              <a:rPr lang="es-HN" i="1" dirty="0" smtClean="0"/>
              <a:t>Reduciendo Riesgos de Entrada al Compartimiento de Granos </a:t>
            </a:r>
            <a:r>
              <a:rPr lang="es-HN" dirty="0"/>
              <a:t>es parte de un programa educativo sobre los peligros encontrados en las áreas de manejo de grano, incluyendo los compartimientos de grano y sus </a:t>
            </a:r>
            <a:r>
              <a:rPr lang="es-HN" dirty="0" smtClean="0"/>
              <a:t>alrededores. </a:t>
            </a:r>
            <a:r>
              <a:rPr lang="es-HN" dirty="0"/>
              <a:t>Su propósito es ayudar a los participantes a identificar y reducir los riesgos en el lugar de trabajo</a:t>
            </a:r>
            <a:r>
              <a:rPr lang="es-HN" dirty="0" smtClean="0"/>
              <a:t>.  </a:t>
            </a:r>
            <a:endParaRPr lang="es-HN" dirty="0" smtClean="0">
              <a:solidFill>
                <a:srgbClr val="FF0000"/>
              </a:solidFill>
            </a:endParaRPr>
          </a:p>
          <a:p>
            <a:endParaRPr lang="en-US" dirty="0"/>
          </a:p>
        </p:txBody>
      </p:sp>
    </p:spTree>
    <p:extLst>
      <p:ext uri="{BB962C8B-B14F-4D97-AF65-F5344CB8AC3E}">
        <p14:creationId xmlns:p14="http://schemas.microsoft.com/office/powerpoint/2010/main" val="2635628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n del tractor que tira del carro en fron del grano que maneja los compartimientos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5143" y="2819400"/>
            <a:ext cx="457200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a:xfrm>
            <a:off x="4604279" y="2302679"/>
            <a:ext cx="4538966" cy="4279722"/>
          </a:xfrm>
        </p:spPr>
        <p:txBody>
          <a:bodyPr>
            <a:normAutofit lnSpcReduction="10000"/>
          </a:bodyPr>
          <a:lstStyle/>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Sin entrar</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Descubra peligros </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Encienda ventiladores</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Alternar – Retorno de grano y descarga de grano</a:t>
            </a:r>
          </a:p>
          <a:p>
            <a:pPr lvl="1">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Exponer una porción de la pirámide</a:t>
            </a:r>
          </a:p>
          <a:p>
            <a:pPr lvl="1">
              <a:buClr>
                <a:srgbClr val="FFC000"/>
              </a:buClr>
              <a:buSzPct val="150000"/>
              <a:buFont typeface="Arial" panose="020B0604020202020204" pitchFamily="34" charset="0"/>
              <a:buChar char="•"/>
            </a:pPr>
            <a:r>
              <a:rPr lang="es-HN" sz="2400" dirty="0" smtClean="0">
                <a:latin typeface="Arial" panose="020B0604020202020204" pitchFamily="34" charset="0"/>
                <a:cs typeface="Arial" panose="020B0604020202020204" pitchFamily="34" charset="0"/>
              </a:rPr>
              <a:t>Quiebre el grano desde afuera; arriba</a:t>
            </a:r>
          </a:p>
          <a:p>
            <a:pPr marL="0" indent="0">
              <a:buClr>
                <a:srgbClr val="FFC000"/>
              </a:buClr>
              <a:buSzPct val="150000"/>
              <a:buNone/>
            </a:pPr>
            <a:endParaRPr lang="en-US" dirty="0" smtClean="0">
              <a:latin typeface="Arial" panose="020B0604020202020204" pitchFamily="34" charset="0"/>
              <a:cs typeface="Arial" panose="020B0604020202020204" pitchFamily="34" charset="0"/>
            </a:endParaRPr>
          </a:p>
        </p:txBody>
      </p:sp>
      <p:sp>
        <p:nvSpPr>
          <p:cNvPr id="5" name="Title 4"/>
          <p:cNvSpPr>
            <a:spLocks noGrp="1"/>
          </p:cNvSpPr>
          <p:nvPr>
            <p:ph type="title"/>
          </p:nvPr>
        </p:nvSpPr>
        <p:spPr>
          <a:xfrm>
            <a:off x="304422" y="82461"/>
            <a:ext cx="8534400" cy="1143000"/>
          </a:xfrm>
        </p:spPr>
        <p:txBody>
          <a:bodyPr>
            <a:noAutofit/>
          </a:bodyPr>
          <a:lstStyle/>
          <a:p>
            <a:r>
              <a:rPr lang="es-HN" b="1" dirty="0" smtClean="0">
                <a:latin typeface="Arial" panose="020B0604020202020204" pitchFamily="34" charset="0"/>
                <a:cs typeface="Arial" panose="020B0604020202020204" pitchFamily="34" charset="0"/>
              </a:rPr>
              <a:t>Alternar – llenar y vaciar. </a:t>
            </a:r>
            <a:endParaRPr lang="es-HN" b="1" dirty="0">
              <a:latin typeface="Arial" panose="020B0604020202020204" pitchFamily="34" charset="0"/>
              <a:cs typeface="Arial" panose="020B0604020202020204" pitchFamily="34" charset="0"/>
            </a:endParaRPr>
          </a:p>
        </p:txBody>
      </p:sp>
      <p:pic>
        <p:nvPicPr>
          <p:cNvPr id="7" name="Picture 6" descr="discover hazards when they first appea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144000" y="1658112"/>
            <a:ext cx="4071007" cy="3541776"/>
          </a:xfrm>
          <a:prstGeom prst="rect">
            <a:avLst/>
          </a:prstGeom>
        </p:spPr>
      </p:pic>
      <p:sp>
        <p:nvSpPr>
          <p:cNvPr id="2" name="Rectangle 1"/>
          <p:cNvSpPr/>
          <p:nvPr/>
        </p:nvSpPr>
        <p:spPr>
          <a:xfrm>
            <a:off x="-3185939" y="3222954"/>
            <a:ext cx="3204082" cy="369332"/>
          </a:xfrm>
          <a:prstGeom prst="rect">
            <a:avLst/>
          </a:prstGeom>
        </p:spPr>
        <p:txBody>
          <a:bodyPr wrap="none">
            <a:spAutoFit/>
          </a:bodyPr>
          <a:lstStyle/>
          <a:p>
            <a:r>
              <a:rPr lang="en-US" dirty="0">
                <a:solidFill>
                  <a:prstClr val="black"/>
                </a:solidFill>
              </a:rPr>
              <a:t>clumps, pyramids, side build-up </a:t>
            </a:r>
          </a:p>
        </p:txBody>
      </p:sp>
      <p:pic>
        <p:nvPicPr>
          <p:cNvPr id="3" name="Picture 2"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760811"/>
            <a:ext cx="9143245" cy="1097189"/>
          </a:xfrm>
          <a:prstGeom prst="rect">
            <a:avLst/>
          </a:prstGeom>
        </p:spPr>
      </p:pic>
      <p:sp>
        <p:nvSpPr>
          <p:cNvPr id="4" name="Rectangle 3"/>
          <p:cNvSpPr/>
          <p:nvPr/>
        </p:nvSpPr>
        <p:spPr>
          <a:xfrm>
            <a:off x="456822" y="1225461"/>
            <a:ext cx="8229600" cy="1077218"/>
          </a:xfrm>
          <a:prstGeom prst="rect">
            <a:avLst/>
          </a:prstGeom>
        </p:spPr>
        <p:txBody>
          <a:bodyPr wrap="square">
            <a:spAutoFit/>
          </a:bodyPr>
          <a:lstStyle/>
          <a:p>
            <a:pPr algn="r">
              <a:spcBef>
                <a:spcPct val="20000"/>
              </a:spcBef>
              <a:buClr>
                <a:srgbClr val="FFC000"/>
              </a:buClr>
              <a:buSzPct val="150000"/>
            </a:pPr>
            <a:r>
              <a:rPr lang="es-HN"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Revise el grano frecuentemente durante la descarga</a:t>
            </a:r>
          </a:p>
        </p:txBody>
      </p:sp>
    </p:spTree>
    <p:extLst>
      <p:ext uri="{BB962C8B-B14F-4D97-AF65-F5344CB8AC3E}">
        <p14:creationId xmlns:p14="http://schemas.microsoft.com/office/powerpoint/2010/main" val="3609861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C:\Users\jlee\Desktop\Kodak Pictures\Bin Entry Pictures\keith rodi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0322" y="1295400"/>
            <a:ext cx="6863355" cy="457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Grain Handling line 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sp>
        <p:nvSpPr>
          <p:cNvPr id="2" name="Title 1"/>
          <p:cNvSpPr>
            <a:spLocks noGrp="1"/>
          </p:cNvSpPr>
          <p:nvPr>
            <p:ph type="title"/>
          </p:nvPr>
        </p:nvSpPr>
        <p:spPr>
          <a:xfrm>
            <a:off x="457200" y="152400"/>
            <a:ext cx="8229600" cy="1143000"/>
          </a:xfrm>
        </p:spPr>
        <p:txBody>
          <a:bodyPr>
            <a:normAutofit fontScale="90000"/>
          </a:bodyPr>
          <a:lstStyle/>
          <a:p>
            <a:r>
              <a:rPr lang="es-HN" b="1" dirty="0" smtClean="0">
                <a:latin typeface="Arial" panose="020B0604020202020204" pitchFamily="34" charset="0"/>
                <a:cs typeface="Arial" panose="020B0604020202020204" pitchFamily="34" charset="0"/>
              </a:rPr>
              <a:t>Empujar el Grano con Varilla – DE FORMA SEGURA</a:t>
            </a:r>
            <a:endParaRPr lang="es-HN" b="1" dirty="0">
              <a:latin typeface="Arial" panose="020B0604020202020204" pitchFamily="34" charset="0"/>
              <a:cs typeface="Arial" panose="020B0604020202020204" pitchFamily="34" charset="0"/>
            </a:endParaRPr>
          </a:p>
        </p:txBody>
      </p:sp>
      <p:pic>
        <p:nvPicPr>
          <p:cNvPr id="6" name="Picture 4" descr="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a:xfrm>
            <a:off x="298048" y="1295400"/>
            <a:ext cx="7709703" cy="4572000"/>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2" descr="image"/>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rot="10800000">
            <a:off x="5486400" y="1295400"/>
            <a:ext cx="3487114" cy="4572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962400" y="1371600"/>
            <a:ext cx="3200400" cy="954107"/>
          </a:xfrm>
          <a:prstGeom prst="rect">
            <a:avLst/>
          </a:prstGeom>
          <a:noFill/>
        </p:spPr>
        <p:txBody>
          <a:bodyPr wrap="square" rtlCol="0">
            <a:spAutoFit/>
          </a:bodyPr>
          <a:lstStyle/>
          <a:p>
            <a:r>
              <a:rPr lang="es-HN" sz="2800" b="1" dirty="0">
                <a:solidFill>
                  <a:prstClr val="black"/>
                </a:solidFill>
                <a:latin typeface="Arial" panose="020B0604020202020204" pitchFamily="34" charset="0"/>
                <a:cs typeface="Arial" panose="020B0604020202020204" pitchFamily="34" charset="0"/>
              </a:rPr>
              <a:t>Túneles de Recolección</a:t>
            </a:r>
          </a:p>
        </p:txBody>
      </p:sp>
      <p:sp>
        <p:nvSpPr>
          <p:cNvPr id="11" name="Up-Down Arrow 10"/>
          <p:cNvSpPr/>
          <p:nvPr/>
        </p:nvSpPr>
        <p:spPr>
          <a:xfrm rot="5400000">
            <a:off x="4457700" y="876300"/>
            <a:ext cx="685800" cy="4419600"/>
          </a:xfrm>
          <a:prstGeom prst="up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bIns="182880" rtlCol="0" anchor="ctr" anchorCtr="1"/>
          <a:lstStyle/>
          <a:p>
            <a:pPr algn="ctr"/>
            <a:r>
              <a:rPr lang="es-HN" sz="2000" dirty="0">
                <a:solidFill>
                  <a:prstClr val="white"/>
                </a:solidFill>
                <a:latin typeface="Arial" panose="020B0604020202020204" pitchFamily="34" charset="0"/>
                <a:cs typeface="Arial" panose="020B0604020202020204" pitchFamily="34" charset="0"/>
              </a:rPr>
              <a:t>Abertura para empujar el grano</a:t>
            </a:r>
          </a:p>
        </p:txBody>
      </p:sp>
      <p:sp>
        <p:nvSpPr>
          <p:cNvPr id="3" name="Rectangle 2"/>
          <p:cNvSpPr/>
          <p:nvPr/>
        </p:nvSpPr>
        <p:spPr>
          <a:xfrm>
            <a:off x="302381" y="3829560"/>
            <a:ext cx="5294086" cy="1902059"/>
          </a:xfrm>
          <a:prstGeom prst="rect">
            <a:avLst/>
          </a:prstGeom>
        </p:spPr>
        <p:txBody>
          <a:bodyPr wrap="square">
            <a:spAutoFit/>
          </a:bodyPr>
          <a:lstStyle/>
          <a:p>
            <a:pPr marL="342900" indent="-342900">
              <a:spcBef>
                <a:spcPct val="20000"/>
              </a:spcBef>
              <a:buClr>
                <a:srgbClr val="FFC000"/>
              </a:buClr>
              <a:buSzPct val="150000"/>
              <a:buFont typeface="Wingdings" panose="05000000000000000000" pitchFamily="2" charset="2"/>
              <a:buChar char="§"/>
            </a:pPr>
            <a:r>
              <a:rPr lang="es-HN" sz="2800" dirty="0">
                <a:solidFill>
                  <a:prstClr val="white"/>
                </a:solidFill>
                <a:latin typeface="Arial" panose="020B0604020202020204" pitchFamily="34" charset="0"/>
                <a:cs typeface="Arial" panose="020B0604020202020204" pitchFamily="34" charset="0"/>
              </a:rPr>
              <a:t>Utilice una vara extensible para alcanzar o golpear el grano</a:t>
            </a:r>
          </a:p>
          <a:p>
            <a:pPr marL="342900" indent="-342900">
              <a:spcBef>
                <a:spcPct val="20000"/>
              </a:spcBef>
              <a:buClr>
                <a:srgbClr val="FFC000"/>
              </a:buClr>
              <a:buSzPct val="150000"/>
              <a:buFont typeface="Wingdings" panose="05000000000000000000" pitchFamily="2" charset="2"/>
              <a:buChar char="§"/>
            </a:pPr>
            <a:r>
              <a:rPr lang="es-HN" sz="2800" dirty="0">
                <a:solidFill>
                  <a:prstClr val="white"/>
                </a:solidFill>
                <a:latin typeface="Arial" panose="020B0604020202020204" pitchFamily="34" charset="0"/>
                <a:cs typeface="Arial" panose="020B0604020202020204" pitchFamily="34" charset="0"/>
              </a:rPr>
              <a:t>Repita como sea necesario</a:t>
            </a:r>
            <a:endParaRPr lang="es-HN" sz="2800" dirty="0">
              <a:solidFill>
                <a:prstClr val="white"/>
              </a:solidFill>
            </a:endParaRPr>
          </a:p>
        </p:txBody>
      </p:sp>
    </p:spTree>
    <p:extLst>
      <p:ext uri="{BB962C8B-B14F-4D97-AF65-F5344CB8AC3E}">
        <p14:creationId xmlns:p14="http://schemas.microsoft.com/office/powerpoint/2010/main" val="265673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5" presetClass="entr" presetSubtype="1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heckerboard(across)">
                                      <p:cBhvr>
                                        <p:cTn id="16" dur="500"/>
                                        <p:tgtEl>
                                          <p:spTgt spid="13"/>
                                        </p:tgtEl>
                                      </p:cBhvr>
                                    </p:animEffect>
                                  </p:childTnLst>
                                </p:cTn>
                              </p:par>
                              <p:par>
                                <p:cTn id="17" presetID="10" presetClass="exit" presetSubtype="0" fill="hold" grpId="0" nodeType="withEffect">
                                  <p:stCondLst>
                                    <p:cond delay="0"/>
                                  </p:stCondLst>
                                  <p:childTnLst>
                                    <p:animEffect transition="out" filter="fade">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ush the grain with rod – no tunnel"/>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1500732"/>
            <a:ext cx="4548851" cy="4572000"/>
          </a:xfrm>
          <a:prstGeom prst="rect">
            <a:avLst/>
          </a:prstGeom>
        </p:spPr>
      </p:pic>
      <p:pic>
        <p:nvPicPr>
          <p:cNvPr id="12" name="Picture 11" descr="imagen del trabajador usando Rod para romper el grano"/>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693" y="1500732"/>
            <a:ext cx="4287707" cy="4297680"/>
          </a:xfrm>
          <a:prstGeom prst="rect">
            <a:avLst/>
          </a:prstGeom>
        </p:spPr>
      </p:pic>
      <p:pic>
        <p:nvPicPr>
          <p:cNvPr id="11" name="Picture 10" descr="Grain Handling line ar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5761809"/>
            <a:ext cx="9144000" cy="1096191"/>
          </a:xfrm>
          <a:prstGeom prst="rect">
            <a:avLst/>
          </a:prstGeom>
        </p:spPr>
      </p:pic>
      <p:pic>
        <p:nvPicPr>
          <p:cNvPr id="6" name="Content Placeholder 7" descr="100_0125" title="no"/>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a:xfrm>
            <a:off x="305765" y="1500732"/>
            <a:ext cx="4593144"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81000" y="304800"/>
            <a:ext cx="8382000" cy="1143000"/>
          </a:xfrm>
        </p:spPr>
        <p:txBody>
          <a:bodyPr>
            <a:normAutofit fontScale="90000"/>
          </a:bodyPr>
          <a:lstStyle/>
          <a:p>
            <a:r>
              <a:rPr lang="es-HN" b="1" dirty="0" smtClean="0">
                <a:latin typeface="Arial" panose="020B0604020202020204" pitchFamily="34" charset="0"/>
                <a:cs typeface="Arial" panose="020B0604020202020204" pitchFamily="34" charset="0"/>
              </a:rPr>
              <a:t>Empujar el Grano con Varilla – Sin túnel</a:t>
            </a:r>
            <a:endParaRPr lang="es-HN" b="1"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900914" y="1719577"/>
            <a:ext cx="4114800" cy="4572000"/>
          </a:xfrm>
        </p:spPr>
        <p:txBody>
          <a:bodyPr>
            <a:normAutofit/>
          </a:bodyPr>
          <a:lstStyle/>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Candado/Etiqueta (LOTO)</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Arnés de cuerpo</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Cuerda Salvavidas</a:t>
            </a:r>
          </a:p>
          <a:p>
            <a:pPr>
              <a:buClr>
                <a:srgbClr val="FFC000"/>
              </a:buClr>
              <a:buSzPct val="150000"/>
              <a:buFont typeface="Wingdings" panose="05000000000000000000" pitchFamily="2" charset="2"/>
              <a:buChar char="§"/>
            </a:pPr>
            <a:r>
              <a:rPr lang="es-HN" sz="2800" dirty="0" smtClean="0">
                <a:latin typeface="Arial" panose="020B0604020202020204" pitchFamily="34" charset="0"/>
                <a:cs typeface="Arial" panose="020B0604020202020204" pitchFamily="34" charset="0"/>
              </a:rPr>
              <a:t>Observador</a:t>
            </a:r>
            <a:endParaRPr lang="es-HN" sz="2800" dirty="0">
              <a:latin typeface="Arial" panose="020B0604020202020204" pitchFamily="34" charset="0"/>
              <a:cs typeface="Arial" panose="020B0604020202020204" pitchFamily="34" charset="0"/>
            </a:endParaRPr>
          </a:p>
        </p:txBody>
      </p:sp>
      <p:pic>
        <p:nvPicPr>
          <p:cNvPr id="5127" name="Picture 7" descr="NO BORRE ESTA IMAGEN! SE NECESITA PARA ANIMACION!!!&#10;"/>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58542" y="1499766"/>
            <a:ext cx="2458542" cy="1229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quot;No&quot; Symbol 20" descr="image of no "/>
          <p:cNvSpPr/>
          <p:nvPr/>
        </p:nvSpPr>
        <p:spPr>
          <a:xfrm>
            <a:off x="1676400" y="3198590"/>
            <a:ext cx="2468880" cy="2468880"/>
          </a:xfrm>
          <a:prstGeom prst="noSmoking">
            <a:avLst>
              <a:gd name="adj" fmla="val 845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365327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4">
                                            <p:txEl>
                                              <p:pRg st="0" end="0"/>
                                            </p:txEl>
                                          </p:spTgt>
                                        </p:tgtEl>
                                      </p:cBhvr>
                                    </p:animEffect>
                                    <p:set>
                                      <p:cBhvr>
                                        <p:cTn id="13" dur="1" fill="hold">
                                          <p:stCondLst>
                                            <p:cond delay="499"/>
                                          </p:stCondLst>
                                        </p:cTn>
                                        <p:tgtEl>
                                          <p:spTgt spid="4">
                                            <p:txEl>
                                              <p:pRg st="0" end="0"/>
                                            </p:txEl>
                                          </p:spTgt>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4">
                                            <p:txEl>
                                              <p:pRg st="1" end="1"/>
                                            </p:txEl>
                                          </p:spTgt>
                                        </p:tgtEl>
                                      </p:cBhvr>
                                    </p:animEffect>
                                    <p:set>
                                      <p:cBhvr>
                                        <p:cTn id="16" dur="1" fill="hold">
                                          <p:stCondLst>
                                            <p:cond delay="499"/>
                                          </p:stCondLst>
                                        </p:cTn>
                                        <p:tgtEl>
                                          <p:spTgt spid="4">
                                            <p:txEl>
                                              <p:pRg st="1" end="1"/>
                                            </p:txEl>
                                          </p:spTgt>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4">
                                            <p:txEl>
                                              <p:pRg st="3" end="3"/>
                                            </p:txEl>
                                          </p:spTgt>
                                        </p:tgtEl>
                                      </p:cBhvr>
                                    </p:animEffect>
                                    <p:set>
                                      <p:cBhvr>
                                        <p:cTn id="19" dur="1" fill="hold">
                                          <p:stCondLst>
                                            <p:cond delay="499"/>
                                          </p:stCondLst>
                                        </p:cTn>
                                        <p:tgtEl>
                                          <p:spTgt spid="4">
                                            <p:txEl>
                                              <p:pRg st="3" end="3"/>
                                            </p:txEl>
                                          </p:spTgt>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4">
                                            <p:txEl>
                                              <p:pRg st="2" end="2"/>
                                            </p:txEl>
                                          </p:spTgt>
                                        </p:tgtEl>
                                      </p:cBhvr>
                                    </p:animEffect>
                                    <p:set>
                                      <p:cBhvr>
                                        <p:cTn id="22" dur="1" fill="hold">
                                          <p:stCondLst>
                                            <p:cond delay="499"/>
                                          </p:stCondLst>
                                        </p:cTn>
                                        <p:tgtEl>
                                          <p:spTgt spid="4">
                                            <p:txEl>
                                              <p:pRg st="2" end="2"/>
                                            </p:txEl>
                                          </p:spTgt>
                                        </p:tgtEl>
                                        <p:attrNameLst>
                                          <p:attrName>style.visibility</p:attrName>
                                        </p:attrNameLst>
                                      </p:cBhvr>
                                      <p:to>
                                        <p:strVal val="hidden"/>
                                      </p:to>
                                    </p:set>
                                  </p:childTnLst>
                                </p:cTn>
                              </p:par>
                            </p:childTnLst>
                          </p:cTn>
                        </p:par>
                        <p:par>
                          <p:cTn id="23" fill="hold">
                            <p:stCondLst>
                              <p:cond delay="500"/>
                            </p:stCondLst>
                            <p:childTnLst>
                              <p:par>
                                <p:cTn id="24" presetID="9"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1000"/>
                                        <p:tgtEl>
                                          <p:spTgt spid="12"/>
                                        </p:tgtEl>
                                      </p:cBhvr>
                                    </p:animEffect>
                                  </p:childTnLst>
                                </p:cTn>
                              </p:par>
                              <p:par>
                                <p:cTn id="27" presetID="42" presetClass="path" presetSubtype="0" accel="50000" decel="50000" fill="hold" nodeType="withEffect">
                                  <p:stCondLst>
                                    <p:cond delay="0"/>
                                  </p:stCondLst>
                                  <p:childTnLst>
                                    <p:animMotion origin="layout" path="M 1.11111E-6 -1.62812E-6 L 0.45069 -1.62812E-6 " pathEditMode="relative" rAng="0" ptsTypes="AA">
                                      <p:cBhvr>
                                        <p:cTn id="28" dur="1000" fill="hold"/>
                                        <p:tgtEl>
                                          <p:spTgt spid="12"/>
                                        </p:tgtEl>
                                        <p:attrNameLst>
                                          <p:attrName>ppt_x</p:attrName>
                                          <p:attrName>ppt_y</p:attrName>
                                        </p:attrNameLst>
                                      </p:cBhvr>
                                      <p:rCtr x="22535" y="0"/>
                                    </p:animMotion>
                                  </p:childTnLst>
                                </p:cTn>
                              </p:par>
                              <p:par>
                                <p:cTn id="29" presetID="9"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1000"/>
                                        <p:tgtEl>
                                          <p:spTgt spid="10"/>
                                        </p:tgtEl>
                                      </p:cBhvr>
                                    </p:animEffect>
                                  </p:childTnLst>
                                </p:cTn>
                              </p:par>
                              <p:par>
                                <p:cTn id="32" presetID="2" presetClass="entr" presetSubtype="9" fill="hold" nodeType="withEffect">
                                  <p:stCondLst>
                                    <p:cond delay="0"/>
                                  </p:stCondLst>
                                  <p:childTnLst>
                                    <p:set>
                                      <p:cBhvr>
                                        <p:cTn id="33" dur="1" fill="hold">
                                          <p:stCondLst>
                                            <p:cond delay="0"/>
                                          </p:stCondLst>
                                        </p:cTn>
                                        <p:tgtEl>
                                          <p:spTgt spid="5127"/>
                                        </p:tgtEl>
                                        <p:attrNameLst>
                                          <p:attrName>style.visibility</p:attrName>
                                        </p:attrNameLst>
                                      </p:cBhvr>
                                      <p:to>
                                        <p:strVal val="visible"/>
                                      </p:to>
                                    </p:set>
                                    <p:anim calcmode="lin" valueType="num">
                                      <p:cBhvr additive="base">
                                        <p:cTn id="34" dur="1000" fill="hold"/>
                                        <p:tgtEl>
                                          <p:spTgt spid="5127"/>
                                        </p:tgtEl>
                                        <p:attrNameLst>
                                          <p:attrName>ppt_x</p:attrName>
                                        </p:attrNameLst>
                                      </p:cBhvr>
                                      <p:tavLst>
                                        <p:tav tm="0">
                                          <p:val>
                                            <p:strVal val="0-#ppt_w/2"/>
                                          </p:val>
                                        </p:tav>
                                        <p:tav tm="100000">
                                          <p:val>
                                            <p:strVal val="#ppt_x"/>
                                          </p:val>
                                        </p:tav>
                                      </p:tavLst>
                                    </p:anim>
                                    <p:anim calcmode="lin" valueType="num">
                                      <p:cBhvr additive="base">
                                        <p:cTn id="35" dur="1000" fill="hold"/>
                                        <p:tgtEl>
                                          <p:spTgt spid="5127"/>
                                        </p:tgtEl>
                                        <p:attrNameLst>
                                          <p:attrName>ppt_y</p:attrName>
                                        </p:attrNameLst>
                                      </p:cBhvr>
                                      <p:tavLst>
                                        <p:tav tm="0">
                                          <p:val>
                                            <p:strVal val="0-#ppt_h/2"/>
                                          </p:val>
                                        </p:tav>
                                        <p:tav tm="100000">
                                          <p:val>
                                            <p:strVal val="#ppt_y"/>
                                          </p:val>
                                        </p:tav>
                                      </p:tavLst>
                                    </p:anim>
                                  </p:childTnLst>
                                </p:cTn>
                              </p:par>
                              <p:par>
                                <p:cTn id="36" presetID="42" presetClass="path" presetSubtype="0" accel="50000" decel="50000" fill="hold" nodeType="withEffect">
                                  <p:stCondLst>
                                    <p:cond delay="0"/>
                                  </p:stCondLst>
                                  <p:childTnLst>
                                    <p:animMotion origin="layout" path="M -5E-6 1.89639E-6 L 0.63438 0.00277 " pathEditMode="relative" rAng="0" ptsTypes="AA">
                                      <p:cBhvr>
                                        <p:cTn id="37" dur="1000" fill="hold"/>
                                        <p:tgtEl>
                                          <p:spTgt spid="5127"/>
                                        </p:tgtEl>
                                        <p:attrNameLst>
                                          <p:attrName>ppt_x</p:attrName>
                                          <p:attrName>ppt_y</p:attrName>
                                        </p:attrNameLst>
                                      </p:cBhvr>
                                      <p:rCtr x="31719" y="139"/>
                                    </p:animMotion>
                                  </p:childTnLst>
                                </p:cTn>
                              </p:par>
                            </p:childTnLst>
                          </p:cTn>
                        </p:par>
                        <p:par>
                          <p:cTn id="38" fill="hold">
                            <p:stCondLst>
                              <p:cond delay="1500"/>
                            </p:stCondLst>
                            <p:childTnLst>
                              <p:par>
                                <p:cTn id="39" presetID="9" presetClass="entr" presetSubtype="0" fill="hold" nodeType="after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dissolve">
                                      <p:cBhvr>
                                        <p:cTn id="41" dur="500"/>
                                        <p:tgtEl>
                                          <p:spTgt spid="4">
                                            <p:txEl>
                                              <p:pRg st="3" end="3"/>
                                            </p:txEl>
                                          </p:spTgt>
                                        </p:tgtEl>
                                      </p:cBhvr>
                                    </p:animEffect>
                                  </p:childTnLst>
                                </p:cTn>
                              </p:par>
                              <p:par>
                                <p:cTn id="42" presetID="9" presetClass="entr" presetSubtype="0" fill="hold" nodeType="withEffect">
                                  <p:stCondLst>
                                    <p:cond delay="0"/>
                                  </p:stCondLst>
                                  <p:childTnLst>
                                    <p:set>
                                      <p:cBhvr>
                                        <p:cTn id="43" dur="1" fill="hold">
                                          <p:stCondLst>
                                            <p:cond delay="0"/>
                                          </p:stCondLst>
                                        </p:cTn>
                                        <p:tgtEl>
                                          <p:spTgt spid="4">
                                            <p:txEl>
                                              <p:pRg st="0" end="0"/>
                                            </p:txEl>
                                          </p:spTgt>
                                        </p:tgtEl>
                                        <p:attrNameLst>
                                          <p:attrName>style.visibility</p:attrName>
                                        </p:attrNameLst>
                                      </p:cBhvr>
                                      <p:to>
                                        <p:strVal val="visible"/>
                                      </p:to>
                                    </p:set>
                                    <p:animEffect transition="in" filter="dissolve">
                                      <p:cBhvr>
                                        <p:cTn id="44" dur="500"/>
                                        <p:tgtEl>
                                          <p:spTgt spid="4">
                                            <p:txEl>
                                              <p:pRg st="0" end="0"/>
                                            </p:txEl>
                                          </p:spTgt>
                                        </p:tgtEl>
                                      </p:cBhvr>
                                    </p:animEffect>
                                  </p:childTnLst>
                                </p:cTn>
                              </p:par>
                              <p:par>
                                <p:cTn id="45" presetID="9" presetClass="entr" presetSubtype="0" fill="hold" nodeType="with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dissolve">
                                      <p:cBhvr>
                                        <p:cTn id="47" dur="500"/>
                                        <p:tgtEl>
                                          <p:spTgt spid="4">
                                            <p:txEl>
                                              <p:pRg st="1" end="1"/>
                                            </p:txEl>
                                          </p:spTgt>
                                        </p:tgtEl>
                                      </p:cBhvr>
                                    </p:animEffect>
                                  </p:childTnLst>
                                </p:cTn>
                              </p:par>
                              <p:par>
                                <p:cTn id="48" presetID="9" presetClass="entr" presetSubtype="0" fill="hold" nodeType="with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dissolve">
                                      <p:cBhvr>
                                        <p:cTn id="50" dur="500"/>
                                        <p:tgtEl>
                                          <p:spTgt spid="4">
                                            <p:txEl>
                                              <p:pRg st="2" end="2"/>
                                            </p:txEl>
                                          </p:spTgt>
                                        </p:tgtEl>
                                      </p:cBhvr>
                                    </p:animEffect>
                                  </p:childTnLst>
                                </p:cTn>
                              </p:par>
                              <p:par>
                                <p:cTn id="51" presetID="42" presetClass="path" presetSubtype="0" accel="50000" decel="50000" fill="hold" nodeType="withEffect">
                                  <p:stCondLst>
                                    <p:cond delay="0"/>
                                  </p:stCondLst>
                                  <p:childTnLst>
                                    <p:animMotion origin="layout" path="M -3.05556E-6 8.88067E-7 L -0.18316 0.15587 " pathEditMode="relative" rAng="0" ptsTypes="AA">
                                      <p:cBhvr>
                                        <p:cTn id="52" dur="1000" fill="hold"/>
                                        <p:tgtEl>
                                          <p:spTgt spid="4">
                                            <p:txEl>
                                              <p:pRg st="0" end="0"/>
                                            </p:txEl>
                                          </p:spTgt>
                                        </p:tgtEl>
                                        <p:attrNameLst>
                                          <p:attrName>ppt_x</p:attrName>
                                          <p:attrName>ppt_y</p:attrName>
                                        </p:attrNameLst>
                                      </p:cBhvr>
                                      <p:rCtr x="-9167" y="7794"/>
                                    </p:animMotion>
                                  </p:childTnLst>
                                </p:cTn>
                              </p:par>
                              <p:par>
                                <p:cTn id="53" presetID="42" presetClass="path" presetSubtype="0" accel="50000" decel="50000" fill="hold" nodeType="withEffect">
                                  <p:stCondLst>
                                    <p:cond delay="0"/>
                                  </p:stCondLst>
                                  <p:childTnLst>
                                    <p:animMotion origin="layout" path="M -1.11111E-6 -4.24607E-6 L -0.47778 0.24283 " pathEditMode="relative" rAng="0" ptsTypes="AA">
                                      <p:cBhvr>
                                        <p:cTn id="54" dur="1000" fill="hold"/>
                                        <p:tgtEl>
                                          <p:spTgt spid="4">
                                            <p:txEl>
                                              <p:pRg st="1" end="1"/>
                                            </p:txEl>
                                          </p:spTgt>
                                        </p:tgtEl>
                                        <p:attrNameLst>
                                          <p:attrName>ppt_x</p:attrName>
                                          <p:attrName>ppt_y</p:attrName>
                                        </p:attrNameLst>
                                      </p:cBhvr>
                                      <p:rCtr x="-23889" y="12142"/>
                                    </p:animMotion>
                                  </p:childTnLst>
                                </p:cTn>
                              </p:par>
                              <p:par>
                                <p:cTn id="55" presetID="42" presetClass="path" presetSubtype="0" accel="50000" decel="50000" fill="hold" nodeType="withEffect">
                                  <p:stCondLst>
                                    <p:cond delay="0"/>
                                  </p:stCondLst>
                                  <p:childTnLst>
                                    <p:animMotion origin="layout" path="M -4.44444E-6 -2.33117E-6 L -0.41736 -0.08695 " pathEditMode="relative" rAng="0" ptsTypes="AA">
                                      <p:cBhvr>
                                        <p:cTn id="56" dur="1000" fill="hold"/>
                                        <p:tgtEl>
                                          <p:spTgt spid="4">
                                            <p:txEl>
                                              <p:pRg st="2" end="2"/>
                                            </p:txEl>
                                          </p:spTgt>
                                        </p:tgtEl>
                                        <p:attrNameLst>
                                          <p:attrName>ppt_x</p:attrName>
                                          <p:attrName>ppt_y</p:attrName>
                                        </p:attrNameLst>
                                      </p:cBhvr>
                                      <p:rCtr x="-20868" y="-43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58092"/>
            <a:ext cx="9144000" cy="1096191"/>
          </a:xfrm>
          <a:prstGeom prst="rect">
            <a:avLst/>
          </a:prstGeom>
        </p:spPr>
      </p:pic>
      <p:pic>
        <p:nvPicPr>
          <p:cNvPr id="8" name="Content Placeholder 7" descr="El aire comprimido deshace las pirámides de grano"/>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04800" y="1828803"/>
            <a:ext cx="5029200" cy="3103905"/>
          </a:xfrm>
        </p:spPr>
      </p:pic>
      <p:sp>
        <p:nvSpPr>
          <p:cNvPr id="3" name="Title 2"/>
          <p:cNvSpPr>
            <a:spLocks noGrp="1"/>
          </p:cNvSpPr>
          <p:nvPr>
            <p:ph type="title"/>
          </p:nvPr>
        </p:nvSpPr>
        <p:spPr>
          <a:xfrm>
            <a:off x="0" y="274638"/>
            <a:ext cx="9144000" cy="1143000"/>
          </a:xfrm>
        </p:spPr>
        <p:txBody>
          <a:bodyPr>
            <a:normAutofit fontScale="90000"/>
          </a:bodyPr>
          <a:lstStyle/>
          <a:p>
            <a:r>
              <a:rPr lang="es-HN" b="1" dirty="0" smtClean="0">
                <a:latin typeface="Arial" panose="020B0604020202020204" pitchFamily="34" charset="0"/>
                <a:cs typeface="Arial" panose="020B0604020202020204" pitchFamily="34" charset="0"/>
              </a:rPr>
              <a:t>El aire comprimido deshace las pirámides de grano</a:t>
            </a:r>
            <a:endParaRPr lang="es-HN" b="1" dirty="0">
              <a:latin typeface="Arial" panose="020B0604020202020204" pitchFamily="34" charset="0"/>
              <a:cs typeface="Arial" panose="020B0604020202020204" pitchFamily="34" charset="0"/>
            </a:endParaRPr>
          </a:p>
        </p:txBody>
      </p:sp>
      <p:sp>
        <p:nvSpPr>
          <p:cNvPr id="2" name="Rectangle 1"/>
          <p:cNvSpPr/>
          <p:nvPr/>
        </p:nvSpPr>
        <p:spPr>
          <a:xfrm>
            <a:off x="5334000" y="1524000"/>
            <a:ext cx="3779520" cy="3711785"/>
          </a:xfrm>
          <a:prstGeom prst="rect">
            <a:avLst/>
          </a:prstGeom>
        </p:spPr>
        <p:txBody>
          <a:bodyPr wrap="square">
            <a:spAutoFit/>
          </a:bodyPr>
          <a:lstStyle/>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Mecanismo de control y seguridad</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Resguardo contra objetos volantes</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Evaluar las necesidades de EPP (Equipo de Protección Personal</a:t>
            </a:r>
          </a:p>
        </p:txBody>
      </p:sp>
    </p:spTree>
    <p:extLst>
      <p:ext uri="{BB962C8B-B14F-4D97-AF65-F5344CB8AC3E}">
        <p14:creationId xmlns:p14="http://schemas.microsoft.com/office/powerpoint/2010/main" val="284984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 y="5873976"/>
            <a:ext cx="9143245" cy="1097189"/>
          </a:xfrm>
          <a:prstGeom prst="rect">
            <a:avLst/>
          </a:prstGeom>
        </p:spPr>
      </p:pic>
      <p:sp>
        <p:nvSpPr>
          <p:cNvPr id="3" name="Title 2"/>
          <p:cNvSpPr>
            <a:spLocks noGrp="1"/>
          </p:cNvSpPr>
          <p:nvPr>
            <p:ph type="title"/>
          </p:nvPr>
        </p:nvSpPr>
        <p:spPr>
          <a:xfrm>
            <a:off x="0" y="274638"/>
            <a:ext cx="9144000" cy="1401762"/>
          </a:xfrm>
        </p:spPr>
        <p:txBody>
          <a:bodyPr>
            <a:noAutofit/>
          </a:bodyPr>
          <a:lstStyle/>
          <a:p>
            <a:r>
              <a:rPr lang="es-HN" sz="4000" b="1" dirty="0" smtClean="0">
                <a:latin typeface="Arial" panose="020B0604020202020204" pitchFamily="34" charset="0"/>
                <a:cs typeface="Arial" panose="020B0604020202020204" pitchFamily="34" charset="0"/>
              </a:rPr>
              <a:t>Utilizar el hardware adecuado para el control y la seguridad del aire comprimido</a:t>
            </a:r>
            <a:endParaRPr lang="es-HN" sz="4000" b="1" dirty="0">
              <a:latin typeface="Arial" panose="020B0604020202020204" pitchFamily="34" charset="0"/>
              <a:cs typeface="Arial" panose="020B0604020202020204" pitchFamily="34" charset="0"/>
            </a:endParaRPr>
          </a:p>
        </p:txBody>
      </p:sp>
      <p:pic>
        <p:nvPicPr>
          <p:cNvPr id="6" name="Content Placeholder 3" descr="Extremo de control"/>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rot="16200000">
            <a:off x="-485904" y="2619504"/>
            <a:ext cx="4114800" cy="2533392"/>
          </a:xfrm>
        </p:spPr>
      </p:pic>
      <p:pic>
        <p:nvPicPr>
          <p:cNvPr id="7" name="Content Placeholder 3" descr="Extremo roscado para extensión&#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324600" y="1828800"/>
            <a:ext cx="2521953" cy="4114800"/>
          </a:xfrm>
          <a:prstGeom prst="rect">
            <a:avLst/>
          </a:prstGeom>
        </p:spPr>
      </p:pic>
      <p:pic>
        <p:nvPicPr>
          <p:cNvPr id="9" name="Content Placeholder 5" descr="Extremo de conexión&#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87245" y="1828800"/>
            <a:ext cx="3169509" cy="4114800"/>
          </a:xfrm>
          <a:prstGeom prst="rect">
            <a:avLst/>
          </a:prstGeom>
        </p:spPr>
      </p:pic>
      <p:sp>
        <p:nvSpPr>
          <p:cNvPr id="5" name="TextBox 4"/>
          <p:cNvSpPr txBox="1"/>
          <p:nvPr/>
        </p:nvSpPr>
        <p:spPr>
          <a:xfrm>
            <a:off x="838200" y="1697695"/>
            <a:ext cx="1600200" cy="830997"/>
          </a:xfrm>
          <a:prstGeom prst="rect">
            <a:avLst/>
          </a:prstGeom>
          <a:noFill/>
        </p:spPr>
        <p:txBody>
          <a:bodyPr wrap="square" rtlCol="0">
            <a:spAutoFit/>
          </a:bodyPr>
          <a:lstStyle/>
          <a:p>
            <a:pPr algn="r"/>
            <a:r>
              <a:rPr lang="es-HN" sz="2400" dirty="0">
                <a:solidFill>
                  <a:prstClr val="black"/>
                </a:solidFill>
                <a:latin typeface="Arial" panose="020B0604020202020204" pitchFamily="34" charset="0"/>
                <a:cs typeface="Arial" panose="020B0604020202020204" pitchFamily="34" charset="0"/>
              </a:rPr>
              <a:t>Extremo de control</a:t>
            </a:r>
          </a:p>
        </p:txBody>
      </p:sp>
      <p:sp>
        <p:nvSpPr>
          <p:cNvPr id="10" name="TextBox 9"/>
          <p:cNvSpPr txBox="1"/>
          <p:nvPr/>
        </p:nvSpPr>
        <p:spPr>
          <a:xfrm>
            <a:off x="2911045" y="4989493"/>
            <a:ext cx="2575355" cy="830997"/>
          </a:xfrm>
          <a:prstGeom prst="rect">
            <a:avLst/>
          </a:prstGeom>
          <a:noFill/>
        </p:spPr>
        <p:txBody>
          <a:bodyPr wrap="square" rtlCol="0">
            <a:spAutoFit/>
          </a:bodyPr>
          <a:lstStyle/>
          <a:p>
            <a:r>
              <a:rPr lang="es-HN" sz="2400" dirty="0">
                <a:solidFill>
                  <a:prstClr val="black"/>
                </a:solidFill>
                <a:latin typeface="Arial" panose="020B0604020202020204" pitchFamily="34" charset="0"/>
                <a:cs typeface="Arial" panose="020B0604020202020204" pitchFamily="34" charset="0"/>
              </a:rPr>
              <a:t>Extremo roscado para extensión</a:t>
            </a:r>
          </a:p>
        </p:txBody>
      </p:sp>
      <p:sp>
        <p:nvSpPr>
          <p:cNvPr id="11" name="TextBox 10"/>
          <p:cNvSpPr txBox="1"/>
          <p:nvPr/>
        </p:nvSpPr>
        <p:spPr>
          <a:xfrm>
            <a:off x="6324600" y="3657600"/>
            <a:ext cx="2293353" cy="954107"/>
          </a:xfrm>
          <a:prstGeom prst="rect">
            <a:avLst/>
          </a:prstGeom>
          <a:noFill/>
        </p:spPr>
        <p:txBody>
          <a:bodyPr wrap="square" rtlCol="0">
            <a:spAutoFit/>
          </a:bodyPr>
          <a:lstStyle/>
          <a:p>
            <a:pPr algn="r"/>
            <a:r>
              <a:rPr lang="es-HN" sz="2800" dirty="0">
                <a:solidFill>
                  <a:prstClr val="black"/>
                </a:solidFill>
                <a:latin typeface="Arial" panose="020B0604020202020204" pitchFamily="34" charset="0"/>
                <a:cs typeface="Arial" panose="020B0604020202020204" pitchFamily="34" charset="0"/>
              </a:rPr>
              <a:t>Extremo de conexión</a:t>
            </a:r>
          </a:p>
        </p:txBody>
      </p:sp>
    </p:spTree>
    <p:extLst>
      <p:ext uri="{BB962C8B-B14F-4D97-AF65-F5344CB8AC3E}">
        <p14:creationId xmlns:p14="http://schemas.microsoft.com/office/powerpoint/2010/main" val="17166686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37648"/>
            <a:ext cx="9144000" cy="1096191"/>
          </a:xfrm>
          <a:prstGeom prst="rect">
            <a:avLst/>
          </a:prstGeom>
        </p:spPr>
      </p:pic>
      <p:sp>
        <p:nvSpPr>
          <p:cNvPr id="3" name="Title 2"/>
          <p:cNvSpPr>
            <a:spLocks noGrp="1"/>
          </p:cNvSpPr>
          <p:nvPr>
            <p:ph type="title"/>
          </p:nvPr>
        </p:nvSpPr>
        <p:spPr>
          <a:xfrm>
            <a:off x="228600" y="304800"/>
            <a:ext cx="8686800" cy="1109546"/>
          </a:xfrm>
        </p:spPr>
        <p:txBody>
          <a:bodyPr>
            <a:noAutofit/>
          </a:bodyPr>
          <a:lstStyle/>
          <a:p>
            <a:r>
              <a:rPr lang="en-US" b="1" dirty="0" smtClean="0">
                <a:latin typeface="Arial" panose="020B0604020202020204" pitchFamily="34" charset="0"/>
                <a:cs typeface="Arial" panose="020B0604020202020204" pitchFamily="34" charset="0"/>
              </a:rPr>
              <a:t>La </a:t>
            </a:r>
            <a:r>
              <a:rPr lang="es-HN" b="1" dirty="0" smtClean="0">
                <a:latin typeface="Arial" panose="020B0604020202020204" pitchFamily="34" charset="0"/>
                <a:cs typeface="Arial" panose="020B0604020202020204" pitchFamily="34" charset="0"/>
              </a:rPr>
              <a:t>aspiradora de granos puede librar de peligros</a:t>
            </a:r>
            <a:endParaRPr lang="es-HN" b="1" dirty="0">
              <a:latin typeface="Arial" panose="020B0604020202020204" pitchFamily="34" charset="0"/>
              <a:cs typeface="Arial" panose="020B0604020202020204" pitchFamily="34" charset="0"/>
            </a:endParaRPr>
          </a:p>
        </p:txBody>
      </p:sp>
      <p:pic>
        <p:nvPicPr>
          <p:cNvPr id="7" name="Picture 6" descr="La aspiradora de granos puede librar de peligro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57600" y="1571536"/>
            <a:ext cx="5364480" cy="4023360"/>
          </a:xfrm>
          <a:prstGeom prst="rect">
            <a:avLst/>
          </a:prstGeom>
        </p:spPr>
      </p:pic>
      <p:pic>
        <p:nvPicPr>
          <p:cNvPr id="8" name="Picture 7" descr="image"/>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52400" y="3200400"/>
            <a:ext cx="4174975" cy="3200400"/>
          </a:xfrm>
          <a:prstGeom prst="ellipse">
            <a:avLst/>
          </a:prstGeom>
        </p:spPr>
      </p:pic>
      <p:sp>
        <p:nvSpPr>
          <p:cNvPr id="2" name="Oval 1" descr="image of circle"/>
          <p:cNvSpPr/>
          <p:nvPr/>
        </p:nvSpPr>
        <p:spPr>
          <a:xfrm>
            <a:off x="5257800" y="2895600"/>
            <a:ext cx="1828800" cy="18288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CuadroTexto 9"/>
          <p:cNvSpPr txBox="1"/>
          <p:nvPr/>
        </p:nvSpPr>
        <p:spPr>
          <a:xfrm>
            <a:off x="75724" y="1513197"/>
            <a:ext cx="3782446" cy="2062103"/>
          </a:xfrm>
          <a:prstGeom prst="rect">
            <a:avLst/>
          </a:prstGeom>
          <a:noFill/>
        </p:spPr>
        <p:txBody>
          <a:bodyPr wrap="none" rtlCol="0">
            <a:spAutoFit/>
          </a:bodyPr>
          <a:lstStyle/>
          <a:p>
            <a:pPr marL="457200" indent="-457200">
              <a:buClr>
                <a:srgbClr val="FBCA69"/>
              </a:buClr>
              <a:buSzPct val="100000"/>
              <a:buFont typeface="Wingdings" panose="05000000000000000000" pitchFamily="2" charset="2"/>
              <a:buChar char="§"/>
            </a:pPr>
            <a:r>
              <a:rPr lang="es-HN" sz="3200" dirty="0">
                <a:solidFill>
                  <a:prstClr val="black"/>
                </a:solidFill>
              </a:rPr>
              <a:t>Candado/Etiqueta</a:t>
            </a:r>
          </a:p>
          <a:p>
            <a:pPr marL="457200" indent="-457200">
              <a:buClr>
                <a:srgbClr val="FBCA69"/>
              </a:buClr>
              <a:buSzPct val="100000"/>
              <a:buFont typeface="Wingdings" panose="05000000000000000000" pitchFamily="2" charset="2"/>
              <a:buChar char="§"/>
            </a:pPr>
            <a:r>
              <a:rPr lang="es-HN" sz="3200" dirty="0">
                <a:solidFill>
                  <a:prstClr val="black"/>
                </a:solidFill>
              </a:rPr>
              <a:t>Comunicar a la</a:t>
            </a:r>
          </a:p>
          <a:p>
            <a:pPr>
              <a:buClr>
                <a:srgbClr val="FBCA69"/>
              </a:buClr>
              <a:buSzPct val="100000"/>
            </a:pPr>
            <a:r>
              <a:rPr lang="es-HN" sz="3200" dirty="0">
                <a:solidFill>
                  <a:prstClr val="black"/>
                </a:solidFill>
              </a:rPr>
              <a:t>persona que opera</a:t>
            </a:r>
          </a:p>
          <a:p>
            <a:endParaRPr lang="es-HN" sz="3200" dirty="0">
              <a:solidFill>
                <a:prstClr val="black"/>
              </a:solidFill>
            </a:endParaRPr>
          </a:p>
        </p:txBody>
      </p:sp>
    </p:spTree>
    <p:extLst>
      <p:ext uri="{BB962C8B-B14F-4D97-AF65-F5344CB8AC3E}">
        <p14:creationId xmlns:p14="http://schemas.microsoft.com/office/powerpoint/2010/main" val="3832829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37648"/>
            <a:ext cx="9144000" cy="1096191"/>
          </a:xfrm>
          <a:prstGeom prst="rect">
            <a:avLst/>
          </a:prstGeom>
        </p:spPr>
      </p:pic>
      <p:sp>
        <p:nvSpPr>
          <p:cNvPr id="3" name="Title 2"/>
          <p:cNvSpPr>
            <a:spLocks noGrp="1"/>
          </p:cNvSpPr>
          <p:nvPr>
            <p:ph type="title"/>
          </p:nvPr>
        </p:nvSpPr>
        <p:spPr>
          <a:xfrm>
            <a:off x="0" y="152400"/>
            <a:ext cx="9144000" cy="1109546"/>
          </a:xfrm>
        </p:spPr>
        <p:txBody>
          <a:bodyPr>
            <a:noAutofit/>
          </a:bodyPr>
          <a:lstStyle/>
          <a:p>
            <a:r>
              <a:rPr lang="es-HN" b="1" dirty="0" smtClean="0">
                <a:latin typeface="Arial" panose="020B0604020202020204" pitchFamily="34" charset="0"/>
                <a:cs typeface="Arial" panose="020B0604020202020204" pitchFamily="34" charset="0"/>
              </a:rPr>
              <a:t>Peligros potenciales de </a:t>
            </a:r>
            <a:br>
              <a:rPr lang="es-HN" b="1" dirty="0" smtClean="0">
                <a:latin typeface="Arial" panose="020B0604020202020204" pitchFamily="34" charset="0"/>
                <a:cs typeface="Arial" panose="020B0604020202020204" pitchFamily="34" charset="0"/>
              </a:rPr>
            </a:br>
            <a:r>
              <a:rPr lang="es-HN" b="1" dirty="0" smtClean="0">
                <a:latin typeface="Arial" panose="020B0604020202020204" pitchFamily="34" charset="0"/>
                <a:cs typeface="Arial" panose="020B0604020202020204" pitchFamily="34" charset="0"/>
              </a:rPr>
              <a:t>aspirar el grano.</a:t>
            </a:r>
            <a:endParaRPr lang="es-HN" b="1" dirty="0">
              <a:latin typeface="Arial" panose="020B0604020202020204" pitchFamily="34" charset="0"/>
              <a:cs typeface="Arial" panose="020B0604020202020204" pitchFamily="34" charset="0"/>
            </a:endParaRPr>
          </a:p>
        </p:txBody>
      </p:sp>
      <p:pic>
        <p:nvPicPr>
          <p:cNvPr id="2" name="Picture 1" descr="image grano"/>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10000" y="2019299"/>
            <a:ext cx="5029200" cy="3771901"/>
          </a:xfrm>
          <a:prstGeom prst="rect">
            <a:avLst/>
          </a:prstGeom>
        </p:spPr>
      </p:pic>
      <p:sp>
        <p:nvSpPr>
          <p:cNvPr id="9" name="Rectangle 8"/>
          <p:cNvSpPr/>
          <p:nvPr/>
        </p:nvSpPr>
        <p:spPr>
          <a:xfrm>
            <a:off x="97970" y="1752600"/>
            <a:ext cx="3712030" cy="4610493"/>
          </a:xfrm>
          <a:prstGeom prst="rect">
            <a:avLst/>
          </a:prstGeom>
        </p:spPr>
        <p:txBody>
          <a:bodyPr wrap="square">
            <a:spAutoFit/>
          </a:bodyPr>
          <a:lstStyle/>
          <a:p>
            <a:pPr marL="342900" indent="-342900">
              <a:spcBef>
                <a:spcPct val="20000"/>
              </a:spcBef>
              <a:buClr>
                <a:srgbClr val="FFC000"/>
              </a:buClr>
              <a:buSzPct val="150000"/>
              <a:buFont typeface="Wingdings" panose="05000000000000000000" pitchFamily="2" charset="2"/>
              <a:buChar char="§"/>
            </a:pPr>
            <a:r>
              <a:rPr lang="es-HN" sz="28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Arial" panose="020B0604020202020204" pitchFamily="34" charset="0"/>
                <a:cs typeface="Arial" panose="020B0604020202020204" pitchFamily="34" charset="0"/>
              </a:rPr>
              <a:t>No </a:t>
            </a:r>
            <a:r>
              <a:rPr lang="es-HN" sz="2800" dirty="0">
                <a:solidFill>
                  <a:prstClr val="black"/>
                </a:solidFill>
                <a:latin typeface="Arial" panose="020B0604020202020204" pitchFamily="34" charset="0"/>
                <a:cs typeface="Arial" panose="020B0604020202020204" pitchFamily="34" charset="0"/>
              </a:rPr>
              <a:t>aspire el grano  debajo de una persona o sus pies</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Escape de grano</a:t>
            </a:r>
          </a:p>
          <a:p>
            <a:pPr marL="800100" lvl="1" indent="-342900">
              <a:spcBef>
                <a:spcPct val="200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Aspiradora</a:t>
            </a:r>
          </a:p>
          <a:p>
            <a:pPr marL="800100" lvl="1" indent="-342900">
              <a:spcBef>
                <a:spcPct val="200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Tractor</a:t>
            </a:r>
          </a:p>
          <a:p>
            <a:pPr marL="800100" lvl="1" indent="-342900">
              <a:spcBef>
                <a:spcPct val="20000"/>
              </a:spcBef>
              <a:buClr>
                <a:srgbClr val="FFC000"/>
              </a:buClr>
              <a:buSzPct val="150000"/>
              <a:buFont typeface="Arial" panose="020B0604020202020204" pitchFamily="34" charset="0"/>
              <a:buChar char="•"/>
            </a:pPr>
            <a:r>
              <a:rPr lang="es-HN" sz="2400" dirty="0">
                <a:solidFill>
                  <a:prstClr val="black"/>
                </a:solidFill>
                <a:latin typeface="Arial" panose="020B0604020202020204" pitchFamily="34" charset="0"/>
                <a:cs typeface="Arial" panose="020B0604020202020204" pitchFamily="34" charset="0"/>
              </a:rPr>
              <a:t>Camión</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Evaluar las necesidades de EPP</a:t>
            </a:r>
          </a:p>
        </p:txBody>
      </p:sp>
    </p:spTree>
    <p:extLst>
      <p:ext uri="{BB962C8B-B14F-4D97-AF65-F5344CB8AC3E}">
        <p14:creationId xmlns:p14="http://schemas.microsoft.com/office/powerpoint/2010/main" val="540326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737648"/>
            <a:ext cx="9144000" cy="1096191"/>
          </a:xfrm>
          <a:prstGeom prst="rect">
            <a:avLst/>
          </a:prstGeom>
        </p:spPr>
      </p:pic>
      <p:sp>
        <p:nvSpPr>
          <p:cNvPr id="3" name="Title 2" descr="imagen de látigo hidráulico "/>
          <p:cNvSpPr>
            <a:spLocks noGrp="1"/>
          </p:cNvSpPr>
          <p:nvPr>
            <p:ph type="title"/>
          </p:nvPr>
        </p:nvSpPr>
        <p:spPr>
          <a:xfrm>
            <a:off x="163285" y="152400"/>
            <a:ext cx="8817429" cy="1371600"/>
          </a:xfrm>
        </p:spPr>
        <p:txBody>
          <a:bodyPr>
            <a:noAutofit/>
          </a:bodyPr>
          <a:lstStyle/>
          <a:p>
            <a:r>
              <a:rPr lang="es-HN" sz="4000" b="1" dirty="0" smtClean="0">
                <a:latin typeface="Arial" panose="020B0604020202020204" pitchFamily="34" charset="0"/>
                <a:cs typeface="Arial" panose="020B0604020202020204" pitchFamily="34" charset="0"/>
              </a:rPr>
              <a:t>El látigo hidráulico reduce la acumulación y las pirámides de grano.</a:t>
            </a:r>
            <a:endParaRPr lang="es-HN" sz="4000" b="1" dirty="0">
              <a:latin typeface="Arial" panose="020B0604020202020204" pitchFamily="34" charset="0"/>
              <a:cs typeface="Arial" panose="020B0604020202020204" pitchFamily="34" charset="0"/>
            </a:endParaRPr>
          </a:p>
        </p:txBody>
      </p:sp>
      <p:pic>
        <p:nvPicPr>
          <p:cNvPr id="5" name="Picture 4" descr="imag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2400" y="2080048"/>
            <a:ext cx="4876800" cy="3657600"/>
          </a:xfrm>
          <a:prstGeom prst="teardrop">
            <a:avLst/>
          </a:prstGeom>
        </p:spPr>
      </p:pic>
      <p:sp>
        <p:nvSpPr>
          <p:cNvPr id="9" name="Rectangle 8"/>
          <p:cNvSpPr/>
          <p:nvPr/>
        </p:nvSpPr>
        <p:spPr>
          <a:xfrm>
            <a:off x="5163312" y="1738767"/>
            <a:ext cx="3712030" cy="4610493"/>
          </a:xfrm>
          <a:prstGeom prst="rect">
            <a:avLst/>
          </a:prstGeom>
        </p:spPr>
        <p:txBody>
          <a:bodyPr wrap="square">
            <a:spAutoFit/>
          </a:bodyPr>
          <a:lstStyle/>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No requiere entrar </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Generalmente es portátil</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Evaluar si hay otros peligros</a:t>
            </a:r>
          </a:p>
          <a:p>
            <a:pPr marL="342900" indent="-342900">
              <a:spcBef>
                <a:spcPct val="20000"/>
              </a:spcBef>
              <a:buClr>
                <a:srgbClr val="FFC000"/>
              </a:buClr>
              <a:buSzPct val="150000"/>
              <a:buFont typeface="Wingdings" panose="05000000000000000000" pitchFamily="2" charset="2"/>
              <a:buChar char="§"/>
            </a:pPr>
            <a:r>
              <a:rPr lang="es-HN" sz="2800" dirty="0">
                <a:solidFill>
                  <a:prstClr val="black"/>
                </a:solidFill>
                <a:latin typeface="Arial" panose="020B0604020202020204" pitchFamily="34" charset="0"/>
                <a:cs typeface="Arial" panose="020B0604020202020204" pitchFamily="34" charset="0"/>
              </a:rPr>
              <a:t>Evaluar necesidades de EPP</a:t>
            </a:r>
          </a:p>
          <a:p>
            <a:pPr marL="342900" indent="-342900">
              <a:spcBef>
                <a:spcPct val="20000"/>
              </a:spcBef>
              <a:buClr>
                <a:srgbClr val="FFC000"/>
              </a:buClr>
              <a:buSzPct val="150000"/>
              <a:buFont typeface="Wingdings" panose="05000000000000000000" pitchFamily="2" charset="2"/>
              <a:buChar char="§"/>
            </a:pPr>
            <a:r>
              <a:rPr lang="es-HN" sz="2400" dirty="0">
                <a:solidFill>
                  <a:prstClr val="black"/>
                </a:solidFill>
                <a:latin typeface="Arial" panose="020B0604020202020204" pitchFamily="34" charset="0"/>
                <a:cs typeface="Arial" panose="020B0604020202020204" pitchFamily="34" charset="0"/>
              </a:rPr>
              <a:t>Puede crear polvo en exceso</a:t>
            </a:r>
          </a:p>
        </p:txBody>
      </p:sp>
      <p:sp>
        <p:nvSpPr>
          <p:cNvPr id="10" name="TextBox 9"/>
          <p:cNvSpPr txBox="1"/>
          <p:nvPr/>
        </p:nvSpPr>
        <p:spPr>
          <a:xfrm>
            <a:off x="1543050" y="5867400"/>
            <a:ext cx="2095500" cy="738664"/>
          </a:xfrm>
          <a:prstGeom prst="rect">
            <a:avLst/>
          </a:prstGeom>
          <a:noFill/>
        </p:spPr>
        <p:txBody>
          <a:bodyPr wrap="square" rtlCol="0">
            <a:spAutoFit/>
          </a:bodyPr>
          <a:lstStyle/>
          <a:p>
            <a:pPr algn="ctr"/>
            <a:r>
              <a:rPr lang="es-HN" sz="1400" dirty="0">
                <a:solidFill>
                  <a:prstClr val="black"/>
                </a:solidFill>
                <a:latin typeface="Arial" panose="020B0604020202020204" pitchFamily="34" charset="0"/>
                <a:cs typeface="Arial" panose="020B0604020202020204" pitchFamily="34" charset="0"/>
              </a:rPr>
              <a:t>Cortesía de</a:t>
            </a:r>
          </a:p>
          <a:p>
            <a:pPr algn="ctr"/>
            <a:r>
              <a:rPr lang="es-HN" sz="1400" dirty="0">
                <a:solidFill>
                  <a:prstClr val="black"/>
                </a:solidFill>
                <a:latin typeface="Arial" panose="020B0604020202020204" pitchFamily="34" charset="0"/>
                <a:cs typeface="Arial" panose="020B0604020202020204" pitchFamily="34" charset="0"/>
              </a:rPr>
              <a:t> Sistemas </a:t>
            </a:r>
            <a:r>
              <a:rPr lang="es-HN" sz="1400" dirty="0" err="1">
                <a:solidFill>
                  <a:prstClr val="black"/>
                </a:solidFill>
                <a:latin typeface="Arial" panose="020B0604020202020204" pitchFamily="34" charset="0"/>
                <a:cs typeface="Arial" panose="020B0604020202020204" pitchFamily="34" charset="0"/>
              </a:rPr>
              <a:t>Pneumat</a:t>
            </a:r>
            <a:r>
              <a:rPr lang="es-HN" sz="1400" dirty="0">
                <a:solidFill>
                  <a:prstClr val="black"/>
                </a:solidFill>
                <a:latin typeface="Arial" panose="020B0604020202020204" pitchFamily="34" charset="0"/>
                <a:cs typeface="Arial" panose="020B0604020202020204" pitchFamily="34" charset="0"/>
              </a:rPr>
              <a:t> , Inc.</a:t>
            </a:r>
          </a:p>
        </p:txBody>
      </p:sp>
    </p:spTree>
    <p:extLst>
      <p:ext uri="{BB962C8B-B14F-4D97-AF65-F5344CB8AC3E}">
        <p14:creationId xmlns:p14="http://schemas.microsoft.com/office/powerpoint/2010/main" val="1775079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HN" sz="4400" dirty="0" smtClean="0"/>
              <a:t>Descargo de Responsabilidad</a:t>
            </a:r>
            <a:endParaRPr lang="es-HN" sz="4400" dirty="0"/>
          </a:p>
        </p:txBody>
      </p:sp>
      <p:sp>
        <p:nvSpPr>
          <p:cNvPr id="3" name="Content Placeholder 2"/>
          <p:cNvSpPr>
            <a:spLocks noGrp="1"/>
          </p:cNvSpPr>
          <p:nvPr>
            <p:ph idx="1"/>
          </p:nvPr>
        </p:nvSpPr>
        <p:spPr/>
        <p:txBody>
          <a:bodyPr>
            <a:normAutofit/>
          </a:bodyPr>
          <a:lstStyle/>
          <a:p>
            <a:pPr marL="182880" indent="0">
              <a:spcBef>
                <a:spcPts val="600"/>
              </a:spcBef>
              <a:buNone/>
            </a:pPr>
            <a:r>
              <a:rPr lang="es-ES" dirty="0"/>
              <a:t>Este material fue producido bajo el número de concesión SH-27664-SH5 de la administración de seguridad y salud ocupacional, Departamento de trabajo de los Estados Unidos. No necesariamente refleja las opiniones o políticas del Departamento de trabajo de los Estados Unidos, ni la mención de nombres de oficios, productos comerciales u organizaciones implican el aval del gobierno de los Estados Unidos. </a:t>
            </a:r>
            <a:endParaRPr lang="es-HN" dirty="0"/>
          </a:p>
        </p:txBody>
      </p:sp>
    </p:spTree>
    <p:extLst>
      <p:ext uri="{BB962C8B-B14F-4D97-AF65-F5344CB8AC3E}">
        <p14:creationId xmlns:p14="http://schemas.microsoft.com/office/powerpoint/2010/main" val="205608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p:txBody>
          <a:bodyPr>
            <a:normAutofit/>
          </a:bodyPr>
          <a:lstStyle/>
          <a:p>
            <a:r>
              <a:rPr lang="es-HN" dirty="0" smtClean="0"/>
              <a:t>Derechos de los Empleados</a:t>
            </a:r>
            <a:endParaRPr lang="es-HN" dirty="0"/>
          </a:p>
        </p:txBody>
      </p:sp>
      <p:sp>
        <p:nvSpPr>
          <p:cNvPr id="3" name="Content Placeholder 2"/>
          <p:cNvSpPr>
            <a:spLocks noGrp="1"/>
          </p:cNvSpPr>
          <p:nvPr>
            <p:ph idx="1"/>
          </p:nvPr>
        </p:nvSpPr>
        <p:spPr>
          <a:xfrm>
            <a:off x="457200" y="1435618"/>
            <a:ext cx="8229600" cy="4525963"/>
          </a:xfrm>
        </p:spPr>
        <p:txBody>
          <a:bodyPr>
            <a:normAutofit lnSpcReduction="10000"/>
          </a:bodyPr>
          <a:lstStyle/>
          <a:p>
            <a:pPr marL="0" indent="0">
              <a:buNone/>
            </a:pPr>
            <a:r>
              <a:rPr lang="es-HN" sz="3600" b="1" dirty="0">
                <a:solidFill>
                  <a:schemeClr val="accent6">
                    <a:lumMod val="75000"/>
                  </a:schemeClr>
                </a:solidFill>
              </a:rPr>
              <a:t>Los empleados tienen derecho a condiciones de trabajo seguras y saludables que NO representen riesgo de algún daño severo.</a:t>
            </a:r>
          </a:p>
          <a:p>
            <a:pPr marL="0" indent="0">
              <a:buNone/>
            </a:pPr>
            <a:endParaRPr lang="es-HN" sz="3600" b="1" dirty="0">
              <a:solidFill>
                <a:schemeClr val="accent6">
                  <a:lumMod val="75000"/>
                </a:schemeClr>
              </a:solidFill>
            </a:endParaRPr>
          </a:p>
          <a:p>
            <a:pPr marL="0" indent="0">
              <a:buNone/>
            </a:pPr>
            <a:r>
              <a:rPr lang="es-HN" sz="3600" b="1" dirty="0">
                <a:solidFill>
                  <a:schemeClr val="accent6">
                    <a:lumMod val="75000"/>
                  </a:schemeClr>
                </a:solidFill>
              </a:rPr>
              <a:t>Los trabajadores tienen derecho a un salario justo por las horas trabajadas de acuerdo con la ley. </a:t>
            </a:r>
          </a:p>
          <a:p>
            <a:pPr marL="0" indent="0">
              <a:buNone/>
            </a:pPr>
            <a:endParaRPr lang="es-HN" sz="3600" b="1" dirty="0">
              <a:solidFill>
                <a:schemeClr val="accent6">
                  <a:lumMod val="75000"/>
                </a:schemeClr>
              </a:solidFill>
            </a:endParaRPr>
          </a:p>
        </p:txBody>
      </p:sp>
    </p:spTree>
    <p:extLst>
      <p:ext uri="{BB962C8B-B14F-4D97-AF65-F5344CB8AC3E}">
        <p14:creationId xmlns:p14="http://schemas.microsoft.com/office/powerpoint/2010/main" val="558074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p:txBody>
          <a:bodyPr>
            <a:normAutofit fontScale="90000"/>
          </a:bodyPr>
          <a:lstStyle/>
          <a:p>
            <a:r>
              <a:rPr lang="es-HN" dirty="0" smtClean="0"/>
              <a:t>Responsabilidad del Empleador</a:t>
            </a:r>
            <a:endParaRPr lang="es-HN" dirty="0"/>
          </a:p>
        </p:txBody>
      </p:sp>
      <p:sp>
        <p:nvSpPr>
          <p:cNvPr id="3" name="Content Placeholder 2"/>
          <p:cNvSpPr>
            <a:spLocks noGrp="1"/>
          </p:cNvSpPr>
          <p:nvPr>
            <p:ph idx="1"/>
          </p:nvPr>
        </p:nvSpPr>
        <p:spPr>
          <a:xfrm>
            <a:off x="457200" y="1445036"/>
            <a:ext cx="8229600" cy="4602163"/>
          </a:xfrm>
        </p:spPr>
        <p:txBody>
          <a:bodyPr>
            <a:normAutofit lnSpcReduction="10000"/>
          </a:bodyPr>
          <a:lstStyle/>
          <a:p>
            <a:pPr marL="0" indent="0" algn="ctr">
              <a:buNone/>
            </a:pPr>
            <a:r>
              <a:rPr lang="es-HN" sz="3600" b="1" dirty="0">
                <a:solidFill>
                  <a:schemeClr val="accent6">
                    <a:lumMod val="75000"/>
                  </a:schemeClr>
                </a:solidFill>
              </a:rPr>
              <a:t>Los empleadores tienen la responsabilidad de proveer un lugar de trabajo seguro y saludable. </a:t>
            </a:r>
          </a:p>
          <a:p>
            <a:pPr marL="0" indent="0">
              <a:buNone/>
            </a:pPr>
            <a:endParaRPr lang="es-HN" sz="3600" b="1" dirty="0">
              <a:solidFill>
                <a:schemeClr val="accent6">
                  <a:lumMod val="75000"/>
                </a:schemeClr>
              </a:solidFill>
            </a:endParaRPr>
          </a:p>
          <a:p>
            <a:pPr marL="0" indent="0" algn="ctr">
              <a:buNone/>
            </a:pPr>
            <a:r>
              <a:rPr lang="es-HN" sz="3600" b="1" dirty="0">
                <a:solidFill>
                  <a:schemeClr val="accent6">
                    <a:lumMod val="75000"/>
                  </a:schemeClr>
                </a:solidFill>
              </a:rPr>
              <a:t>Encontrará mas información sobre los derechos del empleador &amp; los empleados en la pagina web ww.osha.gov.</a:t>
            </a:r>
          </a:p>
          <a:p>
            <a:pPr marL="0" indent="0" algn="ctr">
              <a:buNone/>
            </a:pPr>
            <a:endParaRPr lang="es-HN" sz="3600" b="1" dirty="0">
              <a:solidFill>
                <a:schemeClr val="accent6">
                  <a:lumMod val="75000"/>
                </a:schemeClr>
              </a:solidFill>
            </a:endParaRPr>
          </a:p>
        </p:txBody>
      </p:sp>
    </p:spTree>
    <p:extLst>
      <p:ext uri="{BB962C8B-B14F-4D97-AF65-F5344CB8AC3E}">
        <p14:creationId xmlns:p14="http://schemas.microsoft.com/office/powerpoint/2010/main" val="1193759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rain Handling line ar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639664"/>
            <a:ext cx="9144000" cy="1096191"/>
          </a:xfrm>
          <a:prstGeom prst="rect">
            <a:avLst/>
          </a:prstGeom>
        </p:spPr>
      </p:pic>
      <p:sp>
        <p:nvSpPr>
          <p:cNvPr id="2" name="Title 1"/>
          <p:cNvSpPr>
            <a:spLocks noGrp="1"/>
          </p:cNvSpPr>
          <p:nvPr>
            <p:ph type="title"/>
          </p:nvPr>
        </p:nvSpPr>
        <p:spPr>
          <a:xfrm>
            <a:off x="457200" y="-51371"/>
            <a:ext cx="8229600" cy="1143000"/>
          </a:xfrm>
        </p:spPr>
        <p:txBody>
          <a:bodyPr>
            <a:normAutofit/>
          </a:bodyPr>
          <a:lstStyle/>
          <a:p>
            <a:r>
              <a:rPr lang="es-HN" dirty="0" smtClean="0"/>
              <a:t>Protección al Denunciante</a:t>
            </a:r>
            <a:endParaRPr lang="es-HN" dirty="0"/>
          </a:p>
        </p:txBody>
      </p:sp>
      <p:sp>
        <p:nvSpPr>
          <p:cNvPr id="3" name="Content Placeholder 2"/>
          <p:cNvSpPr>
            <a:spLocks noGrp="1"/>
          </p:cNvSpPr>
          <p:nvPr>
            <p:ph idx="1"/>
          </p:nvPr>
        </p:nvSpPr>
        <p:spPr>
          <a:xfrm>
            <a:off x="228600" y="914400"/>
            <a:ext cx="8610600" cy="5447664"/>
          </a:xfrm>
        </p:spPr>
        <p:txBody>
          <a:bodyPr>
            <a:normAutofit/>
          </a:bodyPr>
          <a:lstStyle/>
          <a:p>
            <a:pPr marL="0" indent="0">
              <a:buNone/>
            </a:pPr>
            <a:r>
              <a:rPr lang="es-HN" sz="2800" dirty="0" smtClean="0"/>
              <a:t>Los empleadores no pueden castigar o discriminar a los empleados que han utilizado sus derechos para reportar condiciones de trabajo inseguras o insalubres o problemas ambientales ante un empleador, la OSHA, u otra oficina de gobierno. </a:t>
            </a:r>
            <a:r>
              <a:rPr lang="es-HN" sz="2800" dirty="0"/>
              <a:t>Los empleados pueden llamar, escribir o enviar correo electrónico a la oficina OSHA del área en un plazo de 30 días para reportar actos de represalias por el empleador.  </a:t>
            </a:r>
            <a:endParaRPr lang="es-HN" sz="2800" dirty="0" smtClean="0"/>
          </a:p>
          <a:p>
            <a:pPr marL="0" indent="0">
              <a:buNone/>
            </a:pPr>
            <a:r>
              <a:rPr lang="es-HN" b="1" dirty="0" smtClean="0">
                <a:solidFill>
                  <a:srgbClr val="F79646">
                    <a:lumMod val="75000"/>
                  </a:srgbClr>
                </a:solidFill>
              </a:rPr>
              <a:t>Para información sobre protección al denunciante vaya a </a:t>
            </a:r>
            <a:r>
              <a:rPr lang="es-HN" b="1" dirty="0" smtClean="0">
                <a:solidFill>
                  <a:srgbClr val="1F497D">
                    <a:lumMod val="60000"/>
                    <a:lumOff val="40000"/>
                  </a:srgbClr>
                </a:solidFill>
              </a:rPr>
              <a:t>ww.whistleblowers.gov</a:t>
            </a:r>
          </a:p>
          <a:p>
            <a:pPr marL="0" indent="0">
              <a:buNone/>
            </a:pPr>
            <a:endParaRPr lang="en-US" sz="3600" b="1" dirty="0" smtClean="0">
              <a:solidFill>
                <a:schemeClr val="accent6">
                  <a:lumMod val="75000"/>
                </a:schemeClr>
              </a:solidFill>
            </a:endParaRPr>
          </a:p>
          <a:p>
            <a:pPr marL="0" indent="0">
              <a:buNone/>
            </a:pPr>
            <a:endParaRPr lang="en-US" sz="4200" b="1" dirty="0" smtClean="0">
              <a:solidFill>
                <a:schemeClr val="accent6">
                  <a:lumMod val="75000"/>
                </a:schemeClr>
              </a:solidFill>
            </a:endParaRPr>
          </a:p>
          <a:p>
            <a:pPr marL="0" indent="0">
              <a:buNone/>
            </a:pPr>
            <a:endParaRPr lang="en-US" sz="3600" b="1" dirty="0" smtClean="0">
              <a:solidFill>
                <a:schemeClr val="accent6">
                  <a:lumMod val="75000"/>
                </a:schemeClr>
              </a:solidFill>
            </a:endParaRPr>
          </a:p>
          <a:p>
            <a:pPr marL="0" indent="0">
              <a:buNone/>
            </a:pPr>
            <a:endParaRPr lang="en-US" sz="3600" b="1" dirty="0" smtClean="0">
              <a:solidFill>
                <a:schemeClr val="accent6">
                  <a:lumMod val="75000"/>
                </a:schemeClr>
              </a:solidFill>
            </a:endParaRPr>
          </a:p>
        </p:txBody>
      </p:sp>
    </p:spTree>
    <p:extLst>
      <p:ext uri="{BB962C8B-B14F-4D97-AF65-F5344CB8AC3E}">
        <p14:creationId xmlns:p14="http://schemas.microsoft.com/office/powerpoint/2010/main" val="250714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s-HN" sz="4400" dirty="0" smtClean="0">
                <a:latin typeface="Arial" pitchFamily="34" charset="0"/>
                <a:cs typeface="Arial" pitchFamily="34" charset="0"/>
              </a:rPr>
              <a:t>Objetivos de Aprendizaje</a:t>
            </a:r>
            <a:endParaRPr lang="es-HN" sz="4400" dirty="0">
              <a:latin typeface="Arial" pitchFamily="34" charset="0"/>
              <a:cs typeface="Arial" pitchFamily="34" charset="0"/>
            </a:endParaRPr>
          </a:p>
        </p:txBody>
      </p:sp>
      <p:sp>
        <p:nvSpPr>
          <p:cNvPr id="3" name="Content Placeholder 2"/>
          <p:cNvSpPr>
            <a:spLocks noGrp="1"/>
          </p:cNvSpPr>
          <p:nvPr>
            <p:ph idx="1"/>
          </p:nvPr>
        </p:nvSpPr>
        <p:spPr>
          <a:xfrm>
            <a:off x="419100" y="1371600"/>
            <a:ext cx="8305800" cy="5334000"/>
          </a:xfrm>
        </p:spPr>
        <p:txBody>
          <a:bodyPr>
            <a:normAutofit/>
          </a:bodyPr>
          <a:lstStyle/>
          <a:p>
            <a:pPr marL="0" indent="0">
              <a:buNone/>
            </a:pPr>
            <a:r>
              <a:rPr lang="es-HN" sz="3200" b="1" dirty="0" smtClean="0"/>
              <a:t>Al finalizar este módulo, los participantes serán capaces de:</a:t>
            </a:r>
          </a:p>
          <a:p>
            <a:pPr marL="0" indent="0">
              <a:buClr>
                <a:srgbClr val="FFC000"/>
              </a:buClr>
              <a:buSzPct val="150000"/>
              <a:buNone/>
            </a:pPr>
            <a:endParaRPr lang="es-HN" sz="1600" dirty="0" smtClean="0"/>
          </a:p>
          <a:p>
            <a:pPr lvl="0">
              <a:buClr>
                <a:srgbClr val="FFC000"/>
              </a:buClr>
              <a:buSzPct val="150000"/>
              <a:buFont typeface="Wingdings" pitchFamily="2" charset="2"/>
              <a:buChar char="§"/>
            </a:pPr>
            <a:r>
              <a:rPr lang="es-HN" dirty="0" smtClean="0"/>
              <a:t>Identificar actividades que puedan reducir la necesidad de una entrada posterior al compartimiento de granos.</a:t>
            </a:r>
          </a:p>
          <a:p>
            <a:pPr lvl="0">
              <a:buClr>
                <a:srgbClr val="FFC000"/>
              </a:buClr>
              <a:buSzPct val="150000"/>
              <a:buFont typeface="Wingdings" pitchFamily="2" charset="2"/>
              <a:buChar char="§"/>
            </a:pPr>
            <a:r>
              <a:rPr lang="es-HN" dirty="0" smtClean="0">
                <a:solidFill>
                  <a:prstClr val="black"/>
                </a:solidFill>
              </a:rPr>
              <a:t>Describir alternativas para la entrada al compartimiento de granos.</a:t>
            </a:r>
          </a:p>
          <a:p>
            <a:pPr lvl="0">
              <a:buClr>
                <a:srgbClr val="FFC000"/>
              </a:buClr>
              <a:buSzPct val="150000"/>
              <a:buFont typeface="Wingdings" pitchFamily="2" charset="2"/>
              <a:buChar char="§"/>
            </a:pPr>
            <a:r>
              <a:rPr lang="es-HN" dirty="0" smtClean="0"/>
              <a:t>Explicar los componentes clave para un proceso de entrada seguro al compartimiento de granos.</a:t>
            </a:r>
            <a:endParaRPr lang="en-US" sz="2200" dirty="0" smtClean="0">
              <a:solidFill>
                <a:srgbClr val="FF0000"/>
              </a:solidFill>
            </a:endParaRPr>
          </a:p>
          <a:p>
            <a:pPr lvl="0">
              <a:buClr>
                <a:srgbClr val="FFC000"/>
              </a:buClr>
              <a:buSzPct val="150000"/>
              <a:buFont typeface="Wingdings" pitchFamily="2" charset="2"/>
              <a:buChar char="§"/>
            </a:pPr>
            <a:endParaRPr lang="en-US" dirty="0"/>
          </a:p>
          <a:p>
            <a:pPr lvl="0">
              <a:buClr>
                <a:srgbClr val="FFC000"/>
              </a:buClr>
              <a:buSzPct val="150000"/>
              <a:buFont typeface="Wingdings" pitchFamily="2" charset="2"/>
              <a:buChar char="§"/>
            </a:pPr>
            <a:endParaRPr lang="en-US" dirty="0" smtClean="0"/>
          </a:p>
          <a:p>
            <a:pPr lvl="0">
              <a:buClr>
                <a:srgbClr val="FFC000"/>
              </a:buClr>
              <a:buSzPct val="150000"/>
              <a:buFont typeface="Wingdings" pitchFamily="2" charset="2"/>
              <a:buChar char="§"/>
            </a:pPr>
            <a:endParaRPr lang="en-US" sz="3000" dirty="0"/>
          </a:p>
          <a:p>
            <a:pPr marL="0" indent="0">
              <a:buNone/>
            </a:pPr>
            <a:endParaRPr lang="en-US" dirty="0"/>
          </a:p>
        </p:txBody>
      </p:sp>
    </p:spTree>
    <p:extLst>
      <p:ext uri="{BB962C8B-B14F-4D97-AF65-F5344CB8AC3E}">
        <p14:creationId xmlns:p14="http://schemas.microsoft.com/office/powerpoint/2010/main" val="706385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s-HN" sz="4400" dirty="0" smtClean="0">
                <a:latin typeface="Arial" pitchFamily="34" charset="0"/>
                <a:cs typeface="Arial" pitchFamily="34" charset="0"/>
              </a:rPr>
              <a:t>Objetivos de Aprendizaje </a:t>
            </a:r>
            <a:endParaRPr lang="es-HN" sz="4400" dirty="0">
              <a:latin typeface="Arial" pitchFamily="34" charset="0"/>
              <a:cs typeface="Arial" pitchFamily="34" charset="0"/>
            </a:endParaRPr>
          </a:p>
        </p:txBody>
      </p:sp>
      <p:sp>
        <p:nvSpPr>
          <p:cNvPr id="3" name="Content Placeholder 2"/>
          <p:cNvSpPr>
            <a:spLocks noGrp="1"/>
          </p:cNvSpPr>
          <p:nvPr>
            <p:ph idx="1"/>
          </p:nvPr>
        </p:nvSpPr>
        <p:spPr>
          <a:xfrm>
            <a:off x="419100" y="1371600"/>
            <a:ext cx="8305800" cy="5334000"/>
          </a:xfrm>
        </p:spPr>
        <p:txBody>
          <a:bodyPr>
            <a:normAutofit/>
          </a:bodyPr>
          <a:lstStyle/>
          <a:p>
            <a:pPr marL="0" indent="0">
              <a:buNone/>
            </a:pPr>
            <a:r>
              <a:rPr lang="es-HN" sz="3200" b="1" dirty="0" smtClean="0"/>
              <a:t>Al finalizar este módulo, los participantes serán capaces de:</a:t>
            </a:r>
          </a:p>
          <a:p>
            <a:pPr marL="0" indent="0">
              <a:buClr>
                <a:srgbClr val="FFC000"/>
              </a:buClr>
              <a:buSzPct val="150000"/>
              <a:buNone/>
            </a:pPr>
            <a:endParaRPr lang="es-HN" sz="1600" dirty="0" smtClean="0"/>
          </a:p>
          <a:p>
            <a:pPr marL="0" lvl="0" indent="0">
              <a:buClr>
                <a:srgbClr val="FFC000"/>
              </a:buClr>
              <a:buSzPct val="150000"/>
              <a:buNone/>
            </a:pPr>
            <a:endParaRPr lang="es-HN" sz="1600" dirty="0" smtClean="0"/>
          </a:p>
          <a:p>
            <a:pPr lvl="0">
              <a:buClr>
                <a:srgbClr val="FFC000"/>
              </a:buClr>
              <a:buSzPct val="150000"/>
              <a:buFont typeface="Wingdings" pitchFamily="2" charset="2"/>
              <a:buChar char="§"/>
            </a:pPr>
            <a:r>
              <a:rPr lang="es-HN" dirty="0" smtClean="0">
                <a:solidFill>
                  <a:prstClr val="black"/>
                </a:solidFill>
              </a:rPr>
              <a:t>Explicar el propósito  de un permiso/lista de control para la entrada al compartimiento de granos y describir de que trata un permiso.</a:t>
            </a:r>
            <a:endParaRPr lang="en-US" sz="2200" dirty="0">
              <a:solidFill>
                <a:srgbClr val="FF0000"/>
              </a:solidFill>
            </a:endParaRPr>
          </a:p>
          <a:p>
            <a:pPr lvl="0">
              <a:buClr>
                <a:srgbClr val="FFC000"/>
              </a:buClr>
              <a:buSzPct val="150000"/>
              <a:buFont typeface="Wingdings" pitchFamily="2" charset="2"/>
              <a:buChar char="§"/>
            </a:pPr>
            <a:endParaRPr lang="en-US" sz="2200" dirty="0" smtClean="0">
              <a:solidFill>
                <a:srgbClr val="FF0000"/>
              </a:solidFill>
            </a:endParaRPr>
          </a:p>
          <a:p>
            <a:pPr lvl="0">
              <a:buClr>
                <a:srgbClr val="FFC000"/>
              </a:buClr>
              <a:buSzPct val="150000"/>
              <a:buFont typeface="Wingdings" pitchFamily="2" charset="2"/>
              <a:buChar char="§"/>
            </a:pPr>
            <a:endParaRPr lang="en-US" dirty="0"/>
          </a:p>
          <a:p>
            <a:pPr lvl="0">
              <a:buClr>
                <a:srgbClr val="FFC000"/>
              </a:buClr>
              <a:buSzPct val="150000"/>
              <a:buFont typeface="Wingdings" pitchFamily="2" charset="2"/>
              <a:buChar char="§"/>
            </a:pPr>
            <a:endParaRPr lang="en-US" dirty="0" smtClean="0"/>
          </a:p>
          <a:p>
            <a:pPr lvl="0">
              <a:buClr>
                <a:srgbClr val="FFC000"/>
              </a:buClr>
              <a:buSzPct val="150000"/>
              <a:buFont typeface="Wingdings" pitchFamily="2" charset="2"/>
              <a:buChar char="§"/>
            </a:pPr>
            <a:endParaRPr lang="en-US" sz="3000" dirty="0"/>
          </a:p>
          <a:p>
            <a:pPr marL="0" indent="0">
              <a:buNone/>
            </a:pPr>
            <a:endParaRPr lang="en-US" dirty="0"/>
          </a:p>
        </p:txBody>
      </p:sp>
    </p:spTree>
    <p:extLst>
      <p:ext uri="{BB962C8B-B14F-4D97-AF65-F5344CB8AC3E}">
        <p14:creationId xmlns:p14="http://schemas.microsoft.com/office/powerpoint/2010/main" val="393892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resentation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8639</Words>
  <Application>Microsoft Office PowerPoint</Application>
  <PresentationFormat>On-screen Show (4:3)</PresentationFormat>
  <Paragraphs>697</Paragraphs>
  <Slides>37</Slides>
  <Notes>37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Arial</vt:lpstr>
      <vt:lpstr>Arial Narrow</vt:lpstr>
      <vt:lpstr>Book Antiqua</vt:lpstr>
      <vt:lpstr>Calibri</vt:lpstr>
      <vt:lpstr>Century</vt:lpstr>
      <vt:lpstr>Times New Roman</vt:lpstr>
      <vt:lpstr>Wingdings</vt:lpstr>
      <vt:lpstr>Office Theme</vt:lpstr>
      <vt:lpstr>9_Presentation2</vt:lpstr>
      <vt:lpstr>2_Office Theme</vt:lpstr>
      <vt:lpstr>1_Presentation2</vt:lpstr>
      <vt:lpstr>Presentation2</vt:lpstr>
      <vt:lpstr>PowerPoint Presentation</vt:lpstr>
      <vt:lpstr>Reduciendo  Riesgos de Entrada al Compartimiento de Granos</vt:lpstr>
      <vt:lpstr>Introducción</vt:lpstr>
      <vt:lpstr>Descargo de Responsabilidad</vt:lpstr>
      <vt:lpstr>Derechos de los Empleados</vt:lpstr>
      <vt:lpstr>Responsabilidad del Empleador</vt:lpstr>
      <vt:lpstr>Protección al Denunciante</vt:lpstr>
      <vt:lpstr>Objetivos de Aprendizaje</vt:lpstr>
      <vt:lpstr>Objetivos de Aprendizaje </vt:lpstr>
      <vt:lpstr>Temas a Desarrollar</vt:lpstr>
      <vt:lpstr>1</vt:lpstr>
      <vt:lpstr>La entrada al compartimiento es el último recurso. </vt:lpstr>
      <vt:lpstr>Necesidad creciente de  Prácticas Recomendadas. </vt:lpstr>
      <vt:lpstr>Colisión de Crecimiento</vt:lpstr>
      <vt:lpstr>Incidentes de atrapamiento por estado. 1964-2014</vt:lpstr>
      <vt:lpstr> </vt:lpstr>
      <vt:lpstr>La entrada segura al compartimiento es un proceso planeado. </vt:lpstr>
      <vt:lpstr>Condiciones de Grano &amp; Peligros </vt:lpstr>
      <vt:lpstr>La condición del grano afecta la entrada. </vt:lpstr>
      <vt:lpstr>Buen Grano  – Reduce la entrada al compartimiento.</vt:lpstr>
      <vt:lpstr>Mal grano    riesgo de inmersión. </vt:lpstr>
      <vt:lpstr>Peligro #1 – Grano en Movimiento</vt:lpstr>
      <vt:lpstr>Avalancha – Pirámides y Acumulación en Pared Lateral</vt:lpstr>
      <vt:lpstr>Peligro – Grano Puenteado</vt:lpstr>
      <vt:lpstr> ¿Cuál es el plan para los peligros?</vt:lpstr>
      <vt:lpstr>Mejorar la calidad del grano en la cosecha.  </vt:lpstr>
      <vt:lpstr>Almacenar el grano apropiadamente. </vt:lpstr>
      <vt:lpstr>Vaciar por el centro para eliminar residuos del grano. </vt:lpstr>
      <vt:lpstr>Utilice alternativas en vez de la entrada. </vt:lpstr>
      <vt:lpstr>Alternar – llenar y vaciar. </vt:lpstr>
      <vt:lpstr>Empujar el Grano con Varilla – DE FORMA SEGURA</vt:lpstr>
      <vt:lpstr>Empujar el Grano con Varilla – Sin túnel</vt:lpstr>
      <vt:lpstr>El aire comprimido deshace las pirámides de grano</vt:lpstr>
      <vt:lpstr>Utilizar el hardware adecuado para el control y la seguridad del aire comprimido</vt:lpstr>
      <vt:lpstr>La aspiradora de granos puede librar de peligros</vt:lpstr>
      <vt:lpstr>Peligros potenciales de  aspirar el grano.</vt:lpstr>
      <vt:lpstr>El látigo hidráulico reduce la acumulación y las pirámides de grano.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2019-04-12T14:51:58Z</dcterms:created>
  <dcterms:modified xsi:type="dcterms:W3CDTF">2019-04-12T14:56:44Z</dcterms:modified>
</cp:coreProperties>
</file>