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5"/>
  </p:notesMasterIdLst>
  <p:sldIdLst>
    <p:sldId id="371" r:id="rId2"/>
    <p:sldId id="372" r:id="rId3"/>
    <p:sldId id="457" r:id="rId4"/>
    <p:sldId id="437" r:id="rId5"/>
    <p:sldId id="438" r:id="rId6"/>
    <p:sldId id="376" r:id="rId7"/>
    <p:sldId id="377" r:id="rId8"/>
    <p:sldId id="441" r:id="rId9"/>
    <p:sldId id="442" r:id="rId10"/>
    <p:sldId id="443" r:id="rId11"/>
    <p:sldId id="444" r:id="rId12"/>
    <p:sldId id="445" r:id="rId13"/>
    <p:sldId id="446" r:id="rId14"/>
    <p:sldId id="447" r:id="rId15"/>
    <p:sldId id="385" r:id="rId16"/>
    <p:sldId id="386" r:id="rId17"/>
    <p:sldId id="387" r:id="rId18"/>
    <p:sldId id="388" r:id="rId19"/>
    <p:sldId id="389" r:id="rId20"/>
    <p:sldId id="390" r:id="rId21"/>
    <p:sldId id="391" r:id="rId22"/>
    <p:sldId id="392" r:id="rId23"/>
    <p:sldId id="393" r:id="rId24"/>
    <p:sldId id="448" r:id="rId25"/>
    <p:sldId id="449" r:id="rId26"/>
    <p:sldId id="451" r:id="rId27"/>
    <p:sldId id="452" r:id="rId28"/>
    <p:sldId id="453" r:id="rId29"/>
    <p:sldId id="454" r:id="rId30"/>
    <p:sldId id="455" r:id="rId31"/>
    <p:sldId id="456" r:id="rId32"/>
    <p:sldId id="450" r:id="rId33"/>
    <p:sldId id="403" r:id="rId3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128"/>
        <a:cs typeface="+mn-cs"/>
      </a:defRPr>
    </a:lvl5pPr>
    <a:lvl6pPr marL="2286000" algn="l" defTabSz="914400" rtl="0" eaLnBrk="1" latinLnBrk="0" hangingPunct="1">
      <a:defRPr sz="2400" kern="1200">
        <a:solidFill>
          <a:schemeClr val="tx1"/>
        </a:solidFill>
        <a:latin typeface="Times" charset="0"/>
        <a:ea typeface="ＭＳ Ｐゴシック" charset="-128"/>
        <a:cs typeface="+mn-cs"/>
      </a:defRPr>
    </a:lvl6pPr>
    <a:lvl7pPr marL="2743200" algn="l" defTabSz="914400" rtl="0" eaLnBrk="1" latinLnBrk="0" hangingPunct="1">
      <a:defRPr sz="2400" kern="1200">
        <a:solidFill>
          <a:schemeClr val="tx1"/>
        </a:solidFill>
        <a:latin typeface="Times" charset="0"/>
        <a:ea typeface="ＭＳ Ｐゴシック" charset="-128"/>
        <a:cs typeface="+mn-cs"/>
      </a:defRPr>
    </a:lvl7pPr>
    <a:lvl8pPr marL="3200400" algn="l" defTabSz="914400" rtl="0" eaLnBrk="1" latinLnBrk="0" hangingPunct="1">
      <a:defRPr sz="2400" kern="1200">
        <a:solidFill>
          <a:schemeClr val="tx1"/>
        </a:solidFill>
        <a:latin typeface="Times" charset="0"/>
        <a:ea typeface="ＭＳ Ｐゴシック" charset="-128"/>
        <a:cs typeface="+mn-cs"/>
      </a:defRPr>
    </a:lvl8pPr>
    <a:lvl9pPr marL="3657600" algn="l" defTabSz="914400" rtl="0" eaLnBrk="1" latinLnBrk="0" hangingPunct="1">
      <a:defRPr sz="2400" kern="1200">
        <a:solidFill>
          <a:schemeClr val="tx1"/>
        </a:solidFill>
        <a:latin typeface="Times"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9"/>
    <a:srgbClr val="BA123A"/>
    <a:srgbClr val="FFFFFF"/>
    <a:srgbClr val="FFD579"/>
    <a:srgbClr val="E1C774"/>
    <a:srgbClr val="145F4D"/>
    <a:srgbClr val="F7C76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81" autoAdjust="0"/>
  </p:normalViewPr>
  <p:slideViewPr>
    <p:cSldViewPr>
      <p:cViewPr varScale="1">
        <p:scale>
          <a:sx n="63" d="100"/>
          <a:sy n="63" d="100"/>
        </p:scale>
        <p:origin x="-127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0" d="100"/>
          <a:sy n="70" d="100"/>
        </p:scale>
        <p:origin x="-3034"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1BA5A0-7A72-490E-AC8E-E011FD56061E}" type="doc">
      <dgm:prSet loTypeId="urn:microsoft.com/office/officeart/2005/8/layout/orgChart1" loCatId="hierarchy" qsTypeId="urn:microsoft.com/office/officeart/2005/8/quickstyle/3d1" qsCatId="3D" csTypeId="urn:microsoft.com/office/officeart/2005/8/colors/accent2_2" csCatId="accent2" phldr="1"/>
      <dgm:spPr/>
      <dgm:t>
        <a:bodyPr/>
        <a:lstStyle/>
        <a:p>
          <a:endParaRPr lang="tr-TR"/>
        </a:p>
      </dgm:t>
    </dgm:pt>
    <dgm:pt modelId="{5612D7BC-FF03-4944-9520-FFA4FDE4E6DE}">
      <dgm:prSet phldrT="[Metin]" custT="1"/>
      <dgm:spPr>
        <a:solidFill>
          <a:srgbClr val="006859"/>
        </a:solidFill>
      </dgm:spPr>
      <dgm:t>
        <a:bodyPr/>
        <a:lstStyle/>
        <a:p>
          <a:r>
            <a:rPr lang="tr-TR" sz="4000" dirty="0"/>
            <a:t>HAZARDS</a:t>
          </a:r>
        </a:p>
      </dgm:t>
    </dgm:pt>
    <dgm:pt modelId="{A22DF417-7CDE-40F8-A92A-5948D7BD5FDC}" type="parTrans" cxnId="{A31ED8E8-949C-43B2-B065-221D26D72F67}">
      <dgm:prSet/>
      <dgm:spPr/>
      <dgm:t>
        <a:bodyPr/>
        <a:lstStyle/>
        <a:p>
          <a:endParaRPr lang="tr-TR"/>
        </a:p>
      </dgm:t>
    </dgm:pt>
    <dgm:pt modelId="{47247033-7F53-4FB9-A0C0-4518DB300F11}" type="sibTrans" cxnId="{A31ED8E8-949C-43B2-B065-221D26D72F67}">
      <dgm:prSet/>
      <dgm:spPr/>
      <dgm:t>
        <a:bodyPr/>
        <a:lstStyle/>
        <a:p>
          <a:endParaRPr lang="tr-TR"/>
        </a:p>
      </dgm:t>
    </dgm:pt>
    <dgm:pt modelId="{2B06E061-72E9-4DF9-91BF-757D5179C2DC}">
      <dgm:prSet phldrT="[Metin]"/>
      <dgm:spPr>
        <a:solidFill>
          <a:srgbClr val="006859"/>
        </a:solidFill>
      </dgm:spPr>
      <dgm:t>
        <a:bodyPr/>
        <a:lstStyle/>
        <a:p>
          <a:r>
            <a:rPr lang="tr-TR" dirty="0" err="1"/>
            <a:t>Physical</a:t>
          </a:r>
          <a:r>
            <a:rPr lang="tr-TR" dirty="0"/>
            <a:t> </a:t>
          </a:r>
          <a:r>
            <a:rPr lang="tr-TR" dirty="0" err="1"/>
            <a:t>Hazards</a:t>
          </a:r>
          <a:endParaRPr lang="tr-TR" dirty="0"/>
        </a:p>
      </dgm:t>
    </dgm:pt>
    <dgm:pt modelId="{40594CF1-BB76-4A5B-A709-432603101CAA}" type="parTrans" cxnId="{7E6D7259-8342-43E5-BB17-96A64EFE27E7}">
      <dgm:prSet/>
      <dgm:spPr/>
      <dgm:t>
        <a:bodyPr/>
        <a:lstStyle/>
        <a:p>
          <a:endParaRPr lang="tr-TR"/>
        </a:p>
      </dgm:t>
    </dgm:pt>
    <dgm:pt modelId="{8C055095-EEEB-4D4F-857D-619D38E529C4}" type="sibTrans" cxnId="{7E6D7259-8342-43E5-BB17-96A64EFE27E7}">
      <dgm:prSet/>
      <dgm:spPr/>
      <dgm:t>
        <a:bodyPr/>
        <a:lstStyle/>
        <a:p>
          <a:endParaRPr lang="tr-TR"/>
        </a:p>
      </dgm:t>
    </dgm:pt>
    <dgm:pt modelId="{61C0D3EB-CBE6-4B3A-8A08-92977CD7897D}">
      <dgm:prSet phldrT="[Metin]"/>
      <dgm:spPr>
        <a:solidFill>
          <a:srgbClr val="006859"/>
        </a:solidFill>
      </dgm:spPr>
      <dgm:t>
        <a:bodyPr/>
        <a:lstStyle/>
        <a:p>
          <a:r>
            <a:rPr lang="tr-TR" dirty="0" err="1"/>
            <a:t>Health</a:t>
          </a:r>
          <a:r>
            <a:rPr lang="tr-TR" dirty="0"/>
            <a:t> </a:t>
          </a:r>
          <a:r>
            <a:rPr lang="tr-TR" dirty="0" err="1"/>
            <a:t>Hazards</a:t>
          </a:r>
          <a:endParaRPr lang="tr-TR" dirty="0"/>
        </a:p>
      </dgm:t>
    </dgm:pt>
    <dgm:pt modelId="{0F48256E-BCAC-4434-BA7E-900D6276E526}" type="parTrans" cxnId="{CAD62FDB-A3C7-4031-89D6-17321474DABB}">
      <dgm:prSet/>
      <dgm:spPr/>
      <dgm:t>
        <a:bodyPr/>
        <a:lstStyle/>
        <a:p>
          <a:endParaRPr lang="tr-TR"/>
        </a:p>
      </dgm:t>
    </dgm:pt>
    <dgm:pt modelId="{E3B2A180-1BEE-4E0D-9E88-ACCF227BF515}" type="sibTrans" cxnId="{CAD62FDB-A3C7-4031-89D6-17321474DABB}">
      <dgm:prSet/>
      <dgm:spPr/>
      <dgm:t>
        <a:bodyPr/>
        <a:lstStyle/>
        <a:p>
          <a:endParaRPr lang="tr-TR"/>
        </a:p>
      </dgm:t>
    </dgm:pt>
    <dgm:pt modelId="{9C1319C4-298C-45AE-A366-942065A641C4}">
      <dgm:prSet phldrT="[Metin]"/>
      <dgm:spPr>
        <a:solidFill>
          <a:srgbClr val="006859"/>
        </a:solidFill>
      </dgm:spPr>
      <dgm:t>
        <a:bodyPr/>
        <a:lstStyle/>
        <a:p>
          <a:r>
            <a:rPr lang="tr-TR" dirty="0" err="1"/>
            <a:t>Environmental</a:t>
          </a:r>
          <a:r>
            <a:rPr lang="tr-TR" dirty="0"/>
            <a:t> </a:t>
          </a:r>
          <a:r>
            <a:rPr lang="tr-TR" dirty="0" err="1"/>
            <a:t>Hazards</a:t>
          </a:r>
          <a:endParaRPr lang="tr-TR" dirty="0"/>
        </a:p>
      </dgm:t>
    </dgm:pt>
    <dgm:pt modelId="{E5B24507-3FED-4D52-AB03-98A09DD2E373}" type="parTrans" cxnId="{F62A3C13-7E41-4DB4-9315-8C444204DA58}">
      <dgm:prSet/>
      <dgm:spPr/>
      <dgm:t>
        <a:bodyPr/>
        <a:lstStyle/>
        <a:p>
          <a:endParaRPr lang="tr-TR"/>
        </a:p>
      </dgm:t>
    </dgm:pt>
    <dgm:pt modelId="{5E41BED9-B848-47D0-AFC3-AA4656544375}" type="sibTrans" cxnId="{F62A3C13-7E41-4DB4-9315-8C444204DA58}">
      <dgm:prSet/>
      <dgm:spPr/>
      <dgm:t>
        <a:bodyPr/>
        <a:lstStyle/>
        <a:p>
          <a:endParaRPr lang="tr-TR"/>
        </a:p>
      </dgm:t>
    </dgm:pt>
    <dgm:pt modelId="{FC24B647-0B14-4182-82FC-63E55227DA08}" type="pres">
      <dgm:prSet presAssocID="{E91BA5A0-7A72-490E-AC8E-E011FD56061E}" presName="hierChild1" presStyleCnt="0">
        <dgm:presLayoutVars>
          <dgm:orgChart val="1"/>
          <dgm:chPref val="1"/>
          <dgm:dir/>
          <dgm:animOne val="branch"/>
          <dgm:animLvl val="lvl"/>
          <dgm:resizeHandles/>
        </dgm:presLayoutVars>
      </dgm:prSet>
      <dgm:spPr/>
      <dgm:t>
        <a:bodyPr/>
        <a:lstStyle/>
        <a:p>
          <a:endParaRPr lang="en-US"/>
        </a:p>
      </dgm:t>
    </dgm:pt>
    <dgm:pt modelId="{19C45978-3DCD-4D8D-BA25-C82BACFB4B36}" type="pres">
      <dgm:prSet presAssocID="{5612D7BC-FF03-4944-9520-FFA4FDE4E6DE}" presName="hierRoot1" presStyleCnt="0">
        <dgm:presLayoutVars>
          <dgm:hierBranch val="init"/>
        </dgm:presLayoutVars>
      </dgm:prSet>
      <dgm:spPr/>
    </dgm:pt>
    <dgm:pt modelId="{A8E1E230-CC53-496A-A950-E3B59FF20173}" type="pres">
      <dgm:prSet presAssocID="{5612D7BC-FF03-4944-9520-FFA4FDE4E6DE}" presName="rootComposite1" presStyleCnt="0"/>
      <dgm:spPr/>
    </dgm:pt>
    <dgm:pt modelId="{BC1CA06F-203D-43E8-A8B6-11D14B69C328}" type="pres">
      <dgm:prSet presAssocID="{5612D7BC-FF03-4944-9520-FFA4FDE4E6DE}" presName="rootText1" presStyleLbl="node0" presStyleIdx="0" presStyleCnt="1" custScaleX="183163" custScaleY="58874">
        <dgm:presLayoutVars>
          <dgm:chPref val="3"/>
        </dgm:presLayoutVars>
      </dgm:prSet>
      <dgm:spPr/>
      <dgm:t>
        <a:bodyPr/>
        <a:lstStyle/>
        <a:p>
          <a:endParaRPr lang="en-US"/>
        </a:p>
      </dgm:t>
    </dgm:pt>
    <dgm:pt modelId="{03D55523-AC18-49F6-92D4-EE7D427F4A44}" type="pres">
      <dgm:prSet presAssocID="{5612D7BC-FF03-4944-9520-FFA4FDE4E6DE}" presName="rootConnector1" presStyleLbl="node1" presStyleIdx="0" presStyleCnt="0"/>
      <dgm:spPr/>
      <dgm:t>
        <a:bodyPr/>
        <a:lstStyle/>
        <a:p>
          <a:endParaRPr lang="en-US"/>
        </a:p>
      </dgm:t>
    </dgm:pt>
    <dgm:pt modelId="{BD1108D4-F20F-4AB4-B654-2496586C0B99}" type="pres">
      <dgm:prSet presAssocID="{5612D7BC-FF03-4944-9520-FFA4FDE4E6DE}" presName="hierChild2" presStyleCnt="0"/>
      <dgm:spPr/>
    </dgm:pt>
    <dgm:pt modelId="{3A8096BF-6F2D-4AB2-A093-FBD441168AE7}" type="pres">
      <dgm:prSet presAssocID="{40594CF1-BB76-4A5B-A709-432603101CAA}" presName="Name37" presStyleLbl="parChTrans1D2" presStyleIdx="0" presStyleCnt="3"/>
      <dgm:spPr/>
      <dgm:t>
        <a:bodyPr/>
        <a:lstStyle/>
        <a:p>
          <a:endParaRPr lang="en-US"/>
        </a:p>
      </dgm:t>
    </dgm:pt>
    <dgm:pt modelId="{EADD56C7-B44C-461F-8661-1E520A9A613E}" type="pres">
      <dgm:prSet presAssocID="{2B06E061-72E9-4DF9-91BF-757D5179C2DC}" presName="hierRoot2" presStyleCnt="0">
        <dgm:presLayoutVars>
          <dgm:hierBranch val="init"/>
        </dgm:presLayoutVars>
      </dgm:prSet>
      <dgm:spPr/>
    </dgm:pt>
    <dgm:pt modelId="{D4F8A345-68D1-4B37-8573-4212D9F52E53}" type="pres">
      <dgm:prSet presAssocID="{2B06E061-72E9-4DF9-91BF-757D5179C2DC}" presName="rootComposite" presStyleCnt="0"/>
      <dgm:spPr/>
    </dgm:pt>
    <dgm:pt modelId="{103787F3-7303-4AFF-BF17-212A2BA66D3F}" type="pres">
      <dgm:prSet presAssocID="{2B06E061-72E9-4DF9-91BF-757D5179C2DC}" presName="rootText" presStyleLbl="node2" presStyleIdx="0" presStyleCnt="3" custScaleX="105986">
        <dgm:presLayoutVars>
          <dgm:chPref val="3"/>
        </dgm:presLayoutVars>
      </dgm:prSet>
      <dgm:spPr/>
      <dgm:t>
        <a:bodyPr/>
        <a:lstStyle/>
        <a:p>
          <a:endParaRPr lang="en-US"/>
        </a:p>
      </dgm:t>
    </dgm:pt>
    <dgm:pt modelId="{46903591-CBA7-49ED-9AE7-F3ED83569A85}" type="pres">
      <dgm:prSet presAssocID="{2B06E061-72E9-4DF9-91BF-757D5179C2DC}" presName="rootConnector" presStyleLbl="node2" presStyleIdx="0" presStyleCnt="3"/>
      <dgm:spPr/>
      <dgm:t>
        <a:bodyPr/>
        <a:lstStyle/>
        <a:p>
          <a:endParaRPr lang="en-US"/>
        </a:p>
      </dgm:t>
    </dgm:pt>
    <dgm:pt modelId="{545B494A-C914-47C2-A570-4B1483980B14}" type="pres">
      <dgm:prSet presAssocID="{2B06E061-72E9-4DF9-91BF-757D5179C2DC}" presName="hierChild4" presStyleCnt="0"/>
      <dgm:spPr/>
    </dgm:pt>
    <dgm:pt modelId="{B3260C2E-F83D-49C5-9168-93749F6AE9F4}" type="pres">
      <dgm:prSet presAssocID="{2B06E061-72E9-4DF9-91BF-757D5179C2DC}" presName="hierChild5" presStyleCnt="0"/>
      <dgm:spPr/>
    </dgm:pt>
    <dgm:pt modelId="{5B1DCA36-A056-46AE-BC65-21D479D25A81}" type="pres">
      <dgm:prSet presAssocID="{0F48256E-BCAC-4434-BA7E-900D6276E526}" presName="Name37" presStyleLbl="parChTrans1D2" presStyleIdx="1" presStyleCnt="3"/>
      <dgm:spPr/>
      <dgm:t>
        <a:bodyPr/>
        <a:lstStyle/>
        <a:p>
          <a:endParaRPr lang="en-US"/>
        </a:p>
      </dgm:t>
    </dgm:pt>
    <dgm:pt modelId="{F77F0215-4962-421B-B9CD-217EDDD7D782}" type="pres">
      <dgm:prSet presAssocID="{61C0D3EB-CBE6-4B3A-8A08-92977CD7897D}" presName="hierRoot2" presStyleCnt="0">
        <dgm:presLayoutVars>
          <dgm:hierBranch val="init"/>
        </dgm:presLayoutVars>
      </dgm:prSet>
      <dgm:spPr/>
    </dgm:pt>
    <dgm:pt modelId="{349DCD76-58C6-4E3C-B735-09E1B81C6304}" type="pres">
      <dgm:prSet presAssocID="{61C0D3EB-CBE6-4B3A-8A08-92977CD7897D}" presName="rootComposite" presStyleCnt="0"/>
      <dgm:spPr/>
    </dgm:pt>
    <dgm:pt modelId="{54EF7B0F-068E-43AB-A25C-117628F7CA99}" type="pres">
      <dgm:prSet presAssocID="{61C0D3EB-CBE6-4B3A-8A08-92977CD7897D}" presName="rootText" presStyleLbl="node2" presStyleIdx="1" presStyleCnt="3" custScaleX="114655">
        <dgm:presLayoutVars>
          <dgm:chPref val="3"/>
        </dgm:presLayoutVars>
      </dgm:prSet>
      <dgm:spPr/>
      <dgm:t>
        <a:bodyPr/>
        <a:lstStyle/>
        <a:p>
          <a:endParaRPr lang="en-US"/>
        </a:p>
      </dgm:t>
    </dgm:pt>
    <dgm:pt modelId="{0435A5A5-168A-4859-B662-DD5098C6ECA2}" type="pres">
      <dgm:prSet presAssocID="{61C0D3EB-CBE6-4B3A-8A08-92977CD7897D}" presName="rootConnector" presStyleLbl="node2" presStyleIdx="1" presStyleCnt="3"/>
      <dgm:spPr/>
      <dgm:t>
        <a:bodyPr/>
        <a:lstStyle/>
        <a:p>
          <a:endParaRPr lang="en-US"/>
        </a:p>
      </dgm:t>
    </dgm:pt>
    <dgm:pt modelId="{B9830C65-05A0-45F1-8642-877F9066FF3F}" type="pres">
      <dgm:prSet presAssocID="{61C0D3EB-CBE6-4B3A-8A08-92977CD7897D}" presName="hierChild4" presStyleCnt="0"/>
      <dgm:spPr/>
    </dgm:pt>
    <dgm:pt modelId="{B05B476C-5455-46D7-8CB1-92073A9A68CF}" type="pres">
      <dgm:prSet presAssocID="{61C0D3EB-CBE6-4B3A-8A08-92977CD7897D}" presName="hierChild5" presStyleCnt="0"/>
      <dgm:spPr/>
    </dgm:pt>
    <dgm:pt modelId="{9E9C0EA1-4104-4C58-8C71-7013444B6EC1}" type="pres">
      <dgm:prSet presAssocID="{E5B24507-3FED-4D52-AB03-98A09DD2E373}" presName="Name37" presStyleLbl="parChTrans1D2" presStyleIdx="2" presStyleCnt="3"/>
      <dgm:spPr/>
      <dgm:t>
        <a:bodyPr/>
        <a:lstStyle/>
        <a:p>
          <a:endParaRPr lang="en-US"/>
        </a:p>
      </dgm:t>
    </dgm:pt>
    <dgm:pt modelId="{C3A59CA9-BFD2-4DE4-AC2B-03A620E66349}" type="pres">
      <dgm:prSet presAssocID="{9C1319C4-298C-45AE-A366-942065A641C4}" presName="hierRoot2" presStyleCnt="0">
        <dgm:presLayoutVars>
          <dgm:hierBranch val="init"/>
        </dgm:presLayoutVars>
      </dgm:prSet>
      <dgm:spPr/>
    </dgm:pt>
    <dgm:pt modelId="{BED4CEE0-4FAE-4142-924E-C69D77338F2B}" type="pres">
      <dgm:prSet presAssocID="{9C1319C4-298C-45AE-A366-942065A641C4}" presName="rootComposite" presStyleCnt="0"/>
      <dgm:spPr/>
    </dgm:pt>
    <dgm:pt modelId="{AB2D7FA5-26BA-4C76-B7DD-5029D8220802}" type="pres">
      <dgm:prSet presAssocID="{9C1319C4-298C-45AE-A366-942065A641C4}" presName="rootText" presStyleLbl="node2" presStyleIdx="2" presStyleCnt="3" custScaleX="126477">
        <dgm:presLayoutVars>
          <dgm:chPref val="3"/>
        </dgm:presLayoutVars>
      </dgm:prSet>
      <dgm:spPr/>
      <dgm:t>
        <a:bodyPr/>
        <a:lstStyle/>
        <a:p>
          <a:endParaRPr lang="en-US"/>
        </a:p>
      </dgm:t>
    </dgm:pt>
    <dgm:pt modelId="{B4BB1731-7D10-4D3B-B444-F0E8A1E33D5D}" type="pres">
      <dgm:prSet presAssocID="{9C1319C4-298C-45AE-A366-942065A641C4}" presName="rootConnector" presStyleLbl="node2" presStyleIdx="2" presStyleCnt="3"/>
      <dgm:spPr/>
      <dgm:t>
        <a:bodyPr/>
        <a:lstStyle/>
        <a:p>
          <a:endParaRPr lang="en-US"/>
        </a:p>
      </dgm:t>
    </dgm:pt>
    <dgm:pt modelId="{1EF33F1F-AD2B-481A-88C2-A6CCB0762634}" type="pres">
      <dgm:prSet presAssocID="{9C1319C4-298C-45AE-A366-942065A641C4}" presName="hierChild4" presStyleCnt="0"/>
      <dgm:spPr/>
    </dgm:pt>
    <dgm:pt modelId="{46D2A58F-693E-4978-8A3A-FC89D25FD841}" type="pres">
      <dgm:prSet presAssocID="{9C1319C4-298C-45AE-A366-942065A641C4}" presName="hierChild5" presStyleCnt="0"/>
      <dgm:spPr/>
    </dgm:pt>
    <dgm:pt modelId="{8A8C8EE5-5FF3-45A1-BBB9-66CF39A4E765}" type="pres">
      <dgm:prSet presAssocID="{5612D7BC-FF03-4944-9520-FFA4FDE4E6DE}" presName="hierChild3" presStyleCnt="0"/>
      <dgm:spPr/>
    </dgm:pt>
  </dgm:ptLst>
  <dgm:cxnLst>
    <dgm:cxn modelId="{6AAE677E-E485-41B6-8A96-0F6D690BF2E7}" type="presOf" srcId="{E91BA5A0-7A72-490E-AC8E-E011FD56061E}" destId="{FC24B647-0B14-4182-82FC-63E55227DA08}" srcOrd="0" destOrd="0" presId="urn:microsoft.com/office/officeart/2005/8/layout/orgChart1"/>
    <dgm:cxn modelId="{7F7DEB37-BF50-41AA-B342-0E9D8AB529BF}" type="presOf" srcId="{5612D7BC-FF03-4944-9520-FFA4FDE4E6DE}" destId="{03D55523-AC18-49F6-92D4-EE7D427F4A44}" srcOrd="1" destOrd="0" presId="urn:microsoft.com/office/officeart/2005/8/layout/orgChart1"/>
    <dgm:cxn modelId="{A6867432-8ADB-4BFD-B67C-E054E7CB9D82}" type="presOf" srcId="{2B06E061-72E9-4DF9-91BF-757D5179C2DC}" destId="{46903591-CBA7-49ED-9AE7-F3ED83569A85}" srcOrd="1" destOrd="0" presId="urn:microsoft.com/office/officeart/2005/8/layout/orgChart1"/>
    <dgm:cxn modelId="{0696B06A-91C8-4D33-9B47-7CDB6BE890BD}" type="presOf" srcId="{2B06E061-72E9-4DF9-91BF-757D5179C2DC}" destId="{103787F3-7303-4AFF-BF17-212A2BA66D3F}" srcOrd="0" destOrd="0" presId="urn:microsoft.com/office/officeart/2005/8/layout/orgChart1"/>
    <dgm:cxn modelId="{F62A3C13-7E41-4DB4-9315-8C444204DA58}" srcId="{5612D7BC-FF03-4944-9520-FFA4FDE4E6DE}" destId="{9C1319C4-298C-45AE-A366-942065A641C4}" srcOrd="2" destOrd="0" parTransId="{E5B24507-3FED-4D52-AB03-98A09DD2E373}" sibTransId="{5E41BED9-B848-47D0-AFC3-AA4656544375}"/>
    <dgm:cxn modelId="{2BA7D5A2-106E-48FD-A62D-03573BB63C34}" type="presOf" srcId="{40594CF1-BB76-4A5B-A709-432603101CAA}" destId="{3A8096BF-6F2D-4AB2-A093-FBD441168AE7}" srcOrd="0" destOrd="0" presId="urn:microsoft.com/office/officeart/2005/8/layout/orgChart1"/>
    <dgm:cxn modelId="{1F1319E4-87BA-4F85-B0EB-6371CB47A610}" type="presOf" srcId="{61C0D3EB-CBE6-4B3A-8A08-92977CD7897D}" destId="{54EF7B0F-068E-43AB-A25C-117628F7CA99}" srcOrd="0" destOrd="0" presId="urn:microsoft.com/office/officeart/2005/8/layout/orgChart1"/>
    <dgm:cxn modelId="{BFEB1EA9-CC73-4FBA-B0A7-A3DA9CAF6187}" type="presOf" srcId="{61C0D3EB-CBE6-4B3A-8A08-92977CD7897D}" destId="{0435A5A5-168A-4859-B662-DD5098C6ECA2}" srcOrd="1" destOrd="0" presId="urn:microsoft.com/office/officeart/2005/8/layout/orgChart1"/>
    <dgm:cxn modelId="{A31ED8E8-949C-43B2-B065-221D26D72F67}" srcId="{E91BA5A0-7A72-490E-AC8E-E011FD56061E}" destId="{5612D7BC-FF03-4944-9520-FFA4FDE4E6DE}" srcOrd="0" destOrd="0" parTransId="{A22DF417-7CDE-40F8-A92A-5948D7BD5FDC}" sibTransId="{47247033-7F53-4FB9-A0C0-4518DB300F11}"/>
    <dgm:cxn modelId="{C286C4BF-3D7A-4064-9CFD-8D7FC04FFF56}" type="presOf" srcId="{5612D7BC-FF03-4944-9520-FFA4FDE4E6DE}" destId="{BC1CA06F-203D-43E8-A8B6-11D14B69C328}" srcOrd="0" destOrd="0" presId="urn:microsoft.com/office/officeart/2005/8/layout/orgChart1"/>
    <dgm:cxn modelId="{CAD62FDB-A3C7-4031-89D6-17321474DABB}" srcId="{5612D7BC-FF03-4944-9520-FFA4FDE4E6DE}" destId="{61C0D3EB-CBE6-4B3A-8A08-92977CD7897D}" srcOrd="1" destOrd="0" parTransId="{0F48256E-BCAC-4434-BA7E-900D6276E526}" sibTransId="{E3B2A180-1BEE-4E0D-9E88-ACCF227BF515}"/>
    <dgm:cxn modelId="{A31585D6-04FE-42F2-92AD-B11AE80CB99D}" type="presOf" srcId="{0F48256E-BCAC-4434-BA7E-900D6276E526}" destId="{5B1DCA36-A056-46AE-BC65-21D479D25A81}" srcOrd="0" destOrd="0" presId="urn:microsoft.com/office/officeart/2005/8/layout/orgChart1"/>
    <dgm:cxn modelId="{A7588590-C468-4AB6-B9AA-6BBFDC0BC1B9}" type="presOf" srcId="{9C1319C4-298C-45AE-A366-942065A641C4}" destId="{B4BB1731-7D10-4D3B-B444-F0E8A1E33D5D}" srcOrd="1" destOrd="0" presId="urn:microsoft.com/office/officeart/2005/8/layout/orgChart1"/>
    <dgm:cxn modelId="{FEBD6B26-A340-4654-8F5C-89C8F9DA43F8}" type="presOf" srcId="{E5B24507-3FED-4D52-AB03-98A09DD2E373}" destId="{9E9C0EA1-4104-4C58-8C71-7013444B6EC1}" srcOrd="0" destOrd="0" presId="urn:microsoft.com/office/officeart/2005/8/layout/orgChart1"/>
    <dgm:cxn modelId="{7E6D7259-8342-43E5-BB17-96A64EFE27E7}" srcId="{5612D7BC-FF03-4944-9520-FFA4FDE4E6DE}" destId="{2B06E061-72E9-4DF9-91BF-757D5179C2DC}" srcOrd="0" destOrd="0" parTransId="{40594CF1-BB76-4A5B-A709-432603101CAA}" sibTransId="{8C055095-EEEB-4D4F-857D-619D38E529C4}"/>
    <dgm:cxn modelId="{FFFD2FF8-70BF-470E-9BA5-B167FED6A0CF}" type="presOf" srcId="{9C1319C4-298C-45AE-A366-942065A641C4}" destId="{AB2D7FA5-26BA-4C76-B7DD-5029D8220802}" srcOrd="0" destOrd="0" presId="urn:microsoft.com/office/officeart/2005/8/layout/orgChart1"/>
    <dgm:cxn modelId="{2CB2125F-1229-41A8-9ED0-FF4E5CA1610A}" type="presParOf" srcId="{FC24B647-0B14-4182-82FC-63E55227DA08}" destId="{19C45978-3DCD-4D8D-BA25-C82BACFB4B36}" srcOrd="0" destOrd="0" presId="urn:microsoft.com/office/officeart/2005/8/layout/orgChart1"/>
    <dgm:cxn modelId="{8541478D-268D-4FE9-A3F8-A22BEFA22D1D}" type="presParOf" srcId="{19C45978-3DCD-4D8D-BA25-C82BACFB4B36}" destId="{A8E1E230-CC53-496A-A950-E3B59FF20173}" srcOrd="0" destOrd="0" presId="urn:microsoft.com/office/officeart/2005/8/layout/orgChart1"/>
    <dgm:cxn modelId="{D6CD896C-A3F9-4928-A153-BB231AC5A88B}" type="presParOf" srcId="{A8E1E230-CC53-496A-A950-E3B59FF20173}" destId="{BC1CA06F-203D-43E8-A8B6-11D14B69C328}" srcOrd="0" destOrd="0" presId="urn:microsoft.com/office/officeart/2005/8/layout/orgChart1"/>
    <dgm:cxn modelId="{0BFC6A77-4FEB-4425-B89E-631A171AA8E1}" type="presParOf" srcId="{A8E1E230-CC53-496A-A950-E3B59FF20173}" destId="{03D55523-AC18-49F6-92D4-EE7D427F4A44}" srcOrd="1" destOrd="0" presId="urn:microsoft.com/office/officeart/2005/8/layout/orgChart1"/>
    <dgm:cxn modelId="{58FF3A87-E59C-462E-83CB-80BC65BF5321}" type="presParOf" srcId="{19C45978-3DCD-4D8D-BA25-C82BACFB4B36}" destId="{BD1108D4-F20F-4AB4-B654-2496586C0B99}" srcOrd="1" destOrd="0" presId="urn:microsoft.com/office/officeart/2005/8/layout/orgChart1"/>
    <dgm:cxn modelId="{94BC962D-FFEB-4EA9-A258-604BD8C275EB}" type="presParOf" srcId="{BD1108D4-F20F-4AB4-B654-2496586C0B99}" destId="{3A8096BF-6F2D-4AB2-A093-FBD441168AE7}" srcOrd="0" destOrd="0" presId="urn:microsoft.com/office/officeart/2005/8/layout/orgChart1"/>
    <dgm:cxn modelId="{A6D40609-7DAD-4ABC-9D11-35C389B00267}" type="presParOf" srcId="{BD1108D4-F20F-4AB4-B654-2496586C0B99}" destId="{EADD56C7-B44C-461F-8661-1E520A9A613E}" srcOrd="1" destOrd="0" presId="urn:microsoft.com/office/officeart/2005/8/layout/orgChart1"/>
    <dgm:cxn modelId="{EA73E063-754D-44AA-AF72-44D8325B2C0A}" type="presParOf" srcId="{EADD56C7-B44C-461F-8661-1E520A9A613E}" destId="{D4F8A345-68D1-4B37-8573-4212D9F52E53}" srcOrd="0" destOrd="0" presId="urn:microsoft.com/office/officeart/2005/8/layout/orgChart1"/>
    <dgm:cxn modelId="{B8BCB2DB-31FE-4F98-9315-76621B2F4A50}" type="presParOf" srcId="{D4F8A345-68D1-4B37-8573-4212D9F52E53}" destId="{103787F3-7303-4AFF-BF17-212A2BA66D3F}" srcOrd="0" destOrd="0" presId="urn:microsoft.com/office/officeart/2005/8/layout/orgChart1"/>
    <dgm:cxn modelId="{DF64894E-47F9-4779-B212-3285C4A9706C}" type="presParOf" srcId="{D4F8A345-68D1-4B37-8573-4212D9F52E53}" destId="{46903591-CBA7-49ED-9AE7-F3ED83569A85}" srcOrd="1" destOrd="0" presId="urn:microsoft.com/office/officeart/2005/8/layout/orgChart1"/>
    <dgm:cxn modelId="{1FE22353-5FDC-4CF2-9CCA-26EF35BF1BFD}" type="presParOf" srcId="{EADD56C7-B44C-461F-8661-1E520A9A613E}" destId="{545B494A-C914-47C2-A570-4B1483980B14}" srcOrd="1" destOrd="0" presId="urn:microsoft.com/office/officeart/2005/8/layout/orgChart1"/>
    <dgm:cxn modelId="{4A322161-9A64-4F3F-B152-56A4F5EE7506}" type="presParOf" srcId="{EADD56C7-B44C-461F-8661-1E520A9A613E}" destId="{B3260C2E-F83D-49C5-9168-93749F6AE9F4}" srcOrd="2" destOrd="0" presId="urn:microsoft.com/office/officeart/2005/8/layout/orgChart1"/>
    <dgm:cxn modelId="{E23E9A44-373D-4337-8EC1-15865AF0B373}" type="presParOf" srcId="{BD1108D4-F20F-4AB4-B654-2496586C0B99}" destId="{5B1DCA36-A056-46AE-BC65-21D479D25A81}" srcOrd="2" destOrd="0" presId="urn:microsoft.com/office/officeart/2005/8/layout/orgChart1"/>
    <dgm:cxn modelId="{F198AF23-149C-41C5-9BC8-0B72E0649E90}" type="presParOf" srcId="{BD1108D4-F20F-4AB4-B654-2496586C0B99}" destId="{F77F0215-4962-421B-B9CD-217EDDD7D782}" srcOrd="3" destOrd="0" presId="urn:microsoft.com/office/officeart/2005/8/layout/orgChart1"/>
    <dgm:cxn modelId="{40B171D0-69AA-4099-85A4-42DD45A720C3}" type="presParOf" srcId="{F77F0215-4962-421B-B9CD-217EDDD7D782}" destId="{349DCD76-58C6-4E3C-B735-09E1B81C6304}" srcOrd="0" destOrd="0" presId="urn:microsoft.com/office/officeart/2005/8/layout/orgChart1"/>
    <dgm:cxn modelId="{3F526228-F99E-40E0-BCA6-F23CE49FECFE}" type="presParOf" srcId="{349DCD76-58C6-4E3C-B735-09E1B81C6304}" destId="{54EF7B0F-068E-43AB-A25C-117628F7CA99}" srcOrd="0" destOrd="0" presId="urn:microsoft.com/office/officeart/2005/8/layout/orgChart1"/>
    <dgm:cxn modelId="{1A2CFF79-ECF7-4D47-81E5-96D659A05524}" type="presParOf" srcId="{349DCD76-58C6-4E3C-B735-09E1B81C6304}" destId="{0435A5A5-168A-4859-B662-DD5098C6ECA2}" srcOrd="1" destOrd="0" presId="urn:microsoft.com/office/officeart/2005/8/layout/orgChart1"/>
    <dgm:cxn modelId="{84040582-5D35-45E3-9FD1-470D53D3159D}" type="presParOf" srcId="{F77F0215-4962-421B-B9CD-217EDDD7D782}" destId="{B9830C65-05A0-45F1-8642-877F9066FF3F}" srcOrd="1" destOrd="0" presId="urn:microsoft.com/office/officeart/2005/8/layout/orgChart1"/>
    <dgm:cxn modelId="{DB3E504E-14A9-427E-9157-2286CAC80C87}" type="presParOf" srcId="{F77F0215-4962-421B-B9CD-217EDDD7D782}" destId="{B05B476C-5455-46D7-8CB1-92073A9A68CF}" srcOrd="2" destOrd="0" presId="urn:microsoft.com/office/officeart/2005/8/layout/orgChart1"/>
    <dgm:cxn modelId="{BCF33422-8010-44D7-9C05-5BF154518943}" type="presParOf" srcId="{BD1108D4-F20F-4AB4-B654-2496586C0B99}" destId="{9E9C0EA1-4104-4C58-8C71-7013444B6EC1}" srcOrd="4" destOrd="0" presId="urn:microsoft.com/office/officeart/2005/8/layout/orgChart1"/>
    <dgm:cxn modelId="{A3159042-9884-4CB1-BD7A-19E1EDE14F27}" type="presParOf" srcId="{BD1108D4-F20F-4AB4-B654-2496586C0B99}" destId="{C3A59CA9-BFD2-4DE4-AC2B-03A620E66349}" srcOrd="5" destOrd="0" presId="urn:microsoft.com/office/officeart/2005/8/layout/orgChart1"/>
    <dgm:cxn modelId="{D09A78C7-3A1B-4F5B-8632-E803BAC4825D}" type="presParOf" srcId="{C3A59CA9-BFD2-4DE4-AC2B-03A620E66349}" destId="{BED4CEE0-4FAE-4142-924E-C69D77338F2B}" srcOrd="0" destOrd="0" presId="urn:microsoft.com/office/officeart/2005/8/layout/orgChart1"/>
    <dgm:cxn modelId="{D14B1B6D-A640-43D9-8597-5F5F505C1A6D}" type="presParOf" srcId="{BED4CEE0-4FAE-4142-924E-C69D77338F2B}" destId="{AB2D7FA5-26BA-4C76-B7DD-5029D8220802}" srcOrd="0" destOrd="0" presId="urn:microsoft.com/office/officeart/2005/8/layout/orgChart1"/>
    <dgm:cxn modelId="{877BF404-DF59-4AA9-ABD0-9CCA972440F7}" type="presParOf" srcId="{BED4CEE0-4FAE-4142-924E-C69D77338F2B}" destId="{B4BB1731-7D10-4D3B-B444-F0E8A1E33D5D}" srcOrd="1" destOrd="0" presId="urn:microsoft.com/office/officeart/2005/8/layout/orgChart1"/>
    <dgm:cxn modelId="{3B5A709A-78D1-4B2B-A29F-53791B4006CF}" type="presParOf" srcId="{C3A59CA9-BFD2-4DE4-AC2B-03A620E66349}" destId="{1EF33F1F-AD2B-481A-88C2-A6CCB0762634}" srcOrd="1" destOrd="0" presId="urn:microsoft.com/office/officeart/2005/8/layout/orgChart1"/>
    <dgm:cxn modelId="{A13C57D9-A35E-4EDD-A783-B73DFF3A165A}" type="presParOf" srcId="{C3A59CA9-BFD2-4DE4-AC2B-03A620E66349}" destId="{46D2A58F-693E-4978-8A3A-FC89D25FD841}" srcOrd="2" destOrd="0" presId="urn:microsoft.com/office/officeart/2005/8/layout/orgChart1"/>
    <dgm:cxn modelId="{18B1E27A-6D83-4224-A3EC-70AE199C5A55}" type="presParOf" srcId="{19C45978-3DCD-4D8D-BA25-C82BACFB4B36}" destId="{8A8C8EE5-5FF3-45A1-BBB9-66CF39A4E76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E31612-46D6-43D1-9AED-E9759946607F}" type="doc">
      <dgm:prSet loTypeId="urn:microsoft.com/office/officeart/2005/8/layout/hProcess9" loCatId="process" qsTypeId="urn:microsoft.com/office/officeart/2005/8/quickstyle/3d1" qsCatId="3D" csTypeId="urn:microsoft.com/office/officeart/2005/8/colors/accent2_2" csCatId="accent2" phldr="1"/>
      <dgm:spPr/>
    </dgm:pt>
    <dgm:pt modelId="{6ED67466-626E-4E73-96AF-D124BC44F624}">
      <dgm:prSet phldrT="[Metin]"/>
      <dgm:spPr>
        <a:solidFill>
          <a:srgbClr val="006859"/>
        </a:solidFill>
      </dgm:spPr>
      <dgm:t>
        <a:bodyPr/>
        <a:lstStyle/>
        <a:p>
          <a:r>
            <a:rPr lang="en-US" noProof="0" dirty="0"/>
            <a:t>Category 1</a:t>
          </a:r>
        </a:p>
      </dgm:t>
    </dgm:pt>
    <dgm:pt modelId="{3C3F0614-5E8C-47E1-ADFA-79697E815EDC}" type="parTrans" cxnId="{88951B62-D073-4A5C-9A25-0C375E2CBEC0}">
      <dgm:prSet/>
      <dgm:spPr/>
      <dgm:t>
        <a:bodyPr/>
        <a:lstStyle/>
        <a:p>
          <a:endParaRPr lang="tr-TR"/>
        </a:p>
      </dgm:t>
    </dgm:pt>
    <dgm:pt modelId="{99EA601B-E8F9-415B-B7AB-F0F02D1938D5}" type="sibTrans" cxnId="{88951B62-D073-4A5C-9A25-0C375E2CBEC0}">
      <dgm:prSet/>
      <dgm:spPr/>
      <dgm:t>
        <a:bodyPr/>
        <a:lstStyle/>
        <a:p>
          <a:endParaRPr lang="tr-TR"/>
        </a:p>
      </dgm:t>
    </dgm:pt>
    <dgm:pt modelId="{23ED4066-B730-47A2-91B9-8C71FAFADD5C}">
      <dgm:prSet phldrT="[Metin]"/>
      <dgm:spPr>
        <a:solidFill>
          <a:srgbClr val="006859"/>
        </a:solidFill>
      </dgm:spPr>
      <dgm:t>
        <a:bodyPr/>
        <a:lstStyle/>
        <a:p>
          <a:r>
            <a:rPr lang="en-US" noProof="0" dirty="0"/>
            <a:t>Category</a:t>
          </a:r>
          <a:r>
            <a:rPr lang="tr-TR" dirty="0"/>
            <a:t> 2</a:t>
          </a:r>
        </a:p>
      </dgm:t>
    </dgm:pt>
    <dgm:pt modelId="{B8952964-7AF1-4572-A931-30FCC888C3E0}" type="parTrans" cxnId="{4F66A720-8CAC-494A-999C-D444DF3A42AE}">
      <dgm:prSet/>
      <dgm:spPr/>
      <dgm:t>
        <a:bodyPr/>
        <a:lstStyle/>
        <a:p>
          <a:endParaRPr lang="tr-TR"/>
        </a:p>
      </dgm:t>
    </dgm:pt>
    <dgm:pt modelId="{0CD6F20A-9C26-41F5-AA4D-538A30B23D26}" type="sibTrans" cxnId="{4F66A720-8CAC-494A-999C-D444DF3A42AE}">
      <dgm:prSet/>
      <dgm:spPr/>
      <dgm:t>
        <a:bodyPr/>
        <a:lstStyle/>
        <a:p>
          <a:endParaRPr lang="tr-TR"/>
        </a:p>
      </dgm:t>
    </dgm:pt>
    <dgm:pt modelId="{ECEA22AA-A190-4A0D-993E-DAD2B9BCDC9A}">
      <dgm:prSet phldrT="[Metin]"/>
      <dgm:spPr>
        <a:solidFill>
          <a:srgbClr val="006859"/>
        </a:solidFill>
      </dgm:spPr>
      <dgm:t>
        <a:bodyPr/>
        <a:lstStyle/>
        <a:p>
          <a:r>
            <a:rPr lang="en-US" noProof="0" dirty="0"/>
            <a:t>Category</a:t>
          </a:r>
          <a:r>
            <a:rPr lang="tr-TR" dirty="0"/>
            <a:t> 3</a:t>
          </a:r>
        </a:p>
      </dgm:t>
    </dgm:pt>
    <dgm:pt modelId="{28B9C828-A7AC-4EEF-B712-B4925A6ADE82}" type="parTrans" cxnId="{9B59F428-5EC0-4CAF-B37E-83650A46A715}">
      <dgm:prSet/>
      <dgm:spPr/>
      <dgm:t>
        <a:bodyPr/>
        <a:lstStyle/>
        <a:p>
          <a:endParaRPr lang="tr-TR"/>
        </a:p>
      </dgm:t>
    </dgm:pt>
    <dgm:pt modelId="{6A6E15DD-E571-4AF5-AF98-A31343C94528}" type="sibTrans" cxnId="{9B59F428-5EC0-4CAF-B37E-83650A46A715}">
      <dgm:prSet/>
      <dgm:spPr/>
      <dgm:t>
        <a:bodyPr/>
        <a:lstStyle/>
        <a:p>
          <a:endParaRPr lang="tr-TR"/>
        </a:p>
      </dgm:t>
    </dgm:pt>
    <dgm:pt modelId="{9C45DF9C-49A2-49BB-A3E5-7FB4B326CA58}">
      <dgm:prSet phldrT="[Metin]"/>
      <dgm:spPr>
        <a:solidFill>
          <a:srgbClr val="006859"/>
        </a:solidFill>
      </dgm:spPr>
      <dgm:t>
        <a:bodyPr/>
        <a:lstStyle/>
        <a:p>
          <a:r>
            <a:rPr lang="en-US" noProof="0" dirty="0"/>
            <a:t>Category</a:t>
          </a:r>
          <a:r>
            <a:rPr lang="tr-TR" dirty="0"/>
            <a:t> 4</a:t>
          </a:r>
        </a:p>
      </dgm:t>
    </dgm:pt>
    <dgm:pt modelId="{1034E247-9A32-4EE2-AE97-73302E7AAB10}" type="parTrans" cxnId="{A8C81B32-4F14-4F97-B9D6-AC4B2330B943}">
      <dgm:prSet/>
      <dgm:spPr/>
      <dgm:t>
        <a:bodyPr/>
        <a:lstStyle/>
        <a:p>
          <a:endParaRPr lang="tr-TR"/>
        </a:p>
      </dgm:t>
    </dgm:pt>
    <dgm:pt modelId="{24364A2B-6B2C-46D3-8E77-583FA463F5E4}" type="sibTrans" cxnId="{A8C81B32-4F14-4F97-B9D6-AC4B2330B943}">
      <dgm:prSet/>
      <dgm:spPr/>
      <dgm:t>
        <a:bodyPr/>
        <a:lstStyle/>
        <a:p>
          <a:endParaRPr lang="tr-TR"/>
        </a:p>
      </dgm:t>
    </dgm:pt>
    <dgm:pt modelId="{9B30A579-32CE-462E-A5F1-355224CA7379}" type="pres">
      <dgm:prSet presAssocID="{D2E31612-46D6-43D1-9AED-E9759946607F}" presName="CompostProcess" presStyleCnt="0">
        <dgm:presLayoutVars>
          <dgm:dir/>
          <dgm:resizeHandles val="exact"/>
        </dgm:presLayoutVars>
      </dgm:prSet>
      <dgm:spPr/>
    </dgm:pt>
    <dgm:pt modelId="{88D8EB4D-C96B-45A6-8C34-ECC44D4EA60E}" type="pres">
      <dgm:prSet presAssocID="{D2E31612-46D6-43D1-9AED-E9759946607F}" presName="arrow" presStyleLbl="bgShp" presStyleIdx="0" presStyleCnt="1"/>
      <dgm:spPr/>
    </dgm:pt>
    <dgm:pt modelId="{16B00D64-C601-4E7F-A23E-67ACEEA9BD93}" type="pres">
      <dgm:prSet presAssocID="{D2E31612-46D6-43D1-9AED-E9759946607F}" presName="linearProcess" presStyleCnt="0"/>
      <dgm:spPr/>
    </dgm:pt>
    <dgm:pt modelId="{4F884A9F-5BCB-4D75-B81B-E8914623A42D}" type="pres">
      <dgm:prSet presAssocID="{6ED67466-626E-4E73-96AF-D124BC44F624}" presName="textNode" presStyleLbl="node1" presStyleIdx="0" presStyleCnt="4">
        <dgm:presLayoutVars>
          <dgm:bulletEnabled val="1"/>
        </dgm:presLayoutVars>
      </dgm:prSet>
      <dgm:spPr/>
      <dgm:t>
        <a:bodyPr/>
        <a:lstStyle/>
        <a:p>
          <a:endParaRPr lang="en-US"/>
        </a:p>
      </dgm:t>
    </dgm:pt>
    <dgm:pt modelId="{22E2AD9B-0071-4C6A-8B8F-12E29E21AA8A}" type="pres">
      <dgm:prSet presAssocID="{99EA601B-E8F9-415B-B7AB-F0F02D1938D5}" presName="sibTrans" presStyleCnt="0"/>
      <dgm:spPr/>
    </dgm:pt>
    <dgm:pt modelId="{BB579774-E0F3-4F41-A33B-48039DAC6545}" type="pres">
      <dgm:prSet presAssocID="{23ED4066-B730-47A2-91B9-8C71FAFADD5C}" presName="textNode" presStyleLbl="node1" presStyleIdx="1" presStyleCnt="4">
        <dgm:presLayoutVars>
          <dgm:bulletEnabled val="1"/>
        </dgm:presLayoutVars>
      </dgm:prSet>
      <dgm:spPr/>
      <dgm:t>
        <a:bodyPr/>
        <a:lstStyle/>
        <a:p>
          <a:endParaRPr lang="en-US"/>
        </a:p>
      </dgm:t>
    </dgm:pt>
    <dgm:pt modelId="{D43F023D-578E-4117-83E8-3D4DA3A40122}" type="pres">
      <dgm:prSet presAssocID="{0CD6F20A-9C26-41F5-AA4D-538A30B23D26}" presName="sibTrans" presStyleCnt="0"/>
      <dgm:spPr/>
    </dgm:pt>
    <dgm:pt modelId="{F72C6046-55ED-4720-99A0-4D0A4F613951}" type="pres">
      <dgm:prSet presAssocID="{ECEA22AA-A190-4A0D-993E-DAD2B9BCDC9A}" presName="textNode" presStyleLbl="node1" presStyleIdx="2" presStyleCnt="4">
        <dgm:presLayoutVars>
          <dgm:bulletEnabled val="1"/>
        </dgm:presLayoutVars>
      </dgm:prSet>
      <dgm:spPr/>
      <dgm:t>
        <a:bodyPr/>
        <a:lstStyle/>
        <a:p>
          <a:endParaRPr lang="en-US"/>
        </a:p>
      </dgm:t>
    </dgm:pt>
    <dgm:pt modelId="{27DA8047-4F29-4E95-83C1-CC5A92E67386}" type="pres">
      <dgm:prSet presAssocID="{6A6E15DD-E571-4AF5-AF98-A31343C94528}" presName="sibTrans" presStyleCnt="0"/>
      <dgm:spPr/>
    </dgm:pt>
    <dgm:pt modelId="{E8003F41-7C5D-4926-BD58-0B0A724EA4B8}" type="pres">
      <dgm:prSet presAssocID="{9C45DF9C-49A2-49BB-A3E5-7FB4B326CA58}" presName="textNode" presStyleLbl="node1" presStyleIdx="3" presStyleCnt="4">
        <dgm:presLayoutVars>
          <dgm:bulletEnabled val="1"/>
        </dgm:presLayoutVars>
      </dgm:prSet>
      <dgm:spPr/>
      <dgm:t>
        <a:bodyPr/>
        <a:lstStyle/>
        <a:p>
          <a:endParaRPr lang="en-US"/>
        </a:p>
      </dgm:t>
    </dgm:pt>
  </dgm:ptLst>
  <dgm:cxnLst>
    <dgm:cxn modelId="{9B59F428-5EC0-4CAF-B37E-83650A46A715}" srcId="{D2E31612-46D6-43D1-9AED-E9759946607F}" destId="{ECEA22AA-A190-4A0D-993E-DAD2B9BCDC9A}" srcOrd="2" destOrd="0" parTransId="{28B9C828-A7AC-4EEF-B712-B4925A6ADE82}" sibTransId="{6A6E15DD-E571-4AF5-AF98-A31343C94528}"/>
    <dgm:cxn modelId="{2D661BE7-13C6-49F4-90B5-0440A76A3F03}" type="presOf" srcId="{9C45DF9C-49A2-49BB-A3E5-7FB4B326CA58}" destId="{E8003F41-7C5D-4926-BD58-0B0A724EA4B8}" srcOrd="0" destOrd="0" presId="urn:microsoft.com/office/officeart/2005/8/layout/hProcess9"/>
    <dgm:cxn modelId="{A8C81B32-4F14-4F97-B9D6-AC4B2330B943}" srcId="{D2E31612-46D6-43D1-9AED-E9759946607F}" destId="{9C45DF9C-49A2-49BB-A3E5-7FB4B326CA58}" srcOrd="3" destOrd="0" parTransId="{1034E247-9A32-4EE2-AE97-73302E7AAB10}" sibTransId="{24364A2B-6B2C-46D3-8E77-583FA463F5E4}"/>
    <dgm:cxn modelId="{241097A1-2DAC-4D59-B61F-27D457BFDC8E}" type="presOf" srcId="{6ED67466-626E-4E73-96AF-D124BC44F624}" destId="{4F884A9F-5BCB-4D75-B81B-E8914623A42D}" srcOrd="0" destOrd="0" presId="urn:microsoft.com/office/officeart/2005/8/layout/hProcess9"/>
    <dgm:cxn modelId="{88951B62-D073-4A5C-9A25-0C375E2CBEC0}" srcId="{D2E31612-46D6-43D1-9AED-E9759946607F}" destId="{6ED67466-626E-4E73-96AF-D124BC44F624}" srcOrd="0" destOrd="0" parTransId="{3C3F0614-5E8C-47E1-ADFA-79697E815EDC}" sibTransId="{99EA601B-E8F9-415B-B7AB-F0F02D1938D5}"/>
    <dgm:cxn modelId="{6CB1CD7B-F5D4-4AA7-A95C-6666A766A896}" type="presOf" srcId="{ECEA22AA-A190-4A0D-993E-DAD2B9BCDC9A}" destId="{F72C6046-55ED-4720-99A0-4D0A4F613951}" srcOrd="0" destOrd="0" presId="urn:microsoft.com/office/officeart/2005/8/layout/hProcess9"/>
    <dgm:cxn modelId="{F950B65A-7C6D-44CF-8E05-EFB042D7EC67}" type="presOf" srcId="{23ED4066-B730-47A2-91B9-8C71FAFADD5C}" destId="{BB579774-E0F3-4F41-A33B-48039DAC6545}" srcOrd="0" destOrd="0" presId="urn:microsoft.com/office/officeart/2005/8/layout/hProcess9"/>
    <dgm:cxn modelId="{4F66A720-8CAC-494A-999C-D444DF3A42AE}" srcId="{D2E31612-46D6-43D1-9AED-E9759946607F}" destId="{23ED4066-B730-47A2-91B9-8C71FAFADD5C}" srcOrd="1" destOrd="0" parTransId="{B8952964-7AF1-4572-A931-30FCC888C3E0}" sibTransId="{0CD6F20A-9C26-41F5-AA4D-538A30B23D26}"/>
    <dgm:cxn modelId="{904738C7-24A8-49A6-9378-F1B57232DF5F}" type="presOf" srcId="{D2E31612-46D6-43D1-9AED-E9759946607F}" destId="{9B30A579-32CE-462E-A5F1-355224CA7379}" srcOrd="0" destOrd="0" presId="urn:microsoft.com/office/officeart/2005/8/layout/hProcess9"/>
    <dgm:cxn modelId="{3054CCB3-9431-4BB8-96DA-59E422A5541C}" type="presParOf" srcId="{9B30A579-32CE-462E-A5F1-355224CA7379}" destId="{88D8EB4D-C96B-45A6-8C34-ECC44D4EA60E}" srcOrd="0" destOrd="0" presId="urn:microsoft.com/office/officeart/2005/8/layout/hProcess9"/>
    <dgm:cxn modelId="{EE372603-A2C6-412F-9C98-EF9146761125}" type="presParOf" srcId="{9B30A579-32CE-462E-A5F1-355224CA7379}" destId="{16B00D64-C601-4E7F-A23E-67ACEEA9BD93}" srcOrd="1" destOrd="0" presId="urn:microsoft.com/office/officeart/2005/8/layout/hProcess9"/>
    <dgm:cxn modelId="{26D358D5-2EFA-4CF0-B14F-DABADDF359E2}" type="presParOf" srcId="{16B00D64-C601-4E7F-A23E-67ACEEA9BD93}" destId="{4F884A9F-5BCB-4D75-B81B-E8914623A42D}" srcOrd="0" destOrd="0" presId="urn:microsoft.com/office/officeart/2005/8/layout/hProcess9"/>
    <dgm:cxn modelId="{7C611E5D-1831-41C1-8151-D49C1EB7AABB}" type="presParOf" srcId="{16B00D64-C601-4E7F-A23E-67ACEEA9BD93}" destId="{22E2AD9B-0071-4C6A-8B8F-12E29E21AA8A}" srcOrd="1" destOrd="0" presId="urn:microsoft.com/office/officeart/2005/8/layout/hProcess9"/>
    <dgm:cxn modelId="{A5F4FA39-7489-4D8B-8322-28B0814EF11A}" type="presParOf" srcId="{16B00D64-C601-4E7F-A23E-67ACEEA9BD93}" destId="{BB579774-E0F3-4F41-A33B-48039DAC6545}" srcOrd="2" destOrd="0" presId="urn:microsoft.com/office/officeart/2005/8/layout/hProcess9"/>
    <dgm:cxn modelId="{ADE50099-42D9-4EF6-A008-C61A95602958}" type="presParOf" srcId="{16B00D64-C601-4E7F-A23E-67ACEEA9BD93}" destId="{D43F023D-578E-4117-83E8-3D4DA3A40122}" srcOrd="3" destOrd="0" presId="urn:microsoft.com/office/officeart/2005/8/layout/hProcess9"/>
    <dgm:cxn modelId="{9A0E90D8-E299-490A-B15D-4973C11714F7}" type="presParOf" srcId="{16B00D64-C601-4E7F-A23E-67ACEEA9BD93}" destId="{F72C6046-55ED-4720-99A0-4D0A4F613951}" srcOrd="4" destOrd="0" presId="urn:microsoft.com/office/officeart/2005/8/layout/hProcess9"/>
    <dgm:cxn modelId="{669168FC-16AF-4733-BD36-1C07E8473DC6}" type="presParOf" srcId="{16B00D64-C601-4E7F-A23E-67ACEEA9BD93}" destId="{27DA8047-4F29-4E95-83C1-CC5A92E67386}" srcOrd="5" destOrd="0" presId="urn:microsoft.com/office/officeart/2005/8/layout/hProcess9"/>
    <dgm:cxn modelId="{A92CC744-ECBE-4AF0-819E-506D12BAC694}" type="presParOf" srcId="{16B00D64-C601-4E7F-A23E-67ACEEA9BD93}" destId="{E8003F41-7C5D-4926-BD58-0B0A724EA4B8}" srcOrd="6" destOrd="0" presId="urn:microsoft.com/office/officeart/2005/8/layout/hProcess9"/>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31A176-A2C4-402D-8297-888286894EA9}" type="doc">
      <dgm:prSet loTypeId="urn:microsoft.com/office/officeart/2005/8/layout/radial6" loCatId="cycle" qsTypeId="urn:microsoft.com/office/officeart/2005/8/quickstyle/3d1" qsCatId="3D" csTypeId="urn:microsoft.com/office/officeart/2005/8/colors/accent2_2" csCatId="accent2" phldr="1"/>
      <dgm:spPr/>
      <dgm:t>
        <a:bodyPr/>
        <a:lstStyle/>
        <a:p>
          <a:endParaRPr lang="tr-TR"/>
        </a:p>
      </dgm:t>
    </dgm:pt>
    <dgm:pt modelId="{600317F3-7FF8-48B8-A1F2-614DE1A494E5}">
      <dgm:prSet phldrT="[Metin]"/>
      <dgm:spPr>
        <a:solidFill>
          <a:srgbClr val="006859"/>
        </a:solidFill>
      </dgm:spPr>
      <dgm:t>
        <a:bodyPr/>
        <a:lstStyle/>
        <a:p>
          <a:r>
            <a:rPr lang="tr-TR" dirty="0"/>
            <a:t>HCS/GHS</a:t>
          </a:r>
        </a:p>
      </dgm:t>
    </dgm:pt>
    <dgm:pt modelId="{BFB6E1D3-057B-4C2F-BA02-3DEF73101211}" type="parTrans" cxnId="{F90A6F3B-DA8F-467B-9117-8B5D8ED3C4AF}">
      <dgm:prSet/>
      <dgm:spPr/>
      <dgm:t>
        <a:bodyPr/>
        <a:lstStyle/>
        <a:p>
          <a:endParaRPr lang="tr-TR"/>
        </a:p>
      </dgm:t>
    </dgm:pt>
    <dgm:pt modelId="{3BED6359-4BA8-4686-A52C-C06509AE76EB}" type="sibTrans" cxnId="{F90A6F3B-DA8F-467B-9117-8B5D8ED3C4AF}">
      <dgm:prSet/>
      <dgm:spPr/>
      <dgm:t>
        <a:bodyPr/>
        <a:lstStyle/>
        <a:p>
          <a:endParaRPr lang="tr-TR"/>
        </a:p>
      </dgm:t>
    </dgm:pt>
    <dgm:pt modelId="{BF663A61-5F96-4981-A90C-7B8D7437FAD2}">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Health Hazard </a:t>
          </a:r>
          <a:endParaRPr lang="tr-TR" dirty="0">
            <a:solidFill>
              <a:schemeClr val="bg1"/>
            </a:solidFill>
          </a:endParaRPr>
        </a:p>
      </dgm:t>
    </dgm:pt>
    <dgm:pt modelId="{CC720976-A720-488A-8CCF-1E8B24869CE5}" type="parTrans" cxnId="{85F6892E-7594-42BB-B74E-9BE1647DFD86}">
      <dgm:prSet/>
      <dgm:spPr/>
      <dgm:t>
        <a:bodyPr/>
        <a:lstStyle/>
        <a:p>
          <a:endParaRPr lang="tr-TR"/>
        </a:p>
      </dgm:t>
    </dgm:pt>
    <dgm:pt modelId="{2114E5FA-CEA4-401D-81F9-5560E3FA1FEE}" type="sibTrans" cxnId="{85F6892E-7594-42BB-B74E-9BE1647DFD86}">
      <dgm:prSet/>
      <dgm:spPr/>
      <dgm:t>
        <a:bodyPr/>
        <a:lstStyle/>
        <a:p>
          <a:endParaRPr lang="tr-TR"/>
        </a:p>
      </dgm:t>
    </dgm:pt>
    <dgm:pt modelId="{9C582D0A-4079-4837-8301-D937A242CFC5}">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Flame over a Circle </a:t>
          </a:r>
          <a:endParaRPr lang="tr-TR" dirty="0">
            <a:solidFill>
              <a:schemeClr val="bg1"/>
            </a:solidFill>
          </a:endParaRPr>
        </a:p>
      </dgm:t>
    </dgm:pt>
    <dgm:pt modelId="{2796598E-C99E-4BFE-99CA-84F9B19AB35E}" type="parTrans" cxnId="{1C1921DA-34E5-4112-ACC4-97EC4DDFFA8E}">
      <dgm:prSet/>
      <dgm:spPr/>
      <dgm:t>
        <a:bodyPr/>
        <a:lstStyle/>
        <a:p>
          <a:endParaRPr lang="tr-TR"/>
        </a:p>
      </dgm:t>
    </dgm:pt>
    <dgm:pt modelId="{C8BA98FF-5FAF-4625-8FCD-7653ACC98F31}" type="sibTrans" cxnId="{1C1921DA-34E5-4112-ACC4-97EC4DDFFA8E}">
      <dgm:prSet/>
      <dgm:spPr/>
      <dgm:t>
        <a:bodyPr/>
        <a:lstStyle/>
        <a:p>
          <a:endParaRPr lang="tr-TR"/>
        </a:p>
      </dgm:t>
    </dgm:pt>
    <dgm:pt modelId="{59E86846-0B4F-4E40-99FE-9B65031B5022}">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Skull and Crossbones </a:t>
          </a:r>
          <a:endParaRPr lang="tr-TR" dirty="0">
            <a:solidFill>
              <a:schemeClr val="bg1"/>
            </a:solidFill>
          </a:endParaRPr>
        </a:p>
      </dgm:t>
    </dgm:pt>
    <dgm:pt modelId="{4CA09BDD-DF26-4B1C-AD21-20ABE7044ADB}" type="parTrans" cxnId="{21A8F8A5-0D93-43D7-9BBC-F91767BECB86}">
      <dgm:prSet/>
      <dgm:spPr/>
      <dgm:t>
        <a:bodyPr/>
        <a:lstStyle/>
        <a:p>
          <a:endParaRPr lang="tr-TR"/>
        </a:p>
      </dgm:t>
    </dgm:pt>
    <dgm:pt modelId="{D8B8662E-379B-4AE2-B67E-5ACDD81B8FE5}" type="sibTrans" cxnId="{21A8F8A5-0D93-43D7-9BBC-F91767BECB86}">
      <dgm:prSet/>
      <dgm:spPr/>
      <dgm:t>
        <a:bodyPr/>
        <a:lstStyle/>
        <a:p>
          <a:endParaRPr lang="tr-TR"/>
        </a:p>
      </dgm:t>
    </dgm:pt>
    <dgm:pt modelId="{81DCDAFE-27F3-4E24-8F80-DE2BC4CEFC9E}">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Environment</a:t>
          </a:r>
          <a:endParaRPr lang="tr-TR" dirty="0">
            <a:solidFill>
              <a:schemeClr val="bg1"/>
            </a:solidFill>
          </a:endParaRPr>
        </a:p>
      </dgm:t>
    </dgm:pt>
    <dgm:pt modelId="{B159EED7-58D5-4DD2-BB1C-83456AB6D4CD}" type="parTrans" cxnId="{116BB6B6-1C67-49CD-AAA2-EF2DA1D7EBD8}">
      <dgm:prSet/>
      <dgm:spPr/>
      <dgm:t>
        <a:bodyPr/>
        <a:lstStyle/>
        <a:p>
          <a:endParaRPr lang="tr-TR"/>
        </a:p>
      </dgm:t>
    </dgm:pt>
    <dgm:pt modelId="{1ACADCB4-F0C4-414C-B6D8-5C22BC1CB857}" type="sibTrans" cxnId="{116BB6B6-1C67-49CD-AAA2-EF2DA1D7EBD8}">
      <dgm:prSet/>
      <dgm:spPr/>
      <dgm:t>
        <a:bodyPr/>
        <a:lstStyle/>
        <a:p>
          <a:endParaRPr lang="tr-TR"/>
        </a:p>
      </dgm:t>
    </dgm:pt>
    <dgm:pt modelId="{8B22AE25-FCDD-45B5-860E-A64223008A40}">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Flame</a:t>
          </a:r>
          <a:endParaRPr lang="tr-TR" dirty="0">
            <a:solidFill>
              <a:schemeClr val="bg1"/>
            </a:solidFill>
          </a:endParaRPr>
        </a:p>
      </dgm:t>
    </dgm:pt>
    <dgm:pt modelId="{4BFBCAB4-26D8-480F-B060-E5EF69A4E33A}" type="parTrans" cxnId="{F949A0CA-F520-47BB-90E5-258BCFB7201A}">
      <dgm:prSet/>
      <dgm:spPr/>
      <dgm:t>
        <a:bodyPr/>
        <a:lstStyle/>
        <a:p>
          <a:endParaRPr lang="tr-TR"/>
        </a:p>
      </dgm:t>
    </dgm:pt>
    <dgm:pt modelId="{4213B2E8-AEA6-407B-95CE-69EC96B8145B}" type="sibTrans" cxnId="{F949A0CA-F520-47BB-90E5-258BCFB7201A}">
      <dgm:prSet/>
      <dgm:spPr/>
      <dgm:t>
        <a:bodyPr/>
        <a:lstStyle/>
        <a:p>
          <a:endParaRPr lang="tr-TR"/>
        </a:p>
      </dgm:t>
    </dgm:pt>
    <dgm:pt modelId="{D0ABA65C-620F-4F87-9D3A-72020468F8C0}">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Exclamation </a:t>
          </a:r>
          <a:r>
            <a:rPr lang="en-US" dirty="0">
              <a:solidFill>
                <a:schemeClr val="bg1"/>
              </a:solidFill>
              <a:effectLst>
                <a:outerShdw blurRad="38100" dist="38100" dir="2700000" algn="tl">
                  <a:srgbClr val="000000">
                    <a:alpha val="43137"/>
                  </a:srgbClr>
                </a:outerShdw>
              </a:effectLst>
            </a:rPr>
            <a:t>Mark </a:t>
          </a:r>
          <a:endParaRPr lang="tr-TR" dirty="0">
            <a:solidFill>
              <a:schemeClr val="bg1"/>
            </a:solidFill>
          </a:endParaRPr>
        </a:p>
      </dgm:t>
    </dgm:pt>
    <dgm:pt modelId="{D2D13FC4-823F-487D-8A3D-11F0AF166A1A}" type="parTrans" cxnId="{29006B1A-8058-46CF-BB0A-E4214DFB3CD9}">
      <dgm:prSet/>
      <dgm:spPr/>
      <dgm:t>
        <a:bodyPr/>
        <a:lstStyle/>
        <a:p>
          <a:endParaRPr lang="tr-TR"/>
        </a:p>
      </dgm:t>
    </dgm:pt>
    <dgm:pt modelId="{569E8EA7-4890-4C89-BFD1-1AE3294013DD}" type="sibTrans" cxnId="{29006B1A-8058-46CF-BB0A-E4214DFB3CD9}">
      <dgm:prSet/>
      <dgm:spPr/>
      <dgm:t>
        <a:bodyPr/>
        <a:lstStyle/>
        <a:p>
          <a:endParaRPr lang="tr-TR"/>
        </a:p>
      </dgm:t>
    </dgm:pt>
    <dgm:pt modelId="{7D9D9FE9-5DE9-4271-9A42-613FF510C91B}">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Gas Cylinder </a:t>
          </a:r>
          <a:endParaRPr lang="tr-TR" dirty="0">
            <a:solidFill>
              <a:schemeClr val="bg1"/>
            </a:solidFill>
          </a:endParaRPr>
        </a:p>
      </dgm:t>
    </dgm:pt>
    <dgm:pt modelId="{78A765DF-A466-4BBC-97AC-4C40B4EB5087}" type="parTrans" cxnId="{FE628CA3-5DAB-4163-A95A-A38FAE959C1D}">
      <dgm:prSet/>
      <dgm:spPr/>
      <dgm:t>
        <a:bodyPr/>
        <a:lstStyle/>
        <a:p>
          <a:endParaRPr lang="tr-TR"/>
        </a:p>
      </dgm:t>
    </dgm:pt>
    <dgm:pt modelId="{06157760-0F01-401F-930F-908323421C86}" type="sibTrans" cxnId="{FE628CA3-5DAB-4163-A95A-A38FAE959C1D}">
      <dgm:prSet/>
      <dgm:spPr/>
      <dgm:t>
        <a:bodyPr/>
        <a:lstStyle/>
        <a:p>
          <a:endParaRPr lang="tr-TR"/>
        </a:p>
      </dgm:t>
    </dgm:pt>
    <dgm:pt modelId="{2BB6DF2F-B3F5-491A-B433-B42E75AFDB57}">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Corrosion</a:t>
          </a:r>
          <a:endParaRPr lang="tr-TR" dirty="0">
            <a:solidFill>
              <a:schemeClr val="bg1"/>
            </a:solidFill>
          </a:endParaRPr>
        </a:p>
      </dgm:t>
    </dgm:pt>
    <dgm:pt modelId="{EA1DE386-BBD9-428F-A5F2-1C7EDA8F024D}" type="parTrans" cxnId="{8E28CE0F-175B-4656-BE9D-D4A34A268111}">
      <dgm:prSet/>
      <dgm:spPr/>
      <dgm:t>
        <a:bodyPr/>
        <a:lstStyle/>
        <a:p>
          <a:endParaRPr lang="tr-TR"/>
        </a:p>
      </dgm:t>
    </dgm:pt>
    <dgm:pt modelId="{12B300A3-B26E-4699-8303-968639FED742}" type="sibTrans" cxnId="{8E28CE0F-175B-4656-BE9D-D4A34A268111}">
      <dgm:prSet/>
      <dgm:spPr/>
      <dgm:t>
        <a:bodyPr/>
        <a:lstStyle/>
        <a:p>
          <a:endParaRPr lang="tr-TR"/>
        </a:p>
      </dgm:t>
    </dgm:pt>
    <dgm:pt modelId="{1FB194C5-1791-4176-8FE4-7C5D4C064324}">
      <dgm:prSet phldrT="[Metin]"/>
      <dgm:spPr>
        <a:solidFill>
          <a:srgbClr val="006859"/>
        </a:solidFill>
      </dgm:spPr>
      <dgm:t>
        <a:bodyPr/>
        <a:lstStyle/>
        <a:p>
          <a:r>
            <a:rPr lang="en-US" b="1" dirty="0">
              <a:solidFill>
                <a:schemeClr val="bg1"/>
              </a:solidFill>
              <a:effectLst>
                <a:outerShdw blurRad="38100" dist="38100" dir="2700000" algn="tl">
                  <a:srgbClr val="000000">
                    <a:alpha val="43137"/>
                  </a:srgbClr>
                </a:outerShdw>
              </a:effectLst>
            </a:rPr>
            <a:t>Exploding Bomb </a:t>
          </a:r>
          <a:endParaRPr lang="tr-TR" dirty="0">
            <a:solidFill>
              <a:schemeClr val="bg1"/>
            </a:solidFill>
          </a:endParaRPr>
        </a:p>
      </dgm:t>
    </dgm:pt>
    <dgm:pt modelId="{23C382AF-126C-4D0F-B1AF-A7E83A593B57}" type="parTrans" cxnId="{7C59192B-1EB8-4990-9CE9-49A7EC659C0E}">
      <dgm:prSet/>
      <dgm:spPr/>
      <dgm:t>
        <a:bodyPr/>
        <a:lstStyle/>
        <a:p>
          <a:endParaRPr lang="tr-TR"/>
        </a:p>
      </dgm:t>
    </dgm:pt>
    <dgm:pt modelId="{5B8AB077-C98C-4C17-8310-E348E69426D7}" type="sibTrans" cxnId="{7C59192B-1EB8-4990-9CE9-49A7EC659C0E}">
      <dgm:prSet/>
      <dgm:spPr/>
      <dgm:t>
        <a:bodyPr/>
        <a:lstStyle/>
        <a:p>
          <a:endParaRPr lang="tr-TR"/>
        </a:p>
      </dgm:t>
    </dgm:pt>
    <dgm:pt modelId="{34AAB116-82B4-4E34-9F7A-7690B01B4A2D}" type="pres">
      <dgm:prSet presAssocID="{2031A176-A2C4-402D-8297-888286894EA9}" presName="Name0" presStyleCnt="0">
        <dgm:presLayoutVars>
          <dgm:chMax val="1"/>
          <dgm:dir/>
          <dgm:animLvl val="ctr"/>
          <dgm:resizeHandles val="exact"/>
        </dgm:presLayoutVars>
      </dgm:prSet>
      <dgm:spPr/>
      <dgm:t>
        <a:bodyPr/>
        <a:lstStyle/>
        <a:p>
          <a:endParaRPr lang="en-US"/>
        </a:p>
      </dgm:t>
    </dgm:pt>
    <dgm:pt modelId="{12054C35-20EC-46CF-999C-3118CA6C5D3B}" type="pres">
      <dgm:prSet presAssocID="{600317F3-7FF8-48B8-A1F2-614DE1A494E5}" presName="centerShape" presStyleLbl="node0" presStyleIdx="0" presStyleCnt="1" custScaleX="148674" custScaleY="131038"/>
      <dgm:spPr/>
      <dgm:t>
        <a:bodyPr/>
        <a:lstStyle/>
        <a:p>
          <a:endParaRPr lang="en-US"/>
        </a:p>
      </dgm:t>
    </dgm:pt>
    <dgm:pt modelId="{275A6707-F0B6-4C3A-B7DF-7AACB6940BA7}" type="pres">
      <dgm:prSet presAssocID="{BF663A61-5F96-4981-A90C-7B8D7437FAD2}" presName="node" presStyleLbl="node1" presStyleIdx="0" presStyleCnt="9" custScaleX="129385">
        <dgm:presLayoutVars>
          <dgm:bulletEnabled val="1"/>
        </dgm:presLayoutVars>
      </dgm:prSet>
      <dgm:spPr/>
      <dgm:t>
        <a:bodyPr/>
        <a:lstStyle/>
        <a:p>
          <a:endParaRPr lang="en-US"/>
        </a:p>
      </dgm:t>
    </dgm:pt>
    <dgm:pt modelId="{A3ECB172-BF06-4A93-B890-751E3929B34D}" type="pres">
      <dgm:prSet presAssocID="{BF663A61-5F96-4981-A90C-7B8D7437FAD2}" presName="dummy" presStyleCnt="0"/>
      <dgm:spPr/>
    </dgm:pt>
    <dgm:pt modelId="{45520122-D93B-448E-B150-EEA89223B3A5}" type="pres">
      <dgm:prSet presAssocID="{2114E5FA-CEA4-401D-81F9-5560E3FA1FEE}" presName="sibTrans" presStyleLbl="sibTrans2D1" presStyleIdx="0" presStyleCnt="9"/>
      <dgm:spPr/>
      <dgm:t>
        <a:bodyPr/>
        <a:lstStyle/>
        <a:p>
          <a:endParaRPr lang="en-US"/>
        </a:p>
      </dgm:t>
    </dgm:pt>
    <dgm:pt modelId="{79940641-CFF9-41B7-B272-B9184D2CC3E2}" type="pres">
      <dgm:prSet presAssocID="{8B22AE25-FCDD-45B5-860E-A64223008A40}" presName="node" presStyleLbl="node1" presStyleIdx="1" presStyleCnt="9" custScaleX="127291">
        <dgm:presLayoutVars>
          <dgm:bulletEnabled val="1"/>
        </dgm:presLayoutVars>
      </dgm:prSet>
      <dgm:spPr/>
      <dgm:t>
        <a:bodyPr/>
        <a:lstStyle/>
        <a:p>
          <a:endParaRPr lang="en-US"/>
        </a:p>
      </dgm:t>
    </dgm:pt>
    <dgm:pt modelId="{C096C250-C138-4FBE-AAEB-12D1F6749979}" type="pres">
      <dgm:prSet presAssocID="{8B22AE25-FCDD-45B5-860E-A64223008A40}" presName="dummy" presStyleCnt="0"/>
      <dgm:spPr/>
    </dgm:pt>
    <dgm:pt modelId="{7083F57F-6765-47CD-91DE-D2DC91276039}" type="pres">
      <dgm:prSet presAssocID="{4213B2E8-AEA6-407B-95CE-69EC96B8145B}" presName="sibTrans" presStyleLbl="sibTrans2D1" presStyleIdx="1" presStyleCnt="9"/>
      <dgm:spPr/>
      <dgm:t>
        <a:bodyPr/>
        <a:lstStyle/>
        <a:p>
          <a:endParaRPr lang="en-US"/>
        </a:p>
      </dgm:t>
    </dgm:pt>
    <dgm:pt modelId="{A2476EF0-D770-4D4B-9E66-CEA8BE3D0667}" type="pres">
      <dgm:prSet presAssocID="{D0ABA65C-620F-4F87-9D3A-72020468F8C0}" presName="node" presStyleLbl="node1" presStyleIdx="2" presStyleCnt="9" custScaleX="123598">
        <dgm:presLayoutVars>
          <dgm:bulletEnabled val="1"/>
        </dgm:presLayoutVars>
      </dgm:prSet>
      <dgm:spPr/>
      <dgm:t>
        <a:bodyPr/>
        <a:lstStyle/>
        <a:p>
          <a:endParaRPr lang="en-US"/>
        </a:p>
      </dgm:t>
    </dgm:pt>
    <dgm:pt modelId="{FC338DEA-5230-4A5F-A9E5-14932331F4A3}" type="pres">
      <dgm:prSet presAssocID="{D0ABA65C-620F-4F87-9D3A-72020468F8C0}" presName="dummy" presStyleCnt="0"/>
      <dgm:spPr/>
    </dgm:pt>
    <dgm:pt modelId="{19FD7330-B00C-4D96-961B-4B0F1184011D}" type="pres">
      <dgm:prSet presAssocID="{569E8EA7-4890-4C89-BFD1-1AE3294013DD}" presName="sibTrans" presStyleLbl="sibTrans2D1" presStyleIdx="2" presStyleCnt="9"/>
      <dgm:spPr/>
      <dgm:t>
        <a:bodyPr/>
        <a:lstStyle/>
        <a:p>
          <a:endParaRPr lang="en-US"/>
        </a:p>
      </dgm:t>
    </dgm:pt>
    <dgm:pt modelId="{AA13878F-BD35-4FE1-B395-BACC219FC4D1}" type="pres">
      <dgm:prSet presAssocID="{7D9D9FE9-5DE9-4271-9A42-613FF510C91B}" presName="node" presStyleLbl="node1" presStyleIdx="3" presStyleCnt="9" custScaleX="130697">
        <dgm:presLayoutVars>
          <dgm:bulletEnabled val="1"/>
        </dgm:presLayoutVars>
      </dgm:prSet>
      <dgm:spPr/>
      <dgm:t>
        <a:bodyPr/>
        <a:lstStyle/>
        <a:p>
          <a:endParaRPr lang="en-US"/>
        </a:p>
      </dgm:t>
    </dgm:pt>
    <dgm:pt modelId="{EA15FB6A-7746-4F2A-90DD-948E47CC79A1}" type="pres">
      <dgm:prSet presAssocID="{7D9D9FE9-5DE9-4271-9A42-613FF510C91B}" presName="dummy" presStyleCnt="0"/>
      <dgm:spPr/>
    </dgm:pt>
    <dgm:pt modelId="{0F820415-F0FF-45BA-BE92-5E25E032AAC8}" type="pres">
      <dgm:prSet presAssocID="{06157760-0F01-401F-930F-908323421C86}" presName="sibTrans" presStyleLbl="sibTrans2D1" presStyleIdx="3" presStyleCnt="9"/>
      <dgm:spPr/>
      <dgm:t>
        <a:bodyPr/>
        <a:lstStyle/>
        <a:p>
          <a:endParaRPr lang="en-US"/>
        </a:p>
      </dgm:t>
    </dgm:pt>
    <dgm:pt modelId="{B16CC4D1-3A2C-44A4-BC7D-A9E113E5C536}" type="pres">
      <dgm:prSet presAssocID="{2BB6DF2F-B3F5-491A-B433-B42E75AFDB57}" presName="node" presStyleLbl="node1" presStyleIdx="4" presStyleCnt="9" custScaleX="131364">
        <dgm:presLayoutVars>
          <dgm:bulletEnabled val="1"/>
        </dgm:presLayoutVars>
      </dgm:prSet>
      <dgm:spPr/>
      <dgm:t>
        <a:bodyPr/>
        <a:lstStyle/>
        <a:p>
          <a:endParaRPr lang="en-US"/>
        </a:p>
      </dgm:t>
    </dgm:pt>
    <dgm:pt modelId="{55E8356C-2D38-4C5B-9C9F-9ED8BB8E60E8}" type="pres">
      <dgm:prSet presAssocID="{2BB6DF2F-B3F5-491A-B433-B42E75AFDB57}" presName="dummy" presStyleCnt="0"/>
      <dgm:spPr/>
    </dgm:pt>
    <dgm:pt modelId="{679B39FB-31E9-4ADE-A4C8-361B818674DA}" type="pres">
      <dgm:prSet presAssocID="{12B300A3-B26E-4699-8303-968639FED742}" presName="sibTrans" presStyleLbl="sibTrans2D1" presStyleIdx="4" presStyleCnt="9"/>
      <dgm:spPr/>
      <dgm:t>
        <a:bodyPr/>
        <a:lstStyle/>
        <a:p>
          <a:endParaRPr lang="en-US"/>
        </a:p>
      </dgm:t>
    </dgm:pt>
    <dgm:pt modelId="{ED08656A-6223-4A4E-A519-E361FBBF37D1}" type="pres">
      <dgm:prSet presAssocID="{1FB194C5-1791-4176-8FE4-7C5D4C064324}" presName="node" presStyleLbl="node1" presStyleIdx="5" presStyleCnt="9" custScaleX="124681">
        <dgm:presLayoutVars>
          <dgm:bulletEnabled val="1"/>
        </dgm:presLayoutVars>
      </dgm:prSet>
      <dgm:spPr/>
      <dgm:t>
        <a:bodyPr/>
        <a:lstStyle/>
        <a:p>
          <a:endParaRPr lang="en-US"/>
        </a:p>
      </dgm:t>
    </dgm:pt>
    <dgm:pt modelId="{80C4511C-6A19-41F2-BB9A-87D93812AA1C}" type="pres">
      <dgm:prSet presAssocID="{1FB194C5-1791-4176-8FE4-7C5D4C064324}" presName="dummy" presStyleCnt="0"/>
      <dgm:spPr/>
    </dgm:pt>
    <dgm:pt modelId="{F41BD9C4-F0C6-4E8F-B215-574CAABAA38B}" type="pres">
      <dgm:prSet presAssocID="{5B8AB077-C98C-4C17-8310-E348E69426D7}" presName="sibTrans" presStyleLbl="sibTrans2D1" presStyleIdx="5" presStyleCnt="9"/>
      <dgm:spPr/>
      <dgm:t>
        <a:bodyPr/>
        <a:lstStyle/>
        <a:p>
          <a:endParaRPr lang="en-US"/>
        </a:p>
      </dgm:t>
    </dgm:pt>
    <dgm:pt modelId="{B762CDAD-D51C-4A90-ACA6-57D775303133}" type="pres">
      <dgm:prSet presAssocID="{9C582D0A-4079-4837-8301-D937A242CFC5}" presName="node" presStyleLbl="node1" presStyleIdx="6" presStyleCnt="9" custScaleX="136596">
        <dgm:presLayoutVars>
          <dgm:bulletEnabled val="1"/>
        </dgm:presLayoutVars>
      </dgm:prSet>
      <dgm:spPr/>
      <dgm:t>
        <a:bodyPr/>
        <a:lstStyle/>
        <a:p>
          <a:endParaRPr lang="en-US"/>
        </a:p>
      </dgm:t>
    </dgm:pt>
    <dgm:pt modelId="{523D67CD-E733-4818-9D52-4B4EE96581E5}" type="pres">
      <dgm:prSet presAssocID="{9C582D0A-4079-4837-8301-D937A242CFC5}" presName="dummy" presStyleCnt="0"/>
      <dgm:spPr/>
    </dgm:pt>
    <dgm:pt modelId="{03077BCF-908A-42D9-AE21-EC1913F83293}" type="pres">
      <dgm:prSet presAssocID="{C8BA98FF-5FAF-4625-8FCD-7653ACC98F31}" presName="sibTrans" presStyleLbl="sibTrans2D1" presStyleIdx="6" presStyleCnt="9"/>
      <dgm:spPr/>
      <dgm:t>
        <a:bodyPr/>
        <a:lstStyle/>
        <a:p>
          <a:endParaRPr lang="en-US"/>
        </a:p>
      </dgm:t>
    </dgm:pt>
    <dgm:pt modelId="{3F9EC4B0-F529-4590-9632-0498A8BDA0A1}" type="pres">
      <dgm:prSet presAssocID="{59E86846-0B4F-4E40-99FE-9B65031B5022}" presName="node" presStyleLbl="node1" presStyleIdx="7" presStyleCnt="9" custScaleX="135398">
        <dgm:presLayoutVars>
          <dgm:bulletEnabled val="1"/>
        </dgm:presLayoutVars>
      </dgm:prSet>
      <dgm:spPr/>
      <dgm:t>
        <a:bodyPr/>
        <a:lstStyle/>
        <a:p>
          <a:endParaRPr lang="en-US"/>
        </a:p>
      </dgm:t>
    </dgm:pt>
    <dgm:pt modelId="{76E4F49A-E1EB-4F10-9632-382F39A6E13A}" type="pres">
      <dgm:prSet presAssocID="{59E86846-0B4F-4E40-99FE-9B65031B5022}" presName="dummy" presStyleCnt="0"/>
      <dgm:spPr/>
    </dgm:pt>
    <dgm:pt modelId="{B942F2EF-E9E5-4134-BF35-5C41BE509589}" type="pres">
      <dgm:prSet presAssocID="{D8B8662E-379B-4AE2-B67E-5ACDD81B8FE5}" presName="sibTrans" presStyleLbl="sibTrans2D1" presStyleIdx="7" presStyleCnt="9"/>
      <dgm:spPr/>
      <dgm:t>
        <a:bodyPr/>
        <a:lstStyle/>
        <a:p>
          <a:endParaRPr lang="en-US"/>
        </a:p>
      </dgm:t>
    </dgm:pt>
    <dgm:pt modelId="{D78328B4-2FAC-471E-B05A-69019975226A}" type="pres">
      <dgm:prSet presAssocID="{81DCDAFE-27F3-4E24-8F80-DE2BC4CEFC9E}" presName="node" presStyleLbl="node1" presStyleIdx="8" presStyleCnt="9" custScaleX="133975">
        <dgm:presLayoutVars>
          <dgm:bulletEnabled val="1"/>
        </dgm:presLayoutVars>
      </dgm:prSet>
      <dgm:spPr/>
      <dgm:t>
        <a:bodyPr/>
        <a:lstStyle/>
        <a:p>
          <a:endParaRPr lang="en-US"/>
        </a:p>
      </dgm:t>
    </dgm:pt>
    <dgm:pt modelId="{03DB5B86-1D73-4713-8B3E-966E657AF13C}" type="pres">
      <dgm:prSet presAssocID="{81DCDAFE-27F3-4E24-8F80-DE2BC4CEFC9E}" presName="dummy" presStyleCnt="0"/>
      <dgm:spPr/>
    </dgm:pt>
    <dgm:pt modelId="{779AAB6B-C5FB-475E-A7B9-66053167B4DC}" type="pres">
      <dgm:prSet presAssocID="{1ACADCB4-F0C4-414C-B6D8-5C22BC1CB857}" presName="sibTrans" presStyleLbl="sibTrans2D1" presStyleIdx="8" presStyleCnt="9"/>
      <dgm:spPr/>
      <dgm:t>
        <a:bodyPr/>
        <a:lstStyle/>
        <a:p>
          <a:endParaRPr lang="en-US"/>
        </a:p>
      </dgm:t>
    </dgm:pt>
  </dgm:ptLst>
  <dgm:cxnLst>
    <dgm:cxn modelId="{9CAB907F-450F-4964-A9CF-1558019B154E}" type="presOf" srcId="{4213B2E8-AEA6-407B-95CE-69EC96B8145B}" destId="{7083F57F-6765-47CD-91DE-D2DC91276039}" srcOrd="0" destOrd="0" presId="urn:microsoft.com/office/officeart/2005/8/layout/radial6"/>
    <dgm:cxn modelId="{116BB6B6-1C67-49CD-AAA2-EF2DA1D7EBD8}" srcId="{600317F3-7FF8-48B8-A1F2-614DE1A494E5}" destId="{81DCDAFE-27F3-4E24-8F80-DE2BC4CEFC9E}" srcOrd="8" destOrd="0" parTransId="{B159EED7-58D5-4DD2-BB1C-83456AB6D4CD}" sibTransId="{1ACADCB4-F0C4-414C-B6D8-5C22BC1CB857}"/>
    <dgm:cxn modelId="{F90A6F3B-DA8F-467B-9117-8B5D8ED3C4AF}" srcId="{2031A176-A2C4-402D-8297-888286894EA9}" destId="{600317F3-7FF8-48B8-A1F2-614DE1A494E5}" srcOrd="0" destOrd="0" parTransId="{BFB6E1D3-057B-4C2F-BA02-3DEF73101211}" sibTransId="{3BED6359-4BA8-4686-A52C-C06509AE76EB}"/>
    <dgm:cxn modelId="{43BD3B07-8458-490D-B061-5CCC20CF0427}" type="presOf" srcId="{2BB6DF2F-B3F5-491A-B433-B42E75AFDB57}" destId="{B16CC4D1-3A2C-44A4-BC7D-A9E113E5C536}" srcOrd="0" destOrd="0" presId="urn:microsoft.com/office/officeart/2005/8/layout/radial6"/>
    <dgm:cxn modelId="{85F6892E-7594-42BB-B74E-9BE1647DFD86}" srcId="{600317F3-7FF8-48B8-A1F2-614DE1A494E5}" destId="{BF663A61-5F96-4981-A90C-7B8D7437FAD2}" srcOrd="0" destOrd="0" parTransId="{CC720976-A720-488A-8CCF-1E8B24869CE5}" sibTransId="{2114E5FA-CEA4-401D-81F9-5560E3FA1FEE}"/>
    <dgm:cxn modelId="{32565BA6-41A8-4DBE-9EB2-7EF7AE9EB003}" type="presOf" srcId="{C8BA98FF-5FAF-4625-8FCD-7653ACC98F31}" destId="{03077BCF-908A-42D9-AE21-EC1913F83293}" srcOrd="0" destOrd="0" presId="urn:microsoft.com/office/officeart/2005/8/layout/radial6"/>
    <dgm:cxn modelId="{AF1A2D77-808C-4E4E-9AE5-1AA5F159ACB7}" type="presOf" srcId="{5B8AB077-C98C-4C17-8310-E348E69426D7}" destId="{F41BD9C4-F0C6-4E8F-B215-574CAABAA38B}" srcOrd="0" destOrd="0" presId="urn:microsoft.com/office/officeart/2005/8/layout/radial6"/>
    <dgm:cxn modelId="{F536263B-7202-4716-ADE1-427F61E1F617}" type="presOf" srcId="{59E86846-0B4F-4E40-99FE-9B65031B5022}" destId="{3F9EC4B0-F529-4590-9632-0498A8BDA0A1}" srcOrd="0" destOrd="0" presId="urn:microsoft.com/office/officeart/2005/8/layout/radial6"/>
    <dgm:cxn modelId="{F501351D-CE51-4455-AB89-04581CA360B6}" type="presOf" srcId="{9C582D0A-4079-4837-8301-D937A242CFC5}" destId="{B762CDAD-D51C-4A90-ACA6-57D775303133}" srcOrd="0" destOrd="0" presId="urn:microsoft.com/office/officeart/2005/8/layout/radial6"/>
    <dgm:cxn modelId="{7C59192B-1EB8-4990-9CE9-49A7EC659C0E}" srcId="{600317F3-7FF8-48B8-A1F2-614DE1A494E5}" destId="{1FB194C5-1791-4176-8FE4-7C5D4C064324}" srcOrd="5" destOrd="0" parTransId="{23C382AF-126C-4D0F-B1AF-A7E83A593B57}" sibTransId="{5B8AB077-C98C-4C17-8310-E348E69426D7}"/>
    <dgm:cxn modelId="{8880ADE7-0BBA-42B2-84A6-D301B6F1CD26}" type="presOf" srcId="{2114E5FA-CEA4-401D-81F9-5560E3FA1FEE}" destId="{45520122-D93B-448E-B150-EEA89223B3A5}" srcOrd="0" destOrd="0" presId="urn:microsoft.com/office/officeart/2005/8/layout/radial6"/>
    <dgm:cxn modelId="{8E28CE0F-175B-4656-BE9D-D4A34A268111}" srcId="{600317F3-7FF8-48B8-A1F2-614DE1A494E5}" destId="{2BB6DF2F-B3F5-491A-B433-B42E75AFDB57}" srcOrd="4" destOrd="0" parTransId="{EA1DE386-BBD9-428F-A5F2-1C7EDA8F024D}" sibTransId="{12B300A3-B26E-4699-8303-968639FED742}"/>
    <dgm:cxn modelId="{E375A389-484C-4721-8167-F8FDFD26194D}" type="presOf" srcId="{81DCDAFE-27F3-4E24-8F80-DE2BC4CEFC9E}" destId="{D78328B4-2FAC-471E-B05A-69019975226A}" srcOrd="0" destOrd="0" presId="urn:microsoft.com/office/officeart/2005/8/layout/radial6"/>
    <dgm:cxn modelId="{948351C6-AA11-49D1-A0B7-A4A8C0719535}" type="presOf" srcId="{1FB194C5-1791-4176-8FE4-7C5D4C064324}" destId="{ED08656A-6223-4A4E-A519-E361FBBF37D1}" srcOrd="0" destOrd="0" presId="urn:microsoft.com/office/officeart/2005/8/layout/radial6"/>
    <dgm:cxn modelId="{54C259BB-9B28-43AA-9342-538285F9C849}" type="presOf" srcId="{7D9D9FE9-5DE9-4271-9A42-613FF510C91B}" destId="{AA13878F-BD35-4FE1-B395-BACC219FC4D1}" srcOrd="0" destOrd="0" presId="urn:microsoft.com/office/officeart/2005/8/layout/radial6"/>
    <dgm:cxn modelId="{2F428CC9-081D-4724-8F5A-4F37781F0FE4}" type="presOf" srcId="{D8B8662E-379B-4AE2-B67E-5ACDD81B8FE5}" destId="{B942F2EF-E9E5-4134-BF35-5C41BE509589}" srcOrd="0" destOrd="0" presId="urn:microsoft.com/office/officeart/2005/8/layout/radial6"/>
    <dgm:cxn modelId="{F949A0CA-F520-47BB-90E5-258BCFB7201A}" srcId="{600317F3-7FF8-48B8-A1F2-614DE1A494E5}" destId="{8B22AE25-FCDD-45B5-860E-A64223008A40}" srcOrd="1" destOrd="0" parTransId="{4BFBCAB4-26D8-480F-B060-E5EF69A4E33A}" sibTransId="{4213B2E8-AEA6-407B-95CE-69EC96B8145B}"/>
    <dgm:cxn modelId="{2A956050-68C4-442C-8FDE-E68D2F87A254}" type="presOf" srcId="{2031A176-A2C4-402D-8297-888286894EA9}" destId="{34AAB116-82B4-4E34-9F7A-7690B01B4A2D}" srcOrd="0" destOrd="0" presId="urn:microsoft.com/office/officeart/2005/8/layout/radial6"/>
    <dgm:cxn modelId="{FE628CA3-5DAB-4163-A95A-A38FAE959C1D}" srcId="{600317F3-7FF8-48B8-A1F2-614DE1A494E5}" destId="{7D9D9FE9-5DE9-4271-9A42-613FF510C91B}" srcOrd="3" destOrd="0" parTransId="{78A765DF-A466-4BBC-97AC-4C40B4EB5087}" sibTransId="{06157760-0F01-401F-930F-908323421C86}"/>
    <dgm:cxn modelId="{21A8F8A5-0D93-43D7-9BBC-F91767BECB86}" srcId="{600317F3-7FF8-48B8-A1F2-614DE1A494E5}" destId="{59E86846-0B4F-4E40-99FE-9B65031B5022}" srcOrd="7" destOrd="0" parTransId="{4CA09BDD-DF26-4B1C-AD21-20ABE7044ADB}" sibTransId="{D8B8662E-379B-4AE2-B67E-5ACDD81B8FE5}"/>
    <dgm:cxn modelId="{77756C5E-E5A9-4292-AB69-624BE3A594F5}" type="presOf" srcId="{600317F3-7FF8-48B8-A1F2-614DE1A494E5}" destId="{12054C35-20EC-46CF-999C-3118CA6C5D3B}" srcOrd="0" destOrd="0" presId="urn:microsoft.com/office/officeart/2005/8/layout/radial6"/>
    <dgm:cxn modelId="{57FDAF4B-F198-4EF4-B24F-AFBC99CA16D6}" type="presOf" srcId="{569E8EA7-4890-4C89-BFD1-1AE3294013DD}" destId="{19FD7330-B00C-4D96-961B-4B0F1184011D}" srcOrd="0" destOrd="0" presId="urn:microsoft.com/office/officeart/2005/8/layout/radial6"/>
    <dgm:cxn modelId="{7DED223A-66E6-4227-83EC-4C7891836492}" type="presOf" srcId="{12B300A3-B26E-4699-8303-968639FED742}" destId="{679B39FB-31E9-4ADE-A4C8-361B818674DA}" srcOrd="0" destOrd="0" presId="urn:microsoft.com/office/officeart/2005/8/layout/radial6"/>
    <dgm:cxn modelId="{95F09F13-40F8-4AD0-B9A3-29DA51511B10}" type="presOf" srcId="{1ACADCB4-F0C4-414C-B6D8-5C22BC1CB857}" destId="{779AAB6B-C5FB-475E-A7B9-66053167B4DC}" srcOrd="0" destOrd="0" presId="urn:microsoft.com/office/officeart/2005/8/layout/radial6"/>
    <dgm:cxn modelId="{29006B1A-8058-46CF-BB0A-E4214DFB3CD9}" srcId="{600317F3-7FF8-48B8-A1F2-614DE1A494E5}" destId="{D0ABA65C-620F-4F87-9D3A-72020468F8C0}" srcOrd="2" destOrd="0" parTransId="{D2D13FC4-823F-487D-8A3D-11F0AF166A1A}" sibTransId="{569E8EA7-4890-4C89-BFD1-1AE3294013DD}"/>
    <dgm:cxn modelId="{CCA3AFF4-234C-4893-9459-E9D1A14C3D0B}" type="presOf" srcId="{06157760-0F01-401F-930F-908323421C86}" destId="{0F820415-F0FF-45BA-BE92-5E25E032AAC8}" srcOrd="0" destOrd="0" presId="urn:microsoft.com/office/officeart/2005/8/layout/radial6"/>
    <dgm:cxn modelId="{BC60B63C-C8BC-4F7B-87C9-3D0DA9FEB314}" type="presOf" srcId="{BF663A61-5F96-4981-A90C-7B8D7437FAD2}" destId="{275A6707-F0B6-4C3A-B7DF-7AACB6940BA7}" srcOrd="0" destOrd="0" presId="urn:microsoft.com/office/officeart/2005/8/layout/radial6"/>
    <dgm:cxn modelId="{E42C7C71-1EEE-4288-95CB-BD5639D3D26B}" type="presOf" srcId="{D0ABA65C-620F-4F87-9D3A-72020468F8C0}" destId="{A2476EF0-D770-4D4B-9E66-CEA8BE3D0667}" srcOrd="0" destOrd="0" presId="urn:microsoft.com/office/officeart/2005/8/layout/radial6"/>
    <dgm:cxn modelId="{CBB0AD05-634F-4244-9833-E829E1798F65}" type="presOf" srcId="{8B22AE25-FCDD-45B5-860E-A64223008A40}" destId="{79940641-CFF9-41B7-B272-B9184D2CC3E2}" srcOrd="0" destOrd="0" presId="urn:microsoft.com/office/officeart/2005/8/layout/radial6"/>
    <dgm:cxn modelId="{1C1921DA-34E5-4112-ACC4-97EC4DDFFA8E}" srcId="{600317F3-7FF8-48B8-A1F2-614DE1A494E5}" destId="{9C582D0A-4079-4837-8301-D937A242CFC5}" srcOrd="6" destOrd="0" parTransId="{2796598E-C99E-4BFE-99CA-84F9B19AB35E}" sibTransId="{C8BA98FF-5FAF-4625-8FCD-7653ACC98F31}"/>
    <dgm:cxn modelId="{94DF5B44-D03B-4393-BE78-B998B6188CDC}" type="presParOf" srcId="{34AAB116-82B4-4E34-9F7A-7690B01B4A2D}" destId="{12054C35-20EC-46CF-999C-3118CA6C5D3B}" srcOrd="0" destOrd="0" presId="urn:microsoft.com/office/officeart/2005/8/layout/radial6"/>
    <dgm:cxn modelId="{DFA7986E-D1B8-4748-8F48-D2231F71A798}" type="presParOf" srcId="{34AAB116-82B4-4E34-9F7A-7690B01B4A2D}" destId="{275A6707-F0B6-4C3A-B7DF-7AACB6940BA7}" srcOrd="1" destOrd="0" presId="urn:microsoft.com/office/officeart/2005/8/layout/radial6"/>
    <dgm:cxn modelId="{391DF31F-F08B-4750-851D-10AACFD2FDA7}" type="presParOf" srcId="{34AAB116-82B4-4E34-9F7A-7690B01B4A2D}" destId="{A3ECB172-BF06-4A93-B890-751E3929B34D}" srcOrd="2" destOrd="0" presId="urn:microsoft.com/office/officeart/2005/8/layout/radial6"/>
    <dgm:cxn modelId="{E1246569-85DA-4167-9C69-CA39D01D8F8B}" type="presParOf" srcId="{34AAB116-82B4-4E34-9F7A-7690B01B4A2D}" destId="{45520122-D93B-448E-B150-EEA89223B3A5}" srcOrd="3" destOrd="0" presId="urn:microsoft.com/office/officeart/2005/8/layout/radial6"/>
    <dgm:cxn modelId="{51030CBC-01EB-484D-B570-149E097575AC}" type="presParOf" srcId="{34AAB116-82B4-4E34-9F7A-7690B01B4A2D}" destId="{79940641-CFF9-41B7-B272-B9184D2CC3E2}" srcOrd="4" destOrd="0" presId="urn:microsoft.com/office/officeart/2005/8/layout/radial6"/>
    <dgm:cxn modelId="{E3C510E8-6D2E-40CA-B8EF-B2026323100F}" type="presParOf" srcId="{34AAB116-82B4-4E34-9F7A-7690B01B4A2D}" destId="{C096C250-C138-4FBE-AAEB-12D1F6749979}" srcOrd="5" destOrd="0" presId="urn:microsoft.com/office/officeart/2005/8/layout/radial6"/>
    <dgm:cxn modelId="{0011EFAA-A42A-4BD9-A337-0B91D08B4128}" type="presParOf" srcId="{34AAB116-82B4-4E34-9F7A-7690B01B4A2D}" destId="{7083F57F-6765-47CD-91DE-D2DC91276039}" srcOrd="6" destOrd="0" presId="urn:microsoft.com/office/officeart/2005/8/layout/radial6"/>
    <dgm:cxn modelId="{C753D646-4BC9-44BF-85B9-2DB97F09E9CE}" type="presParOf" srcId="{34AAB116-82B4-4E34-9F7A-7690B01B4A2D}" destId="{A2476EF0-D770-4D4B-9E66-CEA8BE3D0667}" srcOrd="7" destOrd="0" presId="urn:microsoft.com/office/officeart/2005/8/layout/radial6"/>
    <dgm:cxn modelId="{00A0F509-D222-467B-99E3-337AEFCD2BC0}" type="presParOf" srcId="{34AAB116-82B4-4E34-9F7A-7690B01B4A2D}" destId="{FC338DEA-5230-4A5F-A9E5-14932331F4A3}" srcOrd="8" destOrd="0" presId="urn:microsoft.com/office/officeart/2005/8/layout/radial6"/>
    <dgm:cxn modelId="{21BA6043-6E7F-488E-B487-088A0886F1CD}" type="presParOf" srcId="{34AAB116-82B4-4E34-9F7A-7690B01B4A2D}" destId="{19FD7330-B00C-4D96-961B-4B0F1184011D}" srcOrd="9" destOrd="0" presId="urn:microsoft.com/office/officeart/2005/8/layout/radial6"/>
    <dgm:cxn modelId="{12D7D474-7690-44C6-AC9E-6148B4D777AF}" type="presParOf" srcId="{34AAB116-82B4-4E34-9F7A-7690B01B4A2D}" destId="{AA13878F-BD35-4FE1-B395-BACC219FC4D1}" srcOrd="10" destOrd="0" presId="urn:microsoft.com/office/officeart/2005/8/layout/radial6"/>
    <dgm:cxn modelId="{8E87E6AE-1B93-45B0-BAF7-737C4461B292}" type="presParOf" srcId="{34AAB116-82B4-4E34-9F7A-7690B01B4A2D}" destId="{EA15FB6A-7746-4F2A-90DD-948E47CC79A1}" srcOrd="11" destOrd="0" presId="urn:microsoft.com/office/officeart/2005/8/layout/radial6"/>
    <dgm:cxn modelId="{0754AB42-BB44-4577-A5B0-0FC9CC90A0D3}" type="presParOf" srcId="{34AAB116-82B4-4E34-9F7A-7690B01B4A2D}" destId="{0F820415-F0FF-45BA-BE92-5E25E032AAC8}" srcOrd="12" destOrd="0" presId="urn:microsoft.com/office/officeart/2005/8/layout/radial6"/>
    <dgm:cxn modelId="{890EA4E8-4920-48A5-8A59-3E6F3682BCE3}" type="presParOf" srcId="{34AAB116-82B4-4E34-9F7A-7690B01B4A2D}" destId="{B16CC4D1-3A2C-44A4-BC7D-A9E113E5C536}" srcOrd="13" destOrd="0" presId="urn:microsoft.com/office/officeart/2005/8/layout/radial6"/>
    <dgm:cxn modelId="{89D7C1DF-302D-4F03-BDD3-C9513CAFB614}" type="presParOf" srcId="{34AAB116-82B4-4E34-9F7A-7690B01B4A2D}" destId="{55E8356C-2D38-4C5B-9C9F-9ED8BB8E60E8}" srcOrd="14" destOrd="0" presId="urn:microsoft.com/office/officeart/2005/8/layout/radial6"/>
    <dgm:cxn modelId="{79DEFB87-1140-4FBD-89E7-FC73F54F337A}" type="presParOf" srcId="{34AAB116-82B4-4E34-9F7A-7690B01B4A2D}" destId="{679B39FB-31E9-4ADE-A4C8-361B818674DA}" srcOrd="15" destOrd="0" presId="urn:microsoft.com/office/officeart/2005/8/layout/radial6"/>
    <dgm:cxn modelId="{CC0A3299-0FCD-4EEB-B7B1-ACF0E7687AB4}" type="presParOf" srcId="{34AAB116-82B4-4E34-9F7A-7690B01B4A2D}" destId="{ED08656A-6223-4A4E-A519-E361FBBF37D1}" srcOrd="16" destOrd="0" presId="urn:microsoft.com/office/officeart/2005/8/layout/radial6"/>
    <dgm:cxn modelId="{05D8E808-ACAC-449A-8F2A-A8766D4AE76A}" type="presParOf" srcId="{34AAB116-82B4-4E34-9F7A-7690B01B4A2D}" destId="{80C4511C-6A19-41F2-BB9A-87D93812AA1C}" srcOrd="17" destOrd="0" presId="urn:microsoft.com/office/officeart/2005/8/layout/radial6"/>
    <dgm:cxn modelId="{79A6FE6A-6212-4EDC-B547-04A33A6B5B35}" type="presParOf" srcId="{34AAB116-82B4-4E34-9F7A-7690B01B4A2D}" destId="{F41BD9C4-F0C6-4E8F-B215-574CAABAA38B}" srcOrd="18" destOrd="0" presId="urn:microsoft.com/office/officeart/2005/8/layout/radial6"/>
    <dgm:cxn modelId="{EA1A5876-CFDA-4627-A567-2541076890B7}" type="presParOf" srcId="{34AAB116-82B4-4E34-9F7A-7690B01B4A2D}" destId="{B762CDAD-D51C-4A90-ACA6-57D775303133}" srcOrd="19" destOrd="0" presId="urn:microsoft.com/office/officeart/2005/8/layout/radial6"/>
    <dgm:cxn modelId="{673008D7-D56D-4C83-818F-A1F32FA74C45}" type="presParOf" srcId="{34AAB116-82B4-4E34-9F7A-7690B01B4A2D}" destId="{523D67CD-E733-4818-9D52-4B4EE96581E5}" srcOrd="20" destOrd="0" presId="urn:microsoft.com/office/officeart/2005/8/layout/radial6"/>
    <dgm:cxn modelId="{94AF7853-D8AF-48BC-8A2C-50878CC4FE07}" type="presParOf" srcId="{34AAB116-82B4-4E34-9F7A-7690B01B4A2D}" destId="{03077BCF-908A-42D9-AE21-EC1913F83293}" srcOrd="21" destOrd="0" presId="urn:microsoft.com/office/officeart/2005/8/layout/radial6"/>
    <dgm:cxn modelId="{E682D443-08DC-48BD-AC46-E764CF10E473}" type="presParOf" srcId="{34AAB116-82B4-4E34-9F7A-7690B01B4A2D}" destId="{3F9EC4B0-F529-4590-9632-0498A8BDA0A1}" srcOrd="22" destOrd="0" presId="urn:microsoft.com/office/officeart/2005/8/layout/radial6"/>
    <dgm:cxn modelId="{E2D62582-2288-4FBE-A609-DBC671C3C7FD}" type="presParOf" srcId="{34AAB116-82B4-4E34-9F7A-7690B01B4A2D}" destId="{76E4F49A-E1EB-4F10-9632-382F39A6E13A}" srcOrd="23" destOrd="0" presId="urn:microsoft.com/office/officeart/2005/8/layout/radial6"/>
    <dgm:cxn modelId="{B71CB845-A09C-4046-BD0C-1A10568D4432}" type="presParOf" srcId="{34AAB116-82B4-4E34-9F7A-7690B01B4A2D}" destId="{B942F2EF-E9E5-4134-BF35-5C41BE509589}" srcOrd="24" destOrd="0" presId="urn:microsoft.com/office/officeart/2005/8/layout/radial6"/>
    <dgm:cxn modelId="{E4473C41-CD99-46C0-9090-0EBF59FD44F5}" type="presParOf" srcId="{34AAB116-82B4-4E34-9F7A-7690B01B4A2D}" destId="{D78328B4-2FAC-471E-B05A-69019975226A}" srcOrd="25" destOrd="0" presId="urn:microsoft.com/office/officeart/2005/8/layout/radial6"/>
    <dgm:cxn modelId="{AAF32E06-E15A-43AD-8555-5B66A6FCC4D7}" type="presParOf" srcId="{34AAB116-82B4-4E34-9F7A-7690B01B4A2D}" destId="{03DB5B86-1D73-4713-8B3E-966E657AF13C}" srcOrd="26" destOrd="0" presId="urn:microsoft.com/office/officeart/2005/8/layout/radial6"/>
    <dgm:cxn modelId="{7DB65411-513F-44D6-BB38-39D1EEC4C7A9}" type="presParOf" srcId="{34AAB116-82B4-4E34-9F7A-7690B01B4A2D}" destId="{779AAB6B-C5FB-475E-A7B9-66053167B4DC}" srcOrd="27"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90E54A-C114-4948-94BA-B3B9E183F6A7}" type="doc">
      <dgm:prSet loTypeId="urn:microsoft.com/office/officeart/2005/8/layout/hierarchy6" loCatId="hierarchy" qsTypeId="urn:microsoft.com/office/officeart/2005/8/quickstyle/3d1" qsCatId="3D" csTypeId="urn:microsoft.com/office/officeart/2005/8/colors/accent2_2" csCatId="accent2" phldr="1"/>
      <dgm:spPr/>
      <dgm:t>
        <a:bodyPr/>
        <a:lstStyle/>
        <a:p>
          <a:endParaRPr lang="tr-TR"/>
        </a:p>
      </dgm:t>
    </dgm:pt>
    <dgm:pt modelId="{1DD1E1A2-1EF6-4F1C-BF41-99C799663AA9}">
      <dgm:prSet phldrT="[Metin]" custT="1"/>
      <dgm:spPr>
        <a:solidFill>
          <a:srgbClr val="006859"/>
        </a:solidFill>
      </dgm:spPr>
      <dgm:t>
        <a:bodyPr/>
        <a:lstStyle/>
        <a:p>
          <a:r>
            <a:rPr lang="en-US" sz="4000" noProof="0" dirty="0"/>
            <a:t>Signal Words</a:t>
          </a:r>
        </a:p>
      </dgm:t>
    </dgm:pt>
    <dgm:pt modelId="{8EE473A5-07E6-48C9-809D-158C4E14A803}" type="parTrans" cxnId="{5C0B7FDA-8821-499C-BB06-4D5F9671E50B}">
      <dgm:prSet/>
      <dgm:spPr/>
      <dgm:t>
        <a:bodyPr/>
        <a:lstStyle/>
        <a:p>
          <a:endParaRPr lang="tr-TR"/>
        </a:p>
      </dgm:t>
    </dgm:pt>
    <dgm:pt modelId="{68EAB054-B05B-47D5-804C-336FD17029FD}" type="sibTrans" cxnId="{5C0B7FDA-8821-499C-BB06-4D5F9671E50B}">
      <dgm:prSet/>
      <dgm:spPr/>
      <dgm:t>
        <a:bodyPr/>
        <a:lstStyle/>
        <a:p>
          <a:endParaRPr lang="tr-TR"/>
        </a:p>
      </dgm:t>
    </dgm:pt>
    <dgm:pt modelId="{836AD019-FE1B-4743-9356-9729E53E2900}">
      <dgm:prSet phldrT="[Metin]"/>
      <dgm:spPr>
        <a:solidFill>
          <a:srgbClr val="006859"/>
        </a:solidFill>
      </dgm:spPr>
      <dgm:t>
        <a:bodyPr/>
        <a:lstStyle/>
        <a:p>
          <a:r>
            <a:rPr lang="en-US" noProof="0" dirty="0"/>
            <a:t>Warning</a:t>
          </a:r>
        </a:p>
      </dgm:t>
    </dgm:pt>
    <dgm:pt modelId="{5429FC0C-DD54-445F-A386-C0E895CA201E}" type="parTrans" cxnId="{FAE5474B-6EF9-4492-B4F5-D021877E47BA}">
      <dgm:prSet/>
      <dgm:spPr/>
      <dgm:t>
        <a:bodyPr/>
        <a:lstStyle/>
        <a:p>
          <a:endParaRPr lang="tr-TR"/>
        </a:p>
      </dgm:t>
    </dgm:pt>
    <dgm:pt modelId="{60170C39-05C1-4280-95FE-F54EBFAFD73E}" type="sibTrans" cxnId="{FAE5474B-6EF9-4492-B4F5-D021877E47BA}">
      <dgm:prSet/>
      <dgm:spPr/>
      <dgm:t>
        <a:bodyPr/>
        <a:lstStyle/>
        <a:p>
          <a:endParaRPr lang="tr-TR"/>
        </a:p>
      </dgm:t>
    </dgm:pt>
    <dgm:pt modelId="{7650D2ED-2601-4C9A-AC25-6DB05DA35E30}">
      <dgm:prSet phldrT="[Metin]"/>
      <dgm:spPr>
        <a:solidFill>
          <a:srgbClr val="006859"/>
        </a:solidFill>
      </dgm:spPr>
      <dgm:t>
        <a:bodyPr/>
        <a:lstStyle/>
        <a:p>
          <a:r>
            <a:rPr lang="en-US" noProof="0" dirty="0"/>
            <a:t>Danger</a:t>
          </a:r>
        </a:p>
      </dgm:t>
    </dgm:pt>
    <dgm:pt modelId="{95E972ED-A778-4C80-8A8B-3E6CF5F5E246}" type="parTrans" cxnId="{D60E7220-3162-411C-9737-2CC2D9C61E2D}">
      <dgm:prSet/>
      <dgm:spPr/>
      <dgm:t>
        <a:bodyPr/>
        <a:lstStyle/>
        <a:p>
          <a:endParaRPr lang="tr-TR"/>
        </a:p>
      </dgm:t>
    </dgm:pt>
    <dgm:pt modelId="{20B083C3-3CBB-43BA-B54A-2A542FF8A7A8}" type="sibTrans" cxnId="{D60E7220-3162-411C-9737-2CC2D9C61E2D}">
      <dgm:prSet/>
      <dgm:spPr/>
      <dgm:t>
        <a:bodyPr/>
        <a:lstStyle/>
        <a:p>
          <a:endParaRPr lang="tr-TR"/>
        </a:p>
      </dgm:t>
    </dgm:pt>
    <dgm:pt modelId="{50512CE0-1660-4AD7-B913-697A5EEB617C}" type="pres">
      <dgm:prSet presAssocID="{CD90E54A-C114-4948-94BA-B3B9E183F6A7}" presName="mainComposite" presStyleCnt="0">
        <dgm:presLayoutVars>
          <dgm:chPref val="1"/>
          <dgm:dir/>
          <dgm:animOne val="branch"/>
          <dgm:animLvl val="lvl"/>
          <dgm:resizeHandles val="exact"/>
        </dgm:presLayoutVars>
      </dgm:prSet>
      <dgm:spPr/>
      <dgm:t>
        <a:bodyPr/>
        <a:lstStyle/>
        <a:p>
          <a:endParaRPr lang="en-US"/>
        </a:p>
      </dgm:t>
    </dgm:pt>
    <dgm:pt modelId="{31B85E41-9F89-49D0-84C2-6FBD195425C1}" type="pres">
      <dgm:prSet presAssocID="{CD90E54A-C114-4948-94BA-B3B9E183F6A7}" presName="hierFlow" presStyleCnt="0"/>
      <dgm:spPr/>
    </dgm:pt>
    <dgm:pt modelId="{2C390EA7-7685-4234-86E8-F2A9C083D0F2}" type="pres">
      <dgm:prSet presAssocID="{CD90E54A-C114-4948-94BA-B3B9E183F6A7}" presName="hierChild1" presStyleCnt="0">
        <dgm:presLayoutVars>
          <dgm:chPref val="1"/>
          <dgm:animOne val="branch"/>
          <dgm:animLvl val="lvl"/>
        </dgm:presLayoutVars>
      </dgm:prSet>
      <dgm:spPr/>
    </dgm:pt>
    <dgm:pt modelId="{D9222C8D-2606-473D-AB12-D0E71BAE009F}" type="pres">
      <dgm:prSet presAssocID="{1DD1E1A2-1EF6-4F1C-BF41-99C799663AA9}" presName="Name14" presStyleCnt="0"/>
      <dgm:spPr/>
    </dgm:pt>
    <dgm:pt modelId="{D88CA9BA-3C12-40D4-A81F-4E58F7AA6819}" type="pres">
      <dgm:prSet presAssocID="{1DD1E1A2-1EF6-4F1C-BF41-99C799663AA9}" presName="level1Shape" presStyleLbl="node0" presStyleIdx="0" presStyleCnt="1" custScaleX="156116">
        <dgm:presLayoutVars>
          <dgm:chPref val="3"/>
        </dgm:presLayoutVars>
      </dgm:prSet>
      <dgm:spPr/>
      <dgm:t>
        <a:bodyPr/>
        <a:lstStyle/>
        <a:p>
          <a:endParaRPr lang="en-US"/>
        </a:p>
      </dgm:t>
    </dgm:pt>
    <dgm:pt modelId="{DD4F3BEA-56BD-4872-8A4D-D19972B66DC8}" type="pres">
      <dgm:prSet presAssocID="{1DD1E1A2-1EF6-4F1C-BF41-99C799663AA9}" presName="hierChild2" presStyleCnt="0"/>
      <dgm:spPr/>
    </dgm:pt>
    <dgm:pt modelId="{0E20F5EC-7424-4FA0-94FE-51A37FED6AE5}" type="pres">
      <dgm:prSet presAssocID="{5429FC0C-DD54-445F-A386-C0E895CA201E}" presName="Name19" presStyleLbl="parChTrans1D2" presStyleIdx="0" presStyleCnt="2"/>
      <dgm:spPr/>
      <dgm:t>
        <a:bodyPr/>
        <a:lstStyle/>
        <a:p>
          <a:endParaRPr lang="en-US"/>
        </a:p>
      </dgm:t>
    </dgm:pt>
    <dgm:pt modelId="{C33437C7-4003-4F55-B51B-70D5C2039A3F}" type="pres">
      <dgm:prSet presAssocID="{836AD019-FE1B-4743-9356-9729E53E2900}" presName="Name21" presStyleCnt="0"/>
      <dgm:spPr/>
    </dgm:pt>
    <dgm:pt modelId="{F51F6004-A70F-4CCE-B908-63B8E2D8A242}" type="pres">
      <dgm:prSet presAssocID="{836AD019-FE1B-4743-9356-9729E53E2900}" presName="level2Shape" presStyleLbl="node2" presStyleIdx="0" presStyleCnt="2"/>
      <dgm:spPr/>
      <dgm:t>
        <a:bodyPr/>
        <a:lstStyle/>
        <a:p>
          <a:endParaRPr lang="en-US"/>
        </a:p>
      </dgm:t>
    </dgm:pt>
    <dgm:pt modelId="{791C669E-F203-4CE6-8FC1-61A976D073DB}" type="pres">
      <dgm:prSet presAssocID="{836AD019-FE1B-4743-9356-9729E53E2900}" presName="hierChild3" presStyleCnt="0"/>
      <dgm:spPr/>
    </dgm:pt>
    <dgm:pt modelId="{D6FC4888-2A02-4D10-BF85-A0B522B46B1B}" type="pres">
      <dgm:prSet presAssocID="{95E972ED-A778-4C80-8A8B-3E6CF5F5E246}" presName="Name19" presStyleLbl="parChTrans1D2" presStyleIdx="1" presStyleCnt="2"/>
      <dgm:spPr/>
      <dgm:t>
        <a:bodyPr/>
        <a:lstStyle/>
        <a:p>
          <a:endParaRPr lang="en-US"/>
        </a:p>
      </dgm:t>
    </dgm:pt>
    <dgm:pt modelId="{1C94B631-F543-4569-8995-266A2A2B39E9}" type="pres">
      <dgm:prSet presAssocID="{7650D2ED-2601-4C9A-AC25-6DB05DA35E30}" presName="Name21" presStyleCnt="0"/>
      <dgm:spPr/>
    </dgm:pt>
    <dgm:pt modelId="{0CB22126-3DE6-4830-9D47-3B64392C81EF}" type="pres">
      <dgm:prSet presAssocID="{7650D2ED-2601-4C9A-AC25-6DB05DA35E30}" presName="level2Shape" presStyleLbl="node2" presStyleIdx="1" presStyleCnt="2"/>
      <dgm:spPr/>
      <dgm:t>
        <a:bodyPr/>
        <a:lstStyle/>
        <a:p>
          <a:endParaRPr lang="en-US"/>
        </a:p>
      </dgm:t>
    </dgm:pt>
    <dgm:pt modelId="{2C5D2C8E-62E3-4C2A-A512-5BBEAC581EE1}" type="pres">
      <dgm:prSet presAssocID="{7650D2ED-2601-4C9A-AC25-6DB05DA35E30}" presName="hierChild3" presStyleCnt="0"/>
      <dgm:spPr/>
    </dgm:pt>
    <dgm:pt modelId="{16C6C1A9-CD16-4640-B49A-7428922EF219}" type="pres">
      <dgm:prSet presAssocID="{CD90E54A-C114-4948-94BA-B3B9E183F6A7}" presName="bgShapesFlow" presStyleCnt="0"/>
      <dgm:spPr/>
    </dgm:pt>
  </dgm:ptLst>
  <dgm:cxnLst>
    <dgm:cxn modelId="{5C0B7FDA-8821-499C-BB06-4D5F9671E50B}" srcId="{CD90E54A-C114-4948-94BA-B3B9E183F6A7}" destId="{1DD1E1A2-1EF6-4F1C-BF41-99C799663AA9}" srcOrd="0" destOrd="0" parTransId="{8EE473A5-07E6-48C9-809D-158C4E14A803}" sibTransId="{68EAB054-B05B-47D5-804C-336FD17029FD}"/>
    <dgm:cxn modelId="{FAE5474B-6EF9-4492-B4F5-D021877E47BA}" srcId="{1DD1E1A2-1EF6-4F1C-BF41-99C799663AA9}" destId="{836AD019-FE1B-4743-9356-9729E53E2900}" srcOrd="0" destOrd="0" parTransId="{5429FC0C-DD54-445F-A386-C0E895CA201E}" sibTransId="{60170C39-05C1-4280-95FE-F54EBFAFD73E}"/>
    <dgm:cxn modelId="{99941937-716E-4AE0-8D25-02B0D3A4A12C}" type="presOf" srcId="{CD90E54A-C114-4948-94BA-B3B9E183F6A7}" destId="{50512CE0-1660-4AD7-B913-697A5EEB617C}" srcOrd="0" destOrd="0" presId="urn:microsoft.com/office/officeart/2005/8/layout/hierarchy6"/>
    <dgm:cxn modelId="{E69BDFE3-ED37-4ACB-B16B-B50042385F5F}" type="presOf" srcId="{95E972ED-A778-4C80-8A8B-3E6CF5F5E246}" destId="{D6FC4888-2A02-4D10-BF85-A0B522B46B1B}" srcOrd="0" destOrd="0" presId="urn:microsoft.com/office/officeart/2005/8/layout/hierarchy6"/>
    <dgm:cxn modelId="{20D53990-2EF8-4113-89AE-A2055B8F6D17}" type="presOf" srcId="{1DD1E1A2-1EF6-4F1C-BF41-99C799663AA9}" destId="{D88CA9BA-3C12-40D4-A81F-4E58F7AA6819}" srcOrd="0" destOrd="0" presId="urn:microsoft.com/office/officeart/2005/8/layout/hierarchy6"/>
    <dgm:cxn modelId="{DE8B794B-0712-4FD2-9189-1636D35B5E14}" type="presOf" srcId="{5429FC0C-DD54-445F-A386-C0E895CA201E}" destId="{0E20F5EC-7424-4FA0-94FE-51A37FED6AE5}" srcOrd="0" destOrd="0" presId="urn:microsoft.com/office/officeart/2005/8/layout/hierarchy6"/>
    <dgm:cxn modelId="{9ED47D8F-6824-4A4B-823B-44DA814B228B}" type="presOf" srcId="{836AD019-FE1B-4743-9356-9729E53E2900}" destId="{F51F6004-A70F-4CCE-B908-63B8E2D8A242}" srcOrd="0" destOrd="0" presId="urn:microsoft.com/office/officeart/2005/8/layout/hierarchy6"/>
    <dgm:cxn modelId="{D60E7220-3162-411C-9737-2CC2D9C61E2D}" srcId="{1DD1E1A2-1EF6-4F1C-BF41-99C799663AA9}" destId="{7650D2ED-2601-4C9A-AC25-6DB05DA35E30}" srcOrd="1" destOrd="0" parTransId="{95E972ED-A778-4C80-8A8B-3E6CF5F5E246}" sibTransId="{20B083C3-3CBB-43BA-B54A-2A542FF8A7A8}"/>
    <dgm:cxn modelId="{16740CA3-375B-413C-B2EA-8CE395B55F22}" type="presOf" srcId="{7650D2ED-2601-4C9A-AC25-6DB05DA35E30}" destId="{0CB22126-3DE6-4830-9D47-3B64392C81EF}" srcOrd="0" destOrd="0" presId="urn:microsoft.com/office/officeart/2005/8/layout/hierarchy6"/>
    <dgm:cxn modelId="{7A12D781-C9DB-4DCD-87F1-12EF9104BA61}" type="presParOf" srcId="{50512CE0-1660-4AD7-B913-697A5EEB617C}" destId="{31B85E41-9F89-49D0-84C2-6FBD195425C1}" srcOrd="0" destOrd="0" presId="urn:microsoft.com/office/officeart/2005/8/layout/hierarchy6"/>
    <dgm:cxn modelId="{A7135454-78DA-4D1D-AE70-25DC41BD250E}" type="presParOf" srcId="{31B85E41-9F89-49D0-84C2-6FBD195425C1}" destId="{2C390EA7-7685-4234-86E8-F2A9C083D0F2}" srcOrd="0" destOrd="0" presId="urn:microsoft.com/office/officeart/2005/8/layout/hierarchy6"/>
    <dgm:cxn modelId="{1922A4AF-BA98-4C9C-ADFC-8ADE86985A65}" type="presParOf" srcId="{2C390EA7-7685-4234-86E8-F2A9C083D0F2}" destId="{D9222C8D-2606-473D-AB12-D0E71BAE009F}" srcOrd="0" destOrd="0" presId="urn:microsoft.com/office/officeart/2005/8/layout/hierarchy6"/>
    <dgm:cxn modelId="{959C3A46-B1EB-4EBB-9797-1E7C1080002C}" type="presParOf" srcId="{D9222C8D-2606-473D-AB12-D0E71BAE009F}" destId="{D88CA9BA-3C12-40D4-A81F-4E58F7AA6819}" srcOrd="0" destOrd="0" presId="urn:microsoft.com/office/officeart/2005/8/layout/hierarchy6"/>
    <dgm:cxn modelId="{77327441-E046-4225-9C78-769F5C945A01}" type="presParOf" srcId="{D9222C8D-2606-473D-AB12-D0E71BAE009F}" destId="{DD4F3BEA-56BD-4872-8A4D-D19972B66DC8}" srcOrd="1" destOrd="0" presId="urn:microsoft.com/office/officeart/2005/8/layout/hierarchy6"/>
    <dgm:cxn modelId="{350BF104-5F1C-4688-BAC3-4761C777072F}" type="presParOf" srcId="{DD4F3BEA-56BD-4872-8A4D-D19972B66DC8}" destId="{0E20F5EC-7424-4FA0-94FE-51A37FED6AE5}" srcOrd="0" destOrd="0" presId="urn:microsoft.com/office/officeart/2005/8/layout/hierarchy6"/>
    <dgm:cxn modelId="{C7DB5C0A-02C1-461E-88E4-3A9A9A454ABC}" type="presParOf" srcId="{DD4F3BEA-56BD-4872-8A4D-D19972B66DC8}" destId="{C33437C7-4003-4F55-B51B-70D5C2039A3F}" srcOrd="1" destOrd="0" presId="urn:microsoft.com/office/officeart/2005/8/layout/hierarchy6"/>
    <dgm:cxn modelId="{F1987F16-C7A9-4A34-970C-AEA2DF3B3ECF}" type="presParOf" srcId="{C33437C7-4003-4F55-B51B-70D5C2039A3F}" destId="{F51F6004-A70F-4CCE-B908-63B8E2D8A242}" srcOrd="0" destOrd="0" presId="urn:microsoft.com/office/officeart/2005/8/layout/hierarchy6"/>
    <dgm:cxn modelId="{D52D1C15-42D5-42BC-987C-1BC98C078042}" type="presParOf" srcId="{C33437C7-4003-4F55-B51B-70D5C2039A3F}" destId="{791C669E-F203-4CE6-8FC1-61A976D073DB}" srcOrd="1" destOrd="0" presId="urn:microsoft.com/office/officeart/2005/8/layout/hierarchy6"/>
    <dgm:cxn modelId="{C701ADBC-9B27-4FCA-A4A7-C8B3673484A0}" type="presParOf" srcId="{DD4F3BEA-56BD-4872-8A4D-D19972B66DC8}" destId="{D6FC4888-2A02-4D10-BF85-A0B522B46B1B}" srcOrd="2" destOrd="0" presId="urn:microsoft.com/office/officeart/2005/8/layout/hierarchy6"/>
    <dgm:cxn modelId="{0F3B6F5F-7CA2-47E5-BD24-6899FD45388E}" type="presParOf" srcId="{DD4F3BEA-56BD-4872-8A4D-D19972B66DC8}" destId="{1C94B631-F543-4569-8995-266A2A2B39E9}" srcOrd="3" destOrd="0" presId="urn:microsoft.com/office/officeart/2005/8/layout/hierarchy6"/>
    <dgm:cxn modelId="{7A998154-0EF6-4213-A639-58E7B1AD425B}" type="presParOf" srcId="{1C94B631-F543-4569-8995-266A2A2B39E9}" destId="{0CB22126-3DE6-4830-9D47-3B64392C81EF}" srcOrd="0" destOrd="0" presId="urn:microsoft.com/office/officeart/2005/8/layout/hierarchy6"/>
    <dgm:cxn modelId="{D6515EB8-77A4-4F11-81D6-ECE6F19A1B1D}" type="presParOf" srcId="{1C94B631-F543-4569-8995-266A2A2B39E9}" destId="{2C5D2C8E-62E3-4C2A-A512-5BBEAC581EE1}" srcOrd="1" destOrd="0" presId="urn:microsoft.com/office/officeart/2005/8/layout/hierarchy6"/>
    <dgm:cxn modelId="{A949F06E-D380-43F7-A89D-BC699D2ED68B}" type="presParOf" srcId="{50512CE0-1660-4AD7-B913-697A5EEB617C}" destId="{16C6C1A9-CD16-4640-B49A-7428922EF219}"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C0EA1-4104-4C58-8C71-7013444B6EC1}">
      <dsp:nvSpPr>
        <dsp:cNvPr id="0" name=""/>
        <dsp:cNvSpPr/>
      </dsp:nvSpPr>
      <dsp:spPr>
        <a:xfrm>
          <a:off x="4392488" y="1092984"/>
          <a:ext cx="2964389" cy="474047"/>
        </a:xfrm>
        <a:custGeom>
          <a:avLst/>
          <a:gdLst/>
          <a:ahLst/>
          <a:cxnLst/>
          <a:rect l="0" t="0" r="0" b="0"/>
          <a:pathLst>
            <a:path>
              <a:moveTo>
                <a:pt x="0" y="0"/>
              </a:moveTo>
              <a:lnTo>
                <a:pt x="0" y="237023"/>
              </a:lnTo>
              <a:lnTo>
                <a:pt x="2964389" y="237023"/>
              </a:lnTo>
              <a:lnTo>
                <a:pt x="2964389" y="474047"/>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B1DCA36-A056-46AE-BC65-21D479D25A81}">
      <dsp:nvSpPr>
        <dsp:cNvPr id="0" name=""/>
        <dsp:cNvSpPr/>
      </dsp:nvSpPr>
      <dsp:spPr>
        <a:xfrm>
          <a:off x="4161209" y="1092984"/>
          <a:ext cx="231278" cy="474047"/>
        </a:xfrm>
        <a:custGeom>
          <a:avLst/>
          <a:gdLst/>
          <a:ahLst/>
          <a:cxnLst/>
          <a:rect l="0" t="0" r="0" b="0"/>
          <a:pathLst>
            <a:path>
              <a:moveTo>
                <a:pt x="231278" y="0"/>
              </a:moveTo>
              <a:lnTo>
                <a:pt x="231278" y="237023"/>
              </a:lnTo>
              <a:lnTo>
                <a:pt x="0" y="237023"/>
              </a:lnTo>
              <a:lnTo>
                <a:pt x="0" y="474047"/>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A8096BF-6F2D-4AB2-A093-FBD441168AE7}">
      <dsp:nvSpPr>
        <dsp:cNvPr id="0" name=""/>
        <dsp:cNvSpPr/>
      </dsp:nvSpPr>
      <dsp:spPr>
        <a:xfrm>
          <a:off x="1196819" y="1092984"/>
          <a:ext cx="3195668" cy="474047"/>
        </a:xfrm>
        <a:custGeom>
          <a:avLst/>
          <a:gdLst/>
          <a:ahLst/>
          <a:cxnLst/>
          <a:rect l="0" t="0" r="0" b="0"/>
          <a:pathLst>
            <a:path>
              <a:moveTo>
                <a:pt x="3195668" y="0"/>
              </a:moveTo>
              <a:lnTo>
                <a:pt x="3195668" y="237023"/>
              </a:lnTo>
              <a:lnTo>
                <a:pt x="0" y="237023"/>
              </a:lnTo>
              <a:lnTo>
                <a:pt x="0" y="474047"/>
              </a:lnTo>
            </a:path>
          </a:pathLst>
        </a:custGeom>
        <a:noFill/>
        <a:ln w="25400" cap="flat" cmpd="sng" algn="ctr">
          <a:solidFill>
            <a:schemeClr val="accent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C1CA06F-203D-43E8-A8B6-11D14B69C328}">
      <dsp:nvSpPr>
        <dsp:cNvPr id="0" name=""/>
        <dsp:cNvSpPr/>
      </dsp:nvSpPr>
      <dsp:spPr>
        <a:xfrm>
          <a:off x="2325154" y="428482"/>
          <a:ext cx="4134666" cy="664501"/>
        </a:xfrm>
        <a:prstGeom prst="rect">
          <a:avLst/>
        </a:prstGeom>
        <a:solidFill>
          <a:srgbClr val="006859"/>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tr-TR" sz="4000" kern="1200" dirty="0"/>
            <a:t>HAZARDS</a:t>
          </a:r>
        </a:p>
      </dsp:txBody>
      <dsp:txXfrm>
        <a:off x="2325154" y="428482"/>
        <a:ext cx="4134666" cy="664501"/>
      </dsp:txXfrm>
    </dsp:sp>
    <dsp:sp modelId="{103787F3-7303-4AFF-BF17-212A2BA66D3F}">
      <dsp:nvSpPr>
        <dsp:cNvPr id="0" name=""/>
        <dsp:cNvSpPr/>
      </dsp:nvSpPr>
      <dsp:spPr>
        <a:xfrm>
          <a:off x="571" y="1567032"/>
          <a:ext cx="2392496" cy="1128684"/>
        </a:xfrm>
        <a:prstGeom prst="rect">
          <a:avLst/>
        </a:prstGeom>
        <a:solidFill>
          <a:srgbClr val="006859"/>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tr-TR" sz="3700" kern="1200" dirty="0" err="1"/>
            <a:t>Physical</a:t>
          </a:r>
          <a:r>
            <a:rPr lang="tr-TR" sz="3700" kern="1200" dirty="0"/>
            <a:t> </a:t>
          </a:r>
          <a:r>
            <a:rPr lang="tr-TR" sz="3700" kern="1200" dirty="0" err="1"/>
            <a:t>Hazards</a:t>
          </a:r>
          <a:endParaRPr lang="tr-TR" sz="3700" kern="1200" dirty="0"/>
        </a:p>
      </dsp:txBody>
      <dsp:txXfrm>
        <a:off x="571" y="1567032"/>
        <a:ext cx="2392496" cy="1128684"/>
      </dsp:txXfrm>
    </dsp:sp>
    <dsp:sp modelId="{54EF7B0F-068E-43AB-A25C-117628F7CA99}">
      <dsp:nvSpPr>
        <dsp:cNvPr id="0" name=""/>
        <dsp:cNvSpPr/>
      </dsp:nvSpPr>
      <dsp:spPr>
        <a:xfrm>
          <a:off x="2867115" y="1567032"/>
          <a:ext cx="2588187" cy="1128684"/>
        </a:xfrm>
        <a:prstGeom prst="rect">
          <a:avLst/>
        </a:prstGeom>
        <a:solidFill>
          <a:srgbClr val="006859"/>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tr-TR" sz="3700" kern="1200" dirty="0" err="1"/>
            <a:t>Health</a:t>
          </a:r>
          <a:r>
            <a:rPr lang="tr-TR" sz="3700" kern="1200" dirty="0"/>
            <a:t> </a:t>
          </a:r>
          <a:r>
            <a:rPr lang="tr-TR" sz="3700" kern="1200" dirty="0" err="1"/>
            <a:t>Hazards</a:t>
          </a:r>
          <a:endParaRPr lang="tr-TR" sz="3700" kern="1200" dirty="0"/>
        </a:p>
      </dsp:txBody>
      <dsp:txXfrm>
        <a:off x="2867115" y="1567032"/>
        <a:ext cx="2588187" cy="1128684"/>
      </dsp:txXfrm>
    </dsp:sp>
    <dsp:sp modelId="{AB2D7FA5-26BA-4C76-B7DD-5029D8220802}">
      <dsp:nvSpPr>
        <dsp:cNvPr id="0" name=""/>
        <dsp:cNvSpPr/>
      </dsp:nvSpPr>
      <dsp:spPr>
        <a:xfrm>
          <a:off x="5929350" y="1567032"/>
          <a:ext cx="2855053" cy="1128684"/>
        </a:xfrm>
        <a:prstGeom prst="rect">
          <a:avLst/>
        </a:prstGeom>
        <a:solidFill>
          <a:srgbClr val="006859"/>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tr-TR" sz="3700" kern="1200" dirty="0" err="1"/>
            <a:t>Environmental</a:t>
          </a:r>
          <a:r>
            <a:rPr lang="tr-TR" sz="3700" kern="1200" dirty="0"/>
            <a:t> </a:t>
          </a:r>
          <a:r>
            <a:rPr lang="tr-TR" sz="3700" kern="1200" dirty="0" err="1"/>
            <a:t>Hazards</a:t>
          </a:r>
          <a:endParaRPr lang="tr-TR" sz="3700" kern="1200" dirty="0"/>
        </a:p>
      </dsp:txBody>
      <dsp:txXfrm>
        <a:off x="5929350" y="1567032"/>
        <a:ext cx="2855053" cy="11286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D8EB4D-C96B-45A6-8C34-ECC44D4EA60E}">
      <dsp:nvSpPr>
        <dsp:cNvPr id="0" name=""/>
        <dsp:cNvSpPr/>
      </dsp:nvSpPr>
      <dsp:spPr>
        <a:xfrm>
          <a:off x="648071" y="0"/>
          <a:ext cx="7344816" cy="2820888"/>
        </a:xfrm>
        <a:prstGeom prst="rightArrow">
          <a:avLst/>
        </a:prstGeom>
        <a:gradFill rotWithShape="0">
          <a:gsLst>
            <a:gs pos="0">
              <a:schemeClr val="accent2">
                <a:tint val="40000"/>
                <a:hueOff val="0"/>
                <a:satOff val="0"/>
                <a:lumOff val="0"/>
                <a:alphaOff val="0"/>
                <a:tint val="100000"/>
                <a:shade val="100000"/>
                <a:satMod val="130000"/>
              </a:schemeClr>
            </a:gs>
            <a:gs pos="100000">
              <a:schemeClr val="accent2">
                <a:tint val="40000"/>
                <a:hueOff val="0"/>
                <a:satOff val="0"/>
                <a:lumOff val="0"/>
                <a:alphaOff val="0"/>
                <a:tint val="50000"/>
                <a:shade val="100000"/>
                <a:satMod val="35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4F884A9F-5BCB-4D75-B81B-E8914623A42D}">
      <dsp:nvSpPr>
        <dsp:cNvPr id="0" name=""/>
        <dsp:cNvSpPr/>
      </dsp:nvSpPr>
      <dsp:spPr>
        <a:xfrm>
          <a:off x="580" y="846266"/>
          <a:ext cx="2008374" cy="1128355"/>
        </a:xfrm>
        <a:prstGeom prst="roundRect">
          <a:avLst/>
        </a:prstGeom>
        <a:solidFill>
          <a:srgbClr val="006859"/>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noProof="0" dirty="0"/>
            <a:t>Category 1</a:t>
          </a:r>
        </a:p>
      </dsp:txBody>
      <dsp:txXfrm>
        <a:off x="55662" y="901348"/>
        <a:ext cx="1898210" cy="1018191"/>
      </dsp:txXfrm>
    </dsp:sp>
    <dsp:sp modelId="{BB579774-E0F3-4F41-A33B-48039DAC6545}">
      <dsp:nvSpPr>
        <dsp:cNvPr id="0" name=""/>
        <dsp:cNvSpPr/>
      </dsp:nvSpPr>
      <dsp:spPr>
        <a:xfrm>
          <a:off x="2211055" y="846266"/>
          <a:ext cx="2008374" cy="1128355"/>
        </a:xfrm>
        <a:prstGeom prst="roundRect">
          <a:avLst/>
        </a:prstGeom>
        <a:solidFill>
          <a:srgbClr val="006859"/>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noProof="0" dirty="0"/>
            <a:t>Category</a:t>
          </a:r>
          <a:r>
            <a:rPr lang="tr-TR" sz="3000" kern="1200" dirty="0"/>
            <a:t> 2</a:t>
          </a:r>
        </a:p>
      </dsp:txBody>
      <dsp:txXfrm>
        <a:off x="2266137" y="901348"/>
        <a:ext cx="1898210" cy="1018191"/>
      </dsp:txXfrm>
    </dsp:sp>
    <dsp:sp modelId="{F72C6046-55ED-4720-99A0-4D0A4F613951}">
      <dsp:nvSpPr>
        <dsp:cNvPr id="0" name=""/>
        <dsp:cNvSpPr/>
      </dsp:nvSpPr>
      <dsp:spPr>
        <a:xfrm>
          <a:off x="4421530" y="846266"/>
          <a:ext cx="2008374" cy="1128355"/>
        </a:xfrm>
        <a:prstGeom prst="roundRect">
          <a:avLst/>
        </a:prstGeom>
        <a:solidFill>
          <a:srgbClr val="006859"/>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noProof="0" dirty="0"/>
            <a:t>Category</a:t>
          </a:r>
          <a:r>
            <a:rPr lang="tr-TR" sz="3000" kern="1200" dirty="0"/>
            <a:t> 3</a:t>
          </a:r>
        </a:p>
      </dsp:txBody>
      <dsp:txXfrm>
        <a:off x="4476612" y="901348"/>
        <a:ext cx="1898210" cy="1018191"/>
      </dsp:txXfrm>
    </dsp:sp>
    <dsp:sp modelId="{E8003F41-7C5D-4926-BD58-0B0A724EA4B8}">
      <dsp:nvSpPr>
        <dsp:cNvPr id="0" name=""/>
        <dsp:cNvSpPr/>
      </dsp:nvSpPr>
      <dsp:spPr>
        <a:xfrm>
          <a:off x="6632005" y="846266"/>
          <a:ext cx="2008374" cy="1128355"/>
        </a:xfrm>
        <a:prstGeom prst="roundRect">
          <a:avLst/>
        </a:prstGeom>
        <a:solidFill>
          <a:srgbClr val="006859"/>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noProof="0" dirty="0"/>
            <a:t>Category</a:t>
          </a:r>
          <a:r>
            <a:rPr lang="tr-TR" sz="3000" kern="1200" dirty="0"/>
            <a:t> 4</a:t>
          </a:r>
        </a:p>
      </dsp:txBody>
      <dsp:txXfrm>
        <a:off x="6687087" y="901348"/>
        <a:ext cx="1898210" cy="10181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FD7EEA0-3C3F-44E4-B98B-04CE6571239D}" type="slidenum">
              <a:rPr lang="en-US"/>
              <a:pPr/>
              <a:t>‹#›</a:t>
            </a:fld>
            <a:endParaRPr lang="en-US"/>
          </a:p>
        </p:txBody>
      </p:sp>
    </p:spTree>
    <p:extLst>
      <p:ext uri="{BB962C8B-B14F-4D97-AF65-F5344CB8AC3E}">
        <p14:creationId xmlns:p14="http://schemas.microsoft.com/office/powerpoint/2010/main" val="8417178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2"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imes"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osha.gov/dsg/hazcom/hazcom-appendix-a.html"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osha.gov/dsg/hazcom/hazcom-appendix-b.html"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This material was produced under Susan</a:t>
            </a:r>
            <a:r>
              <a:rPr lang="tr-TR" b="0" dirty="0"/>
              <a:t> </a:t>
            </a:r>
            <a:r>
              <a:rPr lang="en-US" b="0" dirty="0"/>
              <a:t>Harwood grant number </a:t>
            </a:r>
            <a:r>
              <a:rPr lang="tr-TR" sz="1200" b="0" i="1" dirty="0"/>
              <a:t>SH</a:t>
            </a:r>
            <a:r>
              <a:rPr lang="en-US" sz="1200" b="0" i="1" dirty="0"/>
              <a:t>-</a:t>
            </a:r>
            <a:r>
              <a:rPr lang="tr-TR" sz="1200" b="0" i="1" dirty="0"/>
              <a:t>2</a:t>
            </a:r>
            <a:r>
              <a:rPr lang="en-US" sz="1200" b="0" i="1" dirty="0"/>
              <a:t>6321-SH4 </a:t>
            </a:r>
            <a:r>
              <a:rPr lang="en-US" b="0" dirty="0"/>
              <a:t>Occupational Safety and Health Administration,</a:t>
            </a:r>
            <a:r>
              <a:rPr lang="tr-TR" b="0" dirty="0"/>
              <a:t> </a:t>
            </a:r>
            <a:r>
              <a:rPr lang="en-US" b="0" dirty="0"/>
              <a:t>U.S. Department of Labor, and used for training purposes under the </a:t>
            </a:r>
            <a:r>
              <a:rPr lang="en-US" sz="1200" b="0" kern="0" dirty="0">
                <a:latin typeface="Arial Narrow" panose="020B0606020202030204" pitchFamily="34" charset="0"/>
              </a:rPr>
              <a:t>Susan Harwood Training Follow-On Grant</a:t>
            </a:r>
            <a:r>
              <a:rPr lang="en-US" sz="1200" b="0" kern="0" baseline="0" dirty="0">
                <a:latin typeface="Arial Narrow" panose="020B0606020202030204" pitchFamily="34" charset="0"/>
              </a:rPr>
              <a:t> </a:t>
            </a:r>
            <a:r>
              <a:rPr lang="en-US" sz="1200" b="0" kern="0" dirty="0">
                <a:latin typeface="Arial Narrow" panose="020B0606020202030204" pitchFamily="34" charset="0"/>
              </a:rPr>
              <a:t>SH-27686-SH5</a:t>
            </a:r>
            <a:endParaRPr lang="tr-TR" b="0" dirty="0"/>
          </a:p>
          <a:p>
            <a:endParaRPr lang="en-US" dirty="0"/>
          </a:p>
        </p:txBody>
      </p:sp>
      <p:sp>
        <p:nvSpPr>
          <p:cNvPr id="4" name="Slide Number Placeholder 3"/>
          <p:cNvSpPr>
            <a:spLocks noGrp="1"/>
          </p:cNvSpPr>
          <p:nvPr>
            <p:ph type="sldNum" sz="quarter" idx="10"/>
          </p:nvPr>
        </p:nvSpPr>
        <p:spPr/>
        <p:txBody>
          <a:bodyPr/>
          <a:lstStyle/>
          <a:p>
            <a:fld id="{8FD7EEA0-3C3F-44E4-B98B-04CE6571239D}" type="slidenum">
              <a:rPr lang="en-US" smtClean="0"/>
              <a:pPr/>
              <a:t>3</a:t>
            </a:fld>
            <a:endParaRPr lang="en-US" dirty="0"/>
          </a:p>
        </p:txBody>
      </p:sp>
    </p:spTree>
    <p:extLst>
      <p:ext uri="{BB962C8B-B14F-4D97-AF65-F5344CB8AC3E}">
        <p14:creationId xmlns:p14="http://schemas.microsoft.com/office/powerpoint/2010/main" val="197608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sz="1200" noProof="0" dirty="0"/>
              <a:t>GHS labels must be legible and clearly displayed</a:t>
            </a:r>
            <a:r>
              <a:rPr lang="en-US" sz="1200" baseline="0" noProof="0" dirty="0"/>
              <a:t>. They must be in English, although it is possible to use other languages if needed. </a:t>
            </a:r>
            <a:r>
              <a:rPr lang="en-US" sz="1200" noProof="0" dirty="0"/>
              <a:t>Chemical manufacturers, distributors or importers, who become aware of new information about a chemical product, must revise the label </a:t>
            </a:r>
            <a:r>
              <a:rPr lang="en-US" sz="1200" b="1" u="sng" noProof="0" dirty="0"/>
              <a:t>within 6 months</a:t>
            </a:r>
            <a:r>
              <a:rPr lang="en-US" sz="1200" u="sng" noProof="0" dirty="0"/>
              <a:t>.</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noProof="0" dirty="0"/>
              <a:t>Labels must follow a specific format under GHS.</a:t>
            </a:r>
            <a:r>
              <a:rPr lang="tr-TR" noProof="0" dirty="0"/>
              <a:t> </a:t>
            </a:r>
            <a:r>
              <a:rPr lang="tr-TR" noProof="0" dirty="0" err="1"/>
              <a:t>It</a:t>
            </a:r>
            <a:r>
              <a:rPr lang="tr-TR" noProof="0" dirty="0"/>
              <a:t> is</a:t>
            </a:r>
            <a:r>
              <a:rPr lang="en-US" baseline="0" noProof="0" dirty="0"/>
              <a:t> </a:t>
            </a:r>
            <a:r>
              <a:rPr lang="en-US" sz="1200" b="0" i="0" kern="1200" dirty="0">
                <a:solidFill>
                  <a:schemeClr val="tx1"/>
                </a:solidFill>
                <a:latin typeface="Times" pitchFamily="-112" charset="0"/>
                <a:ea typeface="ＭＳ Ｐゴシック" charset="-128"/>
                <a:cs typeface="ＭＳ Ｐゴシック" charset="-128"/>
              </a:rPr>
              <a:t>required that a label include</a:t>
            </a:r>
            <a:r>
              <a:rPr lang="en-US" sz="1200" b="0" i="0" kern="1200" baseline="0" dirty="0">
                <a:solidFill>
                  <a:schemeClr val="tx1"/>
                </a:solidFill>
                <a:latin typeface="Times" pitchFamily="-112" charset="0"/>
                <a:ea typeface="ＭＳ Ｐゴシック" charset="-128"/>
                <a:cs typeface="ＭＳ Ｐゴシック" charset="-128"/>
              </a:rPr>
              <a:t> a</a:t>
            </a:r>
            <a:r>
              <a:rPr lang="tr-TR" sz="1200" b="0" i="0" kern="1200" dirty="0">
                <a:solidFill>
                  <a:schemeClr val="tx1"/>
                </a:solidFill>
                <a:latin typeface="Times" pitchFamily="-112" charset="0"/>
                <a:ea typeface="ＭＳ Ｐゴシック" charset="-128"/>
                <a:cs typeface="ＭＳ Ｐゴシック" charset="-128"/>
              </a:rPr>
              <a:t> </a:t>
            </a:r>
            <a:r>
              <a:rPr lang="en-US" b="1" baseline="0" noProof="0" dirty="0"/>
              <a:t>product identifier </a:t>
            </a:r>
            <a:r>
              <a:rPr lang="en-US" baseline="0" noProof="0" dirty="0"/>
              <a:t>which shows how the hazardous chemical is identified,</a:t>
            </a:r>
            <a:r>
              <a:rPr lang="tr-TR" baseline="0" noProof="0" dirty="0"/>
              <a:t> </a:t>
            </a:r>
            <a:r>
              <a:rPr lang="tr-TR" baseline="0" noProof="0" dirty="0" err="1"/>
              <a:t>such</a:t>
            </a:r>
            <a:r>
              <a:rPr lang="tr-TR" baseline="0" noProof="0" dirty="0"/>
              <a:t> as </a:t>
            </a:r>
            <a:r>
              <a:rPr lang="en-US" baseline="0" noProof="0" dirty="0"/>
              <a:t>chemical name, code number or batch number; </a:t>
            </a:r>
            <a:r>
              <a:rPr lang="en-US" b="1" baseline="0" noProof="0" dirty="0"/>
              <a:t>pictograms; signal words; precautionary statements; and name, address, phone number of manufacturer, importer or responsible party</a:t>
            </a:r>
            <a:r>
              <a:rPr lang="en-US" baseline="0" noProof="0" dirty="0"/>
              <a:t>.</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noProof="0" dirty="0"/>
              <a:t>Pictograms are standardized symbols that alert workers to</a:t>
            </a:r>
            <a:r>
              <a:rPr lang="en-US" baseline="0" noProof="0" dirty="0"/>
              <a:t> the various hazards. </a:t>
            </a:r>
            <a:r>
              <a:rPr lang="en-US" sz="1200" b="0" i="0" kern="1200" dirty="0">
                <a:solidFill>
                  <a:schemeClr val="tx1"/>
                </a:solidFill>
                <a:latin typeface="Times" pitchFamily="-112" charset="0"/>
                <a:ea typeface="ＭＳ Ｐゴシック" charset="-128"/>
                <a:cs typeface="ＭＳ Ｐゴシック" charset="-128"/>
              </a:rPr>
              <a:t>Each pictogram consists of a symbol on a white background framed within a red border and represents a distinct hazard(s).</a:t>
            </a:r>
            <a:r>
              <a:rPr lang="en-US" baseline="0" noProof="0" dirty="0"/>
              <a:t> There are 9 pictograms used in the new labeling system to </a:t>
            </a:r>
            <a:r>
              <a:rPr lang="en-US" sz="1200" b="0" i="0" kern="1200" noProof="0" dirty="0">
                <a:solidFill>
                  <a:schemeClr val="tx1"/>
                </a:solidFill>
                <a:latin typeface="Times" pitchFamily="-112" charset="0"/>
                <a:ea typeface="ＭＳ Ｐゴシック" charset="-128"/>
                <a:cs typeface="ＭＳ Ｐゴシック" charset="-128"/>
              </a:rPr>
              <a:t>convey the health, physical and environmental hazards</a:t>
            </a:r>
            <a:r>
              <a:rPr lang="en-US" baseline="0" noProof="0" dirty="0"/>
              <a:t>.  O</a:t>
            </a:r>
            <a:r>
              <a:rPr lang="tr-TR" baseline="0" noProof="0" dirty="0"/>
              <a:t>SHA</a:t>
            </a:r>
            <a:r>
              <a:rPr lang="en-US" baseline="0" noProof="0" dirty="0"/>
              <a:t> does not mandate the use of environment pictogram. Each pictogram shows the health and safety hazards related to the chemical itself. There can be one or more pictograms on a given label. These pictograms can also be found in Safety Data Sheets containing more information about the chemical product.</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noProof="0" dirty="0"/>
              <a:t>The first pictogram </a:t>
            </a:r>
            <a:r>
              <a:rPr lang="en-US" baseline="0" noProof="0" dirty="0"/>
              <a:t>is a symbol of Health Hazard associated with chemicals that can cause health problems over a long period of time.  These are </a:t>
            </a:r>
            <a:r>
              <a:rPr lang="en-US" b="1" baseline="0" noProof="0" dirty="0"/>
              <a:t>carcinogens </a:t>
            </a:r>
            <a:r>
              <a:rPr lang="en-US" baseline="0" noProof="0" dirty="0"/>
              <a:t>which can lead to cancer; </a:t>
            </a:r>
            <a:r>
              <a:rPr lang="en-US" b="1" baseline="0" noProof="0" dirty="0"/>
              <a:t>mutagens </a:t>
            </a:r>
            <a:r>
              <a:rPr lang="en-US" baseline="0" noProof="0" dirty="0"/>
              <a:t>which can cause alterations in DNA; </a:t>
            </a:r>
            <a:r>
              <a:rPr lang="en-US" b="1" baseline="0" noProof="0" dirty="0"/>
              <a:t>reproductive toxicity </a:t>
            </a:r>
            <a:r>
              <a:rPr lang="en-US" baseline="0" noProof="0" dirty="0"/>
              <a:t>which affects the ability of men and women to have healthy children; </a:t>
            </a:r>
            <a:r>
              <a:rPr lang="en-US" b="1" baseline="0" noProof="0" dirty="0"/>
              <a:t>respiratory sensitizers </a:t>
            </a:r>
            <a:r>
              <a:rPr lang="en-US" baseline="0" noProof="0" dirty="0"/>
              <a:t>which can cause allergic reactions after exposure; </a:t>
            </a:r>
            <a:r>
              <a:rPr lang="en-US" b="1" baseline="0" noProof="0" dirty="0"/>
              <a:t>target organ toxicity</a:t>
            </a:r>
            <a:r>
              <a:rPr lang="en-US" baseline="0" noProof="0" dirty="0"/>
              <a:t> hazards which can </a:t>
            </a:r>
            <a:r>
              <a:rPr lang="en-US" dirty="0"/>
              <a:t>damage</a:t>
            </a:r>
            <a:r>
              <a:rPr lang="en-US" baseline="0" dirty="0"/>
              <a:t> or a</a:t>
            </a:r>
            <a:r>
              <a:rPr lang="en-US" dirty="0"/>
              <a:t>ffect</a:t>
            </a:r>
            <a:r>
              <a:rPr lang="en-US" baseline="0" dirty="0"/>
              <a:t> the function of a certain organ; and </a:t>
            </a:r>
            <a:r>
              <a:rPr lang="en-US" b="1" baseline="0" dirty="0"/>
              <a:t>aspiration toxicity </a:t>
            </a:r>
            <a:r>
              <a:rPr lang="en-US" baseline="0" dirty="0"/>
              <a:t>hazards which could lead to </a:t>
            </a:r>
            <a:r>
              <a:rPr lang="en-US" sz="1200" b="0" i="0" kern="1200" dirty="0">
                <a:solidFill>
                  <a:schemeClr val="tx1"/>
                </a:solidFill>
                <a:latin typeface="Times" pitchFamily="-112" charset="0"/>
                <a:ea typeface="ＭＳ Ｐゴシック" charset="-128"/>
                <a:cs typeface="ＭＳ Ｐゴシック" charset="-128"/>
              </a:rPr>
              <a:t>chemical pneumonia, and varying degrees of pulmonary problems.</a:t>
            </a:r>
            <a:endParaRPr lang="en-US"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70000" lnSpcReduction="20000"/>
          </a:bodyPr>
          <a:lstStyle/>
          <a:p>
            <a:pPr algn="just"/>
            <a:r>
              <a:rPr lang="en-US" sz="1150" noProof="0" dirty="0"/>
              <a:t>This pictogram</a:t>
            </a:r>
            <a:r>
              <a:rPr lang="en-US" sz="1150" baseline="0" noProof="0" dirty="0"/>
              <a:t> </a:t>
            </a:r>
            <a:r>
              <a:rPr lang="en-US" sz="1150" noProof="0" dirty="0"/>
              <a:t>is a symbol of</a:t>
            </a:r>
            <a:r>
              <a:rPr lang="en-US" sz="1150" baseline="0" noProof="0" dirty="0"/>
              <a:t> a flame. It is associated with </a:t>
            </a:r>
            <a:r>
              <a:rPr lang="en-US" sz="1150" b="1" baseline="0" noProof="0" dirty="0"/>
              <a:t>flammable</a:t>
            </a:r>
            <a:r>
              <a:rPr lang="en-US" sz="1150" baseline="0" noProof="0" dirty="0"/>
              <a:t> liquids, solids and aerosols. Also indicated by this pictogram are </a:t>
            </a:r>
            <a:r>
              <a:rPr lang="en-US" sz="1150" b="1" baseline="0" noProof="0" dirty="0"/>
              <a:t>pyrophorics </a:t>
            </a:r>
            <a:r>
              <a:rPr lang="en-US" sz="1150" baseline="0" noProof="0" dirty="0"/>
              <a:t> which are capable of </a:t>
            </a:r>
            <a:r>
              <a:rPr lang="en-US" sz="1200" baseline="0" noProof="0" dirty="0"/>
              <a:t>igniting spontaneously in air; </a:t>
            </a:r>
            <a:r>
              <a:rPr lang="en-US" sz="1200" b="1" baseline="0" noProof="0" dirty="0"/>
              <a:t>self heating </a:t>
            </a:r>
            <a:r>
              <a:rPr lang="en-US" sz="1200" b="0" baseline="0" noProof="0" dirty="0"/>
              <a:t>chemicals</a:t>
            </a:r>
            <a:r>
              <a:rPr lang="en-US" sz="1200" b="1" baseline="0" noProof="0" dirty="0"/>
              <a:t> </a:t>
            </a:r>
            <a:r>
              <a:rPr lang="en-US" sz="1200" baseline="0" noProof="0" dirty="0"/>
              <a:t>which generate heat by reaction with air without any energy supply. It will also appear on chemical products that </a:t>
            </a:r>
            <a:r>
              <a:rPr lang="en-US" sz="1200" b="1" baseline="0" noProof="0" dirty="0"/>
              <a:t>emits flammable gases, self reactive products</a:t>
            </a:r>
            <a:r>
              <a:rPr lang="en-US" sz="1200" baseline="0" noProof="0" dirty="0"/>
              <a:t>** (Type B, C, D, E, F) which are thermally </a:t>
            </a:r>
            <a:r>
              <a:rPr lang="en-US" sz="1200" b="0" i="0" kern="1200" dirty="0">
                <a:solidFill>
                  <a:schemeClr val="tx1"/>
                </a:solidFill>
                <a:latin typeface="Times" pitchFamily="-112" charset="0"/>
                <a:ea typeface="ＭＳ Ｐゴシック" charset="-128"/>
                <a:cs typeface="ＭＳ Ｐゴシック" charset="-128"/>
              </a:rPr>
              <a:t>unstable liquid or solid substances or mixtures liable to undergo a strongly exothermic decomposition even without participation of oxygen; </a:t>
            </a:r>
            <a:r>
              <a:rPr lang="en-US" sz="1200" baseline="0" noProof="0" dirty="0"/>
              <a:t> and </a:t>
            </a:r>
            <a:r>
              <a:rPr lang="en-US" sz="1200" b="1" baseline="0" noProof="0" dirty="0"/>
              <a:t>organic peroxides</a:t>
            </a:r>
            <a:r>
              <a:rPr lang="en-US" sz="1200" b="0" baseline="0" noProof="0" dirty="0"/>
              <a:t>*** </a:t>
            </a:r>
            <a:r>
              <a:rPr lang="en-US" sz="1200" b="0" i="0" kern="1200" baseline="0" noProof="0" dirty="0">
                <a:solidFill>
                  <a:schemeClr val="tx1"/>
                </a:solidFill>
                <a:latin typeface="Times" pitchFamily="-112" charset="0"/>
                <a:ea typeface="ＭＳ Ｐゴシック" charset="-128"/>
              </a:rPr>
              <a:t>(types</a:t>
            </a:r>
            <a:r>
              <a:rPr lang="en-US" sz="1200" b="0" i="0" kern="1200" dirty="0">
                <a:solidFill>
                  <a:schemeClr val="tx1"/>
                </a:solidFill>
                <a:latin typeface="Times" pitchFamily="-112" charset="0"/>
                <a:ea typeface="ＭＳ Ｐゴシック" charset="-128"/>
                <a:cs typeface="ＭＳ Ｐゴシック" charset="-128"/>
              </a:rPr>
              <a:t> B,</a:t>
            </a:r>
            <a:r>
              <a:rPr lang="en-US" sz="1200" b="0" i="0" kern="1200" baseline="0" dirty="0">
                <a:solidFill>
                  <a:schemeClr val="tx1"/>
                </a:solidFill>
                <a:latin typeface="Times" pitchFamily="-112" charset="0"/>
                <a:ea typeface="ＭＳ Ｐゴシック" charset="-128"/>
                <a:cs typeface="ＭＳ Ｐゴシック" charset="-128"/>
              </a:rPr>
              <a:t> C, D, E, F)</a:t>
            </a:r>
            <a:r>
              <a:rPr lang="en-US" sz="1200" b="1" baseline="0" noProof="0" dirty="0"/>
              <a:t> </a:t>
            </a:r>
            <a:r>
              <a:rPr lang="en-US" sz="1200" baseline="0" noProof="0" dirty="0"/>
              <a:t>which are found in many products such as</a:t>
            </a:r>
            <a:r>
              <a:rPr lang="en-US" sz="1200" b="0" i="0" kern="1200" noProof="0" dirty="0">
                <a:solidFill>
                  <a:schemeClr val="tx1"/>
                </a:solidFill>
                <a:latin typeface="Times" pitchFamily="-112" charset="0"/>
                <a:ea typeface="ＭＳ Ｐゴシック" charset="-128"/>
                <a:cs typeface="ＭＳ Ｐゴシック" charset="-128"/>
              </a:rPr>
              <a:t> </a:t>
            </a:r>
            <a:r>
              <a:rPr lang="en-US" sz="1200" b="0" i="0" u="none" strike="noStrike" kern="1200" noProof="0" dirty="0">
                <a:solidFill>
                  <a:schemeClr val="tx1"/>
                </a:solidFill>
                <a:latin typeface="Times" pitchFamily="-112" charset="0"/>
                <a:ea typeface="ＭＳ Ｐゴシック" charset="-128"/>
                <a:cs typeface="ＭＳ Ｐゴシック" charset="-128"/>
              </a:rPr>
              <a:t>accelerators,</a:t>
            </a:r>
            <a:r>
              <a:rPr lang="en-US" sz="1200" b="0" i="0" kern="1200" noProof="0" dirty="0">
                <a:solidFill>
                  <a:schemeClr val="tx1"/>
                </a:solidFill>
                <a:latin typeface="Times" pitchFamily="-112" charset="0"/>
                <a:ea typeface="ＭＳ Ｐゴシック" charset="-128"/>
                <a:cs typeface="ＭＳ Ｐゴシック" charset="-128"/>
              </a:rPr>
              <a:t> </a:t>
            </a:r>
            <a:r>
              <a:rPr lang="en-US" sz="1200" b="0" i="0" u="none" strike="noStrike" kern="1200" noProof="0" dirty="0">
                <a:solidFill>
                  <a:schemeClr val="tx1"/>
                </a:solidFill>
                <a:latin typeface="Times" pitchFamily="-112" charset="0"/>
                <a:ea typeface="ＭＳ Ｐゴシック" charset="-128"/>
                <a:cs typeface="ＭＳ Ｐゴシック" charset="-128"/>
              </a:rPr>
              <a:t>activators,</a:t>
            </a:r>
            <a:r>
              <a:rPr lang="en-US" sz="1200" b="0" i="0" u="none" strike="noStrike" kern="1200" baseline="0" noProof="0" dirty="0">
                <a:solidFill>
                  <a:schemeClr val="tx1"/>
                </a:solidFill>
                <a:latin typeface="Times" pitchFamily="-112" charset="0"/>
                <a:ea typeface="ＭＳ Ｐゴシック" charset="-128"/>
                <a:cs typeface="ＭＳ Ｐゴシック" charset="-128"/>
              </a:rPr>
              <a:t> </a:t>
            </a:r>
            <a:r>
              <a:rPr lang="en-US" sz="1200" b="0" i="0" kern="1200" noProof="0" dirty="0">
                <a:solidFill>
                  <a:schemeClr val="tx1"/>
                </a:solidFill>
                <a:latin typeface="Times" pitchFamily="-112" charset="0"/>
                <a:ea typeface="ＭＳ Ｐゴシック" charset="-128"/>
                <a:cs typeface="ＭＳ Ｐゴシック" charset="-128"/>
              </a:rPr>
              <a:t>cross-linking agents</a:t>
            </a:r>
            <a:r>
              <a:rPr lang="en-US" sz="1200" b="0" i="0" kern="1200" baseline="0" noProof="0" dirty="0">
                <a:solidFill>
                  <a:schemeClr val="tx1"/>
                </a:solidFill>
                <a:latin typeface="Times" pitchFamily="-112" charset="0"/>
                <a:ea typeface="ＭＳ Ｐゴシック" charset="-128"/>
                <a:cs typeface="ＭＳ Ｐゴシック" charset="-128"/>
              </a:rPr>
              <a:t> and</a:t>
            </a:r>
            <a:r>
              <a:rPr lang="en-US" sz="1200" b="0" i="0" kern="1200" noProof="0" dirty="0">
                <a:solidFill>
                  <a:schemeClr val="tx1"/>
                </a:solidFill>
                <a:latin typeface="Times" pitchFamily="-112" charset="0"/>
                <a:ea typeface="ＭＳ Ｐゴシック" charset="-128"/>
                <a:cs typeface="ＭＳ Ｐゴシック" charset="-128"/>
              </a:rPr>
              <a:t> </a:t>
            </a:r>
            <a:r>
              <a:rPr lang="en-US" sz="1200" baseline="0" noProof="0" dirty="0"/>
              <a:t>curing agents.</a:t>
            </a:r>
          </a:p>
          <a:p>
            <a:pPr algn="just"/>
            <a:endParaRPr lang="tr-TR" sz="1200" baseline="0" noProof="0" dirty="0"/>
          </a:p>
          <a:p>
            <a:pPr algn="just"/>
            <a:r>
              <a:rPr lang="tr-TR" b="1" dirty="0"/>
              <a:t>**Self </a:t>
            </a:r>
            <a:r>
              <a:rPr lang="en-US" b="1" dirty="0"/>
              <a:t>reactive types</a:t>
            </a:r>
            <a:r>
              <a:rPr lang="tr-TR" b="1" dirty="0"/>
              <a:t>;</a:t>
            </a:r>
          </a:p>
          <a:p>
            <a:pPr algn="just"/>
            <a:r>
              <a:rPr lang="en-US" sz="1200" b="1" noProof="0" dirty="0"/>
              <a:t>Type</a:t>
            </a:r>
            <a:r>
              <a:rPr lang="tr-TR" sz="1200" b="1" noProof="0" dirty="0"/>
              <a:t> B- </a:t>
            </a:r>
            <a:r>
              <a:rPr lang="en-US" sz="1200" b="0" i="0" kern="1200" dirty="0">
                <a:solidFill>
                  <a:schemeClr val="tx1"/>
                </a:solidFill>
                <a:latin typeface="Times" pitchFamily="-112" charset="0"/>
                <a:ea typeface="ＭＳ Ｐゴシック" charset="-128"/>
                <a:cs typeface="ＭＳ Ｐゴシック" charset="-128"/>
              </a:rPr>
              <a:t>as packaged, does not detonate or deflagrate rapidly but is capable of undergoing a thermal explosion</a:t>
            </a:r>
            <a:r>
              <a:rPr lang="tr-TR" sz="1200" b="0" i="0" kern="1200" dirty="0">
                <a:solidFill>
                  <a:schemeClr val="tx1"/>
                </a:solidFill>
                <a:latin typeface="Times" pitchFamily="-112" charset="0"/>
                <a:ea typeface="ＭＳ Ｐゴシック" charset="-128"/>
                <a:cs typeface="ＭＳ Ｐゴシック" charset="-128"/>
              </a:rPr>
              <a:t>. (</a:t>
            </a:r>
            <a:r>
              <a:rPr lang="en-US" sz="1200" b="0" i="0" kern="1200" dirty="0">
                <a:solidFill>
                  <a:schemeClr val="tx1"/>
                </a:solidFill>
                <a:latin typeface="Times" pitchFamily="-112" charset="0"/>
                <a:ea typeface="ＭＳ Ｐゴシック" charset="-128"/>
                <a:cs typeface="ＭＳ Ｐゴシック" charset="-128"/>
              </a:rPr>
              <a:t>Heating causes </a:t>
            </a:r>
            <a:r>
              <a:rPr lang="tr-TR" sz="1200" b="0" i="0" kern="1200" baseline="0" dirty="0">
                <a:solidFill>
                  <a:schemeClr val="tx1"/>
                </a:solidFill>
                <a:latin typeface="Times" pitchFamily="-112" charset="0"/>
                <a:ea typeface="ＭＳ Ｐゴシック" charset="-128"/>
                <a:cs typeface="ＭＳ Ｐゴシック" charset="-128"/>
              </a:rPr>
              <a:t>fire)</a:t>
            </a:r>
            <a:endParaRPr lang="tr-TR" sz="1200" noProof="0" dirty="0"/>
          </a:p>
          <a:p>
            <a:pPr algn="just"/>
            <a:r>
              <a:rPr lang="en-US" b="1" dirty="0"/>
              <a:t>Type C </a:t>
            </a:r>
            <a:r>
              <a:rPr lang="en-US" sz="1200" noProof="0" dirty="0"/>
              <a:t>– as packaged, possesses explosive properties but will not detonate, deflagrate or thermally explode; </a:t>
            </a:r>
          </a:p>
          <a:p>
            <a:pPr algn="just"/>
            <a:r>
              <a:rPr lang="en-US" b="1" dirty="0"/>
              <a:t>Types D</a:t>
            </a:r>
            <a:r>
              <a:rPr lang="tr-TR" b="1" dirty="0"/>
              <a:t>, E, F </a:t>
            </a:r>
            <a:r>
              <a:rPr lang="en-US" sz="1200" noProof="0" dirty="0"/>
              <a:t>– have shown hazards such as partial detonation, etc. when tested in a laboratory but do not possess these hazards as packaged.</a:t>
            </a:r>
            <a:endParaRPr lang="tr-TR" sz="1200" noProof="0" dirty="0"/>
          </a:p>
          <a:p>
            <a:pPr algn="just"/>
            <a:endParaRPr lang="tr-TR" sz="1200" noProof="0" dirty="0"/>
          </a:p>
          <a:p>
            <a:pPr marL="0" marR="0" indent="0" algn="just" defTabSz="914400" latinLnBrk="0">
              <a:buClrTx/>
              <a:buSzTx/>
              <a:buFontTx/>
              <a:buNone/>
              <a:tabLst/>
              <a:defRPr/>
            </a:pPr>
            <a:r>
              <a:rPr lang="tr-TR" b="1" dirty="0"/>
              <a:t>***</a:t>
            </a:r>
            <a:r>
              <a:rPr lang="en-US" b="1" dirty="0"/>
              <a:t>Organic peroxide types</a:t>
            </a:r>
            <a:r>
              <a:rPr lang="tr-TR" b="1" dirty="0"/>
              <a:t>:</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b="1" dirty="0"/>
              <a:t>Type</a:t>
            </a:r>
            <a:r>
              <a:rPr lang="tr-TR" b="1" dirty="0"/>
              <a:t> B- </a:t>
            </a:r>
            <a:r>
              <a:rPr lang="en-US" sz="1200" b="0" i="0" kern="1200" baseline="0" noProof="0" dirty="0">
                <a:solidFill>
                  <a:schemeClr val="tx1"/>
                </a:solidFill>
                <a:latin typeface="Times" pitchFamily="-112" charset="0"/>
                <a:ea typeface="ＭＳ Ｐゴシック" charset="-128"/>
                <a:cs typeface="ＭＳ Ｐゴシック" charset="-128"/>
              </a:rPr>
              <a:t>Any organic peroxide possessing explosive properties and which, as packaged, neither detonates nor deflagrates rapidly, but is liable to undergo a thermal explosion in that package</a:t>
            </a:r>
            <a:endParaRPr lang="tr-TR" sz="1200" b="0" i="0" kern="1200" baseline="0" noProof="0" dirty="0">
              <a:solidFill>
                <a:schemeClr val="tx1"/>
              </a:solidFill>
              <a:latin typeface="Times" pitchFamily="-112" charset="0"/>
              <a:ea typeface="ＭＳ Ｐゴシック" charset="-128"/>
              <a:cs typeface="ＭＳ Ｐゴシック" charset="-128"/>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US" b="1" dirty="0"/>
              <a:t>Type</a:t>
            </a:r>
            <a:r>
              <a:rPr lang="tr-TR" b="1" dirty="0"/>
              <a:t> C-</a:t>
            </a:r>
            <a:r>
              <a:rPr lang="en-US" b="1" dirty="0"/>
              <a:t>  </a:t>
            </a:r>
            <a:r>
              <a:rPr lang="en-US" sz="1200" b="0" i="0" kern="1200" baseline="0" noProof="0" dirty="0">
                <a:solidFill>
                  <a:schemeClr val="tx1"/>
                </a:solidFill>
                <a:latin typeface="Times" pitchFamily="-112" charset="0"/>
                <a:ea typeface="ＭＳ Ｐゴシック" charset="-128"/>
                <a:cs typeface="ＭＳ Ｐゴシック" charset="-128"/>
              </a:rPr>
              <a:t>Any organic peroxide possessing explosive properties when the chemical as packaged cannot detonate or deflagrate rapidly or undergo a thermal explosion</a:t>
            </a:r>
            <a:endParaRPr lang="tr-TR" sz="1200" b="0" i="0" kern="1200" baseline="0" noProof="0" dirty="0">
              <a:solidFill>
                <a:schemeClr val="tx1"/>
              </a:solidFill>
              <a:latin typeface="Times" pitchFamily="-112" charset="0"/>
              <a:ea typeface="ＭＳ Ｐゴシック" charset="-128"/>
              <a:cs typeface="ＭＳ Ｐゴシック" charset="-128"/>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US" b="1" dirty="0"/>
              <a:t>Type</a:t>
            </a:r>
            <a:r>
              <a:rPr lang="tr-TR" b="1" dirty="0"/>
              <a:t> D- </a:t>
            </a:r>
          </a:p>
          <a:p>
            <a:pPr marL="0" marR="0" indent="0" algn="just" defTabSz="914400" rtl="0" eaLnBrk="0" fontAlgn="base" latinLnBrk="0" hangingPunct="0">
              <a:lnSpc>
                <a:spcPct val="100000"/>
              </a:lnSpc>
              <a:spcBef>
                <a:spcPct val="30000"/>
              </a:spcBef>
              <a:spcAft>
                <a:spcPct val="0"/>
              </a:spcAft>
              <a:buClrTx/>
              <a:buSzTx/>
              <a:buFontTx/>
              <a:buNone/>
              <a:tabLst/>
              <a:defRPr/>
            </a:pPr>
            <a:r>
              <a:rPr lang="tr-TR" sz="1200" b="0" i="0" kern="1200" baseline="0" noProof="0" dirty="0">
                <a:solidFill>
                  <a:schemeClr val="tx1"/>
                </a:solidFill>
                <a:latin typeface="Times" pitchFamily="-112" charset="0"/>
                <a:ea typeface="ＭＳ Ｐゴシック" charset="-128"/>
                <a:cs typeface="ＭＳ Ｐゴシック" charset="-128"/>
              </a:rPr>
              <a:t>(i)</a:t>
            </a:r>
            <a:r>
              <a:rPr lang="en-US" sz="1200" b="0" i="0" kern="1200" baseline="0" noProof="0" dirty="0">
                <a:solidFill>
                  <a:schemeClr val="tx1"/>
                </a:solidFill>
                <a:latin typeface="Times" pitchFamily="-112" charset="0"/>
                <a:ea typeface="ＭＳ Ｐゴシック" charset="-128"/>
                <a:cs typeface="ＭＳ Ｐゴシック" charset="-128"/>
              </a:rPr>
              <a:t>Detonates partially, does not deflagrate rapidly and shows no violent effect when heated under confinement; or </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sz="1200" b="0" i="0" kern="1200" baseline="0" noProof="0" dirty="0">
                <a:solidFill>
                  <a:schemeClr val="tx1"/>
                </a:solidFill>
                <a:latin typeface="Times" pitchFamily="-112" charset="0"/>
                <a:ea typeface="ＭＳ Ｐゴシック" charset="-128"/>
                <a:cs typeface="ＭＳ Ｐゴシック" charset="-128"/>
              </a:rPr>
              <a:t>(ii) Does not detonate at all, deflagrates slowly and shows no violent effect when heated under confinement; or </a:t>
            </a:r>
            <a:endParaRPr lang="tr-TR" sz="1200" b="0" i="0" kern="1200" baseline="0" noProof="0" dirty="0">
              <a:solidFill>
                <a:schemeClr val="tx1"/>
              </a:solidFill>
              <a:latin typeface="Times" pitchFamily="-112" charset="0"/>
              <a:ea typeface="ＭＳ Ｐゴシック" charset="-128"/>
              <a:cs typeface="ＭＳ Ｐゴシック" charset="-128"/>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US" sz="1200" b="0" i="0" kern="1200" baseline="0" noProof="0" dirty="0">
                <a:solidFill>
                  <a:schemeClr val="tx1"/>
                </a:solidFill>
                <a:latin typeface="Times" pitchFamily="-112" charset="0"/>
                <a:ea typeface="ＭＳ Ｐゴシック" charset="-128"/>
                <a:cs typeface="ＭＳ Ｐゴシック" charset="-128"/>
              </a:rPr>
              <a:t>(iii) Does not detonate or deflagrate at all and shows a medium effect when heated under confinement;</a:t>
            </a:r>
            <a:endParaRPr lang="tr-TR" sz="1200" b="0" i="0" kern="1200" baseline="0" noProof="0" dirty="0">
              <a:solidFill>
                <a:schemeClr val="tx1"/>
              </a:solidFill>
              <a:latin typeface="Times" pitchFamily="-112" charset="0"/>
              <a:ea typeface="ＭＳ Ｐゴシック" charset="-128"/>
              <a:cs typeface="ＭＳ Ｐゴシック" charset="-128"/>
            </a:endParaRPr>
          </a:p>
          <a:p>
            <a:pPr algn="just"/>
            <a:endParaRPr lang="en-US" sz="1200" noProof="0" dirty="0"/>
          </a:p>
          <a:p>
            <a:pPr algn="just"/>
            <a:r>
              <a:rPr lang="en-US" b="1" dirty="0"/>
              <a:t>Type</a:t>
            </a:r>
            <a:r>
              <a:rPr lang="tr-TR" b="1" dirty="0"/>
              <a:t> E-</a:t>
            </a:r>
            <a:r>
              <a:rPr lang="en-US" sz="1200" noProof="0" dirty="0"/>
              <a:t>Any organic peroxide which, in laboratory testing, neither detonates nor deflagrates at all and shows low or no effect when heated under confinement </a:t>
            </a:r>
            <a:endParaRPr lang="tr-TR" sz="1200" noProof="0" dirty="0"/>
          </a:p>
          <a:p>
            <a:pPr algn="just"/>
            <a:endParaRPr lang="en-US" sz="1200" noProof="0" dirty="0"/>
          </a:p>
          <a:p>
            <a:pPr algn="just"/>
            <a:r>
              <a:rPr lang="en-US" b="1" dirty="0"/>
              <a:t>Type</a:t>
            </a:r>
            <a:r>
              <a:rPr lang="tr-TR" b="1" dirty="0"/>
              <a:t> F- </a:t>
            </a:r>
            <a:r>
              <a:rPr lang="en-US" sz="1200" noProof="0" dirty="0"/>
              <a:t>Any organic peroxide which, in laboratory testing, neither detonates in the cavitated state nor deflagrates at all and shows only a low or no effect when heated under confinement as well as low or no explosive power</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kern="1200" noProof="0" dirty="0">
                <a:solidFill>
                  <a:schemeClr val="tx1"/>
                </a:solidFill>
                <a:latin typeface="Times" pitchFamily="-112" charset="0"/>
                <a:ea typeface="ＭＳ Ｐゴシック" charset="-128"/>
                <a:cs typeface="ＭＳ Ｐゴシック" charset="-128"/>
              </a:rPr>
              <a:t>Exclamation mark pictogram is used on a  labels for substances which</a:t>
            </a:r>
            <a:r>
              <a:rPr lang="en-US" sz="1200" b="0" i="0" kern="1200" baseline="0" noProof="0" dirty="0">
                <a:solidFill>
                  <a:schemeClr val="tx1"/>
                </a:solidFill>
                <a:latin typeface="Times" pitchFamily="-112" charset="0"/>
                <a:ea typeface="ＭＳ Ｐゴシック" charset="-128"/>
                <a:cs typeface="ＭＳ Ｐゴシック" charset="-128"/>
              </a:rPr>
              <a:t> are: </a:t>
            </a:r>
            <a:r>
              <a:rPr lang="en-US" sz="1200" b="1" i="0" kern="1200" baseline="0" noProof="0" dirty="0">
                <a:solidFill>
                  <a:schemeClr val="tx1"/>
                </a:solidFill>
                <a:latin typeface="Times" pitchFamily="-112" charset="0"/>
                <a:ea typeface="ＭＳ Ｐゴシック" charset="-128"/>
              </a:rPr>
              <a:t>Irritant to skin and eye; s</a:t>
            </a:r>
            <a:r>
              <a:rPr lang="en-US" sz="1200" b="1" i="0" kern="1200" noProof="0" dirty="0">
                <a:solidFill>
                  <a:schemeClr val="tx1"/>
                </a:solidFill>
                <a:latin typeface="Times" pitchFamily="-112" charset="0"/>
                <a:ea typeface="ＭＳ Ｐゴシック" charset="-128"/>
                <a:cs typeface="ＭＳ Ｐゴシック" charset="-128"/>
              </a:rPr>
              <a:t>kin sensitizer</a:t>
            </a:r>
            <a:r>
              <a:rPr lang="en-US" sz="1200" b="1" i="0" kern="1200" baseline="0" noProof="0" dirty="0">
                <a:solidFill>
                  <a:schemeClr val="tx1"/>
                </a:solidFill>
                <a:latin typeface="Times" pitchFamily="-112" charset="0"/>
                <a:ea typeface="ＭＳ Ｐゴシック" charset="-128"/>
                <a:cs typeface="ＭＳ Ｐゴシック" charset="-128"/>
              </a:rPr>
              <a:t> </a:t>
            </a:r>
            <a:r>
              <a:rPr lang="en-US" sz="1200" b="0" i="0" kern="1200" noProof="0" dirty="0">
                <a:solidFill>
                  <a:schemeClr val="tx1"/>
                </a:solidFill>
                <a:latin typeface="Times" pitchFamily="-112" charset="0"/>
                <a:ea typeface="ＭＳ Ｐゴシック" charset="-128"/>
                <a:cs typeface="ＭＳ Ｐゴシック" charset="-128"/>
              </a:rPr>
              <a:t>which can cause allergic response following skin contact;</a:t>
            </a:r>
            <a:r>
              <a:rPr lang="en-US" sz="1200" b="0" i="0" kern="1200" baseline="0" noProof="0" dirty="0">
                <a:solidFill>
                  <a:schemeClr val="tx1"/>
                </a:solidFill>
                <a:latin typeface="Times" pitchFamily="-112" charset="0"/>
                <a:ea typeface="ＭＳ Ｐゴシック" charset="-128"/>
                <a:cs typeface="ＭＳ Ｐゴシック" charset="-128"/>
              </a:rPr>
              <a:t> </a:t>
            </a:r>
            <a:r>
              <a:rPr lang="en-US" sz="1200" b="1" i="0" kern="1200" baseline="0" noProof="0" dirty="0">
                <a:solidFill>
                  <a:schemeClr val="tx1"/>
                </a:solidFill>
                <a:latin typeface="Times" pitchFamily="-112" charset="0"/>
                <a:ea typeface="ＭＳ Ｐゴシック" charset="-128"/>
                <a:cs typeface="ＭＳ Ｐゴシック" charset="-128"/>
              </a:rPr>
              <a:t>a</a:t>
            </a:r>
            <a:r>
              <a:rPr lang="en-US" sz="1200" b="1" i="0" kern="1200" baseline="0" noProof="0" dirty="0">
                <a:solidFill>
                  <a:schemeClr val="tx1"/>
                </a:solidFill>
                <a:latin typeface="Times" pitchFamily="-112" charset="0"/>
                <a:ea typeface="ＭＳ Ｐゴシック" charset="-128"/>
              </a:rPr>
              <a:t>cute toxicity</a:t>
            </a:r>
            <a:r>
              <a:rPr lang="en-US" sz="1200" b="0" i="0" kern="1200" baseline="0" noProof="0" dirty="0">
                <a:solidFill>
                  <a:schemeClr val="tx1"/>
                </a:solidFill>
                <a:latin typeface="Times" pitchFamily="-112" charset="0"/>
                <a:ea typeface="ＭＳ Ｐゴシック" charset="-128"/>
              </a:rPr>
              <a:t> which may harm the organs and cause organ damage; chemicals that have </a:t>
            </a:r>
            <a:r>
              <a:rPr lang="en-US" sz="1200" b="1" i="0" kern="1200" baseline="0" noProof="0" dirty="0">
                <a:solidFill>
                  <a:schemeClr val="tx1"/>
                </a:solidFill>
                <a:latin typeface="Times" pitchFamily="-112" charset="0"/>
                <a:ea typeface="ＭＳ Ｐゴシック" charset="-128"/>
              </a:rPr>
              <a:t>narcotic effects</a:t>
            </a:r>
            <a:r>
              <a:rPr lang="en-US" sz="1200" b="0" i="0" kern="1200" baseline="0" noProof="0" dirty="0">
                <a:solidFill>
                  <a:schemeClr val="tx1"/>
                </a:solidFill>
                <a:latin typeface="Times" pitchFamily="-112" charset="0"/>
                <a:ea typeface="ＭＳ Ｐゴシック" charset="-128"/>
              </a:rPr>
              <a:t>, </a:t>
            </a:r>
            <a:r>
              <a:rPr lang="en-US" sz="1200" b="1" i="0" kern="1200" baseline="0" noProof="0" dirty="0">
                <a:solidFill>
                  <a:schemeClr val="tx1"/>
                </a:solidFill>
                <a:latin typeface="Times" pitchFamily="-112" charset="0"/>
                <a:ea typeface="ＭＳ Ｐゴシック" charset="-128"/>
              </a:rPr>
              <a:t>respiratory tract irritant </a:t>
            </a:r>
            <a:r>
              <a:rPr lang="en-US" sz="1200" b="0" i="0" kern="1200" baseline="0" noProof="0" dirty="0">
                <a:solidFill>
                  <a:schemeClr val="tx1"/>
                </a:solidFill>
                <a:latin typeface="Times" pitchFamily="-112" charset="0"/>
                <a:ea typeface="ＭＳ Ｐゴシック" charset="-128"/>
              </a:rPr>
              <a:t>when they are inhaled; and chemicals that are </a:t>
            </a:r>
            <a:r>
              <a:rPr lang="en-US" sz="1200" b="1" i="0" kern="1200" baseline="0" noProof="0" dirty="0">
                <a:solidFill>
                  <a:schemeClr val="tx1"/>
                </a:solidFill>
                <a:latin typeface="Times" pitchFamily="-112" charset="0"/>
                <a:ea typeface="ＭＳ Ｐゴシック" charset="-128"/>
              </a:rPr>
              <a:t>Hazardous to the Ozone layer</a:t>
            </a:r>
            <a:r>
              <a:rPr lang="en-US" sz="1200" b="0" i="0" kern="1200" baseline="0" noProof="0" dirty="0">
                <a:solidFill>
                  <a:schemeClr val="tx1"/>
                </a:solidFill>
                <a:latin typeface="Times" pitchFamily="-112" charset="0"/>
                <a:ea typeface="ＭＳ Ｐゴシック" charset="-128"/>
              </a:rPr>
              <a:t>. OSHA does not mandate to use this pictogram for ozone damage, because it does not directly affect the health of workers.</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noProof="0" dirty="0"/>
              <a:t>The gas</a:t>
            </a:r>
            <a:r>
              <a:rPr lang="en-US" baseline="0" noProof="0" dirty="0"/>
              <a:t> cylinder pictogram will appear on labels of cylinder of compressed gases under pressure. </a:t>
            </a:r>
            <a:r>
              <a:rPr lang="en-US" sz="1200" b="0" i="0" kern="1200" noProof="0" dirty="0">
                <a:solidFill>
                  <a:schemeClr val="tx1"/>
                </a:solidFill>
                <a:latin typeface="Times" pitchFamily="-112" charset="0"/>
                <a:ea typeface="ＭＳ Ｐゴシック" charset="-128"/>
                <a:cs typeface="ＭＳ Ｐゴシック" charset="-128"/>
              </a:rPr>
              <a:t>This pictogram on a chemical label means that the substance is a compressed, liquefied, or dissolved gas at 29 pounds per</a:t>
            </a:r>
            <a:r>
              <a:rPr lang="en-US" sz="1200" b="0" i="0" kern="1200" baseline="0" noProof="0" dirty="0">
                <a:solidFill>
                  <a:schemeClr val="tx1"/>
                </a:solidFill>
                <a:latin typeface="Times" pitchFamily="-112" charset="0"/>
                <a:ea typeface="ＭＳ Ｐゴシック" charset="-128"/>
                <a:cs typeface="ＭＳ Ｐゴシック" charset="-128"/>
              </a:rPr>
              <a:t> </a:t>
            </a:r>
            <a:r>
              <a:rPr lang="en-US" sz="1200" b="0" i="0" kern="1200" noProof="0" dirty="0">
                <a:solidFill>
                  <a:schemeClr val="tx1"/>
                </a:solidFill>
                <a:latin typeface="Times" pitchFamily="-112" charset="0"/>
                <a:ea typeface="ＭＳ Ｐゴシック" charset="-128"/>
                <a:cs typeface="ＭＳ Ｐゴシック" charset="-128"/>
              </a:rPr>
              <a:t>square inches</a:t>
            </a:r>
            <a:r>
              <a:rPr lang="en-US" sz="1200" b="0" i="0" kern="1200" baseline="0" noProof="0" dirty="0">
                <a:solidFill>
                  <a:schemeClr val="tx1"/>
                </a:solidFill>
                <a:latin typeface="Times" pitchFamily="-112" charset="0"/>
                <a:ea typeface="ＭＳ Ｐゴシック" charset="-128"/>
                <a:cs typeface="ＭＳ Ｐゴシック" charset="-128"/>
              </a:rPr>
              <a:t> </a:t>
            </a:r>
            <a:r>
              <a:rPr lang="en-US" sz="1200" b="0" i="0" kern="1200" noProof="0" dirty="0">
                <a:solidFill>
                  <a:schemeClr val="tx1"/>
                </a:solidFill>
                <a:latin typeface="Times" pitchFamily="-112" charset="0"/>
                <a:ea typeface="ＭＳ Ｐゴシック" charset="-128"/>
                <a:cs typeface="ＭＳ Ｐゴシック" charset="-128"/>
              </a:rPr>
              <a:t>or more.</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noProof="0" dirty="0"/>
              <a:t>The corrosion pictogram appears</a:t>
            </a:r>
            <a:r>
              <a:rPr lang="en-US" baseline="0" noProof="0" dirty="0"/>
              <a:t> on containers of chemicals which cause skin corrosion or burns, and eye damage. It is also used for materials which are corrosive to metals.</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lnSpcReduction="10000"/>
          </a:bodyPr>
          <a:lstStyle/>
          <a:p>
            <a:pPr algn="just"/>
            <a:r>
              <a:rPr lang="en-US" noProof="0" dirty="0"/>
              <a:t>The exploding bomb pictogram is</a:t>
            </a:r>
            <a:r>
              <a:rPr lang="en-US" baseline="0" noProof="0" dirty="0"/>
              <a:t> used for </a:t>
            </a:r>
            <a:r>
              <a:rPr lang="en-US" b="1" baseline="0" noProof="0" dirty="0"/>
              <a:t>explosives  </a:t>
            </a:r>
            <a:r>
              <a:rPr lang="en-US" b="0" baseline="0" noProof="0" dirty="0"/>
              <a:t>which are </a:t>
            </a:r>
            <a:r>
              <a:rPr lang="en-US" sz="1200" b="0" i="0" kern="1200" noProof="0" dirty="0">
                <a:solidFill>
                  <a:schemeClr val="tx1"/>
                </a:solidFill>
                <a:latin typeface="Times" pitchFamily="-112" charset="0"/>
                <a:ea typeface="ＭＳ Ｐゴシック" charset="-128"/>
                <a:cs typeface="ＭＳ Ｐゴシック" charset="-128"/>
              </a:rPr>
              <a:t>capable (by chemical reaction) of producing gas at such a temperature and pressure, and at such a speed as to cause damage to the surroundings;</a:t>
            </a:r>
            <a:r>
              <a:rPr lang="en-US" sz="1200" b="0" i="0" kern="1200" baseline="0" noProof="0" dirty="0">
                <a:solidFill>
                  <a:schemeClr val="tx1"/>
                </a:solidFill>
                <a:latin typeface="Times" pitchFamily="-112" charset="0"/>
                <a:ea typeface="ＭＳ Ｐゴシック" charset="-128"/>
                <a:cs typeface="ＭＳ Ｐゴシック" charset="-128"/>
              </a:rPr>
              <a:t> </a:t>
            </a:r>
            <a:r>
              <a:rPr lang="en-US" b="1" baseline="0" noProof="0" dirty="0"/>
              <a:t>self reactives </a:t>
            </a:r>
            <a:r>
              <a:rPr lang="en-US" baseline="0" noProof="0" dirty="0"/>
              <a:t>(</a:t>
            </a:r>
            <a:r>
              <a:rPr lang="en-US" sz="1200" b="0" i="0" kern="1200" noProof="0" dirty="0">
                <a:solidFill>
                  <a:schemeClr val="tx1"/>
                </a:solidFill>
                <a:latin typeface="Times" pitchFamily="-112" charset="0"/>
                <a:ea typeface="ＭＳ Ｐゴシック" charset="-128"/>
                <a:cs typeface="ＭＳ Ｐゴシック" charset="-128"/>
              </a:rPr>
              <a:t>types A, B)** </a:t>
            </a:r>
            <a:r>
              <a:rPr lang="en-US" baseline="0" noProof="0" dirty="0"/>
              <a:t>which are t</a:t>
            </a:r>
            <a:r>
              <a:rPr lang="en-US" sz="1200" b="0" i="0" kern="1200" dirty="0">
                <a:solidFill>
                  <a:schemeClr val="tx1"/>
                </a:solidFill>
                <a:latin typeface="Times" pitchFamily="-112" charset="0"/>
                <a:ea typeface="ＭＳ Ｐゴシック" charset="-128"/>
                <a:cs typeface="ＭＳ Ｐゴシック" charset="-128"/>
              </a:rPr>
              <a:t>thermally unstable liquid or solid substances or mixtures liable to undergo a strongly exothermic decomposition even without the participation of oxygen;</a:t>
            </a:r>
            <a:r>
              <a:rPr lang="en-US" baseline="0" noProof="0" dirty="0"/>
              <a:t> and </a:t>
            </a:r>
            <a:r>
              <a:rPr lang="en-US" b="1" baseline="0" noProof="0" dirty="0"/>
              <a:t>organic peroxides </a:t>
            </a:r>
            <a:r>
              <a:rPr lang="en-US" baseline="0" noProof="0" dirty="0"/>
              <a:t>(</a:t>
            </a:r>
            <a:r>
              <a:rPr lang="en-US" sz="1200" b="0" i="0" kern="1200" dirty="0">
                <a:solidFill>
                  <a:schemeClr val="tx1"/>
                </a:solidFill>
                <a:latin typeface="Times" pitchFamily="-112" charset="0"/>
                <a:ea typeface="ＭＳ Ｐゴシック" charset="-128"/>
                <a:cs typeface="ＭＳ Ｐゴシック" charset="-128"/>
              </a:rPr>
              <a:t>types A, B)*** </a:t>
            </a:r>
            <a:r>
              <a:rPr lang="en-US" baseline="0" noProof="0" dirty="0"/>
              <a:t>which are found in many products such as</a:t>
            </a:r>
            <a:r>
              <a:rPr lang="en-US" sz="1200" b="0" i="0" kern="1200" noProof="0" dirty="0">
                <a:solidFill>
                  <a:schemeClr val="tx1"/>
                </a:solidFill>
                <a:latin typeface="Times" pitchFamily="-112" charset="0"/>
                <a:ea typeface="ＭＳ Ｐゴシック" charset="-128"/>
                <a:cs typeface="ＭＳ Ｐゴシック" charset="-128"/>
              </a:rPr>
              <a:t> </a:t>
            </a:r>
            <a:r>
              <a:rPr lang="en-US" sz="1200" b="0" i="0" u="none" strike="noStrike" kern="1200" noProof="0" dirty="0">
                <a:solidFill>
                  <a:schemeClr val="tx1"/>
                </a:solidFill>
                <a:latin typeface="Times" pitchFamily="-112" charset="0"/>
                <a:ea typeface="ＭＳ Ｐゴシック" charset="-128"/>
                <a:cs typeface="ＭＳ Ｐゴシック" charset="-128"/>
              </a:rPr>
              <a:t>accelerators,</a:t>
            </a:r>
            <a:r>
              <a:rPr lang="en-US" sz="1200" b="0" i="0" kern="1200" noProof="0" dirty="0">
                <a:solidFill>
                  <a:schemeClr val="tx1"/>
                </a:solidFill>
                <a:latin typeface="Times" pitchFamily="-112" charset="0"/>
                <a:ea typeface="ＭＳ Ｐゴシック" charset="-128"/>
                <a:cs typeface="ＭＳ Ｐゴシック" charset="-128"/>
              </a:rPr>
              <a:t> </a:t>
            </a:r>
            <a:r>
              <a:rPr lang="en-US" sz="1200" b="0" i="0" u="none" strike="noStrike" kern="1200" noProof="0" dirty="0">
                <a:solidFill>
                  <a:schemeClr val="tx1"/>
                </a:solidFill>
                <a:latin typeface="Times" pitchFamily="-112" charset="0"/>
                <a:ea typeface="ＭＳ Ｐゴシック" charset="-128"/>
                <a:cs typeface="ＭＳ Ｐゴシック" charset="-128"/>
              </a:rPr>
              <a:t>activators,</a:t>
            </a:r>
            <a:r>
              <a:rPr lang="en-US" sz="1200" b="0" i="0" u="none" strike="noStrike" kern="1200" baseline="0" noProof="0" dirty="0">
                <a:solidFill>
                  <a:schemeClr val="tx1"/>
                </a:solidFill>
                <a:latin typeface="Times" pitchFamily="-112" charset="0"/>
                <a:ea typeface="ＭＳ Ｐゴシック" charset="-128"/>
                <a:cs typeface="ＭＳ Ｐゴシック" charset="-128"/>
              </a:rPr>
              <a:t> </a:t>
            </a:r>
            <a:r>
              <a:rPr lang="en-US" sz="1200" b="0" i="0" kern="1200" noProof="0" dirty="0">
                <a:solidFill>
                  <a:schemeClr val="tx1"/>
                </a:solidFill>
                <a:latin typeface="Times" pitchFamily="-112" charset="0"/>
                <a:ea typeface="ＭＳ Ｐゴシック" charset="-128"/>
                <a:cs typeface="ＭＳ Ｐゴシック" charset="-128"/>
              </a:rPr>
              <a:t>cross-linking agents</a:t>
            </a:r>
            <a:r>
              <a:rPr lang="en-US" sz="1200" b="0" i="0" kern="1200" baseline="0" noProof="0" dirty="0">
                <a:solidFill>
                  <a:schemeClr val="tx1"/>
                </a:solidFill>
                <a:latin typeface="Times" pitchFamily="-112" charset="0"/>
                <a:ea typeface="ＭＳ Ｐゴシック" charset="-128"/>
                <a:cs typeface="ＭＳ Ｐゴシック" charset="-128"/>
              </a:rPr>
              <a:t> and</a:t>
            </a:r>
            <a:r>
              <a:rPr lang="en-US" sz="1200" b="0" i="0" kern="1200" noProof="0" dirty="0">
                <a:solidFill>
                  <a:schemeClr val="tx1"/>
                </a:solidFill>
                <a:latin typeface="Times" pitchFamily="-112" charset="0"/>
                <a:ea typeface="ＭＳ Ｐゴシック" charset="-128"/>
                <a:cs typeface="ＭＳ Ｐゴシック" charset="-128"/>
              </a:rPr>
              <a:t> </a:t>
            </a:r>
            <a:r>
              <a:rPr lang="en-US" baseline="0" noProof="0" dirty="0"/>
              <a:t>curing agents. </a:t>
            </a:r>
            <a:endParaRPr lang="en-US" sz="1200" b="0" i="0" kern="1200" noProof="0" dirty="0">
              <a:solidFill>
                <a:schemeClr val="tx1"/>
              </a:solidFill>
              <a:latin typeface="Times" pitchFamily="-112" charset="0"/>
              <a:ea typeface="ＭＳ Ｐゴシック" charset="-128"/>
              <a:cs typeface="ＭＳ Ｐゴシック" charset="-128"/>
            </a:endParaRPr>
          </a:p>
          <a:p>
            <a:pPr algn="just"/>
            <a:endParaRPr lang="en-US" sz="1200" b="0" i="0" kern="1200" noProof="0" dirty="0">
              <a:solidFill>
                <a:schemeClr val="tx1"/>
              </a:solidFill>
              <a:latin typeface="Times" pitchFamily="-112" charset="0"/>
              <a:ea typeface="ＭＳ Ｐゴシック" charset="-128"/>
              <a:cs typeface="ＭＳ Ｐゴシック" charset="-128"/>
            </a:endParaRPr>
          </a:p>
          <a:p>
            <a:pPr algn="just"/>
            <a:r>
              <a:rPr lang="en-US" sz="1200" b="0" i="0" kern="1200" noProof="0" dirty="0">
                <a:solidFill>
                  <a:schemeClr val="tx1"/>
                </a:solidFill>
                <a:latin typeface="Times" pitchFamily="-112" charset="0"/>
                <a:ea typeface="ＭＳ Ｐゴシック" charset="-128"/>
                <a:cs typeface="ＭＳ Ｐゴシック" charset="-128"/>
              </a:rPr>
              <a:t>**Self</a:t>
            </a:r>
            <a:r>
              <a:rPr lang="en-US" sz="1200" b="0" i="0" kern="1200" baseline="0" noProof="0" dirty="0">
                <a:solidFill>
                  <a:schemeClr val="tx1"/>
                </a:solidFill>
                <a:latin typeface="Times" pitchFamily="-112" charset="0"/>
                <a:ea typeface="ＭＳ Ｐゴシック" charset="-128"/>
                <a:cs typeface="ＭＳ Ｐゴシック" charset="-128"/>
              </a:rPr>
              <a:t> reactive substance types:</a:t>
            </a:r>
          </a:p>
          <a:p>
            <a:pPr algn="just"/>
            <a:r>
              <a:rPr lang="en-US" sz="1200" b="1" i="0" kern="1200" noProof="0" dirty="0">
                <a:solidFill>
                  <a:schemeClr val="tx1"/>
                </a:solidFill>
                <a:latin typeface="Times" pitchFamily="-112" charset="0"/>
                <a:ea typeface="ＭＳ Ｐゴシック" charset="-128"/>
                <a:cs typeface="ＭＳ Ｐゴシック" charset="-128"/>
              </a:rPr>
              <a:t>Type A – </a:t>
            </a:r>
            <a:r>
              <a:rPr lang="en-US" sz="1200" b="0" i="0" kern="1200" noProof="0" dirty="0">
                <a:solidFill>
                  <a:schemeClr val="tx1"/>
                </a:solidFill>
                <a:latin typeface="Times" pitchFamily="-112" charset="0"/>
                <a:ea typeface="ＭＳ Ｐゴシック" charset="-128"/>
                <a:cs typeface="ＭＳ Ｐゴシック" charset="-128"/>
              </a:rPr>
              <a:t>as packaged, will detonate or deflagrate rapidly; </a:t>
            </a:r>
          </a:p>
          <a:p>
            <a:pPr algn="just"/>
            <a:r>
              <a:rPr lang="en-US" sz="1200" b="1" i="0" kern="1200" noProof="0" dirty="0">
                <a:solidFill>
                  <a:schemeClr val="tx1"/>
                </a:solidFill>
                <a:latin typeface="Times" pitchFamily="-112" charset="0"/>
                <a:ea typeface="ＭＳ Ｐゴシック" charset="-128"/>
                <a:cs typeface="ＭＳ Ｐゴシック" charset="-128"/>
              </a:rPr>
              <a:t>Type B – </a:t>
            </a:r>
            <a:r>
              <a:rPr lang="en-US" sz="1200" b="0" i="0" kern="1200" noProof="0" dirty="0">
                <a:solidFill>
                  <a:schemeClr val="tx1"/>
                </a:solidFill>
                <a:latin typeface="Times" pitchFamily="-112" charset="0"/>
                <a:ea typeface="ＭＳ Ｐゴシック" charset="-128"/>
                <a:cs typeface="ＭＳ Ｐゴシック" charset="-128"/>
              </a:rPr>
              <a:t>as packaged, does not detonate or deflagrate rapidly but is capable of undergoing a thermal explosion. (Heating causes</a:t>
            </a:r>
            <a:r>
              <a:rPr lang="en-US" sz="1200" b="0" i="0" kern="1200" baseline="0" noProof="0" dirty="0">
                <a:solidFill>
                  <a:schemeClr val="tx1"/>
                </a:solidFill>
                <a:latin typeface="Times" pitchFamily="-112" charset="0"/>
                <a:ea typeface="ＭＳ Ｐゴシック" charset="-128"/>
                <a:cs typeface="ＭＳ Ｐゴシック" charset="-128"/>
              </a:rPr>
              <a:t> explosion)</a:t>
            </a:r>
          </a:p>
          <a:p>
            <a:pPr algn="just"/>
            <a:endParaRPr lang="en-US" sz="1200" b="0" i="0" kern="1200" baseline="0" noProof="0" dirty="0">
              <a:solidFill>
                <a:schemeClr val="tx1"/>
              </a:solidFill>
              <a:latin typeface="Times" pitchFamily="-112" charset="0"/>
              <a:ea typeface="ＭＳ Ｐゴシック" charset="-128"/>
              <a:cs typeface="ＭＳ Ｐゴシック" charset="-128"/>
            </a:endParaRPr>
          </a:p>
          <a:p>
            <a:pPr algn="just"/>
            <a:r>
              <a:rPr lang="en-US" sz="1200" b="0" i="0" kern="1200" baseline="0" noProof="0" dirty="0">
                <a:solidFill>
                  <a:schemeClr val="tx1"/>
                </a:solidFill>
                <a:latin typeface="Times" pitchFamily="-112" charset="0"/>
                <a:ea typeface="ＭＳ Ｐゴシック" charset="-128"/>
                <a:cs typeface="ＭＳ Ｐゴシック" charset="-128"/>
              </a:rPr>
              <a:t>***Organic peroxide types:</a:t>
            </a:r>
          </a:p>
          <a:p>
            <a:pPr algn="just"/>
            <a:r>
              <a:rPr lang="en-US" sz="1200" b="1" i="0" kern="1200" dirty="0">
                <a:solidFill>
                  <a:schemeClr val="tx1"/>
                </a:solidFill>
                <a:latin typeface="Times" pitchFamily="-112" charset="0"/>
                <a:ea typeface="ＭＳ Ｐゴシック" charset="-128"/>
                <a:cs typeface="ＭＳ Ｐゴシック" charset="-128"/>
              </a:rPr>
              <a:t>Type A -</a:t>
            </a:r>
            <a:r>
              <a:rPr lang="en-US" sz="1200" b="0" i="0" kern="1200" dirty="0">
                <a:solidFill>
                  <a:schemeClr val="tx1"/>
                </a:solidFill>
                <a:latin typeface="Times" pitchFamily="-112" charset="0"/>
                <a:ea typeface="ＭＳ Ｐゴシック" charset="-128"/>
                <a:cs typeface="ＭＳ Ｐゴシック" charset="-128"/>
              </a:rPr>
              <a:t>Any organic peroxide which, as packaged, can detonate or deflagrate rapidly</a:t>
            </a:r>
          </a:p>
          <a:p>
            <a:pPr algn="just"/>
            <a:r>
              <a:rPr lang="en-US" sz="1200" b="1" i="0" kern="1200" baseline="0" noProof="0" dirty="0">
                <a:solidFill>
                  <a:schemeClr val="tx1"/>
                </a:solidFill>
                <a:latin typeface="Times" pitchFamily="-112" charset="0"/>
                <a:ea typeface="ＭＳ Ｐゴシック" charset="-128"/>
                <a:cs typeface="ＭＳ Ｐゴシック" charset="-128"/>
              </a:rPr>
              <a:t>Type B - </a:t>
            </a:r>
            <a:r>
              <a:rPr lang="en-US" sz="1200" b="0" i="0" kern="1200" baseline="0" noProof="0" dirty="0">
                <a:solidFill>
                  <a:schemeClr val="tx1"/>
                </a:solidFill>
                <a:latin typeface="Times" pitchFamily="-112" charset="0"/>
                <a:ea typeface="ＭＳ Ｐゴシック" charset="-128"/>
                <a:cs typeface="ＭＳ Ｐゴシック" charset="-128"/>
              </a:rPr>
              <a:t>Any organic peroxide possessing explosive properties and which, as packaged, neither detonates nor deflagrates rapidly, but is liable to undergo a thermal explosion in that package </a:t>
            </a:r>
          </a:p>
          <a:p>
            <a:endParaRPr lang="en-US" sz="1200" b="0" i="0" kern="1200" noProof="0" dirty="0">
              <a:solidFill>
                <a:schemeClr val="tx1"/>
              </a:solidFill>
              <a:latin typeface="Times" pitchFamily="-112" charset="0"/>
              <a:ea typeface="ＭＳ Ｐゴシック" charset="-128"/>
              <a:cs typeface="ＭＳ Ｐゴシック" charset="-128"/>
            </a:endParaRP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noProof="0" dirty="0"/>
              <a:t>This pictogram</a:t>
            </a:r>
            <a:r>
              <a:rPr lang="en-US" baseline="0" noProof="0" dirty="0"/>
              <a:t> of a flame over  circle associated with  materials that are classified as oxidizers. Oxidizers are substances that release oxygen to the another material for the purpose of combustion. They help the materials burn much more rapidly than they normally would. Therefore, they should not be stored close to flammable materials.</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sz="1200" b="0" i="0" u="none" kern="1200" noProof="0" dirty="0">
                <a:solidFill>
                  <a:schemeClr val="tx1"/>
                </a:solidFill>
                <a:latin typeface="Times" pitchFamily="-112" charset="0"/>
                <a:ea typeface="ＭＳ Ｐゴシック" charset="-128"/>
                <a:cs typeface="ＭＳ Ｐゴシック" charset="-128"/>
              </a:rPr>
              <a:t>Workers are entitled to working conditions that do not pose a risk of serious harm to them. To help ensure a safe and healthful workplace, the OSH</a:t>
            </a:r>
            <a:r>
              <a:rPr lang="en-US" sz="1200" b="0" i="0" u="none" kern="1200" baseline="0" noProof="0" dirty="0">
                <a:solidFill>
                  <a:schemeClr val="tx1"/>
                </a:solidFill>
                <a:latin typeface="Times" pitchFamily="-112" charset="0"/>
                <a:ea typeface="ＭＳ Ｐゴシック" charset="-128"/>
                <a:cs typeface="ＭＳ Ｐゴシック" charset="-128"/>
              </a:rPr>
              <a:t> Act</a:t>
            </a:r>
            <a:r>
              <a:rPr lang="en-US" sz="1200" b="0" i="0" u="none" kern="1200" noProof="0" dirty="0">
                <a:solidFill>
                  <a:schemeClr val="tx1"/>
                </a:solidFill>
                <a:latin typeface="Times" pitchFamily="-112" charset="0"/>
                <a:ea typeface="ＭＳ Ｐゴシック" charset="-128"/>
                <a:cs typeface="ＭＳ Ｐゴシック" charset="-128"/>
              </a:rPr>
              <a:t>  provides workers with the right to</a:t>
            </a:r>
            <a:r>
              <a:rPr lang="en-US" sz="1200" b="0" i="0" u="none" kern="1200" baseline="0" noProof="0" dirty="0">
                <a:solidFill>
                  <a:schemeClr val="tx1"/>
                </a:solidFill>
                <a:latin typeface="Times" pitchFamily="-112" charset="0"/>
                <a:ea typeface="ＭＳ Ｐゴシック" charset="-128"/>
                <a:cs typeface="ＭＳ Ｐゴシック" charset="-128"/>
              </a:rPr>
              <a:t> a</a:t>
            </a:r>
            <a:r>
              <a:rPr lang="en-US" sz="1200" b="0" i="0" u="none" kern="1200" noProof="0" dirty="0">
                <a:solidFill>
                  <a:schemeClr val="tx1"/>
                </a:solidFill>
                <a:latin typeface="Times" pitchFamily="-112" charset="0"/>
                <a:ea typeface="ＭＳ Ｐゴシック" charset="-128"/>
                <a:cs typeface="ＭＳ Ｐゴシック" charset="-128"/>
              </a:rPr>
              <a:t>sk OSHA to inspect their workplace; use their rights under the law without retaliation and discrimination;</a:t>
            </a:r>
            <a:r>
              <a:rPr lang="en-US" sz="1200" b="0" i="0" u="none" kern="1200" baseline="0" noProof="0" dirty="0">
                <a:solidFill>
                  <a:schemeClr val="tx1"/>
                </a:solidFill>
                <a:latin typeface="Times" pitchFamily="-112" charset="0"/>
                <a:ea typeface="ＭＳ Ｐゴシック" charset="-128"/>
                <a:cs typeface="ＭＳ Ｐゴシック" charset="-128"/>
              </a:rPr>
              <a:t> r</a:t>
            </a:r>
            <a:r>
              <a:rPr lang="en-US" sz="1200" b="0" i="0" u="none" kern="1200" noProof="0" dirty="0">
                <a:solidFill>
                  <a:schemeClr val="tx1"/>
                </a:solidFill>
                <a:latin typeface="Times" pitchFamily="-112" charset="0"/>
                <a:ea typeface="ＭＳ Ｐゴシック" charset="-128"/>
                <a:cs typeface="ＭＳ Ｐゴシック" charset="-128"/>
              </a:rPr>
              <a:t>eceive information and training about hazards, </a:t>
            </a:r>
            <a:r>
              <a:rPr lang="tr-TR" sz="1200" b="0" i="0" u="none" kern="1200" noProof="0" dirty="0" err="1">
                <a:solidFill>
                  <a:schemeClr val="tx1"/>
                </a:solidFill>
                <a:latin typeface="Times" pitchFamily="-112" charset="0"/>
                <a:ea typeface="ＭＳ Ｐゴシック" charset="-128"/>
                <a:cs typeface="ＭＳ Ｐゴシック" charset="-128"/>
              </a:rPr>
              <a:t>and</a:t>
            </a:r>
            <a:r>
              <a:rPr lang="tr-TR" sz="1200" b="0" i="0" u="none" kern="1200" noProof="0" dirty="0">
                <a:solidFill>
                  <a:schemeClr val="tx1"/>
                </a:solidFill>
                <a:latin typeface="Times" pitchFamily="-112" charset="0"/>
                <a:ea typeface="ＭＳ Ｐゴシック" charset="-128"/>
                <a:cs typeface="ＭＳ Ｐゴシック" charset="-128"/>
              </a:rPr>
              <a:t> </a:t>
            </a:r>
            <a:r>
              <a:rPr lang="en-US" sz="1200" b="0" i="0" u="none" kern="1200" noProof="0" dirty="0">
                <a:solidFill>
                  <a:schemeClr val="tx1"/>
                </a:solidFill>
                <a:latin typeface="Times" pitchFamily="-112" charset="0"/>
                <a:ea typeface="ＭＳ Ｐゴシック" charset="-128"/>
                <a:cs typeface="ＭＳ Ｐゴシック" charset="-128"/>
              </a:rPr>
              <a:t>the methods for prevention.  </a:t>
            </a:r>
            <a:r>
              <a:rPr lang="en-US" sz="1200" b="0" i="0" u="none" kern="1200" baseline="0" noProof="0" dirty="0">
                <a:solidFill>
                  <a:schemeClr val="tx1"/>
                </a:solidFill>
                <a:latin typeface="Times" pitchFamily="-112" charset="0"/>
                <a:ea typeface="ＭＳ Ｐゴシック" charset="-128"/>
                <a:cs typeface="ＭＳ Ｐゴシック" charset="-128"/>
              </a:rPr>
              <a:t>Under the OSH Act, workers also have the right to ask</a:t>
            </a:r>
            <a:r>
              <a:rPr lang="en-US" sz="1200" b="0" i="0" u="none" kern="1200" noProof="0" dirty="0">
                <a:solidFill>
                  <a:schemeClr val="tx1"/>
                </a:solidFill>
                <a:latin typeface="Times" pitchFamily="-112" charset="0"/>
                <a:ea typeface="ＭＳ Ｐゴシック" charset="-128"/>
                <a:cs typeface="ＭＳ Ｐゴシック" charset="-128"/>
              </a:rPr>
              <a:t> for the OSHA standards that apply to their workplace</a:t>
            </a:r>
            <a:r>
              <a:rPr lang="en-US" sz="1200" b="0" i="0" u="none" kern="1200" baseline="0" noProof="0" dirty="0">
                <a:solidFill>
                  <a:schemeClr val="tx1"/>
                </a:solidFill>
                <a:latin typeface="Times" pitchFamily="-112" charset="0"/>
                <a:ea typeface="ＭＳ Ｐゴシック" charset="-128"/>
                <a:cs typeface="ＭＳ Ｐゴシック" charset="-128"/>
              </a:rPr>
              <a:t>, g</a:t>
            </a:r>
            <a:r>
              <a:rPr lang="en-US" sz="1200" b="0" i="0" u="none" kern="1200" noProof="0" dirty="0">
                <a:solidFill>
                  <a:schemeClr val="tx1"/>
                </a:solidFill>
                <a:latin typeface="Times" pitchFamily="-112" charset="0"/>
                <a:ea typeface="ＭＳ Ｐゴシック" charset="-128"/>
                <a:cs typeface="ＭＳ Ｐゴシック" charset="-128"/>
              </a:rPr>
              <a:t>et copies of test results regarding the hazards in the workplace, review records of work-related injuries and illnesses, and get copies of their medical records.</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noProof="0" dirty="0"/>
              <a:t>The skull</a:t>
            </a:r>
            <a:r>
              <a:rPr lang="en-US" baseline="0" noProof="0" dirty="0"/>
              <a:t> and cross bones pictogram is used to identify the chemicals which cause acute toxicity hazards. </a:t>
            </a:r>
            <a:r>
              <a:rPr lang="en-US" sz="1200" b="0" i="0" kern="1200" noProof="0" dirty="0">
                <a:solidFill>
                  <a:schemeClr val="tx1"/>
                </a:solidFill>
                <a:latin typeface="Times" pitchFamily="-112" charset="0"/>
                <a:ea typeface="ＭＳ Ｐゴシック" charset="-128"/>
                <a:cs typeface="ＭＳ Ｐゴシック" charset="-128"/>
              </a:rPr>
              <a:t>Depending on the toxicity of the chemical, this</a:t>
            </a:r>
            <a:r>
              <a:rPr lang="en-US" sz="1200" b="0" i="0" kern="1200" baseline="0" noProof="0" dirty="0">
                <a:solidFill>
                  <a:schemeClr val="tx1"/>
                </a:solidFill>
                <a:latin typeface="Times" pitchFamily="-112" charset="0"/>
                <a:ea typeface="ＭＳ Ｐゴシック" charset="-128"/>
                <a:cs typeface="ＭＳ Ｐゴシック" charset="-128"/>
              </a:rPr>
              <a:t> pictogram </a:t>
            </a:r>
            <a:r>
              <a:rPr lang="en-US" sz="1200" b="0" i="0" kern="1200" noProof="0" dirty="0">
                <a:solidFill>
                  <a:schemeClr val="tx1"/>
                </a:solidFill>
                <a:latin typeface="Times" pitchFamily="-112" charset="0"/>
                <a:ea typeface="ＭＳ Ｐゴシック" charset="-128"/>
                <a:cs typeface="ＭＳ Ｐゴシック" charset="-128"/>
              </a:rPr>
              <a:t>indicates that the overexposure of this  chemical may be toxic or fatal.</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noProof="0" dirty="0"/>
              <a:t>The last pictogram, which is environment,</a:t>
            </a:r>
            <a:r>
              <a:rPr lang="en-US" baseline="0" noProof="0" dirty="0"/>
              <a:t> </a:t>
            </a:r>
            <a:r>
              <a:rPr lang="en-US" noProof="0" dirty="0"/>
              <a:t>appears on chemicals that are considered as toxic</a:t>
            </a:r>
            <a:r>
              <a:rPr lang="en-US" baseline="0" noProof="0" dirty="0"/>
              <a:t> to plants and aquatic life. OSHA does not enforce the use this pictogram because it does not directly affect the health of exposed workers.</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sz="1200" b="0" i="0" kern="1200" dirty="0">
                <a:solidFill>
                  <a:schemeClr val="tx1"/>
                </a:solidFill>
                <a:latin typeface="Times" pitchFamily="-112" charset="0"/>
                <a:ea typeface="ＭＳ Ｐゴシック" charset="-128"/>
                <a:cs typeface="ＭＳ Ｐゴシック" charset="-128"/>
              </a:rPr>
              <a:t>Signal words</a:t>
            </a:r>
            <a:r>
              <a:rPr lang="en-US" sz="1200" b="0" i="0" kern="1200" baseline="0" dirty="0">
                <a:solidFill>
                  <a:schemeClr val="tx1"/>
                </a:solidFill>
                <a:latin typeface="Times" pitchFamily="-112" charset="0"/>
                <a:ea typeface="ＭＳ Ｐゴシック" charset="-128"/>
                <a:cs typeface="ＭＳ Ｐゴシック" charset="-128"/>
              </a:rPr>
              <a:t> </a:t>
            </a:r>
            <a:r>
              <a:rPr lang="en-US" sz="1200" b="0" i="0" kern="1200" dirty="0">
                <a:solidFill>
                  <a:schemeClr val="tx1"/>
                </a:solidFill>
                <a:latin typeface="Times" pitchFamily="-112" charset="0"/>
                <a:ea typeface="ＭＳ Ｐゴシック" charset="-128"/>
                <a:cs typeface="ＭＳ Ｐゴシック" charset="-128"/>
              </a:rPr>
              <a:t>emphasize hazards and indicate the relative level of severity of the hazard</a:t>
            </a:r>
            <a:r>
              <a:rPr lang="en-US" sz="1200" b="0" i="0" kern="1200" baseline="0" dirty="0">
                <a:solidFill>
                  <a:schemeClr val="tx1"/>
                </a:solidFill>
                <a:latin typeface="Times" pitchFamily="-112" charset="0"/>
                <a:ea typeface="ＭＳ Ｐゴシック" charset="-128"/>
                <a:cs typeface="ＭＳ Ｐゴシック" charset="-128"/>
              </a:rPr>
              <a:t> as </a:t>
            </a:r>
            <a:r>
              <a:rPr lang="en-US" sz="1200" b="0" i="0" kern="1200" dirty="0">
                <a:solidFill>
                  <a:schemeClr val="tx1"/>
                </a:solidFill>
                <a:latin typeface="Times" pitchFamily="-112" charset="0"/>
                <a:ea typeface="ＭＳ Ｐゴシック" charset="-128"/>
                <a:cs typeface="ＭＳ Ｐゴシック" charset="-128"/>
              </a:rPr>
              <a:t>assigned to a GHS hazard class and category. </a:t>
            </a:r>
            <a:r>
              <a:rPr lang="en-US" dirty="0"/>
              <a:t>Signal words are used to indicate the severity of the possible hazard and lead people to taking precautions.</a:t>
            </a:r>
            <a:r>
              <a:rPr lang="en-US" baseline="0" dirty="0"/>
              <a:t> </a:t>
            </a:r>
            <a:r>
              <a:rPr lang="en-US" baseline="0" noProof="0" dirty="0"/>
              <a:t>“Warning” and “Danger” are the two signal words used in HCS/GHS.</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noProof="0" dirty="0"/>
              <a:t>“Warning”</a:t>
            </a:r>
            <a:r>
              <a:rPr lang="en-US" baseline="0" noProof="0" dirty="0"/>
              <a:t> is used for less severe hazards, while “danger” is used for more severe hazards. Since the signal words are assigned according to hazard categories, there can be more than one signal word for each hazard class. However, there will only be one signal word on the label no matter how many hazards a chemical may have. If one of the hazards warrants  “Danger”  as the signal word and another warrants the signal word “Warning,” then only “Danger” should appear on the label. </a:t>
            </a:r>
            <a:endParaRPr lang="tr-TR"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sz="1200" b="0" i="0" kern="1200" noProof="0" dirty="0">
                <a:solidFill>
                  <a:schemeClr val="tx1"/>
                </a:solidFill>
                <a:latin typeface="Times" pitchFamily="-112" charset="0"/>
                <a:ea typeface="ＭＳ Ｐゴシック" charset="-128"/>
                <a:cs typeface="ＭＳ Ｐゴシック" charset="-128"/>
              </a:rPr>
              <a:t>Hazard statements are standardized and are assigned phrases that describe the hazard(s) o</a:t>
            </a:r>
            <a:r>
              <a:rPr lang="tr-TR" sz="1200" b="0" i="0" kern="1200" noProof="0" dirty="0">
                <a:solidFill>
                  <a:schemeClr val="tx1"/>
                </a:solidFill>
                <a:latin typeface="Times" pitchFamily="-112" charset="0"/>
                <a:ea typeface="ＭＳ Ｐゴシック" charset="-128"/>
                <a:cs typeface="ＭＳ Ｐゴシック" charset="-128"/>
              </a:rPr>
              <a:t>f</a:t>
            </a:r>
            <a:r>
              <a:rPr lang="en-US" sz="1200" b="0" i="0" kern="1200" noProof="0" dirty="0">
                <a:solidFill>
                  <a:schemeClr val="tx1"/>
                </a:solidFill>
                <a:latin typeface="Times" pitchFamily="-112" charset="0"/>
                <a:ea typeface="ＭＳ Ｐゴシック" charset="-128"/>
                <a:cs typeface="ＭＳ Ｐゴシック" charset="-128"/>
              </a:rPr>
              <a:t> a chemical for each</a:t>
            </a:r>
            <a:r>
              <a:rPr lang="en-US" sz="1200" b="0" i="0" kern="1200" baseline="0" noProof="0" dirty="0">
                <a:solidFill>
                  <a:schemeClr val="tx1"/>
                </a:solidFill>
                <a:latin typeface="Times" pitchFamily="-112" charset="0"/>
                <a:ea typeface="ＭＳ Ｐゴシック" charset="-128"/>
                <a:cs typeface="ＭＳ Ｐゴシック" charset="-128"/>
              </a:rPr>
              <a:t> category of hazard class .  </a:t>
            </a:r>
            <a:r>
              <a:rPr lang="en-US" sz="1200" b="1" i="0" u="sng" kern="1200" baseline="0" noProof="0" dirty="0">
                <a:solidFill>
                  <a:srgbClr val="FF0000"/>
                </a:solidFill>
                <a:latin typeface="Times" pitchFamily="-112" charset="0"/>
                <a:ea typeface="ＭＳ Ｐゴシック" charset="-128"/>
                <a:cs typeface="ＭＳ Ｐゴシック" charset="-128"/>
              </a:rPr>
              <a:t>Examples </a:t>
            </a:r>
            <a:r>
              <a:rPr lang="en-US" sz="1200" b="0" i="0" kern="1200" baseline="0" noProof="0" dirty="0">
                <a:solidFill>
                  <a:schemeClr val="tx1"/>
                </a:solidFill>
                <a:latin typeface="Times" pitchFamily="-112" charset="0"/>
                <a:ea typeface="ＭＳ Ｐゴシック" charset="-128"/>
                <a:cs typeface="ＭＳ Ｐゴシック" charset="-128"/>
              </a:rPr>
              <a:t>are </a:t>
            </a:r>
            <a:r>
              <a:rPr lang="tr-TR" sz="1200" b="0" i="0" kern="1200" baseline="0" noProof="0" dirty="0">
                <a:solidFill>
                  <a:schemeClr val="tx1"/>
                </a:solidFill>
                <a:latin typeface="Times" pitchFamily="-112" charset="0"/>
                <a:ea typeface="ＭＳ Ｐゴシック" charset="-128"/>
                <a:cs typeface="ＭＳ Ｐゴシック" charset="-128"/>
              </a:rPr>
              <a:t>“</a:t>
            </a:r>
            <a:r>
              <a:rPr lang="en-US" sz="1200" b="0" i="0" kern="1200" baseline="0" noProof="0" dirty="0">
                <a:solidFill>
                  <a:schemeClr val="tx1"/>
                </a:solidFill>
                <a:latin typeface="Times" pitchFamily="-112" charset="0"/>
                <a:ea typeface="ＭＳ Ｐゴシック" charset="-128"/>
                <a:cs typeface="ＭＳ Ｐゴシック" charset="-128"/>
              </a:rPr>
              <a:t>Causes serious eye damage through prolonged or repeated exposure</a:t>
            </a:r>
            <a:r>
              <a:rPr lang="tr-TR" sz="1200" b="0" i="0" kern="1200" baseline="0" noProof="0" dirty="0">
                <a:solidFill>
                  <a:schemeClr val="tx1"/>
                </a:solidFill>
                <a:latin typeface="Times" pitchFamily="-112" charset="0"/>
                <a:ea typeface="ＭＳ Ｐゴシック" charset="-128"/>
                <a:cs typeface="ＭＳ Ｐゴシック" charset="-128"/>
              </a:rPr>
              <a:t>”</a:t>
            </a:r>
            <a:r>
              <a:rPr lang="en-US" sz="1200" b="0" i="0" kern="1200" baseline="0" noProof="0" dirty="0">
                <a:solidFill>
                  <a:schemeClr val="tx1"/>
                </a:solidFill>
                <a:latin typeface="Times" pitchFamily="-112" charset="0"/>
                <a:ea typeface="ＭＳ Ｐゴシック" charset="-128"/>
                <a:cs typeface="ＭＳ Ｐゴシック" charset="-128"/>
              </a:rPr>
              <a:t> and </a:t>
            </a:r>
            <a:r>
              <a:rPr lang="tr-TR" sz="1200" b="0" i="0" kern="1200" baseline="0" noProof="0" dirty="0">
                <a:solidFill>
                  <a:schemeClr val="tx1"/>
                </a:solidFill>
                <a:latin typeface="Times" pitchFamily="-112" charset="0"/>
                <a:ea typeface="ＭＳ Ｐゴシック" charset="-128"/>
                <a:cs typeface="ＭＳ Ｐゴシック" charset="-128"/>
              </a:rPr>
              <a:t>“</a:t>
            </a:r>
            <a:r>
              <a:rPr lang="en-US" sz="1200" b="0" i="0" kern="1200" baseline="0" noProof="0" dirty="0">
                <a:solidFill>
                  <a:schemeClr val="tx1"/>
                </a:solidFill>
                <a:latin typeface="Times" pitchFamily="-112" charset="0"/>
                <a:ea typeface="ＭＳ Ｐゴシック" charset="-128"/>
                <a:cs typeface="ＭＳ Ｐゴシック" charset="-128"/>
              </a:rPr>
              <a:t>Toxic if inhaled</a:t>
            </a:r>
            <a:r>
              <a:rPr lang="tr-TR" sz="1200" b="0" i="0" kern="1200" baseline="0" noProof="0" dirty="0">
                <a:solidFill>
                  <a:schemeClr val="tx1"/>
                </a:solidFill>
                <a:latin typeface="Times" pitchFamily="-112" charset="0"/>
                <a:ea typeface="ＭＳ Ｐゴシック" charset="-128"/>
                <a:cs typeface="ＭＳ Ｐゴシック" charset="-128"/>
              </a:rPr>
              <a:t>”.</a:t>
            </a:r>
            <a:endParaRPr lang="tr-TR"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noProof="0" dirty="0"/>
              <a:t>Precautionary</a:t>
            </a:r>
            <a:r>
              <a:rPr lang="en-US" baseline="0" noProof="0" dirty="0"/>
              <a:t> statements are </a:t>
            </a:r>
            <a:r>
              <a:rPr lang="en-US" noProof="0" dirty="0"/>
              <a:t>recommended measures to be taken to prevent or minimize adverse effects of hazardous chemical products during handling, transportation or storage. Examples are</a:t>
            </a:r>
            <a:r>
              <a:rPr lang="en-US" baseline="0" noProof="0" dirty="0"/>
              <a:t> “keep away from heat, sparks and open flames and store in a cool, well-ventilated place”, or “do not eat, drink or smoke when using this product”. (Fir</a:t>
            </a:r>
            <a:r>
              <a:rPr lang="en-US" sz="1200" b="0" i="0" kern="1200" noProof="0" dirty="0">
                <a:solidFill>
                  <a:schemeClr val="tx1"/>
                </a:solidFill>
                <a:latin typeface="Times" pitchFamily="-112" charset="0"/>
                <a:ea typeface="ＭＳ Ｐゴシック" charset="-128"/>
                <a:cs typeface="ＭＳ Ｐゴシック" charset="-128"/>
              </a:rPr>
              <a:t>st aid is included in the precautionary information.) The GHS label should include all appropriate precautionary information.  There are four types of precautionary</a:t>
            </a:r>
            <a:r>
              <a:rPr lang="en-US" sz="1200" b="0" i="0" kern="1200" baseline="0" noProof="0" dirty="0">
                <a:solidFill>
                  <a:schemeClr val="tx1"/>
                </a:solidFill>
                <a:latin typeface="Times" pitchFamily="-112" charset="0"/>
                <a:ea typeface="ＭＳ Ｐゴシック" charset="-128"/>
                <a:cs typeface="ＭＳ Ｐゴシック" charset="-128"/>
              </a:rPr>
              <a:t> statement: </a:t>
            </a:r>
            <a:r>
              <a:rPr lang="en-US" sz="1200" b="1" i="0" kern="1200" baseline="0" noProof="0" dirty="0">
                <a:solidFill>
                  <a:schemeClr val="tx1"/>
                </a:solidFill>
                <a:latin typeface="Times" pitchFamily="-112" charset="0"/>
                <a:ea typeface="ＭＳ Ｐゴシック" charset="-128"/>
                <a:cs typeface="ＭＳ Ｐゴシック" charset="-128"/>
              </a:rPr>
              <a:t>prevention</a:t>
            </a:r>
            <a:r>
              <a:rPr lang="en-US" sz="1200" b="0" i="0" kern="1200" baseline="0" noProof="0" dirty="0">
                <a:solidFill>
                  <a:schemeClr val="tx1"/>
                </a:solidFill>
                <a:latin typeface="Times" pitchFamily="-112" charset="0"/>
                <a:ea typeface="ＭＳ Ｐゴシック" charset="-128"/>
                <a:cs typeface="ＭＳ Ｐゴシック" charset="-128"/>
              </a:rPr>
              <a:t> which is used to minimize exposure; </a:t>
            </a:r>
            <a:r>
              <a:rPr lang="en-US" sz="1200" b="1" i="0" kern="1200" baseline="0" noProof="0" dirty="0">
                <a:solidFill>
                  <a:schemeClr val="tx1"/>
                </a:solidFill>
                <a:latin typeface="Times" pitchFamily="-112" charset="0"/>
                <a:ea typeface="ＭＳ Ｐゴシック" charset="-128"/>
                <a:cs typeface="ＭＳ Ｐゴシック" charset="-128"/>
              </a:rPr>
              <a:t>response</a:t>
            </a:r>
            <a:r>
              <a:rPr lang="en-US" sz="1200" b="0" i="0" kern="1200" baseline="0" noProof="0" dirty="0">
                <a:solidFill>
                  <a:schemeClr val="tx1"/>
                </a:solidFill>
                <a:latin typeface="Times" pitchFamily="-112" charset="0"/>
                <a:ea typeface="ＭＳ Ｐゴシック" charset="-128"/>
                <a:cs typeface="ＭＳ Ｐゴシック" charset="-128"/>
              </a:rPr>
              <a:t> is used to explain what to do in case of exposure; </a:t>
            </a:r>
            <a:r>
              <a:rPr lang="en-US" sz="1200" b="1" i="0" kern="1200" baseline="0" noProof="0" dirty="0">
                <a:solidFill>
                  <a:schemeClr val="tx1"/>
                </a:solidFill>
                <a:latin typeface="Times" pitchFamily="-112" charset="0"/>
                <a:ea typeface="ＭＳ Ｐゴシック" charset="-128"/>
                <a:cs typeface="ＭＳ Ｐゴシック" charset="-128"/>
              </a:rPr>
              <a:t>storage</a:t>
            </a:r>
            <a:r>
              <a:rPr lang="en-US" sz="1200" b="0" i="0" kern="1200" baseline="0" noProof="0" dirty="0">
                <a:solidFill>
                  <a:schemeClr val="tx1"/>
                </a:solidFill>
                <a:latin typeface="Times" pitchFamily="-112" charset="0"/>
                <a:ea typeface="ＭＳ Ｐゴシック" charset="-128"/>
                <a:cs typeface="ＭＳ Ｐゴシック" charset="-128"/>
              </a:rPr>
              <a:t> shows the requirements for storage and disposal;  </a:t>
            </a:r>
            <a:r>
              <a:rPr lang="en-US" sz="1200" b="1" i="0" kern="1200" baseline="0" noProof="0" dirty="0">
                <a:solidFill>
                  <a:schemeClr val="tx1"/>
                </a:solidFill>
                <a:latin typeface="Times" pitchFamily="-112" charset="0"/>
                <a:ea typeface="ＭＳ Ｐゴシック" charset="-128"/>
                <a:cs typeface="ＭＳ Ｐゴシック" charset="-128"/>
              </a:rPr>
              <a:t>disposal </a:t>
            </a:r>
            <a:r>
              <a:rPr lang="en-US" sz="1200" b="0" i="0" kern="1200" baseline="0" noProof="0" dirty="0">
                <a:solidFill>
                  <a:schemeClr val="tx1"/>
                </a:solidFill>
                <a:latin typeface="Times" pitchFamily="-112" charset="0"/>
                <a:ea typeface="ＭＳ Ｐゴシック" charset="-128"/>
                <a:cs typeface="ＭＳ Ｐゴシック" charset="-128"/>
              </a:rPr>
              <a:t>shows  how to dispose the chemical according to regulations.</a:t>
            </a:r>
            <a:endParaRPr lang="en-US"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1" indent="0" algn="just" defTabSz="914400" rtl="0" eaLnBrk="0" fontAlgn="base" latinLnBrk="0" hangingPunct="0">
              <a:lnSpc>
                <a:spcPct val="100000"/>
              </a:lnSpc>
              <a:spcBef>
                <a:spcPct val="30000"/>
              </a:spcBef>
              <a:spcAft>
                <a:spcPct val="0"/>
              </a:spcAft>
              <a:buClrTx/>
              <a:buSzTx/>
              <a:buFontTx/>
              <a:buNone/>
              <a:tabLst/>
              <a:defRPr/>
            </a:pPr>
            <a:r>
              <a:rPr lang="en-US" noProof="0" dirty="0"/>
              <a:t>Safety Data Sheets (SDSs) are the complete resource for details regarding hazardous chemicals and how the product can be safely used.</a:t>
            </a:r>
            <a:r>
              <a:rPr lang="en-US" baseline="0" noProof="0" dirty="0"/>
              <a:t> </a:t>
            </a:r>
            <a:r>
              <a:rPr lang="en-US" noProof="0" dirty="0"/>
              <a:t>The HCS requires chemical manufacturers, distributors, or importers to provide SDS to communicate the hazards of hazardous chemical products</a:t>
            </a:r>
            <a:r>
              <a:rPr lang="tr-TR" noProof="0" dirty="0"/>
              <a:t>. </a:t>
            </a:r>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sz="1200" b="0" i="0" kern="1200" dirty="0">
                <a:solidFill>
                  <a:schemeClr val="tx1"/>
                </a:solidFill>
                <a:latin typeface="Times" pitchFamily="-112" charset="0"/>
                <a:ea typeface="ＭＳ Ｐゴシック" charset="-128"/>
                <a:cs typeface="ＭＳ Ｐゴシック" charset="-128"/>
              </a:rPr>
              <a:t>The SDS should contain 16 headings, and 12 of these headings are mandatory. First, there should be information about </a:t>
            </a:r>
            <a:r>
              <a:rPr lang="en-US" sz="1200" b="1" i="0" kern="1200" dirty="0">
                <a:solidFill>
                  <a:schemeClr val="tx1"/>
                </a:solidFill>
                <a:latin typeface="Times" pitchFamily="-112" charset="0"/>
                <a:ea typeface="ＭＳ Ｐゴシック" charset="-128"/>
                <a:cs typeface="ＭＳ Ｐゴシック" charset="-128"/>
              </a:rPr>
              <a:t>identification </a:t>
            </a:r>
            <a:r>
              <a:rPr lang="en-US" sz="1200" b="0" i="0" kern="1200" dirty="0">
                <a:solidFill>
                  <a:schemeClr val="tx1"/>
                </a:solidFill>
                <a:latin typeface="Times" pitchFamily="-112" charset="0"/>
                <a:ea typeface="ＭＳ Ｐゴシック" charset="-128"/>
                <a:cs typeface="ＭＳ Ｐゴシック" charset="-128"/>
              </a:rPr>
              <a:t>of the substance or mixture and of the supplier, with emergency phone number, etc. Second, is the </a:t>
            </a:r>
            <a:r>
              <a:rPr lang="en-US" sz="1200" b="1" i="0" kern="1200" baseline="0" noProof="0" dirty="0">
                <a:solidFill>
                  <a:schemeClr val="tx1"/>
                </a:solidFill>
                <a:latin typeface="Times" pitchFamily="-112" charset="0"/>
                <a:ea typeface="ＭＳ Ｐゴシック" charset="-128"/>
                <a:cs typeface="ＭＳ Ｐゴシック" charset="-128"/>
              </a:rPr>
              <a:t>h</a:t>
            </a:r>
            <a:r>
              <a:rPr lang="en-US" b="1" noProof="0" dirty="0"/>
              <a:t>azard(s) identification</a:t>
            </a:r>
            <a:r>
              <a:rPr lang="en-US" b="1" baseline="0" noProof="0" dirty="0"/>
              <a:t> </a:t>
            </a:r>
            <a:r>
              <a:rPr lang="en-US" sz="1200" b="0" i="0" kern="1200" baseline="0" dirty="0">
                <a:solidFill>
                  <a:schemeClr val="tx1"/>
                </a:solidFill>
                <a:latin typeface="Times" pitchFamily="-112" charset="0"/>
                <a:ea typeface="ＭＳ Ｐゴシック" charset="-128"/>
                <a:cs typeface="ＭＳ Ｐゴシック" charset="-128"/>
              </a:rPr>
              <a:t>section which </a:t>
            </a:r>
            <a:r>
              <a:rPr lang="en-US" sz="1200" b="0" i="0" kern="1200" dirty="0">
                <a:solidFill>
                  <a:schemeClr val="tx1"/>
                </a:solidFill>
                <a:latin typeface="Times" pitchFamily="-112" charset="0"/>
                <a:ea typeface="ＭＳ Ｐゴシック" charset="-128"/>
                <a:cs typeface="ＭＳ Ｐゴシック" charset="-128"/>
              </a:rPr>
              <a:t>identifies the hazards of the chemical and the appropriate warning information associated with those hazards</a:t>
            </a:r>
            <a:r>
              <a:rPr lang="en-US" sz="1200" b="0" i="0" kern="1200" baseline="0" dirty="0">
                <a:solidFill>
                  <a:schemeClr val="tx1"/>
                </a:solidFill>
                <a:latin typeface="Times" pitchFamily="-112" charset="0"/>
                <a:ea typeface="ＭＳ Ｐゴシック" charset="-128"/>
                <a:cs typeface="ＭＳ Ｐゴシック" charset="-128"/>
              </a:rPr>
              <a:t> such as t</a:t>
            </a:r>
            <a:r>
              <a:rPr lang="en-US" sz="1200" b="0" i="0" kern="1200" dirty="0">
                <a:solidFill>
                  <a:schemeClr val="tx1"/>
                </a:solidFill>
                <a:latin typeface="Times" pitchFamily="-112" charset="0"/>
                <a:ea typeface="ＭＳ Ｐゴシック" charset="-128"/>
                <a:cs typeface="ＭＳ Ｐゴシック" charset="-128"/>
              </a:rPr>
              <a:t>he hazard classification of the chemical (e.g., flammable liquid, category),</a:t>
            </a:r>
            <a:r>
              <a:rPr lang="en-US" sz="1200" b="0" i="0" kern="1200" baseline="0" dirty="0">
                <a:solidFill>
                  <a:schemeClr val="tx1"/>
                </a:solidFill>
                <a:latin typeface="Times" pitchFamily="-112" charset="0"/>
                <a:ea typeface="ＭＳ Ｐゴシック" charset="-128"/>
                <a:cs typeface="ＭＳ Ｐゴシック" charset="-128"/>
              </a:rPr>
              <a:t> s</a:t>
            </a:r>
            <a:r>
              <a:rPr lang="en-US" sz="1200" b="0" i="0" kern="1200" dirty="0">
                <a:solidFill>
                  <a:schemeClr val="tx1"/>
                </a:solidFill>
                <a:latin typeface="Times" pitchFamily="-112" charset="0"/>
                <a:ea typeface="ＭＳ Ｐゴシック" charset="-128"/>
                <a:cs typeface="ＭＳ Ｐゴシック" charset="-128"/>
              </a:rPr>
              <a:t>ignal word</a:t>
            </a:r>
            <a:r>
              <a:rPr lang="en-US" sz="1200" b="0" i="0" kern="1200" baseline="0" dirty="0">
                <a:solidFill>
                  <a:schemeClr val="tx1"/>
                </a:solidFill>
                <a:latin typeface="Times" pitchFamily="-112" charset="0"/>
                <a:ea typeface="ＭＳ Ｐゴシック" charset="-128"/>
                <a:cs typeface="ＭＳ Ｐゴシック" charset="-128"/>
              </a:rPr>
              <a:t>, h</a:t>
            </a:r>
            <a:r>
              <a:rPr lang="en-US" sz="1200" b="0" i="0" kern="1200" dirty="0">
                <a:solidFill>
                  <a:schemeClr val="tx1"/>
                </a:solidFill>
                <a:latin typeface="Times" pitchFamily="-112" charset="0"/>
                <a:ea typeface="ＭＳ Ｐゴシック" charset="-128"/>
                <a:cs typeface="ＭＳ Ｐゴシック" charset="-128"/>
              </a:rPr>
              <a:t>azard statement,</a:t>
            </a:r>
            <a:r>
              <a:rPr lang="en-US" sz="1200" b="0" i="0" kern="1200" baseline="0" dirty="0">
                <a:solidFill>
                  <a:schemeClr val="tx1"/>
                </a:solidFill>
                <a:latin typeface="Times" pitchFamily="-112" charset="0"/>
                <a:ea typeface="ＭＳ Ｐゴシック" charset="-128"/>
                <a:cs typeface="ＭＳ Ｐゴシック" charset="-128"/>
              </a:rPr>
              <a:t> </a:t>
            </a:r>
            <a:r>
              <a:rPr lang="en-US" sz="1200" b="0" i="0" kern="1200" dirty="0">
                <a:solidFill>
                  <a:schemeClr val="tx1"/>
                </a:solidFill>
                <a:latin typeface="Times" pitchFamily="-112" charset="0"/>
                <a:ea typeface="ＭＳ Ｐゴシック" charset="-128"/>
                <a:cs typeface="ＭＳ Ｐゴシック" charset="-128"/>
              </a:rPr>
              <a:t>pictogram and precautionary</a:t>
            </a:r>
            <a:r>
              <a:rPr lang="en-US" sz="1200" b="0" i="0" kern="1200" baseline="0" dirty="0">
                <a:solidFill>
                  <a:schemeClr val="tx1"/>
                </a:solidFill>
                <a:latin typeface="Times" pitchFamily="-112" charset="0"/>
                <a:ea typeface="ＭＳ Ｐゴシック" charset="-128"/>
                <a:cs typeface="ＭＳ Ｐゴシック" charset="-128"/>
              </a:rPr>
              <a:t> statement</a:t>
            </a:r>
            <a:r>
              <a:rPr lang="en-US" sz="1200" b="0" i="0" kern="1200" dirty="0">
                <a:solidFill>
                  <a:schemeClr val="tx1"/>
                </a:solidFill>
                <a:latin typeface="Times" pitchFamily="-112" charset="0"/>
                <a:ea typeface="ＭＳ Ｐゴシック" charset="-128"/>
                <a:cs typeface="ＭＳ Ｐゴシック" charset="-128"/>
              </a:rPr>
              <a:t>. The third section which is </a:t>
            </a:r>
            <a:r>
              <a:rPr lang="en-US" sz="1200" b="1" noProof="0" dirty="0"/>
              <a:t>Composition/information on ingredients</a:t>
            </a:r>
            <a:r>
              <a:rPr lang="en-US" sz="1200" b="1" i="0" kern="1200" baseline="0" dirty="0">
                <a:solidFill>
                  <a:schemeClr val="tx1"/>
                </a:solidFill>
                <a:latin typeface="Times" pitchFamily="-112" charset="0"/>
                <a:ea typeface="ＭＳ Ｐゴシック" charset="-128"/>
                <a:cs typeface="ＭＳ Ｐゴシック" charset="-128"/>
              </a:rPr>
              <a:t> </a:t>
            </a:r>
            <a:r>
              <a:rPr lang="en-US" sz="1200" b="0" i="0" kern="1200" dirty="0">
                <a:solidFill>
                  <a:schemeClr val="tx1"/>
                </a:solidFill>
                <a:latin typeface="Times" pitchFamily="-112" charset="0"/>
                <a:ea typeface="ＭＳ Ｐゴシック" charset="-128"/>
                <a:cs typeface="ＭＳ Ｐゴシック" charset="-128"/>
              </a:rPr>
              <a:t>identifies the ingredient(s) contained in the product, including impurities and stabilizing additives such as chemical name</a:t>
            </a:r>
            <a:r>
              <a:rPr lang="en-US" sz="1200" b="0" i="0" kern="1200" baseline="0" dirty="0">
                <a:solidFill>
                  <a:schemeClr val="tx1"/>
                </a:solidFill>
                <a:latin typeface="Times" pitchFamily="-112" charset="0"/>
                <a:ea typeface="ＭＳ Ｐゴシック" charset="-128"/>
                <a:cs typeface="ＭＳ Ｐゴシック" charset="-128"/>
              </a:rPr>
              <a:t>, c</a:t>
            </a:r>
            <a:r>
              <a:rPr lang="en-US" sz="1200" b="0" i="0" kern="1200" dirty="0">
                <a:solidFill>
                  <a:schemeClr val="tx1"/>
                </a:solidFill>
                <a:latin typeface="Times" pitchFamily="-112" charset="0"/>
                <a:ea typeface="ＭＳ Ｐゴシック" charset="-128"/>
                <a:cs typeface="ＭＳ Ｐゴシック" charset="-128"/>
              </a:rPr>
              <a:t>ommon name and synonym. In the following sections, the</a:t>
            </a:r>
            <a:r>
              <a:rPr lang="en-US" sz="1200" b="0" i="0" kern="1200" baseline="0" dirty="0">
                <a:solidFill>
                  <a:schemeClr val="tx1"/>
                </a:solidFill>
                <a:latin typeface="Times" pitchFamily="-112" charset="0"/>
                <a:ea typeface="ＭＳ Ｐゴシック" charset="-128"/>
                <a:cs typeface="ＭＳ Ｐゴシック" charset="-128"/>
              </a:rPr>
              <a:t> </a:t>
            </a:r>
            <a:r>
              <a:rPr lang="en-US" sz="1200" b="1" i="0" kern="1200" baseline="0" dirty="0">
                <a:solidFill>
                  <a:schemeClr val="tx1"/>
                </a:solidFill>
                <a:latin typeface="Times" pitchFamily="-112" charset="0"/>
                <a:ea typeface="ＭＳ Ｐゴシック" charset="-128"/>
                <a:cs typeface="ＭＳ Ｐゴシック" charset="-128"/>
              </a:rPr>
              <a:t>first aid measures</a:t>
            </a:r>
            <a:r>
              <a:rPr lang="en-US" sz="1200" b="1" i="0" kern="1200" dirty="0">
                <a:solidFill>
                  <a:schemeClr val="tx1"/>
                </a:solidFill>
                <a:latin typeface="Times" pitchFamily="-112" charset="0"/>
                <a:ea typeface="ＭＳ Ｐゴシック" charset="-128"/>
                <a:cs typeface="ＭＳ Ｐゴシック" charset="-128"/>
              </a:rPr>
              <a:t> </a:t>
            </a:r>
            <a:r>
              <a:rPr lang="en-US" sz="1200" b="0" i="0" kern="1200" dirty="0">
                <a:solidFill>
                  <a:schemeClr val="tx1"/>
                </a:solidFill>
                <a:latin typeface="Times" pitchFamily="-112" charset="0"/>
                <a:ea typeface="ＭＳ Ｐゴシック" charset="-128"/>
                <a:cs typeface="ＭＳ Ｐゴシック" charset="-128"/>
              </a:rPr>
              <a:t>section describes the initial care that should be given by untrained responders to an individual who has been exposed to the chemical. </a:t>
            </a:r>
            <a:r>
              <a:rPr lang="en-US" sz="1200" b="1" i="0" kern="1200" dirty="0">
                <a:solidFill>
                  <a:schemeClr val="tx1"/>
                </a:solidFill>
                <a:latin typeface="Times" pitchFamily="-112" charset="0"/>
                <a:ea typeface="ＭＳ Ｐゴシック" charset="-128"/>
                <a:cs typeface="ＭＳ Ｐゴシック" charset="-128"/>
              </a:rPr>
              <a:t>Fire fighting</a:t>
            </a:r>
            <a:r>
              <a:rPr lang="en-US" sz="1200" b="1" i="0" kern="1200" baseline="0" dirty="0">
                <a:solidFill>
                  <a:schemeClr val="tx1"/>
                </a:solidFill>
                <a:latin typeface="Times" pitchFamily="-112" charset="0"/>
                <a:ea typeface="ＭＳ Ｐゴシック" charset="-128"/>
                <a:cs typeface="ＭＳ Ｐゴシック" charset="-128"/>
              </a:rPr>
              <a:t> measures </a:t>
            </a:r>
            <a:r>
              <a:rPr lang="en-US" sz="1200" b="0" i="0" kern="1200" baseline="0" dirty="0">
                <a:solidFill>
                  <a:schemeClr val="tx1"/>
                </a:solidFill>
                <a:latin typeface="Times" pitchFamily="-112" charset="0"/>
                <a:ea typeface="ＭＳ Ｐゴシック" charset="-128"/>
                <a:cs typeface="ＭＳ Ｐゴシック" charset="-128"/>
              </a:rPr>
              <a:t>section gives recommendations about </a:t>
            </a:r>
            <a:r>
              <a:rPr lang="en-US" sz="1200" b="0" i="0" kern="1200" dirty="0">
                <a:solidFill>
                  <a:schemeClr val="tx1"/>
                </a:solidFill>
                <a:latin typeface="Times" pitchFamily="-112" charset="0"/>
                <a:ea typeface="ＭＳ Ｐゴシック" charset="-128"/>
                <a:cs typeface="ＭＳ Ｐゴシック" charset="-128"/>
              </a:rPr>
              <a:t>suitable extinguishing equipment and special protective equipment or precautions for firefighters, advice on specific hazards that develop from the chemical during the fire.</a:t>
            </a:r>
            <a:r>
              <a:rPr lang="en-US" sz="1200" b="0" i="0" kern="1200" baseline="0" dirty="0">
                <a:solidFill>
                  <a:schemeClr val="tx1"/>
                </a:solidFill>
                <a:latin typeface="Times" pitchFamily="-112" charset="0"/>
                <a:ea typeface="ＭＳ Ｐゴシック" charset="-128"/>
                <a:cs typeface="ＭＳ Ｐゴシック" charset="-128"/>
              </a:rPr>
              <a:t> </a:t>
            </a:r>
            <a:r>
              <a:rPr lang="en-US" sz="1200" b="1" noProof="0" dirty="0"/>
              <a:t>Accidental release measures</a:t>
            </a:r>
            <a:r>
              <a:rPr lang="en-US" sz="1200" b="1" baseline="0" noProof="0" dirty="0"/>
              <a:t> </a:t>
            </a:r>
            <a:r>
              <a:rPr lang="en-US" sz="1200" b="0" i="0" kern="1200" dirty="0">
                <a:solidFill>
                  <a:schemeClr val="tx1"/>
                </a:solidFill>
                <a:latin typeface="Times" pitchFamily="-112" charset="0"/>
                <a:ea typeface="ＭＳ Ｐゴシック" charset="-128"/>
                <a:cs typeface="ＭＳ Ｐゴシック" charset="-128"/>
              </a:rPr>
              <a:t>provides recommendations on the appropriate response to spills, leaks, or releases, including containment and cleanup practices to prevent or minimize exposure to people, properties, or the environment. </a:t>
            </a:r>
            <a:r>
              <a:rPr lang="en-US" sz="1200" b="1" i="0" kern="1200" dirty="0">
                <a:solidFill>
                  <a:schemeClr val="tx1"/>
                </a:solidFill>
                <a:latin typeface="Times" pitchFamily="-112" charset="0"/>
                <a:ea typeface="ＭＳ Ｐゴシック" charset="-128"/>
                <a:cs typeface="ＭＳ Ｐゴシック" charset="-128"/>
              </a:rPr>
              <a:t>Handling and storage</a:t>
            </a:r>
            <a:r>
              <a:rPr lang="en-US" sz="1200" b="1" i="0" kern="1200" baseline="0" dirty="0">
                <a:solidFill>
                  <a:schemeClr val="tx1"/>
                </a:solidFill>
                <a:latin typeface="Times" pitchFamily="-112" charset="0"/>
                <a:ea typeface="ＭＳ Ｐゴシック" charset="-128"/>
                <a:cs typeface="ＭＳ Ｐゴシック" charset="-128"/>
              </a:rPr>
              <a:t> </a:t>
            </a:r>
            <a:r>
              <a:rPr lang="en-US" sz="1200" b="0" i="0" kern="1200" baseline="0" dirty="0">
                <a:solidFill>
                  <a:schemeClr val="tx1"/>
                </a:solidFill>
                <a:latin typeface="Times" pitchFamily="-112" charset="0"/>
                <a:ea typeface="ＭＳ Ｐゴシック" charset="-128"/>
                <a:cs typeface="ＭＳ Ｐゴシック" charset="-128"/>
              </a:rPr>
              <a:t>section  </a:t>
            </a:r>
            <a:r>
              <a:rPr lang="en-US" sz="1200" b="0" i="0" kern="1200" dirty="0">
                <a:solidFill>
                  <a:schemeClr val="tx1"/>
                </a:solidFill>
                <a:latin typeface="Times" pitchFamily="-112" charset="0"/>
                <a:ea typeface="ＭＳ Ｐゴシック" charset="-128"/>
                <a:cs typeface="ＭＳ Ｐゴシック" charset="-128"/>
              </a:rPr>
              <a:t>provides guidance on the safe handling practices and conditions for safe storage of chemicals.</a:t>
            </a:r>
            <a:r>
              <a:rPr lang="en-US" sz="1200" b="0" i="0" kern="1200" baseline="0" dirty="0">
                <a:solidFill>
                  <a:schemeClr val="tx1"/>
                </a:solidFill>
                <a:latin typeface="Times" pitchFamily="-112" charset="0"/>
                <a:ea typeface="ＭＳ Ｐゴシック" charset="-128"/>
                <a:cs typeface="ＭＳ Ｐゴシック" charset="-128"/>
              </a:rPr>
              <a:t> </a:t>
            </a:r>
            <a:endParaRPr lang="en-US" dirty="0"/>
          </a:p>
          <a:p>
            <a:endParaRPr lang="en-US" sz="1200" b="0" i="0" kern="1200" dirty="0">
              <a:solidFill>
                <a:schemeClr val="tx1"/>
              </a:solidFill>
              <a:latin typeface="Times" pitchFamily="-112" charset="0"/>
              <a:ea typeface="ＭＳ Ｐゴシック" charset="-128"/>
              <a:cs typeface="ＭＳ Ｐゴシック" charset="-128"/>
            </a:endParaRPr>
          </a:p>
          <a:p>
            <a:endParaRPr lang="en-US" sz="1200" b="0" i="0" kern="1200" dirty="0">
              <a:solidFill>
                <a:schemeClr val="tx1"/>
              </a:solidFill>
              <a:latin typeface="Times" pitchFamily="-112" charset="0"/>
              <a:ea typeface="ＭＳ Ｐゴシック" charset="-128"/>
              <a:cs typeface="ＭＳ Ｐゴシック" charset="-128"/>
            </a:endParaRPr>
          </a:p>
          <a:p>
            <a:endParaRPr lang="en-US" sz="1200" b="0" i="0" kern="1200" dirty="0">
              <a:solidFill>
                <a:schemeClr val="tx1"/>
              </a:solidFill>
              <a:latin typeface="Times" pitchFamily="-112" charset="0"/>
              <a:ea typeface="ＭＳ Ｐゴシック" charset="-128"/>
              <a:cs typeface="ＭＳ Ｐゴシック" charset="-128"/>
            </a:endParaRPr>
          </a:p>
          <a:p>
            <a:endParaRPr lang="en-US" sz="1200" b="0" i="0" kern="1200" dirty="0">
              <a:solidFill>
                <a:schemeClr val="tx1"/>
              </a:solidFill>
              <a:latin typeface="Times" pitchFamily="-112" charset="0"/>
              <a:ea typeface="ＭＳ Ｐゴシック" charset="-128"/>
              <a:cs typeface="ＭＳ Ｐゴシック" charset="-128"/>
            </a:endParaRPr>
          </a:p>
          <a:p>
            <a:endParaRPr lang="en-US" b="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85000" lnSpcReduction="20000"/>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en-US" sz="1200" b="1" noProof="0" dirty="0"/>
              <a:t>Exposure controls/personal protection section </a:t>
            </a:r>
            <a:r>
              <a:rPr lang="en-US" sz="1200" noProof="0" dirty="0"/>
              <a:t>is about </a:t>
            </a:r>
            <a:r>
              <a:rPr lang="en-US" sz="1200" b="0" i="0" kern="1200" noProof="0" dirty="0">
                <a:solidFill>
                  <a:schemeClr val="tx1"/>
                </a:solidFill>
                <a:latin typeface="Times" pitchFamily="-112" charset="0"/>
                <a:ea typeface="ＭＳ Ｐゴシック" pitchFamily="-112" charset="-128"/>
                <a:cs typeface="ＭＳ Ｐゴシック" charset="-128"/>
              </a:rPr>
              <a:t>exposure limits recommended by OSHA,</a:t>
            </a:r>
            <a:r>
              <a:rPr lang="en-US" sz="1200" b="0" i="0" kern="1200" baseline="0" noProof="0" dirty="0">
                <a:solidFill>
                  <a:schemeClr val="tx1"/>
                </a:solidFill>
                <a:latin typeface="Times" pitchFamily="-112" charset="0"/>
                <a:ea typeface="ＭＳ Ｐゴシック" pitchFamily="-112" charset="-128"/>
                <a:cs typeface="ＭＳ Ｐゴシック" charset="-128"/>
              </a:rPr>
              <a:t> </a:t>
            </a:r>
            <a:r>
              <a:rPr lang="en-US" sz="1200" b="0" i="0" u="sng" kern="1200" noProof="0" dirty="0">
                <a:solidFill>
                  <a:srgbClr val="FF0000"/>
                </a:solidFill>
                <a:latin typeface="Times" pitchFamily="-112" charset="0"/>
                <a:ea typeface="ＭＳ Ｐゴシック" pitchFamily="-112" charset="-128"/>
                <a:cs typeface="ＭＳ Ｐゴシック" charset="-128"/>
              </a:rPr>
              <a:t>Permissible Exposure Limits (PELs), American Conference of Governmental Industrial Hygienists (ACGIH) Threshold Limit Values (TLVs) and manufacturers, engineering controls, and personal protective measures that can be used to minimize worker exposure</a:t>
            </a:r>
            <a:r>
              <a:rPr lang="en-US" sz="1200" b="0" i="0" kern="1200" noProof="0" dirty="0">
                <a:solidFill>
                  <a:schemeClr val="tx1"/>
                </a:solidFill>
                <a:latin typeface="Times" pitchFamily="-112" charset="0"/>
                <a:ea typeface="ＭＳ Ｐゴシック" pitchFamily="-112" charset="-128"/>
                <a:cs typeface="ＭＳ Ｐゴシック" charset="-128"/>
              </a:rPr>
              <a:t>. </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US" sz="1200" b="1" i="0" kern="1200" noProof="0" dirty="0">
                <a:solidFill>
                  <a:schemeClr val="tx1"/>
                </a:solidFill>
                <a:latin typeface="Times" pitchFamily="-112" charset="0"/>
                <a:ea typeface="ＭＳ Ｐゴシック" pitchFamily="-112" charset="-128"/>
                <a:cs typeface="ＭＳ Ｐゴシック" charset="-128"/>
              </a:rPr>
              <a:t>Physical</a:t>
            </a:r>
            <a:r>
              <a:rPr lang="en-US" sz="1200" b="1" i="0" kern="1200" baseline="0" noProof="0" dirty="0">
                <a:solidFill>
                  <a:schemeClr val="tx1"/>
                </a:solidFill>
                <a:latin typeface="Times" pitchFamily="-112" charset="0"/>
                <a:ea typeface="ＭＳ Ｐゴシック" pitchFamily="-112" charset="-128"/>
                <a:cs typeface="ＭＳ Ｐゴシック" charset="-128"/>
              </a:rPr>
              <a:t> and chemical properties </a:t>
            </a:r>
            <a:r>
              <a:rPr lang="en-US" sz="1200" b="0" i="0" kern="1200" baseline="0" noProof="0" dirty="0">
                <a:solidFill>
                  <a:schemeClr val="tx1"/>
                </a:solidFill>
                <a:latin typeface="Times" pitchFamily="-112" charset="0"/>
                <a:ea typeface="ＭＳ Ｐゴシック" pitchFamily="-112" charset="-128"/>
                <a:cs typeface="ＭＳ Ｐゴシック" charset="-128"/>
              </a:rPr>
              <a:t>section</a:t>
            </a:r>
            <a:r>
              <a:rPr lang="en-US" sz="1200" b="1" i="0" kern="1200" baseline="0" noProof="0" dirty="0">
                <a:solidFill>
                  <a:schemeClr val="tx1"/>
                </a:solidFill>
                <a:latin typeface="Times" pitchFamily="-112" charset="0"/>
                <a:ea typeface="ＭＳ Ｐゴシック" pitchFamily="-112" charset="-128"/>
                <a:cs typeface="ＭＳ Ｐゴシック" charset="-128"/>
              </a:rPr>
              <a:t> </a:t>
            </a:r>
            <a:r>
              <a:rPr lang="en-US" sz="1200" b="0" i="0" kern="1200" noProof="0" dirty="0">
                <a:solidFill>
                  <a:schemeClr val="tx1"/>
                </a:solidFill>
                <a:latin typeface="Times" pitchFamily="-112" charset="0"/>
                <a:ea typeface="ＭＳ Ｐゴシック" pitchFamily="-112" charset="-128"/>
                <a:cs typeface="ＭＳ Ｐゴシック" charset="-128"/>
              </a:rPr>
              <a:t> identifies physical and chemical properties associated with the substance or mixture such</a:t>
            </a:r>
            <a:r>
              <a:rPr lang="en-US" sz="1200" b="0" i="0" kern="1200" baseline="0" noProof="0" dirty="0">
                <a:solidFill>
                  <a:schemeClr val="tx1"/>
                </a:solidFill>
                <a:latin typeface="Times" pitchFamily="-112" charset="0"/>
                <a:ea typeface="ＭＳ Ｐゴシック" pitchFamily="-112" charset="-128"/>
                <a:cs typeface="ＭＳ Ｐゴシック" charset="-128"/>
              </a:rPr>
              <a:t> as appearance, odor, vapor pressure, pH, relative density, etc. </a:t>
            </a:r>
            <a:r>
              <a:rPr lang="en-US" sz="1200" b="1" i="0" kern="1200" baseline="0" noProof="0" dirty="0">
                <a:solidFill>
                  <a:schemeClr val="tx1"/>
                </a:solidFill>
                <a:latin typeface="Times" pitchFamily="-112" charset="0"/>
                <a:ea typeface="ＭＳ Ｐゴシック" pitchFamily="-112" charset="-128"/>
                <a:cs typeface="ＭＳ Ｐゴシック" charset="-128"/>
              </a:rPr>
              <a:t>Stability and reactivity section </a:t>
            </a:r>
            <a:r>
              <a:rPr lang="en-US" sz="1200" b="0" i="0" kern="1200" noProof="0" dirty="0">
                <a:solidFill>
                  <a:schemeClr val="tx1"/>
                </a:solidFill>
                <a:latin typeface="Times" pitchFamily="-112" charset="0"/>
                <a:ea typeface="ＭＳ Ｐゴシック" pitchFamily="-112" charset="-128"/>
                <a:cs typeface="ＭＳ Ｐゴシック" charset="-128"/>
              </a:rPr>
              <a:t>describes the reactivity hazards of the chemical and the chemical stability information</a:t>
            </a:r>
            <a:r>
              <a:rPr lang="en-US" sz="1200" b="0" i="0" kern="1200" baseline="0" noProof="0" dirty="0">
                <a:solidFill>
                  <a:schemeClr val="tx1"/>
                </a:solidFill>
                <a:latin typeface="Times" pitchFamily="-112" charset="0"/>
                <a:ea typeface="ＭＳ Ｐゴシック" pitchFamily="-112" charset="-128"/>
                <a:cs typeface="ＭＳ Ｐゴシック" charset="-128"/>
              </a:rPr>
              <a:t> such as d</a:t>
            </a:r>
            <a:r>
              <a:rPr lang="en-US" sz="1200" b="0" i="0" kern="1200" noProof="0" dirty="0">
                <a:solidFill>
                  <a:schemeClr val="tx1"/>
                </a:solidFill>
                <a:latin typeface="Times" pitchFamily="-112" charset="0"/>
                <a:ea typeface="ＭＳ Ｐゴシック" pitchFamily="-112" charset="-128"/>
                <a:cs typeface="ＭＳ Ｐゴシック" charset="-128"/>
              </a:rPr>
              <a:t>escription of the specific test data for the chemical, any stabilizers that may be needed to maintain chemical stability,</a:t>
            </a:r>
            <a:r>
              <a:rPr lang="en-US" sz="1200" b="0" i="0" kern="1200" baseline="0" noProof="0" dirty="0">
                <a:solidFill>
                  <a:schemeClr val="tx1"/>
                </a:solidFill>
                <a:latin typeface="Times" pitchFamily="-112" charset="0"/>
                <a:ea typeface="ＭＳ Ｐゴシック" pitchFamily="-112" charset="-128"/>
                <a:cs typeface="ＭＳ Ｐゴシック" charset="-128"/>
              </a:rPr>
              <a:t> etc. </a:t>
            </a:r>
            <a:r>
              <a:rPr lang="en-US" sz="1200" b="1" i="0" kern="1200" baseline="0" noProof="0" dirty="0">
                <a:solidFill>
                  <a:schemeClr val="tx1"/>
                </a:solidFill>
                <a:latin typeface="Times" pitchFamily="-112" charset="0"/>
                <a:ea typeface="ＭＳ Ｐゴシック" pitchFamily="-112" charset="-128"/>
                <a:cs typeface="ＭＳ Ｐゴシック" charset="-128"/>
              </a:rPr>
              <a:t>Toxicological information</a:t>
            </a:r>
            <a:r>
              <a:rPr lang="en-US" sz="1200" b="0" i="0" kern="1200" baseline="0" noProof="0" dirty="0">
                <a:solidFill>
                  <a:schemeClr val="tx1"/>
                </a:solidFill>
                <a:latin typeface="Times" pitchFamily="-112" charset="0"/>
                <a:ea typeface="ＭＳ Ｐゴシック" pitchFamily="-112" charset="-128"/>
                <a:cs typeface="ＭＳ Ｐゴシック" charset="-128"/>
              </a:rPr>
              <a:t> </a:t>
            </a:r>
            <a:r>
              <a:rPr lang="en-US" sz="1200" b="0" i="0" kern="1200" noProof="0" dirty="0">
                <a:solidFill>
                  <a:schemeClr val="tx1"/>
                </a:solidFill>
                <a:latin typeface="Times" pitchFamily="-112" charset="0"/>
                <a:ea typeface="ＭＳ Ｐゴシック" pitchFamily="-112" charset="-128"/>
                <a:cs typeface="ＭＳ Ｐゴシック" charset="-128"/>
              </a:rPr>
              <a:t> identifies toxicological and health effects information or indicates that such data are not available,</a:t>
            </a:r>
            <a:r>
              <a:rPr lang="en-US" sz="1200" b="0" i="0" kern="1200" baseline="0" noProof="0" dirty="0">
                <a:solidFill>
                  <a:schemeClr val="tx1"/>
                </a:solidFill>
                <a:latin typeface="Times" pitchFamily="-112" charset="0"/>
                <a:ea typeface="ＭＳ Ｐゴシック" pitchFamily="-112" charset="-128"/>
                <a:cs typeface="ＭＳ Ｐゴシック" charset="-128"/>
              </a:rPr>
              <a:t> such as i</a:t>
            </a:r>
            <a:r>
              <a:rPr lang="en-US" sz="1200" b="0" i="0" kern="1200" noProof="0" dirty="0">
                <a:solidFill>
                  <a:schemeClr val="tx1"/>
                </a:solidFill>
                <a:latin typeface="Times" pitchFamily="-112" charset="0"/>
                <a:ea typeface="ＭＳ Ｐゴシック" charset="-128"/>
                <a:cs typeface="ＭＳ Ｐゴシック" charset="-128"/>
              </a:rPr>
              <a:t>nformation on the likely routes of exposure (inhalation, ingestion, skin and eye contact, description of the delayed, immediate, or chronic effects from short- and long-term exposure,</a:t>
            </a:r>
            <a:r>
              <a:rPr lang="en-US" sz="1200" b="0" i="0" kern="1200" baseline="0" noProof="0" dirty="0">
                <a:solidFill>
                  <a:schemeClr val="tx1"/>
                </a:solidFill>
                <a:latin typeface="Times" pitchFamily="-112" charset="0"/>
                <a:ea typeface="ＭＳ Ｐゴシック" charset="-128"/>
                <a:cs typeface="ＭＳ Ｐゴシック" charset="-128"/>
              </a:rPr>
              <a:t> etc</a:t>
            </a:r>
            <a:r>
              <a:rPr lang="tr-TR" sz="1200" b="0" i="0" kern="1200" baseline="0" noProof="0" dirty="0">
                <a:solidFill>
                  <a:schemeClr val="tx1"/>
                </a:solidFill>
                <a:latin typeface="Times" pitchFamily="-112" charset="0"/>
                <a:ea typeface="ＭＳ Ｐゴシック" charset="-128"/>
                <a:cs typeface="ＭＳ Ｐゴシック" charset="-128"/>
              </a:rPr>
              <a:t>)</a:t>
            </a:r>
            <a:r>
              <a:rPr lang="en-US" sz="1200" b="0" i="0" kern="1200" baseline="0" noProof="0" dirty="0">
                <a:solidFill>
                  <a:schemeClr val="tx1"/>
                </a:solidFill>
                <a:latin typeface="Times" pitchFamily="-112" charset="0"/>
                <a:ea typeface="ＭＳ Ｐゴシック" charset="-128"/>
                <a:cs typeface="ＭＳ Ｐゴシック" charset="-128"/>
              </a:rPr>
              <a:t>.</a:t>
            </a:r>
            <a:r>
              <a:rPr lang="tr-TR" sz="1200" b="0" i="0" kern="1200" baseline="0" noProof="0" dirty="0">
                <a:solidFill>
                  <a:schemeClr val="tx1"/>
                </a:solidFill>
                <a:latin typeface="Times" pitchFamily="-112" charset="0"/>
                <a:ea typeface="ＭＳ Ｐゴシック" charset="-128"/>
                <a:cs typeface="ＭＳ Ｐゴシック" charset="-128"/>
              </a:rPr>
              <a:t> </a:t>
            </a:r>
            <a:endParaRPr lang="en-US" sz="1200" b="0" i="0" kern="1200" baseline="0" noProof="0" dirty="0">
              <a:solidFill>
                <a:schemeClr val="tx1"/>
              </a:solidFill>
              <a:latin typeface="Times" pitchFamily="-112" charset="0"/>
              <a:ea typeface="ＭＳ Ｐゴシック" charset="-128"/>
              <a:cs typeface="ＭＳ Ｐゴシック" charset="-128"/>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US" sz="1200" b="1" i="0" kern="1200" baseline="0" noProof="0" dirty="0">
                <a:solidFill>
                  <a:schemeClr val="tx1"/>
                </a:solidFill>
                <a:latin typeface="Times" pitchFamily="-112" charset="0"/>
                <a:ea typeface="ＭＳ Ｐゴシック" charset="-128"/>
                <a:cs typeface="ＭＳ Ｐゴシック" charset="-128"/>
              </a:rPr>
              <a:t>Ecological information, disposal considerations, transport information </a:t>
            </a:r>
            <a:r>
              <a:rPr lang="en-US" sz="1200" b="0" i="0" kern="1200" baseline="0" noProof="0" dirty="0">
                <a:solidFill>
                  <a:schemeClr val="tx1"/>
                </a:solidFill>
                <a:latin typeface="Times" pitchFamily="-112" charset="0"/>
                <a:ea typeface="ＭＳ Ｐゴシック" charset="-128"/>
                <a:cs typeface="ＭＳ Ｐゴシック" charset="-128"/>
              </a:rPr>
              <a:t>and</a:t>
            </a:r>
            <a:r>
              <a:rPr lang="en-US" sz="1200" b="1" i="0" kern="1200" baseline="0" noProof="0" dirty="0">
                <a:solidFill>
                  <a:schemeClr val="tx1"/>
                </a:solidFill>
                <a:latin typeface="Times" pitchFamily="-112" charset="0"/>
                <a:ea typeface="ＭＳ Ｐゴシック" charset="-128"/>
                <a:cs typeface="ＭＳ Ｐゴシック" charset="-128"/>
              </a:rPr>
              <a:t> regulatory information </a:t>
            </a:r>
            <a:r>
              <a:rPr lang="en-US" sz="1200" b="0" i="0" kern="1200" baseline="0" noProof="0" dirty="0">
                <a:solidFill>
                  <a:schemeClr val="tx1"/>
                </a:solidFill>
                <a:latin typeface="Times" pitchFamily="-112" charset="0"/>
                <a:ea typeface="ＭＳ Ｐゴシック" charset="-128"/>
                <a:cs typeface="ＭＳ Ｐゴシック" charset="-128"/>
              </a:rPr>
              <a:t>sections are non-mandatory and thus not enforced by OSHA</a:t>
            </a:r>
            <a:r>
              <a:rPr lang="tr-TR" sz="1200" b="0" i="0" kern="1200" baseline="0" noProof="0" dirty="0">
                <a:solidFill>
                  <a:schemeClr val="tx1"/>
                </a:solidFill>
                <a:latin typeface="Times" pitchFamily="-112" charset="0"/>
                <a:ea typeface="ＭＳ Ｐゴシック" charset="-128"/>
                <a:cs typeface="ＭＳ Ｐゴシック" charset="-128"/>
              </a:rPr>
              <a:t>.</a:t>
            </a:r>
            <a:r>
              <a:rPr lang="en-US" sz="1200" b="0" i="0" kern="1200" baseline="0" noProof="0" dirty="0">
                <a:solidFill>
                  <a:schemeClr val="tx1"/>
                </a:solidFill>
                <a:latin typeface="Times" pitchFamily="-112" charset="0"/>
                <a:ea typeface="ＭＳ Ｐゴシック" charset="-128"/>
                <a:cs typeface="ＭＳ Ｐゴシック" charset="-128"/>
              </a:rPr>
              <a:t> </a:t>
            </a:r>
            <a:r>
              <a:rPr lang="en-US" sz="1200" b="1" i="0" kern="1200" baseline="0" noProof="0" dirty="0">
                <a:solidFill>
                  <a:schemeClr val="tx1"/>
                </a:solidFill>
                <a:latin typeface="Times" pitchFamily="-112" charset="0"/>
                <a:ea typeface="ＭＳ Ｐゴシック" charset="-128"/>
                <a:cs typeface="ＭＳ Ｐゴシック" charset="-128"/>
              </a:rPr>
              <a:t>Ecological information </a:t>
            </a:r>
            <a:r>
              <a:rPr lang="en-US" sz="1200" b="0" i="0" kern="1200" baseline="0" noProof="0" dirty="0">
                <a:solidFill>
                  <a:schemeClr val="tx1"/>
                </a:solidFill>
                <a:latin typeface="Times" pitchFamily="-112" charset="0"/>
                <a:ea typeface="ＭＳ Ｐゴシック" charset="-128"/>
                <a:cs typeface="ＭＳ Ｐゴシック" charset="-128"/>
              </a:rPr>
              <a:t>section gives an idea about the ecological impact of the chemical if it is released to the environment, such as t</a:t>
            </a:r>
            <a:r>
              <a:rPr lang="en-US" sz="1200" b="0" i="0" kern="1200" noProof="0" dirty="0">
                <a:solidFill>
                  <a:schemeClr val="tx1"/>
                </a:solidFill>
                <a:latin typeface="Times" pitchFamily="-112" charset="0"/>
                <a:ea typeface="ＭＳ Ｐゴシック" charset="-128"/>
                <a:cs typeface="ＭＳ Ｐゴシック" charset="-128"/>
              </a:rPr>
              <a:t>he potential for a substance to move from the soil to the groundwater, ozone layer depletion potential etc.</a:t>
            </a:r>
            <a:r>
              <a:rPr lang="en-US" sz="1200" b="0" i="0" kern="1200" baseline="0" noProof="0" dirty="0">
                <a:solidFill>
                  <a:schemeClr val="tx1"/>
                </a:solidFill>
                <a:latin typeface="Times" pitchFamily="-112" charset="0"/>
                <a:ea typeface="ＭＳ Ｐゴシック" charset="-128"/>
                <a:cs typeface="ＭＳ Ｐゴシック" charset="-128"/>
              </a:rPr>
              <a:t> </a:t>
            </a:r>
            <a:r>
              <a:rPr lang="en-US" sz="1200" b="1" i="0" kern="1200" baseline="0" noProof="0" dirty="0">
                <a:solidFill>
                  <a:schemeClr val="tx1"/>
                </a:solidFill>
                <a:latin typeface="Times" pitchFamily="-112" charset="0"/>
                <a:ea typeface="ＭＳ Ｐゴシック" charset="-128"/>
                <a:cs typeface="ＭＳ Ｐゴシック" charset="-128"/>
              </a:rPr>
              <a:t>Disposal considerations </a:t>
            </a:r>
            <a:r>
              <a:rPr lang="en-US" sz="1200" b="0" i="0" kern="1200" baseline="0" noProof="0" dirty="0">
                <a:solidFill>
                  <a:schemeClr val="tx1"/>
                </a:solidFill>
                <a:latin typeface="Times" pitchFamily="-112" charset="0"/>
                <a:ea typeface="ＭＳ Ｐゴシック" charset="-128"/>
                <a:cs typeface="ＭＳ Ｐゴシック" charset="-128"/>
              </a:rPr>
              <a:t>section </a:t>
            </a:r>
            <a:r>
              <a:rPr lang="en-US" sz="1200" b="0" i="0" kern="1200" noProof="0" dirty="0">
                <a:solidFill>
                  <a:schemeClr val="tx1"/>
                </a:solidFill>
                <a:latin typeface="Times" pitchFamily="-112" charset="0"/>
                <a:ea typeface="ＭＳ Ｐゴシック" charset="-128"/>
                <a:cs typeface="ＭＳ Ｐゴシック" charset="-128"/>
              </a:rPr>
              <a:t>provides guidance on proper disposal practices, recycling or reclamation of the chemical(s) or its container, </a:t>
            </a:r>
            <a:r>
              <a:rPr lang="en-US" sz="1200" b="0" i="0" kern="1200" baseline="0" noProof="0" dirty="0">
                <a:solidFill>
                  <a:schemeClr val="tx1"/>
                </a:solidFill>
                <a:latin typeface="Times" pitchFamily="-112" charset="0"/>
                <a:ea typeface="ＭＳ Ｐゴシック" charset="-128"/>
                <a:cs typeface="ＭＳ Ｐゴシック" charset="-128"/>
              </a:rPr>
              <a:t>etc. </a:t>
            </a:r>
            <a:r>
              <a:rPr lang="en-US" sz="1200" b="1" i="0" kern="1200" baseline="0" noProof="0" dirty="0">
                <a:solidFill>
                  <a:schemeClr val="tx1"/>
                </a:solidFill>
                <a:latin typeface="Times" pitchFamily="-112" charset="0"/>
                <a:ea typeface="ＭＳ Ｐゴシック" charset="-128"/>
                <a:cs typeface="ＭＳ Ｐゴシック" charset="-128"/>
              </a:rPr>
              <a:t>Transport information </a:t>
            </a:r>
            <a:r>
              <a:rPr lang="en-US" sz="1200" b="0" i="0" kern="1200" baseline="0" noProof="0" dirty="0">
                <a:solidFill>
                  <a:schemeClr val="tx1"/>
                </a:solidFill>
                <a:latin typeface="Times" pitchFamily="-112" charset="0"/>
                <a:ea typeface="ＭＳ Ｐゴシック" charset="-128"/>
                <a:cs typeface="ＭＳ Ｐゴシック" charset="-128"/>
              </a:rPr>
              <a:t>section includes information about </a:t>
            </a:r>
            <a:r>
              <a:rPr lang="en-US" sz="1200" b="0" i="0" kern="1200" noProof="0" dirty="0">
                <a:solidFill>
                  <a:schemeClr val="tx1"/>
                </a:solidFill>
                <a:latin typeface="Times" pitchFamily="-112" charset="0"/>
                <a:ea typeface="ＭＳ Ｐゴシック" charset="-128"/>
                <a:cs typeface="ＭＳ Ｐゴシック" charset="-128"/>
              </a:rPr>
              <a:t>classification for shipping and transporting of hazardous chemical(s) by road, air, rail, or sea, such as UN number (four-figure identification number of the substance), UN proper shipping name,</a:t>
            </a:r>
            <a:r>
              <a:rPr lang="en-US" sz="1200" b="0" i="0" kern="1200" baseline="0" noProof="0" dirty="0">
                <a:solidFill>
                  <a:schemeClr val="tx1"/>
                </a:solidFill>
                <a:latin typeface="Times" pitchFamily="-112" charset="0"/>
                <a:ea typeface="ＭＳ Ｐゴシック" charset="-128"/>
                <a:cs typeface="ＭＳ Ｐゴシック" charset="-128"/>
              </a:rPr>
              <a:t> etc. </a:t>
            </a:r>
            <a:r>
              <a:rPr lang="en-US" sz="1200" b="1" i="0" kern="1200" baseline="0" noProof="0" dirty="0">
                <a:solidFill>
                  <a:schemeClr val="tx1"/>
                </a:solidFill>
                <a:latin typeface="Times" pitchFamily="-112" charset="0"/>
                <a:ea typeface="ＭＳ Ｐゴシック" charset="-128"/>
                <a:cs typeface="ＭＳ Ｐゴシック" charset="-128"/>
              </a:rPr>
              <a:t>Regulatory information </a:t>
            </a:r>
            <a:r>
              <a:rPr lang="en-US" sz="1200" b="0" i="0" kern="1200" baseline="0" noProof="0" dirty="0">
                <a:solidFill>
                  <a:schemeClr val="tx1"/>
                </a:solidFill>
                <a:latin typeface="Times" pitchFamily="-112" charset="0"/>
                <a:ea typeface="ＭＳ Ｐゴシック" charset="-128"/>
                <a:cs typeface="ＭＳ Ｐゴシック" charset="-128"/>
              </a:rPr>
              <a:t>section i</a:t>
            </a:r>
            <a:r>
              <a:rPr lang="en-US" sz="1200" b="0" i="0" kern="1200" noProof="0" dirty="0">
                <a:solidFill>
                  <a:schemeClr val="tx1"/>
                </a:solidFill>
                <a:latin typeface="Times" pitchFamily="-112" charset="0"/>
                <a:ea typeface="ＭＳ Ｐゴシック" charset="-128"/>
                <a:cs typeface="ＭＳ Ｐゴシック" charset="-128"/>
              </a:rPr>
              <a:t>dentifies the safety, health, and environmental regulations specific for the product that is not indicated anywhere else on the SDS, such as any national and/or regional regulatory information of the chemical or mixtures (including any OSHA, Department of Transportation, Environmental Protection Agency, or Consumer Product Safety Commission regulations). </a:t>
            </a:r>
            <a:r>
              <a:rPr lang="en-US" sz="1200" b="1" i="0" kern="1200" noProof="0" dirty="0">
                <a:solidFill>
                  <a:schemeClr val="tx1"/>
                </a:solidFill>
                <a:latin typeface="Times" pitchFamily="-112" charset="0"/>
                <a:ea typeface="ＭＳ Ｐゴシック" charset="-128"/>
                <a:cs typeface="ＭＳ Ｐゴシック" charset="-128"/>
              </a:rPr>
              <a:t>Other information </a:t>
            </a:r>
            <a:r>
              <a:rPr lang="en-US" sz="1200" b="0" i="0" kern="1200" noProof="0" dirty="0">
                <a:solidFill>
                  <a:schemeClr val="tx1"/>
                </a:solidFill>
                <a:latin typeface="Times" pitchFamily="-112" charset="0"/>
                <a:ea typeface="ＭＳ Ｐゴシック" charset="-128"/>
                <a:cs typeface="ＭＳ Ｐゴシック" charset="-128"/>
              </a:rPr>
              <a:t>section</a:t>
            </a:r>
            <a:r>
              <a:rPr lang="en-US" sz="1200" b="1" i="0" kern="1200" baseline="0" noProof="0" dirty="0">
                <a:solidFill>
                  <a:schemeClr val="tx1"/>
                </a:solidFill>
                <a:latin typeface="Times" pitchFamily="-112" charset="0"/>
                <a:ea typeface="ＭＳ Ｐゴシック" charset="-128"/>
                <a:cs typeface="ＭＳ Ｐゴシック" charset="-128"/>
              </a:rPr>
              <a:t> </a:t>
            </a:r>
            <a:r>
              <a:rPr lang="en-US" sz="1200" b="0" i="0" kern="1200" baseline="0" noProof="0" dirty="0">
                <a:solidFill>
                  <a:schemeClr val="tx1"/>
                </a:solidFill>
                <a:latin typeface="Times" pitchFamily="-112" charset="0"/>
                <a:ea typeface="ＭＳ Ｐゴシック" charset="-128"/>
                <a:cs typeface="ＭＳ Ｐゴシック" charset="-128"/>
              </a:rPr>
              <a:t>is another mandatory section and it </a:t>
            </a:r>
            <a:r>
              <a:rPr lang="en-US" sz="1200" b="0" i="0" kern="1200" noProof="0" dirty="0">
                <a:solidFill>
                  <a:schemeClr val="tx1"/>
                </a:solidFill>
                <a:latin typeface="Times" pitchFamily="-112" charset="0"/>
                <a:ea typeface="ＭＳ Ｐゴシック" charset="-128"/>
                <a:cs typeface="ＭＳ Ｐゴシック" charset="-128"/>
              </a:rPr>
              <a:t>indicates when the SDS was prepared or when the last known revision was made. The SDS may also state where the changes have been made to the previous version. You may wish to contact the supplier for an explanation of the changes. Other useful information also may be included in this section.</a:t>
            </a:r>
            <a:endParaRPr lang="en-US" sz="1200" b="1" i="0" kern="1200" noProof="0" dirty="0">
              <a:solidFill>
                <a:schemeClr val="tx1"/>
              </a:solidFill>
              <a:latin typeface="Times" pitchFamily="-112" charset="0"/>
              <a:ea typeface="ＭＳ Ｐゴシック" charset="-128"/>
              <a:cs typeface="ＭＳ Ｐゴシック" charset="-128"/>
            </a:endParaRPr>
          </a:p>
        </p:txBody>
      </p:sp>
      <p:sp>
        <p:nvSpPr>
          <p:cNvPr id="4" name="3 Slayt Numarası Yer Tutucusu"/>
          <p:cNvSpPr>
            <a:spLocks noGrp="1"/>
          </p:cNvSpPr>
          <p:nvPr>
            <p:ph type="sldNum" sz="quarter" idx="10"/>
          </p:nvPr>
        </p:nvSpPr>
        <p:spPr/>
        <p:txBody>
          <a:bodyPr/>
          <a:lstStyle/>
          <a:p>
            <a:fld id="{8FD7EEA0-3C3F-44E4-B98B-04CE6571239D}"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sz="1200" b="0" i="0" kern="1200" noProof="0" dirty="0">
                <a:solidFill>
                  <a:schemeClr val="tx1"/>
                </a:solidFill>
                <a:latin typeface="Times" pitchFamily="-112" charset="0"/>
                <a:ea typeface="ＭＳ Ｐゴシック" charset="-128"/>
                <a:cs typeface="ＭＳ Ｐゴシック" charset="-128"/>
              </a:rPr>
              <a:t>Safety Data sheet must be in English</a:t>
            </a:r>
            <a:r>
              <a:rPr lang="en-US" sz="1200" b="0" i="0" kern="1200" baseline="0" noProof="0" dirty="0">
                <a:solidFill>
                  <a:schemeClr val="tx1"/>
                </a:solidFill>
                <a:latin typeface="Times" pitchFamily="-112" charset="0"/>
                <a:ea typeface="ＭＳ Ｐゴシック" charset="-128"/>
                <a:cs typeface="ＭＳ Ｐゴシック" charset="-128"/>
              </a:rPr>
              <a:t>. Although it may be in other languages, if needed. </a:t>
            </a:r>
            <a:r>
              <a:rPr lang="en-US" sz="1200" b="0" i="0" kern="1200" noProof="0" dirty="0">
                <a:solidFill>
                  <a:schemeClr val="tx1"/>
                </a:solidFill>
                <a:latin typeface="Times" pitchFamily="-112" charset="0"/>
                <a:ea typeface="ＭＳ Ｐゴシック" charset="-128"/>
                <a:cs typeface="ＭＳ Ｐゴシック" charset="-128"/>
              </a:rPr>
              <a:t>Employers must ensure that the SDSs are readily accessible to employees for all hazardous chemicals in their workplace and e</a:t>
            </a:r>
            <a:r>
              <a:rPr lang="en-US" noProof="0" dirty="0"/>
              <a:t>very worker should study the SDS before working with chemicals. If worker needs an additional information or have questions, they should ask their employers or supervisors.</a:t>
            </a:r>
            <a:endParaRPr lang="en-US" noProof="0" dirty="0">
              <a:solidFill>
                <a:srgbClr val="FF0000"/>
              </a:solidFill>
            </a:endParaRP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Workers may file a complaint with OSHA if the employer retaliates by taking unfavorable personnel action because workers engaged in protected activity relating to workplace safety or health, asbestos in schools, cargo containers, airline, commercial motor carrier, consumer product, environmental, financial reform, food safety, health insurance reform, nuclear, pipeline, public transportation agency, railroad, maritime, motor vehicle safety, and securities laws. If it is believed that the employer retaliated against the worker because of exercising legal rights as an employee, workers must contact OSHA as soon as possible; the complaints must be filed within the legal time limits. An employee can file a complaint with OSHA by visiting or calling the local OSHA office or sending a written complaint to the closest OSHA regional or area office. Written complaints may be filed by facsimile, electronic communication, hand delivery during business hours,</a:t>
            </a:r>
            <a:r>
              <a:rPr lang="tr-TR" dirty="0"/>
              <a:t> </a:t>
            </a:r>
            <a:r>
              <a:rPr lang="en-US" dirty="0"/>
              <a:t>U.S.</a:t>
            </a:r>
            <a:r>
              <a:rPr lang="tr-TR" dirty="0"/>
              <a:t> </a:t>
            </a:r>
            <a:r>
              <a:rPr lang="en-US" dirty="0"/>
              <a:t>mail (confirmation services recommended), or other third-party commercial carrier.</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5</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It is your right to know and understand the hazardous chemicals you use and how to work with them.</a:t>
            </a:r>
            <a:r>
              <a:rPr lang="en-US" baseline="0" dirty="0"/>
              <a:t> </a:t>
            </a:r>
            <a:r>
              <a:rPr lang="en-US" dirty="0"/>
              <a:t>HCS classifies chemicals by their hazards and provides information to employees. Resources used for information about hazardous chemicals are</a:t>
            </a:r>
            <a:r>
              <a:rPr lang="en-US" baseline="0" dirty="0"/>
              <a:t> l</a:t>
            </a:r>
            <a:r>
              <a:rPr lang="en-US" dirty="0"/>
              <a:t>abels and SDSs.</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i="0" dirty="0"/>
              <a:t>Federal Hazard Communication Standard, Title 29,  Part 1910.1200 of the Code of</a:t>
            </a:r>
            <a:r>
              <a:rPr lang="tr-TR" i="0" baseline="0" dirty="0"/>
              <a:t> </a:t>
            </a:r>
            <a:r>
              <a:rPr lang="en-US" i="0" dirty="0"/>
              <a:t>Federal Regulations (29 CFR  1910.1200) mandates that “Workers have the right to know and  understand the hazardous chemicals they use and how to work with them safely.”</a:t>
            </a:r>
            <a:r>
              <a:rPr lang="tr-TR" i="0" dirty="0"/>
              <a:t> </a:t>
            </a:r>
            <a:r>
              <a:rPr lang="en-US" i="0" dirty="0"/>
              <a:t>This regulation is designed to make information about hazardous chemicals  that are present in work places available to exposed employees.</a:t>
            </a:r>
            <a:r>
              <a:rPr lang="tr-TR" i="0" baseline="0" dirty="0"/>
              <a:t> </a:t>
            </a:r>
            <a:r>
              <a:rPr lang="en-US" i="0" dirty="0"/>
              <a:t>The hazard communication standard  applies to any business, including manufacturers that use  hazardous chemicals, regardless of the number of individuals employed. </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a:t>
            </a:r>
            <a:r>
              <a:rPr lang="en-US" baseline="0" dirty="0"/>
              <a:t> p</a:t>
            </a:r>
            <a:r>
              <a:rPr lang="en-US" dirty="0"/>
              <a:t>urpose of Hazard Communication Standard</a:t>
            </a:r>
            <a:r>
              <a:rPr lang="tr-TR" dirty="0"/>
              <a:t> (HCS - </a:t>
            </a:r>
            <a:r>
              <a:rPr lang="en-US" dirty="0"/>
              <a:t>OSHA 29 CFR 1910.1200</a:t>
            </a:r>
            <a:r>
              <a:rPr lang="tr-TR" dirty="0"/>
              <a:t>) </a:t>
            </a:r>
            <a:r>
              <a:rPr lang="en-US" dirty="0"/>
              <a:t>is to classify chemicals with respect to their hazards and provide information to employees so they can protect themselves against possible physical and health hazards in the workplace</a:t>
            </a:r>
            <a:r>
              <a:rPr lang="tr-TR" dirty="0"/>
              <a:t>.</a:t>
            </a:r>
            <a:r>
              <a:rPr lang="tr-TR" baseline="0" dirty="0"/>
              <a:t> </a:t>
            </a:r>
            <a:r>
              <a:rPr lang="en-US" dirty="0"/>
              <a:t>Under HCS, employees have the right to know necessary information about the chemicals that they are working with, through labels or other forms or warning, safety data sheets, and training.</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Under HCS, importers and manufacturers are required to classify the chemicals with respect to their hazards by using a full range of available scientific literature or other evidences concerning potential hazards.</a:t>
            </a:r>
            <a:r>
              <a:rPr lang="en-US" baseline="0" dirty="0"/>
              <a:t> </a:t>
            </a:r>
            <a:r>
              <a:rPr lang="en-US" dirty="0"/>
              <a:t>Hazards</a:t>
            </a:r>
            <a:r>
              <a:rPr lang="en-US" baseline="0" dirty="0"/>
              <a:t> are classified under three headings in HCS: Physical Hazards, Health Hazards; and Environmental Hazards. Physical hazards are those which threaten employees’ physical safety, such as flammable gases, explosives, and gases under pressure . Health Hazards </a:t>
            </a:r>
            <a:r>
              <a:rPr lang="en-US" sz="1200" b="0" i="0" kern="1200" dirty="0">
                <a:solidFill>
                  <a:schemeClr val="tx1"/>
                </a:solidFill>
                <a:latin typeface="Times" pitchFamily="-112" charset="0"/>
                <a:ea typeface="ＭＳ Ｐゴシック" charset="-128"/>
                <a:cs typeface="ＭＳ Ｐゴシック" charset="-128"/>
              </a:rPr>
              <a:t>are associated with chemicals </a:t>
            </a:r>
            <a:r>
              <a:rPr lang="en-US" sz="1200" b="0" i="0" u="none" kern="1200" noProof="0" dirty="0">
                <a:solidFill>
                  <a:schemeClr val="tx1"/>
                </a:solidFill>
                <a:latin typeface="Times" pitchFamily="-112" charset="0"/>
                <a:ea typeface="ＭＳ Ｐゴシック" charset="-128"/>
                <a:cs typeface="ＭＳ Ｐゴシック" charset="-128"/>
              </a:rPr>
              <a:t>which pose hazardous effects, </a:t>
            </a:r>
            <a:r>
              <a:rPr lang="en-US" baseline="0" dirty="0"/>
              <a:t>such as skin corrosion/irritation, carcinogenicity and acute toxicity.  Environmental Hazards may </a:t>
            </a:r>
            <a:r>
              <a:rPr lang="en-US" sz="1200" b="0" i="0" kern="1200" dirty="0">
                <a:solidFill>
                  <a:schemeClr val="tx1"/>
                </a:solidFill>
                <a:latin typeface="Times" pitchFamily="-112" charset="0"/>
                <a:ea typeface="ＭＳ Ｐゴシック" charset="-128"/>
                <a:cs typeface="ＭＳ Ｐゴシック" charset="-128"/>
              </a:rPr>
              <a:t>pose a risk of damage to the aquatic environment </a:t>
            </a:r>
            <a:r>
              <a:rPr lang="en-US" baseline="0" dirty="0"/>
              <a:t>which are acute aquatic toxicity and chronic aquatic toxicity. </a:t>
            </a:r>
            <a:r>
              <a:rPr lang="en-US" sz="1200" b="1" i="0" kern="1200" dirty="0">
                <a:solidFill>
                  <a:schemeClr val="tx1"/>
                </a:solidFill>
                <a:latin typeface="Times" pitchFamily="-112" charset="0"/>
                <a:ea typeface="ＭＳ Ｐゴシック" charset="-128"/>
                <a:cs typeface="ＭＳ Ｐゴシック" charset="-128"/>
              </a:rPr>
              <a:t>OSHA does not mandate the use of environmental hazards in HCS/GHS.</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US" noProof="0" dirty="0"/>
              <a:t>HCS further classifies Physical, Health and Environmental hazards based on their</a:t>
            </a:r>
            <a:r>
              <a:rPr lang="en-US" baseline="0" noProof="0" dirty="0"/>
              <a:t> </a:t>
            </a:r>
            <a:r>
              <a:rPr lang="en-US" noProof="0" dirty="0"/>
              <a:t>severity, which is expressed by numbers and letters (as needed)</a:t>
            </a:r>
            <a:r>
              <a:rPr lang="tr-TR" noProof="0" dirty="0"/>
              <a:t>.</a:t>
            </a:r>
            <a:r>
              <a:rPr lang="tr-TR" baseline="0" noProof="0" dirty="0"/>
              <a:t> </a:t>
            </a:r>
            <a:r>
              <a:rPr lang="en-US" dirty="0"/>
              <a:t>As the category number of the hazard classes increases, the hazard becomes less harmful.</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tabLst/>
              <a:defRPr/>
            </a:pPr>
            <a:r>
              <a:rPr lang="tr-TR" dirty="0"/>
              <a:t>Detailed information about </a:t>
            </a:r>
            <a:r>
              <a:rPr lang="en-US" dirty="0"/>
              <a:t>hazard classifications and categories for physical and health hazards can be found</a:t>
            </a:r>
            <a:r>
              <a:rPr lang="tr-TR" dirty="0"/>
              <a:t> </a:t>
            </a:r>
            <a:r>
              <a:rPr lang="en-US" dirty="0"/>
              <a:t>in Appendices A and B</a:t>
            </a:r>
            <a:r>
              <a:rPr lang="tr-TR" dirty="0"/>
              <a:t> of </a:t>
            </a:r>
            <a:r>
              <a:rPr lang="en-US" dirty="0"/>
              <a:t>the </a:t>
            </a:r>
            <a:r>
              <a:rPr lang="tr-TR" dirty="0" err="1"/>
              <a:t>Hazard</a:t>
            </a:r>
            <a:r>
              <a:rPr lang="tr-TR" dirty="0"/>
              <a:t> </a:t>
            </a:r>
            <a:r>
              <a:rPr lang="tr-TR" dirty="0" err="1"/>
              <a:t>Communication</a:t>
            </a:r>
            <a:r>
              <a:rPr lang="tr-TR" dirty="0"/>
              <a:t> Standard.</a:t>
            </a:r>
            <a:r>
              <a:rPr lang="en-US" dirty="0"/>
              <a:t> The</a:t>
            </a:r>
            <a:r>
              <a:rPr lang="en-US" baseline="0" dirty="0"/>
              <a:t> </a:t>
            </a:r>
            <a:r>
              <a:rPr lang="tr-TR" dirty="0"/>
              <a:t>OSHA</a:t>
            </a:r>
            <a:r>
              <a:rPr lang="tr-TR" baseline="0" dirty="0"/>
              <a:t> </a:t>
            </a:r>
            <a:r>
              <a:rPr lang="tr-TR" baseline="0" dirty="0" err="1"/>
              <a:t>website</a:t>
            </a:r>
            <a:r>
              <a:rPr lang="tr-TR" baseline="0" dirty="0"/>
              <a:t> </a:t>
            </a:r>
            <a:r>
              <a:rPr lang="en-US" baseline="0" dirty="0"/>
              <a:t>has the links for these appendices.</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a:hlinkClick r:id="rId3"/>
              </a:rPr>
              <a:t>  </a:t>
            </a:r>
            <a:r>
              <a:rPr lang="tr-TR" dirty="0">
                <a:hlinkClick r:id="rId3"/>
              </a:rPr>
              <a:t>https://www.osha.gov/dsg/hazcom/hazcom-appendix-a.html</a:t>
            </a:r>
            <a:r>
              <a:rPr lang="tr-TR" dirty="0"/>
              <a:t> (</a:t>
            </a:r>
            <a:r>
              <a:rPr lang="tr-TR" dirty="0" err="1"/>
              <a:t>Appendix</a:t>
            </a:r>
            <a:r>
              <a:rPr lang="tr-TR" dirty="0"/>
              <a:t> A)</a:t>
            </a:r>
            <a:endParaRPr lang="en-US" dirty="0"/>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a:hlinkClick r:id="rId4"/>
              </a:rPr>
              <a:t>  </a:t>
            </a:r>
            <a:r>
              <a:rPr lang="tr-TR" dirty="0">
                <a:hlinkClick r:id="rId4"/>
              </a:rPr>
              <a:t>https://www.osha.gov/dsg/hazcom/hazcom-appendix-b.html</a:t>
            </a:r>
            <a:r>
              <a:rPr lang="tr-TR" dirty="0"/>
              <a:t> (</a:t>
            </a:r>
            <a:r>
              <a:rPr lang="tr-TR" dirty="0" err="1"/>
              <a:t>Appendix</a:t>
            </a:r>
            <a:r>
              <a:rPr lang="tr-TR" dirty="0"/>
              <a:t> B)</a:t>
            </a:r>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tr-TR" sz="1200" dirty="0"/>
              <a:t>HCS </a:t>
            </a:r>
            <a:r>
              <a:rPr lang="tr-TR" sz="1200" dirty="0" err="1"/>
              <a:t>defines</a:t>
            </a:r>
            <a:r>
              <a:rPr lang="tr-TR" sz="1200" dirty="0"/>
              <a:t> l</a:t>
            </a:r>
            <a:r>
              <a:rPr lang="en-US" sz="1200" dirty="0" err="1"/>
              <a:t>abels</a:t>
            </a:r>
            <a:r>
              <a:rPr lang="tr-TR" sz="1200" dirty="0"/>
              <a:t> as </a:t>
            </a:r>
            <a:r>
              <a:rPr lang="en-US" sz="1200" dirty="0"/>
              <a:t>written, printed or graphic</a:t>
            </a:r>
            <a:r>
              <a:rPr lang="tr-TR" sz="1200" baseline="0" dirty="0"/>
              <a:t> </a:t>
            </a:r>
            <a:r>
              <a:rPr lang="en-US" sz="1200" dirty="0"/>
              <a:t>information elements concerning a</a:t>
            </a:r>
            <a:r>
              <a:rPr lang="tr-TR" sz="1200" baseline="0" dirty="0"/>
              <a:t> </a:t>
            </a:r>
            <a:r>
              <a:rPr lang="tr-TR" sz="1200" dirty="0"/>
              <a:t>h</a:t>
            </a:r>
            <a:r>
              <a:rPr lang="en-US" sz="1200" dirty="0" err="1"/>
              <a:t>azardous</a:t>
            </a:r>
            <a:r>
              <a:rPr lang="tr-TR" sz="1200" dirty="0"/>
              <a:t> </a:t>
            </a:r>
            <a:r>
              <a:rPr lang="en-US" sz="1200" dirty="0"/>
              <a:t>chemical that are affixed to,</a:t>
            </a:r>
            <a:r>
              <a:rPr lang="tr-TR" sz="1200" baseline="0" dirty="0"/>
              <a:t> </a:t>
            </a:r>
            <a:r>
              <a:rPr lang="en-US" sz="1200" dirty="0"/>
              <a:t>printed on, or</a:t>
            </a:r>
            <a:r>
              <a:rPr lang="tr-TR" sz="1200" dirty="0"/>
              <a:t> </a:t>
            </a:r>
            <a:r>
              <a:rPr lang="en-US" sz="1200" dirty="0"/>
              <a:t>attached to the immediate</a:t>
            </a:r>
            <a:r>
              <a:rPr lang="tr-TR" sz="1200" baseline="0" dirty="0"/>
              <a:t> </a:t>
            </a:r>
            <a:r>
              <a:rPr lang="en-US" sz="1200" dirty="0"/>
              <a:t>container</a:t>
            </a:r>
            <a:r>
              <a:rPr lang="tr-TR" sz="1200" dirty="0"/>
              <a:t> </a:t>
            </a:r>
            <a:r>
              <a:rPr lang="tr-TR" sz="1200" dirty="0" err="1"/>
              <a:t>or</a:t>
            </a:r>
            <a:r>
              <a:rPr lang="tr-TR" sz="1200" dirty="0"/>
              <a:t> </a:t>
            </a:r>
            <a:r>
              <a:rPr lang="tr-TR" sz="1200" dirty="0" err="1"/>
              <a:t>package</a:t>
            </a:r>
            <a:r>
              <a:rPr lang="en-US" sz="1200" dirty="0"/>
              <a:t> of a</a:t>
            </a:r>
            <a:r>
              <a:rPr lang="tr-TR" sz="1200" dirty="0"/>
              <a:t> </a:t>
            </a:r>
            <a:r>
              <a:rPr lang="en-US" sz="1200" dirty="0"/>
              <a:t>hazardous chemical.</a:t>
            </a:r>
            <a:endParaRPr lang="en-US" noProof="0" dirty="0"/>
          </a:p>
          <a:p>
            <a:endParaRPr lang="en-US" dirty="0"/>
          </a:p>
        </p:txBody>
      </p:sp>
      <p:sp>
        <p:nvSpPr>
          <p:cNvPr id="4" name="3 Slayt Numarası Yer Tutucusu"/>
          <p:cNvSpPr>
            <a:spLocks noGrp="1"/>
          </p:cNvSpPr>
          <p:nvPr>
            <p:ph type="sldNum" sz="quarter" idx="10"/>
          </p:nvPr>
        </p:nvSpPr>
        <p:spPr/>
        <p:txBody>
          <a:bodyPr/>
          <a:lstStyle/>
          <a:p>
            <a:fld id="{8FD7EEA0-3C3F-44E4-B98B-04CE6571239D}"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tr-TR"/>
              <a:t>Asıl başlık stili için tıklatın</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a:t>Asıl alt başlık stilini düzenlemek için tıklatın</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tr-TR"/>
              <a:t>Asıl başlık stili için tıklatın</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tr-TR"/>
              <a:t>Asıl başlık stili için tıklatın</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tr-TR"/>
              <a:t>Asıl başlık stili için tıklatın</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tr-TR"/>
              <a:t>Asıl başlık stili için tıklatın</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tr-TR"/>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tr-TR"/>
              <a:t>Asıl başlık stili için tıklatın</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tr-TR"/>
              <a:t>Asıl başlık stili için tıklatın</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a:t>Resim eklemek için simgeyi tıklatın</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owerpointw2.png"/>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0" y="0"/>
            <a:ext cx="9155113" cy="7077075"/>
          </a:xfrm>
          <a:prstGeom prst="rect">
            <a:avLst/>
          </a:prstGeom>
          <a:noFill/>
          <a:ln w="9525">
            <a:noFill/>
            <a:miter lim="800000"/>
            <a:headEnd/>
            <a:tailEnd/>
          </a:ln>
        </p:spPr>
      </p:pic>
      <p:pic>
        <p:nvPicPr>
          <p:cNvPr id="3" name="Picture 2" descr="powerpointw2.png"/>
          <p:cNvPicPr>
            <a:picLocks noChangeAspect="1"/>
          </p:cNvPicPr>
          <p:nvPr userDrawn="1"/>
        </p:nvPicPr>
        <p:blipFill>
          <a:blip r:embed="rId13" cstate="email">
            <a:extLst>
              <a:ext uri="{28A0092B-C50C-407E-A947-70E740481C1C}">
                <a14:useLocalDpi xmlns:a14="http://schemas.microsoft.com/office/drawing/2010/main"/>
              </a:ext>
            </a:extLst>
          </a:blip>
          <a:srcRect/>
          <a:stretch>
            <a:fillRect/>
          </a:stretch>
        </p:blipFill>
        <p:spPr bwMode="auto">
          <a:xfrm>
            <a:off x="0" y="0"/>
            <a:ext cx="9155113" cy="7077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S PGothic" pitchFamily="34" charset="-128"/>
          <a:cs typeface="ＭＳ Ｐゴシック" charset="-128"/>
        </a:defRPr>
      </a:lvl1pPr>
      <a:lvl2pPr algn="ctr" rtl="0" eaLnBrk="1" fontAlgn="base" hangingPunct="1">
        <a:spcBef>
          <a:spcPct val="0"/>
        </a:spcBef>
        <a:spcAft>
          <a:spcPct val="0"/>
        </a:spcAft>
        <a:defRPr sz="4400">
          <a:solidFill>
            <a:schemeClr val="tx2"/>
          </a:solidFill>
          <a:latin typeface="Times" pitchFamily="-112" charset="0"/>
          <a:ea typeface="MS PGothic" pitchFamily="34" charset="-128"/>
          <a:cs typeface="ＭＳ Ｐゴシック" charset="-128"/>
        </a:defRPr>
      </a:lvl2pPr>
      <a:lvl3pPr algn="ctr" rtl="0" eaLnBrk="1" fontAlgn="base" hangingPunct="1">
        <a:spcBef>
          <a:spcPct val="0"/>
        </a:spcBef>
        <a:spcAft>
          <a:spcPct val="0"/>
        </a:spcAft>
        <a:defRPr sz="4400">
          <a:solidFill>
            <a:schemeClr val="tx2"/>
          </a:solidFill>
          <a:latin typeface="Times" pitchFamily="-112" charset="0"/>
          <a:ea typeface="MS PGothic" pitchFamily="34" charset="-128"/>
          <a:cs typeface="ＭＳ Ｐゴシック" charset="-128"/>
        </a:defRPr>
      </a:lvl3pPr>
      <a:lvl4pPr algn="ctr" rtl="0" eaLnBrk="1" fontAlgn="base" hangingPunct="1">
        <a:spcBef>
          <a:spcPct val="0"/>
        </a:spcBef>
        <a:spcAft>
          <a:spcPct val="0"/>
        </a:spcAft>
        <a:defRPr sz="4400">
          <a:solidFill>
            <a:schemeClr val="tx2"/>
          </a:solidFill>
          <a:latin typeface="Times" pitchFamily="-112" charset="0"/>
          <a:ea typeface="MS PGothic" pitchFamily="34" charset="-128"/>
          <a:cs typeface="ＭＳ Ｐゴシック" charset="-128"/>
        </a:defRPr>
      </a:lvl4pPr>
      <a:lvl5pPr algn="ctr" rtl="0" eaLnBrk="1" fontAlgn="base" hangingPunct="1">
        <a:spcBef>
          <a:spcPct val="0"/>
        </a:spcBef>
        <a:spcAft>
          <a:spcPct val="0"/>
        </a:spcAft>
        <a:defRPr sz="4400">
          <a:solidFill>
            <a:schemeClr val="tx2"/>
          </a:solidFill>
          <a:latin typeface="Times" pitchFamily="-112" charset="0"/>
          <a:ea typeface="MS PGothic" pitchFamily="34" charset="-128"/>
          <a:cs typeface="ＭＳ Ｐゴシック" charset="-128"/>
        </a:defRPr>
      </a:lvl5pPr>
      <a:lvl6pPr marL="457200" algn="ctr" rtl="0" eaLnBrk="1" fontAlgn="base" hangingPunct="1">
        <a:spcBef>
          <a:spcPct val="0"/>
        </a:spcBef>
        <a:spcAft>
          <a:spcPct val="0"/>
        </a:spcAft>
        <a:defRPr sz="4400">
          <a:solidFill>
            <a:schemeClr val="tx2"/>
          </a:solidFill>
          <a:latin typeface="Times" pitchFamily="-112" charset="0"/>
        </a:defRPr>
      </a:lvl6pPr>
      <a:lvl7pPr marL="914400" algn="ctr" rtl="0" eaLnBrk="1" fontAlgn="base" hangingPunct="1">
        <a:spcBef>
          <a:spcPct val="0"/>
        </a:spcBef>
        <a:spcAft>
          <a:spcPct val="0"/>
        </a:spcAft>
        <a:defRPr sz="4400">
          <a:solidFill>
            <a:schemeClr val="tx2"/>
          </a:solidFill>
          <a:latin typeface="Times" pitchFamily="-112" charset="0"/>
        </a:defRPr>
      </a:lvl7pPr>
      <a:lvl8pPr marL="1371600" algn="ctr" rtl="0" eaLnBrk="1" fontAlgn="base" hangingPunct="1">
        <a:spcBef>
          <a:spcPct val="0"/>
        </a:spcBef>
        <a:spcAft>
          <a:spcPct val="0"/>
        </a:spcAft>
        <a:defRPr sz="4400">
          <a:solidFill>
            <a:schemeClr val="tx2"/>
          </a:solidFill>
          <a:latin typeface="Times" pitchFamily="-112" charset="0"/>
        </a:defRPr>
      </a:lvl8pPr>
      <a:lvl9pPr marL="1828800" algn="ctr" rtl="0" eaLnBrk="1" fontAlgn="base" hangingPunct="1">
        <a:spcBef>
          <a:spcPct val="0"/>
        </a:spcBef>
        <a:spcAft>
          <a:spcPct val="0"/>
        </a:spcAft>
        <a:defRPr sz="4400">
          <a:solidFill>
            <a:schemeClr val="tx2"/>
          </a:solidFill>
          <a:latin typeface="Times" pitchFamily="-112"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S PGothic" pitchFamily="34" charset="-128"/>
          <a:cs typeface="ＭＳ Ｐゴシック" charset="-128"/>
        </a:defRPr>
      </a:lvl1pPr>
      <a:lvl2pPr marL="742950" indent="-285750" algn="l" rtl="0" eaLnBrk="1" fontAlgn="base" hangingPunct="1">
        <a:spcBef>
          <a:spcPct val="20000"/>
        </a:spcBef>
        <a:spcAft>
          <a:spcPct val="0"/>
        </a:spcAft>
        <a:defRPr sz="28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upload.wikimedia.org/wikipedia/commons/4/4a/GHS-pictogram-explos.svg" TargetMode="External"/><Relationship Id="rId18" Type="http://schemas.openxmlformats.org/officeDocument/2006/relationships/image" Target="../media/image13.pn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image" Target="../media/image10.png"/><Relationship Id="rId17" Type="http://schemas.openxmlformats.org/officeDocument/2006/relationships/hyperlink" Target="//upload.wikimedia.org/wikipedia/commons/5/58/GHS-pictogram-skull.svg" TargetMode="External"/><Relationship Id="rId2" Type="http://schemas.openxmlformats.org/officeDocument/2006/relationships/notesSlide" Target="../notesSlides/notesSlide12.xml"/><Relationship Id="rId16" Type="http://schemas.openxmlformats.org/officeDocument/2006/relationships/image" Target="../media/image12.png"/><Relationship Id="rId20"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image" Target="../media/image9.png"/><Relationship Id="rId5" Type="http://schemas.openxmlformats.org/officeDocument/2006/relationships/diagramQuickStyle" Target="../diagrams/quickStyle3.xml"/><Relationship Id="rId15" Type="http://schemas.openxmlformats.org/officeDocument/2006/relationships/hyperlink" Target="//upload.wikimedia.org/wikipedia/commons/e/e5/GHS-pictogram-rondflam.svg" TargetMode="External"/><Relationship Id="rId10" Type="http://schemas.openxmlformats.org/officeDocument/2006/relationships/image" Target="../media/image8.png"/><Relationship Id="rId19" Type="http://schemas.openxmlformats.org/officeDocument/2006/relationships/hyperlink" Target="//upload.wikimedia.org/wikipedia/commons/b/b9/GHS-pictogram-pollu.svg" TargetMode="External"/><Relationship Id="rId4" Type="http://schemas.openxmlformats.org/officeDocument/2006/relationships/diagramLayout" Target="../diagrams/layout3.xml"/><Relationship Id="rId9" Type="http://schemas.openxmlformats.org/officeDocument/2006/relationships/image" Target="../media/image7.png"/><Relationship Id="rId1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upload.wikimedia.org/wikipedia/commons/4/4a/GHS-pictogram-explos.svg"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3" Type="http://schemas.openxmlformats.org/officeDocument/2006/relationships/hyperlink" Target="//upload.wikimedia.org/wikipedia/commons/e/e5/GHS-pictogram-rondflam.svg"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3" Type="http://schemas.openxmlformats.org/officeDocument/2006/relationships/hyperlink" Target="//upload.wikimedia.org/wikipedia/commons/5/58/GHS-pictogram-skull.svg" TargetMode="External"/><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3" Type="http://schemas.openxmlformats.org/officeDocument/2006/relationships/hyperlink" Target="//upload.wikimedia.org/wikipedia/commons/b/b9/GHS-pictogram-pollu.svg"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23.png"/></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OshDoc/data_General_Facts/whistleblower_rights.pdf"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4.wmf"/><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683568" y="1484784"/>
            <a:ext cx="7772400" cy="1470025"/>
          </a:xfrm>
          <a:prstGeom prst="rect">
            <a:avLst/>
          </a:prstGeom>
        </p:spPr>
        <p:txBody>
          <a:bodyPr vert="horz"/>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4400" b="0" i="0" u="none" strike="noStrike" kern="0" cap="none" spc="0" normalizeH="0" baseline="0" noProof="0">
                <a:ln>
                  <a:noFill/>
                </a:ln>
                <a:solidFill>
                  <a:schemeClr val="tx2"/>
                </a:solidFill>
                <a:effectLst/>
                <a:uLnTx/>
                <a:uFillTx/>
                <a:latin typeface="+mj-lt"/>
                <a:ea typeface="ＭＳ Ｐゴシック" charset="-128"/>
                <a:cs typeface="ＭＳ Ｐゴシック" charset="-128"/>
              </a:rPr>
              <a:t>HAZARD COMMUNICATION STANDARD 2012 (HCS/GHS)</a:t>
            </a:r>
            <a:endParaRPr kumimoji="0" lang="tr-TR" sz="44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5" name="2 Alt Başlık"/>
          <p:cNvSpPr txBox="1">
            <a:spLocks/>
          </p:cNvSpPr>
          <p:nvPr/>
        </p:nvSpPr>
        <p:spPr>
          <a:xfrm>
            <a:off x="1403648" y="3068960"/>
            <a:ext cx="6400800" cy="2520280"/>
          </a:xfrm>
          <a:prstGeom prst="rect">
            <a:avLst/>
          </a:prstGeom>
        </p:spPr>
        <p:txBody>
          <a:bodyPr vert="horz">
            <a:normAutofit fontScale="85000" lnSpcReduction="10000"/>
          </a:bodyPr>
          <a:lstStyle/>
          <a:p>
            <a:pPr marL="342900" marR="0" lvl="0" indent="-342900" algn="ctr" defTabSz="914400" rtl="0" eaLnBrk="0" fontAlgn="base" latinLnBrk="0" hangingPunct="0">
              <a:lnSpc>
                <a:spcPct val="100000"/>
              </a:lnSpc>
              <a:spcBef>
                <a:spcPct val="20000"/>
              </a:spcBef>
              <a:spcAft>
                <a:spcPct val="0"/>
              </a:spcAft>
              <a:buClrTx/>
              <a:buSzTx/>
              <a:tabLst/>
              <a:defRPr/>
            </a:pPr>
            <a:r>
              <a:rPr kumimoji="0" lang="tr-TR"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rPr>
              <a:t>BY </a:t>
            </a:r>
          </a:p>
          <a:p>
            <a:pPr marL="342900" marR="0" lvl="0" indent="-342900" algn="ctr" defTabSz="914400" rtl="0" eaLnBrk="0" fontAlgn="base" latinLnBrk="0" hangingPunct="0">
              <a:lnSpc>
                <a:spcPct val="100000"/>
              </a:lnSpc>
              <a:spcBef>
                <a:spcPct val="20000"/>
              </a:spcBef>
              <a:spcAft>
                <a:spcPct val="0"/>
              </a:spcAft>
              <a:buClrTx/>
              <a:buSzTx/>
              <a:tabLst/>
              <a:defRPr/>
            </a:pPr>
            <a:r>
              <a:rPr kumimoji="0" lang="tr-TR"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rPr>
              <a:t>WAYNE STATE UNIVERSITY</a:t>
            </a:r>
          </a:p>
          <a:p>
            <a:pPr marL="342900" marR="0" lvl="0" indent="-342900" algn="ctr" defTabSz="914400" rtl="0" eaLnBrk="0" fontAlgn="base" latinLnBrk="0" hangingPunct="0">
              <a:lnSpc>
                <a:spcPct val="100000"/>
              </a:lnSpc>
              <a:spcBef>
                <a:spcPct val="20000"/>
              </a:spcBef>
              <a:spcAft>
                <a:spcPct val="0"/>
              </a:spcAft>
              <a:buClrTx/>
              <a:buSzTx/>
              <a:tabLst/>
              <a:defRPr/>
            </a:pPr>
            <a:r>
              <a:rPr kumimoji="0" lang="tr-TR"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rPr>
              <a:t> FOR</a:t>
            </a:r>
          </a:p>
          <a:p>
            <a:pPr marL="342900" marR="0" lvl="0" indent="-342900" algn="ctr" defTabSz="914400" rtl="0" eaLnBrk="0" fontAlgn="base" latinLnBrk="0" hangingPunct="0">
              <a:lnSpc>
                <a:spcPct val="100000"/>
              </a:lnSpc>
              <a:spcBef>
                <a:spcPct val="20000"/>
              </a:spcBef>
              <a:spcAft>
                <a:spcPct val="0"/>
              </a:spcAft>
              <a:buClrTx/>
              <a:buSzTx/>
              <a:tabLst/>
              <a:defRPr/>
            </a:pPr>
            <a:r>
              <a:rPr kumimoji="0" lang="tr-TR"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rPr>
              <a:t> SUSAN HARWOOD TRAINING GRANT</a:t>
            </a:r>
          </a:p>
          <a:p>
            <a:pPr marL="342900" marR="0" lvl="0" indent="-342900" algn="ctr" defTabSz="914400" rtl="0" eaLnBrk="0" fontAlgn="base" latinLnBrk="0" hangingPunct="0">
              <a:lnSpc>
                <a:spcPct val="100000"/>
              </a:lnSpc>
              <a:spcBef>
                <a:spcPct val="20000"/>
              </a:spcBef>
              <a:spcAft>
                <a:spcPct val="0"/>
              </a:spcAft>
              <a:buClrTx/>
              <a:buSzTx/>
              <a:tabLst/>
              <a:defRPr/>
            </a:pPr>
            <a:r>
              <a:rPr kumimoji="0" lang="tr-TR"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rPr>
              <a:t>201</a:t>
            </a:r>
            <a:r>
              <a:rPr kumimoji="0" lang="en-US"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rPr>
              <a:t>4</a:t>
            </a:r>
            <a:r>
              <a:rPr kumimoji="0" lang="tr-TR"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rPr>
              <a:t>-201</a:t>
            </a:r>
            <a:r>
              <a:rPr kumimoji="0" lang="en-US"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rPr>
              <a:t>5</a:t>
            </a:r>
            <a:endParaRPr kumimoji="0" lang="tr-TR"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2" name="Title 1" hidden="1"/>
          <p:cNvSpPr>
            <a:spLocks noGrp="1"/>
          </p:cNvSpPr>
          <p:nvPr>
            <p:ph type="title"/>
          </p:nvPr>
        </p:nvSpPr>
        <p:spPr/>
        <p:txBody>
          <a:bodyPr/>
          <a:lstStyle/>
          <a:p>
            <a:r>
              <a:rPr lang="en-US" dirty="0" smtClean="0"/>
              <a:t>Title Page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İçerik Yer Tutucusu"/>
          <p:cNvSpPr>
            <a:spLocks noGrp="1"/>
          </p:cNvSpPr>
          <p:nvPr>
            <p:ph idx="1"/>
          </p:nvPr>
        </p:nvSpPr>
        <p:spPr>
          <a:xfrm>
            <a:off x="228600" y="1676400"/>
            <a:ext cx="8735888" cy="4449763"/>
          </a:xfrm>
        </p:spPr>
        <p:txBody>
          <a:bodyPr/>
          <a:lstStyle/>
          <a:p>
            <a:r>
              <a:rPr lang="en-US" sz="4000" dirty="0"/>
              <a:t>Specific criteria on chemicals to be classified as hazardous</a:t>
            </a:r>
            <a:r>
              <a:rPr lang="tr-TR" sz="4000" dirty="0"/>
              <a:t> can be </a:t>
            </a:r>
            <a:r>
              <a:rPr lang="tr-TR" sz="4000" dirty="0" err="1"/>
              <a:t>found</a:t>
            </a:r>
            <a:r>
              <a:rPr lang="tr-TR" sz="4000" dirty="0"/>
              <a:t> in</a:t>
            </a:r>
            <a:endParaRPr lang="en-US" sz="4000" dirty="0"/>
          </a:p>
          <a:p>
            <a:pPr lvl="1">
              <a:buFont typeface="Arial" pitchFamily="34" charset="0"/>
              <a:buChar char="•"/>
            </a:pPr>
            <a:r>
              <a:rPr lang="tr-TR" sz="3200" dirty="0"/>
              <a:t>APPENDIX</a:t>
            </a:r>
            <a:r>
              <a:rPr lang="en-US" sz="3200" dirty="0"/>
              <a:t> A</a:t>
            </a:r>
            <a:r>
              <a:rPr lang="tr-TR" sz="3200" dirty="0"/>
              <a:t> </a:t>
            </a:r>
            <a:r>
              <a:rPr lang="en-US" sz="3200" dirty="0"/>
              <a:t>TO §1910.1200– HEALTH HAZARD CRITERIA, </a:t>
            </a:r>
            <a:r>
              <a:rPr lang="en-US" sz="3600" dirty="0"/>
              <a:t>and</a:t>
            </a:r>
          </a:p>
          <a:p>
            <a:pPr lvl="1">
              <a:buFont typeface="Arial" pitchFamily="34" charset="0"/>
              <a:buChar char="•"/>
            </a:pPr>
            <a:r>
              <a:rPr lang="tr-TR" sz="3200" dirty="0"/>
              <a:t>APPENDIX</a:t>
            </a:r>
            <a:r>
              <a:rPr lang="en-US" sz="3200" dirty="0"/>
              <a:t> B TO §1910.1200 - PHYSICAL HAZARD CRITERIA</a:t>
            </a:r>
          </a:p>
          <a:p>
            <a:pPr lvl="1">
              <a:buFont typeface="Arial" pitchFamily="34" charset="0"/>
              <a:buChar char="•"/>
            </a:pPr>
            <a:endParaRPr lang="en-US" sz="3600" dirty="0"/>
          </a:p>
          <a:p>
            <a:pPr lvl="1"/>
            <a:endParaRPr lang="tr-TR" dirty="0"/>
          </a:p>
        </p:txBody>
      </p:sp>
      <p:sp>
        <p:nvSpPr>
          <p:cNvPr id="5" name="1 Başlık"/>
          <p:cNvSpPr>
            <a:spLocks noGrp="1"/>
          </p:cNvSpPr>
          <p:nvPr>
            <p:ph type="title"/>
          </p:nvPr>
        </p:nvSpPr>
        <p:spPr>
          <a:xfrm>
            <a:off x="2057400" y="0"/>
            <a:ext cx="7086600" cy="762000"/>
          </a:xfrm>
        </p:spPr>
        <p:txBody>
          <a:bodyPr>
            <a:noAutofit/>
          </a:bodyPr>
          <a:lstStyle/>
          <a:p>
            <a:r>
              <a:rPr lang="tr-TR" dirty="0">
                <a:solidFill>
                  <a:schemeClr val="bg1"/>
                </a:solidFill>
              </a:rPr>
              <a:t>HAZARD </a:t>
            </a:r>
            <a:r>
              <a:rPr lang="tr-TR" dirty="0" smtClean="0">
                <a:solidFill>
                  <a:schemeClr val="bg1"/>
                </a:solidFill>
              </a:rPr>
              <a:t>CLASSIFICATION</a:t>
            </a:r>
            <a:r>
              <a:rPr lang="en-US" dirty="0" smtClean="0">
                <a:solidFill>
                  <a:schemeClr val="bg1"/>
                </a:solidFill>
              </a:rPr>
              <a:t>  </a:t>
            </a:r>
            <a:endParaRPr lang="tr-TR"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133600" y="381000"/>
            <a:ext cx="6553200" cy="685800"/>
          </a:xfrm>
        </p:spPr>
        <p:txBody>
          <a:bodyPr/>
          <a:lstStyle/>
          <a:p>
            <a:r>
              <a:rPr lang="tr-TR" dirty="0">
                <a:solidFill>
                  <a:schemeClr val="bg1"/>
                </a:solidFill>
              </a:rPr>
              <a:t>GHS LABELS</a:t>
            </a:r>
          </a:p>
        </p:txBody>
      </p:sp>
      <p:sp>
        <p:nvSpPr>
          <p:cNvPr id="5" name="2 İçerik Yer Tutucusu"/>
          <p:cNvSpPr>
            <a:spLocks noGrp="1"/>
          </p:cNvSpPr>
          <p:nvPr>
            <p:ph idx="1"/>
          </p:nvPr>
        </p:nvSpPr>
        <p:spPr>
          <a:xfrm>
            <a:off x="457200" y="1752600"/>
            <a:ext cx="8352928" cy="4068763"/>
          </a:xfrm>
        </p:spPr>
        <p:txBody>
          <a:bodyPr>
            <a:normAutofit/>
          </a:bodyPr>
          <a:lstStyle/>
          <a:p>
            <a:r>
              <a:rPr lang="en-US" sz="4400" dirty="0"/>
              <a:t>Labels are</a:t>
            </a:r>
            <a:endParaRPr lang="tr-TR" sz="4400" dirty="0"/>
          </a:p>
          <a:p>
            <a:pPr lvl="1">
              <a:buFont typeface="Arial" pitchFamily="34" charset="0"/>
              <a:buChar char="•"/>
            </a:pPr>
            <a:r>
              <a:rPr lang="en-US" sz="3600" dirty="0"/>
              <a:t>written, printed or graphic</a:t>
            </a:r>
            <a:r>
              <a:rPr lang="tr-TR" sz="3600" dirty="0"/>
              <a:t> </a:t>
            </a:r>
            <a:r>
              <a:rPr lang="en-US" sz="3600" dirty="0"/>
              <a:t>information elements</a:t>
            </a:r>
            <a:endParaRPr lang="tr-TR" sz="3600" dirty="0"/>
          </a:p>
          <a:p>
            <a:pPr lvl="1">
              <a:buFont typeface="Arial" pitchFamily="34" charset="0"/>
              <a:buChar char="•"/>
            </a:pPr>
            <a:r>
              <a:rPr lang="en-US" sz="3600" dirty="0"/>
              <a:t>attached to the immediate</a:t>
            </a:r>
            <a:r>
              <a:rPr lang="tr-TR" sz="3600" dirty="0"/>
              <a:t> </a:t>
            </a:r>
            <a:r>
              <a:rPr lang="en-US" sz="3600" dirty="0"/>
              <a:t>container</a:t>
            </a:r>
            <a:r>
              <a:rPr lang="tr-TR" sz="3600" dirty="0"/>
              <a:t> </a:t>
            </a:r>
            <a:r>
              <a:rPr lang="tr-TR" sz="3600" dirty="0" err="1"/>
              <a:t>or</a:t>
            </a:r>
            <a:r>
              <a:rPr lang="tr-TR" sz="3600" dirty="0"/>
              <a:t> </a:t>
            </a:r>
            <a:r>
              <a:rPr lang="tr-TR" sz="3600" dirty="0" err="1"/>
              <a:t>package</a:t>
            </a:r>
            <a:r>
              <a:rPr lang="en-US" sz="3600" dirty="0"/>
              <a:t> of a</a:t>
            </a:r>
            <a:r>
              <a:rPr lang="tr-TR" sz="3600" dirty="0"/>
              <a:t> </a:t>
            </a:r>
            <a:r>
              <a:rPr lang="en-US" sz="3600" dirty="0"/>
              <a:t>hazardous chemical</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457200" y="1447799"/>
            <a:ext cx="8229600" cy="4572001"/>
          </a:xfrm>
        </p:spPr>
        <p:txBody>
          <a:bodyPr/>
          <a:lstStyle/>
          <a:p>
            <a:r>
              <a:rPr lang="en-US" sz="4000" dirty="0"/>
              <a:t>Labels must be </a:t>
            </a:r>
          </a:p>
          <a:p>
            <a:pPr lvl="1">
              <a:buFont typeface="Arial" pitchFamily="34" charset="0"/>
              <a:buChar char="•"/>
            </a:pPr>
            <a:r>
              <a:rPr lang="en-US" sz="3200" dirty="0"/>
              <a:t>legible, and clearly displayed</a:t>
            </a:r>
          </a:p>
          <a:p>
            <a:pPr lvl="1">
              <a:buFont typeface="Arial" pitchFamily="34" charset="0"/>
              <a:buChar char="•"/>
            </a:pPr>
            <a:r>
              <a:rPr lang="en-US" sz="3200" dirty="0"/>
              <a:t>in English. (Other languages can be added if needed)</a:t>
            </a:r>
          </a:p>
          <a:p>
            <a:r>
              <a:rPr lang="en-US" sz="4000" dirty="0"/>
              <a:t>Labels must be revised </a:t>
            </a:r>
            <a:r>
              <a:rPr lang="en-US" sz="4000" b="1" dirty="0"/>
              <a:t>within 6 months </a:t>
            </a:r>
            <a:r>
              <a:rPr lang="en-US" sz="4000" dirty="0"/>
              <a:t>when</a:t>
            </a:r>
            <a:r>
              <a:rPr lang="en-US" sz="4000" b="1" dirty="0"/>
              <a:t> </a:t>
            </a:r>
            <a:r>
              <a:rPr lang="en-US" sz="4000" dirty="0"/>
              <a:t>new information becomes available </a:t>
            </a:r>
          </a:p>
          <a:p>
            <a:pPr>
              <a:buNone/>
            </a:pPr>
            <a:endParaRPr lang="tr-TR" dirty="0"/>
          </a:p>
        </p:txBody>
      </p:sp>
      <p:sp>
        <p:nvSpPr>
          <p:cNvPr id="5" name="1 Başlık"/>
          <p:cNvSpPr>
            <a:spLocks noGrp="1"/>
          </p:cNvSpPr>
          <p:nvPr>
            <p:ph type="title"/>
          </p:nvPr>
        </p:nvSpPr>
        <p:spPr>
          <a:xfrm>
            <a:off x="2133600" y="381000"/>
            <a:ext cx="6553200" cy="685800"/>
          </a:xfrm>
        </p:spPr>
        <p:txBody>
          <a:bodyPr/>
          <a:lstStyle/>
          <a:p>
            <a:r>
              <a:rPr lang="tr-TR" dirty="0">
                <a:solidFill>
                  <a:schemeClr val="bg1"/>
                </a:solidFill>
              </a:rPr>
              <a:t>GHS </a:t>
            </a:r>
            <a:r>
              <a:rPr lang="tr-TR" dirty="0" smtClean="0">
                <a:solidFill>
                  <a:schemeClr val="bg1"/>
                </a:solidFill>
              </a:rPr>
              <a:t>LABELS</a:t>
            </a:r>
            <a:r>
              <a:rPr lang="en-US" dirty="0" smtClean="0">
                <a:solidFill>
                  <a:schemeClr val="bg1"/>
                </a:solidFill>
              </a:rPr>
              <a:t> </a:t>
            </a:r>
            <a:endParaRPr lang="tr-TR"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228600" y="1600200"/>
            <a:ext cx="8610600" cy="4525963"/>
          </a:xfrm>
        </p:spPr>
        <p:txBody>
          <a:bodyPr/>
          <a:lstStyle/>
          <a:p>
            <a:r>
              <a:rPr lang="tr-TR" sz="4000" dirty="0"/>
              <a:t>Per HCS, </a:t>
            </a:r>
            <a:r>
              <a:rPr lang="en-US" sz="4000" dirty="0"/>
              <a:t>labels must have</a:t>
            </a:r>
          </a:p>
          <a:p>
            <a:pPr lvl="1">
              <a:buFont typeface="Arial" pitchFamily="34" charset="0"/>
              <a:buChar char="•"/>
            </a:pPr>
            <a:r>
              <a:rPr lang="en-US" sz="3200" dirty="0"/>
              <a:t>Product identifier </a:t>
            </a:r>
          </a:p>
          <a:p>
            <a:pPr lvl="1">
              <a:buFont typeface="Arial" pitchFamily="34" charset="0"/>
              <a:buChar char="•"/>
            </a:pPr>
            <a:r>
              <a:rPr lang="en-US" sz="3200" dirty="0"/>
              <a:t>Symbols (Hazard pictograms)</a:t>
            </a:r>
          </a:p>
          <a:p>
            <a:pPr lvl="1">
              <a:buFont typeface="Arial" pitchFamily="34" charset="0"/>
              <a:buChar char="•"/>
            </a:pPr>
            <a:r>
              <a:rPr lang="en-US" sz="3200" dirty="0"/>
              <a:t>Signal word </a:t>
            </a:r>
          </a:p>
          <a:p>
            <a:pPr lvl="1">
              <a:buFont typeface="Arial" pitchFamily="34" charset="0"/>
              <a:buChar char="•"/>
            </a:pPr>
            <a:r>
              <a:rPr lang="en-US" sz="3200" dirty="0"/>
              <a:t>Hazard statement(s)</a:t>
            </a:r>
          </a:p>
          <a:p>
            <a:pPr lvl="1">
              <a:buFont typeface="Arial" pitchFamily="34" charset="0"/>
              <a:buChar char="•"/>
            </a:pPr>
            <a:r>
              <a:rPr lang="en-US" sz="3200" dirty="0"/>
              <a:t>Precautionary statement(s)</a:t>
            </a:r>
          </a:p>
          <a:p>
            <a:pPr lvl="1">
              <a:buFont typeface="Arial" pitchFamily="34" charset="0"/>
              <a:buChar char="•"/>
            </a:pPr>
            <a:r>
              <a:rPr lang="en-US" sz="3200" dirty="0"/>
              <a:t>Name, address, phone number of manufacturer, importer or responsible party. </a:t>
            </a:r>
          </a:p>
          <a:p>
            <a:endParaRPr lang="tr-TR" dirty="0"/>
          </a:p>
        </p:txBody>
      </p:sp>
      <p:sp>
        <p:nvSpPr>
          <p:cNvPr id="5" name="1 Başlık"/>
          <p:cNvSpPr>
            <a:spLocks noGrp="1"/>
          </p:cNvSpPr>
          <p:nvPr>
            <p:ph type="title"/>
          </p:nvPr>
        </p:nvSpPr>
        <p:spPr>
          <a:xfrm>
            <a:off x="2133600" y="381000"/>
            <a:ext cx="6553200" cy="685800"/>
          </a:xfrm>
        </p:spPr>
        <p:txBody>
          <a:bodyPr/>
          <a:lstStyle/>
          <a:p>
            <a:r>
              <a:rPr lang="tr-TR" dirty="0">
                <a:solidFill>
                  <a:schemeClr val="bg1"/>
                </a:solidFill>
              </a:rPr>
              <a:t>GHS </a:t>
            </a:r>
            <a:r>
              <a:rPr lang="tr-TR" dirty="0" smtClean="0">
                <a:solidFill>
                  <a:schemeClr val="bg1"/>
                </a:solidFill>
              </a:rPr>
              <a:t>LABELS</a:t>
            </a:r>
            <a:r>
              <a:rPr lang="en-US" dirty="0" smtClean="0">
                <a:solidFill>
                  <a:schemeClr val="bg1"/>
                </a:solidFill>
              </a:rPr>
              <a:t>  </a:t>
            </a:r>
            <a:endParaRPr lang="tr-TR"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3 İçerik Yer Tutucusu"/>
          <p:cNvSpPr>
            <a:spLocks noGrp="1"/>
          </p:cNvSpPr>
          <p:nvPr>
            <p:ph idx="1"/>
          </p:nvPr>
        </p:nvSpPr>
        <p:spPr>
          <a:xfrm>
            <a:off x="457200" y="1295400"/>
            <a:ext cx="8229600" cy="4876800"/>
          </a:xfrm>
        </p:spPr>
        <p:txBody>
          <a:bodyPr/>
          <a:lstStyle/>
          <a:p>
            <a:pPr marL="519113" lvl="1" indent="0"/>
            <a:r>
              <a:rPr lang="en-US" sz="3200" dirty="0"/>
              <a:t>HCS/GHS </a:t>
            </a:r>
            <a:r>
              <a:rPr lang="tr-TR" sz="3200" dirty="0"/>
              <a:t>has 9 </a:t>
            </a:r>
            <a:r>
              <a:rPr lang="tr-TR" sz="3200" dirty="0" err="1"/>
              <a:t>pictograms</a:t>
            </a:r>
            <a:r>
              <a:rPr lang="tr-TR" sz="3200" dirty="0"/>
              <a:t> (</a:t>
            </a:r>
            <a:r>
              <a:rPr lang="tr-TR" sz="3200" dirty="0" err="1"/>
              <a:t>environmental</a:t>
            </a:r>
            <a:r>
              <a:rPr lang="tr-TR" sz="3200" dirty="0"/>
              <a:t> is not </a:t>
            </a:r>
            <a:r>
              <a:rPr lang="tr-TR" sz="3200" dirty="0" err="1"/>
              <a:t>mandatory</a:t>
            </a:r>
            <a:r>
              <a:rPr lang="tr-TR" sz="3200" dirty="0"/>
              <a:t>)</a:t>
            </a:r>
          </a:p>
        </p:txBody>
      </p:sp>
      <p:graphicFrame>
        <p:nvGraphicFramePr>
          <p:cNvPr id="5" name="3 İçerik Yer Tutucusu" title="text box"/>
          <p:cNvGraphicFramePr>
            <a:graphicFrameLocks/>
          </p:cNvGraphicFramePr>
          <p:nvPr>
            <p:extLst>
              <p:ext uri="{D42A27DB-BD31-4B8C-83A1-F6EECF244321}">
                <p14:modId xmlns:p14="http://schemas.microsoft.com/office/powerpoint/2010/main" val="2458100308"/>
              </p:ext>
            </p:extLst>
          </p:nvPr>
        </p:nvGraphicFramePr>
        <p:xfrm>
          <a:off x="251520" y="2590800"/>
          <a:ext cx="8712968" cy="36073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title="Symbol for health hazard"/>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191000" y="1828800"/>
            <a:ext cx="720080"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title="Symbol for flammable"/>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6019800" y="2362200"/>
            <a:ext cx="79129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title="symbol for Exclamation point"/>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6553200" y="3505200"/>
            <a:ext cx="879240" cy="8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title="Symbol for gas cylinder"/>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6477000" y="4876800"/>
            <a:ext cx="782177" cy="78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title="symbol for corrosive"/>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5638800" y="5715000"/>
            <a:ext cx="864096" cy="980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5" descr="File:GHS-pictogram-explos.svg">
            <a:hlinkClick r:id="rId13"/>
          </p:cNvPr>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2819400" y="5791200"/>
            <a:ext cx="936104" cy="83671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File:GHS-pictogram-rondflam.svg">
            <a:hlinkClick r:id="rId15"/>
          </p:cNvPr>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1752600" y="4800600"/>
            <a:ext cx="931168" cy="93116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File:GHS-pictogram-skull.svg">
            <a:hlinkClick r:id="rId17"/>
          </p:cNvPr>
          <p:cNvPicPr>
            <a:picLocks noChangeAspect="1" noChangeArrowheads="1"/>
          </p:cNvPicPr>
          <p:nvPr/>
        </p:nvPicPr>
        <p:blipFill>
          <a:blip r:embed="rId18" cstate="email">
            <a:extLst>
              <a:ext uri="{28A0092B-C50C-407E-A947-70E740481C1C}">
                <a14:useLocalDpi xmlns:a14="http://schemas.microsoft.com/office/drawing/2010/main"/>
              </a:ext>
            </a:extLst>
          </a:blip>
          <a:srcRect/>
          <a:stretch>
            <a:fillRect/>
          </a:stretch>
        </p:blipFill>
        <p:spPr bwMode="auto">
          <a:xfrm>
            <a:off x="1828800" y="3505200"/>
            <a:ext cx="792088" cy="79208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File:GHS-pictogram-pollu.svg">
            <a:hlinkClick r:id="rId19"/>
          </p:cNvPr>
          <p:cNvPicPr>
            <a:picLocks noChangeAspect="1" noChangeArrowheads="1"/>
          </p:cNvPicPr>
          <p:nvPr/>
        </p:nvPicPr>
        <p:blipFill>
          <a:blip r:embed="rId20" cstate="email">
            <a:extLst>
              <a:ext uri="{28A0092B-C50C-407E-A947-70E740481C1C}">
                <a14:useLocalDpi xmlns:a14="http://schemas.microsoft.com/office/drawing/2010/main"/>
              </a:ext>
            </a:extLst>
          </a:blip>
          <a:srcRect/>
          <a:stretch>
            <a:fillRect/>
          </a:stretch>
        </p:blipFill>
        <p:spPr bwMode="auto">
          <a:xfrm>
            <a:off x="2362200" y="2286000"/>
            <a:ext cx="936104" cy="936104"/>
          </a:xfrm>
          <a:prstGeom prst="rect">
            <a:avLst/>
          </a:prstGeom>
          <a:noFill/>
          <a:extLst>
            <a:ext uri="{909E8E84-426E-40DD-AFC4-6F175D3DCCD1}">
              <a14:hiddenFill xmlns:a14="http://schemas.microsoft.com/office/drawing/2010/main">
                <a:solidFill>
                  <a:srgbClr val="FFFFFF"/>
                </a:solidFill>
              </a14:hiddenFill>
            </a:ext>
          </a:extLst>
        </p:spPr>
      </p:pic>
      <p:sp>
        <p:nvSpPr>
          <p:cNvPr id="15" name="1 Başlık"/>
          <p:cNvSpPr>
            <a:spLocks noGrp="1"/>
          </p:cNvSpPr>
          <p:nvPr>
            <p:ph type="title"/>
          </p:nvPr>
        </p:nvSpPr>
        <p:spPr>
          <a:xfrm>
            <a:off x="2133600" y="381000"/>
            <a:ext cx="6553200" cy="685800"/>
          </a:xfrm>
        </p:spPr>
        <p:txBody>
          <a:bodyPr/>
          <a:lstStyle/>
          <a:p>
            <a:r>
              <a:rPr lang="en-US" dirty="0">
                <a:solidFill>
                  <a:schemeClr val="bg1"/>
                </a:solidFill>
              </a:rPr>
              <a:t>PICTOGRAMS</a:t>
            </a:r>
            <a:endParaRPr lang="tr-TR"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title="Symbol for health hazard"/>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1" y="2286000"/>
            <a:ext cx="3657599"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etin kutusu"/>
          <p:cNvSpPr txBox="1"/>
          <p:nvPr/>
        </p:nvSpPr>
        <p:spPr>
          <a:xfrm>
            <a:off x="4114800" y="1447800"/>
            <a:ext cx="4724400" cy="5447645"/>
          </a:xfrm>
          <a:prstGeom prst="rect">
            <a:avLst/>
          </a:prstGeom>
          <a:noFill/>
        </p:spPr>
        <p:txBody>
          <a:bodyPr wrap="square" rtlCol="0">
            <a:spAutoFit/>
          </a:bodyPr>
          <a:lstStyle/>
          <a:p>
            <a:pPr lvl="0">
              <a:lnSpc>
                <a:spcPct val="150000"/>
              </a:lnSpc>
              <a:buFont typeface="Arial" pitchFamily="34" charset="0"/>
              <a:buChar char="•"/>
            </a:pPr>
            <a:r>
              <a:rPr lang="en-US" sz="3600" dirty="0"/>
              <a:t>Carcino</a:t>
            </a:r>
            <a:r>
              <a:rPr lang="tr-TR" sz="3600" dirty="0"/>
              <a:t>g</a:t>
            </a:r>
            <a:r>
              <a:rPr lang="en-US" sz="3600" dirty="0"/>
              <a:t>en</a:t>
            </a:r>
          </a:p>
          <a:p>
            <a:pPr lvl="0">
              <a:lnSpc>
                <a:spcPct val="150000"/>
              </a:lnSpc>
              <a:buFont typeface="Arial" pitchFamily="34" charset="0"/>
              <a:buChar char="•"/>
            </a:pPr>
            <a:r>
              <a:rPr lang="en-US" sz="3600" dirty="0"/>
              <a:t>Mutagen</a:t>
            </a:r>
          </a:p>
          <a:p>
            <a:pPr lvl="0">
              <a:lnSpc>
                <a:spcPct val="150000"/>
              </a:lnSpc>
              <a:buFont typeface="Arial" pitchFamily="34" charset="0"/>
              <a:buChar char="•"/>
            </a:pPr>
            <a:r>
              <a:rPr lang="en-US" sz="3600" b="0" i="0" dirty="0"/>
              <a:t>Reproductive Toxicity</a:t>
            </a:r>
            <a:endParaRPr lang="en-US" sz="3600" dirty="0"/>
          </a:p>
          <a:p>
            <a:pPr lvl="0">
              <a:lnSpc>
                <a:spcPct val="150000"/>
              </a:lnSpc>
              <a:buFont typeface="Arial" pitchFamily="34" charset="0"/>
              <a:buChar char="•"/>
            </a:pPr>
            <a:r>
              <a:rPr lang="en-US" sz="3600" b="0" i="0" dirty="0"/>
              <a:t>Respiratory Sensitizer</a:t>
            </a:r>
            <a:endParaRPr lang="en-US" sz="3600" dirty="0"/>
          </a:p>
          <a:p>
            <a:pPr lvl="0">
              <a:lnSpc>
                <a:spcPct val="150000"/>
              </a:lnSpc>
              <a:buFont typeface="Arial" pitchFamily="34" charset="0"/>
              <a:buChar char="•"/>
            </a:pPr>
            <a:r>
              <a:rPr lang="en-US" sz="3600" b="0" i="0" dirty="0"/>
              <a:t>Target Organ Toxicity</a:t>
            </a:r>
            <a:endParaRPr lang="en-US" sz="3600" dirty="0"/>
          </a:p>
          <a:p>
            <a:pPr lvl="0">
              <a:lnSpc>
                <a:spcPct val="150000"/>
              </a:lnSpc>
              <a:buFont typeface="Arial" pitchFamily="34" charset="0"/>
              <a:buChar char="•"/>
            </a:pPr>
            <a:r>
              <a:rPr lang="en-US" sz="3600" b="0" i="0" dirty="0"/>
              <a:t>Aspiration Toxicity</a:t>
            </a:r>
            <a:endParaRPr lang="en-US" sz="3600" dirty="0"/>
          </a:p>
          <a:p>
            <a:endParaRPr lang="tr-TR" dirty="0"/>
          </a:p>
        </p:txBody>
      </p:sp>
      <p:sp>
        <p:nvSpPr>
          <p:cNvPr id="4" name="1 Başlık"/>
          <p:cNvSpPr txBox="1">
            <a:spLocks/>
          </p:cNvSpPr>
          <p:nvPr/>
        </p:nvSpPr>
        <p:spPr>
          <a:xfrm>
            <a:off x="457200" y="3810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Health Hazard</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Health Hazard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810000" y="1447800"/>
            <a:ext cx="5105400" cy="5447645"/>
          </a:xfrm>
          <a:prstGeom prst="rect">
            <a:avLst/>
          </a:prstGeom>
          <a:noFill/>
        </p:spPr>
        <p:txBody>
          <a:bodyPr wrap="square" rtlCol="0">
            <a:spAutoFit/>
          </a:bodyPr>
          <a:lstStyle/>
          <a:p>
            <a:pPr lvl="1">
              <a:lnSpc>
                <a:spcPct val="150000"/>
              </a:lnSpc>
              <a:buFont typeface="Arial" pitchFamily="34" charset="0"/>
              <a:buChar char="•"/>
            </a:pPr>
            <a:r>
              <a:rPr lang="en-US" sz="3600" b="0" i="0" dirty="0"/>
              <a:t>Flammables</a:t>
            </a:r>
            <a:endParaRPr lang="en-US" sz="3600" dirty="0"/>
          </a:p>
          <a:p>
            <a:pPr lvl="1">
              <a:lnSpc>
                <a:spcPct val="150000"/>
              </a:lnSpc>
              <a:buFont typeface="Arial" pitchFamily="34" charset="0"/>
              <a:buChar char="•"/>
            </a:pPr>
            <a:r>
              <a:rPr lang="en-US" sz="3600" b="0" i="0" dirty="0"/>
              <a:t>Pyrophorics</a:t>
            </a:r>
            <a:endParaRPr lang="en-US" sz="3600" dirty="0"/>
          </a:p>
          <a:p>
            <a:pPr lvl="1">
              <a:lnSpc>
                <a:spcPct val="150000"/>
              </a:lnSpc>
              <a:buFont typeface="Arial" pitchFamily="34" charset="0"/>
              <a:buChar char="•"/>
            </a:pPr>
            <a:r>
              <a:rPr lang="en-US" sz="3600" b="0" i="0" dirty="0"/>
              <a:t>Self-Heating</a:t>
            </a:r>
            <a:endParaRPr lang="en-US" sz="3600" dirty="0"/>
          </a:p>
          <a:p>
            <a:pPr lvl="1">
              <a:lnSpc>
                <a:spcPct val="150000"/>
              </a:lnSpc>
              <a:buFont typeface="Arial" pitchFamily="34" charset="0"/>
              <a:buChar char="•"/>
            </a:pPr>
            <a:r>
              <a:rPr lang="en-US" sz="3600" b="0" i="0" dirty="0"/>
              <a:t>Emits Flammable Gas</a:t>
            </a:r>
            <a:endParaRPr lang="en-US" sz="3600" dirty="0"/>
          </a:p>
          <a:p>
            <a:pPr lvl="1">
              <a:lnSpc>
                <a:spcPct val="150000"/>
              </a:lnSpc>
              <a:buFont typeface="Arial" pitchFamily="34" charset="0"/>
              <a:buChar char="•"/>
            </a:pPr>
            <a:r>
              <a:rPr lang="en-US" sz="3600" b="0" i="0" dirty="0"/>
              <a:t>Self-Reactives</a:t>
            </a:r>
            <a:endParaRPr lang="en-US" sz="3600" dirty="0"/>
          </a:p>
          <a:p>
            <a:pPr lvl="1">
              <a:lnSpc>
                <a:spcPct val="150000"/>
              </a:lnSpc>
              <a:buFont typeface="Arial" pitchFamily="34" charset="0"/>
              <a:buChar char="•"/>
            </a:pPr>
            <a:r>
              <a:rPr lang="en-US" sz="3600" b="0" i="0" dirty="0"/>
              <a:t>Organic Peroxides</a:t>
            </a:r>
            <a:endParaRPr lang="en-US" sz="3600" dirty="0"/>
          </a:p>
          <a:p>
            <a:endParaRPr lang="tr-TR" dirty="0"/>
          </a:p>
        </p:txBody>
      </p:sp>
      <p:pic>
        <p:nvPicPr>
          <p:cNvPr id="3" name="Picture 2" title="symbol for flammabl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1" y="2286000"/>
            <a:ext cx="3657599"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1 Başlık"/>
          <p:cNvSpPr txBox="1">
            <a:spLocks/>
          </p:cNvSpPr>
          <p:nvPr/>
        </p:nvSpPr>
        <p:spPr>
          <a:xfrm>
            <a:off x="457200" y="3810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Flame</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Flame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733800" y="1447800"/>
            <a:ext cx="4876800" cy="5632311"/>
          </a:xfrm>
          <a:prstGeom prst="rect">
            <a:avLst/>
          </a:prstGeom>
          <a:noFill/>
        </p:spPr>
        <p:txBody>
          <a:bodyPr wrap="square" rtlCol="0">
            <a:spAutoFit/>
          </a:bodyPr>
          <a:lstStyle/>
          <a:p>
            <a:pPr lvl="1">
              <a:lnSpc>
                <a:spcPct val="150000"/>
              </a:lnSpc>
              <a:buFont typeface="Arial" pitchFamily="34" charset="0"/>
              <a:buChar char="•"/>
            </a:pPr>
            <a:r>
              <a:rPr lang="en-US" sz="3200" b="0" i="0" dirty="0"/>
              <a:t>Irritant (skin and eye)</a:t>
            </a:r>
            <a:endParaRPr lang="en-US" sz="3200" dirty="0"/>
          </a:p>
          <a:p>
            <a:pPr lvl="1">
              <a:lnSpc>
                <a:spcPct val="150000"/>
              </a:lnSpc>
              <a:buFont typeface="Arial" pitchFamily="34" charset="0"/>
              <a:buChar char="•"/>
            </a:pPr>
            <a:r>
              <a:rPr lang="en-US" sz="3200" b="0" i="0" dirty="0"/>
              <a:t>Skin Sensitizer</a:t>
            </a:r>
            <a:endParaRPr lang="en-US" sz="3200" dirty="0"/>
          </a:p>
          <a:p>
            <a:pPr lvl="1">
              <a:lnSpc>
                <a:spcPct val="150000"/>
              </a:lnSpc>
              <a:buFont typeface="Arial" pitchFamily="34" charset="0"/>
              <a:buChar char="•"/>
            </a:pPr>
            <a:r>
              <a:rPr lang="en-US" sz="3200" b="0" i="0" dirty="0"/>
              <a:t>Acute Toxicity (harmful)</a:t>
            </a:r>
            <a:endParaRPr lang="en-US" sz="3200" dirty="0"/>
          </a:p>
          <a:p>
            <a:pPr lvl="1">
              <a:lnSpc>
                <a:spcPct val="150000"/>
              </a:lnSpc>
              <a:buFont typeface="Arial" pitchFamily="34" charset="0"/>
              <a:buChar char="•"/>
            </a:pPr>
            <a:r>
              <a:rPr lang="en-US" sz="3200" b="0" i="0" dirty="0"/>
              <a:t>Narcotic Effects</a:t>
            </a:r>
            <a:endParaRPr lang="en-US" sz="3200" dirty="0"/>
          </a:p>
          <a:p>
            <a:pPr lvl="1">
              <a:lnSpc>
                <a:spcPct val="150000"/>
              </a:lnSpc>
              <a:buFont typeface="Arial" pitchFamily="34" charset="0"/>
              <a:buChar char="•"/>
            </a:pPr>
            <a:r>
              <a:rPr lang="en-US" sz="3200" b="0" i="0" dirty="0"/>
              <a:t>Respiratory Tract Irritant</a:t>
            </a:r>
            <a:endParaRPr lang="en-US" sz="3200" b="0" dirty="0"/>
          </a:p>
          <a:p>
            <a:pPr lvl="1">
              <a:lnSpc>
                <a:spcPct val="150000"/>
              </a:lnSpc>
              <a:buFont typeface="Arial" pitchFamily="34" charset="0"/>
              <a:buChar char="•"/>
            </a:pPr>
            <a:r>
              <a:rPr lang="en-US" sz="3200" b="0" i="0" dirty="0"/>
              <a:t>Hazardous to Ozone Layer (Non Mandatory)</a:t>
            </a:r>
            <a:endParaRPr lang="en-US" sz="3200" b="0" dirty="0"/>
          </a:p>
          <a:p>
            <a:endParaRPr lang="tr-TR" dirty="0"/>
          </a:p>
        </p:txBody>
      </p:sp>
      <p:pic>
        <p:nvPicPr>
          <p:cNvPr id="3" name="Picture 3" title="Symbol for exclamation mark"/>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0" y="2286000"/>
            <a:ext cx="36576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1 Başlık"/>
          <p:cNvSpPr txBox="1">
            <a:spLocks/>
          </p:cNvSpPr>
          <p:nvPr/>
        </p:nvSpPr>
        <p:spPr>
          <a:xfrm>
            <a:off x="457200" y="3810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Exclamation Mark</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Exclamation Mark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62400" y="2819400"/>
            <a:ext cx="5002088" cy="2585323"/>
          </a:xfrm>
          <a:prstGeom prst="rect">
            <a:avLst/>
          </a:prstGeom>
          <a:noFill/>
        </p:spPr>
        <p:txBody>
          <a:bodyPr wrap="square" rtlCol="0">
            <a:spAutoFit/>
          </a:bodyPr>
          <a:lstStyle/>
          <a:p>
            <a:pPr lvl="0">
              <a:buFont typeface="Arial" pitchFamily="34" charset="0"/>
              <a:buChar char="•"/>
            </a:pPr>
            <a:r>
              <a:rPr lang="en-US" sz="4200" b="0" i="0" dirty="0"/>
              <a:t>Gases under Pressure</a:t>
            </a:r>
            <a:endParaRPr lang="tr-TR" sz="4200" b="0" i="0" dirty="0"/>
          </a:p>
          <a:p>
            <a:pPr lvl="1">
              <a:buFont typeface="Arial" pitchFamily="34" charset="0"/>
              <a:buChar char="•"/>
            </a:pPr>
            <a:r>
              <a:rPr lang="en-US" sz="3200" dirty="0">
                <a:latin typeface="Times" pitchFamily="-112" charset="0"/>
                <a:cs typeface="ＭＳ Ｐゴシック" charset="-128"/>
              </a:rPr>
              <a:t>Substance is compressed, liquefied, or dissolved at 29 </a:t>
            </a:r>
            <a:r>
              <a:rPr lang="tr-TR" sz="3200" dirty="0" err="1">
                <a:latin typeface="Times" pitchFamily="-112" charset="0"/>
                <a:cs typeface="ＭＳ Ｐゴシック" charset="-128"/>
              </a:rPr>
              <a:t>psi</a:t>
            </a:r>
            <a:r>
              <a:rPr lang="tr-TR" sz="3200" dirty="0">
                <a:latin typeface="Times" pitchFamily="-112" charset="0"/>
                <a:cs typeface="ＭＳ Ｐゴシック" charset="-128"/>
              </a:rPr>
              <a:t> </a:t>
            </a:r>
            <a:r>
              <a:rPr lang="en-US" sz="3200" dirty="0">
                <a:latin typeface="Times" pitchFamily="-112" charset="0"/>
                <a:cs typeface="ＭＳ Ｐゴシック" charset="-128"/>
              </a:rPr>
              <a:t>or more</a:t>
            </a:r>
            <a:endParaRPr lang="en-US" sz="3200" dirty="0"/>
          </a:p>
          <a:p>
            <a:endParaRPr lang="tr-TR" dirty="0"/>
          </a:p>
        </p:txBody>
      </p:sp>
      <p:pic>
        <p:nvPicPr>
          <p:cNvPr id="3" name="Picture 2" title="symboil for gas Cylinde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0" y="2286000"/>
            <a:ext cx="36576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1 Başlık"/>
          <p:cNvSpPr txBox="1">
            <a:spLocks/>
          </p:cNvSpPr>
          <p:nvPr/>
        </p:nvSpPr>
        <p:spPr>
          <a:xfrm>
            <a:off x="457200" y="3810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Gas Cylinder</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Gas cylinder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810000" y="2263676"/>
            <a:ext cx="5105400" cy="3370153"/>
          </a:xfrm>
          <a:prstGeom prst="rect">
            <a:avLst/>
          </a:prstGeom>
          <a:noFill/>
        </p:spPr>
        <p:txBody>
          <a:bodyPr wrap="square" rtlCol="0">
            <a:spAutoFit/>
          </a:bodyPr>
          <a:lstStyle/>
          <a:p>
            <a:pPr lvl="0">
              <a:lnSpc>
                <a:spcPct val="150000"/>
              </a:lnSpc>
              <a:buFont typeface="Arial" pitchFamily="34" charset="0"/>
              <a:buChar char="•"/>
            </a:pPr>
            <a:r>
              <a:rPr lang="en-US" sz="4200" b="0" i="0" dirty="0"/>
              <a:t>Skin Corrosion/ burns</a:t>
            </a:r>
            <a:endParaRPr lang="en-US" sz="4200" dirty="0"/>
          </a:p>
          <a:p>
            <a:pPr lvl="0">
              <a:lnSpc>
                <a:spcPct val="150000"/>
              </a:lnSpc>
              <a:buFont typeface="Arial" pitchFamily="34" charset="0"/>
              <a:buChar char="•"/>
            </a:pPr>
            <a:r>
              <a:rPr lang="en-US" sz="4200" b="0" i="0" dirty="0"/>
              <a:t>Eye Damage</a:t>
            </a:r>
            <a:endParaRPr lang="en-US" sz="4200" dirty="0"/>
          </a:p>
          <a:p>
            <a:pPr lvl="0">
              <a:lnSpc>
                <a:spcPct val="150000"/>
              </a:lnSpc>
              <a:buFont typeface="Arial" pitchFamily="34" charset="0"/>
              <a:buChar char="•"/>
            </a:pPr>
            <a:r>
              <a:rPr lang="en-US" sz="4200" b="0" i="0" dirty="0"/>
              <a:t>Corrosive to Metals</a:t>
            </a:r>
            <a:endParaRPr lang="en-US" sz="4200" dirty="0"/>
          </a:p>
          <a:p>
            <a:endParaRPr lang="tr-TR" dirty="0"/>
          </a:p>
        </p:txBody>
      </p:sp>
      <p:pic>
        <p:nvPicPr>
          <p:cNvPr id="3" name="Picture 2" title="symbol for corrosiv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1" y="2286000"/>
            <a:ext cx="3657599"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1 Başlık"/>
          <p:cNvSpPr txBox="1">
            <a:spLocks/>
          </p:cNvSpPr>
          <p:nvPr/>
        </p:nvSpPr>
        <p:spPr>
          <a:xfrm>
            <a:off x="457200" y="3810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Corrosion</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corrosion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381000" y="1447800"/>
            <a:ext cx="8458200" cy="5105400"/>
          </a:xfrm>
          <a:prstGeom prst="rect">
            <a:avLst/>
          </a:prstGeom>
        </p:spPr>
        <p:txBody>
          <a:bodyPr vert="horz">
            <a:normAutofit fontScale="97500" lnSpcReduction="1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REFRESHER</a:t>
            </a: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 </a:t>
            </a:r>
            <a:r>
              <a:rPr kumimoji="0" lang="tr-TR" sz="4400" b="1"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MODULE</a:t>
            </a: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
            </a:r>
            <a:b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b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
            </a:r>
            <a:b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b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HAZARD COMMUNICATION STANDARD WITH GLOBALLY HARMONIZED SYSTEM OF </a:t>
            </a:r>
            <a:r>
              <a:rPr kumimoji="0" lang="en-US"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CLASS</a:t>
            </a: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I</a:t>
            </a:r>
            <a:r>
              <a:rPr kumimoji="0" lang="en-US"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F</a:t>
            </a: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I</a:t>
            </a:r>
            <a:r>
              <a:rPr kumimoji="0" lang="en-US"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CAT</a:t>
            </a: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I</a:t>
            </a:r>
            <a:r>
              <a:rPr kumimoji="0" lang="en-US"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ON AND LABEL</a:t>
            </a: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I</a:t>
            </a:r>
            <a:r>
              <a:rPr kumimoji="0" lang="en-US"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NG OF CHEM</a:t>
            </a: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I</a:t>
            </a:r>
            <a:r>
              <a:rPr kumimoji="0" lang="en-US"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CALS</a:t>
            </a: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 </a:t>
            </a:r>
            <a:b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br>
            <a:r>
              <a:rPr kumimoji="0" lang="tr-TR" sz="4400" b="0" i="0" u="none" strike="noStrike" kern="0" cap="none" spc="0" normalizeH="0" baseline="0" noProof="0" dirty="0">
                <a:ln>
                  <a:noFill/>
                </a:ln>
                <a:solidFill>
                  <a:schemeClr val="tx2"/>
                </a:solidFill>
                <a:effectLst/>
                <a:uLnTx/>
                <a:uFillTx/>
                <a:latin typeface="+mj-lt"/>
                <a:ea typeface="MS PGothic" pitchFamily="34" charset="-128"/>
                <a:cs typeface="ＭＳ Ｐゴシック" charset="-128"/>
              </a:rPr>
              <a:t>(HCS/GHS)</a:t>
            </a:r>
          </a:p>
        </p:txBody>
      </p:sp>
      <p:sp>
        <p:nvSpPr>
          <p:cNvPr id="3" name="Title 2" hidden="1"/>
          <p:cNvSpPr>
            <a:spLocks noGrp="1"/>
          </p:cNvSpPr>
          <p:nvPr>
            <p:ph type="title"/>
          </p:nvPr>
        </p:nvSpPr>
        <p:spPr/>
        <p:txBody>
          <a:bodyPr/>
          <a:lstStyle/>
          <a:p>
            <a:r>
              <a:rPr lang="en-US" dirty="0" smtClean="0"/>
              <a:t>Refresher Module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267200" y="2247543"/>
            <a:ext cx="4343400" cy="3370153"/>
          </a:xfrm>
          <a:prstGeom prst="rect">
            <a:avLst/>
          </a:prstGeom>
          <a:noFill/>
        </p:spPr>
        <p:txBody>
          <a:bodyPr wrap="square" rtlCol="0">
            <a:spAutoFit/>
          </a:bodyPr>
          <a:lstStyle/>
          <a:p>
            <a:pPr lvl="0">
              <a:lnSpc>
                <a:spcPct val="150000"/>
              </a:lnSpc>
              <a:buFont typeface="Arial" pitchFamily="34" charset="0"/>
              <a:buChar char="•"/>
            </a:pPr>
            <a:r>
              <a:rPr lang="en-US" sz="4200" b="0" i="0" dirty="0"/>
              <a:t>Explosives</a:t>
            </a:r>
            <a:endParaRPr lang="en-US" sz="4200" dirty="0"/>
          </a:p>
          <a:p>
            <a:pPr lvl="0">
              <a:lnSpc>
                <a:spcPct val="150000"/>
              </a:lnSpc>
              <a:buFont typeface="Arial" pitchFamily="34" charset="0"/>
              <a:buChar char="•"/>
            </a:pPr>
            <a:r>
              <a:rPr lang="en-US" sz="4200" b="0" i="0" dirty="0"/>
              <a:t>Self-Reactives</a:t>
            </a:r>
            <a:endParaRPr lang="en-US" sz="4200" dirty="0"/>
          </a:p>
          <a:p>
            <a:pPr lvl="0">
              <a:lnSpc>
                <a:spcPct val="150000"/>
              </a:lnSpc>
              <a:buFont typeface="Arial" pitchFamily="34" charset="0"/>
              <a:buChar char="•"/>
            </a:pPr>
            <a:r>
              <a:rPr lang="en-US" sz="4200" b="0" i="0" dirty="0"/>
              <a:t>Organic Peroxides</a:t>
            </a:r>
            <a:endParaRPr lang="en-US" sz="4200" dirty="0"/>
          </a:p>
          <a:p>
            <a:endParaRPr lang="tr-TR" dirty="0"/>
          </a:p>
        </p:txBody>
      </p:sp>
      <p:pic>
        <p:nvPicPr>
          <p:cNvPr id="3" name="Picture 5" descr="File:GHS-pictogram-explos.sv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6201" y="2286000"/>
            <a:ext cx="3657599" cy="3429000"/>
          </a:xfrm>
          <a:prstGeom prst="rect">
            <a:avLst/>
          </a:prstGeom>
          <a:noFill/>
          <a:extLst>
            <a:ext uri="{909E8E84-426E-40DD-AFC4-6F175D3DCCD1}">
              <a14:hiddenFill xmlns:a14="http://schemas.microsoft.com/office/drawing/2010/main">
                <a:solidFill>
                  <a:srgbClr val="FFFFFF"/>
                </a:solidFill>
              </a14:hiddenFill>
            </a:ext>
          </a:extLst>
        </p:spPr>
      </p:pic>
      <p:sp>
        <p:nvSpPr>
          <p:cNvPr id="4" name="1 Başlık"/>
          <p:cNvSpPr txBox="1">
            <a:spLocks/>
          </p:cNvSpPr>
          <p:nvPr/>
        </p:nvSpPr>
        <p:spPr>
          <a:xfrm>
            <a:off x="457200" y="3810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Exploding Bomb</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Exploding bomb</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657600" y="2743200"/>
            <a:ext cx="5234880" cy="2400657"/>
          </a:xfrm>
          <a:prstGeom prst="rect">
            <a:avLst/>
          </a:prstGeom>
          <a:noFill/>
        </p:spPr>
        <p:txBody>
          <a:bodyPr wrap="square" rtlCol="0">
            <a:spAutoFit/>
          </a:bodyPr>
          <a:lstStyle/>
          <a:p>
            <a:pPr lvl="0">
              <a:buFont typeface="Arial" pitchFamily="34" charset="0"/>
              <a:buChar char="•"/>
            </a:pPr>
            <a:r>
              <a:rPr lang="en-US" sz="4200" b="0" i="0" dirty="0"/>
              <a:t>Oxidizers</a:t>
            </a:r>
            <a:endParaRPr lang="tr-TR" sz="4200" b="0" i="0" dirty="0"/>
          </a:p>
          <a:p>
            <a:pPr lvl="1">
              <a:buFont typeface="Arial" pitchFamily="34" charset="0"/>
              <a:buChar char="•"/>
            </a:pPr>
            <a:r>
              <a:rPr lang="en-US" sz="2800" dirty="0"/>
              <a:t>substances that release oxygen to another material for purpose of combustion</a:t>
            </a:r>
          </a:p>
          <a:p>
            <a:endParaRPr lang="tr-TR" dirty="0"/>
          </a:p>
        </p:txBody>
      </p:sp>
      <p:pic>
        <p:nvPicPr>
          <p:cNvPr id="3" name="Picture 2" descr="File:GHS-pictogram-rondflam.sv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6200" y="2286000"/>
            <a:ext cx="3657600" cy="3429000"/>
          </a:xfrm>
          <a:prstGeom prst="rect">
            <a:avLst/>
          </a:prstGeom>
          <a:noFill/>
          <a:extLst>
            <a:ext uri="{909E8E84-426E-40DD-AFC4-6F175D3DCCD1}">
              <a14:hiddenFill xmlns:a14="http://schemas.microsoft.com/office/drawing/2010/main">
                <a:solidFill>
                  <a:srgbClr val="FFFFFF"/>
                </a:solidFill>
              </a14:hiddenFill>
            </a:ext>
          </a:extLst>
        </p:spPr>
      </p:pic>
      <p:sp>
        <p:nvSpPr>
          <p:cNvPr id="4" name="1 Başlık"/>
          <p:cNvSpPr txBox="1">
            <a:spLocks/>
          </p:cNvSpPr>
          <p:nvPr/>
        </p:nvSpPr>
        <p:spPr>
          <a:xfrm>
            <a:off x="457200" y="3810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Flame over a Circle</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Flame over a circle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657600" y="2852936"/>
            <a:ext cx="5410200" cy="2400657"/>
          </a:xfrm>
          <a:prstGeom prst="rect">
            <a:avLst/>
          </a:prstGeom>
          <a:noFill/>
        </p:spPr>
        <p:txBody>
          <a:bodyPr wrap="square" rtlCol="0">
            <a:spAutoFit/>
          </a:bodyPr>
          <a:lstStyle/>
          <a:p>
            <a:pPr>
              <a:buFont typeface="Arial" pitchFamily="34" charset="0"/>
              <a:buChar char="•"/>
            </a:pPr>
            <a:r>
              <a:rPr lang="en-US" sz="4200" b="0" i="0" dirty="0"/>
              <a:t>Acute Toxicity (</a:t>
            </a:r>
            <a:r>
              <a:rPr lang="tr-TR" sz="4200" b="0" i="0" dirty="0"/>
              <a:t>severe</a:t>
            </a:r>
            <a:r>
              <a:rPr lang="en-US" sz="4200" b="0" i="0" dirty="0"/>
              <a:t>)</a:t>
            </a:r>
            <a:endParaRPr lang="tr-TR" sz="4200" b="0" i="0" dirty="0"/>
          </a:p>
          <a:p>
            <a:pPr lvl="1">
              <a:buFont typeface="Arial" pitchFamily="34" charset="0"/>
              <a:buChar char="•"/>
            </a:pPr>
            <a:r>
              <a:rPr lang="en-US" sz="2800" dirty="0">
                <a:latin typeface="Times" pitchFamily="-112" charset="0"/>
                <a:cs typeface="ＭＳ Ｐゴシック" charset="-128"/>
              </a:rPr>
              <a:t>overexposure may</a:t>
            </a:r>
            <a:r>
              <a:rPr lang="tr-TR" sz="2800" dirty="0">
                <a:latin typeface="Times" pitchFamily="-112" charset="0"/>
                <a:cs typeface="ＭＳ Ｐゴシック" charset="-128"/>
              </a:rPr>
              <a:t> </a:t>
            </a:r>
            <a:r>
              <a:rPr lang="en-US" sz="2800" dirty="0">
                <a:latin typeface="Times" pitchFamily="-112" charset="0"/>
                <a:cs typeface="ＭＳ Ｐゴシック" charset="-128"/>
              </a:rPr>
              <a:t>be toxic or fatal</a:t>
            </a:r>
            <a:endParaRPr lang="tr-TR" sz="2800" dirty="0"/>
          </a:p>
          <a:p>
            <a:pPr lvl="0"/>
            <a:endParaRPr lang="tr-TR" sz="2800" dirty="0"/>
          </a:p>
          <a:p>
            <a:endParaRPr lang="tr-TR" dirty="0"/>
          </a:p>
        </p:txBody>
      </p:sp>
      <p:pic>
        <p:nvPicPr>
          <p:cNvPr id="3" name="Picture 2" descr="File:GHS-pictogram-skull.sv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6200" y="2286000"/>
            <a:ext cx="3657600" cy="3429001"/>
          </a:xfrm>
          <a:prstGeom prst="rect">
            <a:avLst/>
          </a:prstGeom>
          <a:noFill/>
          <a:extLst>
            <a:ext uri="{909E8E84-426E-40DD-AFC4-6F175D3DCCD1}">
              <a14:hiddenFill xmlns:a14="http://schemas.microsoft.com/office/drawing/2010/main">
                <a:solidFill>
                  <a:srgbClr val="FFFFFF"/>
                </a:solidFill>
              </a14:hiddenFill>
            </a:ext>
          </a:extLst>
        </p:spPr>
      </p:pic>
      <p:sp>
        <p:nvSpPr>
          <p:cNvPr id="4" name="1 Başlık"/>
          <p:cNvSpPr txBox="1">
            <a:spLocks/>
          </p:cNvSpPr>
          <p:nvPr/>
        </p:nvSpPr>
        <p:spPr>
          <a:xfrm>
            <a:off x="609600" y="3810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Skull and Crossbones</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Skull and Crossbones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85320" y="2852936"/>
            <a:ext cx="5082480" cy="1538883"/>
          </a:xfrm>
          <a:prstGeom prst="rect">
            <a:avLst/>
          </a:prstGeom>
          <a:noFill/>
        </p:spPr>
        <p:txBody>
          <a:bodyPr wrap="square" rtlCol="0">
            <a:spAutoFit/>
          </a:bodyPr>
          <a:lstStyle/>
          <a:p>
            <a:pPr lvl="0">
              <a:buFont typeface="Arial" pitchFamily="34" charset="0"/>
              <a:buChar char="•"/>
            </a:pPr>
            <a:r>
              <a:rPr lang="en-US" sz="4200" b="0" i="0" dirty="0"/>
              <a:t>Aquatic Toxicity</a:t>
            </a:r>
            <a:endParaRPr lang="tr-TR" sz="4200" b="0" i="0" dirty="0"/>
          </a:p>
          <a:p>
            <a:pPr lvl="1">
              <a:buFont typeface="Arial" pitchFamily="34" charset="0"/>
              <a:buChar char="•"/>
            </a:pPr>
            <a:r>
              <a:rPr lang="en-US" sz="2800" dirty="0"/>
              <a:t>toxic to plants and aquatic life</a:t>
            </a:r>
          </a:p>
          <a:p>
            <a:endParaRPr lang="tr-TR" dirty="0"/>
          </a:p>
        </p:txBody>
      </p:sp>
      <p:pic>
        <p:nvPicPr>
          <p:cNvPr id="3" name="Picture 2" descr="File:GHS-pictogram-pollu.sv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6200" y="2286000"/>
            <a:ext cx="3657600" cy="3429000"/>
          </a:xfrm>
          <a:prstGeom prst="rect">
            <a:avLst/>
          </a:prstGeom>
          <a:noFill/>
          <a:extLst>
            <a:ext uri="{909E8E84-426E-40DD-AFC4-6F175D3DCCD1}">
              <a14:hiddenFill xmlns:a14="http://schemas.microsoft.com/office/drawing/2010/main">
                <a:solidFill>
                  <a:srgbClr val="FFFFFF"/>
                </a:solidFill>
              </a14:hiddenFill>
            </a:ext>
          </a:extLst>
        </p:spPr>
      </p:pic>
      <p:sp>
        <p:nvSpPr>
          <p:cNvPr id="4" name="1 Başlık"/>
          <p:cNvSpPr txBox="1">
            <a:spLocks/>
          </p:cNvSpPr>
          <p:nvPr/>
        </p:nvSpPr>
        <p:spPr>
          <a:xfrm>
            <a:off x="457200" y="-76200"/>
            <a:ext cx="82296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Environment </a:t>
            </a:r>
            <a:b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br>
            <a:r>
              <a:rPr kumimoji="0" lang="en-US"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(Non Mandatory)</a:t>
            </a:r>
            <a:endPar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endParaRPr>
          </a:p>
        </p:txBody>
      </p:sp>
      <p:sp>
        <p:nvSpPr>
          <p:cNvPr id="5" name="Title 4" hidden="1"/>
          <p:cNvSpPr>
            <a:spLocks noGrp="1"/>
          </p:cNvSpPr>
          <p:nvPr>
            <p:ph type="title"/>
          </p:nvPr>
        </p:nvSpPr>
        <p:spPr/>
        <p:txBody>
          <a:bodyPr/>
          <a:lstStyle/>
          <a:p>
            <a:r>
              <a:rPr lang="en-US" dirty="0" smtClean="0"/>
              <a:t>Environment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228600" y="1371600"/>
            <a:ext cx="8686800" cy="4754563"/>
          </a:xfrm>
        </p:spPr>
        <p:txBody>
          <a:bodyPr/>
          <a:lstStyle/>
          <a:p>
            <a:pPr marL="457200" lvl="1" indent="6350"/>
            <a:r>
              <a:rPr lang="tr-TR" sz="3600" dirty="0"/>
              <a:t>S</a:t>
            </a:r>
            <a:r>
              <a:rPr lang="en-US" sz="3600" dirty="0"/>
              <a:t>how the severity of </a:t>
            </a:r>
            <a:r>
              <a:rPr lang="tr-TR" sz="3600" dirty="0"/>
              <a:t> </a:t>
            </a:r>
            <a:r>
              <a:rPr lang="en-US" sz="3600" dirty="0"/>
              <a:t>possible hazard and </a:t>
            </a:r>
            <a:r>
              <a:rPr lang="tr-TR" sz="3600" dirty="0" err="1"/>
              <a:t>lead</a:t>
            </a:r>
            <a:r>
              <a:rPr lang="en-US" sz="3600" dirty="0"/>
              <a:t> people</a:t>
            </a:r>
            <a:r>
              <a:rPr lang="tr-TR" sz="3600" dirty="0"/>
              <a:t> </a:t>
            </a:r>
            <a:r>
              <a:rPr lang="tr-TR" sz="3600" dirty="0" err="1"/>
              <a:t>to</a:t>
            </a:r>
            <a:r>
              <a:rPr lang="en-US" sz="3600" dirty="0"/>
              <a:t> tak</a:t>
            </a:r>
            <a:r>
              <a:rPr lang="tr-TR" sz="3600" dirty="0" err="1"/>
              <a:t>ing</a:t>
            </a:r>
            <a:r>
              <a:rPr lang="en-US" sz="3600" dirty="0"/>
              <a:t> precautions.</a:t>
            </a:r>
          </a:p>
          <a:p>
            <a:pPr lvl="1">
              <a:buNone/>
            </a:pPr>
            <a:endParaRPr lang="tr-TR" dirty="0"/>
          </a:p>
        </p:txBody>
      </p:sp>
      <p:graphicFrame>
        <p:nvGraphicFramePr>
          <p:cNvPr id="5" name="4 Diyagram" title="text box"/>
          <p:cNvGraphicFramePr/>
          <p:nvPr>
            <p:extLst>
              <p:ext uri="{D42A27DB-BD31-4B8C-83A1-F6EECF244321}">
                <p14:modId xmlns:p14="http://schemas.microsoft.com/office/powerpoint/2010/main" val="3734120745"/>
              </p:ext>
            </p:extLst>
          </p:nvPr>
        </p:nvGraphicFramePr>
        <p:xfrm>
          <a:off x="609600" y="2667000"/>
          <a:ext cx="7848872" cy="3888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1 Başlık"/>
          <p:cNvSpPr>
            <a:spLocks noGrp="1"/>
          </p:cNvSpPr>
          <p:nvPr>
            <p:ph type="title"/>
          </p:nvPr>
        </p:nvSpPr>
        <p:spPr>
          <a:xfrm>
            <a:off x="457200" y="381000"/>
            <a:ext cx="8229600" cy="685800"/>
          </a:xfrm>
        </p:spPr>
        <p:txBody>
          <a:bodyPr/>
          <a:lstStyle/>
          <a:p>
            <a:r>
              <a:rPr lang="en-US" dirty="0">
                <a:solidFill>
                  <a:schemeClr val="bg1"/>
                </a:solidFill>
              </a:rPr>
              <a:t>SIGNAL WORDS</a:t>
            </a:r>
            <a:endParaRPr lang="tr-TR" dirty="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457200" y="1905000"/>
            <a:ext cx="8229600" cy="4221163"/>
          </a:xfrm>
        </p:spPr>
        <p:txBody>
          <a:bodyPr/>
          <a:lstStyle/>
          <a:p>
            <a:r>
              <a:rPr lang="tr-TR" sz="4400" b="1" dirty="0" err="1"/>
              <a:t>Warning</a:t>
            </a:r>
            <a:r>
              <a:rPr lang="tr-TR" sz="4400" dirty="0"/>
              <a:t>   : </a:t>
            </a:r>
            <a:r>
              <a:rPr lang="en-US" sz="4400" dirty="0"/>
              <a:t> </a:t>
            </a:r>
            <a:r>
              <a:rPr lang="tr-TR" sz="4400" dirty="0" err="1"/>
              <a:t>used</a:t>
            </a:r>
            <a:r>
              <a:rPr lang="tr-TR" sz="4400" dirty="0"/>
              <a:t> </a:t>
            </a:r>
            <a:r>
              <a:rPr lang="en-US" sz="4400" dirty="0"/>
              <a:t>for </a:t>
            </a:r>
            <a:r>
              <a:rPr lang="tr-TR" sz="4400" dirty="0" err="1"/>
              <a:t>less</a:t>
            </a:r>
            <a:r>
              <a:rPr lang="tr-TR" sz="4400" dirty="0"/>
              <a:t> </a:t>
            </a:r>
            <a:r>
              <a:rPr lang="en-US" sz="4400" dirty="0"/>
              <a:t>severe hazards</a:t>
            </a:r>
            <a:endParaRPr lang="tr-TR" sz="4400" dirty="0"/>
          </a:p>
          <a:p>
            <a:r>
              <a:rPr lang="tr-TR" sz="4400" b="1" dirty="0" err="1"/>
              <a:t>Danger</a:t>
            </a:r>
            <a:r>
              <a:rPr lang="tr-TR" sz="4400" dirty="0"/>
              <a:t>     : </a:t>
            </a:r>
            <a:r>
              <a:rPr lang="en-US" sz="4400" dirty="0"/>
              <a:t> </a:t>
            </a:r>
            <a:r>
              <a:rPr lang="tr-TR" sz="4400" dirty="0" err="1"/>
              <a:t>used</a:t>
            </a:r>
            <a:r>
              <a:rPr lang="tr-TR" sz="4400" dirty="0"/>
              <a:t> </a:t>
            </a:r>
            <a:r>
              <a:rPr lang="en-US" sz="4400" dirty="0"/>
              <a:t>for more severe hazards</a:t>
            </a:r>
            <a:endParaRPr lang="tr-TR" sz="4400" dirty="0"/>
          </a:p>
          <a:p>
            <a:endParaRPr lang="tr-TR" dirty="0"/>
          </a:p>
        </p:txBody>
      </p:sp>
      <p:sp>
        <p:nvSpPr>
          <p:cNvPr id="5" name="1 Başlık"/>
          <p:cNvSpPr>
            <a:spLocks noGrp="1"/>
          </p:cNvSpPr>
          <p:nvPr>
            <p:ph type="title"/>
          </p:nvPr>
        </p:nvSpPr>
        <p:spPr>
          <a:xfrm>
            <a:off x="457200" y="381000"/>
            <a:ext cx="8229600" cy="685800"/>
          </a:xfrm>
        </p:spPr>
        <p:txBody>
          <a:bodyPr/>
          <a:lstStyle/>
          <a:p>
            <a:r>
              <a:rPr lang="en-US" dirty="0">
                <a:solidFill>
                  <a:schemeClr val="bg1"/>
                </a:solidFill>
              </a:rPr>
              <a:t>SIGNAL </a:t>
            </a:r>
            <a:r>
              <a:rPr lang="en-US" dirty="0" smtClean="0">
                <a:solidFill>
                  <a:schemeClr val="bg1"/>
                </a:solidFill>
              </a:rPr>
              <a:t>WORDS </a:t>
            </a:r>
            <a:endParaRPr lang="tr-TR"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457200" y="1447800"/>
            <a:ext cx="8229600" cy="4678363"/>
          </a:xfrm>
        </p:spPr>
        <p:txBody>
          <a:bodyPr/>
          <a:lstStyle/>
          <a:p>
            <a:r>
              <a:rPr lang="en-US" sz="4000" dirty="0"/>
              <a:t>Describes nature of hazard(s) of a chemical for each hazard class (i.e., physical, health, environmental)</a:t>
            </a:r>
            <a:endParaRPr lang="tr-TR" sz="4000" dirty="0"/>
          </a:p>
          <a:p>
            <a:r>
              <a:rPr lang="en-US" sz="4000" dirty="0"/>
              <a:t>Examples</a:t>
            </a:r>
          </a:p>
          <a:p>
            <a:pPr lvl="2"/>
            <a:r>
              <a:rPr lang="en-US" sz="3600" dirty="0"/>
              <a:t>“Causes serious eye damage through prolonged or repeated exposure.”</a:t>
            </a:r>
          </a:p>
          <a:p>
            <a:pPr lvl="2"/>
            <a:r>
              <a:rPr lang="en-US" sz="3600" dirty="0"/>
              <a:t>“Toxic if inhaled.”</a:t>
            </a:r>
          </a:p>
          <a:p>
            <a:pPr>
              <a:buNone/>
            </a:pPr>
            <a:endParaRPr lang="tr-TR" b="1" u="sng" dirty="0"/>
          </a:p>
        </p:txBody>
      </p:sp>
      <p:sp>
        <p:nvSpPr>
          <p:cNvPr id="5" name="1 Başlık"/>
          <p:cNvSpPr>
            <a:spLocks noGrp="1"/>
          </p:cNvSpPr>
          <p:nvPr>
            <p:ph type="title"/>
          </p:nvPr>
        </p:nvSpPr>
        <p:spPr>
          <a:xfrm>
            <a:off x="762000" y="381000"/>
            <a:ext cx="8229600" cy="685800"/>
          </a:xfrm>
        </p:spPr>
        <p:txBody>
          <a:bodyPr/>
          <a:lstStyle/>
          <a:p>
            <a:r>
              <a:rPr lang="en-US" sz="4000" dirty="0">
                <a:solidFill>
                  <a:schemeClr val="bg1"/>
                </a:solidFill>
              </a:rPr>
              <a:t>HAZARD STATEMENT</a:t>
            </a:r>
            <a:endParaRPr lang="tr-TR" sz="4000" dirty="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457200" y="1371600"/>
            <a:ext cx="8229600" cy="5029200"/>
          </a:xfrm>
        </p:spPr>
        <p:txBody>
          <a:bodyPr>
            <a:normAutofit lnSpcReduction="10000"/>
          </a:bodyPr>
          <a:lstStyle/>
          <a:p>
            <a:r>
              <a:rPr lang="tr-TR" sz="4000" dirty="0"/>
              <a:t>M</a:t>
            </a:r>
            <a:r>
              <a:rPr lang="en-US" sz="4000" dirty="0" err="1"/>
              <a:t>easures</a:t>
            </a:r>
            <a:r>
              <a:rPr lang="en-US" sz="4000" dirty="0"/>
              <a:t> </a:t>
            </a:r>
            <a:r>
              <a:rPr lang="tr-TR" sz="4000" dirty="0" err="1"/>
              <a:t>to</a:t>
            </a:r>
            <a:r>
              <a:rPr lang="tr-TR" sz="4000" dirty="0"/>
              <a:t> </a:t>
            </a:r>
            <a:r>
              <a:rPr lang="en-US" sz="4000" dirty="0"/>
              <a:t>prevent or minimize adverse effects of chemical</a:t>
            </a:r>
            <a:r>
              <a:rPr lang="tr-TR" sz="4000" dirty="0"/>
              <a:t>s</a:t>
            </a:r>
            <a:r>
              <a:rPr lang="en-US" sz="4000" dirty="0"/>
              <a:t> during handling, transportation or storage.</a:t>
            </a:r>
            <a:endParaRPr lang="tr-TR" dirty="0"/>
          </a:p>
          <a:p>
            <a:r>
              <a:rPr lang="en-US" sz="4000" dirty="0"/>
              <a:t>Examples</a:t>
            </a:r>
            <a:endParaRPr lang="en-US" sz="4000" b="1" u="sng" dirty="0"/>
          </a:p>
          <a:p>
            <a:pPr lvl="2"/>
            <a:r>
              <a:rPr lang="en-US" sz="3200" dirty="0"/>
              <a:t>“Keep away from heat, sparks and open flames and store in a cool, well-ventilated place</a:t>
            </a:r>
            <a:r>
              <a:rPr lang="tr-TR" sz="3200" dirty="0"/>
              <a:t>.”</a:t>
            </a:r>
          </a:p>
          <a:p>
            <a:pPr lvl="2"/>
            <a:r>
              <a:rPr lang="tr-TR" sz="3200" dirty="0"/>
              <a:t>“</a:t>
            </a:r>
            <a:r>
              <a:rPr lang="en-US" sz="3200" dirty="0"/>
              <a:t>Do not eat, drink or smoke when using this product</a:t>
            </a:r>
            <a:r>
              <a:rPr lang="tr-TR" sz="3200" dirty="0"/>
              <a:t>.”</a:t>
            </a:r>
            <a:endParaRPr lang="en-US" sz="3200" dirty="0"/>
          </a:p>
        </p:txBody>
      </p:sp>
      <p:sp>
        <p:nvSpPr>
          <p:cNvPr id="5" name="1 Başlık"/>
          <p:cNvSpPr>
            <a:spLocks noGrp="1"/>
          </p:cNvSpPr>
          <p:nvPr>
            <p:ph type="title"/>
          </p:nvPr>
        </p:nvSpPr>
        <p:spPr>
          <a:xfrm>
            <a:off x="762000" y="0"/>
            <a:ext cx="8229600" cy="685800"/>
          </a:xfrm>
        </p:spPr>
        <p:txBody>
          <a:bodyPr/>
          <a:lstStyle/>
          <a:p>
            <a:r>
              <a:rPr lang="tr-TR" sz="4000" b="1" dirty="0">
                <a:solidFill>
                  <a:schemeClr val="bg1"/>
                </a:solidFill>
              </a:rPr>
              <a:t> </a:t>
            </a:r>
            <a:r>
              <a:rPr lang="tr-TR" sz="4000" dirty="0">
                <a:solidFill>
                  <a:schemeClr val="bg1"/>
                </a:solidFill>
              </a:rPr>
              <a:t>PRECAUTIONARY </a:t>
            </a:r>
            <a:r>
              <a:rPr lang="en-US" sz="4000" dirty="0">
                <a:solidFill>
                  <a:schemeClr val="bg1"/>
                </a:solidFill>
              </a:rPr>
              <a:t/>
            </a:r>
            <a:br>
              <a:rPr lang="en-US" sz="4000" dirty="0">
                <a:solidFill>
                  <a:schemeClr val="bg1"/>
                </a:solidFill>
              </a:rPr>
            </a:br>
            <a:r>
              <a:rPr lang="tr-TR" sz="4000" dirty="0">
                <a:solidFill>
                  <a:schemeClr val="bg1"/>
                </a:solidFill>
              </a:rPr>
              <a:t>STATEMENT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762000" y="304800"/>
            <a:ext cx="8229600" cy="762000"/>
          </a:xfrm>
        </p:spPr>
        <p:txBody>
          <a:bodyPr/>
          <a:lstStyle/>
          <a:p>
            <a:r>
              <a:rPr lang="tr-TR" sz="4000" dirty="0">
                <a:solidFill>
                  <a:schemeClr val="bg1"/>
                </a:solidFill>
              </a:rPr>
              <a:t>SAFETY DATA SHEET</a:t>
            </a:r>
          </a:p>
        </p:txBody>
      </p:sp>
      <p:sp>
        <p:nvSpPr>
          <p:cNvPr id="5" name="2 İçerik Yer Tutucusu"/>
          <p:cNvSpPr>
            <a:spLocks noGrp="1"/>
          </p:cNvSpPr>
          <p:nvPr>
            <p:ph idx="1"/>
          </p:nvPr>
        </p:nvSpPr>
        <p:spPr>
          <a:xfrm>
            <a:off x="381000" y="1524000"/>
            <a:ext cx="8534400" cy="4800600"/>
          </a:xfrm>
        </p:spPr>
        <p:txBody>
          <a:bodyPr>
            <a:normAutofit/>
          </a:bodyPr>
          <a:lstStyle/>
          <a:p>
            <a:r>
              <a:rPr lang="tr-TR" dirty="0"/>
              <a:t>Document containing </a:t>
            </a:r>
            <a:r>
              <a:rPr lang="en-US" dirty="0"/>
              <a:t>details </a:t>
            </a:r>
            <a:r>
              <a:rPr lang="tr-TR" dirty="0"/>
              <a:t>o</a:t>
            </a:r>
            <a:r>
              <a:rPr lang="en-US" dirty="0"/>
              <a:t>f specific</a:t>
            </a:r>
            <a:r>
              <a:rPr lang="tr-TR" dirty="0"/>
              <a:t> </a:t>
            </a:r>
            <a:r>
              <a:rPr lang="en-US" dirty="0"/>
              <a:t>hazardous chemicals and their usage.</a:t>
            </a:r>
          </a:p>
          <a:p>
            <a:pPr>
              <a:buNone/>
            </a:pPr>
            <a:endParaRPr lang="en-US" dirty="0"/>
          </a:p>
          <a:p>
            <a:r>
              <a:rPr lang="en-US" dirty="0"/>
              <a:t>HCS requires chemical manufacturers, distributors, or importers to provide SDSs to communicate hazards of chemical products</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152400" y="1371600"/>
            <a:ext cx="8892480" cy="4953000"/>
          </a:xfrm>
        </p:spPr>
        <p:txBody>
          <a:bodyPr>
            <a:normAutofit lnSpcReduction="10000"/>
          </a:bodyPr>
          <a:lstStyle/>
          <a:p>
            <a:r>
              <a:rPr lang="en-US" sz="3600" b="1" dirty="0"/>
              <a:t>16 sections </a:t>
            </a:r>
            <a:r>
              <a:rPr lang="en-US" sz="3600" dirty="0"/>
              <a:t>under HCS/GHS (12 mandatory); </a:t>
            </a:r>
          </a:p>
          <a:p>
            <a:pPr lvl="2">
              <a:buFont typeface="Arial" pitchFamily="34" charset="0"/>
              <a:buChar char="•"/>
            </a:pPr>
            <a:r>
              <a:rPr lang="en-US" sz="3200" noProof="0" dirty="0"/>
              <a:t>Identification</a:t>
            </a:r>
          </a:p>
          <a:p>
            <a:pPr lvl="2">
              <a:buFont typeface="Arial" pitchFamily="34" charset="0"/>
              <a:buChar char="•"/>
            </a:pPr>
            <a:r>
              <a:rPr lang="en-US" sz="3200" noProof="0" dirty="0"/>
              <a:t>Hazard(s) identification</a:t>
            </a:r>
          </a:p>
          <a:p>
            <a:pPr lvl="2">
              <a:buFont typeface="Arial" pitchFamily="34" charset="0"/>
              <a:buChar char="•"/>
            </a:pPr>
            <a:r>
              <a:rPr lang="en-US" sz="3200" noProof="0" dirty="0"/>
              <a:t>Composition/information on ingredients</a:t>
            </a:r>
          </a:p>
          <a:p>
            <a:pPr lvl="2">
              <a:buFont typeface="Arial" pitchFamily="34" charset="0"/>
              <a:buChar char="•"/>
            </a:pPr>
            <a:r>
              <a:rPr lang="en-US" sz="3200" noProof="0" dirty="0"/>
              <a:t>First-Aid measures</a:t>
            </a:r>
          </a:p>
          <a:p>
            <a:pPr lvl="2">
              <a:buFont typeface="Arial" pitchFamily="34" charset="0"/>
              <a:buChar char="•"/>
            </a:pPr>
            <a:r>
              <a:rPr lang="en-US" sz="3200" noProof="0" dirty="0"/>
              <a:t>Fire-fighting measures</a:t>
            </a:r>
          </a:p>
          <a:p>
            <a:pPr lvl="2">
              <a:buFont typeface="Arial" pitchFamily="34" charset="0"/>
              <a:buChar char="•"/>
            </a:pPr>
            <a:r>
              <a:rPr lang="en-US" sz="3200" noProof="0" dirty="0"/>
              <a:t>Accidental release measures</a:t>
            </a:r>
          </a:p>
          <a:p>
            <a:pPr lvl="2">
              <a:buFont typeface="Arial" pitchFamily="34" charset="0"/>
              <a:buChar char="•"/>
            </a:pPr>
            <a:r>
              <a:rPr lang="en-US" sz="3200" noProof="0" dirty="0"/>
              <a:t>Handling and storage</a:t>
            </a:r>
          </a:p>
          <a:p>
            <a:pPr lvl="1">
              <a:buNone/>
            </a:pPr>
            <a:endParaRPr lang="en-US" noProof="0" dirty="0"/>
          </a:p>
          <a:p>
            <a:pPr lvl="1"/>
            <a:endParaRPr lang="en-US" noProof="0" dirty="0"/>
          </a:p>
          <a:p>
            <a:pPr lvl="1"/>
            <a:endParaRPr lang="tr-TR" dirty="0"/>
          </a:p>
        </p:txBody>
      </p:sp>
      <p:sp>
        <p:nvSpPr>
          <p:cNvPr id="5" name="1 Başlık"/>
          <p:cNvSpPr>
            <a:spLocks noGrp="1"/>
          </p:cNvSpPr>
          <p:nvPr>
            <p:ph type="title"/>
          </p:nvPr>
        </p:nvSpPr>
        <p:spPr>
          <a:xfrm>
            <a:off x="762000" y="304800"/>
            <a:ext cx="8229600" cy="762000"/>
          </a:xfrm>
        </p:spPr>
        <p:txBody>
          <a:bodyPr/>
          <a:lstStyle/>
          <a:p>
            <a:r>
              <a:rPr lang="tr-TR" sz="4000" dirty="0">
                <a:solidFill>
                  <a:schemeClr val="bg1"/>
                </a:solidFill>
              </a:rPr>
              <a:t>SAFETY DATA </a:t>
            </a:r>
            <a:r>
              <a:rPr lang="tr-TR" sz="4000" dirty="0" smtClean="0">
                <a:solidFill>
                  <a:schemeClr val="bg1"/>
                </a:solidFill>
              </a:rPr>
              <a:t>SHEET</a:t>
            </a:r>
            <a:r>
              <a:rPr lang="en-US" sz="4000" dirty="0" smtClean="0">
                <a:solidFill>
                  <a:schemeClr val="bg1"/>
                </a:solidFill>
              </a:rPr>
              <a:t> </a:t>
            </a:r>
            <a:endParaRPr lang="tr-TR" sz="40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0769" y="152400"/>
            <a:ext cx="7495953" cy="1143000"/>
          </a:xfrm>
        </p:spPr>
        <p:txBody>
          <a:bodyPr/>
          <a:lstStyle/>
          <a:p>
            <a:pPr algn="ctr"/>
            <a:r>
              <a:rPr lang="tr-TR" sz="3600" b="1" dirty="0">
                <a:solidFill>
                  <a:schemeClr val="bg1"/>
                </a:solidFill>
                <a:ea typeface="ＭＳ Ｐゴシック" charset="-128"/>
              </a:rPr>
              <a:t>ACKNOWLEDGEMENT</a:t>
            </a:r>
            <a:endParaRPr lang="en-US" sz="3600" b="1" dirty="0">
              <a:solidFill>
                <a:schemeClr val="bg1"/>
              </a:solidFill>
              <a:ea typeface="ＭＳ Ｐゴシック" charset="-128"/>
            </a:endParaRPr>
          </a:p>
        </p:txBody>
      </p:sp>
      <p:sp>
        <p:nvSpPr>
          <p:cNvPr id="3" name="Title 2"/>
          <p:cNvSpPr txBox="1">
            <a:spLocks/>
          </p:cNvSpPr>
          <p:nvPr/>
        </p:nvSpPr>
        <p:spPr>
          <a:xfrm>
            <a:off x="7884" y="1905000"/>
            <a:ext cx="8967537" cy="1817451"/>
          </a:xfrm>
          <a:prstGeom prst="rect">
            <a:avLst/>
          </a:prstGeom>
        </p:spPr>
        <p:txBody>
          <a:bodyPr vert="horz">
            <a:normAutofit fontScale="97500" lnSpcReduction="10000"/>
          </a:bodyPr>
          <a:lst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pitchFamily="-112"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pitchFamily="-112"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pitchFamily="-112"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pitchFamily="-112"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pitchFamily="-112" charset="0"/>
              </a:defRPr>
            </a:lvl6pPr>
            <a:lvl7pPr marL="914400" algn="ctr" rtl="0" fontAlgn="base">
              <a:spcBef>
                <a:spcPct val="0"/>
              </a:spcBef>
              <a:spcAft>
                <a:spcPct val="0"/>
              </a:spcAft>
              <a:defRPr sz="4400">
                <a:solidFill>
                  <a:schemeClr val="tx2"/>
                </a:solidFill>
                <a:latin typeface="Times" pitchFamily="-112" charset="0"/>
              </a:defRPr>
            </a:lvl7pPr>
            <a:lvl8pPr marL="1371600" algn="ctr" rtl="0" fontAlgn="base">
              <a:spcBef>
                <a:spcPct val="0"/>
              </a:spcBef>
              <a:spcAft>
                <a:spcPct val="0"/>
              </a:spcAft>
              <a:defRPr sz="4400">
                <a:solidFill>
                  <a:schemeClr val="tx2"/>
                </a:solidFill>
                <a:latin typeface="Times" pitchFamily="-112" charset="0"/>
              </a:defRPr>
            </a:lvl8pPr>
            <a:lvl9pPr marL="1828800" algn="ctr" rtl="0" fontAlgn="base">
              <a:spcBef>
                <a:spcPct val="0"/>
              </a:spcBef>
              <a:spcAft>
                <a:spcPct val="0"/>
              </a:spcAft>
              <a:defRPr sz="4400">
                <a:solidFill>
                  <a:schemeClr val="tx2"/>
                </a:solidFill>
                <a:latin typeface="Times" pitchFamily="-112" charset="0"/>
              </a:defRPr>
            </a:lvl9pPr>
          </a:lstStyle>
          <a:p>
            <a:r>
              <a:rPr lang="tr-TR" sz="2500" b="1" kern="0" dirty="0">
                <a:latin typeface="Arial Narrow" panose="020B0606020202030204" pitchFamily="34" charset="0"/>
              </a:rPr>
              <a:t>UNITED STATES </a:t>
            </a:r>
            <a:br>
              <a:rPr lang="tr-TR" sz="2500" b="1" kern="0" dirty="0">
                <a:latin typeface="Arial Narrow" panose="020B0606020202030204" pitchFamily="34" charset="0"/>
              </a:rPr>
            </a:br>
            <a:r>
              <a:rPr lang="tr-TR" sz="2500" b="1" kern="0" dirty="0">
                <a:latin typeface="Arial Narrow" panose="020B0606020202030204" pitchFamily="34" charset="0"/>
              </a:rPr>
              <a:t>DEPARTMENT OF LABOR</a:t>
            </a:r>
            <a:r>
              <a:rPr lang="en-US" sz="2500" b="1" kern="0" dirty="0">
                <a:latin typeface="Arial Narrow" panose="020B0606020202030204" pitchFamily="34" charset="0"/>
              </a:rPr>
              <a:t/>
            </a:r>
            <a:br>
              <a:rPr lang="en-US" sz="2500" b="1" kern="0" dirty="0">
                <a:latin typeface="Arial Narrow" panose="020B0606020202030204" pitchFamily="34" charset="0"/>
              </a:rPr>
            </a:br>
            <a:r>
              <a:rPr lang="en-US" sz="2500" b="1" kern="0" dirty="0">
                <a:latin typeface="Arial Narrow" panose="020B0606020202030204" pitchFamily="34" charset="0"/>
              </a:rPr>
              <a:t>Occupational Health and Safety Administration  (OSHA)</a:t>
            </a:r>
            <a:br>
              <a:rPr lang="en-US" sz="2500" b="1" kern="0" dirty="0">
                <a:latin typeface="Arial Narrow" panose="020B0606020202030204" pitchFamily="34" charset="0"/>
              </a:rPr>
            </a:br>
            <a:r>
              <a:rPr lang="en-US" sz="2500" b="1" kern="0" dirty="0">
                <a:latin typeface="Arial Narrow" panose="020B0606020202030204" pitchFamily="34" charset="0"/>
              </a:rPr>
              <a:t>Susan Harwood Training Follow-On Grant</a:t>
            </a:r>
          </a:p>
          <a:p>
            <a:r>
              <a:rPr lang="en-US" sz="2500" b="1" kern="0" dirty="0">
                <a:latin typeface="Arial Narrow" panose="020B0606020202030204" pitchFamily="34" charset="0"/>
              </a:rPr>
              <a:t>SH-27686-SH5</a:t>
            </a:r>
            <a:endParaRPr lang="tr-TR" sz="1800" kern="0" dirty="0"/>
          </a:p>
        </p:txBody>
      </p:sp>
      <p:sp>
        <p:nvSpPr>
          <p:cNvPr id="4" name="Content Placeholder 2"/>
          <p:cNvSpPr txBox="1">
            <a:spLocks/>
          </p:cNvSpPr>
          <p:nvPr/>
        </p:nvSpPr>
        <p:spPr>
          <a:xfrm>
            <a:off x="304799" y="5638800"/>
            <a:ext cx="8839201" cy="1045401"/>
          </a:xfrm>
          <a:prstGeom prst="rect">
            <a:avLst/>
          </a:prstGeom>
        </p:spPr>
        <p:txBody>
          <a:bodyPr>
            <a:noAutofit/>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defRPr sz="28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a:lstStyle>
          <a:p>
            <a:pPr marL="0" indent="0" algn="ctr">
              <a:buNone/>
            </a:pPr>
            <a:r>
              <a:rPr lang="en-US" sz="1600" i="1" dirty="0"/>
              <a:t>This material was produced under a grant (</a:t>
            </a:r>
            <a:r>
              <a:rPr lang="tr-TR" sz="1600" i="1" dirty="0"/>
              <a:t>SH</a:t>
            </a:r>
            <a:r>
              <a:rPr lang="en-US" sz="1600" i="1" dirty="0"/>
              <a:t>-</a:t>
            </a:r>
            <a:r>
              <a:rPr lang="tr-TR" sz="1600" i="1" dirty="0"/>
              <a:t>2</a:t>
            </a:r>
            <a:r>
              <a:rPr lang="en-US" sz="1600" i="1" dirty="0"/>
              <a:t>6321-SH4) from the Occupational Health Administration, U.S. Department of Labor. It does not necessarily reflect the views or policies of the U.S. Department of Labor, nor does the mention of trade names, commercial products, or organization imply endorsement by the U.S. Government.</a:t>
            </a:r>
            <a:endParaRPr lang="en-US" sz="1600" dirty="0"/>
          </a:p>
        </p:txBody>
      </p:sp>
    </p:spTree>
    <p:extLst>
      <p:ext uri="{BB962C8B-B14F-4D97-AF65-F5344CB8AC3E}">
        <p14:creationId xmlns:p14="http://schemas.microsoft.com/office/powerpoint/2010/main" val="4012773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457200" y="1447800"/>
            <a:ext cx="8229600" cy="5181600"/>
          </a:xfrm>
        </p:spPr>
        <p:txBody>
          <a:bodyPr>
            <a:noAutofit/>
          </a:bodyPr>
          <a:lstStyle/>
          <a:p>
            <a:pPr lvl="2">
              <a:buFont typeface="Arial" pitchFamily="34" charset="0"/>
              <a:buChar char="•"/>
            </a:pPr>
            <a:r>
              <a:rPr lang="en-US" sz="3200" dirty="0"/>
              <a:t>Exposure controls/personal protection</a:t>
            </a:r>
            <a:endParaRPr lang="tr-TR" sz="3200" dirty="0"/>
          </a:p>
          <a:p>
            <a:pPr lvl="2">
              <a:buFont typeface="Arial" pitchFamily="34" charset="0"/>
              <a:buChar char="•"/>
            </a:pPr>
            <a:r>
              <a:rPr lang="en-US" sz="3200" dirty="0"/>
              <a:t>Physical and chemical properties</a:t>
            </a:r>
          </a:p>
          <a:p>
            <a:pPr lvl="2">
              <a:buFont typeface="Arial" pitchFamily="34" charset="0"/>
              <a:buChar char="•"/>
            </a:pPr>
            <a:r>
              <a:rPr lang="en-US" sz="3200" dirty="0"/>
              <a:t>Stability and reactivity</a:t>
            </a:r>
          </a:p>
          <a:p>
            <a:pPr lvl="2">
              <a:buFont typeface="Arial" pitchFamily="34" charset="0"/>
              <a:buChar char="•"/>
            </a:pPr>
            <a:r>
              <a:rPr lang="en-US" sz="3200" dirty="0"/>
              <a:t>Toxicological information</a:t>
            </a:r>
          </a:p>
          <a:p>
            <a:pPr lvl="2">
              <a:buFont typeface="Arial" pitchFamily="34" charset="0"/>
              <a:buChar char="•"/>
            </a:pPr>
            <a:r>
              <a:rPr lang="en-US" sz="3200" dirty="0"/>
              <a:t>Ecological information</a:t>
            </a:r>
          </a:p>
          <a:p>
            <a:pPr lvl="2">
              <a:buFont typeface="Arial" pitchFamily="34" charset="0"/>
              <a:buChar char="•"/>
            </a:pPr>
            <a:r>
              <a:rPr lang="en-US" sz="3200" dirty="0"/>
              <a:t>Disposal considerations</a:t>
            </a:r>
          </a:p>
          <a:p>
            <a:pPr lvl="2">
              <a:buFont typeface="Arial" pitchFamily="34" charset="0"/>
              <a:buChar char="•"/>
            </a:pPr>
            <a:r>
              <a:rPr lang="en-US" sz="3200" dirty="0"/>
              <a:t>Transport information</a:t>
            </a:r>
          </a:p>
          <a:p>
            <a:pPr lvl="2">
              <a:buFont typeface="Arial" pitchFamily="34" charset="0"/>
              <a:buChar char="•"/>
            </a:pPr>
            <a:r>
              <a:rPr lang="en-US" sz="3200" dirty="0"/>
              <a:t>Regulatory information</a:t>
            </a:r>
          </a:p>
          <a:p>
            <a:pPr lvl="2">
              <a:buFont typeface="Arial" pitchFamily="34" charset="0"/>
              <a:buChar char="•"/>
            </a:pPr>
            <a:r>
              <a:rPr lang="en-US" sz="3200" dirty="0"/>
              <a:t>Other information</a:t>
            </a:r>
          </a:p>
        </p:txBody>
      </p:sp>
      <p:sp>
        <p:nvSpPr>
          <p:cNvPr id="5" name="4 Sağ Ayraç" title="bracket for non-mandatory items"/>
          <p:cNvSpPr/>
          <p:nvPr/>
        </p:nvSpPr>
        <p:spPr>
          <a:xfrm>
            <a:off x="5410200" y="3886200"/>
            <a:ext cx="457200" cy="2286000"/>
          </a:xfrm>
          <a:prstGeom prst="rightBrace">
            <a:avLst>
              <a:gd name="adj1" fmla="val 8333"/>
              <a:gd name="adj2" fmla="val 51022"/>
            </a:avLst>
          </a:prstGeom>
          <a:ln>
            <a:solidFill>
              <a:srgbClr val="006859"/>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tr-TR" b="1" dirty="0">
              <a:solidFill>
                <a:schemeClr val="bg1"/>
              </a:solidFill>
            </a:endParaRPr>
          </a:p>
        </p:txBody>
      </p:sp>
      <p:sp>
        <p:nvSpPr>
          <p:cNvPr id="6" name="5 Metin kutusu"/>
          <p:cNvSpPr txBox="1"/>
          <p:nvPr/>
        </p:nvSpPr>
        <p:spPr>
          <a:xfrm>
            <a:off x="6019800" y="4800600"/>
            <a:ext cx="2441848" cy="461665"/>
          </a:xfrm>
          <a:prstGeom prst="rect">
            <a:avLst/>
          </a:prstGeom>
          <a:noFill/>
        </p:spPr>
        <p:txBody>
          <a:bodyPr wrap="square" rtlCol="0">
            <a:spAutoFit/>
          </a:bodyPr>
          <a:lstStyle/>
          <a:p>
            <a:r>
              <a:rPr lang="en-US" b="1" dirty="0"/>
              <a:t>Non mandatory</a:t>
            </a:r>
          </a:p>
        </p:txBody>
      </p:sp>
      <p:sp>
        <p:nvSpPr>
          <p:cNvPr id="7" name="1 Başlık"/>
          <p:cNvSpPr>
            <a:spLocks noGrp="1"/>
          </p:cNvSpPr>
          <p:nvPr>
            <p:ph type="title"/>
          </p:nvPr>
        </p:nvSpPr>
        <p:spPr>
          <a:xfrm>
            <a:off x="762000" y="304800"/>
            <a:ext cx="8229600" cy="762000"/>
          </a:xfrm>
        </p:spPr>
        <p:txBody>
          <a:bodyPr/>
          <a:lstStyle/>
          <a:p>
            <a:r>
              <a:rPr lang="tr-TR" sz="4000" dirty="0">
                <a:solidFill>
                  <a:schemeClr val="bg1"/>
                </a:solidFill>
              </a:rPr>
              <a:t>SAFETY DATA </a:t>
            </a:r>
            <a:r>
              <a:rPr lang="tr-TR" sz="4000" dirty="0" smtClean="0">
                <a:solidFill>
                  <a:schemeClr val="bg1"/>
                </a:solidFill>
              </a:rPr>
              <a:t>SHEET</a:t>
            </a:r>
            <a:r>
              <a:rPr lang="en-US" sz="4000" dirty="0" smtClean="0">
                <a:solidFill>
                  <a:schemeClr val="bg1"/>
                </a:solidFill>
              </a:rPr>
              <a:t>  </a:t>
            </a:r>
            <a:endParaRPr lang="tr-TR" sz="4000" dirty="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304800" y="1447800"/>
            <a:ext cx="8610600" cy="5181600"/>
          </a:xfrm>
        </p:spPr>
        <p:txBody>
          <a:bodyPr>
            <a:normAutofit/>
          </a:bodyPr>
          <a:lstStyle/>
          <a:p>
            <a:r>
              <a:rPr lang="tr-TR" sz="3600" dirty="0"/>
              <a:t>Safety Data Sheet must be in </a:t>
            </a:r>
            <a:r>
              <a:rPr lang="en-US" sz="3600" dirty="0"/>
              <a:t>English</a:t>
            </a:r>
            <a:r>
              <a:rPr lang="tr-TR" sz="3600" dirty="0"/>
              <a:t> </a:t>
            </a:r>
            <a:r>
              <a:rPr lang="en-US" sz="3600" dirty="0"/>
              <a:t>(Other languages can be added if needed)</a:t>
            </a:r>
            <a:endParaRPr lang="tr-TR" sz="3600" dirty="0"/>
          </a:p>
          <a:p>
            <a:r>
              <a:rPr lang="en-US" sz="3600" dirty="0"/>
              <a:t>Every worker should study the SDS before working with chemicals</a:t>
            </a:r>
            <a:endParaRPr lang="en-US" sz="3600" dirty="0">
              <a:solidFill>
                <a:srgbClr val="FF0000"/>
              </a:solidFill>
            </a:endParaRPr>
          </a:p>
          <a:p>
            <a:r>
              <a:rPr lang="en-US" sz="3600" dirty="0"/>
              <a:t>If worker needs additional information or have questions, they should ask their employers or supervisors. </a:t>
            </a:r>
          </a:p>
          <a:p>
            <a:endParaRPr lang="en-US" dirty="0"/>
          </a:p>
          <a:p>
            <a:endParaRPr lang="tr-TR" dirty="0"/>
          </a:p>
        </p:txBody>
      </p:sp>
      <p:sp>
        <p:nvSpPr>
          <p:cNvPr id="5" name="1 Başlık"/>
          <p:cNvSpPr>
            <a:spLocks noGrp="1"/>
          </p:cNvSpPr>
          <p:nvPr>
            <p:ph type="title"/>
          </p:nvPr>
        </p:nvSpPr>
        <p:spPr>
          <a:xfrm>
            <a:off x="762000" y="304800"/>
            <a:ext cx="8229600" cy="762000"/>
          </a:xfrm>
        </p:spPr>
        <p:txBody>
          <a:bodyPr/>
          <a:lstStyle/>
          <a:p>
            <a:r>
              <a:rPr lang="tr-TR" sz="4000" dirty="0">
                <a:solidFill>
                  <a:schemeClr val="bg1"/>
                </a:solidFill>
              </a:rPr>
              <a:t>SAFETY DATA </a:t>
            </a:r>
            <a:r>
              <a:rPr lang="tr-TR" sz="4000" dirty="0" smtClean="0">
                <a:solidFill>
                  <a:schemeClr val="bg1"/>
                </a:solidFill>
              </a:rPr>
              <a:t>SHEET</a:t>
            </a:r>
            <a:r>
              <a:rPr lang="en-US" sz="4000" smtClean="0">
                <a:solidFill>
                  <a:schemeClr val="bg1"/>
                </a:solidFill>
              </a:rPr>
              <a:t>   </a:t>
            </a:r>
            <a:endParaRPr lang="tr-TR" sz="4000"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304800" y="1600200"/>
            <a:ext cx="8686800" cy="4876800"/>
          </a:xfrm>
        </p:spPr>
        <p:txBody>
          <a:bodyPr/>
          <a:lstStyle/>
          <a:p>
            <a:r>
              <a:rPr lang="en-US" dirty="0"/>
              <a:t>It is your right to know and understand the hazardous chemicals you use and how to work with them</a:t>
            </a:r>
          </a:p>
          <a:p>
            <a:pPr marL="282575" indent="-225425">
              <a:buFont typeface="Arial" pitchFamily="34" charset="0"/>
              <a:buChar char="•"/>
            </a:pPr>
            <a:r>
              <a:rPr lang="en-US" dirty="0"/>
              <a:t>HCS classifies chemicals by their hazards and provides information to employees</a:t>
            </a:r>
          </a:p>
          <a:p>
            <a:r>
              <a:rPr lang="en-US" dirty="0"/>
              <a:t>Resources used for information about hazardous chemicals are</a:t>
            </a:r>
          </a:p>
          <a:p>
            <a:pPr lvl="1">
              <a:buFont typeface="Arial" pitchFamily="34" charset="0"/>
              <a:buChar char="•"/>
            </a:pPr>
            <a:r>
              <a:rPr lang="en-US" dirty="0"/>
              <a:t>Labels</a:t>
            </a:r>
          </a:p>
          <a:p>
            <a:pPr lvl="1">
              <a:buFont typeface="Arial" pitchFamily="34" charset="0"/>
              <a:buChar char="•"/>
            </a:pPr>
            <a:r>
              <a:rPr lang="en-US" dirty="0"/>
              <a:t>SDSs</a:t>
            </a:r>
          </a:p>
          <a:p>
            <a:endParaRPr lang="tr-TR" dirty="0"/>
          </a:p>
        </p:txBody>
      </p:sp>
      <p:sp>
        <p:nvSpPr>
          <p:cNvPr id="5" name="1 Başlık"/>
          <p:cNvSpPr>
            <a:spLocks noGrp="1"/>
          </p:cNvSpPr>
          <p:nvPr>
            <p:ph type="title"/>
          </p:nvPr>
        </p:nvSpPr>
        <p:spPr>
          <a:xfrm>
            <a:off x="685800" y="304800"/>
            <a:ext cx="8229600" cy="762000"/>
          </a:xfrm>
        </p:spPr>
        <p:txBody>
          <a:bodyPr/>
          <a:lstStyle/>
          <a:p>
            <a:r>
              <a:rPr lang="tr-TR" sz="4000" dirty="0">
                <a:solidFill>
                  <a:schemeClr val="bg1"/>
                </a:solidFill>
              </a:rPr>
              <a:t>SUMMARY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txBox="1">
            <a:spLocks/>
          </p:cNvSpPr>
          <p:nvPr/>
        </p:nvSpPr>
        <p:spPr>
          <a:xfrm>
            <a:off x="457200" y="2492896"/>
            <a:ext cx="8229600" cy="3633267"/>
          </a:xfrm>
          <a:prstGeom prst="rect">
            <a:avLst/>
          </a:prstGeom>
        </p:spPr>
        <p:txBody>
          <a:bodyPr vert="horz"/>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tr-TR" sz="9600" b="0" i="0" u="none" strike="noStrike" kern="0" cap="none" spc="0" normalizeH="0" baseline="0" noProof="0">
                <a:ln>
                  <a:noFill/>
                </a:ln>
                <a:solidFill>
                  <a:schemeClr val="tx1"/>
                </a:solidFill>
                <a:effectLst/>
                <a:uLnTx/>
                <a:uFillTx/>
                <a:latin typeface="Freestyle Script" pitchFamily="66" charset="0"/>
                <a:ea typeface="MS PGothic" pitchFamily="34" charset="-128"/>
                <a:cs typeface="ＭＳ Ｐゴシック" charset="-128"/>
              </a:rPr>
              <a:t>THANK YOU!</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tr-TR" sz="3200" b="0" i="0" u="none" strike="noStrike" kern="0" cap="none" spc="0" normalizeH="0" baseline="0" noProof="0" dirty="0">
              <a:ln>
                <a:noFill/>
              </a:ln>
              <a:solidFill>
                <a:schemeClr val="tx1"/>
              </a:solidFill>
              <a:effectLst/>
              <a:uLnTx/>
              <a:uFillTx/>
              <a:latin typeface="+mn-lt"/>
              <a:ea typeface="MS PGothic" pitchFamily="34" charset="-128"/>
              <a:cs typeface="ＭＳ Ｐゴシック" charset="-128"/>
            </a:endParaRPr>
          </a:p>
        </p:txBody>
      </p:sp>
      <p:sp>
        <p:nvSpPr>
          <p:cNvPr id="3" name="Title 2" hidden="1"/>
          <p:cNvSpPr>
            <a:spLocks noGrp="1"/>
          </p:cNvSpPr>
          <p:nvPr>
            <p:ph type="title"/>
          </p:nvPr>
        </p:nvSpPr>
        <p:spPr/>
        <p:txBody>
          <a:bodyPr/>
          <a:lstStyle/>
          <a:p>
            <a:r>
              <a:rPr lang="en-US" dirty="0" smtClean="0"/>
              <a:t>The end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pPr lvl="0" eaLnBrk="0" hangingPunct="0">
              <a:defRPr/>
            </a:pPr>
            <a:r>
              <a:rPr lang="en-US" sz="3600" b="1" dirty="0">
                <a:solidFill>
                  <a:srgbClr val="FFFFFF"/>
                </a:solidFill>
                <a:ea typeface="ＭＳ Ｐゴシック" charset="-128"/>
              </a:rPr>
              <a:t>WORKER RIGHTS </a:t>
            </a:r>
            <a:br>
              <a:rPr lang="en-US" sz="3600" b="1" dirty="0">
                <a:solidFill>
                  <a:srgbClr val="FFFFFF"/>
                </a:solidFill>
                <a:ea typeface="ＭＳ Ｐゴシック" charset="-128"/>
              </a:rPr>
            </a:br>
            <a:r>
              <a:rPr lang="en-US" sz="3600" b="1" dirty="0">
                <a:solidFill>
                  <a:srgbClr val="FFFFFF"/>
                </a:solidFill>
                <a:ea typeface="ＭＳ Ｐゴシック" charset="-128"/>
              </a:rPr>
              <a:t>UNDER OSH ACT</a:t>
            </a:r>
            <a:r>
              <a:rPr lang="tr-TR" sz="3600" b="1" dirty="0">
                <a:solidFill>
                  <a:srgbClr val="FFFFFF"/>
                </a:solidFill>
                <a:ea typeface="ＭＳ Ｐゴシック" charset="-128"/>
              </a:rPr>
              <a:t/>
            </a:r>
            <a:br>
              <a:rPr lang="tr-TR" sz="3600" b="1" dirty="0">
                <a:solidFill>
                  <a:srgbClr val="FFFFFF"/>
                </a:solidFill>
                <a:ea typeface="ＭＳ Ｐゴシック" charset="-128"/>
              </a:rPr>
            </a:br>
            <a:endParaRPr lang="en-US" dirty="0"/>
          </a:p>
        </p:txBody>
      </p:sp>
      <p:sp>
        <p:nvSpPr>
          <p:cNvPr id="4" name="Content Placeholder 2"/>
          <p:cNvSpPr>
            <a:spLocks noGrp="1"/>
          </p:cNvSpPr>
          <p:nvPr>
            <p:ph idx="4294967295"/>
          </p:nvPr>
        </p:nvSpPr>
        <p:spPr>
          <a:xfrm>
            <a:off x="533400" y="1371600"/>
            <a:ext cx="8610600" cy="5257800"/>
          </a:xfrm>
          <a:prstGeom prst="rect">
            <a:avLst/>
          </a:prstGeom>
          <a:ln w="57150">
            <a:solidFill>
              <a:srgbClr val="006859"/>
            </a:solidFill>
          </a:ln>
        </p:spPr>
        <p:style>
          <a:lnRef idx="2">
            <a:schemeClr val="accent2"/>
          </a:lnRef>
          <a:fillRef idx="1">
            <a:schemeClr val="lt1"/>
          </a:fillRef>
          <a:effectRef idx="0">
            <a:schemeClr val="accent2"/>
          </a:effectRef>
          <a:fontRef idx="minor">
            <a:schemeClr val="dk1"/>
          </a:fontRef>
        </p:style>
        <p:txBody>
          <a:bodyPr/>
          <a:lstStyle/>
          <a:p>
            <a:r>
              <a:rPr lang="en-US" i="1" dirty="0"/>
              <a:t>Workers are entitled  to safe and healthful conditions. The OSH ACT provides workers with the right to:</a:t>
            </a:r>
          </a:p>
          <a:p>
            <a:pPr lvl="2"/>
            <a:r>
              <a:rPr lang="en-US" sz="3000" i="1" dirty="0"/>
              <a:t>Ask OSHA to inspect their workplace;</a:t>
            </a:r>
          </a:p>
          <a:p>
            <a:pPr lvl="2"/>
            <a:r>
              <a:rPr lang="en-US" sz="3000" i="1" dirty="0"/>
              <a:t>Review employers’ records of work-related injuries and illnesses </a:t>
            </a:r>
          </a:p>
          <a:p>
            <a:pPr lvl="2"/>
            <a:r>
              <a:rPr lang="en-US" sz="3000" i="1" dirty="0"/>
              <a:t>Get copies of  their medical records; and</a:t>
            </a:r>
          </a:p>
          <a:p>
            <a:pPr lvl="2"/>
            <a:r>
              <a:rPr lang="en-US" sz="3200" i="1" dirty="0"/>
              <a:t>Receive information and training about hazards and their prevention, using applicable OSHA standards. </a:t>
            </a:r>
          </a:p>
          <a:p>
            <a:pPr lvl="2"/>
            <a:endParaRPr lang="en-US" sz="3200" dirty="0"/>
          </a:p>
        </p:txBody>
      </p:sp>
      <p:sp>
        <p:nvSpPr>
          <p:cNvPr id="5" name="1 Başlık"/>
          <p:cNvSpPr txBox="1">
            <a:spLocks/>
          </p:cNvSpPr>
          <p:nvPr/>
        </p:nvSpPr>
        <p:spPr>
          <a:xfrm>
            <a:off x="2133601" y="95250"/>
            <a:ext cx="7010400" cy="1066800"/>
          </a:xfrm>
          <a:prstGeom prst="rect">
            <a:avLst/>
          </a:prstGeom>
        </p:spPr>
        <p:txBody>
          <a:bodyPr vert="horz"/>
          <a:lstStyle/>
          <a:p>
            <a:pPr lvl="0" algn="ctr">
              <a:defRPr/>
            </a:pPr>
            <a:r>
              <a:rPr lang="en-US" sz="3600" b="1" kern="0" dirty="0">
                <a:solidFill>
                  <a:schemeClr val="bg1"/>
                </a:solidFill>
                <a:latin typeface="+mj-lt"/>
                <a:cs typeface="ＭＳ Ｐゴシック" charset="-128"/>
              </a:rPr>
              <a:t>WORKER RIGHTS </a:t>
            </a:r>
          </a:p>
          <a:p>
            <a:pPr lvl="0" algn="ctr">
              <a:defRPr/>
            </a:pPr>
            <a:r>
              <a:rPr lang="en-US" sz="3600" b="1" kern="0" dirty="0">
                <a:solidFill>
                  <a:schemeClr val="bg1"/>
                </a:solidFill>
                <a:latin typeface="+mj-lt"/>
                <a:cs typeface="ＭＳ Ｐゴシック" charset="-128"/>
              </a:rPr>
              <a:t>UNDER OSH ACT</a:t>
            </a:r>
            <a:endParaRPr kumimoji="0" lang="tr-TR" sz="3600" b="1" i="0" u="none" strike="noStrike" kern="0" cap="none" spc="0" normalizeH="0" baseline="0" noProof="0" dirty="0">
              <a:ln>
                <a:noFill/>
              </a:ln>
              <a:solidFill>
                <a:schemeClr val="bg1"/>
              </a:solidFill>
              <a:effectLst/>
              <a:uLnTx/>
              <a:uFillTx/>
              <a:latin typeface="+mj-lt"/>
              <a:cs typeface="ＭＳ Ｐゴシック" charset="-128"/>
            </a:endParaRPr>
          </a:p>
        </p:txBody>
      </p:sp>
      <p:pic>
        <p:nvPicPr>
          <p:cNvPr id="6" name="Picture 10" descr="C:\Users\serhan\AppData\Local\Microsoft\Windows\Temporary Internet Files\Content.IE5\GUE8SK41\MC900441394[1].png" title="Image of a gavel"/>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000" y="5562600"/>
            <a:ext cx="1295400" cy="1295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pPr lvl="0" eaLnBrk="0" hangingPunct="0">
              <a:defRPr/>
            </a:pPr>
            <a:r>
              <a:rPr lang="en-US" sz="3600" b="1" kern="1200" dirty="0">
                <a:solidFill>
                  <a:srgbClr val="FFFFFF"/>
                </a:solidFill>
                <a:latin typeface="Times" charset="0"/>
                <a:ea typeface="ＭＳ Ｐゴシック" charset="-128"/>
                <a:cs typeface="+mn-cs"/>
              </a:rPr>
              <a:t>RIGHTS AS A WHISTLEBLOWER</a:t>
            </a:r>
            <a:r>
              <a:rPr lang="tr-TR" sz="3600" b="1" kern="1200" dirty="0">
                <a:solidFill>
                  <a:srgbClr val="FFFFFF"/>
                </a:solidFill>
                <a:latin typeface="Times" charset="0"/>
                <a:ea typeface="ＭＳ Ｐゴシック" charset="-128"/>
                <a:cs typeface="+mn-cs"/>
              </a:rPr>
              <a:t/>
            </a:r>
            <a:br>
              <a:rPr lang="tr-TR" sz="3600" b="1" kern="1200" dirty="0">
                <a:solidFill>
                  <a:srgbClr val="FFFFFF"/>
                </a:solidFill>
                <a:latin typeface="Times" charset="0"/>
                <a:ea typeface="ＭＳ Ｐゴシック" charset="-128"/>
                <a:cs typeface="+mn-cs"/>
              </a:rPr>
            </a:br>
            <a:endParaRPr lang="en-US" dirty="0"/>
          </a:p>
        </p:txBody>
      </p:sp>
      <p:sp>
        <p:nvSpPr>
          <p:cNvPr id="4" name="2 İçerik Yer Tutucusu"/>
          <p:cNvSpPr>
            <a:spLocks noGrp="1"/>
          </p:cNvSpPr>
          <p:nvPr>
            <p:ph idx="4294967295"/>
          </p:nvPr>
        </p:nvSpPr>
        <p:spPr>
          <a:xfrm>
            <a:off x="0" y="1524000"/>
            <a:ext cx="8686800" cy="5029200"/>
          </a:xfrm>
          <a:prstGeom prst="rect">
            <a:avLst/>
          </a:prstGeom>
          <a:ln w="57150">
            <a:solidFill>
              <a:srgbClr val="006859"/>
            </a:solidFill>
          </a:ln>
        </p:spPr>
        <p:style>
          <a:lnRef idx="2">
            <a:schemeClr val="accent2"/>
          </a:lnRef>
          <a:fillRef idx="1">
            <a:schemeClr val="lt1"/>
          </a:fillRef>
          <a:effectRef idx="0">
            <a:schemeClr val="accent2"/>
          </a:effectRef>
          <a:fontRef idx="minor">
            <a:schemeClr val="dk1"/>
          </a:fontRef>
        </p:style>
        <p:txBody>
          <a:bodyPr/>
          <a:lstStyle/>
          <a:p>
            <a:r>
              <a:rPr lang="en-US" i="1" dirty="0"/>
              <a:t>Workers may file a complaint with OSHA if the employer retaliates by taking unfavorable personnel action against them  for whistleblowing.</a:t>
            </a:r>
          </a:p>
          <a:p>
            <a:pPr lvl="1"/>
            <a:r>
              <a:rPr lang="en-US" i="1" dirty="0"/>
              <a:t>	 for more information 	</a:t>
            </a:r>
            <a:r>
              <a:rPr lang="en-US" sz="2200" b="1" i="1" dirty="0">
                <a:hlinkClick r:id="rId3"/>
              </a:rPr>
              <a:t>Whistleblowers’ Rights</a:t>
            </a:r>
            <a:endParaRPr lang="en-US" sz="2200" b="1" i="1" dirty="0"/>
          </a:p>
          <a:p>
            <a:pPr lvl="1"/>
            <a:endParaRPr lang="en-US" sz="2200" b="1" i="1" dirty="0"/>
          </a:p>
          <a:p>
            <a:r>
              <a:rPr lang="en-US" i="1" dirty="0"/>
              <a:t>Whistleblower laws require that complaints be filed with OSHA within certain time limits following the alleged retaliation. </a:t>
            </a:r>
            <a:endParaRPr lang="tr-TR" sz="3000" dirty="0"/>
          </a:p>
          <a:p>
            <a:endParaRPr lang="en-US" dirty="0"/>
          </a:p>
          <a:p>
            <a:endParaRPr lang="en-US" dirty="0"/>
          </a:p>
        </p:txBody>
      </p:sp>
      <p:sp>
        <p:nvSpPr>
          <p:cNvPr id="5" name="1 Başlık"/>
          <p:cNvSpPr txBox="1">
            <a:spLocks/>
          </p:cNvSpPr>
          <p:nvPr/>
        </p:nvSpPr>
        <p:spPr>
          <a:xfrm>
            <a:off x="2133600" y="26276"/>
            <a:ext cx="5715000" cy="1371600"/>
          </a:xfrm>
          <a:prstGeom prst="rect">
            <a:avLst/>
          </a:prstGeom>
        </p:spPr>
        <p:txBody>
          <a:bodyPr vert="horz"/>
          <a:lstStyle/>
          <a:p>
            <a:pPr lvl="0" algn="ctr">
              <a:defRPr/>
            </a:pPr>
            <a:r>
              <a:rPr lang="en-US" sz="3600" b="1" dirty="0">
                <a:solidFill>
                  <a:schemeClr val="bg1"/>
                </a:solidFill>
              </a:rPr>
              <a:t>RIGHTS AS A WHISTLEBLOWER</a:t>
            </a:r>
            <a:endParaRPr lang="tr-TR" sz="3600" b="1" dirty="0">
              <a:solidFill>
                <a:schemeClr val="bg1"/>
              </a:solidFill>
            </a:endParaRPr>
          </a:p>
        </p:txBody>
      </p:sp>
      <p:pic>
        <p:nvPicPr>
          <p:cNvPr id="6" name="Picture 3" descr="C:\Users\serhan\AppData\Local\Microsoft\Windows\Temporary Internet Files\Content.IE5\D4D7PT52\MC900383616[1].wmf" title="Image of a stick figure blowing a whistle"/>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620000" y="5029200"/>
            <a:ext cx="1295400" cy="1371600"/>
          </a:xfrm>
          <a:prstGeom prst="rect">
            <a:avLst/>
          </a:prstGeom>
          <a:noFill/>
        </p:spPr>
      </p:pic>
      <p:pic>
        <p:nvPicPr>
          <p:cNvPr id="7" name="Picture 4" descr="C:\Users\serhan\AppData\Local\Microsoft\Windows\Temporary Internet Files\Content.IE5\1QNYN1LP\MC900304825[1].wmf" title="clip art hand pointing towards the Whistleblower's rights"/>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267200" y="3657600"/>
            <a:ext cx="579623" cy="457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533400" y="1600200"/>
            <a:ext cx="8305800" cy="4800599"/>
          </a:xfrm>
          <a:prstGeom prst="rect">
            <a:avLst/>
          </a:prstGeom>
          <a:ln w="57150" cap="flat" cmpd="sng" algn="ctr">
            <a:solidFill>
              <a:srgbClr val="006859"/>
            </a:solidFill>
            <a:prstDash val="solid"/>
          </a:ln>
        </p:spPr>
        <p:style>
          <a:lnRef idx="2">
            <a:schemeClr val="accent2"/>
          </a:lnRef>
          <a:fillRef idx="1">
            <a:schemeClr val="lt1"/>
          </a:fillRef>
          <a:effectRef idx="0">
            <a:schemeClr val="accent2"/>
          </a:effectRef>
          <a:fontRef idx="minor">
            <a:schemeClr val="dk1"/>
          </a:fontRef>
        </p:style>
        <p:txBody>
          <a:bodyPr vert="horz">
            <a:normAutofit fontScale="70000" lnSpcReduction="20000"/>
          </a:bodyPr>
          <a:lstStyle/>
          <a:p>
            <a:pPr marL="0" marR="0" lvl="0" indent="0"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a:ln>
                  <a:noFill/>
                </a:ln>
                <a:solidFill>
                  <a:schemeClr val="dk1"/>
                </a:solidFill>
                <a:effectLst/>
                <a:uLnTx/>
                <a:uFillTx/>
                <a:latin typeface="+mn-lt"/>
                <a:ea typeface="+mn-ea"/>
                <a:cs typeface="+mn-cs"/>
              </a:rPr>
              <a:t>		</a:t>
            </a:r>
            <a:r>
              <a:rPr lang="en-US" sz="3200" kern="0" dirty="0"/>
              <a:t>	</a:t>
            </a:r>
            <a:r>
              <a:rPr kumimoji="0" lang="en-US" sz="3200" b="0" i="1" u="none" strike="noStrike" kern="0" cap="none" spc="0" normalizeH="0" baseline="0" noProof="0" dirty="0">
                <a:ln>
                  <a:noFill/>
                </a:ln>
                <a:solidFill>
                  <a:schemeClr val="dk1"/>
                </a:solidFill>
                <a:effectLst/>
                <a:uLnTx/>
                <a:uFillTx/>
                <a:latin typeface="+mn-lt"/>
                <a:ea typeface="+mn-ea"/>
                <a:cs typeface="+mn-cs"/>
              </a:rPr>
              <a:t>Federal Hazard Communication Standard, 			Title 29,  Part 1910.1200 of the Code of 				Federal Regulations (29 CFR  1910.1200) 			mandates that “Workers have the right to 			know and  understand the hazardous 				chemicals they use and how to work with 			them safely.”</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3200" b="0" i="1" u="none" strike="noStrike" kern="0" cap="none" spc="0" normalizeH="0" baseline="0" noProof="0" dirty="0">
                <a:ln>
                  <a:noFill/>
                </a:ln>
                <a:solidFill>
                  <a:schemeClr val="dk1"/>
                </a:solidFill>
                <a:effectLst/>
                <a:uLnTx/>
                <a:uFillTx/>
                <a:latin typeface="+mn-lt"/>
                <a:ea typeface="+mn-ea"/>
                <a:cs typeface="+mn-cs"/>
              </a:rPr>
              <a:t>     </a:t>
            </a:r>
          </a:p>
          <a:p>
            <a:pPr lvl="1" eaLnBrk="1" hangingPunct="1">
              <a:spcBef>
                <a:spcPct val="20000"/>
              </a:spcBef>
            </a:pPr>
            <a:r>
              <a:rPr kumimoji="0" lang="en-US" sz="3200" b="0" i="1" u="none" strike="noStrike" kern="0" cap="none" spc="0" normalizeH="0" baseline="0" noProof="0" dirty="0">
                <a:ln>
                  <a:noFill/>
                </a:ln>
                <a:solidFill>
                  <a:schemeClr val="dk1"/>
                </a:solidFill>
                <a:effectLst/>
                <a:uLnTx/>
                <a:uFillTx/>
                <a:latin typeface="+mn-lt"/>
                <a:ea typeface="+mn-ea"/>
                <a:cs typeface="+mn-cs"/>
              </a:rPr>
              <a:t>This regulation is designed to make information about hazardous chemicals  that are present in work places available to exposed employees. </a:t>
            </a:r>
          </a:p>
          <a:p>
            <a:pPr marL="0" marR="0" lvl="0" indent="0" defTabSz="914400" rtl="0" eaLnBrk="1" fontAlgn="base" latinLnBrk="0" hangingPunct="1">
              <a:lnSpc>
                <a:spcPct val="100000"/>
              </a:lnSpc>
              <a:spcBef>
                <a:spcPct val="20000"/>
              </a:spcBef>
              <a:spcAft>
                <a:spcPct val="0"/>
              </a:spcAft>
              <a:buClrTx/>
              <a:buSzTx/>
              <a:buFontTx/>
              <a:buNone/>
              <a:tabLst/>
              <a:defRPr/>
            </a:pPr>
            <a:endParaRPr kumimoji="0" lang="en-US" sz="3200" b="0" i="1" u="none" strike="noStrike" kern="0" cap="none" spc="0" normalizeH="0" baseline="0" noProof="0" dirty="0">
              <a:ln>
                <a:noFill/>
              </a:ln>
              <a:solidFill>
                <a:schemeClr val="dk1"/>
              </a:solidFill>
              <a:effectLst/>
              <a:uLnTx/>
              <a:uFillTx/>
              <a:latin typeface="+mn-lt"/>
              <a:ea typeface="+mn-ea"/>
              <a:cs typeface="+mn-cs"/>
            </a:endParaRPr>
          </a:p>
          <a:p>
            <a:pPr lvl="1" eaLnBrk="1" hangingPunct="1">
              <a:spcBef>
                <a:spcPct val="20000"/>
              </a:spcBef>
            </a:pPr>
            <a:r>
              <a:rPr kumimoji="0" lang="en-US" sz="3200" b="0" i="1" u="none" strike="noStrike" kern="0" cap="none" spc="0" normalizeH="0" baseline="0" noProof="0" dirty="0">
                <a:ln>
                  <a:noFill/>
                </a:ln>
                <a:solidFill>
                  <a:schemeClr val="dk1"/>
                </a:solidFill>
                <a:effectLst/>
                <a:uLnTx/>
                <a:uFillTx/>
                <a:latin typeface="+mn-lt"/>
                <a:ea typeface="+mn-ea"/>
                <a:cs typeface="+mn-cs"/>
              </a:rPr>
              <a:t>The hazard communication standard  applies to any business, including manufacturers that use  hazardous chemicals, regardless of the number of individuals employed. </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dk1"/>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dk1"/>
              </a:solidFill>
              <a:effectLst/>
              <a:uLnTx/>
              <a:uFillTx/>
              <a:latin typeface="+mn-lt"/>
              <a:ea typeface="+mn-ea"/>
              <a:cs typeface="+mn-cs"/>
            </a:endParaRPr>
          </a:p>
        </p:txBody>
      </p:sp>
      <p:pic>
        <p:nvPicPr>
          <p:cNvPr id="3" name="Picture 6" title="image of rolls of hazard symbols"/>
          <p:cNvPicPr>
            <a:picLocks noChangeAspect="1" noChangeArrowheads="1"/>
          </p:cNvPicPr>
          <p:nvPr/>
        </p:nvPicPr>
        <p:blipFill>
          <a:blip r:embed="rId3" cstate="print"/>
          <a:srcRect/>
          <a:stretch>
            <a:fillRect/>
          </a:stretch>
        </p:blipFill>
        <p:spPr bwMode="auto">
          <a:xfrm>
            <a:off x="762000" y="1676400"/>
            <a:ext cx="2514600" cy="2028825"/>
          </a:xfrm>
          <a:prstGeom prst="rect">
            <a:avLst/>
          </a:prstGeom>
          <a:noFill/>
          <a:ln w="9525">
            <a:noFill/>
            <a:miter lim="800000"/>
            <a:headEnd/>
            <a:tailEnd/>
          </a:ln>
        </p:spPr>
      </p:pic>
      <p:sp>
        <p:nvSpPr>
          <p:cNvPr id="4" name="1 Başlık"/>
          <p:cNvSpPr txBox="1">
            <a:spLocks/>
          </p:cNvSpPr>
          <p:nvPr/>
        </p:nvSpPr>
        <p:spPr>
          <a:xfrm>
            <a:off x="2133600" y="457200"/>
            <a:ext cx="6553200" cy="685800"/>
          </a:xfrm>
          <a:prstGeom prst="rect">
            <a:avLst/>
          </a:prstGeom>
        </p:spPr>
        <p:txBody>
          <a:bodyPr vert="horz"/>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4400" b="0" i="0" u="none" strike="noStrike" kern="0" cap="none" spc="0" normalizeH="0" baseline="0" noProof="0" dirty="0">
                <a:ln>
                  <a:noFill/>
                </a:ln>
                <a:solidFill>
                  <a:schemeClr val="bg1"/>
                </a:solidFill>
                <a:effectLst/>
                <a:uLnTx/>
                <a:uFillTx/>
                <a:latin typeface="+mj-lt"/>
                <a:ea typeface="ＭＳ Ｐゴシック" charset="-128"/>
                <a:cs typeface="ＭＳ Ｐゴシック" charset="-128"/>
              </a:rPr>
              <a:t>RIGHT-TO-KNOW</a:t>
            </a:r>
          </a:p>
        </p:txBody>
      </p:sp>
      <p:sp>
        <p:nvSpPr>
          <p:cNvPr id="5" name="Title 4" hidden="1"/>
          <p:cNvSpPr>
            <a:spLocks noGrp="1"/>
          </p:cNvSpPr>
          <p:nvPr>
            <p:ph type="title"/>
          </p:nvPr>
        </p:nvSpPr>
        <p:spPr/>
        <p:txBody>
          <a:bodyPr/>
          <a:lstStyle/>
          <a:p>
            <a:pPr lvl="0" eaLnBrk="0" hangingPunct="0">
              <a:defRPr/>
            </a:pPr>
            <a:r>
              <a:rPr lang="tr-TR" dirty="0">
                <a:solidFill>
                  <a:srgbClr val="FFFFFF"/>
                </a:solidFill>
                <a:ea typeface="ＭＳ Ｐゴシック" charset="-128"/>
              </a:rPr>
              <a:t>RIGHT-TO-KNOW</a:t>
            </a:r>
            <a:br>
              <a:rPr lang="tr-TR" dirty="0">
                <a:solidFill>
                  <a:srgbClr val="FFFFFF"/>
                </a:solidFill>
                <a:ea typeface="ＭＳ Ｐゴシック" charset="-128"/>
              </a:rPr>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txBox="1">
            <a:spLocks/>
          </p:cNvSpPr>
          <p:nvPr/>
        </p:nvSpPr>
        <p:spPr>
          <a:xfrm>
            <a:off x="76200" y="1524000"/>
            <a:ext cx="8915400" cy="4713312"/>
          </a:xfrm>
          <a:prstGeom prst="rect">
            <a:avLst/>
          </a:prstGeom>
        </p:spPr>
        <p:txBody>
          <a:bodyPr vert="horz">
            <a:normAutofit/>
          </a:bodyPr>
          <a:lstStyle/>
          <a:p>
            <a:pPr marL="0" marR="0" lvl="0" indent="0"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4000" b="0" i="0" u="none" strike="noStrike" kern="0" cap="none" spc="0" normalizeH="0" baseline="0" noProof="0" dirty="0" err="1">
                <a:ln>
                  <a:noFill/>
                </a:ln>
                <a:solidFill>
                  <a:schemeClr val="tx1"/>
                </a:solidFill>
                <a:effectLst/>
                <a:uLnTx/>
                <a:uFillTx/>
                <a:latin typeface="+mn-lt"/>
                <a:ea typeface="MS PGothic" pitchFamily="34" charset="-128"/>
                <a:cs typeface="ＭＳ Ｐゴシック" charset="-128"/>
              </a:rPr>
              <a:t>Hazard</a:t>
            </a:r>
            <a:r>
              <a:rPr kumimoji="0" lang="tr-TR" sz="4000" b="0" i="0" u="none" strike="noStrike" kern="0" cap="none" spc="0" normalizeH="0" baseline="0" noProof="0" dirty="0">
                <a:ln>
                  <a:noFill/>
                </a:ln>
                <a:solidFill>
                  <a:schemeClr val="tx1"/>
                </a:solidFill>
                <a:effectLst/>
                <a:uLnTx/>
                <a:uFillTx/>
                <a:latin typeface="+mn-lt"/>
                <a:ea typeface="MS PGothic" pitchFamily="34" charset="-128"/>
                <a:cs typeface="ＭＳ Ｐゴシック" charset="-128"/>
              </a:rPr>
              <a:t> </a:t>
            </a:r>
            <a:r>
              <a:rPr kumimoji="0" lang="tr-TR" sz="4000" b="0" i="0" u="none" strike="noStrike" kern="0" cap="none" spc="0" normalizeH="0" baseline="0" noProof="0" dirty="0" err="1">
                <a:ln>
                  <a:noFill/>
                </a:ln>
                <a:solidFill>
                  <a:schemeClr val="tx1"/>
                </a:solidFill>
                <a:effectLst/>
                <a:uLnTx/>
                <a:uFillTx/>
                <a:latin typeface="+mn-lt"/>
                <a:ea typeface="MS PGothic" pitchFamily="34" charset="-128"/>
                <a:cs typeface="ＭＳ Ｐゴシック" charset="-128"/>
              </a:rPr>
              <a:t>Communication</a:t>
            </a:r>
            <a:r>
              <a:rPr kumimoji="0" lang="tr-TR" sz="4000" b="0" i="0" u="none" strike="noStrike" kern="0" cap="none" spc="0" normalizeH="0" baseline="0" noProof="0" dirty="0">
                <a:ln>
                  <a:noFill/>
                </a:ln>
                <a:solidFill>
                  <a:schemeClr val="tx1"/>
                </a:solidFill>
                <a:effectLst/>
                <a:uLnTx/>
                <a:uFillTx/>
                <a:latin typeface="+mn-lt"/>
                <a:ea typeface="MS PGothic" pitchFamily="34" charset="-128"/>
                <a:cs typeface="ＭＳ Ｐゴシック" charset="-128"/>
              </a:rPr>
              <a:t> Standard (HCS)  </a:t>
            </a:r>
          </a:p>
          <a:p>
            <a:pPr marL="457200" marR="0" lvl="1" indent="0"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4000" b="0" i="0" u="none" strike="noStrike" kern="0" cap="none" spc="0" normalizeH="0" baseline="0" noProof="0" dirty="0">
                <a:ln>
                  <a:noFill/>
                </a:ln>
                <a:solidFill>
                  <a:schemeClr val="tx1"/>
                </a:solidFill>
                <a:effectLst/>
                <a:uLnTx/>
                <a:uFillTx/>
                <a:latin typeface="+mn-lt"/>
                <a:ea typeface="MS PGothic" pitchFamily="34" charset="-128"/>
              </a:rPr>
              <a:t> OSHA 29 CFR 1910.1200 </a:t>
            </a:r>
            <a:endParaRPr kumimoji="0" lang="tr-TR" sz="4000" b="0" i="0" u="none" strike="noStrike" kern="0" cap="none" spc="0" normalizeH="0" baseline="0" noProof="0" dirty="0">
              <a:ln>
                <a:noFill/>
              </a:ln>
              <a:solidFill>
                <a:schemeClr val="tx1"/>
              </a:solidFill>
              <a:effectLst/>
              <a:uLnTx/>
              <a:uFillTx/>
              <a:latin typeface="+mn-lt"/>
              <a:ea typeface="MS PGothic" pitchFamily="34" charset="-128"/>
            </a:endParaRPr>
          </a:p>
          <a:p>
            <a:pPr marL="1082675" marR="0" lvl="2" indent="-225425"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3800" b="0" i="0" u="none" strike="noStrike" kern="0" cap="none" spc="0" normalizeH="0" baseline="0" noProof="0" dirty="0">
                <a:ln>
                  <a:noFill/>
                </a:ln>
                <a:solidFill>
                  <a:schemeClr val="tx1"/>
                </a:solidFill>
                <a:effectLst/>
                <a:uLnTx/>
                <a:uFillTx/>
                <a:latin typeface="+mn-lt"/>
                <a:ea typeface="MS PGothic" pitchFamily="34" charset="-128"/>
              </a:rPr>
              <a:t> </a:t>
            </a:r>
            <a:r>
              <a:rPr kumimoji="0" lang="en-US" sz="3800" b="0" i="0" u="none" strike="noStrike" kern="0" cap="none" spc="0" normalizeH="0" baseline="0" noProof="0" dirty="0" err="1">
                <a:ln>
                  <a:noFill/>
                </a:ln>
                <a:solidFill>
                  <a:schemeClr val="tx1"/>
                </a:solidFill>
                <a:effectLst/>
                <a:uLnTx/>
                <a:uFillTx/>
                <a:latin typeface="+mn-lt"/>
                <a:ea typeface="MS PGothic" pitchFamily="34" charset="-128"/>
              </a:rPr>
              <a:t>classif</a:t>
            </a:r>
            <a:r>
              <a:rPr kumimoji="0" lang="tr-TR" sz="3800" b="0" i="0" u="none" strike="noStrike" kern="0" cap="none" spc="0" normalizeH="0" baseline="0" noProof="0" dirty="0" err="1">
                <a:ln>
                  <a:noFill/>
                </a:ln>
                <a:solidFill>
                  <a:schemeClr val="tx1"/>
                </a:solidFill>
                <a:effectLst/>
                <a:uLnTx/>
                <a:uFillTx/>
                <a:latin typeface="+mn-lt"/>
                <a:ea typeface="MS PGothic" pitchFamily="34" charset="-128"/>
              </a:rPr>
              <a:t>ies</a:t>
            </a:r>
            <a:r>
              <a:rPr kumimoji="0" lang="en-US" sz="3800" b="0" i="0" u="none" strike="noStrike" kern="0" cap="none" spc="0" normalizeH="0" baseline="0" noProof="0" dirty="0">
                <a:ln>
                  <a:noFill/>
                </a:ln>
                <a:solidFill>
                  <a:schemeClr val="tx1"/>
                </a:solidFill>
                <a:effectLst/>
                <a:uLnTx/>
                <a:uFillTx/>
                <a:latin typeface="+mn-lt"/>
                <a:ea typeface="MS PGothic" pitchFamily="34" charset="-128"/>
              </a:rPr>
              <a:t> chemicals by their hazards </a:t>
            </a:r>
            <a:endParaRPr kumimoji="0" lang="tr-TR" sz="3800" b="0" i="0" u="none" strike="noStrike" kern="0" cap="none" spc="0" normalizeH="0" baseline="0" noProof="0" dirty="0">
              <a:ln>
                <a:noFill/>
              </a:ln>
              <a:solidFill>
                <a:schemeClr val="tx1"/>
              </a:solidFill>
              <a:effectLst/>
              <a:uLnTx/>
              <a:uFillTx/>
              <a:latin typeface="+mn-lt"/>
              <a:ea typeface="MS PGothic" pitchFamily="34" charset="-128"/>
            </a:endParaRPr>
          </a:p>
          <a:p>
            <a:pPr marL="914400" marR="0" lvl="2" indent="0"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3800" b="0" i="0" u="none" strike="noStrike" kern="0" cap="none" spc="0" normalizeH="0" baseline="0" noProof="0" dirty="0">
                <a:ln>
                  <a:noFill/>
                </a:ln>
                <a:solidFill>
                  <a:schemeClr val="tx1"/>
                </a:solidFill>
                <a:effectLst/>
                <a:uLnTx/>
                <a:uFillTx/>
                <a:latin typeface="+mn-lt"/>
                <a:ea typeface="MS PGothic" pitchFamily="34" charset="-128"/>
              </a:rPr>
              <a:t> provide</a:t>
            </a:r>
            <a:r>
              <a:rPr kumimoji="0" lang="tr-TR" sz="3800" b="0" i="0" u="none" strike="noStrike" kern="0" cap="none" spc="0" normalizeH="0" baseline="0" noProof="0" dirty="0">
                <a:ln>
                  <a:noFill/>
                </a:ln>
                <a:solidFill>
                  <a:schemeClr val="tx1"/>
                </a:solidFill>
                <a:effectLst/>
                <a:uLnTx/>
                <a:uFillTx/>
                <a:latin typeface="+mn-lt"/>
                <a:ea typeface="MS PGothic" pitchFamily="34" charset="-128"/>
              </a:rPr>
              <a:t>s</a:t>
            </a:r>
            <a:r>
              <a:rPr kumimoji="0" lang="en-US" sz="3800" b="0" i="0" u="none" strike="noStrike" kern="0" cap="none" spc="0" normalizeH="0" baseline="0" noProof="0" dirty="0">
                <a:ln>
                  <a:noFill/>
                </a:ln>
                <a:solidFill>
                  <a:schemeClr val="tx1"/>
                </a:solidFill>
                <a:effectLst/>
                <a:uLnTx/>
                <a:uFillTx/>
                <a:latin typeface="+mn-lt"/>
                <a:ea typeface="MS PGothic" pitchFamily="34" charset="-128"/>
              </a:rPr>
              <a:t> information to employees</a:t>
            </a:r>
          </a:p>
        </p:txBody>
      </p:sp>
      <p:sp>
        <p:nvSpPr>
          <p:cNvPr id="3" name="1 Başlık"/>
          <p:cNvSpPr txBox="1">
            <a:spLocks/>
          </p:cNvSpPr>
          <p:nvPr/>
        </p:nvSpPr>
        <p:spPr>
          <a:xfrm>
            <a:off x="2133600" y="304800"/>
            <a:ext cx="6553200" cy="685800"/>
          </a:xfrm>
          <a:prstGeom prst="rect">
            <a:avLst/>
          </a:prstGeom>
        </p:spPr>
        <p:txBody>
          <a:bodyPr vert="horz"/>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4400" b="0" i="0" u="none" strike="noStrike" kern="0" cap="none" spc="0" normalizeH="0" baseline="0" noProof="0" dirty="0">
                <a:ln>
                  <a:noFill/>
                </a:ln>
                <a:solidFill>
                  <a:schemeClr val="bg1"/>
                </a:solidFill>
                <a:effectLst/>
                <a:uLnTx/>
                <a:uFillTx/>
                <a:latin typeface="+mj-lt"/>
                <a:ea typeface="MS PGothic" pitchFamily="34" charset="-128"/>
                <a:cs typeface="ＭＳ Ｐゴシック" charset="-128"/>
              </a:rPr>
              <a:t>PURPOSE</a:t>
            </a:r>
          </a:p>
        </p:txBody>
      </p:sp>
      <p:sp>
        <p:nvSpPr>
          <p:cNvPr id="4" name="Title 3" hidden="1"/>
          <p:cNvSpPr>
            <a:spLocks noGrp="1"/>
          </p:cNvSpPr>
          <p:nvPr>
            <p:ph type="title"/>
          </p:nvPr>
        </p:nvSpPr>
        <p:spPr/>
        <p:txBody>
          <a:bodyPr/>
          <a:lstStyle/>
          <a:p>
            <a:r>
              <a:rPr lang="en-US" dirty="0" smtClean="0"/>
              <a:t>Purpose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İçerik Yer Tutucusu"/>
          <p:cNvSpPr>
            <a:spLocks noGrp="1"/>
          </p:cNvSpPr>
          <p:nvPr>
            <p:ph idx="1"/>
          </p:nvPr>
        </p:nvSpPr>
        <p:spPr>
          <a:xfrm>
            <a:off x="152400" y="4191000"/>
            <a:ext cx="2362200" cy="1905000"/>
          </a:xfrm>
          <a:solidFill>
            <a:srgbClr val="00685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marL="228600" lvl="2">
              <a:buNone/>
            </a:pPr>
            <a:r>
              <a:rPr lang="tr-TR" sz="1800" b="1" dirty="0">
                <a:solidFill>
                  <a:schemeClr val="bg1"/>
                </a:solidFill>
              </a:rPr>
              <a:t>Such as</a:t>
            </a:r>
          </a:p>
          <a:p>
            <a:pPr marL="228600" lvl="2"/>
            <a:r>
              <a:rPr lang="en-US" sz="1800" b="1" dirty="0">
                <a:solidFill>
                  <a:schemeClr val="bg1"/>
                </a:solidFill>
              </a:rPr>
              <a:t>Flammable gases</a:t>
            </a:r>
            <a:endParaRPr lang="tr-TR" sz="1800" b="1" dirty="0">
              <a:solidFill>
                <a:schemeClr val="bg1"/>
              </a:solidFill>
            </a:endParaRPr>
          </a:p>
          <a:p>
            <a:pPr marL="228600" lvl="2"/>
            <a:r>
              <a:rPr lang="en-US" sz="1800" b="1" dirty="0">
                <a:solidFill>
                  <a:schemeClr val="bg1"/>
                </a:solidFill>
              </a:rPr>
              <a:t>Explosives</a:t>
            </a:r>
            <a:endParaRPr lang="tr-TR" sz="1800" b="1" dirty="0">
              <a:solidFill>
                <a:schemeClr val="bg1"/>
              </a:solidFill>
            </a:endParaRPr>
          </a:p>
          <a:p>
            <a:pPr marL="228600" lvl="2"/>
            <a:r>
              <a:rPr lang="en-US" sz="1800" b="1" dirty="0">
                <a:solidFill>
                  <a:schemeClr val="bg1"/>
                </a:solidFill>
              </a:rPr>
              <a:t>Gases under pressure</a:t>
            </a:r>
          </a:p>
          <a:p>
            <a:pPr>
              <a:buNone/>
            </a:pPr>
            <a:endParaRPr lang="tr-TR" sz="1800" b="1" dirty="0"/>
          </a:p>
        </p:txBody>
      </p:sp>
      <p:graphicFrame>
        <p:nvGraphicFramePr>
          <p:cNvPr id="11" name="10 Diyagram" title="text box "/>
          <p:cNvGraphicFramePr/>
          <p:nvPr>
            <p:extLst>
              <p:ext uri="{D42A27DB-BD31-4B8C-83A1-F6EECF244321}">
                <p14:modId xmlns:p14="http://schemas.microsoft.com/office/powerpoint/2010/main" val="2787230163"/>
              </p:ext>
            </p:extLst>
          </p:nvPr>
        </p:nvGraphicFramePr>
        <p:xfrm>
          <a:off x="152400" y="1371600"/>
          <a:ext cx="8784976"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2 İçerik Yer Tutucusu"/>
          <p:cNvSpPr txBox="1">
            <a:spLocks/>
          </p:cNvSpPr>
          <p:nvPr/>
        </p:nvSpPr>
        <p:spPr>
          <a:xfrm>
            <a:off x="3048000" y="4191000"/>
            <a:ext cx="2590800" cy="1905000"/>
          </a:xfrm>
          <a:prstGeom prst="rect">
            <a:avLst/>
          </a:prstGeom>
          <a:solidFill>
            <a:srgbClr val="00685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tr-TR" sz="1800" b="1" i="0" u="none" strike="noStrike" kern="0" cap="none" spc="0" normalizeH="0" baseline="0" noProof="0" dirty="0">
                <a:ln>
                  <a:noFill/>
                </a:ln>
                <a:solidFill>
                  <a:schemeClr val="bg1"/>
                </a:solidFill>
                <a:effectLst/>
                <a:uLnTx/>
                <a:uFillTx/>
                <a:latin typeface="+mn-lt"/>
                <a:ea typeface="ＭＳ Ｐゴシック" charset="-128"/>
                <a:cs typeface="ＭＳ Ｐゴシック" charset="-128"/>
              </a:rPr>
              <a:t>Such</a:t>
            </a:r>
            <a:r>
              <a:rPr kumimoji="0" lang="tr-TR" sz="1800" b="1" i="0" u="none" strike="noStrike" kern="0" cap="none" spc="0" normalizeH="0" noProof="0" dirty="0">
                <a:ln>
                  <a:noFill/>
                </a:ln>
                <a:solidFill>
                  <a:schemeClr val="bg1"/>
                </a:solidFill>
                <a:effectLst/>
                <a:uLnTx/>
                <a:uFillTx/>
                <a:latin typeface="+mn-lt"/>
                <a:ea typeface="ＭＳ Ｐゴシック" charset="-128"/>
                <a:cs typeface="ＭＳ Ｐゴシック" charset="-128"/>
              </a:rPr>
              <a:t> as</a:t>
            </a:r>
          </a:p>
          <a:p>
            <a:pPr marL="109538" marR="0" lvl="0" indent="-109538"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sz="1700" b="1" dirty="0">
                <a:solidFill>
                  <a:schemeClr val="bg1"/>
                </a:solidFill>
              </a:rPr>
              <a:t>Skin corrosion/irritation</a:t>
            </a:r>
            <a:endParaRPr lang="tr-TR" sz="1700" b="1" dirty="0">
              <a:solidFill>
                <a:schemeClr val="bg1"/>
              </a:solidFill>
            </a:endParaRPr>
          </a:p>
          <a:p>
            <a:pPr marL="109538" marR="0" lvl="0" indent="-109538"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sz="1700" b="1" dirty="0">
                <a:solidFill>
                  <a:schemeClr val="bg1"/>
                </a:solidFill>
              </a:rPr>
              <a:t>Carcinogenicity</a:t>
            </a:r>
            <a:endParaRPr lang="tr-TR" sz="1700" b="1" dirty="0">
              <a:solidFill>
                <a:schemeClr val="bg1"/>
              </a:solidFill>
            </a:endParaRPr>
          </a:p>
          <a:p>
            <a:pPr marL="109538" marR="0" lvl="0" indent="-109538" algn="l" defTabSz="914400" rtl="0" eaLnBrk="0" fontAlgn="base" latinLnBrk="0" hangingPunct="0">
              <a:lnSpc>
                <a:spcPct val="100000"/>
              </a:lnSpc>
              <a:spcBef>
                <a:spcPct val="20000"/>
              </a:spcBef>
              <a:spcAft>
                <a:spcPct val="0"/>
              </a:spcAft>
              <a:buClrTx/>
              <a:buSzTx/>
              <a:buFont typeface="Arial" pitchFamily="34" charset="0"/>
              <a:buChar char="•"/>
              <a:tabLst/>
              <a:defRPr/>
            </a:pPr>
            <a:r>
              <a:rPr lang="tr-TR" sz="1700" b="1" dirty="0">
                <a:solidFill>
                  <a:schemeClr val="bg1"/>
                </a:solidFill>
              </a:rPr>
              <a:t> </a:t>
            </a:r>
            <a:r>
              <a:rPr lang="en-US" sz="1700" b="1" dirty="0">
                <a:solidFill>
                  <a:schemeClr val="bg1"/>
                </a:solidFill>
              </a:rPr>
              <a:t>Acute </a:t>
            </a:r>
            <a:r>
              <a:rPr lang="en-US" sz="1700" b="1" dirty="0" err="1">
                <a:solidFill>
                  <a:schemeClr val="bg1"/>
                </a:solidFill>
              </a:rPr>
              <a:t>toxicit</a:t>
            </a:r>
            <a:r>
              <a:rPr lang="tr-TR" sz="1700" b="1" dirty="0">
                <a:solidFill>
                  <a:schemeClr val="bg1"/>
                </a:solidFill>
              </a:rPr>
              <a:t>y</a:t>
            </a:r>
            <a:endParaRPr lang="en-US" sz="1700" b="1" dirty="0">
              <a:solidFill>
                <a:schemeClr val="bg1"/>
              </a:solidFill>
            </a:endParaRPr>
          </a:p>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tr-TR" sz="1800" b="1" i="0" u="none" strike="noStrike" kern="0" cap="none" spc="0" normalizeH="0" baseline="0" noProof="0" dirty="0">
              <a:ln>
                <a:noFill/>
              </a:ln>
              <a:solidFill>
                <a:schemeClr val="bg1"/>
              </a:solidFill>
              <a:effectLst/>
              <a:uLnTx/>
              <a:uFillTx/>
              <a:latin typeface="+mn-lt"/>
              <a:ea typeface="ＭＳ Ｐゴシック" charset="-128"/>
              <a:cs typeface="ＭＳ Ｐゴシック" charset="-128"/>
            </a:endParaRPr>
          </a:p>
        </p:txBody>
      </p:sp>
      <p:sp>
        <p:nvSpPr>
          <p:cNvPr id="13" name="2 İçerik Yer Tutucusu"/>
          <p:cNvSpPr txBox="1">
            <a:spLocks/>
          </p:cNvSpPr>
          <p:nvPr/>
        </p:nvSpPr>
        <p:spPr>
          <a:xfrm>
            <a:off x="6096000" y="4191000"/>
            <a:ext cx="2819400" cy="1905000"/>
          </a:xfrm>
          <a:prstGeom prst="rect">
            <a:avLst/>
          </a:prstGeom>
          <a:solidFill>
            <a:srgbClr val="00685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a:lstStyle/>
          <a:p>
            <a:pPr lvl="0">
              <a:buFont typeface="Arial" pitchFamily="34" charset="0"/>
              <a:buChar char="•"/>
            </a:pPr>
            <a:r>
              <a:rPr lang="tr-TR" sz="1800" b="1" dirty="0">
                <a:solidFill>
                  <a:schemeClr val="bg1"/>
                </a:solidFill>
              </a:rPr>
              <a:t>Acute aquatic toxicity</a:t>
            </a:r>
            <a:endParaRPr lang="tr-TR" sz="1800" b="1" kern="0" dirty="0">
              <a:solidFill>
                <a:schemeClr val="bg1"/>
              </a:solidFill>
              <a:latin typeface="+mn-lt"/>
            </a:endParaRPr>
          </a:p>
          <a:p>
            <a:pPr>
              <a:buFont typeface="Arial" pitchFamily="34" charset="0"/>
              <a:buChar char="•"/>
            </a:pPr>
            <a:r>
              <a:rPr lang="tr-TR" sz="1800" b="1" dirty="0" err="1">
                <a:solidFill>
                  <a:schemeClr val="bg1"/>
                </a:solidFill>
              </a:rPr>
              <a:t>Chronic</a:t>
            </a:r>
            <a:r>
              <a:rPr lang="tr-TR" sz="1800" b="1" dirty="0">
                <a:solidFill>
                  <a:schemeClr val="bg1"/>
                </a:solidFill>
              </a:rPr>
              <a:t> </a:t>
            </a:r>
            <a:r>
              <a:rPr lang="tr-TR" sz="1800" b="1" dirty="0" err="1">
                <a:solidFill>
                  <a:schemeClr val="bg1"/>
                </a:solidFill>
              </a:rPr>
              <a:t>aquatic</a:t>
            </a:r>
            <a:r>
              <a:rPr lang="tr-TR" sz="1800" b="1" dirty="0">
                <a:solidFill>
                  <a:schemeClr val="bg1"/>
                </a:solidFill>
              </a:rPr>
              <a:t> </a:t>
            </a:r>
            <a:r>
              <a:rPr lang="tr-TR" sz="1800" b="1" dirty="0" err="1">
                <a:solidFill>
                  <a:schemeClr val="bg1"/>
                </a:solidFill>
              </a:rPr>
              <a:t>toxicity</a:t>
            </a:r>
            <a:endParaRPr lang="tr-TR" sz="1800" b="1" dirty="0">
              <a:solidFill>
                <a:schemeClr val="bg1"/>
              </a:solidFill>
            </a:endParaRPr>
          </a:p>
          <a:p>
            <a:pPr lvl="0"/>
            <a:endParaRPr lang="tr-TR" sz="1800" dirty="0">
              <a:solidFill>
                <a:schemeClr val="bg1"/>
              </a:solidFill>
            </a:endParaRPr>
          </a:p>
        </p:txBody>
      </p:sp>
      <p:sp>
        <p:nvSpPr>
          <p:cNvPr id="8" name="1 Başlık"/>
          <p:cNvSpPr>
            <a:spLocks noGrp="1"/>
          </p:cNvSpPr>
          <p:nvPr>
            <p:ph type="title"/>
          </p:nvPr>
        </p:nvSpPr>
        <p:spPr>
          <a:xfrm>
            <a:off x="2057400" y="0"/>
            <a:ext cx="7086600" cy="762000"/>
          </a:xfrm>
        </p:spPr>
        <p:txBody>
          <a:bodyPr>
            <a:noAutofit/>
          </a:bodyPr>
          <a:lstStyle/>
          <a:p>
            <a:r>
              <a:rPr lang="tr-TR" dirty="0">
                <a:solidFill>
                  <a:schemeClr val="bg1"/>
                </a:solidFill>
              </a:rPr>
              <a:t>HAZARD CLASSIFICATION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idx="1"/>
          </p:nvPr>
        </p:nvSpPr>
        <p:spPr>
          <a:xfrm>
            <a:off x="457200" y="1371600"/>
            <a:ext cx="8382000" cy="4754563"/>
          </a:xfrm>
        </p:spPr>
        <p:txBody>
          <a:bodyPr/>
          <a:lstStyle/>
          <a:p>
            <a:pPr lvl="0"/>
            <a:r>
              <a:rPr lang="en-US" sz="4000" dirty="0"/>
              <a:t>Degree of hazards</a:t>
            </a:r>
          </a:p>
          <a:p>
            <a:pPr lvl="1">
              <a:buFont typeface="Arial" pitchFamily="34" charset="0"/>
              <a:buChar char="•"/>
            </a:pPr>
            <a:r>
              <a:rPr lang="en-US" sz="3600" dirty="0"/>
              <a:t>Harmful effect decreases when category number increases</a:t>
            </a:r>
          </a:p>
        </p:txBody>
      </p:sp>
      <p:grpSp>
        <p:nvGrpSpPr>
          <p:cNvPr id="5" name="7 Grup" title="text box"/>
          <p:cNvGrpSpPr/>
          <p:nvPr/>
        </p:nvGrpSpPr>
        <p:grpSpPr>
          <a:xfrm>
            <a:off x="228600" y="3427512"/>
            <a:ext cx="8684096" cy="3201888"/>
            <a:chOff x="228600" y="3124200"/>
            <a:chExt cx="8684096" cy="3201888"/>
          </a:xfrm>
        </p:grpSpPr>
        <p:graphicFrame>
          <p:nvGraphicFramePr>
            <p:cNvPr id="6" name="5 Diyagram"/>
            <p:cNvGraphicFramePr/>
            <p:nvPr/>
          </p:nvGraphicFramePr>
          <p:xfrm>
            <a:off x="228600" y="3505200"/>
            <a:ext cx="8640960" cy="2820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6 Metin kutusu"/>
            <p:cNvSpPr txBox="1"/>
            <p:nvPr/>
          </p:nvSpPr>
          <p:spPr>
            <a:xfrm>
              <a:off x="228600" y="3124200"/>
              <a:ext cx="3096344" cy="523220"/>
            </a:xfrm>
            <a:prstGeom prst="rect">
              <a:avLst/>
            </a:prstGeom>
            <a:noFill/>
          </p:spPr>
          <p:txBody>
            <a:bodyPr wrap="square" rtlCol="0">
              <a:spAutoFit/>
            </a:bodyPr>
            <a:lstStyle/>
            <a:p>
              <a:r>
                <a:rPr lang="tr-TR" sz="2800" b="1" dirty="0"/>
                <a:t>MOST HARMFUL</a:t>
              </a:r>
            </a:p>
          </p:txBody>
        </p:sp>
        <p:sp>
          <p:nvSpPr>
            <p:cNvPr id="8" name="7 Metin kutusu"/>
            <p:cNvSpPr txBox="1"/>
            <p:nvPr/>
          </p:nvSpPr>
          <p:spPr>
            <a:xfrm>
              <a:off x="6629400" y="3124200"/>
              <a:ext cx="2283296" cy="954107"/>
            </a:xfrm>
            <a:prstGeom prst="rect">
              <a:avLst/>
            </a:prstGeom>
            <a:noFill/>
          </p:spPr>
          <p:txBody>
            <a:bodyPr wrap="square" rtlCol="0">
              <a:spAutoFit/>
            </a:bodyPr>
            <a:lstStyle/>
            <a:p>
              <a:r>
                <a:rPr lang="tr-TR" sz="2800" b="1" dirty="0"/>
                <a:t>LEAST HARMFUL</a:t>
              </a:r>
            </a:p>
          </p:txBody>
        </p:sp>
      </p:grpSp>
      <p:sp>
        <p:nvSpPr>
          <p:cNvPr id="10" name="1 Başlık"/>
          <p:cNvSpPr>
            <a:spLocks noGrp="1"/>
          </p:cNvSpPr>
          <p:nvPr>
            <p:ph type="title"/>
          </p:nvPr>
        </p:nvSpPr>
        <p:spPr>
          <a:xfrm>
            <a:off x="2057400" y="0"/>
            <a:ext cx="7086600" cy="762000"/>
          </a:xfrm>
        </p:spPr>
        <p:txBody>
          <a:bodyPr>
            <a:noAutofit/>
          </a:bodyPr>
          <a:lstStyle/>
          <a:p>
            <a:r>
              <a:rPr lang="tr-TR" dirty="0">
                <a:solidFill>
                  <a:schemeClr val="bg1"/>
                </a:solidFill>
              </a:rPr>
              <a:t>HAZARD </a:t>
            </a:r>
            <a:r>
              <a:rPr lang="tr-TR" dirty="0" smtClean="0">
                <a:solidFill>
                  <a:schemeClr val="bg1"/>
                </a:solidFill>
              </a:rPr>
              <a:t>CLASSIFICATION</a:t>
            </a:r>
            <a:r>
              <a:rPr lang="en-US" dirty="0" smtClean="0">
                <a:solidFill>
                  <a:schemeClr val="bg1"/>
                </a:solidFill>
              </a:rPr>
              <a:t> </a:t>
            </a:r>
            <a:endParaRPr lang="tr-TR" dirty="0">
              <a:solidFill>
                <a:schemeClr val="bg1"/>
              </a:solidFill>
            </a:endParaRPr>
          </a:p>
        </p:txBody>
      </p:sp>
    </p:spTree>
  </p:cSld>
  <p:clrMapOvr>
    <a:masterClrMapping/>
  </p:clrMapOvr>
</p:sld>
</file>

<file path=ppt/theme/theme1.xml><?xml version="1.0" encoding="utf-8"?>
<a:theme xmlns:a="http://schemas.openxmlformats.org/drawingml/2006/main" name="Tema4">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12"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Tema3</Template>
  <TotalTime>2157</TotalTime>
  <Words>3075</Words>
  <Application>Microsoft Office PowerPoint</Application>
  <PresentationFormat>On-screen Show (4:3)</PresentationFormat>
  <Paragraphs>295</Paragraphs>
  <Slides>33</Slides>
  <Notes>30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Tema4</vt:lpstr>
      <vt:lpstr>Title Page</vt:lpstr>
      <vt:lpstr>Refresher Module</vt:lpstr>
      <vt:lpstr>ACKNOWLEDGEMENT</vt:lpstr>
      <vt:lpstr>WORKER RIGHTS  UNDER OSH ACT </vt:lpstr>
      <vt:lpstr>RIGHTS AS A WHISTLEBLOWER </vt:lpstr>
      <vt:lpstr>RIGHT-TO-KNOW </vt:lpstr>
      <vt:lpstr>Purpose</vt:lpstr>
      <vt:lpstr>HAZARD CLASSIFICATION</vt:lpstr>
      <vt:lpstr>HAZARD CLASSIFICATION </vt:lpstr>
      <vt:lpstr>HAZARD CLASSIFICATION  </vt:lpstr>
      <vt:lpstr>GHS LABELS</vt:lpstr>
      <vt:lpstr>GHS LABELS </vt:lpstr>
      <vt:lpstr>GHS LABELS  </vt:lpstr>
      <vt:lpstr>PICTOGRAMS</vt:lpstr>
      <vt:lpstr>Health Hazard</vt:lpstr>
      <vt:lpstr>Flame</vt:lpstr>
      <vt:lpstr>Exclamation Mark</vt:lpstr>
      <vt:lpstr>Gas cylinder</vt:lpstr>
      <vt:lpstr>corrosion</vt:lpstr>
      <vt:lpstr>Exploding bomb</vt:lpstr>
      <vt:lpstr>Flame over a circle</vt:lpstr>
      <vt:lpstr>Skull and Crossbones</vt:lpstr>
      <vt:lpstr>Environment</vt:lpstr>
      <vt:lpstr>SIGNAL WORDS</vt:lpstr>
      <vt:lpstr>SIGNAL WORDS </vt:lpstr>
      <vt:lpstr>HAZARD STATEMENT</vt:lpstr>
      <vt:lpstr> PRECAUTIONARY  STATEMENT</vt:lpstr>
      <vt:lpstr>SAFETY DATA SHEET</vt:lpstr>
      <vt:lpstr>SAFETY DATA SHEET </vt:lpstr>
      <vt:lpstr>SAFETY DATA SHEET  </vt:lpstr>
      <vt:lpstr>SAFETY DATA SHEET   </vt:lpstr>
      <vt:lpstr>SUMMARY</vt:lpstr>
      <vt:lpstr>The end</vt:lpstr>
    </vt:vector>
  </TitlesOfParts>
  <Company>wayne state university marketing and publication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Robertson, Donna - OSHA</cp:lastModifiedBy>
  <cp:revision>255</cp:revision>
  <dcterms:created xsi:type="dcterms:W3CDTF">2007-07-03T15:32:14Z</dcterms:created>
  <dcterms:modified xsi:type="dcterms:W3CDTF">2017-04-26T21:34:01Z</dcterms:modified>
</cp:coreProperties>
</file>