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6" r:id="rId1"/>
  </p:sldMasterIdLst>
  <p:notesMasterIdLst>
    <p:notesMasterId r:id="rId59"/>
  </p:notesMasterIdLst>
  <p:sldIdLst>
    <p:sldId id="257" r:id="rId2"/>
    <p:sldId id="319" r:id="rId3"/>
    <p:sldId id="317" r:id="rId4"/>
    <p:sldId id="310" r:id="rId5"/>
    <p:sldId id="258" r:id="rId6"/>
    <p:sldId id="259" r:id="rId7"/>
    <p:sldId id="260" r:id="rId8"/>
    <p:sldId id="261"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311" r:id="rId24"/>
    <p:sldId id="312"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13" r:id="rId46"/>
    <p:sldId id="314" r:id="rId47"/>
    <p:sldId id="315" r:id="rId48"/>
    <p:sldId id="301" r:id="rId49"/>
    <p:sldId id="302" r:id="rId50"/>
    <p:sldId id="316" r:id="rId51"/>
    <p:sldId id="303" r:id="rId52"/>
    <p:sldId id="304" r:id="rId53"/>
    <p:sldId id="305" r:id="rId54"/>
    <p:sldId id="306" r:id="rId55"/>
    <p:sldId id="307" r:id="rId56"/>
    <p:sldId id="308" r:id="rId57"/>
    <p:sldId id="309"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3" autoAdjust="0"/>
  </p:normalViewPr>
  <p:slideViewPr>
    <p:cSldViewPr>
      <p:cViewPr varScale="1">
        <p:scale>
          <a:sx n="97" d="100"/>
          <a:sy n="97" d="100"/>
        </p:scale>
        <p:origin x="200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5" d="100"/>
          <a:sy n="55" d="100"/>
        </p:scale>
        <p:origin x="16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92A5B2B-4981-457F-A5BA-C99C58BA73F3}" type="slidenum">
              <a:rPr lang="en-US" altLang="en-US"/>
              <a:pPr/>
              <a:t>‹#›</a:t>
            </a:fld>
            <a:endParaRPr lang="en-US" altLang="en-US"/>
          </a:p>
        </p:txBody>
      </p:sp>
    </p:spTree>
    <p:extLst>
      <p:ext uri="{BB962C8B-B14F-4D97-AF65-F5344CB8AC3E}">
        <p14:creationId xmlns:p14="http://schemas.microsoft.com/office/powerpoint/2010/main" val="3479097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377949A-9CD2-4803-BB8B-BDE617A922CF}" type="slidenum">
              <a:rPr lang="en-US" altLang="en-US"/>
              <a:pPr/>
              <a:t>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B3000A5-CBD0-4A5D-AA4C-C47FD765D9DA}" type="slidenum">
              <a:rPr lang="en-US" altLang="en-US"/>
              <a:pPr/>
              <a:t>11</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meant to illustrate part of the permit-required confined space entry crew including the attendant, entrant, and entry supervisor.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ED05C69-2F17-4CAB-A504-38F063C37F7E}" type="slidenum">
              <a:rPr lang="en-US" altLang="en-US"/>
              <a:pPr/>
              <a:t>12</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5564732-825D-4BC5-9502-6D760674B525}" type="slidenum">
              <a:rPr lang="en-US" altLang="en-US"/>
              <a:pPr/>
              <a:t>13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47315CF-8643-492F-B144-4392E6272C05}" type="slidenum">
              <a:rPr lang="en-US" altLang="en-US"/>
              <a:pPr/>
              <a:t>14</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C3F21E-1DF7-4AB6-A997-2A3AF60C8693}" type="slidenum">
              <a:rPr lang="en-US" altLang="en-US"/>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meant to represent the attendant constantly monitoring conditions in the space.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FC5B1B3-CFB4-4DB4-8579-4917C064EB31}" type="slidenum">
              <a:rPr lang="en-US" altLang="en-US"/>
              <a:pPr/>
              <a:t>16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5B467CC-BEAE-470D-BCF4-DC7B138288CB}" type="slidenum">
              <a:rPr lang="en-US" altLang="en-US"/>
              <a:pPr/>
              <a:t>17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A2A7A14-36D3-4690-B40A-05864FBA34AE}" type="slidenum">
              <a:rPr lang="en-US" altLang="en-US"/>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C1CD32E-D277-4D92-96D8-611C4D3BD0F8}" type="slidenum">
              <a:rPr lang="en-US" altLang="en-US"/>
              <a:pPr/>
              <a:t>19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0B7289D-7AEA-4CC7-B46A-52232712B0DE}" type="slidenum">
              <a:rPr lang="en-US" altLang="en-US"/>
              <a:pPr/>
              <a:t>20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entrant.  Emphasize the communication between the attendant and the entrant.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shows example of confined space.  This slide is meant to initiate class discussion about the types of confined spaces present in the students’ facilities.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E68D9B1-3822-4A8D-A19B-403319ABAF0A}"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580B74A-82EE-4FB3-B2F2-3428EE20851E}" type="slidenum">
              <a:rPr lang="en-US" altLang="en-US"/>
              <a:pPr/>
              <a:t>21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45DFAD8-6ED3-4003-97F7-FD26F1C92E2F}" type="slidenum">
              <a:rPr lang="en-US" altLang="en-US"/>
              <a:pPr/>
              <a:t>22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entrant.  Emphasize the communication between the attendant and the entrant.</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FD64D0E-8EBE-496D-9804-B7C8C1C772BE}" type="slidenum">
              <a:rPr lang="en-US" altLang="en-US"/>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meant to illustrate an entry in progress.  Emphasize that once any part of the body breaks the plane, entry has occurred.</a:t>
            </a:r>
          </a:p>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196187-E832-4C22-98E4-BAC6AE56AA17}" type="slidenum">
              <a:rPr lang="en-US" altLang="en-US"/>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AADADC5-678E-4E17-A046-6621AA992660}" type="slidenum">
              <a:rPr lang="en-US" altLang="en-US"/>
              <a:pPr/>
              <a:t>25</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6019762-6BFB-4022-BFD8-7F70C2AA13CC}" type="slidenum">
              <a:rPr lang="en-US" altLang="en-US"/>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F9B9411-6B10-4B5E-8657-9F76F137910C}" type="slidenum">
              <a:rPr lang="en-US" altLang="en-US"/>
              <a:pPr/>
              <a:t>27</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4BD9C0-00E6-490C-8DA5-3B3B3017CED1}" type="slidenum">
              <a:rPr lang="en-US" altLang="en-US"/>
              <a:pPr/>
              <a:t>28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13784D-6416-4BC5-B640-3FED71031D0C}" type="slidenum">
              <a:rPr lang="en-US" altLang="en-US"/>
              <a:pPr/>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CCC0777-A973-4CD8-949A-F1CF4A4E3B88}" type="slidenum">
              <a:rPr lang="en-US" altLang="en-US"/>
              <a:pPr/>
              <a:t>30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3A73D43-D6AF-46EF-B1C6-FFD320C307FD}" type="slidenum">
              <a:rPr lang="en-US" altLang="en-US"/>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shows example confined space entry sign.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4BA88FC-7574-4ACD-AC5D-CDD707C2EC5C}" type="slidenum">
              <a:rPr lang="en-US" altLang="en-US"/>
              <a:pPr/>
              <a:t>31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B28D080-6967-431D-B29B-F951384AB36A}" type="slidenum">
              <a:rPr lang="en-US" altLang="en-US"/>
              <a:pPr/>
              <a:t>32</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B8A8565-BE7D-4939-8574-57922B7EA90C}" type="slidenum">
              <a:rPr lang="en-US" altLang="en-US"/>
              <a:pPr/>
              <a:t>33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D0E6B81-0AD9-4E23-B1C3-D2A4E1F93764}" type="slidenum">
              <a:rPr lang="en-US" altLang="en-US"/>
              <a:pPr/>
              <a:t>34</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illustrating valve lockout using a clamshell device.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247C0F9-B3D3-4FA0-B361-ADF648AD691F}" type="slidenum">
              <a:rPr lang="en-US" altLang="en-US"/>
              <a:pPr/>
              <a:t>35</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2C2E55A-8C59-48AF-B8FC-2114740D65D5}" type="slidenum">
              <a:rPr lang="en-US" altLang="en-US"/>
              <a:pPr/>
              <a:t>36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rescue personnel at the scene.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C496AA0-1439-463B-9F90-2E8DF5CA7C16}" type="slidenum">
              <a:rPr lang="en-US" altLang="en-US"/>
              <a:pPr/>
              <a:t>37</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DBD38AE-0DE0-448B-AEA7-C39FCA6F738F}" type="slidenum">
              <a:rPr lang="en-US" altLang="en-US"/>
              <a:pPr/>
              <a:t>38</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depicting a permit-required confined space rescue.  Emphasize the need for timely rescue and having the rescue team “at the ready” on site instead of just calling 911 and hoping for the best.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ECEA484-63EE-4DC1-969E-C84031173AEB}" type="slidenum">
              <a:rPr lang="en-US" altLang="en-US"/>
              <a:pPr/>
              <a:t>39</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3DF1DF4-0394-4FFD-9679-C49A084DE4DA}" type="slidenum">
              <a:rPr lang="en-US" altLang="en-US"/>
              <a:pPr/>
              <a:t>40</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retrieval system.  Emphasize that non-entry rescue is preferred.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13D87B6-15E5-40E5-B56B-AE1136CD40FF}" type="slidenum">
              <a:rPr lang="en-US" altLang="en-US"/>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9C80EB0-5D3B-4632-B467-3DA26A31364A}" type="slidenum">
              <a:rPr lang="en-US" altLang="en-US"/>
              <a:pPr/>
              <a:t>41</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DBF504-B3AE-4B1C-A36B-225D90CBB90D}" type="slidenum">
              <a:rPr lang="en-US" altLang="en-US"/>
              <a:pPr/>
              <a:t>42</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F841FC9-7758-4CD8-A555-64D7826DD6E0}" type="slidenum">
              <a:rPr lang="en-US" altLang="en-US"/>
              <a:pPr/>
              <a:t>43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attendant monitoring the conditions in the space.  Monitor shown depicts 14 % LEL (Above 10 % - Problem) and 18 % Oxygen (Below 19.5 % - Problem).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5F9BF31-2EB4-415E-9C12-364DD569C1F7}" type="slidenum">
              <a:rPr lang="en-US" altLang="en-US"/>
              <a:pPr/>
              <a:t>44</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spiders representing “other hazards” in the space.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of permit-required confined space and mechanical hazards such as agitator blades.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97FF346-514B-483B-B7A2-C20A57892C99}" type="slidenum">
              <a:rPr lang="en-US" altLang="en-US"/>
              <a:pPr/>
              <a:t>45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of permit-required confined space and mechanical hazards such as agitator blades.</a:t>
            </a:r>
          </a:p>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51B4B71-2E39-48CE-A0F6-99152B62541C}" type="slidenum">
              <a:rPr lang="en-US" altLang="en-US"/>
              <a:pPr/>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of permit-required confined space and mechanical hazards such as agitator blades.</a:t>
            </a:r>
          </a:p>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8A1F7B7-E1DC-4FBE-B2DF-2B751C6C3C8A}" type="slidenum">
              <a:rPr lang="en-US" altLang="en-US"/>
              <a:pPr/>
              <a:t>47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DA70B0D-5183-44E0-8874-839EAF8B9AAF}" type="slidenum">
              <a:rPr lang="en-US" altLang="en-US"/>
              <a:pPr/>
              <a:t>48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of snakes in a permit-required confined space.  Somewhat exaggerated but depicts other hazards.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E313ABC-6142-43A5-B98E-B615649AC1AA}" type="slidenum">
              <a:rPr lang="en-US" altLang="en-US"/>
              <a:pPr/>
              <a:t>49</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Sample PRCS sign.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illustrates permit-required confined space sign in use at an actual space.</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7A438F6-28A3-4188-A3CB-30493D29A599}" type="slidenum">
              <a:rPr lang="en-US" altLang="en-US"/>
              <a:pPr/>
              <a:t>50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63BA9EA-B962-4F4A-AAF0-417E745EFC43}" type="slidenum">
              <a:rPr lang="en-US" altLang="en-US"/>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CEFC029-A458-4DE8-BD3E-C5D72173137C}" type="slidenum">
              <a:rPr lang="en-US" altLang="en-US"/>
              <a:pPr/>
              <a:t>51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illustrates permit-required confined space sign in use at an actual space.</a:t>
            </a:r>
          </a:p>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7FD516E-6C75-48F3-8DF5-D84C8B9E9D86}" type="slidenum">
              <a:rPr lang="en-US" altLang="en-US"/>
              <a:pPr/>
              <a:t>52</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Manhole cover with no sign.  This is a challenging situation but signage or other forms of communication are still necessary.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5C83E51-250C-42C0-8AA3-633BDD235E59}" type="slidenum">
              <a:rPr lang="en-US" altLang="en-US"/>
              <a:pPr/>
              <a:t>53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Pit entry with no sign.  This is a challenging situation but signage or other forms of communication are still necessary.</a:t>
            </a:r>
          </a:p>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EDAB16E-1088-4226-857F-55924BFA43E7}" type="slidenum">
              <a:rPr lang="en-US" altLang="en-US"/>
              <a:pPr/>
              <a:t>54</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Picture depicts entry supervisor.  Stress responsibilities of entry supervisor.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37A9E32-7F60-4108-A284-392D2A21AE23}" type="slidenum">
              <a:rPr lang="en-US" altLang="en-US"/>
              <a:pPr/>
              <a:t>55</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5CAC8B4-2194-481D-B192-CABC1F149692}" type="slidenum">
              <a:rPr lang="en-US" altLang="en-US"/>
              <a:pPr/>
              <a:t>56</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7957BA2-D900-46E7-8831-B2CA3E1CAA1D}" type="slidenum">
              <a:rPr lang="en-US" altLang="en-US"/>
              <a:pPr/>
              <a:t>57</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C2B67AE-BE3F-4129-83C0-B22661680F5D}" type="slidenum">
              <a:rPr lang="en-US" altLang="en-US"/>
              <a:pPr/>
              <a:t>7</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27593A9-E215-46D9-BBA7-14E36349F87C}" type="slidenum">
              <a:rPr lang="en-US" altLang="en-US"/>
              <a:pPr/>
              <a:t>8</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Illustrations show examples of confined spaces including manholes, tanks, silos, and pipes (potentially).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429B4DA-5A87-42CC-A59F-142835206A14}" type="slidenum">
              <a:rPr lang="en-US" altLang="en-US"/>
              <a:pPr/>
              <a:t>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346BDBB-E794-46B2-9BA3-5A314FD0DEC4}" type="slidenum">
              <a:rPr lang="en-US" altLang="en-US"/>
              <a:pPr/>
              <a:t>10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3588"/>
            <a:ext cx="91440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flipH="1" flipV="1">
            <a:off x="2078038" y="5921375"/>
            <a:ext cx="70659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a:off x="0" y="-9525"/>
            <a:ext cx="70659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3763" y="88900"/>
            <a:ext cx="17129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3999"/>
            <a:ext cx="7772400" cy="1097882"/>
          </a:xfrm>
        </p:spPr>
        <p:txBody>
          <a:bodyPr anchorCtr="1">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2693601"/>
            <a:ext cx="6400800" cy="740883"/>
          </a:xfrm>
        </p:spPr>
        <p:txBody>
          <a:bodyPr anchor="t" anchorCtr="1">
            <a:normAutofit/>
          </a:bodyPr>
          <a:lstStyle>
            <a:lvl1pPr marL="0" indent="0" algn="ctr">
              <a:spcBef>
                <a:spcPts val="600"/>
              </a:spcBef>
              <a:spcAft>
                <a:spcPts val="600"/>
              </a:spcAft>
              <a:buNone/>
              <a:defRPr sz="2400">
                <a:solidFill>
                  <a:srgbClr val="BE9B69"/>
                </a:solidFill>
                <a:effectLs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fld id="{BA80F730-A5DD-4959-A45B-9676FDDDA032}" type="slidenum">
              <a:rPr lang="en-US" altLang="en-US"/>
              <a:pPr/>
              <a:t>‹#›</a:t>
            </a:fld>
            <a:endParaRPr lang="en-US" altLang="en-US"/>
          </a:p>
        </p:txBody>
      </p:sp>
    </p:spTree>
    <p:extLst>
      <p:ext uri="{BB962C8B-B14F-4D97-AF65-F5344CB8AC3E}">
        <p14:creationId xmlns:p14="http://schemas.microsoft.com/office/powerpoint/2010/main" val="23800922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3583" indent="-253583">
              <a:buFontTx/>
              <a:buBlip>
                <a:blip r:embed="rId2"/>
              </a:buBlip>
              <a:defRPr/>
            </a:lvl1pPr>
            <a:lvl2pPr marL="517138" indent="-227940">
              <a:buFontTx/>
              <a:buBlip>
                <a:blip r:embed="rId2"/>
              </a:buBlip>
              <a:defRPr/>
            </a:lvl2pPr>
            <a:lvl3pPr marL="820583" indent="-255008">
              <a:buFontTx/>
              <a:buBlip>
                <a:blip r:embed="rId2"/>
              </a:buBlip>
              <a:defRPr/>
            </a:lvl3pPr>
            <a:lvl4pPr marL="1074165" indent="-219392">
              <a:buFontTx/>
              <a:buBlip>
                <a:blip r:embed="rId2"/>
              </a:buBlip>
              <a:defRPr/>
            </a:lvl4pPr>
            <a:lvl5pPr marL="1329173" indent="-240762">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C44599C8-27F4-4215-9E38-F4ABC2AB6DFE}" type="slidenum">
              <a:rPr lang="en-US" altLang="en-US"/>
              <a:pPr/>
              <a:t>‹#›</a:t>
            </a:fld>
            <a:endParaRPr lang="en-US" altLang="en-US"/>
          </a:p>
        </p:txBody>
      </p:sp>
    </p:spTree>
    <p:extLst>
      <p:ext uri="{BB962C8B-B14F-4D97-AF65-F5344CB8AC3E}">
        <p14:creationId xmlns:p14="http://schemas.microsoft.com/office/powerpoint/2010/main" val="402444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738" y="1646237"/>
            <a:ext cx="24384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4" name="Footer Placeholder 3"/>
          <p:cNvSpPr>
            <a:spLocks noGrp="1"/>
          </p:cNvSpPr>
          <p:nvPr>
            <p:ph type="ftr" sz="quarter" idx="11"/>
          </p:nvPr>
        </p:nvSpPr>
        <p:spPr>
          <a:xfrm rot="16200000">
            <a:off x="7070725" y="3532188"/>
            <a:ext cx="3400425"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149355A7-83E0-411D-A3C2-7BB5B92B41DA}" type="slidenum">
              <a:rPr lang="en-US" altLang="en-US"/>
              <a:pPr/>
              <a:t>‹#›</a:t>
            </a:fld>
            <a:endParaRPr lang="en-US" altLang="en-US"/>
          </a:p>
        </p:txBody>
      </p:sp>
    </p:spTree>
    <p:extLst>
      <p:ext uri="{BB962C8B-B14F-4D97-AF65-F5344CB8AC3E}">
        <p14:creationId xmlns:p14="http://schemas.microsoft.com/office/powerpoint/2010/main" val="404950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7" descr="PPT_Template-0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501" y="1599651"/>
            <a:ext cx="4045237"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6" y="1599651"/>
            <a:ext cx="4045239"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Tree>
    <p:extLst>
      <p:ext uri="{BB962C8B-B14F-4D97-AF65-F5344CB8AC3E}">
        <p14:creationId xmlns:p14="http://schemas.microsoft.com/office/powerpoint/2010/main" val="50146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fld id="{390730A9-C3B1-4353-995E-D8E0FF953F44}" type="slidenum">
              <a:rPr lang="en-US" altLang="en-US"/>
              <a:pPr/>
              <a:t>‹#›</a:t>
            </a:fld>
            <a:endParaRPr lang="en-US" alt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Tree>
    <p:extLst>
      <p:ext uri="{BB962C8B-B14F-4D97-AF65-F5344CB8AC3E}">
        <p14:creationId xmlns:p14="http://schemas.microsoft.com/office/powerpoint/2010/main" val="8409274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28842BB-B673-4FCF-9BBD-87601C33BD72}" type="slidenum">
              <a:rPr lang="en-US" altLang="en-US" smtClean="0"/>
              <a:pPr/>
              <a:t>‹#›</a:t>
            </a:fld>
            <a:endParaRPr lang="en-US" altLang="en-US"/>
          </a:p>
        </p:txBody>
      </p:sp>
    </p:spTree>
    <p:extLst>
      <p:ext uri="{BB962C8B-B14F-4D97-AF65-F5344CB8AC3E}">
        <p14:creationId xmlns:p14="http://schemas.microsoft.com/office/powerpoint/2010/main" val="312274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06DACDE9-30D2-44AE-A04D-40BF2F1BB505}" type="slidenum">
              <a:rPr lang="en-US" altLang="en-US"/>
              <a:pPr/>
              <a:t>‹#›</a:t>
            </a:fld>
            <a:endParaRPr lang="en-US" alt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Tree>
    <p:extLst>
      <p:ext uri="{BB962C8B-B14F-4D97-AF65-F5344CB8AC3E}">
        <p14:creationId xmlns:p14="http://schemas.microsoft.com/office/powerpoint/2010/main" val="267907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smtClean="0"/>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F56DE165-E503-44FE-BCEF-022427F5D3ED}" type="slidenum">
              <a:rPr lang="en-US" altLang="en-US"/>
              <a:pPr/>
              <a:t>‹#›</a:t>
            </a:fld>
            <a:endParaRPr lang="en-US" alt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Tree>
    <p:extLst>
      <p:ext uri="{BB962C8B-B14F-4D97-AF65-F5344CB8AC3E}">
        <p14:creationId xmlns:p14="http://schemas.microsoft.com/office/powerpoint/2010/main" val="13880613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Text and Clip A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smtClean="0"/>
              <a:t>Click to edit Master title style</a:t>
            </a:r>
            <a:endParaRPr lang="en-US" dirty="0"/>
          </a:p>
        </p:txBody>
      </p:sp>
      <p:sp>
        <p:nvSpPr>
          <p:cNvPr id="6" name="Rectangle 3"/>
          <p:cNvSpPr>
            <a:spLocks noGrp="1" noChangeArrowheads="1"/>
          </p:cNvSpPr>
          <p:nvPr>
            <p:ph type="sldNum" sz="quarter" idx="11"/>
          </p:nvPr>
        </p:nvSpPr>
        <p:spPr/>
        <p:txBody>
          <a:bodyPr/>
          <a:lstStyle>
            <a:lvl1pPr>
              <a:defRPr/>
            </a:lvl1pPr>
          </a:lstStyle>
          <a:p>
            <a:fld id="{F56DE165-E503-44FE-BCEF-022427F5D3ED}" type="slidenum">
              <a:rPr lang="en-US" altLang="en-US"/>
              <a:pPr/>
              <a:t>‹#›</a:t>
            </a:fld>
            <a:endParaRPr lang="en-US" altLang="en-US"/>
          </a:p>
        </p:txBody>
      </p:sp>
    </p:spTree>
    <p:extLst>
      <p:ext uri="{BB962C8B-B14F-4D97-AF65-F5344CB8AC3E}">
        <p14:creationId xmlns:p14="http://schemas.microsoft.com/office/powerpoint/2010/main" val="2076171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l="22935"/>
          <a:stretch>
            <a:fillRect/>
          </a:stretch>
        </p:blipFill>
        <p:spPr bwMode="auto">
          <a:xfrm flipH="1" flipV="1">
            <a:off x="2078038" y="5921375"/>
            <a:ext cx="70659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l="22935"/>
          <a:stretch>
            <a:fillRect/>
          </a:stretch>
        </p:blipFill>
        <p:spPr bwMode="auto">
          <a:xfrm>
            <a:off x="0" y="-9525"/>
            <a:ext cx="70659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01000" y="6680200"/>
            <a:ext cx="1081088" cy="133350"/>
          </a:xfrm>
          <a:prstGeom prst="rect">
            <a:avLst/>
          </a:prstGeom>
        </p:spPr>
        <p:txBody>
          <a:bodyPr vert="horz" wrap="square" lIns="0" tIns="0" rIns="0" bIns="0" numCol="1" anchor="b" anchorCtr="0" compatLnSpc="1">
            <a:prstTxWarp prst="textNoShape">
              <a:avLst/>
            </a:prstTxWarp>
          </a:bodyPr>
          <a:lstStyle>
            <a:lvl1pPr algn="r" defTabSz="912813">
              <a:defRPr sz="1100">
                <a:solidFill>
                  <a:schemeClr val="bg1"/>
                </a:solidFill>
                <a:cs typeface="Arial" charset="0"/>
              </a:defRPr>
            </a:lvl1pPr>
          </a:lstStyle>
          <a:p>
            <a:fld id="{428842BB-B673-4FCF-9BBD-87601C33BD72}" type="slidenum">
              <a:rPr lang="en-US" altLang="en-US"/>
              <a:pPr/>
              <a:t>‹#›</a:t>
            </a:fld>
            <a:endParaRPr lang="en-US" altLang="en-US"/>
          </a:p>
        </p:txBody>
      </p:sp>
      <p:sp>
        <p:nvSpPr>
          <p:cNvPr id="1030" name="Title Placeholder 1"/>
          <p:cNvSpPr>
            <a:spLocks noGrp="1"/>
          </p:cNvSpPr>
          <p:nvPr>
            <p:ph type="title"/>
          </p:nvPr>
        </p:nvSpPr>
        <p:spPr bwMode="auto">
          <a:xfrm>
            <a:off x="457200" y="377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pic>
        <p:nvPicPr>
          <p:cNvPr id="1031" name="Picture 1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2238" y="6199188"/>
            <a:ext cx="1663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0" r:id="rId2"/>
    <p:sldLayoutId id="2147483792" r:id="rId3"/>
    <p:sldLayoutId id="2147483793" r:id="rId4"/>
    <p:sldLayoutId id="2147483794" r:id="rId5"/>
    <p:sldLayoutId id="2147483797" r:id="rId6"/>
    <p:sldLayoutId id="2147483795" r:id="rId7"/>
    <p:sldLayoutId id="2147483796" r:id="rId8"/>
    <p:sldLayoutId id="2147483798" r:id="rId9"/>
  </p:sldLayoutIdLst>
  <p:timing>
    <p:tnLst>
      <p:par>
        <p:cTn id="1" dur="indefinite" restart="never" nodeType="tmRoot"/>
      </p:par>
    </p:tnLst>
  </p:timing>
  <p:hf hdr="0" ftr="0" dt="0"/>
  <p:txStyles>
    <p:titleStyle>
      <a:lvl1pPr algn="r" defTabSz="912813" rtl="0" fontAlgn="base">
        <a:lnSpc>
          <a:spcPct val="85000"/>
        </a:lnSpc>
        <a:spcBef>
          <a:spcPct val="0"/>
        </a:spcBef>
        <a:spcAft>
          <a:spcPct val="0"/>
        </a:spcAft>
        <a:defRPr sz="3200" b="1" kern="1200">
          <a:solidFill>
            <a:srgbClr val="002A54"/>
          </a:solidFill>
          <a:latin typeface="Arial" pitchFamily="34" charset="0"/>
          <a:ea typeface="+mj-ea"/>
          <a:cs typeface="Arial" pitchFamily="34" charset="0"/>
        </a:defRPr>
      </a:lvl1pPr>
      <a:lvl2pPr algn="r" defTabSz="912813" rtl="0" fontAlgn="base">
        <a:lnSpc>
          <a:spcPct val="85000"/>
        </a:lnSpc>
        <a:spcBef>
          <a:spcPct val="0"/>
        </a:spcBef>
        <a:spcAft>
          <a:spcPct val="0"/>
        </a:spcAft>
        <a:defRPr sz="3200" b="1">
          <a:solidFill>
            <a:srgbClr val="002A54"/>
          </a:solidFill>
          <a:latin typeface="Arial" charset="0"/>
          <a:cs typeface="Arial" charset="0"/>
        </a:defRPr>
      </a:lvl2pPr>
      <a:lvl3pPr algn="r" defTabSz="912813" rtl="0" fontAlgn="base">
        <a:lnSpc>
          <a:spcPct val="85000"/>
        </a:lnSpc>
        <a:spcBef>
          <a:spcPct val="0"/>
        </a:spcBef>
        <a:spcAft>
          <a:spcPct val="0"/>
        </a:spcAft>
        <a:defRPr sz="3200" b="1">
          <a:solidFill>
            <a:srgbClr val="002A54"/>
          </a:solidFill>
          <a:latin typeface="Arial" charset="0"/>
          <a:cs typeface="Arial" charset="0"/>
        </a:defRPr>
      </a:lvl3pPr>
      <a:lvl4pPr algn="r" defTabSz="912813" rtl="0" fontAlgn="base">
        <a:lnSpc>
          <a:spcPct val="85000"/>
        </a:lnSpc>
        <a:spcBef>
          <a:spcPct val="0"/>
        </a:spcBef>
        <a:spcAft>
          <a:spcPct val="0"/>
        </a:spcAft>
        <a:defRPr sz="3200" b="1">
          <a:solidFill>
            <a:srgbClr val="002A54"/>
          </a:solidFill>
          <a:latin typeface="Arial" charset="0"/>
          <a:cs typeface="Arial" charset="0"/>
        </a:defRPr>
      </a:lvl4pPr>
      <a:lvl5pPr algn="r" defTabSz="912813" rtl="0" fontAlgn="base">
        <a:lnSpc>
          <a:spcPct val="85000"/>
        </a:lnSpc>
        <a:spcBef>
          <a:spcPct val="0"/>
        </a:spcBef>
        <a:spcAft>
          <a:spcPct val="0"/>
        </a:spcAft>
        <a:defRPr sz="3200" b="1">
          <a:solidFill>
            <a:srgbClr val="002A54"/>
          </a:solidFill>
          <a:latin typeface="Arial" charset="0"/>
          <a:cs typeface="Arial" charset="0"/>
        </a:defRPr>
      </a:lvl5pPr>
      <a:lvl6pPr marL="410291"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6pPr>
      <a:lvl7pPr marL="820583"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7pPr>
      <a:lvl8pPr marL="1230874"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8pPr>
      <a:lvl9pPr marL="1641165"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9pPr>
    </p:titleStyle>
    <p:bodyStyle>
      <a:lvl1pPr algn="l" defTabSz="912813" rtl="0" fontAlgn="base">
        <a:lnSpc>
          <a:spcPct val="85000"/>
        </a:lnSpc>
        <a:spcBef>
          <a:spcPts val="1200"/>
        </a:spcBef>
        <a:spcAft>
          <a:spcPts val="1200"/>
        </a:spcAft>
        <a:buSzPct val="65000"/>
        <a:defRPr sz="2800" kern="1200">
          <a:solidFill>
            <a:srgbClr val="002A54"/>
          </a:solidFill>
          <a:latin typeface="Arial" pitchFamily="34" charset="0"/>
          <a:ea typeface="+mn-ea"/>
          <a:cs typeface="Arial" pitchFamily="34" charset="0"/>
        </a:defRPr>
      </a:lvl1pPr>
      <a:lvl2pPr marL="288925" algn="l" defTabSz="912813" rtl="0" fontAlgn="base">
        <a:lnSpc>
          <a:spcPct val="85000"/>
        </a:lnSpc>
        <a:spcBef>
          <a:spcPts val="1200"/>
        </a:spcBef>
        <a:spcAft>
          <a:spcPts val="1200"/>
        </a:spcAft>
        <a:buSzPct val="65000"/>
        <a:defRPr sz="2600" kern="1200">
          <a:solidFill>
            <a:srgbClr val="002A54"/>
          </a:solidFill>
          <a:latin typeface="Arial" pitchFamily="34" charset="0"/>
          <a:ea typeface="+mn-ea"/>
          <a:cs typeface="Arial" pitchFamily="34" charset="0"/>
        </a:defRPr>
      </a:lvl2pPr>
      <a:lvl3pPr marL="565150" algn="l" defTabSz="912813" rtl="0" fontAlgn="base">
        <a:lnSpc>
          <a:spcPct val="85000"/>
        </a:lnSpc>
        <a:spcBef>
          <a:spcPts val="1200"/>
        </a:spcBef>
        <a:spcAft>
          <a:spcPts val="1200"/>
        </a:spcAft>
        <a:buSzPct val="65000"/>
        <a:defRPr sz="2400" kern="1200">
          <a:solidFill>
            <a:srgbClr val="002A54"/>
          </a:solidFill>
          <a:latin typeface="Arial" pitchFamily="34" charset="0"/>
          <a:ea typeface="+mn-ea"/>
          <a:cs typeface="Arial" pitchFamily="34" charset="0"/>
        </a:defRPr>
      </a:lvl3pPr>
      <a:lvl4pPr marL="854075" algn="l" defTabSz="912813" rtl="0" fontAlgn="base">
        <a:lnSpc>
          <a:spcPct val="85000"/>
        </a:lnSpc>
        <a:spcBef>
          <a:spcPts val="1200"/>
        </a:spcBef>
        <a:spcAft>
          <a:spcPts val="1200"/>
        </a:spcAft>
        <a:buSzPct val="65000"/>
        <a:defRPr sz="2200" kern="1200">
          <a:solidFill>
            <a:srgbClr val="002A54"/>
          </a:solidFill>
          <a:latin typeface="Arial" pitchFamily="34" charset="0"/>
          <a:ea typeface="+mn-ea"/>
          <a:cs typeface="Arial" pitchFamily="34" charset="0"/>
        </a:defRPr>
      </a:lvl4pPr>
      <a:lvl5pPr marL="1087438" algn="l" defTabSz="912813" rtl="0" fontAlgn="base">
        <a:lnSpc>
          <a:spcPct val="85000"/>
        </a:lnSpc>
        <a:spcBef>
          <a:spcPts val="1200"/>
        </a:spcBef>
        <a:spcAft>
          <a:spcPts val="1200"/>
        </a:spcAft>
        <a:buSzPct val="65000"/>
        <a:defRPr sz="2000" kern="1200">
          <a:solidFill>
            <a:srgbClr val="002A54"/>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0000" y="1371600"/>
            <a:ext cx="6908800" cy="3505200"/>
          </a:xfrm>
        </p:spPr>
        <p:txBody>
          <a:bodyPr/>
          <a:lstStyle/>
          <a:p>
            <a:r>
              <a:rPr lang="en-US" altLang="en-US" sz="7200" smtClean="0">
                <a:latin typeface="Arial" charset="0"/>
                <a:ea typeface="ＭＳ Ｐゴシック" charset="-128"/>
                <a:cs typeface="Arial" charset="0"/>
              </a:rPr>
              <a:t>Confined</a:t>
            </a:r>
            <a:br>
              <a:rPr lang="en-US" altLang="en-US" sz="7200" smtClean="0">
                <a:latin typeface="Arial" charset="0"/>
                <a:ea typeface="ＭＳ Ｐゴシック" charset="-128"/>
                <a:cs typeface="Arial" charset="0"/>
              </a:rPr>
            </a:br>
            <a:r>
              <a:rPr lang="en-US" altLang="en-US" sz="7200" smtClean="0">
                <a:latin typeface="Arial" charset="0"/>
                <a:ea typeface="ＭＳ Ｐゴシック" charset="-128"/>
                <a:cs typeface="Arial" charset="0"/>
              </a:rPr>
              <a:t>Spaces</a:t>
            </a:r>
          </a:p>
        </p:txBody>
      </p:sp>
      <p:sp>
        <p:nvSpPr>
          <p:cNvPr id="2" name="Slide Number Placeholder 1"/>
          <p:cNvSpPr>
            <a:spLocks noGrp="1"/>
          </p:cNvSpPr>
          <p:nvPr>
            <p:ph type="sldNum" sz="quarter" idx="12"/>
          </p:nvPr>
        </p:nvSpPr>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0ADBA727-2937-402C-B597-B08E3AF534B4}" type="slidenum">
              <a:rPr lang="en-US" altLang="en-US">
                <a:solidFill>
                  <a:schemeClr val="bg1"/>
                </a:solidFill>
                <a:latin typeface="Impact" pitchFamily="34" charset="0"/>
              </a:rPr>
              <a:pPr/>
              <a:t>1</a:t>
            </a:fld>
            <a:endParaRPr lang="en-US" altLang="en-US">
              <a:solidFill>
                <a:schemeClr val="bg1"/>
              </a:solidFill>
              <a:latin typeface="Impact" pitchFamily="34" charset="0"/>
            </a:endParaRPr>
          </a:p>
        </p:txBody>
      </p:sp>
      <p:pic>
        <p:nvPicPr>
          <p:cNvPr id="9220" name="Picture 3" descr="P102006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838200"/>
            <a:ext cx="3683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Appendices</a:t>
            </a:r>
          </a:p>
        </p:txBody>
      </p:sp>
      <p:sp>
        <p:nvSpPr>
          <p:cNvPr id="25603" name="Rectangle 3"/>
          <p:cNvSpPr>
            <a:spLocks noGrp="1" noChangeArrowheads="1"/>
          </p:cNvSpPr>
          <p:nvPr>
            <p:ph idx="1"/>
          </p:nvPr>
        </p:nvSpPr>
        <p:spPr>
          <a:xfrm>
            <a:off x="847725" y="1809750"/>
            <a:ext cx="8296275" cy="5048250"/>
          </a:xfrm>
        </p:spPr>
        <p:txBody>
          <a:bodyPr/>
          <a:lstStyle/>
          <a:p>
            <a:pPr marL="252413" indent="-252413">
              <a:lnSpc>
                <a:spcPct val="90000"/>
              </a:lnSpc>
              <a:buFontTx/>
              <a:buBlip>
                <a:blip r:embed="rId3"/>
              </a:buBlip>
            </a:pPr>
            <a:r>
              <a:rPr lang="en-US" altLang="en-US" sz="2000" smtClean="0">
                <a:latin typeface="Arial" charset="0"/>
                <a:ea typeface="ＭＳ Ｐゴシック" charset="-128"/>
                <a:cs typeface="Arial" charset="0"/>
              </a:rPr>
              <a:t>Appendix A - Permit-Required Confined Space Decision Flow Chart</a:t>
            </a:r>
          </a:p>
          <a:p>
            <a:pPr marL="252413" indent="-252413">
              <a:lnSpc>
                <a:spcPct val="90000"/>
              </a:lnSpc>
              <a:buFontTx/>
              <a:buBlip>
                <a:blip r:embed="rId3"/>
              </a:buBlip>
            </a:pPr>
            <a:r>
              <a:rPr lang="en-US" altLang="en-US" sz="2000" smtClean="0">
                <a:latin typeface="Arial" charset="0"/>
                <a:ea typeface="ＭＳ Ｐゴシック" charset="-128"/>
                <a:cs typeface="Arial" charset="0"/>
              </a:rPr>
              <a:t>Appendix B - Procedures for Atmospheric Testing</a:t>
            </a:r>
          </a:p>
          <a:p>
            <a:pPr marL="252413" indent="-252413">
              <a:lnSpc>
                <a:spcPct val="90000"/>
              </a:lnSpc>
              <a:buFontTx/>
              <a:buBlip>
                <a:blip r:embed="rId3"/>
              </a:buBlip>
            </a:pPr>
            <a:r>
              <a:rPr lang="en-US" altLang="en-US" sz="2000" smtClean="0">
                <a:latin typeface="Arial" charset="0"/>
                <a:ea typeface="ＭＳ Ｐゴシック" charset="-128"/>
                <a:cs typeface="Arial" charset="0"/>
              </a:rPr>
              <a:t>Appendix C - Examples of Permit-Required Confined Space Programs</a:t>
            </a:r>
          </a:p>
          <a:p>
            <a:pPr marL="252413" indent="-252413">
              <a:lnSpc>
                <a:spcPct val="90000"/>
              </a:lnSpc>
              <a:buFontTx/>
              <a:buBlip>
                <a:blip r:embed="rId3"/>
              </a:buBlip>
            </a:pPr>
            <a:r>
              <a:rPr lang="en-US" altLang="en-US" sz="2000" smtClean="0">
                <a:latin typeface="Arial" charset="0"/>
                <a:ea typeface="ＭＳ Ｐゴシック" charset="-128"/>
                <a:cs typeface="Arial" charset="0"/>
              </a:rPr>
              <a:t>Appendix D - Confined Space Pre-Entry Check List</a:t>
            </a:r>
          </a:p>
          <a:p>
            <a:pPr marL="252413" indent="-252413">
              <a:lnSpc>
                <a:spcPct val="90000"/>
              </a:lnSpc>
              <a:buFontTx/>
              <a:buBlip>
                <a:blip r:embed="rId3"/>
              </a:buBlip>
            </a:pPr>
            <a:r>
              <a:rPr lang="en-US" altLang="en-US" sz="2000" smtClean="0">
                <a:latin typeface="Arial" charset="0"/>
                <a:ea typeface="ＭＳ Ｐゴシック" charset="-128"/>
                <a:cs typeface="Arial" charset="0"/>
              </a:rPr>
              <a:t>Appendix E - Sewer System Entry</a:t>
            </a:r>
          </a:p>
          <a:p>
            <a:pPr marL="252413" indent="-252413">
              <a:lnSpc>
                <a:spcPct val="90000"/>
              </a:lnSpc>
              <a:buFontTx/>
              <a:buBlip>
                <a:blip r:embed="rId3"/>
              </a:buBlip>
            </a:pPr>
            <a:r>
              <a:rPr lang="en-US" altLang="en-US" sz="2000" smtClean="0">
                <a:latin typeface="Arial" charset="0"/>
                <a:ea typeface="ＭＳ Ｐゴシック" charset="-128"/>
                <a:cs typeface="Arial" charset="0"/>
              </a:rPr>
              <a:t>Appendix F - Rescue Team or Rescue Service Evaluation Criteria</a:t>
            </a:r>
          </a:p>
        </p:txBody>
      </p:sp>
      <p:sp>
        <p:nvSpPr>
          <p:cNvPr id="25604" name="Slide Number Placeholder 1"/>
          <p:cNvSpPr>
            <a:spLocks noGrp="1"/>
          </p:cNvSpPr>
          <p:nvPr>
            <p:ph type="sldNum" sz="quarter" idx="10"/>
          </p:nvPr>
        </p:nvSpPr>
        <p:spPr bwMode="auto">
          <a:xfrm>
            <a:off x="8001000" y="6629400"/>
            <a:ext cx="108108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B6D5737-BBCF-4658-AC4B-CA21E3A41971}" type="slidenum">
              <a:rPr lang="en-US" altLang="en-US">
                <a:solidFill>
                  <a:schemeClr val="bg1"/>
                </a:solidFill>
                <a:latin typeface="Arial Black" charset="0"/>
              </a:rPr>
              <a:pPr/>
              <a:t>10</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Module12-2.jpg" title="Photo of a crew needing a permit to enter a confined sp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229600" cy="1371600"/>
          </a:xfrm>
        </p:spPr>
        <p:txBody>
          <a:bodyPr/>
          <a:lstStyle/>
          <a:p>
            <a:pPr algn="ctr"/>
            <a:r>
              <a:rPr lang="en-US" dirty="0" smtClean="0">
                <a:solidFill>
                  <a:schemeClr val="bg1"/>
                </a:solidFill>
              </a:rPr>
              <a:t>Confined Space Crew</a:t>
            </a:r>
            <a:endParaRPr lang="en-US" dirty="0">
              <a:solidFill>
                <a:schemeClr val="bg1"/>
              </a:solidFill>
            </a:endParaRPr>
          </a:p>
        </p:txBody>
      </p:sp>
      <p:sp>
        <p:nvSpPr>
          <p:cNvPr id="2765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ED1B739E-C70A-4B87-BD46-37DFBFB77B13}" type="slidenum">
              <a:rPr lang="en-US" altLang="en-US">
                <a:latin typeface="Arial Black" charset="0"/>
              </a:rPr>
              <a:pPr/>
              <a:t>11</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Definitions</a:t>
            </a:r>
          </a:p>
        </p:txBody>
      </p:sp>
      <p:sp>
        <p:nvSpPr>
          <p:cNvPr id="29699"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Attendant</a:t>
            </a:r>
          </a:p>
          <a:p>
            <a:pPr marL="515938" lvl="1" indent="-227013">
              <a:buFontTx/>
              <a:buBlip>
                <a:blip r:embed="rId3"/>
              </a:buBlip>
            </a:pPr>
            <a:r>
              <a:rPr lang="en-US" altLang="en-US" smtClean="0">
                <a:latin typeface="Arial" charset="0"/>
                <a:ea typeface="ＭＳ Ｐゴシック" charset="-128"/>
                <a:cs typeface="Arial" charset="0"/>
              </a:rPr>
              <a:t>Individual stationed outside one or more permit spaces who monitors authorized entrants &amp; performs all attendant’s duties assigned in employer’s permit space program</a:t>
            </a:r>
          </a:p>
        </p:txBody>
      </p:sp>
      <p:sp>
        <p:nvSpPr>
          <p:cNvPr id="297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DEB02CE-4E83-4985-B1A7-9A1D74BDCD70}" type="slidenum">
              <a:rPr lang="en-US" altLang="en-US">
                <a:solidFill>
                  <a:schemeClr val="bg1"/>
                </a:solidFill>
                <a:latin typeface="Arial Black" charset="0"/>
              </a:rPr>
              <a:pPr/>
              <a:t>12</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Duties of Attendants</a:t>
            </a:r>
          </a:p>
        </p:txBody>
      </p:sp>
      <p:sp>
        <p:nvSpPr>
          <p:cNvPr id="31747"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Knows hazards that may be faced during entry</a:t>
            </a:r>
          </a:p>
          <a:p>
            <a:pPr marL="252413" indent="-252413">
              <a:buFontTx/>
              <a:buBlip>
                <a:blip r:embed="rId3"/>
              </a:buBlip>
            </a:pPr>
            <a:r>
              <a:rPr lang="en-US" altLang="en-US" smtClean="0">
                <a:latin typeface="Arial" charset="0"/>
                <a:ea typeface="ＭＳ Ｐゴシック" charset="-128"/>
                <a:cs typeface="Arial" charset="0"/>
              </a:rPr>
              <a:t>Aware of possible behavioral effects of hazard exposure in authorized entrants</a:t>
            </a:r>
          </a:p>
          <a:p>
            <a:pPr marL="252413" indent="-252413">
              <a:buFontTx/>
              <a:buBlip>
                <a:blip r:embed="rId3"/>
              </a:buBlip>
            </a:pPr>
            <a:r>
              <a:rPr lang="en-US" altLang="en-US" smtClean="0">
                <a:latin typeface="Arial" charset="0"/>
                <a:ea typeface="ＭＳ Ｐゴシック" charset="-128"/>
                <a:cs typeface="Arial" charset="0"/>
              </a:rPr>
              <a:t>Continuously maintains accurate count of authorized entrants</a:t>
            </a:r>
          </a:p>
          <a:p>
            <a:pPr marL="252413" indent="-252413">
              <a:buFontTx/>
              <a:buBlip>
                <a:blip r:embed="rId3"/>
              </a:buBlip>
            </a:pPr>
            <a:r>
              <a:rPr lang="en-US" altLang="en-US" smtClean="0">
                <a:latin typeface="Arial" charset="0"/>
                <a:ea typeface="ＭＳ Ｐゴシック" charset="-128"/>
                <a:cs typeface="Arial" charset="0"/>
              </a:rPr>
              <a:t>Remains outside permit space during entry operations until relieved by another attendant</a:t>
            </a:r>
          </a:p>
        </p:txBody>
      </p:sp>
      <p:sp>
        <p:nvSpPr>
          <p:cNvPr id="317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412D2A5-3E14-4FB7-A7B8-34FF4ED4FF8B}" type="slidenum">
              <a:rPr lang="en-US" altLang="en-US">
                <a:solidFill>
                  <a:schemeClr val="bg1"/>
                </a:solidFill>
                <a:latin typeface="Arial Black" charset="0"/>
              </a:rPr>
              <a:pPr/>
              <a:t>13</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Duties of </a:t>
            </a:r>
            <a:r>
              <a:rPr lang="en-US" altLang="en-US" dirty="0" smtClean="0">
                <a:latin typeface="Arial" charset="0"/>
                <a:ea typeface="ＭＳ Ｐゴシック" charset="-128"/>
                <a:cs typeface="Arial" charset="0"/>
              </a:rPr>
              <a:t>Attendants </a:t>
            </a:r>
            <a:endParaRPr lang="en-US" altLang="en-US" dirty="0" smtClean="0">
              <a:latin typeface="Arial" charset="0"/>
              <a:ea typeface="ＭＳ Ｐゴシック" charset="-128"/>
              <a:cs typeface="Arial" charset="0"/>
            </a:endParaRPr>
          </a:p>
        </p:txBody>
      </p:sp>
      <p:sp>
        <p:nvSpPr>
          <p:cNvPr id="33795"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Communicates with authorized entrants</a:t>
            </a:r>
          </a:p>
          <a:p>
            <a:pPr marL="252413" indent="-252413">
              <a:buFontTx/>
              <a:buBlip>
                <a:blip r:embed="rId3"/>
              </a:buBlip>
            </a:pPr>
            <a:r>
              <a:rPr lang="en-US" altLang="en-US" smtClean="0">
                <a:latin typeface="Arial" charset="0"/>
                <a:ea typeface="ＭＳ Ｐゴシック" charset="-128"/>
                <a:cs typeface="Arial" charset="0"/>
              </a:rPr>
              <a:t>Monitors activities inside &amp; outside space</a:t>
            </a:r>
          </a:p>
          <a:p>
            <a:pPr marL="252413" indent="-252413">
              <a:buFontTx/>
              <a:buBlip>
                <a:blip r:embed="rId3"/>
              </a:buBlip>
            </a:pPr>
            <a:r>
              <a:rPr lang="en-US" altLang="en-US" smtClean="0">
                <a:latin typeface="Arial" charset="0"/>
                <a:ea typeface="ＭＳ Ｐゴシック" charset="-128"/>
                <a:cs typeface="Arial" charset="0"/>
              </a:rPr>
              <a:t>Summons rescue &amp; other emergency services</a:t>
            </a:r>
          </a:p>
          <a:p>
            <a:pPr marL="252413" indent="-252413">
              <a:buFontTx/>
              <a:buBlip>
                <a:blip r:embed="rId3"/>
              </a:buBlip>
            </a:pPr>
            <a:r>
              <a:rPr lang="en-US" altLang="en-US" smtClean="0">
                <a:latin typeface="Arial" charset="0"/>
                <a:ea typeface="ＭＳ Ｐゴシック" charset="-128"/>
                <a:cs typeface="Arial" charset="0"/>
              </a:rPr>
              <a:t>Performs non-entry rescues as specified by employer's rescue procedure</a:t>
            </a:r>
          </a:p>
          <a:p>
            <a:pPr marL="252413" indent="-252413">
              <a:buFontTx/>
              <a:buBlip>
                <a:blip r:embed="rId3"/>
              </a:buBlip>
            </a:pPr>
            <a:r>
              <a:rPr lang="en-US" altLang="en-US" smtClean="0">
                <a:latin typeface="Arial" charset="0"/>
                <a:ea typeface="ＭＳ Ｐゴシック" charset="-128"/>
                <a:cs typeface="Arial" charset="0"/>
              </a:rPr>
              <a:t>Performs no duties that might interfere with primary duty to monitor &amp; protect authorized entrants</a:t>
            </a:r>
          </a:p>
        </p:txBody>
      </p:sp>
      <p:sp>
        <p:nvSpPr>
          <p:cNvPr id="337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A330A813-B9F5-49B3-B29C-245AE5BD5C0E}" type="slidenum">
              <a:rPr lang="en-US" altLang="en-US">
                <a:solidFill>
                  <a:schemeClr val="bg1"/>
                </a:solidFill>
                <a:latin typeface="Arial Black" charset="0"/>
              </a:rPr>
              <a:pPr/>
              <a:t>14</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module12-3.jpg" title="Photo of a worker monitoring a confined sp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371600"/>
          </a:xfrm>
        </p:spPr>
        <p:txBody>
          <a:bodyPr/>
          <a:lstStyle/>
          <a:p>
            <a:pPr algn="ctr"/>
            <a:r>
              <a:rPr lang="en-US" dirty="0" smtClean="0">
                <a:solidFill>
                  <a:schemeClr val="bg1"/>
                </a:solidFill>
              </a:rPr>
              <a:t>Confined Space Attendant</a:t>
            </a:r>
            <a:endParaRPr lang="en-US" dirty="0">
              <a:solidFill>
                <a:schemeClr val="bg1"/>
              </a:solidFill>
            </a:endParaRPr>
          </a:p>
        </p:txBody>
      </p:sp>
      <p:sp>
        <p:nvSpPr>
          <p:cNvPr id="3584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735F18DE-AAFE-4E48-A39F-1733E6DA06FD}" type="slidenum">
              <a:rPr lang="en-US" altLang="en-US">
                <a:latin typeface="Arial Black" charset="0"/>
              </a:rPr>
              <a:pPr/>
              <a:t>15</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Definitions </a:t>
            </a:r>
            <a:endParaRPr lang="en-US" altLang="en-US" dirty="0" smtClean="0">
              <a:latin typeface="Arial" charset="0"/>
              <a:ea typeface="ＭＳ Ｐゴシック" charset="-128"/>
              <a:cs typeface="Arial" charset="0"/>
            </a:endParaRPr>
          </a:p>
        </p:txBody>
      </p:sp>
      <p:sp>
        <p:nvSpPr>
          <p:cNvPr id="37891"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Authorized entrant</a:t>
            </a:r>
          </a:p>
          <a:p>
            <a:pPr marL="515938" lvl="1" indent="-227013">
              <a:buFontTx/>
              <a:buBlip>
                <a:blip r:embed="rId3"/>
              </a:buBlip>
            </a:pPr>
            <a:r>
              <a:rPr lang="en-US" altLang="en-US" smtClean="0">
                <a:latin typeface="Arial" charset="0"/>
                <a:ea typeface="ＭＳ Ｐゴシック" charset="-128"/>
                <a:cs typeface="Arial" charset="0"/>
              </a:rPr>
              <a:t>Employee authorized by employer to enter permit space</a:t>
            </a:r>
          </a:p>
        </p:txBody>
      </p:sp>
      <p:sp>
        <p:nvSpPr>
          <p:cNvPr id="378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637AA71-144A-4242-9FEF-C69781EFF93D}" type="slidenum">
              <a:rPr lang="en-US" altLang="en-US">
                <a:solidFill>
                  <a:schemeClr val="bg1"/>
                </a:solidFill>
                <a:latin typeface="Arial Black" charset="0"/>
              </a:rPr>
              <a:pPr/>
              <a:t>16</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457200"/>
            <a:ext cx="8077200" cy="1143000"/>
          </a:xfrm>
        </p:spPr>
        <p:txBody>
          <a:bodyPr/>
          <a:lstStyle/>
          <a:p>
            <a:r>
              <a:rPr lang="en-US" altLang="en-US" smtClean="0">
                <a:latin typeface="Arial" charset="0"/>
                <a:ea typeface="ＭＳ Ｐゴシック" charset="-128"/>
                <a:cs typeface="Arial" charset="0"/>
              </a:rPr>
              <a:t>Duties of Authorized Entrants</a:t>
            </a:r>
          </a:p>
        </p:txBody>
      </p:sp>
      <p:sp>
        <p:nvSpPr>
          <p:cNvPr id="39939" name="Rectangle 3"/>
          <p:cNvSpPr>
            <a:spLocks noGrp="1" noChangeArrowheads="1"/>
          </p:cNvSpPr>
          <p:nvPr>
            <p:ph idx="1"/>
          </p:nvPr>
        </p:nvSpPr>
        <p:spPr>
          <a:xfrm>
            <a:off x="847725" y="1809750"/>
            <a:ext cx="8296275" cy="4895850"/>
          </a:xfrm>
        </p:spPr>
        <p:txBody>
          <a:bodyPr/>
          <a:lstStyle/>
          <a:p>
            <a:pPr marL="252413" indent="-252413">
              <a:lnSpc>
                <a:spcPct val="90000"/>
              </a:lnSpc>
              <a:buFontTx/>
              <a:buBlip>
                <a:blip r:embed="rId3"/>
              </a:buBlip>
            </a:pPr>
            <a:r>
              <a:rPr lang="en-US" altLang="en-US" sz="2400" smtClean="0">
                <a:latin typeface="Arial" charset="0"/>
                <a:ea typeface="ＭＳ Ｐゴシック" charset="-128"/>
                <a:cs typeface="Arial" charset="0"/>
              </a:rPr>
              <a:t>Know hazards that may be faced during entry, including information on mode, signs or symptoms &amp; consequences of exposure</a:t>
            </a:r>
          </a:p>
          <a:p>
            <a:pPr marL="252413" indent="-252413">
              <a:lnSpc>
                <a:spcPct val="90000"/>
              </a:lnSpc>
              <a:buFontTx/>
              <a:buBlip>
                <a:blip r:embed="rId3"/>
              </a:buBlip>
            </a:pPr>
            <a:r>
              <a:rPr lang="en-US" altLang="en-US" sz="2400" smtClean="0">
                <a:latin typeface="Arial" charset="0"/>
                <a:ea typeface="ＭＳ Ｐゴシック" charset="-128"/>
                <a:cs typeface="Arial" charset="0"/>
              </a:rPr>
              <a:t>Properly use equipment as required by paragraph (d)(4)</a:t>
            </a:r>
          </a:p>
          <a:p>
            <a:pPr marL="252413" indent="-252413">
              <a:lnSpc>
                <a:spcPct val="90000"/>
              </a:lnSpc>
              <a:buFontTx/>
              <a:buBlip>
                <a:blip r:embed="rId3"/>
              </a:buBlip>
            </a:pPr>
            <a:r>
              <a:rPr lang="en-US" altLang="en-US" sz="2400" smtClean="0">
                <a:latin typeface="Arial" charset="0"/>
                <a:ea typeface="ＭＳ Ｐゴシック" charset="-128"/>
                <a:cs typeface="Arial" charset="0"/>
              </a:rPr>
              <a:t>Communicate with attendant as necessary to enable attendant to monitor entrant status &amp; enable attendant to alert entrants of need to evacuate space as required by paragraph (i)(6)</a:t>
            </a:r>
          </a:p>
        </p:txBody>
      </p:sp>
      <p:sp>
        <p:nvSpPr>
          <p:cNvPr id="399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B395DC3-1B6A-4837-9A5A-9D9B85E46E85}" type="slidenum">
              <a:rPr lang="en-US" altLang="en-US">
                <a:solidFill>
                  <a:schemeClr val="bg1"/>
                </a:solidFill>
                <a:latin typeface="Arial Black" charset="0"/>
              </a:rPr>
              <a:pPr/>
              <a:t>17</a:t>
            </a:fld>
            <a:endParaRPr lang="en-US" altLang="en-US">
              <a:solidFill>
                <a:schemeClr val="bg1"/>
              </a:solidFill>
              <a:latin typeface="Arial Black"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457200"/>
            <a:ext cx="7239000" cy="1143000"/>
          </a:xfrm>
        </p:spPr>
        <p:txBody>
          <a:bodyPr/>
          <a:lstStyle/>
          <a:p>
            <a:r>
              <a:rPr lang="en-US" altLang="en-US" dirty="0" smtClean="0">
                <a:latin typeface="Arial" charset="0"/>
                <a:ea typeface="ＭＳ Ｐゴシック" charset="-128"/>
                <a:cs typeface="Arial" charset="0"/>
              </a:rPr>
              <a:t>Duties of Authorized </a:t>
            </a:r>
            <a:r>
              <a:rPr lang="en-US" altLang="en-US" dirty="0" smtClean="0">
                <a:latin typeface="Arial" charset="0"/>
                <a:ea typeface="ＭＳ Ｐゴシック" charset="-128"/>
                <a:cs typeface="Arial" charset="0"/>
              </a:rPr>
              <a:t>Entrants </a:t>
            </a:r>
            <a:endParaRPr lang="en-US" altLang="en-US" dirty="0" smtClean="0">
              <a:latin typeface="Arial" charset="0"/>
              <a:ea typeface="ＭＳ Ｐゴシック" charset="-128"/>
              <a:cs typeface="Arial" charset="0"/>
            </a:endParaRPr>
          </a:p>
        </p:txBody>
      </p:sp>
      <p:sp>
        <p:nvSpPr>
          <p:cNvPr id="41987"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Alert attendant whenever:</a:t>
            </a:r>
          </a:p>
          <a:p>
            <a:pPr marL="515938" lvl="1" indent="-227013">
              <a:buFontTx/>
              <a:buBlip>
                <a:blip r:embed="rId3"/>
              </a:buBlip>
            </a:pPr>
            <a:r>
              <a:rPr lang="en-US" altLang="en-US" smtClean="0">
                <a:latin typeface="Arial" charset="0"/>
                <a:ea typeface="ＭＳ Ｐゴシック" charset="-128"/>
                <a:cs typeface="Arial" charset="0"/>
              </a:rPr>
              <a:t>Entrant recognizes any warning sign or symptom of exposure to dangerous situation</a:t>
            </a:r>
          </a:p>
          <a:p>
            <a:pPr marL="515938" lvl="1" indent="-227013">
              <a:buFontTx/>
              <a:buBlip>
                <a:blip r:embed="rId3"/>
              </a:buBlip>
            </a:pPr>
            <a:r>
              <a:rPr lang="en-US" altLang="en-US" smtClean="0">
                <a:latin typeface="Arial" charset="0"/>
                <a:ea typeface="ＭＳ Ｐゴシック" charset="-128"/>
                <a:cs typeface="Arial" charset="0"/>
              </a:rPr>
              <a:t>Entrant detects prohibited condition</a:t>
            </a:r>
          </a:p>
          <a:p>
            <a:pPr marL="515938" lvl="1" indent="-227013">
              <a:buFontTx/>
              <a:buBlip>
                <a:blip r:embed="rId3"/>
              </a:buBlip>
            </a:pPr>
            <a:r>
              <a:rPr lang="en-US" altLang="en-US" smtClean="0">
                <a:latin typeface="Arial" charset="0"/>
                <a:ea typeface="ＭＳ Ｐゴシック" charset="-128"/>
                <a:cs typeface="Arial" charset="0"/>
              </a:rPr>
              <a:t>Exit from permit space as quickly as possible whenever:</a:t>
            </a:r>
          </a:p>
        </p:txBody>
      </p:sp>
      <p:sp>
        <p:nvSpPr>
          <p:cNvPr id="419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52B2D1A-2187-4C46-A895-C9F22569C6E9}" type="slidenum">
              <a:rPr lang="en-US" altLang="en-US">
                <a:solidFill>
                  <a:schemeClr val="bg1"/>
                </a:solidFill>
                <a:latin typeface="Arial Black" charset="0"/>
              </a:rPr>
              <a:pPr/>
              <a:t>18</a:t>
            </a:fld>
            <a:endParaRPr lang="en-US" altLang="en-US">
              <a:solidFill>
                <a:schemeClr val="bg1"/>
              </a:solidFill>
              <a:latin typeface="Arial Black"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457200"/>
            <a:ext cx="7543800" cy="1143000"/>
          </a:xfrm>
        </p:spPr>
        <p:txBody>
          <a:bodyPr/>
          <a:lstStyle/>
          <a:p>
            <a:r>
              <a:rPr lang="en-US" altLang="en-US" dirty="0" smtClean="0">
                <a:latin typeface="Arial" charset="0"/>
                <a:ea typeface="ＭＳ Ｐゴシック" charset="-128"/>
                <a:cs typeface="Arial" charset="0"/>
              </a:rPr>
              <a:t>Duties of Authorized </a:t>
            </a:r>
            <a:r>
              <a:rPr lang="en-US" altLang="en-US" dirty="0" smtClean="0">
                <a:latin typeface="Arial" charset="0"/>
                <a:ea typeface="ＭＳ Ｐゴシック" charset="-128"/>
                <a:cs typeface="Arial" charset="0"/>
              </a:rPr>
              <a:t>Entrants  </a:t>
            </a:r>
            <a:endParaRPr lang="en-US" altLang="en-US" dirty="0" smtClean="0">
              <a:latin typeface="Arial" charset="0"/>
              <a:ea typeface="ＭＳ Ｐゴシック" charset="-128"/>
              <a:cs typeface="Arial" charset="0"/>
            </a:endParaRPr>
          </a:p>
        </p:txBody>
      </p:sp>
      <p:sp>
        <p:nvSpPr>
          <p:cNvPr id="44035"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Exit from permit space…</a:t>
            </a:r>
          </a:p>
          <a:p>
            <a:pPr marL="515938" lvl="1" indent="-227013">
              <a:buFontTx/>
              <a:buBlip>
                <a:blip r:embed="rId3"/>
              </a:buBlip>
            </a:pPr>
            <a:r>
              <a:rPr lang="en-US" altLang="en-US" smtClean="0">
                <a:latin typeface="Arial" charset="0"/>
                <a:ea typeface="ＭＳ Ｐゴシック" charset="-128"/>
                <a:cs typeface="Arial" charset="0"/>
              </a:rPr>
              <a:t>Order to evacuate is given by attendant or entry supervisor</a:t>
            </a:r>
          </a:p>
          <a:p>
            <a:pPr marL="515938" lvl="1" indent="-227013">
              <a:buFontTx/>
              <a:buBlip>
                <a:blip r:embed="rId3"/>
              </a:buBlip>
            </a:pPr>
            <a:r>
              <a:rPr lang="en-US" altLang="en-US" smtClean="0">
                <a:latin typeface="Arial" charset="0"/>
                <a:ea typeface="ＭＳ Ｐゴシック" charset="-128"/>
                <a:cs typeface="Arial" charset="0"/>
              </a:rPr>
              <a:t>Entrant recognizes any warning sign or symptom of exposure to a dangerous situation</a:t>
            </a:r>
          </a:p>
          <a:p>
            <a:pPr marL="515938" lvl="1" indent="-227013">
              <a:buFontTx/>
              <a:buBlip>
                <a:blip r:embed="rId3"/>
              </a:buBlip>
            </a:pPr>
            <a:r>
              <a:rPr lang="en-US" altLang="en-US" smtClean="0">
                <a:latin typeface="Arial" charset="0"/>
                <a:ea typeface="ＭＳ Ｐゴシック" charset="-128"/>
                <a:cs typeface="Arial" charset="0"/>
              </a:rPr>
              <a:t>Entrant detects prohibited condition</a:t>
            </a:r>
          </a:p>
          <a:p>
            <a:pPr marL="515938" lvl="1" indent="-227013">
              <a:buFontTx/>
              <a:buBlip>
                <a:blip r:embed="rId3"/>
              </a:buBlip>
            </a:pPr>
            <a:r>
              <a:rPr lang="en-US" altLang="en-US" smtClean="0">
                <a:latin typeface="Arial" charset="0"/>
                <a:ea typeface="ＭＳ Ｐゴシック" charset="-128"/>
                <a:cs typeface="Arial" charset="0"/>
              </a:rPr>
              <a:t>Evacuation alarm activated</a:t>
            </a:r>
          </a:p>
        </p:txBody>
      </p:sp>
      <p:sp>
        <p:nvSpPr>
          <p:cNvPr id="440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8F91BA55-3B0E-48A9-A639-B00A46F417A6}" type="slidenum">
              <a:rPr lang="en-US" altLang="en-US">
                <a:solidFill>
                  <a:schemeClr val="bg1"/>
                </a:solidFill>
                <a:latin typeface="Arial Black" charset="0"/>
              </a:rPr>
              <a:pPr/>
              <a:t>19</a:t>
            </a:fld>
            <a:endParaRPr lang="en-US" altLang="en-US">
              <a:solidFill>
                <a:schemeClr val="bg1"/>
              </a:solidFill>
              <a:latin typeface="Arial Black"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805902"/>
            <a:ext cx="8229023" cy="732855"/>
          </a:xfrm>
        </p:spPr>
        <p:txBody>
          <a:bodyPr/>
          <a:lstStyle/>
          <a:p>
            <a:pPr algn="ctr"/>
            <a:r>
              <a:rPr lang="en-US" sz="4000" dirty="0" smtClean="0"/>
              <a:t>Disclaimer</a:t>
            </a:r>
            <a:endParaRPr lang="en-US" sz="4000" dirty="0"/>
          </a:p>
        </p:txBody>
      </p:sp>
      <p:sp>
        <p:nvSpPr>
          <p:cNvPr id="3" name="Content Placeholder 2"/>
          <p:cNvSpPr>
            <a:spLocks noGrp="1"/>
          </p:cNvSpPr>
          <p:nvPr>
            <p:ph idx="1"/>
          </p:nvPr>
        </p:nvSpPr>
        <p:spPr/>
        <p:txBody>
          <a:bodyPr/>
          <a:lstStyle/>
          <a:p>
            <a:pPr marL="0" indent="0">
              <a:buNone/>
            </a:pPr>
            <a:r>
              <a:rPr lang="en-US" dirty="0"/>
              <a:t>This material was produced under grant number </a:t>
            </a:r>
            <a:r>
              <a:rPr lang="en-US" dirty="0" smtClean="0"/>
              <a:t>SH-29660-SH6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a:t>
            </a:fld>
            <a:endParaRPr lang="en-US"/>
          </a:p>
        </p:txBody>
      </p:sp>
    </p:spTree>
    <p:extLst>
      <p:ext uri="{BB962C8B-B14F-4D97-AF65-F5344CB8AC3E}">
        <p14:creationId xmlns:p14="http://schemas.microsoft.com/office/powerpoint/2010/main" val="392093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module12-4.jpg" title="Photo of a worker in a confined sp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371600"/>
          </a:xfrm>
        </p:spPr>
        <p:txBody>
          <a:bodyPr/>
          <a:lstStyle/>
          <a:p>
            <a:pPr algn="ctr"/>
            <a:r>
              <a:rPr lang="en-US" dirty="0" smtClean="0">
                <a:solidFill>
                  <a:schemeClr val="bg1"/>
                </a:solidFill>
              </a:rPr>
              <a:t>Confined Space Entrant</a:t>
            </a:r>
            <a:endParaRPr lang="en-US" dirty="0">
              <a:solidFill>
                <a:schemeClr val="bg1"/>
              </a:solidFill>
            </a:endParaRPr>
          </a:p>
        </p:txBody>
      </p:sp>
      <p:sp>
        <p:nvSpPr>
          <p:cNvPr id="4608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A0FA978A-E912-4E6F-9479-D5E7E270AF46}" type="slidenum">
              <a:rPr lang="en-US" altLang="en-US">
                <a:latin typeface="Arial Black" charset="0"/>
              </a:rPr>
              <a:pPr/>
              <a:t>20</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Definitions  </a:t>
            </a:r>
            <a:endParaRPr lang="en-US" altLang="en-US" dirty="0" smtClean="0">
              <a:latin typeface="Arial" charset="0"/>
              <a:ea typeface="ＭＳ Ｐゴシック" charset="-128"/>
              <a:cs typeface="Arial" charset="0"/>
            </a:endParaRPr>
          </a:p>
        </p:txBody>
      </p:sp>
      <p:sp>
        <p:nvSpPr>
          <p:cNvPr id="48131"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Engulfment</a:t>
            </a:r>
          </a:p>
          <a:p>
            <a:pPr marL="515938" lvl="1" indent="-227013">
              <a:buFontTx/>
              <a:buBlip>
                <a:blip r:embed="rId3"/>
              </a:buBlip>
            </a:pPr>
            <a:r>
              <a:rPr lang="en-US" altLang="en-US" smtClean="0">
                <a:latin typeface="Arial" charset="0"/>
                <a:ea typeface="ＭＳ Ｐゴシック" charset="-128"/>
                <a:cs typeface="Arial" charset="0"/>
              </a:rPr>
              <a:t>Surrounding &amp; effective capture of person by liquid or finely divided (flowable) solid substance that can be aspirated to cause death by filling or plugging respiratory system</a:t>
            </a:r>
          </a:p>
          <a:p>
            <a:pPr marL="515938" lvl="1" indent="-227013">
              <a:buFontTx/>
              <a:buBlip>
                <a:blip r:embed="rId3"/>
              </a:buBlip>
            </a:pPr>
            <a:r>
              <a:rPr lang="en-US" altLang="en-US" smtClean="0">
                <a:latin typeface="Arial" charset="0"/>
                <a:ea typeface="ＭＳ Ｐゴシック" charset="-128"/>
                <a:cs typeface="Arial" charset="0"/>
              </a:rPr>
              <a:t>Can exert enough force on body to cause death by strangulation, constriction or crushing</a:t>
            </a:r>
          </a:p>
        </p:txBody>
      </p:sp>
      <p:sp>
        <p:nvSpPr>
          <p:cNvPr id="481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D10ACFE-7B48-4134-AD22-5A24B88ECC89}" type="slidenum">
              <a:rPr lang="en-US" altLang="en-US">
                <a:solidFill>
                  <a:schemeClr val="bg1"/>
                </a:solidFill>
                <a:latin typeface="Arial Black" charset="0"/>
              </a:rPr>
              <a:pPr/>
              <a:t>21</a:t>
            </a:fld>
            <a:endParaRPr lang="en-US" altLang="en-US">
              <a:solidFill>
                <a:schemeClr val="bg1"/>
              </a:solidFill>
              <a:latin typeface="Arial Black"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Definitions   </a:t>
            </a:r>
            <a:endParaRPr lang="en-US" altLang="en-US" dirty="0" smtClean="0">
              <a:latin typeface="Arial" charset="0"/>
              <a:ea typeface="ＭＳ Ｐゴシック" charset="-128"/>
              <a:cs typeface="Arial" charset="0"/>
            </a:endParaRPr>
          </a:p>
        </p:txBody>
      </p:sp>
      <p:sp>
        <p:nvSpPr>
          <p:cNvPr id="50179" name="Rectangle 3"/>
          <p:cNvSpPr>
            <a:spLocks noGrp="1" noChangeArrowheads="1"/>
          </p:cNvSpPr>
          <p:nvPr>
            <p:ph type="body" sz="half" idx="1"/>
          </p:nvPr>
        </p:nvSpPr>
        <p:spPr>
          <a:xfrm>
            <a:off x="847725" y="1809750"/>
            <a:ext cx="4867275" cy="5048250"/>
          </a:xfrm>
        </p:spPr>
        <p:txBody>
          <a:bodyPr/>
          <a:lstStyle/>
          <a:p>
            <a:r>
              <a:rPr lang="en-US" altLang="en-US" smtClean="0">
                <a:latin typeface="Arial" charset="0"/>
                <a:ea typeface="ＭＳ Ｐゴシック" charset="-128"/>
                <a:cs typeface="Arial" charset="0"/>
              </a:rPr>
              <a:t>Entry</a:t>
            </a:r>
          </a:p>
          <a:p>
            <a:pPr lvl="1"/>
            <a:r>
              <a:rPr lang="en-US" altLang="en-US" sz="2400" smtClean="0">
                <a:latin typeface="Arial" charset="0"/>
                <a:ea typeface="ＭＳ Ｐゴシック" charset="-128"/>
                <a:cs typeface="Arial" charset="0"/>
              </a:rPr>
              <a:t>Action by which person passes through opening into permit-required confined space</a:t>
            </a:r>
          </a:p>
          <a:p>
            <a:pPr lvl="1"/>
            <a:r>
              <a:rPr lang="en-US" altLang="en-US" sz="2400" smtClean="0">
                <a:latin typeface="Arial" charset="0"/>
                <a:ea typeface="ＭＳ Ｐゴシック" charset="-128"/>
                <a:cs typeface="Arial" charset="0"/>
              </a:rPr>
              <a:t>Entry includes ensuing work activities in space and is considered to have occurred as soon as </a:t>
            </a:r>
            <a:r>
              <a:rPr lang="en-US" altLang="en-US" sz="2400" i="1" smtClean="0">
                <a:solidFill>
                  <a:schemeClr val="hlink"/>
                </a:solidFill>
                <a:latin typeface="Arial" charset="0"/>
                <a:ea typeface="ＭＳ Ｐゴシック" charset="-128"/>
                <a:cs typeface="Arial" charset="0"/>
              </a:rPr>
              <a:t>any</a:t>
            </a:r>
            <a:r>
              <a:rPr lang="en-US" altLang="en-US" sz="2400" smtClean="0">
                <a:latin typeface="Arial" charset="0"/>
                <a:ea typeface="ＭＳ Ｐゴシック" charset="-128"/>
                <a:cs typeface="Arial" charset="0"/>
              </a:rPr>
              <a:t> part of entrant’s body breaks plane of opening into space</a:t>
            </a:r>
          </a:p>
        </p:txBody>
      </p:sp>
      <p:pic>
        <p:nvPicPr>
          <p:cNvPr id="50180" name="Picture 4" descr="CS32C"/>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59375" y="1981200"/>
            <a:ext cx="3016250" cy="3886200"/>
          </a:xfrm>
          <a:noFill/>
        </p:spPr>
      </p:pic>
      <p:sp>
        <p:nvSpPr>
          <p:cNvPr id="50181" name="Slide Number Placeholder 1"/>
          <p:cNvSpPr>
            <a:spLocks noGrp="1"/>
          </p:cNvSpPr>
          <p:nvPr>
            <p:ph type="sldNum" sz="quarter" idx="11"/>
          </p:nvPr>
        </p:nvSpPr>
        <p:spPr bwMode="auto">
          <a:xfrm>
            <a:off x="8062913" y="6553200"/>
            <a:ext cx="108108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4B3B387A-05BD-49F8-874A-73A0769930FA}" type="slidenum">
              <a:rPr lang="en-US" altLang="en-US">
                <a:solidFill>
                  <a:schemeClr val="bg1"/>
                </a:solidFill>
                <a:latin typeface="Arial Black" charset="0"/>
              </a:rPr>
              <a:pPr/>
              <a:t>22</a:t>
            </a:fld>
            <a:endParaRPr lang="en-US" altLang="en-US">
              <a:solidFill>
                <a:schemeClr val="bg1"/>
              </a:solidFill>
              <a:latin typeface="Arial Black"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1"/>
                </a:solidFill>
              </a:rPr>
              <a:t>Confined Space </a:t>
            </a:r>
            <a:r>
              <a:rPr lang="en-US" dirty="0" smtClean="0">
                <a:solidFill>
                  <a:schemeClr val="bg1"/>
                </a:solidFill>
              </a:rPr>
              <a:t>Entrant </a:t>
            </a:r>
            <a:endParaRPr lang="en-US" dirty="0">
              <a:solidFill>
                <a:schemeClr val="bg1"/>
              </a:solidFill>
            </a:endParaRPr>
          </a:p>
        </p:txBody>
      </p:sp>
      <p:pic>
        <p:nvPicPr>
          <p:cNvPr id="52227" name="Content Placeholder 4" descr="module12-6.jpg" title="photo of an entrant into a confined spac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74764" y="1600200"/>
            <a:ext cx="3394472" cy="4525963"/>
          </a:xfrm>
        </p:spPr>
      </p:pic>
      <p:sp>
        <p:nvSpPr>
          <p:cNvPr id="522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7C0B17BF-9CDA-4DD0-AF78-C14E38F07DB0}" type="slidenum">
              <a:rPr lang="en-US" altLang="en-US">
                <a:solidFill>
                  <a:schemeClr val="bg1"/>
                </a:solidFill>
                <a:latin typeface="Arial Black" charset="0"/>
              </a:rPr>
              <a:pPr/>
              <a:t>23</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Confined Space </a:t>
            </a:r>
            <a:r>
              <a:rPr lang="en-US" dirty="0" smtClean="0">
                <a:solidFill>
                  <a:schemeClr val="bg1"/>
                </a:solidFill>
              </a:rPr>
              <a:t>Entrant  </a:t>
            </a:r>
            <a:endParaRPr lang="en-US" dirty="0">
              <a:solidFill>
                <a:schemeClr val="bg1"/>
              </a:solidFill>
            </a:endParaRPr>
          </a:p>
        </p:txBody>
      </p:sp>
      <p:pic>
        <p:nvPicPr>
          <p:cNvPr id="54275" name="Content Placeholder 4" descr="module12-5.jpg" title="photo of an entrant into a confined spac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28800" y="1805781"/>
            <a:ext cx="5486400" cy="4114800"/>
          </a:xfrm>
        </p:spPr>
      </p:pic>
      <p:sp>
        <p:nvSpPr>
          <p:cNvPr id="542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ED86645D-9A9A-40B7-993F-2430E39DFAAE}" type="slidenum">
              <a:rPr lang="en-US" altLang="en-US">
                <a:latin typeface="Arial Black" charset="0"/>
              </a:rPr>
              <a:pPr/>
              <a:t>24</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Definitions    </a:t>
            </a:r>
            <a:endParaRPr lang="en-US" altLang="en-US" dirty="0" smtClean="0">
              <a:latin typeface="Arial" charset="0"/>
              <a:ea typeface="ＭＳ Ｐゴシック" charset="-128"/>
              <a:cs typeface="Arial" charset="0"/>
            </a:endParaRPr>
          </a:p>
        </p:txBody>
      </p:sp>
      <p:sp>
        <p:nvSpPr>
          <p:cNvPr id="56323"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z="2000" smtClean="0">
                <a:latin typeface="Arial" charset="0"/>
                <a:ea typeface="ＭＳ Ｐゴシック" charset="-128"/>
                <a:cs typeface="Arial" charset="0"/>
              </a:rPr>
              <a:t>Entry Supervisor</a:t>
            </a:r>
          </a:p>
          <a:p>
            <a:pPr marL="515938" lvl="1" indent="-227013">
              <a:buFontTx/>
              <a:buBlip>
                <a:blip r:embed="rId3"/>
              </a:buBlip>
            </a:pPr>
            <a:r>
              <a:rPr lang="en-US" altLang="en-US" sz="2000" smtClean="0">
                <a:latin typeface="Arial" charset="0"/>
                <a:ea typeface="ＭＳ Ｐゴシック" charset="-128"/>
                <a:cs typeface="Arial" charset="0"/>
              </a:rPr>
              <a:t>Person (such as employer, foreman or crew chief) responsible for determining if acceptable entry conditions are present at permit space where entry is planned, for authorizing entry &amp; overseeing entry operations &amp; for terminating entry</a:t>
            </a:r>
          </a:p>
          <a:p>
            <a:pPr marL="515938" lvl="1" indent="-227013">
              <a:buFontTx/>
              <a:buBlip>
                <a:blip r:embed="rId3"/>
              </a:buBlip>
            </a:pPr>
            <a:r>
              <a:rPr lang="en-US" altLang="en-US" sz="2000" smtClean="0">
                <a:latin typeface="Arial" charset="0"/>
                <a:ea typeface="ＭＳ Ｐゴシック" charset="-128"/>
                <a:cs typeface="Arial" charset="0"/>
              </a:rPr>
              <a:t>Note: entry supervisor </a:t>
            </a:r>
            <a:r>
              <a:rPr lang="en-US" altLang="en-US" sz="2000" i="1" smtClean="0">
                <a:solidFill>
                  <a:schemeClr val="hlink"/>
                </a:solidFill>
                <a:latin typeface="Arial" charset="0"/>
                <a:ea typeface="ＭＳ Ｐゴシック" charset="-128"/>
                <a:cs typeface="Arial" charset="0"/>
              </a:rPr>
              <a:t>may</a:t>
            </a:r>
            <a:r>
              <a:rPr lang="en-US" altLang="en-US" sz="2000" smtClean="0">
                <a:latin typeface="Arial" charset="0"/>
                <a:ea typeface="ＭＳ Ｐゴシック" charset="-128"/>
                <a:cs typeface="Arial" charset="0"/>
              </a:rPr>
              <a:t> serve as attendant or authorized entrant, as long as that person is trained &amp; equipped as required for each role filled</a:t>
            </a:r>
          </a:p>
          <a:p>
            <a:pPr marL="819150" lvl="2" indent="-254000">
              <a:buFontTx/>
              <a:buBlip>
                <a:blip r:embed="rId3"/>
              </a:buBlip>
            </a:pPr>
            <a:r>
              <a:rPr lang="en-US" altLang="en-US" sz="2000" smtClean="0">
                <a:latin typeface="Arial" charset="0"/>
                <a:ea typeface="ＭＳ Ｐゴシック" charset="-128"/>
                <a:cs typeface="Arial" charset="0"/>
              </a:rPr>
              <a:t>Duties of entry supervisor may be passed from one individual to another during entry operations</a:t>
            </a:r>
          </a:p>
        </p:txBody>
      </p:sp>
      <p:sp>
        <p:nvSpPr>
          <p:cNvPr id="563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E4CB224-E299-46A7-BBEB-EF571BDA6C5C}" type="slidenum">
              <a:rPr lang="en-US" altLang="en-US">
                <a:latin typeface="Arial Black" charset="0"/>
              </a:rPr>
              <a:pPr/>
              <a:t>25</a:t>
            </a:fld>
            <a:endParaRPr lang="en-US" altLang="en-US">
              <a:latin typeface="Arial Black"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457200"/>
            <a:ext cx="7543800" cy="1143000"/>
          </a:xfrm>
        </p:spPr>
        <p:txBody>
          <a:bodyPr/>
          <a:lstStyle/>
          <a:p>
            <a:r>
              <a:rPr lang="en-US" altLang="en-US" smtClean="0">
                <a:latin typeface="Arial" charset="0"/>
                <a:ea typeface="ＭＳ Ｐゴシック" charset="-128"/>
                <a:cs typeface="Arial" charset="0"/>
              </a:rPr>
              <a:t>Duties of Entry Supervisor</a:t>
            </a:r>
          </a:p>
        </p:txBody>
      </p:sp>
      <p:sp>
        <p:nvSpPr>
          <p:cNvPr id="58371"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Knows hazards that may be faced during entry, including information on mode, signs or symptoms &amp; consequences of exposure</a:t>
            </a:r>
          </a:p>
          <a:p>
            <a:pPr marL="252413" indent="-252413">
              <a:buFontTx/>
              <a:buBlip>
                <a:blip r:embed="rId3"/>
              </a:buBlip>
            </a:pPr>
            <a:r>
              <a:rPr lang="en-US" altLang="en-US" smtClean="0">
                <a:latin typeface="Arial" charset="0"/>
                <a:ea typeface="ＭＳ Ｐゴシック" charset="-128"/>
                <a:cs typeface="Arial" charset="0"/>
              </a:rPr>
              <a:t>Verifies, by checking that appropriate entries have been made on permit, all tests specified by permit have been conducted &amp; all procedures &amp; equipment specified by permit are in place before endorsing permit &amp; allowing entry to begin</a:t>
            </a:r>
          </a:p>
          <a:p>
            <a:pPr marL="252413" indent="-252413">
              <a:buFontTx/>
              <a:buBlip>
                <a:blip r:embed="rId3"/>
              </a:buBlip>
            </a:pPr>
            <a:r>
              <a:rPr lang="en-US" altLang="en-US" smtClean="0">
                <a:latin typeface="Arial" charset="0"/>
                <a:ea typeface="ＭＳ Ｐゴシック" charset="-128"/>
                <a:cs typeface="Arial" charset="0"/>
              </a:rPr>
              <a:t>Terminates entry &amp; cancels permit as required by paragraph (e)(5)</a:t>
            </a:r>
          </a:p>
        </p:txBody>
      </p:sp>
      <p:sp>
        <p:nvSpPr>
          <p:cNvPr id="583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2FC303EF-6C91-4CB1-A87C-C999F8699DE4}" type="slidenum">
              <a:rPr lang="en-US" altLang="en-US">
                <a:solidFill>
                  <a:schemeClr val="bg1"/>
                </a:solidFill>
                <a:latin typeface="Arial Black" charset="0"/>
              </a:rPr>
              <a:pPr/>
              <a:t>26</a:t>
            </a:fld>
            <a:endParaRPr lang="en-US" altLang="en-US">
              <a:solidFill>
                <a:schemeClr val="bg1"/>
              </a:solidFill>
              <a:latin typeface="Arial Black"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43000" y="457200"/>
            <a:ext cx="7543800" cy="1143000"/>
          </a:xfrm>
        </p:spPr>
        <p:txBody>
          <a:bodyPr/>
          <a:lstStyle/>
          <a:p>
            <a:r>
              <a:rPr lang="en-US" altLang="en-US" dirty="0" smtClean="0">
                <a:latin typeface="Arial" charset="0"/>
                <a:ea typeface="ＭＳ Ｐゴシック" charset="-128"/>
                <a:cs typeface="Arial" charset="0"/>
              </a:rPr>
              <a:t>Duties of Entry </a:t>
            </a:r>
            <a:r>
              <a:rPr lang="en-US" altLang="en-US" dirty="0" smtClean="0">
                <a:latin typeface="Arial" charset="0"/>
                <a:ea typeface="ＭＳ Ｐゴシック" charset="-128"/>
                <a:cs typeface="Arial" charset="0"/>
              </a:rPr>
              <a:t>Supervisor  </a:t>
            </a:r>
            <a:endParaRPr lang="en-US" altLang="en-US" dirty="0" smtClean="0">
              <a:latin typeface="Arial" charset="0"/>
              <a:ea typeface="ＭＳ Ｐゴシック" charset="-128"/>
              <a:cs typeface="Arial" charset="0"/>
            </a:endParaRPr>
          </a:p>
        </p:txBody>
      </p:sp>
      <p:sp>
        <p:nvSpPr>
          <p:cNvPr id="60419" name="Rectangle 3"/>
          <p:cNvSpPr>
            <a:spLocks noGrp="1" noChangeArrowheads="1"/>
          </p:cNvSpPr>
          <p:nvPr>
            <p:ph idx="1"/>
          </p:nvPr>
        </p:nvSpPr>
        <p:spPr>
          <a:xfrm>
            <a:off x="809625" y="1809750"/>
            <a:ext cx="8296275" cy="5048250"/>
          </a:xfrm>
        </p:spPr>
        <p:txBody>
          <a:bodyPr/>
          <a:lstStyle/>
          <a:p>
            <a:pPr marL="252413" indent="-252413">
              <a:buFontTx/>
              <a:buBlip>
                <a:blip r:embed="rId3"/>
              </a:buBlip>
            </a:pPr>
            <a:r>
              <a:rPr lang="en-US" altLang="en-US" sz="2400" smtClean="0">
                <a:latin typeface="Arial" charset="0"/>
                <a:ea typeface="ＭＳ Ｐゴシック" charset="-128"/>
                <a:cs typeface="Arial" charset="0"/>
              </a:rPr>
              <a:t>Verifies that rescue services are available &amp; means for summoning are operable</a:t>
            </a:r>
          </a:p>
          <a:p>
            <a:pPr marL="252413" indent="-252413">
              <a:buFontTx/>
              <a:buBlip>
                <a:blip r:embed="rId3"/>
              </a:buBlip>
            </a:pPr>
            <a:r>
              <a:rPr lang="en-US" altLang="en-US" sz="2400" smtClean="0">
                <a:latin typeface="Arial" charset="0"/>
                <a:ea typeface="ＭＳ Ｐゴシック" charset="-128"/>
                <a:cs typeface="Arial" charset="0"/>
              </a:rPr>
              <a:t>Removes unauthorized individuals who enter or attempt to enter permit space during entry operations</a:t>
            </a:r>
          </a:p>
          <a:p>
            <a:pPr marL="252413" indent="-252413">
              <a:buFontTx/>
              <a:buBlip>
                <a:blip r:embed="rId3"/>
              </a:buBlip>
            </a:pPr>
            <a:r>
              <a:rPr lang="en-US" altLang="en-US" sz="2400" smtClean="0">
                <a:latin typeface="Arial" charset="0"/>
                <a:ea typeface="ＭＳ Ｐゴシック" charset="-128"/>
                <a:cs typeface="Arial" charset="0"/>
              </a:rPr>
              <a:t>Determines, whenever responsibility for permit space entry operation is transferred &amp; at  intervals dictated by hazards &amp; operations performed within space, that entry operations remain consistent with terms of entry permit &amp; acceptable entry conditions are maintained</a:t>
            </a:r>
          </a:p>
        </p:txBody>
      </p:sp>
      <p:sp>
        <p:nvSpPr>
          <p:cNvPr id="604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547B37C8-37FB-4AAD-87FD-5338C83366D6}" type="slidenum">
              <a:rPr lang="en-US" altLang="en-US">
                <a:solidFill>
                  <a:schemeClr val="bg1"/>
                </a:solidFill>
                <a:latin typeface="Arial Black" charset="0"/>
              </a:rPr>
              <a:pPr/>
              <a:t>27</a:t>
            </a:fld>
            <a:endParaRPr lang="en-US" altLang="en-US">
              <a:solidFill>
                <a:schemeClr val="bg1"/>
              </a:solidFill>
              <a:latin typeface="Arial Black"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a:t>
            </a:r>
            <a:endParaRPr lang="en-US" altLang="en-US" dirty="0" smtClean="0">
              <a:latin typeface="Arial" charset="0"/>
              <a:ea typeface="ＭＳ Ｐゴシック" charset="-128"/>
              <a:cs typeface="Arial" charset="0"/>
            </a:endParaRPr>
          </a:p>
        </p:txBody>
      </p:sp>
      <p:sp>
        <p:nvSpPr>
          <p:cNvPr id="62467" name="Rectangle 3"/>
          <p:cNvSpPr>
            <a:spLocks noGrp="1" noChangeArrowheads="1"/>
          </p:cNvSpPr>
          <p:nvPr>
            <p:ph idx="1"/>
          </p:nvPr>
        </p:nvSpPr>
        <p:spPr>
          <a:xfrm>
            <a:off x="847725" y="1809750"/>
            <a:ext cx="8296275" cy="4514850"/>
          </a:xfrm>
        </p:spPr>
        <p:txBody>
          <a:bodyPr/>
          <a:lstStyle/>
          <a:p>
            <a:pPr marL="252413" indent="-252413">
              <a:buFontTx/>
              <a:buBlip>
                <a:blip r:embed="rId3"/>
              </a:buBlip>
            </a:pPr>
            <a:r>
              <a:rPr lang="en-US" altLang="en-US" smtClean="0">
                <a:latin typeface="Arial" charset="0"/>
                <a:ea typeface="ＭＳ Ｐゴシック" charset="-128"/>
                <a:cs typeface="Arial" charset="0"/>
              </a:rPr>
              <a:t>Hazardous atmosphere</a:t>
            </a:r>
          </a:p>
          <a:p>
            <a:pPr marL="515938" lvl="1" indent="-227013">
              <a:buFontTx/>
              <a:buBlip>
                <a:blip r:embed="rId3"/>
              </a:buBlip>
            </a:pPr>
            <a:r>
              <a:rPr lang="en-US" altLang="en-US" smtClean="0">
                <a:latin typeface="Arial" charset="0"/>
                <a:ea typeface="ＭＳ Ｐゴシック" charset="-128"/>
                <a:cs typeface="Arial" charset="0"/>
              </a:rPr>
              <a:t>Atmosphere that may expose employees to risk of death, incapacitation, impairment of ability to self-rescue (i.e. unaided escape from permit space), injury or acute illness from one or more following causes:</a:t>
            </a:r>
          </a:p>
          <a:p>
            <a:pPr marL="819150" lvl="2" indent="-254000">
              <a:buFontTx/>
              <a:buBlip>
                <a:blip r:embed="rId3"/>
              </a:buBlip>
            </a:pPr>
            <a:r>
              <a:rPr lang="en-US" altLang="en-US" smtClean="0">
                <a:latin typeface="Arial" charset="0"/>
                <a:ea typeface="ＭＳ Ｐゴシック" charset="-128"/>
                <a:cs typeface="Arial" charset="0"/>
              </a:rPr>
              <a:t>Flammable gas, vapor or mist in excess of 10% of Lower Flammable Limit (LFL)</a:t>
            </a:r>
          </a:p>
        </p:txBody>
      </p:sp>
      <p:sp>
        <p:nvSpPr>
          <p:cNvPr id="62468" name="Slide Number Placeholder 1"/>
          <p:cNvSpPr>
            <a:spLocks noGrp="1"/>
          </p:cNvSpPr>
          <p:nvPr>
            <p:ph type="sldNum" sz="quarter" idx="10"/>
          </p:nvPr>
        </p:nvSpPr>
        <p:spPr bwMode="auto">
          <a:xfrm>
            <a:off x="8062913" y="6477000"/>
            <a:ext cx="108108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B3274FEC-FF21-4697-A844-0AB8DA8DE560}" type="slidenum">
              <a:rPr lang="en-US" altLang="en-US">
                <a:latin typeface="Arial Black" charset="0"/>
              </a:rPr>
              <a:pPr/>
              <a:t>28</a:t>
            </a:fld>
            <a:endParaRPr lang="en-US" altLang="en-US">
              <a:latin typeface="Arial Black"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a:t>
            </a:r>
            <a:endParaRPr lang="en-US" altLang="en-US" dirty="0" smtClean="0">
              <a:latin typeface="Arial" charset="0"/>
              <a:ea typeface="ＭＳ Ｐゴシック" charset="-128"/>
              <a:cs typeface="Arial" charset="0"/>
            </a:endParaRPr>
          </a:p>
        </p:txBody>
      </p:sp>
      <p:sp>
        <p:nvSpPr>
          <p:cNvPr id="64515"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Hazardous atmosphere</a:t>
            </a:r>
          </a:p>
          <a:p>
            <a:pPr marL="515938" lvl="1" indent="-227013">
              <a:buFontTx/>
              <a:buBlip>
                <a:blip r:embed="rId3"/>
              </a:buBlip>
            </a:pPr>
            <a:r>
              <a:rPr lang="en-US" altLang="en-US" smtClean="0">
                <a:latin typeface="Arial" charset="0"/>
                <a:ea typeface="ＭＳ Ｐゴシック" charset="-128"/>
                <a:cs typeface="Arial" charset="0"/>
              </a:rPr>
              <a:t>Airborne combustible dust at concentration that meets or exceeds LFL</a:t>
            </a:r>
          </a:p>
          <a:p>
            <a:pPr marL="515938" lvl="1" indent="-227013">
              <a:buFontTx/>
              <a:buBlip>
                <a:blip r:embed="rId3"/>
              </a:buBlip>
            </a:pPr>
            <a:r>
              <a:rPr lang="en-US" altLang="en-US" smtClean="0">
                <a:latin typeface="Arial" charset="0"/>
                <a:ea typeface="ＭＳ Ｐゴシック" charset="-128"/>
                <a:cs typeface="Arial" charset="0"/>
              </a:rPr>
              <a:t>Note: concentration may be approximated as condition in which dust obscures vision at distance of 5 ft or less</a:t>
            </a:r>
          </a:p>
          <a:p>
            <a:pPr marL="515938" lvl="1" indent="-227013">
              <a:buFontTx/>
              <a:buBlip>
                <a:blip r:embed="rId3"/>
              </a:buBlip>
            </a:pPr>
            <a:r>
              <a:rPr lang="en-US" altLang="en-US" smtClean="0">
                <a:latin typeface="Arial" charset="0"/>
                <a:ea typeface="ＭＳ Ｐゴシック" charset="-128"/>
                <a:cs typeface="Arial" charset="0"/>
              </a:rPr>
              <a:t>Atmospheric oxygen concentration &lt;19.5% or &gt;23.5%</a:t>
            </a:r>
          </a:p>
        </p:txBody>
      </p:sp>
      <p:sp>
        <p:nvSpPr>
          <p:cNvPr id="64516" name="Slide Number Placeholder 1"/>
          <p:cNvSpPr>
            <a:spLocks noGrp="1"/>
          </p:cNvSpPr>
          <p:nvPr>
            <p:ph type="sldNum" sz="quarter" idx="10"/>
          </p:nvPr>
        </p:nvSpPr>
        <p:spPr bwMode="auto">
          <a:xfrm>
            <a:off x="8054975" y="6477000"/>
            <a:ext cx="1079500" cy="347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4B3017E5-1224-47C9-ACAF-71CF74E0624B}" type="slidenum">
              <a:rPr lang="en-US" altLang="en-US">
                <a:solidFill>
                  <a:schemeClr val="bg1"/>
                </a:solidFill>
                <a:latin typeface="Arial Black" charset="0"/>
              </a:rPr>
              <a:pPr/>
              <a:t>29</a:t>
            </a:fld>
            <a:endParaRPr lang="en-US" altLang="en-US">
              <a:solidFill>
                <a:schemeClr val="bg1"/>
              </a:solidFill>
              <a:latin typeface="Arial Black"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charset="0"/>
                <a:ea typeface="ＭＳ Ｐゴシック" charset="-128"/>
                <a:cs typeface="Arial" charset="0"/>
              </a:rPr>
              <a:t>What kind of Confined Spaces Do You Have At Your Facility?</a:t>
            </a:r>
          </a:p>
        </p:txBody>
      </p:sp>
      <p:pic>
        <p:nvPicPr>
          <p:cNvPr id="11267" name="Content Placeholder 4" descr="Module12.jpg" title="Photo of a confined space"/>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28800" y="1804988"/>
            <a:ext cx="5486400" cy="4114800"/>
          </a:xfrm>
        </p:spPr>
      </p:pic>
      <p:sp>
        <p:nvSpPr>
          <p:cNvPr id="11268" name="Slide Number Placeholder 1"/>
          <p:cNvSpPr>
            <a:spLocks noGrp="1"/>
          </p:cNvSpPr>
          <p:nvPr>
            <p:ph type="sldNum" sz="quarter" idx="10"/>
          </p:nvPr>
        </p:nvSpPr>
        <p:spPr bwMode="auto">
          <a:xfrm>
            <a:off x="8062913" y="6553200"/>
            <a:ext cx="108108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66B41CB-31A2-4B16-A7A9-D39219CFF2EA}" type="slidenum">
              <a:rPr lang="en-US" altLang="en-US">
                <a:solidFill>
                  <a:schemeClr val="bg1"/>
                </a:solidFill>
                <a:latin typeface="Arial Black" charset="0"/>
              </a:rPr>
              <a:pPr/>
              <a:t>3</a:t>
            </a:fld>
            <a:endParaRPr lang="en-US" altLang="en-US">
              <a:solidFill>
                <a:schemeClr val="bg1"/>
              </a:solidFill>
              <a:latin typeface="Arial Black"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a:t>
            </a:r>
            <a:endParaRPr lang="en-US" altLang="en-US" dirty="0" smtClean="0">
              <a:latin typeface="Arial" charset="0"/>
              <a:ea typeface="ＭＳ Ｐゴシック" charset="-128"/>
              <a:cs typeface="Arial" charset="0"/>
            </a:endParaRPr>
          </a:p>
        </p:txBody>
      </p:sp>
      <p:sp>
        <p:nvSpPr>
          <p:cNvPr id="66563"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Hazardous atmosphere</a:t>
            </a:r>
          </a:p>
          <a:p>
            <a:pPr marL="515938" lvl="1" indent="-227013">
              <a:buFontTx/>
              <a:buBlip>
                <a:blip r:embed="rId3"/>
              </a:buBlip>
            </a:pPr>
            <a:r>
              <a:rPr lang="en-US" altLang="en-US" smtClean="0">
                <a:latin typeface="Arial" charset="0"/>
                <a:ea typeface="ＭＳ Ｐゴシック" charset="-128"/>
                <a:cs typeface="Arial" charset="0"/>
              </a:rPr>
              <a:t>Atmospheric concentration of any substance for which dose or PEL could result in employee exposure in excess of dose or PEL</a:t>
            </a:r>
          </a:p>
          <a:p>
            <a:pPr marL="515938" lvl="1" indent="-227013">
              <a:buFontTx/>
              <a:buBlip>
                <a:blip r:embed="rId3"/>
              </a:buBlip>
            </a:pPr>
            <a:r>
              <a:rPr lang="en-US" altLang="en-US" smtClean="0">
                <a:latin typeface="Arial" charset="0"/>
                <a:ea typeface="ＭＳ Ｐゴシック" charset="-128"/>
                <a:cs typeface="Arial" charset="0"/>
              </a:rPr>
              <a:t>Note: atmospheric concentration of any substance not capable of causing death, incapacitation, impairment of ability to self-rescue, injury or acute illness due to health effects is not covered</a:t>
            </a:r>
          </a:p>
        </p:txBody>
      </p:sp>
      <p:sp>
        <p:nvSpPr>
          <p:cNvPr id="665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FDE038DA-8E41-478C-9CE7-7BBC370C034F}" type="slidenum">
              <a:rPr lang="en-US" altLang="en-US">
                <a:solidFill>
                  <a:schemeClr val="bg1"/>
                </a:solidFill>
                <a:latin typeface="Arial Black" charset="0"/>
              </a:rPr>
              <a:pPr/>
              <a:t>30</a:t>
            </a:fld>
            <a:endParaRPr lang="en-US" altLang="en-US">
              <a:solidFill>
                <a:schemeClr val="bg1"/>
              </a:solidFill>
              <a:latin typeface="Arial Black"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a:t>
            </a:r>
            <a:endParaRPr lang="en-US" altLang="en-US" dirty="0" smtClean="0">
              <a:latin typeface="Arial" charset="0"/>
              <a:ea typeface="ＭＳ Ｐゴシック" charset="-128"/>
              <a:cs typeface="Arial" charset="0"/>
            </a:endParaRPr>
          </a:p>
        </p:txBody>
      </p:sp>
      <p:sp>
        <p:nvSpPr>
          <p:cNvPr id="68611"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Hazardous atmosphere</a:t>
            </a:r>
          </a:p>
          <a:p>
            <a:pPr marL="515938" lvl="1" indent="-227013">
              <a:buFontTx/>
              <a:buBlip>
                <a:blip r:embed="rId3"/>
              </a:buBlip>
            </a:pPr>
            <a:r>
              <a:rPr lang="en-US" altLang="en-US" smtClean="0">
                <a:latin typeface="Arial" charset="0"/>
                <a:ea typeface="ＭＳ Ｐゴシック" charset="-128"/>
                <a:cs typeface="Arial" charset="0"/>
              </a:rPr>
              <a:t>Any other atmospheric condition that is IDLH</a:t>
            </a:r>
          </a:p>
          <a:p>
            <a:pPr marL="515938" lvl="1" indent="-227013">
              <a:buFontTx/>
              <a:buBlip>
                <a:blip r:embed="rId3"/>
              </a:buBlip>
            </a:pPr>
            <a:r>
              <a:rPr lang="en-US" altLang="en-US" smtClean="0">
                <a:latin typeface="Arial" charset="0"/>
                <a:ea typeface="ＭＳ Ｐゴシック" charset="-128"/>
                <a:cs typeface="Arial" charset="0"/>
              </a:rPr>
              <a:t>Note: for air contaminants which OSHA has no dose or PEL, other sources of information, such as MSDSs that comply with 29 CFR 1910.1200, published information &amp; internal documents can provide guidance in establishing acceptable atmospheric conditions</a:t>
            </a:r>
          </a:p>
        </p:txBody>
      </p:sp>
      <p:sp>
        <p:nvSpPr>
          <p:cNvPr id="686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0781B137-E8E6-4F44-B12D-A10F5652CC54}" type="slidenum">
              <a:rPr lang="en-US" altLang="en-US">
                <a:solidFill>
                  <a:schemeClr val="bg1"/>
                </a:solidFill>
                <a:latin typeface="Arial Black" charset="0"/>
              </a:rPr>
              <a:pPr/>
              <a:t>31</a:t>
            </a:fld>
            <a:endParaRPr lang="en-US" altLang="en-US">
              <a:solidFill>
                <a:schemeClr val="bg1"/>
              </a:solidFill>
              <a:latin typeface="Arial Black"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a:t>
            </a:r>
            <a:endParaRPr lang="en-US" altLang="en-US" dirty="0" smtClean="0">
              <a:latin typeface="Arial" charset="0"/>
              <a:ea typeface="ＭＳ Ｐゴシック" charset="-128"/>
              <a:cs typeface="Arial" charset="0"/>
            </a:endParaRPr>
          </a:p>
        </p:txBody>
      </p:sp>
      <p:sp>
        <p:nvSpPr>
          <p:cNvPr id="70659"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Immediately Dangerous to Life and Health (IDLH)</a:t>
            </a:r>
          </a:p>
          <a:p>
            <a:pPr marL="515938" lvl="1" indent="-227013">
              <a:buFontTx/>
              <a:buBlip>
                <a:blip r:embed="rId3"/>
              </a:buBlip>
            </a:pPr>
            <a:r>
              <a:rPr lang="en-US" altLang="en-US" smtClean="0">
                <a:latin typeface="Arial" charset="0"/>
                <a:ea typeface="ＭＳ Ｐゴシック" charset="-128"/>
                <a:cs typeface="Arial" charset="0"/>
              </a:rPr>
              <a:t>Condition that poses </a:t>
            </a:r>
            <a:r>
              <a:rPr lang="en-US" altLang="en-US" smtClean="0">
                <a:solidFill>
                  <a:schemeClr val="hlink"/>
                </a:solidFill>
                <a:latin typeface="Arial" charset="0"/>
                <a:ea typeface="ＭＳ Ｐゴシック" charset="-128"/>
                <a:cs typeface="Arial" charset="0"/>
              </a:rPr>
              <a:t>immediate or delayed</a:t>
            </a:r>
            <a:r>
              <a:rPr lang="en-US" altLang="en-US" smtClean="0">
                <a:latin typeface="Arial" charset="0"/>
                <a:ea typeface="ＭＳ Ｐゴシック" charset="-128"/>
                <a:cs typeface="Arial" charset="0"/>
              </a:rPr>
              <a:t> threat to life or cause </a:t>
            </a:r>
            <a:r>
              <a:rPr lang="en-US" altLang="en-US" smtClean="0">
                <a:solidFill>
                  <a:schemeClr val="hlink"/>
                </a:solidFill>
                <a:latin typeface="Arial" charset="0"/>
                <a:ea typeface="ＭＳ Ｐゴシック" charset="-128"/>
                <a:cs typeface="Arial" charset="0"/>
              </a:rPr>
              <a:t>irreversible</a:t>
            </a:r>
            <a:r>
              <a:rPr lang="en-US" altLang="en-US" smtClean="0">
                <a:latin typeface="Arial" charset="0"/>
                <a:ea typeface="ＭＳ Ｐゴシック" charset="-128"/>
                <a:cs typeface="Arial" charset="0"/>
              </a:rPr>
              <a:t> adverse health effects or interfere with individual’s ability to </a:t>
            </a:r>
            <a:r>
              <a:rPr lang="en-US" altLang="en-US" smtClean="0">
                <a:solidFill>
                  <a:schemeClr val="hlink"/>
                </a:solidFill>
                <a:latin typeface="Arial" charset="0"/>
                <a:ea typeface="ＭＳ Ｐゴシック" charset="-128"/>
                <a:cs typeface="Arial" charset="0"/>
              </a:rPr>
              <a:t>escape</a:t>
            </a:r>
            <a:r>
              <a:rPr lang="en-US" altLang="en-US" smtClean="0">
                <a:latin typeface="Arial" charset="0"/>
                <a:ea typeface="ＭＳ Ｐゴシック" charset="-128"/>
                <a:cs typeface="Arial" charset="0"/>
              </a:rPr>
              <a:t> unaided from permit space</a:t>
            </a:r>
          </a:p>
        </p:txBody>
      </p:sp>
      <p:sp>
        <p:nvSpPr>
          <p:cNvPr id="706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1D41C3B-EF26-459D-879C-3A5AB8DF2BC5}" type="slidenum">
              <a:rPr lang="en-US" altLang="en-US">
                <a:solidFill>
                  <a:schemeClr val="bg1"/>
                </a:solidFill>
                <a:latin typeface="Arial Black" charset="0"/>
              </a:rPr>
              <a:pPr/>
              <a:t>32</a:t>
            </a:fld>
            <a:endParaRPr lang="en-US" altLang="en-US">
              <a:solidFill>
                <a:schemeClr val="bg1"/>
              </a:solidFill>
              <a:latin typeface="Arial Black"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 </a:t>
            </a:r>
            <a:endParaRPr lang="en-US" altLang="en-US" dirty="0" smtClean="0">
              <a:latin typeface="Arial" charset="0"/>
              <a:ea typeface="ＭＳ Ｐゴシック" charset="-128"/>
              <a:cs typeface="Arial" charset="0"/>
            </a:endParaRPr>
          </a:p>
        </p:txBody>
      </p:sp>
      <p:sp>
        <p:nvSpPr>
          <p:cNvPr id="72707"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Isolation</a:t>
            </a:r>
          </a:p>
          <a:p>
            <a:pPr marL="515938" lvl="1" indent="-227013">
              <a:buFontTx/>
              <a:buBlip>
                <a:blip r:embed="rId3"/>
              </a:buBlip>
            </a:pPr>
            <a:r>
              <a:rPr lang="en-US" altLang="en-US" smtClean="0">
                <a:latin typeface="Arial" charset="0"/>
                <a:ea typeface="ＭＳ Ｐゴシック" charset="-128"/>
                <a:cs typeface="Arial" charset="0"/>
              </a:rPr>
              <a:t>Process by which permit space is removed from service &amp; completely protected against release of energy &amp; material into space by such means as: blanking or blinding; misaligning or removing sections of lines, pipes or ducts; double block &amp; bleed system; lockout or tagout of all sources of energy; or blocking or disconnecting all mechanical linkages</a:t>
            </a:r>
          </a:p>
        </p:txBody>
      </p:sp>
      <p:sp>
        <p:nvSpPr>
          <p:cNvPr id="727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B38E7FA1-FCD7-409A-B9AC-125BF0685835}" type="slidenum">
              <a:rPr lang="en-US" altLang="en-US">
                <a:solidFill>
                  <a:schemeClr val="bg1"/>
                </a:solidFill>
                <a:latin typeface="Arial Black" charset="0"/>
              </a:rPr>
              <a:pPr/>
              <a:t>33</a:t>
            </a:fld>
            <a:endParaRPr lang="en-US" altLang="en-US">
              <a:solidFill>
                <a:schemeClr val="bg1"/>
              </a:solidFill>
              <a:latin typeface="Arial Black"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module12-7.jpg" title="Photo of a clamshell lockout devi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371600"/>
          </a:xfrm>
        </p:spPr>
        <p:txBody>
          <a:bodyPr/>
          <a:lstStyle/>
          <a:p>
            <a:pPr algn="ctr"/>
            <a:r>
              <a:rPr lang="en-US" dirty="0" smtClean="0">
                <a:solidFill>
                  <a:schemeClr val="bg1"/>
                </a:solidFill>
              </a:rPr>
              <a:t>Valve Lockout Clamshell</a:t>
            </a:r>
            <a:endParaRPr lang="en-US" dirty="0">
              <a:solidFill>
                <a:schemeClr val="bg1"/>
              </a:solidFill>
            </a:endParaRPr>
          </a:p>
        </p:txBody>
      </p:sp>
      <p:sp>
        <p:nvSpPr>
          <p:cNvPr id="7475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B8F3BD4-E3EF-4842-BE7A-7E240BB29384}" type="slidenum">
              <a:rPr lang="en-US" altLang="en-US">
                <a:latin typeface="Arial Black" charset="0"/>
              </a:rPr>
              <a:pPr/>
              <a:t>34</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 </a:t>
            </a:r>
            <a:endParaRPr lang="en-US" altLang="en-US" dirty="0" smtClean="0">
              <a:latin typeface="Arial" charset="0"/>
              <a:ea typeface="ＭＳ Ｐゴシック" charset="-128"/>
              <a:cs typeface="Arial" charset="0"/>
            </a:endParaRPr>
          </a:p>
        </p:txBody>
      </p:sp>
      <p:sp>
        <p:nvSpPr>
          <p:cNvPr id="76803"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Line breaking</a:t>
            </a:r>
          </a:p>
          <a:p>
            <a:pPr marL="515938" lvl="1" indent="-227013">
              <a:buFontTx/>
              <a:buBlip>
                <a:blip r:embed="rId3"/>
              </a:buBlip>
            </a:pPr>
            <a:r>
              <a:rPr lang="en-US" altLang="en-US" smtClean="0">
                <a:latin typeface="Arial" charset="0"/>
                <a:ea typeface="ＭＳ Ｐゴシック" charset="-128"/>
                <a:cs typeface="Arial" charset="0"/>
              </a:rPr>
              <a:t>Intentional opening of pipe, line or duct that is or has been carrying flammable, corrosive or toxic material, inert gas or any fluid at volume, pressure or temperature capable of causing injury</a:t>
            </a:r>
          </a:p>
        </p:txBody>
      </p:sp>
      <p:sp>
        <p:nvSpPr>
          <p:cNvPr id="7680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002827E2-3A90-4FA6-8CF6-2A3CA5EDD273}" type="slidenum">
              <a:rPr lang="en-US" altLang="en-US">
                <a:solidFill>
                  <a:schemeClr val="bg1"/>
                </a:solidFill>
                <a:latin typeface="Arial Black" charset="0"/>
              </a:rPr>
              <a:pPr/>
              <a:t>35</a:t>
            </a:fld>
            <a:endParaRPr lang="en-US" altLang="en-US">
              <a:solidFill>
                <a:schemeClr val="bg1"/>
              </a:solidFill>
              <a:latin typeface="Arial Black"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    </a:t>
            </a:r>
            <a:endParaRPr lang="en-US" altLang="en-US" dirty="0" smtClean="0">
              <a:latin typeface="Arial" charset="0"/>
              <a:ea typeface="ＭＳ Ｐゴシック" charset="-128"/>
              <a:cs typeface="Arial" charset="0"/>
            </a:endParaRPr>
          </a:p>
        </p:txBody>
      </p:sp>
      <p:sp>
        <p:nvSpPr>
          <p:cNvPr id="78851" name="Rectangle 3"/>
          <p:cNvSpPr>
            <a:spLocks noGrp="1" noChangeArrowheads="1"/>
          </p:cNvSpPr>
          <p:nvPr>
            <p:ph type="body" sz="half" idx="1"/>
          </p:nvPr>
        </p:nvSpPr>
        <p:spPr>
          <a:xfrm>
            <a:off x="847725" y="1809750"/>
            <a:ext cx="4071938" cy="4895850"/>
          </a:xfrm>
        </p:spPr>
        <p:txBody>
          <a:bodyPr/>
          <a:lstStyle/>
          <a:p>
            <a:pPr>
              <a:lnSpc>
                <a:spcPct val="90000"/>
              </a:lnSpc>
            </a:pPr>
            <a:r>
              <a:rPr lang="en-US" altLang="en-US" smtClean="0">
                <a:latin typeface="Arial" charset="0"/>
                <a:ea typeface="ＭＳ Ｐゴシック" charset="-128"/>
                <a:cs typeface="Arial" charset="0"/>
              </a:rPr>
              <a:t>Rescue service</a:t>
            </a:r>
          </a:p>
          <a:p>
            <a:pPr lvl="1">
              <a:lnSpc>
                <a:spcPct val="90000"/>
              </a:lnSpc>
            </a:pPr>
            <a:r>
              <a:rPr lang="en-US" altLang="en-US" smtClean="0">
                <a:latin typeface="Arial" charset="0"/>
                <a:ea typeface="ＭＳ Ｐゴシック" charset="-128"/>
                <a:cs typeface="Arial" charset="0"/>
              </a:rPr>
              <a:t>Personnel designated to rescue employees from permit spaces</a:t>
            </a:r>
          </a:p>
          <a:p>
            <a:pPr>
              <a:lnSpc>
                <a:spcPct val="90000"/>
              </a:lnSpc>
            </a:pPr>
            <a:r>
              <a:rPr lang="en-US" altLang="en-US" smtClean="0">
                <a:latin typeface="Arial" charset="0"/>
                <a:ea typeface="ＭＳ Ｐゴシック" charset="-128"/>
                <a:cs typeface="Arial" charset="0"/>
              </a:rPr>
              <a:t>Note: rescue personnel may be industry emergency personnel, outside rescue service or combination of teams</a:t>
            </a:r>
          </a:p>
        </p:txBody>
      </p:sp>
      <p:pic>
        <p:nvPicPr>
          <p:cNvPr id="78852" name="Picture 4" descr="30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556250" y="2336800"/>
            <a:ext cx="2222500" cy="3175000"/>
          </a:xfrm>
          <a:noFill/>
        </p:spPr>
      </p:pic>
      <p:sp>
        <p:nvSpPr>
          <p:cNvPr id="7885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EE31AA36-044C-4B70-94AA-FA979BF01A01}" type="slidenum">
              <a:rPr lang="en-US" altLang="en-US">
                <a:solidFill>
                  <a:schemeClr val="bg1"/>
                </a:solidFill>
                <a:latin typeface="Arial Black" charset="0"/>
              </a:rPr>
              <a:pPr/>
              <a:t>36</a:t>
            </a:fld>
            <a:endParaRPr lang="en-US" altLang="en-US">
              <a:solidFill>
                <a:schemeClr val="bg1"/>
              </a:solidFill>
              <a:latin typeface="Arial Black"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43000" y="457200"/>
            <a:ext cx="8001000" cy="1143000"/>
          </a:xfrm>
        </p:spPr>
        <p:txBody>
          <a:bodyPr/>
          <a:lstStyle/>
          <a:p>
            <a:r>
              <a:rPr lang="en-US" altLang="en-US" sz="4000" smtClean="0">
                <a:latin typeface="Arial" charset="0"/>
                <a:ea typeface="ＭＳ Ｐゴシック" charset="-128"/>
                <a:cs typeface="Arial" charset="0"/>
              </a:rPr>
              <a:t>Rescue &amp; Emergency Services</a:t>
            </a:r>
          </a:p>
        </p:txBody>
      </p:sp>
      <p:sp>
        <p:nvSpPr>
          <p:cNvPr id="80899"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Rescue and emergency services</a:t>
            </a:r>
          </a:p>
          <a:p>
            <a:pPr marL="515938" lvl="1" indent="-227013">
              <a:buFontTx/>
              <a:buBlip>
                <a:blip r:embed="rId3"/>
              </a:buBlip>
            </a:pPr>
            <a:r>
              <a:rPr lang="en-US" altLang="en-US" smtClean="0">
                <a:latin typeface="Arial" charset="0"/>
                <a:ea typeface="ＭＳ Ｐゴシック" charset="-128"/>
                <a:cs typeface="Arial" charset="0"/>
              </a:rPr>
              <a:t>Employer who designates rescue &amp; emergency services, pursuant to paragraph (d)(9) shall:</a:t>
            </a:r>
          </a:p>
          <a:p>
            <a:pPr marL="819150" lvl="2" indent="-254000">
              <a:buFontTx/>
              <a:buBlip>
                <a:blip r:embed="rId3"/>
              </a:buBlip>
            </a:pPr>
            <a:r>
              <a:rPr lang="en-US" altLang="en-US" smtClean="0">
                <a:latin typeface="Arial" charset="0"/>
                <a:ea typeface="ＭＳ Ｐゴシック" charset="-128"/>
                <a:cs typeface="Arial" charset="0"/>
              </a:rPr>
              <a:t>Evaluate prospective rescuer's ability to respond to rescue summons in timely manner, considering hazard(s) identified</a:t>
            </a:r>
          </a:p>
        </p:txBody>
      </p:sp>
      <p:sp>
        <p:nvSpPr>
          <p:cNvPr id="809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76D2F426-4C4A-45DF-9199-79576024E4B7}" type="slidenum">
              <a:rPr lang="en-US" altLang="en-US">
                <a:solidFill>
                  <a:schemeClr val="bg1"/>
                </a:solidFill>
                <a:latin typeface="Arial Black" charset="0"/>
              </a:rPr>
              <a:pPr/>
              <a:t>37</a:t>
            </a:fld>
            <a:endParaRPr lang="en-US" altLang="en-US">
              <a:solidFill>
                <a:schemeClr val="bg1"/>
              </a:solidFill>
              <a:latin typeface="Arial Black"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module12-8.jpg" title="Photo of a permit required confined space rescu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371600"/>
          </a:xfrm>
        </p:spPr>
        <p:txBody>
          <a:bodyPr/>
          <a:lstStyle/>
          <a:p>
            <a:pPr algn="ctr"/>
            <a:r>
              <a:rPr lang="en-US" dirty="0" smtClean="0">
                <a:solidFill>
                  <a:schemeClr val="bg1"/>
                </a:solidFill>
              </a:rPr>
              <a:t>Confined space rescue</a:t>
            </a:r>
            <a:endParaRPr lang="en-US" dirty="0">
              <a:solidFill>
                <a:schemeClr val="bg1"/>
              </a:solidFill>
            </a:endParaRPr>
          </a:p>
        </p:txBody>
      </p:sp>
      <p:sp>
        <p:nvSpPr>
          <p:cNvPr id="8294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D02B2C9C-6493-46BA-962E-D8547331D702}" type="slidenum">
              <a:rPr lang="en-US" altLang="en-US">
                <a:latin typeface="Arial Black" charset="0"/>
              </a:rPr>
              <a:pPr/>
              <a:t>38</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   </a:t>
            </a:r>
            <a:endParaRPr lang="en-US" altLang="en-US" dirty="0" smtClean="0">
              <a:latin typeface="Arial" charset="0"/>
              <a:ea typeface="ＭＳ Ｐゴシック" charset="-128"/>
              <a:cs typeface="Arial" charset="0"/>
            </a:endParaRPr>
          </a:p>
        </p:txBody>
      </p:sp>
      <p:sp>
        <p:nvSpPr>
          <p:cNvPr id="84995" name="Rectangle 3"/>
          <p:cNvSpPr>
            <a:spLocks noGrp="1" noChangeArrowheads="1"/>
          </p:cNvSpPr>
          <p:nvPr>
            <p:ph idx="1"/>
          </p:nvPr>
        </p:nvSpPr>
        <p:spPr>
          <a:xfrm>
            <a:off x="457200" y="1981200"/>
            <a:ext cx="8229600" cy="2392363"/>
          </a:xfrm>
        </p:spPr>
        <p:txBody>
          <a:bodyPr/>
          <a:lstStyle/>
          <a:p>
            <a:pPr marL="252413" indent="-252413">
              <a:buFontTx/>
              <a:buBlip>
                <a:blip r:embed="rId3"/>
              </a:buBlip>
            </a:pPr>
            <a:r>
              <a:rPr lang="en-US" altLang="en-US" smtClean="0">
                <a:latin typeface="Arial" charset="0"/>
                <a:ea typeface="ＭＳ Ｐゴシック" charset="-128"/>
                <a:cs typeface="Arial" charset="0"/>
              </a:rPr>
              <a:t>Retrieval system</a:t>
            </a:r>
          </a:p>
          <a:p>
            <a:pPr marL="515938" lvl="1" indent="-227013">
              <a:buFontTx/>
              <a:buBlip>
                <a:blip r:embed="rId3"/>
              </a:buBlip>
            </a:pPr>
            <a:r>
              <a:rPr lang="en-US" altLang="en-US" smtClean="0">
                <a:latin typeface="Arial" charset="0"/>
                <a:ea typeface="ＭＳ Ｐゴシック" charset="-128"/>
                <a:cs typeface="Arial" charset="0"/>
              </a:rPr>
              <a:t>Equipment (including retrieval line, chest or full-body harness, wristlets, if appropriate, &amp; lifting device or anchor) used for non-entry rescue of persons from permit spaces</a:t>
            </a:r>
          </a:p>
        </p:txBody>
      </p:sp>
      <p:sp>
        <p:nvSpPr>
          <p:cNvPr id="849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FE6621AE-DF54-4E77-9695-DE647BD68A33}" type="slidenum">
              <a:rPr lang="en-US" altLang="en-US">
                <a:latin typeface="Arial Black" charset="0"/>
              </a:rPr>
              <a:pPr/>
              <a:t>39</a:t>
            </a:fld>
            <a:endParaRPr lang="en-US" altLang="en-US">
              <a:latin typeface="Arial Black" charset="0"/>
            </a:endParaRPr>
          </a:p>
        </p:txBody>
      </p:sp>
      <p:grpSp>
        <p:nvGrpSpPr>
          <p:cNvPr id="84997" name="Group 4" title="Image of a confined space retrieval system"/>
          <p:cNvGrpSpPr>
            <a:grpSpLocks/>
          </p:cNvGrpSpPr>
          <p:nvPr/>
        </p:nvGrpSpPr>
        <p:grpSpPr bwMode="auto">
          <a:xfrm>
            <a:off x="2514600" y="4222750"/>
            <a:ext cx="5029200" cy="2551113"/>
            <a:chOff x="1296" y="2496"/>
            <a:chExt cx="3781" cy="1784"/>
          </a:xfrm>
        </p:grpSpPr>
        <p:pic>
          <p:nvPicPr>
            <p:cNvPr id="84998" name="Picture 5" descr="CS02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9" y="2496"/>
              <a:ext cx="1578" cy="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6" descr="CS13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6" y="2504"/>
              <a:ext cx="1466"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Standard</a:t>
            </a:r>
          </a:p>
        </p:txBody>
      </p:sp>
      <p:sp>
        <p:nvSpPr>
          <p:cNvPr id="13315"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Permit-Required Confined Spaces</a:t>
            </a:r>
          </a:p>
          <a:p>
            <a:pPr marL="515938" lvl="1" indent="-227013">
              <a:buFontTx/>
              <a:buBlip>
                <a:blip r:embed="rId3"/>
              </a:buBlip>
            </a:pPr>
            <a:r>
              <a:rPr lang="en-US" altLang="en-US" smtClean="0">
                <a:latin typeface="Arial" charset="0"/>
                <a:ea typeface="ＭＳ Ｐゴシック" charset="-128"/>
                <a:cs typeface="Arial" charset="0"/>
              </a:rPr>
              <a:t>29 CFR 1910.146</a:t>
            </a:r>
          </a:p>
        </p:txBody>
      </p:sp>
      <p:sp>
        <p:nvSpPr>
          <p:cNvPr id="133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714394F8-1D8C-4E54-8799-EA2CB09C943F}" type="slidenum">
              <a:rPr lang="en-US" altLang="en-US">
                <a:solidFill>
                  <a:schemeClr val="bg1"/>
                </a:solidFill>
                <a:latin typeface="Arial Black" charset="0"/>
              </a:rPr>
              <a:pPr/>
              <a:t>4</a:t>
            </a:fld>
            <a:endParaRPr lang="en-US" altLang="en-US">
              <a:solidFill>
                <a:schemeClr val="bg1"/>
              </a:solidFill>
              <a:latin typeface="Arial Black" charset="0"/>
            </a:endParaRPr>
          </a:p>
        </p:txBody>
      </p:sp>
      <p:pic>
        <p:nvPicPr>
          <p:cNvPr id="13317" name="Picture 4" descr="P10109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3988" y="3200400"/>
            <a:ext cx="20383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4" descr="module12-9.jpg" title="Photo of a confined space retrieval system"/>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371600"/>
          </a:xfrm>
        </p:spPr>
        <p:txBody>
          <a:bodyPr/>
          <a:lstStyle/>
          <a:p>
            <a:pPr algn="ctr"/>
            <a:r>
              <a:rPr lang="en-US" dirty="0" smtClean="0">
                <a:solidFill>
                  <a:schemeClr val="bg1"/>
                </a:solidFill>
              </a:rPr>
              <a:t>Confined Space Retrieval System</a:t>
            </a:r>
            <a:endParaRPr lang="en-US" dirty="0">
              <a:solidFill>
                <a:schemeClr val="bg1"/>
              </a:solidFill>
            </a:endParaRPr>
          </a:p>
        </p:txBody>
      </p:sp>
      <p:sp>
        <p:nvSpPr>
          <p:cNvPr id="8704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2DC9BF42-D070-4D1C-9D84-3B37D9E390F8}" type="slidenum">
              <a:rPr lang="en-US" altLang="en-US">
                <a:latin typeface="Arial Black" charset="0"/>
              </a:rPr>
              <a:pPr/>
              <a:t>40</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smtClean="0">
                <a:latin typeface="Arial" charset="0"/>
                <a:ea typeface="ＭＳ Ｐゴシック" charset="-128"/>
                <a:cs typeface="Arial" charset="0"/>
              </a:rPr>
              <a:t>   Definitions    </a:t>
            </a:r>
            <a:endParaRPr lang="en-US" altLang="en-US" dirty="0" smtClean="0">
              <a:latin typeface="Arial" charset="0"/>
              <a:ea typeface="ＭＳ Ｐゴシック" charset="-128"/>
              <a:cs typeface="Arial" charset="0"/>
            </a:endParaRPr>
          </a:p>
        </p:txBody>
      </p:sp>
      <p:sp>
        <p:nvSpPr>
          <p:cNvPr id="89091"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z="2400" smtClean="0">
                <a:latin typeface="Arial" charset="0"/>
                <a:ea typeface="ＭＳ Ｐゴシック" charset="-128"/>
                <a:cs typeface="Arial" charset="0"/>
              </a:rPr>
              <a:t>Testing</a:t>
            </a:r>
          </a:p>
          <a:p>
            <a:pPr marL="515938" lvl="1" indent="-227013">
              <a:buFontTx/>
              <a:buBlip>
                <a:blip r:embed="rId3"/>
              </a:buBlip>
            </a:pPr>
            <a:r>
              <a:rPr lang="en-US" altLang="en-US" sz="2400" smtClean="0">
                <a:latin typeface="Arial" charset="0"/>
                <a:ea typeface="ＭＳ Ｐゴシック" charset="-128"/>
                <a:cs typeface="Arial" charset="0"/>
              </a:rPr>
              <a:t>Process by which hazards that may confront entrants are identified &amp; evaluated</a:t>
            </a:r>
          </a:p>
          <a:p>
            <a:pPr marL="515938" lvl="1" indent="-227013">
              <a:buFontTx/>
              <a:buBlip>
                <a:blip r:embed="rId3"/>
              </a:buBlip>
            </a:pPr>
            <a:r>
              <a:rPr lang="en-US" altLang="en-US" sz="2400" smtClean="0">
                <a:latin typeface="Arial" charset="0"/>
                <a:ea typeface="ＭＳ Ｐゴシック" charset="-128"/>
                <a:cs typeface="Arial" charset="0"/>
              </a:rPr>
              <a:t>Testing includes specifying tests to be performed in permit space</a:t>
            </a:r>
          </a:p>
          <a:p>
            <a:pPr marL="515938" lvl="1" indent="-227013">
              <a:buFontTx/>
              <a:buBlip>
                <a:blip r:embed="rId3"/>
              </a:buBlip>
            </a:pPr>
            <a:r>
              <a:rPr lang="en-US" altLang="en-US" sz="2400" smtClean="0">
                <a:latin typeface="Arial" charset="0"/>
                <a:ea typeface="ＭＳ Ｐゴシック" charset="-128"/>
                <a:cs typeface="Arial" charset="0"/>
              </a:rPr>
              <a:t>Note: testing enables employers to devise &amp; implement adequate control measures for protection of authorized entrants &amp; determine if acceptable entry conditions are present immediately prior to &amp; during </a:t>
            </a:r>
            <a:r>
              <a:rPr lang="en-US" altLang="en-US" smtClean="0">
                <a:latin typeface="Arial" charset="0"/>
                <a:ea typeface="ＭＳ Ｐゴシック" charset="-128"/>
                <a:cs typeface="Arial" charset="0"/>
              </a:rPr>
              <a:t>entry</a:t>
            </a:r>
          </a:p>
        </p:txBody>
      </p:sp>
      <p:sp>
        <p:nvSpPr>
          <p:cNvPr id="890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D94B7CD-0CDF-49F3-8A29-F53D67D127C0}" type="slidenum">
              <a:rPr lang="en-US" altLang="en-US">
                <a:solidFill>
                  <a:schemeClr val="bg1"/>
                </a:solidFill>
                <a:latin typeface="Arial Black" charset="0"/>
              </a:rPr>
              <a:pPr/>
              <a:t>41</a:t>
            </a:fld>
            <a:endParaRPr lang="en-US" altLang="en-US">
              <a:solidFill>
                <a:schemeClr val="bg1"/>
              </a:solidFill>
              <a:latin typeface="Arial Black"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Testing Protocol</a:t>
            </a:r>
          </a:p>
        </p:txBody>
      </p:sp>
      <p:sp>
        <p:nvSpPr>
          <p:cNvPr id="91139"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Before employee enters space, internal atmosphere shall be tested, with calibrated direct-reading instrument, for following conditions in order given</a:t>
            </a:r>
          </a:p>
          <a:p>
            <a:pPr marL="515938" lvl="1" indent="-227013">
              <a:buFontTx/>
              <a:buBlip>
                <a:blip r:embed="rId3"/>
              </a:buBlip>
            </a:pPr>
            <a:r>
              <a:rPr lang="en-US" altLang="en-US" smtClean="0">
                <a:latin typeface="Arial" charset="0"/>
                <a:ea typeface="ＭＳ Ｐゴシック" charset="-128"/>
                <a:cs typeface="Arial" charset="0"/>
              </a:rPr>
              <a:t>Oxygen content</a:t>
            </a:r>
          </a:p>
          <a:p>
            <a:pPr marL="515938" lvl="1" indent="-227013">
              <a:buFontTx/>
              <a:buBlip>
                <a:blip r:embed="rId3"/>
              </a:buBlip>
            </a:pPr>
            <a:r>
              <a:rPr lang="en-US" altLang="en-US" smtClean="0">
                <a:latin typeface="Arial" charset="0"/>
                <a:ea typeface="ＭＳ Ｐゴシック" charset="-128"/>
                <a:cs typeface="Arial" charset="0"/>
              </a:rPr>
              <a:t>Flammable gases &amp; vapors</a:t>
            </a:r>
          </a:p>
          <a:p>
            <a:pPr marL="515938" lvl="1" indent="-227013">
              <a:buFontTx/>
              <a:buBlip>
                <a:blip r:embed="rId3"/>
              </a:buBlip>
            </a:pPr>
            <a:r>
              <a:rPr lang="en-US" altLang="en-US" smtClean="0">
                <a:latin typeface="Arial" charset="0"/>
                <a:ea typeface="ＭＳ Ｐゴシック" charset="-128"/>
                <a:cs typeface="Arial" charset="0"/>
              </a:rPr>
              <a:t>Potential toxic air contaminants</a:t>
            </a:r>
          </a:p>
        </p:txBody>
      </p:sp>
      <p:sp>
        <p:nvSpPr>
          <p:cNvPr id="911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D51E7A8-910C-458F-B06E-8BDF959DC795}" type="slidenum">
              <a:rPr lang="en-US" altLang="en-US">
                <a:solidFill>
                  <a:schemeClr val="bg1"/>
                </a:solidFill>
                <a:latin typeface="Arial Black" charset="0"/>
              </a:rPr>
              <a:pPr/>
              <a:t>42</a:t>
            </a:fld>
            <a:endParaRPr lang="en-US" altLang="en-US">
              <a:solidFill>
                <a:schemeClr val="bg1"/>
              </a:solidFill>
              <a:latin typeface="Arial Black"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6" descr="module12-10.jpg" title="Photo worker monitoring the conditions in the confined sp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371600"/>
          </a:xfrm>
        </p:spPr>
        <p:txBody>
          <a:bodyPr/>
          <a:lstStyle/>
          <a:p>
            <a:pPr algn="ctr"/>
            <a:r>
              <a:rPr lang="en-US" dirty="0" smtClean="0">
                <a:solidFill>
                  <a:schemeClr val="bg1"/>
                </a:solidFill>
              </a:rPr>
              <a:t>Monitoring Confined Space</a:t>
            </a:r>
            <a:endParaRPr lang="en-US" dirty="0">
              <a:solidFill>
                <a:schemeClr val="bg1"/>
              </a:solidFill>
            </a:endParaRPr>
          </a:p>
        </p:txBody>
      </p:sp>
      <p:sp>
        <p:nvSpPr>
          <p:cNvPr id="9318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B524415C-AE77-4A5E-99C7-4F3791039E19}" type="slidenum">
              <a:rPr lang="en-US" altLang="en-US">
                <a:latin typeface="Arial Black" charset="0"/>
              </a:rPr>
              <a:pPr/>
              <a:t>43</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8229600" cy="1371600"/>
          </a:xfrm>
        </p:spPr>
        <p:txBody>
          <a:bodyPr/>
          <a:lstStyle/>
          <a:p>
            <a:pPr algn="ctr"/>
            <a:r>
              <a:rPr lang="en-US" altLang="en-US" dirty="0" smtClean="0">
                <a:latin typeface="Arial" charset="0"/>
                <a:ea typeface="ＭＳ Ｐゴシック" charset="-128"/>
                <a:cs typeface="Arial" charset="0"/>
              </a:rPr>
              <a:t>Other Hazards</a:t>
            </a:r>
          </a:p>
        </p:txBody>
      </p:sp>
      <p:sp>
        <p:nvSpPr>
          <p:cNvPr id="95235" name="Rectangle 3"/>
          <p:cNvSpPr>
            <a:spLocks noGrp="1" noChangeArrowheads="1"/>
          </p:cNvSpPr>
          <p:nvPr>
            <p:ph type="body" sz="half" idx="1"/>
          </p:nvPr>
        </p:nvSpPr>
        <p:spPr>
          <a:xfrm>
            <a:off x="847725" y="1809750"/>
            <a:ext cx="4791075" cy="4286250"/>
          </a:xfrm>
        </p:spPr>
        <p:txBody>
          <a:bodyPr/>
          <a:lstStyle/>
          <a:p>
            <a:r>
              <a:rPr lang="en-US" altLang="en-US" smtClean="0">
                <a:latin typeface="Arial" charset="0"/>
                <a:ea typeface="ＭＳ Ｐゴシック" charset="-128"/>
                <a:cs typeface="Arial" charset="0"/>
              </a:rPr>
              <a:t>Unstable or dangerous work surfaces</a:t>
            </a:r>
          </a:p>
          <a:p>
            <a:r>
              <a:rPr lang="en-US" altLang="en-US" smtClean="0">
                <a:latin typeface="Arial" charset="0"/>
                <a:ea typeface="ＭＳ Ｐゴシック" charset="-128"/>
                <a:cs typeface="Arial" charset="0"/>
              </a:rPr>
              <a:t>Falling objects</a:t>
            </a:r>
          </a:p>
          <a:p>
            <a:r>
              <a:rPr lang="en-US" altLang="en-US" smtClean="0">
                <a:latin typeface="Arial" charset="0"/>
                <a:ea typeface="ＭＳ Ｐゴシック" charset="-128"/>
                <a:cs typeface="Arial" charset="0"/>
              </a:rPr>
              <a:t>Insects or animals</a:t>
            </a:r>
          </a:p>
          <a:p>
            <a:r>
              <a:rPr lang="en-US" altLang="en-US" smtClean="0">
                <a:latin typeface="Arial" charset="0"/>
                <a:ea typeface="ＭＳ Ｐゴシック" charset="-128"/>
                <a:cs typeface="Arial" charset="0"/>
              </a:rPr>
              <a:t>Biological</a:t>
            </a:r>
          </a:p>
        </p:txBody>
      </p:sp>
      <p:sp>
        <p:nvSpPr>
          <p:cNvPr id="9523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74EA28F-A917-495C-974D-65EED49A8E4C}" type="slidenum">
              <a:rPr lang="en-US" altLang="en-US">
                <a:solidFill>
                  <a:schemeClr val="bg1"/>
                </a:solidFill>
                <a:latin typeface="Arial Black" charset="0"/>
              </a:rPr>
              <a:pPr/>
              <a:t>44</a:t>
            </a:fld>
            <a:endParaRPr lang="en-US" altLang="en-US">
              <a:solidFill>
                <a:schemeClr val="bg1"/>
              </a:solidFill>
              <a:latin typeface="Arial Black" charset="0"/>
            </a:endParaRPr>
          </a:p>
        </p:txBody>
      </p:sp>
      <p:grpSp>
        <p:nvGrpSpPr>
          <p:cNvPr id="95237" name="Group 4" title="Photo of spiders"/>
          <p:cNvGrpSpPr>
            <a:grpSpLocks/>
          </p:cNvGrpSpPr>
          <p:nvPr/>
        </p:nvGrpSpPr>
        <p:grpSpPr bwMode="auto">
          <a:xfrm>
            <a:off x="6354763" y="533400"/>
            <a:ext cx="2235200" cy="4962525"/>
            <a:chOff x="3435" y="1008"/>
            <a:chExt cx="1408" cy="3126"/>
          </a:xfrm>
        </p:grpSpPr>
        <p:pic>
          <p:nvPicPr>
            <p:cNvPr id="95238" name="Picture 5" descr="2061_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4" y="2592"/>
              <a:ext cx="1387"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6" descr="brown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5" y="1008"/>
              <a:ext cx="140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gn="ctr"/>
            <a:r>
              <a:rPr lang="en-US" altLang="en-US" dirty="0" smtClean="0">
                <a:solidFill>
                  <a:schemeClr val="bg1"/>
                </a:solidFill>
                <a:latin typeface="Arial" charset="0"/>
                <a:ea typeface="ＭＳ Ｐゴシック" charset="-128"/>
                <a:cs typeface="Arial" charset="0"/>
              </a:rPr>
              <a:t>Mechanical Hazards Agitator Blades</a:t>
            </a:r>
          </a:p>
        </p:txBody>
      </p:sp>
      <p:pic>
        <p:nvPicPr>
          <p:cNvPr id="97283" name="Content Placeholder 4" descr="module12-11.jpg" title="Photo "/>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28800" y="1804988"/>
            <a:ext cx="5486400" cy="4114800"/>
          </a:xfrm>
        </p:spPr>
      </p:pic>
      <p:sp>
        <p:nvSpPr>
          <p:cNvPr id="972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D843C2D6-B96D-41C1-88ED-4083CA40EA92}" type="slidenum">
              <a:rPr lang="en-US" altLang="en-US">
                <a:solidFill>
                  <a:schemeClr val="bg1"/>
                </a:solidFill>
                <a:latin typeface="Arial Black" charset="0"/>
              </a:rPr>
              <a:pPr/>
              <a:t>45</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ctr"/>
            <a:r>
              <a:rPr lang="en-US" altLang="en-US" dirty="0" smtClean="0">
                <a:solidFill>
                  <a:schemeClr val="bg1"/>
                </a:solidFill>
                <a:latin typeface="Arial" charset="0"/>
                <a:ea typeface="ＭＳ Ｐゴシック" charset="-128"/>
                <a:cs typeface="Arial" charset="0"/>
              </a:rPr>
              <a:t>Mechanical Hazards Agitator </a:t>
            </a:r>
            <a:r>
              <a:rPr lang="en-US" altLang="en-US" dirty="0" smtClean="0">
                <a:solidFill>
                  <a:schemeClr val="bg1"/>
                </a:solidFill>
                <a:latin typeface="Arial" charset="0"/>
                <a:ea typeface="ＭＳ Ｐゴシック" charset="-128"/>
                <a:cs typeface="Arial" charset="0"/>
              </a:rPr>
              <a:t>B lades</a:t>
            </a:r>
            <a:endParaRPr lang="en-US" altLang="en-US" dirty="0" smtClean="0">
              <a:solidFill>
                <a:schemeClr val="bg1"/>
              </a:solidFill>
              <a:latin typeface="Arial" charset="0"/>
              <a:ea typeface="ＭＳ Ｐゴシック" charset="-128"/>
              <a:cs typeface="Arial" charset="0"/>
            </a:endParaRPr>
          </a:p>
        </p:txBody>
      </p:sp>
      <p:pic>
        <p:nvPicPr>
          <p:cNvPr id="99331" name="Content Placeholder 4" descr="module12-12.jpg" title="Photo of a permit required confined space and mechanical hazards such as agitator blades"/>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28800" y="1804988"/>
            <a:ext cx="5486400" cy="4114800"/>
          </a:xfrm>
        </p:spPr>
      </p:pic>
      <p:sp>
        <p:nvSpPr>
          <p:cNvPr id="993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43401205-5916-4CF1-8A68-2D388B3B5648}" type="slidenum">
              <a:rPr lang="en-US" altLang="en-US">
                <a:solidFill>
                  <a:schemeClr val="bg1"/>
                </a:solidFill>
                <a:latin typeface="Arial Black" charset="0"/>
              </a:rPr>
              <a:pPr/>
              <a:t>46</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ctr"/>
            <a:r>
              <a:rPr lang="en-US" altLang="en-US" dirty="0" smtClean="0">
                <a:solidFill>
                  <a:schemeClr val="bg1"/>
                </a:solidFill>
                <a:latin typeface="Arial" charset="0"/>
                <a:ea typeface="ＭＳ Ｐゴシック" charset="-128"/>
                <a:cs typeface="Arial" charset="0"/>
              </a:rPr>
              <a:t>Mechanical Hazards Agitator </a:t>
            </a:r>
            <a:r>
              <a:rPr lang="en-US" altLang="en-US" dirty="0" smtClean="0">
                <a:solidFill>
                  <a:schemeClr val="bg1"/>
                </a:solidFill>
                <a:latin typeface="Arial" charset="0"/>
                <a:ea typeface="ＭＳ Ｐゴシック" charset="-128"/>
                <a:cs typeface="Arial" charset="0"/>
              </a:rPr>
              <a:t>Blades </a:t>
            </a:r>
            <a:endParaRPr lang="en-US" altLang="en-US" dirty="0" smtClean="0">
              <a:solidFill>
                <a:schemeClr val="bg1"/>
              </a:solidFill>
              <a:latin typeface="Arial" charset="0"/>
              <a:ea typeface="ＭＳ Ｐゴシック" charset="-128"/>
              <a:cs typeface="Arial" charset="0"/>
            </a:endParaRPr>
          </a:p>
        </p:txBody>
      </p:sp>
      <p:pic>
        <p:nvPicPr>
          <p:cNvPr id="101379" name="Content Placeholder 4" descr="module12-13.jpg" title="Photo of permit required confined space and mechanical hazards such as agitator blades"/>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28800" y="1804988"/>
            <a:ext cx="5486400" cy="4114800"/>
          </a:xfrm>
        </p:spPr>
      </p:pic>
      <p:sp>
        <p:nvSpPr>
          <p:cNvPr id="1013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6A96CBBE-94E3-4EA0-9636-A9B96B050FAC}" type="slidenum">
              <a:rPr lang="en-US" altLang="en-US">
                <a:solidFill>
                  <a:schemeClr val="bg1"/>
                </a:solidFill>
                <a:latin typeface="Arial Black" charset="0"/>
              </a:rPr>
              <a:pPr/>
              <a:t>47</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6" name="Picture 2" descr="module12-14.jpg" title="Photo of snakes in a permit required confined sp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1371600"/>
          </a:xfrm>
        </p:spPr>
        <p:txBody>
          <a:bodyPr/>
          <a:lstStyle/>
          <a:p>
            <a:pPr algn="ctr"/>
            <a:r>
              <a:rPr lang="en-US" dirty="0" smtClean="0">
                <a:solidFill>
                  <a:schemeClr val="bg1"/>
                </a:solidFill>
              </a:rPr>
              <a:t>Snakes in Confined Space</a:t>
            </a:r>
            <a:endParaRPr lang="en-US" dirty="0">
              <a:solidFill>
                <a:schemeClr val="bg1"/>
              </a:solidFill>
            </a:endParaRPr>
          </a:p>
        </p:txBody>
      </p:sp>
      <p:sp>
        <p:nvSpPr>
          <p:cNvPr id="10342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DD43D016-8F10-4658-942B-72459273AE8C}" type="slidenum">
              <a:rPr lang="en-US" altLang="en-US">
                <a:latin typeface="Arial Black" charset="0"/>
              </a:rPr>
              <a:pPr/>
              <a:t>48</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PRCS Signage</a:t>
            </a:r>
          </a:p>
        </p:txBody>
      </p:sp>
      <p:pic>
        <p:nvPicPr>
          <p:cNvPr id="105475" name="Picture 3" descr="CS06C"/>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57275" y="1716088"/>
            <a:ext cx="7029450" cy="4295775"/>
          </a:xfrm>
          <a:noFill/>
        </p:spPr>
      </p:pic>
      <p:sp>
        <p:nvSpPr>
          <p:cNvPr id="1054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B3DBA2C-E32D-4B5B-82E2-E72E7612CBCC}" type="slidenum">
              <a:rPr lang="en-US" altLang="en-US">
                <a:latin typeface="Arial Black" charset="0"/>
              </a:rPr>
              <a:pPr/>
              <a:t>49</a:t>
            </a:fld>
            <a:endParaRPr lang="en-US" altLang="en-US">
              <a:latin typeface="Arial Black"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Confined Space</a:t>
            </a:r>
          </a:p>
        </p:txBody>
      </p:sp>
      <p:sp>
        <p:nvSpPr>
          <p:cNvPr id="15363" name="Rectangle 3"/>
          <p:cNvSpPr>
            <a:spLocks noGrp="1" noChangeArrowheads="1"/>
          </p:cNvSpPr>
          <p:nvPr>
            <p:ph idx="1"/>
          </p:nvPr>
        </p:nvSpPr>
        <p:spPr>
          <a:xfrm>
            <a:off x="847725" y="1809750"/>
            <a:ext cx="8296275" cy="5048250"/>
          </a:xfrm>
        </p:spPr>
        <p:txBody>
          <a:bodyPr/>
          <a:lstStyle/>
          <a:p>
            <a:pPr marL="252413" indent="-252413">
              <a:buFontTx/>
              <a:buBlip>
                <a:blip r:embed="rId3"/>
              </a:buBlip>
            </a:pPr>
            <a:r>
              <a:rPr lang="en-US" altLang="en-US" smtClean="0">
                <a:latin typeface="Arial" charset="0"/>
                <a:ea typeface="ＭＳ Ｐゴシック" charset="-128"/>
                <a:cs typeface="Arial" charset="0"/>
              </a:rPr>
              <a:t>Confined space is space that:</a:t>
            </a:r>
          </a:p>
          <a:p>
            <a:pPr marL="252413" indent="-252413">
              <a:buFontTx/>
              <a:buBlip>
                <a:blip r:embed="rId3"/>
              </a:buBlip>
            </a:pPr>
            <a:r>
              <a:rPr lang="en-US" altLang="en-US" smtClean="0">
                <a:latin typeface="Arial" charset="0"/>
                <a:ea typeface="ＭＳ Ｐゴシック" charset="-128"/>
                <a:cs typeface="Arial" charset="0"/>
              </a:rPr>
              <a:t>Is large enough &amp; so configured that employee can bodily enter &amp; perform assigned work</a:t>
            </a:r>
          </a:p>
          <a:p>
            <a:pPr marL="252413" indent="-252413">
              <a:buFontTx/>
              <a:buBlip>
                <a:blip r:embed="rId3"/>
              </a:buBlip>
            </a:pPr>
            <a:r>
              <a:rPr lang="en-US" altLang="en-US" smtClean="0">
                <a:latin typeface="Arial" charset="0"/>
                <a:ea typeface="ＭＳ Ｐゴシック" charset="-128"/>
                <a:cs typeface="Arial" charset="0"/>
              </a:rPr>
              <a:t>Has limited or restricted means for entry or exit (i.e. tanks, vessels, silos, pits, vaults or hoppers)</a:t>
            </a:r>
          </a:p>
          <a:p>
            <a:pPr marL="252413" indent="-252413">
              <a:buFontTx/>
              <a:buBlip>
                <a:blip r:embed="rId3"/>
              </a:buBlip>
            </a:pPr>
            <a:r>
              <a:rPr lang="en-US" altLang="en-US" smtClean="0">
                <a:latin typeface="Arial" charset="0"/>
                <a:ea typeface="ＭＳ Ｐゴシック" charset="-128"/>
                <a:cs typeface="Arial" charset="0"/>
              </a:rPr>
              <a:t>Is not designed for continuous employee occupancy</a:t>
            </a:r>
          </a:p>
        </p:txBody>
      </p:sp>
      <p:sp>
        <p:nvSpPr>
          <p:cNvPr id="153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B6C03692-E5B9-4E38-8C8E-A2426A430B76}" type="slidenum">
              <a:rPr lang="en-US" altLang="en-US">
                <a:solidFill>
                  <a:schemeClr val="bg1"/>
                </a:solidFill>
                <a:latin typeface="Arial Black" charset="0"/>
              </a:rPr>
              <a:pPr/>
              <a:t>5</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gn="ctr"/>
            <a:r>
              <a:rPr lang="en-US" altLang="en-US" dirty="0" smtClean="0">
                <a:solidFill>
                  <a:schemeClr val="bg1"/>
                </a:solidFill>
                <a:latin typeface="Arial" charset="0"/>
                <a:ea typeface="ＭＳ Ｐゴシック" charset="-128"/>
                <a:cs typeface="Arial" charset="0"/>
              </a:rPr>
              <a:t>Confined Space Sign</a:t>
            </a:r>
          </a:p>
        </p:txBody>
      </p:sp>
      <p:pic>
        <p:nvPicPr>
          <p:cNvPr id="107523" name="Content Placeholder 4" descr="module12-15.jpg" title="Photo of permit required confined space sign"/>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28800" y="1804988"/>
            <a:ext cx="5486400" cy="4114800"/>
          </a:xfrm>
        </p:spPr>
      </p:pic>
      <p:sp>
        <p:nvSpPr>
          <p:cNvPr id="107524" name="Slide Number Placeholder 1"/>
          <p:cNvSpPr>
            <a:spLocks noGrp="1"/>
          </p:cNvSpPr>
          <p:nvPr>
            <p:ph type="sldNum" sz="quarter" idx="10"/>
          </p:nvPr>
        </p:nvSpPr>
        <p:spPr bwMode="auto">
          <a:xfrm>
            <a:off x="8059738" y="6629400"/>
            <a:ext cx="1079500" cy="13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1BD1D40-FE80-480F-B86E-DE40442A00A7}" type="slidenum">
              <a:rPr lang="en-US" altLang="en-US">
                <a:solidFill>
                  <a:schemeClr val="bg1"/>
                </a:solidFill>
                <a:latin typeface="Arial Black" charset="0"/>
              </a:rPr>
              <a:pPr/>
              <a:t>50</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Picture 2" descr="module12-16.jpg" title="Photo of a permit required confined space sig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33500"/>
            <a:ext cx="548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371600"/>
          </a:xfrm>
        </p:spPr>
        <p:txBody>
          <a:bodyPr/>
          <a:lstStyle/>
          <a:p>
            <a:pPr algn="ctr"/>
            <a:r>
              <a:rPr lang="en-US" dirty="0" smtClean="0">
                <a:solidFill>
                  <a:schemeClr val="bg1"/>
                </a:solidFill>
              </a:rPr>
              <a:t>Confined Space </a:t>
            </a:r>
            <a:r>
              <a:rPr lang="en-US" dirty="0" smtClean="0">
                <a:solidFill>
                  <a:schemeClr val="bg1"/>
                </a:solidFill>
              </a:rPr>
              <a:t>Sign </a:t>
            </a:r>
            <a:endParaRPr lang="en-US" dirty="0">
              <a:solidFill>
                <a:schemeClr val="bg1"/>
              </a:solidFill>
            </a:endParaRPr>
          </a:p>
        </p:txBody>
      </p:sp>
      <p:sp>
        <p:nvSpPr>
          <p:cNvPr id="10957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8878AA10-8682-42B9-B5BD-857198C122A0}" type="slidenum">
              <a:rPr lang="en-US" altLang="en-US">
                <a:latin typeface="Arial Black" charset="0"/>
              </a:rPr>
              <a:pPr/>
              <a:t>51</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618" name="Picture 2" descr="module12-17.jpg" title="Photo of a manhole cover with no sig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9050"/>
            <a:ext cx="8229600" cy="1371600"/>
          </a:xfrm>
        </p:spPr>
        <p:txBody>
          <a:bodyPr/>
          <a:lstStyle/>
          <a:p>
            <a:pPr algn="ctr"/>
            <a:r>
              <a:rPr lang="en-US" dirty="0" smtClean="0">
                <a:solidFill>
                  <a:schemeClr val="bg1"/>
                </a:solidFill>
              </a:rPr>
              <a:t>Manhole Cover With No Sign</a:t>
            </a:r>
            <a:endParaRPr lang="en-US" dirty="0">
              <a:solidFill>
                <a:schemeClr val="bg1"/>
              </a:solidFill>
            </a:endParaRPr>
          </a:p>
        </p:txBody>
      </p:sp>
      <p:sp>
        <p:nvSpPr>
          <p:cNvPr id="111619"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0E3478C0-6F79-4F7F-8242-5AE689D633E5}" type="slidenum">
              <a:rPr lang="en-US" altLang="en-US">
                <a:latin typeface="Arial Black" charset="0"/>
              </a:rPr>
              <a:pPr/>
              <a:t>52</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3666" name="Picture 2" descr="module12-18.jpg" title="Photo of a pit entry with no sig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371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371600"/>
          </a:xfrm>
        </p:spPr>
        <p:txBody>
          <a:bodyPr/>
          <a:lstStyle/>
          <a:p>
            <a:pPr algn="ctr"/>
            <a:r>
              <a:rPr lang="en-US" dirty="0" smtClean="0">
                <a:solidFill>
                  <a:schemeClr val="bg1"/>
                </a:solidFill>
              </a:rPr>
              <a:t>Pit Entry With No Sign</a:t>
            </a:r>
            <a:endParaRPr lang="en-US" dirty="0">
              <a:solidFill>
                <a:schemeClr val="bg1"/>
              </a:solidFill>
            </a:endParaRPr>
          </a:p>
        </p:txBody>
      </p:sp>
      <p:sp>
        <p:nvSpPr>
          <p:cNvPr id="11366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3270D0E9-A396-4DA9-8A4C-A97A132F4102}" type="slidenum">
              <a:rPr lang="en-US" altLang="en-US">
                <a:latin typeface="Arial Black" charset="0"/>
              </a:rPr>
              <a:pPr/>
              <a:t>53</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4" descr="module12-19.jpg" title="Photo of an entry superviso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504950"/>
            <a:ext cx="54864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371600"/>
          </a:xfrm>
        </p:spPr>
        <p:txBody>
          <a:bodyPr/>
          <a:lstStyle/>
          <a:p>
            <a:pPr algn="ctr"/>
            <a:r>
              <a:rPr lang="en-US" dirty="0" smtClean="0">
                <a:solidFill>
                  <a:schemeClr val="bg1"/>
                </a:solidFill>
              </a:rPr>
              <a:t>Confined Space Entry Supervisor</a:t>
            </a:r>
            <a:endParaRPr lang="en-US" dirty="0">
              <a:solidFill>
                <a:schemeClr val="bg1"/>
              </a:solidFill>
            </a:endParaRPr>
          </a:p>
        </p:txBody>
      </p:sp>
      <p:sp>
        <p:nvSpPr>
          <p:cNvPr id="11571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615C92BA-CBAC-49FF-94D2-81CF8B054DD7}" type="slidenum">
              <a:rPr lang="en-US" altLang="en-US">
                <a:latin typeface="Arial Black" charset="0"/>
              </a:rPr>
              <a:pPr/>
              <a:t>54</a:t>
            </a:fld>
            <a:endParaRPr lang="en-US" altLang="en-US">
              <a:latin typeface="Arial Black"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z="4000" smtClean="0">
                <a:latin typeface="Arial" charset="0"/>
                <a:ea typeface="ＭＳ Ｐゴシック" charset="-128"/>
                <a:cs typeface="Arial" charset="0"/>
              </a:rPr>
              <a:t/>
            </a:r>
            <a:br>
              <a:rPr lang="en-US" altLang="en-US" sz="4000" smtClean="0">
                <a:latin typeface="Arial" charset="0"/>
                <a:ea typeface="ＭＳ Ｐゴシック" charset="-128"/>
                <a:cs typeface="Arial" charset="0"/>
              </a:rPr>
            </a:br>
            <a:r>
              <a:rPr lang="en-US" altLang="en-US" sz="4000" smtClean="0">
                <a:latin typeface="Arial" charset="0"/>
                <a:ea typeface="ＭＳ Ｐゴシック" charset="-128"/>
                <a:cs typeface="Arial" charset="0"/>
              </a:rPr>
              <a:t>PRCS Written Plan Outline</a:t>
            </a:r>
          </a:p>
        </p:txBody>
      </p:sp>
      <p:sp>
        <p:nvSpPr>
          <p:cNvPr id="117763" name="Rectangle 3"/>
          <p:cNvSpPr>
            <a:spLocks noGrp="1" noChangeArrowheads="1"/>
          </p:cNvSpPr>
          <p:nvPr>
            <p:ph sz="half" idx="1"/>
          </p:nvPr>
        </p:nvSpPr>
        <p:spPr>
          <a:xfrm>
            <a:off x="457200" y="1600200"/>
            <a:ext cx="4044950" cy="4525963"/>
          </a:xfrm>
        </p:spPr>
        <p:txBody>
          <a:bodyPr/>
          <a:lstStyle/>
          <a:p>
            <a:pPr>
              <a:lnSpc>
                <a:spcPct val="90000"/>
              </a:lnSpc>
            </a:pPr>
            <a:r>
              <a:rPr lang="en-US" altLang="en-US" sz="2800" smtClean="0">
                <a:latin typeface="Arial" charset="0"/>
                <a:ea typeface="ＭＳ Ｐゴシック" charset="-128"/>
                <a:cs typeface="Arial" charset="0"/>
              </a:rPr>
              <a:t>Introduction - company policy</a:t>
            </a:r>
          </a:p>
          <a:p>
            <a:pPr>
              <a:lnSpc>
                <a:spcPct val="90000"/>
              </a:lnSpc>
            </a:pPr>
            <a:r>
              <a:rPr lang="en-US" altLang="en-US" sz="2800" smtClean="0">
                <a:latin typeface="Arial" charset="0"/>
                <a:ea typeface="ＭＳ Ｐゴシック" charset="-128"/>
                <a:cs typeface="Arial" charset="0"/>
              </a:rPr>
              <a:t>Definitions</a:t>
            </a:r>
          </a:p>
          <a:p>
            <a:pPr>
              <a:lnSpc>
                <a:spcPct val="90000"/>
              </a:lnSpc>
            </a:pPr>
            <a:r>
              <a:rPr lang="en-US" altLang="en-US" sz="2800" smtClean="0">
                <a:latin typeface="Arial" charset="0"/>
                <a:ea typeface="ＭＳ Ｐゴシック" charset="-128"/>
                <a:cs typeface="Arial" charset="0"/>
              </a:rPr>
              <a:t>Identification of confined spaces</a:t>
            </a:r>
          </a:p>
          <a:p>
            <a:pPr>
              <a:lnSpc>
                <a:spcPct val="90000"/>
              </a:lnSpc>
            </a:pPr>
            <a:r>
              <a:rPr lang="en-US" altLang="en-US" sz="2800" smtClean="0">
                <a:latin typeface="Arial" charset="0"/>
                <a:ea typeface="ＭＳ Ｐゴシック" charset="-128"/>
                <a:cs typeface="Arial" charset="0"/>
              </a:rPr>
              <a:t>Notification and warning</a:t>
            </a:r>
          </a:p>
          <a:p>
            <a:pPr>
              <a:lnSpc>
                <a:spcPct val="90000"/>
              </a:lnSpc>
            </a:pPr>
            <a:r>
              <a:rPr lang="en-US" altLang="en-US" sz="2800" smtClean="0">
                <a:latin typeface="Arial" charset="0"/>
                <a:ea typeface="ＭＳ Ｐゴシック" charset="-128"/>
                <a:cs typeface="Arial" charset="0"/>
              </a:rPr>
              <a:t>Hazard identification</a:t>
            </a:r>
          </a:p>
        </p:txBody>
      </p:sp>
      <p:sp>
        <p:nvSpPr>
          <p:cNvPr id="117764" name="Content Placeholder 1"/>
          <p:cNvSpPr>
            <a:spLocks noGrp="1"/>
          </p:cNvSpPr>
          <p:nvPr>
            <p:ph sz="half" idx="2"/>
          </p:nvPr>
        </p:nvSpPr>
        <p:spPr>
          <a:xfrm>
            <a:off x="4641850" y="1600200"/>
            <a:ext cx="4044950" cy="4525963"/>
          </a:xfrm>
        </p:spPr>
        <p:txBody>
          <a:bodyPr/>
          <a:lstStyle/>
          <a:p>
            <a:pPr>
              <a:lnSpc>
                <a:spcPct val="90000"/>
              </a:lnSpc>
            </a:pPr>
            <a:r>
              <a:rPr lang="en-US" altLang="en-US" sz="2400" smtClean="0">
                <a:latin typeface="Arial" charset="0"/>
                <a:ea typeface="ＭＳ Ｐゴシック" charset="-128"/>
                <a:cs typeface="Arial" charset="0"/>
              </a:rPr>
              <a:t>Equipment for entry &amp; rescue</a:t>
            </a:r>
          </a:p>
          <a:p>
            <a:pPr>
              <a:lnSpc>
                <a:spcPct val="90000"/>
              </a:lnSpc>
            </a:pPr>
            <a:r>
              <a:rPr lang="en-US" altLang="en-US" sz="2400" smtClean="0">
                <a:latin typeface="Arial" charset="0"/>
                <a:ea typeface="ＭＳ Ｐゴシック" charset="-128"/>
                <a:cs typeface="Arial" charset="0"/>
              </a:rPr>
              <a:t>Evaluation of confined spaces</a:t>
            </a:r>
          </a:p>
          <a:p>
            <a:pPr>
              <a:lnSpc>
                <a:spcPct val="90000"/>
              </a:lnSpc>
            </a:pPr>
            <a:r>
              <a:rPr lang="en-US" altLang="en-US" sz="2400" smtClean="0">
                <a:latin typeface="Arial" charset="0"/>
                <a:ea typeface="ＭＳ Ｐゴシック" charset="-128"/>
                <a:cs typeface="Arial" charset="0"/>
              </a:rPr>
              <a:t>Permits</a:t>
            </a:r>
          </a:p>
          <a:p>
            <a:pPr>
              <a:lnSpc>
                <a:spcPct val="90000"/>
              </a:lnSpc>
            </a:pPr>
            <a:r>
              <a:rPr lang="en-US" altLang="en-US" sz="2400" smtClean="0">
                <a:latin typeface="Arial" charset="0"/>
                <a:ea typeface="ＭＳ Ｐゴシック" charset="-128"/>
                <a:cs typeface="Arial" charset="0"/>
              </a:rPr>
              <a:t>Authorized entrants</a:t>
            </a:r>
          </a:p>
          <a:p>
            <a:pPr>
              <a:lnSpc>
                <a:spcPct val="90000"/>
              </a:lnSpc>
            </a:pPr>
            <a:r>
              <a:rPr lang="en-US" altLang="en-US" sz="2400" smtClean="0">
                <a:latin typeface="Arial" charset="0"/>
                <a:ea typeface="ＭＳ Ｐゴシック" charset="-128"/>
                <a:cs typeface="Arial" charset="0"/>
              </a:rPr>
              <a:t>Authorized attendants</a:t>
            </a:r>
          </a:p>
        </p:txBody>
      </p:sp>
      <p:sp>
        <p:nvSpPr>
          <p:cNvPr id="117765" name="Slide Number Placeholder 1"/>
          <p:cNvSpPr>
            <a:spLocks noGrp="1"/>
          </p:cNvSpPr>
          <p:nvPr>
            <p:ph type="sldNum" sz="quarter" idx="4294967295"/>
          </p:nvPr>
        </p:nvSpPr>
        <p:spPr bwMode="auto">
          <a:xfrm>
            <a:off x="8062913" y="6680200"/>
            <a:ext cx="1081087" cy="13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27486D72-344C-4F7B-AD60-370C8FFA0C8D}" type="slidenum">
              <a:rPr lang="en-US" altLang="en-US">
                <a:solidFill>
                  <a:schemeClr val="bg1"/>
                </a:solidFill>
                <a:latin typeface="Arial Black" charset="0"/>
              </a:rPr>
              <a:pPr/>
              <a:t>55</a:t>
            </a:fld>
            <a:endParaRPr lang="en-US" altLang="en-US">
              <a:solidFill>
                <a:schemeClr val="bg1"/>
              </a:solidFill>
              <a:latin typeface="Arial Black"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143000" y="457200"/>
            <a:ext cx="7696200" cy="1143000"/>
          </a:xfrm>
        </p:spPr>
        <p:txBody>
          <a:bodyPr/>
          <a:lstStyle/>
          <a:p>
            <a:r>
              <a:rPr lang="en-US" altLang="en-US" sz="4000" smtClean="0">
                <a:latin typeface="Arial" charset="0"/>
                <a:ea typeface="ＭＳ Ｐゴシック" charset="-128"/>
                <a:cs typeface="Arial" charset="0"/>
              </a:rPr>
              <a:t>PRCS Written Plan Outline</a:t>
            </a:r>
          </a:p>
        </p:txBody>
      </p:sp>
      <p:sp>
        <p:nvSpPr>
          <p:cNvPr id="119811" name="Rectangle 3"/>
          <p:cNvSpPr>
            <a:spLocks noGrp="1" noChangeArrowheads="1"/>
          </p:cNvSpPr>
          <p:nvPr>
            <p:ph idx="1"/>
          </p:nvPr>
        </p:nvSpPr>
        <p:spPr>
          <a:xfrm>
            <a:off x="847725" y="1809750"/>
            <a:ext cx="8296275" cy="5048250"/>
          </a:xfrm>
        </p:spPr>
        <p:txBody>
          <a:bodyPr/>
          <a:lstStyle/>
          <a:p>
            <a:pPr marL="252413" indent="-252413">
              <a:lnSpc>
                <a:spcPct val="90000"/>
              </a:lnSpc>
              <a:buFontTx/>
              <a:buBlip>
                <a:blip r:embed="rId3"/>
              </a:buBlip>
            </a:pPr>
            <a:r>
              <a:rPr lang="en-US" altLang="en-US" sz="1800" smtClean="0">
                <a:latin typeface="Arial" charset="0"/>
                <a:ea typeface="ＭＳ Ｐゴシック" charset="-128"/>
                <a:cs typeface="Arial" charset="0"/>
              </a:rPr>
              <a:t>Entry supervisors</a:t>
            </a:r>
          </a:p>
          <a:p>
            <a:pPr marL="252413" indent="-252413">
              <a:lnSpc>
                <a:spcPct val="90000"/>
              </a:lnSpc>
              <a:buFontTx/>
              <a:buBlip>
                <a:blip r:embed="rId3"/>
              </a:buBlip>
            </a:pPr>
            <a:r>
              <a:rPr lang="en-US" altLang="en-US" sz="1800" smtClean="0">
                <a:latin typeface="Arial" charset="0"/>
                <a:ea typeface="ＭＳ Ｐゴシック" charset="-128"/>
                <a:cs typeface="Arial" charset="0"/>
              </a:rPr>
              <a:t>Entry procedures</a:t>
            </a:r>
          </a:p>
          <a:p>
            <a:pPr marL="252413" indent="-252413">
              <a:lnSpc>
                <a:spcPct val="90000"/>
              </a:lnSpc>
              <a:buFontTx/>
              <a:buBlip>
                <a:blip r:embed="rId3"/>
              </a:buBlip>
            </a:pPr>
            <a:r>
              <a:rPr lang="en-US" altLang="en-US" sz="1800" smtClean="0">
                <a:latin typeface="Arial" charset="0"/>
                <a:ea typeface="ＭＳ Ｐゴシック" charset="-128"/>
                <a:cs typeface="Arial" charset="0"/>
              </a:rPr>
              <a:t>Communications procedures</a:t>
            </a:r>
          </a:p>
          <a:p>
            <a:pPr marL="252413" indent="-252413">
              <a:lnSpc>
                <a:spcPct val="90000"/>
              </a:lnSpc>
              <a:buFontTx/>
              <a:buBlip>
                <a:blip r:embed="rId3"/>
              </a:buBlip>
            </a:pPr>
            <a:r>
              <a:rPr lang="en-US" altLang="en-US" sz="1800" smtClean="0">
                <a:latin typeface="Arial" charset="0"/>
                <a:ea typeface="ＭＳ Ｐゴシック" charset="-128"/>
                <a:cs typeface="Arial" charset="0"/>
              </a:rPr>
              <a:t>Rescue procedures</a:t>
            </a:r>
          </a:p>
          <a:p>
            <a:pPr marL="252413" indent="-252413">
              <a:lnSpc>
                <a:spcPct val="90000"/>
              </a:lnSpc>
              <a:buFontTx/>
              <a:buBlip>
                <a:blip r:embed="rId3"/>
              </a:buBlip>
            </a:pPr>
            <a:r>
              <a:rPr lang="en-US" altLang="en-US" sz="1800" smtClean="0">
                <a:latin typeface="Arial" charset="0"/>
                <a:ea typeface="ＭＳ Ｐゴシック" charset="-128"/>
                <a:cs typeface="Arial" charset="0"/>
              </a:rPr>
              <a:t>Closure procedures</a:t>
            </a:r>
          </a:p>
          <a:p>
            <a:pPr marL="252413" indent="-252413">
              <a:lnSpc>
                <a:spcPct val="90000"/>
              </a:lnSpc>
              <a:buFontTx/>
              <a:buBlip>
                <a:blip r:embed="rId3"/>
              </a:buBlip>
            </a:pPr>
            <a:r>
              <a:rPr lang="en-US" altLang="en-US" sz="1800" smtClean="0">
                <a:latin typeface="Arial" charset="0"/>
                <a:ea typeface="ＭＳ Ｐゴシック" charset="-128"/>
                <a:cs typeface="Arial" charset="0"/>
              </a:rPr>
              <a:t>Coordination of work with contractors</a:t>
            </a:r>
          </a:p>
          <a:p>
            <a:pPr marL="252413" indent="-252413">
              <a:lnSpc>
                <a:spcPct val="90000"/>
              </a:lnSpc>
              <a:buFontTx/>
              <a:buBlip>
                <a:blip r:embed="rId3"/>
              </a:buBlip>
            </a:pPr>
            <a:r>
              <a:rPr lang="en-US" altLang="en-US" sz="1800" smtClean="0">
                <a:latin typeface="Arial" charset="0"/>
                <a:ea typeface="ＭＳ Ｐゴシック" charset="-128"/>
                <a:cs typeface="Arial" charset="0"/>
              </a:rPr>
              <a:t>Program review and update (required annually)</a:t>
            </a:r>
          </a:p>
          <a:p>
            <a:pPr marL="252413" indent="-252413">
              <a:lnSpc>
                <a:spcPct val="90000"/>
              </a:lnSpc>
              <a:buFontTx/>
              <a:buBlip>
                <a:blip r:embed="rId3"/>
              </a:buBlip>
            </a:pPr>
            <a:r>
              <a:rPr lang="en-US" altLang="en-US" sz="1800" smtClean="0">
                <a:latin typeface="Arial" charset="0"/>
                <a:ea typeface="ＭＳ Ｐゴシック" charset="-128"/>
                <a:cs typeface="Arial" charset="0"/>
              </a:rPr>
              <a:t>Training requirements and documentation</a:t>
            </a:r>
          </a:p>
        </p:txBody>
      </p:sp>
      <p:sp>
        <p:nvSpPr>
          <p:cNvPr id="1198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E78DC02-9E19-4826-9D54-082752F68905}" type="slidenum">
              <a:rPr lang="en-US" altLang="en-US">
                <a:solidFill>
                  <a:schemeClr val="bg1"/>
                </a:solidFill>
                <a:latin typeface="Arial Black" charset="0"/>
              </a:rPr>
              <a:pPr/>
              <a:t>56</a:t>
            </a:fld>
            <a:endParaRPr lang="en-US" altLang="en-US">
              <a:solidFill>
                <a:schemeClr val="bg1"/>
              </a:solidFill>
              <a:latin typeface="Arial Black"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Entry Permits</a:t>
            </a:r>
          </a:p>
        </p:txBody>
      </p:sp>
      <p:sp>
        <p:nvSpPr>
          <p:cNvPr id="121859" name="Rectangle 3"/>
          <p:cNvSpPr>
            <a:spLocks noGrp="1" noChangeArrowheads="1"/>
          </p:cNvSpPr>
          <p:nvPr>
            <p:ph sz="half" idx="1"/>
          </p:nvPr>
        </p:nvSpPr>
        <p:spPr>
          <a:xfrm>
            <a:off x="457200" y="1600200"/>
            <a:ext cx="4044950" cy="4525963"/>
          </a:xfrm>
        </p:spPr>
        <p:txBody>
          <a:bodyPr/>
          <a:lstStyle/>
          <a:p>
            <a:pPr>
              <a:lnSpc>
                <a:spcPct val="80000"/>
              </a:lnSpc>
            </a:pPr>
            <a:r>
              <a:rPr lang="en-US" altLang="en-US" sz="1800" smtClean="0">
                <a:latin typeface="Arial" charset="0"/>
                <a:ea typeface="ＭＳ Ｐゴシック" charset="-128"/>
                <a:cs typeface="Arial" charset="0"/>
              </a:rPr>
              <a:t>Permit space to be entered</a:t>
            </a:r>
          </a:p>
          <a:p>
            <a:pPr>
              <a:lnSpc>
                <a:spcPct val="80000"/>
              </a:lnSpc>
            </a:pPr>
            <a:r>
              <a:rPr lang="en-US" altLang="en-US" sz="1800" smtClean="0">
                <a:latin typeface="Arial" charset="0"/>
                <a:ea typeface="ＭＳ Ｐゴシック" charset="-128"/>
                <a:cs typeface="Arial" charset="0"/>
              </a:rPr>
              <a:t>Purpose of entry</a:t>
            </a:r>
          </a:p>
          <a:p>
            <a:pPr>
              <a:lnSpc>
                <a:spcPct val="80000"/>
              </a:lnSpc>
            </a:pPr>
            <a:r>
              <a:rPr lang="en-US" altLang="en-US" sz="1800" smtClean="0">
                <a:latin typeface="Arial" charset="0"/>
                <a:ea typeface="ＭＳ Ｐゴシック" charset="-128"/>
                <a:cs typeface="Arial" charset="0"/>
              </a:rPr>
              <a:t>Date &amp; authorized duration of permit</a:t>
            </a:r>
          </a:p>
          <a:p>
            <a:pPr>
              <a:lnSpc>
                <a:spcPct val="80000"/>
              </a:lnSpc>
            </a:pPr>
            <a:r>
              <a:rPr lang="en-US" altLang="en-US" sz="1800" smtClean="0">
                <a:latin typeface="Arial" charset="0"/>
                <a:ea typeface="ＭＳ Ｐゴシック" charset="-128"/>
                <a:cs typeface="Arial" charset="0"/>
              </a:rPr>
              <a:t>Authorized entrants</a:t>
            </a:r>
          </a:p>
          <a:p>
            <a:pPr>
              <a:lnSpc>
                <a:spcPct val="80000"/>
              </a:lnSpc>
            </a:pPr>
            <a:r>
              <a:rPr lang="en-US" altLang="en-US" sz="1800" smtClean="0">
                <a:latin typeface="Arial" charset="0"/>
                <a:ea typeface="ＭＳ Ｐゴシック" charset="-128"/>
                <a:cs typeface="Arial" charset="0"/>
              </a:rPr>
              <a:t>Authorized attendants</a:t>
            </a:r>
          </a:p>
          <a:p>
            <a:pPr>
              <a:lnSpc>
                <a:spcPct val="80000"/>
              </a:lnSpc>
            </a:pPr>
            <a:r>
              <a:rPr lang="en-US" altLang="en-US" sz="1800" smtClean="0">
                <a:latin typeface="Arial" charset="0"/>
                <a:ea typeface="ＭＳ Ｐゴシック" charset="-128"/>
                <a:cs typeface="Arial" charset="0"/>
              </a:rPr>
              <a:t>Name &amp; signature of entry supervisor</a:t>
            </a:r>
          </a:p>
          <a:p>
            <a:pPr>
              <a:lnSpc>
                <a:spcPct val="80000"/>
              </a:lnSpc>
            </a:pPr>
            <a:r>
              <a:rPr lang="en-US" altLang="en-US" sz="1800" smtClean="0">
                <a:latin typeface="Arial" charset="0"/>
                <a:ea typeface="ＭＳ Ｐゴシック" charset="-128"/>
                <a:cs typeface="Arial" charset="0"/>
              </a:rPr>
              <a:t>Hazards of permit space to be entered</a:t>
            </a:r>
          </a:p>
          <a:p>
            <a:pPr>
              <a:lnSpc>
                <a:spcPct val="80000"/>
              </a:lnSpc>
            </a:pPr>
            <a:r>
              <a:rPr lang="en-US" altLang="en-US" sz="1800" smtClean="0">
                <a:latin typeface="Arial" charset="0"/>
                <a:ea typeface="ＭＳ Ｐゴシック" charset="-128"/>
                <a:cs typeface="Arial" charset="0"/>
              </a:rPr>
              <a:t>Isolation of hazard control measures</a:t>
            </a:r>
          </a:p>
        </p:txBody>
      </p:sp>
      <p:sp>
        <p:nvSpPr>
          <p:cNvPr id="121860" name="Content Placeholder 2"/>
          <p:cNvSpPr>
            <a:spLocks noGrp="1"/>
          </p:cNvSpPr>
          <p:nvPr>
            <p:ph sz="half" idx="2"/>
          </p:nvPr>
        </p:nvSpPr>
        <p:spPr>
          <a:xfrm>
            <a:off x="4641850" y="1600200"/>
            <a:ext cx="4044950" cy="4525963"/>
          </a:xfrm>
        </p:spPr>
        <p:txBody>
          <a:bodyPr/>
          <a:lstStyle/>
          <a:p>
            <a:pPr>
              <a:lnSpc>
                <a:spcPct val="80000"/>
              </a:lnSpc>
            </a:pPr>
            <a:r>
              <a:rPr lang="en-US" altLang="en-US" sz="1800" smtClean="0">
                <a:latin typeface="Arial" charset="0"/>
                <a:ea typeface="ＭＳ Ｐゴシック" charset="-128"/>
                <a:cs typeface="Arial" charset="0"/>
              </a:rPr>
              <a:t>Acceptable entry conditions</a:t>
            </a:r>
          </a:p>
          <a:p>
            <a:pPr>
              <a:lnSpc>
                <a:spcPct val="80000"/>
              </a:lnSpc>
            </a:pPr>
            <a:r>
              <a:rPr lang="en-US" altLang="en-US" sz="1800" smtClean="0">
                <a:latin typeface="Arial" charset="0"/>
                <a:ea typeface="ＭＳ Ｐゴシック" charset="-128"/>
                <a:cs typeface="Arial" charset="0"/>
              </a:rPr>
              <a:t>Results of initial &amp; periodic atmospheric monitoring</a:t>
            </a:r>
          </a:p>
          <a:p>
            <a:pPr>
              <a:lnSpc>
                <a:spcPct val="80000"/>
              </a:lnSpc>
            </a:pPr>
            <a:r>
              <a:rPr lang="en-US" altLang="en-US" sz="1800" smtClean="0">
                <a:latin typeface="Arial" charset="0"/>
                <a:ea typeface="ＭＳ Ｐゴシック" charset="-128"/>
                <a:cs typeface="Arial" charset="0"/>
              </a:rPr>
              <a:t>Rescue &amp; emergency services</a:t>
            </a:r>
          </a:p>
          <a:p>
            <a:pPr>
              <a:lnSpc>
                <a:spcPct val="80000"/>
              </a:lnSpc>
            </a:pPr>
            <a:r>
              <a:rPr lang="en-US" altLang="en-US" sz="1800" smtClean="0">
                <a:latin typeface="Arial" charset="0"/>
                <a:ea typeface="ＭＳ Ｐゴシック" charset="-128"/>
                <a:cs typeface="Arial" charset="0"/>
              </a:rPr>
              <a:t>Communications procedures</a:t>
            </a:r>
          </a:p>
          <a:p>
            <a:pPr>
              <a:lnSpc>
                <a:spcPct val="80000"/>
              </a:lnSpc>
            </a:pPr>
            <a:r>
              <a:rPr lang="en-US" altLang="en-US" sz="1800" smtClean="0">
                <a:latin typeface="Arial" charset="0"/>
                <a:ea typeface="ＭＳ Ｐゴシック" charset="-128"/>
                <a:cs typeface="Arial" charset="0"/>
              </a:rPr>
              <a:t>Equipment required for entry &amp; rescue operations</a:t>
            </a:r>
          </a:p>
          <a:p>
            <a:pPr>
              <a:lnSpc>
                <a:spcPct val="80000"/>
              </a:lnSpc>
            </a:pPr>
            <a:r>
              <a:rPr lang="en-US" altLang="en-US" sz="1800" smtClean="0">
                <a:latin typeface="Arial" charset="0"/>
                <a:ea typeface="ＭＳ Ｐゴシック" charset="-128"/>
                <a:cs typeface="Arial" charset="0"/>
              </a:rPr>
              <a:t>Other necessary information &amp; other required permits</a:t>
            </a:r>
          </a:p>
        </p:txBody>
      </p:sp>
      <p:sp>
        <p:nvSpPr>
          <p:cNvPr id="121861" name="Slide Number Placeholder 1"/>
          <p:cNvSpPr>
            <a:spLocks noGrp="1"/>
          </p:cNvSpPr>
          <p:nvPr>
            <p:ph type="sldNum" sz="quarter" idx="4294967295"/>
          </p:nvPr>
        </p:nvSpPr>
        <p:spPr bwMode="auto">
          <a:xfrm>
            <a:off x="8062913" y="6680200"/>
            <a:ext cx="1081087" cy="13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9C4B8541-50E6-46D7-B813-CACBE39479FF}" type="slidenum">
              <a:rPr lang="en-US" altLang="en-US">
                <a:solidFill>
                  <a:schemeClr val="bg1"/>
                </a:solidFill>
                <a:latin typeface="Arial Black" charset="0"/>
              </a:rPr>
              <a:pPr/>
              <a:t>57</a:t>
            </a:fld>
            <a:endParaRPr lang="en-US" altLang="en-US">
              <a:solidFill>
                <a:schemeClr val="bg1"/>
              </a:solidFill>
              <a:latin typeface="Arial Black"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smtClean="0">
                <a:latin typeface="Arial" charset="0"/>
                <a:ea typeface="ＭＳ Ｐゴシック" charset="-128"/>
                <a:cs typeface="Arial" charset="0"/>
              </a:rPr>
              <a:t>Permit-Required</a:t>
            </a:r>
            <a:br>
              <a:rPr lang="en-US" altLang="en-US" sz="4000" smtClean="0">
                <a:latin typeface="Arial" charset="0"/>
                <a:ea typeface="ＭＳ Ｐゴシック" charset="-128"/>
                <a:cs typeface="Arial" charset="0"/>
              </a:rPr>
            </a:br>
            <a:r>
              <a:rPr lang="en-US" altLang="en-US" sz="4000" smtClean="0">
                <a:latin typeface="Arial" charset="0"/>
                <a:ea typeface="ＭＳ Ｐゴシック" charset="-128"/>
                <a:cs typeface="Arial" charset="0"/>
              </a:rPr>
              <a:t>Confined Space</a:t>
            </a:r>
          </a:p>
        </p:txBody>
      </p:sp>
      <p:sp>
        <p:nvSpPr>
          <p:cNvPr id="17411" name="Rectangle 3"/>
          <p:cNvSpPr>
            <a:spLocks noGrp="1" noChangeArrowheads="1"/>
          </p:cNvSpPr>
          <p:nvPr>
            <p:ph idx="1"/>
          </p:nvPr>
        </p:nvSpPr>
        <p:spPr/>
        <p:txBody>
          <a:bodyPr/>
          <a:lstStyle/>
          <a:p>
            <a:pPr marL="252413" indent="-252413">
              <a:buFontTx/>
              <a:buBlip>
                <a:blip r:embed="rId3"/>
              </a:buBlip>
            </a:pPr>
            <a:r>
              <a:rPr lang="en-US" altLang="en-US" smtClean="0">
                <a:latin typeface="Arial" charset="0"/>
                <a:ea typeface="ＭＳ Ｐゴシック" charset="-128"/>
                <a:cs typeface="Arial" charset="0"/>
              </a:rPr>
              <a:t>Permit-Required Confined Space is confined space that has one or more of following characteristics:</a:t>
            </a:r>
          </a:p>
          <a:p>
            <a:pPr marL="252413" indent="-252413">
              <a:buFontTx/>
              <a:buBlip>
                <a:blip r:embed="rId3"/>
              </a:buBlip>
            </a:pPr>
            <a:r>
              <a:rPr lang="en-US" altLang="en-US" smtClean="0">
                <a:latin typeface="Arial" charset="0"/>
                <a:ea typeface="ＭＳ Ｐゴシック" charset="-128"/>
                <a:cs typeface="Arial" charset="0"/>
              </a:rPr>
              <a:t>Contains or has potential to contain hazardous atmosphere</a:t>
            </a:r>
          </a:p>
          <a:p>
            <a:pPr marL="252413" indent="-252413">
              <a:buFontTx/>
              <a:buBlip>
                <a:blip r:embed="rId3"/>
              </a:buBlip>
            </a:pPr>
            <a:r>
              <a:rPr lang="en-US" altLang="en-US" smtClean="0">
                <a:latin typeface="Arial" charset="0"/>
                <a:ea typeface="ＭＳ Ｐゴシック" charset="-128"/>
                <a:cs typeface="Arial" charset="0"/>
              </a:rPr>
              <a:t>Contains material that has potential for engulfing entrant</a:t>
            </a:r>
          </a:p>
        </p:txBody>
      </p:sp>
      <p:sp>
        <p:nvSpPr>
          <p:cNvPr id="17412" name="Slide Number Placeholder 1"/>
          <p:cNvSpPr>
            <a:spLocks noGrp="1"/>
          </p:cNvSpPr>
          <p:nvPr>
            <p:ph type="sldNum" sz="quarter" idx="10"/>
          </p:nvPr>
        </p:nvSpPr>
        <p:spPr bwMode="auto">
          <a:xfrm>
            <a:off x="8051800" y="6629400"/>
            <a:ext cx="1081088" cy="13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46C177A2-8FE1-47B5-807A-B418B0382D66}" type="slidenum">
              <a:rPr lang="en-US" altLang="en-US">
                <a:solidFill>
                  <a:schemeClr val="bg1"/>
                </a:solidFill>
                <a:latin typeface="Arial Black" charset="0"/>
              </a:rPr>
              <a:pPr/>
              <a:t>6</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4000" dirty="0" smtClean="0">
                <a:latin typeface="Arial" charset="0"/>
                <a:ea typeface="ＭＳ Ｐゴシック" charset="-128"/>
                <a:cs typeface="Arial" charset="0"/>
              </a:rPr>
              <a:t>Permit-Required </a:t>
            </a:r>
            <a:r>
              <a:rPr lang="en-US" altLang="en-US" sz="4000" dirty="0" smtClean="0">
                <a:latin typeface="Arial" charset="0"/>
                <a:ea typeface="ＭＳ Ｐゴシック" charset="-128"/>
                <a:cs typeface="Arial" charset="0"/>
              </a:rPr>
              <a:t/>
            </a:r>
            <a:br>
              <a:rPr lang="en-US" altLang="en-US" sz="4000" dirty="0" smtClean="0">
                <a:latin typeface="Arial" charset="0"/>
                <a:ea typeface="ＭＳ Ｐゴシック" charset="-128"/>
                <a:cs typeface="Arial" charset="0"/>
              </a:rPr>
            </a:br>
            <a:r>
              <a:rPr lang="en-US" altLang="en-US" sz="4000" dirty="0" smtClean="0">
                <a:latin typeface="Arial" charset="0"/>
                <a:ea typeface="ＭＳ Ｐゴシック" charset="-128"/>
                <a:cs typeface="Arial" charset="0"/>
              </a:rPr>
              <a:t>Confined Space</a:t>
            </a:r>
          </a:p>
        </p:txBody>
      </p:sp>
      <p:sp>
        <p:nvSpPr>
          <p:cNvPr id="19459" name="Rectangle 3"/>
          <p:cNvSpPr>
            <a:spLocks noGrp="1" noChangeArrowheads="1"/>
          </p:cNvSpPr>
          <p:nvPr>
            <p:ph idx="1"/>
          </p:nvPr>
        </p:nvSpPr>
        <p:spPr>
          <a:xfrm>
            <a:off x="33338" y="1216025"/>
            <a:ext cx="8228012" cy="4527550"/>
          </a:xfrm>
        </p:spPr>
        <p:txBody>
          <a:bodyPr/>
          <a:lstStyle/>
          <a:p>
            <a:pPr marL="252413" indent="-252413">
              <a:buFontTx/>
              <a:buBlip>
                <a:blip r:embed="rId3"/>
              </a:buBlip>
            </a:pPr>
            <a:r>
              <a:rPr lang="en-US" altLang="en-US" smtClean="0">
                <a:latin typeface="Arial" charset="0"/>
                <a:ea typeface="ＭＳ Ｐゴシック" charset="-128"/>
                <a:cs typeface="Arial" charset="0"/>
              </a:rPr>
              <a:t>Has internal configuration such that entrant could be trapped or asphyxiated by inwardly converging walls or by floor which slopes downward &amp; tapers to smaller cross-section</a:t>
            </a:r>
          </a:p>
          <a:p>
            <a:pPr marL="252413" indent="-252413">
              <a:buFontTx/>
              <a:buBlip>
                <a:blip r:embed="rId3"/>
              </a:buBlip>
            </a:pPr>
            <a:r>
              <a:rPr lang="en-US" altLang="en-US" smtClean="0">
                <a:latin typeface="Arial" charset="0"/>
                <a:ea typeface="ＭＳ Ｐゴシック" charset="-128"/>
                <a:cs typeface="Arial" charset="0"/>
              </a:rPr>
              <a:t>Contains any other serious safety or health hazard</a:t>
            </a:r>
          </a:p>
        </p:txBody>
      </p:sp>
      <p:sp>
        <p:nvSpPr>
          <p:cNvPr id="19460" name="Slide Number Placeholder 1"/>
          <p:cNvSpPr>
            <a:spLocks noGrp="1"/>
          </p:cNvSpPr>
          <p:nvPr>
            <p:ph type="sldNum" sz="quarter" idx="10"/>
          </p:nvPr>
        </p:nvSpPr>
        <p:spPr bwMode="auto">
          <a:xfrm>
            <a:off x="8026400" y="6611938"/>
            <a:ext cx="1079500" cy="13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AB5D497-DA17-49F9-8080-14E07E134BF6}" type="slidenum">
              <a:rPr lang="en-US" altLang="en-US">
                <a:solidFill>
                  <a:schemeClr val="bg1"/>
                </a:solidFill>
                <a:latin typeface="Arial Black" charset="0"/>
              </a:rPr>
              <a:pPr/>
              <a:t>7</a:t>
            </a:fld>
            <a:endParaRPr lang="en-US" altLang="en-US">
              <a:solidFill>
                <a:schemeClr val="bg1"/>
              </a:solidFill>
              <a:latin typeface="Arial Black"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Examples</a:t>
            </a:r>
          </a:p>
        </p:txBody>
      </p:sp>
      <p:sp>
        <p:nvSpPr>
          <p:cNvPr id="2150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1FA49093-605C-4FFC-9189-A8DC39522F33}" type="slidenum">
              <a:rPr lang="en-US" altLang="en-US">
                <a:latin typeface="Arial Black" charset="0"/>
              </a:rPr>
              <a:pPr/>
              <a:t>8</a:t>
            </a:fld>
            <a:endParaRPr lang="en-US" altLang="en-US">
              <a:latin typeface="Arial Black" charset="0"/>
            </a:endParaRPr>
          </a:p>
        </p:txBody>
      </p:sp>
      <p:pic>
        <p:nvPicPr>
          <p:cNvPr id="21508" name="Picture 3" descr="CS19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813" y="44196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CS17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813" y="1905000"/>
            <a:ext cx="29797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CS18C"/>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64138" y="4419600"/>
            <a:ext cx="33178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CS16C"/>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05600" y="533400"/>
            <a:ext cx="1930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ea typeface="ＭＳ Ｐゴシック" charset="-128"/>
                <a:cs typeface="Arial" charset="0"/>
              </a:rPr>
              <a:t>29 CFR 1910.146 </a:t>
            </a:r>
            <a:br>
              <a:rPr lang="en-US" altLang="en-US" smtClean="0">
                <a:latin typeface="Arial" charset="0"/>
                <a:ea typeface="ＭＳ Ｐゴシック" charset="-128"/>
                <a:cs typeface="Arial" charset="0"/>
              </a:rPr>
            </a:br>
            <a:r>
              <a:rPr lang="en-US" altLang="en-US" smtClean="0">
                <a:latin typeface="Arial" charset="0"/>
                <a:ea typeface="ＭＳ Ｐゴシック" charset="-128"/>
                <a:cs typeface="Arial" charset="0"/>
              </a:rPr>
              <a:t>Permit-Required Confined Spaces</a:t>
            </a:r>
          </a:p>
        </p:txBody>
      </p:sp>
      <p:sp>
        <p:nvSpPr>
          <p:cNvPr id="23555" name="Rectangle 3"/>
          <p:cNvSpPr>
            <a:spLocks noGrp="1" noChangeArrowheads="1"/>
          </p:cNvSpPr>
          <p:nvPr>
            <p:ph sz="half" idx="1"/>
          </p:nvPr>
        </p:nvSpPr>
        <p:spPr>
          <a:xfrm>
            <a:off x="847725" y="1809750"/>
            <a:ext cx="4071938" cy="5048250"/>
          </a:xfrm>
        </p:spPr>
        <p:txBody>
          <a:bodyPr/>
          <a:lstStyle/>
          <a:p>
            <a:r>
              <a:rPr lang="en-US" altLang="en-US" sz="2000" smtClean="0">
                <a:latin typeface="Arial" charset="0"/>
                <a:ea typeface="ＭＳ Ｐゴシック" charset="-128"/>
                <a:cs typeface="Arial" charset="0"/>
              </a:rPr>
              <a:t>Scope &amp; application</a:t>
            </a:r>
          </a:p>
          <a:p>
            <a:r>
              <a:rPr lang="en-US" altLang="en-US" sz="2000" smtClean="0">
                <a:latin typeface="Arial" charset="0"/>
                <a:ea typeface="ＭＳ Ｐゴシック" charset="-128"/>
                <a:cs typeface="Arial" charset="0"/>
              </a:rPr>
              <a:t>Definitions</a:t>
            </a:r>
          </a:p>
          <a:p>
            <a:r>
              <a:rPr lang="en-US" altLang="en-US" sz="2000" smtClean="0">
                <a:latin typeface="Arial" charset="0"/>
                <a:ea typeface="ＭＳ Ｐゴシック" charset="-128"/>
                <a:cs typeface="Arial" charset="0"/>
              </a:rPr>
              <a:t>General requirements  (to include dev. of  written plan)</a:t>
            </a:r>
          </a:p>
          <a:p>
            <a:r>
              <a:rPr lang="en-US" altLang="en-US" sz="2000" smtClean="0">
                <a:latin typeface="Arial" charset="0"/>
                <a:ea typeface="ＭＳ Ｐゴシック" charset="-128"/>
                <a:cs typeface="Arial" charset="0"/>
              </a:rPr>
              <a:t>Permit-required  confined spaces</a:t>
            </a:r>
          </a:p>
          <a:p>
            <a:r>
              <a:rPr lang="en-US" altLang="en-US" sz="2000" smtClean="0">
                <a:latin typeface="Arial" charset="0"/>
                <a:ea typeface="ＭＳ Ｐゴシック" charset="-128"/>
                <a:cs typeface="Arial" charset="0"/>
              </a:rPr>
              <a:t>Permit system</a:t>
            </a:r>
          </a:p>
          <a:p>
            <a:r>
              <a:rPr lang="en-US" altLang="en-US" sz="2000" smtClean="0">
                <a:latin typeface="Arial" charset="0"/>
                <a:ea typeface="ＭＳ Ｐゴシック" charset="-128"/>
                <a:cs typeface="Arial" charset="0"/>
              </a:rPr>
              <a:t>Entry permit</a:t>
            </a:r>
          </a:p>
        </p:txBody>
      </p:sp>
      <p:sp>
        <p:nvSpPr>
          <p:cNvPr id="23556" name="Rectangle 4"/>
          <p:cNvSpPr>
            <a:spLocks noGrp="1" noChangeArrowheads="1"/>
          </p:cNvSpPr>
          <p:nvPr>
            <p:ph sz="half" idx="2"/>
          </p:nvPr>
        </p:nvSpPr>
        <p:spPr>
          <a:xfrm>
            <a:off x="5072063" y="1809750"/>
            <a:ext cx="4071937" cy="5048250"/>
          </a:xfrm>
        </p:spPr>
        <p:txBody>
          <a:bodyPr/>
          <a:lstStyle/>
          <a:p>
            <a:r>
              <a:rPr lang="en-US" altLang="en-US" sz="2000" smtClean="0">
                <a:latin typeface="Arial" charset="0"/>
                <a:ea typeface="ＭＳ Ｐゴシック" charset="-128"/>
                <a:cs typeface="Arial" charset="0"/>
              </a:rPr>
              <a:t>Training</a:t>
            </a:r>
          </a:p>
          <a:p>
            <a:r>
              <a:rPr lang="en-US" altLang="en-US" sz="2000" smtClean="0">
                <a:latin typeface="Arial" charset="0"/>
                <a:ea typeface="ＭＳ Ｐゴシック" charset="-128"/>
                <a:cs typeface="Arial" charset="0"/>
              </a:rPr>
              <a:t>Duties of authorized entrants</a:t>
            </a:r>
          </a:p>
          <a:p>
            <a:r>
              <a:rPr lang="en-US" altLang="en-US" sz="2000" smtClean="0">
                <a:latin typeface="Arial" charset="0"/>
                <a:ea typeface="ＭＳ Ｐゴシック" charset="-128"/>
                <a:cs typeface="Arial" charset="0"/>
              </a:rPr>
              <a:t>Duties of attendants</a:t>
            </a:r>
          </a:p>
          <a:p>
            <a:r>
              <a:rPr lang="en-US" altLang="en-US" sz="2000" smtClean="0">
                <a:latin typeface="Arial" charset="0"/>
                <a:ea typeface="ＭＳ Ｐゴシック" charset="-128"/>
                <a:cs typeface="Arial" charset="0"/>
              </a:rPr>
              <a:t>Duties of entry supervisors</a:t>
            </a:r>
          </a:p>
          <a:p>
            <a:r>
              <a:rPr lang="en-US" altLang="en-US" sz="2000" smtClean="0">
                <a:latin typeface="Arial" charset="0"/>
                <a:ea typeface="ＭＳ Ｐゴシック" charset="-128"/>
                <a:cs typeface="Arial" charset="0"/>
              </a:rPr>
              <a:t>Rescue &amp; emergency services</a:t>
            </a:r>
          </a:p>
          <a:p>
            <a:r>
              <a:rPr lang="en-US" altLang="en-US" sz="2000" smtClean="0">
                <a:latin typeface="Arial" charset="0"/>
                <a:ea typeface="ＭＳ Ｐゴシック" charset="-128"/>
                <a:cs typeface="Arial" charset="0"/>
              </a:rPr>
              <a:t>Employee participation</a:t>
            </a:r>
          </a:p>
        </p:txBody>
      </p:sp>
      <p:sp>
        <p:nvSpPr>
          <p:cNvPr id="23557" name="Slide Number Placeholder 1"/>
          <p:cNvSpPr>
            <a:spLocks noGrp="1"/>
          </p:cNvSpPr>
          <p:nvPr>
            <p:ph type="sldNum" sz="quarter" idx="4294967295"/>
          </p:nvPr>
        </p:nvSpPr>
        <p:spPr bwMode="auto">
          <a:xfrm>
            <a:off x="70104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charset="0"/>
                <a:ea typeface="ＭＳ Ｐゴシック" charset="-128"/>
              </a:defRPr>
            </a:lvl1pPr>
            <a:lvl2pPr marL="742950" indent="-285750" defTabSz="912813">
              <a:defRPr>
                <a:solidFill>
                  <a:schemeClr val="tx1"/>
                </a:solidFill>
                <a:latin typeface="Arial" charset="0"/>
                <a:ea typeface="ＭＳ Ｐゴシック" charset="-128"/>
              </a:defRPr>
            </a:lvl2pPr>
            <a:lvl3pPr marL="1143000" indent="-228600" defTabSz="912813">
              <a:defRPr>
                <a:solidFill>
                  <a:schemeClr val="tx1"/>
                </a:solidFill>
                <a:latin typeface="Arial" charset="0"/>
                <a:ea typeface="ＭＳ Ｐゴシック" charset="-128"/>
              </a:defRPr>
            </a:lvl3pPr>
            <a:lvl4pPr marL="1600200" indent="-228600" defTabSz="912813">
              <a:defRPr>
                <a:solidFill>
                  <a:schemeClr val="tx1"/>
                </a:solidFill>
                <a:latin typeface="Arial" charset="0"/>
                <a:ea typeface="ＭＳ Ｐゴシック" charset="-128"/>
              </a:defRPr>
            </a:lvl4pPr>
            <a:lvl5pPr marL="2057400" indent="-228600" defTabSz="912813">
              <a:defRPr>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128"/>
              </a:defRPr>
            </a:lvl9pPr>
          </a:lstStyle>
          <a:p>
            <a:fld id="{BBD899E7-3438-4A09-A74A-9B167891045F}" type="slidenum">
              <a:rPr lang="en-US" altLang="en-US">
                <a:latin typeface="Arial Black" charset="0"/>
              </a:rPr>
              <a:pPr/>
              <a:t>9</a:t>
            </a:fld>
            <a:endParaRPr lang="en-US" altLang="en-US">
              <a:latin typeface="Arial Black"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TRI 2010 World">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TRI 2010 World" id="{8BBEA8D3-6ADC-4D02-8E42-F131EE363BF7}" vid="{1EBCB68C-6112-4113-A537-0B2D1EE4B05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2140</Words>
  <Application>Microsoft Office PowerPoint</Application>
  <PresentationFormat>On-screen Show (4:3)</PresentationFormat>
  <Paragraphs>336</Paragraphs>
  <Slides>57</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ＭＳ Ｐゴシック</vt:lpstr>
      <vt:lpstr>Arial</vt:lpstr>
      <vt:lpstr>Arial Black</vt:lpstr>
      <vt:lpstr>Impact</vt:lpstr>
      <vt:lpstr>GTRI 2010 World</vt:lpstr>
      <vt:lpstr>Confined Spaces</vt:lpstr>
      <vt:lpstr>Disclaimer</vt:lpstr>
      <vt:lpstr>What kind of Confined Spaces Do You Have At Your Facility?</vt:lpstr>
      <vt:lpstr>Standard</vt:lpstr>
      <vt:lpstr>Confined Space</vt:lpstr>
      <vt:lpstr>Permit-Required Confined Space</vt:lpstr>
      <vt:lpstr>Permit-Required  Confined Space</vt:lpstr>
      <vt:lpstr>Examples</vt:lpstr>
      <vt:lpstr>29 CFR 1910.146  Permit-Required Confined Spaces</vt:lpstr>
      <vt:lpstr>Appendices</vt:lpstr>
      <vt:lpstr>Confined Space Crew</vt:lpstr>
      <vt:lpstr>Definitions</vt:lpstr>
      <vt:lpstr>Duties of Attendants</vt:lpstr>
      <vt:lpstr>Duties of Attendants </vt:lpstr>
      <vt:lpstr>Confined Space Attendant</vt:lpstr>
      <vt:lpstr>Definitions </vt:lpstr>
      <vt:lpstr>Duties of Authorized Entrants</vt:lpstr>
      <vt:lpstr>Duties of Authorized Entrants </vt:lpstr>
      <vt:lpstr>Duties of Authorized Entrants  </vt:lpstr>
      <vt:lpstr>Confined Space Entrant</vt:lpstr>
      <vt:lpstr>Definitions  </vt:lpstr>
      <vt:lpstr>Definitions   </vt:lpstr>
      <vt:lpstr>Confined Space Entrant </vt:lpstr>
      <vt:lpstr>Confined Space Entrant  </vt:lpstr>
      <vt:lpstr>Definitions    </vt:lpstr>
      <vt:lpstr>Duties of Entry Supervisor</vt:lpstr>
      <vt:lpstr>Duties of Entry Supervisor  </vt:lpstr>
      <vt:lpstr>  Definitions</vt:lpstr>
      <vt:lpstr> Definitions</vt:lpstr>
      <vt:lpstr>   Definitions</vt:lpstr>
      <vt:lpstr>    Definitions</vt:lpstr>
      <vt:lpstr>     Definitions</vt:lpstr>
      <vt:lpstr>    Definitions </vt:lpstr>
      <vt:lpstr>Valve Lockout Clamshell</vt:lpstr>
      <vt:lpstr>   Definitions </vt:lpstr>
      <vt:lpstr>  Definitions    </vt:lpstr>
      <vt:lpstr>Rescue &amp; Emergency Services</vt:lpstr>
      <vt:lpstr>Confined space rescue</vt:lpstr>
      <vt:lpstr>  Definitions   </vt:lpstr>
      <vt:lpstr>Confined Space Retrieval System</vt:lpstr>
      <vt:lpstr>   Definitions    </vt:lpstr>
      <vt:lpstr>Testing Protocol</vt:lpstr>
      <vt:lpstr>Monitoring Confined Space</vt:lpstr>
      <vt:lpstr>Other Hazards</vt:lpstr>
      <vt:lpstr>Mechanical Hazards Agitator Blades</vt:lpstr>
      <vt:lpstr>Mechanical Hazards Agitator B lades</vt:lpstr>
      <vt:lpstr>Mechanical Hazards Agitator Blades </vt:lpstr>
      <vt:lpstr>Snakes in Confined Space</vt:lpstr>
      <vt:lpstr>PRCS Signage</vt:lpstr>
      <vt:lpstr>Confined Space Sign</vt:lpstr>
      <vt:lpstr>Confined Space Sign </vt:lpstr>
      <vt:lpstr>Manhole Cover With No Sign</vt:lpstr>
      <vt:lpstr>Pit Entry With No Sign</vt:lpstr>
      <vt:lpstr>Confined Space Entry Supervisor</vt:lpstr>
      <vt:lpstr> PRCS Written Plan Outline</vt:lpstr>
      <vt:lpstr>PRCS Written Plan Outline</vt:lpstr>
      <vt:lpstr>Entry Permits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2018-08-06T20:21:07Z</dcterms:created>
  <dcterms:modified xsi:type="dcterms:W3CDTF">2018-08-06T20:27:27Z</dcterms:modified>
</cp:coreProperties>
</file>