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7"/>
  </p:notesMasterIdLst>
  <p:sldIdLst>
    <p:sldId id="260" r:id="rId2"/>
    <p:sldId id="300" r:id="rId3"/>
    <p:sldId id="261" r:id="rId4"/>
    <p:sldId id="291" r:id="rId5"/>
    <p:sldId id="262" r:id="rId6"/>
    <p:sldId id="292" r:id="rId7"/>
    <p:sldId id="263" r:id="rId8"/>
    <p:sldId id="264" r:id="rId9"/>
    <p:sldId id="265"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93" r:id="rId25"/>
    <p:sldId id="294" r:id="rId26"/>
    <p:sldId id="298" r:id="rId27"/>
    <p:sldId id="282" r:id="rId28"/>
    <p:sldId id="283" r:id="rId29"/>
    <p:sldId id="284" r:id="rId30"/>
    <p:sldId id="286" r:id="rId31"/>
    <p:sldId id="287" r:id="rId32"/>
    <p:sldId id="288" r:id="rId33"/>
    <p:sldId id="289" r:id="rId34"/>
    <p:sldId id="290"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autoAdjust="0"/>
    <p:restoredTop sz="80576" autoAdjust="0"/>
  </p:normalViewPr>
  <p:slideViewPr>
    <p:cSldViewPr snapToGrid="0">
      <p:cViewPr varScale="1">
        <p:scale>
          <a:sx n="67" d="100"/>
          <a:sy n="67" d="100"/>
        </p:scale>
        <p:origin x="1014" y="60"/>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25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2-03T12:21:29.871" idx="1">
    <p:pos x="5525" y="2198"/>
    <p:text>What's the Chapter for? Normally we'd put the CFR here</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Instructor’s Notes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3F733-8067-4DC0-93EB-C28043BC92AF}" type="slidenum">
              <a:rPr lang="en-US" smtClean="0"/>
              <a:t>‹#›</a:t>
            </a:fld>
            <a:endParaRPr lang="en-US"/>
          </a:p>
        </p:txBody>
      </p:sp>
      <p:sp>
        <p:nvSpPr>
          <p:cNvPr id="8" name="Footer Placeholder 4"/>
          <p:cNvSpPr txBox="1">
            <a:spLocks/>
          </p:cNvSpPr>
          <p:nvPr/>
        </p:nvSpPr>
        <p:spPr>
          <a:xfrm>
            <a:off x="126642" y="8685212"/>
            <a:ext cx="2971800" cy="3428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Poultry/Meatpacking Ergo &amp; Safety Training</a:t>
            </a:r>
            <a:endParaRPr lang="en-US" sz="1200" dirty="0"/>
          </a:p>
        </p:txBody>
      </p:sp>
    </p:spTree>
    <p:extLst>
      <p:ext uri="{BB962C8B-B14F-4D97-AF65-F5344CB8AC3E}">
        <p14:creationId xmlns:p14="http://schemas.microsoft.com/office/powerpoint/2010/main" val="73378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8565"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INTERPRETATIONS&amp;p_id=25342"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material was produced under a grant </a:t>
            </a:r>
            <a:r>
              <a:rPr lang="is-IS" dirty="0" smtClean="0"/>
              <a:t>#</a:t>
            </a:r>
            <a:r>
              <a:rPr lang="is-IS" dirty="0" smtClean="0"/>
              <a:t>SH-29660-SH6</a:t>
            </a:r>
            <a:r>
              <a:rPr lang="en-US" dirty="0" smtClean="0"/>
              <a:t> from the Occupational Safety and Health Administration, U.S. Department of Labor. It does not necessarily reflect the views or policies of the U.S. Department of Labor, nor does the mention or trade names, commercial products, or organization imply endorsement by the U.S. government.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Tell students</a:t>
            </a:r>
            <a:r>
              <a:rPr lang="en-US" baseline="0" dirty="0" smtClean="0"/>
              <a:t> this information is in Section 5 of the course notebook.</a:t>
            </a:r>
            <a:endParaRPr lang="en-US" dirty="0" smtClean="0"/>
          </a:p>
        </p:txBody>
      </p:sp>
      <p:sp>
        <p:nvSpPr>
          <p:cNvPr id="4" name="Slide Number Placeholder 3"/>
          <p:cNvSpPr>
            <a:spLocks noGrp="1"/>
          </p:cNvSpPr>
          <p:nvPr>
            <p:ph type="sldNum" sz="quarter" idx="10"/>
          </p:nvPr>
        </p:nvSpPr>
        <p:spPr/>
        <p:txBody>
          <a:bodyPr/>
          <a:lstStyle/>
          <a:p>
            <a:fld id="{B663F733-8067-4DC0-93EB-C28043BC92AF}" type="slidenum">
              <a:rPr lang="en-US" smtClean="0"/>
              <a:t>1</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38912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417513" y="703263"/>
            <a:ext cx="6176962" cy="3475037"/>
          </a:xfrm>
          <a:ln cap="flat"/>
        </p:spPr>
      </p:sp>
      <p:sp>
        <p:nvSpPr>
          <p:cNvPr id="95235" name="Rectangle 3"/>
          <p:cNvSpPr>
            <a:spLocks noGrp="1" noChangeArrowheads="1"/>
          </p:cNvSpPr>
          <p:nvPr>
            <p:ph type="body" idx="1"/>
          </p:nvPr>
        </p:nvSpPr>
        <p:spPr>
          <a:xfrm>
            <a:off x="933661" y="4416110"/>
            <a:ext cx="5138305" cy="4179247"/>
          </a:xfrm>
          <a:ln/>
        </p:spPr>
        <p:txBody>
          <a:bodyPr lIns="91343" tIns="44871" rIns="91343" bIns="44871"/>
          <a:lstStyle/>
          <a:p>
            <a:r>
              <a:rPr lang="en-US" altLang="en-US" dirty="0" smtClean="0"/>
              <a:t>The purpose of the standard is to ensure that the hazards of workplace chemicals are evaluated prior to their entry into the workplace, and that the resulting hazard information is delivered to employers and employees who will be exposed</a:t>
            </a:r>
            <a:r>
              <a:rPr lang="en-US" altLang="en-US" baseline="0" dirty="0" smtClean="0"/>
              <a:t> to these hazards.  This OSHA rule was first published in 1983, and since that time the standard has been one of the most frequently cited OSHA standards. The standard applies to both general industry and to construction. The standard was revised in 2012 and we will cover those specific changes as well.</a:t>
            </a:r>
          </a:p>
          <a:p>
            <a:endParaRPr lang="en-US" altLang="en-US" baseline="0" dirty="0" smtClean="0"/>
          </a:p>
          <a:p>
            <a:r>
              <a:rPr lang="en-US" altLang="en-US" baseline="0" dirty="0" smtClean="0"/>
              <a:t>Hazard Communication/Chemical Safety: Two of OSHA’s top ten most highly cited topics for food processing facilities, it’s important for employees to be educated on chemicals and how to safely handle them. In food manufacturing, harsh chemicals are used for </a:t>
            </a:r>
            <a:r>
              <a:rPr lang="en-US" altLang="en-US" baseline="0" dirty="0" err="1" smtClean="0"/>
              <a:t>washdown</a:t>
            </a:r>
            <a:r>
              <a:rPr lang="en-US" altLang="en-US" baseline="0" dirty="0" smtClean="0"/>
              <a:t> and other cleaning and sanitation processes.</a:t>
            </a:r>
          </a:p>
          <a:p>
            <a:endParaRPr lang="en-US" altLang="en-US" baseline="0" dirty="0" smtClean="0"/>
          </a:p>
          <a:p>
            <a:r>
              <a:rPr lang="en-US" altLang="en-US" baseline="0" dirty="0" smtClean="0"/>
              <a:t>Top graphic: working in full body protective </a:t>
            </a:r>
            <a:r>
              <a:rPr lang="en-US" altLang="en-US" baseline="0" dirty="0" err="1" smtClean="0"/>
              <a:t>clothing,SCBA</a:t>
            </a:r>
            <a:r>
              <a:rPr lang="en-US" altLang="en-US" baseline="0" dirty="0" smtClean="0"/>
              <a:t> respirator, and gloves.</a:t>
            </a:r>
          </a:p>
          <a:p>
            <a:r>
              <a:rPr lang="en-US" altLang="en-US" baseline="0" dirty="0" smtClean="0"/>
              <a:t>Bottom graphic: graphic of a drum of flammable material being hit by a hand truck.</a:t>
            </a:r>
          </a:p>
          <a:p>
            <a:endParaRPr lang="en-US" altLang="en-US" dirty="0"/>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53848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GHS: aka</a:t>
            </a:r>
            <a:r>
              <a:rPr lang="en-US" baseline="0" dirty="0" smtClean="0"/>
              <a:t> “Globally Harmonized System of Classification and Labeling of Chemicals”</a:t>
            </a:r>
            <a:endParaRPr lang="en-US" dirty="0" smtClean="0"/>
          </a:p>
          <a:p>
            <a:endParaRPr lang="en-US" dirty="0" smtClean="0"/>
          </a:p>
          <a:p>
            <a:r>
              <a:rPr lang="en-US" dirty="0" smtClean="0"/>
              <a:t>Final Standard</a:t>
            </a:r>
            <a:r>
              <a:rPr lang="en-US" baseline="0" dirty="0" smtClean="0"/>
              <a:t> was published </a:t>
            </a:r>
            <a:r>
              <a:rPr lang="en-US" dirty="0" smtClean="0"/>
              <a:t>March 2012, after</a:t>
            </a:r>
            <a:r>
              <a:rPr lang="en-US" baseline="0" dirty="0" smtClean="0"/>
              <a:t> several years of background effort. It is a revision to the OSHA Hazard Communication (aka </a:t>
            </a:r>
            <a:r>
              <a:rPr lang="en-US" baseline="0" dirty="0" err="1" smtClean="0"/>
              <a:t>HazCom</a:t>
            </a:r>
            <a:r>
              <a:rPr lang="en-US" baseline="0" dirty="0" smtClean="0"/>
              <a:t>) standard, and to other standards that reference </a:t>
            </a:r>
            <a:r>
              <a:rPr lang="en-US" baseline="0" dirty="0" err="1" smtClean="0"/>
              <a:t>HazCom</a:t>
            </a:r>
            <a:r>
              <a:rPr lang="en-US" baseline="0" dirty="0" smtClean="0"/>
              <a:t>.</a:t>
            </a:r>
            <a:endParaRPr lang="en-US" dirty="0" smtClean="0"/>
          </a:p>
          <a:p>
            <a:r>
              <a:rPr lang="en-US" dirty="0" smtClean="0"/>
              <a:t>Implementation Period: December 2013 through June 2016</a:t>
            </a:r>
          </a:p>
          <a:p>
            <a:pPr marL="291151" indent="-291151">
              <a:buFont typeface="Arial" panose="020B0604020202020204" pitchFamily="34" charset="0"/>
              <a:buChar char="•"/>
            </a:pPr>
            <a:r>
              <a:rPr lang="en-US" dirty="0" smtClean="0"/>
              <a:t>Uses UN (international)</a:t>
            </a:r>
            <a:r>
              <a:rPr lang="en-US" baseline="0" dirty="0" smtClean="0"/>
              <a:t> system to CLASSIFY the hazards of chemicals</a:t>
            </a:r>
            <a:endParaRPr lang="en-US" dirty="0" smtClean="0"/>
          </a:p>
          <a:p>
            <a:pPr marL="291151" indent="-291151">
              <a:buFont typeface="Arial" panose="020B0604020202020204" pitchFamily="34" charset="0"/>
              <a:buChar char="•"/>
            </a:pPr>
            <a:r>
              <a:rPr lang="en-US" dirty="0" smtClean="0"/>
              <a:t>Labels, Pictograms,</a:t>
            </a:r>
            <a:r>
              <a:rPr lang="en-US" baseline="0" dirty="0" smtClean="0"/>
              <a:t> and Hazard warnings are defined</a:t>
            </a:r>
            <a:endParaRPr lang="en-US" dirty="0" smtClean="0"/>
          </a:p>
          <a:p>
            <a:pPr marL="291151" indent="-291151">
              <a:buFont typeface="Arial" panose="020B0604020202020204" pitchFamily="34" charset="0"/>
              <a:buChar char="•"/>
            </a:pPr>
            <a:r>
              <a:rPr lang="en-US" dirty="0" smtClean="0"/>
              <a:t>Safety Data Sheets are standardized to 16 elements</a:t>
            </a:r>
            <a:r>
              <a:rPr lang="en-US" baseline="0" dirty="0" smtClean="0"/>
              <a:t> of information that must appear in a uniform order</a:t>
            </a:r>
            <a:endParaRPr lang="en-US" dirty="0" smtClean="0"/>
          </a:p>
          <a:p>
            <a:pPr marL="291151" indent="-291151">
              <a:buFont typeface="Arial" panose="020B0604020202020204" pitchFamily="34" charset="0"/>
              <a:buChar char="•"/>
            </a:pPr>
            <a:r>
              <a:rPr lang="en-US" dirty="0" smtClean="0"/>
              <a:t>Employee Training on the revised standard is required</a:t>
            </a:r>
          </a:p>
          <a:p>
            <a:endParaRPr lang="en-US" dirty="0" smtClean="0"/>
          </a:p>
          <a:p>
            <a:r>
              <a:rPr lang="en-CA" dirty="0" smtClean="0"/>
              <a:t>Consistent Classification (both intra- and inter-nationally)</a:t>
            </a:r>
          </a:p>
          <a:p>
            <a:r>
              <a:rPr lang="en-US" dirty="0" smtClean="0"/>
              <a:t>Harmonized across agencies: </a:t>
            </a:r>
          </a:p>
          <a:p>
            <a:pPr lvl="1"/>
            <a:r>
              <a:rPr lang="en-US" dirty="0" smtClean="0"/>
              <a:t>OSHA, Consumer Protection Agency, EPA, DOT</a:t>
            </a:r>
          </a:p>
          <a:p>
            <a:r>
              <a:rPr lang="en-CA" dirty="0" smtClean="0"/>
              <a:t>Both code Words and Pictograms</a:t>
            </a:r>
          </a:p>
          <a:p>
            <a:r>
              <a:rPr lang="en-US" dirty="0" smtClean="0"/>
              <a:t>Warnings are based on intrinsic hazards of chemicals</a:t>
            </a:r>
          </a:p>
          <a:p>
            <a:r>
              <a:rPr lang="en-US" dirty="0" smtClean="0"/>
              <a:t>Identify the Severity of exposure</a:t>
            </a:r>
          </a:p>
          <a:p>
            <a:endParaRPr lang="en-US" dirty="0" smtClean="0"/>
          </a:p>
          <a:p>
            <a:r>
              <a:rPr lang="en-US" dirty="0" smtClean="0"/>
              <a:t>Graphic: phot</a:t>
            </a:r>
            <a:r>
              <a:rPr lang="en-US" baseline="0" dirty="0" smtClean="0"/>
              <a:t>o of a hand showing four fingers to illustrate the four main provisions of the GHS 2012 changes to the </a:t>
            </a:r>
            <a:r>
              <a:rPr lang="en-US" baseline="0" dirty="0" err="1" smtClean="0"/>
              <a:t>haz</a:t>
            </a:r>
            <a:r>
              <a:rPr lang="en-US" baseline="0" dirty="0" smtClean="0"/>
              <a:t>. Comm. Standard.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EE737D0-2B36-4642-8995-CC0CBEA5F031}" type="slidenum">
              <a:rPr lang="en-US" smtClean="0"/>
              <a:pPr>
                <a:defRPr/>
              </a:pPr>
              <a:t>12</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76708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406400" y="698500"/>
            <a:ext cx="6197600" cy="3486150"/>
          </a:xfrm>
          <a:ln cap="flat"/>
        </p:spPr>
      </p:sp>
      <p:sp>
        <p:nvSpPr>
          <p:cNvPr id="39939" name="Rectangle 3"/>
          <p:cNvSpPr>
            <a:spLocks noGrp="1" noChangeArrowheads="1"/>
          </p:cNvSpPr>
          <p:nvPr>
            <p:ph type="body" idx="1"/>
          </p:nvPr>
        </p:nvSpPr>
        <p:spPr>
          <a:ln/>
        </p:spPr>
        <p:txBody>
          <a:bodyPr/>
          <a:lstStyle/>
          <a:p>
            <a:r>
              <a:rPr lang="en-US" altLang="en-US" dirty="0" smtClean="0"/>
              <a:t>The standard requires every employer</a:t>
            </a:r>
            <a:r>
              <a:rPr lang="en-US" altLang="en-US" baseline="0" dirty="0" smtClean="0"/>
              <a:t> to have consistent policies covering hazardous materials. These policies MUST be in WRITING, and must cover the topics that are bulleted here. For the audit of an existing workplace, the best place to begin may be with a comprehensive inventory of what chemicals are currently needed for production. Companies tend to accumulate non-essential chemicals over time, and the inventory is a chance to purge these. For larger facilities, supervisors can provide inventories in their respective areas. During the inventory, identify any improperly labeled chemical containers. Use the inventory to assure that the company has an Safety Data Sheet SDS (previously referred to as Material SDS or MSDS) for every chemical on the inventory. Employees must have ready access to these SDS’s. In whatever manner the SDS files are stored (paper/electronic) employees must be capable of accessing the files, in an unimpeded manner, such as may be necessary during an emergency, or for whatever purpose an employee may deem necessary (e.g., for a personal medical evaluation). The hazard communication policy must cover independent contractors. Such contractors must identify the chemicals they will bring with them into your worksite, and the host employer must inform the contractor of what chemicals they will be exposed to when working at the host company site.</a:t>
            </a:r>
          </a:p>
          <a:p>
            <a:endParaRPr lang="en-US" altLang="en-US" baseline="0" dirty="0" smtClean="0"/>
          </a:p>
          <a:p>
            <a:r>
              <a:rPr lang="en-US" altLang="en-US" baseline="0" dirty="0" smtClean="0"/>
              <a:t>Graphic: three-ring binder with words “Hazard Communication Program” on cover.</a:t>
            </a:r>
            <a:endParaRPr lang="en-US" altLang="en-US" dirty="0"/>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309105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0804">
              <a:defRPr sz="2300">
                <a:solidFill>
                  <a:schemeClr val="tx1"/>
                </a:solidFill>
                <a:latin typeface="Times New Roman" pitchFamily="18" charset="0"/>
              </a:defRPr>
            </a:lvl1pPr>
            <a:lvl2pPr marL="729676" indent="-280644" defTabSz="930804">
              <a:defRPr sz="2300">
                <a:solidFill>
                  <a:schemeClr val="tx1"/>
                </a:solidFill>
                <a:latin typeface="Times New Roman" pitchFamily="18" charset="0"/>
              </a:defRPr>
            </a:lvl2pPr>
            <a:lvl3pPr marL="1122578" indent="-224515" defTabSz="930804">
              <a:defRPr sz="2300">
                <a:solidFill>
                  <a:schemeClr val="tx1"/>
                </a:solidFill>
                <a:latin typeface="Times New Roman" pitchFamily="18" charset="0"/>
              </a:defRPr>
            </a:lvl3pPr>
            <a:lvl4pPr marL="1571609" indent="-224515" defTabSz="930804">
              <a:defRPr sz="2300">
                <a:solidFill>
                  <a:schemeClr val="tx1"/>
                </a:solidFill>
                <a:latin typeface="Times New Roman" pitchFamily="18" charset="0"/>
              </a:defRPr>
            </a:lvl4pPr>
            <a:lvl5pPr marL="2020640" indent="-224515" defTabSz="930804">
              <a:defRPr sz="2300">
                <a:solidFill>
                  <a:schemeClr val="tx1"/>
                </a:solidFill>
                <a:latin typeface="Times New Roman" pitchFamily="18" charset="0"/>
              </a:defRPr>
            </a:lvl5pPr>
            <a:lvl6pPr marL="2469671" indent="-224515" algn="ctr" defTabSz="930804" eaLnBrk="0" fontAlgn="base" hangingPunct="0">
              <a:spcBef>
                <a:spcPct val="0"/>
              </a:spcBef>
              <a:spcAft>
                <a:spcPct val="0"/>
              </a:spcAft>
              <a:defRPr sz="2300">
                <a:solidFill>
                  <a:schemeClr val="tx1"/>
                </a:solidFill>
                <a:latin typeface="Times New Roman" pitchFamily="18" charset="0"/>
              </a:defRPr>
            </a:lvl6pPr>
            <a:lvl7pPr marL="2918703" indent="-224515" algn="ctr" defTabSz="930804" eaLnBrk="0" fontAlgn="base" hangingPunct="0">
              <a:spcBef>
                <a:spcPct val="0"/>
              </a:spcBef>
              <a:spcAft>
                <a:spcPct val="0"/>
              </a:spcAft>
              <a:defRPr sz="2300">
                <a:solidFill>
                  <a:schemeClr val="tx1"/>
                </a:solidFill>
                <a:latin typeface="Times New Roman" pitchFamily="18" charset="0"/>
              </a:defRPr>
            </a:lvl7pPr>
            <a:lvl8pPr marL="3367733" indent="-224515" algn="ctr" defTabSz="930804" eaLnBrk="0" fontAlgn="base" hangingPunct="0">
              <a:spcBef>
                <a:spcPct val="0"/>
              </a:spcBef>
              <a:spcAft>
                <a:spcPct val="0"/>
              </a:spcAft>
              <a:defRPr sz="2300">
                <a:solidFill>
                  <a:schemeClr val="tx1"/>
                </a:solidFill>
                <a:latin typeface="Times New Roman" pitchFamily="18" charset="0"/>
              </a:defRPr>
            </a:lvl8pPr>
            <a:lvl9pPr marL="3816765" indent="-224515" algn="ctr" defTabSz="930804" eaLnBrk="0" fontAlgn="base" hangingPunct="0">
              <a:spcBef>
                <a:spcPct val="0"/>
              </a:spcBef>
              <a:spcAft>
                <a:spcPct val="0"/>
              </a:spcAft>
              <a:defRPr sz="2300">
                <a:solidFill>
                  <a:schemeClr val="tx1"/>
                </a:solidFill>
                <a:latin typeface="Times New Roman" pitchFamily="18" charset="0"/>
              </a:defRPr>
            </a:lvl9pPr>
          </a:lstStyle>
          <a:p>
            <a:fld id="{ED31113F-CE77-4A2C-B9A8-FD4E413F6991}" type="slidenum">
              <a:rPr lang="en-US" sz="1200"/>
              <a:pPr/>
              <a:t>14</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sz="1100" dirty="0"/>
              <a:t>The list of hazardous chemicals may be compiled for the entire facility or by individual departments, as long as all chemicals are included. </a:t>
            </a:r>
          </a:p>
          <a:p>
            <a:endParaRPr lang="en-US" sz="1100" dirty="0"/>
          </a:p>
          <a:p>
            <a:r>
              <a:rPr lang="en-US" sz="1100" dirty="0"/>
              <a:t>Give examples of non-routine tasks employees might do: quarterly/annual preventative maintenance on machines, etc. </a:t>
            </a:r>
          </a:p>
          <a:p>
            <a:endParaRPr lang="en-US" sz="1100" dirty="0"/>
          </a:p>
          <a:p>
            <a:r>
              <a:rPr lang="en-US" sz="1100" dirty="0"/>
              <a:t>Under GHS employers are permitted to use color coding to identify chemicals in pipes.  Pipes are not required to be labeled with HCS labels because they are not considered “containers” under the HCS.  Employees must be informed of and trained on the hazards associated with chemicals in unlabeled pipes, and the measures employees can take to protect themselves from these hazards</a:t>
            </a:r>
            <a:r>
              <a:rPr lang="en-US" sz="1100" dirty="0" smtClean="0"/>
              <a:t>.</a:t>
            </a:r>
          </a:p>
          <a:p>
            <a:endParaRPr lang="en-US" sz="1100" dirty="0" smtClean="0"/>
          </a:p>
          <a:p>
            <a:r>
              <a:rPr lang="en-US" sz="1100" dirty="0" smtClean="0"/>
              <a:t>Photo:</a:t>
            </a:r>
            <a:r>
              <a:rPr lang="en-US" sz="1100" baseline="0" dirty="0" smtClean="0"/>
              <a:t> Labeled pipe (“Diesel Fuel”) running through a work area.</a:t>
            </a:r>
            <a:endParaRPr lang="en-US" sz="1100" dirty="0" smtClean="0"/>
          </a:p>
          <a:p>
            <a:endParaRPr lang="en-US" sz="1100" dirty="0" smtClean="0"/>
          </a:p>
          <a:p>
            <a:endParaRPr lang="en-US" sz="1100" dirty="0"/>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335512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804">
              <a:defRPr sz="2300">
                <a:solidFill>
                  <a:schemeClr val="tx1"/>
                </a:solidFill>
                <a:latin typeface="Times New Roman" pitchFamily="18" charset="0"/>
              </a:defRPr>
            </a:lvl1pPr>
            <a:lvl2pPr marL="729676" indent="-280644" defTabSz="930804">
              <a:defRPr sz="2300">
                <a:solidFill>
                  <a:schemeClr val="tx1"/>
                </a:solidFill>
                <a:latin typeface="Times New Roman" pitchFamily="18" charset="0"/>
              </a:defRPr>
            </a:lvl2pPr>
            <a:lvl3pPr marL="1122578" indent="-224515" defTabSz="930804">
              <a:defRPr sz="2300">
                <a:solidFill>
                  <a:schemeClr val="tx1"/>
                </a:solidFill>
                <a:latin typeface="Times New Roman" pitchFamily="18" charset="0"/>
              </a:defRPr>
            </a:lvl3pPr>
            <a:lvl4pPr marL="1571609" indent="-224515" defTabSz="930804">
              <a:defRPr sz="2300">
                <a:solidFill>
                  <a:schemeClr val="tx1"/>
                </a:solidFill>
                <a:latin typeface="Times New Roman" pitchFamily="18" charset="0"/>
              </a:defRPr>
            </a:lvl4pPr>
            <a:lvl5pPr marL="2020640" indent="-224515" defTabSz="930804">
              <a:defRPr sz="2300">
                <a:solidFill>
                  <a:schemeClr val="tx1"/>
                </a:solidFill>
                <a:latin typeface="Times New Roman" pitchFamily="18" charset="0"/>
              </a:defRPr>
            </a:lvl5pPr>
            <a:lvl6pPr marL="2469671" indent="-224515" algn="ctr" defTabSz="930804" eaLnBrk="0" fontAlgn="base" hangingPunct="0">
              <a:spcBef>
                <a:spcPct val="0"/>
              </a:spcBef>
              <a:spcAft>
                <a:spcPct val="0"/>
              </a:spcAft>
              <a:defRPr sz="2300">
                <a:solidFill>
                  <a:schemeClr val="tx1"/>
                </a:solidFill>
                <a:latin typeface="Times New Roman" pitchFamily="18" charset="0"/>
              </a:defRPr>
            </a:lvl6pPr>
            <a:lvl7pPr marL="2918703" indent="-224515" algn="ctr" defTabSz="930804" eaLnBrk="0" fontAlgn="base" hangingPunct="0">
              <a:spcBef>
                <a:spcPct val="0"/>
              </a:spcBef>
              <a:spcAft>
                <a:spcPct val="0"/>
              </a:spcAft>
              <a:defRPr sz="2300">
                <a:solidFill>
                  <a:schemeClr val="tx1"/>
                </a:solidFill>
                <a:latin typeface="Times New Roman" pitchFamily="18" charset="0"/>
              </a:defRPr>
            </a:lvl7pPr>
            <a:lvl8pPr marL="3367733" indent="-224515" algn="ctr" defTabSz="930804" eaLnBrk="0" fontAlgn="base" hangingPunct="0">
              <a:spcBef>
                <a:spcPct val="0"/>
              </a:spcBef>
              <a:spcAft>
                <a:spcPct val="0"/>
              </a:spcAft>
              <a:defRPr sz="2300">
                <a:solidFill>
                  <a:schemeClr val="tx1"/>
                </a:solidFill>
                <a:latin typeface="Times New Roman" pitchFamily="18" charset="0"/>
              </a:defRPr>
            </a:lvl8pPr>
            <a:lvl9pPr marL="3816765" indent="-224515" algn="ctr" defTabSz="930804" eaLnBrk="0" fontAlgn="base" hangingPunct="0">
              <a:spcBef>
                <a:spcPct val="0"/>
              </a:spcBef>
              <a:spcAft>
                <a:spcPct val="0"/>
              </a:spcAft>
              <a:defRPr sz="2300">
                <a:solidFill>
                  <a:schemeClr val="tx1"/>
                </a:solidFill>
                <a:latin typeface="Times New Roman" pitchFamily="18" charset="0"/>
              </a:defRPr>
            </a:lvl9pPr>
          </a:lstStyle>
          <a:p>
            <a:fld id="{50623A08-33F5-4864-97F3-3715530C7A9D}" type="slidenum">
              <a:rPr lang="en-US" sz="1200"/>
              <a:pPr/>
              <a:t>15</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dirty="0" smtClean="0"/>
              <a:t>The label that the manufacturer or distributor has affixed on a container should be compliant with the </a:t>
            </a:r>
            <a:r>
              <a:rPr lang="en-US" dirty="0" err="1" smtClean="0"/>
              <a:t>haz</a:t>
            </a:r>
            <a:r>
              <a:rPr lang="en-US" dirty="0" smtClean="0"/>
              <a:t>. comm. labeling</a:t>
            </a:r>
            <a:r>
              <a:rPr lang="en-US" baseline="0" dirty="0" smtClean="0"/>
              <a:t> requirements. The employer is required to ensure that these labels remain legible and are not removed. When transferring chemicals to other containers, the items listed above must be included.</a:t>
            </a:r>
          </a:p>
          <a:p>
            <a:endParaRPr lang="en-US" baseline="0" dirty="0" smtClean="0"/>
          </a:p>
          <a:p>
            <a:r>
              <a:rPr lang="en-US" baseline="0" dirty="0" smtClean="0"/>
              <a:t>Note: there is an exception to labeling of portable containers that</a:t>
            </a:r>
            <a:r>
              <a:rPr lang="en-US" dirty="0" smtClean="0"/>
              <a:t> are intended </a:t>
            </a:r>
            <a:r>
              <a:rPr lang="en-US" b="1" dirty="0" smtClean="0"/>
              <a:t>only for the immediate use of the employee who performs the transfer into the portable container</a:t>
            </a:r>
            <a:r>
              <a:rPr lang="en-US" dirty="0" smtClean="0"/>
              <a:t>.</a:t>
            </a:r>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174598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p:spPr>
        <p:txBody>
          <a:bodyPr/>
          <a:lstStyle/>
          <a:p>
            <a:fld id="{04666B73-121E-4C30-B208-0C67AB8BD6A2}" type="slidenum">
              <a:rPr lang="en-US" smtClean="0"/>
              <a:pPr/>
              <a:t>16</a:t>
            </a:fld>
            <a:endParaRPr lang="en-US" smtClean="0"/>
          </a:p>
        </p:txBody>
      </p:sp>
      <p:sp>
        <p:nvSpPr>
          <p:cNvPr id="388101" name="Slide Image Placeholder 1"/>
          <p:cNvSpPr>
            <a:spLocks noGrp="1" noRot="1" noChangeAspect="1" noTextEdit="1"/>
          </p:cNvSpPr>
          <p:nvPr>
            <p:ph type="sldImg"/>
          </p:nvPr>
        </p:nvSpPr>
        <p:spPr>
          <a:ln/>
        </p:spPr>
      </p:sp>
      <p:sp>
        <p:nvSpPr>
          <p:cNvPr id="388102" name="Notes Placeholder 2"/>
          <p:cNvSpPr>
            <a:spLocks noGrp="1"/>
          </p:cNvSpPr>
          <p:nvPr>
            <p:ph type="body" idx="1"/>
          </p:nvPr>
        </p:nvSpPr>
        <p:spPr>
          <a:noFill/>
          <a:ln/>
        </p:spPr>
        <p:txBody>
          <a:bodyPr lIns="93152" tIns="46577" rIns="93152" bIns="46577"/>
          <a:lstStyle/>
          <a:p>
            <a:r>
              <a:rPr lang="en-US" b="1" dirty="0" smtClean="0"/>
              <a:t>From the </a:t>
            </a:r>
            <a:r>
              <a:rPr lang="en-US" b="1" dirty="0" err="1" smtClean="0"/>
              <a:t>Haz</a:t>
            </a:r>
            <a:r>
              <a:rPr lang="en-US" b="1" dirty="0" smtClean="0"/>
              <a:t>.</a:t>
            </a:r>
            <a:r>
              <a:rPr lang="en-US" b="1" baseline="0" dirty="0" smtClean="0"/>
              <a:t> Comm. </a:t>
            </a:r>
            <a:r>
              <a:rPr lang="en-US" b="1" baseline="0" dirty="0" err="1" smtClean="0"/>
              <a:t>Std</a:t>
            </a:r>
            <a:r>
              <a:rPr lang="en-US" b="1" baseline="0" dirty="0" smtClean="0"/>
              <a:t>, Definitions section</a:t>
            </a:r>
            <a:endParaRPr lang="en-US" b="1" dirty="0" smtClean="0"/>
          </a:p>
          <a:p>
            <a:r>
              <a:rPr lang="en-US" b="1" dirty="0" smtClean="0"/>
              <a:t>Re: labeling</a:t>
            </a:r>
            <a:r>
              <a:rPr lang="en-US" b="1" baseline="0" dirty="0" smtClean="0"/>
              <a:t> exception for portable containers:</a:t>
            </a:r>
          </a:p>
          <a:p>
            <a:endParaRPr lang="en-US" b="1" baseline="0" dirty="0" smtClean="0"/>
          </a:p>
          <a:p>
            <a:r>
              <a:rPr lang="en-US" b="1" dirty="0" smtClean="0"/>
              <a:t>Immediate use </a:t>
            </a:r>
            <a:r>
              <a:rPr lang="en-US" dirty="0" smtClean="0"/>
              <a:t>means that the hazardous chemical will be under the control of and used only by the person who transfers it from a labeled container and only within the work shift in which it is transferred. </a:t>
            </a:r>
          </a:p>
          <a:p>
            <a:endParaRPr lang="en-US" dirty="0" smtClean="0"/>
          </a:p>
          <a:p>
            <a:r>
              <a:rPr lang="en-US" dirty="0" smtClean="0"/>
              <a:t>Photos show two</a:t>
            </a:r>
            <a:r>
              <a:rPr lang="en-US" baseline="0" dirty="0" smtClean="0"/>
              <a:t> portable containers that are </a:t>
            </a:r>
            <a:r>
              <a:rPr lang="en-US" b="1" baseline="0" dirty="0" smtClean="0"/>
              <a:t>not compliant with the labeling requirements of the hazard communication standard</a:t>
            </a:r>
            <a:r>
              <a:rPr lang="en-US" baseline="0" dirty="0" smtClean="0"/>
              <a:t>.</a:t>
            </a:r>
          </a:p>
          <a:p>
            <a:endParaRPr lang="en-US" baseline="0" dirty="0" smtClean="0"/>
          </a:p>
          <a:p>
            <a:r>
              <a:rPr lang="en-US" baseline="0" dirty="0" smtClean="0"/>
              <a:t>Top right (Dasani® water bottle filled with blue liquid and spray nozzle attached): </a:t>
            </a:r>
            <a:r>
              <a:rPr lang="en-US" dirty="0" smtClean="0"/>
              <a:t>Point out that facilities should </a:t>
            </a:r>
            <a:r>
              <a:rPr lang="en-US" b="1" dirty="0" smtClean="0"/>
              <a:t>never</a:t>
            </a:r>
            <a:r>
              <a:rPr lang="en-US" dirty="0" smtClean="0"/>
              <a:t> allow the use of food containers for storing any type of chemical. Clearly</a:t>
            </a:r>
            <a:r>
              <a:rPr lang="en-US" baseline="0" dirty="0" smtClean="0"/>
              <a:t> this bottle does not contain water anymore!</a:t>
            </a:r>
          </a:p>
          <a:p>
            <a:endParaRPr lang="en-US" baseline="0" dirty="0" smtClean="0"/>
          </a:p>
          <a:p>
            <a:r>
              <a:rPr lang="en-US" dirty="0" smtClean="0"/>
              <a:t>Also, point out label on bottom</a:t>
            </a:r>
            <a:r>
              <a:rPr lang="en-US" baseline="0" dirty="0" smtClean="0"/>
              <a:t> </a:t>
            </a:r>
            <a:r>
              <a:rPr lang="en-US" dirty="0" smtClean="0"/>
              <a:t>container—(gallon bottle with “Kerosene?”</a:t>
            </a:r>
            <a:r>
              <a:rPr lang="en-US" baseline="0" dirty="0" smtClean="0"/>
              <a:t> written in marker on the otherwise unlabeled container). It appears that the original label was removed, but the question mark means that the person who labeled it doesn’t actually know what the container contains. Portable containers must be labeled with the </a:t>
            </a:r>
            <a:r>
              <a:rPr lang="en-US" b="1" baseline="0" dirty="0" smtClean="0"/>
              <a:t>identity</a:t>
            </a:r>
            <a:r>
              <a:rPr lang="en-US" baseline="0" dirty="0" smtClean="0"/>
              <a:t> and </a:t>
            </a:r>
            <a:r>
              <a:rPr lang="en-US" b="1" baseline="0" dirty="0" smtClean="0"/>
              <a:t>hazards</a:t>
            </a:r>
            <a:r>
              <a:rPr lang="en-US" baseline="0" dirty="0" smtClean="0"/>
              <a:t> of the chemical (e.g., Kerosene, Flammable, may be fatal if swallowed and enters airways. Skin Irritant. May cause drowsiness or dizziness.)</a:t>
            </a:r>
            <a:endParaRPr lang="en-US" dirty="0" smtClean="0"/>
          </a:p>
          <a:p>
            <a:endParaRPr lang="en-US" dirty="0" smtClean="0"/>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242824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a pointer to point to label elements;</a:t>
            </a:r>
          </a:p>
          <a:p>
            <a:pPr marL="171450" indent="-171450">
              <a:lnSpc>
                <a:spcPct val="80000"/>
              </a:lnSpc>
              <a:buClr>
                <a:schemeClr val="accent1"/>
              </a:buClr>
              <a:buFont typeface="Courier New" charset="0"/>
              <a:buChar char="o"/>
            </a:pPr>
            <a:r>
              <a:rPr lang="en-US" sz="1100" dirty="0"/>
              <a:t>Product identifier</a:t>
            </a:r>
          </a:p>
          <a:p>
            <a:pPr marL="171450" indent="-171450">
              <a:lnSpc>
                <a:spcPct val="80000"/>
              </a:lnSpc>
              <a:buClr>
                <a:schemeClr val="accent1"/>
              </a:buClr>
              <a:buFont typeface="Courier New" charset="0"/>
              <a:buChar char="o"/>
            </a:pPr>
            <a:r>
              <a:rPr lang="en-US" sz="1100" dirty="0"/>
              <a:t>Signal words </a:t>
            </a:r>
          </a:p>
          <a:p>
            <a:pPr marL="171450" indent="-171450">
              <a:lnSpc>
                <a:spcPct val="80000"/>
              </a:lnSpc>
              <a:buClr>
                <a:schemeClr val="accent1"/>
              </a:buClr>
              <a:buFont typeface="Courier New" charset="0"/>
              <a:buChar char="o"/>
            </a:pPr>
            <a:r>
              <a:rPr lang="en-US" sz="1100" dirty="0"/>
              <a:t>Hazard statements </a:t>
            </a:r>
          </a:p>
          <a:p>
            <a:pPr marL="171450" indent="-171450">
              <a:lnSpc>
                <a:spcPct val="80000"/>
              </a:lnSpc>
              <a:buClr>
                <a:schemeClr val="accent1"/>
              </a:buClr>
              <a:buFont typeface="Courier New" charset="0"/>
              <a:buChar char="o"/>
            </a:pPr>
            <a:r>
              <a:rPr lang="en-US" sz="1100" dirty="0"/>
              <a:t>Pictograms </a:t>
            </a:r>
          </a:p>
          <a:p>
            <a:pPr marL="171450" indent="-171450">
              <a:lnSpc>
                <a:spcPct val="80000"/>
              </a:lnSpc>
              <a:buClr>
                <a:schemeClr val="accent1"/>
              </a:buClr>
              <a:buFont typeface="Courier New" charset="0"/>
              <a:buChar char="o"/>
            </a:pPr>
            <a:r>
              <a:rPr lang="en-US" sz="1100" dirty="0"/>
              <a:t>Precautionary statements  </a:t>
            </a:r>
          </a:p>
          <a:p>
            <a:pPr marL="171450" indent="-171450">
              <a:lnSpc>
                <a:spcPct val="80000"/>
              </a:lnSpc>
              <a:buClr>
                <a:schemeClr val="accent1"/>
              </a:buClr>
              <a:buFont typeface="Courier New" charset="0"/>
              <a:buChar char="o"/>
            </a:pPr>
            <a:r>
              <a:rPr lang="en-US" sz="1100" dirty="0"/>
              <a:t>Name, address, and telephone number of the chemical manufacturer, importer, or other responsible party </a:t>
            </a:r>
          </a:p>
          <a:p>
            <a:endParaRPr lang="en-US" dirty="0"/>
          </a:p>
        </p:txBody>
      </p:sp>
      <p:sp>
        <p:nvSpPr>
          <p:cNvPr id="4" name="Slide Number Placeholder 3"/>
          <p:cNvSpPr>
            <a:spLocks noGrp="1"/>
          </p:cNvSpPr>
          <p:nvPr>
            <p:ph type="sldNum" sz="quarter" idx="10"/>
          </p:nvPr>
        </p:nvSpPr>
        <p:spPr/>
        <p:txBody>
          <a:bodyPr/>
          <a:lstStyle/>
          <a:p>
            <a:fld id="{BD3B47CA-B157-4C4D-B5FE-95E174BA3875}" type="slidenum">
              <a:rPr lang="en-US" smtClean="0"/>
              <a:t>17</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201410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7"/>
          <p:cNvSpPr>
            <a:spLocks noGrp="1" noChangeArrowheads="1"/>
          </p:cNvSpPr>
          <p:nvPr>
            <p:ph type="sldNum" sz="quarter" idx="5"/>
          </p:nvPr>
        </p:nvSpPr>
        <p:spPr>
          <a:noFill/>
        </p:spPr>
        <p:txBody>
          <a:bodyPr/>
          <a:lstStyle/>
          <a:p>
            <a:fld id="{959AC6F1-A8B9-445A-9DCF-99BA484AA4AA}" type="slidenum">
              <a:rPr lang="en-US" smtClean="0"/>
              <a:pPr/>
              <a:t>18</a:t>
            </a:fld>
            <a:endParaRPr lang="en-US" smtClean="0"/>
          </a:p>
        </p:txBody>
      </p:sp>
      <p:sp>
        <p:nvSpPr>
          <p:cNvPr id="390146" name="Rectangle 2"/>
          <p:cNvSpPr>
            <a:spLocks noGrp="1" noRot="1" noChangeAspect="1" noTextEdit="1"/>
          </p:cNvSpPr>
          <p:nvPr>
            <p:ph type="sldImg"/>
          </p:nvPr>
        </p:nvSpPr>
        <p:spPr>
          <a:ln/>
        </p:spPr>
      </p:sp>
      <p:sp>
        <p:nvSpPr>
          <p:cNvPr id="390147" name="Rectangle 3"/>
          <p:cNvSpPr>
            <a:spLocks noGrp="1"/>
          </p:cNvSpPr>
          <p:nvPr>
            <p:ph type="body" idx="1"/>
          </p:nvPr>
        </p:nvSpPr>
        <p:spPr>
          <a:noFill/>
          <a:ln/>
        </p:spPr>
        <p:txBody>
          <a:bodyPr lIns="93152" tIns="46577" rIns="93152" bIns="46577"/>
          <a:lstStyle/>
          <a:p>
            <a:r>
              <a:rPr lang="en-US" dirty="0" smtClean="0"/>
              <a:t>This slide displays all nine GHS pictograms. But as previously stated, OSHA is only requiring eight of them (the Environment pictogram is non-mandatory).</a:t>
            </a:r>
          </a:p>
          <a:p>
            <a:endParaRPr lang="en-US" dirty="0" smtClean="0"/>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65788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804">
              <a:defRPr sz="2300">
                <a:solidFill>
                  <a:schemeClr val="tx1"/>
                </a:solidFill>
                <a:latin typeface="Times New Roman" pitchFamily="18" charset="0"/>
              </a:defRPr>
            </a:lvl1pPr>
            <a:lvl2pPr marL="729676" indent="-280644" defTabSz="930804">
              <a:defRPr sz="2300">
                <a:solidFill>
                  <a:schemeClr val="tx1"/>
                </a:solidFill>
                <a:latin typeface="Times New Roman" pitchFamily="18" charset="0"/>
              </a:defRPr>
            </a:lvl2pPr>
            <a:lvl3pPr marL="1122578" indent="-224515" defTabSz="930804">
              <a:defRPr sz="2300">
                <a:solidFill>
                  <a:schemeClr val="tx1"/>
                </a:solidFill>
                <a:latin typeface="Times New Roman" pitchFamily="18" charset="0"/>
              </a:defRPr>
            </a:lvl3pPr>
            <a:lvl4pPr marL="1571609" indent="-224515" defTabSz="930804">
              <a:defRPr sz="2300">
                <a:solidFill>
                  <a:schemeClr val="tx1"/>
                </a:solidFill>
                <a:latin typeface="Times New Roman" pitchFamily="18" charset="0"/>
              </a:defRPr>
            </a:lvl4pPr>
            <a:lvl5pPr marL="2020640" indent="-224515" defTabSz="930804">
              <a:defRPr sz="2300">
                <a:solidFill>
                  <a:schemeClr val="tx1"/>
                </a:solidFill>
                <a:latin typeface="Times New Roman" pitchFamily="18" charset="0"/>
              </a:defRPr>
            </a:lvl5pPr>
            <a:lvl6pPr marL="2469671" indent="-224515" algn="ctr" defTabSz="930804" eaLnBrk="0" fontAlgn="base" hangingPunct="0">
              <a:spcBef>
                <a:spcPct val="0"/>
              </a:spcBef>
              <a:spcAft>
                <a:spcPct val="0"/>
              </a:spcAft>
              <a:defRPr sz="2300">
                <a:solidFill>
                  <a:schemeClr val="tx1"/>
                </a:solidFill>
                <a:latin typeface="Times New Roman" pitchFamily="18" charset="0"/>
              </a:defRPr>
            </a:lvl6pPr>
            <a:lvl7pPr marL="2918703" indent="-224515" algn="ctr" defTabSz="930804" eaLnBrk="0" fontAlgn="base" hangingPunct="0">
              <a:spcBef>
                <a:spcPct val="0"/>
              </a:spcBef>
              <a:spcAft>
                <a:spcPct val="0"/>
              </a:spcAft>
              <a:defRPr sz="2300">
                <a:solidFill>
                  <a:schemeClr val="tx1"/>
                </a:solidFill>
                <a:latin typeface="Times New Roman" pitchFamily="18" charset="0"/>
              </a:defRPr>
            </a:lvl7pPr>
            <a:lvl8pPr marL="3367733" indent="-224515" algn="ctr" defTabSz="930804" eaLnBrk="0" fontAlgn="base" hangingPunct="0">
              <a:spcBef>
                <a:spcPct val="0"/>
              </a:spcBef>
              <a:spcAft>
                <a:spcPct val="0"/>
              </a:spcAft>
              <a:defRPr sz="2300">
                <a:solidFill>
                  <a:schemeClr val="tx1"/>
                </a:solidFill>
                <a:latin typeface="Times New Roman" pitchFamily="18" charset="0"/>
              </a:defRPr>
            </a:lvl8pPr>
            <a:lvl9pPr marL="3816765" indent="-224515" algn="ctr" defTabSz="930804" eaLnBrk="0" fontAlgn="base" hangingPunct="0">
              <a:spcBef>
                <a:spcPct val="0"/>
              </a:spcBef>
              <a:spcAft>
                <a:spcPct val="0"/>
              </a:spcAft>
              <a:defRPr sz="2300">
                <a:solidFill>
                  <a:schemeClr val="tx1"/>
                </a:solidFill>
                <a:latin typeface="Times New Roman" pitchFamily="18" charset="0"/>
              </a:defRPr>
            </a:lvl9pPr>
          </a:lstStyle>
          <a:p>
            <a:fld id="{F6FB2B31-DAD0-476A-9383-DA3850515728}" type="slidenum">
              <a:rPr lang="en-US" sz="1200"/>
              <a:pPr/>
              <a:t>19</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dirty="0" smtClean="0"/>
              <a:t>If there are pipes or piping systems containing hazardous chemicals within employees’ work areas, the employees must receive effective information and training on these hazards as well.  This must include</a:t>
            </a:r>
          </a:p>
          <a:p>
            <a:pPr marL="275434" indent="-275434">
              <a:buFont typeface="Arial"/>
              <a:buChar char="•"/>
            </a:pPr>
            <a:r>
              <a:rPr lang="en-US" dirty="0" smtClean="0"/>
              <a:t>information on the pipe,</a:t>
            </a:r>
          </a:p>
          <a:p>
            <a:pPr marL="275434" indent="-275434">
              <a:buFont typeface="Arial"/>
              <a:buChar char="•"/>
            </a:pPr>
            <a:r>
              <a:rPr lang="en-US" dirty="0" smtClean="0"/>
              <a:t>the coding system and,</a:t>
            </a:r>
          </a:p>
          <a:p>
            <a:pPr marL="275434" indent="-275434">
              <a:buFont typeface="Arial"/>
              <a:buChar char="•"/>
            </a:pPr>
            <a:r>
              <a:rPr lang="en-US" dirty="0" smtClean="0"/>
              <a:t>any other  labeling requirements established by other standards that address pipes and piping systems,</a:t>
            </a:r>
          </a:p>
          <a:p>
            <a:pPr marL="275434" indent="-275434">
              <a:buFont typeface="Arial"/>
              <a:buChar char="•"/>
            </a:pPr>
            <a:r>
              <a:rPr lang="en-US" dirty="0" smtClean="0"/>
              <a:t>the hazards of the chemicals in those pipes,</a:t>
            </a:r>
          </a:p>
          <a:p>
            <a:pPr marL="275434" indent="-275434">
              <a:buFont typeface="Arial"/>
              <a:buChar char="•"/>
            </a:pPr>
            <a:r>
              <a:rPr lang="en-US" dirty="0" smtClean="0"/>
              <a:t>the methods used to detect a leak from those pipes, and</a:t>
            </a:r>
          </a:p>
          <a:p>
            <a:pPr marL="275434" indent="-275434">
              <a:buFont typeface="Arial"/>
              <a:buChar char="•"/>
            </a:pPr>
            <a:r>
              <a:rPr lang="en-US" dirty="0" smtClean="0"/>
              <a:t>methods the should follow in the event the pipes leak or rupture.  </a:t>
            </a:r>
          </a:p>
          <a:p>
            <a:endParaRPr lang="en-US" dirty="0" smtClean="0"/>
          </a:p>
          <a:p>
            <a:r>
              <a:rPr lang="en-US" dirty="0" smtClean="0"/>
              <a:t>Workers who are assigned to work on such pipes should also be trained on how to protect themselves from the hazards of the chemicals in the pipes.</a:t>
            </a:r>
          </a:p>
          <a:p>
            <a:endParaRPr lang="en-US" dirty="0" smtClean="0"/>
          </a:p>
          <a:p>
            <a:r>
              <a:rPr lang="en-US" dirty="0" smtClean="0"/>
              <a:t>It’s critical that employees are educated on the chemicals they handle in the production and cleaning processes. </a:t>
            </a:r>
            <a:r>
              <a:rPr lang="en-US" b="1" dirty="0" smtClean="0">
                <a:solidFill>
                  <a:srgbClr val="FF0000"/>
                </a:solidFill>
              </a:rPr>
              <a:t>Companies should update their company policy and internal chemical inventories, revise container labeling and material safety data sheets, and provide training on these revisions and the </a:t>
            </a:r>
            <a:r>
              <a:rPr lang="en-US" b="1" dirty="0" err="1" smtClean="0">
                <a:solidFill>
                  <a:srgbClr val="FF0000"/>
                </a:solidFill>
              </a:rPr>
              <a:t>HazCom</a:t>
            </a:r>
            <a:r>
              <a:rPr lang="en-US" b="1" dirty="0" smtClean="0">
                <a:solidFill>
                  <a:srgbClr val="FF0000"/>
                </a:solidFill>
              </a:rPr>
              <a:t> standards.</a:t>
            </a:r>
          </a:p>
          <a:p>
            <a:endParaRPr lang="en-US" b="1" dirty="0" smtClean="0">
              <a:solidFill>
                <a:srgbClr val="FF0000"/>
              </a:solidFill>
            </a:endParaRPr>
          </a:p>
          <a:p>
            <a:r>
              <a:rPr lang="en-US" b="0" dirty="0" smtClean="0"/>
              <a:t>Graphic: drawing</a:t>
            </a:r>
            <a:r>
              <a:rPr lang="en-US" b="0" baseline="0" dirty="0" smtClean="0"/>
              <a:t> of instructor with flip chart teaching employees</a:t>
            </a:r>
            <a:endParaRPr lang="en-US" b="0" dirty="0" smtClean="0"/>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260957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document training and include:</a:t>
            </a:r>
          </a:p>
          <a:p>
            <a:pPr marL="291151" indent="-291151">
              <a:buFont typeface="Arial"/>
              <a:buChar char="•"/>
            </a:pPr>
            <a:r>
              <a:rPr lang="en-US" dirty="0" smtClean="0"/>
              <a:t>date of training</a:t>
            </a:r>
          </a:p>
          <a:p>
            <a:pPr marL="291151" indent="-291151">
              <a:buFont typeface="Arial"/>
              <a:buChar char="•"/>
            </a:pPr>
            <a:r>
              <a:rPr lang="en-US" dirty="0" smtClean="0"/>
              <a:t>Who conducted</a:t>
            </a:r>
            <a:r>
              <a:rPr lang="en-US" baseline="0" dirty="0" smtClean="0"/>
              <a:t> the training</a:t>
            </a:r>
          </a:p>
          <a:p>
            <a:pPr marL="291151" indent="-291151">
              <a:buFont typeface="Arial"/>
              <a:buChar char="•"/>
            </a:pPr>
            <a:r>
              <a:rPr lang="en-US" baseline="0" dirty="0" smtClean="0"/>
              <a:t>Topics covered</a:t>
            </a:r>
          </a:p>
          <a:p>
            <a:endParaRPr lang="en-US" baseline="0" dirty="0" smtClean="0"/>
          </a:p>
          <a:p>
            <a:r>
              <a:rPr lang="en-US" baseline="0" dirty="0" smtClean="0"/>
              <a:t>Use an SDS for a hazardous chemical used in your facility in the training. It will increase the relevance of the training information to the employees. </a:t>
            </a:r>
          </a:p>
          <a:p>
            <a:endParaRPr lang="en-US" baseline="0" dirty="0" smtClean="0"/>
          </a:p>
          <a:p>
            <a:r>
              <a:rPr lang="en-US" baseline="0" dirty="0" smtClean="0"/>
              <a:t>Also, require completion of a quiz to verify employees understood the training. Go over items that students did not completely comprehend or remember. Recommend having a sign-in sheet (with employee signature) to document who attended the training.</a:t>
            </a:r>
            <a:endParaRPr lang="en-US" dirty="0"/>
          </a:p>
        </p:txBody>
      </p:sp>
      <p:sp>
        <p:nvSpPr>
          <p:cNvPr id="4" name="Slide Number Placeholder 3"/>
          <p:cNvSpPr>
            <a:spLocks noGrp="1"/>
          </p:cNvSpPr>
          <p:nvPr>
            <p:ph type="sldNum" sz="quarter" idx="10"/>
          </p:nvPr>
        </p:nvSpPr>
        <p:spPr/>
        <p:txBody>
          <a:bodyPr/>
          <a:lstStyle/>
          <a:p>
            <a:fld id="{BD3B47CA-B157-4C4D-B5FE-95E174BA3875}" type="slidenum">
              <a:rPr lang="en-US" smtClean="0"/>
              <a:t>20</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78477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will cover the main points of three OSHA</a:t>
            </a:r>
            <a:r>
              <a:rPr lang="en-US" baseline="0" dirty="0" smtClean="0"/>
              <a:t> standards, Hazard Communication, Respiratory Protection, and Process Safety Management. Tell the students what section in the course notebook the copies of these slides are located. Also point out any supplementary materials you may choose to include/provide to them on these topics.</a:t>
            </a:r>
            <a:endParaRPr lang="en-US" dirty="0"/>
          </a:p>
        </p:txBody>
      </p:sp>
      <p:sp>
        <p:nvSpPr>
          <p:cNvPr id="4" name="Slide Number Placeholder 3"/>
          <p:cNvSpPr>
            <a:spLocks noGrp="1"/>
          </p:cNvSpPr>
          <p:nvPr>
            <p:ph type="sldNum" sz="quarter" idx="10"/>
          </p:nvPr>
        </p:nvSpPr>
        <p:spPr/>
        <p:txBody>
          <a:bodyPr/>
          <a:lstStyle/>
          <a:p>
            <a:pPr>
              <a:defRPr/>
            </a:pPr>
            <a:fld id="{7EE737D0-2B36-4642-8995-CC0CBEA5F031}" type="slidenum">
              <a:rPr lang="en-US" smtClean="0"/>
              <a:pPr>
                <a:defRPr/>
              </a:pPr>
              <a:t>3</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404734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44960"/>
          </a:xfrm>
        </p:spPr>
        <p:txBody>
          <a:bodyPr numCol="2"/>
          <a:lstStyle/>
          <a:p>
            <a:r>
              <a:rPr lang="en-US" sz="1100" dirty="0" smtClean="0"/>
              <a:t>Since these industries often utilize</a:t>
            </a:r>
            <a:r>
              <a:rPr lang="en-US" sz="1100" baseline="0" dirty="0" smtClean="0"/>
              <a:t> temporary workers, briefly explain the shared responsibility of staffing agencies and host employers for ensuring compliance with the hazard communication standard (and other standards!)  (Note: Next slide provides discussion points on who is best suited to provide this information).</a:t>
            </a:r>
          </a:p>
          <a:p>
            <a:endParaRPr lang="en-US" b="1" baseline="0" dirty="0" smtClean="0"/>
          </a:p>
          <a:p>
            <a:r>
              <a:rPr lang="en-US" sz="1100" b="1" dirty="0" smtClean="0"/>
              <a:t>Question/discussion</a:t>
            </a:r>
            <a:r>
              <a:rPr lang="en-US" sz="1100" b="1" baseline="0" dirty="0" smtClean="0"/>
              <a:t> for class. </a:t>
            </a:r>
          </a:p>
          <a:p>
            <a:r>
              <a:rPr lang="en-US" sz="1100" baseline="0" dirty="0" smtClean="0"/>
              <a:t>What are the experiences of the class with respect to implementing this standard for temporary workers?</a:t>
            </a:r>
          </a:p>
          <a:p>
            <a:r>
              <a:rPr lang="en-US" sz="1100" baseline="0" dirty="0" smtClean="0"/>
              <a:t>Does the OSHA standard define what compliance expectations are for the host/staffing agency arrangement?</a:t>
            </a:r>
          </a:p>
          <a:p>
            <a:endParaRPr lang="en-US" sz="1100" baseline="0" dirty="0" smtClean="0"/>
          </a:p>
          <a:p>
            <a:endParaRPr lang="en-US" sz="1100" dirty="0"/>
          </a:p>
          <a:p>
            <a:endParaRPr lang="en-US" sz="1100" baseline="0" dirty="0" smtClean="0"/>
          </a:p>
          <a:p>
            <a:endParaRPr lang="en-US" sz="1100" dirty="0"/>
          </a:p>
          <a:p>
            <a:endParaRPr lang="en-US" sz="1100" baseline="0" dirty="0" smtClean="0"/>
          </a:p>
          <a:p>
            <a:endParaRPr lang="en-US" sz="1100" baseline="0" dirty="0" smtClean="0"/>
          </a:p>
          <a:p>
            <a:pPr marL="171450" indent="-171450">
              <a:lnSpc>
                <a:spcPct val="90000"/>
              </a:lnSpc>
              <a:buClr>
                <a:schemeClr val="accent1"/>
              </a:buClr>
              <a:buFont typeface="Courier New" charset="0"/>
              <a:buChar char="o"/>
            </a:pPr>
            <a:r>
              <a:rPr lang="en-US" sz="1100" b="1" dirty="0"/>
              <a:t>Generic </a:t>
            </a:r>
            <a:r>
              <a:rPr lang="en-US" sz="1100" b="1" dirty="0" err="1"/>
              <a:t>HazCom</a:t>
            </a:r>
            <a:r>
              <a:rPr lang="en-US" sz="1100" b="1" dirty="0"/>
              <a:t> Training</a:t>
            </a:r>
          </a:p>
          <a:p>
            <a:pPr marL="628650" lvl="1" indent="-171450">
              <a:lnSpc>
                <a:spcPct val="90000"/>
              </a:lnSpc>
              <a:buClr>
                <a:schemeClr val="accent1"/>
              </a:buClr>
              <a:buFont typeface="Courier New" charset="0"/>
              <a:buChar char="o"/>
            </a:pPr>
            <a:r>
              <a:rPr lang="en-US" sz="1100" b="1" dirty="0"/>
              <a:t>How to read </a:t>
            </a:r>
            <a:r>
              <a:rPr lang="en-US" sz="1100" b="1" dirty="0" smtClean="0"/>
              <a:t>SDS	</a:t>
            </a:r>
            <a:endParaRPr lang="en-US" sz="1100" b="1" dirty="0"/>
          </a:p>
          <a:p>
            <a:pPr marL="628650" lvl="1" indent="-171450">
              <a:lnSpc>
                <a:spcPct val="90000"/>
              </a:lnSpc>
              <a:buClr>
                <a:schemeClr val="accent1"/>
              </a:buClr>
              <a:buFont typeface="Courier New" charset="0"/>
              <a:buChar char="o"/>
            </a:pPr>
            <a:r>
              <a:rPr lang="en-US" sz="1100" b="1" dirty="0"/>
              <a:t>Labeling requirements</a:t>
            </a:r>
          </a:p>
          <a:p>
            <a:pPr marL="628650" lvl="1" indent="-171450">
              <a:lnSpc>
                <a:spcPct val="90000"/>
              </a:lnSpc>
              <a:buClr>
                <a:schemeClr val="accent1"/>
              </a:buClr>
              <a:buFont typeface="Courier New" charset="0"/>
              <a:buChar char="o"/>
            </a:pPr>
            <a:r>
              <a:rPr lang="en-US" sz="1100" b="1" dirty="0"/>
              <a:t>Pictograms</a:t>
            </a:r>
          </a:p>
          <a:p>
            <a:pPr marL="628650" lvl="1" indent="-171450">
              <a:lnSpc>
                <a:spcPct val="90000"/>
              </a:lnSpc>
              <a:buClr>
                <a:schemeClr val="accent1"/>
              </a:buClr>
              <a:buFont typeface="Courier New" charset="0"/>
              <a:buChar char="o"/>
            </a:pPr>
            <a:r>
              <a:rPr lang="en-US" sz="1100" b="1" dirty="0"/>
              <a:t>Elements of </a:t>
            </a:r>
            <a:r>
              <a:rPr lang="en-US" sz="1100" b="1" dirty="0" err="1"/>
              <a:t>HazCom</a:t>
            </a:r>
            <a:r>
              <a:rPr lang="en-US" sz="1100" b="1" dirty="0"/>
              <a:t> Standard</a:t>
            </a:r>
          </a:p>
          <a:p>
            <a:pPr marL="171450" indent="-171450">
              <a:lnSpc>
                <a:spcPct val="90000"/>
              </a:lnSpc>
              <a:buClr>
                <a:schemeClr val="accent1"/>
              </a:buClr>
              <a:buFont typeface="Courier New" charset="0"/>
              <a:buChar char="o"/>
            </a:pPr>
            <a:r>
              <a:rPr lang="en-US" sz="1100" b="1" dirty="0"/>
              <a:t>SDS maintenance</a:t>
            </a:r>
          </a:p>
          <a:p>
            <a:pPr marL="171450" indent="-171450">
              <a:lnSpc>
                <a:spcPct val="90000"/>
              </a:lnSpc>
              <a:buClr>
                <a:schemeClr val="accent1"/>
              </a:buClr>
              <a:buFont typeface="Courier New" charset="0"/>
              <a:buChar char="o"/>
            </a:pPr>
            <a:r>
              <a:rPr lang="en-US" sz="1100" b="1" dirty="0"/>
              <a:t>Workplace </a:t>
            </a:r>
            <a:r>
              <a:rPr lang="en-US" sz="1100" b="1" dirty="0" smtClean="0"/>
              <a:t>labeling</a:t>
            </a:r>
            <a:endParaRPr lang="en-US" sz="1100" b="1" dirty="0"/>
          </a:p>
          <a:p>
            <a:pPr marL="171450" indent="-171450">
              <a:lnSpc>
                <a:spcPct val="90000"/>
              </a:lnSpc>
              <a:buClr>
                <a:schemeClr val="accent1"/>
              </a:buClr>
              <a:buFont typeface="Courier New" charset="0"/>
              <a:buChar char="o"/>
            </a:pPr>
            <a:endParaRPr lang="en-US" sz="1100" b="1" dirty="0"/>
          </a:p>
          <a:p>
            <a:pPr marL="171450" indent="-171450">
              <a:lnSpc>
                <a:spcPct val="90000"/>
              </a:lnSpc>
              <a:buClr>
                <a:schemeClr val="accent1"/>
              </a:buClr>
              <a:buFont typeface="Courier New" charset="0"/>
              <a:buChar char="o"/>
            </a:pPr>
            <a:r>
              <a:rPr lang="en-US" sz="1100" b="1" dirty="0"/>
              <a:t>Worksite Specific </a:t>
            </a:r>
            <a:r>
              <a:rPr lang="en-US" sz="1100" b="1" dirty="0" err="1"/>
              <a:t>HazCom</a:t>
            </a:r>
            <a:r>
              <a:rPr lang="en-US" sz="1100" b="1" dirty="0"/>
              <a:t> Training</a:t>
            </a:r>
          </a:p>
          <a:p>
            <a:pPr marL="628650" lvl="1" indent="-171450">
              <a:lnSpc>
                <a:spcPct val="90000"/>
              </a:lnSpc>
              <a:buClr>
                <a:schemeClr val="accent1"/>
              </a:buClr>
              <a:buFont typeface="Courier New" charset="0"/>
              <a:buChar char="o"/>
            </a:pPr>
            <a:r>
              <a:rPr lang="en-US" sz="1100" b="1" dirty="0"/>
              <a:t>Chemicals in use</a:t>
            </a:r>
          </a:p>
          <a:p>
            <a:pPr marL="628650" lvl="1" indent="-171450">
              <a:lnSpc>
                <a:spcPct val="90000"/>
              </a:lnSpc>
              <a:buClr>
                <a:schemeClr val="accent1"/>
              </a:buClr>
              <a:buFont typeface="Courier New" charset="0"/>
              <a:buChar char="o"/>
            </a:pPr>
            <a:r>
              <a:rPr lang="en-US" sz="1100" b="1" dirty="0"/>
              <a:t>Methods of detection and prevention</a:t>
            </a:r>
          </a:p>
          <a:p>
            <a:pPr marL="628650" lvl="1" indent="-171450">
              <a:lnSpc>
                <a:spcPct val="90000"/>
              </a:lnSpc>
              <a:buClr>
                <a:schemeClr val="accent1"/>
              </a:buClr>
              <a:buFont typeface="Courier New" charset="0"/>
              <a:buChar char="o"/>
            </a:pPr>
            <a:r>
              <a:rPr lang="en-US" sz="1100" b="1" dirty="0"/>
              <a:t>Emergency procedures</a:t>
            </a:r>
          </a:p>
          <a:p>
            <a:pPr marL="171450" indent="-171450">
              <a:lnSpc>
                <a:spcPct val="90000"/>
              </a:lnSpc>
              <a:buClr>
                <a:schemeClr val="accent1"/>
              </a:buClr>
              <a:buFont typeface="Courier New" charset="0"/>
              <a:buChar char="o"/>
            </a:pPr>
            <a:r>
              <a:rPr lang="en-US" sz="1100" b="1" dirty="0"/>
              <a:t>Written </a:t>
            </a:r>
            <a:r>
              <a:rPr lang="en-US" sz="1100" b="1" dirty="0" err="1"/>
              <a:t>HazCom</a:t>
            </a:r>
            <a:r>
              <a:rPr lang="en-US" sz="1100" b="1" dirty="0"/>
              <a:t> Program</a:t>
            </a:r>
          </a:p>
          <a:p>
            <a:pPr marL="291151" indent="-291151">
              <a:buFont typeface="Arial" panose="020B0604020202020204" pitchFamily="34" charset="0"/>
              <a:buChar cha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t>Graphic: three-ring binder with words “Hazard Communication Program” on cover.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t>Photo: </a:t>
            </a:r>
            <a:r>
              <a:rPr lang="en-US" altLang="en-US" sz="1100" baseline="0" dirty="0" err="1" smtClean="0"/>
              <a:t>Storrage</a:t>
            </a:r>
            <a:r>
              <a:rPr lang="en-US" altLang="en-US" sz="1100" baseline="0" dirty="0" smtClean="0"/>
              <a:t> room containing cleaning and sanitizing chemicals with close up of 55 gallon drum of sanitizing liquid with 5 gallon bottle of same chemical with label zip tied to the handle.</a:t>
            </a:r>
            <a:endParaRPr lang="en-US" altLang="en-US" sz="110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7EE737D0-2B36-4642-8995-CC0CBEA5F031}" type="slidenum">
              <a:rPr lang="en-US" smtClean="0"/>
              <a:pPr>
                <a:defRPr/>
              </a:pPr>
              <a:t>21</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83772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smtClean="0"/>
              <a:t>Elaborate on the reasons why both staffing agencies and host employers have a shared responsibility for ensuring compliance with the hazard communication standards. Also point out which elements</a:t>
            </a:r>
            <a:r>
              <a:rPr lang="en-US" baseline="0" dirty="0" smtClean="0"/>
              <a:t> of the standard could be implemented by which employer.</a:t>
            </a:r>
          </a:p>
          <a:p>
            <a:endParaRPr lang="en-US" baseline="0" dirty="0" smtClean="0"/>
          </a:p>
          <a:p>
            <a:r>
              <a:rPr lang="en-US" b="1" baseline="0" dirty="0" smtClean="0"/>
              <a:t>Staffing agency: </a:t>
            </a:r>
            <a:r>
              <a:rPr lang="en-US" baseline="0" dirty="0" smtClean="0"/>
              <a:t>educate its employees on the requirements of the standard and that the employees should expect to be trained by the host employer on 1) the hazards of the chemicals to which they will be exposed; 2) locations of safety data sheets at the facility and how to access them; 3) what PPE they must wear to protect themselves from exposure to chemicals AND where to access the PPE when they need more; 4) what to do in case of exposure to a chemical (i.e., location of eyewash/drench shower stations, where first aid kits are located), who to report the incident to). Some of these requirements include elements of other standards (i.e., First aid).</a:t>
            </a:r>
          </a:p>
          <a:p>
            <a:endParaRPr lang="en-US" baseline="0" dirty="0" smtClean="0"/>
          </a:p>
          <a:p>
            <a:r>
              <a:rPr lang="en-US" b="1" baseline="0" dirty="0" smtClean="0"/>
              <a:t>Host employer: </a:t>
            </a:r>
            <a:r>
              <a:rPr lang="en-US" baseline="0" dirty="0" smtClean="0"/>
              <a:t>provide the information included in numbers 1-4 above BEFORE the employees begin work. All the elements listed on slide 23 must be covered.</a:t>
            </a:r>
            <a:endParaRPr lang="en-US" dirty="0"/>
          </a:p>
        </p:txBody>
      </p:sp>
      <p:sp>
        <p:nvSpPr>
          <p:cNvPr id="4" name="Slide Number Placeholder 3"/>
          <p:cNvSpPr>
            <a:spLocks noGrp="1"/>
          </p:cNvSpPr>
          <p:nvPr>
            <p:ph type="sldNum" sz="quarter" idx="10"/>
          </p:nvPr>
        </p:nvSpPr>
        <p:spPr/>
        <p:txBody>
          <a:bodyPr/>
          <a:lstStyle/>
          <a:p>
            <a:fld id="{2D39B709-03F4-4356-B327-EF8DFAC63533}" type="slidenum">
              <a:rPr lang="en-US" smtClean="0"/>
              <a:t>22</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133190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photos may</a:t>
            </a:r>
            <a:r>
              <a:rPr lang="en-US" baseline="0" dirty="0" smtClean="0"/>
              <a:t> be used for interactive discussion in the course. </a:t>
            </a:r>
          </a:p>
          <a:p>
            <a:endParaRPr lang="en-US" baseline="0" dirty="0" smtClean="0"/>
          </a:p>
          <a:p>
            <a:r>
              <a:rPr lang="en-US" dirty="0" smtClean="0"/>
              <a:t>These are photos</a:t>
            </a:r>
            <a:r>
              <a:rPr lang="en-US" baseline="0" dirty="0" smtClean="0"/>
              <a:t> taken from food processing facility. The material in the air is breading material (e.g., flour, spices, etc.). Here’s an opportunity to discuss that while there is no OSHA occupational exposure limit for “breading material,” that there still can be overexposures to total dust materials (also referred to as “particulate not otherwise regulated), and that those components can make employees ill.  Discussion of best practice versus legally enforceable. Should also point out that flour and spice dust is combustible (not something we will cover in this course, but another hazard present in the workplace that should be communicated to the employees working there).</a:t>
            </a:r>
            <a:endParaRPr lang="en-US" dirty="0"/>
          </a:p>
        </p:txBody>
      </p:sp>
      <p:sp>
        <p:nvSpPr>
          <p:cNvPr id="4" name="Header Placeholder 3"/>
          <p:cNvSpPr>
            <a:spLocks noGrp="1"/>
          </p:cNvSpPr>
          <p:nvPr>
            <p:ph type="hdr" sz="quarter" idx="10"/>
          </p:nvPr>
        </p:nvSpPr>
        <p:spPr/>
        <p:txBody>
          <a:bodyPr/>
          <a:lstStyle/>
          <a:p>
            <a:pPr>
              <a:defRPr/>
            </a:pPr>
            <a:r>
              <a:rPr lang="en-US" smtClean="0"/>
              <a:t>Instructor’s Notes</a:t>
            </a:r>
            <a:endParaRPr lang="en-US" dirty="0"/>
          </a:p>
        </p:txBody>
      </p:sp>
      <p:sp>
        <p:nvSpPr>
          <p:cNvPr id="6" name="Slide Number Placeholder 5"/>
          <p:cNvSpPr>
            <a:spLocks noGrp="1"/>
          </p:cNvSpPr>
          <p:nvPr>
            <p:ph type="sldNum" sz="quarter" idx="12"/>
          </p:nvPr>
        </p:nvSpPr>
        <p:spPr/>
        <p:txBody>
          <a:bodyPr/>
          <a:lstStyle/>
          <a:p>
            <a:pPr>
              <a:defRPr/>
            </a:pPr>
            <a:fld id="{7EE737D0-2B36-4642-8995-CC0CBEA5F031}" type="slidenum">
              <a:rPr lang="en-US" smtClean="0"/>
              <a:pPr>
                <a:defRPr/>
              </a:pPr>
              <a:t>23</a:t>
            </a:fld>
            <a:endParaRPr lang="en-US"/>
          </a:p>
        </p:txBody>
      </p:sp>
    </p:spTree>
    <p:extLst>
      <p:ext uri="{BB962C8B-B14F-4D97-AF65-F5344CB8AC3E}">
        <p14:creationId xmlns:p14="http://schemas.microsoft.com/office/powerpoint/2010/main" val="423349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and show actual examples of surgical masks, one-strap masks, bandanas, NIOSH-approved N95s, and half mask respirators. Reference the Letter of Interpretations.</a:t>
            </a:r>
          </a:p>
          <a:p>
            <a:pPr defTabSz="980853">
              <a:defRPr/>
            </a:pPr>
            <a:r>
              <a:rPr lang="en-US" u="sng" dirty="0">
                <a:hlinkClick r:id="rId3"/>
              </a:rPr>
              <a:t>https://www.osha.gov/pls/oshaweb/owadisp.show_document?p_table=INTERPRETATIONS&amp;p_id=28565</a:t>
            </a:r>
            <a:endParaRPr lang="en-US" dirty="0"/>
          </a:p>
          <a:p>
            <a:r>
              <a:rPr lang="en-US" u="sng" dirty="0">
                <a:hlinkClick r:id="rId4"/>
              </a:rPr>
              <a:t>https://www.osha.gov/pls/oshaweb/owadisp.show_document?p_table=INTERPRETATIONS&amp;p_id=25342</a:t>
            </a:r>
            <a:endParaRPr lang="en-US" u="sng" dirty="0"/>
          </a:p>
          <a:p>
            <a:pPr defTabSz="980853">
              <a:defRPr/>
            </a:pPr>
            <a:r>
              <a:rPr lang="en-US" dirty="0"/>
              <a:t>These letters are both included in the Reference Section.</a:t>
            </a:r>
            <a:endParaRPr lang="en-US" u="none" dirty="0" smtClean="0"/>
          </a:p>
          <a:p>
            <a:endParaRPr lang="en-US" u="sng" dirty="0"/>
          </a:p>
          <a:p>
            <a:pPr defTabSz="980853">
              <a:defRPr/>
            </a:pPr>
            <a:r>
              <a:rPr lang="en-US" dirty="0"/>
              <a:t>Spend adequate time defining what a respirator IS (including N95s) and what is required if their use is required. If possible, have some examples to show the students. </a:t>
            </a:r>
          </a:p>
        </p:txBody>
      </p:sp>
      <p:sp>
        <p:nvSpPr>
          <p:cNvPr id="4" name="Slide Number Placeholder 3"/>
          <p:cNvSpPr>
            <a:spLocks noGrp="1"/>
          </p:cNvSpPr>
          <p:nvPr>
            <p:ph type="sldNum" sz="quarter" idx="10"/>
          </p:nvPr>
        </p:nvSpPr>
        <p:spPr/>
        <p:txBody>
          <a:bodyPr/>
          <a:lstStyle/>
          <a:p>
            <a:pPr>
              <a:defRPr/>
            </a:pPr>
            <a:fld id="{7EE737D0-2B36-4642-8995-CC0CBEA5F031}" type="slidenum">
              <a:rPr lang="en-US" smtClean="0"/>
              <a:pPr>
                <a:defRPr/>
              </a:pPr>
              <a:t>24</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32703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3C4E6119-C8B6-40B4-9AAB-7DDC868D27D9}" type="slidenum">
              <a:rPr lang="en-US"/>
              <a:pPr/>
              <a:t>25</a:t>
            </a:fld>
            <a:endParaRPr lang="en-US"/>
          </a:p>
        </p:txBody>
      </p:sp>
      <p:sp>
        <p:nvSpPr>
          <p:cNvPr id="5122" name="Rectangle 2"/>
          <p:cNvSpPr>
            <a:spLocks noGrp="1" noRot="1" noChangeAspect="1" noChangeArrowheads="1" noTextEdit="1"/>
          </p:cNvSpPr>
          <p:nvPr>
            <p:ph type="sldImg"/>
          </p:nvPr>
        </p:nvSpPr>
        <p:spPr>
          <a:xfrm>
            <a:off x="406400" y="698500"/>
            <a:ext cx="6197600" cy="3486150"/>
          </a:xfrm>
          <a:ln cap="flat"/>
        </p:spPr>
      </p:sp>
      <p:sp>
        <p:nvSpPr>
          <p:cNvPr id="5123" name="Rectangle 3"/>
          <p:cNvSpPr>
            <a:spLocks noGrp="1" noChangeArrowheads="1"/>
          </p:cNvSpPr>
          <p:nvPr>
            <p:ph type="body" idx="1"/>
          </p:nvPr>
        </p:nvSpPr>
        <p:spPr>
          <a:noFill/>
          <a:ln/>
        </p:spPr>
        <p:txBody>
          <a:bodyPr/>
          <a:lstStyle/>
          <a:p>
            <a:pPr defTabSz="927639">
              <a:spcBef>
                <a:spcPct val="0"/>
              </a:spcBef>
            </a:pPr>
            <a:r>
              <a:rPr lang="en-US" sz="1100" dirty="0"/>
              <a:t>1910.134(c)(1)(i)</a:t>
            </a:r>
          </a:p>
          <a:p>
            <a:pPr defTabSz="927639">
              <a:spcBef>
                <a:spcPct val="0"/>
              </a:spcBef>
              <a:defRPr/>
            </a:pPr>
            <a:r>
              <a:rPr lang="en-US" sz="1100" dirty="0"/>
              <a:t>Respirator programs must be WRITTEN and SITE-SPECIFIC. If you use a template or model program, or one from another facility, review it carefully to ensure it is site-specific.</a:t>
            </a:r>
          </a:p>
          <a:p>
            <a:pPr defTabSz="927639">
              <a:spcBef>
                <a:spcPct val="0"/>
              </a:spcBef>
              <a:defRPr/>
            </a:pPr>
            <a:endParaRPr lang="en-US" sz="1100" dirty="0"/>
          </a:p>
          <a:p>
            <a:pPr defTabSz="927639">
              <a:spcBef>
                <a:spcPct val="0"/>
              </a:spcBef>
              <a:defRPr/>
            </a:pPr>
            <a:r>
              <a:rPr lang="en-US" sz="1100" dirty="0"/>
              <a:t>Take this opportunity to explain the difference between a nuisance dust mask (non-NIOSH approved), an N95 (or higher) dust </a:t>
            </a:r>
            <a:r>
              <a:rPr lang="en-US" sz="1100" dirty="0" smtClean="0"/>
              <a:t>mask (top photo), </a:t>
            </a:r>
            <a:r>
              <a:rPr lang="en-US" sz="1100" dirty="0"/>
              <a:t>and an elastomeric/cartridge style </a:t>
            </a:r>
            <a:r>
              <a:rPr lang="en-US" sz="1100" dirty="0" smtClean="0"/>
              <a:t>mask (bottom</a:t>
            </a:r>
            <a:r>
              <a:rPr lang="en-US" sz="1100" baseline="0" dirty="0" smtClean="0"/>
              <a:t> photo)</a:t>
            </a:r>
            <a:r>
              <a:rPr lang="en-US" sz="1100" dirty="0" smtClean="0"/>
              <a:t>. </a:t>
            </a:r>
            <a:r>
              <a:rPr lang="en-US" sz="1100" dirty="0"/>
              <a:t>Many employees in industry wear dust masks to protect themselves from solvent vapors or other nuisance odors. Employees must understand that dust masks protect against dust or particulates ONLY. </a:t>
            </a:r>
          </a:p>
          <a:p>
            <a:pPr defTabSz="927639">
              <a:spcBef>
                <a:spcPct val="0"/>
              </a:spcBef>
            </a:pPr>
            <a:endParaRPr lang="en-US" sz="1100" dirty="0"/>
          </a:p>
          <a:p>
            <a:pPr defTabSz="927639">
              <a:spcBef>
                <a:spcPct val="0"/>
              </a:spcBef>
            </a:pPr>
            <a:endParaRPr lang="en-US" sz="1100" dirty="0"/>
          </a:p>
        </p:txBody>
      </p:sp>
      <p:sp>
        <p:nvSpPr>
          <p:cNvPr id="3" name="Header Placeholder 2"/>
          <p:cNvSpPr>
            <a:spLocks noGrp="1"/>
          </p:cNvSpPr>
          <p:nvPr>
            <p:ph type="hdr" sz="quarter" idx="11"/>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261474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table on this slide details the OSHA requirements when respirator use is required (i.e., mandatory) versus voluntary.</a:t>
            </a:r>
          </a:p>
          <a:p>
            <a:endParaRPr lang="en-US" baseline="0" dirty="0" smtClean="0"/>
          </a:p>
          <a:p>
            <a:r>
              <a:rPr lang="en-US" baseline="0" dirty="0" smtClean="0"/>
              <a:t>If an employer requires the use of a respirator (either because the company chooses to require its use OR employees are exposed to a contaminant over the OSHA limits (PEL=permissible exposure limit or STEL=short-term exposure limit</a:t>
            </a:r>
            <a:r>
              <a:rPr lang="is-IS" baseline="0" dirty="0" smtClean="0"/>
              <a:t>)</a:t>
            </a:r>
            <a:r>
              <a:rPr lang="en-US" baseline="0" dirty="0" smtClean="0"/>
              <a:t> – including a disposable filtering </a:t>
            </a:r>
            <a:r>
              <a:rPr lang="en-US" baseline="0" dirty="0" err="1" smtClean="0"/>
              <a:t>facepiece</a:t>
            </a:r>
            <a:r>
              <a:rPr lang="en-US" baseline="0" dirty="0" smtClean="0"/>
              <a:t> or “N95 dust mask” – you must comply with the respirator standard (29 CFR 1910.134). If an employer allows employees to wear respirators on a voluntary basis, the requirements that apply depend upon the type of respirator worn by the employee</a:t>
            </a:r>
            <a:r>
              <a:rPr lang="is-IS" baseline="0" dirty="0" smtClean="0"/>
              <a:t>…dust mask (i.e., a filtering facepiece) vs. </a:t>
            </a:r>
            <a:r>
              <a:rPr lang="en-US" baseline="0" dirty="0" smtClean="0"/>
              <a:t>e</a:t>
            </a:r>
            <a:r>
              <a:rPr lang="is-IS" baseline="0" dirty="0" smtClean="0"/>
              <a:t>lastomeric negative-pressure cartridge respirator (refer back to the previous slide to show the two types of respirators).</a:t>
            </a:r>
            <a:endParaRPr lang="en-US" dirty="0"/>
          </a:p>
        </p:txBody>
      </p:sp>
      <p:sp>
        <p:nvSpPr>
          <p:cNvPr id="4" name="Header Placeholder 3"/>
          <p:cNvSpPr>
            <a:spLocks noGrp="1"/>
          </p:cNvSpPr>
          <p:nvPr>
            <p:ph type="hdr" sz="quarter" idx="10"/>
          </p:nvPr>
        </p:nvSpPr>
        <p:spPr/>
        <p:txBody>
          <a:bodyPr/>
          <a:lstStyle/>
          <a:p>
            <a:pPr>
              <a:defRPr/>
            </a:pPr>
            <a:r>
              <a:rPr lang="en-US" smtClean="0"/>
              <a:t>Instructor’s Notes</a:t>
            </a:r>
            <a:endParaRPr lang="en-US" dirty="0"/>
          </a:p>
        </p:txBody>
      </p:sp>
      <p:sp>
        <p:nvSpPr>
          <p:cNvPr id="6" name="Slide Number Placeholder 5"/>
          <p:cNvSpPr>
            <a:spLocks noGrp="1"/>
          </p:cNvSpPr>
          <p:nvPr>
            <p:ph type="sldNum" sz="quarter" idx="12"/>
          </p:nvPr>
        </p:nvSpPr>
        <p:spPr/>
        <p:txBody>
          <a:bodyPr/>
          <a:lstStyle/>
          <a:p>
            <a:pPr>
              <a:defRPr/>
            </a:pPr>
            <a:fld id="{7EE737D0-2B36-4642-8995-CC0CBEA5F031}" type="slidenum">
              <a:rPr lang="en-US" smtClean="0"/>
              <a:pPr>
                <a:defRPr/>
              </a:pPr>
              <a:t>26</a:t>
            </a:fld>
            <a:endParaRPr lang="en-US"/>
          </a:p>
        </p:txBody>
      </p:sp>
    </p:spTree>
    <p:extLst>
      <p:ext uri="{BB962C8B-B14F-4D97-AF65-F5344CB8AC3E}">
        <p14:creationId xmlns:p14="http://schemas.microsoft.com/office/powerpoint/2010/main" val="1029711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Ammonia refrigeration systems with 10,000 pounds or more of ammonia are a covered process subject to the requirements of the OSHA Process Safety Management (PSM) standard.</a:t>
            </a:r>
          </a:p>
          <a:p>
            <a:endParaRPr lang="en-US" dirty="0"/>
          </a:p>
        </p:txBody>
      </p:sp>
      <p:sp>
        <p:nvSpPr>
          <p:cNvPr id="4" name="Header Placeholder 3"/>
          <p:cNvSpPr>
            <a:spLocks noGrp="1"/>
          </p:cNvSpPr>
          <p:nvPr>
            <p:ph type="hdr" sz="quarter" idx="10"/>
          </p:nvPr>
        </p:nvSpPr>
        <p:spPr/>
        <p:txBody>
          <a:bodyPr/>
          <a:lstStyle/>
          <a:p>
            <a:pPr>
              <a:defRPr/>
            </a:pPr>
            <a:r>
              <a:rPr lang="en-US" smtClean="0"/>
              <a:t>Instructor’s Notes</a:t>
            </a:r>
            <a:endParaRPr lang="en-US" dirty="0"/>
          </a:p>
        </p:txBody>
      </p:sp>
      <p:sp>
        <p:nvSpPr>
          <p:cNvPr id="6" name="Slide Number Placeholder 5"/>
          <p:cNvSpPr>
            <a:spLocks noGrp="1"/>
          </p:cNvSpPr>
          <p:nvPr>
            <p:ph type="sldNum" sz="quarter" idx="12"/>
          </p:nvPr>
        </p:nvSpPr>
        <p:spPr/>
        <p:txBody>
          <a:bodyPr/>
          <a:lstStyle/>
          <a:p>
            <a:pPr>
              <a:defRPr/>
            </a:pPr>
            <a:fld id="{7EE737D0-2B36-4642-8995-CC0CBEA5F031}" type="slidenum">
              <a:rPr lang="en-US" smtClean="0"/>
              <a:pPr>
                <a:defRPr/>
              </a:pPr>
              <a:t>27</a:t>
            </a:fld>
            <a:endParaRPr lang="en-US"/>
          </a:p>
        </p:txBody>
      </p:sp>
    </p:spTree>
    <p:extLst>
      <p:ext uri="{BB962C8B-B14F-4D97-AF65-F5344CB8AC3E}">
        <p14:creationId xmlns:p14="http://schemas.microsoft.com/office/powerpoint/2010/main" val="319132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 objective of the PSM is to prevent unwanted releases of hazardous chemicals, especially into locations that could expose employees and others to serious hazards. </a:t>
            </a:r>
          </a:p>
          <a:p>
            <a:r>
              <a:rPr lang="en-US" dirty="0" smtClean="0"/>
              <a:t>PSM requires the following:</a:t>
            </a:r>
          </a:p>
          <a:p>
            <a:endParaRPr lang="en-US" dirty="0" smtClean="0"/>
          </a:p>
          <a:p>
            <a:r>
              <a:rPr lang="en-US" dirty="0" smtClean="0"/>
              <a:t>If your facility is covered by the PSM standard, you need a team of engineers and employees to generate a set of procedures. This </a:t>
            </a:r>
            <a:r>
              <a:rPr lang="en-US" baseline="0" dirty="0" smtClean="0"/>
              <a:t>provides a very brief introduction to PSM in ammonia refrigeration. </a:t>
            </a:r>
            <a:r>
              <a:rPr lang="en-US" dirty="0" smtClean="0"/>
              <a:t>Ammonia</a:t>
            </a:r>
            <a:r>
              <a:rPr lang="en-US" baseline="0" dirty="0" smtClean="0"/>
              <a:t> refrigeration is covered by PSM if an ammonia refrigeration system contains 10,000 pounds or more of ammonia. Generally the maximum capacity of the system is used for the determination of threshold quantity (TQ). Systems that are separate but co-located, i.e., sharing the same engine room, are to be considered in the aggregate because a failure in one system would jeopardize containment in the other system. </a:t>
            </a:r>
          </a:p>
          <a:p>
            <a:endParaRPr lang="en-US" baseline="0" dirty="0" smtClean="0"/>
          </a:p>
          <a:p>
            <a:r>
              <a:rPr lang="en-US" baseline="0" dirty="0" smtClean="0"/>
              <a:t>The PSM standard explicitly states that employee participation in establishing and operating a PSM program is an expectation and requirement.</a:t>
            </a:r>
          </a:p>
          <a:p>
            <a:endParaRPr lang="en-US" baseline="0" dirty="0" smtClean="0"/>
          </a:p>
          <a:p>
            <a:r>
              <a:rPr lang="en-US" baseline="0" dirty="0" smtClean="0"/>
              <a:t>Even if a system has a capacity less than 10,000 pounds and is not covered under the PSM standard, the company is still required to have procedures and training on the system to maintain containment and employee safety.</a:t>
            </a:r>
            <a:endParaRPr lang="en-US" dirty="0"/>
          </a:p>
        </p:txBody>
      </p:sp>
      <p:sp>
        <p:nvSpPr>
          <p:cNvPr id="4" name="Slide Number Placeholder 3"/>
          <p:cNvSpPr>
            <a:spLocks noGrp="1"/>
          </p:cNvSpPr>
          <p:nvPr>
            <p:ph type="sldNum" sz="quarter" idx="10"/>
          </p:nvPr>
        </p:nvSpPr>
        <p:spPr/>
        <p:txBody>
          <a:bodyPr/>
          <a:lstStyle/>
          <a:p>
            <a:fld id="{03EF450C-C97B-408A-AEB9-5D5B369A66EF}" type="slidenum">
              <a:rPr lang="en-US" smtClean="0"/>
              <a:t>28</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3906870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8752" y="4409405"/>
            <a:ext cx="6220495" cy="3600450"/>
          </a:xfrm>
        </p:spPr>
        <p:txBody>
          <a:bodyPr/>
          <a:lstStyle/>
          <a:p>
            <a:r>
              <a:rPr lang="en-US" sz="1000" b="1" dirty="0" smtClean="0"/>
              <a:t>Process safety information: </a:t>
            </a:r>
            <a:r>
              <a:rPr lang="en-US" sz="1000" dirty="0" smtClean="0"/>
              <a:t>Employers must compile written process safety information as a prerequisite to conducting a process hazard analysis. This includes information concerning process chemicals (e.g., toxicity information; permissible exposure limits), process technology (e.g., chemistry; safe upper and lower limits for items such as temperature, pressures, flows, or compositions), and process equipment (e.g., ventilation system design; safety systems). </a:t>
            </a:r>
          </a:p>
          <a:p>
            <a:endParaRPr lang="en-US" sz="1000" dirty="0" smtClean="0"/>
          </a:p>
          <a:p>
            <a:r>
              <a:rPr lang="en-US" sz="1000" b="1" dirty="0" smtClean="0"/>
              <a:t>Process Hazard Analysis</a:t>
            </a:r>
            <a:r>
              <a:rPr lang="en-US" sz="1000" b="1" baseline="0" dirty="0" smtClean="0"/>
              <a:t> (</a:t>
            </a:r>
            <a:r>
              <a:rPr lang="en-US" sz="1000" b="1" dirty="0" smtClean="0"/>
              <a:t>PHA): </a:t>
            </a:r>
            <a:r>
              <a:rPr lang="en-US" sz="1000" dirty="0" smtClean="0"/>
              <a:t>The PHA is an organized and systematic effort to identify and analyze the significance of potential hazards associated with the processing or handling of highly hazardous chemicals. It is directed toward analyzing potential causes and consequences of fires, explosions, releases of toxic or flammable chemicals, and major spills of hazardous chemicals. The PHA must be updated and revalidated at least every 5 years. </a:t>
            </a:r>
          </a:p>
          <a:p>
            <a:endParaRPr lang="en-US" sz="1000" dirty="0" smtClean="0"/>
          </a:p>
          <a:p>
            <a:r>
              <a:rPr lang="en-US" sz="1000" b="1" dirty="0" smtClean="0"/>
              <a:t>Operating Procedures: </a:t>
            </a:r>
            <a:r>
              <a:rPr lang="en-US" sz="1000" dirty="0" smtClean="0"/>
              <a:t>Employers must develop and implement written operating procedures that provide clear instructions for safely conducting activities involved in each covered process, consistent with the process safety information. These often are viewed as the standard operating procedures (SOPs) for operations.</a:t>
            </a:r>
          </a:p>
          <a:p>
            <a:endParaRPr lang="en-US" sz="1000" dirty="0" smtClean="0"/>
          </a:p>
          <a:p>
            <a:r>
              <a:rPr lang="en-US" sz="1000" b="1" dirty="0" smtClean="0"/>
              <a:t>Employee Training: </a:t>
            </a:r>
            <a:r>
              <a:rPr lang="en-US" sz="1000" dirty="0" smtClean="0"/>
              <a:t>All employees involved with processes involving ammonia use, including maintenance and contractor employees, need to be appropriately trained. 8/ Training must include an overview of the process and the operating procedures, as well as an emphasis on the specific safety and health hazards, emergency operations (including shutdown), and safe work practices. Refresher training must be provided at least every 3 years and training must be documented. </a:t>
            </a:r>
          </a:p>
          <a:p>
            <a:endParaRPr lang="en-US" sz="1000" dirty="0" smtClean="0"/>
          </a:p>
          <a:p>
            <a:r>
              <a:rPr lang="en-US" sz="1000" b="1" dirty="0" smtClean="0"/>
              <a:t>Emergency Preparedness: </a:t>
            </a:r>
            <a:r>
              <a:rPr lang="en-US" sz="1000" dirty="0" smtClean="0"/>
              <a:t>Employers must implement an emergency accident plan for the entire plant in accordance with 29 CFR § 1910.38.</a:t>
            </a:r>
          </a:p>
          <a:p>
            <a:endParaRPr lang="en-US" sz="1000" dirty="0" smtClean="0"/>
          </a:p>
          <a:p>
            <a:r>
              <a:rPr lang="en-US" sz="1000" dirty="0" smtClean="0"/>
              <a:t>There are additional items including pre-startup</a:t>
            </a:r>
            <a:r>
              <a:rPr lang="en-US" sz="1000" baseline="0" dirty="0" smtClean="0"/>
              <a:t> safety review, mechanical integrity (which will be discussed in the next slides), incident investigation, and compliance audits. A workshop using the worksheet included with these materials may be used at the end of this section to reinforce the PSM information provided.</a:t>
            </a:r>
            <a:endParaRPr lang="en-US" sz="1000" dirty="0"/>
          </a:p>
        </p:txBody>
      </p:sp>
      <p:sp>
        <p:nvSpPr>
          <p:cNvPr id="4" name="Header Placeholder 3"/>
          <p:cNvSpPr>
            <a:spLocks noGrp="1"/>
          </p:cNvSpPr>
          <p:nvPr>
            <p:ph type="hdr" sz="quarter" idx="10"/>
          </p:nvPr>
        </p:nvSpPr>
        <p:spPr/>
        <p:txBody>
          <a:bodyPr/>
          <a:lstStyle/>
          <a:p>
            <a:pPr>
              <a:defRPr/>
            </a:pPr>
            <a:r>
              <a:rPr lang="en-US" smtClean="0"/>
              <a:t>Instructor’s Notes</a:t>
            </a:r>
            <a:endParaRPr lang="en-US" dirty="0"/>
          </a:p>
        </p:txBody>
      </p:sp>
      <p:sp>
        <p:nvSpPr>
          <p:cNvPr id="6" name="Slide Number Placeholder 5"/>
          <p:cNvSpPr>
            <a:spLocks noGrp="1"/>
          </p:cNvSpPr>
          <p:nvPr>
            <p:ph type="sldNum" sz="quarter" idx="12"/>
          </p:nvPr>
        </p:nvSpPr>
        <p:spPr/>
        <p:txBody>
          <a:bodyPr/>
          <a:lstStyle/>
          <a:p>
            <a:pPr>
              <a:defRPr/>
            </a:pPr>
            <a:fld id="{7EE737D0-2B36-4642-8995-CC0CBEA5F031}" type="slidenum">
              <a:rPr lang="en-US" smtClean="0"/>
              <a:pPr>
                <a:defRPr/>
              </a:pPr>
              <a:t>29</a:t>
            </a:fld>
            <a:endParaRPr lang="en-US" dirty="0"/>
          </a:p>
        </p:txBody>
      </p:sp>
    </p:spTree>
    <p:extLst>
      <p:ext uri="{BB962C8B-B14F-4D97-AF65-F5344CB8AC3E}">
        <p14:creationId xmlns:p14="http://schemas.microsoft.com/office/powerpoint/2010/main" val="1983882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mechanical integrity of a system</a:t>
            </a:r>
            <a:r>
              <a:rPr lang="en-US" baseline="0" dirty="0" smtClean="0"/>
              <a:t> must be maintained and documented. The company must determine and select the correct governing code that will be used for establishing the MI program. A written program is required that defines and establishes the basis for selecting equipment, inspection and testing, quality assurance, equipment deficiency management, program documentation, and the continuous improvement of the MI program.</a:t>
            </a:r>
            <a:endParaRPr lang="en-US" dirty="0"/>
          </a:p>
        </p:txBody>
      </p:sp>
      <p:sp>
        <p:nvSpPr>
          <p:cNvPr id="4" name="Slide Number Placeholder 3"/>
          <p:cNvSpPr>
            <a:spLocks noGrp="1"/>
          </p:cNvSpPr>
          <p:nvPr>
            <p:ph type="sldNum" sz="quarter" idx="10"/>
          </p:nvPr>
        </p:nvSpPr>
        <p:spPr/>
        <p:txBody>
          <a:bodyPr/>
          <a:lstStyle/>
          <a:p>
            <a:fld id="{03EF450C-C97B-408A-AEB9-5D5B369A66EF}" type="slidenum">
              <a:rPr lang="en-US" smtClean="0"/>
              <a:t>30</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250047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in Meat Packing Plants, including cleaning crews, are exposed to hazardous chemicals. Potential health effects of chemicals exposures include skin rashes, eye, nose and throat irritation, burns to the skin and eyes from splashes, cough, shortness of breath, and other symptoms, depending on the chemical.  </a:t>
            </a:r>
          </a:p>
          <a:p>
            <a:endParaRPr lang="en-US" dirty="0" smtClean="0"/>
          </a:p>
          <a:p>
            <a:pPr eaLnBrk="1" hangingPunct="1"/>
            <a:r>
              <a:rPr lang="en-US" altLang="x-none" dirty="0" smtClean="0">
                <a:latin typeface="+mn-lt"/>
              </a:rPr>
              <a:t>The alkaline agents are the most common. </a:t>
            </a:r>
            <a:br>
              <a:rPr lang="en-US" altLang="x-none" dirty="0" smtClean="0">
                <a:latin typeface="+mn-lt"/>
              </a:rPr>
            </a:br>
            <a:r>
              <a:rPr lang="en-US" altLang="x-none" dirty="0" smtClean="0">
                <a:latin typeface="+mn-lt"/>
              </a:rPr>
              <a:t>The acid agents usually are combined in a sequence with the alkaline for a greater scope of cleaning and disinfection. </a:t>
            </a:r>
            <a:br>
              <a:rPr lang="en-US" altLang="x-none" dirty="0" smtClean="0">
                <a:latin typeface="+mn-lt"/>
              </a:rPr>
            </a:br>
            <a:r>
              <a:rPr lang="en-US" altLang="x-none" dirty="0" smtClean="0">
                <a:latin typeface="+mn-lt"/>
              </a:rPr>
              <a:t>The chlorinated agents are the most commonly used, in all its formulations, to sanitize. They are always very corrosive and can generate chlorine gas if misused or mixed with other chemicals.  </a:t>
            </a:r>
          </a:p>
          <a:p>
            <a:pPr eaLnBrk="1" hangingPunct="1"/>
            <a:r>
              <a:rPr lang="en-US" altLang="x-none" dirty="0" smtClean="0">
                <a:latin typeface="+mn-lt"/>
              </a:rPr>
              <a:t>Iodine has been used as an antimicrobial agent from 1880 and remains effective against bacteria, viruses, yeasts and molds.</a:t>
            </a:r>
          </a:p>
          <a:p>
            <a:pPr eaLnBrk="1" hangingPunct="1"/>
            <a:endParaRPr lang="en-US" altLang="x-none" dirty="0" smtClean="0">
              <a:latin typeface="+mn-lt"/>
            </a:endParaRPr>
          </a:p>
          <a:p>
            <a:pPr eaLnBrk="1" hangingPunct="1"/>
            <a:r>
              <a:rPr lang="en-US" altLang="x-none" dirty="0" smtClean="0">
                <a:latin typeface="+mn-lt"/>
              </a:rPr>
              <a:t>Clip art</a:t>
            </a:r>
            <a:r>
              <a:rPr lang="en-US" altLang="x-none" baseline="0" dirty="0" smtClean="0">
                <a:latin typeface="+mn-lt"/>
              </a:rPr>
              <a:t> graphic of spray bottle; type often used for cleaning products</a:t>
            </a:r>
            <a:endParaRPr lang="es-PR" altLang="x-none"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B663F733-8067-4DC0-93EB-C28043BC92AF}" type="slidenum">
              <a:rPr lang="en-US" smtClean="0"/>
              <a:t>4</a:t>
            </a:fld>
            <a:endParaRPr lang="en-US"/>
          </a:p>
        </p:txBody>
      </p:sp>
      <p:sp>
        <p:nvSpPr>
          <p:cNvPr id="6"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1314918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MOC is a critical aspect to PSM that can ruin an</a:t>
            </a:r>
            <a:r>
              <a:rPr lang="en-US" baseline="0" dirty="0" smtClean="0"/>
              <a:t> otherwise fine program if not established and followed properly. MOC is a process to make changes to the covered process in a controlled, thought out process so that the PSM system is not compromised. There must be written MOC procedures to manage changes. “Show your work” – when MOC is required, utilize established procedures to analyzed the change and track the changes. MOC requirements can also apply to employee changes, like the retirement of key personnel that are the repository of critical knowledge of the system, such a long-term maintenance supervisor.</a:t>
            </a:r>
            <a:endParaRPr lang="en-US" dirty="0"/>
          </a:p>
        </p:txBody>
      </p:sp>
      <p:sp>
        <p:nvSpPr>
          <p:cNvPr id="4" name="Slide Number Placeholder 3"/>
          <p:cNvSpPr>
            <a:spLocks noGrp="1"/>
          </p:cNvSpPr>
          <p:nvPr>
            <p:ph type="sldNum" sz="quarter" idx="10"/>
          </p:nvPr>
        </p:nvSpPr>
        <p:spPr/>
        <p:txBody>
          <a:bodyPr/>
          <a:lstStyle/>
          <a:p>
            <a:fld id="{03EF450C-C97B-408A-AEB9-5D5B369A66EF}" type="slidenum">
              <a:rPr lang="en-US" smtClean="0"/>
              <a:t>31</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16148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PSM operating</a:t>
            </a:r>
            <a:r>
              <a:rPr lang="en-US" baseline="0" dirty="0" smtClean="0"/>
              <a:t> procedures are the instructions by which employees will safely operate the system. They also provide information for employees to identify when the system is not operating properly and the proper actions to take.</a:t>
            </a:r>
            <a:endParaRPr lang="en-US" dirty="0"/>
          </a:p>
        </p:txBody>
      </p:sp>
      <p:sp>
        <p:nvSpPr>
          <p:cNvPr id="4" name="Slide Number Placeholder 3"/>
          <p:cNvSpPr>
            <a:spLocks noGrp="1"/>
          </p:cNvSpPr>
          <p:nvPr>
            <p:ph type="sldNum" sz="quarter" idx="10"/>
          </p:nvPr>
        </p:nvSpPr>
        <p:spPr/>
        <p:txBody>
          <a:bodyPr/>
          <a:lstStyle/>
          <a:p>
            <a:fld id="{03EF450C-C97B-408A-AEB9-5D5B369A66EF}" type="slidenum">
              <a:rPr lang="en-US" smtClean="0"/>
              <a:t>32</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2845315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PSM program must</a:t>
            </a:r>
            <a:r>
              <a:rPr lang="en-US" baseline="0" dirty="0" smtClean="0"/>
              <a:t> include the use of safe work practices such as: LOTO, confined space entry, line opening process for equipment or piping, hot work, and the control of entry into the facility or area of the covered process (areas of system control like the engine room). The company must know who is in or around a covered process.</a:t>
            </a:r>
          </a:p>
          <a:p>
            <a:endParaRPr lang="en-US" baseline="0" dirty="0" smtClean="0"/>
          </a:p>
          <a:p>
            <a:r>
              <a:rPr lang="en-US" baseline="0" dirty="0" smtClean="0"/>
              <a:t>OSHA has a Plant Safety self inspection checklist within their </a:t>
            </a:r>
            <a:r>
              <a:rPr lang="en-US" baseline="0" dirty="0" err="1" smtClean="0"/>
              <a:t>eTool</a:t>
            </a:r>
            <a:r>
              <a:rPr lang="en-US" baseline="0" dirty="0" smtClean="0"/>
              <a:t> for Ammonia Refrigeration:</a:t>
            </a:r>
          </a:p>
          <a:p>
            <a:r>
              <a:rPr lang="en-US" dirty="0" smtClean="0"/>
              <a:t>https://</a:t>
            </a:r>
            <a:r>
              <a:rPr lang="en-US" dirty="0" err="1" smtClean="0"/>
              <a:t>www.osha.gov</a:t>
            </a:r>
            <a:r>
              <a:rPr lang="en-US" dirty="0" smtClean="0"/>
              <a:t>/SLTC/</a:t>
            </a:r>
            <a:r>
              <a:rPr lang="en-US" dirty="0" err="1" smtClean="0"/>
              <a:t>etools</a:t>
            </a:r>
            <a:r>
              <a:rPr lang="en-US" dirty="0" smtClean="0"/>
              <a:t>/</a:t>
            </a:r>
            <a:r>
              <a:rPr lang="en-US" dirty="0" err="1" smtClean="0"/>
              <a:t>ammonia_refrigeration</a:t>
            </a:r>
            <a:r>
              <a:rPr lang="en-US" dirty="0" smtClean="0"/>
              <a:t>/safety/</a:t>
            </a:r>
            <a:r>
              <a:rPr lang="en-US" dirty="0" err="1" smtClean="0"/>
              <a:t>plant_safety.html</a:t>
            </a:r>
            <a:endParaRPr lang="en-US" dirty="0" smtClean="0"/>
          </a:p>
          <a:p>
            <a:endParaRPr lang="en-US" dirty="0" smtClean="0"/>
          </a:p>
          <a:p>
            <a:r>
              <a:rPr lang="en-US" dirty="0" smtClean="0"/>
              <a:t>Graphic: line art</a:t>
            </a:r>
            <a:r>
              <a:rPr lang="en-US" baseline="0" dirty="0" smtClean="0"/>
              <a:t> of pipe and valve</a:t>
            </a:r>
            <a:endParaRPr lang="en-US" dirty="0"/>
          </a:p>
        </p:txBody>
      </p:sp>
      <p:sp>
        <p:nvSpPr>
          <p:cNvPr id="4" name="Slide Number Placeholder 3"/>
          <p:cNvSpPr>
            <a:spLocks noGrp="1"/>
          </p:cNvSpPr>
          <p:nvPr>
            <p:ph type="sldNum" sz="quarter" idx="10"/>
          </p:nvPr>
        </p:nvSpPr>
        <p:spPr/>
        <p:txBody>
          <a:bodyPr/>
          <a:lstStyle/>
          <a:p>
            <a:fld id="{03EF450C-C97B-408A-AEB9-5D5B369A66EF}" type="slidenum">
              <a:rPr lang="en-US" smtClean="0"/>
              <a:t>33</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455643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81" indent="-349381">
              <a:buFont typeface="+mj-lt"/>
              <a:buAutoNum type="arabicPeriod"/>
            </a:pPr>
            <a:r>
              <a:rPr lang="en-US" dirty="0" smtClean="0"/>
              <a:t>Typical Hazardous chemicals:</a:t>
            </a:r>
            <a:r>
              <a:rPr lang="en-US" baseline="0" dirty="0" smtClean="0"/>
              <a:t> detergents, disinfectants, ammonia chlorine</a:t>
            </a:r>
            <a:endParaRPr lang="en-US" dirty="0" smtClean="0"/>
          </a:p>
          <a:p>
            <a:pPr marL="349381" indent="-349381">
              <a:buFont typeface="+mj-lt"/>
              <a:buAutoNum type="arabicPeriod"/>
            </a:pPr>
            <a:endParaRPr lang="en-US" dirty="0" smtClean="0"/>
          </a:p>
          <a:p>
            <a:pPr marL="349381" indent="-349381">
              <a:buFont typeface="+mj-lt"/>
              <a:buAutoNum type="arabicPeriod"/>
            </a:pPr>
            <a:r>
              <a:rPr lang="en-US" dirty="0" smtClean="0"/>
              <a:t>GHS</a:t>
            </a:r>
          </a:p>
          <a:p>
            <a:pPr marL="866983" lvl="1" indent="-349381">
              <a:buFont typeface="+mj-lt"/>
              <a:buAutoNum type="arabicPeriod"/>
            </a:pPr>
            <a:r>
              <a:rPr lang="en-US" dirty="0" smtClean="0"/>
              <a:t>Standardizes Hazard Classification</a:t>
            </a:r>
          </a:p>
          <a:p>
            <a:pPr marL="866983" lvl="1" indent="-349381">
              <a:buFont typeface="+mj-lt"/>
              <a:buAutoNum type="arabicPeriod"/>
            </a:pPr>
            <a:r>
              <a:rPr lang="en-US" dirty="0" smtClean="0"/>
              <a:t>Labels: pictograms and warnings</a:t>
            </a:r>
          </a:p>
          <a:p>
            <a:pPr marL="866983" lvl="1" indent="-349381">
              <a:buFont typeface="+mj-lt"/>
              <a:buAutoNum type="arabicPeriod"/>
            </a:pPr>
            <a:r>
              <a:rPr lang="en-US" dirty="0" smtClean="0"/>
              <a:t>Standardizes Safety Data Sheets</a:t>
            </a:r>
          </a:p>
          <a:p>
            <a:pPr marL="866983" lvl="1" indent="-349381">
              <a:buFont typeface="+mj-lt"/>
              <a:buAutoNum type="arabicPeriod"/>
            </a:pPr>
            <a:r>
              <a:rPr lang="en-US" dirty="0" smtClean="0"/>
              <a:t>Information and Training Updates</a:t>
            </a:r>
            <a:br>
              <a:rPr lang="en-US" dirty="0" smtClean="0"/>
            </a:br>
            <a:endParaRPr lang="en-US" dirty="0" smtClean="0"/>
          </a:p>
          <a:p>
            <a:pPr marL="349381" indent="-349381">
              <a:buFont typeface="+mj-lt"/>
              <a:buAutoNum type="arabicPeriod"/>
            </a:pPr>
            <a:r>
              <a:rPr lang="en-US" dirty="0" smtClean="0"/>
              <a:t>Hazard</a:t>
            </a:r>
            <a:r>
              <a:rPr lang="en-US" baseline="0" dirty="0" smtClean="0"/>
              <a:t> Communication</a:t>
            </a:r>
            <a:r>
              <a:rPr lang="en-US" dirty="0" smtClean="0"/>
              <a:t> Program elements</a:t>
            </a:r>
          </a:p>
          <a:p>
            <a:pPr marL="866983" lvl="1" indent="-349381">
              <a:buFont typeface="+mj-lt"/>
              <a:buAutoNum type="arabicPeriod"/>
            </a:pPr>
            <a:r>
              <a:rPr lang="en-US" dirty="0" smtClean="0"/>
              <a:t>Written Program </a:t>
            </a:r>
          </a:p>
          <a:p>
            <a:pPr marL="866983" lvl="1" indent="-349381">
              <a:buFont typeface="+mj-lt"/>
              <a:buAutoNum type="arabicPeriod"/>
            </a:pPr>
            <a:r>
              <a:rPr lang="en-US" dirty="0" smtClean="0"/>
              <a:t>Chemical Hazard Inventory</a:t>
            </a:r>
          </a:p>
          <a:p>
            <a:pPr marL="866983" lvl="1" indent="-349381">
              <a:buFont typeface="+mj-lt"/>
              <a:buAutoNum type="arabicPeriod"/>
            </a:pPr>
            <a:r>
              <a:rPr lang="en-US" dirty="0" smtClean="0"/>
              <a:t>SDS’s (formerly MSDS’s)</a:t>
            </a:r>
          </a:p>
          <a:p>
            <a:pPr marL="866983" lvl="1" indent="-349381">
              <a:buFont typeface="+mj-lt"/>
              <a:buAutoNum type="arabicPeriod"/>
            </a:pPr>
            <a:r>
              <a:rPr lang="en-US" dirty="0" smtClean="0"/>
              <a:t>Labeling</a:t>
            </a:r>
          </a:p>
          <a:p>
            <a:pPr marL="866983" lvl="1" indent="-349381">
              <a:buFont typeface="+mj-lt"/>
              <a:buAutoNum type="arabicPeriod"/>
            </a:pPr>
            <a:r>
              <a:rPr lang="en-US" dirty="0" smtClean="0"/>
              <a:t>Employee Training</a:t>
            </a:r>
          </a:p>
          <a:p>
            <a:pPr marL="866983" lvl="1" indent="-349381">
              <a:buFont typeface="+mj-lt"/>
              <a:buAutoNum type="arabicPeriod"/>
            </a:pPr>
            <a:r>
              <a:rPr lang="en-US" dirty="0" smtClean="0"/>
              <a:t>Contractor Training</a:t>
            </a:r>
          </a:p>
          <a:p>
            <a:endParaRPr lang="en-US" dirty="0"/>
          </a:p>
        </p:txBody>
      </p:sp>
      <p:sp>
        <p:nvSpPr>
          <p:cNvPr id="4" name="Slide Number Placeholder 3"/>
          <p:cNvSpPr>
            <a:spLocks noGrp="1"/>
          </p:cNvSpPr>
          <p:nvPr>
            <p:ph type="sldNum" sz="quarter" idx="10"/>
          </p:nvPr>
        </p:nvSpPr>
        <p:spPr/>
        <p:txBody>
          <a:bodyPr/>
          <a:lstStyle/>
          <a:p>
            <a:pPr>
              <a:defRPr/>
            </a:pPr>
            <a:fld id="{7EE737D0-2B36-4642-8995-CC0CBEA5F031}" type="slidenum">
              <a:rPr lang="en-US" smtClean="0"/>
              <a:pPr>
                <a:defRPr/>
              </a:pPr>
              <a:t>34</a:t>
            </a:fld>
            <a:endParaRPr lang="en-US"/>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782523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9783" lvl="0" indent="-349381">
              <a:buFont typeface="+mj-lt"/>
              <a:buAutoNum type="arabicPeriod" startAt="4"/>
            </a:pPr>
            <a:r>
              <a:rPr lang="en-US" dirty="0" smtClean="0"/>
              <a:t>What are the requirements</a:t>
            </a:r>
            <a:r>
              <a:rPr lang="en-US" baseline="0" dirty="0" smtClean="0"/>
              <a:t> for an employer is respirator use is required versus voluntary?</a:t>
            </a:r>
            <a:r>
              <a:rPr lang="en-US" dirty="0" smtClean="0"/>
              <a:t/>
            </a:r>
            <a:br>
              <a:rPr lang="en-US" dirty="0" smtClean="0"/>
            </a:br>
            <a:endParaRPr lang="en-US" dirty="0" smtClean="0"/>
          </a:p>
          <a:p>
            <a:pPr marL="349381" indent="-349381">
              <a:buFont typeface="+mj-lt"/>
              <a:buAutoNum type="arabicPeriod" startAt="4"/>
            </a:pPr>
            <a:r>
              <a:rPr lang="en-US" dirty="0"/>
              <a:t>The major objective of the PSM is to prevent unwanted releases of hazardous chemicals, especially into locations that could expose employees and others to serious hazards. Requirements include:</a:t>
            </a:r>
          </a:p>
          <a:p>
            <a:pPr marL="628650" lvl="1" indent="-171450">
              <a:buFont typeface="Arial" charset="0"/>
              <a:buChar char="•"/>
            </a:pPr>
            <a:r>
              <a:rPr lang="en-US" dirty="0"/>
              <a:t>Process Safety Information</a:t>
            </a:r>
          </a:p>
          <a:p>
            <a:pPr marL="628650" lvl="1" indent="-171450">
              <a:buFont typeface="Arial" charset="0"/>
              <a:buChar char="•"/>
            </a:pPr>
            <a:r>
              <a:rPr lang="en-US" dirty="0"/>
              <a:t>Process Hazard Analysis (PHA)</a:t>
            </a:r>
          </a:p>
          <a:p>
            <a:pPr marL="628650" lvl="1" indent="-171450">
              <a:buFont typeface="Arial" charset="0"/>
              <a:buChar char="•"/>
            </a:pPr>
            <a:r>
              <a:rPr lang="en-US" dirty="0"/>
              <a:t>Operating Procedures</a:t>
            </a:r>
          </a:p>
          <a:p>
            <a:pPr marL="628650" lvl="1" indent="-171450">
              <a:buFont typeface="Arial" charset="0"/>
              <a:buChar char="•"/>
            </a:pPr>
            <a:r>
              <a:rPr lang="en-US" dirty="0"/>
              <a:t>Employee Training</a:t>
            </a:r>
          </a:p>
          <a:p>
            <a:pPr marL="628650" lvl="1" indent="-171450">
              <a:buFont typeface="Arial" charset="0"/>
              <a:buChar char="•"/>
            </a:pPr>
            <a:r>
              <a:rPr lang="en-US" dirty="0"/>
              <a:t>Emergency Preparedness, and </a:t>
            </a:r>
            <a:r>
              <a:rPr lang="en-US" dirty="0" smtClean="0"/>
              <a:t>more</a:t>
            </a:r>
            <a:br>
              <a:rPr lang="en-US" dirty="0" smtClean="0"/>
            </a:br>
            <a:endParaRPr lang="en-US" dirty="0" smtClean="0"/>
          </a:p>
          <a:p>
            <a:pPr marL="349381" indent="-349381">
              <a:buFont typeface="+mj-lt"/>
              <a:buAutoNum type="arabicPeriod" startAt="4"/>
            </a:pPr>
            <a:r>
              <a:rPr lang="en-US" dirty="0" smtClean="0"/>
              <a:t>At what threshold quantity</a:t>
            </a:r>
            <a:r>
              <a:rPr lang="en-US" baseline="0" dirty="0" smtClean="0"/>
              <a:t> of ammonia triggers </a:t>
            </a:r>
            <a:r>
              <a:rPr lang="en-US" dirty="0" smtClean="0"/>
              <a:t>PSM?</a:t>
            </a:r>
          </a:p>
          <a:p>
            <a:pPr marL="806581" lvl="1" indent="-349381">
              <a:buFont typeface="Arial" charset="0"/>
              <a:buChar char="•"/>
            </a:pPr>
            <a:r>
              <a:rPr lang="en-US" dirty="0" smtClean="0"/>
              <a:t>10,000</a:t>
            </a:r>
            <a:r>
              <a:rPr lang="en-US" baseline="0" dirty="0" smtClean="0"/>
              <a:t> pounds of anhydrous ammonia</a:t>
            </a: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63F733-8067-4DC0-93EB-C28043BC92AF}" type="slidenum">
              <a:rPr lang="en-US" smtClean="0"/>
              <a:t>35</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75566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kern="1200" dirty="0" smtClean="0">
                <a:solidFill>
                  <a:schemeClr val="tx1"/>
                </a:solidFill>
                <a:effectLst/>
                <a:latin typeface="+mn-lt"/>
                <a:ea typeface="+mn-ea"/>
                <a:cs typeface="+mn-cs"/>
              </a:rPr>
              <a:t>Each facility must</a:t>
            </a:r>
            <a:r>
              <a:rPr lang="en-US" sz="1300" b="0" i="0" kern="1200" baseline="0" dirty="0" smtClean="0">
                <a:solidFill>
                  <a:schemeClr val="tx1"/>
                </a:solidFill>
                <a:effectLst/>
                <a:latin typeface="+mn-lt"/>
                <a:ea typeface="+mn-ea"/>
                <a:cs typeface="+mn-cs"/>
              </a:rPr>
              <a:t> conduct an inventory of the hazardous chemicals present at their workplace. These are some common chemicals used in the food processing industry for cleaning, sanitizing and disinfecting. </a:t>
            </a:r>
          </a:p>
          <a:p>
            <a:endParaRPr lang="en-US" sz="1300" b="0" i="0" kern="1200" baseline="0" dirty="0" smtClean="0">
              <a:solidFill>
                <a:schemeClr val="tx1"/>
              </a:solidFill>
              <a:effectLst/>
              <a:latin typeface="+mn-lt"/>
              <a:ea typeface="+mn-ea"/>
              <a:cs typeface="+mn-cs"/>
            </a:endParaRPr>
          </a:p>
          <a:p>
            <a:r>
              <a:rPr lang="en-US" sz="1300" b="0" i="0" kern="1200" dirty="0" smtClean="0">
                <a:solidFill>
                  <a:schemeClr val="tx1"/>
                </a:solidFill>
                <a:effectLst/>
                <a:latin typeface="+mn-lt"/>
                <a:ea typeface="+mn-ea"/>
                <a:cs typeface="+mn-cs"/>
              </a:rPr>
              <a:t>Some of these</a:t>
            </a:r>
            <a:r>
              <a:rPr lang="en-US" sz="1300" b="0" i="0" kern="1200" baseline="0" dirty="0" smtClean="0">
                <a:solidFill>
                  <a:schemeClr val="tx1"/>
                </a:solidFill>
                <a:effectLst/>
                <a:latin typeface="+mn-lt"/>
                <a:ea typeface="+mn-ea"/>
                <a:cs typeface="+mn-cs"/>
              </a:rPr>
              <a:t> chemicals may have a distinctive smell (ammonia, PAA, acetic acid), while others, (carbon dioxide, carbon monoxide from combustion engine forklifts) have no warning properties at all. </a:t>
            </a:r>
          </a:p>
          <a:p>
            <a:endParaRPr lang="en-US" sz="1300" b="0" i="0" kern="1200" baseline="0" dirty="0" smtClean="0">
              <a:solidFill>
                <a:schemeClr val="tx1"/>
              </a:solidFill>
              <a:effectLst/>
              <a:latin typeface="+mn-lt"/>
              <a:ea typeface="+mn-ea"/>
              <a:cs typeface="+mn-cs"/>
            </a:endParaRPr>
          </a:p>
          <a:p>
            <a:r>
              <a:rPr lang="en-US" sz="1300" b="0" i="0" kern="1200" baseline="0" dirty="0" smtClean="0">
                <a:solidFill>
                  <a:schemeClr val="tx1"/>
                </a:solidFill>
                <a:effectLst/>
                <a:latin typeface="+mn-lt"/>
                <a:ea typeface="+mn-ea"/>
                <a:cs typeface="+mn-cs"/>
              </a:rPr>
              <a:t>Photo: Worker spray washing poultry carcasses (Credit—CDC/NIOSH, Workplace Safety and Health Topics, Poultry Industry Workers)</a:t>
            </a:r>
            <a:endParaRPr lang="en-US" dirty="0" smtClean="0"/>
          </a:p>
        </p:txBody>
      </p:sp>
      <p:sp>
        <p:nvSpPr>
          <p:cNvPr id="4" name="Header Placeholder 3"/>
          <p:cNvSpPr>
            <a:spLocks noGrp="1"/>
          </p:cNvSpPr>
          <p:nvPr>
            <p:ph type="hdr" sz="quarter" idx="10"/>
          </p:nvPr>
        </p:nvSpPr>
        <p:spPr/>
        <p:txBody>
          <a:bodyPr/>
          <a:lstStyle/>
          <a:p>
            <a:pPr>
              <a:defRPr/>
            </a:pPr>
            <a:r>
              <a:rPr lang="en-US" smtClean="0"/>
              <a:t>Instructor’s Notes</a:t>
            </a:r>
            <a:endParaRPr lang="en-US" dirty="0"/>
          </a:p>
        </p:txBody>
      </p:sp>
      <p:sp>
        <p:nvSpPr>
          <p:cNvPr id="6" name="Slide Number Placeholder 5"/>
          <p:cNvSpPr>
            <a:spLocks noGrp="1"/>
          </p:cNvSpPr>
          <p:nvPr>
            <p:ph type="sldNum" sz="quarter" idx="12"/>
          </p:nvPr>
        </p:nvSpPr>
        <p:spPr/>
        <p:txBody>
          <a:bodyPr/>
          <a:lstStyle/>
          <a:p>
            <a:pPr>
              <a:defRPr/>
            </a:pPr>
            <a:fld id="{7EE737D0-2B36-4642-8995-CC0CBEA5F031}" type="slidenum">
              <a:rPr lang="en-US" smtClean="0"/>
              <a:pPr>
                <a:defRPr/>
              </a:pPr>
              <a:t>5</a:t>
            </a:fld>
            <a:endParaRPr lang="en-US"/>
          </a:p>
        </p:txBody>
      </p:sp>
    </p:spTree>
    <p:extLst>
      <p:ext uri="{BB962C8B-B14F-4D97-AF65-F5344CB8AC3E}">
        <p14:creationId xmlns:p14="http://schemas.microsoft.com/office/powerpoint/2010/main" val="379749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common detergents or disinfectants used in processing or</a:t>
            </a:r>
            <a:r>
              <a:rPr lang="en-US" baseline="0" dirty="0" smtClean="0"/>
              <a:t> cleaning of surfaces within the processing plants.</a:t>
            </a:r>
            <a:endParaRPr lang="en-US" dirty="0"/>
          </a:p>
        </p:txBody>
      </p:sp>
      <p:sp>
        <p:nvSpPr>
          <p:cNvPr id="4" name="Slide Number Placeholder 3"/>
          <p:cNvSpPr>
            <a:spLocks noGrp="1"/>
          </p:cNvSpPr>
          <p:nvPr>
            <p:ph type="sldNum" sz="quarter" idx="10"/>
          </p:nvPr>
        </p:nvSpPr>
        <p:spPr/>
        <p:txBody>
          <a:bodyPr/>
          <a:lstStyle/>
          <a:p>
            <a:fld id="{B663F733-8067-4DC0-93EB-C28043BC92AF}" type="slidenum">
              <a:rPr lang="en-US" smtClean="0"/>
              <a:t>6</a:t>
            </a:fld>
            <a:endParaRPr lang="en-US"/>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52190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 to heat and chemicals may occur during sanitation</a:t>
            </a:r>
            <a:r>
              <a:rPr lang="en-US" baseline="0" dirty="0" smtClean="0"/>
              <a:t> processes, which is </a:t>
            </a:r>
            <a:r>
              <a:rPr lang="is-IS" baseline="0" dirty="0" smtClean="0"/>
              <a:t>often conducted during third shift, so when fewer employees are working in the areas.</a:t>
            </a:r>
          </a:p>
          <a:p>
            <a:endParaRPr lang="is-IS" baseline="0" dirty="0" smtClean="0"/>
          </a:p>
          <a:p>
            <a:r>
              <a:rPr lang="is-IS" baseline="0" dirty="0" smtClean="0"/>
              <a:t>Photo: worker using pressure water hose to clean and sanitize poultry processing area.</a:t>
            </a:r>
            <a:endParaRPr lang="en-US" dirty="0"/>
          </a:p>
        </p:txBody>
      </p:sp>
      <p:sp>
        <p:nvSpPr>
          <p:cNvPr id="4" name="Header Placeholder 3"/>
          <p:cNvSpPr>
            <a:spLocks noGrp="1"/>
          </p:cNvSpPr>
          <p:nvPr>
            <p:ph type="hdr" sz="quarter" idx="10"/>
          </p:nvPr>
        </p:nvSpPr>
        <p:spPr/>
        <p:txBody>
          <a:bodyPr/>
          <a:lstStyle/>
          <a:p>
            <a:pPr>
              <a:defRPr/>
            </a:pPr>
            <a:r>
              <a:rPr lang="en-US" smtClean="0"/>
              <a:t>Instructor’s Notes</a:t>
            </a:r>
            <a:endParaRPr lang="en-US" dirty="0"/>
          </a:p>
        </p:txBody>
      </p:sp>
      <p:sp>
        <p:nvSpPr>
          <p:cNvPr id="6" name="Slide Number Placeholder 5"/>
          <p:cNvSpPr>
            <a:spLocks noGrp="1"/>
          </p:cNvSpPr>
          <p:nvPr>
            <p:ph type="sldNum" sz="quarter" idx="12"/>
          </p:nvPr>
        </p:nvSpPr>
        <p:spPr/>
        <p:txBody>
          <a:bodyPr/>
          <a:lstStyle/>
          <a:p>
            <a:pPr>
              <a:defRPr/>
            </a:pPr>
            <a:fld id="{7EE737D0-2B36-4642-8995-CC0CBEA5F031}" type="slidenum">
              <a:rPr lang="en-US" smtClean="0"/>
              <a:pPr>
                <a:defRPr/>
              </a:pPr>
              <a:t>7</a:t>
            </a:fld>
            <a:endParaRPr lang="en-US"/>
          </a:p>
        </p:txBody>
      </p:sp>
    </p:spTree>
    <p:extLst>
      <p:ext uri="{BB962C8B-B14F-4D97-AF65-F5344CB8AC3E}">
        <p14:creationId xmlns:p14="http://schemas.microsoft.com/office/powerpoint/2010/main" val="201289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kern="1200" dirty="0" smtClean="0">
                <a:solidFill>
                  <a:schemeClr val="tx1"/>
                </a:solidFill>
                <a:effectLst/>
                <a:latin typeface="+mn-lt"/>
                <a:ea typeface="+mn-ea"/>
                <a:cs typeface="+mn-cs"/>
              </a:rPr>
              <a:t>Each facility must</a:t>
            </a:r>
            <a:r>
              <a:rPr lang="en-US" sz="1300" b="0" i="0" kern="1200" baseline="0" dirty="0" smtClean="0">
                <a:solidFill>
                  <a:schemeClr val="tx1"/>
                </a:solidFill>
                <a:effectLst/>
                <a:latin typeface="+mn-lt"/>
                <a:ea typeface="+mn-ea"/>
                <a:cs typeface="+mn-cs"/>
              </a:rPr>
              <a:t> conduct an inventory of the hazardous chemicals present at their workplace. These are some common chemicals used in the food processing industry for refrigeration. </a:t>
            </a:r>
          </a:p>
          <a:p>
            <a:endParaRPr lang="en-US" sz="1300" b="0" i="0" kern="1200" baseline="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en-US" smtClean="0"/>
              <a:t>Instructor’s Notes</a:t>
            </a:r>
            <a:endParaRPr lang="en-US" dirty="0"/>
          </a:p>
        </p:txBody>
      </p:sp>
      <p:sp>
        <p:nvSpPr>
          <p:cNvPr id="6" name="Slide Number Placeholder 5"/>
          <p:cNvSpPr>
            <a:spLocks noGrp="1"/>
          </p:cNvSpPr>
          <p:nvPr>
            <p:ph type="sldNum" sz="quarter" idx="12"/>
          </p:nvPr>
        </p:nvSpPr>
        <p:spPr/>
        <p:txBody>
          <a:bodyPr/>
          <a:lstStyle/>
          <a:p>
            <a:pPr>
              <a:defRPr/>
            </a:pPr>
            <a:fld id="{7EE737D0-2B36-4642-8995-CC0CBEA5F031}" type="slidenum">
              <a:rPr lang="en-US" smtClean="0"/>
              <a:pPr>
                <a:defRPr/>
              </a:pPr>
              <a:t>8</a:t>
            </a:fld>
            <a:endParaRPr lang="en-US"/>
          </a:p>
        </p:txBody>
      </p:sp>
    </p:spTree>
    <p:extLst>
      <p:ext uri="{BB962C8B-B14F-4D97-AF65-F5344CB8AC3E}">
        <p14:creationId xmlns:p14="http://schemas.microsoft.com/office/powerpoint/2010/main" val="190075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99B410-049A-B546-BE6F-40AB5F7745EB}" type="slidenum">
              <a:rPr lang="en-US" altLang="x-none"/>
              <a:pPr eaLnBrk="1" hangingPunct="1"/>
              <a:t>9</a:t>
            </a:fld>
            <a:endParaRPr lang="en-US" altLang="x-non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dirty="0"/>
              <a:t>The food industry generates a variety of pollutants into the air from their various processes. These contaminants may be in the form of powders, aerosols or vapors generated from the handling of main ingredients, addition of food additives, cooking processes, mixing or preparation,  or simply as a result of cleaning processes</a:t>
            </a:r>
            <a:r>
              <a:rPr lang="en-US" altLang="x-none" dirty="0" smtClean="0"/>
              <a:t>.</a:t>
            </a:r>
          </a:p>
          <a:p>
            <a:pPr eaLnBrk="1" hangingPunct="1"/>
            <a:endParaRPr lang="en-US" altLang="x-none" dirty="0" smtClean="0"/>
          </a:p>
          <a:p>
            <a:pPr eaLnBrk="1" hangingPunct="1"/>
            <a:r>
              <a:rPr lang="en-US" altLang="x-none" dirty="0" smtClean="0"/>
              <a:t>Top photo: teaspoons</a:t>
            </a:r>
            <a:r>
              <a:rPr lang="en-US" altLang="x-none" baseline="0" dirty="0" smtClean="0"/>
              <a:t> of spices as examples of spices that might be added to breading for further processing of meat or poultry products.</a:t>
            </a:r>
          </a:p>
          <a:p>
            <a:pPr eaLnBrk="1" hangingPunct="1"/>
            <a:r>
              <a:rPr lang="en-US" altLang="x-none" baseline="0" dirty="0" smtClean="0"/>
              <a:t>Bottom photo: employees dumping a large back of breading/flour mixture into processing equipment</a:t>
            </a:r>
            <a:r>
              <a:rPr lang="is-IS" altLang="x-none" baseline="0" dirty="0" smtClean="0"/>
              <a:t>…generating dust.</a:t>
            </a:r>
            <a:endParaRPr lang="es-PR" altLang="x-none" dirty="0"/>
          </a:p>
        </p:txBody>
      </p:sp>
      <p:sp>
        <p:nvSpPr>
          <p:cNvPr id="5" name="Header Placeholder 3"/>
          <p:cNvSpPr>
            <a:spLocks noGrp="1"/>
          </p:cNvSpPr>
          <p:nvPr>
            <p:ph type="hdr" sz="quarter"/>
          </p:nvPr>
        </p:nvSpPr>
        <p:spPr>
          <a:xfrm>
            <a:off x="0" y="0"/>
            <a:ext cx="2971800" cy="458788"/>
          </a:xfrm>
        </p:spPr>
        <p:txBody>
          <a:bodyPr/>
          <a:lstStyle/>
          <a:p>
            <a:pPr>
              <a:defRPr/>
            </a:pPr>
            <a:r>
              <a:rPr lang="en-US" smtClean="0"/>
              <a:t>Instructor’s Notes</a:t>
            </a:r>
            <a:endParaRPr lang="en-US" dirty="0"/>
          </a:p>
        </p:txBody>
      </p:sp>
    </p:spTree>
    <p:extLst>
      <p:ext uri="{BB962C8B-B14F-4D97-AF65-F5344CB8AC3E}">
        <p14:creationId xmlns:p14="http://schemas.microsoft.com/office/powerpoint/2010/main" val="206207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1036821">
              <a:defRPr/>
            </a:pPr>
            <a:r>
              <a:rPr lang="en-US" altLang="en-US" dirty="0" smtClean="0"/>
              <a:t>This standard is often confused</a:t>
            </a:r>
            <a:r>
              <a:rPr lang="en-US" altLang="en-US" baseline="0" dirty="0" smtClean="0"/>
              <a:t> by employers who, understandably, assume it applies to ALL hazards. In fact the intent of the standard is to address only “chemicals” in the workplace. However, “chemical” exposure is interpreted to have a wide application. It includes chemicals that are found in containers, as well as chemicals that are not contained. Piped chemicals are included. Raw materials such as steel, wood, concrete can also be included IF work processes—such as welding, sanding, or grinding—cause workers to have an exposure to the chemical contents of the materials. Chemical exposures may also be caused by workplace processes, e.g., operating a forklift produces carbon monoxide. Cleaning, sanitation and disinfection activities may expose workers to harsh chemicals and vapors. Physical hazards (such as UV radiation) or biological hazards (pathogens) are not typically covered by the hazard communication standard----but they are covered by separate standards.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9FA7FE38-3B32-4EDF-B77D-801A21E6E0C7}" type="slidenum">
              <a:rPr lang="en-US" smtClean="0">
                <a:solidFill>
                  <a:prstClr val="black"/>
                </a:solidFill>
              </a:rPr>
              <a:pPr/>
              <a:t>10</a:t>
            </a:fld>
            <a:endParaRPr lang="en-US">
              <a:solidFill>
                <a:prstClr val="black"/>
              </a:solidFill>
            </a:endParaRPr>
          </a:p>
        </p:txBody>
      </p:sp>
      <p:sp>
        <p:nvSpPr>
          <p:cNvPr id="6" name="Header Placeholder 5"/>
          <p:cNvSpPr>
            <a:spLocks noGrp="1"/>
          </p:cNvSpPr>
          <p:nvPr>
            <p:ph type="hdr" sz="quarter" idx="12"/>
          </p:nvPr>
        </p:nvSpPr>
        <p:spPr/>
        <p:txBody>
          <a:bodyPr/>
          <a:lstStyle/>
          <a:p>
            <a:pPr>
              <a:defRPr/>
            </a:pPr>
            <a:r>
              <a:rPr lang="en-US" smtClean="0"/>
              <a:t>Instructor’s Notes</a:t>
            </a:r>
            <a:endParaRPr lang="en-US" dirty="0"/>
          </a:p>
        </p:txBody>
      </p:sp>
    </p:spTree>
    <p:extLst>
      <p:ext uri="{BB962C8B-B14F-4D97-AF65-F5344CB8AC3E}">
        <p14:creationId xmlns:p14="http://schemas.microsoft.com/office/powerpoint/2010/main" val="546806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16378"/>
            <a:ext cx="12192000" cy="3553665"/>
          </a:xfrm>
          <a:prstGeom prst="rect">
            <a:avLst/>
          </a:prstGeom>
          <a:noFill/>
          <a:ln w="9525">
            <a:noFill/>
            <a:miter lim="800000"/>
            <a:headEnd/>
            <a:tailEnd/>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flipH="1" flipV="1">
            <a:off x="2770909" y="5920909"/>
            <a:ext cx="9421091" cy="93709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a:off x="0" y="-9805"/>
            <a:ext cx="9421091" cy="937092"/>
          </a:xfrm>
          <a:prstGeom prst="rect">
            <a:avLst/>
          </a:prstGeom>
          <a:noFill/>
          <a:ln w="9525">
            <a:noFill/>
            <a:miter lim="800000"/>
            <a:headEnd/>
            <a:tailEnd/>
          </a:ln>
          <a:effectLst/>
        </p:spPr>
      </p:pic>
      <p:sp>
        <p:nvSpPr>
          <p:cNvPr id="2" name="Title 1"/>
          <p:cNvSpPr>
            <a:spLocks noGrp="1"/>
          </p:cNvSpPr>
          <p:nvPr>
            <p:ph type="ctrTitle"/>
          </p:nvPr>
        </p:nvSpPr>
        <p:spPr>
          <a:xfrm>
            <a:off x="914400" y="1523999"/>
            <a:ext cx="10363200" cy="1097882"/>
          </a:xfrm>
        </p:spPr>
        <p:txBody>
          <a:bodyPr anchorCtr="1">
            <a:normAutofit/>
          </a:bodyPr>
          <a:lstStyle>
            <a:lvl1pPr>
              <a:defRPr sz="353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2693601"/>
            <a:ext cx="8534400" cy="740883"/>
          </a:xfrm>
        </p:spPr>
        <p:txBody>
          <a:bodyPr anchor="t" anchorCtr="1">
            <a:normAutofit/>
          </a:bodyPr>
          <a:lstStyle>
            <a:lvl1pPr marL="0" indent="0" algn="ctr">
              <a:spcBef>
                <a:spcPts val="590"/>
              </a:spcBef>
              <a:spcAft>
                <a:spcPts val="590"/>
              </a:spcAft>
              <a:buNone/>
              <a:defRPr sz="2382">
                <a:solidFill>
                  <a:schemeClr val="tx2"/>
                </a:solidFill>
                <a:effectLst/>
                <a:latin typeface="+mn-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EE5B729C-47FA-4D48-94C4-5045911317E0}" type="slidenum">
              <a:rPr lang="en-US"/>
              <a:pPr>
                <a:defRPr/>
              </a:pPr>
              <a:t>‹#›</a:t>
            </a:fld>
            <a:endParaRPr lang="en-US"/>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48215" y="218067"/>
            <a:ext cx="3361044" cy="496720"/>
          </a:xfrm>
          <a:prstGeom prst="rect">
            <a:avLst/>
          </a:prstGeom>
        </p:spPr>
      </p:pic>
    </p:spTree>
    <p:extLst>
      <p:ext uri="{BB962C8B-B14F-4D97-AF65-F5344CB8AC3E}">
        <p14:creationId xmlns:p14="http://schemas.microsoft.com/office/powerpoint/2010/main" val="326559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49344" indent="-249344">
              <a:buClr>
                <a:schemeClr val="accent2"/>
              </a:buClr>
              <a:buSzPct val="75000"/>
              <a:buFont typeface="Wingdings" panose="05000000000000000000" pitchFamily="2" charset="2"/>
              <a:buChar char="Ø"/>
              <a:defRPr/>
            </a:lvl1pPr>
            <a:lvl2pPr marL="508494" indent="-224130">
              <a:buClr>
                <a:schemeClr val="accent2"/>
              </a:buClr>
              <a:buFont typeface="Wingdings 2" panose="05020102010507070707" pitchFamily="18" charset="2"/>
              <a:buChar char="·"/>
              <a:defRPr/>
            </a:lvl2pPr>
            <a:lvl3pPr marL="806867" indent="-250745">
              <a:buClr>
                <a:schemeClr val="accent2"/>
              </a:buClr>
              <a:buFont typeface="Wingdings" panose="05000000000000000000" pitchFamily="2" charset="2"/>
              <a:buChar char="§"/>
              <a:defRPr/>
            </a:lvl3pPr>
            <a:lvl4pPr marL="1056211" indent="-215725">
              <a:buClr>
                <a:schemeClr val="accent1">
                  <a:lumMod val="75000"/>
                </a:schemeClr>
              </a:buClr>
              <a:buFont typeface="Arial" panose="020B0604020202020204" pitchFamily="34" charset="0"/>
              <a:buChar char="•"/>
              <a:defRPr/>
            </a:lvl4pPr>
            <a:lvl5pPr marL="1306956" indent="-236737">
              <a:buClr>
                <a:schemeClr val="accent2"/>
              </a:buClr>
              <a:buFont typeface="Courier New" panose="02070309020205020404"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46F0CF91-D697-47E3-8C60-CA7299ABBD8B}" type="slidenum">
              <a:rPr lang="en-US"/>
              <a:pPr>
                <a:defRPr/>
              </a:pPr>
              <a:t>‹#›</a:t>
            </a:fld>
            <a:endParaRPr lang="en-US"/>
          </a:p>
        </p:txBody>
      </p:sp>
    </p:spTree>
    <p:extLst>
      <p:ext uri="{BB962C8B-B14F-4D97-AF65-F5344CB8AC3E}">
        <p14:creationId xmlns:p14="http://schemas.microsoft.com/office/powerpoint/2010/main" val="159714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2"/>
            <a:ext cx="5384800" cy="4525963"/>
          </a:xfrm>
          <a:prstGeom prst="rect">
            <a:avLst/>
          </a:prstGeom>
        </p:spPr>
        <p:txBody>
          <a:bodyPr>
            <a:normAutofit/>
          </a:bodyPr>
          <a:lstStyle>
            <a:lvl1pPr marL="198915" indent="-198915">
              <a:lnSpc>
                <a:spcPct val="75000"/>
              </a:lnSpc>
              <a:spcBef>
                <a:spcPts val="529"/>
              </a:spcBef>
              <a:spcAft>
                <a:spcPts val="1059"/>
              </a:spcAft>
              <a:buFont typeface="Wingdings" pitchFamily="2" charset="2"/>
              <a:buChar char="§"/>
              <a:defRPr sz="2471">
                <a:solidFill>
                  <a:srgbClr val="012D4B"/>
                </a:solidFill>
                <a:latin typeface="Corbel" panose="020B0503020204020204" pitchFamily="34" charset="0"/>
              </a:defRPr>
            </a:lvl1pPr>
            <a:lvl2pPr marL="407636" indent="-208721">
              <a:lnSpc>
                <a:spcPct val="75000"/>
              </a:lnSpc>
              <a:spcBef>
                <a:spcPts val="529"/>
              </a:spcBef>
              <a:spcAft>
                <a:spcPts val="1059"/>
              </a:spcAft>
              <a:buFont typeface="Wingdings" pitchFamily="2" charset="2"/>
              <a:buChar char="§"/>
              <a:defRPr sz="2118">
                <a:solidFill>
                  <a:srgbClr val="012D4B"/>
                </a:solidFill>
                <a:latin typeface="Corbel" panose="020B0503020204020204" pitchFamily="34" charset="0"/>
              </a:defRPr>
            </a:lvl2pPr>
            <a:lvl3pPr marL="550519" indent="-142883">
              <a:lnSpc>
                <a:spcPct val="75000"/>
              </a:lnSpc>
              <a:spcBef>
                <a:spcPts val="529"/>
              </a:spcBef>
              <a:spcAft>
                <a:spcPts val="1059"/>
              </a:spcAft>
              <a:buFont typeface="Wingdings" pitchFamily="2" charset="2"/>
              <a:buChar char="§"/>
              <a:defRPr sz="1765">
                <a:solidFill>
                  <a:srgbClr val="012D4B"/>
                </a:solidFill>
                <a:latin typeface="Corbel" panose="020B0503020204020204" pitchFamily="34" charset="0"/>
              </a:defRPr>
            </a:lvl3pPr>
            <a:lvl4pPr marL="759239" indent="-151287">
              <a:lnSpc>
                <a:spcPct val="75000"/>
              </a:lnSpc>
              <a:spcBef>
                <a:spcPts val="529"/>
              </a:spcBef>
              <a:spcAft>
                <a:spcPts val="1059"/>
              </a:spcAft>
              <a:buFont typeface="Wingdings" pitchFamily="2" charset="2"/>
              <a:buChar char="§"/>
              <a:defRPr sz="1588">
                <a:solidFill>
                  <a:srgbClr val="012D4B"/>
                </a:solidFill>
                <a:latin typeface="Corbel" panose="020B0503020204020204" pitchFamily="34" charset="0"/>
              </a:defRPr>
            </a:lvl4pPr>
            <a:lvl5pPr marL="911928" indent="-152689">
              <a:lnSpc>
                <a:spcPct val="75000"/>
              </a:lnSpc>
              <a:spcBef>
                <a:spcPts val="529"/>
              </a:spcBef>
              <a:spcAft>
                <a:spcPts val="1059"/>
              </a:spcAft>
              <a:buFont typeface="Wingdings" pitchFamily="2" charset="2"/>
              <a:buChar char="§"/>
              <a:defRPr sz="1588">
                <a:solidFill>
                  <a:srgbClr val="012D4B"/>
                </a:solidFill>
                <a:latin typeface="Corbel" panose="020B0503020204020204" pitchFamily="34" charset="0"/>
              </a:defRPr>
            </a:lvl5pPr>
            <a:lvl6pPr>
              <a:defRPr sz="1765"/>
            </a:lvl6pPr>
            <a:lvl7pPr>
              <a:defRPr sz="1765"/>
            </a:lvl7pPr>
            <a:lvl8pPr>
              <a:defRPr sz="1765"/>
            </a:lvl8pPr>
            <a:lvl9pPr>
              <a:defRPr sz="17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2"/>
            <a:ext cx="5384800" cy="4525963"/>
          </a:xfrm>
          <a:prstGeom prst="rect">
            <a:avLst/>
          </a:prstGeom>
        </p:spPr>
        <p:txBody>
          <a:bodyPr vert="horz" lIns="91440" tIns="45720" rIns="91440" bIns="45720" rtlCol="0">
            <a:normAutofit/>
          </a:bodyPr>
          <a:lstStyle>
            <a:lvl1pPr>
              <a:defRPr lang="en-US" sz="2471" smtClean="0">
                <a:latin typeface="Corbel" panose="020B0503020204020204" pitchFamily="34" charset="0"/>
              </a:defRPr>
            </a:lvl1pPr>
            <a:lvl2pPr>
              <a:defRPr lang="en-US" sz="2118" smtClean="0">
                <a:latin typeface="Corbel" panose="020B0503020204020204" pitchFamily="34" charset="0"/>
              </a:defRPr>
            </a:lvl2pPr>
            <a:lvl3pPr>
              <a:defRPr lang="en-US" sz="1765" smtClean="0">
                <a:latin typeface="Corbel" panose="020B0503020204020204" pitchFamily="34" charset="0"/>
              </a:defRPr>
            </a:lvl3pPr>
            <a:lvl4pPr>
              <a:defRPr lang="en-US" sz="1588" smtClean="0">
                <a:latin typeface="Corbel" panose="020B0503020204020204" pitchFamily="34" charset="0"/>
              </a:defRPr>
            </a:lvl4pPr>
            <a:lvl5pPr>
              <a:defRPr lang="en-US" sz="1588">
                <a:latin typeface="Corbel" panose="020B0503020204020204" pitchFamily="34" charset="0"/>
              </a:defRPr>
            </a:lvl5pPr>
          </a:lstStyle>
          <a:p>
            <a:pPr marL="198915" lvl="0" indent="-198915">
              <a:lnSpc>
                <a:spcPct val="75000"/>
              </a:lnSpc>
              <a:spcAft>
                <a:spcPts val="1059"/>
              </a:spcAft>
            </a:pPr>
            <a:r>
              <a:rPr lang="en-US" smtClean="0"/>
              <a:t>Click to edit Master text styles</a:t>
            </a:r>
          </a:p>
          <a:p>
            <a:pPr marL="198915" lvl="1" indent="-198915">
              <a:lnSpc>
                <a:spcPct val="75000"/>
              </a:lnSpc>
              <a:spcAft>
                <a:spcPts val="1059"/>
              </a:spcAft>
            </a:pPr>
            <a:r>
              <a:rPr lang="en-US" smtClean="0"/>
              <a:t>Second level</a:t>
            </a:r>
          </a:p>
          <a:p>
            <a:pPr marL="198915" lvl="2" indent="-198915">
              <a:lnSpc>
                <a:spcPct val="75000"/>
              </a:lnSpc>
              <a:spcAft>
                <a:spcPts val="1059"/>
              </a:spcAft>
            </a:pPr>
            <a:r>
              <a:rPr lang="en-US" smtClean="0"/>
              <a:t>Third level</a:t>
            </a:r>
          </a:p>
          <a:p>
            <a:pPr marL="198915" lvl="3" indent="-198915">
              <a:lnSpc>
                <a:spcPct val="75000"/>
              </a:lnSpc>
              <a:spcAft>
                <a:spcPts val="1059"/>
              </a:spcAft>
            </a:pPr>
            <a:r>
              <a:rPr lang="en-US" smtClean="0"/>
              <a:t>Fourth level</a:t>
            </a:r>
          </a:p>
          <a:p>
            <a:pPr marL="198915" lvl="4" indent="-198915">
              <a:lnSpc>
                <a:spcPct val="75000"/>
              </a:lnSpc>
              <a:spcAft>
                <a:spcPts val="1059"/>
              </a:spcAft>
            </a:pPr>
            <a:r>
              <a:rPr lang="en-US" smtClean="0"/>
              <a:t>Fifth level</a:t>
            </a:r>
            <a:endParaRPr lang="en-US" dirty="0"/>
          </a:p>
        </p:txBody>
      </p:sp>
      <p:sp>
        <p:nvSpPr>
          <p:cNvPr id="5" name="Title 4"/>
          <p:cNvSpPr>
            <a:spLocks noGrp="1"/>
          </p:cNvSpPr>
          <p:nvPr>
            <p:ph type="title"/>
          </p:nvPr>
        </p:nvSpPr>
        <p:spPr>
          <a:xfrm>
            <a:off x="400960" y="439805"/>
            <a:ext cx="7670528" cy="325881"/>
          </a:xfrm>
        </p:spPr>
        <p:txBody>
          <a:bodyPr/>
          <a:lstStyle>
            <a:lvl1pPr>
              <a:defRPr>
                <a:latin typeface="Corbel" panose="020B0503020204020204" pitchFamily="34" charset="0"/>
              </a:defRPr>
            </a:lvl1pPr>
          </a:lstStyle>
          <a:p>
            <a:r>
              <a:rPr lang="en-US" smtClean="0"/>
              <a:t>Click to edit Master title style</a:t>
            </a:r>
            <a:endParaRPr lang="en-US"/>
          </a:p>
        </p:txBody>
      </p:sp>
      <p:sp>
        <p:nvSpPr>
          <p:cNvPr id="6" name="Slide Number Placeholder 5"/>
          <p:cNvSpPr>
            <a:spLocks noGrp="1"/>
          </p:cNvSpPr>
          <p:nvPr>
            <p:ph type="sldNum" sz="quarter" idx="10"/>
          </p:nvPr>
        </p:nvSpPr>
        <p:spPr>
          <a:xfrm>
            <a:off x="9265229" y="6680107"/>
            <a:ext cx="2844030" cy="133069"/>
          </a:xfrm>
        </p:spPr>
        <p:txBody>
          <a:bodyPr/>
          <a:lstStyle>
            <a:lvl1pPr>
              <a:defRPr/>
            </a:lvl1pPr>
          </a:lstStyle>
          <a:p>
            <a:pPr>
              <a:defRPr/>
            </a:pPr>
            <a:fld id="{46F0CF91-D697-47E3-8C60-CA7299ABBD8B}" type="slidenum">
              <a:rPr lang="en-US"/>
              <a:pPr>
                <a:defRPr/>
              </a:pPr>
              <a:t>‹#›</a:t>
            </a:fld>
            <a:endParaRPr lang="en-US"/>
          </a:p>
        </p:txBody>
      </p:sp>
    </p:spTree>
    <p:extLst>
      <p:ext uri="{BB962C8B-B14F-4D97-AF65-F5344CB8AC3E}">
        <p14:creationId xmlns:p14="http://schemas.microsoft.com/office/powerpoint/2010/main" val="302167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lIns="101882" tIns="50941" rIns="101882" bIns="50941"/>
          <a:lstStyle/>
          <a:p>
            <a:endParaRPr lang="en-US">
              <a:solidFill>
                <a:srgbClr val="775F55"/>
              </a:solidFill>
            </a:endParaRPr>
          </a:p>
        </p:txBody>
      </p:sp>
      <p:sp>
        <p:nvSpPr>
          <p:cNvPr id="3" name="Footer Placeholder 2"/>
          <p:cNvSpPr>
            <a:spLocks noGrp="1"/>
          </p:cNvSpPr>
          <p:nvPr>
            <p:ph type="ftr" sz="quarter" idx="11"/>
          </p:nvPr>
        </p:nvSpPr>
        <p:spPr>
          <a:xfrm>
            <a:off x="812802" y="6248207"/>
            <a:ext cx="7228110" cy="365125"/>
          </a:xfrm>
          <a:prstGeom prst="rect">
            <a:avLst/>
          </a:prstGeom>
        </p:spPr>
        <p:txBody>
          <a:bodyPr lIns="101882" tIns="50941" rIns="101882" bIns="50941"/>
          <a:lstStyle/>
          <a:p>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ED92CDE5-D9BE-48AD-BB8A-A8246576F9A0}"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456823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l="22935"/>
          <a:stretch>
            <a:fillRect/>
          </a:stretch>
        </p:blipFill>
        <p:spPr bwMode="auto">
          <a:xfrm flipH="1" flipV="1">
            <a:off x="2770909" y="5920909"/>
            <a:ext cx="9421091" cy="937091"/>
          </a:xfrm>
          <a:prstGeom prst="rect">
            <a:avLst/>
          </a:prstGeom>
          <a:noFill/>
          <a:ln w="9525">
            <a:noFill/>
            <a:miter lim="800000"/>
            <a:headEnd/>
            <a:tailEnd/>
          </a:ln>
          <a:effectLst/>
        </p:spPr>
      </p:pic>
      <p:pic>
        <p:nvPicPr>
          <p:cNvPr id="102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l="22935"/>
          <a:stretch>
            <a:fillRect/>
          </a:stretch>
        </p:blipFill>
        <p:spPr bwMode="auto">
          <a:xfrm>
            <a:off x="0" y="-9805"/>
            <a:ext cx="9421091" cy="937092"/>
          </a:xfrm>
          <a:prstGeom prst="rect">
            <a:avLst/>
          </a:prstGeom>
          <a:noFill/>
          <a:ln w="9525">
            <a:noFill/>
            <a:miter lim="800000"/>
            <a:headEnd/>
            <a:tailEnd/>
          </a:ln>
          <a:effectLst/>
        </p:spPr>
      </p:pic>
      <p:sp>
        <p:nvSpPr>
          <p:cNvPr id="1028" name="Text Placeholder 2"/>
          <p:cNvSpPr>
            <a:spLocks noGrp="1"/>
          </p:cNvSpPr>
          <p:nvPr>
            <p:ph type="body" idx="1"/>
          </p:nvPr>
        </p:nvSpPr>
        <p:spPr bwMode="auto">
          <a:xfrm>
            <a:off x="609986" y="1599640"/>
            <a:ext cx="10972030" cy="4527176"/>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9265229" y="6680107"/>
            <a:ext cx="2844030" cy="133069"/>
          </a:xfrm>
          <a:prstGeom prst="rect">
            <a:avLst/>
          </a:prstGeom>
        </p:spPr>
        <p:txBody>
          <a:bodyPr vert="horz" lIns="0" tIns="0" rIns="0" bIns="0" rtlCol="0" anchor="b" anchorCtr="0"/>
          <a:lstStyle>
            <a:lvl1pPr algn="r" defTabSz="899010" fontAlgn="auto">
              <a:spcBef>
                <a:spcPts val="0"/>
              </a:spcBef>
              <a:spcAft>
                <a:spcPts val="0"/>
              </a:spcAft>
              <a:defRPr sz="1000" smtClean="0">
                <a:solidFill>
                  <a:schemeClr val="bg1"/>
                </a:solidFill>
                <a:latin typeface="Arial" pitchFamily="34" charset="0"/>
                <a:cs typeface="Arial" pitchFamily="34" charset="0"/>
              </a:defRPr>
            </a:lvl1pPr>
          </a:lstStyle>
          <a:p>
            <a:pPr>
              <a:defRPr/>
            </a:pPr>
            <a:fld id="{DF1153B0-554A-42FA-8FB9-5533B4EFE163}" type="slidenum">
              <a:rPr lang="en-US" smtClean="0"/>
              <a:pPr>
                <a:defRPr/>
              </a:pPr>
              <a:t>‹#›</a:t>
            </a:fld>
            <a:endParaRPr lang="en-US"/>
          </a:p>
        </p:txBody>
      </p:sp>
      <p:sp>
        <p:nvSpPr>
          <p:cNvPr id="1030" name="Title Placeholder 1"/>
          <p:cNvSpPr>
            <a:spLocks noGrp="1"/>
          </p:cNvSpPr>
          <p:nvPr>
            <p:ph type="title"/>
          </p:nvPr>
        </p:nvSpPr>
        <p:spPr bwMode="auto">
          <a:xfrm>
            <a:off x="609986" y="378199"/>
            <a:ext cx="10972030"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830" y="6377117"/>
            <a:ext cx="2796793" cy="436059"/>
          </a:xfrm>
          <a:prstGeom prst="rect">
            <a:avLst/>
          </a:prstGeom>
        </p:spPr>
      </p:pic>
    </p:spTree>
    <p:extLst>
      <p:ext uri="{BB962C8B-B14F-4D97-AF65-F5344CB8AC3E}">
        <p14:creationId xmlns:p14="http://schemas.microsoft.com/office/powerpoint/2010/main" val="25341058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iming>
    <p:tnLst>
      <p:par>
        <p:cTn id="1" dur="indefinite" restart="never" nodeType="tmRoot"/>
      </p:par>
    </p:tnLst>
  </p:timing>
  <p:hf hdr="0" ftr="0" dt="0"/>
  <p:txStyles>
    <p:titleStyle>
      <a:lvl1pPr algn="r" defTabSz="897920" rtl="0" eaLnBrk="1" fontAlgn="base" hangingPunct="1">
        <a:lnSpc>
          <a:spcPct val="85000"/>
        </a:lnSpc>
        <a:spcBef>
          <a:spcPct val="0"/>
        </a:spcBef>
        <a:spcAft>
          <a:spcPct val="0"/>
        </a:spcAft>
        <a:defRPr sz="3177" b="1" kern="1200">
          <a:solidFill>
            <a:srgbClr val="002A54"/>
          </a:solidFill>
          <a:latin typeface="+mn-lt"/>
          <a:ea typeface="+mj-ea"/>
          <a:cs typeface="Arial" pitchFamily="34" charset="0"/>
        </a:defRPr>
      </a:lvl1pPr>
      <a:lvl2pPr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2pPr>
      <a:lvl3pPr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3pPr>
      <a:lvl4pPr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4pPr>
      <a:lvl5pPr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5pPr>
      <a:lvl6pPr marL="403433"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6pPr>
      <a:lvl7pPr marL="806867"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7pPr>
      <a:lvl8pPr marL="1210300"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8pPr>
      <a:lvl9pPr marL="1613733" algn="r" defTabSz="897920" rtl="0" eaLnBrk="1" fontAlgn="base" hangingPunct="1">
        <a:lnSpc>
          <a:spcPct val="85000"/>
        </a:lnSpc>
        <a:spcBef>
          <a:spcPct val="0"/>
        </a:spcBef>
        <a:spcAft>
          <a:spcPct val="0"/>
        </a:spcAft>
        <a:defRPr sz="3177" b="1">
          <a:solidFill>
            <a:srgbClr val="002A54"/>
          </a:solidFill>
          <a:latin typeface="Arial" charset="0"/>
          <a:cs typeface="Arial" charset="0"/>
        </a:defRPr>
      </a:lvl9pPr>
    </p:titleStyle>
    <p:bodyStyle>
      <a:lvl1pPr algn="l" defTabSz="897920" rtl="0" eaLnBrk="1" fontAlgn="base" hangingPunct="1">
        <a:lnSpc>
          <a:spcPct val="85000"/>
        </a:lnSpc>
        <a:spcBef>
          <a:spcPts val="1181"/>
        </a:spcBef>
        <a:spcAft>
          <a:spcPts val="1181"/>
        </a:spcAft>
        <a:buSzPct val="65000"/>
        <a:defRPr sz="2735" kern="1200">
          <a:solidFill>
            <a:srgbClr val="002A54"/>
          </a:solidFill>
          <a:latin typeface="+mn-lt"/>
          <a:ea typeface="+mn-ea"/>
          <a:cs typeface="Arial" pitchFamily="34" charset="0"/>
        </a:defRPr>
      </a:lvl1pPr>
      <a:lvl2pPr marL="284365" algn="l" defTabSz="897920" rtl="0" eaLnBrk="1" fontAlgn="base" hangingPunct="1">
        <a:lnSpc>
          <a:spcPct val="85000"/>
        </a:lnSpc>
        <a:spcBef>
          <a:spcPts val="1181"/>
        </a:spcBef>
        <a:spcAft>
          <a:spcPts val="1181"/>
        </a:spcAft>
        <a:buSzPct val="65000"/>
        <a:defRPr sz="2559" kern="1200">
          <a:solidFill>
            <a:srgbClr val="002A54"/>
          </a:solidFill>
          <a:latin typeface="+mn-lt"/>
          <a:ea typeface="+mn-ea"/>
          <a:cs typeface="Arial" pitchFamily="34" charset="0"/>
        </a:defRPr>
      </a:lvl2pPr>
      <a:lvl3pPr marL="556122" algn="l" defTabSz="897920" rtl="0" eaLnBrk="1" fontAlgn="base" hangingPunct="1">
        <a:lnSpc>
          <a:spcPct val="85000"/>
        </a:lnSpc>
        <a:spcBef>
          <a:spcPts val="1181"/>
        </a:spcBef>
        <a:spcAft>
          <a:spcPts val="1181"/>
        </a:spcAft>
        <a:buSzPct val="65000"/>
        <a:defRPr sz="2382" kern="1200">
          <a:solidFill>
            <a:srgbClr val="002A54"/>
          </a:solidFill>
          <a:latin typeface="+mn-lt"/>
          <a:ea typeface="+mn-ea"/>
          <a:cs typeface="Arial" pitchFamily="34" charset="0"/>
        </a:defRPr>
      </a:lvl3pPr>
      <a:lvl4pPr marL="840486" algn="l" defTabSz="897920" rtl="0" eaLnBrk="1" fontAlgn="base" hangingPunct="1">
        <a:lnSpc>
          <a:spcPct val="85000"/>
        </a:lnSpc>
        <a:spcBef>
          <a:spcPts val="1181"/>
        </a:spcBef>
        <a:spcAft>
          <a:spcPts val="1181"/>
        </a:spcAft>
        <a:buSzPct val="65000"/>
        <a:defRPr sz="2206" kern="1200">
          <a:solidFill>
            <a:srgbClr val="002A54"/>
          </a:solidFill>
          <a:latin typeface="+mn-lt"/>
          <a:ea typeface="+mn-ea"/>
          <a:cs typeface="Arial" pitchFamily="34" charset="0"/>
        </a:defRPr>
      </a:lvl4pPr>
      <a:lvl5pPr marL="1070219" algn="l" defTabSz="897920" rtl="0" eaLnBrk="1" fontAlgn="base" hangingPunct="1">
        <a:lnSpc>
          <a:spcPct val="85000"/>
        </a:lnSpc>
        <a:spcBef>
          <a:spcPts val="1181"/>
        </a:spcBef>
        <a:spcAft>
          <a:spcPts val="1181"/>
        </a:spcAft>
        <a:buSzPct val="65000"/>
        <a:defRPr sz="1941" kern="1200">
          <a:solidFill>
            <a:srgbClr val="002A54"/>
          </a:solidFill>
          <a:latin typeface="+mn-lt"/>
          <a:ea typeface="+mn-ea"/>
          <a:cs typeface="Arial" pitchFamily="34" charset="0"/>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jpeg"/><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Chemical Hazards in Meat &amp; Poultry Processing &amp; Packing</a:t>
            </a:r>
            <a:endParaRPr lang="en-US" dirty="0"/>
          </a:p>
        </p:txBody>
      </p:sp>
      <p:sp>
        <p:nvSpPr>
          <p:cNvPr id="3" name="Subtitle 2"/>
          <p:cNvSpPr>
            <a:spLocks noGrp="1"/>
          </p:cNvSpPr>
          <p:nvPr>
            <p:ph type="subTitle" idx="1"/>
          </p:nvPr>
        </p:nvSpPr>
        <p:spPr>
          <a:xfrm>
            <a:off x="1737360" y="2832708"/>
            <a:ext cx="8755380" cy="740883"/>
          </a:xfrm>
        </p:spPr>
        <p:txBody>
          <a:bodyPr>
            <a:normAutofit/>
          </a:bodyPr>
          <a:lstStyle/>
          <a:p>
            <a:r>
              <a:rPr lang="en-US" dirty="0" smtClean="0"/>
              <a:t>Hazard Communication, Respiratory Protection, and Process Safety Management</a:t>
            </a:r>
            <a:endParaRPr lang="en-US" dirty="0"/>
          </a:p>
        </p:txBody>
      </p:sp>
      <p:sp>
        <p:nvSpPr>
          <p:cNvPr id="4" name="Slide Number Placeholder 3"/>
          <p:cNvSpPr>
            <a:spLocks noGrp="1"/>
          </p:cNvSpPr>
          <p:nvPr>
            <p:ph type="sldNum" sz="quarter" idx="10"/>
          </p:nvPr>
        </p:nvSpPr>
        <p:spPr/>
        <p:txBody>
          <a:bodyPr/>
          <a:lstStyle/>
          <a:p>
            <a:pPr>
              <a:defRPr/>
            </a:pPr>
            <a:fld id="{EE5B729C-47FA-4D48-94C4-5045911317E0}" type="slidenum">
              <a:rPr lang="en-US" smtClean="0"/>
              <a:pPr>
                <a:defRPr/>
              </a:pPr>
              <a:t>1</a:t>
            </a:fld>
            <a:endParaRPr lang="en-US"/>
          </a:p>
        </p:txBody>
      </p:sp>
    </p:spTree>
    <p:extLst>
      <p:ext uri="{BB962C8B-B14F-4D97-AF65-F5344CB8AC3E}">
        <p14:creationId xmlns:p14="http://schemas.microsoft.com/office/powerpoint/2010/main" val="250865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11148" y="3078321"/>
            <a:ext cx="6286500" cy="1295400"/>
          </a:xfrm>
        </p:spPr>
        <p:txBody>
          <a:bodyPr>
            <a:noAutofit/>
          </a:bodyPr>
          <a:lstStyle/>
          <a:p>
            <a:pPr algn="ctr"/>
            <a:r>
              <a:rPr lang="en-US" altLang="en-US" sz="3883" i="1" dirty="0"/>
              <a:t>Hazard </a:t>
            </a:r>
            <a:br>
              <a:rPr lang="en-US" altLang="en-US" sz="3883" i="1" dirty="0"/>
            </a:br>
            <a:r>
              <a:rPr lang="en-US" altLang="en-US" sz="3883" i="1" dirty="0"/>
              <a:t>Communication</a:t>
            </a:r>
            <a:br>
              <a:rPr lang="en-US" altLang="en-US" sz="3883" i="1" dirty="0"/>
            </a:br>
            <a:r>
              <a:rPr lang="en-US" altLang="en-US" sz="3883" i="1" dirty="0"/>
              <a:t>Standard</a:t>
            </a:r>
            <a:r>
              <a:rPr lang="en-US" altLang="en-US" sz="3883" dirty="0">
                <a:solidFill>
                  <a:schemeClr val="tx1"/>
                </a:solidFill>
              </a:rPr>
              <a:t/>
            </a:r>
            <a:br>
              <a:rPr lang="en-US" altLang="en-US" sz="3883" dirty="0">
                <a:solidFill>
                  <a:schemeClr val="tx1"/>
                </a:solidFill>
              </a:rPr>
            </a:br>
            <a:r>
              <a:rPr lang="en-US" sz="3883" dirty="0"/>
              <a:t/>
            </a:r>
            <a:br>
              <a:rPr lang="en-US" sz="3883" dirty="0"/>
            </a:br>
            <a:r>
              <a:rPr lang="en-US" sz="3883" dirty="0"/>
              <a:t/>
            </a:r>
            <a:br>
              <a:rPr lang="en-US" sz="3883" dirty="0"/>
            </a:br>
            <a:endParaRPr lang="en-US" sz="3883" dirty="0"/>
          </a:p>
        </p:txBody>
      </p:sp>
      <p:sp>
        <p:nvSpPr>
          <p:cNvPr id="3" name="Subtitle 4"/>
          <p:cNvSpPr>
            <a:spLocks noGrp="1"/>
          </p:cNvSpPr>
          <p:nvPr>
            <p:ph type="subTitle" idx="1"/>
          </p:nvPr>
        </p:nvSpPr>
        <p:spPr>
          <a:xfrm>
            <a:off x="2989730" y="3097026"/>
            <a:ext cx="6212541" cy="740883"/>
          </a:xfrm>
        </p:spPr>
        <p:txBody>
          <a:bodyPr>
            <a:normAutofit/>
          </a:bodyPr>
          <a:lstStyle/>
          <a:p>
            <a:r>
              <a:rPr lang="en-US" dirty="0" smtClean="0"/>
              <a:t>29 CFR 1910.1200</a:t>
            </a:r>
            <a:endParaRPr lang="en-US" dirty="0"/>
          </a:p>
        </p:txBody>
      </p:sp>
      <p:sp>
        <p:nvSpPr>
          <p:cNvPr id="2" name="Slide Number Placeholder 1"/>
          <p:cNvSpPr>
            <a:spLocks noGrp="1"/>
          </p:cNvSpPr>
          <p:nvPr>
            <p:ph type="sldNum" sz="quarter" idx="10"/>
          </p:nvPr>
        </p:nvSpPr>
        <p:spPr/>
        <p:txBody>
          <a:bodyPr/>
          <a:lstStyle/>
          <a:p>
            <a:pPr>
              <a:defRPr/>
            </a:pPr>
            <a:fld id="{EE5B729C-47FA-4D48-94C4-5045911317E0}" type="slidenum">
              <a:rPr lang="en-US" smtClean="0"/>
              <a:pPr>
                <a:defRPr/>
              </a:pPr>
              <a:t>10</a:t>
            </a:fld>
            <a:endParaRPr lang="en-US"/>
          </a:p>
        </p:txBody>
      </p:sp>
    </p:spTree>
    <p:extLst>
      <p:ext uri="{BB962C8B-B14F-4D97-AF65-F5344CB8AC3E}">
        <p14:creationId xmlns:p14="http://schemas.microsoft.com/office/powerpoint/2010/main" val="331948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a:xfrm>
            <a:off x="2102504" y="17239"/>
            <a:ext cx="7986993" cy="1143000"/>
          </a:xfrm>
        </p:spPr>
        <p:txBody>
          <a:bodyPr/>
          <a:lstStyle/>
          <a:p>
            <a:pPr algn="ctr"/>
            <a:r>
              <a:rPr lang="en-US" altLang="en-US" dirty="0" smtClean="0"/>
              <a:t>Purpose</a:t>
            </a:r>
            <a:endParaRPr lang="en-US" altLang="en-US" dirty="0"/>
          </a:p>
        </p:txBody>
      </p:sp>
      <p:sp>
        <p:nvSpPr>
          <p:cNvPr id="94214" name="Rectangle 6"/>
          <p:cNvSpPr>
            <a:spLocks noGrp="1" noChangeArrowheads="1"/>
          </p:cNvSpPr>
          <p:nvPr>
            <p:ph idx="1"/>
          </p:nvPr>
        </p:nvSpPr>
        <p:spPr/>
        <p:txBody>
          <a:bodyPr/>
          <a:lstStyle/>
          <a:p>
            <a:r>
              <a:rPr lang="en-US" altLang="en-US" dirty="0" smtClean="0"/>
              <a:t>To insure that the hazards of all chemical produced in or imported into the U.S. are evaluated</a:t>
            </a:r>
          </a:p>
          <a:p>
            <a:r>
              <a:rPr lang="en-US" altLang="en-US" dirty="0" smtClean="0"/>
              <a:t>Hazards transmitted to</a:t>
            </a:r>
          </a:p>
          <a:p>
            <a:pPr lvl="1"/>
            <a:r>
              <a:rPr lang="en-US" altLang="en-US" dirty="0" smtClean="0"/>
              <a:t>employers </a:t>
            </a:r>
          </a:p>
          <a:p>
            <a:pPr lvl="1"/>
            <a:r>
              <a:rPr lang="en-US" altLang="en-US" dirty="0" smtClean="0"/>
              <a:t>employees</a:t>
            </a:r>
          </a:p>
          <a:p>
            <a:r>
              <a:rPr lang="en-US" dirty="0"/>
              <a:t>Employees have both a need and a right to know the hazards and identities of the chemicals they are exposed to at work</a:t>
            </a:r>
          </a:p>
          <a:p>
            <a:endParaRPr lang="en-US" altLang="en-US" dirty="0"/>
          </a:p>
        </p:txBody>
      </p:sp>
      <p:sp>
        <p:nvSpPr>
          <p:cNvPr id="10" name="Slide Number Placeholder 5"/>
          <p:cNvSpPr>
            <a:spLocks noGrp="1"/>
          </p:cNvSpPr>
          <p:nvPr>
            <p:ph type="sldNum" sz="quarter" idx="10"/>
          </p:nvPr>
        </p:nvSpPr>
        <p:spPr>
          <a:xfrm>
            <a:off x="1658470" y="1272223"/>
            <a:ext cx="517712" cy="244476"/>
          </a:xfrm>
          <a:prstGeom prst="rect">
            <a:avLst/>
          </a:prstGeom>
        </p:spPr>
        <p:txBody>
          <a:bodyPr vert="horz" lIns="89896" tIns="44948" rIns="89896" bIns="44948" rtlCol="0" anchor="b" anchorCtr="0">
            <a:normAutofit/>
          </a:bodyPr>
          <a:lstStyle/>
          <a:p>
            <a:fld id="{E84B4F2E-0A17-4BF2-BBB8-9D41AF929050}" type="slidenum">
              <a:rPr lang="en-US" altLang="en-US" smtClean="0"/>
              <a:pPr/>
              <a:t>11</a:t>
            </a:fld>
            <a:endParaRPr lang="en-US" altLang="en-US"/>
          </a:p>
        </p:txBody>
      </p:sp>
      <p:graphicFrame>
        <p:nvGraphicFramePr>
          <p:cNvPr id="94217" name="Object 9" title="Image of a drum of flammable material being hit by a hand truck"/>
          <p:cNvGraphicFramePr>
            <a:graphicFrameLocks noChangeAspect="1"/>
          </p:cNvGraphicFramePr>
          <p:nvPr>
            <p:extLst>
              <p:ext uri="{D42A27DB-BD31-4B8C-83A1-F6EECF244321}">
                <p14:modId xmlns:p14="http://schemas.microsoft.com/office/powerpoint/2010/main" val="2152833462"/>
              </p:ext>
            </p:extLst>
          </p:nvPr>
        </p:nvGraphicFramePr>
        <p:xfrm>
          <a:off x="7317353" y="2477327"/>
          <a:ext cx="2582396" cy="1981200"/>
        </p:xfrm>
        <a:graphic>
          <a:graphicData uri="http://schemas.openxmlformats.org/presentationml/2006/ole">
            <mc:AlternateContent xmlns:mc="http://schemas.openxmlformats.org/markup-compatibility/2006">
              <mc:Choice xmlns:v="urn:schemas-microsoft-com:vml" Requires="v">
                <p:oleObj spid="_x0000_s1142" name="Clip" r:id="rId4" imgW="1823040" imgH="1357560" progId="MS_ClipArt_Gallery.2">
                  <p:embed/>
                </p:oleObj>
              </mc:Choice>
              <mc:Fallback>
                <p:oleObj name="Clip" r:id="rId4" imgW="1823040" imgH="13575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353" y="2477327"/>
                        <a:ext cx="2582396"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8" name="Object 10" title="Image of a worker wearing full body protective clothing SCBA respirator and gloves"/>
          <p:cNvGraphicFramePr>
            <a:graphicFrameLocks noChangeAspect="1"/>
          </p:cNvGraphicFramePr>
          <p:nvPr>
            <p:extLst>
              <p:ext uri="{D42A27DB-BD31-4B8C-83A1-F6EECF244321}">
                <p14:modId xmlns:p14="http://schemas.microsoft.com/office/powerpoint/2010/main" val="57891603"/>
              </p:ext>
            </p:extLst>
          </p:nvPr>
        </p:nvGraphicFramePr>
        <p:xfrm>
          <a:off x="9899749" y="17239"/>
          <a:ext cx="1741114" cy="1693863"/>
        </p:xfrm>
        <a:graphic>
          <a:graphicData uri="http://schemas.openxmlformats.org/presentationml/2006/ole">
            <mc:AlternateContent xmlns:mc="http://schemas.openxmlformats.org/markup-compatibility/2006">
              <mc:Choice xmlns:v="urn:schemas-microsoft-com:vml" Requires="v">
                <p:oleObj spid="_x0000_s1143" name="Clip" r:id="rId6" imgW="1793880" imgH="1694160" progId="MS_ClipArt_Gallery.2">
                  <p:embed/>
                </p:oleObj>
              </mc:Choice>
              <mc:Fallback>
                <p:oleObj name="Clip" r:id="rId6" imgW="1793880" imgH="169416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9749" y="17239"/>
                        <a:ext cx="1741114"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2242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title="photo of hand showing four fing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346" r="14570"/>
          <a:stretch/>
        </p:blipFill>
        <p:spPr bwMode="auto">
          <a:xfrm>
            <a:off x="724380" y="1170985"/>
            <a:ext cx="2385892" cy="489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50418" y="1136015"/>
            <a:ext cx="7986993" cy="761368"/>
          </a:xfrm>
        </p:spPr>
        <p:txBody>
          <a:bodyPr>
            <a:normAutofit fontScale="90000"/>
          </a:bodyPr>
          <a:lstStyle/>
          <a:p>
            <a:r>
              <a:rPr lang="en-US" dirty="0"/>
              <a:t>Global Harmonization System (GHS</a:t>
            </a:r>
            <a:r>
              <a:rPr lang="en-US" dirty="0" smtClean="0"/>
              <a:t>)</a:t>
            </a:r>
            <a:br>
              <a:rPr lang="en-US" dirty="0" smtClean="0"/>
            </a:br>
            <a:r>
              <a:rPr lang="en-US" sz="2382" dirty="0"/>
              <a:t>Implementation Period: December 2013 through June 2016</a:t>
            </a:r>
            <a:br>
              <a:rPr lang="en-US" sz="2382" dirty="0"/>
            </a:br>
            <a:endParaRPr lang="en-US" sz="2382" dirty="0"/>
          </a:p>
        </p:txBody>
      </p:sp>
      <p:sp>
        <p:nvSpPr>
          <p:cNvPr id="3" name="Content Placeholder 2"/>
          <p:cNvSpPr>
            <a:spLocks noGrp="1"/>
          </p:cNvSpPr>
          <p:nvPr>
            <p:ph idx="1"/>
          </p:nvPr>
        </p:nvSpPr>
        <p:spPr>
          <a:xfrm>
            <a:off x="4032838" y="1599641"/>
            <a:ext cx="6342209" cy="4527176"/>
          </a:xfrm>
        </p:spPr>
        <p:txBody>
          <a:bodyPr/>
          <a:lstStyle/>
          <a:p>
            <a:pPr marL="453809" indent="-453809">
              <a:buAutoNum type="arabicPeriod"/>
            </a:pPr>
            <a:r>
              <a:rPr lang="en-US" dirty="0" smtClean="0"/>
              <a:t>Standardizes Hazard Classification</a:t>
            </a:r>
            <a:endParaRPr lang="en-US" dirty="0"/>
          </a:p>
          <a:p>
            <a:pPr marL="453809" indent="-453809">
              <a:buAutoNum type="arabicPeriod"/>
            </a:pPr>
            <a:r>
              <a:rPr lang="en-US" dirty="0" smtClean="0"/>
              <a:t>Labels: pictograms and warnings</a:t>
            </a:r>
            <a:endParaRPr lang="en-US" dirty="0"/>
          </a:p>
          <a:p>
            <a:pPr marL="453809" indent="-453809">
              <a:buAutoNum type="arabicPeriod"/>
            </a:pPr>
            <a:r>
              <a:rPr lang="en-US" dirty="0" smtClean="0"/>
              <a:t>Standardizes Safety </a:t>
            </a:r>
            <a:r>
              <a:rPr lang="en-US" dirty="0"/>
              <a:t>Data </a:t>
            </a:r>
            <a:r>
              <a:rPr lang="en-US" dirty="0" smtClean="0"/>
              <a:t>Sheets</a:t>
            </a:r>
            <a:endParaRPr lang="en-US" dirty="0"/>
          </a:p>
          <a:p>
            <a:pPr marL="453809" indent="-453809">
              <a:buAutoNum type="arabicPeriod"/>
            </a:pPr>
            <a:r>
              <a:rPr lang="en-US" dirty="0"/>
              <a:t>Information and Training </a:t>
            </a:r>
            <a:br>
              <a:rPr lang="en-US" dirty="0"/>
            </a:br>
            <a:endParaRPr lang="en-US" dirty="0" smtClean="0"/>
          </a:p>
          <a:p>
            <a:pPr marL="0" indent="0">
              <a:buNone/>
            </a:pPr>
            <a:r>
              <a:rPr lang="en-US" dirty="0" smtClean="0"/>
              <a:t>Affects </a:t>
            </a:r>
            <a:r>
              <a:rPr lang="en-US" dirty="0"/>
              <a:t>nearly 40 million workers and 5 million workplaces.</a:t>
            </a:r>
          </a:p>
        </p:txBody>
      </p:sp>
      <p:sp>
        <p:nvSpPr>
          <p:cNvPr id="4" name="Slide Number Placeholder 3"/>
          <p:cNvSpPr>
            <a:spLocks noGrp="1"/>
          </p:cNvSpPr>
          <p:nvPr>
            <p:ph type="sldNum" sz="quarter" idx="10"/>
          </p:nvPr>
        </p:nvSpPr>
        <p:spPr>
          <a:xfrm>
            <a:off x="1658470" y="1272223"/>
            <a:ext cx="517712" cy="244476"/>
          </a:xfrm>
          <a:prstGeom prst="rect">
            <a:avLst/>
          </a:prstGeom>
        </p:spPr>
        <p:txBody>
          <a:bodyPr vert="horz" lIns="89896" tIns="44948" rIns="89896" bIns="44948" rtlCol="0" anchor="b" anchorCtr="0">
            <a:normAutofit/>
          </a:bodyPr>
          <a:lstStyle/>
          <a:p>
            <a:pPr>
              <a:defRPr/>
            </a:pPr>
            <a:fld id="{46F0CF91-D697-47E3-8C60-CA7299ABBD8B}" type="slidenum">
              <a:rPr lang="en-US" smtClean="0"/>
              <a:pPr>
                <a:defRPr/>
              </a:pPr>
              <a:t>12</a:t>
            </a:fld>
            <a:endParaRPr lang="en-US"/>
          </a:p>
        </p:txBody>
      </p:sp>
    </p:spTree>
    <p:extLst>
      <p:ext uri="{BB962C8B-B14F-4D97-AF65-F5344CB8AC3E}">
        <p14:creationId xmlns:p14="http://schemas.microsoft.com/office/powerpoint/2010/main" val="3814895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36596" y="366835"/>
            <a:ext cx="7986993" cy="1143000"/>
          </a:xfrm>
        </p:spPr>
        <p:txBody>
          <a:bodyPr/>
          <a:lstStyle/>
          <a:p>
            <a:r>
              <a:rPr lang="en-US" altLang="en-US" smtClean="0"/>
              <a:t>Basic Program Elements</a:t>
            </a:r>
            <a:endParaRPr lang="en-US" altLang="en-US"/>
          </a:p>
        </p:txBody>
      </p:sp>
      <p:sp>
        <p:nvSpPr>
          <p:cNvPr id="38915" name="Rectangle 3"/>
          <p:cNvSpPr>
            <a:spLocks noGrp="1" noChangeArrowheads="1"/>
          </p:cNvSpPr>
          <p:nvPr>
            <p:ph idx="1"/>
          </p:nvPr>
        </p:nvSpPr>
        <p:spPr>
          <a:xfrm>
            <a:off x="2113868" y="1826914"/>
            <a:ext cx="7986993" cy="4527176"/>
          </a:xfrm>
        </p:spPr>
        <p:txBody>
          <a:bodyPr/>
          <a:lstStyle/>
          <a:p>
            <a:r>
              <a:rPr lang="en-US" altLang="en-US" dirty="0"/>
              <a:t>Written Program </a:t>
            </a:r>
          </a:p>
          <a:p>
            <a:r>
              <a:rPr lang="en-US" altLang="en-US" dirty="0" smtClean="0"/>
              <a:t>Chemical Hazard Inventory</a:t>
            </a:r>
          </a:p>
          <a:p>
            <a:r>
              <a:rPr lang="en-US" altLang="en-US" dirty="0" smtClean="0"/>
              <a:t>SDSs (formerly MSDSs)</a:t>
            </a:r>
          </a:p>
          <a:p>
            <a:r>
              <a:rPr lang="en-US" altLang="en-US" dirty="0" smtClean="0"/>
              <a:t>Labeling</a:t>
            </a:r>
          </a:p>
          <a:p>
            <a:r>
              <a:rPr lang="en-US" altLang="en-US" dirty="0" smtClean="0"/>
              <a:t>Employee Training</a:t>
            </a:r>
          </a:p>
          <a:p>
            <a:r>
              <a:rPr lang="en-US" altLang="en-US" dirty="0" smtClean="0"/>
              <a:t>Contractor Training</a:t>
            </a:r>
          </a:p>
          <a:p>
            <a:endParaRPr lang="en-US" altLang="en-US" dirty="0"/>
          </a:p>
        </p:txBody>
      </p:sp>
      <p:sp>
        <p:nvSpPr>
          <p:cNvPr id="8" name="Slide Number Placeholder 5"/>
          <p:cNvSpPr>
            <a:spLocks noGrp="1"/>
          </p:cNvSpPr>
          <p:nvPr>
            <p:ph type="sldNum" sz="quarter" idx="10"/>
          </p:nvPr>
        </p:nvSpPr>
        <p:spPr>
          <a:xfrm>
            <a:off x="1658470" y="1272223"/>
            <a:ext cx="517712" cy="244476"/>
          </a:xfrm>
          <a:prstGeom prst="rect">
            <a:avLst/>
          </a:prstGeom>
        </p:spPr>
        <p:txBody>
          <a:bodyPr vert="horz" lIns="89896" tIns="44948" rIns="89896" bIns="44948" rtlCol="0" anchor="b" anchorCtr="0">
            <a:normAutofit/>
          </a:bodyPr>
          <a:lstStyle/>
          <a:p>
            <a:fld id="{4207C3DC-4A5C-4337-B41B-EC83E8B9F16F}" type="slidenum">
              <a:rPr lang="en-US" altLang="en-US" smtClean="0"/>
              <a:pPr/>
              <a:t>13</a:t>
            </a:fld>
            <a:endParaRPr lang="en-US" altLang="en-US"/>
          </a:p>
        </p:txBody>
      </p:sp>
      <p:graphicFrame>
        <p:nvGraphicFramePr>
          <p:cNvPr id="38918" name="Object 6" title="Image of a three ring binder with words hazard communication program on the cover"/>
          <p:cNvGraphicFramePr>
            <a:graphicFrameLocks noChangeAspect="1"/>
          </p:cNvGraphicFramePr>
          <p:nvPr>
            <p:extLst>
              <p:ext uri="{D42A27DB-BD31-4B8C-83A1-F6EECF244321}">
                <p14:modId xmlns:p14="http://schemas.microsoft.com/office/powerpoint/2010/main" val="1226962811"/>
              </p:ext>
            </p:extLst>
          </p:nvPr>
        </p:nvGraphicFramePr>
        <p:xfrm>
          <a:off x="7484171" y="2743201"/>
          <a:ext cx="2069306" cy="2917825"/>
        </p:xfrm>
        <a:graphic>
          <a:graphicData uri="http://schemas.openxmlformats.org/presentationml/2006/ole">
            <mc:AlternateContent xmlns:mc="http://schemas.openxmlformats.org/markup-compatibility/2006">
              <mc:Choice xmlns:v="urn:schemas-microsoft-com:vml" Requires="v">
                <p:oleObj spid="_x0000_s2112" name="Clip" r:id="rId4" imgW="2149200" imgH="2939760" progId="MS_ClipArt_Gallery.2">
                  <p:embed/>
                </p:oleObj>
              </mc:Choice>
              <mc:Fallback>
                <p:oleObj name="Clip" r:id="rId4" imgW="2149200" imgH="2939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171" y="2743201"/>
                        <a:ext cx="2069306" cy="291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9" name="Text Box 7"/>
          <p:cNvSpPr txBox="1">
            <a:spLocks noChangeArrowheads="1"/>
          </p:cNvSpPr>
          <p:nvPr/>
        </p:nvSpPr>
        <p:spPr bwMode="auto">
          <a:xfrm rot="20873615">
            <a:off x="7933126" y="3454073"/>
            <a:ext cx="1668403" cy="98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p>
            <a:pPr>
              <a:spcBef>
                <a:spcPct val="50000"/>
              </a:spcBef>
            </a:pPr>
            <a:r>
              <a:rPr lang="en-US" altLang="en-US" sz="1941" b="1" dirty="0">
                <a:latin typeface="Arial Narrow"/>
                <a:cs typeface="Arial Narrow"/>
              </a:rPr>
              <a:t>Hazard</a:t>
            </a:r>
            <a:br>
              <a:rPr lang="en-US" altLang="en-US" sz="1941" b="1" dirty="0">
                <a:latin typeface="Arial Narrow"/>
                <a:cs typeface="Arial Narrow"/>
              </a:rPr>
            </a:br>
            <a:r>
              <a:rPr lang="en-US" altLang="en-US" sz="1853" b="1" dirty="0">
                <a:latin typeface="Arial Narrow"/>
                <a:cs typeface="Arial Narrow"/>
              </a:rPr>
              <a:t>Communication</a:t>
            </a:r>
            <a:r>
              <a:rPr lang="en-US" altLang="en-US" sz="1941" b="1" dirty="0">
                <a:latin typeface="Arial Narrow"/>
                <a:cs typeface="Arial Narrow"/>
              </a:rPr>
              <a:t> Program</a:t>
            </a:r>
          </a:p>
        </p:txBody>
      </p:sp>
    </p:spTree>
    <p:extLst>
      <p:ext uri="{BB962C8B-B14F-4D97-AF65-F5344CB8AC3E}">
        <p14:creationId xmlns:p14="http://schemas.microsoft.com/office/powerpoint/2010/main" val="57827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085" y="701481"/>
            <a:ext cx="5583694" cy="325881"/>
          </a:xfrm>
        </p:spPr>
        <p:txBody>
          <a:bodyPr/>
          <a:lstStyle/>
          <a:p>
            <a:r>
              <a:rPr lang="en-US" dirty="0" smtClean="0"/>
              <a:t>Written Program</a:t>
            </a:r>
            <a:endParaRPr lang="en-US" dirty="0"/>
          </a:p>
        </p:txBody>
      </p:sp>
      <p:sp>
        <p:nvSpPr>
          <p:cNvPr id="18435" name="Rectangle 3"/>
          <p:cNvSpPr>
            <a:spLocks noGrp="1" noChangeArrowheads="1"/>
          </p:cNvSpPr>
          <p:nvPr>
            <p:ph idx="1"/>
          </p:nvPr>
        </p:nvSpPr>
        <p:spPr>
          <a:xfrm>
            <a:off x="390170" y="1307592"/>
            <a:ext cx="8875059" cy="4114800"/>
          </a:xfrm>
          <a:extLst>
            <a:ext uri="{91240B29-F687-4F45-9708-019B960494DF}">
              <a14:hiddenLine xmlns:a14="http://schemas.microsoft.com/office/drawing/2010/main" w="9525">
                <a:solidFill>
                  <a:schemeClr val="accent2"/>
                </a:solidFill>
                <a:miter lim="800000"/>
                <a:headEnd/>
                <a:tailEnd/>
              </a14:hiddenLine>
            </a:ext>
          </a:extLst>
        </p:spPr>
        <p:txBody>
          <a:bodyPr/>
          <a:lstStyle/>
          <a:p>
            <a:pPr lvl="1">
              <a:lnSpc>
                <a:spcPct val="120000"/>
              </a:lnSpc>
            </a:pPr>
            <a:r>
              <a:rPr lang="en-US" dirty="0" smtClean="0"/>
              <a:t>A list of the hazardous chemicals known to be present at the facility along with SDS’s for each chemical</a:t>
            </a:r>
          </a:p>
          <a:p>
            <a:pPr lvl="1">
              <a:lnSpc>
                <a:spcPct val="120000"/>
              </a:lnSpc>
            </a:pPr>
            <a:r>
              <a:rPr lang="en-US" dirty="0" smtClean="0"/>
              <a:t>The methods the employer will use to inform</a:t>
            </a:r>
            <a:br>
              <a:rPr lang="en-US" dirty="0" smtClean="0"/>
            </a:br>
            <a:r>
              <a:rPr lang="en-US" dirty="0" smtClean="0"/>
              <a:t>employees of the hazards non-routine tasks</a:t>
            </a:r>
          </a:p>
          <a:p>
            <a:pPr lvl="1">
              <a:lnSpc>
                <a:spcPct val="120000"/>
              </a:lnSpc>
            </a:pPr>
            <a:r>
              <a:rPr lang="en-US" dirty="0" smtClean="0"/>
              <a:t>The hazards of chemicals in unlabeled pipes</a:t>
            </a:r>
          </a:p>
        </p:txBody>
      </p:sp>
      <p:pic>
        <p:nvPicPr>
          <p:cNvPr id="18436" name="Picture 5" descr="MVC-015S"/>
          <p:cNvPicPr>
            <a:picLocks noChangeAspect="1" noChangeArrowheads="1"/>
          </p:cNvPicPr>
          <p:nvPr/>
        </p:nvPicPr>
        <p:blipFill>
          <a:blip r:embed="rId3" cstate="email">
            <a:lum bright="30000"/>
            <a:extLst>
              <a:ext uri="{28A0092B-C50C-407E-A947-70E740481C1C}">
                <a14:useLocalDpi xmlns:a14="http://schemas.microsoft.com/office/drawing/2010/main"/>
              </a:ext>
            </a:extLst>
          </a:blip>
          <a:srcRect/>
          <a:stretch>
            <a:fillRect/>
          </a:stretch>
        </p:blipFill>
        <p:spPr bwMode="auto">
          <a:xfrm>
            <a:off x="8110324" y="2663945"/>
            <a:ext cx="3998935" cy="307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46F0CF91-D697-47E3-8C60-CA7299ABBD8B}" type="slidenum">
              <a:rPr lang="en-US" smtClean="0"/>
              <a:pPr>
                <a:defRPr/>
              </a:pPr>
              <a:t>14</a:t>
            </a:fld>
            <a:endParaRPr lang="en-US"/>
          </a:p>
        </p:txBody>
      </p:sp>
    </p:spTree>
    <p:extLst>
      <p:ext uri="{BB962C8B-B14F-4D97-AF65-F5344CB8AC3E}">
        <p14:creationId xmlns:p14="http://schemas.microsoft.com/office/powerpoint/2010/main" val="1562435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771" y="453954"/>
            <a:ext cx="5583694" cy="382515"/>
          </a:xfrm>
        </p:spPr>
        <p:txBody>
          <a:bodyPr/>
          <a:lstStyle/>
          <a:p>
            <a:r>
              <a:rPr lang="en-US" dirty="0" smtClean="0"/>
              <a:t>Workplace Labeling</a:t>
            </a:r>
            <a:endParaRPr lang="en-US" dirty="0"/>
          </a:p>
        </p:txBody>
      </p:sp>
      <p:sp>
        <p:nvSpPr>
          <p:cNvPr id="23555" name="Rectangle 3"/>
          <p:cNvSpPr>
            <a:spLocks noGrp="1" noChangeArrowheads="1"/>
          </p:cNvSpPr>
          <p:nvPr>
            <p:ph idx="1"/>
          </p:nvPr>
        </p:nvSpPr>
        <p:spPr>
          <a:xfrm>
            <a:off x="450376" y="1046725"/>
            <a:ext cx="9878898" cy="4979909"/>
          </a:xfrm>
          <a:extLst>
            <a:ext uri="{91240B29-F687-4F45-9708-019B960494DF}">
              <a14:hiddenLine xmlns:a14="http://schemas.microsoft.com/office/drawing/2010/main" w="9525">
                <a:solidFill>
                  <a:schemeClr val="accent2"/>
                </a:solidFill>
                <a:miter lim="800000"/>
                <a:headEnd/>
                <a:tailEnd/>
              </a14:hiddenLine>
            </a:ext>
          </a:extLst>
        </p:spPr>
        <p:txBody>
          <a:bodyPr/>
          <a:lstStyle/>
          <a:p>
            <a:pPr>
              <a:lnSpc>
                <a:spcPct val="110000"/>
              </a:lnSpc>
            </a:pPr>
            <a:r>
              <a:rPr lang="en-US" sz="2471" dirty="0"/>
              <a:t>The employer must ensure that each container of hazardous chemicals in the workplace is labeled, tagged or marked with either:</a:t>
            </a:r>
          </a:p>
          <a:p>
            <a:pPr lvl="1">
              <a:lnSpc>
                <a:spcPct val="110000"/>
              </a:lnSpc>
            </a:pPr>
            <a:r>
              <a:rPr lang="en-US" sz="2471" b="1" dirty="0">
                <a:solidFill>
                  <a:schemeClr val="accent2"/>
                </a:solidFill>
              </a:rPr>
              <a:t>The label information on the shipped container, or</a:t>
            </a:r>
          </a:p>
          <a:p>
            <a:pPr lvl="1">
              <a:lnSpc>
                <a:spcPct val="110000"/>
              </a:lnSpc>
            </a:pPr>
            <a:r>
              <a:rPr lang="en-US" sz="2471" b="1" dirty="0">
                <a:solidFill>
                  <a:schemeClr val="accent2"/>
                </a:solidFill>
              </a:rPr>
              <a:t>Product identifier and words, pictures, symbols, or combination providing general information on the hazards of chemicals</a:t>
            </a:r>
          </a:p>
          <a:p>
            <a:pPr>
              <a:lnSpc>
                <a:spcPct val="110000"/>
              </a:lnSpc>
            </a:pPr>
            <a:r>
              <a:rPr lang="en-US" sz="2471" dirty="0">
                <a:solidFill>
                  <a:schemeClr val="tx1"/>
                </a:solidFill>
              </a:rPr>
              <a:t>Labels must be legible, in English</a:t>
            </a:r>
            <a:r>
              <a:rPr lang="en-US" sz="2471" dirty="0"/>
              <a:t> (although other languages are permitted as well)</a:t>
            </a:r>
            <a:r>
              <a:rPr lang="en-US" sz="2471" dirty="0">
                <a:solidFill>
                  <a:schemeClr val="tx1"/>
                </a:solidFill>
              </a:rPr>
              <a:t>, and prominently displayed on the container</a:t>
            </a:r>
          </a:p>
        </p:txBody>
      </p:sp>
      <p:sp>
        <p:nvSpPr>
          <p:cNvPr id="3" name="Slide Number Placeholder 2"/>
          <p:cNvSpPr>
            <a:spLocks noGrp="1"/>
          </p:cNvSpPr>
          <p:nvPr>
            <p:ph type="sldNum" sz="quarter" idx="10"/>
          </p:nvPr>
        </p:nvSpPr>
        <p:spPr/>
        <p:txBody>
          <a:bodyPr/>
          <a:lstStyle/>
          <a:p>
            <a:pPr>
              <a:defRPr/>
            </a:pPr>
            <a:fld id="{46F0CF91-D697-47E3-8C60-CA7299ABBD8B}" type="slidenum">
              <a:rPr lang="en-US" smtClean="0"/>
              <a:pPr>
                <a:defRPr/>
              </a:pPr>
              <a:t>15</a:t>
            </a:fld>
            <a:endParaRPr lang="en-US"/>
          </a:p>
        </p:txBody>
      </p:sp>
    </p:spTree>
    <p:extLst>
      <p:ext uri="{BB962C8B-B14F-4D97-AF65-F5344CB8AC3E}">
        <p14:creationId xmlns:p14="http://schemas.microsoft.com/office/powerpoint/2010/main" val="1778258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Content Placeholder 2"/>
          <p:cNvSpPr>
            <a:spLocks noGrp="1"/>
          </p:cNvSpPr>
          <p:nvPr>
            <p:ph sz="half" idx="1"/>
          </p:nvPr>
        </p:nvSpPr>
        <p:spPr>
          <a:xfrm>
            <a:off x="342901" y="1623062"/>
            <a:ext cx="6733284" cy="4525963"/>
          </a:xfrm>
        </p:spPr>
        <p:txBody>
          <a:bodyPr/>
          <a:lstStyle/>
          <a:p>
            <a:pPr>
              <a:lnSpc>
                <a:spcPct val="100000"/>
              </a:lnSpc>
              <a:spcBef>
                <a:spcPts val="590"/>
              </a:spcBef>
              <a:spcAft>
                <a:spcPts val="1180"/>
              </a:spcAft>
              <a:buClr>
                <a:schemeClr val="accent2"/>
              </a:buClr>
              <a:buFont typeface="Wingdings" panose="05000000000000000000" pitchFamily="2" charset="2"/>
              <a:buChar char="Ø"/>
            </a:pPr>
            <a:r>
              <a:rPr lang="en-US" sz="2382" dirty="0">
                <a:latin typeface="+mn-lt"/>
              </a:rPr>
              <a:t>OSHA is maintaining the current approach to allowing alternatives to labels on each stationary process </a:t>
            </a:r>
            <a:r>
              <a:rPr lang="en-US" sz="2382" dirty="0" smtClean="0">
                <a:latin typeface="+mn-lt"/>
              </a:rPr>
              <a:t>container.</a:t>
            </a:r>
          </a:p>
          <a:p>
            <a:pPr>
              <a:lnSpc>
                <a:spcPct val="100000"/>
              </a:lnSpc>
              <a:spcBef>
                <a:spcPts val="590"/>
              </a:spcBef>
              <a:spcAft>
                <a:spcPts val="1180"/>
              </a:spcAft>
              <a:buClr>
                <a:schemeClr val="accent2"/>
              </a:buClr>
              <a:buFont typeface="Wingdings" panose="05000000000000000000" pitchFamily="2" charset="2"/>
              <a:buChar char="Ø"/>
            </a:pPr>
            <a:endParaRPr lang="en-US" sz="2382" dirty="0">
              <a:latin typeface="+mn-lt"/>
            </a:endParaRPr>
          </a:p>
          <a:p>
            <a:pPr>
              <a:lnSpc>
                <a:spcPct val="100000"/>
              </a:lnSpc>
              <a:spcBef>
                <a:spcPts val="590"/>
              </a:spcBef>
              <a:spcAft>
                <a:spcPts val="1180"/>
              </a:spcAft>
              <a:buClr>
                <a:schemeClr val="accent2"/>
              </a:buClr>
              <a:buFont typeface="Wingdings" panose="05000000000000000000" pitchFamily="2" charset="2"/>
              <a:buChar char="Ø"/>
            </a:pPr>
            <a:r>
              <a:rPr lang="en-US" sz="2382" dirty="0">
                <a:latin typeface="+mn-lt"/>
              </a:rPr>
              <a:t>The exception for portable containers under the control of the person who filled them with the chemical remains the same.</a:t>
            </a:r>
          </a:p>
        </p:txBody>
      </p:sp>
      <p:sp>
        <p:nvSpPr>
          <p:cNvPr id="387073" name="Title 1"/>
          <p:cNvSpPr>
            <a:spLocks noGrp="1"/>
          </p:cNvSpPr>
          <p:nvPr>
            <p:ph type="title"/>
          </p:nvPr>
        </p:nvSpPr>
        <p:spPr>
          <a:xfrm>
            <a:off x="342901" y="1297181"/>
            <a:ext cx="5583694" cy="325881"/>
          </a:xfrm>
        </p:spPr>
        <p:txBody>
          <a:bodyPr vert="horz" wrap="square" lIns="0" tIns="0" rIns="0" bIns="0" numCol="1" anchor="b" anchorCtr="0" compatLnSpc="1">
            <a:prstTxWarp prst="textNoShape">
              <a:avLst/>
            </a:prstTxWarp>
          </a:bodyPr>
          <a:lstStyle/>
          <a:p>
            <a:pPr eaLnBrk="1" hangingPunct="1"/>
            <a:r>
              <a:rPr lang="en-US" sz="3600" dirty="0">
                <a:latin typeface="+mn-lt"/>
              </a:rPr>
              <a:t>Secondary</a:t>
            </a:r>
            <a:r>
              <a:rPr lang="en-US" sz="3600" dirty="0"/>
              <a:t> </a:t>
            </a:r>
            <a:r>
              <a:rPr lang="en-US" sz="3600" dirty="0" smtClean="0">
                <a:latin typeface="+mn-lt"/>
              </a:rPr>
              <a:t>Labels</a:t>
            </a:r>
            <a:endParaRPr lang="en-US" sz="3600" dirty="0">
              <a:latin typeface="+mn-lt"/>
            </a:endParaRPr>
          </a:p>
        </p:txBody>
      </p:sp>
      <p:sp>
        <p:nvSpPr>
          <p:cNvPr id="2" name="Slide Number Placeholder 1"/>
          <p:cNvSpPr>
            <a:spLocks noGrp="1"/>
          </p:cNvSpPr>
          <p:nvPr>
            <p:ph type="sldNum" sz="quarter" idx="10"/>
          </p:nvPr>
        </p:nvSpPr>
        <p:spPr>
          <a:xfrm>
            <a:off x="10035988" y="6619363"/>
            <a:ext cx="2070287" cy="133069"/>
          </a:xfrm>
        </p:spPr>
        <p:txBody>
          <a:bodyPr/>
          <a:lstStyle/>
          <a:p>
            <a:pPr>
              <a:defRPr/>
            </a:pPr>
            <a:fld id="{46F0CF91-D697-47E3-8C60-CA7299ABBD8B}" type="slidenum">
              <a:rPr lang="en-US" smtClean="0"/>
              <a:pPr>
                <a:defRPr/>
              </a:pPr>
              <a:t>16</a:t>
            </a:fld>
            <a:endParaRPr lang="en-US" dirty="0"/>
          </a:p>
        </p:txBody>
      </p:sp>
      <p:pic>
        <p:nvPicPr>
          <p:cNvPr id="7" name="Picture 3" title="Photo of a water bottle filled with blue liquid and a spray nozzle attach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9887" y="453466"/>
            <a:ext cx="2972201" cy="408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title="Photo of a container that is not labeled"/>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7076185" y="3674552"/>
            <a:ext cx="2140957" cy="24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801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81273" y="799219"/>
            <a:ext cx="7986993" cy="340025"/>
          </a:xfrm>
        </p:spPr>
        <p:txBody>
          <a:bodyPr/>
          <a:lstStyle/>
          <a:p>
            <a:r>
              <a:rPr lang="en-US" dirty="0" smtClean="0">
                <a:latin typeface="+mn-lt"/>
              </a:rPr>
              <a:t>Example of GHS Simple Label</a:t>
            </a:r>
            <a:endParaRPr lang="en-US" dirty="0">
              <a:latin typeface="+mn-lt"/>
            </a:endParaRPr>
          </a:p>
        </p:txBody>
      </p:sp>
      <p:pic>
        <p:nvPicPr>
          <p:cNvPr id="24578" name="Picture 2" title="Image of a GHS simple labe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6526" y="1289063"/>
            <a:ext cx="8697004" cy="483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17</a:t>
            </a:fld>
            <a:endParaRPr lang="en-US"/>
          </a:p>
        </p:txBody>
      </p:sp>
    </p:spTree>
    <p:extLst>
      <p:ext uri="{BB962C8B-B14F-4D97-AF65-F5344CB8AC3E}">
        <p14:creationId xmlns:p14="http://schemas.microsoft.com/office/powerpoint/2010/main" val="890947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Grp="1" noChangeArrowheads="1"/>
          </p:cNvSpPr>
          <p:nvPr>
            <p:ph type="title" idx="4294967295"/>
          </p:nvPr>
        </p:nvSpPr>
        <p:spPr>
          <a:xfrm>
            <a:off x="1119014" y="2685266"/>
            <a:ext cx="2710035" cy="407614"/>
          </a:xfrm>
        </p:spPr>
        <p:txBody>
          <a:bodyPr anchor="ctr"/>
          <a:lstStyle/>
          <a:p>
            <a:r>
              <a:rPr lang="en-US" sz="3530" dirty="0"/>
              <a:t>Pictograms</a:t>
            </a:r>
          </a:p>
        </p:txBody>
      </p:sp>
      <p:sp>
        <p:nvSpPr>
          <p:cNvPr id="389122" name="Rectangle 3"/>
          <p:cNvSpPr>
            <a:spLocks noGrp="1" noChangeArrowheads="1"/>
          </p:cNvSpPr>
          <p:nvPr>
            <p:ph type="body" idx="4294967295"/>
          </p:nvPr>
        </p:nvSpPr>
        <p:spPr>
          <a:xfrm>
            <a:off x="2545136" y="1927412"/>
            <a:ext cx="7988393" cy="4144776"/>
          </a:xfrm>
        </p:spPr>
        <p:txBody>
          <a:bodyPr/>
          <a:lstStyle/>
          <a:p>
            <a:pPr>
              <a:buFont typeface="Monotype Sorts"/>
              <a:buNone/>
            </a:pPr>
            <a:r>
              <a:rPr lang="en-US" smtClean="0"/>
              <a:t> </a:t>
            </a:r>
          </a:p>
        </p:txBody>
      </p:sp>
      <p:pic>
        <p:nvPicPr>
          <p:cNvPr id="389123" name="Picture 4" descr="HCS PICTOGRAM GRAPHIC"/>
          <p:cNvPicPr>
            <a:picLocks noChangeAspect="1" noChangeArrowheads="1"/>
          </p:cNvPicPr>
          <p:nvPr/>
        </p:nvPicPr>
        <p:blipFill>
          <a:blip r:embed="rId3"/>
          <a:srcRect/>
          <a:stretch>
            <a:fillRect/>
          </a:stretch>
        </p:blipFill>
        <p:spPr bwMode="auto">
          <a:xfrm>
            <a:off x="4348115" y="230925"/>
            <a:ext cx="5885890" cy="64484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ED92CDE5-D9BE-48AD-BB8A-A8246576F9A0}" type="slidenum">
              <a:rPr lang="en-US" smtClean="0">
                <a:solidFill>
                  <a:srgbClr val="775F55"/>
                </a:solidFill>
              </a:rPr>
              <a:pPr/>
              <a:t>18</a:t>
            </a:fld>
            <a:endParaRPr lang="en-US">
              <a:solidFill>
                <a:srgbClr val="775F55"/>
              </a:solidFill>
            </a:endParaRPr>
          </a:p>
        </p:txBody>
      </p:sp>
    </p:spTree>
    <p:extLst>
      <p:ext uri="{BB962C8B-B14F-4D97-AF65-F5344CB8AC3E}">
        <p14:creationId xmlns:p14="http://schemas.microsoft.com/office/powerpoint/2010/main" val="796976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0" name="Picture 12" descr="http://www.fels.net/Data/Images/Training.gif" title="Image of an instructor with a flip chart teaching employe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9374" y="2836190"/>
            <a:ext cx="1937291" cy="1851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53385" y="814636"/>
            <a:ext cx="7579030" cy="499534"/>
          </a:xfrm>
        </p:spPr>
        <p:txBody>
          <a:bodyPr/>
          <a:lstStyle/>
          <a:p>
            <a:r>
              <a:rPr lang="en-US" dirty="0" smtClean="0"/>
              <a:t>Employee Information and Training</a:t>
            </a:r>
            <a:endParaRPr lang="en-US" dirty="0"/>
          </a:p>
        </p:txBody>
      </p:sp>
      <p:sp>
        <p:nvSpPr>
          <p:cNvPr id="30723" name="Rectangle 3"/>
          <p:cNvSpPr>
            <a:spLocks noGrp="1" noChangeArrowheads="1"/>
          </p:cNvSpPr>
          <p:nvPr>
            <p:ph idx="1"/>
          </p:nvPr>
        </p:nvSpPr>
        <p:spPr>
          <a:xfrm>
            <a:off x="1769757" y="1847958"/>
            <a:ext cx="8499469" cy="3873321"/>
          </a:xfrm>
          <a:extLst>
            <a:ext uri="{91240B29-F687-4F45-9708-019B960494DF}">
              <a14:hiddenLine xmlns:a14="http://schemas.microsoft.com/office/drawing/2010/main" w="9525">
                <a:solidFill>
                  <a:schemeClr val="accent2"/>
                </a:solidFill>
                <a:miter lim="800000"/>
                <a:headEnd/>
                <a:tailEnd/>
              </a14:hiddenLine>
            </a:ext>
          </a:extLst>
        </p:spPr>
        <p:txBody>
          <a:bodyPr>
            <a:noAutofit/>
          </a:bodyPr>
          <a:lstStyle/>
          <a:p>
            <a:pPr>
              <a:lnSpc>
                <a:spcPct val="120000"/>
              </a:lnSpc>
            </a:pPr>
            <a:r>
              <a:rPr lang="en-US" dirty="0" smtClean="0"/>
              <a:t>Employers must provide employees information and training on hazardous chemicals in their work area:</a:t>
            </a:r>
          </a:p>
          <a:p>
            <a:pPr lvl="1">
              <a:lnSpc>
                <a:spcPct val="120000"/>
              </a:lnSpc>
            </a:pPr>
            <a:r>
              <a:rPr lang="en-US" dirty="0" smtClean="0"/>
              <a:t>At the time of their initial assignment</a:t>
            </a:r>
          </a:p>
          <a:p>
            <a:pPr lvl="1">
              <a:lnSpc>
                <a:spcPct val="120000"/>
              </a:lnSpc>
            </a:pPr>
            <a:r>
              <a:rPr lang="en-US" dirty="0" smtClean="0"/>
              <a:t>Whenever a new physical or health hazard</a:t>
            </a:r>
            <a:br>
              <a:rPr lang="en-US" dirty="0" smtClean="0"/>
            </a:br>
            <a:r>
              <a:rPr lang="en-US" dirty="0" smtClean="0"/>
              <a:t>the employees have not previously been</a:t>
            </a:r>
            <a:br>
              <a:rPr lang="en-US" dirty="0" smtClean="0"/>
            </a:br>
            <a:r>
              <a:rPr lang="en-US" dirty="0" smtClean="0"/>
              <a:t>trained about is introduced into their work area</a:t>
            </a:r>
          </a:p>
          <a:p>
            <a:pPr>
              <a:lnSpc>
                <a:spcPct val="120000"/>
              </a:lnSpc>
            </a:pPr>
            <a:r>
              <a:rPr lang="en-US" dirty="0" smtClean="0"/>
              <a:t>Training may cover categories of hazards</a:t>
            </a:r>
          </a:p>
        </p:txBody>
      </p:sp>
      <p:sp>
        <p:nvSpPr>
          <p:cNvPr id="3" name="Slide Number Placeholder 2"/>
          <p:cNvSpPr>
            <a:spLocks noGrp="1"/>
          </p:cNvSpPr>
          <p:nvPr>
            <p:ph type="sldNum" sz="quarter" idx="10"/>
          </p:nvPr>
        </p:nvSpPr>
        <p:spPr/>
        <p:txBody>
          <a:bodyPr/>
          <a:lstStyle/>
          <a:p>
            <a:pPr>
              <a:defRPr/>
            </a:pPr>
            <a:fld id="{46F0CF91-D697-47E3-8C60-CA7299ABBD8B}" type="slidenum">
              <a:rPr lang="en-US" smtClean="0"/>
              <a:pPr>
                <a:defRPr/>
              </a:pPr>
              <a:t>19</a:t>
            </a:fld>
            <a:endParaRPr lang="en-US"/>
          </a:p>
        </p:txBody>
      </p:sp>
    </p:spTree>
    <p:extLst>
      <p:ext uri="{BB962C8B-B14F-4D97-AF65-F5344CB8AC3E}">
        <p14:creationId xmlns:p14="http://schemas.microsoft.com/office/powerpoint/2010/main" val="2555331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50" y="805903"/>
            <a:ext cx="10972031" cy="732855"/>
          </a:xfrm>
        </p:spPr>
        <p:txBody>
          <a:bodyPr/>
          <a:lstStyle/>
          <a:p>
            <a:pPr algn="ctr"/>
            <a:r>
              <a:rPr lang="en-US" sz="4000" dirty="0" smtClean="0"/>
              <a:t>Disclaimer</a:t>
            </a:r>
            <a:endParaRPr lang="en-US" sz="4000" dirty="0"/>
          </a:p>
        </p:txBody>
      </p:sp>
      <p:sp>
        <p:nvSpPr>
          <p:cNvPr id="3" name="Content Placeholder 2"/>
          <p:cNvSpPr>
            <a:spLocks noGrp="1"/>
          </p:cNvSpPr>
          <p:nvPr>
            <p:ph idx="1"/>
          </p:nvPr>
        </p:nvSpPr>
        <p:spPr/>
        <p:txBody>
          <a:bodyPr/>
          <a:lstStyle/>
          <a:p>
            <a:pPr marL="0" indent="0">
              <a:buNone/>
            </a:pPr>
            <a:r>
              <a:rPr lang="en-US" dirty="0"/>
              <a:t>This material was produced under grant number </a:t>
            </a:r>
            <a:r>
              <a:rPr lang="en-US" dirty="0" smtClean="0"/>
              <a:t>SH-29660-SH6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a:t>
            </a:fld>
            <a:endParaRPr lang="en-US"/>
          </a:p>
        </p:txBody>
      </p:sp>
    </p:spTree>
    <p:extLst>
      <p:ext uri="{BB962C8B-B14F-4D97-AF65-F5344CB8AC3E}">
        <p14:creationId xmlns:p14="http://schemas.microsoft.com/office/powerpoint/2010/main" val="392093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3"/>
          <p:cNvSpPr>
            <a:spLocks noGrp="1" noChangeArrowheads="1"/>
          </p:cNvSpPr>
          <p:nvPr>
            <p:ph sz="half" idx="1"/>
          </p:nvPr>
        </p:nvSpPr>
        <p:spPr>
          <a:xfrm>
            <a:off x="2102223" y="1656230"/>
            <a:ext cx="3919818" cy="4525963"/>
          </a:xfrm>
        </p:spPr>
        <p:txBody>
          <a:bodyPr/>
          <a:lstStyle/>
          <a:p>
            <a:pPr>
              <a:lnSpc>
                <a:spcPct val="100000"/>
              </a:lnSpc>
              <a:buClr>
                <a:schemeClr val="accent2"/>
              </a:buClr>
              <a:buFont typeface="Wingdings" pitchFamily="2" charset="2"/>
              <a:buChar char="q"/>
            </a:pPr>
            <a:r>
              <a:rPr lang="en-US" dirty="0" smtClean="0">
                <a:latin typeface="+mn-lt"/>
              </a:rPr>
              <a:t>OSHA standard covered</a:t>
            </a:r>
          </a:p>
          <a:p>
            <a:pPr>
              <a:lnSpc>
                <a:spcPct val="100000"/>
              </a:lnSpc>
              <a:buClr>
                <a:schemeClr val="accent2"/>
              </a:buClr>
              <a:buFont typeface="Wingdings" pitchFamily="2" charset="2"/>
              <a:buChar char="q"/>
            </a:pPr>
            <a:r>
              <a:rPr lang="en-US" dirty="0" smtClean="0">
                <a:latin typeface="+mn-lt"/>
              </a:rPr>
              <a:t>Operations in their work area where chemical is used</a:t>
            </a:r>
          </a:p>
          <a:p>
            <a:pPr>
              <a:lnSpc>
                <a:spcPct val="100000"/>
              </a:lnSpc>
              <a:buClr>
                <a:schemeClr val="accent2"/>
              </a:buClr>
              <a:buFont typeface="Wingdings" pitchFamily="2" charset="2"/>
              <a:buChar char="q"/>
            </a:pPr>
            <a:r>
              <a:rPr lang="en-US" dirty="0" smtClean="0">
                <a:latin typeface="+mn-lt"/>
              </a:rPr>
              <a:t>Pictograms</a:t>
            </a:r>
          </a:p>
          <a:p>
            <a:pPr>
              <a:lnSpc>
                <a:spcPct val="100000"/>
              </a:lnSpc>
              <a:buClr>
                <a:schemeClr val="accent2"/>
              </a:buClr>
              <a:buFont typeface="Wingdings" pitchFamily="2" charset="2"/>
              <a:buChar char="q"/>
            </a:pPr>
            <a:r>
              <a:rPr lang="en-US" dirty="0" smtClean="0">
                <a:latin typeface="+mn-lt"/>
              </a:rPr>
              <a:t>Location </a:t>
            </a:r>
            <a:r>
              <a:rPr lang="en-US" dirty="0">
                <a:latin typeface="+mn-lt"/>
              </a:rPr>
              <a:t>of program, list of </a:t>
            </a:r>
            <a:r>
              <a:rPr lang="en-US" dirty="0" smtClean="0">
                <a:latin typeface="+mn-lt"/>
              </a:rPr>
              <a:t>chemicals, </a:t>
            </a:r>
            <a:r>
              <a:rPr lang="en-US" dirty="0">
                <a:latin typeface="+mn-lt"/>
              </a:rPr>
              <a:t>and </a:t>
            </a:r>
            <a:r>
              <a:rPr lang="en-US" dirty="0" smtClean="0">
                <a:latin typeface="+mn-lt"/>
              </a:rPr>
              <a:t>SDS</a:t>
            </a:r>
            <a:endParaRPr lang="en-US" dirty="0">
              <a:latin typeface="+mn-lt"/>
            </a:endParaRPr>
          </a:p>
        </p:txBody>
      </p:sp>
      <p:sp>
        <p:nvSpPr>
          <p:cNvPr id="406531" name="Rectangle 5"/>
          <p:cNvSpPr>
            <a:spLocks noGrp="1" noChangeArrowheads="1"/>
          </p:cNvSpPr>
          <p:nvPr>
            <p:ph sz="half" idx="2"/>
          </p:nvPr>
        </p:nvSpPr>
        <p:spPr>
          <a:xfrm>
            <a:off x="6235108" y="1598345"/>
            <a:ext cx="3895165" cy="4419600"/>
          </a:xfrm>
        </p:spPr>
        <p:txBody>
          <a:bodyPr/>
          <a:lstStyle/>
          <a:p>
            <a:pPr marL="201717">
              <a:lnSpc>
                <a:spcPct val="100000"/>
              </a:lnSpc>
              <a:spcAft>
                <a:spcPts val="1059"/>
              </a:spcAft>
              <a:buClr>
                <a:schemeClr val="accent2"/>
              </a:buClr>
              <a:buFont typeface="Wingdings" pitchFamily="2" charset="2"/>
              <a:buChar char="q"/>
            </a:pPr>
            <a:r>
              <a:rPr lang="en-US" dirty="0" smtClean="0">
                <a:latin typeface="+mn-lt"/>
              </a:rPr>
              <a:t>Detection of chemical</a:t>
            </a:r>
          </a:p>
          <a:p>
            <a:pPr marL="201717">
              <a:lnSpc>
                <a:spcPct val="100000"/>
              </a:lnSpc>
              <a:spcAft>
                <a:spcPts val="1059"/>
              </a:spcAft>
              <a:buClr>
                <a:schemeClr val="accent2"/>
              </a:buClr>
              <a:buFont typeface="Wingdings" pitchFamily="2" charset="2"/>
              <a:buChar char="q"/>
            </a:pPr>
            <a:r>
              <a:rPr lang="en-US" dirty="0" smtClean="0">
                <a:latin typeface="+mn-lt"/>
              </a:rPr>
              <a:t>Hazards of chemical</a:t>
            </a:r>
          </a:p>
          <a:p>
            <a:pPr marL="201717">
              <a:lnSpc>
                <a:spcPct val="100000"/>
              </a:lnSpc>
              <a:spcAft>
                <a:spcPts val="1059"/>
              </a:spcAft>
              <a:buClr>
                <a:schemeClr val="accent2"/>
              </a:buClr>
              <a:buFont typeface="Wingdings" pitchFamily="2" charset="2"/>
              <a:buChar char="q"/>
            </a:pPr>
            <a:r>
              <a:rPr lang="en-US" dirty="0" smtClean="0">
                <a:latin typeface="+mn-lt"/>
              </a:rPr>
              <a:t>Protection measures</a:t>
            </a:r>
          </a:p>
          <a:p>
            <a:pPr marL="201717">
              <a:lnSpc>
                <a:spcPct val="100000"/>
              </a:lnSpc>
              <a:spcAft>
                <a:spcPts val="1059"/>
              </a:spcAft>
              <a:buClr>
                <a:schemeClr val="accent2"/>
              </a:buClr>
              <a:buFont typeface="Wingdings" pitchFamily="2" charset="2"/>
              <a:buChar char="q"/>
            </a:pPr>
            <a:r>
              <a:rPr lang="en-US" dirty="0" smtClean="0">
                <a:latin typeface="+mn-lt"/>
              </a:rPr>
              <a:t>Emergency procedures</a:t>
            </a:r>
          </a:p>
          <a:p>
            <a:pPr marL="201717">
              <a:lnSpc>
                <a:spcPct val="100000"/>
              </a:lnSpc>
              <a:spcAft>
                <a:spcPts val="1059"/>
              </a:spcAft>
              <a:buClr>
                <a:schemeClr val="accent2"/>
              </a:buClr>
              <a:buFont typeface="Wingdings" pitchFamily="2" charset="2"/>
              <a:buChar char="q"/>
            </a:pPr>
            <a:r>
              <a:rPr lang="en-US" dirty="0" smtClean="0">
                <a:latin typeface="+mn-lt"/>
              </a:rPr>
              <a:t>Labeling system used</a:t>
            </a:r>
          </a:p>
        </p:txBody>
      </p:sp>
      <p:sp>
        <p:nvSpPr>
          <p:cNvPr id="406529" name="Rectangle 2"/>
          <p:cNvSpPr>
            <a:spLocks noGrp="1" noChangeArrowheads="1"/>
          </p:cNvSpPr>
          <p:nvPr>
            <p:ph type="title"/>
          </p:nvPr>
        </p:nvSpPr>
        <p:spPr>
          <a:xfrm>
            <a:off x="5090615" y="701831"/>
            <a:ext cx="6313739" cy="468704"/>
          </a:xfrm>
        </p:spPr>
        <p:txBody>
          <a:bodyPr/>
          <a:lstStyle/>
          <a:p>
            <a:r>
              <a:rPr lang="en-US" b="1" dirty="0" smtClean="0">
                <a:latin typeface="+mn-lt"/>
              </a:rPr>
              <a:t>Required Employee Training</a:t>
            </a:r>
          </a:p>
        </p:txBody>
      </p:sp>
      <p:sp>
        <p:nvSpPr>
          <p:cNvPr id="2" name="Slide Number Placeholder 1"/>
          <p:cNvSpPr>
            <a:spLocks noGrp="1"/>
          </p:cNvSpPr>
          <p:nvPr>
            <p:ph type="sldNum" sz="quarter" idx="10"/>
          </p:nvPr>
        </p:nvSpPr>
        <p:spPr/>
        <p:txBody>
          <a:bodyPr/>
          <a:lstStyle/>
          <a:p>
            <a:pPr>
              <a:defRPr/>
            </a:pPr>
            <a:fld id="{46F0CF91-D697-47E3-8C60-CA7299ABBD8B}" type="slidenum">
              <a:rPr lang="en-US" smtClean="0"/>
              <a:pPr>
                <a:defRPr/>
              </a:pPr>
              <a:t>20</a:t>
            </a:fld>
            <a:endParaRPr lang="en-US"/>
          </a:p>
        </p:txBody>
      </p:sp>
    </p:spTree>
    <p:extLst>
      <p:ext uri="{BB962C8B-B14F-4D97-AF65-F5344CB8AC3E}">
        <p14:creationId xmlns:p14="http://schemas.microsoft.com/office/powerpoint/2010/main" val="3950887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title="Image of a three-ring binder with words “Hazard Communication Program” on cover"/>
          <p:cNvGraphicFramePr>
            <a:graphicFrameLocks noChangeAspect="1"/>
          </p:cNvGraphicFramePr>
          <p:nvPr>
            <p:extLst>
              <p:ext uri="{D42A27DB-BD31-4B8C-83A1-F6EECF244321}">
                <p14:modId xmlns:p14="http://schemas.microsoft.com/office/powerpoint/2010/main" val="728324570"/>
              </p:ext>
            </p:extLst>
          </p:nvPr>
        </p:nvGraphicFramePr>
        <p:xfrm>
          <a:off x="7901856" y="2379567"/>
          <a:ext cx="1933893" cy="2726885"/>
        </p:xfrm>
        <a:graphic>
          <a:graphicData uri="http://schemas.openxmlformats.org/presentationml/2006/ole">
            <mc:AlternateContent xmlns:mc="http://schemas.openxmlformats.org/markup-compatibility/2006">
              <mc:Choice xmlns:v="urn:schemas-microsoft-com:vml" Requires="v">
                <p:oleObj spid="_x0000_s3136" name="Clip" r:id="rId4" imgW="2149200" imgH="2939760" progId="MS_ClipArt_Gallery.2">
                  <p:embed/>
                </p:oleObj>
              </mc:Choice>
              <mc:Fallback>
                <p:oleObj name="Clip" r:id="rId4" imgW="2149200" imgH="2939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856" y="2379567"/>
                        <a:ext cx="1933893" cy="2726885"/>
                      </a:xfrm>
                      <a:prstGeom prst="rect">
                        <a:avLst/>
                      </a:prstGeom>
                      <a:noFill/>
                      <a:ln>
                        <a:noFill/>
                      </a:ln>
                      <a:effectLst/>
                      <a:extLst/>
                    </p:spPr>
                  </p:pic>
                </p:oleObj>
              </mc:Fallback>
            </mc:AlternateContent>
          </a:graphicData>
        </a:graphic>
      </p:graphicFrame>
      <p:sp>
        <p:nvSpPr>
          <p:cNvPr id="7" name="Text Box 7"/>
          <p:cNvSpPr txBox="1">
            <a:spLocks noChangeArrowheads="1"/>
          </p:cNvSpPr>
          <p:nvPr/>
        </p:nvSpPr>
        <p:spPr bwMode="auto">
          <a:xfrm rot="21212346">
            <a:off x="8351758" y="3229942"/>
            <a:ext cx="1442210" cy="82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p>
            <a:pPr>
              <a:spcBef>
                <a:spcPct val="50000"/>
              </a:spcBef>
            </a:pPr>
            <a:r>
              <a:rPr lang="en-US" altLang="en-US" sz="1588" b="1" dirty="0">
                <a:latin typeface="Arial Narrow"/>
                <a:cs typeface="Arial Narrow"/>
              </a:rPr>
              <a:t>Hazard</a:t>
            </a:r>
            <a:br>
              <a:rPr lang="en-US" altLang="en-US" sz="1588" b="1" dirty="0">
                <a:latin typeface="Arial Narrow"/>
                <a:cs typeface="Arial Narrow"/>
              </a:rPr>
            </a:br>
            <a:r>
              <a:rPr lang="en-US" altLang="en-US" sz="1588" b="1" dirty="0">
                <a:latin typeface="Arial Narrow"/>
                <a:cs typeface="Arial Narrow"/>
              </a:rPr>
              <a:t>Communication Program</a:t>
            </a:r>
          </a:p>
        </p:txBody>
      </p:sp>
      <p:sp>
        <p:nvSpPr>
          <p:cNvPr id="2" name="Title 1"/>
          <p:cNvSpPr>
            <a:spLocks noGrp="1"/>
          </p:cNvSpPr>
          <p:nvPr>
            <p:ph type="title"/>
          </p:nvPr>
        </p:nvSpPr>
        <p:spPr>
          <a:xfrm>
            <a:off x="2178441" y="798378"/>
            <a:ext cx="9403575" cy="984082"/>
          </a:xfrm>
        </p:spPr>
        <p:txBody>
          <a:bodyPr>
            <a:normAutofit/>
          </a:bodyPr>
          <a:lstStyle/>
          <a:p>
            <a:pPr>
              <a:lnSpc>
                <a:spcPct val="100000"/>
              </a:lnSpc>
            </a:pPr>
            <a:r>
              <a:rPr lang="en-US" dirty="0" smtClean="0"/>
              <a:t>Temp Workers and Hazard Communication: </a:t>
            </a:r>
            <a:br>
              <a:rPr lang="en-US" dirty="0" smtClean="0"/>
            </a:br>
            <a:r>
              <a:rPr lang="en-US" dirty="0" smtClean="0"/>
              <a:t>Shared Responsibility</a:t>
            </a:r>
            <a:endParaRPr lang="en-US" dirty="0"/>
          </a:p>
        </p:txBody>
      </p:sp>
      <p:sp>
        <p:nvSpPr>
          <p:cNvPr id="3" name="Content Placeholder 2"/>
          <p:cNvSpPr>
            <a:spLocks noGrp="1"/>
          </p:cNvSpPr>
          <p:nvPr>
            <p:ph idx="1"/>
          </p:nvPr>
        </p:nvSpPr>
        <p:spPr/>
        <p:txBody>
          <a:bodyPr/>
          <a:lstStyle/>
          <a:p>
            <a:r>
              <a:rPr lang="en-US" dirty="0" smtClean="0"/>
              <a:t>Staffing Agency</a:t>
            </a:r>
          </a:p>
          <a:p>
            <a:pPr lvl="1"/>
            <a:r>
              <a:rPr lang="en-US" dirty="0" smtClean="0"/>
              <a:t>Generic Policies</a:t>
            </a:r>
          </a:p>
          <a:p>
            <a:pPr lvl="1"/>
            <a:endParaRPr lang="en-US" dirty="0" smtClean="0"/>
          </a:p>
          <a:p>
            <a:r>
              <a:rPr lang="en-US" dirty="0" smtClean="0"/>
              <a:t>Host Company</a:t>
            </a:r>
          </a:p>
          <a:p>
            <a:pPr lvl="1"/>
            <a:r>
              <a:rPr lang="en-US" dirty="0" smtClean="0"/>
              <a:t>Specific Chemicals</a:t>
            </a:r>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21</a:t>
            </a:fld>
            <a:endParaRPr lang="en-US"/>
          </a:p>
        </p:txBody>
      </p:sp>
      <p:pic>
        <p:nvPicPr>
          <p:cNvPr id="9" name="Picture 8" descr="Cleaning chemicals.JPG" title="Photo of containers with cleaning and sanitizing chemical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5284736" y="3941416"/>
            <a:ext cx="2396349" cy="1797262"/>
          </a:xfrm>
          <a:prstGeom prst="rect">
            <a:avLst/>
          </a:prstGeom>
        </p:spPr>
      </p:pic>
    </p:spTree>
    <p:extLst>
      <p:ext uri="{BB962C8B-B14F-4D97-AF65-F5344CB8AC3E}">
        <p14:creationId xmlns:p14="http://schemas.microsoft.com/office/powerpoint/2010/main" val="370672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705" y="846315"/>
            <a:ext cx="7986993" cy="594404"/>
          </a:xfrm>
        </p:spPr>
        <p:txBody>
          <a:bodyPr/>
          <a:lstStyle/>
          <a:p>
            <a:r>
              <a:rPr lang="en-US" dirty="0" smtClean="0"/>
              <a:t>Shared Responsibility Example:</a:t>
            </a:r>
            <a:br>
              <a:rPr lang="en-US" dirty="0" smtClean="0"/>
            </a:br>
            <a:r>
              <a:rPr lang="en-US" dirty="0" smtClean="0"/>
              <a:t>Hazard Communication</a:t>
            </a:r>
            <a:endParaRPr lang="en-US" dirty="0"/>
          </a:p>
        </p:txBody>
      </p:sp>
      <p:sp>
        <p:nvSpPr>
          <p:cNvPr id="3" name="Content Placeholder 2"/>
          <p:cNvSpPr>
            <a:spLocks noGrp="1"/>
          </p:cNvSpPr>
          <p:nvPr>
            <p:ph idx="1"/>
          </p:nvPr>
        </p:nvSpPr>
        <p:spPr>
          <a:xfrm>
            <a:off x="548641" y="1440719"/>
            <a:ext cx="9540858" cy="4913973"/>
          </a:xfrm>
        </p:spPr>
        <p:txBody>
          <a:bodyPr/>
          <a:lstStyle/>
          <a:p>
            <a:pPr>
              <a:lnSpc>
                <a:spcPct val="90000"/>
              </a:lnSpc>
            </a:pPr>
            <a:r>
              <a:rPr lang="en-US" sz="2382" dirty="0"/>
              <a:t>Host employer holds the primary responsibility for training because the host employer:</a:t>
            </a:r>
          </a:p>
          <a:p>
            <a:pPr lvl="1">
              <a:lnSpc>
                <a:spcPct val="90000"/>
              </a:lnSpc>
            </a:pPr>
            <a:r>
              <a:rPr lang="en-US" sz="2382" dirty="0"/>
              <a:t>uses or produces chemicals</a:t>
            </a:r>
          </a:p>
          <a:p>
            <a:pPr lvl="1">
              <a:lnSpc>
                <a:spcPct val="90000"/>
              </a:lnSpc>
            </a:pPr>
            <a:r>
              <a:rPr lang="en-US" sz="2382" dirty="0"/>
              <a:t>creates and controls the hazards</a:t>
            </a:r>
          </a:p>
          <a:p>
            <a:pPr lvl="1">
              <a:lnSpc>
                <a:spcPct val="90000"/>
              </a:lnSpc>
            </a:pPr>
            <a:r>
              <a:rPr lang="en-US" sz="2382" dirty="0"/>
              <a:t>best suited to inform workers of chemical hazards specific to the workplace </a:t>
            </a:r>
          </a:p>
          <a:p>
            <a:pPr>
              <a:lnSpc>
                <a:spcPct val="90000"/>
              </a:lnSpc>
            </a:pPr>
            <a:r>
              <a:rPr lang="en-US" sz="2382" dirty="0"/>
              <a:t>The staffing agency maintains a continuing relationship with its employees, and is, at a minimum, expected to inform employees of the requirements of the standard.</a:t>
            </a:r>
          </a:p>
        </p:txBody>
      </p:sp>
      <p:sp>
        <p:nvSpPr>
          <p:cNvPr id="5" name="Slide Number Placeholder 4"/>
          <p:cNvSpPr>
            <a:spLocks noGrp="1"/>
          </p:cNvSpPr>
          <p:nvPr>
            <p:ph type="sldNum" sz="quarter" idx="10"/>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257002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8616" y="525618"/>
            <a:ext cx="7275496" cy="1143000"/>
          </a:xfrm>
        </p:spPr>
        <p:txBody>
          <a:bodyPr/>
          <a:lstStyle/>
          <a:p>
            <a:r>
              <a:rPr lang="en-US" dirty="0" smtClean="0"/>
              <a:t>What </a:t>
            </a:r>
            <a:r>
              <a:rPr lang="en-US" smtClean="0"/>
              <a:t>is hazardous in these photos?</a:t>
            </a:r>
            <a:endParaRPr lang="en-US" dirty="0"/>
          </a:p>
        </p:txBody>
      </p:sp>
      <p:pic>
        <p:nvPicPr>
          <p:cNvPr id="5" name="Content Placeholder 4" title="Photo of worker dumping mixture into equipmen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7386501" y="1268306"/>
            <a:ext cx="5162786" cy="3875186"/>
          </a:xfrm>
        </p:spPr>
      </p:pic>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23</a:t>
            </a:fld>
            <a:endParaRPr lang="en-US"/>
          </a:p>
        </p:txBody>
      </p:sp>
      <p:pic>
        <p:nvPicPr>
          <p:cNvPr id="6" name="Picture 5" title="Photo of a worker handling chicken par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616" y="2087593"/>
            <a:ext cx="5318680" cy="3989011"/>
          </a:xfrm>
          <a:prstGeom prst="rect">
            <a:avLst/>
          </a:prstGeom>
        </p:spPr>
      </p:pic>
      <p:cxnSp>
        <p:nvCxnSpPr>
          <p:cNvPr id="9" name="Straight Connector 8" title="Image of a line covering workers face"/>
          <p:cNvCxnSpPr/>
          <p:nvPr/>
        </p:nvCxnSpPr>
        <p:spPr>
          <a:xfrm>
            <a:off x="4362796" y="4082098"/>
            <a:ext cx="32272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title="Image of a line covering workers face"/>
          <p:cNvCxnSpPr/>
          <p:nvPr/>
        </p:nvCxnSpPr>
        <p:spPr>
          <a:xfrm>
            <a:off x="10477084" y="2536439"/>
            <a:ext cx="322729"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74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49" y="1036397"/>
            <a:ext cx="7986993" cy="1143000"/>
          </a:xfrm>
        </p:spPr>
        <p:txBody>
          <a:bodyPr>
            <a:normAutofit/>
          </a:bodyPr>
          <a:lstStyle/>
          <a:p>
            <a:r>
              <a:rPr lang="en-US" dirty="0" smtClean="0"/>
              <a:t>What’s a Respirator?</a:t>
            </a:r>
            <a:endParaRPr lang="en-US" dirty="0"/>
          </a:p>
        </p:txBody>
      </p:sp>
      <p:sp>
        <p:nvSpPr>
          <p:cNvPr id="3" name="Slide Number Placeholder 2"/>
          <p:cNvSpPr>
            <a:spLocks noGrp="1"/>
          </p:cNvSpPr>
          <p:nvPr>
            <p:ph type="sldNum" sz="quarter" idx="10"/>
          </p:nvPr>
        </p:nvSpPr>
        <p:spPr/>
        <p:txBody>
          <a:bodyPr/>
          <a:lstStyle/>
          <a:p>
            <a:pPr>
              <a:defRPr/>
            </a:pPr>
            <a:fld id="{46F0CF91-D697-47E3-8C60-CA7299ABBD8B}" type="slidenum">
              <a:rPr lang="en-US" smtClean="0"/>
              <a:pPr>
                <a:defRPr/>
              </a:pPr>
              <a:t>24</a:t>
            </a:fld>
            <a:endParaRPr lang="en-US"/>
          </a:p>
        </p:txBody>
      </p:sp>
    </p:spTree>
    <p:extLst>
      <p:ext uri="{BB962C8B-B14F-4D97-AF65-F5344CB8AC3E}">
        <p14:creationId xmlns:p14="http://schemas.microsoft.com/office/powerpoint/2010/main" val="1754217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02504" y="140085"/>
            <a:ext cx="7986993" cy="1143000"/>
          </a:xfrm>
        </p:spPr>
        <p:txBody>
          <a:bodyPr/>
          <a:lstStyle/>
          <a:p>
            <a:r>
              <a:rPr lang="en-US" dirty="0" smtClean="0"/>
              <a:t> Written Respirator Program Elements</a:t>
            </a:r>
            <a:endParaRPr lang="en-US" dirty="0"/>
          </a:p>
        </p:txBody>
      </p:sp>
      <p:sp>
        <p:nvSpPr>
          <p:cNvPr id="4099" name="Rectangle 3"/>
          <p:cNvSpPr>
            <a:spLocks noGrp="1" noChangeArrowheads="1"/>
          </p:cNvSpPr>
          <p:nvPr>
            <p:ph idx="1"/>
          </p:nvPr>
        </p:nvSpPr>
        <p:spPr/>
        <p:txBody>
          <a:bodyPr/>
          <a:lstStyle/>
          <a:p>
            <a:r>
              <a:rPr lang="en-US" sz="2471" dirty="0"/>
              <a:t>Selection of respirators</a:t>
            </a:r>
          </a:p>
          <a:p>
            <a:r>
              <a:rPr lang="en-US" sz="2471" dirty="0"/>
              <a:t>Define use and application</a:t>
            </a:r>
          </a:p>
          <a:p>
            <a:r>
              <a:rPr lang="en-US" sz="2471" dirty="0"/>
              <a:t>Medical evaluation</a:t>
            </a:r>
          </a:p>
          <a:p>
            <a:r>
              <a:rPr lang="en-US" sz="2471" dirty="0"/>
              <a:t>Fit testing</a:t>
            </a:r>
          </a:p>
          <a:p>
            <a:r>
              <a:rPr lang="en-US" sz="2471" dirty="0"/>
              <a:t>Training</a:t>
            </a:r>
          </a:p>
          <a:p>
            <a:r>
              <a:rPr lang="en-US" sz="2471" dirty="0"/>
              <a:t>Maintenance and care</a:t>
            </a:r>
          </a:p>
          <a:p>
            <a:r>
              <a:rPr lang="en-US" sz="2471" dirty="0"/>
              <a:t>Breathing air quality and use (air supplied respirators)</a:t>
            </a:r>
          </a:p>
          <a:p>
            <a:r>
              <a:rPr lang="en-US" sz="2471" dirty="0"/>
              <a:t>Program evaluation</a:t>
            </a:r>
          </a:p>
        </p:txBody>
      </p:sp>
      <p:pic>
        <p:nvPicPr>
          <p:cNvPr id="8194" name="Picture 2" descr="C:\Users\hs132\Pictures\Clip-Arts\N95.jpg" title="Photo of a respira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8368" y="1677343"/>
            <a:ext cx="1900283" cy="19002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PE respirator.jpg" title="Photo of a respirato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898650" y="3568513"/>
            <a:ext cx="2055861" cy="137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46F0CF91-D697-47E3-8C60-CA7299ABBD8B}" type="slidenum">
              <a:rPr lang="en-US" smtClean="0"/>
              <a:pPr>
                <a:defRPr/>
              </a:pPr>
              <a:t>25</a:t>
            </a:fld>
            <a:endParaRPr lang="en-US"/>
          </a:p>
        </p:txBody>
      </p:sp>
    </p:spTree>
    <p:extLst>
      <p:ext uri="{BB962C8B-B14F-4D97-AF65-F5344CB8AC3E}">
        <p14:creationId xmlns:p14="http://schemas.microsoft.com/office/powerpoint/2010/main" val="10998869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46" y="175110"/>
            <a:ext cx="10972030" cy="1143000"/>
          </a:xfrm>
        </p:spPr>
        <p:txBody>
          <a:bodyPr/>
          <a:lstStyle/>
          <a:p>
            <a:r>
              <a:rPr lang="en-US" dirty="0" smtClean="0"/>
              <a:t>Voluntary vs. Mandatory Respirator Use</a:t>
            </a:r>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26</a:t>
            </a:fld>
            <a:endParaRPr lang="en-US"/>
          </a:p>
        </p:txBody>
      </p:sp>
      <p:graphicFrame>
        <p:nvGraphicFramePr>
          <p:cNvPr id="7" name="Table 6" title="Image of a table voluntary vs. mandatory respirator use"/>
          <p:cNvGraphicFramePr>
            <a:graphicFrameLocks noGrp="1"/>
          </p:cNvGraphicFramePr>
          <p:nvPr>
            <p:extLst>
              <p:ext uri="{D42A27DB-BD31-4B8C-83A1-F6EECF244321}">
                <p14:modId xmlns:p14="http://schemas.microsoft.com/office/powerpoint/2010/main" val="3138435688"/>
              </p:ext>
            </p:extLst>
          </p:nvPr>
        </p:nvGraphicFramePr>
        <p:xfrm>
          <a:off x="-1547" y="1407158"/>
          <a:ext cx="12193547" cy="4708836"/>
        </p:xfrm>
        <a:graphic>
          <a:graphicData uri="http://schemas.openxmlformats.org/drawingml/2006/table">
            <a:tbl>
              <a:tblPr firstRow="1">
                <a:tableStyleId>{073A0DAA-6AF3-43AB-8588-CEC1D06C72B9}</a:tableStyleId>
              </a:tblPr>
              <a:tblGrid>
                <a:gridCol w="4878336">
                  <a:extLst>
                    <a:ext uri="{9D8B030D-6E8A-4147-A177-3AD203B41FA5}">
                      <a16:colId xmlns:a16="http://schemas.microsoft.com/office/drawing/2014/main" val="20000"/>
                    </a:ext>
                  </a:extLst>
                </a:gridCol>
                <a:gridCol w="1700917">
                  <a:extLst>
                    <a:ext uri="{9D8B030D-6E8A-4147-A177-3AD203B41FA5}">
                      <a16:colId xmlns:a16="http://schemas.microsoft.com/office/drawing/2014/main" val="20001"/>
                    </a:ext>
                  </a:extLst>
                </a:gridCol>
                <a:gridCol w="2807147">
                  <a:extLst>
                    <a:ext uri="{9D8B030D-6E8A-4147-A177-3AD203B41FA5}">
                      <a16:colId xmlns:a16="http://schemas.microsoft.com/office/drawing/2014/main" val="20002"/>
                    </a:ext>
                  </a:extLst>
                </a:gridCol>
                <a:gridCol w="2807147">
                  <a:extLst>
                    <a:ext uri="{9D8B030D-6E8A-4147-A177-3AD203B41FA5}">
                      <a16:colId xmlns:a16="http://schemas.microsoft.com/office/drawing/2014/main" val="20003"/>
                    </a:ext>
                  </a:extLst>
                </a:gridCol>
              </a:tblGrid>
              <a:tr h="1691826">
                <a:tc>
                  <a:txBody>
                    <a:bodyPr/>
                    <a:lstStyle/>
                    <a:p>
                      <a:pPr marL="0" marR="0">
                        <a:spcBef>
                          <a:spcPts val="0"/>
                        </a:spcBef>
                        <a:spcAft>
                          <a:spcPts val="1200"/>
                        </a:spcAft>
                      </a:pPr>
                      <a:r>
                        <a:rPr lang="en-US" sz="2300" dirty="0">
                          <a:effectLst/>
                        </a:rPr>
                        <a:t>1910.134 Respiratory Protection requirement</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0"/>
                        </a:spcAft>
                      </a:pPr>
                      <a:r>
                        <a:rPr lang="en-US" sz="2300" dirty="0" smtClean="0">
                          <a:effectLst/>
                        </a:rPr>
                        <a:t>Voluntary </a:t>
                      </a:r>
                      <a:r>
                        <a:rPr lang="en-US" sz="2300" dirty="0">
                          <a:effectLst/>
                        </a:rPr>
                        <a:t>use of dust </a:t>
                      </a:r>
                      <a:r>
                        <a:rPr lang="en-US" sz="2300" dirty="0" smtClean="0">
                          <a:effectLst/>
                        </a:rPr>
                        <a:t>mask</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2300" dirty="0">
                          <a:effectLst/>
                        </a:rPr>
                        <a:t>Voluntary use of elastomeric </a:t>
                      </a:r>
                      <a:r>
                        <a:rPr lang="en-US" sz="2300" dirty="0" smtClean="0">
                          <a:effectLst/>
                        </a:rPr>
                        <a:t>negative-pressure respirator</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2300" dirty="0">
                          <a:effectLst/>
                        </a:rPr>
                        <a:t>Mandatory use of dust mask or cartridge respirator</a:t>
                      </a:r>
                      <a:endParaRPr lang="en-US" sz="1900" dirty="0">
                        <a:effectLst/>
                        <a:latin typeface="Times New Roman" charset="0"/>
                        <a:ea typeface="ＭＳ 明朝" charset="-128"/>
                      </a:endParaRPr>
                    </a:p>
                  </a:txBody>
                  <a:tcPr marL="110529" marR="110529" marT="0" marB="0" anchor="ctr"/>
                </a:tc>
                <a:extLst>
                  <a:ext uri="{0D108BD9-81ED-4DB2-BD59-A6C34878D82A}">
                    <a16:rowId xmlns:a16="http://schemas.microsoft.com/office/drawing/2014/main" val="10000"/>
                  </a:ext>
                </a:extLst>
              </a:tr>
              <a:tr h="577229">
                <a:tc>
                  <a:txBody>
                    <a:bodyPr/>
                    <a:lstStyle/>
                    <a:p>
                      <a:pPr marL="0" marR="0">
                        <a:spcBef>
                          <a:spcPts val="0"/>
                        </a:spcBef>
                        <a:spcAft>
                          <a:spcPts val="1200"/>
                        </a:spcAft>
                      </a:pPr>
                      <a:r>
                        <a:rPr lang="en-US" sz="1900">
                          <a:effectLst/>
                        </a:rPr>
                        <a:t>Written respirator program</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0"/>
                        </a:spcAft>
                      </a:pPr>
                      <a:r>
                        <a:rPr lang="en-US" sz="1900">
                          <a:effectLst/>
                        </a:rPr>
                        <a:t>No</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0"/>
                        </a:spcAft>
                      </a:pPr>
                      <a:r>
                        <a:rPr lang="en-US" sz="1900">
                          <a:effectLst/>
                        </a:rPr>
                        <a:t> </a:t>
                      </a:r>
                    </a:p>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0"/>
                        </a:spcAft>
                      </a:pPr>
                      <a:r>
                        <a:rPr lang="en-US" sz="1900">
                          <a:effectLst/>
                        </a:rPr>
                        <a:t> </a:t>
                      </a:r>
                    </a:p>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extLst>
                  <a:ext uri="{0D108BD9-81ED-4DB2-BD59-A6C34878D82A}">
                    <a16:rowId xmlns:a16="http://schemas.microsoft.com/office/drawing/2014/main" val="10001"/>
                  </a:ext>
                </a:extLst>
              </a:tr>
              <a:tr h="382301">
                <a:tc>
                  <a:txBody>
                    <a:bodyPr/>
                    <a:lstStyle/>
                    <a:p>
                      <a:pPr marL="0" marR="0">
                        <a:spcBef>
                          <a:spcPts val="0"/>
                        </a:spcBef>
                        <a:spcAft>
                          <a:spcPts val="1200"/>
                        </a:spcAft>
                      </a:pPr>
                      <a:r>
                        <a:rPr lang="en-US" sz="1900" dirty="0">
                          <a:effectLst/>
                        </a:rPr>
                        <a:t>Medical evaluation</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No</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dirty="0">
                          <a:effectLst/>
                        </a:rPr>
                        <a:t>Yes</a:t>
                      </a:r>
                      <a:endParaRPr lang="en-US" sz="1900" dirty="0">
                        <a:effectLst/>
                        <a:latin typeface="Times New Roman" charset="0"/>
                        <a:ea typeface="ＭＳ 明朝" charset="-128"/>
                      </a:endParaRPr>
                    </a:p>
                  </a:txBody>
                  <a:tcPr marL="110529" marR="110529" marT="0" marB="0" anchor="ctr"/>
                </a:tc>
                <a:extLst>
                  <a:ext uri="{0D108BD9-81ED-4DB2-BD59-A6C34878D82A}">
                    <a16:rowId xmlns:a16="http://schemas.microsoft.com/office/drawing/2014/main" val="10002"/>
                  </a:ext>
                </a:extLst>
              </a:tr>
              <a:tr h="484926">
                <a:tc>
                  <a:txBody>
                    <a:bodyPr/>
                    <a:lstStyle/>
                    <a:p>
                      <a:pPr marL="0" marR="0">
                        <a:spcBef>
                          <a:spcPts val="0"/>
                        </a:spcBef>
                        <a:spcAft>
                          <a:spcPts val="1200"/>
                        </a:spcAft>
                      </a:pPr>
                      <a:r>
                        <a:rPr lang="en-US" sz="1900">
                          <a:effectLst/>
                        </a:rPr>
                        <a:t>Fit-testing</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dirty="0">
                          <a:effectLst/>
                        </a:rPr>
                        <a:t>No</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No</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extLst>
                  <a:ext uri="{0D108BD9-81ED-4DB2-BD59-A6C34878D82A}">
                    <a16:rowId xmlns:a16="http://schemas.microsoft.com/office/drawing/2014/main" val="10003"/>
                  </a:ext>
                </a:extLst>
              </a:tr>
              <a:tr h="481520">
                <a:tc>
                  <a:txBody>
                    <a:bodyPr/>
                    <a:lstStyle/>
                    <a:p>
                      <a:pPr marL="0" marR="0">
                        <a:spcBef>
                          <a:spcPts val="0"/>
                        </a:spcBef>
                        <a:spcAft>
                          <a:spcPts val="1200"/>
                        </a:spcAft>
                      </a:pPr>
                      <a:r>
                        <a:rPr lang="en-US" sz="1900" dirty="0">
                          <a:effectLst/>
                        </a:rPr>
                        <a:t>Annual training</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No</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No</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extLst>
                  <a:ext uri="{0D108BD9-81ED-4DB2-BD59-A6C34878D82A}">
                    <a16:rowId xmlns:a16="http://schemas.microsoft.com/office/drawing/2014/main" val="10004"/>
                  </a:ext>
                </a:extLst>
              </a:tr>
              <a:tr h="554433">
                <a:tc>
                  <a:txBody>
                    <a:bodyPr/>
                    <a:lstStyle/>
                    <a:p>
                      <a:pPr marL="0" marR="0">
                        <a:spcBef>
                          <a:spcPts val="0"/>
                        </a:spcBef>
                        <a:spcAft>
                          <a:spcPts val="1200"/>
                        </a:spcAft>
                      </a:pPr>
                      <a:r>
                        <a:rPr lang="en-US" sz="1900" dirty="0">
                          <a:effectLst/>
                        </a:rPr>
                        <a:t>Appendix </a:t>
                      </a:r>
                      <a:r>
                        <a:rPr lang="en-US" sz="1900" dirty="0" smtClean="0">
                          <a:effectLst/>
                        </a:rPr>
                        <a:t>D   </a:t>
                      </a:r>
                      <a:r>
                        <a:rPr lang="en-US" sz="1900" dirty="0">
                          <a:effectLst/>
                        </a:rPr>
                        <a:t> </a:t>
                      </a:r>
                      <a:r>
                        <a:rPr lang="en-US" sz="1900" dirty="0" smtClean="0">
                          <a:effectLst/>
                        </a:rPr>
                        <a:t> </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No</a:t>
                      </a:r>
                      <a:endParaRPr lang="en-US" sz="1900">
                        <a:effectLst/>
                        <a:latin typeface="Times New Roman" charset="0"/>
                        <a:ea typeface="ＭＳ 明朝" charset="-128"/>
                      </a:endParaRPr>
                    </a:p>
                  </a:txBody>
                  <a:tcPr marL="110529" marR="110529" marT="0" marB="0" anchor="ctr"/>
                </a:tc>
                <a:extLst>
                  <a:ext uri="{0D108BD9-81ED-4DB2-BD59-A6C34878D82A}">
                    <a16:rowId xmlns:a16="http://schemas.microsoft.com/office/drawing/2014/main" val="10005"/>
                  </a:ext>
                </a:extLst>
              </a:tr>
              <a:tr h="473936">
                <a:tc>
                  <a:txBody>
                    <a:bodyPr/>
                    <a:lstStyle/>
                    <a:p>
                      <a:pPr marL="0" marR="0">
                        <a:spcBef>
                          <a:spcPts val="0"/>
                        </a:spcBef>
                        <a:spcAft>
                          <a:spcPts val="1200"/>
                        </a:spcAft>
                      </a:pPr>
                      <a:r>
                        <a:rPr lang="en-US" sz="1900" dirty="0">
                          <a:effectLst/>
                        </a:rPr>
                        <a:t>Clean, inspect, maintain, </a:t>
                      </a:r>
                      <a:r>
                        <a:rPr lang="en-US" sz="1900" dirty="0" smtClean="0">
                          <a:effectLst/>
                        </a:rPr>
                        <a:t>store</a:t>
                      </a:r>
                      <a:endParaRPr lang="en-US" sz="1900" dirty="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a:effectLst/>
                        </a:rPr>
                        <a:t>Yes</a:t>
                      </a:r>
                      <a:endParaRPr lang="en-US" sz="1900">
                        <a:effectLst/>
                        <a:latin typeface="Times New Roman" charset="0"/>
                        <a:ea typeface="ＭＳ 明朝" charset="-128"/>
                      </a:endParaRPr>
                    </a:p>
                  </a:txBody>
                  <a:tcPr marL="110529" marR="110529" marT="0" marB="0" anchor="ctr"/>
                </a:tc>
                <a:tc>
                  <a:txBody>
                    <a:bodyPr/>
                    <a:lstStyle/>
                    <a:p>
                      <a:pPr marL="0" marR="0">
                        <a:spcBef>
                          <a:spcPts val="0"/>
                        </a:spcBef>
                        <a:spcAft>
                          <a:spcPts val="1200"/>
                        </a:spcAft>
                      </a:pPr>
                      <a:r>
                        <a:rPr lang="en-US" sz="1900" dirty="0">
                          <a:effectLst/>
                        </a:rPr>
                        <a:t>Yes</a:t>
                      </a:r>
                      <a:endParaRPr lang="en-US" sz="1900" dirty="0">
                        <a:effectLst/>
                        <a:latin typeface="Times New Roman" charset="0"/>
                        <a:ea typeface="ＭＳ 明朝" charset="-128"/>
                      </a:endParaRPr>
                    </a:p>
                  </a:txBody>
                  <a:tcPr marL="110529" marR="110529"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598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Process Safety Management (PSM)</a:t>
            </a:r>
            <a:endParaRPr lang="en-US" dirty="0"/>
          </a:p>
        </p:txBody>
      </p:sp>
      <p:sp>
        <p:nvSpPr>
          <p:cNvPr id="6" name="Subtitle 5"/>
          <p:cNvSpPr>
            <a:spLocks noGrp="1"/>
          </p:cNvSpPr>
          <p:nvPr>
            <p:ph type="subTitle" idx="1"/>
          </p:nvPr>
        </p:nvSpPr>
        <p:spPr/>
        <p:txBody>
          <a:bodyPr/>
          <a:lstStyle/>
          <a:p>
            <a:r>
              <a:rPr lang="en-US" dirty="0" smtClean="0"/>
              <a:t>29 CFR 1910.119</a:t>
            </a:r>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27</a:t>
            </a:fld>
            <a:endParaRPr lang="en-US"/>
          </a:p>
        </p:txBody>
      </p:sp>
    </p:spTree>
    <p:extLst>
      <p:ext uri="{BB962C8B-B14F-4D97-AF65-F5344CB8AC3E}">
        <p14:creationId xmlns:p14="http://schemas.microsoft.com/office/powerpoint/2010/main" val="378503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811" y="467367"/>
            <a:ext cx="7524206" cy="1143000"/>
          </a:xfrm>
        </p:spPr>
        <p:txBody>
          <a:bodyPr/>
          <a:lstStyle/>
          <a:p>
            <a:r>
              <a:rPr lang="en-US" dirty="0" smtClean="0"/>
              <a:t>Process Safety Management (PSM) in Meatpacking</a:t>
            </a:r>
            <a:endParaRPr lang="en-US" dirty="0"/>
          </a:p>
        </p:txBody>
      </p:sp>
      <p:sp>
        <p:nvSpPr>
          <p:cNvPr id="3" name="Content Placeholder 2"/>
          <p:cNvSpPr>
            <a:spLocks noGrp="1"/>
          </p:cNvSpPr>
          <p:nvPr>
            <p:ph idx="1"/>
          </p:nvPr>
        </p:nvSpPr>
        <p:spPr>
          <a:xfrm>
            <a:off x="809898" y="1981979"/>
            <a:ext cx="9279600" cy="3718404"/>
          </a:xfrm>
        </p:spPr>
        <p:txBody>
          <a:bodyPr/>
          <a:lstStyle/>
          <a:p>
            <a:pPr lvl="1">
              <a:buFont typeface="Wingdings" panose="05000000000000000000" pitchFamily="2" charset="2"/>
              <a:buChar char="Ø"/>
            </a:pPr>
            <a:r>
              <a:rPr lang="en-US" dirty="0" smtClean="0"/>
              <a:t>Purpose:</a:t>
            </a:r>
          </a:p>
          <a:p>
            <a:pPr lvl="2">
              <a:buFont typeface="Wingdings" panose="05000000000000000000" pitchFamily="2" charset="2"/>
              <a:buChar char="Ø"/>
            </a:pPr>
            <a:r>
              <a:rPr lang="en-US" dirty="0" smtClean="0"/>
              <a:t>Prevent unwanted releases of hazardous chemicals</a:t>
            </a:r>
          </a:p>
          <a:p>
            <a:pPr lvl="1">
              <a:buFont typeface="Wingdings" panose="05000000000000000000" pitchFamily="2" charset="2"/>
              <a:buChar char="Ø"/>
            </a:pPr>
            <a:r>
              <a:rPr lang="en-US" dirty="0" smtClean="0"/>
              <a:t>Applicable if facility has ammonia refrigeration systems with 10,000 pounds or more of ammonia.</a:t>
            </a:r>
          </a:p>
          <a:p>
            <a:pPr lvl="3">
              <a:buClr>
                <a:schemeClr val="accent2"/>
              </a:buClr>
              <a:buFont typeface="Wingdings" panose="05000000000000000000" pitchFamily="2" charset="2"/>
              <a:buChar char="Ø"/>
            </a:pPr>
            <a:r>
              <a:rPr lang="en-US" dirty="0" smtClean="0"/>
              <a:t>This amount is known as threshold quantity (TQ)</a:t>
            </a:r>
            <a:endParaRPr lang="en-US" dirty="0"/>
          </a:p>
          <a:p>
            <a:pPr lvl="2">
              <a:buFont typeface="Wingdings" panose="05000000000000000000" pitchFamily="2" charset="2"/>
              <a:buChar char="Ø"/>
            </a:pPr>
            <a:r>
              <a:rPr lang="en-US" dirty="0"/>
              <a:t>Systems that are co-located or located in close enough proximity such that loss of containment of one system could impact other systems must be considered in the aggregate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28</a:t>
            </a:fld>
            <a:endParaRPr lang="en-US"/>
          </a:p>
        </p:txBody>
      </p:sp>
    </p:spTree>
    <p:extLst>
      <p:ext uri="{BB962C8B-B14F-4D97-AF65-F5344CB8AC3E}">
        <p14:creationId xmlns:p14="http://schemas.microsoft.com/office/powerpoint/2010/main" val="278824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701" y="1594049"/>
            <a:ext cx="7986993" cy="4527176"/>
          </a:xfrm>
        </p:spPr>
        <p:txBody>
          <a:bodyPr/>
          <a:lstStyle/>
          <a:p>
            <a:r>
              <a:rPr lang="en-US" dirty="0"/>
              <a:t>Requirements include:</a:t>
            </a:r>
          </a:p>
          <a:p>
            <a:pPr lvl="1"/>
            <a:r>
              <a:rPr lang="en-US" dirty="0"/>
              <a:t>Process Safety Information</a:t>
            </a:r>
          </a:p>
          <a:p>
            <a:pPr lvl="1"/>
            <a:r>
              <a:rPr lang="en-US" dirty="0"/>
              <a:t>Process Hazard Analysis (PHA)</a:t>
            </a:r>
          </a:p>
          <a:p>
            <a:pPr lvl="1"/>
            <a:r>
              <a:rPr lang="en-US" dirty="0"/>
              <a:t>Operating Procedures</a:t>
            </a:r>
          </a:p>
          <a:p>
            <a:pPr lvl="1"/>
            <a:r>
              <a:rPr lang="en-US" dirty="0"/>
              <a:t>Employee Training</a:t>
            </a:r>
          </a:p>
          <a:p>
            <a:pPr lvl="1"/>
            <a:r>
              <a:rPr lang="en-US" dirty="0"/>
              <a:t>Emergency </a:t>
            </a:r>
            <a:r>
              <a:rPr lang="en-US" dirty="0" smtClean="0"/>
              <a:t>Preparedness, and more.</a:t>
            </a:r>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29</a:t>
            </a:fld>
            <a:endParaRPr lang="en-US"/>
          </a:p>
        </p:txBody>
      </p:sp>
      <p:sp>
        <p:nvSpPr>
          <p:cNvPr id="5" name="Title 1"/>
          <p:cNvSpPr>
            <a:spLocks noGrp="1"/>
          </p:cNvSpPr>
          <p:nvPr>
            <p:ph type="title"/>
          </p:nvPr>
        </p:nvSpPr>
        <p:spPr>
          <a:xfrm>
            <a:off x="4388505" y="451049"/>
            <a:ext cx="7498696" cy="1143000"/>
          </a:xfrm>
        </p:spPr>
        <p:txBody>
          <a:bodyPr/>
          <a:lstStyle/>
          <a:p>
            <a:r>
              <a:rPr lang="en-US" dirty="0" smtClean="0"/>
              <a:t>Process Safety Management (PSM) in Meatpacking </a:t>
            </a:r>
            <a:endParaRPr lang="en-US" dirty="0"/>
          </a:p>
        </p:txBody>
      </p:sp>
    </p:spTree>
    <p:extLst>
      <p:ext uri="{BB962C8B-B14F-4D97-AF65-F5344CB8AC3E}">
        <p14:creationId xmlns:p14="http://schemas.microsoft.com/office/powerpoint/2010/main" val="306191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a:lnSpc>
                <a:spcPct val="100000"/>
              </a:lnSpc>
            </a:pPr>
            <a:r>
              <a:rPr lang="en-US" dirty="0"/>
              <a:t>After completing this module, learners will be able </a:t>
            </a:r>
            <a:r>
              <a:rPr lang="en-US" dirty="0" smtClean="0"/>
              <a:t>to:</a:t>
            </a:r>
            <a:endParaRPr lang="en-US" dirty="0"/>
          </a:p>
          <a:p>
            <a:pPr lvl="1">
              <a:lnSpc>
                <a:spcPct val="100000"/>
              </a:lnSpc>
            </a:pPr>
            <a:r>
              <a:rPr lang="en-US" dirty="0" smtClean="0"/>
              <a:t>Identify the main elements of OSHA’s hazard communication standard</a:t>
            </a:r>
          </a:p>
          <a:p>
            <a:pPr lvl="1">
              <a:lnSpc>
                <a:spcPct val="100000"/>
              </a:lnSpc>
            </a:pPr>
            <a:r>
              <a:rPr lang="en-US" dirty="0" smtClean="0"/>
              <a:t>Explain what a respirator is and how the employer requirements differ if respirator use is required or voluntary</a:t>
            </a:r>
          </a:p>
          <a:p>
            <a:pPr lvl="1">
              <a:lnSpc>
                <a:spcPct val="100000"/>
              </a:lnSpc>
            </a:pPr>
            <a:r>
              <a:rPr lang="en-US" dirty="0" smtClean="0"/>
              <a:t>Understand when process safety management standard applies and the main requirements. </a:t>
            </a:r>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3</a:t>
            </a:fld>
            <a:endParaRPr lang="en-US"/>
          </a:p>
        </p:txBody>
      </p:sp>
    </p:spTree>
    <p:extLst>
      <p:ext uri="{BB962C8B-B14F-4D97-AF65-F5344CB8AC3E}">
        <p14:creationId xmlns:p14="http://schemas.microsoft.com/office/powerpoint/2010/main" val="394278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8584" y="281078"/>
            <a:ext cx="6871679" cy="1143000"/>
          </a:xfrm>
        </p:spPr>
        <p:txBody>
          <a:bodyPr>
            <a:noAutofit/>
          </a:bodyPr>
          <a:lstStyle/>
          <a:p>
            <a:r>
              <a:rPr lang="en-US" sz="2912" dirty="0"/>
              <a:t>Process Safety Management (PSM</a:t>
            </a:r>
            <a:r>
              <a:rPr lang="en-US" sz="2912" dirty="0" smtClean="0"/>
              <a:t>)  </a:t>
            </a:r>
            <a:r>
              <a:rPr lang="en-US" sz="2912" dirty="0"/>
              <a:t>in Meatpacking</a:t>
            </a:r>
          </a:p>
        </p:txBody>
      </p:sp>
      <p:sp>
        <p:nvSpPr>
          <p:cNvPr id="3" name="Content Placeholder 2"/>
          <p:cNvSpPr>
            <a:spLocks noGrp="1"/>
          </p:cNvSpPr>
          <p:nvPr>
            <p:ph idx="1"/>
          </p:nvPr>
        </p:nvSpPr>
        <p:spPr>
          <a:xfrm>
            <a:off x="496388" y="1949577"/>
            <a:ext cx="11286307" cy="1535220"/>
          </a:xfrm>
        </p:spPr>
        <p:txBody>
          <a:bodyPr>
            <a:noAutofit/>
          </a:bodyPr>
          <a:lstStyle/>
          <a:p>
            <a:r>
              <a:rPr lang="en-US" sz="2400" dirty="0" smtClean="0"/>
              <a:t>The mechanical integrity (MI) of the ammonia system MUST be maintained and documented.</a:t>
            </a:r>
          </a:p>
          <a:p>
            <a:pPr lvl="1">
              <a:lnSpc>
                <a:spcPct val="120000"/>
              </a:lnSpc>
              <a:buFont typeface="Wingdings" panose="05000000000000000000" pitchFamily="2" charset="2"/>
              <a:buChar char="Ø"/>
            </a:pPr>
            <a:r>
              <a:rPr lang="en-US" sz="2400" dirty="0" smtClean="0"/>
              <a:t>MI includes OSHA regulations, standards incorporated by reference, governing codes (ANSI, ASTM, CGA, NFPA, AISC, etc.), and Recognized and Generally Accepted Good Engineering Practice (RAGAGEP).</a:t>
            </a:r>
          </a:p>
        </p:txBody>
      </p:sp>
      <p:sp>
        <p:nvSpPr>
          <p:cNvPr id="4" name="TextBox 3"/>
          <p:cNvSpPr txBox="1"/>
          <p:nvPr/>
        </p:nvSpPr>
        <p:spPr>
          <a:xfrm>
            <a:off x="496388" y="4010297"/>
            <a:ext cx="8386355" cy="2831544"/>
          </a:xfrm>
          <a:prstGeom prst="rect">
            <a:avLst/>
          </a:prstGeom>
          <a:noFill/>
        </p:spPr>
        <p:txBody>
          <a:bodyPr wrap="square" numCol="2" rtlCol="0">
            <a:spAutoFit/>
          </a:bodyPr>
          <a:lstStyle/>
          <a:p>
            <a:pPr marL="574675" lvl="1" indent="-234950">
              <a:buClr>
                <a:schemeClr val="accent2"/>
              </a:buClr>
              <a:buSzPct val="80000"/>
              <a:buFont typeface="Wingdings" panose="05000000000000000000" pitchFamily="2" charset="2"/>
              <a:buChar char="Ø"/>
            </a:pPr>
            <a:r>
              <a:rPr lang="en-US" sz="2400" dirty="0"/>
              <a:t>MI includes </a:t>
            </a:r>
          </a:p>
          <a:p>
            <a:pPr lvl="2">
              <a:lnSpc>
                <a:spcPct val="150000"/>
              </a:lnSpc>
              <a:buClr>
                <a:schemeClr val="accent2"/>
              </a:buClr>
              <a:buSzPct val="80000"/>
              <a:buFont typeface="Wingdings" panose="05000000000000000000" pitchFamily="2" charset="2"/>
              <a:buChar char="Ø"/>
              <a:tabLst>
                <a:tab pos="3997325" algn="l"/>
                <a:tab pos="4349750" algn="l"/>
              </a:tabLst>
            </a:pPr>
            <a:r>
              <a:rPr lang="en-US" sz="2000" dirty="0"/>
              <a:t>selecting equipment, </a:t>
            </a:r>
          </a:p>
          <a:p>
            <a:pPr lvl="2">
              <a:lnSpc>
                <a:spcPct val="150000"/>
              </a:lnSpc>
              <a:buClr>
                <a:schemeClr val="accent2"/>
              </a:buClr>
              <a:buSzPct val="80000"/>
              <a:buFont typeface="Wingdings" panose="05000000000000000000" pitchFamily="2" charset="2"/>
              <a:buChar char="Ø"/>
            </a:pPr>
            <a:r>
              <a:rPr lang="en-US" sz="2000" dirty="0"/>
              <a:t>inspection and testing, </a:t>
            </a:r>
          </a:p>
          <a:p>
            <a:pPr lvl="2">
              <a:lnSpc>
                <a:spcPct val="150000"/>
              </a:lnSpc>
              <a:buClr>
                <a:schemeClr val="accent2"/>
              </a:buClr>
              <a:buSzPct val="80000"/>
              <a:buFont typeface="Wingdings" panose="05000000000000000000" pitchFamily="2" charset="2"/>
              <a:buChar char="Ø"/>
            </a:pPr>
            <a:r>
              <a:rPr lang="en-US" sz="2000" dirty="0"/>
              <a:t>quality assurance, </a:t>
            </a:r>
          </a:p>
          <a:p>
            <a:pPr lvl="2">
              <a:lnSpc>
                <a:spcPct val="150000"/>
              </a:lnSpc>
              <a:buClr>
                <a:schemeClr val="accent2"/>
              </a:buClr>
              <a:buSzPct val="80000"/>
              <a:buFont typeface="Wingdings" panose="05000000000000000000" pitchFamily="2" charset="2"/>
              <a:buChar char="Ø"/>
            </a:pPr>
            <a:endParaRPr lang="en-US" sz="2000" dirty="0"/>
          </a:p>
          <a:p>
            <a:pPr lvl="2">
              <a:lnSpc>
                <a:spcPct val="150000"/>
              </a:lnSpc>
              <a:buClr>
                <a:schemeClr val="accent2"/>
              </a:buClr>
              <a:buSzPct val="80000"/>
              <a:buFont typeface="Wingdings" panose="05000000000000000000" pitchFamily="2" charset="2"/>
              <a:buChar char="Ø"/>
            </a:pPr>
            <a:endParaRPr lang="en-US" sz="2000" dirty="0" smtClean="0"/>
          </a:p>
          <a:p>
            <a:pPr marL="169863" lvl="2" indent="-169863">
              <a:lnSpc>
                <a:spcPct val="150000"/>
              </a:lnSpc>
              <a:buClr>
                <a:schemeClr val="accent2"/>
              </a:buClr>
              <a:buSzPct val="80000"/>
              <a:buFont typeface="Wingdings" panose="05000000000000000000" pitchFamily="2" charset="2"/>
              <a:buChar char="Ø"/>
            </a:pPr>
            <a:r>
              <a:rPr lang="en-US" sz="2000" dirty="0" smtClean="0"/>
              <a:t>equipment </a:t>
            </a:r>
            <a:r>
              <a:rPr lang="en-US" sz="2000" dirty="0"/>
              <a:t>deficiency management, </a:t>
            </a:r>
          </a:p>
          <a:p>
            <a:pPr marL="169863" lvl="2" indent="-169863">
              <a:lnSpc>
                <a:spcPct val="150000"/>
              </a:lnSpc>
              <a:buClr>
                <a:schemeClr val="accent2"/>
              </a:buClr>
              <a:buSzPct val="80000"/>
              <a:buFont typeface="Wingdings" panose="05000000000000000000" pitchFamily="2" charset="2"/>
              <a:buChar char="Ø"/>
            </a:pPr>
            <a:r>
              <a:rPr lang="en-US" sz="2000" dirty="0"/>
              <a:t>program development, and </a:t>
            </a:r>
          </a:p>
          <a:p>
            <a:pPr marL="169863" lvl="2" indent="-169863">
              <a:lnSpc>
                <a:spcPct val="150000"/>
              </a:lnSpc>
              <a:buClr>
                <a:schemeClr val="accent2"/>
              </a:buClr>
              <a:buSzPct val="80000"/>
              <a:buFont typeface="Wingdings" panose="05000000000000000000" pitchFamily="2" charset="2"/>
              <a:buChar char="Ø"/>
            </a:pPr>
            <a:r>
              <a:rPr lang="en-US" sz="2000" dirty="0"/>
              <a:t>continuous improvement of MI program.</a:t>
            </a:r>
          </a:p>
          <a:p>
            <a:pPr marL="169863" indent="-169863">
              <a:buClr>
                <a:schemeClr val="accent2"/>
              </a:buClr>
            </a:pPr>
            <a:endParaRPr lang="en-US" sz="2800" dirty="0"/>
          </a:p>
        </p:txBody>
      </p:sp>
      <p:sp>
        <p:nvSpPr>
          <p:cNvPr id="5" name="Slide Number Placeholder 4"/>
          <p:cNvSpPr>
            <a:spLocks noGrp="1"/>
          </p:cNvSpPr>
          <p:nvPr>
            <p:ph type="sldNum" sz="quarter" idx="10"/>
          </p:nvPr>
        </p:nvSpPr>
        <p:spPr/>
        <p:txBody>
          <a:bodyPr/>
          <a:lstStyle/>
          <a:p>
            <a:pPr>
              <a:defRPr/>
            </a:pPr>
            <a:fld id="{46F0CF91-D697-47E3-8C60-CA7299ABBD8B}" type="slidenum">
              <a:rPr lang="en-US" smtClean="0"/>
              <a:pPr>
                <a:defRPr/>
              </a:pPr>
              <a:t>30</a:t>
            </a:fld>
            <a:endParaRPr lang="en-US"/>
          </a:p>
        </p:txBody>
      </p:sp>
    </p:spTree>
    <p:extLst>
      <p:ext uri="{BB962C8B-B14F-4D97-AF65-F5344CB8AC3E}">
        <p14:creationId xmlns:p14="http://schemas.microsoft.com/office/powerpoint/2010/main" val="204619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5954" y="208382"/>
            <a:ext cx="6892450" cy="1143000"/>
          </a:xfrm>
        </p:spPr>
        <p:txBody>
          <a:bodyPr>
            <a:normAutofit/>
          </a:bodyPr>
          <a:lstStyle/>
          <a:p>
            <a:r>
              <a:rPr lang="en-US" sz="2912" dirty="0"/>
              <a:t>Process Safety Management (PSM</a:t>
            </a:r>
            <a:r>
              <a:rPr lang="en-US" sz="2912" dirty="0" smtClean="0"/>
              <a:t>)  </a:t>
            </a:r>
            <a:r>
              <a:rPr lang="en-US" sz="2912" dirty="0"/>
              <a:t>in </a:t>
            </a:r>
            <a:r>
              <a:rPr lang="en-US" sz="2912" dirty="0" smtClean="0"/>
              <a:t>Meatpacking </a:t>
            </a:r>
            <a:endParaRPr lang="en-US" sz="2912" dirty="0"/>
          </a:p>
        </p:txBody>
      </p:sp>
      <p:sp>
        <p:nvSpPr>
          <p:cNvPr id="3" name="Content Placeholder 2"/>
          <p:cNvSpPr>
            <a:spLocks noGrp="1"/>
          </p:cNvSpPr>
          <p:nvPr>
            <p:ph idx="1"/>
          </p:nvPr>
        </p:nvSpPr>
        <p:spPr/>
        <p:txBody>
          <a:bodyPr>
            <a:normAutofit fontScale="77500" lnSpcReduction="20000"/>
          </a:bodyPr>
          <a:lstStyle/>
          <a:p>
            <a:r>
              <a:rPr lang="en-US" dirty="0" smtClean="0"/>
              <a:t>Management of Change (MOC) is</a:t>
            </a:r>
          </a:p>
          <a:p>
            <a:pPr lvl="1">
              <a:lnSpc>
                <a:spcPct val="120000"/>
              </a:lnSpc>
              <a:spcBef>
                <a:spcPts val="600"/>
              </a:spcBef>
              <a:spcAft>
                <a:spcPts val="600"/>
              </a:spcAft>
            </a:pPr>
            <a:r>
              <a:rPr lang="en-US" dirty="0" smtClean="0"/>
              <a:t>a process for evaluating and controlling modification to facility design, operation, organization, or activities – prior to implementation – to make certain that no new hazards are introduced and that the risk of existing hazards to employees, the public, or the environment are not knowingly increased.</a:t>
            </a:r>
          </a:p>
          <a:p>
            <a:pPr marL="0" indent="0">
              <a:buNone/>
            </a:pPr>
            <a:r>
              <a:rPr lang="en-US" sz="2800" i="1" dirty="0" smtClean="0"/>
              <a:t>	-- </a:t>
            </a:r>
            <a:r>
              <a:rPr lang="en-US" sz="2400" i="1" dirty="0"/>
              <a:t>CCPS Guidelines for Management of Change for Process Safety, Wiley, 2008.</a:t>
            </a:r>
            <a:br>
              <a:rPr lang="en-US" sz="2400" i="1" dirty="0"/>
            </a:br>
            <a:endParaRPr lang="en-US" sz="2400" i="1" dirty="0" smtClean="0"/>
          </a:p>
          <a:p>
            <a:pPr lvl="1">
              <a:lnSpc>
                <a:spcPct val="120000"/>
              </a:lnSpc>
              <a:buFont typeface="Wingdings" panose="05000000000000000000" pitchFamily="2" charset="2"/>
              <a:buChar char="Ø"/>
            </a:pPr>
            <a:r>
              <a:rPr lang="en-US" dirty="0" smtClean="0"/>
              <a:t>Must establish and implement written procedures to manage changes except "replacements in kind" for a covered process.</a:t>
            </a:r>
          </a:p>
          <a:p>
            <a:pPr lvl="1">
              <a:lnSpc>
                <a:spcPct val="120000"/>
              </a:lnSpc>
              <a:buFont typeface="Wingdings" panose="05000000000000000000" pitchFamily="2" charset="2"/>
              <a:buChar char="Ø"/>
            </a:pPr>
            <a:r>
              <a:rPr lang="en-US" dirty="0" smtClean="0"/>
              <a:t>If a change in design or components is required, management of change must be employed, tracked, and analyzed.</a:t>
            </a:r>
          </a:p>
          <a:p>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31</a:t>
            </a:fld>
            <a:endParaRPr lang="en-US"/>
          </a:p>
        </p:txBody>
      </p:sp>
    </p:spTree>
    <p:extLst>
      <p:ext uri="{BB962C8B-B14F-4D97-AF65-F5344CB8AC3E}">
        <p14:creationId xmlns:p14="http://schemas.microsoft.com/office/powerpoint/2010/main" val="2837295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12" dirty="0"/>
              <a:t>Process Safety Management (PSM) in </a:t>
            </a:r>
            <a:r>
              <a:rPr lang="en-US" sz="2912" dirty="0" smtClean="0"/>
              <a:t>Meatpacking  </a:t>
            </a:r>
            <a:endParaRPr lang="en-US" sz="2912" dirty="0"/>
          </a:p>
        </p:txBody>
      </p:sp>
      <p:sp>
        <p:nvSpPr>
          <p:cNvPr id="3" name="Content Placeholder 2"/>
          <p:cNvSpPr>
            <a:spLocks noGrp="1"/>
          </p:cNvSpPr>
          <p:nvPr>
            <p:ph idx="1"/>
          </p:nvPr>
        </p:nvSpPr>
        <p:spPr>
          <a:xfrm>
            <a:off x="609986" y="1599641"/>
            <a:ext cx="11172711" cy="2214714"/>
          </a:xfrm>
        </p:spPr>
        <p:txBody>
          <a:bodyPr>
            <a:normAutofit/>
          </a:bodyPr>
          <a:lstStyle/>
          <a:p>
            <a:pPr marL="0" indent="0">
              <a:lnSpc>
                <a:spcPct val="100000"/>
              </a:lnSpc>
              <a:spcBef>
                <a:spcPts val="437"/>
              </a:spcBef>
              <a:buNone/>
            </a:pPr>
            <a:r>
              <a:rPr lang="en-US" dirty="0" smtClean="0"/>
              <a:t>Operating Procedures - The employer shall develop and implement written operating procedures that provide clear instructions for safely conducting activities involved in each covered process.</a:t>
            </a:r>
          </a:p>
          <a:p>
            <a:pPr>
              <a:lnSpc>
                <a:spcPct val="100000"/>
              </a:lnSpc>
              <a:spcBef>
                <a:spcPts val="437"/>
              </a:spcBef>
            </a:pPr>
            <a:r>
              <a:rPr lang="en-US" dirty="0" smtClean="0"/>
              <a:t>Operating procedures must include the following phases:</a:t>
            </a:r>
          </a:p>
        </p:txBody>
      </p:sp>
      <p:sp>
        <p:nvSpPr>
          <p:cNvPr id="4" name="TextBox 3"/>
          <p:cNvSpPr txBox="1"/>
          <p:nvPr/>
        </p:nvSpPr>
        <p:spPr>
          <a:xfrm>
            <a:off x="1339305" y="3709852"/>
            <a:ext cx="9372238" cy="2677656"/>
          </a:xfrm>
          <a:prstGeom prst="rect">
            <a:avLst/>
          </a:prstGeom>
          <a:noFill/>
        </p:spPr>
        <p:txBody>
          <a:bodyPr wrap="square" numCol="2" rtlCol="0">
            <a:spAutoFit/>
          </a:bodyPr>
          <a:lstStyle/>
          <a:p>
            <a:pPr marL="800100" lvl="1" indent="-342900">
              <a:lnSpc>
                <a:spcPct val="100000"/>
              </a:lnSpc>
              <a:spcBef>
                <a:spcPts val="437"/>
              </a:spcBef>
              <a:buClr>
                <a:schemeClr val="accent2"/>
              </a:buClr>
              <a:buFont typeface="Wingdings" panose="05000000000000000000" pitchFamily="2" charset="2"/>
              <a:buChar char="Ø"/>
            </a:pPr>
            <a:r>
              <a:rPr lang="en-US" sz="2400" dirty="0"/>
              <a:t>Initial start-up</a:t>
            </a:r>
          </a:p>
          <a:p>
            <a:pPr marL="800100" lvl="1" indent="-342900">
              <a:buClr>
                <a:schemeClr val="accent2"/>
              </a:buClr>
              <a:buFont typeface="Wingdings" panose="05000000000000000000" pitchFamily="2" charset="2"/>
              <a:buChar char="Ø"/>
            </a:pPr>
            <a:r>
              <a:rPr lang="en-US" sz="2400" dirty="0"/>
              <a:t>Normal operations</a:t>
            </a:r>
          </a:p>
          <a:p>
            <a:pPr marL="800100" lvl="1" indent="-342900">
              <a:buClr>
                <a:schemeClr val="accent2"/>
              </a:buClr>
              <a:buFont typeface="Wingdings" panose="05000000000000000000" pitchFamily="2" charset="2"/>
              <a:buChar char="Ø"/>
            </a:pPr>
            <a:r>
              <a:rPr lang="en-US" sz="2400" dirty="0"/>
              <a:t>Temporary operations</a:t>
            </a:r>
          </a:p>
          <a:p>
            <a:pPr marL="800100" lvl="1" indent="-342900">
              <a:buClr>
                <a:schemeClr val="accent2"/>
              </a:buClr>
              <a:buFont typeface="Wingdings" panose="05000000000000000000" pitchFamily="2" charset="2"/>
              <a:buChar char="Ø"/>
            </a:pPr>
            <a:r>
              <a:rPr lang="en-US" sz="2400" dirty="0"/>
              <a:t>Emergency shutdown</a:t>
            </a:r>
          </a:p>
          <a:p>
            <a:pPr marL="800100" lvl="1" indent="-342900">
              <a:buClr>
                <a:schemeClr val="accent2"/>
              </a:buClr>
              <a:buFont typeface="Wingdings" panose="05000000000000000000" pitchFamily="2" charset="2"/>
              <a:buChar char="Ø"/>
            </a:pPr>
            <a:r>
              <a:rPr lang="en-US" sz="2400" dirty="0"/>
              <a:t>Emergency </a:t>
            </a:r>
            <a:r>
              <a:rPr lang="en-US" sz="2400" dirty="0" smtClean="0"/>
              <a:t>operations</a:t>
            </a:r>
            <a:endParaRPr lang="en-US" sz="2400" dirty="0"/>
          </a:p>
          <a:p>
            <a:pPr marL="800100" lvl="1" indent="-342900">
              <a:buClr>
                <a:schemeClr val="accent2"/>
              </a:buClr>
              <a:buFont typeface="Wingdings" panose="05000000000000000000" pitchFamily="2" charset="2"/>
              <a:buChar char="Ø"/>
            </a:pPr>
            <a:endParaRPr lang="en-US" sz="2400" dirty="0" smtClean="0"/>
          </a:p>
          <a:p>
            <a:pPr marL="800100" lvl="1" indent="-342900">
              <a:buClr>
                <a:schemeClr val="accent2"/>
              </a:buClr>
              <a:buFont typeface="Wingdings" panose="05000000000000000000" pitchFamily="2" charset="2"/>
              <a:buChar char="Ø"/>
            </a:pPr>
            <a:endParaRPr lang="en-US" sz="2400" dirty="0"/>
          </a:p>
          <a:p>
            <a:pPr marL="339725" lvl="1" indent="-339725">
              <a:buClr>
                <a:schemeClr val="accent2"/>
              </a:buClr>
              <a:buFont typeface="Wingdings" panose="05000000000000000000" pitchFamily="2" charset="2"/>
              <a:buChar char="Ø"/>
            </a:pPr>
            <a:r>
              <a:rPr lang="en-US" sz="2400" dirty="0" smtClean="0"/>
              <a:t>Normal shutdown</a:t>
            </a:r>
          </a:p>
          <a:p>
            <a:pPr marL="339725" lvl="1" indent="-339725">
              <a:buClr>
                <a:schemeClr val="accent2"/>
              </a:buClr>
              <a:buFont typeface="Wingdings" panose="05000000000000000000" pitchFamily="2" charset="2"/>
              <a:buChar char="Ø"/>
            </a:pPr>
            <a:r>
              <a:rPr lang="en-US" sz="2400" dirty="0" smtClean="0"/>
              <a:t>Start-up </a:t>
            </a:r>
            <a:r>
              <a:rPr lang="en-US" sz="2400" dirty="0"/>
              <a:t>following turnaround</a:t>
            </a:r>
          </a:p>
          <a:p>
            <a:pPr marL="339725" lvl="1" indent="-339725">
              <a:buClr>
                <a:schemeClr val="accent2"/>
              </a:buClr>
              <a:buFont typeface="Wingdings" panose="05000000000000000000" pitchFamily="2" charset="2"/>
              <a:buChar char="Ø"/>
            </a:pPr>
            <a:r>
              <a:rPr lang="en-US" sz="2400" dirty="0"/>
              <a:t>Consequences of deviation</a:t>
            </a:r>
          </a:p>
          <a:p>
            <a:pPr marL="339725" lvl="1" indent="-339725">
              <a:buClr>
                <a:schemeClr val="accent2"/>
              </a:buClr>
              <a:buFont typeface="Wingdings" panose="05000000000000000000" pitchFamily="2" charset="2"/>
              <a:buChar char="Ø"/>
            </a:pPr>
            <a:r>
              <a:rPr lang="en-US" sz="2400" dirty="0"/>
              <a:t>Steps required to correct or avoid </a:t>
            </a:r>
            <a:r>
              <a:rPr lang="en-US" sz="2400" dirty="0" smtClean="0"/>
              <a:t>deviation</a:t>
            </a:r>
            <a:endParaRPr lang="en-US" sz="2400" dirty="0"/>
          </a:p>
        </p:txBody>
      </p:sp>
      <p:sp>
        <p:nvSpPr>
          <p:cNvPr id="5" name="Slide Number Placeholder 4"/>
          <p:cNvSpPr>
            <a:spLocks noGrp="1"/>
          </p:cNvSpPr>
          <p:nvPr>
            <p:ph type="sldNum" sz="quarter" idx="10"/>
          </p:nvPr>
        </p:nvSpPr>
        <p:spPr/>
        <p:txBody>
          <a:bodyPr/>
          <a:lstStyle/>
          <a:p>
            <a:pPr>
              <a:defRPr/>
            </a:pPr>
            <a:fld id="{46F0CF91-D697-47E3-8C60-CA7299ABBD8B}" type="slidenum">
              <a:rPr lang="en-US" smtClean="0"/>
              <a:pPr>
                <a:defRPr/>
              </a:pPr>
              <a:t>32</a:t>
            </a:fld>
            <a:endParaRPr lang="en-US"/>
          </a:p>
        </p:txBody>
      </p:sp>
    </p:spTree>
    <p:extLst>
      <p:ext uri="{BB962C8B-B14F-4D97-AF65-F5344CB8AC3E}">
        <p14:creationId xmlns:p14="http://schemas.microsoft.com/office/powerpoint/2010/main" val="175787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12" dirty="0"/>
              <a:t>Process Safety Management (PSM) in </a:t>
            </a:r>
            <a:r>
              <a:rPr lang="en-US" sz="2912" dirty="0" smtClean="0"/>
              <a:t>Meatpacking   </a:t>
            </a:r>
            <a:endParaRPr lang="en-US" sz="2912" dirty="0"/>
          </a:p>
        </p:txBody>
      </p:sp>
      <p:sp>
        <p:nvSpPr>
          <p:cNvPr id="3" name="Content Placeholder 2"/>
          <p:cNvSpPr>
            <a:spLocks noGrp="1"/>
          </p:cNvSpPr>
          <p:nvPr>
            <p:ph idx="1"/>
          </p:nvPr>
        </p:nvSpPr>
        <p:spPr/>
        <p:txBody>
          <a:bodyPr/>
          <a:lstStyle/>
          <a:p>
            <a:pPr marL="0" indent="0">
              <a:buNone/>
            </a:pPr>
            <a:r>
              <a:rPr lang="en-US" dirty="0" smtClean="0"/>
              <a:t>PSM Program must include Safe Work Practices</a:t>
            </a:r>
          </a:p>
          <a:p>
            <a:r>
              <a:rPr lang="en-US" dirty="0" smtClean="0"/>
              <a:t>Lock-out/Tag-out</a:t>
            </a:r>
          </a:p>
          <a:p>
            <a:r>
              <a:rPr lang="en-US" dirty="0" smtClean="0"/>
              <a:t>Confined space entry</a:t>
            </a:r>
          </a:p>
          <a:p>
            <a:r>
              <a:rPr lang="en-US" dirty="0" smtClean="0"/>
              <a:t>Line Opening process equipment or piping</a:t>
            </a:r>
          </a:p>
          <a:p>
            <a:r>
              <a:rPr lang="en-US" dirty="0" smtClean="0"/>
              <a:t>Hot work</a:t>
            </a:r>
          </a:p>
          <a:p>
            <a:r>
              <a:rPr lang="en-US" dirty="0" smtClean="0"/>
              <a:t>Control of entry into facility or engine room by employees, maintenance, contractors, or other support personnel</a:t>
            </a:r>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33</a:t>
            </a:fld>
            <a:endParaRPr lang="en-US"/>
          </a:p>
        </p:txBody>
      </p:sp>
      <p:pic>
        <p:nvPicPr>
          <p:cNvPr id="5" name="Picture 3" descr="C:\Documents and Settings\grossk\My Documents\My Pictures\Microsoft Clip Organizer\j0279032.wmf" title="Decorative image of a pipe and val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5144" y="2074490"/>
            <a:ext cx="3444919" cy="31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844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175" y="502771"/>
            <a:ext cx="7986993" cy="1143000"/>
          </a:xfrm>
        </p:spPr>
        <p:txBody>
          <a:bodyPr/>
          <a:lstStyle/>
          <a:p>
            <a:r>
              <a:rPr lang="en-US" dirty="0" smtClean="0"/>
              <a:t>Evaluation:</a:t>
            </a:r>
            <a:br>
              <a:rPr lang="en-US" dirty="0" smtClean="0"/>
            </a:br>
            <a:r>
              <a:rPr lang="en-US" dirty="0" smtClean="0"/>
              <a:t>Summary of Hazard Communication, Respiratory </a:t>
            </a:r>
            <a:r>
              <a:rPr lang="en-US" smtClean="0"/>
              <a:t>Protection, and </a:t>
            </a:r>
            <a:r>
              <a:rPr lang="en-US" dirty="0" smtClean="0"/>
              <a:t>PSM</a:t>
            </a:r>
            <a:endParaRPr lang="en-US" dirty="0"/>
          </a:p>
        </p:txBody>
      </p:sp>
      <p:sp>
        <p:nvSpPr>
          <p:cNvPr id="3" name="Content Placeholder 2"/>
          <p:cNvSpPr>
            <a:spLocks noGrp="1"/>
          </p:cNvSpPr>
          <p:nvPr>
            <p:ph idx="1"/>
          </p:nvPr>
        </p:nvSpPr>
        <p:spPr>
          <a:xfrm>
            <a:off x="376210" y="1952011"/>
            <a:ext cx="10102456" cy="4115615"/>
          </a:xfrm>
        </p:spPr>
        <p:txBody>
          <a:bodyPr/>
          <a:lstStyle/>
          <a:p>
            <a:pPr marL="453862" indent="-453862">
              <a:lnSpc>
                <a:spcPct val="100000"/>
              </a:lnSpc>
              <a:buFont typeface="+mj-lt"/>
              <a:buAutoNum type="arabicPeriod"/>
            </a:pPr>
            <a:r>
              <a:rPr lang="en-US" dirty="0"/>
              <a:t>What are the typical hazardous chemicals encountered during poultry processing/meatpacking?</a:t>
            </a:r>
          </a:p>
          <a:p>
            <a:pPr marL="453862" indent="-453862">
              <a:lnSpc>
                <a:spcPct val="100000"/>
              </a:lnSpc>
              <a:buFont typeface="+mj-lt"/>
              <a:buAutoNum type="arabicPeriod"/>
            </a:pPr>
            <a:r>
              <a:rPr lang="en-US" dirty="0" smtClean="0"/>
              <a:t>Name the </a:t>
            </a:r>
            <a:r>
              <a:rPr lang="en-US" b="1" dirty="0" smtClean="0"/>
              <a:t>four</a:t>
            </a:r>
            <a:r>
              <a:rPr lang="en-US" dirty="0" smtClean="0"/>
              <a:t> GHS changes to the Hazard Communication standard</a:t>
            </a:r>
          </a:p>
          <a:p>
            <a:pPr marL="453862" indent="-453862">
              <a:lnSpc>
                <a:spcPct val="100000"/>
              </a:lnSpc>
              <a:buFont typeface="+mj-lt"/>
              <a:buAutoNum type="arabicPeriod"/>
            </a:pPr>
            <a:r>
              <a:rPr lang="en-US" dirty="0" smtClean="0"/>
              <a:t>Name </a:t>
            </a:r>
            <a:r>
              <a:rPr lang="en-US" b="1" dirty="0" smtClean="0"/>
              <a:t>six</a:t>
            </a:r>
            <a:r>
              <a:rPr lang="en-US" dirty="0" smtClean="0"/>
              <a:t> basic elements of a hazard communication program</a:t>
            </a:r>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34</a:t>
            </a:fld>
            <a:endParaRPr lang="en-US"/>
          </a:p>
        </p:txBody>
      </p:sp>
    </p:spTree>
    <p:extLst>
      <p:ext uri="{BB962C8B-B14F-4D97-AF65-F5344CB8AC3E}">
        <p14:creationId xmlns:p14="http://schemas.microsoft.com/office/powerpoint/2010/main" val="2316414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nSpc>
                <a:spcPct val="100000"/>
              </a:lnSpc>
              <a:buFont typeface="+mj-lt"/>
              <a:buAutoNum type="arabicPeriod" startAt="4"/>
            </a:pPr>
            <a:r>
              <a:rPr lang="en-US" dirty="0"/>
              <a:t>What are the requirements for an employer </a:t>
            </a:r>
            <a:r>
              <a:rPr lang="en-US" dirty="0" smtClean="0"/>
              <a:t>if </a:t>
            </a:r>
            <a:r>
              <a:rPr lang="en-US" dirty="0"/>
              <a:t>respirator use is required versus voluntary?</a:t>
            </a:r>
          </a:p>
          <a:p>
            <a:pPr marL="453862" indent="-453862">
              <a:lnSpc>
                <a:spcPct val="100000"/>
              </a:lnSpc>
              <a:buFont typeface="+mj-lt"/>
              <a:buAutoNum type="arabicPeriod" startAt="4"/>
            </a:pPr>
            <a:r>
              <a:rPr lang="en-US" dirty="0"/>
              <a:t>Explain the purpose of the PSM standard.</a:t>
            </a:r>
          </a:p>
          <a:p>
            <a:pPr marL="453862" indent="-453862">
              <a:lnSpc>
                <a:spcPct val="100000"/>
              </a:lnSpc>
              <a:buFont typeface="+mj-lt"/>
              <a:buAutoNum type="arabicPeriod" startAt="4"/>
            </a:pPr>
            <a:r>
              <a:rPr lang="en-US" dirty="0"/>
              <a:t>Name the threshold quantity of ammonia that triggers PSM.</a:t>
            </a:r>
          </a:p>
          <a:p>
            <a:pPr marL="453862" indent="-453862">
              <a:lnSpc>
                <a:spcPct val="100000"/>
              </a:lnSpc>
              <a:buFont typeface="+mj-lt"/>
              <a:buAutoNum type="arabicPeriod" startAt="4"/>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35</a:t>
            </a:fld>
            <a:endParaRPr lang="en-US"/>
          </a:p>
        </p:txBody>
      </p:sp>
      <p:sp>
        <p:nvSpPr>
          <p:cNvPr id="5" name="Title 1"/>
          <p:cNvSpPr>
            <a:spLocks noGrp="1"/>
          </p:cNvSpPr>
          <p:nvPr>
            <p:ph type="title"/>
          </p:nvPr>
        </p:nvSpPr>
        <p:spPr>
          <a:xfrm>
            <a:off x="609986" y="751495"/>
            <a:ext cx="10972030" cy="1143000"/>
          </a:xfrm>
        </p:spPr>
        <p:txBody>
          <a:bodyPr/>
          <a:lstStyle/>
          <a:p>
            <a:r>
              <a:rPr lang="en-US" dirty="0" smtClean="0"/>
              <a:t>Evaluation:</a:t>
            </a:r>
            <a:br>
              <a:rPr lang="en-US" dirty="0" smtClean="0"/>
            </a:br>
            <a:r>
              <a:rPr lang="en-US" dirty="0" smtClean="0"/>
              <a:t>Summary of Hazard Communication</a:t>
            </a:r>
            <a:r>
              <a:rPr lang="en-US" smtClean="0"/>
              <a:t>, </a:t>
            </a:r>
            <a:br>
              <a:rPr lang="en-US" smtClean="0"/>
            </a:br>
            <a:r>
              <a:rPr lang="en-US" smtClean="0"/>
              <a:t>Respiratory Protection, and </a:t>
            </a:r>
            <a:r>
              <a:rPr lang="en-US" dirty="0" smtClean="0"/>
              <a:t>PSM</a:t>
            </a:r>
            <a:endParaRPr lang="en-US" dirty="0"/>
          </a:p>
        </p:txBody>
      </p:sp>
    </p:spTree>
    <p:extLst>
      <p:ext uri="{BB962C8B-B14F-4D97-AF65-F5344CB8AC3E}">
        <p14:creationId xmlns:p14="http://schemas.microsoft.com/office/powerpoint/2010/main" val="157147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46" y="378199"/>
            <a:ext cx="10972030" cy="904691"/>
          </a:xfrm>
        </p:spPr>
        <p:txBody>
          <a:bodyPr/>
          <a:lstStyle/>
          <a:p>
            <a:r>
              <a:rPr lang="en-US" dirty="0" smtClean="0"/>
              <a:t>Chemical Hazards Present in Food Processing</a:t>
            </a:r>
            <a:endParaRPr lang="en-US" dirty="0"/>
          </a:p>
        </p:txBody>
      </p:sp>
      <p:sp>
        <p:nvSpPr>
          <p:cNvPr id="3" name="Content Placeholder 2"/>
          <p:cNvSpPr>
            <a:spLocks noGrp="1"/>
          </p:cNvSpPr>
          <p:nvPr>
            <p:ph idx="1"/>
          </p:nvPr>
        </p:nvSpPr>
        <p:spPr/>
        <p:txBody>
          <a:bodyPr/>
          <a:lstStyle/>
          <a:p>
            <a:r>
              <a:rPr lang="en-US" dirty="0" smtClean="0"/>
              <a:t>Detergents and disinfectants</a:t>
            </a:r>
          </a:p>
          <a:p>
            <a:pPr lvl="1">
              <a:lnSpc>
                <a:spcPct val="100000"/>
              </a:lnSpc>
            </a:pPr>
            <a:r>
              <a:rPr lang="en-US" dirty="0" smtClean="0"/>
              <a:t>Alkaline and acid detergents, chlorine, hydrogen peroxide, ozone, quaternary ammonia compounds (”</a:t>
            </a:r>
            <a:r>
              <a:rPr lang="en-US" dirty="0" err="1" smtClean="0"/>
              <a:t>quats</a:t>
            </a:r>
            <a:r>
              <a:rPr lang="en-US" dirty="0" smtClean="0"/>
              <a:t>”), PAA</a:t>
            </a:r>
          </a:p>
          <a:p>
            <a:r>
              <a:rPr lang="en-US" dirty="0" smtClean="0"/>
              <a:t>Refrigerants</a:t>
            </a:r>
          </a:p>
          <a:p>
            <a:pPr lvl="1"/>
            <a:r>
              <a:rPr lang="en-US" dirty="0" smtClean="0"/>
              <a:t>Ammonia, carbon dioxide</a:t>
            </a:r>
          </a:p>
          <a:p>
            <a:r>
              <a:rPr lang="en-US" dirty="0" smtClean="0"/>
              <a:t>Ingredients and additives</a:t>
            </a:r>
          </a:p>
          <a:p>
            <a:r>
              <a:rPr lang="en-US" dirty="0" smtClean="0"/>
              <a:t>Other: biologicals</a:t>
            </a:r>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4</a:t>
            </a:fld>
            <a:endParaRPr lang="en-US"/>
          </a:p>
        </p:txBody>
      </p:sp>
      <p:pic>
        <p:nvPicPr>
          <p:cNvPr id="6" name="Picture 7" title="Decorative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16680" y="3863228"/>
            <a:ext cx="2061603" cy="20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62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3881" y="644443"/>
            <a:ext cx="7654738" cy="964931"/>
          </a:xfrm>
        </p:spPr>
        <p:txBody>
          <a:bodyPr/>
          <a:lstStyle/>
          <a:p>
            <a:r>
              <a:rPr lang="en-US" dirty="0" smtClean="0"/>
              <a:t>Chemical Hazards of Food Processing - Detergents</a:t>
            </a:r>
            <a:endParaRPr lang="en-US" dirty="0"/>
          </a:p>
        </p:txBody>
      </p:sp>
      <p:sp>
        <p:nvSpPr>
          <p:cNvPr id="6" name="Content Placeholder 5"/>
          <p:cNvSpPr>
            <a:spLocks noGrp="1"/>
          </p:cNvSpPr>
          <p:nvPr>
            <p:ph idx="1"/>
          </p:nvPr>
        </p:nvSpPr>
        <p:spPr>
          <a:xfrm>
            <a:off x="276932" y="1933839"/>
            <a:ext cx="11541687" cy="4618282"/>
          </a:xfrm>
        </p:spPr>
        <p:txBody>
          <a:bodyPr>
            <a:noAutofit/>
          </a:bodyPr>
          <a:lstStyle/>
          <a:p>
            <a:pPr>
              <a:lnSpc>
                <a:spcPct val="120000"/>
              </a:lnSpc>
              <a:spcBef>
                <a:spcPts val="0"/>
              </a:spcBef>
            </a:pPr>
            <a:r>
              <a:rPr lang="en-US" sz="2000" b="1" dirty="0"/>
              <a:t>Alkaline detergents </a:t>
            </a:r>
            <a:r>
              <a:rPr lang="en-US" sz="2000" dirty="0"/>
              <a:t>– sodium hydroxide, nitrous oxide, sodium silicate, </a:t>
            </a:r>
            <a:r>
              <a:rPr lang="en-US" sz="2000" dirty="0" smtClean="0"/>
              <a:t> </a:t>
            </a:r>
            <a:r>
              <a:rPr lang="en-US" sz="2000" dirty="0" err="1" smtClean="0"/>
              <a:t>trisodium</a:t>
            </a:r>
            <a:r>
              <a:rPr lang="en-US" sz="2000" dirty="0" smtClean="0"/>
              <a:t> phosphate. </a:t>
            </a:r>
          </a:p>
          <a:p>
            <a:pPr lvl="1">
              <a:lnSpc>
                <a:spcPct val="120000"/>
              </a:lnSpc>
              <a:spcBef>
                <a:spcPts val="0"/>
              </a:spcBef>
            </a:pPr>
            <a:r>
              <a:rPr lang="en-US" sz="1824" dirty="0" smtClean="0"/>
              <a:t>Frequently </a:t>
            </a:r>
            <a:r>
              <a:rPr lang="en-US" sz="1824" dirty="0"/>
              <a:t>used and can vary in </a:t>
            </a:r>
            <a:r>
              <a:rPr lang="en-US" sz="1824" dirty="0" smtClean="0"/>
              <a:t>strength; </a:t>
            </a:r>
            <a:r>
              <a:rPr lang="en-US" altLang="x-none" sz="2000" dirty="0" smtClean="0"/>
              <a:t>have </a:t>
            </a:r>
            <a:r>
              <a:rPr lang="en-US" altLang="x-none" sz="2000" dirty="0"/>
              <a:t>sodium or potassium </a:t>
            </a:r>
            <a:r>
              <a:rPr lang="en-US" altLang="x-none" sz="2000" dirty="0" smtClean="0"/>
              <a:t>salts</a:t>
            </a:r>
            <a:r>
              <a:rPr lang="en-US" altLang="x-none" sz="2000" dirty="0"/>
              <a:t>;</a:t>
            </a:r>
            <a:r>
              <a:rPr lang="en-US" altLang="x-none" sz="2000" dirty="0" smtClean="0"/>
              <a:t> corrosive</a:t>
            </a:r>
            <a:endParaRPr lang="en-US" sz="1824" dirty="0"/>
          </a:p>
          <a:p>
            <a:pPr>
              <a:lnSpc>
                <a:spcPct val="120000"/>
              </a:lnSpc>
              <a:spcBef>
                <a:spcPts val="0"/>
              </a:spcBef>
            </a:pPr>
            <a:r>
              <a:rPr lang="en-US" sz="2000" b="1" dirty="0" smtClean="0"/>
              <a:t>Acidic </a:t>
            </a:r>
            <a:r>
              <a:rPr lang="en-US" sz="2000" b="1" dirty="0"/>
              <a:t>detergents</a:t>
            </a:r>
            <a:r>
              <a:rPr lang="en-US" sz="2000" dirty="0"/>
              <a:t> – hydrochloric acid, sulfuric acid, phosphoric acid, acetic </a:t>
            </a:r>
            <a:r>
              <a:rPr lang="en-US" sz="2000" dirty="0" smtClean="0"/>
              <a:t>acid</a:t>
            </a:r>
          </a:p>
          <a:p>
            <a:pPr lvl="1">
              <a:lnSpc>
                <a:spcPct val="120000"/>
              </a:lnSpc>
              <a:spcBef>
                <a:spcPts val="0"/>
              </a:spcBef>
            </a:pPr>
            <a:r>
              <a:rPr lang="en-US" sz="1824" dirty="0" smtClean="0"/>
              <a:t>Vary </a:t>
            </a:r>
            <a:r>
              <a:rPr lang="en-US" sz="1824" dirty="0"/>
              <a:t>in </a:t>
            </a:r>
            <a:r>
              <a:rPr lang="en-US" sz="1824" dirty="0" smtClean="0"/>
              <a:t>strength; </a:t>
            </a:r>
            <a:r>
              <a:rPr lang="en-US" sz="1824" dirty="0" smtClean="0">
                <a:solidFill>
                  <a:schemeClr val="tx1"/>
                </a:solidFill>
              </a:rPr>
              <a:t>corrosive to skin and mucous membranes (e.g., eyes, nose),</a:t>
            </a:r>
            <a:br>
              <a:rPr lang="en-US" sz="1824" dirty="0" smtClean="0">
                <a:solidFill>
                  <a:schemeClr val="tx1"/>
                </a:solidFill>
              </a:rPr>
            </a:br>
            <a:r>
              <a:rPr lang="en-US" sz="1824" dirty="0" smtClean="0">
                <a:solidFill>
                  <a:schemeClr val="tx1"/>
                </a:solidFill>
              </a:rPr>
              <a:t>respiratory </a:t>
            </a:r>
            <a:r>
              <a:rPr lang="en-US" sz="1824" dirty="0" err="1" smtClean="0">
                <a:solidFill>
                  <a:schemeClr val="tx1"/>
                </a:solidFill>
              </a:rPr>
              <a:t>irritatant</a:t>
            </a:r>
            <a:endParaRPr lang="en-US" sz="1824" dirty="0">
              <a:solidFill>
                <a:schemeClr val="tx1"/>
              </a:solidFill>
            </a:endParaRPr>
          </a:p>
          <a:p>
            <a:pPr>
              <a:lnSpc>
                <a:spcPct val="120000"/>
              </a:lnSpc>
              <a:spcBef>
                <a:spcPts val="0"/>
              </a:spcBef>
            </a:pPr>
            <a:r>
              <a:rPr lang="en-US" sz="2000" b="1" dirty="0" smtClean="0"/>
              <a:t>Chlorine</a:t>
            </a:r>
            <a:r>
              <a:rPr lang="en-US" sz="2000" dirty="0" smtClean="0"/>
              <a:t> </a:t>
            </a:r>
            <a:r>
              <a:rPr lang="en-US" sz="2000" dirty="0"/>
              <a:t>– a disinfectant that is sometimes added to water for </a:t>
            </a:r>
            <a:r>
              <a:rPr lang="en-US" sz="2000" dirty="0" smtClean="0"/>
              <a:t>washing poultry.</a:t>
            </a:r>
          </a:p>
          <a:p>
            <a:pPr lvl="1">
              <a:lnSpc>
                <a:spcPct val="120000"/>
              </a:lnSpc>
              <a:spcBef>
                <a:spcPts val="0"/>
              </a:spcBef>
            </a:pPr>
            <a:r>
              <a:rPr lang="en-US" sz="1824" dirty="0" smtClean="0"/>
              <a:t>May cause respiratory irritation and breathing difficulties. </a:t>
            </a:r>
            <a:r>
              <a:rPr lang="en-US" altLang="x-none" sz="2000" dirty="0"/>
              <a:t>Can generate chlorine </a:t>
            </a:r>
            <a:r>
              <a:rPr lang="en-US" altLang="x-none" sz="2000" dirty="0" smtClean="0"/>
              <a:t>gas.</a:t>
            </a:r>
            <a:endParaRPr lang="en-US" sz="1824" dirty="0" smtClean="0"/>
          </a:p>
          <a:p>
            <a:pPr>
              <a:lnSpc>
                <a:spcPct val="120000"/>
              </a:lnSpc>
            </a:pPr>
            <a:r>
              <a:rPr lang="en-US" sz="2000" b="1" dirty="0" smtClean="0"/>
              <a:t>Hydrogen </a:t>
            </a:r>
            <a:r>
              <a:rPr lang="en-US" sz="2000" b="1" dirty="0"/>
              <a:t>peroxide </a:t>
            </a:r>
            <a:r>
              <a:rPr lang="en-US" sz="2000" dirty="0"/>
              <a:t>– sometimes used as disinfectants. These chemicals may cause eye, nose and respiratory irritation. </a:t>
            </a:r>
          </a:p>
          <a:p>
            <a:pPr>
              <a:lnSpc>
                <a:spcPct val="120000"/>
              </a:lnSpc>
              <a:spcBef>
                <a:spcPts val="0"/>
              </a:spcBef>
            </a:pPr>
            <a:endParaRPr lang="en-US" sz="2000" dirty="0"/>
          </a:p>
        </p:txBody>
      </p:sp>
      <p:pic>
        <p:nvPicPr>
          <p:cNvPr id="9" name="Picture 8" title="Photo of a worker spray washing poultry carcass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5292" y="2707121"/>
            <a:ext cx="2039631" cy="1942084"/>
          </a:xfrm>
          <a:prstGeom prst="rect">
            <a:avLst/>
          </a:prstGeom>
        </p:spPr>
      </p:pic>
      <p:sp>
        <p:nvSpPr>
          <p:cNvPr id="2" name="Slide Number Placeholder 1"/>
          <p:cNvSpPr>
            <a:spLocks noGrp="1"/>
          </p:cNvSpPr>
          <p:nvPr>
            <p:ph type="sldNum" sz="quarter" idx="10"/>
          </p:nvPr>
        </p:nvSpPr>
        <p:spPr/>
        <p:txBody>
          <a:bodyPr/>
          <a:lstStyle/>
          <a:p>
            <a:pPr>
              <a:defRPr/>
            </a:pPr>
            <a:fld id="{46F0CF91-D697-47E3-8C60-CA7299ABBD8B}" type="slidenum">
              <a:rPr lang="en-US" smtClean="0"/>
              <a:pPr>
                <a:defRPr/>
              </a:pPr>
              <a:t>5</a:t>
            </a:fld>
            <a:endParaRPr lang="en-US"/>
          </a:p>
        </p:txBody>
      </p:sp>
    </p:spTree>
    <p:extLst>
      <p:ext uri="{BB962C8B-B14F-4D97-AF65-F5344CB8AC3E}">
        <p14:creationId xmlns:p14="http://schemas.microsoft.com/office/powerpoint/2010/main" val="324158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20000"/>
              </a:lnSpc>
            </a:pPr>
            <a:r>
              <a:rPr lang="en-US" sz="2000" b="1" dirty="0"/>
              <a:t>Ozone</a:t>
            </a:r>
            <a:r>
              <a:rPr lang="en-US" sz="2000" dirty="0"/>
              <a:t> —an unstable gas form of oxygen and is a broad-spectrum biocide and disinfects against viruses, bacteria, biofilms, fungi and protozoa. May cause eye, nose and throat irritation, headaches, lung irritation, oxygen deficiency.</a:t>
            </a:r>
            <a:endParaRPr lang="en-US" sz="2000" b="1" dirty="0"/>
          </a:p>
          <a:p>
            <a:pPr>
              <a:lnSpc>
                <a:spcPct val="120000"/>
              </a:lnSpc>
            </a:pPr>
            <a:r>
              <a:rPr lang="en-US" sz="2000" b="1" dirty="0"/>
              <a:t>Quaternary ammonia (“</a:t>
            </a:r>
            <a:r>
              <a:rPr lang="en-US" sz="2000" b="1" dirty="0" err="1"/>
              <a:t>quats</a:t>
            </a:r>
            <a:r>
              <a:rPr lang="en-US" sz="2000" b="1" dirty="0"/>
              <a:t>”)</a:t>
            </a:r>
            <a:r>
              <a:rPr lang="en-US" sz="2000" dirty="0"/>
              <a:t> – a type of synthetic detergent used in ordinary environmental sanitation of surfaces such as floors, walls, and other surfaces. Has surfactant and disinfecting properties.</a:t>
            </a:r>
          </a:p>
          <a:p>
            <a:pPr>
              <a:lnSpc>
                <a:spcPct val="120000"/>
              </a:lnSpc>
            </a:pPr>
            <a:r>
              <a:rPr lang="en-US" sz="2000" b="1" dirty="0" err="1"/>
              <a:t>Peracetic</a:t>
            </a:r>
            <a:r>
              <a:rPr lang="en-US" sz="2000" b="1" dirty="0"/>
              <a:t> acid/</a:t>
            </a:r>
            <a:r>
              <a:rPr lang="en-US" sz="2000" b="1" dirty="0" err="1"/>
              <a:t>Peroxyacetic</a:t>
            </a:r>
            <a:r>
              <a:rPr lang="en-US" sz="2000" b="1" dirty="0"/>
              <a:t> acid (PAA) </a:t>
            </a:r>
            <a:r>
              <a:rPr lang="en-US" sz="2000" dirty="0"/>
              <a:t>– may be used as a disinfectant in some poultry processing/meatpacking plants and has been associated with respiratory irritation.</a:t>
            </a:r>
          </a:p>
          <a:p>
            <a:endParaRPr lang="en-US" sz="2000"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6</a:t>
            </a:fld>
            <a:endParaRPr lang="en-US"/>
          </a:p>
        </p:txBody>
      </p:sp>
      <p:sp>
        <p:nvSpPr>
          <p:cNvPr id="5" name="Title 4"/>
          <p:cNvSpPr>
            <a:spLocks noGrp="1"/>
          </p:cNvSpPr>
          <p:nvPr>
            <p:ph type="title"/>
          </p:nvPr>
        </p:nvSpPr>
        <p:spPr>
          <a:xfrm>
            <a:off x="3794078" y="378199"/>
            <a:ext cx="7787938" cy="1143000"/>
          </a:xfrm>
        </p:spPr>
        <p:txBody>
          <a:bodyPr/>
          <a:lstStyle/>
          <a:p>
            <a:r>
              <a:rPr lang="en-US" dirty="0" smtClean="0"/>
              <a:t>Chemical Hazards of Food Processing – Detergents </a:t>
            </a:r>
            <a:endParaRPr lang="en-US" dirty="0"/>
          </a:p>
        </p:txBody>
      </p:sp>
    </p:spTree>
    <p:extLst>
      <p:ext uri="{BB962C8B-B14F-4D97-AF65-F5344CB8AC3E}">
        <p14:creationId xmlns:p14="http://schemas.microsoft.com/office/powerpoint/2010/main" val="372913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Photo of a worker using pressure water hose to clean and sanitize poultry processing are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42904" y="1286302"/>
            <a:ext cx="5832236" cy="4525963"/>
          </a:xfrm>
          <a:prstGeom prst="rect">
            <a:avLst/>
          </a:prstGeom>
        </p:spPr>
      </p:pic>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7</a:t>
            </a:fld>
            <a:endParaRPr lang="en-US"/>
          </a:p>
        </p:txBody>
      </p:sp>
      <p:sp>
        <p:nvSpPr>
          <p:cNvPr id="3" name="Title 2"/>
          <p:cNvSpPr>
            <a:spLocks noGrp="1"/>
          </p:cNvSpPr>
          <p:nvPr>
            <p:ph type="title"/>
          </p:nvPr>
        </p:nvSpPr>
        <p:spPr>
          <a:xfrm>
            <a:off x="609986" y="378199"/>
            <a:ext cx="10972030" cy="743030"/>
          </a:xfrm>
        </p:spPr>
        <p:txBody>
          <a:bodyPr/>
          <a:lstStyle/>
          <a:p>
            <a:r>
              <a:rPr lang="en-US" dirty="0" smtClean="0"/>
              <a:t>Exposure to Heat and Chemicals</a:t>
            </a:r>
            <a:endParaRPr lang="en-US" dirty="0"/>
          </a:p>
        </p:txBody>
      </p:sp>
    </p:spTree>
    <p:extLst>
      <p:ext uri="{BB962C8B-B14F-4D97-AF65-F5344CB8AC3E}">
        <p14:creationId xmlns:p14="http://schemas.microsoft.com/office/powerpoint/2010/main" val="317759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1412" y="668789"/>
            <a:ext cx="7654738" cy="964931"/>
          </a:xfrm>
        </p:spPr>
        <p:txBody>
          <a:bodyPr/>
          <a:lstStyle/>
          <a:p>
            <a:r>
              <a:rPr lang="en-US" dirty="0" smtClean="0"/>
              <a:t>Chemical Hazards of Food Processing -Refrigeration</a:t>
            </a:r>
            <a:endParaRPr lang="en-US" dirty="0"/>
          </a:p>
        </p:txBody>
      </p:sp>
      <p:sp>
        <p:nvSpPr>
          <p:cNvPr id="6" name="Content Placeholder 5"/>
          <p:cNvSpPr>
            <a:spLocks noGrp="1"/>
          </p:cNvSpPr>
          <p:nvPr>
            <p:ph idx="1"/>
          </p:nvPr>
        </p:nvSpPr>
        <p:spPr>
          <a:xfrm>
            <a:off x="346140" y="1738590"/>
            <a:ext cx="11510010" cy="4618282"/>
          </a:xfrm>
        </p:spPr>
        <p:txBody>
          <a:bodyPr>
            <a:normAutofit/>
          </a:bodyPr>
          <a:lstStyle/>
          <a:p>
            <a:pPr>
              <a:lnSpc>
                <a:spcPct val="120000"/>
              </a:lnSpc>
            </a:pPr>
            <a:r>
              <a:rPr lang="en-US" sz="2800" b="1" dirty="0" smtClean="0"/>
              <a:t>Ammonia</a:t>
            </a:r>
            <a:r>
              <a:rPr lang="en-US" sz="2800" dirty="0" smtClean="0"/>
              <a:t> </a:t>
            </a:r>
            <a:r>
              <a:rPr lang="en-US" sz="2800" dirty="0"/>
              <a:t>– may be used in poultry processing and meatpacking</a:t>
            </a:r>
            <a:br>
              <a:rPr lang="en-US" sz="2800" dirty="0"/>
            </a:br>
            <a:r>
              <a:rPr lang="en-US" sz="2800" dirty="0"/>
              <a:t>plants for refrigeration.  Ammonia may cause irritation of the eyes</a:t>
            </a:r>
            <a:br>
              <a:rPr lang="en-US" sz="2800" dirty="0"/>
            </a:br>
            <a:r>
              <a:rPr lang="en-US" sz="2800" dirty="0"/>
              <a:t>and respiratory tract. </a:t>
            </a:r>
            <a:endParaRPr lang="en-US" sz="2800" dirty="0" smtClean="0"/>
          </a:p>
          <a:p>
            <a:pPr>
              <a:lnSpc>
                <a:spcPct val="120000"/>
              </a:lnSpc>
            </a:pPr>
            <a:r>
              <a:rPr lang="en-US" sz="2800" b="1" dirty="0"/>
              <a:t>Carbon dioxide </a:t>
            </a:r>
            <a:r>
              <a:rPr lang="en-US" sz="2800" dirty="0"/>
              <a:t>– in the form of dry ice, it is used to keep meat cold. Inhaling carbon dioxide can cause an increase in the breathing rate, which can progress to shortness of breath, dizziness and vomiting</a:t>
            </a:r>
            <a:r>
              <a:rPr lang="en-US" sz="2800" dirty="0" smtClean="0"/>
              <a:t>.</a:t>
            </a:r>
            <a:endParaRPr lang="en-US" b="1" dirty="0" smtClean="0"/>
          </a:p>
        </p:txBody>
      </p:sp>
      <p:sp>
        <p:nvSpPr>
          <p:cNvPr id="2" name="Slide Number Placeholder 1"/>
          <p:cNvSpPr>
            <a:spLocks noGrp="1"/>
          </p:cNvSpPr>
          <p:nvPr>
            <p:ph type="sldNum" sz="quarter" idx="10"/>
          </p:nvPr>
        </p:nvSpPr>
        <p:spPr/>
        <p:txBody>
          <a:bodyPr/>
          <a:lstStyle/>
          <a:p>
            <a:pPr>
              <a:defRPr/>
            </a:pPr>
            <a:fld id="{46F0CF91-D697-47E3-8C60-CA7299ABBD8B}" type="slidenum">
              <a:rPr lang="en-US" smtClean="0"/>
              <a:pPr>
                <a:defRPr/>
              </a:pPr>
              <a:t>8</a:t>
            </a:fld>
            <a:endParaRPr lang="en-US"/>
          </a:p>
        </p:txBody>
      </p:sp>
    </p:spTree>
    <p:extLst>
      <p:ext uri="{BB962C8B-B14F-4D97-AF65-F5344CB8AC3E}">
        <p14:creationId xmlns:p14="http://schemas.microsoft.com/office/powerpoint/2010/main" val="125004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11"/>
          <p:cNvSpPr txBox="1">
            <a:spLocks noChangeArrowheads="1"/>
          </p:cNvSpPr>
          <p:nvPr/>
        </p:nvSpPr>
        <p:spPr bwMode="auto">
          <a:xfrm>
            <a:off x="678942" y="1836845"/>
            <a:ext cx="9022752"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Clr>
                <a:schemeClr val="accent2"/>
              </a:buClr>
              <a:buFont typeface="Wingdings" panose="05000000000000000000" pitchFamily="2" charset="2"/>
              <a:buChar char="Ø"/>
            </a:pPr>
            <a:r>
              <a:rPr lang="en-US" altLang="x-none" sz="2330" dirty="0" smtClean="0">
                <a:latin typeface="Tahoma" panose="020B0604030504040204" pitchFamily="34" charset="0"/>
                <a:ea typeface="Tahoma" panose="020B0604030504040204" pitchFamily="34" charset="0"/>
                <a:cs typeface="Tahoma" panose="020B0604030504040204" pitchFamily="34" charset="0"/>
              </a:rPr>
              <a:t>Food </a:t>
            </a:r>
            <a:r>
              <a:rPr lang="en-US" altLang="x-none" sz="2330" dirty="0">
                <a:latin typeface="Tahoma" panose="020B0604030504040204" pitchFamily="34" charset="0"/>
                <a:ea typeface="Tahoma" panose="020B0604030504040204" pitchFamily="34" charset="0"/>
                <a:cs typeface="Tahoma" panose="020B0604030504040204" pitchFamily="34" charset="0"/>
              </a:rPr>
              <a:t>additives</a:t>
            </a:r>
          </a:p>
          <a:p>
            <a:pPr marL="342900" indent="-342900" eaLnBrk="1" hangingPunct="1">
              <a:buClr>
                <a:schemeClr val="accent2"/>
              </a:buClr>
              <a:buFont typeface="Wingdings" panose="05000000000000000000" pitchFamily="2" charset="2"/>
              <a:buChar char="Ø"/>
            </a:pPr>
            <a:endParaRPr lang="en-US" altLang="x-none" sz="2330"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Clr>
                <a:schemeClr val="accent2"/>
              </a:buClr>
              <a:buFont typeface="Wingdings" panose="05000000000000000000" pitchFamily="2" charset="2"/>
              <a:buChar char="Ø"/>
            </a:pPr>
            <a:r>
              <a:rPr lang="en-US" altLang="x-none" sz="2330" dirty="0" smtClean="0">
                <a:latin typeface="Tahoma" panose="020B0604030504040204" pitchFamily="34" charset="0"/>
                <a:ea typeface="Tahoma" panose="020B0604030504040204" pitchFamily="34" charset="0"/>
                <a:cs typeface="Tahoma" panose="020B0604030504040204" pitchFamily="34" charset="0"/>
              </a:rPr>
              <a:t>Sensitizers </a:t>
            </a:r>
            <a:r>
              <a:rPr lang="en-US" altLang="x-none" sz="2330" dirty="0">
                <a:latin typeface="Tahoma" panose="020B0604030504040204" pitchFamily="34" charset="0"/>
                <a:ea typeface="Tahoma" panose="020B0604030504040204" pitchFamily="34" charset="0"/>
                <a:cs typeface="Tahoma" panose="020B0604030504040204" pitchFamily="34" charset="0"/>
              </a:rPr>
              <a:t>of natural/synthetic origin</a:t>
            </a:r>
          </a:p>
          <a:p>
            <a:pPr marL="342900" indent="-342900" eaLnBrk="1" hangingPunct="1">
              <a:buClr>
                <a:schemeClr val="accent2"/>
              </a:buClr>
              <a:buFont typeface="Wingdings" panose="05000000000000000000" pitchFamily="2" charset="2"/>
              <a:buChar char="Ø"/>
            </a:pPr>
            <a:endParaRPr lang="en-US" altLang="x-none" sz="2330"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Clr>
                <a:schemeClr val="accent2"/>
              </a:buClr>
              <a:buFont typeface="Wingdings" panose="05000000000000000000" pitchFamily="2" charset="2"/>
              <a:buChar char="Ø"/>
            </a:pPr>
            <a:r>
              <a:rPr lang="en-US" altLang="x-none" sz="2330" dirty="0" smtClean="0">
                <a:latin typeface="Tahoma" panose="020B0604030504040204" pitchFamily="34" charset="0"/>
                <a:ea typeface="Tahoma" panose="020B0604030504040204" pitchFamily="34" charset="0"/>
                <a:cs typeface="Tahoma" panose="020B0604030504040204" pitchFamily="34" charset="0"/>
              </a:rPr>
              <a:t>Dust </a:t>
            </a:r>
            <a:r>
              <a:rPr lang="en-US" altLang="x-none" sz="2330" dirty="0">
                <a:latin typeface="Tahoma" panose="020B0604030504040204" pitchFamily="34" charset="0"/>
                <a:ea typeface="Tahoma" panose="020B0604030504040204" pitchFamily="34" charset="0"/>
                <a:cs typeface="Tahoma" panose="020B0604030504040204" pitchFamily="34" charset="0"/>
              </a:rPr>
              <a:t>from flour, seeds (breading/further processing)</a:t>
            </a:r>
          </a:p>
          <a:p>
            <a:pPr marL="342900" indent="-342900" eaLnBrk="1" hangingPunct="1">
              <a:buClr>
                <a:schemeClr val="accent2"/>
              </a:buClr>
              <a:buFont typeface="Wingdings" panose="05000000000000000000" pitchFamily="2" charset="2"/>
              <a:buChar char="Ø"/>
            </a:pPr>
            <a:endParaRPr lang="en-US" altLang="x-none" sz="2330"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Clr>
                <a:schemeClr val="accent2"/>
              </a:buClr>
              <a:buFont typeface="Wingdings" panose="05000000000000000000" pitchFamily="2" charset="2"/>
              <a:buChar char="Ø"/>
            </a:pPr>
            <a:r>
              <a:rPr lang="en-US" altLang="x-none" sz="2330" dirty="0" smtClean="0">
                <a:latin typeface="Tahoma" panose="020B0604030504040204" pitchFamily="34" charset="0"/>
                <a:ea typeface="Tahoma" panose="020B0604030504040204" pitchFamily="34" charset="0"/>
                <a:cs typeface="Tahoma" panose="020B0604030504040204" pitchFamily="34" charset="0"/>
              </a:rPr>
              <a:t>Vapors </a:t>
            </a:r>
            <a:r>
              <a:rPr lang="en-US" altLang="x-none" sz="2330" dirty="0">
                <a:latin typeface="Tahoma" panose="020B0604030504040204" pitchFamily="34" charset="0"/>
                <a:ea typeface="Tahoma" panose="020B0604030504040204" pitchFamily="34" charset="0"/>
                <a:cs typeface="Tahoma" panose="020B0604030504040204" pitchFamily="34" charset="0"/>
              </a:rPr>
              <a:t>from preparation or cooked food processes</a:t>
            </a:r>
          </a:p>
          <a:p>
            <a:pPr marL="342900" indent="-342900" eaLnBrk="1" hangingPunct="1">
              <a:buClr>
                <a:schemeClr val="accent2"/>
              </a:buClr>
              <a:buFont typeface="Wingdings" panose="05000000000000000000" pitchFamily="2" charset="2"/>
              <a:buChar char="Ø"/>
            </a:pPr>
            <a:endParaRPr lang="en-US" altLang="x-none" sz="2330"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buClr>
                <a:schemeClr val="accent2"/>
              </a:buClr>
              <a:buFont typeface="Wingdings" panose="05000000000000000000" pitchFamily="2" charset="2"/>
              <a:buChar char="Ø"/>
            </a:pPr>
            <a:r>
              <a:rPr lang="en-US" altLang="x-none" sz="2330" dirty="0" smtClean="0">
                <a:latin typeface="Tahoma" panose="020B0604030504040204" pitchFamily="34" charset="0"/>
                <a:ea typeface="Tahoma" panose="020B0604030504040204" pitchFamily="34" charset="0"/>
                <a:cs typeface="Tahoma" panose="020B0604030504040204" pitchFamily="34" charset="0"/>
              </a:rPr>
              <a:t>Particulate </a:t>
            </a:r>
            <a:r>
              <a:rPr lang="en-US" altLang="x-none" sz="2330" dirty="0">
                <a:latin typeface="Tahoma" panose="020B0604030504040204" pitchFamily="34" charset="0"/>
                <a:ea typeface="Tahoma" panose="020B0604030504040204" pitchFamily="34" charset="0"/>
                <a:cs typeface="Tahoma" panose="020B0604030504040204" pitchFamily="34" charset="0"/>
              </a:rPr>
              <a:t>from animal cleaning processes or </a:t>
            </a:r>
            <a:r>
              <a:rPr lang="en-US" altLang="x-none" sz="2330" dirty="0" smtClean="0">
                <a:latin typeface="Tahoma" panose="020B0604030504040204" pitchFamily="34" charset="0"/>
                <a:ea typeface="Tahoma" panose="020B0604030504040204" pitchFamily="34" charset="0"/>
                <a:cs typeface="Tahoma" panose="020B0604030504040204" pitchFamily="34" charset="0"/>
              </a:rPr>
              <a:t>cleaning equipment</a:t>
            </a:r>
            <a:endParaRPr lang="es-PR" altLang="x-none" sz="233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2028545" y="443752"/>
            <a:ext cx="7986993" cy="954181"/>
          </a:xfrm>
        </p:spPr>
        <p:txBody>
          <a:bodyPr/>
          <a:lstStyle/>
          <a:p>
            <a:r>
              <a:rPr lang="en-US" dirty="0" smtClean="0"/>
              <a:t>Additional Airborne Contaminants</a:t>
            </a:r>
            <a:endParaRPr lang="en-US" dirty="0"/>
          </a:p>
        </p:txBody>
      </p:sp>
      <p:pic>
        <p:nvPicPr>
          <p:cNvPr id="8" name="Picture 15" title="Photo of spoons and spic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3333" y="1559321"/>
            <a:ext cx="1952205" cy="24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46F0CF91-D697-47E3-8C60-CA7299ABBD8B}" type="slidenum">
              <a:rPr lang="en-US" smtClean="0"/>
              <a:pPr>
                <a:defRPr/>
              </a:pPr>
              <a:t>9</a:t>
            </a:fld>
            <a:endParaRPr lang="en-US"/>
          </a:p>
        </p:txBody>
      </p:sp>
      <p:grpSp>
        <p:nvGrpSpPr>
          <p:cNvPr id="6" name="Group 5" title="Photo of worker dumping bag of mixture into equipment"/>
          <p:cNvGrpSpPr/>
          <p:nvPr/>
        </p:nvGrpSpPr>
        <p:grpSpPr>
          <a:xfrm>
            <a:off x="9934353" y="2779641"/>
            <a:ext cx="2174906" cy="2899874"/>
            <a:chOff x="6477981" y="1930605"/>
            <a:chExt cx="3562126" cy="4749501"/>
          </a:xfrm>
        </p:grpSpPr>
        <p:pic>
          <p:nvPicPr>
            <p:cNvPr id="7" name="Picture 6" title="Photo of worker dumping bag of mixture into equip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884293" y="2524293"/>
              <a:ext cx="4749501" cy="3562126"/>
            </a:xfrm>
            <a:prstGeom prst="rect">
              <a:avLst/>
            </a:prstGeom>
          </p:spPr>
        </p:pic>
        <p:cxnSp>
          <p:nvCxnSpPr>
            <p:cNvPr id="9" name="Straight Connector 8"/>
            <p:cNvCxnSpPr/>
            <p:nvPr/>
          </p:nvCxnSpPr>
          <p:spPr>
            <a:xfrm>
              <a:off x="6676913" y="4648106"/>
              <a:ext cx="32272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81580" y="3895366"/>
              <a:ext cx="322729" cy="0"/>
            </a:xfrm>
            <a:prstGeom prst="line">
              <a:avLst/>
            </a:prstGeom>
            <a:ln w="762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713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0_GTRI_Final_white_template">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5171</Words>
  <Application>Microsoft Office PowerPoint</Application>
  <PresentationFormat>Widescreen</PresentationFormat>
  <Paragraphs>513</Paragraphs>
  <Slides>35</Slides>
  <Notes>34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8" baseType="lpstr">
      <vt:lpstr>Arial</vt:lpstr>
      <vt:lpstr>Arial Narrow</vt:lpstr>
      <vt:lpstr>Calibri</vt:lpstr>
      <vt:lpstr>Corbel</vt:lpstr>
      <vt:lpstr>Courier New</vt:lpstr>
      <vt:lpstr>Monotype Sorts</vt:lpstr>
      <vt:lpstr>ＭＳ 明朝</vt:lpstr>
      <vt:lpstr>Tahoma</vt:lpstr>
      <vt:lpstr>Times New Roman</vt:lpstr>
      <vt:lpstr>Wingdings</vt:lpstr>
      <vt:lpstr>Wingdings 2</vt:lpstr>
      <vt:lpstr>2010_GTRI_Final_white_template</vt:lpstr>
      <vt:lpstr>Clip</vt:lpstr>
      <vt:lpstr>Chemical Hazards in Meat &amp; Poultry Processing &amp; Packing</vt:lpstr>
      <vt:lpstr>Disclaimer</vt:lpstr>
      <vt:lpstr>Learning Objectives</vt:lpstr>
      <vt:lpstr>Chemical Hazards Present in Food Processing</vt:lpstr>
      <vt:lpstr>Chemical Hazards of Food Processing - Detergents</vt:lpstr>
      <vt:lpstr>Chemical Hazards of Food Processing – Detergents </vt:lpstr>
      <vt:lpstr>Exposure to Heat and Chemicals</vt:lpstr>
      <vt:lpstr>Chemical Hazards of Food Processing -Refrigeration</vt:lpstr>
      <vt:lpstr>Additional Airborne Contaminants</vt:lpstr>
      <vt:lpstr>Hazard  Communication Standard   </vt:lpstr>
      <vt:lpstr>Purpose</vt:lpstr>
      <vt:lpstr>Global Harmonization System (GHS) Implementation Period: December 2013 through June 2016 </vt:lpstr>
      <vt:lpstr>Basic Program Elements</vt:lpstr>
      <vt:lpstr>Written Program</vt:lpstr>
      <vt:lpstr>Workplace Labeling</vt:lpstr>
      <vt:lpstr>Secondary Labels</vt:lpstr>
      <vt:lpstr>Example of GHS Simple Label</vt:lpstr>
      <vt:lpstr>Pictograms</vt:lpstr>
      <vt:lpstr>Employee Information and Training</vt:lpstr>
      <vt:lpstr>Required Employee Training</vt:lpstr>
      <vt:lpstr>Temp Workers and Hazard Communication:  Shared Responsibility</vt:lpstr>
      <vt:lpstr>Shared Responsibility Example: Hazard Communication</vt:lpstr>
      <vt:lpstr>What is hazardous in these photos?</vt:lpstr>
      <vt:lpstr>What’s a Respirator?</vt:lpstr>
      <vt:lpstr> Written Respirator Program Elements</vt:lpstr>
      <vt:lpstr>Voluntary vs. Mandatory Respirator Use</vt:lpstr>
      <vt:lpstr>Process Safety Management (PSM)</vt:lpstr>
      <vt:lpstr>Process Safety Management (PSM) in Meatpacking</vt:lpstr>
      <vt:lpstr>Process Safety Management (PSM) in Meatpacking </vt:lpstr>
      <vt:lpstr>Process Safety Management (PSM)  in Meatpacking</vt:lpstr>
      <vt:lpstr>Process Safety Management (PSM)  in Meatpacking </vt:lpstr>
      <vt:lpstr>Process Safety Management (PSM) in Meatpacking  </vt:lpstr>
      <vt:lpstr>Process Safety Management (PSM) in Meatpacking   </vt:lpstr>
      <vt:lpstr>Evaluation: Summary of Hazard Communication, Respiratory Protection, and PSM</vt:lpstr>
      <vt:lpstr>Evaluation: Summary of Hazard Communication,  Respiratory Protection, and PSM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2018-07-27T19:03:36Z</dcterms:created>
  <dcterms:modified xsi:type="dcterms:W3CDTF">2018-08-15T17:43:33Z</dcterms:modified>
</cp:coreProperties>
</file>