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5" r:id="rId1"/>
    <p:sldMasterId id="2147483677" r:id="rId2"/>
  </p:sldMasterIdLst>
  <p:notesMasterIdLst>
    <p:notesMasterId r:id="rId65"/>
  </p:notesMasterIdLst>
  <p:handoutMasterIdLst>
    <p:handoutMasterId r:id="rId66"/>
  </p:handoutMasterIdLst>
  <p:sldIdLst>
    <p:sldId id="267" r:id="rId3"/>
    <p:sldId id="329" r:id="rId4"/>
    <p:sldId id="268" r:id="rId5"/>
    <p:sldId id="257" r:id="rId6"/>
    <p:sldId id="261" r:id="rId7"/>
    <p:sldId id="262" r:id="rId8"/>
    <p:sldId id="266" r:id="rId9"/>
    <p:sldId id="265" r:id="rId10"/>
    <p:sldId id="263" r:id="rId11"/>
    <p:sldId id="264" r:id="rId12"/>
    <p:sldId id="258" r:id="rId13"/>
    <p:sldId id="259" r:id="rId14"/>
    <p:sldId id="269" r:id="rId15"/>
    <p:sldId id="270" r:id="rId16"/>
    <p:sldId id="271" r:id="rId17"/>
    <p:sldId id="272" r:id="rId18"/>
    <p:sldId id="273" r:id="rId19"/>
    <p:sldId id="274" r:id="rId20"/>
    <p:sldId id="276" r:id="rId21"/>
    <p:sldId id="277" r:id="rId22"/>
    <p:sldId id="315" r:id="rId23"/>
    <p:sldId id="279" r:id="rId24"/>
    <p:sldId id="280" r:id="rId25"/>
    <p:sldId id="281" r:id="rId26"/>
    <p:sldId id="282" r:id="rId27"/>
    <p:sldId id="283" r:id="rId28"/>
    <p:sldId id="284" r:id="rId29"/>
    <p:sldId id="285" r:id="rId30"/>
    <p:sldId id="286" r:id="rId31"/>
    <p:sldId id="287" r:id="rId32"/>
    <p:sldId id="289" r:id="rId33"/>
    <p:sldId id="288" r:id="rId34"/>
    <p:sldId id="290" r:id="rId35"/>
    <p:sldId id="291" r:id="rId36"/>
    <p:sldId id="324" r:id="rId37"/>
    <p:sldId id="294" r:id="rId38"/>
    <p:sldId id="295" r:id="rId39"/>
    <p:sldId id="296" r:id="rId40"/>
    <p:sldId id="326" r:id="rId41"/>
    <p:sldId id="297" r:id="rId42"/>
    <p:sldId id="301" r:id="rId43"/>
    <p:sldId id="299" r:id="rId44"/>
    <p:sldId id="300" r:id="rId45"/>
    <p:sldId id="317" r:id="rId46"/>
    <p:sldId id="298" r:id="rId47"/>
    <p:sldId id="303" r:id="rId48"/>
    <p:sldId id="304" r:id="rId49"/>
    <p:sldId id="305" r:id="rId50"/>
    <p:sldId id="316" r:id="rId51"/>
    <p:sldId id="319" r:id="rId52"/>
    <p:sldId id="323" r:id="rId53"/>
    <p:sldId id="306" r:id="rId54"/>
    <p:sldId id="313" r:id="rId55"/>
    <p:sldId id="307" r:id="rId56"/>
    <p:sldId id="308" r:id="rId57"/>
    <p:sldId id="310" r:id="rId58"/>
    <p:sldId id="320" r:id="rId59"/>
    <p:sldId id="311" r:id="rId60"/>
    <p:sldId id="312" r:id="rId61"/>
    <p:sldId id="322" r:id="rId62"/>
    <p:sldId id="325" r:id="rId63"/>
    <p:sldId id="327" r:id="rId64"/>
  </p:sldIdLst>
  <p:sldSz cx="9144000" cy="6858000" type="screen4x3"/>
  <p:notesSz cx="7010400" cy="9296400"/>
  <p:defaultTex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6853"/>
    <a:srgbClr val="68886C"/>
    <a:srgbClr val="B9F3C1"/>
    <a:srgbClr val="B5EDBD"/>
    <a:srgbClr val="A4D7AB"/>
    <a:srgbClr val="DFFAE6"/>
    <a:srgbClr val="96C49C"/>
    <a:srgbClr val="A7DC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679" autoAdjust="0"/>
    <p:restoredTop sz="79186" autoAdjust="0"/>
  </p:normalViewPr>
  <p:slideViewPr>
    <p:cSldViewPr>
      <p:cViewPr varScale="1">
        <p:scale>
          <a:sx n="91" d="100"/>
          <a:sy n="91" d="100"/>
        </p:scale>
        <p:origin x="1170"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1" d="100"/>
          <a:sy n="81" d="100"/>
        </p:scale>
        <p:origin x="202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82" tIns="46590" rIns="93182" bIns="46590" numCol="1" anchor="t" anchorCtr="0" compatLnSpc="1">
            <a:prstTxWarp prst="textNoShape">
              <a:avLst/>
            </a:prstTxWarp>
          </a:bodyPr>
          <a:lstStyle>
            <a:lvl1pPr defTabSz="931058" eaLnBrk="1" hangingPunct="1">
              <a:defRPr sz="1200"/>
            </a:lvl1pPr>
          </a:lstStyle>
          <a:p>
            <a:pPr>
              <a:defRPr/>
            </a:pPr>
            <a:endParaRPr lang="en-US" altLang="en-US"/>
          </a:p>
        </p:txBody>
      </p:sp>
      <p:sp>
        <p:nvSpPr>
          <p:cNvPr id="11267" name="Rectangle 3"/>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82" tIns="46590" rIns="93182" bIns="46590" numCol="1" anchor="t" anchorCtr="0" compatLnSpc="1">
            <a:prstTxWarp prst="textNoShape">
              <a:avLst/>
            </a:prstTxWarp>
          </a:bodyPr>
          <a:lstStyle>
            <a:lvl1pPr algn="r" defTabSz="931058" eaLnBrk="1" hangingPunct="1">
              <a:defRPr sz="1200"/>
            </a:lvl1pPr>
          </a:lstStyle>
          <a:p>
            <a:pPr>
              <a:defRPr/>
            </a:pPr>
            <a:endParaRPr lang="en-US" altLang="en-US"/>
          </a:p>
        </p:txBody>
      </p:sp>
      <p:sp>
        <p:nvSpPr>
          <p:cNvPr id="11268"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82" tIns="46590" rIns="93182" bIns="46590" numCol="1" anchor="b" anchorCtr="0" compatLnSpc="1">
            <a:prstTxWarp prst="textNoShape">
              <a:avLst/>
            </a:prstTxWarp>
          </a:bodyPr>
          <a:lstStyle>
            <a:lvl1pPr defTabSz="931058" eaLnBrk="1" hangingPunct="1">
              <a:defRPr sz="1200"/>
            </a:lvl1pPr>
          </a:lstStyle>
          <a:p>
            <a:pPr>
              <a:defRPr/>
            </a:pPr>
            <a:endParaRPr lang="en-US" altLang="en-US"/>
          </a:p>
        </p:txBody>
      </p:sp>
      <p:sp>
        <p:nvSpPr>
          <p:cNvPr id="11269"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82" tIns="46590" rIns="93182" bIns="46590" numCol="1" anchor="b" anchorCtr="0" compatLnSpc="1">
            <a:prstTxWarp prst="textNoShape">
              <a:avLst/>
            </a:prstTxWarp>
          </a:bodyPr>
          <a:lstStyle>
            <a:lvl1pPr algn="r" defTabSz="930275" eaLnBrk="1" hangingPunct="1">
              <a:defRPr sz="1200"/>
            </a:lvl1pPr>
          </a:lstStyle>
          <a:p>
            <a:fld id="{24D9B660-A968-442F-AE1F-96F9E91A9A7D}" type="slidenum">
              <a:rPr lang="en-US" altLang="en-US"/>
              <a:pPr/>
              <a:t>‹#›</a:t>
            </a:fld>
            <a:endParaRPr lang="en-US" altLang="en-US"/>
          </a:p>
        </p:txBody>
      </p:sp>
    </p:spTree>
    <p:extLst>
      <p:ext uri="{BB962C8B-B14F-4D97-AF65-F5344CB8AC3E}">
        <p14:creationId xmlns:p14="http://schemas.microsoft.com/office/powerpoint/2010/main" val="2510455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82" tIns="46590" rIns="93182" bIns="46590" numCol="1" anchor="t" anchorCtr="0" compatLnSpc="1">
            <a:prstTxWarp prst="textNoShape">
              <a:avLst/>
            </a:prstTxWarp>
          </a:bodyPr>
          <a:lstStyle>
            <a:lvl1pPr defTabSz="931058" eaLnBrk="1" hangingPunct="1">
              <a:defRPr sz="1200"/>
            </a:lvl1pPr>
          </a:lstStyle>
          <a:p>
            <a:pPr>
              <a:defRPr/>
            </a:pPr>
            <a:endParaRPr lang="en-US" altLang="en-US"/>
          </a:p>
        </p:txBody>
      </p:sp>
      <p:sp>
        <p:nvSpPr>
          <p:cNvPr id="5123" name="Rectangle 3"/>
          <p:cNvSpPr>
            <a:spLocks noGrp="1" noChangeArrowheads="1"/>
          </p:cNvSpPr>
          <p:nvPr>
            <p:ph type="dt"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82" tIns="46590" rIns="93182" bIns="46590" numCol="1" anchor="t" anchorCtr="0" compatLnSpc="1">
            <a:prstTxWarp prst="textNoShape">
              <a:avLst/>
            </a:prstTxWarp>
          </a:bodyPr>
          <a:lstStyle>
            <a:lvl1pPr algn="r" defTabSz="931058" eaLnBrk="1" hangingPunct="1">
              <a:defRPr sz="1200"/>
            </a:lvl1pPr>
          </a:lstStyle>
          <a:p>
            <a:pPr>
              <a:defRPr/>
            </a:pPr>
            <a:endParaRPr lang="en-US" altLang="en-US"/>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35038" y="4414838"/>
            <a:ext cx="5140325" cy="418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82" tIns="46590" rIns="93182" bIns="4659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5126" name="Rectangle 6"/>
          <p:cNvSpPr>
            <a:spLocks noGrp="1" noChangeArrowheads="1"/>
          </p:cNvSpPr>
          <p:nvPr>
            <p:ph type="ftr" sz="quarter" idx="4"/>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82" tIns="46590" rIns="93182" bIns="46590" numCol="1" anchor="b" anchorCtr="0" compatLnSpc="1">
            <a:prstTxWarp prst="textNoShape">
              <a:avLst/>
            </a:prstTxWarp>
          </a:bodyPr>
          <a:lstStyle>
            <a:lvl1pPr defTabSz="931058" eaLnBrk="1" hangingPunct="1">
              <a:defRPr sz="1200"/>
            </a:lvl1pPr>
          </a:lstStyle>
          <a:p>
            <a:pPr>
              <a:defRPr/>
            </a:pPr>
            <a:endParaRPr lang="en-US" altLang="en-US"/>
          </a:p>
        </p:txBody>
      </p:sp>
      <p:sp>
        <p:nvSpPr>
          <p:cNvPr id="5127" name="Rectangle 7"/>
          <p:cNvSpPr>
            <a:spLocks noGrp="1" noChangeArrowheads="1"/>
          </p:cNvSpPr>
          <p:nvPr>
            <p:ph type="sldNum" sz="quarter" idx="5"/>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82" tIns="46590" rIns="93182" bIns="46590" numCol="1" anchor="b" anchorCtr="0" compatLnSpc="1">
            <a:prstTxWarp prst="textNoShape">
              <a:avLst/>
            </a:prstTxWarp>
          </a:bodyPr>
          <a:lstStyle>
            <a:lvl1pPr algn="r" defTabSz="930275" eaLnBrk="1" hangingPunct="1">
              <a:defRPr sz="1200"/>
            </a:lvl1pPr>
          </a:lstStyle>
          <a:p>
            <a:fld id="{62D232A6-7EF1-4000-A4A7-9BBA7C6D61D9}" type="slidenum">
              <a:rPr lang="en-US" altLang="en-US"/>
              <a:pPr/>
              <a:t>‹#›</a:t>
            </a:fld>
            <a:endParaRPr lang="en-US" altLang="en-US"/>
          </a:p>
        </p:txBody>
      </p:sp>
    </p:spTree>
    <p:extLst>
      <p:ext uri="{BB962C8B-B14F-4D97-AF65-F5344CB8AC3E}">
        <p14:creationId xmlns:p14="http://schemas.microsoft.com/office/powerpoint/2010/main" val="2645870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r>
              <a:rPr lang="en-US" altLang="en-US" dirty="0" smtClean="0">
                <a:solidFill>
                  <a:srgbClr val="FF0000"/>
                </a:solidFill>
              </a:rPr>
              <a:t>The material was produced under grant number </a:t>
            </a:r>
            <a:r>
              <a:rPr lang="is-IS" altLang="en-US" dirty="0" smtClean="0">
                <a:solidFill>
                  <a:srgbClr val="FF0000"/>
                </a:solidFill>
              </a:rPr>
              <a:t>SH-29660-SH6 </a:t>
            </a:r>
            <a:r>
              <a:rPr lang="en-US" altLang="en-US" dirty="0" smtClean="0">
                <a:solidFill>
                  <a:srgbClr val="FF0000"/>
                </a:solidFill>
              </a:rPr>
              <a:t>from the</a:t>
            </a:r>
            <a:r>
              <a:rPr lang="en-US" altLang="en-US" dirty="0" smtClean="0"/>
              <a:t>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18436" name="Slide Number Placeholder 3"/>
          <p:cNvSpPr>
            <a:spLocks noGrp="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3C0CE374-FB3D-4793-B425-3079590557A8}" type="slidenum">
              <a:rPr lang="en-US" altLang="en-US" sz="1200"/>
              <a:pPr/>
              <a:t>1</a:t>
            </a:fld>
            <a:endParaRPr lang="en-US" altLang="en-US" sz="1200"/>
          </a:p>
        </p:txBody>
      </p:sp>
      <p:sp>
        <p:nvSpPr>
          <p:cNvPr id="18437" name="TextBox 4"/>
          <p:cNvSpPr txBox="1">
            <a:spLocks noChangeArrowheads="1"/>
          </p:cNvSpPr>
          <p:nvPr/>
        </p:nvSpPr>
        <p:spPr bwMode="auto">
          <a:xfrm>
            <a:off x="1676400" y="2819400"/>
            <a:ext cx="396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79787D16-997E-4048-B21A-FEA1CC269812}" type="slidenum">
              <a:rPr lang="en-US" altLang="en-US" sz="1200"/>
              <a:pPr/>
              <a:t>11</a:t>
            </a:fld>
            <a:endParaRPr lang="en-US" alt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altLang="en-US" smtClean="0"/>
              <a:t>If the job is designed to fit the employees working at those tasks, then it should by nature be safer.  Tools will fit hands better so they are less like to slip.  Guards and other safety equipment that are designed with some knowledge of ergonomics will protect a larger range of people.  </a:t>
            </a:r>
          </a:p>
          <a:p>
            <a:pPr eaLnBrk="1" hangingPunct="1"/>
            <a:r>
              <a:rPr lang="en-US" altLang="en-US" smtClean="0"/>
              <a:t>If the job fits you well, it should also be more comfortable.  If it is more comfortable, you should be able to work at this job longer without any negative consequences.  If the jobs are designed properly, workers should not be straining either physically or psychologically to accomplish their work and in turn are not experiencing injuries.  </a:t>
            </a:r>
          </a:p>
          <a:p>
            <a:pPr eaLnBrk="1" hangingPunct="1"/>
            <a:r>
              <a:rPr lang="en-US" altLang="en-US" smtClean="0"/>
              <a:t>We are typically more interested in the physical stress, because it can have more immediate impact on the development of injuries. Physical stress can cause muscle pain and discomfort that negatively affects our work tolerance and performance.  The mental stress can also cause problems but they are not as readily apparent in most cases.  A well designed workplace can improve morale.</a:t>
            </a:r>
          </a:p>
          <a:p>
            <a:pPr eaLnBrk="1" hangingPunct="1"/>
            <a:endParaRPr lang="en-US" altLang="en-US" smtClean="0"/>
          </a:p>
          <a:p>
            <a:pPr eaLnBrk="1" hangingPunct="1"/>
            <a:r>
              <a:rPr lang="en-US" altLang="en-US" b="1" u="sng" smtClean="0"/>
              <a:t>Discussion</a:t>
            </a:r>
          </a:p>
          <a:p>
            <a:pPr eaLnBrk="1" hangingPunct="1"/>
            <a:r>
              <a:rPr lang="en-US" altLang="en-US" smtClean="0"/>
              <a:t>Discuss the relationship of mental stress and muscle tension</a:t>
            </a:r>
          </a:p>
          <a:p>
            <a:pPr eaLnBrk="1" hangingPunct="1"/>
            <a:r>
              <a:rPr lang="en-US" altLang="en-US" smtClean="0"/>
              <a:t>  </a:t>
            </a:r>
          </a:p>
          <a:p>
            <a:pPr eaLnBrk="1" hangingPunct="1"/>
            <a:endParaRPr lang="en-US" altLang="en-US" smtClean="0"/>
          </a:p>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D32AD94E-597C-4F3D-A31E-EF2B1E277ED8}" type="slidenum">
              <a:rPr lang="en-US" altLang="en-US" sz="1200"/>
              <a:pPr/>
              <a:t>12</a:t>
            </a:fld>
            <a:endParaRPr lang="en-US" alt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smtClean="0"/>
              <a:t>Workers need to be aware of the work area around them and anything that seems to cause workers discomfort, stress, etc.  This can be you or a co-worker.  </a:t>
            </a:r>
          </a:p>
          <a:p>
            <a:pPr eaLnBrk="1" hangingPunct="1"/>
            <a:r>
              <a:rPr lang="en-US" altLang="en-US" smtClean="0"/>
              <a:t>If employees have questions or concerns about their job they should immediately talk to their supervisors.  The supervisor is the always first person you should talk to.  They know about you and your job more than others in the workplace.  </a:t>
            </a:r>
          </a:p>
          <a:p>
            <a:pPr eaLnBrk="1" hangingPunct="1"/>
            <a:r>
              <a:rPr lang="en-US" altLang="en-US" smtClean="0"/>
              <a:t>If you are having symptoms at work during certain tasks you should talk to the appropriate people at your facility.  </a:t>
            </a:r>
          </a:p>
          <a:p>
            <a:pPr eaLnBrk="1" hangingPunct="1"/>
            <a:r>
              <a:rPr lang="en-US" altLang="en-US" smtClean="0"/>
              <a:t>The most important part to remember is that you are part of the team that can help protect you and your coworkers.  No member of the team is any less important than any other member.</a:t>
            </a:r>
          </a:p>
          <a:p>
            <a:pPr eaLnBrk="1" hangingPunct="1"/>
            <a:endParaRPr lang="en-US" altLang="en-US" smtClean="0"/>
          </a:p>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46B25F09-BA5C-499D-B485-F981FA8A6FFC}" type="slidenum">
              <a:rPr lang="en-US" altLang="en-US" sz="1200"/>
              <a:pPr/>
              <a:t>13</a:t>
            </a:fld>
            <a:endParaRPr lang="en-US" altLang="en-US" sz="1200"/>
          </a:p>
        </p:txBody>
      </p:sp>
      <p:sp>
        <p:nvSpPr>
          <p:cNvPr id="40963" name="Rectangle 2"/>
          <p:cNvSpPr>
            <a:spLocks noGrp="1" noRot="1" noChangeAspect="1" noChangeArrowheads="1" noTextEdit="1"/>
          </p:cNvSpPr>
          <p:nvPr>
            <p:ph type="sldImg"/>
          </p:nvPr>
        </p:nvSpPr>
        <p:spPr>
          <a:xfrm>
            <a:off x="1657350" y="696913"/>
            <a:ext cx="3305175" cy="2479675"/>
          </a:xfrm>
          <a:ln/>
        </p:spPr>
      </p:sp>
      <p:sp>
        <p:nvSpPr>
          <p:cNvPr id="40964" name="Rectangle 3"/>
          <p:cNvSpPr>
            <a:spLocks noGrp="1" noChangeArrowheads="1"/>
          </p:cNvSpPr>
          <p:nvPr>
            <p:ph type="body" idx="1"/>
          </p:nvPr>
        </p:nvSpPr>
        <p:spPr>
          <a:xfrm>
            <a:off x="700088" y="3640138"/>
            <a:ext cx="5610225" cy="4959350"/>
          </a:xfrm>
          <a:noFill/>
        </p:spPr>
        <p:txBody>
          <a:bodyPr/>
          <a:lstStyle/>
          <a:p>
            <a:pPr eaLnBrk="1" hangingPunct="1"/>
            <a:r>
              <a:rPr lang="en-US" altLang="en-US" smtClean="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87092581-41F0-473C-8313-DF551D2D8CFB}" type="slidenum">
              <a:rPr lang="en-US" altLang="en-US" sz="1200"/>
              <a:pPr/>
              <a:t>14</a:t>
            </a:fld>
            <a:endParaRPr lang="en-US" alt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smtClean="0"/>
              <a:t>Ergonomic related injuries and disorders are know by many different names.  You may hear these referred to as cumulative trauma disorders, repetitive strain injuries, or musculoskeletal disorders.  Most of these injuries or disorders develop overtime.  They most often affect the soft tissues of the body like the following:</a:t>
            </a:r>
          </a:p>
          <a:p>
            <a:pPr eaLnBrk="1" hangingPunct="1"/>
            <a:endParaRPr lang="en-US" altLang="en-US" smtClean="0"/>
          </a:p>
          <a:p>
            <a:pPr eaLnBrk="1" hangingPunct="1"/>
            <a:r>
              <a:rPr lang="en-US" altLang="en-US" smtClean="0"/>
              <a:t>-Nerves	- Nerves are the part of the body that provides both sensory 	feedback (feeling) and motor control (movement).  Injured by directly 	compressing 	(sharp table edges) or by swelling of internal structures 	like tendons that compress the nerves.	</a:t>
            </a:r>
          </a:p>
          <a:p>
            <a:pPr eaLnBrk="1" hangingPunct="1"/>
            <a:endParaRPr lang="en-US" altLang="en-US" smtClean="0"/>
          </a:p>
          <a:p>
            <a:pPr eaLnBrk="1" hangingPunct="1"/>
            <a:r>
              <a:rPr lang="en-US" altLang="en-US" smtClean="0"/>
              <a:t>-Tendons	- Tendons connect muscles to bones.  They are rope-like structures 	that transfer force when muscles contract.  These structures can be 	strained (tear) or can become inflamed (swelling).  One of the most 	common injuries is tendonitis.</a:t>
            </a:r>
          </a:p>
          <a:p>
            <a:pPr eaLnBrk="1" hangingPunct="1"/>
            <a:endParaRPr lang="en-US" altLang="en-US" smtClean="0"/>
          </a:p>
          <a:p>
            <a:pPr eaLnBrk="1" hangingPunct="1"/>
            <a:r>
              <a:rPr lang="en-US" altLang="en-US" smtClean="0"/>
              <a:t>-Muscles	-Muscles provide movement and support of the body.  Muscles can 	be strained, or torn, or crushed. </a:t>
            </a:r>
          </a:p>
          <a:p>
            <a:pPr eaLnBrk="1" hangingPunct="1"/>
            <a:endParaRPr lang="en-US" altLang="en-US" smtClean="0"/>
          </a:p>
          <a:p>
            <a:pPr eaLnBrk="1" hangingPunct="1"/>
            <a:r>
              <a:rPr lang="en-US" altLang="en-US" smtClean="0"/>
              <a:t>-Ligaments	-Ligaments connect bones to bones to form joints.  They are thick 	rope like structures.  They can be torn (sprain).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81315A65-D953-4CD9-BAF6-770BAE912A06}" type="slidenum">
              <a:rPr lang="en-US" altLang="en-US" sz="1200"/>
              <a:pPr/>
              <a:t>15</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t>The first bullet should underscore the importance of the employee being aware of their workstation. Second, it is important for the employee to start thinking about how the risk factors cause the injury.  Use examples of improper lifting technique or cutting technique to convey this idea.</a:t>
            </a:r>
          </a:p>
          <a:p>
            <a:pPr eaLnBrk="1" hangingPunct="1"/>
            <a:endParaRPr lang="en-US" altLang="en-US" smtClean="0"/>
          </a:p>
          <a:p>
            <a:pPr eaLnBrk="1" hangingPunct="1"/>
            <a:r>
              <a:rPr lang="en-US" altLang="en-US" b="1" u="sng" smtClean="0"/>
              <a:t>Discussion:</a:t>
            </a:r>
          </a:p>
          <a:p>
            <a:pPr eaLnBrk="1" hangingPunct="1"/>
            <a:r>
              <a:rPr lang="en-US" altLang="en-US" smtClean="0"/>
              <a:t>	Who makes adjustments to your workstation?</a:t>
            </a:r>
          </a:p>
          <a:p>
            <a:pPr eaLnBrk="1" hangingPunct="1"/>
            <a:r>
              <a:rPr lang="en-US" altLang="en-US" smtClean="0"/>
              <a:t>	How do you know how to work safely?  </a:t>
            </a:r>
          </a:p>
          <a:p>
            <a:pPr eaLnBrk="1" hangingPunct="1"/>
            <a:r>
              <a:rPr lang="en-US" altLang="en-US" smtClean="0"/>
              <a:t>	Are there limits as to how much weight you should lift by 	yourself?</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6E0F326C-73AE-46D4-B867-63635617A090}" type="slidenum">
              <a:rPr lang="en-US" altLang="en-US" sz="1200"/>
              <a:pPr/>
              <a:t>16</a:t>
            </a:fld>
            <a:endParaRPr lang="en-US" alt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smtClean="0"/>
              <a:t>There are numerous types of injuries or disorders that affect various parts of the body.  Some of these are as follows:</a:t>
            </a:r>
          </a:p>
          <a:p>
            <a:pPr eaLnBrk="1" hangingPunct="1"/>
            <a:endParaRPr lang="en-US" altLang="en-US" smtClean="0"/>
          </a:p>
          <a:p>
            <a:pPr eaLnBrk="1" hangingPunct="1"/>
            <a:r>
              <a:rPr lang="en-US" altLang="en-US" smtClean="0"/>
              <a:t>-Hands	- Carpal Tunnel Syndrome</a:t>
            </a:r>
          </a:p>
          <a:p>
            <a:pPr eaLnBrk="1" hangingPunct="1"/>
            <a:r>
              <a:rPr lang="en-US" altLang="en-US" smtClean="0"/>
              <a:t>	- Ganglion Cyst</a:t>
            </a:r>
          </a:p>
          <a:p>
            <a:pPr eaLnBrk="1" hangingPunct="1"/>
            <a:r>
              <a:rPr lang="en-US" altLang="en-US" smtClean="0"/>
              <a:t>	- Hand Arm Vibration Syndrome</a:t>
            </a:r>
          </a:p>
          <a:p>
            <a:pPr eaLnBrk="1" hangingPunct="1"/>
            <a:endParaRPr lang="en-US" altLang="en-US" smtClean="0"/>
          </a:p>
          <a:p>
            <a:pPr eaLnBrk="1" hangingPunct="1"/>
            <a:r>
              <a:rPr lang="en-US" altLang="en-US" smtClean="0"/>
              <a:t>-Arms	- Tennis/Golfer’s Elbow</a:t>
            </a:r>
          </a:p>
          <a:p>
            <a:pPr eaLnBrk="1" hangingPunct="1"/>
            <a:r>
              <a:rPr lang="en-US" altLang="en-US" smtClean="0"/>
              <a:t>	- Thoracic Outlet Syndrome</a:t>
            </a:r>
          </a:p>
          <a:p>
            <a:pPr eaLnBrk="1" hangingPunct="1"/>
            <a:endParaRPr lang="en-US" altLang="en-US" smtClean="0"/>
          </a:p>
          <a:p>
            <a:pPr eaLnBrk="1" hangingPunct="1"/>
            <a:r>
              <a:rPr lang="en-US" altLang="en-US" smtClean="0"/>
              <a:t>-Back	-Back Pain</a:t>
            </a:r>
          </a:p>
          <a:p>
            <a:pPr eaLnBrk="1" hangingPunct="1"/>
            <a:r>
              <a:rPr lang="en-US" altLang="en-US" smtClean="0"/>
              <a:t>	-Back Strain</a:t>
            </a:r>
          </a:p>
          <a:p>
            <a:pPr eaLnBrk="1" hangingPunct="1"/>
            <a:endParaRPr lang="en-US" altLang="en-US" smtClean="0"/>
          </a:p>
          <a:p>
            <a:pPr eaLnBrk="1" hangingPunct="1"/>
            <a:r>
              <a:rPr lang="en-US" altLang="en-US" smtClean="0"/>
              <a:t>-Shoulder	- Rotator Cuff Tendonitis</a:t>
            </a:r>
          </a:p>
          <a:p>
            <a:pPr eaLnBrk="1" hangingPunct="1"/>
            <a:r>
              <a:rPr lang="en-US" altLang="en-US" smtClean="0"/>
              <a:t>	- Bursitis</a:t>
            </a:r>
          </a:p>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B6B34F7B-8264-4DCB-8FF0-C62FAADA9381}" type="slidenum">
              <a:rPr lang="en-US" altLang="en-US" sz="1200"/>
              <a:pPr/>
              <a:t>17</a:t>
            </a:fld>
            <a:endParaRPr lang="en-US" alt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altLang="en-US" i="1" smtClean="0"/>
              <a:t>Early recognition and reporting. </a:t>
            </a:r>
            <a:r>
              <a:rPr lang="en-US" altLang="en-US" smtClean="0"/>
              <a:t>Early reporting of symptoms of MSDs reduces injury severity, the likelihood of permanent disability, and the number and costs of workers’ compensation claims. It also identifies possible risk areas in the plant for intervention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78B20E22-29BC-4323-BDD0-A0DC259BCD0C}" type="slidenum">
              <a:rPr lang="en-US" altLang="en-US" sz="1200"/>
              <a:pPr/>
              <a:t>18</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smtClean="0"/>
              <a:t>Reporting of symptoms is important.  You need to let your supervisor or nurse know as soon as possible what is wrong.  The earlier employees report problems, the sooner they can be treated.  The hope is that we can catch the problems before they become serious disorders or injuries.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3FE990DD-CF85-4FA2-A786-C1E0DF706E6E}" type="slidenum">
              <a:rPr lang="en-US" altLang="en-US" sz="1200"/>
              <a:pPr/>
              <a:t>19</a:t>
            </a:fld>
            <a:endParaRPr lang="en-US"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altLang="en-US" smtClean="0"/>
              <a:t>Employees should understand that the treatment prescribed by the nurse or doctor must be followed.  This is because we want the injured person to get well.  Often employees are under the impression that the treatment only applies when at work.  They should follow the treatment away from work as well.  </a:t>
            </a:r>
          </a:p>
          <a:p>
            <a:pPr eaLnBrk="1" hangingPunct="1"/>
            <a:endParaRPr lang="en-US" altLang="en-US" smtClean="0"/>
          </a:p>
          <a:p>
            <a:pPr eaLnBrk="1" hangingPunct="1"/>
            <a:r>
              <a:rPr lang="en-US" altLang="en-US" i="1" smtClean="0"/>
              <a:t>Conservative treatment. </a:t>
            </a:r>
            <a:r>
              <a:rPr lang="en-US" altLang="en-US" smtClean="0"/>
              <a:t>If provided early in the development of an MSD, conservative treatment may eliminate the need for more invasive medical procedures. Conservative treatment may include rest, hot or cold therapy, nonsteroidal anti-inflammatory agents, exercise, or night splints, depending on the nature and severity of the problem </a:t>
            </a:r>
          </a:p>
          <a:p>
            <a:pPr eaLnBrk="1" hangingPunct="1"/>
            <a:endParaRPr lang="en-US" altLang="en-US" smtClean="0"/>
          </a:p>
          <a:p>
            <a:pPr eaLnBrk="1" hangingPunct="1"/>
            <a:r>
              <a:rPr lang="en-US" altLang="en-US" i="1" smtClean="0"/>
              <a:t>Conservative return-to-work (restricted duty). </a:t>
            </a:r>
            <a:r>
              <a:rPr lang="en-US" altLang="en-US" smtClean="0"/>
              <a:t>Modified or restricted work, job accommodations or light duty for a worker with an MSD, can allow the worker to continue to perform productive work for the employer while continuing to allow recovery from injury. Some MSDs require weeks (or months, in rare cases) of restricted work to allow for complete recovery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DB4613C9-A0EC-4642-83EB-23FB429F6D9B}" type="slidenum">
              <a:rPr lang="en-US" altLang="en-US" sz="1200"/>
              <a:pPr/>
              <a:t>20</a:t>
            </a:fld>
            <a:endParaRPr lang="en-US" alt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EF88DA7D-C8B9-426A-9AC2-E71D11B7B008}" type="slidenum">
              <a:rPr lang="en-US" altLang="en-US" sz="1200"/>
              <a:pPr/>
              <a:t>3</a:t>
            </a:fld>
            <a:endParaRPr lang="en-US" altLang="en-US"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r>
              <a:rPr lang="en-US" altLang="en-US" smtClean="0"/>
              <a:t>This is from OSHA Publication </a:t>
            </a:r>
            <a:r>
              <a:rPr lang="en-US" altLang="en-US" b="1" smtClean="0"/>
              <a:t>3213-12R 2013</a:t>
            </a:r>
            <a:endParaRPr lang="en-US" altLang="en-US" smtClean="0"/>
          </a:p>
          <a:p>
            <a:endParaRPr lang="en-US" altLang="en-US" smtClean="0"/>
          </a:p>
          <a:p>
            <a:r>
              <a:rPr lang="en-US" altLang="en-US" b="1" smtClean="0"/>
              <a:t>Prevention of Musculoskeletal Injuries in Poultry Processing</a:t>
            </a:r>
            <a:endParaRPr lang="en-US" altLang="en-US" smtClean="0"/>
          </a:p>
          <a:p>
            <a:pPr algn="ct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88C2C58A-8BEF-448E-B812-D955DF3B0F94}" type="slidenum">
              <a:rPr lang="en-US" altLang="en-US" sz="1200"/>
              <a:pPr/>
              <a:t>21</a:t>
            </a:fld>
            <a:endParaRPr lang="en-US" altLang="en-US" sz="1200"/>
          </a:p>
        </p:txBody>
      </p:sp>
      <p:sp>
        <p:nvSpPr>
          <p:cNvPr id="57347" name="Rectangle 2"/>
          <p:cNvSpPr>
            <a:spLocks noGrp="1" noRot="1" noChangeAspect="1" noChangeArrowheads="1" noTextEdit="1"/>
          </p:cNvSpPr>
          <p:nvPr>
            <p:ph type="sldImg"/>
          </p:nvPr>
        </p:nvSpPr>
        <p:spPr>
          <a:xfrm>
            <a:off x="1657350" y="696913"/>
            <a:ext cx="3305175" cy="2479675"/>
          </a:xfrm>
          <a:ln/>
        </p:spPr>
      </p:sp>
      <p:sp>
        <p:nvSpPr>
          <p:cNvPr id="57348" name="Rectangle 3"/>
          <p:cNvSpPr>
            <a:spLocks noGrp="1" noChangeArrowheads="1"/>
          </p:cNvSpPr>
          <p:nvPr>
            <p:ph type="body" idx="1"/>
          </p:nvPr>
        </p:nvSpPr>
        <p:spPr>
          <a:xfrm>
            <a:off x="700088" y="3640138"/>
            <a:ext cx="5610225" cy="4959350"/>
          </a:xfrm>
          <a:noFill/>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96D5DF33-3544-4B9C-9A09-F2FE261D631B}" type="slidenum">
              <a:rPr lang="en-US" altLang="en-US" sz="1200"/>
              <a:pPr/>
              <a:t>22</a:t>
            </a:fld>
            <a:endParaRPr lang="en-US" alt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855663" y="4414838"/>
            <a:ext cx="5219700" cy="4184650"/>
          </a:xfrm>
          <a:noFill/>
        </p:spPr>
        <p:txBody>
          <a:bodyPr/>
          <a:lstStyle/>
          <a:p>
            <a:pPr eaLnBrk="1" hangingPunct="1"/>
            <a:r>
              <a:rPr lang="en-US" altLang="en-US" dirty="0" smtClean="0"/>
              <a:t>The employees need to understand that a risk factor is a something that is likely to cause a workplace musculoskeletal disorder (ergonomic related injury or illness).  Sometimes the problem is not with just on of these, it is with a combination of factors. This is especially true with force and repetition.  This combined effect can actually increase the chances of developing a workplace musculoskeletal disorder (MSD).  In the slides to follow, we will discuss each of these factors as they occur in the poultry industry.</a:t>
            </a:r>
          </a:p>
          <a:p>
            <a:pPr eaLnBrk="1" hangingPunct="1"/>
            <a:endParaRPr lang="en-US" altLang="en-US" dirty="0" smtClean="0"/>
          </a:p>
          <a:p>
            <a:pPr eaLnBrk="1" hangingPunct="1"/>
            <a:endParaRPr lang="en-US" altLang="en-US" dirty="0" smtClean="0"/>
          </a:p>
          <a:p>
            <a:pPr eaLnBrk="1" hangingPunct="1"/>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076F1F46-8CA9-4355-AF7B-B6472CA728CD}" type="slidenum">
              <a:rPr lang="en-US" altLang="en-US" sz="1200"/>
              <a:pPr/>
              <a:t>23</a:t>
            </a:fld>
            <a:endParaRPr lang="en-US" alt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smtClean="0"/>
              <a:t>We want employees to try and keep the forces they are being exposed to as low as possible.  Using good lifting techniques and taking advantage of equipment that is available to them can be of help in reducing their exposure.  One typical concern we have in poultry processing is the task of palletizing boxes.  You will often have very low stacking (at the floor) as well as very tall stacking (at the shoulder level or as high as the head).  The safest lifting range is between knuckle to shoulder height (30-50 inches).</a:t>
            </a:r>
          </a:p>
          <a:p>
            <a:pPr eaLnBrk="1" hangingPunct="1"/>
            <a:endParaRPr lang="en-US" altLang="en-US" smtClean="0"/>
          </a:p>
        </p:txBody>
      </p:sp>
      <p:sp>
        <p:nvSpPr>
          <p:cNvPr id="61445" name="Text Box 4"/>
          <p:cNvSpPr txBox="1">
            <a:spLocks noChangeArrowheads="1"/>
          </p:cNvSpPr>
          <p:nvPr/>
        </p:nvSpPr>
        <p:spPr bwMode="auto">
          <a:xfrm>
            <a:off x="1557338" y="2478088"/>
            <a:ext cx="12477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9" tIns="46589" rIns="93179" bIns="46589">
            <a:spAutoFit/>
          </a:bodyPr>
          <a:lstStyle>
            <a:lvl1pPr defTabSz="947738">
              <a:spcBef>
                <a:spcPct val="30000"/>
              </a:spcBef>
              <a:defRPr sz="1200">
                <a:solidFill>
                  <a:schemeClr val="tx1"/>
                </a:solidFill>
                <a:latin typeface="Times New Roman" pitchFamily="18" charset="0"/>
              </a:defRPr>
            </a:lvl1pPr>
            <a:lvl2pPr marL="742950" indent="-285750" defTabSz="947738">
              <a:spcBef>
                <a:spcPct val="30000"/>
              </a:spcBef>
              <a:defRPr sz="1200">
                <a:solidFill>
                  <a:schemeClr val="tx1"/>
                </a:solidFill>
                <a:latin typeface="Times New Roman" pitchFamily="18" charset="0"/>
              </a:defRPr>
            </a:lvl2pPr>
            <a:lvl3pPr marL="1143000" indent="-228600" defTabSz="947738">
              <a:spcBef>
                <a:spcPct val="30000"/>
              </a:spcBef>
              <a:defRPr sz="1200">
                <a:solidFill>
                  <a:schemeClr val="tx1"/>
                </a:solidFill>
                <a:latin typeface="Times New Roman" pitchFamily="18" charset="0"/>
              </a:defRPr>
            </a:lvl3pPr>
            <a:lvl4pPr marL="1600200" indent="-228600" defTabSz="947738">
              <a:spcBef>
                <a:spcPct val="30000"/>
              </a:spcBef>
              <a:defRPr sz="1200">
                <a:solidFill>
                  <a:schemeClr val="tx1"/>
                </a:solidFill>
                <a:latin typeface="Times New Roman" pitchFamily="18" charset="0"/>
              </a:defRPr>
            </a:lvl4pPr>
            <a:lvl5pPr marL="2057400" indent="-228600" defTabSz="947738">
              <a:spcBef>
                <a:spcPct val="30000"/>
              </a:spcBef>
              <a:defRPr sz="1200">
                <a:solidFill>
                  <a:schemeClr val="tx1"/>
                </a:solidFill>
                <a:latin typeface="Times New Roman" pitchFamily="18" charset="0"/>
              </a:defRPr>
            </a:lvl5pPr>
            <a:lvl6pPr marL="2514600" indent="-228600" defTabSz="947738" eaLnBrk="0" fontAlgn="base" hangingPunct="0">
              <a:spcBef>
                <a:spcPct val="30000"/>
              </a:spcBef>
              <a:spcAft>
                <a:spcPct val="0"/>
              </a:spcAft>
              <a:defRPr sz="1200">
                <a:solidFill>
                  <a:schemeClr val="tx1"/>
                </a:solidFill>
                <a:latin typeface="Times New Roman" pitchFamily="18" charset="0"/>
              </a:defRPr>
            </a:lvl6pPr>
            <a:lvl7pPr marL="2971800" indent="-228600" defTabSz="947738" eaLnBrk="0" fontAlgn="base" hangingPunct="0">
              <a:spcBef>
                <a:spcPct val="30000"/>
              </a:spcBef>
              <a:spcAft>
                <a:spcPct val="0"/>
              </a:spcAft>
              <a:defRPr sz="1200">
                <a:solidFill>
                  <a:schemeClr val="tx1"/>
                </a:solidFill>
                <a:latin typeface="Times New Roman" pitchFamily="18" charset="0"/>
              </a:defRPr>
            </a:lvl7pPr>
            <a:lvl8pPr marL="3429000" indent="-228600" defTabSz="947738" eaLnBrk="0" fontAlgn="base" hangingPunct="0">
              <a:spcBef>
                <a:spcPct val="30000"/>
              </a:spcBef>
              <a:spcAft>
                <a:spcPct val="0"/>
              </a:spcAft>
              <a:defRPr sz="1200">
                <a:solidFill>
                  <a:schemeClr val="tx1"/>
                </a:solidFill>
                <a:latin typeface="Times New Roman" pitchFamily="18" charset="0"/>
              </a:defRPr>
            </a:lvl8pPr>
            <a:lvl9pPr marL="3886200" indent="-228600" defTabSz="94773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50000"/>
              </a:spcBef>
            </a:pPr>
            <a:endParaRPr lang="en-US" altLang="en-US" sz="25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04F91F5E-3613-4761-973E-B68236A10E4B}" type="slidenum">
              <a:rPr lang="en-US" altLang="en-US" sz="1200"/>
              <a:pPr/>
              <a:t>24</a:t>
            </a:fld>
            <a:endParaRPr lang="en-US" alt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smtClean="0"/>
              <a:t>This picture could just as easily have gone into the poor posture slide.  This worker is using a smaller tote to scoop product out of this larger storage bin.  This would be a good candidate for some automated or semi-automated dump mechanism to get the product onto the production line.  Facilities could also consider better conveyer systems to bring the product right to this area.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E173A4C3-57CC-409E-B5CC-514BFC64D9A5}" type="slidenum">
              <a:rPr lang="en-US" altLang="en-US" sz="1200"/>
              <a:pPr/>
              <a:t>25</a:t>
            </a:fld>
            <a:endParaRPr lang="en-US" alt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altLang="en-US" dirty="0" smtClean="0"/>
              <a:t>Employees often lift and carry in process products in the facility.  These totes may be as much as 70 pounds when filled to the proper capacity.  Employees may often let the totes become overfilled trying to reduce the number of lifts or carries they have to do during the day.  This should be avoided because the totes may weigh as much as 100 pounds when allowed to be overfilled.  Facilities may want to consider smaller totes to reduce the weight of the product being lifted at one time.  The facilities may also want to consider other types of material handling equipment to reduce or eliminate some of this in-process lifting and carrying.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9F43742B-D84A-4A22-9B2E-CE4878D87B0F}" type="slidenum">
              <a:rPr lang="en-US" altLang="en-US" sz="1200"/>
              <a:pPr/>
              <a:t>26</a:t>
            </a:fld>
            <a:endParaRPr lang="en-US" alt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smtClean="0"/>
              <a:t>Shoveling is one of the most physically demanding tasks in the construction and manufacturing industries.  The heavier the product the more strenuous this task.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14999402-98BB-4D23-88D5-2F758C6CEF2F}" type="slidenum">
              <a:rPr lang="en-US" altLang="en-US" sz="1200"/>
              <a:pPr/>
              <a:t>27</a:t>
            </a:fld>
            <a:endParaRPr lang="en-US" alt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smtClean="0"/>
              <a:t>Sometime the tools can cause extra forces to be applied by the worker.  Tools like knives and scissors if not kept sharp can make it more difficult to do your job.  Have employees keep their tools sharp.  Have them use the mouse trap sharpeners regularly.  Also utilize a comprehensive sharpening program to keep the knives sharp.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F808BF5D-220A-44F1-AFAA-5360AA879BE6}" type="slidenum">
              <a:rPr lang="en-US" altLang="en-US" sz="1200"/>
              <a:pPr/>
              <a:t>28</a:t>
            </a:fld>
            <a:endParaRPr lang="en-US" alt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altLang="en-US" smtClean="0"/>
              <a:t>Teach employees to use material handling devices they are given like these powered pallet jacks.  Often we see employees carrying in-process totes or just sliding  a stack of full totes into position.  It is better to convert a carry to a push-pull task.</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5D95031A-DC54-427A-8E19-D078C5738D99}" type="slidenum">
              <a:rPr lang="en-US" altLang="en-US" sz="1200"/>
              <a:pPr/>
              <a:t>29</a:t>
            </a:fld>
            <a:endParaRPr lang="en-US" altLang="en-US"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altLang="en-US" dirty="0" smtClean="0"/>
              <a:t>This is a small tote dumper that is used for in-process totes.  This allows the worker to place the tote at a comfortable height and then dump it onto the processing line using the mechanism.  The dumping activity can often be a problem because the employee has a heavy tote full of chicken parts and has to dump them with exaggerated postures.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50E484F5-1D81-4574-9C70-84266A1E3043}" type="slidenum">
              <a:rPr lang="en-US" altLang="en-US" sz="1200"/>
              <a:pPr/>
              <a:t>30</a:t>
            </a:fld>
            <a:endParaRPr lang="en-US" alt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altLang="en-US" smtClean="0"/>
              <a:t>Large totes require large lifts.  This example dumps whole large bins of products that come from the chiller as well as product that comes from other plants.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DF1BE028-8C55-4F19-A809-0BFF480A2FEE}" type="slidenum">
              <a:rPr lang="en-US" altLang="en-US" sz="1200"/>
              <a:pPr/>
              <a:t>4</a:t>
            </a:fld>
            <a:endParaRPr lang="en-US" alt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altLang="en-US" smtClean="0"/>
              <a:t>The employees need to understand the basic concept of ergonomics.  Ergonomics is a  term that comes from two Greek words “ergos” and “nomos” which could be literally translated as the study of work.  Ergonomics is not a new concept, it has been around for decades.  </a:t>
            </a:r>
          </a:p>
          <a:p>
            <a:pPr eaLnBrk="1" hangingPunct="1"/>
            <a:r>
              <a:rPr lang="en-US" altLang="en-US" smtClean="0"/>
              <a:t>We often discuss ergonomics in terms of fitting the task to the worker.  This is opposed to a previous concept where workers were expected to adapt to existing equipment and setups.  For example, if the workstations are too high or too low, people will  adapt by bending and reaching which can stress the back, shoulders and arms. Traditionally, equipment was designed for the average worker, which meant that it was too low for half of the population and too high for the other half.  </a:t>
            </a:r>
          </a:p>
          <a:p>
            <a:pPr eaLnBrk="1" hangingPunct="1"/>
            <a:r>
              <a:rPr lang="en-US" altLang="en-US" smtClean="0"/>
              <a:t>If the design fits the worker better, it means that it is also designed to match their physical capabilities better.  This fact should make it easier for the worker to perform their job. How the worker interacts with their environment, workstation, equipment and tools to perform their assigned task is very important.  The design of the task should minimize the physical and mental stress in the workplace allowing the worker to perform well within their capabilities.</a:t>
            </a:r>
          </a:p>
          <a:p>
            <a:pPr eaLnBrk="1" hangingPunct="1"/>
            <a:r>
              <a:rPr lang="en-US" altLang="en-US" smtClean="0"/>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D8C9155B-813F-408D-9EF6-0B956FC4FF9B}" type="slidenum">
              <a:rPr lang="en-US" altLang="en-US" sz="1200"/>
              <a:pPr/>
              <a:t>31</a:t>
            </a:fld>
            <a:endParaRPr lang="en-US" alt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altLang="en-US" smtClean="0"/>
              <a:t>Lift tables could be a good idea help to reduce forces.  There are also some palletizing equipment that may be able to automatically palletize and wrap boxes for companies.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7E4CE969-495D-4A34-9256-80279D86A081}" type="slidenum">
              <a:rPr lang="en-US" altLang="en-US" sz="1200"/>
              <a:pPr/>
              <a:t>32</a:t>
            </a:fld>
            <a:endParaRPr lang="en-US" alt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altLang="en-US" smtClean="0"/>
              <a:t>Some cuts are difficult even if the tools are sharp.  It may be that people have small hand spans (can’t hold large tools) and can’t apply enough force to complete the cut.  It could be that certain parts you are trying to cut are just physically tough to cut with conventional knives or scissors.  In these cases, you may want to consider devices like pneumatic powered cutters.  Powered tools or devices that weigh more than a few pounds should be counter-balanced to support the weight of the tool.</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2A3D5672-A1EB-4492-ABA5-72B1FAD23752}" type="slidenum">
              <a:rPr lang="en-US" altLang="en-US" sz="1200"/>
              <a:pPr/>
              <a:t>33</a:t>
            </a:fld>
            <a:endParaRPr lang="en-US" altLang="en-US"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r>
              <a:rPr lang="en-US" altLang="en-US" smtClean="0"/>
              <a:t>Employees will now be introduced to some postures that are more harmful to the body and ones that are better.  The first concept is that of the neutral posture.  This is where the body is most relaxed and where there is the least amount of stress.  When work requires the hands and wrists to be deviated, flexed, or extended it is harder on the structure of the hands and wrists.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78EB24B9-AE28-4E67-8C72-AFB414F2C1C2}" type="slidenum">
              <a:rPr lang="en-US" altLang="en-US" sz="1200"/>
              <a:pPr/>
              <a:t>34</a:t>
            </a:fld>
            <a:endParaRPr lang="en-US" altLang="en-US"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altLang="en-US" smtClean="0"/>
              <a:t>The neutral posture concept can also be applied to other parts of the body like the arms. We typically think of the neutral posture of the arms as being next to the body and straight down.  This slide illustrates better zones of posture and worse zones.  The neutral posture falls within the “OK” zones in the pictures above. The postures to avoid are ones that force you to raise the upper arms or ones that require the arm to be extended behind the body.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p:spPr>
        <p:txBody>
          <a:bodyPr/>
          <a:lstStyle/>
          <a:p>
            <a:r>
              <a:rPr lang="en-US" altLang="en-US" smtClean="0"/>
              <a:t>Forward reaching with arms fully extended creates stress in the shoulder, back and arms.  Most work should be done with the elbows down close to the body.</a:t>
            </a:r>
          </a:p>
        </p:txBody>
      </p:sp>
      <p:sp>
        <p:nvSpPr>
          <p:cNvPr id="86020" name="Slide Number Placeholder 3"/>
          <p:cNvSpPr>
            <a:spLocks noGrp="1"/>
          </p:cNvSpPr>
          <p:nvPr>
            <p:ph type="sldNum" sz="quarter" idx="5"/>
          </p:nvPr>
        </p:nvSpPr>
        <p:spPr>
          <a:noFill/>
        </p:spPr>
        <p:txBody>
          <a:bodyPr/>
          <a:lstStyle>
            <a:lvl1pPr defTabSz="930275">
              <a:defRPr sz="2000">
                <a:solidFill>
                  <a:schemeClr val="tx1"/>
                </a:solidFill>
                <a:latin typeface="Times New Roman" pitchFamily="18" charset="0"/>
              </a:defRPr>
            </a:lvl1pPr>
            <a:lvl2pPr marL="742950" indent="-285750" defTabSz="930275">
              <a:defRPr sz="2000">
                <a:solidFill>
                  <a:schemeClr val="tx1"/>
                </a:solidFill>
                <a:latin typeface="Times New Roman" pitchFamily="18" charset="0"/>
              </a:defRPr>
            </a:lvl2pPr>
            <a:lvl3pPr marL="1143000" indent="-228600" defTabSz="930275">
              <a:defRPr sz="2000">
                <a:solidFill>
                  <a:schemeClr val="tx1"/>
                </a:solidFill>
                <a:latin typeface="Times New Roman" pitchFamily="18" charset="0"/>
              </a:defRPr>
            </a:lvl3pPr>
            <a:lvl4pPr marL="1600200" indent="-228600" defTabSz="930275">
              <a:defRPr sz="2000">
                <a:solidFill>
                  <a:schemeClr val="tx1"/>
                </a:solidFill>
                <a:latin typeface="Times New Roman" pitchFamily="18" charset="0"/>
              </a:defRPr>
            </a:lvl4pPr>
            <a:lvl5pPr marL="2057400" indent="-228600" defTabSz="930275">
              <a:defRPr sz="2000">
                <a:solidFill>
                  <a:schemeClr val="tx1"/>
                </a:solidFill>
                <a:latin typeface="Times New Roman" pitchFamily="18" charset="0"/>
              </a:defRPr>
            </a:lvl5pPr>
            <a:lvl6pPr marL="2514600" indent="-228600" defTabSz="930275" eaLnBrk="0" fontAlgn="base" hangingPunct="0">
              <a:spcBef>
                <a:spcPct val="0"/>
              </a:spcBef>
              <a:spcAft>
                <a:spcPct val="0"/>
              </a:spcAft>
              <a:defRPr sz="2000">
                <a:solidFill>
                  <a:schemeClr val="tx1"/>
                </a:solidFill>
                <a:latin typeface="Times New Roman" pitchFamily="18" charset="0"/>
              </a:defRPr>
            </a:lvl6pPr>
            <a:lvl7pPr marL="2971800" indent="-228600" defTabSz="930275" eaLnBrk="0" fontAlgn="base" hangingPunct="0">
              <a:spcBef>
                <a:spcPct val="0"/>
              </a:spcBef>
              <a:spcAft>
                <a:spcPct val="0"/>
              </a:spcAft>
              <a:defRPr sz="2000">
                <a:solidFill>
                  <a:schemeClr val="tx1"/>
                </a:solidFill>
                <a:latin typeface="Times New Roman" pitchFamily="18" charset="0"/>
              </a:defRPr>
            </a:lvl7pPr>
            <a:lvl8pPr marL="3429000" indent="-228600" defTabSz="930275" eaLnBrk="0" fontAlgn="base" hangingPunct="0">
              <a:spcBef>
                <a:spcPct val="0"/>
              </a:spcBef>
              <a:spcAft>
                <a:spcPct val="0"/>
              </a:spcAft>
              <a:defRPr sz="2000">
                <a:solidFill>
                  <a:schemeClr val="tx1"/>
                </a:solidFill>
                <a:latin typeface="Times New Roman" pitchFamily="18" charset="0"/>
              </a:defRPr>
            </a:lvl8pPr>
            <a:lvl9pPr marL="3886200" indent="-228600" defTabSz="930275" eaLnBrk="0" fontAlgn="base" hangingPunct="0">
              <a:spcBef>
                <a:spcPct val="0"/>
              </a:spcBef>
              <a:spcAft>
                <a:spcPct val="0"/>
              </a:spcAft>
              <a:defRPr sz="2000">
                <a:solidFill>
                  <a:schemeClr val="tx1"/>
                </a:solidFill>
                <a:latin typeface="Times New Roman" pitchFamily="18" charset="0"/>
              </a:defRPr>
            </a:lvl9pPr>
          </a:lstStyle>
          <a:p>
            <a:fld id="{BC1AD38E-B174-410F-91E6-414803A7AE21}" type="slidenum">
              <a:rPr lang="en-US" altLang="en-US" sz="1200"/>
              <a:pPr/>
              <a:t>35</a:t>
            </a:fld>
            <a:endParaRPr lang="en-US"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43917FB1-E2C3-4691-B5AE-631F3F090E10}" type="slidenum">
              <a:rPr lang="en-US" altLang="en-US" sz="1200"/>
              <a:pPr/>
              <a:t>36</a:t>
            </a:fld>
            <a:endParaRPr lang="en-US" alt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altLang="en-US" smtClean="0"/>
              <a:t>The location of product is causing the worker to bend slightly at the waist and reach with her arm fully extended.  It is better if the worker can reach the product without having to bend at all.  Fully extending the arm puts the structures of the arm at greater stress.  At times, the worker may actually lean to one side to reach the product.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AF9C8655-B1B2-4722-AD04-729746B3CFC4}" type="slidenum">
              <a:rPr lang="en-US" altLang="en-US" sz="1200"/>
              <a:pPr/>
              <a:t>37</a:t>
            </a:fld>
            <a:endParaRPr lang="en-US" altLang="en-US"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smtClean="0"/>
              <a:t>This worker’s forward reach is more pronounced and hence more stressful.  It appears that the supply conveyor is too low or the worker platform is too high. You need to be careful in cases like this to not create new hazards.  It would be better to raise the conveyor than to mess with the worker platform.  If you lower the platform, you may cause the person to further raise his upper arm to the place the bird onto the cones.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0C0F4D37-5947-4045-A2F2-4D50835D8A86}" type="slidenum">
              <a:rPr lang="en-US" altLang="en-US" sz="1200"/>
              <a:pPr/>
              <a:t>38</a:t>
            </a:fld>
            <a:endParaRPr lang="en-US" alt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r>
              <a:rPr lang="en-US" altLang="en-US" smtClean="0"/>
              <a:t>Here is another forward reach picture.  The setup of the conveyor system causes the forward reach.  While this is not excessive, it does cause bending at the waist with a full extended arm.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E4CFC8B7-5EE5-42C0-B91D-5D13C7441080}" type="slidenum">
              <a:rPr lang="en-US" altLang="en-US" sz="1200"/>
              <a:pPr/>
              <a:t>39</a:t>
            </a:fld>
            <a:endParaRPr lang="en-US" altLang="en-US"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en-US" altLang="en-US" smtClean="0"/>
              <a:t>One of the more common postures we see that concern us is the wrist deviation above.  Several things can cause this type of posture.  In the picture above, it appears to be the orientation of the work and possibly the tool shape.  The worker may be able to reposition the product that she is cutting to eliminate the deviation in her wrist.  Selection of a tool that has a curved or pistol shaped handle could be might also be used to reduce the bending of the wrist.</a:t>
            </a:r>
          </a:p>
          <a:p>
            <a:pPr eaLnBrk="1" hangingPunct="1"/>
            <a:endParaRPr lang="en-US" altLang="en-US" smtClean="0"/>
          </a:p>
          <a:p>
            <a:pPr eaLnBrk="1" hangingPunct="1"/>
            <a:r>
              <a:rPr lang="en-US" altLang="en-US" b="1" u="sng" smtClean="0"/>
              <a:t>Discussion:</a:t>
            </a:r>
          </a:p>
          <a:p>
            <a:pPr eaLnBrk="1" hangingPunct="1"/>
            <a:r>
              <a:rPr lang="en-US" altLang="en-US" smtClean="0"/>
              <a:t>Notice that the left hand holds and supports the product.  You would expect reports of discomfort to the left hand from employees. Also note the head tilt angle.</a:t>
            </a:r>
          </a:p>
          <a:p>
            <a:pPr eaLnBrk="1" hangingPunct="1"/>
            <a:endParaRPr lang="en-US" altLang="en-US" smtClean="0"/>
          </a:p>
          <a:p>
            <a:pPr eaLnBrk="1" hangingPunct="1"/>
            <a:endParaRPr lang="en-US" altLang="en-US" smtClean="0"/>
          </a:p>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FF2C581A-D98C-453B-9381-3CE84989438F}" type="slidenum">
              <a:rPr lang="en-US" altLang="en-US" sz="1200"/>
              <a:pPr/>
              <a:t>40</a:t>
            </a:fld>
            <a:endParaRPr lang="en-US" altLang="en-US"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r>
              <a:rPr lang="en-US" altLang="en-US" smtClean="0"/>
              <a:t>This person is working with his upper arm raised to sharpen his knife.  He actually performs certain cuts with the same or a similar posture. He has probably got his platform adjusted too low.  Certain cuts may actually cause the worker to not only have his upper arm raised, but to reach across his body as well.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FF9A9999-05AB-4F8C-AF72-CE2DDEE5EC33}" type="slidenum">
              <a:rPr lang="en-US" altLang="en-US" sz="1200"/>
              <a:pPr/>
              <a:t>5</a:t>
            </a:fld>
            <a:endParaRPr lang="en-US" altLang="en-US"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altLang="en-US" smtClean="0"/>
              <a:t>When using ergonomics, it is important to get the right equipment for the right individuals.  The picture above illustrates a worker that is too small for their workstation and has a special platform to make it the right height for her.   The tall person is almost in the correct posture.  </a:t>
            </a:r>
          </a:p>
          <a:p>
            <a:pPr eaLnBrk="1" hangingPunct="1"/>
            <a:r>
              <a:rPr lang="en-US" altLang="en-US" b="1" u="sng" smtClean="0"/>
              <a:t>Discussion:</a:t>
            </a:r>
          </a:p>
          <a:p>
            <a:pPr eaLnBrk="1" hangingPunct="1"/>
            <a:r>
              <a:rPr lang="en-US" altLang="en-US" smtClean="0"/>
              <a:t>Ask the group about the shorter person.  Is she in the correct posture?  The answer is no since her arms are fully extended just below shoulder height.  The platform needs to be raised further to allow the worker to have their elbows down close to the body with the upper and lower arms at a right angle to each other.</a:t>
            </a:r>
          </a:p>
          <a:p>
            <a:pPr eaLnBrk="1" hangingPunct="1"/>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38D2F313-AC38-43F5-BA95-3EA0C45C4BB0}" type="slidenum">
              <a:rPr lang="en-US" altLang="en-US" sz="1200"/>
              <a:pPr/>
              <a:t>41</a:t>
            </a:fld>
            <a:endParaRPr lang="en-US" altLang="en-US"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r>
              <a:rPr lang="en-US" altLang="en-US" smtClean="0"/>
              <a:t>Here the worker is holding her arms still while the part is being cut by a circular saw.  Her arms are almost fully extended.  The saw is too high and too far away from the worker.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3C1FE42E-851B-4BE0-AA80-F6E62E5D7C53}" type="slidenum">
              <a:rPr lang="en-US" altLang="en-US" sz="1200"/>
              <a:pPr/>
              <a:t>42</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r>
              <a:rPr lang="en-US" altLang="en-US" smtClean="0"/>
              <a:t>Another raised arm posture.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5B797A14-6B06-4856-9F27-1E7153BABDE2}" type="slidenum">
              <a:rPr lang="en-US" altLang="en-US" sz="1200"/>
              <a:pPr/>
              <a:t>43</a:t>
            </a:fld>
            <a:endParaRPr lang="en-US" altLang="en-US"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r>
              <a:rPr lang="en-US" altLang="en-US" smtClean="0"/>
              <a:t>This worker at a rework area is also working with her arm elevated.  Although not as pronounced, it can still be very stressful to the muscles of the shoulder region.  This worker also needs to be higher in relation to the product she is working on.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A4548687-EBB0-4B4D-A203-70E56711C917}" type="slidenum">
              <a:rPr lang="en-US" altLang="en-US" sz="1200"/>
              <a:pPr/>
              <a:t>44</a:t>
            </a:fld>
            <a:endParaRPr lang="en-US" altLang="en-US" sz="12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r>
              <a:rPr lang="en-US" altLang="en-US" smtClean="0"/>
              <a:t>Here is another example of a wrist deviation.  It is the dumping motion that is causing this posture.  In this case, there is a good deal of force involved which would increase this worker’s risk of developing a MSD.  Items like the powered dumping mechanisms or some vacuum devices may work well to to alleviate this type of problem.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59893053-DC0F-47A3-9147-F8EFE05C1DF9}" type="slidenum">
              <a:rPr lang="en-US" altLang="en-US" sz="1200"/>
              <a:pPr/>
              <a:t>45</a:t>
            </a:fld>
            <a:endParaRPr lang="en-US" altLang="en-US" sz="120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r>
              <a:rPr lang="en-US" altLang="en-US" smtClean="0"/>
              <a:t>This is an example of the wrong tool and the wrong work station height.  This gentleman is using a full size shovel to load products onto a work station.  The bad combination is causing the worker to work with one hand over his head and with an uneven loading of the upper body (weight on one side of the body).  Powered dumpers, vacuum transfer, better conveyors to deliver products, etc. may help or eliminate this hazard.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EC04B3FC-663A-46B4-90E7-8909B8E23D21}" type="slidenum">
              <a:rPr lang="en-US" altLang="en-US" sz="1200"/>
              <a:pPr/>
              <a:t>46</a:t>
            </a:fld>
            <a:endParaRPr lang="en-US" altLang="en-US" sz="120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r>
              <a:rPr lang="en-US" altLang="en-US" smtClean="0"/>
              <a:t>The worker here is wrapping the pallets with a plastic film.  He is already leaning to one side slightly.  As he gets lower on the pallet, the sideways leaning will get more pronounced as will the forward bending.  Several companies have replaced this operation with an automatic pallet wrapper (palletizer).  They have eliminated this operation altogether.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BF338368-9EFB-47F8-81F0-AF8CCF8BE66B}" type="slidenum">
              <a:rPr lang="en-US" altLang="en-US" sz="1200"/>
              <a:pPr/>
              <a:t>47</a:t>
            </a:fld>
            <a:endParaRPr lang="en-US" altLang="en-US" sz="120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r>
              <a:rPr lang="en-US" altLang="en-US" smtClean="0"/>
              <a:t>This conveyor has diverters in place that push the products closer to the workers.  This reduces reaches for the employees.  The work station above also has some cut outs that scrap or final products can be placed in.  Some facilities use chutes in conjunction with these cut outs.  This modification can reduce reaches or elevated arms.  Some will use multiple conveyors at these operations with the cutouts or chutes going to different conveyors.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30F594EF-1515-4401-8715-E52EAB81B1C6}" type="slidenum">
              <a:rPr lang="en-US" altLang="en-US" sz="1200"/>
              <a:pPr/>
              <a:t>48</a:t>
            </a:fld>
            <a:endParaRPr lang="en-US" altLang="en-US" sz="12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r>
              <a:rPr lang="en-US" altLang="en-US" smtClean="0"/>
              <a:t>Most facilities have platforms like these pictured above.  Unfortunately, most employees don’t use them properly.  We often see these adjusted at the same height even when the workers are of varied heights.  Poorly adjusted platforms can be responsible for hand/wrists deviations, elevated upper arms, etc.</a:t>
            </a:r>
          </a:p>
          <a:p>
            <a:pPr eaLnBrk="1" hangingPunct="1"/>
            <a:endParaRPr lang="en-US" altLang="en-US" smtClean="0"/>
          </a:p>
          <a:p>
            <a:pPr eaLnBrk="1" hangingPunct="1"/>
            <a:r>
              <a:rPr lang="en-US" altLang="en-US" smtClean="0"/>
              <a:t>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itchFamily="18" charset="0"/>
              </a:defRPr>
            </a:lvl1pPr>
            <a:lvl2pPr marL="728663" indent="-279400" defTabSz="930275">
              <a:spcBef>
                <a:spcPct val="30000"/>
              </a:spcBef>
              <a:defRPr sz="1200">
                <a:solidFill>
                  <a:schemeClr val="tx1"/>
                </a:solidFill>
                <a:latin typeface="Times New Roman" pitchFamily="18" charset="0"/>
              </a:defRPr>
            </a:lvl2pPr>
            <a:lvl3pPr marL="1122363" indent="-223838" defTabSz="930275">
              <a:spcBef>
                <a:spcPct val="30000"/>
              </a:spcBef>
              <a:defRPr sz="1200">
                <a:solidFill>
                  <a:schemeClr val="tx1"/>
                </a:solidFill>
                <a:latin typeface="Times New Roman" pitchFamily="18" charset="0"/>
              </a:defRPr>
            </a:lvl3pPr>
            <a:lvl4pPr marL="1571625" indent="-223838" defTabSz="930275">
              <a:spcBef>
                <a:spcPct val="30000"/>
              </a:spcBef>
              <a:defRPr sz="1200">
                <a:solidFill>
                  <a:schemeClr val="tx1"/>
                </a:solidFill>
                <a:latin typeface="Times New Roman" pitchFamily="18" charset="0"/>
              </a:defRPr>
            </a:lvl4pPr>
            <a:lvl5pPr marL="2020888" indent="-223838" defTabSz="930275">
              <a:spcBef>
                <a:spcPct val="30000"/>
              </a:spcBef>
              <a:defRPr sz="1200">
                <a:solidFill>
                  <a:schemeClr val="tx1"/>
                </a:solidFill>
                <a:latin typeface="Times New Roman" pitchFamily="18" charset="0"/>
              </a:defRPr>
            </a:lvl5pPr>
            <a:lvl6pPr marL="2478088" indent="-223838" defTabSz="930275" eaLnBrk="0" fontAlgn="base" hangingPunct="0">
              <a:spcBef>
                <a:spcPct val="30000"/>
              </a:spcBef>
              <a:spcAft>
                <a:spcPct val="0"/>
              </a:spcAft>
              <a:defRPr sz="1200">
                <a:solidFill>
                  <a:schemeClr val="tx1"/>
                </a:solidFill>
                <a:latin typeface="Times New Roman" pitchFamily="18" charset="0"/>
              </a:defRPr>
            </a:lvl6pPr>
            <a:lvl7pPr marL="2935288" indent="-223838" defTabSz="930275" eaLnBrk="0" fontAlgn="base" hangingPunct="0">
              <a:spcBef>
                <a:spcPct val="30000"/>
              </a:spcBef>
              <a:spcAft>
                <a:spcPct val="0"/>
              </a:spcAft>
              <a:defRPr sz="1200">
                <a:solidFill>
                  <a:schemeClr val="tx1"/>
                </a:solidFill>
                <a:latin typeface="Times New Roman" pitchFamily="18" charset="0"/>
              </a:defRPr>
            </a:lvl7pPr>
            <a:lvl8pPr marL="3392488" indent="-223838" defTabSz="930275" eaLnBrk="0" fontAlgn="base" hangingPunct="0">
              <a:spcBef>
                <a:spcPct val="30000"/>
              </a:spcBef>
              <a:spcAft>
                <a:spcPct val="0"/>
              </a:spcAft>
              <a:defRPr sz="1200">
                <a:solidFill>
                  <a:schemeClr val="tx1"/>
                </a:solidFill>
                <a:latin typeface="Times New Roman" pitchFamily="18" charset="0"/>
              </a:defRPr>
            </a:lvl8pPr>
            <a:lvl9pPr marL="3849688" indent="-223838" defTabSz="93027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CB73EF4-4B15-463D-8BDE-B0F941BE4DD0}" type="slidenum">
              <a:rPr lang="en-US" altLang="en-US"/>
              <a:pPr>
                <a:spcBef>
                  <a:spcPct val="0"/>
                </a:spcBef>
              </a:pPr>
              <a:t>49</a:t>
            </a:fld>
            <a:endParaRPr lang="en-US" altLang="en-US"/>
          </a:p>
        </p:txBody>
      </p:sp>
      <p:sp>
        <p:nvSpPr>
          <p:cNvPr id="114691" name="Rectangle 2"/>
          <p:cNvSpPr>
            <a:spLocks noGrp="1" noRot="1" noChangeAspect="1" noChangeArrowheads="1" noTextEdit="1"/>
          </p:cNvSpPr>
          <p:nvPr>
            <p:ph type="sldImg"/>
          </p:nvPr>
        </p:nvSpPr>
        <p:spPr>
          <a:xfrm>
            <a:off x="1114425" y="673100"/>
            <a:ext cx="4497388" cy="3375025"/>
          </a:xfrm>
          <a:ln/>
        </p:spPr>
      </p:sp>
      <p:sp>
        <p:nvSpPr>
          <p:cNvPr id="114692" name="Rectangle 3"/>
          <p:cNvSpPr>
            <a:spLocks noGrp="1" noChangeArrowheads="1"/>
          </p:cNvSpPr>
          <p:nvPr>
            <p:ph type="body" idx="1"/>
          </p:nvPr>
        </p:nvSpPr>
        <p:spPr>
          <a:xfrm>
            <a:off x="895350" y="4275138"/>
            <a:ext cx="4933950" cy="404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Some tools have specific angles.  In tool selection the curve of the handle should allow the use of a straight wrist when doing the work.  The handle should also go across the palm.  If it ends in the palm it might damage the soft tissue from contact stress. </a:t>
            </a:r>
          </a:p>
          <a:p>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02D483D8-6883-4F02-A5C1-932607DEC004}" type="slidenum">
              <a:rPr lang="en-US" altLang="en-US" sz="1200"/>
              <a:pPr/>
              <a:t>50</a:t>
            </a:fld>
            <a:endParaRPr lang="en-US" altLang="en-US" sz="120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r>
              <a:rPr lang="en-US" altLang="en-US" smtClean="0"/>
              <a:t>Two different knives are illustrated in this picture.  One is the standard knife handle that is straight and causes the user to bend their wrist when making a vertical cut.  The knife on the right is a pistol shaped handle that allows the user to use a straight wrist when making the same cut.  This helps to eliminate the bent wrist risk factor.</a:t>
            </a:r>
          </a:p>
          <a:p>
            <a:pPr eaLnBrk="1" hangingPunct="1"/>
            <a:endParaRPr lang="en-US" altLang="en-US" smtClean="0"/>
          </a:p>
          <a:p>
            <a:pPr eaLnBrk="1" hangingPunct="1"/>
            <a:r>
              <a:rPr lang="en-US" altLang="en-US"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045D45B0-F3BE-413B-9F55-ECB72F12C045}" type="slidenum">
              <a:rPr lang="en-US" altLang="en-US" sz="1200"/>
              <a:pPr/>
              <a:t>6</a:t>
            </a:fld>
            <a:endParaRPr lang="en-US" alt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altLang="en-US" dirty="0" smtClean="0"/>
              <a:t>Another way to think about fitting the work to the worker is PPE.  They don’t typically sell one-size-fits-all shoes.  They make them in different sizes and shapes to fit different people.  Some shoes come in sizes that may fit a range of feet.  With shoes like this, they will usually have some type of adjustments that can be made to fit the worker really well.  This may even be found on shoes with specific sizes.  </a:t>
            </a:r>
          </a:p>
          <a:p>
            <a:pPr eaLnBrk="1" hangingPunct="1"/>
            <a:r>
              <a:rPr lang="en-US" altLang="en-US" dirty="0" smtClean="0"/>
              <a:t>Gloves are another example of items where the fit is very important.  Gloves that are too loose or bulky can cause grip problems.  Ones that are too tight can cause circulation problems.  </a:t>
            </a:r>
          </a:p>
          <a:p>
            <a:pPr eaLnBrk="1" hangingPunct="1"/>
            <a:endParaRPr lang="en-US" altLang="en-US" dirty="0" smtClean="0"/>
          </a:p>
          <a:p>
            <a:pPr eaLnBrk="1" hangingPunct="1"/>
            <a:r>
              <a:rPr lang="en-US" altLang="en-US" b="1" u="sng" dirty="0" smtClean="0"/>
              <a:t>Discussion</a:t>
            </a:r>
            <a:r>
              <a:rPr lang="en-US" altLang="en-US" dirty="0" smtClean="0"/>
              <a:t> :  </a:t>
            </a:r>
          </a:p>
          <a:p>
            <a:pPr eaLnBrk="1" hangingPunct="1"/>
            <a:r>
              <a:rPr lang="en-US" altLang="en-US" dirty="0" smtClean="0"/>
              <a:t>What kind of situations can you think of where the way something fits is very important?  </a:t>
            </a:r>
          </a:p>
          <a:p>
            <a:pPr eaLnBrk="1" hangingPunct="1"/>
            <a:endParaRPr lang="en-US" alt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75420019-23AA-446F-821A-1F293A3C7F32}" type="slidenum">
              <a:rPr lang="en-US" altLang="en-US" sz="1200"/>
              <a:pPr/>
              <a:t>51</a:t>
            </a:fld>
            <a:endParaRPr lang="en-US" altLang="en-US" sz="120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r>
              <a:rPr lang="en-US" altLang="en-US" smtClean="0"/>
              <a:t>Debone and evisceration are machined paced operations and many of the jobs are highly repetitive. This person is working with his upper arm raised to sharpen his knife.  He actually performs certain cuts with the same or a similar posture. He has probably got his platform adjusted too low.  Certain cuts may actually cause the worker to not only have his upper arm raised, but to reach across his body as well.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8A2ED940-78BA-4DEA-A55A-A4FF84583E5A}" type="slidenum">
              <a:rPr lang="en-US" altLang="en-US" sz="1200"/>
              <a:pPr/>
              <a:t>52</a:t>
            </a:fld>
            <a:endParaRPr lang="en-US" altLang="en-US" sz="120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r>
              <a:rPr lang="en-US" altLang="en-US" smtClean="0"/>
              <a:t>Many tasks in this industry are repetitive. We typically think about repetition during deboning or trimming tasks (machine paced).  Certain off line work or rework can also be repetitive.  It is more of a concern when these tasks also involve high force, awkward postures, etc.  Some of the hand intensive tasks will often involve deviated, flexed, or extended postures.  Tasks like palletizing boxes are also a concern because of their weight and the postures required.  Shoveling or scooping chicken or ice with scoops or shovels is another one of those tasks because of the postures and the forces.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p:spPr>
        <p:txBody>
          <a:bodyPr/>
          <a:lstStyle/>
          <a:p>
            <a:pPr eaLnBrk="1" hangingPunct="1"/>
            <a:r>
              <a:rPr lang="en-US" altLang="en-US" smtClean="0"/>
              <a:t>Job rotation — Rotating employees into several different jobs during the course of a workshift is a way to distribute work so that each employee spends less time performing the same repetitive tasks. In order for job rotation to reduce muscle/tendon strain and provide adequate recovery time, the different jobs into which workers rotate need to involve the use of different muscles or body parts.</a:t>
            </a:r>
          </a:p>
          <a:p>
            <a:pPr eaLnBrk="1" hangingPunct="1"/>
            <a:r>
              <a:rPr lang="en-US" altLang="en-US" smtClean="0"/>
              <a:t>Job enlargement — Designing jobs so they include a wider variety of tasks (or a longer motion pattern) is another way to reduce the frequency and duration of repetitive motions.</a:t>
            </a:r>
          </a:p>
          <a:p>
            <a:pPr eaLnBrk="1" hangingPunct="1"/>
            <a:r>
              <a:rPr lang="en-US" altLang="en-US" smtClean="0"/>
              <a:t>Micro breaks or rest pauses — Building short micro pauses between motions or tasks is another way to give muscles and tendons recovery time.</a:t>
            </a:r>
          </a:p>
          <a:p>
            <a:pPr eaLnBrk="1" hangingPunct="1"/>
            <a:endParaRPr lang="en-US" altLang="en-US" smtClean="0"/>
          </a:p>
        </p:txBody>
      </p:sp>
      <p:sp>
        <p:nvSpPr>
          <p:cNvPr id="122884" name="Slide Number Placeholder 3"/>
          <p:cNvSpPr>
            <a:spLocks noGrp="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44FDEF49-5691-4B44-AB1A-155784A895B6}" type="slidenum">
              <a:rPr lang="en-US" altLang="en-US" sz="1200"/>
              <a:pPr/>
              <a:t>53</a:t>
            </a:fld>
            <a:endParaRPr lang="en-US" altLang="en-US"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4A4E0340-15C3-4761-98BE-FA7EFFBA80FF}" type="slidenum">
              <a:rPr lang="en-US" altLang="en-US" sz="1200"/>
              <a:pPr/>
              <a:t>54</a:t>
            </a:fld>
            <a:endParaRPr lang="en-US" altLang="en-US" sz="120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r>
              <a:rPr lang="en-US" altLang="en-US" smtClean="0"/>
              <a:t>Cold temperatures in combination with other risk factors may also increase the potential for MSDs to develop (1). Many of the operations in poultry processing occur with a chilled product or in a cold environment. </a:t>
            </a:r>
          </a:p>
          <a:p>
            <a:pPr eaLnBrk="1" hangingPunct="1"/>
            <a:endParaRPr lang="en-US" altLang="en-US" smtClean="0"/>
          </a:p>
          <a:p>
            <a:pPr eaLnBrk="1" hangingPunct="1"/>
            <a:r>
              <a:rPr lang="en-US" altLang="en-US" smtClean="0"/>
              <a:t>Cool temperatures are found throughout the facility and are coldest in the freezers. The cooler temperatures can cause physiological responses in the body that make the blood want to move away from the periphery (arms and legs) and into the core of the body.  This type of response can be especially a problem when found in conjunction with vibrating tools</a:t>
            </a:r>
          </a:p>
          <a:p>
            <a:pPr eaLnBrk="1" hangingPunct="1"/>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40586FAA-5A3D-4145-9D83-90C58DEE5796}" type="slidenum">
              <a:rPr lang="en-US" altLang="en-US" sz="1200"/>
              <a:pPr/>
              <a:t>55</a:t>
            </a:fld>
            <a:endParaRPr lang="en-US" altLang="en-US" sz="120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r>
              <a:rPr lang="en-US" altLang="en-US" smtClean="0"/>
              <a:t>Avoid tight fitting clothing that can cut off circulation.  This would be especially true in the hands and arms area, since the body wants to move blood away from these areas back to core of the body when in cold environments.  Don’t wear more layers than what you need to stay warm.  Especially with gloves this can increase forces because you can not feel well through all the layers and you end up squeezing harder to get the feedback that you are used to.  </a:t>
            </a:r>
          </a:p>
          <a:p>
            <a:pPr eaLnBrk="1" hangingPunct="1"/>
            <a:endParaRPr lang="en-US"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FF73A4EC-29EC-4D71-88A7-6FF805FDCB11}" type="slidenum">
              <a:rPr lang="en-US" altLang="en-US" sz="1200"/>
              <a:pPr/>
              <a:t>56</a:t>
            </a:fld>
            <a:endParaRPr lang="en-US" altLang="en-US"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r>
              <a:rPr lang="en-US" altLang="en-US" smtClean="0"/>
              <a:t>Leaning or resting of the employees’ arms on hard, sharp surfaces can cause problems.  This kind of activity can directly compress nerves and soft tissue in key areas of the body like the arms or hands.  You will normally see these on the front edges of workstations, containers, etc.  The picture above shows a worker that has a sharp metal lip of workstation digging into the muscles of her arm.</a:t>
            </a:r>
          </a:p>
          <a:p>
            <a:pPr eaLnBrk="1" hangingPunct="1"/>
            <a:endParaRPr lang="en-US" altLang="en-US" smtClean="0"/>
          </a:p>
          <a:p>
            <a:pPr eaLnBrk="1" hangingPunct="1"/>
            <a:r>
              <a:rPr lang="en-US" altLang="en-US" smtClean="0"/>
              <a:t>Employees should talk with their supervisor if they find areas like these that they are making contact with on a daily basis.   See if there are ways to round the edges on the work surfaces or add pieces that can be easily cleaned.  </a:t>
            </a:r>
          </a:p>
          <a:p>
            <a:pPr eaLnBrk="1" hangingPunct="1"/>
            <a:endParaRPr lang="en-US" altLang="en-US" smtClean="0"/>
          </a:p>
          <a:p>
            <a:pPr eaLnBrk="1" hangingPunct="1"/>
            <a:r>
              <a:rPr lang="en-US" altLang="en-US" smtClean="0"/>
              <a:t>These areas may also be seen on the under side of the work surfaces or the seats themselves.  If these cases are occurring, the employees need to contact their supervisor or the maintenance people.  They may be able to adjust or modify the workstation.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8A297958-EB05-48DC-915F-9FB9CF494DD0}" type="slidenum">
              <a:rPr lang="en-US" altLang="en-US" sz="1200"/>
              <a:pPr/>
              <a:t>57</a:t>
            </a:fld>
            <a:endParaRPr lang="en-US" altLang="en-US" sz="120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pPr eaLnBrk="1" hangingPunct="1"/>
            <a:r>
              <a:rPr lang="en-US" altLang="en-US" smtClean="0"/>
              <a:t>The edge of tables and conveyors can put pressure on the soft tissue of the arms and hands.  It is better to have rounded edges like the lower figure illustrates.</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8AA1C723-A8F9-49C9-9755-026BC3D78520}" type="slidenum">
              <a:rPr lang="en-US" altLang="en-US" sz="1200"/>
              <a:pPr/>
              <a:t>58</a:t>
            </a:fld>
            <a:endParaRPr lang="en-US" altLang="en-US" sz="120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pPr eaLnBrk="1" hangingPunct="1"/>
            <a:r>
              <a:rPr lang="en-US" altLang="en-US" smtClean="0"/>
              <a:t>Sometimes the tools employees use can also be a source of contact stress.  The problem is typically on the outside of the fingers and thumbs due to the opening of the scissors.  Problems could also be on the inside of the fingers and thumbs if there are great forces required to close the scissors for a certain cut.  Spring loaded scissors can help assist the ,more stressful scissor opening operation.</a:t>
            </a:r>
          </a:p>
          <a:p>
            <a:pPr eaLnBrk="1" hangingPunct="1"/>
            <a:endParaRPr lang="en-US" altLang="en-US" smtClean="0"/>
          </a:p>
          <a:p>
            <a:pPr eaLnBrk="1" hangingPunct="1"/>
            <a:r>
              <a:rPr lang="en-US" altLang="en-US" smtClean="0"/>
              <a:t>Short handled tools can also apply pressure in the palm and directly compress the median nerve in the middle or soft area of the palm.  Handles should go across the palm of the hand and allow the use of a clinched fist (power grip).</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9C8A424E-7F3E-4AC9-9843-68DE97F424BA}" type="slidenum">
              <a:rPr lang="en-US" altLang="en-US" sz="1200"/>
              <a:pPr/>
              <a:t>59</a:t>
            </a:fld>
            <a:endParaRPr lang="en-US" altLang="en-US" sz="12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r>
              <a:rPr lang="en-US" altLang="en-US" smtClean="0"/>
              <a:t>Notice that the neck cutting power tool (picture on the left)  used in turkey processing is counter-balanced to support the weight of the tool.  Tool triggers should allow the use of three or more fingers to reduce the likelihood of a painful tendon disorder called Trigger Finger.</a:t>
            </a:r>
          </a:p>
          <a:p>
            <a:pPr eaLnBrk="1" hangingPunct="1"/>
            <a:endParaRPr lang="en-US" altLang="en-US" smtClean="0"/>
          </a:p>
          <a:p>
            <a:pPr eaLnBrk="1" hangingPunct="1"/>
            <a:r>
              <a:rPr lang="en-US" altLang="en-US" smtClean="0"/>
              <a:t>In addition to force reduction, powered cutters can also reduce contact stress on the fingers.  There are also some self-opening scissors that could be used to reduce contact stress when opening scissors.  Make sure that whatever tools you use that they have good quality components.  Ensure that they are made as well as the tools they are replacing.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CD9A4363-6397-42F3-A344-CE5954F8A9A8}" type="slidenum">
              <a:rPr lang="en-US" altLang="en-US" sz="1200"/>
              <a:pPr/>
              <a:t>60</a:t>
            </a:fld>
            <a:endParaRPr lang="en-US" altLang="en-US" sz="120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pPr eaLnBrk="1" hangingPunct="1"/>
            <a:r>
              <a:rPr lang="en-US" altLang="en-US" smtClean="0"/>
              <a:t>Workers need to be aware of the work area around them and anything that seems to cause workers discomfort, stress, etc.  This can be you or a co-worker.  </a:t>
            </a:r>
          </a:p>
          <a:p>
            <a:pPr eaLnBrk="1" hangingPunct="1"/>
            <a:endParaRPr lang="en-US" altLang="en-US" smtClean="0"/>
          </a:p>
          <a:p>
            <a:pPr eaLnBrk="1" hangingPunct="1"/>
            <a:r>
              <a:rPr lang="en-US" altLang="en-US" smtClean="0"/>
              <a:t>If employees have questions or concerns about their job they should immediately talk to their supervisors.  The supervisor is the always first person you should talk to.  They know about you and your job more than others in the workplace.  </a:t>
            </a:r>
          </a:p>
          <a:p>
            <a:pPr eaLnBrk="1" hangingPunct="1"/>
            <a:endParaRPr lang="en-US" altLang="en-US" smtClean="0"/>
          </a:p>
          <a:p>
            <a:pPr eaLnBrk="1" hangingPunct="1"/>
            <a:r>
              <a:rPr lang="en-US" altLang="en-US" smtClean="0"/>
              <a:t>If you are having strange symptoms at work during certain tasks you should talk to the appropriate people at your facility.  The next module will discuss these symptoms in more detail.  </a:t>
            </a:r>
          </a:p>
          <a:p>
            <a:pPr eaLnBrk="1" hangingPunct="1"/>
            <a:endParaRPr lang="en-US" altLang="en-US" smtClean="0"/>
          </a:p>
          <a:p>
            <a:pPr eaLnBrk="1" hangingPunct="1"/>
            <a:r>
              <a:rPr lang="en-US" altLang="en-US" smtClean="0"/>
              <a:t>The most important part to remember is that you are part of the team that can help protect you and your coworkers.  No member of the team is any less important than any other member.</a:t>
            </a:r>
          </a:p>
          <a:p>
            <a:pPr eaLnBrk="1" hangingPunct="1"/>
            <a:endParaRPr lang="en-US" altLang="en-US" smtClean="0"/>
          </a:p>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397E327D-7C83-4E68-A3A5-3EDFE59FE414}" type="slidenum">
              <a:rPr lang="en-US" altLang="en-US" sz="1200"/>
              <a:pPr/>
              <a:t>7</a:t>
            </a:fld>
            <a:endParaRPr lang="en-US" alt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altLang="en-US" dirty="0" smtClean="0"/>
              <a:t>Ergonomics has also been about making the job easier for those who perform the actual work. The picture on the left shows a circular saw used for the cut up operation. New machines, like the one to the right, can cut the whole bird into eight pieces with little worker involvement.  The workers just basically load the whole chickens and the machine performs all of the cuts automatically.</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p:spPr>
        <p:txBody>
          <a:bodyPr/>
          <a:lstStyle/>
          <a:p>
            <a:r>
              <a:rPr lang="en-US" altLang="en-US" smtClean="0"/>
              <a:t>This is from OSHA Publication </a:t>
            </a:r>
            <a:r>
              <a:rPr lang="en-US" altLang="en-US" b="1" smtClean="0"/>
              <a:t>3213-12R 2013</a:t>
            </a:r>
            <a:endParaRPr lang="en-US" altLang="en-US" smtClean="0"/>
          </a:p>
          <a:p>
            <a:endParaRPr lang="en-US" altLang="en-US" smtClean="0"/>
          </a:p>
          <a:p>
            <a:r>
              <a:rPr lang="en-US" altLang="en-US" b="1" smtClean="0"/>
              <a:t>Prevention of Musculoskeletal Injuries in Poultry Processing</a:t>
            </a:r>
            <a:endParaRPr lang="en-US" altLang="en-US" smtClean="0"/>
          </a:p>
        </p:txBody>
      </p:sp>
      <p:sp>
        <p:nvSpPr>
          <p:cNvPr id="139268" name="Slide Number Placeholder 3"/>
          <p:cNvSpPr>
            <a:spLocks noGrp="1"/>
          </p:cNvSpPr>
          <p:nvPr>
            <p:ph type="sldNum" sz="quarter" idx="5"/>
          </p:nvPr>
        </p:nvSpPr>
        <p:spPr>
          <a:noFill/>
        </p:spPr>
        <p:txBody>
          <a:bodyPr/>
          <a:lstStyle>
            <a:lvl1pPr defTabSz="930275">
              <a:defRPr sz="2000">
                <a:solidFill>
                  <a:schemeClr val="tx1"/>
                </a:solidFill>
                <a:latin typeface="Times New Roman" pitchFamily="18" charset="0"/>
              </a:defRPr>
            </a:lvl1pPr>
            <a:lvl2pPr marL="742950" indent="-285750" defTabSz="930275">
              <a:defRPr sz="2000">
                <a:solidFill>
                  <a:schemeClr val="tx1"/>
                </a:solidFill>
                <a:latin typeface="Times New Roman" pitchFamily="18" charset="0"/>
              </a:defRPr>
            </a:lvl2pPr>
            <a:lvl3pPr marL="1143000" indent="-228600" defTabSz="930275">
              <a:defRPr sz="2000">
                <a:solidFill>
                  <a:schemeClr val="tx1"/>
                </a:solidFill>
                <a:latin typeface="Times New Roman" pitchFamily="18" charset="0"/>
              </a:defRPr>
            </a:lvl3pPr>
            <a:lvl4pPr marL="1600200" indent="-228600" defTabSz="930275">
              <a:defRPr sz="2000">
                <a:solidFill>
                  <a:schemeClr val="tx1"/>
                </a:solidFill>
                <a:latin typeface="Times New Roman" pitchFamily="18" charset="0"/>
              </a:defRPr>
            </a:lvl4pPr>
            <a:lvl5pPr marL="2057400" indent="-228600" defTabSz="930275">
              <a:defRPr sz="2000">
                <a:solidFill>
                  <a:schemeClr val="tx1"/>
                </a:solidFill>
                <a:latin typeface="Times New Roman" pitchFamily="18" charset="0"/>
              </a:defRPr>
            </a:lvl5pPr>
            <a:lvl6pPr marL="2514600" indent="-228600" defTabSz="930275" eaLnBrk="0" fontAlgn="base" hangingPunct="0">
              <a:spcBef>
                <a:spcPct val="0"/>
              </a:spcBef>
              <a:spcAft>
                <a:spcPct val="0"/>
              </a:spcAft>
              <a:defRPr sz="2000">
                <a:solidFill>
                  <a:schemeClr val="tx1"/>
                </a:solidFill>
                <a:latin typeface="Times New Roman" pitchFamily="18" charset="0"/>
              </a:defRPr>
            </a:lvl6pPr>
            <a:lvl7pPr marL="2971800" indent="-228600" defTabSz="930275" eaLnBrk="0" fontAlgn="base" hangingPunct="0">
              <a:spcBef>
                <a:spcPct val="0"/>
              </a:spcBef>
              <a:spcAft>
                <a:spcPct val="0"/>
              </a:spcAft>
              <a:defRPr sz="2000">
                <a:solidFill>
                  <a:schemeClr val="tx1"/>
                </a:solidFill>
                <a:latin typeface="Times New Roman" pitchFamily="18" charset="0"/>
              </a:defRPr>
            </a:lvl7pPr>
            <a:lvl8pPr marL="3429000" indent="-228600" defTabSz="930275" eaLnBrk="0" fontAlgn="base" hangingPunct="0">
              <a:spcBef>
                <a:spcPct val="0"/>
              </a:spcBef>
              <a:spcAft>
                <a:spcPct val="0"/>
              </a:spcAft>
              <a:defRPr sz="2000">
                <a:solidFill>
                  <a:schemeClr val="tx1"/>
                </a:solidFill>
                <a:latin typeface="Times New Roman" pitchFamily="18" charset="0"/>
              </a:defRPr>
            </a:lvl8pPr>
            <a:lvl9pPr marL="3886200" indent="-228600" defTabSz="930275" eaLnBrk="0" fontAlgn="base" hangingPunct="0">
              <a:spcBef>
                <a:spcPct val="0"/>
              </a:spcBef>
              <a:spcAft>
                <a:spcPct val="0"/>
              </a:spcAft>
              <a:defRPr sz="2000">
                <a:solidFill>
                  <a:schemeClr val="tx1"/>
                </a:solidFill>
                <a:latin typeface="Times New Roman" pitchFamily="18" charset="0"/>
              </a:defRPr>
            </a:lvl9pPr>
          </a:lstStyle>
          <a:p>
            <a:fld id="{2CBC9449-3E37-44C0-8006-07FF4E79F192}" type="slidenum">
              <a:rPr lang="en-US" altLang="en-US" sz="1200"/>
              <a:pPr/>
              <a:t>61</a:t>
            </a:fld>
            <a:endParaRPr lang="en-US" altLang="en-US" sz="12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p:spPr>
        <p:txBody>
          <a:bodyPr/>
          <a:lstStyle/>
          <a:p>
            <a:r>
              <a:rPr lang="en-US" altLang="en-US" smtClean="0"/>
              <a:t>This is from OSHA Publication </a:t>
            </a:r>
            <a:r>
              <a:rPr lang="en-US" altLang="en-US" b="1" smtClean="0"/>
              <a:t>3213-12R 2013</a:t>
            </a:r>
            <a:endParaRPr lang="en-US" altLang="en-US" smtClean="0"/>
          </a:p>
          <a:p>
            <a:endParaRPr lang="en-US" altLang="en-US" smtClean="0"/>
          </a:p>
          <a:p>
            <a:r>
              <a:rPr lang="en-US" altLang="en-US" b="1" smtClean="0"/>
              <a:t>Prevention of Musculoskeletal Injuries in Poultry Processing</a:t>
            </a:r>
            <a:endParaRPr lang="en-US" altLang="en-US" smtClean="0"/>
          </a:p>
          <a:p>
            <a:endParaRPr lang="en-US" altLang="en-US" smtClean="0"/>
          </a:p>
        </p:txBody>
      </p:sp>
      <p:sp>
        <p:nvSpPr>
          <p:cNvPr id="141316" name="Slide Number Placeholder 3"/>
          <p:cNvSpPr>
            <a:spLocks noGrp="1"/>
          </p:cNvSpPr>
          <p:nvPr>
            <p:ph type="sldNum" sz="quarter" idx="5"/>
          </p:nvPr>
        </p:nvSpPr>
        <p:spPr>
          <a:noFill/>
        </p:spPr>
        <p:txBody>
          <a:bodyPr/>
          <a:lstStyle>
            <a:lvl1pPr defTabSz="930275">
              <a:defRPr sz="2000">
                <a:solidFill>
                  <a:schemeClr val="tx1"/>
                </a:solidFill>
                <a:latin typeface="Times New Roman" pitchFamily="18" charset="0"/>
              </a:defRPr>
            </a:lvl1pPr>
            <a:lvl2pPr marL="742950" indent="-285750" defTabSz="930275">
              <a:defRPr sz="2000">
                <a:solidFill>
                  <a:schemeClr val="tx1"/>
                </a:solidFill>
                <a:latin typeface="Times New Roman" pitchFamily="18" charset="0"/>
              </a:defRPr>
            </a:lvl2pPr>
            <a:lvl3pPr marL="1143000" indent="-228600" defTabSz="930275">
              <a:defRPr sz="2000">
                <a:solidFill>
                  <a:schemeClr val="tx1"/>
                </a:solidFill>
                <a:latin typeface="Times New Roman" pitchFamily="18" charset="0"/>
              </a:defRPr>
            </a:lvl3pPr>
            <a:lvl4pPr marL="1600200" indent="-228600" defTabSz="930275">
              <a:defRPr sz="2000">
                <a:solidFill>
                  <a:schemeClr val="tx1"/>
                </a:solidFill>
                <a:latin typeface="Times New Roman" pitchFamily="18" charset="0"/>
              </a:defRPr>
            </a:lvl4pPr>
            <a:lvl5pPr marL="2057400" indent="-228600" defTabSz="930275">
              <a:defRPr sz="2000">
                <a:solidFill>
                  <a:schemeClr val="tx1"/>
                </a:solidFill>
                <a:latin typeface="Times New Roman" pitchFamily="18" charset="0"/>
              </a:defRPr>
            </a:lvl5pPr>
            <a:lvl6pPr marL="2514600" indent="-228600" defTabSz="930275" eaLnBrk="0" fontAlgn="base" hangingPunct="0">
              <a:spcBef>
                <a:spcPct val="0"/>
              </a:spcBef>
              <a:spcAft>
                <a:spcPct val="0"/>
              </a:spcAft>
              <a:defRPr sz="2000">
                <a:solidFill>
                  <a:schemeClr val="tx1"/>
                </a:solidFill>
                <a:latin typeface="Times New Roman" pitchFamily="18" charset="0"/>
              </a:defRPr>
            </a:lvl6pPr>
            <a:lvl7pPr marL="2971800" indent="-228600" defTabSz="930275" eaLnBrk="0" fontAlgn="base" hangingPunct="0">
              <a:spcBef>
                <a:spcPct val="0"/>
              </a:spcBef>
              <a:spcAft>
                <a:spcPct val="0"/>
              </a:spcAft>
              <a:defRPr sz="2000">
                <a:solidFill>
                  <a:schemeClr val="tx1"/>
                </a:solidFill>
                <a:latin typeface="Times New Roman" pitchFamily="18" charset="0"/>
              </a:defRPr>
            </a:lvl7pPr>
            <a:lvl8pPr marL="3429000" indent="-228600" defTabSz="930275" eaLnBrk="0" fontAlgn="base" hangingPunct="0">
              <a:spcBef>
                <a:spcPct val="0"/>
              </a:spcBef>
              <a:spcAft>
                <a:spcPct val="0"/>
              </a:spcAft>
              <a:defRPr sz="2000">
                <a:solidFill>
                  <a:schemeClr val="tx1"/>
                </a:solidFill>
                <a:latin typeface="Times New Roman" pitchFamily="18" charset="0"/>
              </a:defRPr>
            </a:lvl8pPr>
            <a:lvl9pPr marL="3886200" indent="-228600" defTabSz="930275" eaLnBrk="0" fontAlgn="base" hangingPunct="0">
              <a:spcBef>
                <a:spcPct val="0"/>
              </a:spcBef>
              <a:spcAft>
                <a:spcPct val="0"/>
              </a:spcAft>
              <a:defRPr sz="2000">
                <a:solidFill>
                  <a:schemeClr val="tx1"/>
                </a:solidFill>
                <a:latin typeface="Times New Roman" pitchFamily="18" charset="0"/>
              </a:defRPr>
            </a:lvl9pPr>
          </a:lstStyle>
          <a:p>
            <a:fld id="{25733300-49A7-4123-A0AA-BEC803C1635D}" type="slidenum">
              <a:rPr lang="en-US" altLang="en-US" sz="1200"/>
              <a:pPr/>
              <a:t>62</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34BEDC13-AEF6-4E4E-99CE-B3160E798061}" type="slidenum">
              <a:rPr lang="en-US" altLang="en-US" sz="1200"/>
              <a:pPr/>
              <a:t>8</a:t>
            </a:fld>
            <a:endParaRPr lang="en-US" alt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dirty="0" smtClean="0"/>
              <a:t>In the pictures above you will see two types of scissors.  The first pair is a typical pair of manual scissors that rely on people to open and close them.  These are still used throughout the poultry industry.  The pair on the right is a pair of pneumatic powered scissors.  This pair uses air power to close and open the blades of the scissors.  With a tool like this one, the force is lower and consistent, no matter how difficult the part is to cut.  There are also spring loaded scissors.</a:t>
            </a:r>
          </a:p>
          <a:p>
            <a:pPr eaLnBrk="1" hangingPunct="1"/>
            <a:endParaRPr lang="en-US" altLang="en-US" dirty="0" smtClean="0"/>
          </a:p>
          <a:p>
            <a:pPr eaLnBrk="1" hangingPunct="1"/>
            <a:r>
              <a:rPr lang="en-US" altLang="en-US" b="1" u="sng" dirty="0" smtClean="0"/>
              <a:t>Discussion </a:t>
            </a:r>
          </a:p>
          <a:p>
            <a:pPr eaLnBrk="1" hangingPunct="1"/>
            <a:r>
              <a:rPr lang="en-US" altLang="en-US" dirty="0" smtClean="0"/>
              <a:t>What kind of tools or equipment do you use everyday that makes your life easier?</a:t>
            </a:r>
          </a:p>
          <a:p>
            <a:pPr eaLnBrk="1" hangingPunct="1"/>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844945F4-55CB-4127-BADC-880D3C2C40BA}" type="slidenum">
              <a:rPr lang="en-US" altLang="en-US" sz="1200"/>
              <a:pPr/>
              <a:t>9</a:t>
            </a:fld>
            <a:endParaRPr lang="en-US" altLang="en-US" sz="1200"/>
          </a:p>
        </p:txBody>
      </p:sp>
      <p:sp>
        <p:nvSpPr>
          <p:cNvPr id="32771" name="Rectangle 2"/>
          <p:cNvSpPr>
            <a:spLocks noGrp="1" noRot="1" noChangeAspect="1" noChangeArrowheads="1" noTextEdit="1"/>
          </p:cNvSpPr>
          <p:nvPr>
            <p:ph type="sldImg"/>
          </p:nvPr>
        </p:nvSpPr>
        <p:spPr>
          <a:xfrm>
            <a:off x="1179513" y="696913"/>
            <a:ext cx="4649787" cy="3487737"/>
          </a:xfrm>
          <a:ln/>
        </p:spPr>
      </p:sp>
      <p:sp>
        <p:nvSpPr>
          <p:cNvPr id="32772" name="Rectangle 3"/>
          <p:cNvSpPr>
            <a:spLocks noGrp="1" noChangeArrowheads="1"/>
          </p:cNvSpPr>
          <p:nvPr>
            <p:ph type="body" idx="1"/>
          </p:nvPr>
        </p:nvSpPr>
        <p:spPr>
          <a:noFill/>
        </p:spPr>
        <p:txBody>
          <a:bodyPr/>
          <a:lstStyle/>
          <a:p>
            <a:pPr eaLnBrk="1" hangingPunct="1"/>
            <a:r>
              <a:rPr lang="en-US" altLang="en-US" smtClean="0"/>
              <a:t>Lighting is one factor that can cause problems in the work place.  If the lighting is too low, you may have trouble seeing your work   People will often adjust their posture to compensate for low lighting.  If employees find themselves bending down closer to see the work, they may have a lighting problem or an eye problem. Lighting is most critical in areas where inspections or  precision cuts are being performed.  </a:t>
            </a:r>
          </a:p>
          <a:p>
            <a:pPr eaLnBrk="1" hangingPunct="1"/>
            <a:endParaRPr lang="en-US" altLang="en-US" smtClean="0"/>
          </a:p>
          <a:p>
            <a:pPr eaLnBrk="1" hangingPunct="1"/>
            <a:endParaRPr lang="en-US" altLang="en-US" smtClean="0"/>
          </a:p>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30275">
              <a:defRPr sz="2000">
                <a:solidFill>
                  <a:schemeClr val="tx1"/>
                </a:solidFill>
                <a:latin typeface="Times New Roman" pitchFamily="18" charset="0"/>
              </a:defRPr>
            </a:lvl1pPr>
            <a:lvl2pPr marL="728663" indent="-279400" defTabSz="930275">
              <a:defRPr sz="2000">
                <a:solidFill>
                  <a:schemeClr val="tx1"/>
                </a:solidFill>
                <a:latin typeface="Times New Roman" pitchFamily="18" charset="0"/>
              </a:defRPr>
            </a:lvl2pPr>
            <a:lvl3pPr marL="1122363" indent="-223838" defTabSz="930275">
              <a:defRPr sz="2000">
                <a:solidFill>
                  <a:schemeClr val="tx1"/>
                </a:solidFill>
                <a:latin typeface="Times New Roman" pitchFamily="18" charset="0"/>
              </a:defRPr>
            </a:lvl3pPr>
            <a:lvl4pPr marL="1571625" indent="-223838" defTabSz="930275">
              <a:defRPr sz="2000">
                <a:solidFill>
                  <a:schemeClr val="tx1"/>
                </a:solidFill>
                <a:latin typeface="Times New Roman" pitchFamily="18" charset="0"/>
              </a:defRPr>
            </a:lvl4pPr>
            <a:lvl5pPr marL="2020888" indent="-223838" defTabSz="930275">
              <a:defRPr sz="2000">
                <a:solidFill>
                  <a:schemeClr val="tx1"/>
                </a:solidFill>
                <a:latin typeface="Times New Roman" pitchFamily="18" charset="0"/>
              </a:defRPr>
            </a:lvl5pPr>
            <a:lvl6pPr marL="2478088" indent="-223838" defTabSz="930275" eaLnBrk="0" fontAlgn="base" hangingPunct="0">
              <a:spcBef>
                <a:spcPct val="0"/>
              </a:spcBef>
              <a:spcAft>
                <a:spcPct val="0"/>
              </a:spcAft>
              <a:defRPr sz="2000">
                <a:solidFill>
                  <a:schemeClr val="tx1"/>
                </a:solidFill>
                <a:latin typeface="Times New Roman" pitchFamily="18" charset="0"/>
              </a:defRPr>
            </a:lvl6pPr>
            <a:lvl7pPr marL="2935288" indent="-223838" defTabSz="930275" eaLnBrk="0" fontAlgn="base" hangingPunct="0">
              <a:spcBef>
                <a:spcPct val="0"/>
              </a:spcBef>
              <a:spcAft>
                <a:spcPct val="0"/>
              </a:spcAft>
              <a:defRPr sz="2000">
                <a:solidFill>
                  <a:schemeClr val="tx1"/>
                </a:solidFill>
                <a:latin typeface="Times New Roman" pitchFamily="18" charset="0"/>
              </a:defRPr>
            </a:lvl7pPr>
            <a:lvl8pPr marL="3392488" indent="-223838" defTabSz="930275" eaLnBrk="0" fontAlgn="base" hangingPunct="0">
              <a:spcBef>
                <a:spcPct val="0"/>
              </a:spcBef>
              <a:spcAft>
                <a:spcPct val="0"/>
              </a:spcAft>
              <a:defRPr sz="2000">
                <a:solidFill>
                  <a:schemeClr val="tx1"/>
                </a:solidFill>
                <a:latin typeface="Times New Roman" pitchFamily="18" charset="0"/>
              </a:defRPr>
            </a:lvl8pPr>
            <a:lvl9pPr marL="3849688" indent="-223838" defTabSz="930275" eaLnBrk="0" fontAlgn="base" hangingPunct="0">
              <a:spcBef>
                <a:spcPct val="0"/>
              </a:spcBef>
              <a:spcAft>
                <a:spcPct val="0"/>
              </a:spcAft>
              <a:defRPr sz="2000">
                <a:solidFill>
                  <a:schemeClr val="tx1"/>
                </a:solidFill>
                <a:latin typeface="Times New Roman" pitchFamily="18" charset="0"/>
              </a:defRPr>
            </a:lvl9pPr>
          </a:lstStyle>
          <a:p>
            <a:fld id="{DE65AA1E-7B42-40CE-BD6E-70405B2D2D28}" type="slidenum">
              <a:rPr lang="en-US" altLang="en-US" sz="1200"/>
              <a:pPr/>
              <a:t>10</a:t>
            </a:fld>
            <a:endParaRPr lang="en-US" altLang="en-US" sz="1200"/>
          </a:p>
        </p:txBody>
      </p:sp>
      <p:sp>
        <p:nvSpPr>
          <p:cNvPr id="34819" name="Rectangle 2"/>
          <p:cNvSpPr>
            <a:spLocks noGrp="1" noRot="1" noChangeAspect="1" noChangeArrowheads="1" noTextEdit="1"/>
          </p:cNvSpPr>
          <p:nvPr>
            <p:ph type="sldImg"/>
          </p:nvPr>
        </p:nvSpPr>
        <p:spPr>
          <a:xfrm>
            <a:off x="1179513" y="696913"/>
            <a:ext cx="4649787" cy="3487737"/>
          </a:xfrm>
          <a:ln/>
        </p:spPr>
      </p:sp>
      <p:sp>
        <p:nvSpPr>
          <p:cNvPr id="34820" name="Rectangle 3"/>
          <p:cNvSpPr>
            <a:spLocks noGrp="1" noChangeArrowheads="1"/>
          </p:cNvSpPr>
          <p:nvPr>
            <p:ph type="body" idx="1"/>
          </p:nvPr>
        </p:nvSpPr>
        <p:spPr>
          <a:noFill/>
        </p:spPr>
        <p:txBody>
          <a:bodyPr/>
          <a:lstStyle/>
          <a:p>
            <a:pPr eaLnBrk="1" hangingPunct="1"/>
            <a:r>
              <a:rPr lang="en-US" altLang="en-US" smtClean="0"/>
              <a:t>Many facilities, like your operation, have many machines that create noise in the workplace.  Most facilities are loud enough that they require workers to wear hearing protection to keep from damaging their hearing.  Noisy environments like this make it difficult to hear signals or to even communicate.  </a:t>
            </a:r>
          </a:p>
          <a:p>
            <a:pPr eaLnBrk="1" hangingPunct="1"/>
            <a:endParaRPr lang="en-US" altLang="en-US" smtClean="0"/>
          </a:p>
          <a:p>
            <a:pPr eaLnBrk="1" hangingPunct="1"/>
            <a:r>
              <a:rPr lang="en-US" altLang="en-US" b="1" u="sng" smtClean="0"/>
              <a:t>Discussion</a:t>
            </a:r>
            <a:endParaRPr lang="en-US" altLang="en-US" smtClean="0"/>
          </a:p>
          <a:p>
            <a:pPr eaLnBrk="1" hangingPunct="1"/>
            <a:r>
              <a:rPr lang="en-US" altLang="en-US" smtClean="0"/>
              <a:t>Other than lighting and noise, what other environmental issues in the workplace can make your job harder or more difficult?</a:t>
            </a:r>
          </a:p>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userDrawn="1"/>
        </p:nvCxnSpPr>
        <p:spPr>
          <a:xfrm>
            <a:off x="4572000" y="1522413"/>
            <a:ext cx="0" cy="5335587"/>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1522413"/>
            <a:ext cx="9144000"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3903663"/>
            <a:ext cx="9144000"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905621" y="141377"/>
            <a:ext cx="8229023" cy="890655"/>
          </a:xfrm>
        </p:spPr>
        <p:txBody>
          <a:bodyPr/>
          <a:lstStyle>
            <a:lvl1pPr algn="r">
              <a:defRPr sz="3088"/>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922855" y="1075099"/>
            <a:ext cx="2536976" cy="447973"/>
          </a:xfrm>
        </p:spPr>
        <p:txBody>
          <a:bodyPr>
            <a:noAutofit/>
          </a:bodyPr>
          <a:lstStyle>
            <a:lvl1pPr marL="0" indent="0">
              <a:buNone/>
              <a:defRPr sz="1677" b="0" i="0" baseline="0"/>
            </a:lvl1pPr>
          </a:lstStyle>
          <a:p>
            <a:pPr lvl="0"/>
            <a:r>
              <a:rPr lang="en-US" smtClean="0"/>
              <a:t>Click to edit Master text styles</a:t>
            </a:r>
          </a:p>
        </p:txBody>
      </p:sp>
      <p:sp>
        <p:nvSpPr>
          <p:cNvPr id="8" name="Text Placeholder 5"/>
          <p:cNvSpPr>
            <a:spLocks noGrp="1"/>
          </p:cNvSpPr>
          <p:nvPr>
            <p:ph type="body" sz="quarter" idx="11"/>
          </p:nvPr>
        </p:nvSpPr>
        <p:spPr>
          <a:xfrm>
            <a:off x="6459562" y="1075099"/>
            <a:ext cx="2684438" cy="447973"/>
          </a:xfrm>
        </p:spPr>
        <p:txBody>
          <a:bodyPr>
            <a:noAutofit/>
          </a:bodyPr>
          <a:lstStyle>
            <a:lvl1pPr marL="0" indent="0">
              <a:buNone/>
              <a:defRPr sz="1677" b="0" i="0" baseline="0"/>
            </a:lvl1pPr>
          </a:lstStyle>
          <a:p>
            <a:pPr lvl="0"/>
            <a:r>
              <a:rPr lang="en-US" smtClean="0"/>
              <a:t>Click to edit Master text styles</a:t>
            </a:r>
          </a:p>
        </p:txBody>
      </p:sp>
      <p:sp>
        <p:nvSpPr>
          <p:cNvPr id="12" name="Picture Placeholder 11"/>
          <p:cNvSpPr>
            <a:spLocks noGrp="1"/>
          </p:cNvSpPr>
          <p:nvPr>
            <p:ph type="pic" sz="quarter" idx="12"/>
          </p:nvPr>
        </p:nvSpPr>
        <p:spPr>
          <a:xfrm>
            <a:off x="3713828" y="3237585"/>
            <a:ext cx="1733259" cy="1323327"/>
          </a:xfrm>
        </p:spPr>
        <p:txBody>
          <a:bodyPr rtlCol="0">
            <a:normAutofit/>
          </a:bodyPr>
          <a:lstStyle>
            <a:lvl1pPr marL="0" indent="0">
              <a:buNone/>
              <a:defRPr/>
            </a:lvl1pPr>
          </a:lstStyle>
          <a:p>
            <a:pPr lvl="0"/>
            <a:endParaRPr lang="en-US" noProof="0" dirty="0"/>
          </a:p>
        </p:txBody>
      </p:sp>
      <p:sp>
        <p:nvSpPr>
          <p:cNvPr id="18" name="Text Placeholder 17"/>
          <p:cNvSpPr>
            <a:spLocks noGrp="1"/>
          </p:cNvSpPr>
          <p:nvPr>
            <p:ph type="body" sz="quarter" idx="13"/>
          </p:nvPr>
        </p:nvSpPr>
        <p:spPr>
          <a:xfrm>
            <a:off x="0" y="1522512"/>
            <a:ext cx="4572000" cy="2381250"/>
          </a:xfrm>
        </p:spPr>
        <p:txBody>
          <a:bodyPr/>
          <a:lstStyle>
            <a:lvl1pPr marL="0" indent="0">
              <a:buNone/>
              <a:defRPr baseline="0"/>
            </a:lvl1pPr>
          </a:lstStyle>
          <a:p>
            <a:pPr lvl="0"/>
            <a:r>
              <a:rPr lang="en-US" smtClean="0"/>
              <a:t>Click to edit Master text styles</a:t>
            </a:r>
          </a:p>
        </p:txBody>
      </p:sp>
      <p:sp>
        <p:nvSpPr>
          <p:cNvPr id="19" name="Text Placeholder 17"/>
          <p:cNvSpPr>
            <a:spLocks noGrp="1"/>
          </p:cNvSpPr>
          <p:nvPr>
            <p:ph type="body" sz="quarter" idx="14"/>
          </p:nvPr>
        </p:nvSpPr>
        <p:spPr>
          <a:xfrm>
            <a:off x="4572000" y="1540541"/>
            <a:ext cx="4572000" cy="2381250"/>
          </a:xfrm>
        </p:spPr>
        <p:txBody>
          <a:bodyPr/>
          <a:lstStyle>
            <a:lvl1pPr marL="0" indent="0">
              <a:buNone/>
              <a:defRPr baseline="0"/>
            </a:lvl1pPr>
          </a:lstStyle>
          <a:p>
            <a:pPr lvl="0"/>
            <a:r>
              <a:rPr lang="en-US" smtClean="0"/>
              <a:t>Click to edit Master text styles</a:t>
            </a:r>
          </a:p>
        </p:txBody>
      </p:sp>
      <p:sp>
        <p:nvSpPr>
          <p:cNvPr id="22" name="Text Placeholder 17"/>
          <p:cNvSpPr>
            <a:spLocks noGrp="1"/>
          </p:cNvSpPr>
          <p:nvPr>
            <p:ph type="body" sz="quarter" idx="15"/>
          </p:nvPr>
        </p:nvSpPr>
        <p:spPr>
          <a:xfrm>
            <a:off x="9859" y="3903401"/>
            <a:ext cx="4572000" cy="2381250"/>
          </a:xfrm>
        </p:spPr>
        <p:txBody>
          <a:bodyPr/>
          <a:lstStyle>
            <a:lvl1pPr marL="0" indent="0">
              <a:buNone/>
              <a:defRPr baseline="0"/>
            </a:lvl1pPr>
          </a:lstStyle>
          <a:p>
            <a:pPr lvl="0"/>
            <a:r>
              <a:rPr lang="en-US" smtClean="0"/>
              <a:t>Click to edit Master text styles</a:t>
            </a:r>
          </a:p>
        </p:txBody>
      </p:sp>
      <p:sp>
        <p:nvSpPr>
          <p:cNvPr id="23" name="Text Placeholder 17"/>
          <p:cNvSpPr>
            <a:spLocks noGrp="1"/>
          </p:cNvSpPr>
          <p:nvPr>
            <p:ph type="body" sz="quarter" idx="16"/>
          </p:nvPr>
        </p:nvSpPr>
        <p:spPr>
          <a:xfrm>
            <a:off x="4692491" y="3903401"/>
            <a:ext cx="4451517" cy="2381250"/>
          </a:xfrm>
        </p:spPr>
        <p:txBody>
          <a:bodyPr/>
          <a:lstStyle>
            <a:lvl1pPr marL="0" indent="0">
              <a:buNone/>
              <a:defRPr baseline="0"/>
            </a:lvl1pPr>
          </a:lstStyle>
          <a:p>
            <a:pPr lvl="0"/>
            <a:r>
              <a:rPr lang="en-US" smtClean="0"/>
              <a:t>Click to edit Master text styles</a:t>
            </a:r>
          </a:p>
        </p:txBody>
      </p:sp>
    </p:spTree>
    <p:extLst>
      <p:ext uri="{BB962C8B-B14F-4D97-AF65-F5344CB8AC3E}">
        <p14:creationId xmlns:p14="http://schemas.microsoft.com/office/powerpoint/2010/main" val="1496749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5" descr="PPT_Template-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914400" fontAlgn="base">
              <a:spcBef>
                <a:spcPct val="0"/>
              </a:spcBef>
              <a:spcAft>
                <a:spcPct val="0"/>
              </a:spcAft>
              <a:defRPr smtClean="0">
                <a:latin typeface="Times New Roman" panose="02020603050405020304" pitchFamily="18" charset="0"/>
                <a:cs typeface="+mn-cs"/>
              </a:defRPr>
            </a:lvl1pPr>
          </a:lstStyle>
          <a:p>
            <a:pPr>
              <a:defRPr/>
            </a:pPr>
            <a:fld id="{12B274C7-9E10-4851-9DEF-432D7285FCCD}" type="datetime1">
              <a:rPr lang="en-US"/>
              <a:pPr>
                <a:defRPr/>
              </a:pPr>
              <a:t>7/27/2018</a:t>
            </a:fld>
            <a:endParaRPr lang="en-US"/>
          </a:p>
        </p:txBody>
      </p:sp>
      <p:sp>
        <p:nvSpPr>
          <p:cNvPr id="6" name="Footer Placeholder 4"/>
          <p:cNvSpPr>
            <a:spLocks noGrp="1"/>
          </p:cNvSpPr>
          <p:nvPr>
            <p:ph type="ftr" sz="quarter" idx="11"/>
          </p:nvPr>
        </p:nvSpPr>
        <p:spPr/>
        <p:txBody>
          <a:bodyPr/>
          <a:lstStyle>
            <a:lvl1pPr defTabSz="914400" fontAlgn="base">
              <a:spcBef>
                <a:spcPct val="0"/>
              </a:spcBef>
              <a:spcAft>
                <a:spcPct val="0"/>
              </a:spcAft>
              <a:defRPr>
                <a:latin typeface="Times New Roman" panose="02020603050405020304" pitchFamily="18" charset="0"/>
                <a:cs typeface="+mn-cs"/>
              </a:defRPr>
            </a:lvl1pPr>
          </a:lstStyle>
          <a:p>
            <a:pPr>
              <a:defRPr/>
            </a:pPr>
            <a:endParaRPr lang="en-US"/>
          </a:p>
        </p:txBody>
      </p:sp>
    </p:spTree>
    <p:extLst>
      <p:ext uri="{BB962C8B-B14F-4D97-AF65-F5344CB8AC3E}">
        <p14:creationId xmlns:p14="http://schemas.microsoft.com/office/powerpoint/2010/main" val="3032669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5" descr="PPT_Template-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985" y="274547"/>
            <a:ext cx="2056535" cy="585227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501" y="274547"/>
            <a:ext cx="6033943" cy="58522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914400" fontAlgn="base">
              <a:spcBef>
                <a:spcPct val="0"/>
              </a:spcBef>
              <a:spcAft>
                <a:spcPct val="0"/>
              </a:spcAft>
              <a:defRPr smtClean="0">
                <a:latin typeface="Times New Roman" panose="02020603050405020304" pitchFamily="18" charset="0"/>
                <a:cs typeface="+mn-cs"/>
              </a:defRPr>
            </a:lvl1pPr>
          </a:lstStyle>
          <a:p>
            <a:pPr>
              <a:defRPr/>
            </a:pPr>
            <a:fld id="{05B9D037-C9A2-4C96-BC03-F904019563AA}" type="datetime1">
              <a:rPr lang="en-US"/>
              <a:pPr>
                <a:defRPr/>
              </a:pPr>
              <a:t>7/27/2018</a:t>
            </a:fld>
            <a:endParaRPr lang="en-US"/>
          </a:p>
        </p:txBody>
      </p:sp>
      <p:sp>
        <p:nvSpPr>
          <p:cNvPr id="6" name="Footer Placeholder 4"/>
          <p:cNvSpPr>
            <a:spLocks noGrp="1"/>
          </p:cNvSpPr>
          <p:nvPr>
            <p:ph type="ftr" sz="quarter" idx="11"/>
          </p:nvPr>
        </p:nvSpPr>
        <p:spPr/>
        <p:txBody>
          <a:bodyPr/>
          <a:lstStyle>
            <a:lvl1pPr defTabSz="914400" fontAlgn="base">
              <a:spcBef>
                <a:spcPct val="0"/>
              </a:spcBef>
              <a:spcAft>
                <a:spcPct val="0"/>
              </a:spcAft>
              <a:defRPr>
                <a:latin typeface="Times New Roman" panose="02020603050405020304" pitchFamily="18" charset="0"/>
                <a:cs typeface="+mn-cs"/>
              </a:defRPr>
            </a:lvl1pPr>
          </a:lstStyle>
          <a:p>
            <a:pPr>
              <a:defRPr/>
            </a:pPr>
            <a:endParaRPr lang="en-US"/>
          </a:p>
        </p:txBody>
      </p:sp>
    </p:spTree>
    <p:extLst>
      <p:ext uri="{BB962C8B-B14F-4D97-AF65-F5344CB8AC3E}">
        <p14:creationId xmlns:p14="http://schemas.microsoft.com/office/powerpoint/2010/main" val="4219059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Earth">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019425"/>
            <a:ext cx="914400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698341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60588" y="5411788"/>
            <a:ext cx="6983412"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51700" y="88900"/>
            <a:ext cx="170497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23999"/>
            <a:ext cx="7772400" cy="1097882"/>
          </a:xfrm>
        </p:spPr>
        <p:txBody>
          <a:bodyPr anchorCtr="1">
            <a:normAutofit/>
          </a:bodyPr>
          <a:lstStyle>
            <a:lvl1pPr>
              <a:defRPr sz="3530"/>
            </a:lvl1pPr>
          </a:lstStyle>
          <a:p>
            <a:r>
              <a:rPr lang="en-US" smtClean="0"/>
              <a:t>Click to edit Master title style</a:t>
            </a:r>
            <a:endParaRPr lang="en-US" dirty="0"/>
          </a:p>
        </p:txBody>
      </p:sp>
      <p:sp>
        <p:nvSpPr>
          <p:cNvPr id="3" name="Subtitle 2"/>
          <p:cNvSpPr>
            <a:spLocks noGrp="1"/>
          </p:cNvSpPr>
          <p:nvPr>
            <p:ph type="subTitle" idx="1"/>
          </p:nvPr>
        </p:nvSpPr>
        <p:spPr>
          <a:xfrm>
            <a:off x="1371600" y="2693610"/>
            <a:ext cx="6400800" cy="740883"/>
          </a:xfrm>
        </p:spPr>
        <p:txBody>
          <a:bodyPr anchor="t" anchorCtr="1">
            <a:normAutofit/>
          </a:bodyPr>
          <a:lstStyle>
            <a:lvl1pPr marL="0" indent="0" algn="ctr">
              <a:spcBef>
                <a:spcPts val="590"/>
              </a:spcBef>
              <a:spcAft>
                <a:spcPts val="590"/>
              </a:spcAft>
              <a:buNone/>
              <a:defRPr sz="2382">
                <a:solidFill>
                  <a:schemeClr val="accent1">
                    <a:lumMod val="20000"/>
                    <a:lumOff val="80000"/>
                  </a:schemeClr>
                </a:solidFill>
                <a:effectLst/>
              </a:defRPr>
            </a:lvl1pPr>
            <a:lvl2pPr marL="449149" indent="0" algn="ctr">
              <a:buNone/>
              <a:defRPr>
                <a:solidFill>
                  <a:schemeClr val="tx1">
                    <a:tint val="75000"/>
                  </a:schemeClr>
                </a:solidFill>
              </a:defRPr>
            </a:lvl2pPr>
            <a:lvl3pPr marL="898294" indent="0" algn="ctr">
              <a:buNone/>
              <a:defRPr>
                <a:solidFill>
                  <a:schemeClr val="tx1">
                    <a:tint val="75000"/>
                  </a:schemeClr>
                </a:solidFill>
              </a:defRPr>
            </a:lvl3pPr>
            <a:lvl4pPr marL="1347442" indent="0" algn="ctr">
              <a:buNone/>
              <a:defRPr>
                <a:solidFill>
                  <a:schemeClr val="tx1">
                    <a:tint val="75000"/>
                  </a:schemeClr>
                </a:solidFill>
              </a:defRPr>
            </a:lvl4pPr>
            <a:lvl5pPr marL="1796592" indent="0" algn="ctr">
              <a:buNone/>
              <a:defRPr>
                <a:solidFill>
                  <a:schemeClr val="tx1">
                    <a:tint val="75000"/>
                  </a:schemeClr>
                </a:solidFill>
              </a:defRPr>
            </a:lvl5pPr>
            <a:lvl6pPr marL="2245741" indent="0" algn="ctr">
              <a:buNone/>
              <a:defRPr>
                <a:solidFill>
                  <a:schemeClr val="tx1">
                    <a:tint val="75000"/>
                  </a:schemeClr>
                </a:solidFill>
              </a:defRPr>
            </a:lvl6pPr>
            <a:lvl7pPr marL="2694891" indent="0" algn="ctr">
              <a:buNone/>
              <a:defRPr>
                <a:solidFill>
                  <a:schemeClr val="tx1">
                    <a:tint val="75000"/>
                  </a:schemeClr>
                </a:solidFill>
              </a:defRPr>
            </a:lvl7pPr>
            <a:lvl8pPr marL="3144036" indent="0" algn="ctr">
              <a:buNone/>
              <a:defRPr>
                <a:solidFill>
                  <a:schemeClr val="tx1">
                    <a:tint val="75000"/>
                  </a:schemeClr>
                </a:solidFill>
              </a:defRPr>
            </a:lvl8pPr>
            <a:lvl9pPr marL="3593184" indent="0" algn="ctr">
              <a:buNone/>
              <a:defRPr>
                <a:solidFill>
                  <a:schemeClr val="tx1">
                    <a:tint val="75000"/>
                  </a:schemeClr>
                </a:solidFill>
              </a:defRPr>
            </a:lvl9pPr>
          </a:lstStyle>
          <a:p>
            <a:r>
              <a:rPr lang="en-US" smtClean="0"/>
              <a:t>Click to edit Master subtitle style</a:t>
            </a:r>
            <a:endParaRPr lang="en-US" dirty="0"/>
          </a:p>
        </p:txBody>
      </p:sp>
      <p:sp>
        <p:nvSpPr>
          <p:cNvPr id="8" name="Slide Number Placeholder 5"/>
          <p:cNvSpPr>
            <a:spLocks noGrp="1"/>
          </p:cNvSpPr>
          <p:nvPr>
            <p:ph type="sldNum" sz="quarter" idx="10"/>
          </p:nvPr>
        </p:nvSpPr>
        <p:spPr/>
        <p:txBody>
          <a:bodyPr/>
          <a:lstStyle>
            <a:lvl1pPr>
              <a:defRPr/>
            </a:lvl1pPr>
          </a:lstStyle>
          <a:p>
            <a:fld id="{169A56B6-8AC1-41E6-AC67-C315E22FF895}" type="slidenum">
              <a:rPr lang="en-US" altLang="en-US"/>
              <a:pPr/>
              <a:t>‹#›</a:t>
            </a:fld>
            <a:endParaRPr lang="en-US" altLang="en-US"/>
          </a:p>
        </p:txBody>
      </p:sp>
    </p:spTree>
    <p:extLst>
      <p:ext uri="{BB962C8B-B14F-4D97-AF65-F5344CB8AC3E}">
        <p14:creationId xmlns:p14="http://schemas.microsoft.com/office/powerpoint/2010/main" val="2170481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FontTx/>
              <a:buNone/>
              <a:defRPr/>
            </a:lvl1pPr>
            <a:lvl2pPr marL="284138" indent="0">
              <a:buFontTx/>
              <a:buNone/>
              <a:defRPr/>
            </a:lvl2pPr>
            <a:lvl3pPr marL="555679" indent="0">
              <a:buFontTx/>
              <a:buNone/>
              <a:defRPr/>
            </a:lvl3pPr>
            <a:lvl4pPr marL="839817" indent="0">
              <a:buFontTx/>
              <a:buNone/>
              <a:defRPr/>
            </a:lvl4pPr>
            <a:lvl5pPr marL="1069368"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59F3E210-C531-4C91-AC11-02405B040CEA}" type="slidenum">
              <a:rPr lang="en-US" altLang="en-US"/>
              <a:pPr/>
              <a:t>‹#›</a:t>
            </a:fld>
            <a:endParaRPr lang="en-US" altLang="en-US"/>
          </a:p>
        </p:txBody>
      </p:sp>
    </p:spTree>
    <p:extLst>
      <p:ext uri="{BB962C8B-B14F-4D97-AF65-F5344CB8AC3E}">
        <p14:creationId xmlns:p14="http://schemas.microsoft.com/office/powerpoint/2010/main" val="950010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PPT_Template-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914400" fontAlgn="base">
              <a:spcBef>
                <a:spcPct val="0"/>
              </a:spcBef>
              <a:spcAft>
                <a:spcPct val="0"/>
              </a:spcAft>
              <a:defRPr smtClean="0">
                <a:latin typeface="Times New Roman" panose="02020603050405020304" pitchFamily="18" charset="0"/>
                <a:cs typeface="+mn-cs"/>
              </a:defRPr>
            </a:lvl1pPr>
          </a:lstStyle>
          <a:p>
            <a:pPr>
              <a:defRPr/>
            </a:pPr>
            <a:fld id="{B0F4F139-AD49-49AC-B59D-3A16DB5C6AB2}" type="datetime1">
              <a:rPr lang="en-US"/>
              <a:pPr>
                <a:defRPr/>
              </a:pPr>
              <a:t>7/27/2018</a:t>
            </a:fld>
            <a:endParaRPr lang="en-US"/>
          </a:p>
        </p:txBody>
      </p:sp>
      <p:sp>
        <p:nvSpPr>
          <p:cNvPr id="6" name="Footer Placeholder 4"/>
          <p:cNvSpPr>
            <a:spLocks noGrp="1"/>
          </p:cNvSpPr>
          <p:nvPr>
            <p:ph type="ftr" sz="quarter" idx="11"/>
          </p:nvPr>
        </p:nvSpPr>
        <p:spPr/>
        <p:txBody>
          <a:bodyPr/>
          <a:lstStyle>
            <a:lvl1pPr defTabSz="914400" fontAlgn="base">
              <a:spcBef>
                <a:spcPct val="0"/>
              </a:spcBef>
              <a:spcAft>
                <a:spcPct val="0"/>
              </a:spcAft>
              <a:defRPr>
                <a:latin typeface="Times New Roman" panose="02020603050405020304" pitchFamily="18" charset="0"/>
                <a:cs typeface="+mn-cs"/>
              </a:defRPr>
            </a:lvl1pPr>
          </a:lstStyle>
          <a:p>
            <a:pPr>
              <a:defRPr/>
            </a:pPr>
            <a:endParaRPr lang="en-US"/>
          </a:p>
        </p:txBody>
      </p:sp>
    </p:spTree>
    <p:extLst>
      <p:ext uri="{BB962C8B-B14F-4D97-AF65-F5344CB8AC3E}">
        <p14:creationId xmlns:p14="http://schemas.microsoft.com/office/powerpoint/2010/main" val="2612064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9" name="Group 5"/>
          <p:cNvGrpSpPr>
            <a:grpSpLocks/>
          </p:cNvGrpSpPr>
          <p:nvPr userDrawn="1"/>
        </p:nvGrpSpPr>
        <p:grpSpPr bwMode="auto">
          <a:xfrm>
            <a:off x="-1250950" y="-101600"/>
            <a:ext cx="13136563" cy="5729288"/>
            <a:chOff x="-1313909" y="-108636"/>
            <a:chExt cx="13794059" cy="6111410"/>
          </a:xfrm>
        </p:grpSpPr>
        <p:pic>
          <p:nvPicPr>
            <p:cNvPr id="11" name="Picture 10"/>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5164950" y="2873287"/>
              <a:ext cx="7315200" cy="1553593"/>
            </a:xfrm>
            <a:prstGeom prst="rect">
              <a:avLst/>
            </a:prstGeom>
            <a:scene3d>
              <a:camera prst="orthographicFront">
                <a:rot lat="0" lon="0" rev="16200000"/>
              </a:camera>
              <a:lightRig rig="threePt" dir="t"/>
            </a:scene3d>
          </p:spPr>
        </p:pic>
        <p:pic>
          <p:nvPicPr>
            <p:cNvPr id="12" name="Picture 11"/>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1313909" y="5175671"/>
              <a:ext cx="3441576" cy="827103"/>
            </a:xfrm>
            <a:prstGeom prst="rect">
              <a:avLst/>
            </a:prstGeom>
            <a:scene3d>
              <a:camera prst="orthographicFront">
                <a:rot lat="0" lon="0" rev="16200000"/>
              </a:camera>
              <a:lightRig rig="threePt" dir="t"/>
            </a:scene3d>
          </p:spPr>
        </p:pic>
        <p:pic>
          <p:nvPicPr>
            <p:cNvPr id="13" name="Picture 12"/>
            <p:cNvPicPr>
              <a:picLocks/>
            </p:cNvPicPr>
            <p:nvPr userDrawn="1"/>
          </p:nvPicPr>
          <p:blipFill rotWithShape="1">
            <a:blip r:embed="rId4" cstate="email">
              <a:extLst>
                <a:ext uri="{28A0092B-C50C-407E-A947-70E740481C1C}">
                  <a14:useLocalDpi xmlns:a14="http://schemas.microsoft.com/office/drawing/2010/main"/>
                </a:ext>
              </a:extLst>
            </a:blip>
            <a:srcRect/>
            <a:stretch/>
          </p:blipFill>
          <p:spPr>
            <a:xfrm>
              <a:off x="8928788" y="-108636"/>
              <a:ext cx="554196" cy="780532"/>
            </a:xfrm>
            <a:prstGeom prst="rect">
              <a:avLst/>
            </a:prstGeom>
            <a:scene3d>
              <a:camera prst="orthographicFront">
                <a:rot lat="0" lon="0" rev="16200000"/>
              </a:camera>
              <a:lightRig rig="threePt" dir="t"/>
            </a:scene3d>
          </p:spPr>
        </p:pic>
      </p:grpSp>
      <p:cxnSp>
        <p:nvCxnSpPr>
          <p:cNvPr id="15" name="Straight Connector 14"/>
          <p:cNvCxnSpPr/>
          <p:nvPr userDrawn="1"/>
        </p:nvCxnSpPr>
        <p:spPr>
          <a:xfrm>
            <a:off x="7313613" y="249238"/>
            <a:ext cx="0" cy="6429375"/>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6164263" y="258763"/>
            <a:ext cx="0" cy="6429375"/>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sp>
        <p:nvSpPr>
          <p:cNvPr id="10" name="Title 9"/>
          <p:cNvSpPr>
            <a:spLocks noGrp="1"/>
          </p:cNvSpPr>
          <p:nvPr>
            <p:ph type="title"/>
          </p:nvPr>
        </p:nvSpPr>
        <p:spPr>
          <a:xfrm rot="5400000">
            <a:off x="4909473" y="3082623"/>
            <a:ext cx="6429375" cy="758897"/>
          </a:xfrm>
        </p:spPr>
        <p:txBody>
          <a:bodyPr/>
          <a:lstStyle>
            <a:lvl1pPr algn="ctr">
              <a:defRPr sz="3353"/>
            </a:lvl1pPr>
          </a:lstStyle>
          <a:p>
            <a:r>
              <a:rPr lang="en-US" dirty="0" smtClean="0"/>
              <a:t>Click to edit Master title style</a:t>
            </a:r>
            <a:endParaRPr lang="en-US" dirty="0"/>
          </a:p>
        </p:txBody>
      </p:sp>
      <p:sp>
        <p:nvSpPr>
          <p:cNvPr id="14" name="Text Placeholder 13"/>
          <p:cNvSpPr>
            <a:spLocks noGrp="1"/>
          </p:cNvSpPr>
          <p:nvPr>
            <p:ph type="body" sz="quarter" idx="10"/>
          </p:nvPr>
        </p:nvSpPr>
        <p:spPr>
          <a:xfrm rot="5400000">
            <a:off x="-1285181" y="1608078"/>
            <a:ext cx="3086100" cy="397376"/>
          </a:xfrm>
        </p:spPr>
        <p:txBody>
          <a:bodyPr/>
          <a:lstStyle>
            <a:lvl1pPr marL="0" indent="0">
              <a:buNone/>
              <a:defRPr sz="1500"/>
            </a:lvl1pPr>
          </a:lstStyle>
          <a:p>
            <a:pPr lvl="0"/>
            <a:r>
              <a:rPr lang="en-US" smtClean="0"/>
              <a:t>Click to edit Master text styles</a:t>
            </a:r>
          </a:p>
        </p:txBody>
      </p:sp>
      <p:sp>
        <p:nvSpPr>
          <p:cNvPr id="17" name="Text Placeholder 13"/>
          <p:cNvSpPr>
            <a:spLocks noGrp="1"/>
          </p:cNvSpPr>
          <p:nvPr>
            <p:ph type="body" sz="quarter" idx="11"/>
          </p:nvPr>
        </p:nvSpPr>
        <p:spPr>
          <a:xfrm rot="5400000">
            <a:off x="4319365" y="3241541"/>
            <a:ext cx="6429375" cy="441067"/>
          </a:xfrm>
        </p:spPr>
        <p:txBody>
          <a:bodyPr/>
          <a:lstStyle>
            <a:lvl1pPr marL="0" indent="0" algn="ctr">
              <a:buNone/>
              <a:defRPr sz="1853"/>
            </a:lvl1pPr>
          </a:lstStyle>
          <a:p>
            <a:pPr lvl="0"/>
            <a:r>
              <a:rPr lang="en-US" smtClean="0"/>
              <a:t>Click to edit Master text styles</a:t>
            </a:r>
          </a:p>
        </p:txBody>
      </p:sp>
      <p:sp>
        <p:nvSpPr>
          <p:cNvPr id="21" name="Text Placeholder 13"/>
          <p:cNvSpPr>
            <a:spLocks noGrp="1"/>
          </p:cNvSpPr>
          <p:nvPr>
            <p:ph type="body" sz="quarter" idx="12"/>
          </p:nvPr>
        </p:nvSpPr>
        <p:spPr>
          <a:xfrm rot="5400000">
            <a:off x="3503465" y="2891728"/>
            <a:ext cx="6429375" cy="1142825"/>
          </a:xfrm>
        </p:spPr>
        <p:txBody>
          <a:bodyPr/>
          <a:lstStyle>
            <a:lvl1pPr marL="0" indent="0">
              <a:buNone/>
              <a:defRPr sz="1500" baseline="0"/>
            </a:lvl1pPr>
          </a:lstStyle>
          <a:p>
            <a:pPr lvl="0"/>
            <a:r>
              <a:rPr lang="en-US" smtClean="0"/>
              <a:t>Click to edit Master text styles</a:t>
            </a:r>
          </a:p>
        </p:txBody>
      </p:sp>
      <p:sp>
        <p:nvSpPr>
          <p:cNvPr id="25" name="Text Placeholder 13"/>
          <p:cNvSpPr>
            <a:spLocks noGrp="1"/>
          </p:cNvSpPr>
          <p:nvPr>
            <p:ph type="body" sz="quarter" idx="13"/>
          </p:nvPr>
        </p:nvSpPr>
        <p:spPr>
          <a:xfrm rot="5400000">
            <a:off x="2354952" y="2901433"/>
            <a:ext cx="6429375" cy="1142825"/>
          </a:xfrm>
        </p:spPr>
        <p:txBody>
          <a:bodyPr/>
          <a:lstStyle>
            <a:lvl1pPr marL="0" indent="0">
              <a:buNone/>
              <a:defRPr sz="1500" baseline="0"/>
            </a:lvl1pPr>
          </a:lstStyle>
          <a:p>
            <a:pPr lvl="0"/>
            <a:r>
              <a:rPr lang="en-US" smtClean="0"/>
              <a:t>Click to edit Master text styles</a:t>
            </a:r>
          </a:p>
        </p:txBody>
      </p:sp>
      <p:sp>
        <p:nvSpPr>
          <p:cNvPr id="27" name="Picture Placeholder 26"/>
          <p:cNvSpPr>
            <a:spLocks noGrp="1"/>
          </p:cNvSpPr>
          <p:nvPr>
            <p:ph type="pic" sz="quarter" idx="14"/>
          </p:nvPr>
        </p:nvSpPr>
        <p:spPr>
          <a:xfrm rot="5400000">
            <a:off x="1314188" y="-156984"/>
            <a:ext cx="3086100" cy="3918857"/>
          </a:xfrm>
        </p:spPr>
        <p:txBody>
          <a:bodyPr rtlCol="0">
            <a:normAutofit/>
          </a:bodyPr>
          <a:lstStyle/>
          <a:p>
            <a:pPr lvl="0"/>
            <a:endParaRPr lang="en-US" noProof="0"/>
          </a:p>
        </p:txBody>
      </p:sp>
      <p:sp>
        <p:nvSpPr>
          <p:cNvPr id="28" name="Picture Placeholder 26"/>
          <p:cNvSpPr>
            <a:spLocks noGrp="1"/>
          </p:cNvSpPr>
          <p:nvPr>
            <p:ph type="pic" sz="quarter" idx="15"/>
          </p:nvPr>
        </p:nvSpPr>
        <p:spPr>
          <a:xfrm rot="5400000">
            <a:off x="1315592" y="3190876"/>
            <a:ext cx="3086100" cy="3918857"/>
          </a:xfrm>
        </p:spPr>
        <p:txBody>
          <a:bodyPr rtlCol="0">
            <a:normAutofit/>
          </a:bodyPr>
          <a:lstStyle/>
          <a:p>
            <a:pPr lvl="0"/>
            <a:endParaRPr lang="en-US" noProof="0"/>
          </a:p>
        </p:txBody>
      </p:sp>
    </p:spTree>
    <p:extLst>
      <p:ext uri="{BB962C8B-B14F-4D97-AF65-F5344CB8AC3E}">
        <p14:creationId xmlns:p14="http://schemas.microsoft.com/office/powerpoint/2010/main" val="2550656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5" descr="PPT_Template-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501" y="1599651"/>
            <a:ext cx="4045237" cy="4527176"/>
          </a:xfrm>
        </p:spPr>
        <p:txBody>
          <a:bodyPr/>
          <a:lstStyle>
            <a:lvl1pPr>
              <a:defRPr sz="2471"/>
            </a:lvl1pPr>
            <a:lvl2pPr>
              <a:defRPr sz="2206"/>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286" y="1599651"/>
            <a:ext cx="4045239" cy="4527176"/>
          </a:xfrm>
        </p:spPr>
        <p:txBody>
          <a:bodyPr/>
          <a:lstStyle>
            <a:lvl1pPr>
              <a:defRPr sz="2471"/>
            </a:lvl1pPr>
            <a:lvl2pPr>
              <a:defRPr sz="2206"/>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defTabSz="914400" fontAlgn="base">
              <a:spcBef>
                <a:spcPct val="0"/>
              </a:spcBef>
              <a:spcAft>
                <a:spcPct val="0"/>
              </a:spcAft>
              <a:defRPr smtClean="0">
                <a:latin typeface="Times New Roman" panose="02020603050405020304" pitchFamily="18" charset="0"/>
                <a:cs typeface="+mn-cs"/>
              </a:defRPr>
            </a:lvl1pPr>
          </a:lstStyle>
          <a:p>
            <a:pPr>
              <a:defRPr/>
            </a:pPr>
            <a:fld id="{C98A0CEF-6BE2-4D14-B769-98252C1462D6}" type="datetime1">
              <a:rPr lang="en-US"/>
              <a:pPr>
                <a:defRPr/>
              </a:pPr>
              <a:t>7/27/2018</a:t>
            </a:fld>
            <a:endParaRPr lang="en-US"/>
          </a:p>
        </p:txBody>
      </p:sp>
      <p:sp>
        <p:nvSpPr>
          <p:cNvPr id="7" name="Footer Placeholder 5"/>
          <p:cNvSpPr>
            <a:spLocks noGrp="1"/>
          </p:cNvSpPr>
          <p:nvPr>
            <p:ph type="ftr" sz="quarter" idx="11"/>
          </p:nvPr>
        </p:nvSpPr>
        <p:spPr/>
        <p:txBody>
          <a:bodyPr/>
          <a:lstStyle>
            <a:lvl1pPr defTabSz="914400" fontAlgn="base">
              <a:spcBef>
                <a:spcPct val="0"/>
              </a:spcBef>
              <a:spcAft>
                <a:spcPct val="0"/>
              </a:spcAft>
              <a:defRPr>
                <a:latin typeface="Times New Roman" panose="02020603050405020304" pitchFamily="18" charset="0"/>
                <a:cs typeface="+mn-cs"/>
              </a:defRPr>
            </a:lvl1pPr>
          </a:lstStyle>
          <a:p>
            <a:pPr>
              <a:defRPr/>
            </a:pPr>
            <a:endParaRPr lang="en-US"/>
          </a:p>
        </p:txBody>
      </p:sp>
    </p:spTree>
    <p:extLst>
      <p:ext uri="{BB962C8B-B14F-4D97-AF65-F5344CB8AC3E}">
        <p14:creationId xmlns:p14="http://schemas.microsoft.com/office/powerpoint/2010/main" val="3045315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5" descr="PPT_Template-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Text Placeholder 2"/>
          <p:cNvSpPr>
            <a:spLocks noGrp="1"/>
          </p:cNvSpPr>
          <p:nvPr>
            <p:ph type="body" idx="1"/>
          </p:nvPr>
        </p:nvSpPr>
        <p:spPr>
          <a:xfrm>
            <a:off x="457500" y="1535217"/>
            <a:ext cx="4039466" cy="640136"/>
          </a:xfrm>
        </p:spPr>
        <p:txBody>
          <a:bodyPr anchor="b"/>
          <a:lstStyle>
            <a:lvl1pPr marL="0" indent="0">
              <a:buNone/>
              <a:defRPr sz="2206" b="1"/>
            </a:lvl1pPr>
            <a:lvl2pPr marL="403036" indent="0">
              <a:buNone/>
              <a:defRPr sz="1765" b="1"/>
            </a:lvl2pPr>
            <a:lvl3pPr marL="806077" indent="0">
              <a:buNone/>
              <a:defRPr sz="1588" b="1"/>
            </a:lvl3pPr>
            <a:lvl4pPr marL="1209113" indent="0">
              <a:buNone/>
              <a:defRPr sz="1412" b="1"/>
            </a:lvl4pPr>
            <a:lvl5pPr marL="1612148" indent="0">
              <a:buNone/>
              <a:defRPr sz="1412" b="1"/>
            </a:lvl5pPr>
            <a:lvl6pPr marL="2015185" indent="0">
              <a:buNone/>
              <a:defRPr sz="1412" b="1"/>
            </a:lvl6pPr>
            <a:lvl7pPr marL="2418222" indent="0">
              <a:buNone/>
              <a:defRPr sz="1412" b="1"/>
            </a:lvl7pPr>
            <a:lvl8pPr marL="2821261" indent="0">
              <a:buNone/>
              <a:defRPr sz="1412" b="1"/>
            </a:lvl8pPr>
            <a:lvl9pPr marL="3224295" indent="0">
              <a:buNone/>
              <a:defRPr sz="1412" b="1"/>
            </a:lvl9pPr>
          </a:lstStyle>
          <a:p>
            <a:pPr lvl="0"/>
            <a:r>
              <a:rPr lang="en-US" smtClean="0"/>
              <a:t>Click to edit Master text styles</a:t>
            </a:r>
          </a:p>
        </p:txBody>
      </p:sp>
      <p:sp>
        <p:nvSpPr>
          <p:cNvPr id="4" name="Content Placeholder 3"/>
          <p:cNvSpPr>
            <a:spLocks noGrp="1"/>
          </p:cNvSpPr>
          <p:nvPr>
            <p:ph sz="half" idx="2"/>
          </p:nvPr>
        </p:nvSpPr>
        <p:spPr>
          <a:xfrm>
            <a:off x="457500" y="2175353"/>
            <a:ext cx="4039466" cy="3951474"/>
          </a:xfrm>
        </p:spPr>
        <p:txBody>
          <a:bodyPr/>
          <a:lstStyle>
            <a:lvl1pPr>
              <a:defRPr sz="2206"/>
            </a:lvl1pPr>
            <a:lvl2pPr>
              <a:defRPr sz="1765"/>
            </a:lvl2pPr>
            <a:lvl3pPr>
              <a:defRPr sz="1588"/>
            </a:lvl3pPr>
            <a:lvl4pPr>
              <a:defRPr sz="1412"/>
            </a:lvl4pPr>
            <a:lvl5pPr>
              <a:defRPr sz="1412"/>
            </a:lvl5pPr>
            <a:lvl6pPr>
              <a:defRPr sz="1412"/>
            </a:lvl6pPr>
            <a:lvl7pPr>
              <a:defRPr sz="1412"/>
            </a:lvl7pPr>
            <a:lvl8pPr>
              <a:defRPr sz="1412"/>
            </a:lvl8pPr>
            <a:lvl9pPr>
              <a:defRPr sz="141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5" y="1535217"/>
            <a:ext cx="4040911" cy="640136"/>
          </a:xfrm>
        </p:spPr>
        <p:txBody>
          <a:bodyPr anchor="b"/>
          <a:lstStyle>
            <a:lvl1pPr marL="0" indent="0">
              <a:buNone/>
              <a:defRPr sz="2206" b="1"/>
            </a:lvl1pPr>
            <a:lvl2pPr marL="403036" indent="0">
              <a:buNone/>
              <a:defRPr sz="1765" b="1"/>
            </a:lvl2pPr>
            <a:lvl3pPr marL="806077" indent="0">
              <a:buNone/>
              <a:defRPr sz="1588" b="1"/>
            </a:lvl3pPr>
            <a:lvl4pPr marL="1209113" indent="0">
              <a:buNone/>
              <a:defRPr sz="1412" b="1"/>
            </a:lvl4pPr>
            <a:lvl5pPr marL="1612148" indent="0">
              <a:buNone/>
              <a:defRPr sz="1412" b="1"/>
            </a:lvl5pPr>
            <a:lvl6pPr marL="2015185" indent="0">
              <a:buNone/>
              <a:defRPr sz="1412" b="1"/>
            </a:lvl6pPr>
            <a:lvl7pPr marL="2418222" indent="0">
              <a:buNone/>
              <a:defRPr sz="1412" b="1"/>
            </a:lvl7pPr>
            <a:lvl8pPr marL="2821261" indent="0">
              <a:buNone/>
              <a:defRPr sz="1412" b="1"/>
            </a:lvl8pPr>
            <a:lvl9pPr marL="3224295" indent="0">
              <a:buNone/>
              <a:defRPr sz="1412" b="1"/>
            </a:lvl9pPr>
          </a:lstStyle>
          <a:p>
            <a:pPr lvl="0"/>
            <a:r>
              <a:rPr lang="en-US" smtClean="0"/>
              <a:t>Click to edit Master text styles</a:t>
            </a:r>
          </a:p>
        </p:txBody>
      </p:sp>
      <p:sp>
        <p:nvSpPr>
          <p:cNvPr id="6" name="Content Placeholder 5"/>
          <p:cNvSpPr>
            <a:spLocks noGrp="1"/>
          </p:cNvSpPr>
          <p:nvPr>
            <p:ph sz="quarter" idx="4"/>
          </p:nvPr>
        </p:nvSpPr>
        <p:spPr>
          <a:xfrm>
            <a:off x="4645605" y="2175353"/>
            <a:ext cx="4040911" cy="3951474"/>
          </a:xfrm>
        </p:spPr>
        <p:txBody>
          <a:bodyPr/>
          <a:lstStyle>
            <a:lvl1pPr>
              <a:defRPr sz="2206"/>
            </a:lvl1pPr>
            <a:lvl2pPr>
              <a:defRPr sz="1765"/>
            </a:lvl2pPr>
            <a:lvl3pPr>
              <a:defRPr sz="1588"/>
            </a:lvl3pPr>
            <a:lvl4pPr>
              <a:defRPr sz="1412"/>
            </a:lvl4pPr>
            <a:lvl5pPr>
              <a:defRPr sz="1412"/>
            </a:lvl5pPr>
            <a:lvl6pPr>
              <a:defRPr sz="1412"/>
            </a:lvl6pPr>
            <a:lvl7pPr>
              <a:defRPr sz="1412"/>
            </a:lvl7pPr>
            <a:lvl8pPr>
              <a:defRPr sz="1412"/>
            </a:lvl8pPr>
            <a:lvl9pPr>
              <a:defRPr sz="141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defTabSz="914400" fontAlgn="base">
              <a:spcBef>
                <a:spcPct val="0"/>
              </a:spcBef>
              <a:spcAft>
                <a:spcPct val="0"/>
              </a:spcAft>
              <a:defRPr smtClean="0">
                <a:latin typeface="Times New Roman" panose="02020603050405020304" pitchFamily="18" charset="0"/>
                <a:cs typeface="+mn-cs"/>
              </a:defRPr>
            </a:lvl1pPr>
          </a:lstStyle>
          <a:p>
            <a:pPr>
              <a:defRPr/>
            </a:pPr>
            <a:fld id="{7455E517-DF22-489E-9CE3-3FD6DF5C50A5}" type="datetime1">
              <a:rPr lang="en-US"/>
              <a:pPr>
                <a:defRPr/>
              </a:pPr>
              <a:t>7/27/2018</a:t>
            </a:fld>
            <a:endParaRPr lang="en-US"/>
          </a:p>
        </p:txBody>
      </p:sp>
      <p:sp>
        <p:nvSpPr>
          <p:cNvPr id="9" name="Footer Placeholder 7"/>
          <p:cNvSpPr>
            <a:spLocks noGrp="1"/>
          </p:cNvSpPr>
          <p:nvPr>
            <p:ph type="ftr" sz="quarter" idx="11"/>
          </p:nvPr>
        </p:nvSpPr>
        <p:spPr/>
        <p:txBody>
          <a:bodyPr/>
          <a:lstStyle>
            <a:lvl1pPr defTabSz="914400" fontAlgn="base">
              <a:spcBef>
                <a:spcPct val="0"/>
              </a:spcBef>
              <a:spcAft>
                <a:spcPct val="0"/>
              </a:spcAft>
              <a:defRPr>
                <a:latin typeface="Times New Roman" panose="02020603050405020304" pitchFamily="18" charset="0"/>
                <a:cs typeface="+mn-cs"/>
              </a:defRPr>
            </a:lvl1pPr>
          </a:lstStyle>
          <a:p>
            <a:pPr>
              <a:defRPr/>
            </a:pPr>
            <a:endParaRPr lang="en-US"/>
          </a:p>
        </p:txBody>
      </p:sp>
    </p:spTree>
    <p:extLst>
      <p:ext uri="{BB962C8B-B14F-4D97-AF65-F5344CB8AC3E}">
        <p14:creationId xmlns:p14="http://schemas.microsoft.com/office/powerpoint/2010/main" val="1746034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PPT_Template-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defTabSz="914400" fontAlgn="base">
              <a:spcBef>
                <a:spcPct val="0"/>
              </a:spcBef>
              <a:spcAft>
                <a:spcPct val="0"/>
              </a:spcAft>
              <a:defRPr smtClean="0">
                <a:latin typeface="Times New Roman" panose="02020603050405020304" pitchFamily="18" charset="0"/>
                <a:cs typeface="+mn-cs"/>
              </a:defRPr>
            </a:lvl1pPr>
          </a:lstStyle>
          <a:p>
            <a:pPr>
              <a:defRPr/>
            </a:pPr>
            <a:fld id="{49527938-5A9F-4B93-863F-54E3FD89BEA1}" type="datetime1">
              <a:rPr lang="en-US"/>
              <a:pPr>
                <a:defRPr/>
              </a:pPr>
              <a:t>7/27/2018</a:t>
            </a:fld>
            <a:endParaRPr lang="en-US"/>
          </a:p>
        </p:txBody>
      </p:sp>
      <p:sp>
        <p:nvSpPr>
          <p:cNvPr id="5" name="Footer Placeholder 3"/>
          <p:cNvSpPr>
            <a:spLocks noGrp="1"/>
          </p:cNvSpPr>
          <p:nvPr>
            <p:ph type="ftr" sz="quarter" idx="11"/>
          </p:nvPr>
        </p:nvSpPr>
        <p:spPr/>
        <p:txBody>
          <a:bodyPr/>
          <a:lstStyle>
            <a:lvl1pPr defTabSz="914400" fontAlgn="base">
              <a:spcBef>
                <a:spcPct val="0"/>
              </a:spcBef>
              <a:spcAft>
                <a:spcPct val="0"/>
              </a:spcAft>
              <a:defRPr>
                <a:latin typeface="Times New Roman" panose="02020603050405020304" pitchFamily="18" charset="0"/>
                <a:cs typeface="+mn-cs"/>
              </a:defRPr>
            </a:lvl1pPr>
          </a:lstStyle>
          <a:p>
            <a:pPr>
              <a:defRPr/>
            </a:pPr>
            <a:endParaRPr lang="en-US"/>
          </a:p>
        </p:txBody>
      </p:sp>
    </p:spTree>
    <p:extLst>
      <p:ext uri="{BB962C8B-B14F-4D97-AF65-F5344CB8AC3E}">
        <p14:creationId xmlns:p14="http://schemas.microsoft.com/office/powerpoint/2010/main" val="1760410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smtClean="0">
                <a:latin typeface="Times New Roman" panose="02020603050405020304" pitchFamily="18" charset="0"/>
                <a:cs typeface="+mn-cs"/>
              </a:defRPr>
            </a:lvl1pPr>
          </a:lstStyle>
          <a:p>
            <a:pPr>
              <a:defRPr/>
            </a:pPr>
            <a:fld id="{FAAC0367-46A0-400F-AFBE-39C1E53224F7}" type="datetime1">
              <a:rPr lang="en-US"/>
              <a:pPr>
                <a:defRPr/>
              </a:pPr>
              <a:t>7/27/2018</a:t>
            </a:fld>
            <a:endParaRPr lang="en-US"/>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a:latin typeface="Times New Roman" panose="02020603050405020304" pitchFamily="18" charset="0"/>
                <a:cs typeface="+mn-cs"/>
              </a:defRPr>
            </a:lvl1pPr>
          </a:lstStyle>
          <a:p>
            <a:pPr>
              <a:defRPr/>
            </a:pPr>
            <a:endParaRPr lang="en-US"/>
          </a:p>
        </p:txBody>
      </p:sp>
    </p:spTree>
    <p:extLst>
      <p:ext uri="{BB962C8B-B14F-4D97-AF65-F5344CB8AC3E}">
        <p14:creationId xmlns:p14="http://schemas.microsoft.com/office/powerpoint/2010/main" val="296711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5" descr="PPT_Template-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493" y="273150"/>
            <a:ext cx="3007591" cy="1162610"/>
          </a:xfrm>
        </p:spPr>
        <p:txBody>
          <a:bodyPr anchor="b"/>
          <a:lstStyle>
            <a:lvl1pPr algn="l">
              <a:defRPr sz="1765" b="1"/>
            </a:lvl1pPr>
          </a:lstStyle>
          <a:p>
            <a:r>
              <a:rPr lang="en-US" smtClean="0"/>
              <a:t>Click to edit Master title style</a:t>
            </a:r>
            <a:endParaRPr lang="en-US"/>
          </a:p>
        </p:txBody>
      </p:sp>
      <p:sp>
        <p:nvSpPr>
          <p:cNvPr id="3" name="Content Placeholder 2"/>
          <p:cNvSpPr>
            <a:spLocks noGrp="1"/>
          </p:cNvSpPr>
          <p:nvPr>
            <p:ph idx="1"/>
          </p:nvPr>
        </p:nvSpPr>
        <p:spPr>
          <a:xfrm>
            <a:off x="3574764" y="273146"/>
            <a:ext cx="5111751" cy="5853672"/>
          </a:xfrm>
        </p:spPr>
        <p:txBody>
          <a:bodyPr/>
          <a:lstStyle>
            <a:lvl1pPr>
              <a:defRPr sz="2824"/>
            </a:lvl1pPr>
            <a:lvl2pPr>
              <a:defRPr sz="2471"/>
            </a:lvl2pPr>
            <a:lvl3pPr>
              <a:defRPr sz="2206"/>
            </a:lvl3pPr>
            <a:lvl4pPr>
              <a:defRPr sz="1765"/>
            </a:lvl4pPr>
            <a:lvl5pPr>
              <a:defRPr sz="1765"/>
            </a:lvl5pPr>
            <a:lvl6pPr>
              <a:defRPr sz="1765"/>
            </a:lvl6pPr>
            <a:lvl7pPr>
              <a:defRPr sz="1765"/>
            </a:lvl7pPr>
            <a:lvl8pPr>
              <a:defRPr sz="1765"/>
            </a:lvl8pPr>
            <a:lvl9pPr>
              <a:defRPr sz="17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93" y="1435757"/>
            <a:ext cx="3007591" cy="4691063"/>
          </a:xfrm>
        </p:spPr>
        <p:txBody>
          <a:bodyPr/>
          <a:lstStyle>
            <a:lvl1pPr marL="0" indent="0">
              <a:buNone/>
              <a:defRPr sz="1235"/>
            </a:lvl1pPr>
            <a:lvl2pPr marL="403036" indent="0">
              <a:buNone/>
              <a:defRPr sz="1059"/>
            </a:lvl2pPr>
            <a:lvl3pPr marL="806077" indent="0">
              <a:buNone/>
              <a:defRPr sz="794"/>
            </a:lvl3pPr>
            <a:lvl4pPr marL="1209113" indent="0">
              <a:buNone/>
              <a:defRPr sz="794"/>
            </a:lvl4pPr>
            <a:lvl5pPr marL="1612148" indent="0">
              <a:buNone/>
              <a:defRPr sz="794"/>
            </a:lvl5pPr>
            <a:lvl6pPr marL="2015185" indent="0">
              <a:buNone/>
              <a:defRPr sz="794"/>
            </a:lvl6pPr>
            <a:lvl7pPr marL="2418222" indent="0">
              <a:buNone/>
              <a:defRPr sz="794"/>
            </a:lvl7pPr>
            <a:lvl8pPr marL="2821261" indent="0">
              <a:buNone/>
              <a:defRPr sz="794"/>
            </a:lvl8pPr>
            <a:lvl9pPr marL="3224295" indent="0">
              <a:buNone/>
              <a:defRPr sz="794"/>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defTabSz="914400" fontAlgn="base">
              <a:spcBef>
                <a:spcPct val="0"/>
              </a:spcBef>
              <a:spcAft>
                <a:spcPct val="0"/>
              </a:spcAft>
              <a:defRPr smtClean="0">
                <a:latin typeface="Times New Roman" panose="02020603050405020304" pitchFamily="18" charset="0"/>
                <a:cs typeface="+mn-cs"/>
              </a:defRPr>
            </a:lvl1pPr>
          </a:lstStyle>
          <a:p>
            <a:pPr>
              <a:defRPr/>
            </a:pPr>
            <a:fld id="{338EE220-ADC2-45AD-9468-ADE8A76BC071}" type="datetime1">
              <a:rPr lang="en-US"/>
              <a:pPr>
                <a:defRPr/>
              </a:pPr>
              <a:t>7/27/2018</a:t>
            </a:fld>
            <a:endParaRPr lang="en-US"/>
          </a:p>
        </p:txBody>
      </p:sp>
      <p:sp>
        <p:nvSpPr>
          <p:cNvPr id="7" name="Footer Placeholder 5"/>
          <p:cNvSpPr>
            <a:spLocks noGrp="1"/>
          </p:cNvSpPr>
          <p:nvPr>
            <p:ph type="ftr" sz="quarter" idx="11"/>
          </p:nvPr>
        </p:nvSpPr>
        <p:spPr/>
        <p:txBody>
          <a:bodyPr/>
          <a:lstStyle>
            <a:lvl1pPr defTabSz="914400" fontAlgn="base">
              <a:spcBef>
                <a:spcPct val="0"/>
              </a:spcBef>
              <a:spcAft>
                <a:spcPct val="0"/>
              </a:spcAft>
              <a:defRPr>
                <a:latin typeface="Times New Roman" panose="02020603050405020304" pitchFamily="18" charset="0"/>
                <a:cs typeface="+mn-cs"/>
              </a:defRPr>
            </a:lvl1pPr>
          </a:lstStyle>
          <a:p>
            <a:pPr>
              <a:defRPr/>
            </a:pPr>
            <a:endParaRPr lang="en-US"/>
          </a:p>
        </p:txBody>
      </p:sp>
    </p:spTree>
    <p:extLst>
      <p:ext uri="{BB962C8B-B14F-4D97-AF65-F5344CB8AC3E}">
        <p14:creationId xmlns:p14="http://schemas.microsoft.com/office/powerpoint/2010/main" val="16499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5" descr="PPT_Template-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444" y="4800333"/>
            <a:ext cx="5486977" cy="567297"/>
          </a:xfrm>
        </p:spPr>
        <p:txBody>
          <a:bodyPr anchor="b"/>
          <a:lstStyle>
            <a:lvl1pPr algn="l">
              <a:defRPr sz="1765" b="1"/>
            </a:lvl1pPr>
          </a:lstStyle>
          <a:p>
            <a:r>
              <a:rPr lang="en-US" smtClean="0"/>
              <a:t>Click to edit Master title style</a:t>
            </a:r>
            <a:endParaRPr lang="en-US"/>
          </a:p>
        </p:txBody>
      </p:sp>
      <p:sp>
        <p:nvSpPr>
          <p:cNvPr id="3" name="Picture Placeholder 2"/>
          <p:cNvSpPr>
            <a:spLocks noGrp="1"/>
          </p:cNvSpPr>
          <p:nvPr>
            <p:ph type="pic" idx="1"/>
          </p:nvPr>
        </p:nvSpPr>
        <p:spPr>
          <a:xfrm>
            <a:off x="1792444" y="612123"/>
            <a:ext cx="5486977" cy="4115360"/>
          </a:xfrm>
        </p:spPr>
        <p:txBody>
          <a:bodyPr rtlCol="0">
            <a:normAutofit/>
          </a:bodyPr>
          <a:lstStyle>
            <a:lvl1pPr marL="0" indent="0">
              <a:buNone/>
              <a:defRPr sz="2824"/>
            </a:lvl1pPr>
            <a:lvl2pPr marL="403036" indent="0">
              <a:buNone/>
              <a:defRPr sz="2471"/>
            </a:lvl2pPr>
            <a:lvl3pPr marL="806077" indent="0">
              <a:buNone/>
              <a:defRPr sz="2206"/>
            </a:lvl3pPr>
            <a:lvl4pPr marL="1209113" indent="0">
              <a:buNone/>
              <a:defRPr sz="1765"/>
            </a:lvl4pPr>
            <a:lvl5pPr marL="1612148" indent="0">
              <a:buNone/>
              <a:defRPr sz="1765"/>
            </a:lvl5pPr>
            <a:lvl6pPr marL="2015185" indent="0">
              <a:buNone/>
              <a:defRPr sz="1765"/>
            </a:lvl6pPr>
            <a:lvl7pPr marL="2418222" indent="0">
              <a:buNone/>
              <a:defRPr sz="1765"/>
            </a:lvl7pPr>
            <a:lvl8pPr marL="2821261" indent="0">
              <a:buNone/>
              <a:defRPr sz="1765"/>
            </a:lvl8pPr>
            <a:lvl9pPr marL="3224295" indent="0">
              <a:buNone/>
              <a:defRPr sz="1765"/>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444" y="5367619"/>
            <a:ext cx="5486977" cy="804023"/>
          </a:xfrm>
        </p:spPr>
        <p:txBody>
          <a:bodyPr/>
          <a:lstStyle>
            <a:lvl1pPr marL="0" indent="0">
              <a:buNone/>
              <a:defRPr sz="1235"/>
            </a:lvl1pPr>
            <a:lvl2pPr marL="403036" indent="0">
              <a:buNone/>
              <a:defRPr sz="1059"/>
            </a:lvl2pPr>
            <a:lvl3pPr marL="806077" indent="0">
              <a:buNone/>
              <a:defRPr sz="794"/>
            </a:lvl3pPr>
            <a:lvl4pPr marL="1209113" indent="0">
              <a:buNone/>
              <a:defRPr sz="794"/>
            </a:lvl4pPr>
            <a:lvl5pPr marL="1612148" indent="0">
              <a:buNone/>
              <a:defRPr sz="794"/>
            </a:lvl5pPr>
            <a:lvl6pPr marL="2015185" indent="0">
              <a:buNone/>
              <a:defRPr sz="794"/>
            </a:lvl6pPr>
            <a:lvl7pPr marL="2418222" indent="0">
              <a:buNone/>
              <a:defRPr sz="794"/>
            </a:lvl7pPr>
            <a:lvl8pPr marL="2821261" indent="0">
              <a:buNone/>
              <a:defRPr sz="794"/>
            </a:lvl8pPr>
            <a:lvl9pPr marL="3224295" indent="0">
              <a:buNone/>
              <a:defRPr sz="794"/>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defTabSz="914400" fontAlgn="base">
              <a:spcBef>
                <a:spcPct val="0"/>
              </a:spcBef>
              <a:spcAft>
                <a:spcPct val="0"/>
              </a:spcAft>
              <a:defRPr smtClean="0">
                <a:latin typeface="Times New Roman" panose="02020603050405020304" pitchFamily="18" charset="0"/>
                <a:cs typeface="+mn-cs"/>
              </a:defRPr>
            </a:lvl1pPr>
          </a:lstStyle>
          <a:p>
            <a:pPr>
              <a:defRPr/>
            </a:pPr>
            <a:fld id="{F46EDD6C-3F56-43DB-A6D4-C669457FA968}" type="datetime1">
              <a:rPr lang="en-US"/>
              <a:pPr>
                <a:defRPr/>
              </a:pPr>
              <a:t>7/27/2018</a:t>
            </a:fld>
            <a:endParaRPr lang="en-US"/>
          </a:p>
        </p:txBody>
      </p:sp>
      <p:sp>
        <p:nvSpPr>
          <p:cNvPr id="7" name="Footer Placeholder 5"/>
          <p:cNvSpPr>
            <a:spLocks noGrp="1"/>
          </p:cNvSpPr>
          <p:nvPr>
            <p:ph type="ftr" sz="quarter" idx="11"/>
          </p:nvPr>
        </p:nvSpPr>
        <p:spPr/>
        <p:txBody>
          <a:bodyPr/>
          <a:lstStyle>
            <a:lvl1pPr defTabSz="914400" fontAlgn="base">
              <a:spcBef>
                <a:spcPct val="0"/>
              </a:spcBef>
              <a:spcAft>
                <a:spcPct val="0"/>
              </a:spcAft>
              <a:defRPr>
                <a:latin typeface="Times New Roman" panose="02020603050405020304" pitchFamily="18" charset="0"/>
                <a:cs typeface="+mn-cs"/>
              </a:defRPr>
            </a:lvl1pPr>
          </a:lstStyle>
          <a:p>
            <a:pPr>
              <a:defRPr/>
            </a:pPr>
            <a:endParaRPr lang="en-US"/>
          </a:p>
        </p:txBody>
      </p:sp>
    </p:spTree>
    <p:extLst>
      <p:ext uri="{BB962C8B-B14F-4D97-AF65-F5344CB8AC3E}">
        <p14:creationId xmlns:p14="http://schemas.microsoft.com/office/powerpoint/2010/main" val="4120475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0" tIns="45676" rIns="91350" bIns="45676"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0" tIns="45676" rIns="91350" bIns="4567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350" tIns="45676" rIns="91350" bIns="45676" rtlCol="0" anchor="ctr"/>
          <a:lstStyle>
            <a:lvl1pPr algn="l" defTabSz="897919" eaLnBrk="1" fontAlgn="auto" hangingPunct="1">
              <a:spcBef>
                <a:spcPts val="0"/>
              </a:spcBef>
              <a:spcAft>
                <a:spcPts val="0"/>
              </a:spcAft>
              <a:defRPr sz="1059" smtClean="0">
                <a:solidFill>
                  <a:prstClr val="black">
                    <a:tint val="75000"/>
                  </a:prstClr>
                </a:solidFill>
                <a:latin typeface="Calibri"/>
                <a:cs typeface="Arial" charset="0"/>
              </a:defRPr>
            </a:lvl1pPr>
          </a:lstStyle>
          <a:p>
            <a:pPr>
              <a:defRPr/>
            </a:pPr>
            <a:fld id="{09A713F2-2B63-4843-9E13-EB5B4EDB68B9}" type="datetime1">
              <a:rPr lang="en-US"/>
              <a:pPr>
                <a:defRPr/>
              </a:pPr>
              <a:t>7/27/2018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50" tIns="45676" rIns="91350" bIns="45676" rtlCol="0" anchor="ctr"/>
          <a:lstStyle>
            <a:lvl1pPr algn="ctr" defTabSz="897919" eaLnBrk="1" fontAlgn="auto" hangingPunct="1">
              <a:spcBef>
                <a:spcPts val="0"/>
              </a:spcBef>
              <a:spcAft>
                <a:spcPts val="0"/>
              </a:spcAft>
              <a:defRPr sz="1059">
                <a:solidFill>
                  <a:prstClr val="black">
                    <a:tint val="75000"/>
                  </a:prstClr>
                </a:solidFill>
                <a:latin typeface="Calibri"/>
                <a:cs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iming>
    <p:tnLst>
      <p:par>
        <p:cTn id="1" dur="indefinite" restart="never" nodeType="tmRoot"/>
      </p:par>
    </p:tnLst>
  </p:timing>
  <p:hf hdr="0" ftr="0" dt="0"/>
  <p:txStyles>
    <p:titleStyle>
      <a:lvl1pPr algn="l" defTabSz="401638" rtl="0" eaLnBrk="0" fontAlgn="base" hangingPunct="0">
        <a:spcBef>
          <a:spcPct val="0"/>
        </a:spcBef>
        <a:spcAft>
          <a:spcPct val="0"/>
        </a:spcAft>
        <a:defRPr sz="3700" kern="1200">
          <a:solidFill>
            <a:schemeClr val="tx1"/>
          </a:solidFill>
          <a:latin typeface="+mj-lt"/>
          <a:ea typeface="+mj-ea"/>
          <a:cs typeface="+mj-cs"/>
        </a:defRPr>
      </a:lvl1pPr>
      <a:lvl2pPr algn="l" defTabSz="401638" rtl="0" eaLnBrk="0" fontAlgn="base" hangingPunct="0">
        <a:spcBef>
          <a:spcPct val="0"/>
        </a:spcBef>
        <a:spcAft>
          <a:spcPct val="0"/>
        </a:spcAft>
        <a:defRPr sz="3700">
          <a:solidFill>
            <a:schemeClr val="tx1"/>
          </a:solidFill>
          <a:latin typeface="Calibri" panose="020F0502020204030204" pitchFamily="34" charset="0"/>
        </a:defRPr>
      </a:lvl2pPr>
      <a:lvl3pPr algn="l" defTabSz="401638" rtl="0" eaLnBrk="0" fontAlgn="base" hangingPunct="0">
        <a:spcBef>
          <a:spcPct val="0"/>
        </a:spcBef>
        <a:spcAft>
          <a:spcPct val="0"/>
        </a:spcAft>
        <a:defRPr sz="3700">
          <a:solidFill>
            <a:schemeClr val="tx1"/>
          </a:solidFill>
          <a:latin typeface="Calibri" panose="020F0502020204030204" pitchFamily="34" charset="0"/>
        </a:defRPr>
      </a:lvl3pPr>
      <a:lvl4pPr algn="l" defTabSz="401638" rtl="0" eaLnBrk="0" fontAlgn="base" hangingPunct="0">
        <a:spcBef>
          <a:spcPct val="0"/>
        </a:spcBef>
        <a:spcAft>
          <a:spcPct val="0"/>
        </a:spcAft>
        <a:defRPr sz="3700">
          <a:solidFill>
            <a:schemeClr val="tx1"/>
          </a:solidFill>
          <a:latin typeface="Calibri" panose="020F0502020204030204" pitchFamily="34" charset="0"/>
        </a:defRPr>
      </a:lvl4pPr>
      <a:lvl5pPr algn="l" defTabSz="401638" rtl="0" eaLnBrk="0" fontAlgn="base" hangingPunct="0">
        <a:spcBef>
          <a:spcPct val="0"/>
        </a:spcBef>
        <a:spcAft>
          <a:spcPct val="0"/>
        </a:spcAft>
        <a:defRPr sz="3700">
          <a:solidFill>
            <a:schemeClr val="tx1"/>
          </a:solidFill>
          <a:latin typeface="Calibri" panose="020F0502020204030204" pitchFamily="34" charset="0"/>
        </a:defRPr>
      </a:lvl5pPr>
      <a:lvl6pPr marL="457200" algn="l" defTabSz="401638" rtl="0" fontAlgn="base">
        <a:spcBef>
          <a:spcPct val="0"/>
        </a:spcBef>
        <a:spcAft>
          <a:spcPct val="0"/>
        </a:spcAft>
        <a:defRPr sz="3700">
          <a:solidFill>
            <a:schemeClr val="tx1"/>
          </a:solidFill>
          <a:latin typeface="Calibri" panose="020F0502020204030204" pitchFamily="34" charset="0"/>
        </a:defRPr>
      </a:lvl6pPr>
      <a:lvl7pPr marL="914400" algn="l" defTabSz="401638" rtl="0" fontAlgn="base">
        <a:spcBef>
          <a:spcPct val="0"/>
        </a:spcBef>
        <a:spcAft>
          <a:spcPct val="0"/>
        </a:spcAft>
        <a:defRPr sz="3700">
          <a:solidFill>
            <a:schemeClr val="tx1"/>
          </a:solidFill>
          <a:latin typeface="Calibri" panose="020F0502020204030204" pitchFamily="34" charset="0"/>
        </a:defRPr>
      </a:lvl7pPr>
      <a:lvl8pPr marL="1371600" algn="l" defTabSz="401638" rtl="0" fontAlgn="base">
        <a:spcBef>
          <a:spcPct val="0"/>
        </a:spcBef>
        <a:spcAft>
          <a:spcPct val="0"/>
        </a:spcAft>
        <a:defRPr sz="3700">
          <a:solidFill>
            <a:schemeClr val="tx1"/>
          </a:solidFill>
          <a:latin typeface="Calibri" panose="020F0502020204030204" pitchFamily="34" charset="0"/>
        </a:defRPr>
      </a:lvl8pPr>
      <a:lvl9pPr marL="1828800" algn="l" defTabSz="401638" rtl="0" fontAlgn="base">
        <a:spcBef>
          <a:spcPct val="0"/>
        </a:spcBef>
        <a:spcAft>
          <a:spcPct val="0"/>
        </a:spcAft>
        <a:defRPr sz="3700">
          <a:solidFill>
            <a:schemeClr val="tx1"/>
          </a:solidFill>
          <a:latin typeface="Calibri" panose="020F0502020204030204" pitchFamily="34" charset="0"/>
        </a:defRPr>
      </a:lvl9pPr>
    </p:titleStyle>
    <p:bodyStyle>
      <a:lvl1pPr marL="301625" indent="-301625" algn="l" defTabSz="401638" rtl="0" eaLnBrk="0" fontAlgn="base" hangingPunct="0">
        <a:spcBef>
          <a:spcPct val="20000"/>
        </a:spcBef>
        <a:spcAft>
          <a:spcPct val="0"/>
        </a:spcAft>
        <a:buClr>
          <a:srgbClr val="A18252"/>
        </a:buClr>
        <a:buFont typeface="Arial" charset="0"/>
        <a:buChar char="•"/>
        <a:defRPr sz="2700" kern="1200">
          <a:solidFill>
            <a:schemeClr val="tx1"/>
          </a:solidFill>
          <a:latin typeface="+mn-lt"/>
          <a:ea typeface="+mn-ea"/>
          <a:cs typeface="+mn-cs"/>
        </a:defRPr>
      </a:lvl1pPr>
      <a:lvl2pPr marL="654050" indent="-250825" algn="l" defTabSz="401638" rtl="0" eaLnBrk="0" fontAlgn="base" hangingPunct="0">
        <a:spcBef>
          <a:spcPct val="20000"/>
        </a:spcBef>
        <a:spcAft>
          <a:spcPct val="0"/>
        </a:spcAft>
        <a:buClr>
          <a:srgbClr val="A18252"/>
        </a:buClr>
        <a:buFont typeface="Arial" charset="0"/>
        <a:buChar char="•"/>
        <a:defRPr sz="2300" kern="1200">
          <a:solidFill>
            <a:schemeClr val="tx1"/>
          </a:solidFill>
          <a:latin typeface="+mn-lt"/>
          <a:ea typeface="+mn-ea"/>
          <a:cs typeface="+mn-cs"/>
        </a:defRPr>
      </a:lvl2pPr>
      <a:lvl3pPr marL="1006475" indent="-200025" algn="l" defTabSz="401638" rtl="0" eaLnBrk="0" fontAlgn="base" hangingPunct="0">
        <a:spcBef>
          <a:spcPct val="20000"/>
        </a:spcBef>
        <a:spcAft>
          <a:spcPct val="0"/>
        </a:spcAft>
        <a:buClr>
          <a:srgbClr val="A18252"/>
        </a:buClr>
        <a:buFont typeface="Arial" charset="0"/>
        <a:buChar char="•"/>
        <a:defRPr sz="1900" kern="1200">
          <a:solidFill>
            <a:schemeClr val="tx1"/>
          </a:solidFill>
          <a:latin typeface="+mn-lt"/>
          <a:ea typeface="+mn-ea"/>
          <a:cs typeface="+mn-cs"/>
        </a:defRPr>
      </a:lvl3pPr>
      <a:lvl4pPr marL="1409700" indent="-200025" algn="l" defTabSz="401638" rtl="0" eaLnBrk="0" fontAlgn="base" hangingPunct="0">
        <a:spcBef>
          <a:spcPct val="20000"/>
        </a:spcBef>
        <a:spcAft>
          <a:spcPct val="0"/>
        </a:spcAft>
        <a:buClr>
          <a:srgbClr val="A18252"/>
        </a:buClr>
        <a:buFont typeface="Arial" charset="0"/>
        <a:buChar char="•"/>
        <a:defRPr sz="1700" kern="1200">
          <a:solidFill>
            <a:schemeClr val="tx1"/>
          </a:solidFill>
          <a:latin typeface="+mn-lt"/>
          <a:ea typeface="+mn-ea"/>
          <a:cs typeface="+mn-cs"/>
        </a:defRPr>
      </a:lvl4pPr>
      <a:lvl5pPr marL="1812925" indent="-200025" algn="l" defTabSz="401638" rtl="0" eaLnBrk="0" fontAlgn="base" hangingPunct="0">
        <a:spcBef>
          <a:spcPct val="20000"/>
        </a:spcBef>
        <a:spcAft>
          <a:spcPct val="0"/>
        </a:spcAft>
        <a:buClr>
          <a:srgbClr val="A18252"/>
        </a:buClr>
        <a:buFont typeface="Arial" charset="0"/>
        <a:buChar char="•"/>
        <a:defRPr sz="1700" kern="1200">
          <a:solidFill>
            <a:schemeClr val="tx1"/>
          </a:solidFill>
          <a:latin typeface="+mn-lt"/>
          <a:ea typeface="+mn-ea"/>
          <a:cs typeface="+mn-cs"/>
        </a:defRPr>
      </a:lvl5pPr>
      <a:lvl6pPr marL="2216703" indent="-201518" algn="l" defTabSz="403036" rtl="0" eaLnBrk="1" latinLnBrk="0" hangingPunct="1">
        <a:spcBef>
          <a:spcPct val="20000"/>
        </a:spcBef>
        <a:buFont typeface="Arial"/>
        <a:buChar char="•"/>
        <a:defRPr sz="1765" kern="1200">
          <a:solidFill>
            <a:schemeClr val="tx1"/>
          </a:solidFill>
          <a:latin typeface="+mn-lt"/>
          <a:ea typeface="+mn-ea"/>
          <a:cs typeface="+mn-cs"/>
        </a:defRPr>
      </a:lvl6pPr>
      <a:lvl7pPr marL="2619741" indent="-201518" algn="l" defTabSz="403036" rtl="0" eaLnBrk="1" latinLnBrk="0" hangingPunct="1">
        <a:spcBef>
          <a:spcPct val="20000"/>
        </a:spcBef>
        <a:buFont typeface="Arial"/>
        <a:buChar char="•"/>
        <a:defRPr sz="1765" kern="1200">
          <a:solidFill>
            <a:schemeClr val="tx1"/>
          </a:solidFill>
          <a:latin typeface="+mn-lt"/>
          <a:ea typeface="+mn-ea"/>
          <a:cs typeface="+mn-cs"/>
        </a:defRPr>
      </a:lvl7pPr>
      <a:lvl8pPr marL="3022781" indent="-201518" algn="l" defTabSz="403036" rtl="0" eaLnBrk="1" latinLnBrk="0" hangingPunct="1">
        <a:spcBef>
          <a:spcPct val="20000"/>
        </a:spcBef>
        <a:buFont typeface="Arial"/>
        <a:buChar char="•"/>
        <a:defRPr sz="1765" kern="1200">
          <a:solidFill>
            <a:schemeClr val="tx1"/>
          </a:solidFill>
          <a:latin typeface="+mn-lt"/>
          <a:ea typeface="+mn-ea"/>
          <a:cs typeface="+mn-cs"/>
        </a:defRPr>
      </a:lvl8pPr>
      <a:lvl9pPr marL="3425813" indent="-201518" algn="l" defTabSz="403036" rtl="0" eaLnBrk="1" latinLnBrk="0" hangingPunct="1">
        <a:spcBef>
          <a:spcPct val="20000"/>
        </a:spcBef>
        <a:buFont typeface="Arial"/>
        <a:buChar char="•"/>
        <a:defRPr sz="1765" kern="1200">
          <a:solidFill>
            <a:schemeClr val="tx1"/>
          </a:solidFill>
          <a:latin typeface="+mn-lt"/>
          <a:ea typeface="+mn-ea"/>
          <a:cs typeface="+mn-cs"/>
        </a:defRPr>
      </a:lvl9pPr>
    </p:bodyStyle>
    <p:otherStyle>
      <a:defPPr>
        <a:defRPr lang="en-US"/>
      </a:defPPr>
      <a:lvl1pPr marL="0" algn="l" defTabSz="403036" rtl="0" eaLnBrk="1" latinLnBrk="0" hangingPunct="1">
        <a:defRPr sz="1588" kern="1200">
          <a:solidFill>
            <a:schemeClr val="tx1"/>
          </a:solidFill>
          <a:latin typeface="+mn-lt"/>
          <a:ea typeface="+mn-ea"/>
          <a:cs typeface="+mn-cs"/>
        </a:defRPr>
      </a:lvl1pPr>
      <a:lvl2pPr marL="403036" algn="l" defTabSz="403036" rtl="0" eaLnBrk="1" latinLnBrk="0" hangingPunct="1">
        <a:defRPr sz="1588" kern="1200">
          <a:solidFill>
            <a:schemeClr val="tx1"/>
          </a:solidFill>
          <a:latin typeface="+mn-lt"/>
          <a:ea typeface="+mn-ea"/>
          <a:cs typeface="+mn-cs"/>
        </a:defRPr>
      </a:lvl2pPr>
      <a:lvl3pPr marL="806077" algn="l" defTabSz="403036" rtl="0" eaLnBrk="1" latinLnBrk="0" hangingPunct="1">
        <a:defRPr sz="1588" kern="1200">
          <a:solidFill>
            <a:schemeClr val="tx1"/>
          </a:solidFill>
          <a:latin typeface="+mn-lt"/>
          <a:ea typeface="+mn-ea"/>
          <a:cs typeface="+mn-cs"/>
        </a:defRPr>
      </a:lvl3pPr>
      <a:lvl4pPr marL="1209113" algn="l" defTabSz="403036" rtl="0" eaLnBrk="1" latinLnBrk="0" hangingPunct="1">
        <a:defRPr sz="1588" kern="1200">
          <a:solidFill>
            <a:schemeClr val="tx1"/>
          </a:solidFill>
          <a:latin typeface="+mn-lt"/>
          <a:ea typeface="+mn-ea"/>
          <a:cs typeface="+mn-cs"/>
        </a:defRPr>
      </a:lvl4pPr>
      <a:lvl5pPr marL="1612148" algn="l" defTabSz="403036" rtl="0" eaLnBrk="1" latinLnBrk="0" hangingPunct="1">
        <a:defRPr sz="1588" kern="1200">
          <a:solidFill>
            <a:schemeClr val="tx1"/>
          </a:solidFill>
          <a:latin typeface="+mn-lt"/>
          <a:ea typeface="+mn-ea"/>
          <a:cs typeface="+mn-cs"/>
        </a:defRPr>
      </a:lvl5pPr>
      <a:lvl6pPr marL="2015185" algn="l" defTabSz="403036" rtl="0" eaLnBrk="1" latinLnBrk="0" hangingPunct="1">
        <a:defRPr sz="1588" kern="1200">
          <a:solidFill>
            <a:schemeClr val="tx1"/>
          </a:solidFill>
          <a:latin typeface="+mn-lt"/>
          <a:ea typeface="+mn-ea"/>
          <a:cs typeface="+mn-cs"/>
        </a:defRPr>
      </a:lvl6pPr>
      <a:lvl7pPr marL="2418222" algn="l" defTabSz="403036" rtl="0" eaLnBrk="1" latinLnBrk="0" hangingPunct="1">
        <a:defRPr sz="1588" kern="1200">
          <a:solidFill>
            <a:schemeClr val="tx1"/>
          </a:solidFill>
          <a:latin typeface="+mn-lt"/>
          <a:ea typeface="+mn-ea"/>
          <a:cs typeface="+mn-cs"/>
        </a:defRPr>
      </a:lvl7pPr>
      <a:lvl8pPr marL="2821261" algn="l" defTabSz="403036" rtl="0" eaLnBrk="1" latinLnBrk="0" hangingPunct="1">
        <a:defRPr sz="1588" kern="1200">
          <a:solidFill>
            <a:schemeClr val="tx1"/>
          </a:solidFill>
          <a:latin typeface="+mn-lt"/>
          <a:ea typeface="+mn-ea"/>
          <a:cs typeface="+mn-cs"/>
        </a:defRPr>
      </a:lvl8pPr>
      <a:lvl9pPr marL="3224295" algn="l" defTabSz="403036" rtl="0" eaLnBrk="1" latinLnBrk="0" hangingPunct="1">
        <a:defRPr sz="15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2A54"/>
            </a:gs>
            <a:gs pos="50000">
              <a:srgbClr val="014A93"/>
            </a:gs>
            <a:gs pos="100000">
              <a:srgbClr val="002A54"/>
            </a:gs>
          </a:gsLst>
          <a:lin ang="5400000"/>
        </a:gradFill>
        <a:effectLst/>
      </p:bgPr>
    </p:bg>
    <p:spTree>
      <p:nvGrpSpPr>
        <p:cNvPr id="1" name=""/>
        <p:cNvGrpSpPr/>
        <p:nvPr/>
      </p:nvGrpSpPr>
      <p:grpSpPr>
        <a:xfrm>
          <a:off x="0" y="0"/>
          <a:ext cx="0" cy="0"/>
          <a:chOff x="0" y="0"/>
          <a:chExt cx="0" cy="0"/>
        </a:xfrm>
      </p:grpSpPr>
      <p:pic>
        <p:nvPicPr>
          <p:cNvPr id="2050" name="Picture 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698341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60588" y="5411788"/>
            <a:ext cx="6983412"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2238" y="6210300"/>
            <a:ext cx="1663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01" tIns="50901" rIns="101801" bIns="50901"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948488" y="6680200"/>
            <a:ext cx="2133600" cy="133350"/>
          </a:xfrm>
          <a:prstGeom prst="rect">
            <a:avLst/>
          </a:prstGeom>
        </p:spPr>
        <p:txBody>
          <a:bodyPr vert="horz" wrap="square" lIns="0" tIns="0" rIns="0" bIns="0" numCol="1" anchor="b" anchorCtr="0" compatLnSpc="1">
            <a:prstTxWarp prst="textNoShape">
              <a:avLst/>
            </a:prstTxWarp>
          </a:bodyPr>
          <a:lstStyle>
            <a:lvl1pPr algn="r" defTabSz="896938" eaLnBrk="1" hangingPunct="1">
              <a:defRPr sz="500">
                <a:solidFill>
                  <a:srgbClr val="FFFFFF"/>
                </a:solidFill>
                <a:latin typeface="Arial" charset="0"/>
                <a:cs typeface="Arial" charset="0"/>
              </a:defRPr>
            </a:lvl1pPr>
          </a:lstStyle>
          <a:p>
            <a:fld id="{61C57E02-37F1-431A-8D0C-A5F579992A32}" type="slidenum">
              <a:rPr lang="en-US" altLang="en-US"/>
              <a:pPr/>
              <a:t>‹#›</a:t>
            </a:fld>
            <a:endParaRPr lang="en-US" altLang="en-US"/>
          </a:p>
        </p:txBody>
      </p:sp>
      <p:sp>
        <p:nvSpPr>
          <p:cNvPr id="2055" name="Title Placeholder 1"/>
          <p:cNvSpPr>
            <a:spLocks noGrp="1"/>
          </p:cNvSpPr>
          <p:nvPr>
            <p:ph type="title"/>
          </p:nvPr>
        </p:nvSpPr>
        <p:spPr bwMode="auto">
          <a:xfrm>
            <a:off x="457200" y="3778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09" r:id="rId1"/>
    <p:sldLayoutId id="2147483797" r:id="rId2"/>
  </p:sldLayoutIdLst>
  <p:timing>
    <p:tnLst>
      <p:par>
        <p:cTn id="1" dur="indefinite" restart="never" nodeType="tmRoot"/>
      </p:par>
    </p:tnLst>
  </p:timing>
  <p:hf hdr="0" ftr="0" dt="0"/>
  <p:txStyles>
    <p:titleStyle>
      <a:lvl1pPr algn="r" defTabSz="896938" rtl="0" eaLnBrk="0" fontAlgn="base" hangingPunct="0">
        <a:lnSpc>
          <a:spcPct val="85000"/>
        </a:lnSpc>
        <a:spcBef>
          <a:spcPct val="0"/>
        </a:spcBef>
        <a:spcAft>
          <a:spcPct val="0"/>
        </a:spcAft>
        <a:defRPr sz="3100" b="1" kern="1200">
          <a:solidFill>
            <a:schemeClr val="bg1"/>
          </a:solidFill>
          <a:latin typeface="Arial" pitchFamily="34" charset="0"/>
          <a:ea typeface="+mj-ea"/>
          <a:cs typeface="Arial" pitchFamily="34" charset="0"/>
        </a:defRPr>
      </a:lvl1pPr>
      <a:lvl2pPr algn="r" defTabSz="896938" rtl="0" eaLnBrk="0" fontAlgn="base" hangingPunct="0">
        <a:lnSpc>
          <a:spcPct val="85000"/>
        </a:lnSpc>
        <a:spcBef>
          <a:spcPct val="0"/>
        </a:spcBef>
        <a:spcAft>
          <a:spcPct val="0"/>
        </a:spcAft>
        <a:defRPr sz="3100" b="1">
          <a:solidFill>
            <a:schemeClr val="bg1"/>
          </a:solidFill>
          <a:latin typeface="Arial" pitchFamily="34" charset="0"/>
          <a:cs typeface="Arial" pitchFamily="34" charset="0"/>
        </a:defRPr>
      </a:lvl2pPr>
      <a:lvl3pPr algn="r" defTabSz="896938" rtl="0" eaLnBrk="0" fontAlgn="base" hangingPunct="0">
        <a:lnSpc>
          <a:spcPct val="85000"/>
        </a:lnSpc>
        <a:spcBef>
          <a:spcPct val="0"/>
        </a:spcBef>
        <a:spcAft>
          <a:spcPct val="0"/>
        </a:spcAft>
        <a:defRPr sz="3100" b="1">
          <a:solidFill>
            <a:schemeClr val="bg1"/>
          </a:solidFill>
          <a:latin typeface="Arial" pitchFamily="34" charset="0"/>
          <a:cs typeface="Arial" pitchFamily="34" charset="0"/>
        </a:defRPr>
      </a:lvl3pPr>
      <a:lvl4pPr algn="r" defTabSz="896938" rtl="0" eaLnBrk="0" fontAlgn="base" hangingPunct="0">
        <a:lnSpc>
          <a:spcPct val="85000"/>
        </a:lnSpc>
        <a:spcBef>
          <a:spcPct val="0"/>
        </a:spcBef>
        <a:spcAft>
          <a:spcPct val="0"/>
        </a:spcAft>
        <a:defRPr sz="3100" b="1">
          <a:solidFill>
            <a:schemeClr val="bg1"/>
          </a:solidFill>
          <a:latin typeface="Arial" pitchFamily="34" charset="0"/>
          <a:cs typeface="Arial" pitchFamily="34" charset="0"/>
        </a:defRPr>
      </a:lvl4pPr>
      <a:lvl5pPr algn="r" defTabSz="896938" rtl="0" eaLnBrk="0" fontAlgn="base" hangingPunct="0">
        <a:lnSpc>
          <a:spcPct val="85000"/>
        </a:lnSpc>
        <a:spcBef>
          <a:spcPct val="0"/>
        </a:spcBef>
        <a:spcAft>
          <a:spcPct val="0"/>
        </a:spcAft>
        <a:defRPr sz="3100" b="1">
          <a:solidFill>
            <a:schemeClr val="bg1"/>
          </a:solidFill>
          <a:latin typeface="Arial" pitchFamily="34" charset="0"/>
          <a:cs typeface="Arial" pitchFamily="34" charset="0"/>
        </a:defRPr>
      </a:lvl5pPr>
      <a:lvl6pPr marL="403112" algn="r" defTabSz="897206" rtl="0" eaLnBrk="1" fontAlgn="base" hangingPunct="1">
        <a:lnSpc>
          <a:spcPct val="85000"/>
        </a:lnSpc>
        <a:spcBef>
          <a:spcPct val="0"/>
        </a:spcBef>
        <a:spcAft>
          <a:spcPct val="0"/>
        </a:spcAft>
        <a:defRPr sz="3177" b="1">
          <a:solidFill>
            <a:srgbClr val="002A54"/>
          </a:solidFill>
          <a:latin typeface="Arial" pitchFamily="34" charset="0"/>
          <a:cs typeface="Arial" pitchFamily="34" charset="0"/>
        </a:defRPr>
      </a:lvl6pPr>
      <a:lvl7pPr marL="806225" algn="r" defTabSz="897206" rtl="0" eaLnBrk="1" fontAlgn="base" hangingPunct="1">
        <a:lnSpc>
          <a:spcPct val="85000"/>
        </a:lnSpc>
        <a:spcBef>
          <a:spcPct val="0"/>
        </a:spcBef>
        <a:spcAft>
          <a:spcPct val="0"/>
        </a:spcAft>
        <a:defRPr sz="3177" b="1">
          <a:solidFill>
            <a:srgbClr val="002A54"/>
          </a:solidFill>
          <a:latin typeface="Arial" pitchFamily="34" charset="0"/>
          <a:cs typeface="Arial" pitchFamily="34" charset="0"/>
        </a:defRPr>
      </a:lvl7pPr>
      <a:lvl8pPr marL="1209337" algn="r" defTabSz="897206" rtl="0" eaLnBrk="1" fontAlgn="base" hangingPunct="1">
        <a:lnSpc>
          <a:spcPct val="85000"/>
        </a:lnSpc>
        <a:spcBef>
          <a:spcPct val="0"/>
        </a:spcBef>
        <a:spcAft>
          <a:spcPct val="0"/>
        </a:spcAft>
        <a:defRPr sz="3177" b="1">
          <a:solidFill>
            <a:srgbClr val="002A54"/>
          </a:solidFill>
          <a:latin typeface="Arial" pitchFamily="34" charset="0"/>
          <a:cs typeface="Arial" pitchFamily="34" charset="0"/>
        </a:defRPr>
      </a:lvl8pPr>
      <a:lvl9pPr marL="1612449" algn="r" defTabSz="897206" rtl="0" eaLnBrk="1" fontAlgn="base" hangingPunct="1">
        <a:lnSpc>
          <a:spcPct val="85000"/>
        </a:lnSpc>
        <a:spcBef>
          <a:spcPct val="0"/>
        </a:spcBef>
        <a:spcAft>
          <a:spcPct val="0"/>
        </a:spcAft>
        <a:defRPr sz="3177" b="1">
          <a:solidFill>
            <a:srgbClr val="002A54"/>
          </a:solidFill>
          <a:latin typeface="Arial" pitchFamily="34" charset="0"/>
          <a:cs typeface="Arial" pitchFamily="34" charset="0"/>
        </a:defRPr>
      </a:lvl9pPr>
    </p:titleStyle>
    <p:bodyStyle>
      <a:lvl1pPr marL="301625" indent="-301625" algn="l" defTabSz="896938" rtl="0" eaLnBrk="0" fontAlgn="base" hangingPunct="0">
        <a:lnSpc>
          <a:spcPct val="85000"/>
        </a:lnSpc>
        <a:spcBef>
          <a:spcPts val="1175"/>
        </a:spcBef>
        <a:spcAft>
          <a:spcPts val="1175"/>
        </a:spcAft>
        <a:buSzPct val="65000"/>
        <a:defRPr sz="2700" kern="1200">
          <a:solidFill>
            <a:schemeClr val="bg1"/>
          </a:solidFill>
          <a:latin typeface="Arial" pitchFamily="34" charset="0"/>
          <a:ea typeface="+mn-ea"/>
          <a:cs typeface="Arial" pitchFamily="34" charset="0"/>
        </a:defRPr>
      </a:lvl1pPr>
      <a:lvl2pPr marL="282575" indent="117475" algn="l" defTabSz="896938" rtl="0" eaLnBrk="0" fontAlgn="base" hangingPunct="0">
        <a:lnSpc>
          <a:spcPct val="85000"/>
        </a:lnSpc>
        <a:spcBef>
          <a:spcPts val="1175"/>
        </a:spcBef>
        <a:spcAft>
          <a:spcPts val="1175"/>
        </a:spcAft>
        <a:buSzPct val="65000"/>
        <a:defRPr sz="2600" kern="1200">
          <a:solidFill>
            <a:schemeClr val="bg1"/>
          </a:solidFill>
          <a:latin typeface="Arial" pitchFamily="34" charset="0"/>
          <a:ea typeface="+mn-ea"/>
          <a:cs typeface="Arial" pitchFamily="34" charset="0"/>
        </a:defRPr>
      </a:lvl2pPr>
      <a:lvl3pPr marL="555625" indent="249238" algn="l" defTabSz="896938" rtl="0" eaLnBrk="0" fontAlgn="base" hangingPunct="0">
        <a:lnSpc>
          <a:spcPct val="85000"/>
        </a:lnSpc>
        <a:spcBef>
          <a:spcPts val="1175"/>
        </a:spcBef>
        <a:spcAft>
          <a:spcPts val="1175"/>
        </a:spcAft>
        <a:buSzPct val="65000"/>
        <a:defRPr sz="2300" kern="1200">
          <a:solidFill>
            <a:schemeClr val="bg1"/>
          </a:solidFill>
          <a:latin typeface="Arial" pitchFamily="34" charset="0"/>
          <a:ea typeface="+mn-ea"/>
          <a:cs typeface="Arial" pitchFamily="34" charset="0"/>
        </a:defRPr>
      </a:lvl3pPr>
      <a:lvl4pPr marL="839788" indent="368300" algn="l" defTabSz="896938" rtl="0" eaLnBrk="0" fontAlgn="base" hangingPunct="0">
        <a:lnSpc>
          <a:spcPct val="85000"/>
        </a:lnSpc>
        <a:spcBef>
          <a:spcPts val="1175"/>
        </a:spcBef>
        <a:spcAft>
          <a:spcPts val="1175"/>
        </a:spcAft>
        <a:buSzPct val="65000"/>
        <a:defRPr sz="2200" kern="1200">
          <a:solidFill>
            <a:schemeClr val="bg1"/>
          </a:solidFill>
          <a:latin typeface="Arial" pitchFamily="34" charset="0"/>
          <a:ea typeface="+mn-ea"/>
          <a:cs typeface="Arial" pitchFamily="34" charset="0"/>
        </a:defRPr>
      </a:lvl4pPr>
      <a:lvl5pPr marL="1068388" indent="542925" algn="l" defTabSz="896938" rtl="0" eaLnBrk="0" fontAlgn="base" hangingPunct="0">
        <a:lnSpc>
          <a:spcPct val="85000"/>
        </a:lnSpc>
        <a:spcBef>
          <a:spcPts val="1175"/>
        </a:spcBef>
        <a:spcAft>
          <a:spcPts val="1175"/>
        </a:spcAft>
        <a:buSzPct val="65000"/>
        <a:defRPr sz="1900" kern="1200">
          <a:solidFill>
            <a:schemeClr val="bg1"/>
          </a:solidFill>
          <a:latin typeface="Arial" pitchFamily="34" charset="0"/>
          <a:ea typeface="+mn-ea"/>
          <a:cs typeface="Arial" pitchFamily="34" charset="0"/>
        </a:defRPr>
      </a:lvl5pPr>
      <a:lvl6pPr marL="2470316" indent="-224573" algn="l" defTabSz="898294" rtl="0" eaLnBrk="1" latinLnBrk="0" hangingPunct="1">
        <a:spcBef>
          <a:spcPct val="20000"/>
        </a:spcBef>
        <a:buFont typeface="Arial" pitchFamily="34" charset="0"/>
        <a:buChar char="•"/>
        <a:defRPr sz="1941" kern="1200">
          <a:solidFill>
            <a:schemeClr val="tx1"/>
          </a:solidFill>
          <a:latin typeface="+mn-lt"/>
          <a:ea typeface="+mn-ea"/>
          <a:cs typeface="+mn-cs"/>
        </a:defRPr>
      </a:lvl6pPr>
      <a:lvl7pPr marL="2919458" indent="-224573" algn="l" defTabSz="898294" rtl="0" eaLnBrk="1" latinLnBrk="0" hangingPunct="1">
        <a:spcBef>
          <a:spcPct val="20000"/>
        </a:spcBef>
        <a:buFont typeface="Arial" pitchFamily="34" charset="0"/>
        <a:buChar char="•"/>
        <a:defRPr sz="1941" kern="1200">
          <a:solidFill>
            <a:schemeClr val="tx1"/>
          </a:solidFill>
          <a:latin typeface="+mn-lt"/>
          <a:ea typeface="+mn-ea"/>
          <a:cs typeface="+mn-cs"/>
        </a:defRPr>
      </a:lvl7pPr>
      <a:lvl8pPr marL="3368608" indent="-224573" algn="l" defTabSz="898294" rtl="0" eaLnBrk="1" latinLnBrk="0" hangingPunct="1">
        <a:spcBef>
          <a:spcPct val="20000"/>
        </a:spcBef>
        <a:buFont typeface="Arial" pitchFamily="34" charset="0"/>
        <a:buChar char="•"/>
        <a:defRPr sz="1941" kern="1200">
          <a:solidFill>
            <a:schemeClr val="tx1"/>
          </a:solidFill>
          <a:latin typeface="+mn-lt"/>
          <a:ea typeface="+mn-ea"/>
          <a:cs typeface="+mn-cs"/>
        </a:defRPr>
      </a:lvl8pPr>
      <a:lvl9pPr marL="3817757" indent="-224573" algn="l" defTabSz="898294" rtl="0" eaLnBrk="1" latinLnBrk="0" hangingPunct="1">
        <a:spcBef>
          <a:spcPct val="20000"/>
        </a:spcBef>
        <a:buFont typeface="Arial" pitchFamily="34" charset="0"/>
        <a:buChar char="•"/>
        <a:defRPr sz="1941" kern="1200">
          <a:solidFill>
            <a:schemeClr val="tx1"/>
          </a:solidFill>
          <a:latin typeface="+mn-lt"/>
          <a:ea typeface="+mn-ea"/>
          <a:cs typeface="+mn-cs"/>
        </a:defRPr>
      </a:lvl9pPr>
    </p:bodyStyle>
    <p:otherStyle>
      <a:defPPr>
        <a:defRPr lang="en-US"/>
      </a:defPPr>
      <a:lvl1pPr marL="0" algn="l" defTabSz="898294" rtl="0" eaLnBrk="1" latinLnBrk="0" hangingPunct="1">
        <a:defRPr sz="1765" kern="1200">
          <a:solidFill>
            <a:schemeClr val="tx1"/>
          </a:solidFill>
          <a:latin typeface="+mn-lt"/>
          <a:ea typeface="+mn-ea"/>
          <a:cs typeface="+mn-cs"/>
        </a:defRPr>
      </a:lvl1pPr>
      <a:lvl2pPr marL="449149" algn="l" defTabSz="898294" rtl="0" eaLnBrk="1" latinLnBrk="0" hangingPunct="1">
        <a:defRPr sz="1765" kern="1200">
          <a:solidFill>
            <a:schemeClr val="tx1"/>
          </a:solidFill>
          <a:latin typeface="+mn-lt"/>
          <a:ea typeface="+mn-ea"/>
          <a:cs typeface="+mn-cs"/>
        </a:defRPr>
      </a:lvl2pPr>
      <a:lvl3pPr marL="898294" algn="l" defTabSz="898294" rtl="0" eaLnBrk="1" latinLnBrk="0" hangingPunct="1">
        <a:defRPr sz="1765" kern="1200">
          <a:solidFill>
            <a:schemeClr val="tx1"/>
          </a:solidFill>
          <a:latin typeface="+mn-lt"/>
          <a:ea typeface="+mn-ea"/>
          <a:cs typeface="+mn-cs"/>
        </a:defRPr>
      </a:lvl3pPr>
      <a:lvl4pPr marL="1347442" algn="l" defTabSz="898294" rtl="0" eaLnBrk="1" latinLnBrk="0" hangingPunct="1">
        <a:defRPr sz="1765" kern="1200">
          <a:solidFill>
            <a:schemeClr val="tx1"/>
          </a:solidFill>
          <a:latin typeface="+mn-lt"/>
          <a:ea typeface="+mn-ea"/>
          <a:cs typeface="+mn-cs"/>
        </a:defRPr>
      </a:lvl4pPr>
      <a:lvl5pPr marL="1796592" algn="l" defTabSz="898294" rtl="0" eaLnBrk="1" latinLnBrk="0" hangingPunct="1">
        <a:defRPr sz="1765" kern="1200">
          <a:solidFill>
            <a:schemeClr val="tx1"/>
          </a:solidFill>
          <a:latin typeface="+mn-lt"/>
          <a:ea typeface="+mn-ea"/>
          <a:cs typeface="+mn-cs"/>
        </a:defRPr>
      </a:lvl5pPr>
      <a:lvl6pPr marL="2245741" algn="l" defTabSz="898294" rtl="0" eaLnBrk="1" latinLnBrk="0" hangingPunct="1">
        <a:defRPr sz="1765" kern="1200">
          <a:solidFill>
            <a:schemeClr val="tx1"/>
          </a:solidFill>
          <a:latin typeface="+mn-lt"/>
          <a:ea typeface="+mn-ea"/>
          <a:cs typeface="+mn-cs"/>
        </a:defRPr>
      </a:lvl6pPr>
      <a:lvl7pPr marL="2694891" algn="l" defTabSz="898294" rtl="0" eaLnBrk="1" latinLnBrk="0" hangingPunct="1">
        <a:defRPr sz="1765" kern="1200">
          <a:solidFill>
            <a:schemeClr val="tx1"/>
          </a:solidFill>
          <a:latin typeface="+mn-lt"/>
          <a:ea typeface="+mn-ea"/>
          <a:cs typeface="+mn-cs"/>
        </a:defRPr>
      </a:lvl7pPr>
      <a:lvl8pPr marL="3144036" algn="l" defTabSz="898294" rtl="0" eaLnBrk="1" latinLnBrk="0" hangingPunct="1">
        <a:defRPr sz="1765" kern="1200">
          <a:solidFill>
            <a:schemeClr val="tx1"/>
          </a:solidFill>
          <a:latin typeface="+mn-lt"/>
          <a:ea typeface="+mn-ea"/>
          <a:cs typeface="+mn-cs"/>
        </a:defRPr>
      </a:lvl8pPr>
      <a:lvl9pPr marL="3593184" algn="l" defTabSz="898294" rtl="0" eaLnBrk="1" latinLnBrk="0" hangingPunct="1">
        <a:defRPr sz="17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2.wmf"/></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41.png"/><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4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57.jpeg"/></Relationships>
</file>

<file path=ppt/slides/_rels/slide4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59.jpeg"/></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5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69.jpeg"/></Relationships>
</file>

<file path=ppt/slides/_rels/slide5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ln>
            <a:miter lim="800000"/>
            <a:headEnd/>
            <a:tailEnd/>
          </a:ln>
          <a:scene3d>
            <a:camera prst="orthographicFront"/>
            <a:lightRig rig="threePt" dir="t"/>
          </a:scene3d>
          <a:extLst/>
        </p:spPr>
        <p:txBody>
          <a:bodyPr>
            <a:noAutofit/>
          </a:bodyPr>
          <a:lstStyle/>
          <a:p>
            <a:pPr algn="ctr" defTabSz="897206" eaLnBrk="1" hangingPunct="1">
              <a:lnSpc>
                <a:spcPct val="90000"/>
              </a:lnSpc>
              <a:spcBef>
                <a:spcPts val="529"/>
              </a:spcBef>
              <a:defRPr/>
            </a:pPr>
            <a:r>
              <a:rPr lang="en-US" sz="2824" dirty="0">
                <a:solidFill>
                  <a:schemeClr val="accent6">
                    <a:lumMod val="20000"/>
                    <a:lumOff val="80000"/>
                  </a:schemeClr>
                </a:solidFill>
                <a:effectLst>
                  <a:glow rad="63500">
                    <a:schemeClr val="accent3">
                      <a:satMod val="175000"/>
                      <a:alpha val="40000"/>
                    </a:schemeClr>
                  </a:glow>
                </a:effectLst>
                <a:latin typeface="+mn-lt"/>
              </a:rPr>
              <a:t>Poultry and Meatpacking Worker Safety</a:t>
            </a:r>
            <a:endParaRPr lang="en-US" sz="2824" dirty="0">
              <a:solidFill>
                <a:schemeClr val="accent6">
                  <a:lumMod val="20000"/>
                  <a:lumOff val="80000"/>
                </a:schemeClr>
              </a:solidFill>
              <a:effectLst>
                <a:glow rad="63500">
                  <a:schemeClr val="accent3">
                    <a:satMod val="175000"/>
                    <a:alpha val="40000"/>
                  </a:schemeClr>
                </a:glow>
              </a:effectLst>
              <a:latin typeface="+mn-lt"/>
              <a:ea typeface="Adobe Fangsong Std R" pitchFamily="18" charset="-128"/>
              <a:cs typeface="Arial" charset="0"/>
            </a:endParaRPr>
          </a:p>
        </p:txBody>
      </p:sp>
      <p:sp>
        <p:nvSpPr>
          <p:cNvPr id="6148" name="Slide Number Placeholder 4"/>
          <p:cNvSpPr>
            <a:spLocks noGrp="1"/>
          </p:cNvSpPr>
          <p:nvPr>
            <p:ph type="sldNum" sz="quarter" idx="10"/>
          </p:nvPr>
        </p:nvSpPr>
        <p:spPr bwMode="auto">
          <a:xfrm>
            <a:off x="6781800" y="6553200"/>
            <a:ext cx="2133600" cy="133350"/>
          </a:xfrm>
          <a:ln>
            <a:miter lim="800000"/>
            <a:headEnd/>
            <a:tailEnd/>
          </a:ln>
        </p:spPr>
        <p:txBody>
          <a:bodyPr/>
          <a:lstStyle>
            <a:lvl1pPr defTabSz="896938">
              <a:defRPr sz="2000">
                <a:solidFill>
                  <a:schemeClr val="tx1"/>
                </a:solidFill>
                <a:latin typeface="Times New Roman" pitchFamily="18" charset="0"/>
              </a:defRPr>
            </a:lvl1pPr>
            <a:lvl2pPr marL="742950" indent="-285750" defTabSz="896938">
              <a:defRPr sz="2000">
                <a:solidFill>
                  <a:schemeClr val="tx1"/>
                </a:solidFill>
                <a:latin typeface="Times New Roman" pitchFamily="18" charset="0"/>
              </a:defRPr>
            </a:lvl2pPr>
            <a:lvl3pPr marL="1143000" indent="-228600" defTabSz="896938">
              <a:defRPr sz="2000">
                <a:solidFill>
                  <a:schemeClr val="tx1"/>
                </a:solidFill>
                <a:latin typeface="Times New Roman" pitchFamily="18" charset="0"/>
              </a:defRPr>
            </a:lvl3pPr>
            <a:lvl4pPr marL="1600200" indent="-228600" defTabSz="896938">
              <a:defRPr sz="2000">
                <a:solidFill>
                  <a:schemeClr val="tx1"/>
                </a:solidFill>
                <a:latin typeface="Times New Roman" pitchFamily="18" charset="0"/>
              </a:defRPr>
            </a:lvl4pPr>
            <a:lvl5pPr marL="2057400" indent="-228600" defTabSz="896938">
              <a:defRPr sz="2000">
                <a:solidFill>
                  <a:schemeClr val="tx1"/>
                </a:solidFill>
                <a:latin typeface="Times New Roman" pitchFamily="18" charset="0"/>
              </a:defRPr>
            </a:lvl5pPr>
            <a:lvl6pPr marL="2514600" indent="-228600" defTabSz="896938" eaLnBrk="0" fontAlgn="base" hangingPunct="0">
              <a:spcBef>
                <a:spcPct val="0"/>
              </a:spcBef>
              <a:spcAft>
                <a:spcPct val="0"/>
              </a:spcAft>
              <a:defRPr sz="2000">
                <a:solidFill>
                  <a:schemeClr val="tx1"/>
                </a:solidFill>
                <a:latin typeface="Times New Roman" pitchFamily="18" charset="0"/>
              </a:defRPr>
            </a:lvl6pPr>
            <a:lvl7pPr marL="2971800" indent="-228600" defTabSz="896938" eaLnBrk="0" fontAlgn="base" hangingPunct="0">
              <a:spcBef>
                <a:spcPct val="0"/>
              </a:spcBef>
              <a:spcAft>
                <a:spcPct val="0"/>
              </a:spcAft>
              <a:defRPr sz="2000">
                <a:solidFill>
                  <a:schemeClr val="tx1"/>
                </a:solidFill>
                <a:latin typeface="Times New Roman" pitchFamily="18" charset="0"/>
              </a:defRPr>
            </a:lvl7pPr>
            <a:lvl8pPr marL="3429000" indent="-228600" defTabSz="896938" eaLnBrk="0" fontAlgn="base" hangingPunct="0">
              <a:spcBef>
                <a:spcPct val="0"/>
              </a:spcBef>
              <a:spcAft>
                <a:spcPct val="0"/>
              </a:spcAft>
              <a:defRPr sz="2000">
                <a:solidFill>
                  <a:schemeClr val="tx1"/>
                </a:solidFill>
                <a:latin typeface="Times New Roman" pitchFamily="18" charset="0"/>
              </a:defRPr>
            </a:lvl8pPr>
            <a:lvl9pPr marL="3886200" indent="-228600" defTabSz="896938" eaLnBrk="0" fontAlgn="base" hangingPunct="0">
              <a:spcBef>
                <a:spcPct val="0"/>
              </a:spcBef>
              <a:spcAft>
                <a:spcPct val="0"/>
              </a:spcAft>
              <a:defRPr sz="2000">
                <a:solidFill>
                  <a:schemeClr val="tx1"/>
                </a:solidFill>
                <a:latin typeface="Times New Roman" pitchFamily="18" charset="0"/>
              </a:defRPr>
            </a:lvl9pPr>
          </a:lstStyle>
          <a:p>
            <a:fld id="{51C3FD0E-162D-4864-88A5-77D510402A62}" type="slidenum">
              <a:rPr lang="en-US" altLang="en-US" sz="500">
                <a:solidFill>
                  <a:srgbClr val="FFFFFF"/>
                </a:solidFill>
                <a:latin typeface="Arial" charset="0"/>
              </a:rPr>
              <a:pPr/>
              <a:t>1</a:t>
            </a:fld>
            <a:endParaRPr lang="en-US" altLang="en-US" sz="500">
              <a:solidFill>
                <a:srgbClr val="FFFFFF"/>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descr="C:\Documents and Settings\BB\Desktop\Poultry\Pics\goldkistellijay011604\DSCF0013.JPG" title="Photo of a worker wearing hearing protec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7400" y="1905000"/>
            <a:ext cx="4772025" cy="3962400"/>
          </a:xfrm>
          <a:prstGeom prst="rect">
            <a:avLst/>
          </a:prstGeom>
          <a:noFill/>
          <a:ln w="9525">
            <a:solidFill>
              <a:srgbClr val="4F6853"/>
            </a:solidFill>
            <a:miter lim="800000"/>
            <a:headEnd/>
            <a:tailEnd/>
          </a:ln>
          <a:extLst>
            <a:ext uri="{909E8E84-426E-40DD-AFC4-6F175D3DCCD1}">
              <a14:hiddenFill xmlns:a14="http://schemas.microsoft.com/office/drawing/2010/main">
                <a:solidFill>
                  <a:srgbClr val="FFFFFF"/>
                </a:solidFill>
              </a14:hiddenFill>
            </a:ext>
          </a:extLst>
        </p:spPr>
      </p:pic>
      <p:sp>
        <p:nvSpPr>
          <p:cNvPr id="33796" name="TextBox 2"/>
          <p:cNvSpPr txBox="1">
            <a:spLocks noChangeArrowheads="1"/>
          </p:cNvSpPr>
          <p:nvPr/>
        </p:nvSpPr>
        <p:spPr bwMode="auto">
          <a:xfrm>
            <a:off x="381000" y="58674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25A5DC86-690D-4AC5-A2B2-51E07EE61C5E}" type="slidenum">
              <a:rPr lang="en-US" altLang="en-US"/>
              <a:pPr/>
              <a:t>10</a:t>
            </a:fld>
            <a:endParaRPr lang="en-US" altLang="en-US"/>
          </a:p>
        </p:txBody>
      </p:sp>
      <p:sp>
        <p:nvSpPr>
          <p:cNvPr id="2" name="Title 1"/>
          <p:cNvSpPr>
            <a:spLocks noGrp="1"/>
          </p:cNvSpPr>
          <p:nvPr>
            <p:ph type="title"/>
          </p:nvPr>
        </p:nvSpPr>
        <p:spPr/>
        <p:txBody>
          <a:bodyPr/>
          <a:lstStyle/>
          <a:p>
            <a:pPr lvl="0" algn="ctr" defTabSz="914400" eaLnBrk="1" hangingPunct="1"/>
            <a:r>
              <a:rPr lang="en-US" altLang="en-US" sz="4400" dirty="0">
                <a:solidFill>
                  <a:srgbClr val="1F497D"/>
                </a:solidFill>
                <a:latin typeface="Helvetica" charset="0"/>
                <a:ea typeface="+mn-ea"/>
                <a:cs typeface="+mn-cs"/>
              </a:rPr>
              <a:t>Environmental Factors that can make jobs can more </a:t>
            </a:r>
            <a:r>
              <a:rPr lang="en-US" altLang="en-US" sz="4400" dirty="0" smtClean="0">
                <a:solidFill>
                  <a:srgbClr val="1F497D"/>
                </a:solidFill>
                <a:latin typeface="Helvetica" charset="0"/>
                <a:ea typeface="+mn-ea"/>
                <a:cs typeface="+mn-cs"/>
              </a:rPr>
              <a:t>difficult </a:t>
            </a:r>
            <a:endParaRPr lang="en-US"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defTabSz="914400" eaLnBrk="1" hangingPunct="1"/>
            <a:r>
              <a:rPr lang="en-US" altLang="en-US" sz="4400" dirty="0">
                <a:solidFill>
                  <a:srgbClr val="1F497D"/>
                </a:solidFill>
                <a:latin typeface="Helvetica" charset="0"/>
                <a:ea typeface="+mn-ea"/>
                <a:cs typeface="+mn-cs"/>
              </a:rPr>
              <a:t>How does ergonomics </a:t>
            </a:r>
            <a:br>
              <a:rPr lang="en-US" altLang="en-US" sz="4400" dirty="0">
                <a:solidFill>
                  <a:srgbClr val="1F497D"/>
                </a:solidFill>
                <a:latin typeface="Helvetica" charset="0"/>
                <a:ea typeface="+mn-ea"/>
                <a:cs typeface="+mn-cs"/>
              </a:rPr>
            </a:br>
            <a:r>
              <a:rPr lang="en-US" altLang="en-US" sz="4400" dirty="0">
                <a:solidFill>
                  <a:srgbClr val="1F497D"/>
                </a:solidFill>
                <a:latin typeface="Helvetica" charset="0"/>
                <a:ea typeface="+mn-ea"/>
                <a:cs typeface="+mn-cs"/>
              </a:rPr>
              <a:t>affect you</a:t>
            </a:r>
            <a:r>
              <a:rPr lang="en-US" altLang="en-US" sz="4400" dirty="0" smtClean="0">
                <a:solidFill>
                  <a:srgbClr val="1F497D"/>
                </a:solidFill>
                <a:latin typeface="Helvetica" charset="0"/>
                <a:ea typeface="+mn-ea"/>
                <a:cs typeface="+mn-cs"/>
              </a:rPr>
              <a:t>?</a:t>
            </a:r>
            <a:endParaRPr lang="en-US" dirty="0"/>
          </a:p>
        </p:txBody>
      </p:sp>
      <p:sp>
        <p:nvSpPr>
          <p:cNvPr id="35842" name="Rectangle 3"/>
          <p:cNvSpPr>
            <a:spLocks noGrp="1" noChangeArrowheads="1"/>
          </p:cNvSpPr>
          <p:nvPr>
            <p:ph idx="4294967295"/>
          </p:nvPr>
        </p:nvSpPr>
        <p:spPr>
          <a:xfrm>
            <a:off x="0" y="1981200"/>
            <a:ext cx="8229600" cy="4525963"/>
          </a:xfrm>
        </p:spPr>
        <p:txBody>
          <a:bodyPr lIns="91440" tIns="45720" rIns="91440" bIns="45720"/>
          <a:lstStyle/>
          <a:p>
            <a:pPr eaLnBrk="1" hangingPunct="1"/>
            <a:r>
              <a:rPr lang="en-US" altLang="en-US" sz="2800" smtClean="0">
                <a:solidFill>
                  <a:schemeClr val="tx2"/>
                </a:solidFill>
                <a:latin typeface="Helvetica" charset="0"/>
              </a:rPr>
              <a:t>It can help you do work safely</a:t>
            </a:r>
          </a:p>
          <a:p>
            <a:pPr eaLnBrk="1" hangingPunct="1"/>
            <a:r>
              <a:rPr lang="en-US" altLang="en-US" sz="2800" smtClean="0">
                <a:solidFill>
                  <a:schemeClr val="tx2"/>
                </a:solidFill>
                <a:latin typeface="Helvetica" charset="0"/>
              </a:rPr>
              <a:t>It can make you more comfortable</a:t>
            </a:r>
          </a:p>
          <a:p>
            <a:pPr eaLnBrk="1" hangingPunct="1"/>
            <a:r>
              <a:rPr lang="en-US" altLang="en-US" sz="2800" smtClean="0">
                <a:solidFill>
                  <a:schemeClr val="tx2"/>
                </a:solidFill>
                <a:latin typeface="Helvetica" charset="0"/>
              </a:rPr>
              <a:t>It can prevent injuries</a:t>
            </a:r>
          </a:p>
          <a:p>
            <a:pPr eaLnBrk="1" hangingPunct="1"/>
            <a:r>
              <a:rPr lang="en-US" altLang="en-US" sz="2800" smtClean="0">
                <a:solidFill>
                  <a:schemeClr val="tx2"/>
                </a:solidFill>
                <a:latin typeface="Helvetica" charset="0"/>
              </a:rPr>
              <a:t>It can result in decreased mistakes and rework</a:t>
            </a:r>
          </a:p>
          <a:p>
            <a:pPr eaLnBrk="1" hangingPunct="1"/>
            <a:r>
              <a:rPr lang="en-US" altLang="en-US" sz="2800" smtClean="0">
                <a:solidFill>
                  <a:schemeClr val="tx2"/>
                </a:solidFill>
                <a:latin typeface="Helvetica" charset="0"/>
              </a:rPr>
              <a:t>Decreased turnover</a:t>
            </a:r>
          </a:p>
        </p:txBody>
      </p:sp>
      <p:sp>
        <p:nvSpPr>
          <p:cNvPr id="35844" name="TextBox 2"/>
          <p:cNvSpPr txBox="1">
            <a:spLocks noChangeArrowheads="1"/>
          </p:cNvSpPr>
          <p:nvPr/>
        </p:nvSpPr>
        <p:spPr bwMode="auto">
          <a:xfrm>
            <a:off x="457200" y="5791200"/>
            <a:ext cx="121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7E71A1E3-1BDA-4281-8728-B443B8F1DABC}" type="slidenum">
              <a:rPr lang="en-US" altLang="en-US"/>
              <a:pPr/>
              <a:t>11</a:t>
            </a:fld>
            <a:endParaRPr lang="en-US" altLang="en-US"/>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defTabSz="914400" eaLnBrk="1" hangingPunct="1"/>
            <a:r>
              <a:rPr lang="en-US" altLang="en-US" sz="4400" dirty="0">
                <a:solidFill>
                  <a:srgbClr val="1F497D"/>
                </a:solidFill>
                <a:latin typeface="Helvetica" charset="0"/>
                <a:ea typeface="+mn-ea"/>
                <a:cs typeface="+mn-cs"/>
              </a:rPr>
              <a:t>What can you do to help</a:t>
            </a:r>
            <a:r>
              <a:rPr lang="en-US" altLang="en-US" sz="4400" dirty="0" smtClean="0">
                <a:solidFill>
                  <a:srgbClr val="1F497D"/>
                </a:solidFill>
                <a:latin typeface="Helvetica" charset="0"/>
                <a:ea typeface="+mn-ea"/>
                <a:cs typeface="+mn-cs"/>
              </a:rPr>
              <a:t>?</a:t>
            </a:r>
            <a:endParaRPr lang="en-US" dirty="0"/>
          </a:p>
        </p:txBody>
      </p:sp>
      <p:sp>
        <p:nvSpPr>
          <p:cNvPr id="37890" name="Rectangle 3"/>
          <p:cNvSpPr>
            <a:spLocks noGrp="1" noChangeArrowheads="1"/>
          </p:cNvSpPr>
          <p:nvPr>
            <p:ph idx="4294967295"/>
          </p:nvPr>
        </p:nvSpPr>
        <p:spPr>
          <a:xfrm>
            <a:off x="0" y="1600200"/>
            <a:ext cx="8229600" cy="4525963"/>
          </a:xfrm>
        </p:spPr>
        <p:txBody>
          <a:bodyPr lIns="91440" tIns="45720" rIns="91440" bIns="45720"/>
          <a:lstStyle/>
          <a:p>
            <a:pPr eaLnBrk="1" hangingPunct="1">
              <a:lnSpc>
                <a:spcPct val="90000"/>
              </a:lnSpc>
            </a:pPr>
            <a:r>
              <a:rPr lang="en-US" altLang="en-US" sz="2800" smtClean="0">
                <a:solidFill>
                  <a:schemeClr val="tx2"/>
                </a:solidFill>
                <a:latin typeface="Helvetica" charset="0"/>
              </a:rPr>
              <a:t>Be aware of what is happening in your work area</a:t>
            </a:r>
          </a:p>
          <a:p>
            <a:pPr eaLnBrk="1" hangingPunct="1">
              <a:lnSpc>
                <a:spcPct val="90000"/>
              </a:lnSpc>
            </a:pPr>
            <a:r>
              <a:rPr lang="en-US" altLang="en-US" sz="2800" smtClean="0">
                <a:solidFill>
                  <a:schemeClr val="tx2"/>
                </a:solidFill>
                <a:latin typeface="Helvetica" charset="0"/>
              </a:rPr>
              <a:t>Go to your supervisor with questions or concerns</a:t>
            </a:r>
          </a:p>
          <a:p>
            <a:pPr eaLnBrk="1" hangingPunct="1">
              <a:lnSpc>
                <a:spcPct val="90000"/>
              </a:lnSpc>
            </a:pPr>
            <a:r>
              <a:rPr lang="en-US" altLang="en-US" sz="2800" smtClean="0">
                <a:solidFill>
                  <a:schemeClr val="tx2"/>
                </a:solidFill>
                <a:latin typeface="Helvetica" charset="0"/>
              </a:rPr>
              <a:t>Think about how you would improve your workplace and share your ideas with the safety team</a:t>
            </a:r>
          </a:p>
          <a:p>
            <a:pPr eaLnBrk="1" hangingPunct="1">
              <a:lnSpc>
                <a:spcPct val="90000"/>
              </a:lnSpc>
            </a:pPr>
            <a:r>
              <a:rPr lang="en-US" altLang="en-US" sz="2800" smtClean="0">
                <a:solidFill>
                  <a:schemeClr val="tx2"/>
                </a:solidFill>
                <a:latin typeface="Helvetica" charset="0"/>
              </a:rPr>
              <a:t>Report any symptoms to supervisor or safety people</a:t>
            </a:r>
          </a:p>
          <a:p>
            <a:pPr eaLnBrk="1" hangingPunct="1">
              <a:lnSpc>
                <a:spcPct val="90000"/>
              </a:lnSpc>
            </a:pPr>
            <a:r>
              <a:rPr lang="en-US" altLang="en-US" sz="2800" smtClean="0">
                <a:solidFill>
                  <a:schemeClr val="tx2"/>
                </a:solidFill>
                <a:latin typeface="Helvetica" charset="0"/>
              </a:rPr>
              <a:t>Be a team player</a:t>
            </a:r>
          </a:p>
        </p:txBody>
      </p:sp>
      <p:sp>
        <p:nvSpPr>
          <p:cNvPr id="37892" name="TextBox 2"/>
          <p:cNvSpPr txBox="1">
            <a:spLocks noChangeArrowheads="1"/>
          </p:cNvSpPr>
          <p:nvPr/>
        </p:nvSpPr>
        <p:spPr bwMode="auto">
          <a:xfrm>
            <a:off x="457200" y="61722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22D81509-9AAB-4F1B-B787-42D8301A50E0}" type="slidenum">
              <a:rPr lang="en-US" altLang="en-US"/>
              <a:pPr/>
              <a:t>12</a:t>
            </a:fld>
            <a:endParaRPr lang="en-US" altLang="en-US"/>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17525" y="685800"/>
            <a:ext cx="8229600" cy="1143000"/>
          </a:xfrm>
        </p:spPr>
        <p:txBody>
          <a:bodyPr/>
          <a:lstStyle/>
          <a:p>
            <a:r>
              <a:rPr lang="en-US" altLang="en-US" sz="4400" smtClean="0">
                <a:solidFill>
                  <a:srgbClr val="000000"/>
                </a:solidFill>
              </a:rPr>
              <a:t>Early Identification of Problems</a:t>
            </a:r>
            <a:r>
              <a:rPr lang="en-US" altLang="en-US" sz="4000" smtClean="0">
                <a:solidFill>
                  <a:srgbClr val="000000"/>
                </a:solidFill>
                <a:latin typeface="Helvetica" charset="0"/>
              </a:rPr>
              <a:t/>
            </a:r>
            <a:br>
              <a:rPr lang="en-US" altLang="en-US" sz="4000" smtClean="0">
                <a:solidFill>
                  <a:srgbClr val="000000"/>
                </a:solidFill>
                <a:latin typeface="Helvetica" charset="0"/>
              </a:rPr>
            </a:br>
            <a:endParaRPr lang="en-US" altLang="en-US" smtClean="0"/>
          </a:p>
        </p:txBody>
      </p:sp>
      <p:sp>
        <p:nvSpPr>
          <p:cNvPr id="39939" name="Rectangle 5" title="Image of a line under early identification of problems"/>
          <p:cNvSpPr>
            <a:spLocks noChangeArrowheads="1"/>
          </p:cNvSpPr>
          <p:nvPr/>
        </p:nvSpPr>
        <p:spPr bwMode="blackGray">
          <a:xfrm>
            <a:off x="533400" y="1443038"/>
            <a:ext cx="8305800" cy="76200"/>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en-US"/>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defTabSz="914400"/>
            <a:r>
              <a:rPr lang="en-US" altLang="en-US" sz="4400" dirty="0">
                <a:solidFill>
                  <a:srgbClr val="000000"/>
                </a:solidFill>
                <a:latin typeface="Helvetica" charset="0"/>
                <a:ea typeface="+mn-ea"/>
                <a:cs typeface="+mn-cs"/>
              </a:rPr>
              <a:t>What is an ergonomic related </a:t>
            </a:r>
            <a:br>
              <a:rPr lang="en-US" altLang="en-US" sz="4400" dirty="0">
                <a:solidFill>
                  <a:srgbClr val="000000"/>
                </a:solidFill>
                <a:latin typeface="Helvetica" charset="0"/>
                <a:ea typeface="+mn-ea"/>
                <a:cs typeface="+mn-cs"/>
              </a:rPr>
            </a:br>
            <a:r>
              <a:rPr lang="en-US" altLang="en-US" sz="4400" dirty="0">
                <a:solidFill>
                  <a:srgbClr val="000000"/>
                </a:solidFill>
                <a:latin typeface="Helvetica" charset="0"/>
                <a:ea typeface="+mn-ea"/>
                <a:cs typeface="+mn-cs"/>
              </a:rPr>
              <a:t>injury or disorder</a:t>
            </a:r>
            <a:r>
              <a:rPr lang="en-US" altLang="en-US" sz="4400" dirty="0" smtClean="0">
                <a:solidFill>
                  <a:srgbClr val="000000"/>
                </a:solidFill>
                <a:latin typeface="Helvetica" charset="0"/>
                <a:ea typeface="+mn-ea"/>
                <a:cs typeface="+mn-cs"/>
              </a:rPr>
              <a:t>?</a:t>
            </a:r>
            <a:endParaRPr lang="en-US" dirty="0"/>
          </a:p>
        </p:txBody>
      </p:sp>
      <p:sp>
        <p:nvSpPr>
          <p:cNvPr id="28675" name="Rectangle 3"/>
          <p:cNvSpPr>
            <a:spLocks noGrp="1" noChangeArrowheads="1"/>
          </p:cNvSpPr>
          <p:nvPr>
            <p:ph type="body" idx="4294967295"/>
          </p:nvPr>
        </p:nvSpPr>
        <p:spPr>
          <a:xfrm>
            <a:off x="0" y="2057400"/>
            <a:ext cx="3352800" cy="4114800"/>
          </a:xfrm>
          <a:extLst/>
        </p:spPr>
        <p:txBody>
          <a:bodyPr lIns="91440" tIns="45720" rIns="91440" bIns="45720" rtlCol="0">
            <a:normAutofit/>
          </a:bodyPr>
          <a:lstStyle/>
          <a:p>
            <a:pPr marL="654935" lvl="1" indent="-251899" defTabSz="403036" eaLnBrk="1" fontAlgn="auto" hangingPunct="1">
              <a:spcAft>
                <a:spcPts val="0"/>
              </a:spcAft>
              <a:buFont typeface="Times" panose="02020603050405020304" pitchFamily="18" charset="0"/>
              <a:buChar char="•"/>
              <a:defRPr/>
            </a:pPr>
            <a:r>
              <a:rPr lang="en-US" altLang="en-US" sz="2382">
                <a:solidFill>
                  <a:srgbClr val="000000"/>
                </a:solidFill>
                <a:latin typeface="Helvetica" panose="020B0604020202020204" pitchFamily="34" charset="0"/>
              </a:rPr>
              <a:t>Nerves</a:t>
            </a:r>
          </a:p>
          <a:p>
            <a:pPr marL="654935" lvl="1" indent="-251899" defTabSz="403036" eaLnBrk="1" fontAlgn="auto" hangingPunct="1">
              <a:spcAft>
                <a:spcPts val="0"/>
              </a:spcAft>
              <a:buFont typeface="Times" panose="02020603050405020304" pitchFamily="18" charset="0"/>
              <a:buChar char="•"/>
              <a:defRPr/>
            </a:pPr>
            <a:endParaRPr lang="en-US" altLang="en-US" sz="2382">
              <a:solidFill>
                <a:srgbClr val="000000"/>
              </a:solidFill>
              <a:latin typeface="Helvetica" panose="020B0604020202020204" pitchFamily="34" charset="0"/>
            </a:endParaRPr>
          </a:p>
          <a:p>
            <a:pPr marL="654935" lvl="1" indent="-251899" defTabSz="403036" eaLnBrk="1" fontAlgn="auto" hangingPunct="1">
              <a:spcAft>
                <a:spcPts val="0"/>
              </a:spcAft>
              <a:buFont typeface="Times" panose="02020603050405020304" pitchFamily="18" charset="0"/>
              <a:buChar char="•"/>
              <a:defRPr/>
            </a:pPr>
            <a:r>
              <a:rPr lang="en-US" altLang="en-US" sz="2382">
                <a:solidFill>
                  <a:srgbClr val="000000"/>
                </a:solidFill>
                <a:latin typeface="Helvetica" panose="020B0604020202020204" pitchFamily="34" charset="0"/>
              </a:rPr>
              <a:t>Tendons</a:t>
            </a:r>
          </a:p>
          <a:p>
            <a:pPr marL="654935" lvl="1" indent="-251899" defTabSz="403036" eaLnBrk="1" fontAlgn="auto" hangingPunct="1">
              <a:spcAft>
                <a:spcPts val="0"/>
              </a:spcAft>
              <a:buFont typeface="Times" panose="02020603050405020304" pitchFamily="18" charset="0"/>
              <a:buChar char="•"/>
              <a:defRPr/>
            </a:pPr>
            <a:endParaRPr lang="en-US" altLang="en-US" sz="2382">
              <a:solidFill>
                <a:srgbClr val="000000"/>
              </a:solidFill>
              <a:latin typeface="Helvetica" panose="020B0604020202020204" pitchFamily="34" charset="0"/>
            </a:endParaRPr>
          </a:p>
          <a:p>
            <a:pPr marL="654935" lvl="1" indent="-251899" defTabSz="403036" eaLnBrk="1" fontAlgn="auto" hangingPunct="1">
              <a:spcAft>
                <a:spcPts val="0"/>
              </a:spcAft>
              <a:buFont typeface="Times" panose="02020603050405020304" pitchFamily="18" charset="0"/>
              <a:buChar char="•"/>
              <a:defRPr/>
            </a:pPr>
            <a:r>
              <a:rPr lang="en-US" altLang="en-US" sz="2382">
                <a:solidFill>
                  <a:srgbClr val="000000"/>
                </a:solidFill>
                <a:latin typeface="Helvetica" panose="020B0604020202020204" pitchFamily="34" charset="0"/>
              </a:rPr>
              <a:t>Muscles</a:t>
            </a:r>
          </a:p>
          <a:p>
            <a:pPr marL="654935" lvl="1" indent="-251899" defTabSz="403036" eaLnBrk="1" fontAlgn="auto" hangingPunct="1">
              <a:spcAft>
                <a:spcPts val="0"/>
              </a:spcAft>
              <a:buFont typeface="Times" panose="02020603050405020304" pitchFamily="18" charset="0"/>
              <a:buChar char="•"/>
              <a:defRPr/>
            </a:pPr>
            <a:endParaRPr lang="en-US" altLang="en-US" sz="2382">
              <a:solidFill>
                <a:srgbClr val="000000"/>
              </a:solidFill>
              <a:latin typeface="Helvetica" panose="020B0604020202020204" pitchFamily="34" charset="0"/>
            </a:endParaRPr>
          </a:p>
          <a:p>
            <a:pPr marL="654935" lvl="1" indent="-251899" defTabSz="403036" eaLnBrk="1" fontAlgn="auto" hangingPunct="1">
              <a:spcAft>
                <a:spcPts val="0"/>
              </a:spcAft>
              <a:buFont typeface="Times" panose="02020603050405020304" pitchFamily="18" charset="0"/>
              <a:buChar char="•"/>
              <a:defRPr/>
            </a:pPr>
            <a:r>
              <a:rPr lang="en-US" altLang="en-US" sz="2382">
                <a:solidFill>
                  <a:srgbClr val="000000"/>
                </a:solidFill>
                <a:latin typeface="Helvetica" panose="020B0604020202020204" pitchFamily="34" charset="0"/>
              </a:rPr>
              <a:t>Ligaments</a:t>
            </a:r>
          </a:p>
        </p:txBody>
      </p:sp>
      <p:pic>
        <p:nvPicPr>
          <p:cNvPr id="41987" name="Picture 5" descr="C:\Documents and Settings\BB\My Documents\Presentations\New Ergo\225-Principle of Ergonomics\z-CTD Graphics\graphic8.TIF" title="Image of nerves, tendons, muscles, ligamen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62400" y="1981200"/>
            <a:ext cx="4419600" cy="4038600"/>
          </a:xfrm>
          <a:prstGeom prst="rect">
            <a:avLst/>
          </a:prstGeom>
          <a:noFill/>
          <a:ln w="9525">
            <a:solidFill>
              <a:srgbClr val="433D54"/>
            </a:solidFill>
            <a:miter lim="800000"/>
            <a:headEnd/>
            <a:tailEnd/>
          </a:ln>
          <a:extLst>
            <a:ext uri="{909E8E84-426E-40DD-AFC4-6F175D3DCCD1}">
              <a14:hiddenFill xmlns:a14="http://schemas.microsoft.com/office/drawing/2010/main">
                <a:solidFill>
                  <a:srgbClr val="FFFFFF"/>
                </a:solidFill>
              </a14:hiddenFill>
            </a:ext>
          </a:extLst>
        </p:spPr>
      </p:pic>
      <p:sp>
        <p:nvSpPr>
          <p:cNvPr id="41989" name="TextBox 2"/>
          <p:cNvSpPr txBox="1">
            <a:spLocks noChangeArrowheads="1"/>
          </p:cNvSpPr>
          <p:nvPr/>
        </p:nvSpPr>
        <p:spPr bwMode="auto">
          <a:xfrm>
            <a:off x="381000" y="5715000"/>
            <a:ext cx="106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63BCDB03-B9D2-464E-99D2-A3E475546FF9}" type="slidenum">
              <a:rPr lang="en-US" altLang="en-US"/>
              <a:pPr/>
              <a:t>14</a:t>
            </a:fld>
            <a:endParaRPr lang="en-US" altLang="en-US"/>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defTabSz="914400"/>
            <a:r>
              <a:rPr lang="en-US" altLang="en-US" sz="4400" dirty="0">
                <a:solidFill>
                  <a:srgbClr val="000000"/>
                </a:solidFill>
                <a:latin typeface="Helvetica" charset="0"/>
                <a:ea typeface="+mn-ea"/>
                <a:cs typeface="+mn-cs"/>
              </a:rPr>
              <a:t>Why do these </a:t>
            </a:r>
            <a:r>
              <a:rPr lang="en-US" altLang="en-US" sz="4400" dirty="0" smtClean="0">
                <a:solidFill>
                  <a:srgbClr val="000000"/>
                </a:solidFill>
                <a:latin typeface="Helvetica" charset="0"/>
                <a:ea typeface="+mn-ea"/>
                <a:cs typeface="+mn-cs"/>
              </a:rPr>
              <a:t>types </a:t>
            </a:r>
            <a:br>
              <a:rPr lang="en-US" altLang="en-US" sz="4400" dirty="0" smtClean="0">
                <a:solidFill>
                  <a:srgbClr val="000000"/>
                </a:solidFill>
                <a:latin typeface="Helvetica" charset="0"/>
                <a:ea typeface="+mn-ea"/>
                <a:cs typeface="+mn-cs"/>
              </a:rPr>
            </a:br>
            <a:r>
              <a:rPr lang="en-US" altLang="en-US" sz="4400" dirty="0" smtClean="0">
                <a:solidFill>
                  <a:srgbClr val="000000"/>
                </a:solidFill>
                <a:latin typeface="Helvetica" charset="0"/>
                <a:ea typeface="+mn-ea"/>
                <a:cs typeface="+mn-cs"/>
              </a:rPr>
              <a:t>of </a:t>
            </a:r>
            <a:r>
              <a:rPr lang="en-US" altLang="en-US" sz="4400" dirty="0">
                <a:solidFill>
                  <a:srgbClr val="000000"/>
                </a:solidFill>
                <a:latin typeface="Helvetica" charset="0"/>
                <a:ea typeface="+mn-ea"/>
                <a:cs typeface="+mn-cs"/>
              </a:rPr>
              <a:t>injuries occur</a:t>
            </a:r>
            <a:r>
              <a:rPr lang="en-US" altLang="en-US" sz="4400" dirty="0" smtClean="0">
                <a:solidFill>
                  <a:srgbClr val="000000"/>
                </a:solidFill>
                <a:latin typeface="Helvetica" charset="0"/>
                <a:ea typeface="+mn-ea"/>
                <a:cs typeface="+mn-cs"/>
              </a:rPr>
              <a:t>?</a:t>
            </a:r>
            <a:endParaRPr lang="en-US" dirty="0"/>
          </a:p>
        </p:txBody>
      </p:sp>
      <p:sp>
        <p:nvSpPr>
          <p:cNvPr id="14339" name="Rectangle 3"/>
          <p:cNvSpPr>
            <a:spLocks noGrp="1" noChangeArrowheads="1"/>
          </p:cNvSpPr>
          <p:nvPr>
            <p:ph type="body" idx="4294967295"/>
          </p:nvPr>
        </p:nvSpPr>
        <p:spPr>
          <a:xfrm>
            <a:off x="914400" y="2057400"/>
            <a:ext cx="8229600" cy="4114800"/>
          </a:xfrm>
          <a:extLst/>
        </p:spPr>
        <p:txBody>
          <a:bodyPr lIns="91440" tIns="45720" rIns="91440" bIns="45720" rtlCol="0">
            <a:normAutofit/>
          </a:bodyPr>
          <a:lstStyle/>
          <a:p>
            <a:pPr marL="227013" indent="-227013" defTabSz="403036" eaLnBrk="1" fontAlgn="auto" hangingPunct="1">
              <a:spcAft>
                <a:spcPts val="0"/>
              </a:spcAft>
              <a:buFont typeface="Arial"/>
              <a:buChar char="•"/>
              <a:defRPr/>
            </a:pPr>
            <a:r>
              <a:rPr lang="en-US" altLang="en-US" sz="2800" dirty="0" smtClean="0">
                <a:solidFill>
                  <a:srgbClr val="000000"/>
                </a:solidFill>
                <a:latin typeface="Helvetica" panose="020B0604020202020204" pitchFamily="34" charset="0"/>
              </a:rPr>
              <a:t>Injuries can result </a:t>
            </a:r>
            <a:r>
              <a:rPr lang="en-US" altLang="en-US" sz="2800" dirty="0">
                <a:solidFill>
                  <a:srgbClr val="000000"/>
                </a:solidFill>
                <a:latin typeface="Helvetica" panose="020B0604020202020204" pitchFamily="34" charset="0"/>
              </a:rPr>
              <a:t>from working incorrectly</a:t>
            </a:r>
          </a:p>
          <a:p>
            <a:pPr marL="687388" lvl="1" indent="-228600" defTabSz="403036" eaLnBrk="1" fontAlgn="auto" hangingPunct="1">
              <a:spcAft>
                <a:spcPts val="0"/>
              </a:spcAft>
              <a:buFont typeface="Times" panose="02020603050405020304" pitchFamily="18" charset="0"/>
              <a:buChar char="•"/>
              <a:defRPr/>
            </a:pPr>
            <a:r>
              <a:rPr lang="en-US" altLang="en-US" sz="2382" dirty="0">
                <a:solidFill>
                  <a:srgbClr val="000000"/>
                </a:solidFill>
                <a:latin typeface="Helvetica" panose="020B0604020202020204" pitchFamily="34" charset="0"/>
              </a:rPr>
              <a:t>Bad workstation design</a:t>
            </a:r>
          </a:p>
          <a:p>
            <a:pPr marL="687388" lvl="1" indent="-228600" defTabSz="403036" eaLnBrk="1" fontAlgn="auto" hangingPunct="1">
              <a:spcAft>
                <a:spcPts val="0"/>
              </a:spcAft>
              <a:buFont typeface="Times" panose="02020603050405020304" pitchFamily="18" charset="0"/>
              <a:buChar char="•"/>
              <a:defRPr/>
            </a:pPr>
            <a:r>
              <a:rPr lang="en-US" altLang="en-US" sz="2382" dirty="0">
                <a:solidFill>
                  <a:srgbClr val="000000"/>
                </a:solidFill>
                <a:latin typeface="Helvetica" panose="020B0604020202020204" pitchFamily="34" charset="0"/>
              </a:rPr>
              <a:t>Not adjusting the machines/stands </a:t>
            </a:r>
            <a:r>
              <a:rPr lang="en-US" altLang="en-US" sz="2382" dirty="0" smtClean="0">
                <a:solidFill>
                  <a:srgbClr val="000000"/>
                </a:solidFill>
                <a:latin typeface="Helvetica" panose="020B0604020202020204" pitchFamily="34" charset="0"/>
              </a:rPr>
              <a:t>properly</a:t>
            </a:r>
          </a:p>
          <a:p>
            <a:pPr marL="687388" lvl="1" indent="-228600" defTabSz="403036" eaLnBrk="1" fontAlgn="auto" hangingPunct="1">
              <a:spcAft>
                <a:spcPts val="0"/>
              </a:spcAft>
              <a:buFont typeface="Times" panose="02020603050405020304" pitchFamily="18" charset="0"/>
              <a:buChar char="•"/>
              <a:defRPr/>
            </a:pPr>
            <a:r>
              <a:rPr lang="en-US" altLang="en-US" sz="2382" dirty="0" smtClean="0">
                <a:solidFill>
                  <a:srgbClr val="000000"/>
                </a:solidFill>
                <a:latin typeface="Helvetica" panose="020B0604020202020204" pitchFamily="34" charset="0"/>
              </a:rPr>
              <a:t>Bad tool design</a:t>
            </a:r>
            <a:r>
              <a:rPr lang="en-US" altLang="en-US" sz="2382" dirty="0">
                <a:solidFill>
                  <a:srgbClr val="000000"/>
                </a:solidFill>
                <a:latin typeface="Helvetica" panose="020B0604020202020204" pitchFamily="34" charset="0"/>
              </a:rPr>
              <a:t/>
            </a:r>
            <a:br>
              <a:rPr lang="en-US" altLang="en-US" sz="2382" dirty="0">
                <a:solidFill>
                  <a:srgbClr val="000000"/>
                </a:solidFill>
                <a:latin typeface="Helvetica" panose="020B0604020202020204" pitchFamily="34" charset="0"/>
              </a:rPr>
            </a:br>
            <a:endParaRPr lang="en-US" altLang="en-US" sz="2382" dirty="0">
              <a:solidFill>
                <a:srgbClr val="000000"/>
              </a:solidFill>
              <a:latin typeface="Helvetica" panose="020B0604020202020204" pitchFamily="34" charset="0"/>
            </a:endParaRPr>
          </a:p>
          <a:p>
            <a:pPr marL="227013" indent="-227013" defTabSz="403036" eaLnBrk="1" fontAlgn="auto" hangingPunct="1">
              <a:spcAft>
                <a:spcPts val="0"/>
              </a:spcAft>
              <a:buFont typeface="Arial"/>
              <a:buChar char="•"/>
              <a:defRPr/>
            </a:pPr>
            <a:r>
              <a:rPr lang="en-US" altLang="en-US" sz="2800" dirty="0">
                <a:solidFill>
                  <a:srgbClr val="000000"/>
                </a:solidFill>
                <a:latin typeface="Helvetica" panose="020B0604020202020204" pitchFamily="34" charset="0"/>
              </a:rPr>
              <a:t>Employees try to do things their bodies can’t</a:t>
            </a:r>
          </a:p>
          <a:p>
            <a:pPr marL="687388" lvl="1" indent="-228600" defTabSz="403036" eaLnBrk="1" fontAlgn="auto" hangingPunct="1">
              <a:spcAft>
                <a:spcPts val="0"/>
              </a:spcAft>
              <a:buFont typeface="Times" panose="02020603050405020304" pitchFamily="18" charset="0"/>
              <a:buChar char="•"/>
              <a:defRPr/>
            </a:pPr>
            <a:r>
              <a:rPr lang="en-US" altLang="en-US" sz="2382" dirty="0">
                <a:solidFill>
                  <a:srgbClr val="000000"/>
                </a:solidFill>
                <a:latin typeface="Helvetica" panose="020B0604020202020204" pitchFamily="34" charset="0"/>
              </a:rPr>
              <a:t>Work too fast, hard, long or in a bad posture</a:t>
            </a:r>
          </a:p>
          <a:p>
            <a:pPr marL="687388" lvl="1" indent="-228600" defTabSz="403036" eaLnBrk="1" fontAlgn="auto" hangingPunct="1">
              <a:spcAft>
                <a:spcPts val="0"/>
              </a:spcAft>
              <a:buFont typeface="Times" panose="02020603050405020304" pitchFamily="18" charset="0"/>
              <a:buChar char="•"/>
              <a:defRPr/>
            </a:pPr>
            <a:r>
              <a:rPr lang="en-US" altLang="en-US" sz="2382" dirty="0">
                <a:solidFill>
                  <a:srgbClr val="000000"/>
                </a:solidFill>
                <a:latin typeface="Helvetica" panose="020B0604020202020204" pitchFamily="34" charset="0"/>
              </a:rPr>
              <a:t>Pick up an object that is too heavy</a:t>
            </a:r>
          </a:p>
          <a:p>
            <a:pPr marL="687388" lvl="1" indent="-228600" defTabSz="403036" eaLnBrk="1" fontAlgn="auto" hangingPunct="1">
              <a:spcAft>
                <a:spcPts val="0"/>
              </a:spcAft>
              <a:buFont typeface="Times" panose="02020603050405020304" pitchFamily="18" charset="0"/>
              <a:buChar char="•"/>
              <a:defRPr/>
            </a:pPr>
            <a:r>
              <a:rPr lang="en-US" altLang="en-US" sz="2382" dirty="0">
                <a:solidFill>
                  <a:srgbClr val="000000"/>
                </a:solidFill>
                <a:latin typeface="Helvetica" panose="020B0604020202020204" pitchFamily="34" charset="0"/>
              </a:rPr>
              <a:t>Don’t use proper lifting or cutting technique</a:t>
            </a:r>
          </a:p>
        </p:txBody>
      </p:sp>
      <p:sp>
        <p:nvSpPr>
          <p:cNvPr id="44036" name="TextBox 2"/>
          <p:cNvSpPr txBox="1">
            <a:spLocks noChangeArrowheads="1"/>
          </p:cNvSpPr>
          <p:nvPr/>
        </p:nvSpPr>
        <p:spPr bwMode="auto">
          <a:xfrm>
            <a:off x="304800" y="59436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0218AAF3-ADA6-4FD8-88C4-25A79D3391E4}" type="slidenum">
              <a:rPr lang="en-US" altLang="en-US"/>
              <a:pPr/>
              <a:t>15</a:t>
            </a:fld>
            <a:endParaRPr lang="en-US" altLang="en-US"/>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defTabSz="914400"/>
            <a:r>
              <a:rPr lang="en-US" altLang="en-US" sz="4400" dirty="0">
                <a:solidFill>
                  <a:srgbClr val="000000"/>
                </a:solidFill>
                <a:latin typeface="Helvetica" charset="0"/>
                <a:ea typeface="+mn-ea"/>
                <a:cs typeface="+mn-cs"/>
              </a:rPr>
              <a:t>What areas of the body </a:t>
            </a:r>
            <a:br>
              <a:rPr lang="en-US" altLang="en-US" sz="4400" dirty="0">
                <a:solidFill>
                  <a:srgbClr val="000000"/>
                </a:solidFill>
                <a:latin typeface="Helvetica" charset="0"/>
                <a:ea typeface="+mn-ea"/>
                <a:cs typeface="+mn-cs"/>
              </a:rPr>
            </a:br>
            <a:r>
              <a:rPr lang="en-US" altLang="en-US" sz="4400" dirty="0">
                <a:solidFill>
                  <a:srgbClr val="000000"/>
                </a:solidFill>
                <a:latin typeface="Helvetica" charset="0"/>
                <a:ea typeface="+mn-ea"/>
                <a:cs typeface="+mn-cs"/>
              </a:rPr>
              <a:t>are most often affected</a:t>
            </a:r>
            <a:r>
              <a:rPr lang="en-US" altLang="en-US" sz="4400" dirty="0" smtClean="0">
                <a:solidFill>
                  <a:srgbClr val="000000"/>
                </a:solidFill>
                <a:latin typeface="Helvetica" charset="0"/>
                <a:ea typeface="+mn-ea"/>
                <a:cs typeface="+mn-cs"/>
              </a:rPr>
              <a:t>?</a:t>
            </a:r>
            <a:endParaRPr lang="en-US" dirty="0"/>
          </a:p>
        </p:txBody>
      </p:sp>
      <p:sp>
        <p:nvSpPr>
          <p:cNvPr id="46082" name="Rectangle 3"/>
          <p:cNvSpPr>
            <a:spLocks noGrp="1" noChangeArrowheads="1"/>
          </p:cNvSpPr>
          <p:nvPr>
            <p:ph type="body" idx="4294967295"/>
          </p:nvPr>
        </p:nvSpPr>
        <p:spPr>
          <a:xfrm>
            <a:off x="6400800" y="2057400"/>
            <a:ext cx="2743200" cy="4114800"/>
          </a:xfrm>
        </p:spPr>
        <p:txBody>
          <a:bodyPr lIns="91440" tIns="45720" rIns="91440" bIns="45720"/>
          <a:lstStyle/>
          <a:p>
            <a:pPr eaLnBrk="1" hangingPunct="1"/>
            <a:r>
              <a:rPr lang="en-US" altLang="en-US" sz="2800" smtClean="0">
                <a:solidFill>
                  <a:srgbClr val="000000"/>
                </a:solidFill>
                <a:latin typeface="Helvetica" charset="0"/>
              </a:rPr>
              <a:t>Hands</a:t>
            </a:r>
          </a:p>
          <a:p>
            <a:pPr eaLnBrk="1" hangingPunct="1"/>
            <a:endParaRPr lang="en-US" altLang="en-US" sz="2800" smtClean="0">
              <a:solidFill>
                <a:srgbClr val="000000"/>
              </a:solidFill>
              <a:latin typeface="Helvetica" charset="0"/>
            </a:endParaRPr>
          </a:p>
          <a:p>
            <a:pPr eaLnBrk="1" hangingPunct="1"/>
            <a:r>
              <a:rPr lang="en-US" altLang="en-US" sz="2800" smtClean="0">
                <a:solidFill>
                  <a:srgbClr val="000000"/>
                </a:solidFill>
                <a:latin typeface="Helvetica" charset="0"/>
              </a:rPr>
              <a:t>Arms</a:t>
            </a:r>
          </a:p>
          <a:p>
            <a:pPr eaLnBrk="1" hangingPunct="1"/>
            <a:endParaRPr lang="en-US" altLang="en-US" sz="2800" smtClean="0">
              <a:solidFill>
                <a:srgbClr val="000000"/>
              </a:solidFill>
              <a:latin typeface="Helvetica" charset="0"/>
            </a:endParaRPr>
          </a:p>
          <a:p>
            <a:pPr eaLnBrk="1" hangingPunct="1"/>
            <a:r>
              <a:rPr lang="en-US" altLang="en-US" sz="2800" smtClean="0">
                <a:solidFill>
                  <a:srgbClr val="000000"/>
                </a:solidFill>
                <a:latin typeface="Helvetica" charset="0"/>
              </a:rPr>
              <a:t>Backs</a:t>
            </a:r>
          </a:p>
          <a:p>
            <a:pPr eaLnBrk="1" hangingPunct="1"/>
            <a:endParaRPr lang="en-US" altLang="en-US" sz="2800" smtClean="0">
              <a:solidFill>
                <a:srgbClr val="000000"/>
              </a:solidFill>
              <a:latin typeface="Helvetica" charset="0"/>
            </a:endParaRPr>
          </a:p>
          <a:p>
            <a:pPr eaLnBrk="1" hangingPunct="1"/>
            <a:r>
              <a:rPr lang="en-US" altLang="en-US" sz="2800" smtClean="0">
                <a:solidFill>
                  <a:srgbClr val="000000"/>
                </a:solidFill>
                <a:latin typeface="Helvetica" charset="0"/>
              </a:rPr>
              <a:t>Shoulders</a:t>
            </a:r>
          </a:p>
        </p:txBody>
      </p:sp>
      <p:pic>
        <p:nvPicPr>
          <p:cNvPr id="46084" name="Picture 8" descr="&#10;backpain.jpeg                                                  000AB297Area51                         BAFA50E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8800" y="2057400"/>
            <a:ext cx="3263900" cy="3429000"/>
          </a:xfrm>
          <a:prstGeom prst="rect">
            <a:avLst/>
          </a:prstGeom>
          <a:noFill/>
          <a:ln w="9525">
            <a:solidFill>
              <a:srgbClr val="433D54"/>
            </a:solidFill>
            <a:miter lim="800000"/>
            <a:headEnd/>
            <a:tailEnd/>
          </a:ln>
          <a:extLst>
            <a:ext uri="{909E8E84-426E-40DD-AFC4-6F175D3DCCD1}">
              <a14:hiddenFill xmlns:a14="http://schemas.microsoft.com/office/drawing/2010/main">
                <a:solidFill>
                  <a:srgbClr val="FFFFFF"/>
                </a:solidFill>
              </a14:hiddenFill>
            </a:ext>
          </a:extLst>
        </p:spPr>
      </p:pic>
      <p:sp>
        <p:nvSpPr>
          <p:cNvPr id="46085" name="TextBox 2"/>
          <p:cNvSpPr txBox="1">
            <a:spLocks noChangeArrowheads="1"/>
          </p:cNvSpPr>
          <p:nvPr/>
        </p:nvSpPr>
        <p:spPr bwMode="auto">
          <a:xfrm>
            <a:off x="533400" y="5638800"/>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19F4CD60-3AAA-431D-BDA7-D1F574742CEA}" type="slidenum">
              <a:rPr lang="en-US" altLang="en-US"/>
              <a:pPr/>
              <a:t>16</a:t>
            </a:fld>
            <a:endParaRPr lang="en-US" altLang="en-US"/>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8"/>
          <p:cNvSpPr>
            <a:spLocks noChangeArrowheads="1"/>
          </p:cNvSpPr>
          <p:nvPr/>
        </p:nvSpPr>
        <p:spPr bwMode="auto">
          <a:xfrm>
            <a:off x="4953000" y="2057400"/>
            <a:ext cx="3200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A18252"/>
              </a:buClr>
              <a:buFont typeface="Arial" charset="0"/>
              <a:buChar char="•"/>
              <a:defRPr sz="2700">
                <a:solidFill>
                  <a:schemeClr val="tx1"/>
                </a:solidFill>
                <a:latin typeface="Calibri" pitchFamily="34" charset="0"/>
              </a:defRPr>
            </a:lvl1pPr>
            <a:lvl2pPr marL="742950" indent="-285750">
              <a:spcBef>
                <a:spcPct val="20000"/>
              </a:spcBef>
              <a:buClr>
                <a:srgbClr val="A18252"/>
              </a:buClr>
              <a:buFont typeface="Arial" charset="0"/>
              <a:buChar char="•"/>
              <a:defRPr sz="2300">
                <a:solidFill>
                  <a:schemeClr val="tx1"/>
                </a:solidFill>
                <a:latin typeface="Calibri" pitchFamily="34" charset="0"/>
              </a:defRPr>
            </a:lvl2pPr>
            <a:lvl3pPr marL="1143000" indent="-228600">
              <a:spcBef>
                <a:spcPct val="20000"/>
              </a:spcBef>
              <a:buClr>
                <a:srgbClr val="A18252"/>
              </a:buClr>
              <a:buFont typeface="Arial" charset="0"/>
              <a:buChar char="•"/>
              <a:defRPr sz="1900">
                <a:solidFill>
                  <a:schemeClr val="tx1"/>
                </a:solidFill>
                <a:latin typeface="Calibri" pitchFamily="34" charset="0"/>
              </a:defRPr>
            </a:lvl3pPr>
            <a:lvl4pPr marL="1600200" indent="-228600">
              <a:spcBef>
                <a:spcPct val="20000"/>
              </a:spcBef>
              <a:buClr>
                <a:srgbClr val="A18252"/>
              </a:buClr>
              <a:buFont typeface="Arial" charset="0"/>
              <a:buChar char="•"/>
              <a:defRPr sz="1700">
                <a:solidFill>
                  <a:schemeClr val="tx1"/>
                </a:solidFill>
                <a:latin typeface="Calibri" pitchFamily="34" charset="0"/>
              </a:defRPr>
            </a:lvl4pPr>
            <a:lvl5pPr marL="2057400" indent="-228600">
              <a:spcBef>
                <a:spcPct val="20000"/>
              </a:spcBef>
              <a:buClr>
                <a:srgbClr val="A18252"/>
              </a:buClr>
              <a:buFont typeface="Arial" charset="0"/>
              <a:buChar char="•"/>
              <a:defRPr sz="1700">
                <a:solidFill>
                  <a:schemeClr val="tx1"/>
                </a:solidFill>
                <a:latin typeface="Calibri" pitchFamily="34" charset="0"/>
              </a:defRPr>
            </a:lvl5pPr>
            <a:lvl6pPr marL="2514600" indent="-228600" eaLnBrk="0" fontAlgn="base" hangingPunct="0">
              <a:spcBef>
                <a:spcPct val="20000"/>
              </a:spcBef>
              <a:spcAft>
                <a:spcPct val="0"/>
              </a:spcAft>
              <a:buClr>
                <a:srgbClr val="A18252"/>
              </a:buClr>
              <a:buFont typeface="Arial" charset="0"/>
              <a:buChar char="•"/>
              <a:defRPr sz="1700">
                <a:solidFill>
                  <a:schemeClr val="tx1"/>
                </a:solidFill>
                <a:latin typeface="Calibri" pitchFamily="34" charset="0"/>
              </a:defRPr>
            </a:lvl6pPr>
            <a:lvl7pPr marL="2971800" indent="-228600" eaLnBrk="0" fontAlgn="base" hangingPunct="0">
              <a:spcBef>
                <a:spcPct val="20000"/>
              </a:spcBef>
              <a:spcAft>
                <a:spcPct val="0"/>
              </a:spcAft>
              <a:buClr>
                <a:srgbClr val="A18252"/>
              </a:buClr>
              <a:buFont typeface="Arial" charset="0"/>
              <a:buChar char="•"/>
              <a:defRPr sz="1700">
                <a:solidFill>
                  <a:schemeClr val="tx1"/>
                </a:solidFill>
                <a:latin typeface="Calibri" pitchFamily="34" charset="0"/>
              </a:defRPr>
            </a:lvl7pPr>
            <a:lvl8pPr marL="3429000" indent="-228600" eaLnBrk="0" fontAlgn="base" hangingPunct="0">
              <a:spcBef>
                <a:spcPct val="20000"/>
              </a:spcBef>
              <a:spcAft>
                <a:spcPct val="0"/>
              </a:spcAft>
              <a:buClr>
                <a:srgbClr val="A18252"/>
              </a:buClr>
              <a:buFont typeface="Arial" charset="0"/>
              <a:buChar char="•"/>
              <a:defRPr sz="1700">
                <a:solidFill>
                  <a:schemeClr val="tx1"/>
                </a:solidFill>
                <a:latin typeface="Calibri" pitchFamily="34" charset="0"/>
              </a:defRPr>
            </a:lvl8pPr>
            <a:lvl9pPr marL="3886200" indent="-228600" eaLnBrk="0" fontAlgn="base" hangingPunct="0">
              <a:spcBef>
                <a:spcPct val="20000"/>
              </a:spcBef>
              <a:spcAft>
                <a:spcPct val="0"/>
              </a:spcAft>
              <a:buClr>
                <a:srgbClr val="A18252"/>
              </a:buClr>
              <a:buFont typeface="Arial" charset="0"/>
              <a:buChar char="•"/>
              <a:defRPr sz="1700">
                <a:solidFill>
                  <a:schemeClr val="tx1"/>
                </a:solidFill>
                <a:latin typeface="Calibri" pitchFamily="34" charset="0"/>
              </a:defRPr>
            </a:lvl9pPr>
          </a:lstStyle>
          <a:p>
            <a:pPr lvl="1" eaLnBrk="1" hangingPunct="1">
              <a:buClrTx/>
              <a:buFont typeface="Times"/>
              <a:buChar char="•"/>
            </a:pPr>
            <a:r>
              <a:rPr lang="en-US" altLang="en-US" sz="2800">
                <a:solidFill>
                  <a:srgbClr val="000000"/>
                </a:solidFill>
                <a:latin typeface="Helvetica" charset="0"/>
              </a:rPr>
              <a:t>Aching </a:t>
            </a:r>
          </a:p>
          <a:p>
            <a:pPr lvl="1" eaLnBrk="1" hangingPunct="1">
              <a:buClrTx/>
              <a:buFont typeface="Times"/>
              <a:buChar char="•"/>
            </a:pPr>
            <a:endParaRPr lang="en-US" altLang="en-US" sz="1200">
              <a:solidFill>
                <a:srgbClr val="000000"/>
              </a:solidFill>
              <a:latin typeface="Helvetica" charset="0"/>
            </a:endParaRPr>
          </a:p>
          <a:p>
            <a:pPr lvl="1" eaLnBrk="1" hangingPunct="1">
              <a:buClrTx/>
              <a:buFont typeface="Times"/>
              <a:buChar char="•"/>
            </a:pPr>
            <a:r>
              <a:rPr lang="en-US" altLang="en-US" sz="2800">
                <a:solidFill>
                  <a:srgbClr val="000000"/>
                </a:solidFill>
                <a:latin typeface="Helvetica" charset="0"/>
              </a:rPr>
              <a:t>Burning</a:t>
            </a:r>
          </a:p>
          <a:p>
            <a:pPr lvl="1" eaLnBrk="1" hangingPunct="1">
              <a:buClrTx/>
              <a:buFont typeface="Times"/>
              <a:buChar char="•"/>
            </a:pPr>
            <a:endParaRPr lang="en-US" altLang="en-US" sz="1200">
              <a:solidFill>
                <a:srgbClr val="000000"/>
              </a:solidFill>
              <a:latin typeface="Helvetica" charset="0"/>
            </a:endParaRPr>
          </a:p>
          <a:p>
            <a:pPr lvl="1" eaLnBrk="1" hangingPunct="1">
              <a:buClrTx/>
              <a:buFont typeface="Times"/>
              <a:buChar char="•"/>
            </a:pPr>
            <a:r>
              <a:rPr lang="en-US" altLang="en-US" sz="2800">
                <a:solidFill>
                  <a:srgbClr val="000000"/>
                </a:solidFill>
                <a:latin typeface="Helvetica" charset="0"/>
              </a:rPr>
              <a:t>Pain</a:t>
            </a:r>
          </a:p>
          <a:p>
            <a:pPr lvl="1" eaLnBrk="1" hangingPunct="1">
              <a:buClrTx/>
              <a:buFont typeface="Times"/>
              <a:buChar char="•"/>
            </a:pPr>
            <a:endParaRPr lang="en-US" altLang="en-US" sz="1200">
              <a:solidFill>
                <a:srgbClr val="000000"/>
              </a:solidFill>
              <a:latin typeface="Helvetica" charset="0"/>
            </a:endParaRPr>
          </a:p>
          <a:p>
            <a:pPr lvl="1" eaLnBrk="1" hangingPunct="1">
              <a:buClrTx/>
              <a:buFont typeface="Times"/>
              <a:buChar char="•"/>
            </a:pPr>
            <a:r>
              <a:rPr lang="en-US" altLang="en-US" sz="2800">
                <a:solidFill>
                  <a:srgbClr val="000000"/>
                </a:solidFill>
                <a:latin typeface="Helvetica" charset="0"/>
              </a:rPr>
              <a:t>Numbness</a:t>
            </a:r>
          </a:p>
          <a:p>
            <a:pPr lvl="1" eaLnBrk="1" hangingPunct="1">
              <a:buClrTx/>
              <a:buFont typeface="Times"/>
              <a:buChar char="•"/>
            </a:pPr>
            <a:endParaRPr lang="en-US" altLang="en-US" sz="1200">
              <a:solidFill>
                <a:srgbClr val="000000"/>
              </a:solidFill>
              <a:latin typeface="Helvetica" charset="0"/>
            </a:endParaRPr>
          </a:p>
          <a:p>
            <a:pPr lvl="1" eaLnBrk="1" hangingPunct="1">
              <a:buClrTx/>
              <a:buFont typeface="Times"/>
              <a:buChar char="•"/>
            </a:pPr>
            <a:r>
              <a:rPr lang="en-US" altLang="en-US" sz="2800">
                <a:solidFill>
                  <a:srgbClr val="000000"/>
                </a:solidFill>
                <a:latin typeface="Helvetica" charset="0"/>
              </a:rPr>
              <a:t>Soreness</a:t>
            </a:r>
          </a:p>
        </p:txBody>
      </p:sp>
      <p:pic>
        <p:nvPicPr>
          <p:cNvPr id="48132" name="Picture 9" descr="&#10;nurse.jpeg                                                     000AB297Area51                         BAFA50E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14513" y="2057400"/>
            <a:ext cx="3278187" cy="3505200"/>
          </a:xfrm>
          <a:prstGeom prst="rect">
            <a:avLst/>
          </a:prstGeom>
          <a:noFill/>
          <a:ln w="9525">
            <a:solidFill>
              <a:srgbClr val="433D54"/>
            </a:solidFill>
            <a:miter lim="800000"/>
            <a:headEnd/>
            <a:tailEnd/>
          </a:ln>
          <a:extLst>
            <a:ext uri="{909E8E84-426E-40DD-AFC4-6F175D3DCCD1}">
              <a14:hiddenFill xmlns:a14="http://schemas.microsoft.com/office/drawing/2010/main">
                <a:solidFill>
                  <a:srgbClr val="FFFFFF"/>
                </a:solidFill>
              </a14:hiddenFill>
            </a:ext>
          </a:extLst>
        </p:spPr>
      </p:pic>
      <p:sp>
        <p:nvSpPr>
          <p:cNvPr id="48133" name="TextBox 2"/>
          <p:cNvSpPr txBox="1">
            <a:spLocks noChangeArrowheads="1"/>
          </p:cNvSpPr>
          <p:nvPr/>
        </p:nvSpPr>
        <p:spPr bwMode="auto">
          <a:xfrm>
            <a:off x="381000" y="6019800"/>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964FEB67-10B6-466F-A591-C5E3D9404A67}" type="slidenum">
              <a:rPr lang="en-US" altLang="en-US"/>
              <a:pPr/>
              <a:t>17</a:t>
            </a:fld>
            <a:endParaRPr lang="en-US" altLang="en-US"/>
          </a:p>
        </p:txBody>
      </p:sp>
      <p:sp>
        <p:nvSpPr>
          <p:cNvPr id="2" name="Title 1"/>
          <p:cNvSpPr>
            <a:spLocks noGrp="1"/>
          </p:cNvSpPr>
          <p:nvPr>
            <p:ph type="title"/>
          </p:nvPr>
        </p:nvSpPr>
        <p:spPr>
          <a:xfrm>
            <a:off x="228600" y="274638"/>
            <a:ext cx="8915400" cy="1143000"/>
          </a:xfrm>
        </p:spPr>
        <p:txBody>
          <a:bodyPr/>
          <a:lstStyle/>
          <a:p>
            <a:pPr lvl="0" defTabSz="914400"/>
            <a:r>
              <a:rPr lang="en-US" altLang="en-US" sz="4400" dirty="0">
                <a:solidFill>
                  <a:srgbClr val="000000"/>
                </a:solidFill>
                <a:latin typeface="Helvetica" charset="0"/>
                <a:ea typeface="+mn-ea"/>
                <a:cs typeface="+mn-cs"/>
              </a:rPr>
              <a:t>What are the signs and symptoms of these types of injuries</a:t>
            </a:r>
            <a:r>
              <a:rPr lang="en-US" altLang="en-US" sz="4400" dirty="0" smtClean="0">
                <a:solidFill>
                  <a:srgbClr val="000000"/>
                </a:solidFill>
                <a:latin typeface="Helvetica" charset="0"/>
                <a:ea typeface="+mn-ea"/>
                <a:cs typeface="+mn-cs"/>
              </a:rPr>
              <a:t>?</a:t>
            </a:r>
            <a:endParaRPr lang="en-US"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defTabSz="914400"/>
            <a:r>
              <a:rPr lang="en-US" altLang="en-US" sz="4400" dirty="0">
                <a:solidFill>
                  <a:srgbClr val="000000"/>
                </a:solidFill>
                <a:latin typeface="Helvetica" charset="0"/>
                <a:ea typeface="+mn-ea"/>
                <a:cs typeface="+mn-cs"/>
              </a:rPr>
              <a:t>How to report </a:t>
            </a:r>
            <a:r>
              <a:rPr lang="en-US" altLang="en-US" sz="4400" dirty="0" smtClean="0">
                <a:solidFill>
                  <a:srgbClr val="000000"/>
                </a:solidFill>
                <a:latin typeface="Helvetica" charset="0"/>
                <a:ea typeface="+mn-ea"/>
                <a:cs typeface="+mn-cs"/>
              </a:rPr>
              <a:t>problems</a:t>
            </a:r>
            <a:endParaRPr lang="en-US" dirty="0"/>
          </a:p>
        </p:txBody>
      </p:sp>
      <p:sp>
        <p:nvSpPr>
          <p:cNvPr id="18435" name="Rectangle 3"/>
          <p:cNvSpPr>
            <a:spLocks noGrp="1" noChangeArrowheads="1"/>
          </p:cNvSpPr>
          <p:nvPr>
            <p:ph type="body" idx="4294967295"/>
          </p:nvPr>
        </p:nvSpPr>
        <p:spPr>
          <a:xfrm>
            <a:off x="1334814" y="1404500"/>
            <a:ext cx="6019800" cy="5181600"/>
          </a:xfrm>
          <a:extLst/>
        </p:spPr>
        <p:txBody>
          <a:bodyPr lIns="91440" tIns="45720" rIns="91440" bIns="45720" rtlCol="0">
            <a:normAutofit/>
          </a:bodyPr>
          <a:lstStyle/>
          <a:p>
            <a:pPr marL="227013" indent="-227013" defTabSz="403036" eaLnBrk="1" fontAlgn="auto" hangingPunct="1">
              <a:lnSpc>
                <a:spcPct val="90000"/>
              </a:lnSpc>
              <a:spcAft>
                <a:spcPts val="0"/>
              </a:spcAft>
              <a:buFont typeface="Arial"/>
              <a:buChar char="•"/>
              <a:defRPr/>
            </a:pPr>
            <a:r>
              <a:rPr lang="en-US" altLang="en-US" sz="2800" dirty="0">
                <a:solidFill>
                  <a:srgbClr val="000000"/>
                </a:solidFill>
                <a:latin typeface="Helvetica" panose="020B0604020202020204" pitchFamily="34" charset="0"/>
              </a:rPr>
              <a:t>Report pain or discomfort to </a:t>
            </a:r>
            <a:br>
              <a:rPr lang="en-US" altLang="en-US" sz="2800" dirty="0">
                <a:solidFill>
                  <a:srgbClr val="000000"/>
                </a:solidFill>
                <a:latin typeface="Helvetica" panose="020B0604020202020204" pitchFamily="34" charset="0"/>
              </a:rPr>
            </a:br>
            <a:r>
              <a:rPr lang="en-US" altLang="en-US" sz="2800" dirty="0">
                <a:solidFill>
                  <a:srgbClr val="000000"/>
                </a:solidFill>
                <a:latin typeface="Helvetica" panose="020B0604020202020204" pitchFamily="34" charset="0"/>
              </a:rPr>
              <a:t>your supervisor or facility nurse</a:t>
            </a:r>
            <a:br>
              <a:rPr lang="en-US" altLang="en-US" sz="2800" dirty="0">
                <a:solidFill>
                  <a:srgbClr val="000000"/>
                </a:solidFill>
                <a:latin typeface="Helvetica" panose="020B0604020202020204" pitchFamily="34" charset="0"/>
              </a:rPr>
            </a:br>
            <a:endParaRPr lang="en-US" altLang="en-US" sz="2800" dirty="0">
              <a:solidFill>
                <a:srgbClr val="000000"/>
              </a:solidFill>
              <a:latin typeface="Helvetica" panose="020B0604020202020204" pitchFamily="34" charset="0"/>
            </a:endParaRPr>
          </a:p>
          <a:p>
            <a:pPr marL="227013" indent="-227013" defTabSz="403036" eaLnBrk="1" fontAlgn="auto" hangingPunct="1">
              <a:lnSpc>
                <a:spcPct val="90000"/>
              </a:lnSpc>
              <a:spcAft>
                <a:spcPts val="0"/>
              </a:spcAft>
              <a:buFont typeface="Arial"/>
              <a:buChar char="•"/>
              <a:defRPr/>
            </a:pPr>
            <a:r>
              <a:rPr lang="en-US" altLang="en-US" sz="2800" dirty="0">
                <a:solidFill>
                  <a:srgbClr val="000000"/>
                </a:solidFill>
                <a:latin typeface="Helvetica" panose="020B0604020202020204" pitchFamily="34" charset="0"/>
              </a:rPr>
              <a:t>The sooner the better</a:t>
            </a:r>
            <a:br>
              <a:rPr lang="en-US" altLang="en-US" sz="2800" dirty="0">
                <a:solidFill>
                  <a:srgbClr val="000000"/>
                </a:solidFill>
                <a:latin typeface="Helvetica" panose="020B0604020202020204" pitchFamily="34" charset="0"/>
              </a:rPr>
            </a:br>
            <a:endParaRPr lang="en-US" altLang="en-US" sz="2800" dirty="0">
              <a:solidFill>
                <a:srgbClr val="000000"/>
              </a:solidFill>
              <a:latin typeface="Helvetica" panose="020B0604020202020204" pitchFamily="34" charset="0"/>
            </a:endParaRPr>
          </a:p>
          <a:p>
            <a:pPr marL="227013" indent="-227013" defTabSz="403036" eaLnBrk="1" fontAlgn="auto" hangingPunct="1">
              <a:lnSpc>
                <a:spcPct val="90000"/>
              </a:lnSpc>
              <a:spcAft>
                <a:spcPts val="0"/>
              </a:spcAft>
              <a:buFont typeface="Arial"/>
              <a:buChar char="•"/>
              <a:defRPr/>
            </a:pPr>
            <a:r>
              <a:rPr lang="en-US" altLang="en-US" sz="2800" dirty="0">
                <a:solidFill>
                  <a:srgbClr val="000000"/>
                </a:solidFill>
                <a:latin typeface="Helvetica" panose="020B0604020202020204" pitchFamily="34" charset="0"/>
              </a:rPr>
              <a:t>Tell them:</a:t>
            </a:r>
          </a:p>
          <a:p>
            <a:pPr marL="687388" lvl="1" indent="-228600" defTabSz="403036" eaLnBrk="1" fontAlgn="auto" hangingPunct="1">
              <a:lnSpc>
                <a:spcPct val="90000"/>
              </a:lnSpc>
              <a:spcAft>
                <a:spcPts val="0"/>
              </a:spcAft>
              <a:buFont typeface="Times" panose="02020603050405020304" pitchFamily="18" charset="0"/>
              <a:buChar char="•"/>
              <a:defRPr/>
            </a:pPr>
            <a:r>
              <a:rPr lang="en-US" altLang="en-US" sz="2382" dirty="0">
                <a:solidFill>
                  <a:srgbClr val="000000"/>
                </a:solidFill>
                <a:latin typeface="Helvetica" panose="020B0604020202020204" pitchFamily="34" charset="0"/>
              </a:rPr>
              <a:t>When you first noticed the pain</a:t>
            </a:r>
          </a:p>
          <a:p>
            <a:pPr marL="687388" lvl="1" indent="-228600" defTabSz="403036" eaLnBrk="1" fontAlgn="auto" hangingPunct="1">
              <a:lnSpc>
                <a:spcPct val="90000"/>
              </a:lnSpc>
              <a:spcAft>
                <a:spcPts val="0"/>
              </a:spcAft>
              <a:buFont typeface="Times" panose="02020603050405020304" pitchFamily="18" charset="0"/>
              <a:buChar char="•"/>
              <a:defRPr/>
            </a:pPr>
            <a:r>
              <a:rPr lang="en-US" altLang="en-US" sz="2382" dirty="0">
                <a:solidFill>
                  <a:srgbClr val="000000"/>
                </a:solidFill>
                <a:latin typeface="Helvetica" panose="020B0604020202020204" pitchFamily="34" charset="0"/>
              </a:rPr>
              <a:t>How long it has lasted</a:t>
            </a:r>
          </a:p>
          <a:p>
            <a:pPr marL="687388" lvl="1" indent="-228600" defTabSz="403036" eaLnBrk="1" fontAlgn="auto" hangingPunct="1">
              <a:lnSpc>
                <a:spcPct val="90000"/>
              </a:lnSpc>
              <a:spcAft>
                <a:spcPts val="0"/>
              </a:spcAft>
              <a:buFont typeface="Times" panose="02020603050405020304" pitchFamily="18" charset="0"/>
              <a:buChar char="•"/>
              <a:defRPr/>
            </a:pPr>
            <a:r>
              <a:rPr lang="en-US" altLang="en-US" sz="2382" dirty="0">
                <a:solidFill>
                  <a:srgbClr val="000000"/>
                </a:solidFill>
                <a:latin typeface="Helvetica" panose="020B0604020202020204" pitchFamily="34" charset="0"/>
              </a:rPr>
              <a:t>When it is the worst</a:t>
            </a:r>
          </a:p>
          <a:p>
            <a:pPr marL="687388" lvl="1" indent="-228600" defTabSz="403036" eaLnBrk="1" fontAlgn="auto" hangingPunct="1">
              <a:lnSpc>
                <a:spcPct val="90000"/>
              </a:lnSpc>
              <a:spcAft>
                <a:spcPts val="0"/>
              </a:spcAft>
              <a:buFont typeface="Times" panose="02020603050405020304" pitchFamily="18" charset="0"/>
              <a:buChar char="•"/>
              <a:defRPr/>
            </a:pPr>
            <a:r>
              <a:rPr lang="en-US" altLang="en-US" sz="2382" dirty="0">
                <a:solidFill>
                  <a:srgbClr val="000000"/>
                </a:solidFill>
                <a:latin typeface="Helvetica" panose="020B0604020202020204" pitchFamily="34" charset="0"/>
              </a:rPr>
              <a:t>What part of the body hurts</a:t>
            </a:r>
          </a:p>
          <a:p>
            <a:pPr marL="687388" lvl="1" indent="-228600" defTabSz="403036" eaLnBrk="1" fontAlgn="auto" hangingPunct="1">
              <a:lnSpc>
                <a:spcPct val="90000"/>
              </a:lnSpc>
              <a:spcAft>
                <a:spcPts val="0"/>
              </a:spcAft>
              <a:buFont typeface="Times" panose="02020603050405020304" pitchFamily="18" charset="0"/>
              <a:buChar char="•"/>
              <a:defRPr/>
            </a:pPr>
            <a:r>
              <a:rPr lang="en-US" altLang="en-US" sz="2382" dirty="0">
                <a:solidFill>
                  <a:srgbClr val="000000"/>
                </a:solidFill>
                <a:latin typeface="Helvetica" panose="020B0604020202020204" pitchFamily="34" charset="0"/>
              </a:rPr>
              <a:t>What job you were doing</a:t>
            </a:r>
          </a:p>
        </p:txBody>
      </p:sp>
      <p:sp>
        <p:nvSpPr>
          <p:cNvPr id="50180" name="TextBox 2"/>
          <p:cNvSpPr txBox="1">
            <a:spLocks noChangeArrowheads="1"/>
          </p:cNvSpPr>
          <p:nvPr/>
        </p:nvSpPr>
        <p:spPr bwMode="auto">
          <a:xfrm>
            <a:off x="381000" y="5715000"/>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BB5DE6DE-6014-4523-A3E3-FBDD21831F3F}" type="slidenum">
              <a:rPr lang="en-US" altLang="en-US"/>
              <a:pPr/>
              <a:t>18</a:t>
            </a:fld>
            <a:endParaRPr lang="en-US" altLang="en-US"/>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defTabSz="914400"/>
            <a:r>
              <a:rPr lang="en-US" altLang="en-US" sz="4400" dirty="0">
                <a:solidFill>
                  <a:srgbClr val="000000"/>
                </a:solidFill>
                <a:latin typeface="Helvetica" charset="0"/>
                <a:ea typeface="+mn-ea"/>
                <a:cs typeface="+mn-cs"/>
              </a:rPr>
              <a:t>Medical </a:t>
            </a:r>
            <a:r>
              <a:rPr lang="en-US" altLang="en-US" sz="4400" dirty="0" smtClean="0">
                <a:solidFill>
                  <a:srgbClr val="000000"/>
                </a:solidFill>
                <a:latin typeface="Helvetica" charset="0"/>
                <a:ea typeface="+mn-ea"/>
                <a:cs typeface="+mn-cs"/>
              </a:rPr>
              <a:t>Treatment</a:t>
            </a:r>
            <a:endParaRPr lang="en-US" dirty="0"/>
          </a:p>
        </p:txBody>
      </p:sp>
      <p:sp>
        <p:nvSpPr>
          <p:cNvPr id="52226" name="Rectangle 3"/>
          <p:cNvSpPr>
            <a:spLocks noGrp="1" noChangeArrowheads="1"/>
          </p:cNvSpPr>
          <p:nvPr>
            <p:ph type="body" idx="4294967295"/>
          </p:nvPr>
        </p:nvSpPr>
        <p:spPr>
          <a:xfrm>
            <a:off x="2667000" y="1600200"/>
            <a:ext cx="6477000" cy="4114800"/>
          </a:xfrm>
        </p:spPr>
        <p:txBody>
          <a:bodyPr lIns="91440" tIns="45720" rIns="91440" bIns="45720"/>
          <a:lstStyle/>
          <a:p>
            <a:pPr marL="227013" indent="-227013" eaLnBrk="1" hangingPunct="1"/>
            <a:r>
              <a:rPr lang="en-US" altLang="en-US" sz="2800" smtClean="0">
                <a:solidFill>
                  <a:srgbClr val="000000"/>
                </a:solidFill>
                <a:latin typeface="Helvetica" charset="0"/>
              </a:rPr>
              <a:t>If the nurse or doctor does give </a:t>
            </a:r>
            <a:br>
              <a:rPr lang="en-US" altLang="en-US" sz="2800" smtClean="0">
                <a:solidFill>
                  <a:srgbClr val="000000"/>
                </a:solidFill>
                <a:latin typeface="Helvetica" charset="0"/>
              </a:rPr>
            </a:br>
            <a:r>
              <a:rPr lang="en-US" altLang="en-US" sz="2800" smtClean="0">
                <a:solidFill>
                  <a:srgbClr val="000000"/>
                </a:solidFill>
                <a:latin typeface="Helvetica" charset="0"/>
              </a:rPr>
              <a:t>you treatment or restrictions follow it.</a:t>
            </a:r>
            <a:br>
              <a:rPr lang="en-US" altLang="en-US" sz="2800" smtClean="0">
                <a:solidFill>
                  <a:srgbClr val="000000"/>
                </a:solidFill>
                <a:latin typeface="Helvetica" charset="0"/>
              </a:rPr>
            </a:br>
            <a:endParaRPr lang="en-US" altLang="en-US" sz="2800" smtClean="0">
              <a:solidFill>
                <a:srgbClr val="000000"/>
              </a:solidFill>
              <a:latin typeface="Helvetica" charset="0"/>
            </a:endParaRPr>
          </a:p>
          <a:p>
            <a:pPr marL="227013" indent="-227013" eaLnBrk="1" hangingPunct="1"/>
            <a:r>
              <a:rPr lang="en-US" altLang="en-US" sz="2800" smtClean="0">
                <a:solidFill>
                  <a:srgbClr val="000000"/>
                </a:solidFill>
                <a:latin typeface="Helvetica" charset="0"/>
              </a:rPr>
              <a:t>If they tell you to only lift 10 lbs, </a:t>
            </a:r>
            <a:br>
              <a:rPr lang="en-US" altLang="en-US" sz="2800" smtClean="0">
                <a:solidFill>
                  <a:srgbClr val="000000"/>
                </a:solidFill>
                <a:latin typeface="Helvetica" charset="0"/>
              </a:rPr>
            </a:br>
            <a:r>
              <a:rPr lang="en-US" altLang="en-US" sz="2800" smtClean="0">
                <a:solidFill>
                  <a:srgbClr val="000000"/>
                </a:solidFill>
                <a:latin typeface="Helvetica" charset="0"/>
              </a:rPr>
              <a:t>don’t lift anything more than that.</a:t>
            </a:r>
            <a:br>
              <a:rPr lang="en-US" altLang="en-US" sz="2800" smtClean="0">
                <a:solidFill>
                  <a:srgbClr val="000000"/>
                </a:solidFill>
                <a:latin typeface="Helvetica" charset="0"/>
              </a:rPr>
            </a:br>
            <a:endParaRPr lang="en-US" altLang="en-US" sz="2800" smtClean="0">
              <a:solidFill>
                <a:srgbClr val="000000"/>
              </a:solidFill>
              <a:latin typeface="Helvetica" charset="0"/>
            </a:endParaRPr>
          </a:p>
          <a:p>
            <a:pPr marL="227013" indent="-227013" eaLnBrk="1" hangingPunct="1"/>
            <a:r>
              <a:rPr lang="en-US" altLang="en-US" sz="2800" smtClean="0">
                <a:solidFill>
                  <a:srgbClr val="000000"/>
                </a:solidFill>
                <a:latin typeface="Helvetica" charset="0"/>
              </a:rPr>
              <a:t>Follow the treatment or restrictions </a:t>
            </a:r>
            <a:br>
              <a:rPr lang="en-US" altLang="en-US" sz="2800" smtClean="0">
                <a:solidFill>
                  <a:srgbClr val="000000"/>
                </a:solidFill>
                <a:latin typeface="Helvetica" charset="0"/>
              </a:rPr>
            </a:br>
            <a:r>
              <a:rPr lang="en-US" altLang="en-US" sz="2800" smtClean="0">
                <a:solidFill>
                  <a:srgbClr val="000000"/>
                </a:solidFill>
                <a:latin typeface="Helvetica" charset="0"/>
              </a:rPr>
              <a:t>away from work also.</a:t>
            </a:r>
          </a:p>
        </p:txBody>
      </p:sp>
      <p:sp>
        <p:nvSpPr>
          <p:cNvPr id="52228" name="TextBox 2"/>
          <p:cNvSpPr txBox="1">
            <a:spLocks noChangeArrowheads="1"/>
          </p:cNvSpPr>
          <p:nvPr/>
        </p:nvSpPr>
        <p:spPr bwMode="auto">
          <a:xfrm>
            <a:off x="457200" y="55626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6DCE5F36-8E2A-4DAD-8D3C-F6EA30D0B671}" type="slidenum">
              <a:rPr lang="en-US" altLang="en-US"/>
              <a:pPr/>
              <a:t>19</a:t>
            </a:fld>
            <a:endParaRPr lang="en-US" altLang="en-US"/>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237" y="805902"/>
            <a:ext cx="8229023" cy="732855"/>
          </a:xfrm>
        </p:spPr>
        <p:txBody>
          <a:bodyPr/>
          <a:lstStyle/>
          <a:p>
            <a:pPr algn="ctr"/>
            <a:r>
              <a:rPr lang="en-US" sz="4000" dirty="0" smtClean="0"/>
              <a:t>Disclaimer</a:t>
            </a:r>
            <a:endParaRPr lang="en-US" sz="4000" dirty="0"/>
          </a:p>
        </p:txBody>
      </p:sp>
      <p:sp>
        <p:nvSpPr>
          <p:cNvPr id="3" name="Content Placeholder 2"/>
          <p:cNvSpPr>
            <a:spLocks noGrp="1"/>
          </p:cNvSpPr>
          <p:nvPr>
            <p:ph idx="1"/>
          </p:nvPr>
        </p:nvSpPr>
        <p:spPr/>
        <p:txBody>
          <a:bodyPr/>
          <a:lstStyle/>
          <a:p>
            <a:pPr marL="0" indent="0">
              <a:buNone/>
            </a:pPr>
            <a:r>
              <a:rPr lang="en-US" dirty="0"/>
              <a:t>This material was produced under grant number </a:t>
            </a:r>
            <a:r>
              <a:rPr lang="en-US" dirty="0" smtClean="0"/>
              <a:t>SH-29660-SH6 </a:t>
            </a:r>
            <a:r>
              <a:rPr lang="en-US" dirty="0"/>
              <a:t>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endParaRPr lang="en-US" dirty="0"/>
          </a:p>
        </p:txBody>
      </p:sp>
      <p:sp>
        <p:nvSpPr>
          <p:cNvPr id="4" name="Slide Number Placeholder 3"/>
          <p:cNvSpPr>
            <a:spLocks noGrp="1"/>
          </p:cNvSpPr>
          <p:nvPr>
            <p:ph type="sldNum" sz="quarter" idx="10"/>
          </p:nvPr>
        </p:nvSpPr>
        <p:spPr/>
        <p:txBody>
          <a:bodyPr/>
          <a:lstStyle/>
          <a:p>
            <a:pPr>
              <a:defRPr/>
            </a:pPr>
            <a:fld id="{46F0CF91-D697-47E3-8C60-CA7299ABBD8B}" type="slidenum">
              <a:rPr lang="en-US" smtClean="0"/>
              <a:pPr>
                <a:defRPr/>
              </a:pPr>
              <a:t>2</a:t>
            </a:fld>
            <a:endParaRPr lang="en-US"/>
          </a:p>
        </p:txBody>
      </p:sp>
    </p:spTree>
    <p:extLst>
      <p:ext uri="{BB962C8B-B14F-4D97-AF65-F5344CB8AC3E}">
        <p14:creationId xmlns:p14="http://schemas.microsoft.com/office/powerpoint/2010/main" val="3920936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defTabSz="914400"/>
            <a:r>
              <a:rPr lang="en-US" altLang="en-US" sz="4400" dirty="0">
                <a:solidFill>
                  <a:srgbClr val="000000"/>
                </a:solidFill>
                <a:latin typeface="Helvetica" charset="0"/>
                <a:ea typeface="+mn-ea"/>
                <a:cs typeface="+mn-cs"/>
              </a:rPr>
              <a:t>How do we stay away </a:t>
            </a:r>
            <a:br>
              <a:rPr lang="en-US" altLang="en-US" sz="4400" dirty="0">
                <a:solidFill>
                  <a:srgbClr val="000000"/>
                </a:solidFill>
                <a:latin typeface="Helvetica" charset="0"/>
                <a:ea typeface="+mn-ea"/>
                <a:cs typeface="+mn-cs"/>
              </a:rPr>
            </a:br>
            <a:r>
              <a:rPr lang="en-US" altLang="en-US" sz="4400" dirty="0">
                <a:solidFill>
                  <a:srgbClr val="000000"/>
                </a:solidFill>
                <a:latin typeface="Helvetica" charset="0"/>
                <a:ea typeface="+mn-ea"/>
                <a:cs typeface="+mn-cs"/>
              </a:rPr>
              <a:t>from problems</a:t>
            </a:r>
            <a:r>
              <a:rPr lang="en-US" altLang="en-US" sz="4400" dirty="0" smtClean="0">
                <a:solidFill>
                  <a:srgbClr val="000000"/>
                </a:solidFill>
                <a:latin typeface="Helvetica" charset="0"/>
                <a:ea typeface="+mn-ea"/>
                <a:cs typeface="+mn-cs"/>
              </a:rPr>
              <a:t>?</a:t>
            </a:r>
            <a:endParaRPr lang="en-US" dirty="0"/>
          </a:p>
        </p:txBody>
      </p:sp>
      <p:sp>
        <p:nvSpPr>
          <p:cNvPr id="54274" name="Rectangle 3"/>
          <p:cNvSpPr>
            <a:spLocks noGrp="1" noChangeArrowheads="1"/>
          </p:cNvSpPr>
          <p:nvPr>
            <p:ph type="body" idx="4294967295"/>
          </p:nvPr>
        </p:nvSpPr>
        <p:spPr>
          <a:xfrm>
            <a:off x="1524000" y="1981200"/>
            <a:ext cx="7620000" cy="4114800"/>
          </a:xfrm>
        </p:spPr>
        <p:txBody>
          <a:bodyPr lIns="91440" tIns="45720" rIns="91440" bIns="45720"/>
          <a:lstStyle/>
          <a:p>
            <a:pPr eaLnBrk="1" hangingPunct="1"/>
            <a:r>
              <a:rPr lang="en-US" altLang="en-US" sz="2800" smtClean="0">
                <a:solidFill>
                  <a:srgbClr val="000000"/>
                </a:solidFill>
                <a:latin typeface="Helvetica" charset="0"/>
              </a:rPr>
              <a:t>Learn to recognize risk factors</a:t>
            </a:r>
            <a:br>
              <a:rPr lang="en-US" altLang="en-US" sz="2800" smtClean="0">
                <a:solidFill>
                  <a:srgbClr val="000000"/>
                </a:solidFill>
                <a:latin typeface="Helvetica" charset="0"/>
              </a:rPr>
            </a:br>
            <a:endParaRPr lang="en-US" altLang="en-US" sz="2800" smtClean="0">
              <a:solidFill>
                <a:srgbClr val="000000"/>
              </a:solidFill>
              <a:latin typeface="Helvetica" charset="0"/>
            </a:endParaRPr>
          </a:p>
          <a:p>
            <a:pPr eaLnBrk="1" hangingPunct="1"/>
            <a:r>
              <a:rPr lang="en-US" altLang="en-US" sz="2800" smtClean="0">
                <a:solidFill>
                  <a:srgbClr val="000000"/>
                </a:solidFill>
                <a:latin typeface="Helvetica" charset="0"/>
              </a:rPr>
              <a:t>Adjust your workstation properly</a:t>
            </a:r>
            <a:br>
              <a:rPr lang="en-US" altLang="en-US" sz="2800" smtClean="0">
                <a:solidFill>
                  <a:srgbClr val="000000"/>
                </a:solidFill>
                <a:latin typeface="Helvetica" charset="0"/>
              </a:rPr>
            </a:br>
            <a:endParaRPr lang="en-US" altLang="en-US" sz="2800" smtClean="0">
              <a:solidFill>
                <a:srgbClr val="000000"/>
              </a:solidFill>
              <a:latin typeface="Helvetica" charset="0"/>
            </a:endParaRPr>
          </a:p>
          <a:p>
            <a:pPr eaLnBrk="1" hangingPunct="1"/>
            <a:r>
              <a:rPr lang="en-US" altLang="en-US" sz="2800" smtClean="0">
                <a:solidFill>
                  <a:srgbClr val="000000"/>
                </a:solidFill>
                <a:latin typeface="Helvetica" charset="0"/>
              </a:rPr>
              <a:t>Use proper technique for lifting, cutting, etc.</a:t>
            </a:r>
          </a:p>
        </p:txBody>
      </p:sp>
      <p:sp>
        <p:nvSpPr>
          <p:cNvPr id="54276" name="TextBox 2"/>
          <p:cNvSpPr txBox="1">
            <a:spLocks noChangeArrowheads="1"/>
          </p:cNvSpPr>
          <p:nvPr/>
        </p:nvSpPr>
        <p:spPr bwMode="auto">
          <a:xfrm>
            <a:off x="381000" y="5791200"/>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6334ACB8-3DF9-4046-A752-1D8DE85E3544}" type="slidenum">
              <a:rPr lang="en-US" altLang="en-US"/>
              <a:pPr/>
              <a:t>20</a:t>
            </a:fld>
            <a:endParaRPr lang="en-US" altLang="en-US"/>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517525" y="685800"/>
            <a:ext cx="8229600" cy="1143000"/>
          </a:xfrm>
        </p:spPr>
        <p:txBody>
          <a:bodyPr/>
          <a:lstStyle/>
          <a:p>
            <a:r>
              <a:rPr lang="en-US" altLang="en-US" sz="4400" smtClean="0">
                <a:solidFill>
                  <a:srgbClr val="000000"/>
                </a:solidFill>
                <a:latin typeface="Helvetica" charset="0"/>
              </a:rPr>
              <a:t>Risk</a:t>
            </a:r>
            <a:r>
              <a:rPr lang="en-US" altLang="en-US" sz="4000" smtClean="0">
                <a:solidFill>
                  <a:srgbClr val="000000"/>
                </a:solidFill>
                <a:latin typeface="Helvetica" charset="0"/>
              </a:rPr>
              <a:t> Factors and Solutions</a:t>
            </a:r>
            <a:br>
              <a:rPr lang="en-US" altLang="en-US" sz="4000" smtClean="0">
                <a:solidFill>
                  <a:srgbClr val="000000"/>
                </a:solidFill>
                <a:latin typeface="Helvetica" charset="0"/>
              </a:rPr>
            </a:br>
            <a:endParaRPr lang="en-US" altLang="en-US" smtClean="0"/>
          </a:p>
        </p:txBody>
      </p:sp>
      <p:sp>
        <p:nvSpPr>
          <p:cNvPr id="56323" name="Rectangle 5" title="Image of a line under risk factors and solutions"/>
          <p:cNvSpPr>
            <a:spLocks noChangeArrowheads="1"/>
          </p:cNvSpPr>
          <p:nvPr/>
        </p:nvSpPr>
        <p:spPr bwMode="blackGray">
          <a:xfrm>
            <a:off x="533400" y="1443038"/>
            <a:ext cx="8305800" cy="76200"/>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en-US"/>
          </a:p>
        </p:txBody>
      </p:sp>
      <p:sp>
        <p:nvSpPr>
          <p:cNvPr id="56324" name="TextBox 2"/>
          <p:cNvSpPr txBox="1">
            <a:spLocks noChangeArrowheads="1"/>
          </p:cNvSpPr>
          <p:nvPr/>
        </p:nvSpPr>
        <p:spPr bwMode="auto">
          <a:xfrm>
            <a:off x="304800" y="6096000"/>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4685D0DA-0CC3-43E6-B4BC-86101C172193}" type="slidenum">
              <a:rPr lang="en-US" altLang="en-US"/>
              <a:pPr/>
              <a:t>21</a:t>
            </a:fld>
            <a:endParaRPr lang="en-US" altLang="en-US"/>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228600"/>
            <a:ext cx="9144000" cy="838200"/>
          </a:xfrm>
          <a:extLst/>
        </p:spPr>
        <p:txBody>
          <a:bodyPr lIns="91440" tIns="45720" rIns="91440" bIns="45720" rtlCol="0" anchor="t">
            <a:normAutofit/>
          </a:bodyPr>
          <a:lstStyle/>
          <a:p>
            <a:pPr defTabSz="403036" eaLnBrk="1" fontAlgn="auto" hangingPunct="1">
              <a:spcAft>
                <a:spcPts val="0"/>
              </a:spcAft>
              <a:defRPr/>
            </a:pPr>
            <a:r>
              <a:rPr lang="en-US" altLang="en-US" sz="3794">
                <a:solidFill>
                  <a:srgbClr val="000066"/>
                </a:solidFill>
                <a:latin typeface="Helvetica" panose="020B0604020202020204" pitchFamily="34" charset="0"/>
              </a:rPr>
              <a:t>Risk Factors</a:t>
            </a:r>
          </a:p>
        </p:txBody>
      </p:sp>
      <p:sp>
        <p:nvSpPr>
          <p:cNvPr id="58371" name="Rectangle 3"/>
          <p:cNvSpPr>
            <a:spLocks noGrp="1" noChangeArrowheads="1"/>
          </p:cNvSpPr>
          <p:nvPr>
            <p:ph type="body" idx="1"/>
          </p:nvPr>
        </p:nvSpPr>
        <p:spPr>
          <a:xfrm>
            <a:off x="4410075" y="1600200"/>
            <a:ext cx="3609975" cy="3733800"/>
          </a:xfrm>
          <a:extLst>
            <a:ext uri="{909E8E84-426E-40DD-AFC4-6F175D3DCCD1}">
              <a14:hiddenFill xmlns:a14="http://schemas.microsoft.com/office/drawing/2010/main">
                <a:solidFill>
                  <a:srgbClr val="C5D6FA"/>
                </a:solidFill>
              </a14:hiddenFill>
            </a:ext>
          </a:extLst>
        </p:spPr>
        <p:txBody>
          <a:bodyPr lIns="91440" tIns="45720" rIns="91440" bIns="45720"/>
          <a:lstStyle/>
          <a:p>
            <a:pPr eaLnBrk="1" hangingPunct="1">
              <a:lnSpc>
                <a:spcPct val="90000"/>
              </a:lnSpc>
            </a:pPr>
            <a:r>
              <a:rPr lang="en-US" altLang="en-US" sz="2400" smtClean="0">
                <a:solidFill>
                  <a:srgbClr val="000066"/>
                </a:solidFill>
                <a:latin typeface="Helvetica" charset="0"/>
              </a:rPr>
              <a:t>Force</a:t>
            </a:r>
          </a:p>
          <a:p>
            <a:pPr eaLnBrk="1" hangingPunct="1">
              <a:lnSpc>
                <a:spcPct val="90000"/>
              </a:lnSpc>
            </a:pPr>
            <a:endParaRPr lang="en-US" altLang="en-US" sz="1400" smtClean="0">
              <a:solidFill>
                <a:srgbClr val="000066"/>
              </a:solidFill>
              <a:latin typeface="Helvetica" charset="0"/>
            </a:endParaRPr>
          </a:p>
          <a:p>
            <a:pPr eaLnBrk="1" hangingPunct="1">
              <a:lnSpc>
                <a:spcPct val="90000"/>
              </a:lnSpc>
            </a:pPr>
            <a:r>
              <a:rPr lang="en-US" altLang="en-US" sz="2400" smtClean="0">
                <a:solidFill>
                  <a:srgbClr val="000066"/>
                </a:solidFill>
                <a:latin typeface="Helvetica" charset="0"/>
              </a:rPr>
              <a:t>Awkward Postures</a:t>
            </a:r>
          </a:p>
          <a:p>
            <a:pPr eaLnBrk="1" hangingPunct="1">
              <a:lnSpc>
                <a:spcPct val="90000"/>
              </a:lnSpc>
            </a:pPr>
            <a:endParaRPr lang="en-US" altLang="en-US" sz="1400" smtClean="0">
              <a:solidFill>
                <a:srgbClr val="000066"/>
              </a:solidFill>
              <a:latin typeface="Helvetica" charset="0"/>
            </a:endParaRPr>
          </a:p>
          <a:p>
            <a:pPr eaLnBrk="1" hangingPunct="1">
              <a:lnSpc>
                <a:spcPct val="90000"/>
              </a:lnSpc>
            </a:pPr>
            <a:r>
              <a:rPr lang="en-US" altLang="en-US" sz="2400" smtClean="0">
                <a:solidFill>
                  <a:srgbClr val="000066"/>
                </a:solidFill>
                <a:latin typeface="Helvetica" charset="0"/>
              </a:rPr>
              <a:t>Repetition</a:t>
            </a:r>
          </a:p>
          <a:p>
            <a:pPr eaLnBrk="1" hangingPunct="1">
              <a:lnSpc>
                <a:spcPct val="90000"/>
              </a:lnSpc>
            </a:pPr>
            <a:endParaRPr lang="en-US" altLang="en-US" sz="1400" smtClean="0">
              <a:solidFill>
                <a:srgbClr val="000066"/>
              </a:solidFill>
              <a:latin typeface="Helvetica" charset="0"/>
            </a:endParaRPr>
          </a:p>
          <a:p>
            <a:pPr eaLnBrk="1" hangingPunct="1">
              <a:lnSpc>
                <a:spcPct val="90000"/>
              </a:lnSpc>
            </a:pPr>
            <a:r>
              <a:rPr lang="en-US" altLang="en-US" sz="2400" smtClean="0">
                <a:solidFill>
                  <a:srgbClr val="000066"/>
                </a:solidFill>
                <a:latin typeface="Helvetica" charset="0"/>
              </a:rPr>
              <a:t>Temperature</a:t>
            </a:r>
          </a:p>
          <a:p>
            <a:pPr eaLnBrk="1" hangingPunct="1">
              <a:lnSpc>
                <a:spcPct val="90000"/>
              </a:lnSpc>
            </a:pPr>
            <a:endParaRPr lang="en-US" altLang="en-US" sz="1400" smtClean="0">
              <a:solidFill>
                <a:srgbClr val="000066"/>
              </a:solidFill>
              <a:latin typeface="Helvetica" charset="0"/>
            </a:endParaRPr>
          </a:p>
          <a:p>
            <a:pPr eaLnBrk="1" hangingPunct="1">
              <a:lnSpc>
                <a:spcPct val="90000"/>
              </a:lnSpc>
            </a:pPr>
            <a:r>
              <a:rPr lang="en-US" altLang="en-US" sz="2400" smtClean="0">
                <a:solidFill>
                  <a:srgbClr val="000066"/>
                </a:solidFill>
                <a:latin typeface="Helvetica" charset="0"/>
              </a:rPr>
              <a:t>Vibration</a:t>
            </a:r>
          </a:p>
          <a:p>
            <a:pPr eaLnBrk="1" hangingPunct="1">
              <a:lnSpc>
                <a:spcPct val="90000"/>
              </a:lnSpc>
            </a:pPr>
            <a:endParaRPr lang="en-US" altLang="en-US" sz="1400" smtClean="0">
              <a:solidFill>
                <a:srgbClr val="000066"/>
              </a:solidFill>
              <a:latin typeface="Helvetica" charset="0"/>
            </a:endParaRPr>
          </a:p>
          <a:p>
            <a:pPr eaLnBrk="1" hangingPunct="1">
              <a:lnSpc>
                <a:spcPct val="90000"/>
              </a:lnSpc>
            </a:pPr>
            <a:r>
              <a:rPr lang="en-US" altLang="en-US" sz="2400" smtClean="0">
                <a:solidFill>
                  <a:srgbClr val="000066"/>
                </a:solidFill>
                <a:latin typeface="Helvetica" charset="0"/>
              </a:rPr>
              <a:t>Contact Stress</a:t>
            </a:r>
          </a:p>
        </p:txBody>
      </p:sp>
      <p:pic>
        <p:nvPicPr>
          <p:cNvPr id="58372" name="Picture 4" descr="C:\Documents and Settings\BB\Desktop\Poultry\Pics\prewaynefarms\DSCF0021.JPG" title="Photo of person lifting a box"/>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6400" y="1600200"/>
            <a:ext cx="2093913" cy="23574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58373" name="Picture 5" descr="C:\Documents and Settings\BB\Desktop\Poultry\Pics\goldkistellijay011604\DSCF0030.JPG" title="Photo of a worker handling chicken carcass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76400" y="4038600"/>
            <a:ext cx="2092325" cy="23622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8374" name="TextBox 2"/>
          <p:cNvSpPr txBox="1">
            <a:spLocks noChangeArrowheads="1"/>
          </p:cNvSpPr>
          <p:nvPr/>
        </p:nvSpPr>
        <p:spPr bwMode="auto">
          <a:xfrm>
            <a:off x="228600" y="58674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A3B947D3-57F2-4C7E-9E9B-908E9B9C27C0}" type="slidenum">
              <a:rPr lang="en-US" altLang="en-US"/>
              <a:pPr/>
              <a:t>22</a:t>
            </a:fld>
            <a:endParaRPr lang="en-US" altLang="en-US"/>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9" name="Group 19" title="Photo of workers handling boxes"/>
          <p:cNvGrpSpPr>
            <a:grpSpLocks/>
          </p:cNvGrpSpPr>
          <p:nvPr/>
        </p:nvGrpSpPr>
        <p:grpSpPr bwMode="auto">
          <a:xfrm>
            <a:off x="685800" y="1600200"/>
            <a:ext cx="8285163" cy="3108325"/>
            <a:chOff x="432" y="1008"/>
            <a:chExt cx="5219" cy="1958"/>
          </a:xfrm>
        </p:grpSpPr>
        <p:pic>
          <p:nvPicPr>
            <p:cNvPr id="60421" name="Picture 14" descr="(-)box_lift_01.jpeg                                            0000A486legba                          BC657AC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2" y="1008"/>
              <a:ext cx="2608" cy="19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0422" name="Picture 15" descr="(-)box_lift_02.jpeg                                            0000A486legba                          BC657AC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53" y="1008"/>
              <a:ext cx="2598" cy="19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60420" name="TextBox 2"/>
          <p:cNvSpPr txBox="1">
            <a:spLocks noChangeArrowheads="1"/>
          </p:cNvSpPr>
          <p:nvPr/>
        </p:nvSpPr>
        <p:spPr bwMode="auto">
          <a:xfrm>
            <a:off x="304800" y="57912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43080B4F-2335-4C15-A681-B3E66418C1F8}" type="slidenum">
              <a:rPr lang="en-US" altLang="en-US"/>
              <a:pPr/>
              <a:t>23</a:t>
            </a:fld>
            <a:endParaRPr lang="en-US" altLang="en-US"/>
          </a:p>
        </p:txBody>
      </p:sp>
      <p:sp>
        <p:nvSpPr>
          <p:cNvPr id="2" name="Title 1"/>
          <p:cNvSpPr>
            <a:spLocks noGrp="1"/>
          </p:cNvSpPr>
          <p:nvPr>
            <p:ph type="title"/>
          </p:nvPr>
        </p:nvSpPr>
        <p:spPr/>
        <p:txBody>
          <a:bodyPr/>
          <a:lstStyle/>
          <a:p>
            <a:pPr lvl="0" defTabSz="914400" eaLnBrk="1" hangingPunct="1"/>
            <a:r>
              <a:rPr lang="en-US" altLang="en-US" sz="4400" dirty="0">
                <a:solidFill>
                  <a:srgbClr val="000066"/>
                </a:solidFill>
                <a:latin typeface="Helvetica" charset="0"/>
                <a:ea typeface="+mn-ea"/>
                <a:cs typeface="+mn-cs"/>
              </a:rPr>
              <a:t>Risk Factors - </a:t>
            </a:r>
            <a:r>
              <a:rPr lang="en-US" altLang="en-US" sz="4400" dirty="0" smtClean="0">
                <a:solidFill>
                  <a:srgbClr val="000066"/>
                </a:solidFill>
                <a:latin typeface="Helvetica" charset="0"/>
                <a:ea typeface="+mn-ea"/>
                <a:cs typeface="+mn-cs"/>
              </a:rPr>
              <a:t>Force</a:t>
            </a:r>
            <a:endParaRPr lang="en-US" dirty="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7" name="Group 10" title="Photo of workers using poor posture"/>
          <p:cNvGrpSpPr>
            <a:grpSpLocks/>
          </p:cNvGrpSpPr>
          <p:nvPr/>
        </p:nvGrpSpPr>
        <p:grpSpPr bwMode="auto">
          <a:xfrm>
            <a:off x="685800" y="1600200"/>
            <a:ext cx="8305800" cy="3114675"/>
            <a:chOff x="319" y="2519"/>
            <a:chExt cx="4162" cy="1561"/>
          </a:xfrm>
        </p:grpSpPr>
        <p:pic>
          <p:nvPicPr>
            <p:cNvPr id="62469" name="Picture 11" descr="(-)tote_scoop_01.jpeg                                          000AB297Area51                         BAFA50E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9" y="2519"/>
              <a:ext cx="2081" cy="156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2470" name="Picture 12" descr="(-)tote_scoop_02.jpeg                                          000AB297Area51                         BAFA50E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00" y="2519"/>
              <a:ext cx="2081" cy="156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62468" name="TextBox 2"/>
          <p:cNvSpPr txBox="1">
            <a:spLocks noChangeArrowheads="1"/>
          </p:cNvSpPr>
          <p:nvPr/>
        </p:nvSpPr>
        <p:spPr bwMode="auto">
          <a:xfrm>
            <a:off x="381000" y="5638800"/>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676AD32F-B91C-4922-98D2-4B6DC849A72A}" type="slidenum">
              <a:rPr lang="en-US" altLang="en-US"/>
              <a:pPr/>
              <a:t>24</a:t>
            </a:fld>
            <a:endParaRPr lang="en-US" altLang="en-US"/>
          </a:p>
        </p:txBody>
      </p:sp>
      <p:sp>
        <p:nvSpPr>
          <p:cNvPr id="2" name="Title 1"/>
          <p:cNvSpPr>
            <a:spLocks noGrp="1"/>
          </p:cNvSpPr>
          <p:nvPr>
            <p:ph type="title"/>
          </p:nvPr>
        </p:nvSpPr>
        <p:spPr/>
        <p:txBody>
          <a:bodyPr/>
          <a:lstStyle/>
          <a:p>
            <a:pPr lvl="0" defTabSz="914400" eaLnBrk="1" hangingPunct="1"/>
            <a:r>
              <a:rPr lang="en-US" altLang="en-US" sz="4400" dirty="0">
                <a:solidFill>
                  <a:srgbClr val="000066"/>
                </a:solidFill>
                <a:latin typeface="Helvetica" charset="0"/>
                <a:ea typeface="+mn-ea"/>
                <a:cs typeface="+mn-cs"/>
              </a:rPr>
              <a:t>Risk Factors </a:t>
            </a:r>
            <a:r>
              <a:rPr lang="en-US" altLang="en-US" sz="4400" dirty="0" smtClean="0">
                <a:solidFill>
                  <a:srgbClr val="000066"/>
                </a:solidFill>
                <a:latin typeface="Helvetica" charset="0"/>
                <a:ea typeface="+mn-ea"/>
                <a:cs typeface="+mn-cs"/>
              </a:rPr>
              <a:t>– Force </a:t>
            </a:r>
            <a:endParaRPr lang="en-US" dirty="0"/>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5" name="Group 9" title="Photo of worker lifting tote"/>
          <p:cNvGrpSpPr>
            <a:grpSpLocks/>
          </p:cNvGrpSpPr>
          <p:nvPr/>
        </p:nvGrpSpPr>
        <p:grpSpPr bwMode="auto">
          <a:xfrm>
            <a:off x="676275" y="1597025"/>
            <a:ext cx="8315325" cy="3119438"/>
            <a:chOff x="0" y="575"/>
            <a:chExt cx="5760" cy="2161"/>
          </a:xfrm>
        </p:grpSpPr>
        <p:pic>
          <p:nvPicPr>
            <p:cNvPr id="64517" name="Picture 10" descr="(-)tote_lift_01.jpeg                                           0000A486legba                          BC657AC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75"/>
              <a:ext cx="2881" cy="216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4518" name="Picture 11" descr="(-)tote_lift_02.jpeg                                           0000A486legba                          BC657AC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79" y="575"/>
              <a:ext cx="2881" cy="216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64516" name="TextBox 2"/>
          <p:cNvSpPr txBox="1">
            <a:spLocks noChangeArrowheads="1"/>
          </p:cNvSpPr>
          <p:nvPr/>
        </p:nvSpPr>
        <p:spPr bwMode="auto">
          <a:xfrm>
            <a:off x="304800" y="57150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63550E32-D7F7-4C27-BC64-B7CB7C41388B}" type="slidenum">
              <a:rPr lang="en-US" altLang="en-US"/>
              <a:pPr/>
              <a:t>25</a:t>
            </a:fld>
            <a:endParaRPr lang="en-US" altLang="en-US"/>
          </a:p>
        </p:txBody>
      </p:sp>
      <p:sp>
        <p:nvSpPr>
          <p:cNvPr id="2" name="Title 1"/>
          <p:cNvSpPr>
            <a:spLocks noGrp="1"/>
          </p:cNvSpPr>
          <p:nvPr>
            <p:ph type="title"/>
          </p:nvPr>
        </p:nvSpPr>
        <p:spPr/>
        <p:txBody>
          <a:bodyPr/>
          <a:lstStyle/>
          <a:p>
            <a:pPr lvl="0" defTabSz="914400" eaLnBrk="1" hangingPunct="1"/>
            <a:r>
              <a:rPr lang="en-US" altLang="en-US" sz="4400" dirty="0">
                <a:solidFill>
                  <a:srgbClr val="000066"/>
                </a:solidFill>
                <a:latin typeface="Helvetica" charset="0"/>
                <a:ea typeface="+mn-ea"/>
                <a:cs typeface="+mn-cs"/>
              </a:rPr>
              <a:t>Risk Factors - </a:t>
            </a:r>
            <a:r>
              <a:rPr lang="en-US" altLang="en-US" sz="4400" dirty="0" smtClean="0">
                <a:solidFill>
                  <a:srgbClr val="000066"/>
                </a:solidFill>
                <a:latin typeface="Helvetica" charset="0"/>
                <a:ea typeface="+mn-ea"/>
                <a:cs typeface="+mn-cs"/>
              </a:rPr>
              <a:t>Force</a:t>
            </a:r>
            <a:r>
              <a:rPr lang="en-US" dirty="0" smtClean="0"/>
              <a:t> </a:t>
            </a:r>
            <a:endParaRPr lang="en-US" dirty="0"/>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3" name="Group 10" title="Photo of a worker shoveling"/>
          <p:cNvGrpSpPr>
            <a:grpSpLocks/>
          </p:cNvGrpSpPr>
          <p:nvPr/>
        </p:nvGrpSpPr>
        <p:grpSpPr bwMode="auto">
          <a:xfrm>
            <a:off x="676275" y="1600200"/>
            <a:ext cx="8315325" cy="3119438"/>
            <a:chOff x="319" y="2267"/>
            <a:chExt cx="4834" cy="1813"/>
          </a:xfrm>
        </p:grpSpPr>
        <p:pic>
          <p:nvPicPr>
            <p:cNvPr id="66565" name="Picture 11" descr="(-)shovel_scoop_01.jpeg                                        000AB297Area51                         BAFA50E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9" y="2267"/>
              <a:ext cx="2417" cy="18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6566" name="Picture 12" descr="(-)shovel_scoop_04.jpeg                                        000AB297Area51                         BAFA50E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36" y="2267"/>
              <a:ext cx="2417" cy="18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66564" name="TextBox 2"/>
          <p:cNvSpPr txBox="1">
            <a:spLocks noChangeArrowheads="1"/>
          </p:cNvSpPr>
          <p:nvPr/>
        </p:nvSpPr>
        <p:spPr bwMode="auto">
          <a:xfrm>
            <a:off x="457200" y="6019800"/>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96D67069-1CA3-4EB6-98E5-42015AFFD6C6}" type="slidenum">
              <a:rPr lang="en-US" altLang="en-US"/>
              <a:pPr/>
              <a:t>26</a:t>
            </a:fld>
            <a:endParaRPr lang="en-US" altLang="en-US"/>
          </a:p>
        </p:txBody>
      </p:sp>
      <p:sp>
        <p:nvSpPr>
          <p:cNvPr id="2" name="Title 1"/>
          <p:cNvSpPr>
            <a:spLocks noGrp="1"/>
          </p:cNvSpPr>
          <p:nvPr>
            <p:ph type="title"/>
          </p:nvPr>
        </p:nvSpPr>
        <p:spPr/>
        <p:txBody>
          <a:bodyPr/>
          <a:lstStyle/>
          <a:p>
            <a:pPr lvl="0" defTabSz="914400" eaLnBrk="1" hangingPunct="1"/>
            <a:r>
              <a:rPr lang="en-US" dirty="0" smtClean="0"/>
              <a:t> </a:t>
            </a:r>
            <a:r>
              <a:rPr lang="en-US" altLang="en-US" sz="4400" dirty="0">
                <a:solidFill>
                  <a:srgbClr val="000066"/>
                </a:solidFill>
                <a:latin typeface="Helvetica" charset="0"/>
                <a:ea typeface="+mn-ea"/>
                <a:cs typeface="+mn-cs"/>
              </a:rPr>
              <a:t>Risk Factors </a:t>
            </a:r>
            <a:r>
              <a:rPr lang="en-US" altLang="en-US" sz="4400" dirty="0" smtClean="0">
                <a:solidFill>
                  <a:srgbClr val="000066"/>
                </a:solidFill>
                <a:latin typeface="Helvetica" charset="0"/>
                <a:ea typeface="+mn-ea"/>
                <a:cs typeface="+mn-cs"/>
              </a:rPr>
              <a:t>– Force </a:t>
            </a:r>
            <a:endParaRPr lang="en-US" dirty="0"/>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1" name="Group 11" title="Photo of a worker using sharp tools to cut"/>
          <p:cNvGrpSpPr>
            <a:grpSpLocks/>
          </p:cNvGrpSpPr>
          <p:nvPr/>
        </p:nvGrpSpPr>
        <p:grpSpPr bwMode="auto">
          <a:xfrm>
            <a:off x="673100" y="1600200"/>
            <a:ext cx="8305800" cy="3124200"/>
            <a:chOff x="384" y="864"/>
            <a:chExt cx="7784" cy="2928"/>
          </a:xfrm>
        </p:grpSpPr>
        <p:pic>
          <p:nvPicPr>
            <p:cNvPr id="68613" name="Picture 12" title="Photo of a worker using sharp tools to cu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72" y="864"/>
              <a:ext cx="3896" cy="29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8614" name="Picture 13" title="Photo of a worker using sharp tools to cu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4" y="864"/>
              <a:ext cx="3896" cy="29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68612" name="TextBox 2"/>
          <p:cNvSpPr txBox="1">
            <a:spLocks noChangeArrowheads="1"/>
          </p:cNvSpPr>
          <p:nvPr/>
        </p:nvSpPr>
        <p:spPr bwMode="auto">
          <a:xfrm>
            <a:off x="457200" y="57912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DDCEFF6F-5BBF-451C-9DDD-98150F088C30}" type="slidenum">
              <a:rPr lang="en-US" altLang="en-US"/>
              <a:pPr/>
              <a:t>27</a:t>
            </a:fld>
            <a:endParaRPr lang="en-US" altLang="en-US"/>
          </a:p>
        </p:txBody>
      </p:sp>
      <p:sp>
        <p:nvSpPr>
          <p:cNvPr id="2" name="Title 1"/>
          <p:cNvSpPr>
            <a:spLocks noGrp="1"/>
          </p:cNvSpPr>
          <p:nvPr>
            <p:ph type="title"/>
          </p:nvPr>
        </p:nvSpPr>
        <p:spPr>
          <a:xfrm>
            <a:off x="228600" y="274638"/>
            <a:ext cx="8458200" cy="1143000"/>
          </a:xfrm>
        </p:spPr>
        <p:txBody>
          <a:bodyPr/>
          <a:lstStyle/>
          <a:p>
            <a:pPr lvl="0" defTabSz="914400" eaLnBrk="1" hangingPunct="1"/>
            <a:r>
              <a:rPr lang="en-US" altLang="en-US" sz="4400" dirty="0" smtClean="0">
                <a:solidFill>
                  <a:srgbClr val="000066"/>
                </a:solidFill>
                <a:latin typeface="Helvetica" charset="0"/>
                <a:ea typeface="+mn-ea"/>
                <a:cs typeface="+mn-cs"/>
              </a:rPr>
              <a:t>  Risk </a:t>
            </a:r>
            <a:r>
              <a:rPr lang="en-US" altLang="en-US" sz="4400" dirty="0">
                <a:solidFill>
                  <a:srgbClr val="000066"/>
                </a:solidFill>
                <a:latin typeface="Helvetica" charset="0"/>
                <a:ea typeface="+mn-ea"/>
                <a:cs typeface="+mn-cs"/>
              </a:rPr>
              <a:t>Factors - </a:t>
            </a:r>
            <a:r>
              <a:rPr lang="en-US" altLang="en-US" sz="4400" dirty="0" smtClean="0">
                <a:solidFill>
                  <a:srgbClr val="000066"/>
                </a:solidFill>
                <a:latin typeface="Helvetica" charset="0"/>
                <a:ea typeface="+mn-ea"/>
                <a:cs typeface="+mn-cs"/>
              </a:rPr>
              <a:t>Force</a:t>
            </a:r>
            <a:endParaRPr lang="en-US" dirty="0"/>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9" name="Group 9" title="Photo of a worker using a powered pallet jack"/>
          <p:cNvGrpSpPr>
            <a:grpSpLocks/>
          </p:cNvGrpSpPr>
          <p:nvPr/>
        </p:nvGrpSpPr>
        <p:grpSpPr bwMode="auto">
          <a:xfrm>
            <a:off x="609600" y="1600200"/>
            <a:ext cx="8372475" cy="3140075"/>
            <a:chOff x="319" y="1763"/>
            <a:chExt cx="6178" cy="2317"/>
          </a:xfrm>
        </p:grpSpPr>
        <p:pic>
          <p:nvPicPr>
            <p:cNvPr id="70661" name="Picture 10" descr="palletjack002.jpeg                                             000AB297Area51                         BAFA50E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9" y="1763"/>
              <a:ext cx="3089" cy="231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0662" name="Picture 11" descr="palletjack003.jpeg                                             000AB297Area51                         BAFA50E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08" y="1763"/>
              <a:ext cx="3089" cy="231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70660" name="TextBox 2"/>
          <p:cNvSpPr txBox="1">
            <a:spLocks noChangeArrowheads="1"/>
          </p:cNvSpPr>
          <p:nvPr/>
        </p:nvSpPr>
        <p:spPr bwMode="auto">
          <a:xfrm>
            <a:off x="457200" y="5867400"/>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84AE4E3F-48C8-4068-AA39-AE75BF61EAF6}" type="slidenum">
              <a:rPr lang="en-US" altLang="en-US"/>
              <a:pPr/>
              <a:t>28</a:t>
            </a:fld>
            <a:endParaRPr lang="en-US" altLang="en-US"/>
          </a:p>
        </p:txBody>
      </p:sp>
      <p:sp>
        <p:nvSpPr>
          <p:cNvPr id="2" name="Title 1"/>
          <p:cNvSpPr>
            <a:spLocks noGrp="1"/>
          </p:cNvSpPr>
          <p:nvPr>
            <p:ph type="title"/>
          </p:nvPr>
        </p:nvSpPr>
        <p:spPr/>
        <p:txBody>
          <a:bodyPr/>
          <a:lstStyle/>
          <a:p>
            <a:pPr lvl="0" defTabSz="914400" eaLnBrk="1" hangingPunct="1"/>
            <a:r>
              <a:rPr lang="en-US" altLang="en-US" sz="4400" dirty="0">
                <a:solidFill>
                  <a:srgbClr val="000066"/>
                </a:solidFill>
                <a:latin typeface="Helvetica" charset="0"/>
                <a:ea typeface="+mn-ea"/>
                <a:cs typeface="+mn-cs"/>
              </a:rPr>
              <a:t>Risk Factors - Force </a:t>
            </a:r>
            <a:r>
              <a:rPr lang="en-US" altLang="en-US" sz="4400" dirty="0" smtClean="0">
                <a:solidFill>
                  <a:srgbClr val="000066"/>
                </a:solidFill>
                <a:latin typeface="Helvetica" charset="0"/>
                <a:ea typeface="+mn-ea"/>
                <a:cs typeface="+mn-cs"/>
              </a:rPr>
              <a:t>Solutions</a:t>
            </a:r>
            <a:endParaRPr lang="en-US" dirty="0"/>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8" name="Group 10" title="Image of processing line"/>
          <p:cNvGrpSpPr>
            <a:grpSpLocks/>
          </p:cNvGrpSpPr>
          <p:nvPr/>
        </p:nvGrpSpPr>
        <p:grpSpPr bwMode="auto">
          <a:xfrm>
            <a:off x="533400" y="1447800"/>
            <a:ext cx="8383588" cy="3144837"/>
            <a:chOff x="376" y="1003"/>
            <a:chExt cx="5281" cy="1981"/>
          </a:xfrm>
        </p:grpSpPr>
        <p:pic>
          <p:nvPicPr>
            <p:cNvPr id="72710" name="Picture 8" descr="tilt001.jpeg                                                   000AB297Area51                         BAFA50E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6" y="1003"/>
              <a:ext cx="2641" cy="198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2711" name="Picture 9" descr="tilt002.jpeg                                                   000AB297Area51                         BAFA50E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16" y="1003"/>
              <a:ext cx="2641" cy="198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72709" name="TextBox 2"/>
          <p:cNvSpPr txBox="1">
            <a:spLocks noChangeArrowheads="1"/>
          </p:cNvSpPr>
          <p:nvPr/>
        </p:nvSpPr>
        <p:spPr bwMode="auto">
          <a:xfrm>
            <a:off x="457200" y="5791200"/>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F3153B89-2403-46F9-B81C-48F0551AB2E7}" type="slidenum">
              <a:rPr lang="en-US" altLang="en-US"/>
              <a:pPr/>
              <a:t>29</a:t>
            </a:fld>
            <a:endParaRPr lang="en-US" altLang="en-US"/>
          </a:p>
        </p:txBody>
      </p:sp>
      <p:sp>
        <p:nvSpPr>
          <p:cNvPr id="2" name="Title 1"/>
          <p:cNvSpPr>
            <a:spLocks noGrp="1"/>
          </p:cNvSpPr>
          <p:nvPr>
            <p:ph type="title"/>
          </p:nvPr>
        </p:nvSpPr>
        <p:spPr/>
        <p:txBody>
          <a:bodyPr/>
          <a:lstStyle/>
          <a:p>
            <a:pPr lvl="0" defTabSz="914400" eaLnBrk="1" hangingPunct="1"/>
            <a:r>
              <a:rPr lang="en-US" altLang="en-US" sz="4400" dirty="0">
                <a:solidFill>
                  <a:srgbClr val="000066"/>
                </a:solidFill>
                <a:latin typeface="Helvetica" charset="0"/>
                <a:ea typeface="+mn-ea"/>
                <a:cs typeface="+mn-cs"/>
              </a:rPr>
              <a:t>Risk Factors - Force </a:t>
            </a:r>
            <a:r>
              <a:rPr lang="en-US" altLang="en-US" sz="4400" dirty="0" smtClean="0">
                <a:solidFill>
                  <a:srgbClr val="000066"/>
                </a:solidFill>
                <a:latin typeface="Helvetica" charset="0"/>
                <a:ea typeface="+mn-ea"/>
                <a:cs typeface="+mn-cs"/>
              </a:rPr>
              <a:t>Solutions </a:t>
            </a:r>
            <a:endParaRPr lang="en-US"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title="Image of a line under introduction to ergonomics"/>
          <p:cNvSpPr>
            <a:spLocks noChangeArrowheads="1"/>
          </p:cNvSpPr>
          <p:nvPr/>
        </p:nvSpPr>
        <p:spPr bwMode="blackGray">
          <a:xfrm>
            <a:off x="533400" y="1422400"/>
            <a:ext cx="8305800" cy="76200"/>
          </a:xfrm>
          <a:prstGeom prst="rect">
            <a:avLst/>
          </a:prstGeom>
          <a:solidFill>
            <a:srgbClr val="4F685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endParaRPr lang="en-US" altLang="en-US">
              <a:solidFill>
                <a:schemeClr val="bg1"/>
              </a:solidFill>
            </a:endParaRPr>
          </a:p>
        </p:txBody>
      </p:sp>
      <p:sp>
        <p:nvSpPr>
          <p:cNvPr id="19459" name="Rectangle 8"/>
          <p:cNvSpPr>
            <a:spLocks noChangeArrowheads="1"/>
          </p:cNvSpPr>
          <p:nvPr/>
        </p:nvSpPr>
        <p:spPr bwMode="auto">
          <a:xfrm>
            <a:off x="1066800" y="1828800"/>
            <a:ext cx="6931025"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285750" indent="-285750">
              <a:buFont typeface="Arial" panose="020B0604020202020204" pitchFamily="34" charset="0"/>
              <a:buChar char="•"/>
              <a:defRPr/>
            </a:pPr>
            <a:r>
              <a:rPr lang="en-US" sz="1600" dirty="0" smtClean="0"/>
              <a:t>Learn the proper use of equipment, tools, and machine controls; </a:t>
            </a:r>
          </a:p>
          <a:p>
            <a:pPr marL="285750" indent="-285750">
              <a:buFont typeface="Arial" panose="020B0604020202020204" pitchFamily="34" charset="0"/>
              <a:buChar char="•"/>
              <a:defRPr/>
            </a:pPr>
            <a:r>
              <a:rPr lang="en-US" sz="1600" dirty="0" smtClean="0"/>
              <a:t>Recognize early symptoms of MSDs and the importance of early reporting ; </a:t>
            </a:r>
          </a:p>
          <a:p>
            <a:pPr marL="285750" indent="-285750">
              <a:buFont typeface="Arial" panose="020B0604020202020204" pitchFamily="34" charset="0"/>
              <a:buChar char="•"/>
              <a:defRPr/>
            </a:pPr>
            <a:r>
              <a:rPr lang="en-US" sz="1600" dirty="0" smtClean="0"/>
              <a:t>Learn the procedures for reporting work-related injuries and illnesses </a:t>
            </a:r>
          </a:p>
          <a:p>
            <a:pPr marL="285750" indent="-285750">
              <a:buFont typeface="Arial" panose="020B0604020202020204" pitchFamily="34" charset="0"/>
              <a:buChar char="•"/>
              <a:defRPr/>
            </a:pPr>
            <a:r>
              <a:rPr lang="en-US" sz="1600" dirty="0" smtClean="0"/>
              <a:t>Learn about the company’s ergonomics process; </a:t>
            </a:r>
          </a:p>
          <a:p>
            <a:pPr marL="285750" indent="-285750">
              <a:buFont typeface="Arial" panose="020B0604020202020204" pitchFamily="34" charset="0"/>
              <a:buChar char="•"/>
              <a:defRPr/>
            </a:pPr>
            <a:r>
              <a:rPr lang="en-US" sz="1600" dirty="0" smtClean="0"/>
              <a:t>Learn how to identify ergonomic risk factors;</a:t>
            </a:r>
          </a:p>
          <a:p>
            <a:pPr marL="285750" indent="-285750">
              <a:buFont typeface="Arial" panose="020B0604020202020204" pitchFamily="34" charset="0"/>
              <a:buChar char="•"/>
              <a:defRPr/>
            </a:pPr>
            <a:r>
              <a:rPr lang="en-US" sz="1600" dirty="0" smtClean="0"/>
              <a:t>Learn the process for reporting ergonomic concerns. </a:t>
            </a:r>
            <a:r>
              <a:rPr lang="en-US" altLang="en-US" sz="1600" dirty="0" err="1" smtClean="0">
                <a:solidFill>
                  <a:schemeClr val="bg1"/>
                </a:solidFill>
                <a:latin typeface="Helvetica" panose="020B0604020202020204" pitchFamily="34" charset="0"/>
              </a:rPr>
              <a:t>io</a:t>
            </a:r>
            <a:endParaRPr lang="en-US" sz="1600" dirty="0" smtClean="0"/>
          </a:p>
          <a:p>
            <a:pPr>
              <a:defRPr/>
            </a:pPr>
            <a:r>
              <a:rPr lang="en-US" altLang="en-US" sz="1400" dirty="0" smtClean="0">
                <a:solidFill>
                  <a:schemeClr val="bg1"/>
                </a:solidFill>
                <a:latin typeface="Helvetica" panose="020B0604020202020204" pitchFamily="34" charset="0"/>
              </a:rPr>
              <a:t>ion</a:t>
            </a:r>
            <a:r>
              <a:rPr lang="en-US" altLang="en-US" sz="4400" dirty="0" smtClean="0">
                <a:solidFill>
                  <a:schemeClr val="bg1"/>
                </a:solidFill>
                <a:latin typeface="Helvetica" panose="020B0604020202020204" pitchFamily="34" charset="0"/>
              </a:rPr>
              <a:t> to </a:t>
            </a:r>
            <a:r>
              <a:rPr lang="en-US" altLang="en-US" sz="900" dirty="0" smtClean="0">
                <a:solidFill>
                  <a:schemeClr val="bg1"/>
                </a:solidFill>
                <a:latin typeface="Helvetica" panose="020B0604020202020204" pitchFamily="34" charset="0"/>
              </a:rPr>
              <a:t>Ergonomics</a:t>
            </a:r>
          </a:p>
        </p:txBody>
      </p:sp>
      <p:sp>
        <p:nvSpPr>
          <p:cNvPr id="4" name="Title 3"/>
          <p:cNvSpPr>
            <a:spLocks noGrp="1"/>
          </p:cNvSpPr>
          <p:nvPr>
            <p:ph type="title"/>
          </p:nvPr>
        </p:nvSpPr>
        <p:spPr/>
        <p:txBody>
          <a:bodyPr/>
          <a:lstStyle/>
          <a:p>
            <a:pPr>
              <a:defRPr/>
            </a:pPr>
            <a:r>
              <a:rPr lang="en-US" sz="4400" dirty="0" smtClean="0">
                <a:solidFill>
                  <a:schemeClr val="accent5">
                    <a:lumMod val="50000"/>
                  </a:schemeClr>
                </a:solidFill>
              </a:rPr>
              <a:t>Introduction to Ergonomics</a:t>
            </a:r>
            <a:endParaRPr lang="en-US" sz="4400" dirty="0">
              <a:solidFill>
                <a:schemeClr val="accent5">
                  <a:lumMod val="50000"/>
                </a:schemeClr>
              </a:solidFill>
            </a:endParaRPr>
          </a:p>
        </p:txBody>
      </p:sp>
      <p:sp>
        <p:nvSpPr>
          <p:cNvPr id="19461" name="TextBox 4"/>
          <p:cNvSpPr txBox="1">
            <a:spLocks noChangeArrowheads="1"/>
          </p:cNvSpPr>
          <p:nvPr/>
        </p:nvSpPr>
        <p:spPr bwMode="auto">
          <a:xfrm>
            <a:off x="152400" y="62484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368A08F5-3DF1-40A5-B32F-91EED78FBA0E}" type="slidenum">
              <a:rPr lang="en-US" altLang="en-US"/>
              <a:pPr/>
              <a:t>3</a:t>
            </a:fld>
            <a:endParaRPr lang="en-US" altLang="en-US"/>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5" descr="(+)bigtote_lift_01.jpeg                                        000AAE62Area51                         BAFA50E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0" y="1600200"/>
            <a:ext cx="4572000" cy="480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4756" name="TextBox 2"/>
          <p:cNvSpPr txBox="1">
            <a:spLocks noChangeArrowheads="1"/>
          </p:cNvSpPr>
          <p:nvPr/>
        </p:nvSpPr>
        <p:spPr bwMode="auto">
          <a:xfrm>
            <a:off x="381000" y="5943600"/>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E2E05B55-C3EA-40DD-88B1-D9961856598C}" type="slidenum">
              <a:rPr lang="en-US" altLang="en-US"/>
              <a:pPr/>
              <a:t>30</a:t>
            </a:fld>
            <a:endParaRPr lang="en-US" altLang="en-US"/>
          </a:p>
        </p:txBody>
      </p:sp>
      <p:sp>
        <p:nvSpPr>
          <p:cNvPr id="2" name="Title 1"/>
          <p:cNvSpPr>
            <a:spLocks noGrp="1"/>
          </p:cNvSpPr>
          <p:nvPr>
            <p:ph type="title"/>
          </p:nvPr>
        </p:nvSpPr>
        <p:spPr/>
        <p:txBody>
          <a:bodyPr/>
          <a:lstStyle/>
          <a:p>
            <a:pPr lvl="0" defTabSz="914400" eaLnBrk="1" hangingPunct="1"/>
            <a:r>
              <a:rPr lang="en-US" altLang="en-US" sz="4400" dirty="0">
                <a:solidFill>
                  <a:srgbClr val="000066"/>
                </a:solidFill>
                <a:latin typeface="Helvetica" charset="0"/>
                <a:ea typeface="+mn-ea"/>
                <a:cs typeface="+mn-cs"/>
              </a:rPr>
              <a:t>Risk Factors - Force </a:t>
            </a:r>
            <a:r>
              <a:rPr lang="en-US" altLang="en-US" sz="4400" dirty="0" smtClean="0">
                <a:solidFill>
                  <a:srgbClr val="000066"/>
                </a:solidFill>
                <a:latin typeface="Helvetica" charset="0"/>
                <a:ea typeface="+mn-ea"/>
                <a:cs typeface="+mn-cs"/>
              </a:rPr>
              <a:t>Solutions  </a:t>
            </a:r>
            <a:endParaRPr lang="en-US" dirty="0"/>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3" name="Picture 7" descr="scissorliftstationary.jpg                                      0000A955legba                          BC657AC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4600" y="1600200"/>
            <a:ext cx="4114800" cy="3084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6804" name="TextBox 2"/>
          <p:cNvSpPr txBox="1">
            <a:spLocks noChangeArrowheads="1"/>
          </p:cNvSpPr>
          <p:nvPr/>
        </p:nvSpPr>
        <p:spPr bwMode="auto">
          <a:xfrm>
            <a:off x="457200" y="55626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44D772CD-0564-412C-B7D9-2F154DCA99BA}" type="slidenum">
              <a:rPr lang="en-US" altLang="en-US"/>
              <a:pPr/>
              <a:t>31</a:t>
            </a:fld>
            <a:endParaRPr lang="en-US" altLang="en-US"/>
          </a:p>
        </p:txBody>
      </p:sp>
      <p:sp>
        <p:nvSpPr>
          <p:cNvPr id="2" name="Title 1"/>
          <p:cNvSpPr>
            <a:spLocks noGrp="1"/>
          </p:cNvSpPr>
          <p:nvPr>
            <p:ph type="title"/>
          </p:nvPr>
        </p:nvSpPr>
        <p:spPr/>
        <p:txBody>
          <a:bodyPr/>
          <a:lstStyle/>
          <a:p>
            <a:pPr lvl="0" defTabSz="914400" eaLnBrk="1" hangingPunct="1"/>
            <a:r>
              <a:rPr lang="en-US" altLang="en-US" sz="4400" dirty="0" smtClean="0">
                <a:solidFill>
                  <a:srgbClr val="000066"/>
                </a:solidFill>
                <a:latin typeface="Helvetica" charset="0"/>
                <a:ea typeface="+mn-ea"/>
                <a:cs typeface="+mn-cs"/>
              </a:rPr>
              <a:t> Risk </a:t>
            </a:r>
            <a:r>
              <a:rPr lang="en-US" altLang="en-US" sz="4400" dirty="0">
                <a:solidFill>
                  <a:srgbClr val="000066"/>
                </a:solidFill>
                <a:latin typeface="Helvetica" charset="0"/>
                <a:ea typeface="+mn-ea"/>
                <a:cs typeface="+mn-cs"/>
              </a:rPr>
              <a:t>Factors - Force </a:t>
            </a:r>
            <a:r>
              <a:rPr lang="en-US" altLang="en-US" sz="4400" dirty="0" smtClean="0">
                <a:solidFill>
                  <a:srgbClr val="000066"/>
                </a:solidFill>
                <a:latin typeface="Helvetica" charset="0"/>
                <a:ea typeface="+mn-ea"/>
                <a:cs typeface="+mn-cs"/>
              </a:rPr>
              <a:t>Solutions</a:t>
            </a:r>
            <a:endParaRPr lang="en-US" dirty="0"/>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descr="C:\Documents and Settings\BB\My Documents\My Pictures\Cutup_Wings.jpg" title="Image using a knif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9800" y="2362200"/>
            <a:ext cx="2209800" cy="1925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8852" name="Picture 10" descr="&#10;scissors3.jpg                                                  0000BAFFlegba                          BC657AC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200" y="2362200"/>
            <a:ext cx="3657600" cy="198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8853" name="TextBox 2"/>
          <p:cNvSpPr txBox="1">
            <a:spLocks noChangeArrowheads="1"/>
          </p:cNvSpPr>
          <p:nvPr/>
        </p:nvSpPr>
        <p:spPr bwMode="auto">
          <a:xfrm>
            <a:off x="457200" y="5638800"/>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92014035-6AB3-43FD-96D7-2C899F4A227F}" type="slidenum">
              <a:rPr lang="en-US" altLang="en-US"/>
              <a:pPr/>
              <a:t>32</a:t>
            </a:fld>
            <a:endParaRPr lang="en-US" altLang="en-US"/>
          </a:p>
        </p:txBody>
      </p:sp>
      <p:sp>
        <p:nvSpPr>
          <p:cNvPr id="2" name="Title 1"/>
          <p:cNvSpPr>
            <a:spLocks noGrp="1"/>
          </p:cNvSpPr>
          <p:nvPr>
            <p:ph type="title"/>
          </p:nvPr>
        </p:nvSpPr>
        <p:spPr/>
        <p:txBody>
          <a:bodyPr/>
          <a:lstStyle/>
          <a:p>
            <a:pPr lvl="0" defTabSz="914400" eaLnBrk="1" hangingPunct="1"/>
            <a:r>
              <a:rPr lang="en-US" altLang="en-US" sz="4400" dirty="0" smtClean="0">
                <a:solidFill>
                  <a:srgbClr val="000066"/>
                </a:solidFill>
                <a:latin typeface="Helvetica" charset="0"/>
                <a:ea typeface="+mn-ea"/>
                <a:cs typeface="+mn-cs"/>
              </a:rPr>
              <a:t>  Risk </a:t>
            </a:r>
            <a:r>
              <a:rPr lang="en-US" altLang="en-US" sz="4400" dirty="0">
                <a:solidFill>
                  <a:srgbClr val="000066"/>
                </a:solidFill>
                <a:latin typeface="Helvetica" charset="0"/>
                <a:ea typeface="+mn-ea"/>
                <a:cs typeface="+mn-cs"/>
              </a:rPr>
              <a:t>Factors - Force </a:t>
            </a:r>
            <a:r>
              <a:rPr lang="en-US" altLang="en-US" sz="4400" dirty="0" smtClean="0">
                <a:solidFill>
                  <a:srgbClr val="000066"/>
                </a:solidFill>
                <a:latin typeface="Helvetica" charset="0"/>
                <a:ea typeface="+mn-ea"/>
                <a:cs typeface="+mn-cs"/>
              </a:rPr>
              <a:t>Solutions</a:t>
            </a:r>
            <a:endParaRPr lang="en-US" dirty="0"/>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898" name="Group 50" title="Drasing of working positions of the wrist"/>
          <p:cNvGrpSpPr>
            <a:grpSpLocks/>
          </p:cNvGrpSpPr>
          <p:nvPr/>
        </p:nvGrpSpPr>
        <p:grpSpPr bwMode="auto">
          <a:xfrm>
            <a:off x="1295400" y="1066800"/>
            <a:ext cx="6248400" cy="5029200"/>
            <a:chOff x="1104" y="1008"/>
            <a:chExt cx="3739" cy="3030"/>
          </a:xfrm>
        </p:grpSpPr>
        <p:sp>
          <p:nvSpPr>
            <p:cNvPr id="80902" name="Rectangle 5"/>
            <p:cNvSpPr>
              <a:spLocks noChangeArrowheads="1"/>
            </p:cNvSpPr>
            <p:nvPr/>
          </p:nvSpPr>
          <p:spPr bwMode="auto">
            <a:xfrm>
              <a:off x="1200" y="1104"/>
              <a:ext cx="960" cy="28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en-US"/>
            </a:p>
          </p:txBody>
        </p:sp>
        <p:graphicFrame>
          <p:nvGraphicFramePr>
            <p:cNvPr id="80903" name="Object 4"/>
            <p:cNvGraphicFramePr>
              <a:graphicFrameLocks noChangeAspect="1"/>
            </p:cNvGraphicFramePr>
            <p:nvPr/>
          </p:nvGraphicFramePr>
          <p:xfrm>
            <a:off x="1104" y="1008"/>
            <a:ext cx="3739" cy="3030"/>
          </p:xfrm>
          <a:graphic>
            <a:graphicData uri="http://schemas.openxmlformats.org/presentationml/2006/ole">
              <mc:AlternateContent xmlns:mc="http://schemas.openxmlformats.org/markup-compatibility/2006">
                <mc:Choice xmlns:v="urn:schemas-microsoft-com:vml" Requires="v">
                  <p:oleObj spid="_x0000_s80957" name="Image" r:id="rId4" imgW="5934903" imgH="4809524" progId="PhotoDeluxe.Image.2">
                    <p:embed/>
                  </p:oleObj>
                </mc:Choice>
                <mc:Fallback>
                  <p:oleObj name="Image" r:id="rId4" imgW="5934903" imgH="4809524" progId="PhotoDeluxe.Image.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 y="1008"/>
                          <a:ext cx="3739" cy="30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0904" name="Line 6"/>
            <p:cNvSpPr>
              <a:spLocks noChangeShapeType="1"/>
            </p:cNvSpPr>
            <p:nvPr/>
          </p:nvSpPr>
          <p:spPr bwMode="auto">
            <a:xfrm flipV="1">
              <a:off x="1200" y="1200"/>
              <a:ext cx="192"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05" name="Line 7"/>
            <p:cNvSpPr>
              <a:spLocks noChangeShapeType="1"/>
            </p:cNvSpPr>
            <p:nvPr/>
          </p:nvSpPr>
          <p:spPr bwMode="auto">
            <a:xfrm flipV="1">
              <a:off x="1200" y="1104"/>
              <a:ext cx="384"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06" name="Line 8"/>
            <p:cNvSpPr>
              <a:spLocks noChangeShapeType="1"/>
            </p:cNvSpPr>
            <p:nvPr/>
          </p:nvSpPr>
          <p:spPr bwMode="auto">
            <a:xfrm flipV="1">
              <a:off x="1200" y="1104"/>
              <a:ext cx="576"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07" name="Line 9"/>
            <p:cNvSpPr>
              <a:spLocks noChangeShapeType="1"/>
            </p:cNvSpPr>
            <p:nvPr/>
          </p:nvSpPr>
          <p:spPr bwMode="auto">
            <a:xfrm flipV="1">
              <a:off x="1200" y="1104"/>
              <a:ext cx="720" cy="8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08" name="Line 10"/>
            <p:cNvSpPr>
              <a:spLocks noChangeShapeType="1"/>
            </p:cNvSpPr>
            <p:nvPr/>
          </p:nvSpPr>
          <p:spPr bwMode="auto">
            <a:xfrm flipV="1">
              <a:off x="1200" y="1104"/>
              <a:ext cx="912"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09" name="Line 11"/>
            <p:cNvSpPr>
              <a:spLocks noChangeShapeType="1"/>
            </p:cNvSpPr>
            <p:nvPr/>
          </p:nvSpPr>
          <p:spPr bwMode="auto">
            <a:xfrm flipV="1">
              <a:off x="1200" y="1248"/>
              <a:ext cx="960" cy="11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10" name="Line 13"/>
            <p:cNvSpPr>
              <a:spLocks noChangeShapeType="1"/>
            </p:cNvSpPr>
            <p:nvPr/>
          </p:nvSpPr>
          <p:spPr bwMode="auto">
            <a:xfrm flipV="1">
              <a:off x="1200" y="1440"/>
              <a:ext cx="960" cy="11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11" name="Line 14"/>
            <p:cNvSpPr>
              <a:spLocks noChangeShapeType="1"/>
            </p:cNvSpPr>
            <p:nvPr/>
          </p:nvSpPr>
          <p:spPr bwMode="auto">
            <a:xfrm flipV="1">
              <a:off x="1200" y="1632"/>
              <a:ext cx="960" cy="11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12" name="Line 15"/>
            <p:cNvSpPr>
              <a:spLocks noChangeShapeType="1"/>
            </p:cNvSpPr>
            <p:nvPr/>
          </p:nvSpPr>
          <p:spPr bwMode="auto">
            <a:xfrm flipV="1">
              <a:off x="1200" y="1824"/>
              <a:ext cx="960" cy="11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13" name="Line 16"/>
            <p:cNvSpPr>
              <a:spLocks noChangeShapeType="1"/>
            </p:cNvSpPr>
            <p:nvPr/>
          </p:nvSpPr>
          <p:spPr bwMode="auto">
            <a:xfrm flipV="1">
              <a:off x="1200" y="2016"/>
              <a:ext cx="960" cy="11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14" name="Line 17"/>
            <p:cNvSpPr>
              <a:spLocks noChangeShapeType="1"/>
            </p:cNvSpPr>
            <p:nvPr/>
          </p:nvSpPr>
          <p:spPr bwMode="auto">
            <a:xfrm flipV="1">
              <a:off x="1200" y="2208"/>
              <a:ext cx="960" cy="11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15" name="Line 18"/>
            <p:cNvSpPr>
              <a:spLocks noChangeShapeType="1"/>
            </p:cNvSpPr>
            <p:nvPr/>
          </p:nvSpPr>
          <p:spPr bwMode="auto">
            <a:xfrm flipV="1">
              <a:off x="1200" y="2400"/>
              <a:ext cx="960" cy="11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16" name="Line 19"/>
            <p:cNvSpPr>
              <a:spLocks noChangeShapeType="1"/>
            </p:cNvSpPr>
            <p:nvPr/>
          </p:nvSpPr>
          <p:spPr bwMode="auto">
            <a:xfrm flipV="1">
              <a:off x="1200" y="2592"/>
              <a:ext cx="960" cy="11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17" name="Line 20"/>
            <p:cNvSpPr>
              <a:spLocks noChangeShapeType="1"/>
            </p:cNvSpPr>
            <p:nvPr/>
          </p:nvSpPr>
          <p:spPr bwMode="auto">
            <a:xfrm flipV="1">
              <a:off x="1200" y="2784"/>
              <a:ext cx="960" cy="11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18" name="Line 21"/>
            <p:cNvSpPr>
              <a:spLocks noChangeShapeType="1"/>
            </p:cNvSpPr>
            <p:nvPr/>
          </p:nvSpPr>
          <p:spPr bwMode="auto">
            <a:xfrm flipV="1">
              <a:off x="1200" y="1104"/>
              <a:ext cx="192"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19" name="Line 22"/>
            <p:cNvSpPr>
              <a:spLocks noChangeShapeType="1"/>
            </p:cNvSpPr>
            <p:nvPr/>
          </p:nvSpPr>
          <p:spPr bwMode="auto">
            <a:xfrm flipV="1">
              <a:off x="1344" y="2928"/>
              <a:ext cx="864"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20" name="Line 23"/>
            <p:cNvSpPr>
              <a:spLocks noChangeShapeType="1"/>
            </p:cNvSpPr>
            <p:nvPr/>
          </p:nvSpPr>
          <p:spPr bwMode="auto">
            <a:xfrm flipV="1">
              <a:off x="1536" y="3216"/>
              <a:ext cx="624" cy="7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21" name="Line 24"/>
            <p:cNvSpPr>
              <a:spLocks noChangeShapeType="1"/>
            </p:cNvSpPr>
            <p:nvPr/>
          </p:nvSpPr>
          <p:spPr bwMode="auto">
            <a:xfrm flipV="1">
              <a:off x="1680" y="3360"/>
              <a:ext cx="480" cy="5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22" name="Line 25"/>
            <p:cNvSpPr>
              <a:spLocks noChangeShapeType="1"/>
            </p:cNvSpPr>
            <p:nvPr/>
          </p:nvSpPr>
          <p:spPr bwMode="auto">
            <a:xfrm flipV="1">
              <a:off x="1872" y="3600"/>
              <a:ext cx="288"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23" name="Line 26"/>
            <p:cNvSpPr>
              <a:spLocks noChangeShapeType="1"/>
            </p:cNvSpPr>
            <p:nvPr/>
          </p:nvSpPr>
          <p:spPr bwMode="auto">
            <a:xfrm flipV="1">
              <a:off x="2064" y="384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24" name="Line 27"/>
            <p:cNvSpPr>
              <a:spLocks noChangeShapeType="1"/>
            </p:cNvSpPr>
            <p:nvPr/>
          </p:nvSpPr>
          <p:spPr bwMode="auto">
            <a:xfrm flipV="1">
              <a:off x="2976" y="1104"/>
              <a:ext cx="1392" cy="13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25" name="Line 28"/>
            <p:cNvSpPr>
              <a:spLocks noChangeShapeType="1"/>
            </p:cNvSpPr>
            <p:nvPr/>
          </p:nvSpPr>
          <p:spPr bwMode="auto">
            <a:xfrm flipV="1">
              <a:off x="2976" y="1104"/>
              <a:ext cx="1584" cy="15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26" name="Line 29"/>
            <p:cNvSpPr>
              <a:spLocks noChangeShapeType="1"/>
            </p:cNvSpPr>
            <p:nvPr/>
          </p:nvSpPr>
          <p:spPr bwMode="auto">
            <a:xfrm flipV="1">
              <a:off x="2976" y="1152"/>
              <a:ext cx="1728" cy="17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27" name="Line 30"/>
            <p:cNvSpPr>
              <a:spLocks noChangeShapeType="1"/>
            </p:cNvSpPr>
            <p:nvPr/>
          </p:nvSpPr>
          <p:spPr bwMode="auto">
            <a:xfrm flipV="1">
              <a:off x="2976" y="1296"/>
              <a:ext cx="1776" cy="17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28" name="Line 31"/>
            <p:cNvSpPr>
              <a:spLocks noChangeShapeType="1"/>
            </p:cNvSpPr>
            <p:nvPr/>
          </p:nvSpPr>
          <p:spPr bwMode="auto">
            <a:xfrm flipV="1">
              <a:off x="2976" y="1104"/>
              <a:ext cx="1200" cy="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29" name="Line 32"/>
            <p:cNvSpPr>
              <a:spLocks noChangeShapeType="1"/>
            </p:cNvSpPr>
            <p:nvPr/>
          </p:nvSpPr>
          <p:spPr bwMode="auto">
            <a:xfrm flipV="1">
              <a:off x="2976" y="1104"/>
              <a:ext cx="1008"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30" name="Line 33"/>
            <p:cNvSpPr>
              <a:spLocks noChangeShapeType="1"/>
            </p:cNvSpPr>
            <p:nvPr/>
          </p:nvSpPr>
          <p:spPr bwMode="auto">
            <a:xfrm flipV="1">
              <a:off x="2976" y="1104"/>
              <a:ext cx="816" cy="8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31" name="Line 34"/>
            <p:cNvSpPr>
              <a:spLocks noChangeShapeType="1"/>
            </p:cNvSpPr>
            <p:nvPr/>
          </p:nvSpPr>
          <p:spPr bwMode="auto">
            <a:xfrm flipV="1">
              <a:off x="2976" y="1104"/>
              <a:ext cx="624"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32" name="Line 35"/>
            <p:cNvSpPr>
              <a:spLocks noChangeShapeType="1"/>
            </p:cNvSpPr>
            <p:nvPr/>
          </p:nvSpPr>
          <p:spPr bwMode="auto">
            <a:xfrm flipV="1">
              <a:off x="2976" y="1104"/>
              <a:ext cx="432"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33" name="Line 36"/>
            <p:cNvSpPr>
              <a:spLocks noChangeShapeType="1"/>
            </p:cNvSpPr>
            <p:nvPr/>
          </p:nvSpPr>
          <p:spPr bwMode="auto">
            <a:xfrm flipV="1">
              <a:off x="2928" y="1104"/>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34" name="Line 37"/>
            <p:cNvSpPr>
              <a:spLocks noChangeShapeType="1"/>
            </p:cNvSpPr>
            <p:nvPr/>
          </p:nvSpPr>
          <p:spPr bwMode="auto">
            <a:xfrm flipV="1">
              <a:off x="2976" y="1488"/>
              <a:ext cx="1776" cy="17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35" name="Line 38"/>
            <p:cNvSpPr>
              <a:spLocks noChangeShapeType="1"/>
            </p:cNvSpPr>
            <p:nvPr/>
          </p:nvSpPr>
          <p:spPr bwMode="auto">
            <a:xfrm flipV="1">
              <a:off x="2976" y="1680"/>
              <a:ext cx="1776" cy="17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36" name="Line 39"/>
            <p:cNvSpPr>
              <a:spLocks noChangeShapeType="1"/>
            </p:cNvSpPr>
            <p:nvPr/>
          </p:nvSpPr>
          <p:spPr bwMode="auto">
            <a:xfrm flipV="1">
              <a:off x="2976" y="1872"/>
              <a:ext cx="1776" cy="17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37" name="Line 40"/>
            <p:cNvSpPr>
              <a:spLocks noChangeShapeType="1"/>
            </p:cNvSpPr>
            <p:nvPr/>
          </p:nvSpPr>
          <p:spPr bwMode="auto">
            <a:xfrm flipV="1">
              <a:off x="2976" y="2064"/>
              <a:ext cx="1776" cy="17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38" name="Line 41"/>
            <p:cNvSpPr>
              <a:spLocks noChangeShapeType="1"/>
            </p:cNvSpPr>
            <p:nvPr/>
          </p:nvSpPr>
          <p:spPr bwMode="auto">
            <a:xfrm flipV="1">
              <a:off x="3072" y="2256"/>
              <a:ext cx="1680" cy="16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39" name="Line 42"/>
            <p:cNvSpPr>
              <a:spLocks noChangeShapeType="1"/>
            </p:cNvSpPr>
            <p:nvPr/>
          </p:nvSpPr>
          <p:spPr bwMode="auto">
            <a:xfrm flipV="1">
              <a:off x="3264" y="2448"/>
              <a:ext cx="1488" cy="1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40" name="Line 43"/>
            <p:cNvSpPr>
              <a:spLocks noChangeShapeType="1"/>
            </p:cNvSpPr>
            <p:nvPr/>
          </p:nvSpPr>
          <p:spPr bwMode="auto">
            <a:xfrm flipV="1">
              <a:off x="3456" y="2640"/>
              <a:ext cx="1296" cy="12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41" name="Line 44"/>
            <p:cNvSpPr>
              <a:spLocks noChangeShapeType="1"/>
            </p:cNvSpPr>
            <p:nvPr/>
          </p:nvSpPr>
          <p:spPr bwMode="auto">
            <a:xfrm flipV="1">
              <a:off x="3648" y="2832"/>
              <a:ext cx="1104" cy="11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42" name="Line 45"/>
            <p:cNvSpPr>
              <a:spLocks noChangeShapeType="1"/>
            </p:cNvSpPr>
            <p:nvPr/>
          </p:nvSpPr>
          <p:spPr bwMode="auto">
            <a:xfrm flipV="1">
              <a:off x="3840" y="3024"/>
              <a:ext cx="912" cy="9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43" name="Line 46"/>
            <p:cNvSpPr>
              <a:spLocks noChangeShapeType="1"/>
            </p:cNvSpPr>
            <p:nvPr/>
          </p:nvSpPr>
          <p:spPr bwMode="auto">
            <a:xfrm flipV="1">
              <a:off x="4032" y="3216"/>
              <a:ext cx="720" cy="7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44" name="Line 47"/>
            <p:cNvSpPr>
              <a:spLocks noChangeShapeType="1"/>
            </p:cNvSpPr>
            <p:nvPr/>
          </p:nvSpPr>
          <p:spPr bwMode="auto">
            <a:xfrm flipV="1">
              <a:off x="4224" y="3408"/>
              <a:ext cx="528"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45" name="Line 48"/>
            <p:cNvSpPr>
              <a:spLocks noChangeShapeType="1"/>
            </p:cNvSpPr>
            <p:nvPr/>
          </p:nvSpPr>
          <p:spPr bwMode="auto">
            <a:xfrm flipV="1">
              <a:off x="4416" y="3600"/>
              <a:ext cx="336"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46" name="Line 49"/>
            <p:cNvSpPr>
              <a:spLocks noChangeShapeType="1"/>
            </p:cNvSpPr>
            <p:nvPr/>
          </p:nvSpPr>
          <p:spPr bwMode="auto">
            <a:xfrm flipV="1">
              <a:off x="4608" y="3792"/>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80899" name="Text Box 51"/>
          <p:cNvSpPr txBox="1">
            <a:spLocks noChangeArrowheads="1"/>
          </p:cNvSpPr>
          <p:nvPr/>
        </p:nvSpPr>
        <p:spPr bwMode="auto">
          <a:xfrm>
            <a:off x="3276600" y="1828800"/>
            <a:ext cx="55086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a:latin typeface="Arial" charset="0"/>
              </a:rPr>
              <a:t>OK</a:t>
            </a:r>
          </a:p>
        </p:txBody>
      </p:sp>
      <p:sp>
        <p:nvSpPr>
          <p:cNvPr id="80901" name="TextBox 2"/>
          <p:cNvSpPr txBox="1">
            <a:spLocks noChangeArrowheads="1"/>
          </p:cNvSpPr>
          <p:nvPr/>
        </p:nvSpPr>
        <p:spPr bwMode="auto">
          <a:xfrm>
            <a:off x="152400" y="6007100"/>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10B8800F-5DD4-4F18-8CAF-6B63045E8E2B}" type="slidenum">
              <a:rPr lang="en-US" altLang="en-US"/>
              <a:pPr/>
              <a:t>33</a:t>
            </a:fld>
            <a:endParaRPr lang="en-US" altLang="en-US"/>
          </a:p>
        </p:txBody>
      </p:sp>
      <p:sp>
        <p:nvSpPr>
          <p:cNvPr id="2" name="Title 1"/>
          <p:cNvSpPr>
            <a:spLocks noGrp="1"/>
          </p:cNvSpPr>
          <p:nvPr>
            <p:ph type="title"/>
          </p:nvPr>
        </p:nvSpPr>
        <p:spPr>
          <a:xfrm>
            <a:off x="457200" y="274638"/>
            <a:ext cx="8686800" cy="553150"/>
          </a:xfrm>
        </p:spPr>
        <p:txBody>
          <a:bodyPr/>
          <a:lstStyle/>
          <a:p>
            <a:pPr lvl="0" defTabSz="914400" eaLnBrk="1" hangingPunct="1"/>
            <a:r>
              <a:rPr lang="en-US" altLang="en-US" sz="4400" dirty="0">
                <a:solidFill>
                  <a:srgbClr val="000066"/>
                </a:solidFill>
                <a:latin typeface="Helvetica" charset="0"/>
                <a:ea typeface="+mn-ea"/>
                <a:cs typeface="+mn-cs"/>
              </a:rPr>
              <a:t>Risk Factors - Awkward </a:t>
            </a:r>
            <a:r>
              <a:rPr lang="en-US" altLang="en-US" sz="4400" dirty="0" smtClean="0">
                <a:solidFill>
                  <a:srgbClr val="000066"/>
                </a:solidFill>
                <a:latin typeface="Helvetica" charset="0"/>
                <a:ea typeface="+mn-ea"/>
                <a:cs typeface="+mn-cs"/>
              </a:rPr>
              <a:t>Postures </a:t>
            </a:r>
            <a:endParaRPr lang="en-US" dirty="0"/>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7" name="Picture 11" descr="C:\Documents and Settings\BB\My Documents\Presentations\New Ergo\225-Principle of Ergonomics\z-CTD Graphics\graphic41.TIF" title="Drawing of an awkward shoulder posi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828800"/>
            <a:ext cx="411480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8" name="Picture 12" descr="C:\Documents and Settings\BB\My Documents\Presentations\New Ergo\225-Principle of Ergonomics\z-CTD Graphics\graphic41.TIF" title="Image of awkard arm position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53000" y="1371600"/>
            <a:ext cx="394493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extBox 2"/>
          <p:cNvSpPr txBox="1">
            <a:spLocks noChangeArrowheads="1"/>
          </p:cNvSpPr>
          <p:nvPr/>
        </p:nvSpPr>
        <p:spPr bwMode="auto">
          <a:xfrm>
            <a:off x="152400" y="5715000"/>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4896663F-CD82-4E6F-8EC9-53D1630AEF5D}" type="slidenum">
              <a:rPr lang="en-US" altLang="en-US"/>
              <a:pPr/>
              <a:t>34</a:t>
            </a:fld>
            <a:endParaRPr lang="en-US" altLang="en-US"/>
          </a:p>
        </p:txBody>
      </p:sp>
      <p:sp>
        <p:nvSpPr>
          <p:cNvPr id="2" name="Title 1"/>
          <p:cNvSpPr>
            <a:spLocks noGrp="1"/>
          </p:cNvSpPr>
          <p:nvPr>
            <p:ph type="title"/>
          </p:nvPr>
        </p:nvSpPr>
        <p:spPr/>
        <p:txBody>
          <a:bodyPr/>
          <a:lstStyle/>
          <a:p>
            <a:pPr lvl="0" defTabSz="914400" eaLnBrk="1" hangingPunct="1"/>
            <a:r>
              <a:rPr lang="en-US" altLang="en-US" sz="4400" dirty="0">
                <a:solidFill>
                  <a:srgbClr val="000066"/>
                </a:solidFill>
                <a:latin typeface="Helvetica" charset="0"/>
                <a:ea typeface="+mn-ea"/>
                <a:cs typeface="+mn-cs"/>
              </a:rPr>
              <a:t>Risk Factors - Awkward </a:t>
            </a:r>
            <a:r>
              <a:rPr lang="en-US" altLang="en-US" sz="4400" dirty="0" smtClean="0">
                <a:solidFill>
                  <a:srgbClr val="000066"/>
                </a:solidFill>
                <a:latin typeface="Helvetica" charset="0"/>
                <a:ea typeface="+mn-ea"/>
                <a:cs typeface="+mn-cs"/>
              </a:rPr>
              <a:t>Postures</a:t>
            </a:r>
            <a:endParaRPr lang="en-US" dirty="0"/>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altLang="en-US" sz="4000" smtClean="0">
                <a:solidFill>
                  <a:srgbClr val="000066"/>
                </a:solidFill>
                <a:latin typeface="Helvetica" charset="0"/>
              </a:rPr>
              <a:t>Risk Factors - Awkward Postures</a:t>
            </a:r>
            <a:br>
              <a:rPr lang="en-US" altLang="en-US" sz="4000" smtClean="0">
                <a:solidFill>
                  <a:srgbClr val="000066"/>
                </a:solidFill>
                <a:latin typeface="Helvetica" charset="0"/>
              </a:rPr>
            </a:br>
            <a:endParaRPr lang="en-US" altLang="en-US" smtClean="0"/>
          </a:p>
        </p:txBody>
      </p:sp>
      <p:pic>
        <p:nvPicPr>
          <p:cNvPr id="84995" name="Picture 2" title="Imwag of sitting position"/>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70275" y="1658938"/>
            <a:ext cx="284638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TextBox 2"/>
          <p:cNvSpPr txBox="1">
            <a:spLocks noChangeArrowheads="1"/>
          </p:cNvSpPr>
          <p:nvPr/>
        </p:nvSpPr>
        <p:spPr bwMode="auto">
          <a:xfrm>
            <a:off x="304800" y="57912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0331B2CE-F93E-4F57-BC46-4F78B2268022}" type="slidenum">
              <a:rPr lang="en-US" altLang="en-US"/>
              <a:pPr/>
              <a:t>35</a:t>
            </a:fld>
            <a:endParaRPr lang="en-US"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3" name="Picture 12" descr="C:\Documents and Settings\BB\Desktop\Poultry\Pics\goldkistellijay011604\DSCF0016.JPG" title="Image of a poultry worklin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600" y="1219200"/>
            <a:ext cx="6319838" cy="47545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7044" name="TextBox 2"/>
          <p:cNvSpPr txBox="1">
            <a:spLocks noChangeArrowheads="1"/>
          </p:cNvSpPr>
          <p:nvPr/>
        </p:nvSpPr>
        <p:spPr bwMode="auto">
          <a:xfrm>
            <a:off x="304800" y="62484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ED1DC335-7CF9-44C1-A2EF-BF66744A5CAA}" type="slidenum">
              <a:rPr lang="en-US" altLang="en-US"/>
              <a:pPr/>
              <a:t>36</a:t>
            </a:fld>
            <a:endParaRPr lang="en-US" altLang="en-US"/>
          </a:p>
        </p:txBody>
      </p:sp>
      <p:sp>
        <p:nvSpPr>
          <p:cNvPr id="2" name="Title 1"/>
          <p:cNvSpPr>
            <a:spLocks noGrp="1"/>
          </p:cNvSpPr>
          <p:nvPr>
            <p:ph type="title"/>
          </p:nvPr>
        </p:nvSpPr>
        <p:spPr>
          <a:xfrm>
            <a:off x="152400" y="274638"/>
            <a:ext cx="8534400" cy="792162"/>
          </a:xfrm>
        </p:spPr>
        <p:txBody>
          <a:bodyPr/>
          <a:lstStyle/>
          <a:p>
            <a:pPr lvl="0" defTabSz="914400" eaLnBrk="1" hangingPunct="1"/>
            <a:r>
              <a:rPr lang="en-US" altLang="en-US" sz="4400" dirty="0" smtClean="0">
                <a:solidFill>
                  <a:srgbClr val="000066"/>
                </a:solidFill>
                <a:latin typeface="Helvetica" charset="0"/>
                <a:ea typeface="+mn-ea"/>
                <a:cs typeface="+mn-cs"/>
              </a:rPr>
              <a:t> Risk </a:t>
            </a:r>
            <a:r>
              <a:rPr lang="en-US" altLang="en-US" sz="4400" dirty="0">
                <a:solidFill>
                  <a:srgbClr val="000066"/>
                </a:solidFill>
                <a:latin typeface="Helvetica" charset="0"/>
                <a:ea typeface="+mn-ea"/>
                <a:cs typeface="+mn-cs"/>
              </a:rPr>
              <a:t>Factors - Awkward </a:t>
            </a:r>
            <a:r>
              <a:rPr lang="en-US" altLang="en-US" sz="4400" dirty="0" smtClean="0">
                <a:solidFill>
                  <a:srgbClr val="000066"/>
                </a:solidFill>
                <a:latin typeface="Helvetica" charset="0"/>
                <a:ea typeface="+mn-ea"/>
                <a:cs typeface="+mn-cs"/>
              </a:rPr>
              <a:t>Postures</a:t>
            </a:r>
            <a:endParaRPr lang="en-US" dirty="0"/>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11" descr="C:\Documents and Settings\BB\Desktop\Poultry\Pics\goldkistellijay011604\DSCF0030.JPG" title="Image of workerspositions  on the lin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1066800"/>
            <a:ext cx="6583363" cy="4937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9092" name="TextBox 2"/>
          <p:cNvSpPr txBox="1">
            <a:spLocks noChangeArrowheads="1"/>
          </p:cNvSpPr>
          <p:nvPr/>
        </p:nvSpPr>
        <p:spPr bwMode="auto">
          <a:xfrm>
            <a:off x="152400" y="6003925"/>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E31D0A2E-A477-4923-8F92-AA7CA4DB646B}" type="slidenum">
              <a:rPr lang="en-US" altLang="en-US"/>
              <a:pPr/>
              <a:t>37</a:t>
            </a:fld>
            <a:endParaRPr lang="en-US" altLang="en-US"/>
          </a:p>
        </p:txBody>
      </p:sp>
      <p:sp>
        <p:nvSpPr>
          <p:cNvPr id="2" name="Title 1"/>
          <p:cNvSpPr>
            <a:spLocks noGrp="1"/>
          </p:cNvSpPr>
          <p:nvPr>
            <p:ph type="title"/>
          </p:nvPr>
        </p:nvSpPr>
        <p:spPr/>
        <p:txBody>
          <a:bodyPr/>
          <a:lstStyle/>
          <a:p>
            <a:r>
              <a:rPr lang="en-US" altLang="en-US" sz="4000" dirty="0" smtClean="0">
                <a:solidFill>
                  <a:srgbClr val="000066"/>
                </a:solidFill>
                <a:latin typeface="Helvetica" charset="0"/>
              </a:rPr>
              <a:t>  Risk </a:t>
            </a:r>
            <a:r>
              <a:rPr lang="en-US" altLang="en-US" sz="4000" dirty="0">
                <a:solidFill>
                  <a:srgbClr val="000066"/>
                </a:solidFill>
                <a:latin typeface="Helvetica" charset="0"/>
              </a:rPr>
              <a:t>Factors - Awkward Postures</a:t>
            </a:r>
            <a:br>
              <a:rPr lang="en-US" altLang="en-US" sz="4000" dirty="0">
                <a:solidFill>
                  <a:srgbClr val="000066"/>
                </a:solidFill>
                <a:latin typeface="Helvetica" charset="0"/>
              </a:rPr>
            </a:br>
            <a:endParaRPr lang="en-US" dirty="0"/>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9" name="Picture 20" descr="C:\Documents and Settings\BB\Desktop\Poultry\Pics\(+)conveyor_reach_03.jpeg" title="Image of reaching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9200" y="1143000"/>
            <a:ext cx="6461125"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TextBox 2"/>
          <p:cNvSpPr txBox="1">
            <a:spLocks noChangeArrowheads="1"/>
          </p:cNvSpPr>
          <p:nvPr/>
        </p:nvSpPr>
        <p:spPr bwMode="auto">
          <a:xfrm>
            <a:off x="152400" y="5715000"/>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A73122BA-8BEF-4E8C-BF87-79D102C64815}" type="slidenum">
              <a:rPr lang="en-US" altLang="en-US"/>
              <a:pPr/>
              <a:t>38</a:t>
            </a:fld>
            <a:endParaRPr lang="en-US" altLang="en-US"/>
          </a:p>
        </p:txBody>
      </p:sp>
      <p:sp>
        <p:nvSpPr>
          <p:cNvPr id="2" name="Title 1"/>
          <p:cNvSpPr>
            <a:spLocks noGrp="1"/>
          </p:cNvSpPr>
          <p:nvPr>
            <p:ph type="title"/>
          </p:nvPr>
        </p:nvSpPr>
        <p:spPr>
          <a:xfrm>
            <a:off x="152400" y="274638"/>
            <a:ext cx="8915400" cy="1143000"/>
          </a:xfrm>
        </p:spPr>
        <p:txBody>
          <a:bodyPr/>
          <a:lstStyle/>
          <a:p>
            <a:pPr lvl="0" defTabSz="914400" eaLnBrk="1" hangingPunct="1"/>
            <a:r>
              <a:rPr lang="en-US" altLang="en-US" sz="4400" dirty="0" smtClean="0">
                <a:solidFill>
                  <a:srgbClr val="000066"/>
                </a:solidFill>
                <a:latin typeface="Helvetica" charset="0"/>
                <a:ea typeface="+mn-ea"/>
                <a:cs typeface="+mn-cs"/>
              </a:rPr>
              <a:t>  Risk </a:t>
            </a:r>
            <a:r>
              <a:rPr lang="en-US" altLang="en-US" sz="4400" dirty="0">
                <a:solidFill>
                  <a:srgbClr val="000066"/>
                </a:solidFill>
                <a:latin typeface="Helvetica" charset="0"/>
                <a:ea typeface="+mn-ea"/>
                <a:cs typeface="+mn-cs"/>
              </a:rPr>
              <a:t>Factors - Awkward </a:t>
            </a:r>
            <a:r>
              <a:rPr lang="en-US" altLang="en-US" sz="4400" dirty="0" smtClean="0">
                <a:solidFill>
                  <a:srgbClr val="000066"/>
                </a:solidFill>
                <a:latin typeface="Helvetica" charset="0"/>
                <a:ea typeface="+mn-ea"/>
                <a:cs typeface="+mn-cs"/>
              </a:rPr>
              <a:t>Postures</a:t>
            </a:r>
            <a:endParaRPr lang="en-US" dirty="0"/>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7" name="Picture 22" descr="C:\Documents and Settings\BB\Desktop\Poultry\Pics\goldkistellijay011604\DSCF0033.JPG" title="Image of wrist posi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1062038"/>
            <a:ext cx="65817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TextBox 2"/>
          <p:cNvSpPr txBox="1">
            <a:spLocks noChangeArrowheads="1"/>
          </p:cNvSpPr>
          <p:nvPr/>
        </p:nvSpPr>
        <p:spPr bwMode="auto">
          <a:xfrm>
            <a:off x="381000" y="59436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73EA946C-92E8-4394-90F8-5AFAAF453F1F}" type="slidenum">
              <a:rPr lang="en-US" altLang="en-US"/>
              <a:pPr/>
              <a:t>39</a:t>
            </a:fld>
            <a:endParaRPr lang="en-US" altLang="en-US"/>
          </a:p>
        </p:txBody>
      </p:sp>
      <p:sp>
        <p:nvSpPr>
          <p:cNvPr id="2" name="Title 1"/>
          <p:cNvSpPr>
            <a:spLocks noGrp="1"/>
          </p:cNvSpPr>
          <p:nvPr>
            <p:ph type="title"/>
          </p:nvPr>
        </p:nvSpPr>
        <p:spPr/>
        <p:txBody>
          <a:bodyPr/>
          <a:lstStyle/>
          <a:p>
            <a:r>
              <a:rPr lang="en-US" altLang="en-US" sz="4000" dirty="0">
                <a:solidFill>
                  <a:srgbClr val="000066"/>
                </a:solidFill>
                <a:latin typeface="Helvetica" charset="0"/>
              </a:rPr>
              <a:t>Risk Factors - Awkward Postures</a:t>
            </a:r>
            <a:br>
              <a:rPr lang="en-US" altLang="en-US" sz="4000" dirty="0">
                <a:solidFill>
                  <a:srgbClr val="000066"/>
                </a:solidFill>
                <a:latin typeface="Helvetica" charset="0"/>
              </a:rPr>
            </a:br>
            <a:r>
              <a:rPr lang="en-US" altLang="en-US" sz="4000" dirty="0" smtClean="0">
                <a:solidFill>
                  <a:srgbClr val="000066"/>
                </a:solidFill>
                <a:latin typeface="Helvetica" charset="0"/>
              </a:rPr>
              <a:t> </a:t>
            </a:r>
            <a:endParaRPr lang="en-US"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rtlCol="0">
            <a:normAutofit/>
          </a:bodyPr>
          <a:lstStyle/>
          <a:p>
            <a:pPr defTabSz="403036" eaLnBrk="1" fontAlgn="auto" hangingPunct="1">
              <a:spcAft>
                <a:spcPts val="0"/>
              </a:spcAft>
              <a:defRPr/>
            </a:pPr>
            <a:r>
              <a:rPr lang="en-US" sz="4400" dirty="0" smtClean="0">
                <a:solidFill>
                  <a:schemeClr val="accent5">
                    <a:lumMod val="50000"/>
                  </a:schemeClr>
                </a:solidFill>
              </a:rPr>
              <a:t>What is Ergonomics</a:t>
            </a:r>
            <a:endParaRPr lang="en-US" sz="4400" dirty="0">
              <a:solidFill>
                <a:schemeClr val="accent5">
                  <a:lumMod val="50000"/>
                </a:schemeClr>
              </a:solidFill>
            </a:endParaRPr>
          </a:p>
        </p:txBody>
      </p:sp>
      <p:sp>
        <p:nvSpPr>
          <p:cNvPr id="21507" name="Rectangle 3"/>
          <p:cNvSpPr>
            <a:spLocks noGrp="1" noChangeArrowheads="1"/>
          </p:cNvSpPr>
          <p:nvPr>
            <p:ph idx="1"/>
          </p:nvPr>
        </p:nvSpPr>
        <p:spPr/>
        <p:txBody>
          <a:bodyPr lIns="91440" tIns="45720" rIns="91440" bIns="45720"/>
          <a:lstStyle/>
          <a:p>
            <a:pPr eaLnBrk="1" hangingPunct="1"/>
            <a:r>
              <a:rPr lang="en-US" altLang="en-US" sz="2800" smtClean="0">
                <a:solidFill>
                  <a:schemeClr val="tx2"/>
                </a:solidFill>
                <a:latin typeface="Helvetica" charset="0"/>
              </a:rPr>
              <a:t>It is the study of work</a:t>
            </a:r>
          </a:p>
          <a:p>
            <a:pPr eaLnBrk="1" hangingPunct="1"/>
            <a:endParaRPr lang="en-US" altLang="en-US" sz="2800" smtClean="0">
              <a:solidFill>
                <a:schemeClr val="tx2"/>
              </a:solidFill>
              <a:latin typeface="Helvetica" charset="0"/>
            </a:endParaRPr>
          </a:p>
          <a:p>
            <a:pPr eaLnBrk="1" hangingPunct="1"/>
            <a:r>
              <a:rPr lang="en-US" altLang="en-US" sz="2800" smtClean="0">
                <a:solidFill>
                  <a:schemeClr val="tx2"/>
                </a:solidFill>
                <a:latin typeface="Helvetica" charset="0"/>
              </a:rPr>
              <a:t>It is a way to make jobs/tasks </a:t>
            </a:r>
            <a:br>
              <a:rPr lang="en-US" altLang="en-US" sz="2800" smtClean="0">
                <a:solidFill>
                  <a:schemeClr val="tx2"/>
                </a:solidFill>
                <a:latin typeface="Helvetica" charset="0"/>
              </a:rPr>
            </a:br>
            <a:r>
              <a:rPr lang="en-US" altLang="en-US" sz="2800" smtClean="0">
                <a:solidFill>
                  <a:schemeClr val="tx2"/>
                </a:solidFill>
                <a:latin typeface="Helvetica" charset="0"/>
              </a:rPr>
              <a:t>fit the employees better</a:t>
            </a:r>
          </a:p>
          <a:p>
            <a:pPr eaLnBrk="1" hangingPunct="1"/>
            <a:endParaRPr lang="en-US" altLang="en-US" sz="2800" smtClean="0">
              <a:solidFill>
                <a:schemeClr val="tx2"/>
              </a:solidFill>
              <a:latin typeface="Helvetica" charset="0"/>
            </a:endParaRPr>
          </a:p>
          <a:p>
            <a:pPr eaLnBrk="1" hangingPunct="1"/>
            <a:r>
              <a:rPr lang="en-US" altLang="en-US" sz="2800" smtClean="0">
                <a:solidFill>
                  <a:schemeClr val="tx2"/>
                </a:solidFill>
                <a:latin typeface="Helvetica" charset="0"/>
              </a:rPr>
              <a:t>It is a way to make work easier</a:t>
            </a:r>
          </a:p>
        </p:txBody>
      </p:sp>
      <p:sp>
        <p:nvSpPr>
          <p:cNvPr id="21508" name="TextBox 2"/>
          <p:cNvSpPr txBox="1">
            <a:spLocks noChangeArrowheads="1"/>
          </p:cNvSpPr>
          <p:nvPr/>
        </p:nvSpPr>
        <p:spPr bwMode="auto">
          <a:xfrm>
            <a:off x="228600" y="624840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84B55396-F796-4A75-8C6D-FEE654DB1192}" type="slidenum">
              <a:rPr lang="en-US" altLang="en-US"/>
              <a:pPr/>
              <a:t>4</a:t>
            </a:fld>
            <a:endParaRPr lang="en-US" altLang="en-US"/>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235" name="Group 14" title="Awkward posotures"/>
          <p:cNvGrpSpPr>
            <a:grpSpLocks/>
          </p:cNvGrpSpPr>
          <p:nvPr/>
        </p:nvGrpSpPr>
        <p:grpSpPr bwMode="auto">
          <a:xfrm>
            <a:off x="685800" y="1600200"/>
            <a:ext cx="8332788" cy="3144838"/>
            <a:chOff x="432" y="1008"/>
            <a:chExt cx="5249" cy="1981"/>
          </a:xfrm>
        </p:grpSpPr>
        <p:pic>
          <p:nvPicPr>
            <p:cNvPr id="95237" name="Picture 12" descr="mousetrap01.jpeg                                               000AB297Area51                         BAFA50E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2" y="1008"/>
              <a:ext cx="2641" cy="198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5238" name="Picture 13" descr="mousetrap02.jpeg                                               000AB297Area51                         BAFA50E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0" y="1008"/>
              <a:ext cx="2641" cy="198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95236" name="TextBox 2"/>
          <p:cNvSpPr txBox="1">
            <a:spLocks noChangeArrowheads="1"/>
          </p:cNvSpPr>
          <p:nvPr/>
        </p:nvSpPr>
        <p:spPr bwMode="auto">
          <a:xfrm>
            <a:off x="152400" y="571500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1FBB32CF-5530-445F-9444-94B180CA986B}" type="slidenum">
              <a:rPr lang="en-US" altLang="en-US"/>
              <a:pPr/>
              <a:t>40</a:t>
            </a:fld>
            <a:endParaRPr lang="en-US" altLang="en-US"/>
          </a:p>
        </p:txBody>
      </p:sp>
      <p:sp>
        <p:nvSpPr>
          <p:cNvPr id="2" name="Title 1"/>
          <p:cNvSpPr>
            <a:spLocks noGrp="1"/>
          </p:cNvSpPr>
          <p:nvPr>
            <p:ph type="title"/>
          </p:nvPr>
        </p:nvSpPr>
        <p:spPr/>
        <p:txBody>
          <a:bodyPr/>
          <a:lstStyle/>
          <a:p>
            <a:r>
              <a:rPr lang="en-US" altLang="en-US" sz="4000" dirty="0" smtClean="0">
                <a:solidFill>
                  <a:srgbClr val="000066"/>
                </a:solidFill>
                <a:latin typeface="Helvetica" charset="0"/>
              </a:rPr>
              <a:t> Risk </a:t>
            </a:r>
            <a:r>
              <a:rPr lang="en-US" altLang="en-US" sz="4000" dirty="0">
                <a:solidFill>
                  <a:srgbClr val="000066"/>
                </a:solidFill>
                <a:latin typeface="Helvetica" charset="0"/>
              </a:rPr>
              <a:t>Factors - Awkward Postures</a:t>
            </a:r>
            <a:br>
              <a:rPr lang="en-US" altLang="en-US" sz="4000" dirty="0">
                <a:solidFill>
                  <a:srgbClr val="000066"/>
                </a:solidFill>
                <a:latin typeface="Helvetica" charset="0"/>
              </a:rPr>
            </a:br>
            <a:endParaRPr lang="en-US" dirty="0"/>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3" name="Picture 7" descr="C:\Documents and Settings\BB\Desktop\Poultry\Pics\goldkistellijay011604\DSCF0019.JPG" title="Image of incorrect body posi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1219200"/>
            <a:ext cx="6096000" cy="4570413"/>
          </a:xfrm>
          <a:prstGeom prst="rect">
            <a:avLst/>
          </a:prstGeom>
          <a:solidFill>
            <a:srgbClr val="C5D6FA"/>
          </a:solidFill>
          <a:ln w="9525">
            <a:solidFill>
              <a:schemeClr val="tx1"/>
            </a:solidFill>
            <a:miter lim="800000"/>
            <a:headEnd/>
            <a:tailEnd/>
          </a:ln>
        </p:spPr>
      </p:pic>
      <p:sp>
        <p:nvSpPr>
          <p:cNvPr id="97284" name="TextBox 2"/>
          <p:cNvSpPr txBox="1">
            <a:spLocks noChangeArrowheads="1"/>
          </p:cNvSpPr>
          <p:nvPr/>
        </p:nvSpPr>
        <p:spPr bwMode="auto">
          <a:xfrm>
            <a:off x="304800" y="5789613"/>
            <a:ext cx="91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7547B959-DED0-4459-AC23-F65AB6465F08}" type="slidenum">
              <a:rPr lang="en-US" altLang="en-US"/>
              <a:pPr/>
              <a:t>41</a:t>
            </a:fld>
            <a:endParaRPr lang="en-US" altLang="en-US"/>
          </a:p>
        </p:txBody>
      </p:sp>
      <p:sp>
        <p:nvSpPr>
          <p:cNvPr id="2" name="Title 1"/>
          <p:cNvSpPr>
            <a:spLocks noGrp="1"/>
          </p:cNvSpPr>
          <p:nvPr>
            <p:ph type="title"/>
          </p:nvPr>
        </p:nvSpPr>
        <p:spPr/>
        <p:txBody>
          <a:bodyPr/>
          <a:lstStyle/>
          <a:p>
            <a:r>
              <a:rPr lang="en-US" altLang="en-US" sz="4000" dirty="0">
                <a:solidFill>
                  <a:srgbClr val="000066"/>
                </a:solidFill>
                <a:latin typeface="Helvetica" charset="0"/>
              </a:rPr>
              <a:t>Risk Factors - Awkward </a:t>
            </a:r>
            <a:r>
              <a:rPr lang="en-US" altLang="en-US" sz="4000" dirty="0" smtClean="0">
                <a:solidFill>
                  <a:srgbClr val="000066"/>
                </a:solidFill>
                <a:latin typeface="Helvetica" charset="0"/>
              </a:rPr>
              <a:t>Postures  </a:t>
            </a:r>
            <a:r>
              <a:rPr lang="en-US" altLang="en-US" sz="4000" dirty="0">
                <a:solidFill>
                  <a:srgbClr val="000066"/>
                </a:solidFill>
                <a:latin typeface="Helvetica" charset="0"/>
              </a:rPr>
              <a:t/>
            </a:r>
            <a:br>
              <a:rPr lang="en-US" altLang="en-US" sz="4000" dirty="0">
                <a:solidFill>
                  <a:srgbClr val="000066"/>
                </a:solidFill>
                <a:latin typeface="Helvetica" charset="0"/>
              </a:rPr>
            </a:br>
            <a:endParaRPr lang="en-US" dirty="0"/>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3" descr="C:\Documents and Settings\BB\Desktop\Poultry\Pics\goldkistellijay011604\DSCF0081.JPG" title="Image of raise arm postu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600" y="1295400"/>
            <a:ext cx="65532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9332" name="TextBox 3"/>
          <p:cNvSpPr txBox="1">
            <a:spLocks noChangeArrowheads="1"/>
          </p:cNvSpPr>
          <p:nvPr/>
        </p:nvSpPr>
        <p:spPr bwMode="auto">
          <a:xfrm>
            <a:off x="304800" y="556260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9C756050-C21C-43CB-9D1B-ACA144B3EA33}" type="slidenum">
              <a:rPr lang="en-US" altLang="en-US"/>
              <a:pPr/>
              <a:t>42</a:t>
            </a:fld>
            <a:endParaRPr lang="en-US" altLang="en-US"/>
          </a:p>
        </p:txBody>
      </p:sp>
      <p:sp>
        <p:nvSpPr>
          <p:cNvPr id="2" name="Title 1"/>
          <p:cNvSpPr>
            <a:spLocks noGrp="1"/>
          </p:cNvSpPr>
          <p:nvPr>
            <p:ph type="title"/>
          </p:nvPr>
        </p:nvSpPr>
        <p:spPr/>
        <p:txBody>
          <a:bodyPr/>
          <a:lstStyle/>
          <a:p>
            <a:r>
              <a:rPr lang="en-US" altLang="en-US" sz="4000" dirty="0" smtClean="0">
                <a:solidFill>
                  <a:srgbClr val="000066"/>
                </a:solidFill>
                <a:latin typeface="Helvetica" charset="0"/>
              </a:rPr>
              <a:t> Risk </a:t>
            </a:r>
            <a:r>
              <a:rPr lang="en-US" altLang="en-US" sz="4000" dirty="0">
                <a:solidFill>
                  <a:srgbClr val="000066"/>
                </a:solidFill>
                <a:latin typeface="Helvetica" charset="0"/>
              </a:rPr>
              <a:t>Factors - Awkward </a:t>
            </a:r>
            <a:r>
              <a:rPr lang="en-US" altLang="en-US" sz="4000" dirty="0" smtClean="0">
                <a:solidFill>
                  <a:srgbClr val="000066"/>
                </a:solidFill>
                <a:latin typeface="Helvetica" charset="0"/>
              </a:rPr>
              <a:t>Postures </a:t>
            </a:r>
            <a:r>
              <a:rPr lang="en-US" altLang="en-US" sz="4000" dirty="0">
                <a:solidFill>
                  <a:srgbClr val="000066"/>
                </a:solidFill>
                <a:latin typeface="Helvetica" charset="0"/>
              </a:rPr>
              <a:t/>
            </a:r>
            <a:br>
              <a:rPr lang="en-US" altLang="en-US" sz="4000" dirty="0">
                <a:solidFill>
                  <a:srgbClr val="000066"/>
                </a:solidFill>
                <a:latin typeface="Helvetica" charset="0"/>
              </a:rPr>
            </a:br>
            <a:endParaRPr lang="en-US" dirty="0"/>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9" name="Picture 7" descr="C:\Documents and Settings\BB\Desktop\Poultry\Pics\goldkistellijay011604\DSCF0070.JPG" title="Image of elevated elbow posi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1600200"/>
            <a:ext cx="60960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1380" name="TextBox 2"/>
          <p:cNvSpPr txBox="1">
            <a:spLocks noChangeArrowheads="1"/>
          </p:cNvSpPr>
          <p:nvPr/>
        </p:nvSpPr>
        <p:spPr bwMode="auto">
          <a:xfrm>
            <a:off x="152400" y="5638800"/>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59234EB6-6DC2-40B8-B99A-EF3E05A895D0}" type="slidenum">
              <a:rPr lang="en-US" altLang="en-US"/>
              <a:pPr/>
              <a:t>43</a:t>
            </a:fld>
            <a:endParaRPr lang="en-US" altLang="en-US"/>
          </a:p>
        </p:txBody>
      </p:sp>
      <p:sp>
        <p:nvSpPr>
          <p:cNvPr id="2" name="Title 1"/>
          <p:cNvSpPr>
            <a:spLocks noGrp="1"/>
          </p:cNvSpPr>
          <p:nvPr>
            <p:ph type="title"/>
          </p:nvPr>
        </p:nvSpPr>
        <p:spPr/>
        <p:txBody>
          <a:bodyPr/>
          <a:lstStyle/>
          <a:p>
            <a:r>
              <a:rPr lang="en-US" altLang="en-US" sz="4000" dirty="0" smtClean="0">
                <a:solidFill>
                  <a:srgbClr val="000066"/>
                </a:solidFill>
                <a:latin typeface="Helvetica" charset="0"/>
              </a:rPr>
              <a:t>  Risk </a:t>
            </a:r>
            <a:r>
              <a:rPr lang="en-US" altLang="en-US" sz="4000" dirty="0">
                <a:solidFill>
                  <a:srgbClr val="000066"/>
                </a:solidFill>
                <a:latin typeface="Helvetica" charset="0"/>
              </a:rPr>
              <a:t>Factors - Awkward </a:t>
            </a:r>
            <a:r>
              <a:rPr lang="en-US" altLang="en-US" sz="4000" dirty="0" smtClean="0">
                <a:solidFill>
                  <a:srgbClr val="000066"/>
                </a:solidFill>
                <a:latin typeface="Helvetica" charset="0"/>
              </a:rPr>
              <a:t>Postures  </a:t>
            </a:r>
            <a:endParaRPr lang="en-US" dirty="0"/>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9" descr="(-)tote_scoop_03.jpeg                                          000AB297Area51                         BAFA50E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 y="1143000"/>
            <a:ext cx="6459538" cy="4846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3428" name="TextBox 2"/>
          <p:cNvSpPr txBox="1">
            <a:spLocks noChangeArrowheads="1"/>
          </p:cNvSpPr>
          <p:nvPr/>
        </p:nvSpPr>
        <p:spPr bwMode="auto">
          <a:xfrm>
            <a:off x="152400" y="57912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B602E7BF-36F9-43BB-9B1B-47AE54B11D6F}" type="slidenum">
              <a:rPr lang="en-US" altLang="en-US"/>
              <a:pPr/>
              <a:t>44</a:t>
            </a:fld>
            <a:endParaRPr lang="en-US" altLang="en-US"/>
          </a:p>
        </p:txBody>
      </p:sp>
      <p:sp>
        <p:nvSpPr>
          <p:cNvPr id="2" name="Title 1"/>
          <p:cNvSpPr>
            <a:spLocks noGrp="1"/>
          </p:cNvSpPr>
          <p:nvPr>
            <p:ph type="title"/>
          </p:nvPr>
        </p:nvSpPr>
        <p:spPr>
          <a:xfrm>
            <a:off x="152400" y="274638"/>
            <a:ext cx="8534400" cy="1143000"/>
          </a:xfrm>
        </p:spPr>
        <p:txBody>
          <a:bodyPr/>
          <a:lstStyle/>
          <a:p>
            <a:r>
              <a:rPr lang="en-US" altLang="en-US" sz="4000" dirty="0" smtClean="0">
                <a:solidFill>
                  <a:srgbClr val="000066"/>
                </a:solidFill>
                <a:latin typeface="Helvetica" charset="0"/>
              </a:rPr>
              <a:t>   Risk </a:t>
            </a:r>
            <a:r>
              <a:rPr lang="en-US" altLang="en-US" sz="4000" dirty="0">
                <a:solidFill>
                  <a:srgbClr val="000066"/>
                </a:solidFill>
                <a:latin typeface="Helvetica" charset="0"/>
              </a:rPr>
              <a:t>Factors - Awkward </a:t>
            </a:r>
            <a:r>
              <a:rPr lang="en-US" altLang="en-US" sz="4000" dirty="0" smtClean="0">
                <a:solidFill>
                  <a:srgbClr val="000066"/>
                </a:solidFill>
                <a:latin typeface="Helvetica" charset="0"/>
              </a:rPr>
              <a:t>Postures</a:t>
            </a:r>
            <a:endParaRPr lang="en-US" dirty="0"/>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475" name="Group 9" title="image of an awkward posture because of using the wrong tool"/>
          <p:cNvGrpSpPr>
            <a:grpSpLocks/>
          </p:cNvGrpSpPr>
          <p:nvPr/>
        </p:nvGrpSpPr>
        <p:grpSpPr bwMode="auto">
          <a:xfrm>
            <a:off x="676275" y="1600200"/>
            <a:ext cx="8315325" cy="3119438"/>
            <a:chOff x="319" y="2267"/>
            <a:chExt cx="4834" cy="1813"/>
          </a:xfrm>
        </p:grpSpPr>
        <p:pic>
          <p:nvPicPr>
            <p:cNvPr id="105477" name="Picture 10" descr="(-)shovel_scoop_01.jpeg                                        000AB297Area51                         BAFA50E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9" y="2267"/>
              <a:ext cx="2417" cy="18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5478" name="Picture 11" descr="(-)shovel_scoop_04.jpeg                                        000AB297Area51                         BAFA50E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36" y="2267"/>
              <a:ext cx="2417" cy="18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105476" name="TextBox 2"/>
          <p:cNvSpPr txBox="1">
            <a:spLocks noChangeArrowheads="1"/>
          </p:cNvSpPr>
          <p:nvPr/>
        </p:nvSpPr>
        <p:spPr bwMode="auto">
          <a:xfrm>
            <a:off x="152400" y="563880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49F3E38C-8C38-4390-A67A-0C8522F67195}" type="slidenum">
              <a:rPr lang="en-US" altLang="en-US"/>
              <a:pPr/>
              <a:t>45</a:t>
            </a:fld>
            <a:endParaRPr lang="en-US" altLang="en-US"/>
          </a:p>
        </p:txBody>
      </p:sp>
      <p:sp>
        <p:nvSpPr>
          <p:cNvPr id="2" name="Title 1"/>
          <p:cNvSpPr>
            <a:spLocks noGrp="1"/>
          </p:cNvSpPr>
          <p:nvPr>
            <p:ph type="title"/>
          </p:nvPr>
        </p:nvSpPr>
        <p:spPr/>
        <p:txBody>
          <a:bodyPr/>
          <a:lstStyle/>
          <a:p>
            <a:pPr lvl="0" defTabSz="914400" eaLnBrk="1" hangingPunct="1"/>
            <a:r>
              <a:rPr lang="en-US" altLang="en-US" sz="4400" dirty="0">
                <a:solidFill>
                  <a:srgbClr val="000066"/>
                </a:solidFill>
                <a:latin typeface="Helvetica" charset="0"/>
                <a:ea typeface="+mn-ea"/>
                <a:cs typeface="+mn-cs"/>
              </a:rPr>
              <a:t>Risk Factors - Awkward </a:t>
            </a:r>
            <a:r>
              <a:rPr lang="en-US" altLang="en-US" sz="4400" dirty="0" smtClean="0">
                <a:solidFill>
                  <a:srgbClr val="000066"/>
                </a:solidFill>
                <a:latin typeface="Helvetica" charset="0"/>
                <a:ea typeface="+mn-ea"/>
                <a:cs typeface="+mn-cs"/>
              </a:rPr>
              <a:t> Postures</a:t>
            </a:r>
            <a:endParaRPr lang="en-US" dirty="0"/>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3" name="Picture 10" descr="D:\(-)plastic_wrap_02.jpeg" title="Image of an awkward posture wrapping a pallet iwth plastic fil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6400" y="1371600"/>
            <a:ext cx="5707063" cy="4479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7524" name="TextBox 2"/>
          <p:cNvSpPr txBox="1">
            <a:spLocks noChangeArrowheads="1"/>
          </p:cNvSpPr>
          <p:nvPr/>
        </p:nvSpPr>
        <p:spPr bwMode="auto">
          <a:xfrm>
            <a:off x="304800" y="5851525"/>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916C34D6-430D-48F1-B8EC-E4715FD867BC}" type="slidenum">
              <a:rPr lang="en-US" altLang="en-US"/>
              <a:pPr/>
              <a:t>46</a:t>
            </a:fld>
            <a:endParaRPr lang="en-US" altLang="en-US"/>
          </a:p>
        </p:txBody>
      </p:sp>
      <p:sp>
        <p:nvSpPr>
          <p:cNvPr id="2" name="Title 1"/>
          <p:cNvSpPr>
            <a:spLocks noGrp="1"/>
          </p:cNvSpPr>
          <p:nvPr>
            <p:ph type="title"/>
          </p:nvPr>
        </p:nvSpPr>
        <p:spPr/>
        <p:txBody>
          <a:bodyPr/>
          <a:lstStyle/>
          <a:p>
            <a:r>
              <a:rPr lang="en-US" altLang="en-US" sz="4000" dirty="0">
                <a:solidFill>
                  <a:srgbClr val="000066"/>
                </a:solidFill>
                <a:latin typeface="Helvetica" charset="0"/>
              </a:rPr>
              <a:t>Risk Factors - Awkward Postures</a:t>
            </a:r>
            <a:br>
              <a:rPr lang="en-US" altLang="en-US" sz="4000" dirty="0">
                <a:solidFill>
                  <a:srgbClr val="000066"/>
                </a:solidFill>
                <a:latin typeface="Helvetica" charset="0"/>
              </a:rPr>
            </a:br>
            <a:r>
              <a:rPr lang="en-US" altLang="en-US" sz="4000" dirty="0" smtClean="0">
                <a:solidFill>
                  <a:srgbClr val="000066"/>
                </a:solidFill>
                <a:latin typeface="Helvetica" charset="0"/>
              </a:rPr>
              <a:t>  </a:t>
            </a:r>
            <a:endParaRPr lang="en-US" dirty="0"/>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572" name="Group 11" title="Conveyor pushing the products closer to the worker"/>
          <p:cNvGrpSpPr>
            <a:grpSpLocks/>
          </p:cNvGrpSpPr>
          <p:nvPr/>
        </p:nvGrpSpPr>
        <p:grpSpPr bwMode="auto">
          <a:xfrm>
            <a:off x="685800" y="1600200"/>
            <a:ext cx="8305800" cy="2673350"/>
            <a:chOff x="672" y="576"/>
            <a:chExt cx="6154" cy="1981"/>
          </a:xfrm>
        </p:grpSpPr>
        <p:pic>
          <p:nvPicPr>
            <p:cNvPr id="109574" name="Picture 12" descr="diverter1.jpeg                                                 000AB297Area51                         BAFA50E6:"/>
            <p:cNvPicPr>
              <a:picLocks noChangeAspect="1" noChangeArrowheads="1"/>
            </p:cNvPicPr>
            <p:nvPr/>
          </p:nvPicPr>
          <p:blipFill>
            <a:blip r:embed="rId3" cstate="email">
              <a:lum bright="8000" contrast="18000"/>
              <a:extLst>
                <a:ext uri="{28A0092B-C50C-407E-A947-70E740481C1C}">
                  <a14:useLocalDpi xmlns:a14="http://schemas.microsoft.com/office/drawing/2010/main"/>
                </a:ext>
              </a:extLst>
            </a:blip>
            <a:srcRect/>
            <a:stretch>
              <a:fillRect/>
            </a:stretch>
          </p:blipFill>
          <p:spPr bwMode="auto">
            <a:xfrm>
              <a:off x="672" y="576"/>
              <a:ext cx="3082" cy="198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9575" name="Picture 13" descr="diverter3.jpeg                                                 000AB297Area51                         BAFA50E6:"/>
            <p:cNvPicPr>
              <a:picLocks noChangeAspect="1" noChangeArrowheads="1"/>
            </p:cNvPicPr>
            <p:nvPr/>
          </p:nvPicPr>
          <p:blipFill>
            <a:blip r:embed="rId4" cstate="email">
              <a:lum bright="8000" contrast="18000"/>
              <a:extLst>
                <a:ext uri="{28A0092B-C50C-407E-A947-70E740481C1C}">
                  <a14:useLocalDpi xmlns:a14="http://schemas.microsoft.com/office/drawing/2010/main"/>
                </a:ext>
              </a:extLst>
            </a:blip>
            <a:srcRect/>
            <a:stretch>
              <a:fillRect/>
            </a:stretch>
          </p:blipFill>
          <p:spPr bwMode="auto">
            <a:xfrm>
              <a:off x="3744" y="576"/>
              <a:ext cx="3082" cy="198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109573" name="TextBox 2"/>
          <p:cNvSpPr txBox="1">
            <a:spLocks noChangeArrowheads="1"/>
          </p:cNvSpPr>
          <p:nvPr/>
        </p:nvSpPr>
        <p:spPr bwMode="auto">
          <a:xfrm>
            <a:off x="304800" y="541020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BBA72DFD-AE58-4CF9-ABEE-6F4B96B80684}" type="slidenum">
              <a:rPr lang="en-US" altLang="en-US"/>
              <a:pPr/>
              <a:t>47</a:t>
            </a:fld>
            <a:endParaRPr lang="en-US" altLang="en-US"/>
          </a:p>
        </p:txBody>
      </p:sp>
      <p:sp>
        <p:nvSpPr>
          <p:cNvPr id="2" name="Title 1"/>
          <p:cNvSpPr>
            <a:spLocks noGrp="1"/>
          </p:cNvSpPr>
          <p:nvPr>
            <p:ph type="title"/>
          </p:nvPr>
        </p:nvSpPr>
        <p:spPr/>
        <p:txBody>
          <a:bodyPr/>
          <a:lstStyle/>
          <a:p>
            <a:pPr lvl="0" defTabSz="914400" eaLnBrk="1" hangingPunct="1"/>
            <a:r>
              <a:rPr lang="en-US" altLang="en-US" sz="4400" dirty="0">
                <a:solidFill>
                  <a:srgbClr val="000066"/>
                </a:solidFill>
                <a:latin typeface="Helvetica" charset="0"/>
                <a:ea typeface="+mn-ea"/>
                <a:cs typeface="+mn-cs"/>
              </a:rPr>
              <a:t>Risk Factors - Posture Solutions</a:t>
            </a:r>
            <a:br>
              <a:rPr lang="en-US" altLang="en-US" sz="4400" dirty="0">
                <a:solidFill>
                  <a:srgbClr val="000066"/>
                </a:solidFill>
                <a:latin typeface="Helvetica" charset="0"/>
                <a:ea typeface="+mn-ea"/>
                <a:cs typeface="+mn-cs"/>
              </a:rPr>
            </a:br>
            <a:endParaRPr lang="en-US" dirty="0"/>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619" name="Group 12" title="Image of raised platforms and mats"/>
          <p:cNvGrpSpPr>
            <a:grpSpLocks/>
          </p:cNvGrpSpPr>
          <p:nvPr/>
        </p:nvGrpSpPr>
        <p:grpSpPr bwMode="auto">
          <a:xfrm>
            <a:off x="838200" y="1408386"/>
            <a:ext cx="7848600" cy="3260452"/>
            <a:chOff x="432" y="1008"/>
            <a:chExt cx="4944" cy="1981"/>
          </a:xfrm>
        </p:grpSpPr>
        <p:pic>
          <p:nvPicPr>
            <p:cNvPr id="111621" name="Picture 10" descr="C:\Documents and Settings\BB\Desktop\Poultry\Pics\prepilgrimspride\DSCF0007.JPG" title="raised platfor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2" y="1008"/>
              <a:ext cx="2641" cy="198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1622" name="Picture 11" descr="height_dif.jpeg                                                000AB297Area51                         BAFA50E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63" y="1008"/>
              <a:ext cx="2113" cy="198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111620" name="TextBox 2"/>
          <p:cNvSpPr txBox="1">
            <a:spLocks noChangeArrowheads="1"/>
          </p:cNvSpPr>
          <p:nvPr/>
        </p:nvSpPr>
        <p:spPr bwMode="auto">
          <a:xfrm>
            <a:off x="381000" y="5486400"/>
            <a:ext cx="91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D1AC1292-820B-49E8-92BD-550A8821C523}" type="slidenum">
              <a:rPr lang="en-US" altLang="en-US"/>
              <a:pPr/>
              <a:t>48</a:t>
            </a:fld>
            <a:endParaRPr lang="en-US" altLang="en-US"/>
          </a:p>
        </p:txBody>
      </p:sp>
      <p:sp>
        <p:nvSpPr>
          <p:cNvPr id="2" name="Title 1"/>
          <p:cNvSpPr>
            <a:spLocks noGrp="1"/>
          </p:cNvSpPr>
          <p:nvPr>
            <p:ph type="title"/>
          </p:nvPr>
        </p:nvSpPr>
        <p:spPr/>
        <p:txBody>
          <a:bodyPr/>
          <a:lstStyle/>
          <a:p>
            <a:pPr lvl="0" defTabSz="914400" eaLnBrk="1" hangingPunct="1"/>
            <a:r>
              <a:rPr lang="en-US" altLang="en-US" sz="4400" dirty="0">
                <a:solidFill>
                  <a:srgbClr val="000066"/>
                </a:solidFill>
                <a:latin typeface="Helvetica" charset="0"/>
                <a:ea typeface="+mn-ea"/>
                <a:cs typeface="+mn-cs"/>
              </a:rPr>
              <a:t>Risk Factors - Posture </a:t>
            </a:r>
            <a:r>
              <a:rPr lang="en-US" altLang="en-US" sz="4400" dirty="0" smtClean="0">
                <a:solidFill>
                  <a:srgbClr val="000066"/>
                </a:solidFill>
                <a:latin typeface="Helvetica" charset="0"/>
                <a:ea typeface="+mn-ea"/>
                <a:cs typeface="+mn-cs"/>
              </a:rPr>
              <a:t>Solutions</a:t>
            </a:r>
            <a:endParaRPr lang="en-US" dirty="0"/>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Image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9425" y="1912938"/>
            <a:ext cx="4038600"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7" name="Picture 3" descr="Image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10200" y="1752600"/>
            <a:ext cx="2886075"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Title 3"/>
          <p:cNvSpPr>
            <a:spLocks noGrp="1"/>
          </p:cNvSpPr>
          <p:nvPr>
            <p:ph type="title"/>
          </p:nvPr>
        </p:nvSpPr>
        <p:spPr/>
        <p:txBody>
          <a:bodyPr/>
          <a:lstStyle/>
          <a:p>
            <a:pPr eaLnBrk="1" hangingPunct="1"/>
            <a:r>
              <a:rPr lang="en-US" altLang="en-US" sz="4000" dirty="0" smtClean="0">
                <a:solidFill>
                  <a:srgbClr val="000066"/>
                </a:solidFill>
                <a:latin typeface="Helvetica" charset="0"/>
              </a:rPr>
              <a:t>Risk Factors - Posture </a:t>
            </a:r>
            <a:r>
              <a:rPr lang="en-US" altLang="en-US" sz="4000" dirty="0" smtClean="0">
                <a:solidFill>
                  <a:srgbClr val="000066"/>
                </a:solidFill>
                <a:latin typeface="Helvetica" charset="0"/>
              </a:rPr>
              <a:t>Solutions </a:t>
            </a:r>
            <a:endParaRPr lang="en-US" altLang="en-US" sz="4000" dirty="0" smtClean="0">
              <a:solidFill>
                <a:srgbClr val="000066"/>
              </a:solidFill>
              <a:latin typeface="Helvetica" charset="0"/>
            </a:endParaRPr>
          </a:p>
        </p:txBody>
      </p:sp>
      <p:sp>
        <p:nvSpPr>
          <p:cNvPr id="113669" name="TextBox 2"/>
          <p:cNvSpPr txBox="1">
            <a:spLocks noChangeArrowheads="1"/>
          </p:cNvSpPr>
          <p:nvPr/>
        </p:nvSpPr>
        <p:spPr bwMode="auto">
          <a:xfrm>
            <a:off x="304800" y="55626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F9EBFF75-004F-4696-B3FD-EE4C2786865B}" type="slidenum">
              <a:rPr lang="en-US" altLang="en-US"/>
              <a:pPr/>
              <a:t>49</a:t>
            </a:fld>
            <a:endParaRPr lang="en-US" altLang="en-US"/>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2" descr="height_dif.jpeg                                                000AB297Area51                         BAFA50E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19325" y="1600200"/>
            <a:ext cx="4700588" cy="4406900"/>
          </a:xfrm>
          <a:prstGeom prst="rect">
            <a:avLst/>
          </a:prstGeom>
          <a:noFill/>
          <a:ln w="9525">
            <a:solidFill>
              <a:srgbClr val="4F6853"/>
            </a:solidFill>
            <a:miter lim="800000"/>
            <a:headEnd/>
            <a:tailEnd/>
          </a:ln>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pPr>
              <a:defRPr/>
            </a:pPr>
            <a:r>
              <a:rPr lang="en-US" sz="4400" dirty="0" smtClean="0">
                <a:solidFill>
                  <a:schemeClr val="accent5">
                    <a:lumMod val="50000"/>
                  </a:schemeClr>
                </a:solidFill>
              </a:rPr>
              <a:t>Fitting the Job to the Worker</a:t>
            </a:r>
            <a:endParaRPr lang="en-US" sz="4400" dirty="0">
              <a:solidFill>
                <a:schemeClr val="accent5">
                  <a:lumMod val="50000"/>
                </a:schemeClr>
              </a:solidFill>
            </a:endParaRPr>
          </a:p>
        </p:txBody>
      </p:sp>
      <p:sp>
        <p:nvSpPr>
          <p:cNvPr id="23556" name="TextBox 2"/>
          <p:cNvSpPr txBox="1">
            <a:spLocks noChangeArrowheads="1"/>
          </p:cNvSpPr>
          <p:nvPr/>
        </p:nvSpPr>
        <p:spPr bwMode="auto">
          <a:xfrm>
            <a:off x="228600" y="617220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8DB8A317-63B2-4A7A-88F9-F91A5853A272}" type="slidenum">
              <a:rPr lang="en-US" altLang="en-US"/>
              <a:pPr/>
              <a:t>5</a:t>
            </a:fld>
            <a:endParaRPr lang="en-US" altLang="en-US"/>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5" name="Picture 1" title="drawing of knife position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6125" y="2443163"/>
            <a:ext cx="51117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6" name="TextBox 2"/>
          <p:cNvSpPr txBox="1">
            <a:spLocks noChangeArrowheads="1"/>
          </p:cNvSpPr>
          <p:nvPr/>
        </p:nvSpPr>
        <p:spPr bwMode="auto">
          <a:xfrm>
            <a:off x="609600" y="5410200"/>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055B84AF-80AF-451E-A472-896353E963EF}" type="slidenum">
              <a:rPr lang="en-US" altLang="en-US"/>
              <a:pPr/>
              <a:t>50</a:t>
            </a:fld>
            <a:endParaRPr lang="en-US" altLang="en-US"/>
          </a:p>
        </p:txBody>
      </p:sp>
      <p:sp>
        <p:nvSpPr>
          <p:cNvPr id="2" name="Title 1"/>
          <p:cNvSpPr>
            <a:spLocks noGrp="1"/>
          </p:cNvSpPr>
          <p:nvPr>
            <p:ph type="title"/>
          </p:nvPr>
        </p:nvSpPr>
        <p:spPr/>
        <p:txBody>
          <a:bodyPr/>
          <a:lstStyle/>
          <a:p>
            <a:pPr lvl="0" defTabSz="914400" eaLnBrk="1" hangingPunct="1"/>
            <a:r>
              <a:rPr lang="en-US" altLang="en-US" sz="4400" dirty="0">
                <a:solidFill>
                  <a:srgbClr val="000066"/>
                </a:solidFill>
                <a:latin typeface="Helvetica" charset="0"/>
                <a:ea typeface="+mn-ea"/>
                <a:cs typeface="+mn-cs"/>
              </a:rPr>
              <a:t>Risk Factors - Posture </a:t>
            </a:r>
            <a:r>
              <a:rPr lang="en-US" altLang="en-US" sz="4400" dirty="0" smtClean="0">
                <a:solidFill>
                  <a:srgbClr val="000066"/>
                </a:solidFill>
                <a:latin typeface="Helvetica" charset="0"/>
                <a:ea typeface="+mn-ea"/>
                <a:cs typeface="+mn-cs"/>
              </a:rPr>
              <a:t>Solutions </a:t>
            </a:r>
            <a:r>
              <a:rPr lang="en-US" altLang="en-US" sz="4400" dirty="0">
                <a:solidFill>
                  <a:srgbClr val="000066"/>
                </a:solidFill>
                <a:latin typeface="Helvetica" charset="0"/>
                <a:ea typeface="+mn-ea"/>
                <a:cs typeface="+mn-cs"/>
              </a:rPr>
              <a:t/>
            </a:r>
            <a:br>
              <a:rPr lang="en-US" altLang="en-US" sz="4400" dirty="0">
                <a:solidFill>
                  <a:srgbClr val="000066"/>
                </a:solidFill>
                <a:latin typeface="Helvetica" charset="0"/>
                <a:ea typeface="+mn-ea"/>
                <a:cs typeface="+mn-cs"/>
              </a:rPr>
            </a:br>
            <a:endParaRPr lang="en-US" dirty="0"/>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763" name="Group 14" title="Image of repetitive job"/>
          <p:cNvGrpSpPr>
            <a:grpSpLocks/>
          </p:cNvGrpSpPr>
          <p:nvPr/>
        </p:nvGrpSpPr>
        <p:grpSpPr bwMode="auto">
          <a:xfrm>
            <a:off x="685800" y="1600200"/>
            <a:ext cx="8332788" cy="3144838"/>
            <a:chOff x="432" y="1008"/>
            <a:chExt cx="5249" cy="1981"/>
          </a:xfrm>
        </p:grpSpPr>
        <p:pic>
          <p:nvPicPr>
            <p:cNvPr id="117765" name="Picture 12" descr="mousetrap01.jpeg                                               000AB297Area51                         BAFA50E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2" y="1008"/>
              <a:ext cx="2641" cy="198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7766" name="Picture 13" descr="mousetrap02.jpeg                                               000AB297Area51                         BAFA50E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0" y="1008"/>
              <a:ext cx="2641" cy="198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117764" name="TextBox 2"/>
          <p:cNvSpPr txBox="1">
            <a:spLocks noChangeArrowheads="1"/>
          </p:cNvSpPr>
          <p:nvPr/>
        </p:nvSpPr>
        <p:spPr bwMode="auto">
          <a:xfrm>
            <a:off x="381000" y="5715000"/>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19CE441F-EFCB-489E-ABBE-1E80936A7A11}" type="slidenum">
              <a:rPr lang="en-US" altLang="en-US"/>
              <a:pPr/>
              <a:t>51</a:t>
            </a:fld>
            <a:endParaRPr lang="en-US" altLang="en-US"/>
          </a:p>
        </p:txBody>
      </p:sp>
      <p:sp>
        <p:nvSpPr>
          <p:cNvPr id="2" name="Title 1"/>
          <p:cNvSpPr>
            <a:spLocks noGrp="1"/>
          </p:cNvSpPr>
          <p:nvPr>
            <p:ph type="title"/>
          </p:nvPr>
        </p:nvSpPr>
        <p:spPr/>
        <p:txBody>
          <a:bodyPr/>
          <a:lstStyle/>
          <a:p>
            <a:pPr lvl="0" defTabSz="914400" eaLnBrk="1" hangingPunct="1"/>
            <a:r>
              <a:rPr lang="en-US" altLang="en-US" sz="4400" dirty="0">
                <a:solidFill>
                  <a:srgbClr val="000066"/>
                </a:solidFill>
                <a:latin typeface="Helvetica" charset="0"/>
                <a:ea typeface="+mn-ea"/>
                <a:cs typeface="+mn-cs"/>
              </a:rPr>
              <a:t>Risk Factors - </a:t>
            </a:r>
            <a:r>
              <a:rPr lang="en-US" altLang="en-US" sz="4400" dirty="0" smtClean="0">
                <a:solidFill>
                  <a:srgbClr val="000066"/>
                </a:solidFill>
                <a:latin typeface="Helvetica" charset="0"/>
                <a:ea typeface="+mn-ea"/>
                <a:cs typeface="+mn-cs"/>
              </a:rPr>
              <a:t>Repetition</a:t>
            </a:r>
            <a:endParaRPr lang="en-US" dirty="0"/>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1" name="Picture 17" descr="C:\Documents and Settings\BB\Desktop\Poultry\Pics\goldkistellijay011604\DSCF0047.JPG" title="Deboning image representing repetitive acti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1066800"/>
            <a:ext cx="6583363"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2" name="TextBox 2"/>
          <p:cNvSpPr txBox="1">
            <a:spLocks noChangeArrowheads="1"/>
          </p:cNvSpPr>
          <p:nvPr/>
        </p:nvSpPr>
        <p:spPr bwMode="auto">
          <a:xfrm>
            <a:off x="381000" y="6003925"/>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4DBEA44C-FF1D-4171-8FA9-7F06BA6CEE52}" type="slidenum">
              <a:rPr lang="en-US" altLang="en-US"/>
              <a:pPr/>
              <a:t>52</a:t>
            </a:fld>
            <a:endParaRPr lang="en-US" altLang="en-US"/>
          </a:p>
        </p:txBody>
      </p:sp>
      <p:sp>
        <p:nvSpPr>
          <p:cNvPr id="2" name="Title 1"/>
          <p:cNvSpPr>
            <a:spLocks noGrp="1"/>
          </p:cNvSpPr>
          <p:nvPr>
            <p:ph type="title"/>
          </p:nvPr>
        </p:nvSpPr>
        <p:spPr/>
        <p:txBody>
          <a:bodyPr/>
          <a:lstStyle/>
          <a:p>
            <a:r>
              <a:rPr lang="en-US" altLang="en-US" sz="4000" dirty="0">
                <a:solidFill>
                  <a:srgbClr val="000066"/>
                </a:solidFill>
                <a:latin typeface="Helvetica" charset="0"/>
              </a:rPr>
              <a:t>Risk Factors </a:t>
            </a:r>
            <a:r>
              <a:rPr lang="en-US" altLang="en-US" sz="4000" dirty="0" smtClean="0">
                <a:solidFill>
                  <a:srgbClr val="000066"/>
                </a:solidFill>
                <a:latin typeface="Helvetica" charset="0"/>
              </a:rPr>
              <a:t>– Repetition </a:t>
            </a:r>
            <a:endParaRPr lang="en-US" dirty="0"/>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pPr eaLnBrk="1" hangingPunct="1"/>
            <a:r>
              <a:rPr lang="en-US" altLang="en-US" sz="4000" smtClean="0">
                <a:solidFill>
                  <a:srgbClr val="000066"/>
                </a:solidFill>
                <a:latin typeface="Helvetica" charset="0"/>
              </a:rPr>
              <a:t>Risk Factors – Repetition Solutions</a:t>
            </a:r>
          </a:p>
        </p:txBody>
      </p:sp>
      <p:sp>
        <p:nvSpPr>
          <p:cNvPr id="3" name="Content Placeholder 2"/>
          <p:cNvSpPr>
            <a:spLocks noGrp="1"/>
          </p:cNvSpPr>
          <p:nvPr>
            <p:ph idx="1"/>
          </p:nvPr>
        </p:nvSpPr>
        <p:spPr/>
        <p:txBody>
          <a:bodyPr rtlCol="0">
            <a:normAutofit/>
          </a:bodyPr>
          <a:lstStyle/>
          <a:p>
            <a:pPr marL="302277" indent="-302277" defTabSz="403036" eaLnBrk="1" fontAlgn="auto" hangingPunct="1">
              <a:spcAft>
                <a:spcPts val="0"/>
              </a:spcAft>
              <a:buFont typeface="Arial"/>
              <a:buChar char="•"/>
              <a:defRPr/>
            </a:pPr>
            <a:r>
              <a:rPr lang="en-US" sz="2735" dirty="0" smtClean="0"/>
              <a:t>Job Rotation</a:t>
            </a:r>
          </a:p>
          <a:p>
            <a:pPr marL="302277" indent="-302277" defTabSz="403036" eaLnBrk="1" fontAlgn="auto" hangingPunct="1">
              <a:spcAft>
                <a:spcPts val="0"/>
              </a:spcAft>
              <a:buFont typeface="Arial"/>
              <a:buChar char="•"/>
              <a:defRPr/>
            </a:pPr>
            <a:r>
              <a:rPr lang="en-US" sz="2735" dirty="0" smtClean="0"/>
              <a:t>Job Enlargement</a:t>
            </a:r>
          </a:p>
          <a:p>
            <a:pPr marL="302277" indent="-302277" defTabSz="403036" eaLnBrk="1" fontAlgn="auto" hangingPunct="1">
              <a:spcAft>
                <a:spcPts val="0"/>
              </a:spcAft>
              <a:buFont typeface="Arial"/>
              <a:buChar char="•"/>
              <a:defRPr/>
            </a:pPr>
            <a:r>
              <a:rPr lang="en-US" sz="2735" dirty="0" smtClean="0"/>
              <a:t>Micro Breaks and Rest Pauses</a:t>
            </a:r>
          </a:p>
          <a:p>
            <a:pPr marL="302277" indent="-302277" defTabSz="403036" eaLnBrk="1" fontAlgn="auto" hangingPunct="1">
              <a:spcAft>
                <a:spcPts val="0"/>
              </a:spcAft>
              <a:buFont typeface="Arial"/>
              <a:buChar char="•"/>
              <a:defRPr/>
            </a:pPr>
            <a:r>
              <a:rPr lang="en-US" sz="2735" dirty="0" smtClean="0"/>
              <a:t>Slow down </a:t>
            </a:r>
          </a:p>
          <a:p>
            <a:pPr marL="302277" indent="-302277" defTabSz="403036" eaLnBrk="1" fontAlgn="auto" hangingPunct="1">
              <a:spcAft>
                <a:spcPts val="0"/>
              </a:spcAft>
              <a:buFont typeface="Arial"/>
              <a:buChar char="•"/>
              <a:defRPr/>
            </a:pPr>
            <a:r>
              <a:rPr lang="en-US" sz="2735" dirty="0" smtClean="0"/>
              <a:t>Add more people</a:t>
            </a:r>
            <a:endParaRPr lang="en-US" sz="2735" dirty="0"/>
          </a:p>
        </p:txBody>
      </p:sp>
      <p:sp>
        <p:nvSpPr>
          <p:cNvPr id="121860" name="TextBox 3"/>
          <p:cNvSpPr txBox="1">
            <a:spLocks noChangeArrowheads="1"/>
          </p:cNvSpPr>
          <p:nvPr/>
        </p:nvSpPr>
        <p:spPr bwMode="auto">
          <a:xfrm>
            <a:off x="381000" y="579120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4999321A-2C50-4539-9986-5D0BB527C70D}" type="slidenum">
              <a:rPr lang="en-US" altLang="en-US"/>
              <a:pPr/>
              <a:t>53</a:t>
            </a:fld>
            <a:endParaRPr lang="en-US"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7" name="Picture 8" descr="C:\WINDOWS\DESKTOP\Ergo\cold.jpg" title="Image of a worker in cold stor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95450" y="1447800"/>
            <a:ext cx="5753100" cy="4479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3908" name="TextBox 2"/>
          <p:cNvSpPr txBox="1">
            <a:spLocks noChangeArrowheads="1"/>
          </p:cNvSpPr>
          <p:nvPr/>
        </p:nvSpPr>
        <p:spPr bwMode="auto">
          <a:xfrm>
            <a:off x="304800" y="5715000"/>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AE5F2D01-F3A6-418A-B50E-1B7A14DC40DB}" type="slidenum">
              <a:rPr lang="en-US" altLang="en-US"/>
              <a:pPr/>
              <a:t>54</a:t>
            </a:fld>
            <a:endParaRPr lang="en-US" altLang="en-US"/>
          </a:p>
        </p:txBody>
      </p:sp>
      <p:sp>
        <p:nvSpPr>
          <p:cNvPr id="2" name="Title 1"/>
          <p:cNvSpPr>
            <a:spLocks noGrp="1"/>
          </p:cNvSpPr>
          <p:nvPr>
            <p:ph type="title"/>
          </p:nvPr>
        </p:nvSpPr>
        <p:spPr/>
        <p:txBody>
          <a:bodyPr/>
          <a:lstStyle/>
          <a:p>
            <a:pPr lvl="0" defTabSz="914400" eaLnBrk="1" hangingPunct="1"/>
            <a:r>
              <a:rPr lang="en-US" altLang="en-US" sz="4400" dirty="0">
                <a:solidFill>
                  <a:srgbClr val="000066"/>
                </a:solidFill>
                <a:latin typeface="Helvetica" charset="0"/>
                <a:ea typeface="+mn-ea"/>
                <a:cs typeface="+mn-cs"/>
              </a:rPr>
              <a:t>Risk Factors - </a:t>
            </a:r>
            <a:r>
              <a:rPr lang="en-US" altLang="en-US" sz="4400" dirty="0" smtClean="0">
                <a:solidFill>
                  <a:srgbClr val="000066"/>
                </a:solidFill>
                <a:latin typeface="Helvetica" charset="0"/>
                <a:ea typeface="+mn-ea"/>
                <a:cs typeface="+mn-cs"/>
              </a:rPr>
              <a:t>Temperature</a:t>
            </a:r>
            <a:endParaRPr lang="en-US" dirty="0"/>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5" name="Picture 8" descr="C:\Documents and Settings\BB\Desktop\Poultry\Pics\prepilgrimspride\DSCF0023.JPG" title="Image of choosing the right glov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33600" y="1447800"/>
            <a:ext cx="4876800" cy="4565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5956" name="TextBox 2"/>
          <p:cNvSpPr txBox="1">
            <a:spLocks noChangeArrowheads="1"/>
          </p:cNvSpPr>
          <p:nvPr/>
        </p:nvSpPr>
        <p:spPr bwMode="auto">
          <a:xfrm>
            <a:off x="457200" y="56388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4999D86C-9E80-4C25-BA81-76CF4B4C0718}" type="slidenum">
              <a:rPr lang="en-US" altLang="en-US"/>
              <a:pPr/>
              <a:t>55</a:t>
            </a:fld>
            <a:endParaRPr lang="en-US" altLang="en-US"/>
          </a:p>
        </p:txBody>
      </p:sp>
      <p:sp>
        <p:nvSpPr>
          <p:cNvPr id="2" name="Title 1"/>
          <p:cNvSpPr>
            <a:spLocks noGrp="1"/>
          </p:cNvSpPr>
          <p:nvPr>
            <p:ph type="title"/>
          </p:nvPr>
        </p:nvSpPr>
        <p:spPr/>
        <p:txBody>
          <a:bodyPr/>
          <a:lstStyle/>
          <a:p>
            <a:pPr lvl="0" defTabSz="914400" eaLnBrk="1" hangingPunct="1"/>
            <a:r>
              <a:rPr lang="en-US" altLang="en-US" sz="4400" dirty="0">
                <a:solidFill>
                  <a:srgbClr val="000066"/>
                </a:solidFill>
                <a:latin typeface="Helvetica" charset="0"/>
                <a:ea typeface="+mn-ea"/>
                <a:cs typeface="+mn-cs"/>
              </a:rPr>
              <a:t>Risk Factors </a:t>
            </a:r>
            <a:r>
              <a:rPr lang="en-US" altLang="en-US" sz="4400" dirty="0" smtClean="0">
                <a:solidFill>
                  <a:srgbClr val="000066"/>
                </a:solidFill>
                <a:latin typeface="Helvetica" charset="0"/>
                <a:ea typeface="+mn-ea"/>
                <a:cs typeface="+mn-cs"/>
              </a:rPr>
              <a:t>– Temperature </a:t>
            </a:r>
            <a:endParaRPr lang="en-US" dirty="0"/>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3" name="Picture 9" descr="D:\(-)push_product_01.jpeg" title="Image of contact stres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1371600"/>
            <a:ext cx="5702300" cy="4479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8004" name="TextBox 2"/>
          <p:cNvSpPr txBox="1">
            <a:spLocks noChangeArrowheads="1"/>
          </p:cNvSpPr>
          <p:nvPr/>
        </p:nvSpPr>
        <p:spPr bwMode="auto">
          <a:xfrm>
            <a:off x="228600" y="594360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2FFA67D2-DAAA-494C-B05B-AE7EB72A3146}" type="slidenum">
              <a:rPr lang="en-US" altLang="en-US"/>
              <a:pPr/>
              <a:t>56</a:t>
            </a:fld>
            <a:endParaRPr lang="en-US" altLang="en-US"/>
          </a:p>
        </p:txBody>
      </p:sp>
      <p:sp>
        <p:nvSpPr>
          <p:cNvPr id="2" name="Title 1"/>
          <p:cNvSpPr>
            <a:spLocks noGrp="1"/>
          </p:cNvSpPr>
          <p:nvPr>
            <p:ph type="title"/>
          </p:nvPr>
        </p:nvSpPr>
        <p:spPr/>
        <p:txBody>
          <a:bodyPr/>
          <a:lstStyle/>
          <a:p>
            <a:pPr lvl="0" defTabSz="914400" eaLnBrk="1" hangingPunct="1"/>
            <a:r>
              <a:rPr lang="en-US" altLang="en-US" sz="4400" dirty="0">
                <a:solidFill>
                  <a:srgbClr val="000066"/>
                </a:solidFill>
                <a:latin typeface="Helvetica" charset="0"/>
                <a:ea typeface="+mn-ea"/>
                <a:cs typeface="+mn-cs"/>
              </a:rPr>
              <a:t>Risk Factors - Contact Stress</a:t>
            </a:r>
            <a:br>
              <a:rPr lang="en-US" altLang="en-US" sz="4400" dirty="0">
                <a:solidFill>
                  <a:srgbClr val="000066"/>
                </a:solidFill>
                <a:latin typeface="Helvetica" charset="0"/>
                <a:ea typeface="+mn-ea"/>
                <a:cs typeface="+mn-cs"/>
              </a:rPr>
            </a:br>
            <a:endParaRPr lang="en-US" dirty="0"/>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1" name="Picture 1" title="Drawing of leaning on hard edge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38400" y="1042988"/>
            <a:ext cx="5027613" cy="475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2" name="TextBox 2"/>
          <p:cNvSpPr txBox="1">
            <a:spLocks noChangeArrowheads="1"/>
          </p:cNvSpPr>
          <p:nvPr/>
        </p:nvSpPr>
        <p:spPr bwMode="auto">
          <a:xfrm>
            <a:off x="381000" y="617220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089C2055-F8DD-47E8-89F4-61D2C7DFDCCA}" type="slidenum">
              <a:rPr lang="en-US" altLang="en-US"/>
              <a:pPr/>
              <a:t>57</a:t>
            </a:fld>
            <a:endParaRPr lang="en-US" altLang="en-US"/>
          </a:p>
        </p:txBody>
      </p:sp>
      <p:sp>
        <p:nvSpPr>
          <p:cNvPr id="2" name="Title 1"/>
          <p:cNvSpPr>
            <a:spLocks noGrp="1"/>
          </p:cNvSpPr>
          <p:nvPr>
            <p:ph type="title"/>
          </p:nvPr>
        </p:nvSpPr>
        <p:spPr>
          <a:xfrm>
            <a:off x="228600" y="274638"/>
            <a:ext cx="8915400" cy="1143000"/>
          </a:xfrm>
        </p:spPr>
        <p:txBody>
          <a:bodyPr/>
          <a:lstStyle/>
          <a:p>
            <a:pPr lvl="0" defTabSz="914400" eaLnBrk="1" hangingPunct="1"/>
            <a:r>
              <a:rPr lang="en-US" altLang="en-US" sz="4000" dirty="0">
                <a:solidFill>
                  <a:srgbClr val="000066"/>
                </a:solidFill>
                <a:latin typeface="Helvetica" charset="0"/>
                <a:ea typeface="+mn-ea"/>
                <a:cs typeface="+mn-cs"/>
              </a:rPr>
              <a:t>Risk Factors - Contact Stress </a:t>
            </a:r>
            <a:r>
              <a:rPr lang="en-US" altLang="en-US" sz="4000" dirty="0" smtClean="0">
                <a:solidFill>
                  <a:srgbClr val="000066"/>
                </a:solidFill>
                <a:latin typeface="Helvetica" charset="0"/>
                <a:ea typeface="+mn-ea"/>
                <a:cs typeface="+mn-cs"/>
              </a:rPr>
              <a:t>Solution</a:t>
            </a:r>
            <a:endParaRPr lang="en-US" dirty="0"/>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9" name="Picture 6" descr="C:\Documents and Settings\BB\Desktop\Poultry\Pics\waynefarms011404\DSCF0054.JPG" title="Image of tools that cause contact stres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447800"/>
            <a:ext cx="3282950" cy="2587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2100" name="Picture 3" descr="sci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38600" y="1430338"/>
            <a:ext cx="4413250"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1" name="TextBox 2"/>
          <p:cNvSpPr txBox="1">
            <a:spLocks noChangeArrowheads="1"/>
          </p:cNvSpPr>
          <p:nvPr/>
        </p:nvSpPr>
        <p:spPr bwMode="auto">
          <a:xfrm>
            <a:off x="228600" y="62484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BE5E0BA0-C6DE-4355-8103-7A34BFCD0755}" type="slidenum">
              <a:rPr lang="en-US" altLang="en-US"/>
              <a:pPr/>
              <a:t>58</a:t>
            </a:fld>
            <a:endParaRPr lang="en-US" altLang="en-US"/>
          </a:p>
        </p:txBody>
      </p:sp>
      <p:sp>
        <p:nvSpPr>
          <p:cNvPr id="2" name="Title 1"/>
          <p:cNvSpPr>
            <a:spLocks noGrp="1"/>
          </p:cNvSpPr>
          <p:nvPr>
            <p:ph type="title"/>
          </p:nvPr>
        </p:nvSpPr>
        <p:spPr/>
        <p:txBody>
          <a:bodyPr/>
          <a:lstStyle/>
          <a:p>
            <a:pPr lvl="0" defTabSz="914400" eaLnBrk="1" hangingPunct="1"/>
            <a:r>
              <a:rPr lang="en-US" altLang="en-US" sz="4400" dirty="0">
                <a:solidFill>
                  <a:srgbClr val="000066"/>
                </a:solidFill>
                <a:latin typeface="Helvetica" charset="0"/>
                <a:ea typeface="+mn-ea"/>
                <a:cs typeface="+mn-cs"/>
              </a:rPr>
              <a:t>Risk Factors - Contact </a:t>
            </a:r>
            <a:r>
              <a:rPr lang="en-US" altLang="en-US" sz="4400" dirty="0" smtClean="0">
                <a:solidFill>
                  <a:srgbClr val="000066"/>
                </a:solidFill>
                <a:latin typeface="Helvetica" charset="0"/>
                <a:ea typeface="+mn-ea"/>
                <a:cs typeface="+mn-cs"/>
              </a:rPr>
              <a:t>Stress</a:t>
            </a:r>
            <a:endParaRPr lang="en-US" dirty="0"/>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4"/>
          <p:cNvSpPr>
            <a:spLocks noChangeArrowheads="1"/>
          </p:cNvSpPr>
          <p:nvPr/>
        </p:nvSpPr>
        <p:spPr bwMode="auto">
          <a:xfrm>
            <a:off x="0" y="2286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4400" dirty="0">
                <a:solidFill>
                  <a:srgbClr val="000066"/>
                </a:solidFill>
                <a:latin typeface="Helvetica" charset="0"/>
              </a:rPr>
              <a:t>Risk Factors -</a:t>
            </a:r>
          </a:p>
        </p:txBody>
      </p:sp>
      <p:pic>
        <p:nvPicPr>
          <p:cNvPr id="134148" name="Picture 15" descr="C:\Documents and Settings\BB\Desktop\NewPoultry\Pics\pneumatictool.jpeg" title="Image of man using a neck cutting too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21336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9" name="Picture 16" descr="&#10;scissors3.jpg                                                  0000BAFFlegba                          BC657AC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53000" y="2514600"/>
            <a:ext cx="3657600" cy="198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4150" name="TextBox 2"/>
          <p:cNvSpPr txBox="1">
            <a:spLocks noChangeArrowheads="1"/>
          </p:cNvSpPr>
          <p:nvPr/>
        </p:nvSpPr>
        <p:spPr bwMode="auto">
          <a:xfrm>
            <a:off x="304800" y="6172200"/>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05C57A7E-F60C-4A20-BB7F-43B09B22D359}" type="slidenum">
              <a:rPr lang="en-US" altLang="en-US"/>
              <a:pPr/>
              <a:t>59</a:t>
            </a:fld>
            <a:endParaRPr lang="en-US" altLang="en-US"/>
          </a:p>
        </p:txBody>
      </p:sp>
      <p:sp>
        <p:nvSpPr>
          <p:cNvPr id="2" name="Title 1"/>
          <p:cNvSpPr>
            <a:spLocks noGrp="1"/>
          </p:cNvSpPr>
          <p:nvPr>
            <p:ph type="title"/>
          </p:nvPr>
        </p:nvSpPr>
        <p:spPr>
          <a:xfrm>
            <a:off x="457200" y="762000"/>
            <a:ext cx="8229600" cy="914400"/>
          </a:xfrm>
        </p:spPr>
        <p:txBody>
          <a:bodyPr/>
          <a:lstStyle/>
          <a:p>
            <a:pPr lvl="0" defTabSz="914400" eaLnBrk="1" hangingPunct="1"/>
            <a:r>
              <a:rPr lang="en-US" altLang="en-US" sz="4400" dirty="0">
                <a:solidFill>
                  <a:srgbClr val="000066"/>
                </a:solidFill>
                <a:latin typeface="Helvetica" charset="0"/>
                <a:ea typeface="+mn-ea"/>
                <a:cs typeface="+mn-cs"/>
              </a:rPr>
              <a:t>Contact Stress </a:t>
            </a:r>
            <a:r>
              <a:rPr lang="en-US" altLang="en-US" sz="4400" dirty="0" smtClean="0">
                <a:solidFill>
                  <a:srgbClr val="000066"/>
                </a:solidFill>
                <a:latin typeface="Helvetica" charset="0"/>
                <a:ea typeface="+mn-ea"/>
                <a:cs typeface="+mn-cs"/>
              </a:rPr>
              <a:t>Solutions</a:t>
            </a:r>
            <a:endParaRPr lang="en-US"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pPr>
              <a:defRPr/>
            </a:pPr>
            <a:r>
              <a:rPr lang="en-US" sz="4400" dirty="0" smtClean="0">
                <a:solidFill>
                  <a:schemeClr val="tx2">
                    <a:lumMod val="75000"/>
                  </a:schemeClr>
                </a:solidFill>
              </a:rPr>
              <a:t>Fitting the Job to the </a:t>
            </a:r>
            <a:r>
              <a:rPr lang="en-US" sz="4400" dirty="0" smtClean="0">
                <a:solidFill>
                  <a:schemeClr val="tx2">
                    <a:lumMod val="75000"/>
                  </a:schemeClr>
                </a:solidFill>
              </a:rPr>
              <a:t>worker </a:t>
            </a:r>
            <a:endParaRPr lang="en-US" sz="4400" dirty="0">
              <a:solidFill>
                <a:schemeClr val="tx2">
                  <a:lumMod val="75000"/>
                </a:schemeClr>
              </a:solidFill>
            </a:endParaRPr>
          </a:p>
        </p:txBody>
      </p:sp>
      <p:sp>
        <p:nvSpPr>
          <p:cNvPr id="25604" name="TextBox 2"/>
          <p:cNvSpPr txBox="1">
            <a:spLocks noChangeArrowheads="1"/>
          </p:cNvSpPr>
          <p:nvPr/>
        </p:nvSpPr>
        <p:spPr bwMode="auto">
          <a:xfrm>
            <a:off x="228600" y="6019800"/>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AC7E8E32-4C82-4E23-BDCD-41E3B20590F2}" type="slidenum">
              <a:rPr lang="en-US" altLang="en-US"/>
              <a:pPr/>
              <a:t>6</a:t>
            </a:fld>
            <a:endParaRPr lang="en-US" altLang="en-US"/>
          </a:p>
        </p:txBody>
      </p:sp>
      <p:pic>
        <p:nvPicPr>
          <p:cNvPr id="2" name="Picture 1" title="Picture of a worker wearing two different gloves"/>
          <p:cNvPicPr>
            <a:picLocks noChangeAspect="1"/>
          </p:cNvPicPr>
          <p:nvPr/>
        </p:nvPicPr>
        <p:blipFill>
          <a:blip r:embed="rId3"/>
          <a:stretch>
            <a:fillRect/>
          </a:stretch>
        </p:blipFill>
        <p:spPr>
          <a:xfrm>
            <a:off x="1143000" y="1143000"/>
            <a:ext cx="6858000" cy="4572000"/>
          </a:xfrm>
          <a:prstGeom prst="rect">
            <a:avLst/>
          </a:prstGeom>
        </p:spPr>
      </p:pic>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defTabSz="914400" eaLnBrk="1" hangingPunct="1"/>
            <a:r>
              <a:rPr lang="en-US" altLang="en-US" sz="4400" dirty="0" smtClean="0">
                <a:solidFill>
                  <a:srgbClr val="1F497D"/>
                </a:solidFill>
                <a:latin typeface="Helvetica" charset="0"/>
                <a:ea typeface="+mn-ea"/>
                <a:cs typeface="+mn-cs"/>
              </a:rPr>
              <a:t> What </a:t>
            </a:r>
            <a:r>
              <a:rPr lang="en-US" altLang="en-US" sz="4400" dirty="0">
                <a:solidFill>
                  <a:srgbClr val="1F497D"/>
                </a:solidFill>
                <a:latin typeface="Helvetica" charset="0"/>
                <a:ea typeface="+mn-ea"/>
                <a:cs typeface="+mn-cs"/>
              </a:rPr>
              <a:t>can you do to help</a:t>
            </a:r>
            <a:r>
              <a:rPr lang="en-US" altLang="en-US" sz="4400" dirty="0" smtClean="0">
                <a:solidFill>
                  <a:srgbClr val="1F497D"/>
                </a:solidFill>
                <a:latin typeface="Helvetica" charset="0"/>
                <a:ea typeface="+mn-ea"/>
                <a:cs typeface="+mn-cs"/>
              </a:rPr>
              <a:t>?</a:t>
            </a:r>
            <a:endParaRPr lang="en-US" dirty="0"/>
          </a:p>
        </p:txBody>
      </p:sp>
      <p:sp>
        <p:nvSpPr>
          <p:cNvPr id="136194" name="Rectangle 3"/>
          <p:cNvSpPr>
            <a:spLocks noGrp="1" noChangeArrowheads="1"/>
          </p:cNvSpPr>
          <p:nvPr>
            <p:ph idx="4294967295"/>
          </p:nvPr>
        </p:nvSpPr>
        <p:spPr>
          <a:xfrm>
            <a:off x="762000" y="1600200"/>
            <a:ext cx="7467600" cy="4525963"/>
          </a:xfrm>
        </p:spPr>
        <p:txBody>
          <a:bodyPr lIns="91440" tIns="45720" rIns="91440" bIns="45720"/>
          <a:lstStyle/>
          <a:p>
            <a:pPr eaLnBrk="1" hangingPunct="1">
              <a:lnSpc>
                <a:spcPct val="90000"/>
              </a:lnSpc>
            </a:pPr>
            <a:r>
              <a:rPr lang="en-US" altLang="en-US" sz="2800" dirty="0" smtClean="0">
                <a:solidFill>
                  <a:schemeClr val="tx2"/>
                </a:solidFill>
                <a:latin typeface="Helvetica" charset="0"/>
              </a:rPr>
              <a:t>Be aware of what is happening in your work area</a:t>
            </a:r>
          </a:p>
          <a:p>
            <a:pPr eaLnBrk="1" hangingPunct="1">
              <a:lnSpc>
                <a:spcPct val="90000"/>
              </a:lnSpc>
            </a:pPr>
            <a:r>
              <a:rPr lang="en-US" altLang="en-US" sz="2800" dirty="0" smtClean="0">
                <a:solidFill>
                  <a:schemeClr val="tx2"/>
                </a:solidFill>
                <a:latin typeface="Helvetica" charset="0"/>
              </a:rPr>
              <a:t>Go to your supervisor with questions or concerns</a:t>
            </a:r>
          </a:p>
          <a:p>
            <a:pPr eaLnBrk="1" hangingPunct="1">
              <a:lnSpc>
                <a:spcPct val="90000"/>
              </a:lnSpc>
            </a:pPr>
            <a:r>
              <a:rPr lang="en-US" altLang="en-US" sz="2800" dirty="0" smtClean="0">
                <a:solidFill>
                  <a:schemeClr val="tx2"/>
                </a:solidFill>
                <a:latin typeface="Helvetica" charset="0"/>
              </a:rPr>
              <a:t>Think about how you would improve your workplace and tools and share your ideas with the safety team</a:t>
            </a:r>
          </a:p>
          <a:p>
            <a:pPr eaLnBrk="1" hangingPunct="1">
              <a:lnSpc>
                <a:spcPct val="90000"/>
              </a:lnSpc>
            </a:pPr>
            <a:r>
              <a:rPr lang="en-US" altLang="en-US" sz="2800" dirty="0" smtClean="0">
                <a:solidFill>
                  <a:schemeClr val="tx2"/>
                </a:solidFill>
                <a:latin typeface="Helvetica" charset="0"/>
              </a:rPr>
              <a:t>Report any symptoms to supervisor or safety people</a:t>
            </a:r>
          </a:p>
          <a:p>
            <a:pPr eaLnBrk="1" hangingPunct="1">
              <a:lnSpc>
                <a:spcPct val="90000"/>
              </a:lnSpc>
            </a:pPr>
            <a:r>
              <a:rPr lang="en-US" altLang="en-US" sz="2800" dirty="0" smtClean="0">
                <a:solidFill>
                  <a:schemeClr val="tx2"/>
                </a:solidFill>
                <a:latin typeface="Helvetica" charset="0"/>
              </a:rPr>
              <a:t>Be a team player</a:t>
            </a:r>
          </a:p>
        </p:txBody>
      </p:sp>
      <p:sp>
        <p:nvSpPr>
          <p:cNvPr id="136196" name="TextBox 2"/>
          <p:cNvSpPr txBox="1">
            <a:spLocks noChangeArrowheads="1"/>
          </p:cNvSpPr>
          <p:nvPr/>
        </p:nvSpPr>
        <p:spPr bwMode="auto">
          <a:xfrm>
            <a:off x="457200" y="563880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FB3AB78E-2BF1-46DC-9950-8F5967241DCC}" type="slidenum">
              <a:rPr lang="en-US" altLang="en-US"/>
              <a:pPr/>
              <a:t>60</a:t>
            </a:fld>
            <a:endParaRPr lang="en-US" altLang="en-US"/>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altLang="en-US" sz="4000" smtClean="0">
                <a:solidFill>
                  <a:schemeClr val="tx2"/>
                </a:solidFill>
                <a:latin typeface="Helvetica" charset="0"/>
              </a:rPr>
              <a:t>What do you need to know?</a:t>
            </a:r>
            <a:br>
              <a:rPr lang="en-US" altLang="en-US" sz="4000" smtClean="0">
                <a:solidFill>
                  <a:schemeClr val="tx2"/>
                </a:solidFill>
                <a:latin typeface="Helvetica" charset="0"/>
              </a:rPr>
            </a:br>
            <a:endParaRPr lang="en-US" altLang="en-US" smtClean="0"/>
          </a:p>
        </p:txBody>
      </p:sp>
      <p:sp>
        <p:nvSpPr>
          <p:cNvPr id="138243" name="Content Placeholder 2"/>
          <p:cNvSpPr>
            <a:spLocks noGrp="1"/>
          </p:cNvSpPr>
          <p:nvPr>
            <p:ph idx="1"/>
          </p:nvPr>
        </p:nvSpPr>
        <p:spPr/>
        <p:txBody>
          <a:bodyPr/>
          <a:lstStyle/>
          <a:p>
            <a:r>
              <a:rPr lang="en-US" altLang="en-US" smtClean="0"/>
              <a:t>Learn the proper use of equipment, tools, and machine controls; </a:t>
            </a:r>
          </a:p>
          <a:p>
            <a:r>
              <a:rPr lang="en-US" altLang="en-US" smtClean="0"/>
              <a:t>Recognize early symptoms of MSDs and the importance of early reporting ; </a:t>
            </a:r>
          </a:p>
          <a:p>
            <a:r>
              <a:rPr lang="en-US" altLang="en-US" smtClean="0"/>
              <a:t>Learn the procedures for reporting work-related injuries and illnesses </a:t>
            </a:r>
          </a:p>
          <a:p>
            <a:r>
              <a:rPr lang="en-US" altLang="en-US" smtClean="0"/>
              <a:t>Learn about the company’s safety/ergonomics process; </a:t>
            </a:r>
          </a:p>
          <a:p>
            <a:r>
              <a:rPr lang="en-US" altLang="en-US" smtClean="0"/>
              <a:t>Learn how to identify ergonomic risk factors; and </a:t>
            </a:r>
          </a:p>
          <a:p>
            <a:r>
              <a:rPr lang="en-US" altLang="en-US" smtClean="0"/>
              <a:t>Learn the process for reporting ergonomic concerns and providing feedback to the employer. </a:t>
            </a:r>
          </a:p>
        </p:txBody>
      </p:sp>
      <p:sp>
        <p:nvSpPr>
          <p:cNvPr id="138244" name="TextBox 2"/>
          <p:cNvSpPr txBox="1">
            <a:spLocks noChangeArrowheads="1"/>
          </p:cNvSpPr>
          <p:nvPr/>
        </p:nvSpPr>
        <p:spPr bwMode="auto">
          <a:xfrm>
            <a:off x="457200" y="6126163"/>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9454B8EC-9621-4954-AF21-EF01EAE9008F}" type="slidenum">
              <a:rPr lang="en-US" altLang="en-US"/>
              <a:pPr/>
              <a:t>61</a:t>
            </a:fld>
            <a:endParaRPr lang="en-US" alt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r>
              <a:rPr lang="en-US" altLang="en-US" sz="3600" dirty="0" smtClean="0">
                <a:solidFill>
                  <a:schemeClr val="tx2"/>
                </a:solidFill>
                <a:latin typeface="Helvetica" charset="0"/>
              </a:rPr>
              <a:t>What do you need to know</a:t>
            </a:r>
            <a:r>
              <a:rPr lang="en-US" altLang="en-US" sz="3600" dirty="0" smtClean="0">
                <a:solidFill>
                  <a:schemeClr val="tx2"/>
                </a:solidFill>
                <a:latin typeface="Helvetica" charset="0"/>
              </a:rPr>
              <a:t>? </a:t>
            </a:r>
            <a:r>
              <a:rPr lang="en-US" altLang="en-US" sz="3600" dirty="0" smtClean="0">
                <a:solidFill>
                  <a:schemeClr val="tx2"/>
                </a:solidFill>
                <a:latin typeface="Helvetica" charset="0"/>
              </a:rPr>
              <a:t/>
            </a:r>
            <a:br>
              <a:rPr lang="en-US" altLang="en-US" sz="3600" dirty="0" smtClean="0">
                <a:solidFill>
                  <a:schemeClr val="tx2"/>
                </a:solidFill>
                <a:latin typeface="Helvetica" charset="0"/>
              </a:rPr>
            </a:br>
            <a:endParaRPr lang="en-US" altLang="en-US" dirty="0" smtClean="0"/>
          </a:p>
        </p:txBody>
      </p:sp>
      <p:sp>
        <p:nvSpPr>
          <p:cNvPr id="140291" name="Content Placeholder 2"/>
          <p:cNvSpPr>
            <a:spLocks noGrp="1"/>
          </p:cNvSpPr>
          <p:nvPr>
            <p:ph idx="1"/>
          </p:nvPr>
        </p:nvSpPr>
        <p:spPr/>
        <p:txBody>
          <a:bodyPr/>
          <a:lstStyle/>
          <a:p>
            <a:r>
              <a:rPr lang="en-US" altLang="en-US" smtClean="0"/>
              <a:t>Proper care, use, sharpening and handling techniques for knives and scissors; </a:t>
            </a:r>
          </a:p>
          <a:p>
            <a:r>
              <a:rPr lang="en-US" altLang="en-US" smtClean="0"/>
              <a:t>Use of any special tools and devices; </a:t>
            </a:r>
          </a:p>
          <a:p>
            <a:r>
              <a:rPr lang="en-US" altLang="en-US" smtClean="0"/>
              <a:t>Use of safety equipment, including personal protective equipment (PPE), as it relates to MSD prevention (such as the proper fit of gloves); </a:t>
            </a:r>
          </a:p>
          <a:p>
            <a:r>
              <a:rPr lang="en-US" altLang="en-US" smtClean="0"/>
              <a:t>Use of proper lifting techniques and lifting devices; and </a:t>
            </a:r>
          </a:p>
          <a:p>
            <a:r>
              <a:rPr lang="en-US" altLang="en-US" smtClean="0"/>
              <a:t>Use of ergonomic stands and platforms </a:t>
            </a:r>
          </a:p>
        </p:txBody>
      </p:sp>
      <p:sp>
        <p:nvSpPr>
          <p:cNvPr id="140292" name="TextBox 2"/>
          <p:cNvSpPr txBox="1">
            <a:spLocks noChangeArrowheads="1"/>
          </p:cNvSpPr>
          <p:nvPr/>
        </p:nvSpPr>
        <p:spPr bwMode="auto">
          <a:xfrm>
            <a:off x="609600" y="5943600"/>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389B9F3A-7401-4955-A4F2-5FBB698BC486}" type="slidenum">
              <a:rPr lang="en-US" altLang="en-US"/>
              <a:pPr/>
              <a:t>62</a:t>
            </a:fld>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8" descr="C:\Documents and Settings\BB\Desktop\Poultry\Pics\(+)stationary_saw_01.jpeg" title="Photo of a worker using a circular saw"/>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7897" y="1676399"/>
            <a:ext cx="5286703" cy="4120653"/>
          </a:xfrm>
          <a:prstGeom prst="rect">
            <a:avLst/>
          </a:prstGeom>
          <a:noFill/>
          <a:ln w="9525">
            <a:solidFill>
              <a:srgbClr val="4F6853"/>
            </a:solidFill>
            <a:miter lim="800000"/>
            <a:headEnd/>
            <a:tailEnd/>
          </a:ln>
          <a:extLst>
            <a:ext uri="{909E8E84-426E-40DD-AFC4-6F175D3DCCD1}">
              <a14:hiddenFill xmlns:a14="http://schemas.microsoft.com/office/drawing/2010/main">
                <a:solidFill>
                  <a:srgbClr val="FFFFFF"/>
                </a:solidFill>
              </a14:hiddenFill>
            </a:ext>
          </a:extLst>
        </p:spPr>
      </p:pic>
      <p:sp>
        <p:nvSpPr>
          <p:cNvPr id="27653" name="TextBox 2"/>
          <p:cNvSpPr txBox="1">
            <a:spLocks noChangeArrowheads="1"/>
          </p:cNvSpPr>
          <p:nvPr/>
        </p:nvSpPr>
        <p:spPr bwMode="auto">
          <a:xfrm>
            <a:off x="457200" y="5943600"/>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A40C4F8B-DBFF-4251-B67E-7C5A865BB4FE}" type="slidenum">
              <a:rPr lang="en-US" altLang="en-US"/>
              <a:pPr/>
              <a:t>7</a:t>
            </a:fld>
            <a:endParaRPr lang="en-US" altLang="en-US"/>
          </a:p>
        </p:txBody>
      </p:sp>
      <p:sp>
        <p:nvSpPr>
          <p:cNvPr id="2" name="Title 1"/>
          <p:cNvSpPr>
            <a:spLocks noGrp="1"/>
          </p:cNvSpPr>
          <p:nvPr>
            <p:ph type="title"/>
          </p:nvPr>
        </p:nvSpPr>
        <p:spPr>
          <a:xfrm>
            <a:off x="433552" y="228600"/>
            <a:ext cx="8229600" cy="1143000"/>
          </a:xfrm>
        </p:spPr>
        <p:txBody>
          <a:bodyPr/>
          <a:lstStyle/>
          <a:p>
            <a:pPr lvl="0" algn="ctr" defTabSz="914400" eaLnBrk="1" hangingPunct="1">
              <a:defRPr/>
            </a:pPr>
            <a:r>
              <a:rPr lang="en-US" altLang="en-US" sz="4400" dirty="0">
                <a:solidFill>
                  <a:srgbClr val="4BACC6">
                    <a:lumMod val="50000"/>
                  </a:srgbClr>
                </a:solidFill>
                <a:latin typeface="Helvetica" panose="020B0604020202020204" pitchFamily="34" charset="0"/>
                <a:ea typeface="+mn-ea"/>
                <a:cs typeface="+mn-cs"/>
              </a:rPr>
              <a:t>Making</a:t>
            </a:r>
            <a:r>
              <a:rPr lang="en-US" altLang="en-US" sz="4400" dirty="0">
                <a:solidFill>
                  <a:srgbClr val="1F497D"/>
                </a:solidFill>
                <a:latin typeface="Helvetica" panose="020B0604020202020204" pitchFamily="34" charset="0"/>
                <a:ea typeface="+mn-ea"/>
                <a:cs typeface="+mn-cs"/>
              </a:rPr>
              <a:t> jobs </a:t>
            </a:r>
            <a:r>
              <a:rPr lang="en-US" altLang="en-US" sz="4400" dirty="0" smtClean="0">
                <a:solidFill>
                  <a:srgbClr val="1F497D"/>
                </a:solidFill>
                <a:latin typeface="Helvetica" panose="020B0604020202020204" pitchFamily="34" charset="0"/>
                <a:ea typeface="+mn-ea"/>
                <a:cs typeface="+mn-cs"/>
              </a:rPr>
              <a:t>easier</a:t>
            </a:r>
            <a:endParaRPr lang="en-US"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descr="C:\Documents and Settings\BB\Desktop\Poultry\Pics\waynefarms011404\DSCF0054.JPG" title="Photo of worker using manual scisso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5000" y="1600200"/>
            <a:ext cx="2667000" cy="2476500"/>
          </a:xfrm>
          <a:prstGeom prst="rect">
            <a:avLst/>
          </a:prstGeom>
          <a:noFill/>
          <a:ln w="9525">
            <a:solidFill>
              <a:srgbClr val="4F6853"/>
            </a:solidFill>
            <a:miter lim="800000"/>
            <a:headEnd/>
            <a:tailEnd/>
          </a:ln>
          <a:extLst>
            <a:ext uri="{909E8E84-426E-40DD-AFC4-6F175D3DCCD1}">
              <a14:hiddenFill xmlns:a14="http://schemas.microsoft.com/office/drawing/2010/main">
                <a:solidFill>
                  <a:srgbClr val="FFFFFF"/>
                </a:solidFill>
              </a14:hiddenFill>
            </a:ext>
          </a:extLst>
        </p:spPr>
      </p:pic>
      <p:pic>
        <p:nvPicPr>
          <p:cNvPr id="29699" name="Picture 7" descr="C:\Documents and Settings\BB\My Documents\My Pictures\Cutup_Wings.jpg" title="Photo of worker using pneumatic powere scissor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53000" y="1600200"/>
            <a:ext cx="2667000" cy="2476500"/>
          </a:xfrm>
          <a:prstGeom prst="rect">
            <a:avLst/>
          </a:prstGeom>
          <a:noFill/>
          <a:ln w="9525">
            <a:solidFill>
              <a:srgbClr val="4F6853"/>
            </a:solidFill>
            <a:miter lim="800000"/>
            <a:headEnd/>
            <a:tailEnd/>
          </a:ln>
          <a:extLst>
            <a:ext uri="{909E8E84-426E-40DD-AFC4-6F175D3DCCD1}">
              <a14:hiddenFill xmlns:a14="http://schemas.microsoft.com/office/drawing/2010/main">
                <a:solidFill>
                  <a:srgbClr val="FFFFFF"/>
                </a:solidFill>
              </a14:hiddenFill>
            </a:ext>
          </a:extLst>
        </p:spPr>
      </p:pic>
      <p:sp>
        <p:nvSpPr>
          <p:cNvPr id="29701" name="TextBox 2"/>
          <p:cNvSpPr txBox="1">
            <a:spLocks noChangeArrowheads="1"/>
          </p:cNvSpPr>
          <p:nvPr/>
        </p:nvSpPr>
        <p:spPr bwMode="auto">
          <a:xfrm>
            <a:off x="228600" y="6019800"/>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2BB760DF-4C37-4423-96CA-03641B3ACA75}" type="slidenum">
              <a:rPr lang="en-US" altLang="en-US"/>
              <a:pPr/>
              <a:t>8</a:t>
            </a:fld>
            <a:endParaRPr lang="en-US" altLang="en-US"/>
          </a:p>
        </p:txBody>
      </p:sp>
      <p:sp>
        <p:nvSpPr>
          <p:cNvPr id="2" name="Title 1"/>
          <p:cNvSpPr>
            <a:spLocks noGrp="1"/>
          </p:cNvSpPr>
          <p:nvPr>
            <p:ph type="title"/>
          </p:nvPr>
        </p:nvSpPr>
        <p:spPr/>
        <p:txBody>
          <a:bodyPr/>
          <a:lstStyle/>
          <a:p>
            <a:pPr lvl="0" algn="ctr" defTabSz="914400" eaLnBrk="1" hangingPunct="1">
              <a:defRPr/>
            </a:pPr>
            <a:r>
              <a:rPr lang="en-US" altLang="en-US" sz="4400" dirty="0">
                <a:solidFill>
                  <a:srgbClr val="4BACC6">
                    <a:lumMod val="50000"/>
                  </a:srgbClr>
                </a:solidFill>
                <a:latin typeface="Helvetica" panose="020B0604020202020204" pitchFamily="34" charset="0"/>
                <a:ea typeface="+mn-ea"/>
                <a:cs typeface="+mn-cs"/>
              </a:rPr>
              <a:t>Making</a:t>
            </a:r>
            <a:r>
              <a:rPr lang="en-US" altLang="en-US" sz="4400" dirty="0">
                <a:solidFill>
                  <a:srgbClr val="1F497D"/>
                </a:solidFill>
                <a:latin typeface="Helvetica" panose="020B0604020202020204" pitchFamily="34" charset="0"/>
                <a:ea typeface="+mn-ea"/>
                <a:cs typeface="+mn-cs"/>
              </a:rPr>
              <a:t> jobs </a:t>
            </a:r>
            <a:r>
              <a:rPr lang="en-US" altLang="en-US" sz="4400" dirty="0" smtClean="0">
                <a:solidFill>
                  <a:srgbClr val="1F497D"/>
                </a:solidFill>
                <a:latin typeface="Helvetica" panose="020B0604020202020204" pitchFamily="34" charset="0"/>
                <a:ea typeface="+mn-ea"/>
                <a:cs typeface="+mn-cs"/>
              </a:rPr>
              <a:t>easier </a:t>
            </a:r>
            <a:endParaRPr lang="en-US"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9" descr="C:\Documents and Settings\BB\Desktop\Poultry\Pics\goldkistellijay011604\DSCF0089.JPG" title="Photo of a person working in poor lighting"/>
          <p:cNvPicPr>
            <a:picLocks noChangeAspect="1" noChangeArrowheads="1"/>
          </p:cNvPicPr>
          <p:nvPr/>
        </p:nvPicPr>
        <p:blipFill>
          <a:blip r:embed="rId3" cstate="email">
            <a:lum bright="-44000" contrast="-52000"/>
            <a:extLst>
              <a:ext uri="{28A0092B-C50C-407E-A947-70E740481C1C}">
                <a14:useLocalDpi xmlns:a14="http://schemas.microsoft.com/office/drawing/2010/main"/>
              </a:ext>
            </a:extLst>
          </a:blip>
          <a:srcRect/>
          <a:stretch>
            <a:fillRect/>
          </a:stretch>
        </p:blipFill>
        <p:spPr bwMode="auto">
          <a:xfrm>
            <a:off x="609600" y="1828800"/>
            <a:ext cx="3886200" cy="2916238"/>
          </a:xfrm>
          <a:prstGeom prst="rect">
            <a:avLst/>
          </a:prstGeom>
          <a:solidFill>
            <a:srgbClr val="96C49C"/>
          </a:solidFill>
          <a:ln w="9525">
            <a:solidFill>
              <a:srgbClr val="4F6853"/>
            </a:solidFill>
            <a:miter lim="800000"/>
            <a:headEnd/>
            <a:tailEnd/>
          </a:ln>
        </p:spPr>
      </p:pic>
      <p:pic>
        <p:nvPicPr>
          <p:cNvPr id="31747" name="Picture 4" descr="C:\Documents and Settings\BB\Desktop\Poultry\Pics\goldkistellijay011604\DSCF0089.JPG" title="Photo of a person working in adequate light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1828800"/>
            <a:ext cx="3886200" cy="2916238"/>
          </a:xfrm>
          <a:prstGeom prst="rect">
            <a:avLst/>
          </a:prstGeom>
          <a:solidFill>
            <a:srgbClr val="96C49C"/>
          </a:solidFill>
          <a:ln w="9525">
            <a:solidFill>
              <a:srgbClr val="4F6853"/>
            </a:solidFill>
            <a:miter lim="800000"/>
            <a:headEnd/>
            <a:tailEnd/>
          </a:ln>
        </p:spPr>
      </p:pic>
      <p:sp>
        <p:nvSpPr>
          <p:cNvPr id="31748" name="Text Box 5"/>
          <p:cNvSpPr txBox="1">
            <a:spLocks noChangeArrowheads="1"/>
          </p:cNvSpPr>
          <p:nvPr/>
        </p:nvSpPr>
        <p:spPr bwMode="auto">
          <a:xfrm>
            <a:off x="609600" y="472440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altLang="en-US" sz="2400">
                <a:solidFill>
                  <a:schemeClr val="tx2"/>
                </a:solidFill>
                <a:latin typeface="Helvetica" charset="0"/>
              </a:rPr>
              <a:t>Poor Lighting</a:t>
            </a:r>
          </a:p>
        </p:txBody>
      </p:sp>
      <p:sp>
        <p:nvSpPr>
          <p:cNvPr id="31749" name="Text Box 6"/>
          <p:cNvSpPr txBox="1">
            <a:spLocks noChangeArrowheads="1"/>
          </p:cNvSpPr>
          <p:nvPr/>
        </p:nvSpPr>
        <p:spPr bwMode="auto">
          <a:xfrm>
            <a:off x="4876800" y="472440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altLang="en-US" sz="2400">
                <a:solidFill>
                  <a:schemeClr val="tx2"/>
                </a:solidFill>
                <a:latin typeface="Helvetica" charset="0"/>
              </a:rPr>
              <a:t>Adequate Lighting</a:t>
            </a:r>
          </a:p>
        </p:txBody>
      </p:sp>
      <p:sp>
        <p:nvSpPr>
          <p:cNvPr id="31751" name="TextBox 2"/>
          <p:cNvSpPr txBox="1">
            <a:spLocks noChangeArrowheads="1"/>
          </p:cNvSpPr>
          <p:nvPr/>
        </p:nvSpPr>
        <p:spPr bwMode="auto">
          <a:xfrm>
            <a:off x="304800" y="5943600"/>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36FB017B-C11B-43FA-858A-F70755FD5E07}" type="slidenum">
              <a:rPr lang="en-US" altLang="en-US"/>
              <a:pPr/>
              <a:t>9</a:t>
            </a:fld>
            <a:endParaRPr lang="en-US" altLang="en-US"/>
          </a:p>
        </p:txBody>
      </p:sp>
      <p:sp>
        <p:nvSpPr>
          <p:cNvPr id="2" name="Title 1"/>
          <p:cNvSpPr>
            <a:spLocks noGrp="1"/>
          </p:cNvSpPr>
          <p:nvPr>
            <p:ph type="title"/>
          </p:nvPr>
        </p:nvSpPr>
        <p:spPr/>
        <p:txBody>
          <a:bodyPr/>
          <a:lstStyle/>
          <a:p>
            <a:pPr lvl="0" algn="ctr" defTabSz="914400" eaLnBrk="1" hangingPunct="1"/>
            <a:r>
              <a:rPr lang="en-US" altLang="en-US" sz="4400" dirty="0">
                <a:solidFill>
                  <a:srgbClr val="1F497D"/>
                </a:solidFill>
                <a:latin typeface="Helvetica" charset="0"/>
                <a:ea typeface="+mn-ea"/>
                <a:cs typeface="+mn-cs"/>
              </a:rPr>
              <a:t>Environmental Factors that can make jobs can more </a:t>
            </a:r>
            <a:r>
              <a:rPr lang="en-US" altLang="en-US" sz="4400" dirty="0" smtClean="0">
                <a:solidFill>
                  <a:srgbClr val="1F497D"/>
                </a:solidFill>
                <a:latin typeface="Helvetica" charset="0"/>
                <a:ea typeface="+mn-ea"/>
                <a:cs typeface="+mn-cs"/>
              </a:rPr>
              <a:t>difficult</a:t>
            </a:r>
            <a:endParaRPr lang="en-US" dirty="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GTRI_PPT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LSYS Research and Development 2011">
  <a:themeElements>
    <a:clrScheme name="GT Colors">
      <a:dk1>
        <a:srgbClr val="002A54"/>
      </a:dk1>
      <a:lt1>
        <a:srgbClr val="FFFFFF"/>
      </a:lt1>
      <a:dk2>
        <a:srgbClr val="002A54"/>
      </a:dk2>
      <a:lt2>
        <a:srgbClr val="FFF5DC"/>
      </a:lt2>
      <a:accent1>
        <a:srgbClr val="FDB913"/>
      </a:accent1>
      <a:accent2>
        <a:srgbClr val="BE9B69"/>
      </a:accent2>
      <a:accent3>
        <a:srgbClr val="7396C8"/>
      </a:accent3>
      <a:accent4>
        <a:srgbClr val="2A94FE"/>
      </a:accent4>
      <a:accent5>
        <a:srgbClr val="5F4B28"/>
      </a:accent5>
      <a:accent6>
        <a:srgbClr val="D7C3A5"/>
      </a:accent6>
      <a:hlink>
        <a:srgbClr val="FECA38"/>
      </a:hlink>
      <a:folHlink>
        <a:srgbClr val="426DA9"/>
      </a:folHlink>
    </a:clrScheme>
    <a:fontScheme name="Custom 3">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E9B69"/>
        </a:solidFill>
        <a:ln>
          <a:solidFill>
            <a:srgbClr val="002A54"/>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atlas:Applications:Microsoft Office X:Templates:Presentations:Designs:Blank Presentation</Template>
  <TotalTime>0</TotalTime>
  <Words>5517</Words>
  <Application>Microsoft Office PowerPoint</Application>
  <PresentationFormat>On-screen Show (4:3)</PresentationFormat>
  <Paragraphs>435</Paragraphs>
  <Slides>62</Slides>
  <Notes>61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62</vt:i4>
      </vt:variant>
    </vt:vector>
  </HeadingPairs>
  <TitlesOfParts>
    <vt:vector size="72" baseType="lpstr">
      <vt:lpstr>Adobe Fangsong Std R</vt:lpstr>
      <vt:lpstr>Arial</vt:lpstr>
      <vt:lpstr>Calibri</vt:lpstr>
      <vt:lpstr>Helvetica</vt:lpstr>
      <vt:lpstr>Tahoma</vt:lpstr>
      <vt:lpstr>Times</vt:lpstr>
      <vt:lpstr>Times New Roman</vt:lpstr>
      <vt:lpstr>GTRI_PPT_NEW</vt:lpstr>
      <vt:lpstr>ELSYS Research and Development 2011</vt:lpstr>
      <vt:lpstr>Image</vt:lpstr>
      <vt:lpstr>Poultry and Meatpacking Worker Safety</vt:lpstr>
      <vt:lpstr>Disclaimer</vt:lpstr>
      <vt:lpstr>Introduction to Ergonomics</vt:lpstr>
      <vt:lpstr>What is Ergonomics</vt:lpstr>
      <vt:lpstr>Fitting the Job to the Worker</vt:lpstr>
      <vt:lpstr>Fitting the Job to the worker </vt:lpstr>
      <vt:lpstr>Making jobs easier</vt:lpstr>
      <vt:lpstr>Making jobs easier </vt:lpstr>
      <vt:lpstr>Environmental Factors that can make jobs can more difficult</vt:lpstr>
      <vt:lpstr>Environmental Factors that can make jobs can more difficult </vt:lpstr>
      <vt:lpstr>How does ergonomics  affect you?</vt:lpstr>
      <vt:lpstr>What can you do to help?</vt:lpstr>
      <vt:lpstr>Early Identification of Problems </vt:lpstr>
      <vt:lpstr>What is an ergonomic related  injury or disorder?</vt:lpstr>
      <vt:lpstr>Why do these types  of injuries occur?</vt:lpstr>
      <vt:lpstr>What areas of the body  are most often affected?</vt:lpstr>
      <vt:lpstr>What are the signs and symptoms of these types of injuries?</vt:lpstr>
      <vt:lpstr>How to report problems</vt:lpstr>
      <vt:lpstr>Medical Treatment</vt:lpstr>
      <vt:lpstr>How do we stay away  from problems?</vt:lpstr>
      <vt:lpstr>Risk Factors and Solutions </vt:lpstr>
      <vt:lpstr>Risk Factors</vt:lpstr>
      <vt:lpstr>Risk Factors - Force</vt:lpstr>
      <vt:lpstr>Risk Factors – Force </vt:lpstr>
      <vt:lpstr>Risk Factors - Force </vt:lpstr>
      <vt:lpstr> Risk Factors – Force </vt:lpstr>
      <vt:lpstr>  Risk Factors - Force</vt:lpstr>
      <vt:lpstr>Risk Factors - Force Solutions</vt:lpstr>
      <vt:lpstr>Risk Factors - Force Solutions </vt:lpstr>
      <vt:lpstr>Risk Factors - Force Solutions  </vt:lpstr>
      <vt:lpstr> Risk Factors - Force Solutions</vt:lpstr>
      <vt:lpstr>  Risk Factors - Force Solutions</vt:lpstr>
      <vt:lpstr>Risk Factors - Awkward Postures </vt:lpstr>
      <vt:lpstr>Risk Factors - Awkward Postures</vt:lpstr>
      <vt:lpstr>Risk Factors - Awkward Postures </vt:lpstr>
      <vt:lpstr> Risk Factors - Awkward Postures</vt:lpstr>
      <vt:lpstr>  Risk Factors - Awkward Postures </vt:lpstr>
      <vt:lpstr>  Risk Factors - Awkward Postures</vt:lpstr>
      <vt:lpstr>Risk Factors - Awkward Postures  </vt:lpstr>
      <vt:lpstr> Risk Factors - Awkward Postures </vt:lpstr>
      <vt:lpstr>Risk Factors - Awkward Postures   </vt:lpstr>
      <vt:lpstr> Risk Factors - Awkward Postures  </vt:lpstr>
      <vt:lpstr>  Risk Factors - Awkward Postures  </vt:lpstr>
      <vt:lpstr>   Risk Factors - Awkward Postures</vt:lpstr>
      <vt:lpstr>Risk Factors - Awkward  Postures</vt:lpstr>
      <vt:lpstr>Risk Factors - Awkward Postures   </vt:lpstr>
      <vt:lpstr>Risk Factors - Posture Solutions </vt:lpstr>
      <vt:lpstr>Risk Factors - Posture Solutions</vt:lpstr>
      <vt:lpstr>Risk Factors - Posture Solutions </vt:lpstr>
      <vt:lpstr>Risk Factors - Posture Solutions  </vt:lpstr>
      <vt:lpstr>Risk Factors - Repetition</vt:lpstr>
      <vt:lpstr>Risk Factors – Repetition </vt:lpstr>
      <vt:lpstr>Risk Factors – Repetition Solutions</vt:lpstr>
      <vt:lpstr>Risk Factors - Temperature</vt:lpstr>
      <vt:lpstr>Risk Factors – Temperature </vt:lpstr>
      <vt:lpstr>Risk Factors - Contact Stress </vt:lpstr>
      <vt:lpstr>Risk Factors - Contact Stress Solution</vt:lpstr>
      <vt:lpstr>Risk Factors - Contact Stress</vt:lpstr>
      <vt:lpstr>Contact Stress Solutions</vt:lpstr>
      <vt:lpstr> What can you do to help?</vt:lpstr>
      <vt:lpstr>What do you need to know? </vt:lpstr>
      <vt:lpstr>What do you need to know?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2018-07-27T18:25:42Z</dcterms:created>
  <dcterms:modified xsi:type="dcterms:W3CDTF">2018-07-27T19:01:31Z</dcterms:modified>
</cp:coreProperties>
</file>