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4022" r:id="rId1"/>
  </p:sldMasterIdLst>
  <p:notesMasterIdLst>
    <p:notesMasterId r:id="rId31"/>
  </p:notesMasterIdLst>
  <p:handoutMasterIdLst>
    <p:handoutMasterId r:id="rId32"/>
  </p:handoutMasterIdLst>
  <p:sldIdLst>
    <p:sldId id="256" r:id="rId2"/>
    <p:sldId id="333" r:id="rId3"/>
    <p:sldId id="293" r:id="rId4"/>
    <p:sldId id="258" r:id="rId5"/>
    <p:sldId id="313" r:id="rId6"/>
    <p:sldId id="314" r:id="rId7"/>
    <p:sldId id="315" r:id="rId8"/>
    <p:sldId id="316" r:id="rId9"/>
    <p:sldId id="318" r:id="rId10"/>
    <p:sldId id="319" r:id="rId11"/>
    <p:sldId id="320" r:id="rId12"/>
    <p:sldId id="312" r:id="rId13"/>
    <p:sldId id="308" r:id="rId14"/>
    <p:sldId id="309" r:id="rId15"/>
    <p:sldId id="303" r:id="rId16"/>
    <p:sldId id="321" r:id="rId17"/>
    <p:sldId id="322" r:id="rId18"/>
    <p:sldId id="305" r:id="rId19"/>
    <p:sldId id="261" r:id="rId20"/>
    <p:sldId id="262" r:id="rId21"/>
    <p:sldId id="263" r:id="rId22"/>
    <p:sldId id="259" r:id="rId23"/>
    <p:sldId id="265" r:id="rId24"/>
    <p:sldId id="331" r:id="rId25"/>
    <p:sldId id="324" r:id="rId26"/>
    <p:sldId id="327" r:id="rId27"/>
    <p:sldId id="299" r:id="rId28"/>
    <p:sldId id="311" r:id="rId29"/>
    <p:sldId id="32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48" autoAdjust="0"/>
  </p:normalViewPr>
  <p:slideViewPr>
    <p:cSldViewPr snapToGrid="0" snapToObjects="1">
      <p:cViewPr varScale="1">
        <p:scale>
          <a:sx n="78" d="100"/>
          <a:sy n="78" d="100"/>
        </p:scale>
        <p:origin x="2040" y="66"/>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snapToGrid="0" snapToObjects="1">
      <p:cViewPr varScale="1">
        <p:scale>
          <a:sx n="85" d="100"/>
          <a:sy n="85" d="100"/>
        </p:scale>
        <p:origin x="192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9"/>
          </a:xfrm>
          <a:prstGeom prst="rect">
            <a:avLst/>
          </a:prstGeom>
        </p:spPr>
        <p:txBody>
          <a:bodyPr vert="horz" lIns="91428" tIns="45713" rIns="91428" bIns="45713" rtlCol="0"/>
          <a:lstStyle>
            <a:lvl1pPr algn="l">
              <a:defRPr sz="1200"/>
            </a:lvl1pPr>
          </a:lstStyle>
          <a:p>
            <a:r>
              <a:rPr lang="en-US" dirty="0" smtClean="0"/>
              <a:t>Student Manual</a:t>
            </a:r>
            <a:endParaRPr lang="en-US" dirty="0"/>
          </a:p>
        </p:txBody>
      </p:sp>
      <p:sp>
        <p:nvSpPr>
          <p:cNvPr id="4" name="Footer Placeholder 3"/>
          <p:cNvSpPr>
            <a:spLocks noGrp="1"/>
          </p:cNvSpPr>
          <p:nvPr>
            <p:ph type="ftr" sz="quarter" idx="2"/>
          </p:nvPr>
        </p:nvSpPr>
        <p:spPr>
          <a:xfrm>
            <a:off x="2" y="8829675"/>
            <a:ext cx="3038475" cy="465139"/>
          </a:xfrm>
          <a:prstGeom prst="rect">
            <a:avLst/>
          </a:prstGeom>
        </p:spPr>
        <p:txBody>
          <a:bodyPr vert="horz" lIns="91428" tIns="45713" rIns="91428" bIns="4571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9"/>
          </a:xfrm>
          <a:prstGeom prst="rect">
            <a:avLst/>
          </a:prstGeom>
        </p:spPr>
        <p:txBody>
          <a:bodyPr vert="horz" lIns="91428" tIns="45713" rIns="91428" bIns="45713" rtlCol="0" anchor="b"/>
          <a:lstStyle>
            <a:lvl1pPr algn="r">
              <a:defRPr sz="1200"/>
            </a:lvl1pPr>
          </a:lstStyle>
          <a:p>
            <a:fld id="{A196D222-3536-6140-987C-D8D09FB02327}" type="slidenum">
              <a:rPr lang="en-US" smtClean="0"/>
              <a:t>‹#›</a:t>
            </a:fld>
            <a:endParaRPr lang="en-US"/>
          </a:p>
        </p:txBody>
      </p:sp>
    </p:spTree>
    <p:extLst>
      <p:ext uri="{BB962C8B-B14F-4D97-AF65-F5344CB8AC3E}">
        <p14:creationId xmlns:p14="http://schemas.microsoft.com/office/powerpoint/2010/main" val="264425175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5139"/>
          </a:xfrm>
          <a:prstGeom prst="rect">
            <a:avLst/>
          </a:prstGeom>
        </p:spPr>
        <p:txBody>
          <a:bodyPr vert="horz" lIns="91428" tIns="45713" rIns="91428" bIns="45713" rtlCol="0"/>
          <a:lstStyle>
            <a:lvl1pPr algn="l">
              <a:defRPr sz="1200"/>
            </a:lvl1pPr>
          </a:lstStyle>
          <a:p>
            <a:r>
              <a:rPr lang="en-US" smtClean="0"/>
              <a:t>Instructor’s Notes</a:t>
            </a:r>
            <a:endParaRPr lang="en-US" dirty="0"/>
          </a:p>
        </p:txBody>
      </p:sp>
      <p:sp>
        <p:nvSpPr>
          <p:cNvPr id="3" name="Date Placeholder 2"/>
          <p:cNvSpPr>
            <a:spLocks noGrp="1"/>
          </p:cNvSpPr>
          <p:nvPr>
            <p:ph type="dt" idx="1"/>
          </p:nvPr>
        </p:nvSpPr>
        <p:spPr>
          <a:xfrm>
            <a:off x="3970338" y="0"/>
            <a:ext cx="3038475" cy="465139"/>
          </a:xfrm>
          <a:prstGeom prst="rect">
            <a:avLst/>
          </a:prstGeom>
        </p:spPr>
        <p:txBody>
          <a:bodyPr vert="horz" lIns="91428" tIns="45713" rIns="91428" bIns="45713" rtlCol="0"/>
          <a:lstStyle>
            <a:lvl1pPr algn="r">
              <a:defRPr sz="1200"/>
            </a:lvl1pPr>
          </a:lstStyle>
          <a:p>
            <a:fld id="{786D64D0-CFB1-D044-9E9A-58473EDB7193}" type="datetime1">
              <a:rPr lang="en-US" smtClean="0"/>
              <a:t>7/27/2018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28" tIns="45713" rIns="91428" bIns="45713" rtlCol="0" anchor="ctr"/>
          <a:lstStyle/>
          <a:p>
            <a:endParaRPr lang="en-US"/>
          </a:p>
        </p:txBody>
      </p:sp>
      <p:sp>
        <p:nvSpPr>
          <p:cNvPr id="5" name="Notes Placeholder 4"/>
          <p:cNvSpPr>
            <a:spLocks noGrp="1"/>
          </p:cNvSpPr>
          <p:nvPr>
            <p:ph type="body" sz="quarter" idx="3"/>
          </p:nvPr>
        </p:nvSpPr>
        <p:spPr>
          <a:xfrm>
            <a:off x="701677" y="4416425"/>
            <a:ext cx="5607050" cy="4183062"/>
          </a:xfrm>
          <a:prstGeom prst="rect">
            <a:avLst/>
          </a:prstGeom>
        </p:spPr>
        <p:txBody>
          <a:bodyPr vert="horz" lIns="91428" tIns="45713" rIns="91428" bIns="457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338" y="8829675"/>
            <a:ext cx="3038475" cy="465139"/>
          </a:xfrm>
          <a:prstGeom prst="rect">
            <a:avLst/>
          </a:prstGeom>
        </p:spPr>
        <p:txBody>
          <a:bodyPr vert="horz" lIns="91428" tIns="45713" rIns="91428" bIns="45713" rtlCol="0" anchor="b"/>
          <a:lstStyle>
            <a:lvl1pPr algn="r">
              <a:defRPr sz="1200"/>
            </a:lvl1pPr>
          </a:lstStyle>
          <a:p>
            <a:fld id="{2D39B709-03F4-4356-B327-EF8DFAC63533}" type="slidenum">
              <a:rPr lang="en-US" smtClean="0"/>
              <a:t>‹#›</a:t>
            </a:fld>
            <a:endParaRPr lang="en-US"/>
          </a:p>
        </p:txBody>
      </p:sp>
    </p:spTree>
    <p:extLst>
      <p:ext uri="{BB962C8B-B14F-4D97-AF65-F5344CB8AC3E}">
        <p14:creationId xmlns:p14="http://schemas.microsoft.com/office/powerpoint/2010/main" val="313993675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osha.gov/index.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solidFill>
                  <a:srgbClr val="FF0000"/>
                </a:solidFill>
              </a:rPr>
              <a:t>The material was produced under grant number </a:t>
            </a:r>
            <a:r>
              <a:rPr lang="is-IS" baseline="0" dirty="0" smtClean="0">
                <a:solidFill>
                  <a:srgbClr val="FF0000"/>
                </a:solidFill>
              </a:rPr>
              <a:t>SH-29660-SH6 fr</a:t>
            </a:r>
            <a:r>
              <a:rPr lang="en-US" baseline="0" dirty="0" smtClean="0">
                <a:solidFill>
                  <a:srgbClr val="FF0000"/>
                </a:solidFill>
              </a:rPr>
              <a:t>om </a:t>
            </a:r>
            <a:r>
              <a:rPr lang="en-US" baseline="0" dirty="0" smtClean="0">
                <a:solidFill>
                  <a:srgbClr val="FF0000"/>
                </a:solidFill>
              </a:rPr>
              <a:t>the</a:t>
            </a:r>
            <a:r>
              <a:rPr lang="en-US" baseline="0" dirty="0" smtClean="0"/>
              <a:t> Occupational Safety and Health Administration, U.S. Department of Labor. It does not necessarily reflect the views or policies of the U.S. Department of Labor, nor does mention of trade names, commercial products, or organizations imply endorsement by the U.S. Government. </a:t>
            </a:r>
            <a:endParaRPr lang="en-US" dirty="0" smtClean="0"/>
          </a:p>
        </p:txBody>
      </p:sp>
      <p:sp>
        <p:nvSpPr>
          <p:cNvPr id="4" name="Slide Number Placeholder 3"/>
          <p:cNvSpPr>
            <a:spLocks noGrp="1"/>
          </p:cNvSpPr>
          <p:nvPr>
            <p:ph type="sldNum" sz="quarter" idx="10"/>
          </p:nvPr>
        </p:nvSpPr>
        <p:spPr/>
        <p:txBody>
          <a:bodyPr/>
          <a:lstStyle/>
          <a:p>
            <a:fld id="{2D39B709-03F4-4356-B327-EF8DFAC63533}" type="slidenum">
              <a:rPr lang="en-US" smtClean="0"/>
              <a:t>1</a:t>
            </a:fld>
            <a:endParaRPr lang="en-US" dirty="0"/>
          </a:p>
        </p:txBody>
      </p:sp>
      <p:sp>
        <p:nvSpPr>
          <p:cNvPr id="6" name="Header Placeholder 5"/>
          <p:cNvSpPr>
            <a:spLocks noGrp="1"/>
          </p:cNvSpPr>
          <p:nvPr>
            <p:ph type="hdr" sz="quarter" idx="12"/>
          </p:nvPr>
        </p:nvSpPr>
        <p:spPr/>
        <p:txBody>
          <a:bodyPr/>
          <a:lstStyle/>
          <a:p>
            <a:r>
              <a:rPr lang="en-US" dirty="0" smtClean="0"/>
              <a:t>Instructor’s Notes</a:t>
            </a:r>
            <a:endParaRPr lang="en-US" dirty="0"/>
          </a:p>
        </p:txBody>
      </p:sp>
    </p:spTree>
    <p:extLst>
      <p:ext uri="{BB962C8B-B14F-4D97-AF65-F5344CB8AC3E}">
        <p14:creationId xmlns:p14="http://schemas.microsoft.com/office/powerpoint/2010/main" val="42508796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Electrical hazards at NAICS 311615 sites can be aggravated by the presence of wet -process areas and the industry’s </a:t>
            </a:r>
          </a:p>
          <a:p>
            <a:r>
              <a:rPr lang="en-US" sz="1200" kern="1200" dirty="0" smtClean="0">
                <a:solidFill>
                  <a:schemeClr val="tx1"/>
                </a:solidFill>
                <a:effectLst/>
                <a:latin typeface="+mn-lt"/>
                <a:ea typeface="+mn-ea"/>
                <a:cs typeface="+mn-cs"/>
              </a:rPr>
              <a:t>sanitation standards that require the use of chemical products that may corrode electrical enclosures and equipment.</a:t>
            </a:r>
          </a:p>
          <a:p>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11</a:t>
            </a:fld>
            <a:endParaRPr lang="en-US"/>
          </a:p>
        </p:txBody>
      </p:sp>
    </p:spTree>
    <p:extLst>
      <p:ext uri="{BB962C8B-B14F-4D97-AF65-F5344CB8AC3E}">
        <p14:creationId xmlns:p14="http://schemas.microsoft.com/office/powerpoint/2010/main" val="328786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June 12, 2015</a:t>
            </a:r>
          </a:p>
          <a:p>
            <a:endParaRPr lang="en-US" dirty="0" smtClean="0"/>
          </a:p>
          <a:p>
            <a:r>
              <a:rPr lang="en-US" dirty="0" smtClean="0"/>
              <a:t>Dear Poultry Industry Employer,</a:t>
            </a:r>
          </a:p>
          <a:p>
            <a:endParaRPr lang="en-US" dirty="0" smtClean="0"/>
          </a:p>
          <a:p>
            <a:r>
              <a:rPr lang="en-US" dirty="0" smtClean="0"/>
              <a:t>In accordance with the new poultry inspection rules and to assist the poultry industry in protecting the safety and health of poultry workers, the Food Safety Inspection Service (FSIS) and the Occupational Safety and Health Administration (OSHA) have jointly developed a new worker safety poster, with versions in English and Spanish. These posters must be posted in a conspicuous place or places in your plants where notices to employees are customarily displayed.</a:t>
            </a:r>
          </a:p>
          <a:p>
            <a:endParaRPr lang="en-US" dirty="0" smtClean="0"/>
          </a:p>
          <a:p>
            <a:r>
              <a:rPr lang="en-US" dirty="0" smtClean="0"/>
              <a:t>It is your responsibility to provide a safe workplace for your employees. If you would like additional copies of the OSHA FSIS poster (in English, Spanish or both) or printed copies of "Prevention of Musculoskeletal Injuries in Poultry Processing," have questions about workplace safety and health, or to request assistance in making sure your workplace is safe, please contact OSHA at 1-800-321-6742 or through </a:t>
            </a:r>
            <a:r>
              <a:rPr lang="en-US" dirty="0" smtClean="0">
                <a:hlinkClick r:id="rId3" tooltip="OSHA.gov"/>
              </a:rPr>
              <a:t>www.osha.gov</a:t>
            </a:r>
            <a:r>
              <a:rPr lang="en-US" dirty="0" smtClean="0"/>
              <a:t>.</a:t>
            </a:r>
          </a:p>
          <a:p>
            <a:r>
              <a:rPr lang="en-US" dirty="0" smtClean="0"/>
              <a:t>Sincerely,</a:t>
            </a:r>
          </a:p>
          <a:p>
            <a:r>
              <a:rPr lang="en-US" dirty="0" smtClean="0"/>
              <a:t>Alfred V. Almanza</a:t>
            </a:r>
            <a:br>
              <a:rPr lang="en-US" dirty="0" smtClean="0"/>
            </a:br>
            <a:r>
              <a:rPr lang="en-US" dirty="0" smtClean="0"/>
              <a:t>Deputy Under Secretary, FSIS, USDA</a:t>
            </a:r>
          </a:p>
          <a:p>
            <a:r>
              <a:rPr lang="en-US" dirty="0" smtClean="0"/>
              <a:t>David Michaels, MPH, PhD</a:t>
            </a:r>
            <a:br>
              <a:rPr lang="en-US" dirty="0" smtClean="0"/>
            </a:br>
            <a:r>
              <a:rPr lang="en-US" dirty="0" smtClean="0"/>
              <a:t>Assistant Secretary of Labor for OSHA</a:t>
            </a:r>
          </a:p>
          <a:p>
            <a:endParaRPr lang="en-US" dirty="0"/>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12</a:t>
            </a:fld>
            <a:endParaRPr lang="en-US"/>
          </a:p>
        </p:txBody>
      </p:sp>
    </p:spTree>
    <p:extLst>
      <p:ext uri="{BB962C8B-B14F-4D97-AF65-F5344CB8AC3E}">
        <p14:creationId xmlns:p14="http://schemas.microsoft.com/office/powerpoint/2010/main" val="2910181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13</a:t>
            </a:fld>
            <a:endParaRPr lang="en-US"/>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1787910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intent of this Regional Emphasis Program is to encourage employers to take steps to address hazards, ensure facilities are evaluated to determine if the employer is in compliance with all relevant OSHA requirements , and to help employers correct hazards thereby reducing potential injuries, illnesses and death for their workers.</a:t>
            </a:r>
          </a:p>
          <a:p>
            <a:endParaRPr lang="en-US" sz="1200" kern="1200" dirty="0" smtClean="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14</a:t>
            </a:fld>
            <a:endParaRPr lang="en-US"/>
          </a:p>
        </p:txBody>
      </p:sp>
    </p:spTree>
    <p:extLst>
      <p:ext uri="{BB962C8B-B14F-4D97-AF65-F5344CB8AC3E}">
        <p14:creationId xmlns:p14="http://schemas.microsoft.com/office/powerpoint/2010/main" val="36644674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SHRM quoting</a:t>
            </a:r>
            <a:r>
              <a:rPr lang="en-US" baseline="0" dirty="0" smtClean="0"/>
              <a:t> BLS report</a:t>
            </a:r>
            <a:endParaRPr lang="en-US" dirty="0"/>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15</a:t>
            </a:fld>
            <a:endParaRPr lang="en-US"/>
          </a:p>
        </p:txBody>
      </p:sp>
    </p:spTree>
    <p:extLst>
      <p:ext uri="{BB962C8B-B14F-4D97-AF65-F5344CB8AC3E}">
        <p14:creationId xmlns:p14="http://schemas.microsoft.com/office/powerpoint/2010/main" val="398975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5" name="Slide Number Placeholder 4"/>
          <p:cNvSpPr>
            <a:spLocks noGrp="1"/>
          </p:cNvSpPr>
          <p:nvPr>
            <p:ph type="sldNum" sz="quarter" idx="11"/>
          </p:nvPr>
        </p:nvSpPr>
        <p:spPr/>
        <p:txBody>
          <a:bodyPr/>
          <a:lstStyle/>
          <a:p>
            <a:fld id="{2D39B709-03F4-4356-B327-EF8DFAC63533}" type="slidenum">
              <a:rPr lang="en-US" smtClean="0"/>
              <a:t>16</a:t>
            </a:fld>
            <a:endParaRPr lang="en-US"/>
          </a:p>
        </p:txBody>
      </p:sp>
    </p:spTree>
    <p:extLst>
      <p:ext uri="{BB962C8B-B14F-4D97-AF65-F5344CB8AC3E}">
        <p14:creationId xmlns:p14="http://schemas.microsoft.com/office/powerpoint/2010/main" val="729123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5" name="Slide Number Placeholder 4"/>
          <p:cNvSpPr>
            <a:spLocks noGrp="1"/>
          </p:cNvSpPr>
          <p:nvPr>
            <p:ph type="sldNum" sz="quarter" idx="11"/>
          </p:nvPr>
        </p:nvSpPr>
        <p:spPr/>
        <p:txBody>
          <a:bodyPr/>
          <a:lstStyle/>
          <a:p>
            <a:fld id="{2D39B709-03F4-4356-B327-EF8DFAC63533}" type="slidenum">
              <a:rPr lang="en-US" smtClean="0"/>
              <a:t>17</a:t>
            </a:fld>
            <a:endParaRPr lang="en-US"/>
          </a:p>
        </p:txBody>
      </p:sp>
    </p:spTree>
    <p:extLst>
      <p:ext uri="{BB962C8B-B14F-4D97-AF65-F5344CB8AC3E}">
        <p14:creationId xmlns:p14="http://schemas.microsoft.com/office/powerpoint/2010/main" val="1657174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18</a:t>
            </a:fld>
            <a:endParaRPr lang="en-US"/>
          </a:p>
        </p:txBody>
      </p:sp>
    </p:spTree>
    <p:extLst>
      <p:ext uri="{BB962C8B-B14F-4D97-AF65-F5344CB8AC3E}">
        <p14:creationId xmlns:p14="http://schemas.microsoft.com/office/powerpoint/2010/main" val="712769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1970, with an act of Congress, OSHA was created. Known as the OSH Act, it assured safe and healthful working conditions for men and women by setting and enforcing standards as well as providing training, outreach, education and compliance assistance.</a:t>
            </a:r>
          </a:p>
          <a:p>
            <a:endParaRPr lang="en-US" dirty="0" smtClean="0"/>
          </a:p>
          <a:p>
            <a:r>
              <a:rPr lang="en-US" dirty="0" smtClean="0"/>
              <a:t>When OSHA was created, an estimated 14,000 workers were killed on the job each year, or about 38 every day. Over the past 40-plus years of protecting workers, OSHA has made great strides in workplace safety and health. However, significant hazards and unsafe conditions still exist in U.S. workplaces. Each year more than 3.3 million working men and women suffer a serious job-related injury or illness. Millions more are exposed to toxic chemicals that may cause illnesses years from now.</a:t>
            </a:r>
          </a:p>
        </p:txBody>
      </p:sp>
      <p:sp>
        <p:nvSpPr>
          <p:cNvPr id="4" name="Slide Number Placeholder 3"/>
          <p:cNvSpPr>
            <a:spLocks noGrp="1"/>
          </p:cNvSpPr>
          <p:nvPr>
            <p:ph type="sldNum" sz="quarter" idx="10"/>
          </p:nvPr>
        </p:nvSpPr>
        <p:spPr/>
        <p:txBody>
          <a:bodyPr/>
          <a:lstStyle/>
          <a:p>
            <a:fld id="{2D39B709-03F4-4356-B327-EF8DFAC63533}" type="slidenum">
              <a:rPr lang="en-US" smtClean="0"/>
              <a:t>19</a:t>
            </a:fld>
            <a:endParaRPr lang="en-US"/>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2917258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OSHA covers private sector employers and workers in all 50 states, the District of Columbia, and other U.S. jurisdictions either directly through federal OSHA or through an OSHA-approved state plan. </a:t>
            </a:r>
          </a:p>
          <a:p>
            <a:endParaRPr lang="en-US" sz="1100" dirty="0"/>
          </a:p>
          <a:p>
            <a:r>
              <a:rPr lang="en-US" sz="1100" dirty="0" smtClean="0"/>
              <a:t>State plans are OSHA-approved job safety and health programs operated by individual states instead of federal OSHA. An example would be Cal-OSHA (in California) or North Carolina OSHA. OSHA approves and monitors all state plans and provides as much as 50 percent of the funding for each program. State-run safety and health programs must be at least as effective as the federal OSHA program. The following states have approved State Plans (in BLUE on graphic):</a:t>
            </a:r>
          </a:p>
          <a:p>
            <a:pPr defTabSz="914270">
              <a:defRPr/>
            </a:pPr>
            <a:r>
              <a:rPr lang="en-US" sz="1100" dirty="0" smtClean="0"/>
              <a:t>Alaska			New Mexico</a:t>
            </a:r>
          </a:p>
          <a:p>
            <a:pPr defTabSz="914270">
              <a:defRPr/>
            </a:pPr>
            <a:r>
              <a:rPr lang="en-US" sz="1100" dirty="0" smtClean="0"/>
              <a:t>Arizona			</a:t>
            </a:r>
            <a:r>
              <a:rPr lang="en-US" sz="1100" b="1" dirty="0" smtClean="0"/>
              <a:t>New York</a:t>
            </a:r>
          </a:p>
          <a:p>
            <a:pPr defTabSz="914270">
              <a:defRPr/>
            </a:pPr>
            <a:r>
              <a:rPr lang="en-US" sz="1100" dirty="0" smtClean="0"/>
              <a:t>California			North Carolina</a:t>
            </a:r>
          </a:p>
          <a:p>
            <a:pPr defTabSz="914270">
              <a:defRPr/>
            </a:pPr>
            <a:r>
              <a:rPr lang="en-US" sz="1100" b="1" dirty="0" smtClean="0"/>
              <a:t>Connecticut			</a:t>
            </a:r>
            <a:r>
              <a:rPr lang="en-US" sz="1100" dirty="0" smtClean="0"/>
              <a:t>Oregon</a:t>
            </a:r>
          </a:p>
          <a:p>
            <a:pPr defTabSz="914270">
              <a:defRPr/>
            </a:pPr>
            <a:r>
              <a:rPr lang="en-US" sz="1100" dirty="0" smtClean="0"/>
              <a:t>Hawaii			Puerto Rico</a:t>
            </a:r>
          </a:p>
          <a:p>
            <a:pPr defTabSz="914270">
              <a:defRPr/>
            </a:pPr>
            <a:r>
              <a:rPr lang="en-US" sz="1100" b="1" dirty="0" smtClean="0"/>
              <a:t>Illinois			</a:t>
            </a:r>
            <a:r>
              <a:rPr lang="en-US" sz="1100" dirty="0" smtClean="0"/>
              <a:t>South Carolina</a:t>
            </a:r>
          </a:p>
          <a:p>
            <a:pPr defTabSz="914270">
              <a:defRPr/>
            </a:pPr>
            <a:r>
              <a:rPr lang="en-US" sz="1100" dirty="0" smtClean="0"/>
              <a:t>Indiana			Tennessee</a:t>
            </a:r>
          </a:p>
          <a:p>
            <a:pPr defTabSz="914270">
              <a:defRPr/>
            </a:pPr>
            <a:r>
              <a:rPr lang="en-US" sz="1100" dirty="0" smtClean="0"/>
              <a:t>Iowa			Utah</a:t>
            </a:r>
          </a:p>
          <a:p>
            <a:pPr defTabSz="914270">
              <a:defRPr/>
            </a:pPr>
            <a:r>
              <a:rPr lang="en-US" sz="1100" dirty="0" smtClean="0"/>
              <a:t>Kentucky			Vermont</a:t>
            </a:r>
          </a:p>
          <a:p>
            <a:pPr defTabSz="914270">
              <a:defRPr/>
            </a:pPr>
            <a:r>
              <a:rPr lang="en-US" sz="1100" dirty="0" smtClean="0"/>
              <a:t>Maryland			</a:t>
            </a:r>
            <a:r>
              <a:rPr lang="en-US" sz="1100" b="1" dirty="0" smtClean="0"/>
              <a:t>Virgin Islands</a:t>
            </a:r>
          </a:p>
          <a:p>
            <a:pPr defTabSz="914270">
              <a:defRPr/>
            </a:pPr>
            <a:r>
              <a:rPr lang="en-US" sz="1100" dirty="0" smtClean="0"/>
              <a:t>Michigan			Virginia</a:t>
            </a:r>
          </a:p>
          <a:p>
            <a:pPr defTabSz="914270">
              <a:defRPr/>
            </a:pPr>
            <a:r>
              <a:rPr lang="en-US" sz="1100" dirty="0" smtClean="0"/>
              <a:t>Minnesota			Washington</a:t>
            </a:r>
          </a:p>
          <a:p>
            <a:pPr defTabSz="914270">
              <a:defRPr/>
            </a:pPr>
            <a:r>
              <a:rPr lang="en-US" sz="1100" dirty="0" smtClean="0"/>
              <a:t>Nevada			Wyoming</a:t>
            </a:r>
          </a:p>
          <a:p>
            <a:r>
              <a:rPr lang="en-US" sz="1100" b="1" dirty="0" smtClean="0"/>
              <a:t>New Jersey</a:t>
            </a:r>
          </a:p>
          <a:p>
            <a:endParaRPr lang="en-US" sz="1100" dirty="0" smtClean="0"/>
          </a:p>
          <a:p>
            <a:r>
              <a:rPr lang="en-US" sz="1100" b="1" dirty="0" smtClean="0"/>
              <a:t>NOTE: The Connecticut, Illinois, New Jersey, New York and Virgin Islands plans cover public sector (State &amp; local government) employment only</a:t>
            </a:r>
            <a:r>
              <a:rPr lang="en-US" sz="1100" b="1" baseline="0" dirty="0" smtClean="0"/>
              <a:t> (in GREY on graphic).</a:t>
            </a:r>
            <a:endParaRPr lang="en-US" sz="1100" b="1" dirty="0"/>
          </a:p>
        </p:txBody>
      </p:sp>
      <p:sp>
        <p:nvSpPr>
          <p:cNvPr id="4" name="Slide Number Placeholder 3"/>
          <p:cNvSpPr>
            <a:spLocks noGrp="1"/>
          </p:cNvSpPr>
          <p:nvPr>
            <p:ph type="sldNum" sz="quarter" idx="10"/>
          </p:nvPr>
        </p:nvSpPr>
        <p:spPr/>
        <p:txBody>
          <a:bodyPr/>
          <a:lstStyle/>
          <a:p>
            <a:fld id="{2D39B709-03F4-4356-B327-EF8DFAC63533}" type="slidenum">
              <a:rPr lang="en-US" smtClean="0"/>
              <a:t>20</a:t>
            </a:fld>
            <a:endParaRPr lang="en-US"/>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1685911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will include a focus </a:t>
            </a:r>
            <a:r>
              <a:rPr lang="en-US" dirty="0" smtClean="0"/>
              <a:t>on safety and health hazards in the poultry/meatpacking industry.</a:t>
            </a:r>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3</a:t>
            </a:fld>
            <a:endParaRPr lang="en-US" dirty="0"/>
          </a:p>
        </p:txBody>
      </p:sp>
      <p:sp>
        <p:nvSpPr>
          <p:cNvPr id="6" name="Header Placeholder 5"/>
          <p:cNvSpPr>
            <a:spLocks noGrp="1"/>
          </p:cNvSpPr>
          <p:nvPr>
            <p:ph type="hdr" sz="quarter" idx="12"/>
          </p:nvPr>
        </p:nvSpPr>
        <p:spPr/>
        <p:txBody>
          <a:bodyPr/>
          <a:lstStyle/>
          <a:p>
            <a:r>
              <a:rPr lang="en-US" dirty="0" smtClean="0"/>
              <a:t>Instructor’s Notes</a:t>
            </a:r>
            <a:endParaRPr lang="en-US" dirty="0"/>
          </a:p>
        </p:txBody>
      </p:sp>
    </p:spTree>
    <p:extLst>
      <p:ext uri="{BB962C8B-B14F-4D97-AF65-F5344CB8AC3E}">
        <p14:creationId xmlns:p14="http://schemas.microsoft.com/office/powerpoint/2010/main" val="1527110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must also:</a:t>
            </a:r>
          </a:p>
          <a:p>
            <a:pPr marL="171426" indent="-171426">
              <a:buFont typeface="Arial"/>
              <a:buChar char="•"/>
            </a:pPr>
            <a:r>
              <a:rPr lang="en-US" dirty="0" smtClean="0"/>
              <a:t>Perform tests in the workplace, such as air sampling or noise monitoring, as required by some OSHA standards.</a:t>
            </a:r>
          </a:p>
          <a:p>
            <a:pPr marL="171426" indent="-171426">
              <a:buFont typeface="Arial"/>
              <a:buChar char="•"/>
            </a:pPr>
            <a:r>
              <a:rPr lang="en-US" dirty="0" smtClean="0"/>
              <a:t>Provide hearing exams or other medical tests required by OSHA standards (if applicable).</a:t>
            </a:r>
          </a:p>
          <a:p>
            <a:pPr marL="171426" indent="-171426">
              <a:buFont typeface="Arial"/>
              <a:buChar char="•"/>
            </a:pPr>
            <a:r>
              <a:rPr lang="en-US" dirty="0" smtClean="0"/>
              <a:t>Post injury/illness information so that employees can see them.</a:t>
            </a:r>
          </a:p>
          <a:p>
            <a:pPr marL="171426" indent="-171426">
              <a:buFont typeface="Arial"/>
              <a:buChar char="•"/>
            </a:pPr>
            <a:r>
              <a:rPr lang="en-US" dirty="0" smtClean="0"/>
              <a:t>Prominently display the official OSHA "Job Safety and Health - It's the Law" poster that describes rights and responsibilities under the OSH Act</a:t>
            </a:r>
            <a:r>
              <a:rPr lang="en-US" baseline="0" dirty="0" smtClean="0"/>
              <a:t>; new poster issued in 2015, however, either poster is still acceptable.</a:t>
            </a:r>
            <a:endParaRPr lang="en-US" dirty="0" smtClean="0"/>
          </a:p>
          <a:p>
            <a:pPr marL="171426" indent="-171426">
              <a:buFont typeface="Arial"/>
              <a:buChar char="•"/>
            </a:pPr>
            <a:r>
              <a:rPr lang="en-US" dirty="0" smtClean="0"/>
              <a:t>AND employers MAY NOT retaliate or discriminate against workers for using their rights under the OSH Act to report hazards that could lead to or have caused a work-related injury or illness.</a:t>
            </a:r>
          </a:p>
          <a:p>
            <a:pPr marL="171426" indent="-171426">
              <a:buFont typeface="Arial"/>
              <a:buChar char="•"/>
            </a:pPr>
            <a:endParaRPr lang="en-US" dirty="0" smtClean="0"/>
          </a:p>
          <a:p>
            <a:r>
              <a:rPr lang="en-US" dirty="0" smtClean="0"/>
              <a:t>Hazard Communication or </a:t>
            </a:r>
            <a:r>
              <a:rPr lang="en-US" dirty="0" err="1" smtClean="0"/>
              <a:t>HazComm</a:t>
            </a:r>
            <a:r>
              <a:rPr lang="en-US" dirty="0" smtClean="0"/>
              <a:t> will be covered in more detail in a separate</a:t>
            </a:r>
            <a:r>
              <a:rPr lang="en-US" baseline="0" dirty="0" smtClean="0"/>
              <a:t> module in this course.</a:t>
            </a:r>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21</a:t>
            </a:fld>
            <a:endParaRPr lang="en-US"/>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2441529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Employers have the responsibility to provide a safe workplace free from serious hazards and must follow all OSHA safety and health standards.</a:t>
            </a:r>
          </a:p>
          <a:p>
            <a:endParaRPr lang="en-US" dirty="0" smtClean="0"/>
          </a:p>
          <a:p>
            <a:r>
              <a:rPr lang="en-US" dirty="0" smtClean="0"/>
              <a:t>Employers must find and correct safety and health problems as their due diligence under the OSH Act. OSHA requires that employers first try to eliminate or reduce hazards by making feasible changes in working conditions rather than relying on personal protective equipment - a.k.a. PPE (e.g. masks, gloves, earplugs); and if an employer provides PPE, then the employer must train the employees on WHEN and HOW to use the PPE.</a:t>
            </a:r>
          </a:p>
          <a:p>
            <a:endParaRPr lang="en-US" dirty="0" smtClean="0"/>
          </a:p>
          <a:p>
            <a:r>
              <a:rPr lang="en-US" dirty="0" smtClean="0"/>
              <a:t>Any training given by the employer must be in a language that the employees can understand. An example is when an employer is giving training on procedures for how to de-energize or re-energize a piece of equipment by locking out or tagging out (LOTO) the various energy sources to prevent employee entrapment or other hazards from released energy.</a:t>
            </a:r>
          </a:p>
          <a:p>
            <a:endParaRPr lang="en-US" dirty="0" smtClean="0"/>
          </a:p>
          <a:p>
            <a:r>
              <a:rPr lang="en-US" dirty="0" smtClean="0"/>
              <a:t>Temporary workers are also entitled to the same protection against retaliation as full-time workers. Employers may not take action against employees for participating in protected workplace activities (i.e., filing a complaint, voicing concerns about workplace hazards to supervisors, etc.). Workers also can inform OSHA of other whistleblower items that OSHA enforces, which currently (2014) is 22 different whistleblower statutes covering a variety of workplaces. For more information visit whistleblowers.gov.</a:t>
            </a:r>
          </a:p>
          <a:p>
            <a:endParaRPr lang="en-US" dirty="0" smtClean="0"/>
          </a:p>
          <a:p>
            <a:r>
              <a:rPr lang="en-US" dirty="0" smtClean="0"/>
              <a:t>The</a:t>
            </a:r>
            <a:r>
              <a:rPr lang="en-US" baseline="0" dirty="0" smtClean="0"/>
              <a:t> whistleblower document is included in Resource Section. </a:t>
            </a:r>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22</a:t>
            </a:fld>
            <a:endParaRPr lang="en-US"/>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1618751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6" indent="-171426">
              <a:buFont typeface="Arial"/>
              <a:buChar char="•"/>
            </a:pPr>
            <a:r>
              <a:rPr lang="en-US" dirty="0" smtClean="0"/>
              <a:t>Participate during an OSHA inspection. They may speak with an inspector in private without retaliation from an employer.</a:t>
            </a:r>
            <a:br>
              <a:rPr lang="en-US" dirty="0" smtClean="0"/>
            </a:br>
            <a:endParaRPr lang="en-US" dirty="0" smtClean="0"/>
          </a:p>
          <a:p>
            <a:pPr marL="171426" indent="-171426">
              <a:buFont typeface="Arial"/>
              <a:buChar char="•"/>
            </a:pPr>
            <a:r>
              <a:rPr lang="en-US" dirty="0" smtClean="0"/>
              <a:t>Section 11(c) of the OSH Act prohibits discharge or discrimination by any person against any employee for OSHA-related activity AND authorizes the Secretary to investigate and seek all appropriate relief against any such person. Retaliatory lay-offs or failure to refer a worker who engages in protected activity under OSHA would be grounds for the Secretary to seek remedial - including injunctive - relief in district court.</a:t>
            </a:r>
          </a:p>
          <a:p>
            <a:endParaRPr lang="en-US" dirty="0" smtClean="0"/>
          </a:p>
          <a:p>
            <a:pPr marL="171426" indent="-171426">
              <a:buFont typeface="Arial"/>
              <a:buChar char="•"/>
            </a:pPr>
            <a:r>
              <a:rPr lang="en-US" dirty="0" smtClean="0"/>
              <a:t>Employers may not take action against employees for participating in protected workplace activities (i.e. filing a complaint, voicing concerns about workplace hazards to supervisors, etc.). Workers also can inform OSHA of other whistleblower items that OSHA enforces, which currently (2014) is 22 different whistleblower statutes covering a variety of workplaces. For more information visit </a:t>
            </a:r>
            <a:r>
              <a:rPr lang="en-US" dirty="0" err="1" smtClean="0"/>
              <a:t>whistleblowers.gov</a:t>
            </a:r>
            <a:r>
              <a:rPr lang="en-US" dirty="0" smtClean="0"/>
              <a:t>.</a:t>
            </a:r>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23</a:t>
            </a:fld>
            <a:endParaRPr lang="en-US"/>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35028063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Employers </a:t>
            </a:r>
            <a:r>
              <a:rPr lang="en-US" dirty="0"/>
              <a:t>should promptly report to each other any protected activity by </a:t>
            </a:r>
            <a:r>
              <a:rPr lang="en-US" dirty="0" smtClean="0"/>
              <a:t>workers</a:t>
            </a:r>
            <a:r>
              <a:rPr lang="en-US" dirty="0"/>
              <a:t>, and appropriately investigate and respond to such activity </a:t>
            </a:r>
          </a:p>
          <a:p>
            <a:endParaRPr lang="en-US" dirty="0"/>
          </a:p>
          <a:p>
            <a:r>
              <a:rPr lang="en-US" dirty="0"/>
              <a:t>For example, if after a worker engages in protected activity, the host employer asks the staffing agency to remove the worker from the host’s worksite, and the staffing agency complies, both employers may be investigated to determine if either one, or both, retaliated against the employee, even if the staffing agency places the worker at another worksite. </a:t>
            </a:r>
          </a:p>
          <a:p>
            <a:r>
              <a:rPr lang="en-US" dirty="0"/>
              <a:t>Retaliation can include: </a:t>
            </a:r>
          </a:p>
          <a:p>
            <a:r>
              <a:rPr lang="en-US" dirty="0"/>
              <a:t>• Blacklisting </a:t>
            </a:r>
          </a:p>
          <a:p>
            <a:r>
              <a:rPr lang="en-US" dirty="0"/>
              <a:t>• Demoting </a:t>
            </a:r>
          </a:p>
          <a:p>
            <a:r>
              <a:rPr lang="en-US" dirty="0"/>
              <a:t>• Denying overtime or promotion </a:t>
            </a:r>
          </a:p>
          <a:p>
            <a:r>
              <a:rPr lang="en-US" dirty="0"/>
              <a:t>• Disciplining </a:t>
            </a:r>
          </a:p>
          <a:p>
            <a:r>
              <a:rPr lang="en-US" dirty="0"/>
              <a:t>• Denying benefits </a:t>
            </a:r>
          </a:p>
          <a:p>
            <a:r>
              <a:rPr lang="en-US" dirty="0"/>
              <a:t>• Failing to hire or rehire </a:t>
            </a:r>
          </a:p>
          <a:p>
            <a:r>
              <a:rPr lang="en-US" dirty="0"/>
              <a:t>• Firing or laying off </a:t>
            </a:r>
          </a:p>
          <a:p>
            <a:r>
              <a:rPr lang="en-US" dirty="0"/>
              <a:t>• Intimidation </a:t>
            </a:r>
          </a:p>
          <a:p>
            <a:r>
              <a:rPr lang="en-US" dirty="0"/>
              <a:t>• Making threats </a:t>
            </a:r>
          </a:p>
          <a:p>
            <a:r>
              <a:rPr lang="en-US" dirty="0"/>
              <a:t>• Reassignment to a less desirable position, including one adversely affecting prospects for promotion </a:t>
            </a:r>
          </a:p>
          <a:p>
            <a:r>
              <a:rPr lang="en-US" dirty="0"/>
              <a:t>• Reducing pay </a:t>
            </a:r>
          </a:p>
        </p:txBody>
      </p:sp>
      <p:sp>
        <p:nvSpPr>
          <p:cNvPr id="4" name="Header Placeholder 3"/>
          <p:cNvSpPr>
            <a:spLocks noGrp="1"/>
          </p:cNvSpPr>
          <p:nvPr>
            <p:ph type="hdr" sz="quarter" idx="10"/>
          </p:nvPr>
        </p:nvSpPr>
        <p:spPr/>
        <p:txBody>
          <a:bodyPr/>
          <a:lstStyle/>
          <a:p>
            <a:r>
              <a:rPr lang="en-US" smtClean="0">
                <a:solidFill>
                  <a:prstClr val="black"/>
                </a:solidFill>
              </a:rPr>
              <a:t>Instructor’s Notes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2D39B709-03F4-4356-B327-EF8DFAC63533}"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725372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35A64-E18E-402C-A68A-E1827264677D}" type="slidenum">
              <a:rPr lang="en-US" altLang="en-US"/>
              <a:pPr/>
              <a:t>25</a:t>
            </a:fld>
            <a:endParaRPr lang="en-US" altLang="en-US"/>
          </a:p>
        </p:txBody>
      </p:sp>
      <p:sp>
        <p:nvSpPr>
          <p:cNvPr id="367618" name="Rectangle 2"/>
          <p:cNvSpPr>
            <a:spLocks noGrp="1" noChangeArrowheads="1"/>
          </p:cNvSpPr>
          <p:nvPr>
            <p:ph type="body" idx="1"/>
          </p:nvPr>
        </p:nvSpPr>
        <p:spPr>
          <a:xfrm>
            <a:off x="933450" y="4402138"/>
            <a:ext cx="5130800" cy="4173537"/>
          </a:xfrm>
          <a:ln/>
        </p:spPr>
        <p:txBody>
          <a:bodyPr lIns="93281" tIns="46641" rIns="93281" bIns="46641"/>
          <a:lstStyle/>
          <a:p>
            <a:endParaRPr lang="en-US" altLang="en-US"/>
          </a:p>
        </p:txBody>
      </p:sp>
      <p:sp>
        <p:nvSpPr>
          <p:cNvPr id="367619" name="Rectangle 3"/>
          <p:cNvSpPr>
            <a:spLocks noGrp="1" noRot="1" noChangeAspect="1" noChangeArrowheads="1" noTextEdit="1"/>
          </p:cNvSpPr>
          <p:nvPr>
            <p:ph type="sldImg"/>
          </p:nvPr>
        </p:nvSpPr>
        <p:spPr>
          <a:xfrm>
            <a:off x="1182688" y="695325"/>
            <a:ext cx="4632325" cy="3473450"/>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2290646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99C14-005F-4DC9-A8A8-6DD6420124C3}" type="slidenum">
              <a:rPr lang="en-US" altLang="en-US"/>
              <a:pPr/>
              <a:t>26</a:t>
            </a:fld>
            <a:endParaRPr lang="en-US" altLang="en-US"/>
          </a:p>
        </p:txBody>
      </p:sp>
      <p:sp>
        <p:nvSpPr>
          <p:cNvPr id="445442" name="Rectangle 2"/>
          <p:cNvSpPr>
            <a:spLocks noGrp="1" noChangeArrowheads="1"/>
          </p:cNvSpPr>
          <p:nvPr>
            <p:ph type="body" idx="1"/>
          </p:nvPr>
        </p:nvSpPr>
        <p:spPr>
          <a:xfrm>
            <a:off x="933450" y="4400550"/>
            <a:ext cx="5130800" cy="4175125"/>
          </a:xfrm>
          <a:noFill/>
          <a:ln/>
        </p:spPr>
        <p:txBody>
          <a:bodyPr lIns="93392" tIns="46696" rIns="93392" bIns="46696"/>
          <a:lstStyle/>
          <a:p>
            <a:r>
              <a:rPr lang="en-US" altLang="en-US"/>
              <a:t>Must be maintained for 5 years at the establishment and be available to OSHA, National Institute for Occupational Safety and Health (NIOSH), and BLS.</a:t>
            </a:r>
          </a:p>
          <a:p>
            <a:endParaRPr lang="en-US" altLang="en-US"/>
          </a:p>
          <a:p>
            <a:r>
              <a:rPr lang="en-US" altLang="en-US"/>
              <a:t>Logs must be updated to reflect any changes that occur.</a:t>
            </a:r>
          </a:p>
          <a:p>
            <a:r>
              <a:rPr lang="en-US" altLang="en-US"/>
              <a:t>Maintain and post the Log in your workplace.</a:t>
            </a:r>
          </a:p>
          <a:p>
            <a:endParaRPr lang="en-US" altLang="en-US"/>
          </a:p>
          <a:p>
            <a:r>
              <a:rPr lang="en-US" altLang="en-US"/>
              <a:t>Do </a:t>
            </a:r>
            <a:r>
              <a:rPr lang="en-US" altLang="en-US" u="sng"/>
              <a:t>not</a:t>
            </a:r>
            <a:r>
              <a:rPr lang="en-US" altLang="en-US"/>
              <a:t> send any recordkeeping forms to OSHA or any other agency unless you are asked to do so.  When conducting its annual survey, the BLS may send you a form in the mail, which must be completed and returned to them.  </a:t>
            </a:r>
          </a:p>
          <a:p>
            <a:endParaRPr lang="en-US" altLang="en-US"/>
          </a:p>
          <a:p>
            <a:r>
              <a:rPr lang="en-US" altLang="en-US" u="sng"/>
              <a:t>OSHA Recordkeeping Forms</a:t>
            </a:r>
          </a:p>
          <a:p>
            <a:r>
              <a:rPr lang="en-US" altLang="en-US"/>
              <a:t>OSHA 300 Log </a:t>
            </a:r>
          </a:p>
          <a:p>
            <a:r>
              <a:rPr lang="en-US" altLang="en-US"/>
              <a:t>OSHA 300A Summary</a:t>
            </a:r>
          </a:p>
          <a:p>
            <a:r>
              <a:rPr lang="en-US" altLang="en-US"/>
              <a:t>OSHA 301 Incident Report</a:t>
            </a:r>
          </a:p>
        </p:txBody>
      </p:sp>
      <p:sp>
        <p:nvSpPr>
          <p:cNvPr id="445443" name="Rectangle 3"/>
          <p:cNvSpPr>
            <a:spLocks noGrp="1" noRot="1" noChangeAspect="1" noChangeArrowheads="1" noTextEdit="1"/>
          </p:cNvSpPr>
          <p:nvPr>
            <p:ph type="sldImg"/>
          </p:nvPr>
        </p:nvSpPr>
        <p:spPr>
          <a:xfrm>
            <a:off x="1239838" y="739775"/>
            <a:ext cx="4519612" cy="3389313"/>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5277322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6" indent="-171426">
              <a:buFont typeface="Arial"/>
              <a:buChar char="•"/>
            </a:pPr>
            <a:r>
              <a:rPr lang="en-US" sz="1400" dirty="0"/>
              <a:t>Need handout for each student.</a:t>
            </a:r>
          </a:p>
          <a:p>
            <a:pPr marL="171426" indent="-171426">
              <a:buFont typeface="Arial"/>
              <a:buChar char="•"/>
            </a:pPr>
            <a:endParaRPr lang="en-US" sz="1400" dirty="0"/>
          </a:p>
          <a:p>
            <a:pPr marL="171426" indent="-171426">
              <a:buFont typeface="Arial"/>
              <a:buChar char="•"/>
            </a:pPr>
            <a:r>
              <a:rPr lang="en-US" sz="1400" dirty="0"/>
              <a:t>Hand out list of eight descriptions of fatalities related </a:t>
            </a:r>
            <a:r>
              <a:rPr lang="en-US" sz="1400" dirty="0" smtClean="0"/>
              <a:t>to meatpacking</a:t>
            </a:r>
            <a:endParaRPr lang="en-US" sz="1400" dirty="0"/>
          </a:p>
          <a:p>
            <a:pPr marL="171426" indent="-171426">
              <a:buFont typeface="Arial"/>
              <a:buChar char="•"/>
            </a:pPr>
            <a:r>
              <a:rPr lang="en-US" sz="1400" dirty="0"/>
              <a:t>Have teams of two (neighbors) – or more if class size warrants -- pick one and evaluate the data provided (discuss for 5 min.)</a:t>
            </a:r>
          </a:p>
          <a:p>
            <a:pPr marL="171426" indent="-171426">
              <a:buFont typeface="Arial"/>
              <a:buChar char="•"/>
            </a:pPr>
            <a:r>
              <a:rPr lang="en-US" sz="1400" dirty="0"/>
              <a:t>Have them review the questions posed on slide 23 and then discuss with the class.</a:t>
            </a:r>
          </a:p>
          <a:p>
            <a:endParaRPr lang="en-US" dirty="0"/>
          </a:p>
        </p:txBody>
      </p:sp>
      <p:sp>
        <p:nvSpPr>
          <p:cNvPr id="4" name="Slide Number Placeholder 3"/>
          <p:cNvSpPr>
            <a:spLocks noGrp="1"/>
          </p:cNvSpPr>
          <p:nvPr>
            <p:ph type="sldNum" sz="quarter" idx="10"/>
          </p:nvPr>
        </p:nvSpPr>
        <p:spPr/>
        <p:txBody>
          <a:bodyPr/>
          <a:lstStyle/>
          <a:p>
            <a:fld id="{2D39B709-03F4-4356-B327-EF8DFAC63533}" type="slidenum">
              <a:rPr lang="en-US" smtClean="0"/>
              <a:t>27</a:t>
            </a:fld>
            <a:endParaRPr lang="en-US"/>
          </a:p>
        </p:txBody>
      </p:sp>
      <p:sp>
        <p:nvSpPr>
          <p:cNvPr id="5" name="Footer Placeholder 4"/>
          <p:cNvSpPr>
            <a:spLocks noGrp="1"/>
          </p:cNvSpPr>
          <p:nvPr>
            <p:ph type="ftr" sz="quarter" idx="11"/>
          </p:nvPr>
        </p:nvSpPr>
        <p:spPr>
          <a:xfrm>
            <a:off x="2" y="8829675"/>
            <a:ext cx="3038475" cy="465139"/>
          </a:xfrm>
          <a:prstGeom prst="rect">
            <a:avLst/>
          </a:prstGeom>
        </p:spPr>
        <p:txBody>
          <a:bodyPr/>
          <a:lstStyle/>
          <a:p>
            <a:r>
              <a:rPr lang="en-US" smtClean="0"/>
              <a:t>Temporary Worker Hazards Training</a:t>
            </a:r>
          </a:p>
          <a:p>
            <a:endParaRPr lang="en-US" dirty="0"/>
          </a:p>
        </p:txBody>
      </p:sp>
      <p:sp>
        <p:nvSpPr>
          <p:cNvPr id="6" name="Header Placeholder 5"/>
          <p:cNvSpPr>
            <a:spLocks noGrp="1"/>
          </p:cNvSpPr>
          <p:nvPr>
            <p:ph type="hdr" sz="quarter" idx="12"/>
          </p:nvPr>
        </p:nvSpPr>
        <p:spPr/>
        <p:txBody>
          <a:bodyPr/>
          <a:lstStyle/>
          <a:p>
            <a:r>
              <a:rPr lang="en-US" smtClean="0"/>
              <a:t>Instructor’s Notes</a:t>
            </a:r>
            <a:endParaRPr lang="en-US" dirty="0"/>
          </a:p>
        </p:txBody>
      </p:sp>
    </p:spTree>
    <p:extLst>
      <p:ext uri="{BB962C8B-B14F-4D97-AF65-F5344CB8AC3E}">
        <p14:creationId xmlns:p14="http://schemas.microsoft.com/office/powerpoint/2010/main" val="66330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26" indent="-171426">
              <a:buFont typeface="Arial"/>
              <a:buChar char="•"/>
            </a:pPr>
            <a:r>
              <a:rPr lang="en-US" sz="1400" dirty="0"/>
              <a:t>Instructions to Class:</a:t>
            </a:r>
          </a:p>
          <a:p>
            <a:pPr marL="612121" lvl="1" indent="-171426">
              <a:buFont typeface="Arial"/>
              <a:buChar char="•"/>
            </a:pPr>
            <a:r>
              <a:rPr lang="en-US" sz="1400" dirty="0"/>
              <a:t>What do you think could have happened here based on the information given?</a:t>
            </a:r>
          </a:p>
          <a:p>
            <a:pPr marL="612121" lvl="1" indent="-171426">
              <a:buFont typeface="Arial"/>
              <a:buChar char="•"/>
            </a:pPr>
            <a:r>
              <a:rPr lang="en-US" sz="1400" dirty="0"/>
              <a:t>What (if anything) could have prevented this?</a:t>
            </a:r>
          </a:p>
          <a:p>
            <a:pPr marL="612121" lvl="1" indent="-171426">
              <a:buFont typeface="Arial"/>
              <a:buChar char="•"/>
            </a:pPr>
            <a:r>
              <a:rPr lang="en-US" sz="1400" dirty="0"/>
              <a:t>What topics/OSHA standards/laws might apply to the scenarios?</a:t>
            </a:r>
          </a:p>
          <a:p>
            <a:pPr marL="171426" indent="-171426">
              <a:buFont typeface="Arial"/>
              <a:buChar char="•"/>
            </a:pPr>
            <a:endParaRPr lang="en-US" sz="1400" dirty="0"/>
          </a:p>
          <a:p>
            <a:pPr marL="171426" indent="-171426">
              <a:buFont typeface="Arial"/>
              <a:buChar char="•"/>
            </a:pPr>
            <a:r>
              <a:rPr lang="en-US" sz="1400" dirty="0"/>
              <a:t>Discuss as a class for 10 minutes.</a:t>
            </a:r>
          </a:p>
          <a:p>
            <a:pPr marL="171426" indent="-171426">
              <a:buFont typeface="Arial"/>
              <a:buChar char="•"/>
            </a:pPr>
            <a:endParaRPr lang="en-US" sz="1400" dirty="0"/>
          </a:p>
          <a:p>
            <a:pPr marL="171426" indent="-171426">
              <a:buFont typeface="Arial"/>
              <a:buChar char="•"/>
            </a:pPr>
            <a:r>
              <a:rPr lang="en-US" sz="1400" dirty="0"/>
              <a:t>If you do workshop, SKIP the next slide.</a:t>
            </a:r>
          </a:p>
          <a:p>
            <a:endParaRPr lang="en-US" dirty="0"/>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5" name="Footer Placeholder 4"/>
          <p:cNvSpPr>
            <a:spLocks noGrp="1"/>
          </p:cNvSpPr>
          <p:nvPr>
            <p:ph type="ftr" sz="quarter" idx="11"/>
          </p:nvPr>
        </p:nvSpPr>
        <p:spPr>
          <a:xfrm>
            <a:off x="2" y="8829675"/>
            <a:ext cx="3038475" cy="465139"/>
          </a:xfrm>
          <a:prstGeom prst="rect">
            <a:avLst/>
          </a:prstGeom>
        </p:spPr>
        <p:txBody>
          <a:bodyPr/>
          <a:lstStyle/>
          <a:p>
            <a:r>
              <a:rPr lang="en-US" smtClean="0"/>
              <a:t>Temporary Worker Hazards Training</a:t>
            </a:r>
          </a:p>
          <a:p>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28</a:t>
            </a:fld>
            <a:endParaRPr lang="en-US"/>
          </a:p>
        </p:txBody>
      </p:sp>
    </p:spTree>
    <p:extLst>
      <p:ext uri="{BB962C8B-B14F-4D97-AF65-F5344CB8AC3E}">
        <p14:creationId xmlns:p14="http://schemas.microsoft.com/office/powerpoint/2010/main" val="2922261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1C91A1-449C-4EFD-83C8-A1B31C43BDA6}" type="slidenum">
              <a:rPr lang="en-US" altLang="en-US"/>
              <a:pPr/>
              <a:t>29</a:t>
            </a:fld>
            <a:endParaRPr lang="en-US" altLang="en-US"/>
          </a:p>
        </p:txBody>
      </p:sp>
      <p:sp>
        <p:nvSpPr>
          <p:cNvPr id="424962" name="Rectangle 2"/>
          <p:cNvSpPr>
            <a:spLocks noGrp="1" noRot="1" noChangeAspect="1" noChangeArrowheads="1" noTextEdit="1"/>
          </p:cNvSpPr>
          <p:nvPr>
            <p:ph type="sldImg"/>
          </p:nvPr>
        </p:nvSpPr>
        <p:spPr>
          <a:xfrm>
            <a:off x="1182688" y="695325"/>
            <a:ext cx="4632325" cy="3473450"/>
          </a:xfrm>
          <a:ln/>
        </p:spPr>
      </p:sp>
      <p:sp>
        <p:nvSpPr>
          <p:cNvPr id="424963" name="Rectangle 3"/>
          <p:cNvSpPr>
            <a:spLocks noGrp="1" noChangeArrowheads="1"/>
          </p:cNvSpPr>
          <p:nvPr>
            <p:ph type="body" idx="1"/>
          </p:nvPr>
        </p:nvSpPr>
        <p:spPr>
          <a:xfrm>
            <a:off x="933450" y="4402138"/>
            <a:ext cx="5130800" cy="4173537"/>
          </a:xfrm>
        </p:spPr>
        <p:txBody>
          <a:bodyPr/>
          <a:lstStyle/>
          <a:p>
            <a:endParaRPr lang="en-US" altLang="en-US" dirty="0"/>
          </a:p>
        </p:txBody>
      </p:sp>
    </p:spTree>
    <p:extLst>
      <p:ext uri="{BB962C8B-B14F-4D97-AF65-F5344CB8AC3E}">
        <p14:creationId xmlns:p14="http://schemas.microsoft.com/office/powerpoint/2010/main" val="2520859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According to current Bureau of Labor Statistics (BLS) estimates, the poultry and meatpacking industries employ 526,000 workers in 5,350 plants throughout the United States, with over one-third of the nation’s chicken production occurring in the three southern states of Georgia, Alabama, and Mississippi. Poultry workers are twice as likely to suffer serious injuries on the job, and six times more likely to suffer illnesses, compared to other private sector workers. In the meat slaughter and processing industry, illness and injury rates are even higher, at rates nearly double those for poultry workers. </a:t>
            </a:r>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2D39B709-03F4-4356-B327-EF8DFAC63533}" type="slidenum">
              <a:rPr lang="en-US" smtClean="0"/>
              <a:t>4</a:t>
            </a:fld>
            <a:endParaRPr lang="en-US" dirty="0"/>
          </a:p>
        </p:txBody>
      </p:sp>
      <p:sp>
        <p:nvSpPr>
          <p:cNvPr id="6" name="Header Placeholder 5"/>
          <p:cNvSpPr>
            <a:spLocks noGrp="1"/>
          </p:cNvSpPr>
          <p:nvPr>
            <p:ph type="hdr" sz="quarter" idx="12"/>
          </p:nvPr>
        </p:nvSpPr>
        <p:spPr/>
        <p:txBody>
          <a:bodyPr/>
          <a:lstStyle/>
          <a:p>
            <a:r>
              <a:rPr lang="en-US" dirty="0" smtClean="0"/>
              <a:t>Instructor’s Notes</a:t>
            </a:r>
            <a:endParaRPr lang="en-US" dirty="0"/>
          </a:p>
        </p:txBody>
      </p:sp>
    </p:spTree>
    <p:extLst>
      <p:ext uri="{BB962C8B-B14F-4D97-AF65-F5344CB8AC3E}">
        <p14:creationId xmlns:p14="http://schemas.microsoft.com/office/powerpoint/2010/main" val="1734331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5</a:t>
            </a:fld>
            <a:endParaRPr lang="en-US"/>
          </a:p>
        </p:txBody>
      </p:sp>
    </p:spTree>
    <p:extLst>
      <p:ext uri="{BB962C8B-B14F-4D97-AF65-F5344CB8AC3E}">
        <p14:creationId xmlns:p14="http://schemas.microsoft.com/office/powerpoint/2010/main" val="1693555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6</a:t>
            </a:fld>
            <a:endParaRPr lang="en-US"/>
          </a:p>
        </p:txBody>
      </p:sp>
    </p:spTree>
    <p:extLst>
      <p:ext uri="{BB962C8B-B14F-4D97-AF65-F5344CB8AC3E}">
        <p14:creationId xmlns:p14="http://schemas.microsoft.com/office/powerpoint/2010/main" val="2661114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7</a:t>
            </a:fld>
            <a:endParaRPr lang="en-US"/>
          </a:p>
        </p:txBody>
      </p:sp>
    </p:spTree>
    <p:extLst>
      <p:ext uri="{BB962C8B-B14F-4D97-AF65-F5344CB8AC3E}">
        <p14:creationId xmlns:p14="http://schemas.microsoft.com/office/powerpoint/2010/main" val="277765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8</a:t>
            </a:fld>
            <a:endParaRPr lang="en-US"/>
          </a:p>
        </p:txBody>
      </p:sp>
    </p:spTree>
    <p:extLst>
      <p:ext uri="{BB962C8B-B14F-4D97-AF65-F5344CB8AC3E}">
        <p14:creationId xmlns:p14="http://schemas.microsoft.com/office/powerpoint/2010/main" val="264101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xfrm>
            <a:off x="1143000" y="685800"/>
            <a:ext cx="4572000" cy="3429000"/>
          </a:xfrm>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Assess slip, trip and fall hazards on walking and working surfaces.</a:t>
            </a:r>
          </a:p>
          <a:p>
            <a:pPr eaLnBrk="1" hangingPunct="1"/>
            <a:endParaRPr lang="en-US" altLang="en-US" dirty="0" smtClean="0"/>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107" charset="-128"/>
              </a:defRPr>
            </a:lvl1pPr>
            <a:lvl2pPr marL="37931725" indent="-37474525" eaLnBrk="0" hangingPunct="0">
              <a:defRPr sz="2400">
                <a:solidFill>
                  <a:schemeClr val="tx1"/>
                </a:solidFill>
                <a:latin typeface="Arial" charset="0"/>
                <a:ea typeface="ＭＳ Ｐゴシック" pitchFamily="-107" charset="-128"/>
              </a:defRPr>
            </a:lvl2pPr>
            <a:lvl3pPr eaLnBrk="0" hangingPunct="0">
              <a:defRPr sz="2400">
                <a:solidFill>
                  <a:schemeClr val="tx1"/>
                </a:solidFill>
                <a:latin typeface="Arial" charset="0"/>
                <a:ea typeface="ＭＳ Ｐゴシック" pitchFamily="-107" charset="-128"/>
              </a:defRPr>
            </a:lvl3pPr>
            <a:lvl4pPr eaLnBrk="0" hangingPunct="0">
              <a:defRPr sz="2400">
                <a:solidFill>
                  <a:schemeClr val="tx1"/>
                </a:solidFill>
                <a:latin typeface="Arial" charset="0"/>
                <a:ea typeface="ＭＳ Ｐゴシック" pitchFamily="-107" charset="-128"/>
              </a:defRPr>
            </a:lvl4pPr>
            <a:lvl5pPr eaLnBrk="0" hangingPunct="0">
              <a:defRPr sz="2400">
                <a:solidFill>
                  <a:schemeClr val="tx1"/>
                </a:solidFill>
                <a:latin typeface="Arial" charset="0"/>
                <a:ea typeface="ＭＳ Ｐゴシック" pitchFamily="-107" charset="-128"/>
              </a:defRPr>
            </a:lvl5pPr>
            <a:lvl6pPr marL="457200" eaLnBrk="0" fontAlgn="base" hangingPunct="0">
              <a:spcBef>
                <a:spcPct val="0"/>
              </a:spcBef>
              <a:spcAft>
                <a:spcPct val="0"/>
              </a:spcAft>
              <a:defRPr sz="2400">
                <a:solidFill>
                  <a:schemeClr val="tx1"/>
                </a:solidFill>
                <a:latin typeface="Arial" charset="0"/>
                <a:ea typeface="ＭＳ Ｐゴシック" pitchFamily="-107" charset="-128"/>
              </a:defRPr>
            </a:lvl6pPr>
            <a:lvl7pPr marL="914400" eaLnBrk="0" fontAlgn="base" hangingPunct="0">
              <a:spcBef>
                <a:spcPct val="0"/>
              </a:spcBef>
              <a:spcAft>
                <a:spcPct val="0"/>
              </a:spcAft>
              <a:defRPr sz="2400">
                <a:solidFill>
                  <a:schemeClr val="tx1"/>
                </a:solidFill>
                <a:latin typeface="Arial" charset="0"/>
                <a:ea typeface="ＭＳ Ｐゴシック" pitchFamily="-107" charset="-128"/>
              </a:defRPr>
            </a:lvl7pPr>
            <a:lvl8pPr marL="1371600" eaLnBrk="0" fontAlgn="base" hangingPunct="0">
              <a:spcBef>
                <a:spcPct val="0"/>
              </a:spcBef>
              <a:spcAft>
                <a:spcPct val="0"/>
              </a:spcAft>
              <a:defRPr sz="2400">
                <a:solidFill>
                  <a:schemeClr val="tx1"/>
                </a:solidFill>
                <a:latin typeface="Arial" charset="0"/>
                <a:ea typeface="ＭＳ Ｐゴシック" pitchFamily="-107" charset="-128"/>
              </a:defRPr>
            </a:lvl8pPr>
            <a:lvl9pPr marL="1828800" eaLnBrk="0" fontAlgn="base" hangingPunct="0">
              <a:spcBef>
                <a:spcPct val="0"/>
              </a:spcBef>
              <a:spcAft>
                <a:spcPct val="0"/>
              </a:spcAft>
              <a:defRPr sz="2400">
                <a:solidFill>
                  <a:schemeClr val="tx1"/>
                </a:solidFill>
                <a:latin typeface="Arial" charset="0"/>
                <a:ea typeface="ＭＳ Ｐゴシック" pitchFamily="-107" charset="-128"/>
              </a:defRPr>
            </a:lvl9pPr>
          </a:lstStyle>
          <a:p>
            <a:pPr eaLnBrk="1" hangingPunct="1"/>
            <a:fld id="{020049AD-91B9-48F1-93E9-18A59654CECF}" type="slidenum">
              <a:rPr lang="en-US" altLang="en-US" sz="1200"/>
              <a:pPr eaLnBrk="1" hangingPunct="1"/>
              <a:t>9</a:t>
            </a:fld>
            <a:endParaRPr lang="en-US" altLang="en-US" sz="1200"/>
          </a:p>
        </p:txBody>
      </p:sp>
    </p:spTree>
    <p:extLst>
      <p:ext uri="{BB962C8B-B14F-4D97-AF65-F5344CB8AC3E}">
        <p14:creationId xmlns:p14="http://schemas.microsoft.com/office/powerpoint/2010/main" val="76307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Instructor’s Notes</a:t>
            </a:r>
            <a:endParaRPr lang="en-US" dirty="0"/>
          </a:p>
        </p:txBody>
      </p:sp>
      <p:sp>
        <p:nvSpPr>
          <p:cNvPr id="6" name="Slide Number Placeholder 5"/>
          <p:cNvSpPr>
            <a:spLocks noGrp="1"/>
          </p:cNvSpPr>
          <p:nvPr>
            <p:ph type="sldNum" sz="quarter" idx="12"/>
          </p:nvPr>
        </p:nvSpPr>
        <p:spPr/>
        <p:txBody>
          <a:bodyPr/>
          <a:lstStyle/>
          <a:p>
            <a:fld id="{2D39B709-03F4-4356-B327-EF8DFAC63533}" type="slidenum">
              <a:rPr lang="en-US" smtClean="0"/>
              <a:t>10</a:t>
            </a:fld>
            <a:endParaRPr lang="en-US"/>
          </a:p>
        </p:txBody>
      </p:sp>
    </p:spTree>
    <p:extLst>
      <p:ext uri="{BB962C8B-B14F-4D97-AF65-F5344CB8AC3E}">
        <p14:creationId xmlns:p14="http://schemas.microsoft.com/office/powerpoint/2010/main" val="2937265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Earth">
    <p:spTree>
      <p:nvGrpSpPr>
        <p:cNvPr id="1" name=""/>
        <p:cNvGrpSpPr/>
        <p:nvPr/>
      </p:nvGrpSpPr>
      <p:grpSpPr>
        <a:xfrm>
          <a:off x="0" y="0"/>
          <a:ext cx="0" cy="0"/>
          <a:chOff x="0" y="0"/>
          <a:chExt cx="0" cy="0"/>
        </a:xfrm>
      </p:grpSpPr>
      <p:pic>
        <p:nvPicPr>
          <p:cNvPr id="4" name="Picture 7"/>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3304335"/>
            <a:ext cx="9144000" cy="3553665"/>
          </a:xfrm>
          <a:prstGeom prst="rect">
            <a:avLst/>
          </a:prstGeom>
          <a:noFill/>
          <a:ln w="9525">
            <a:noFill/>
            <a:miter lim="800000"/>
            <a:headEnd/>
            <a:tailEnd/>
          </a:ln>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flipH="1" flipV="1">
            <a:off x="2078182" y="5920909"/>
            <a:ext cx="7065818" cy="937091"/>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22935"/>
          <a:stretch>
            <a:fillRect/>
          </a:stretch>
        </p:blipFill>
        <p:spPr bwMode="auto">
          <a:xfrm>
            <a:off x="0" y="-9805"/>
            <a:ext cx="7065818" cy="937092"/>
          </a:xfrm>
          <a:prstGeom prst="rect">
            <a:avLst/>
          </a:prstGeom>
          <a:noFill/>
          <a:ln w="9525">
            <a:noFill/>
            <a:miter lim="800000"/>
            <a:headEnd/>
            <a:tailEnd/>
          </a:ln>
          <a:effectLst/>
        </p:spPr>
      </p:pic>
      <p:pic>
        <p:nvPicPr>
          <p:cNvPr id="7" name="Picture 10"/>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7243330" y="88247"/>
            <a:ext cx="1713056" cy="712974"/>
          </a:xfrm>
          <a:prstGeom prst="rect">
            <a:avLst/>
          </a:prstGeom>
          <a:noFill/>
          <a:ln w="9525">
            <a:noFill/>
            <a:miter lim="800000"/>
            <a:headEnd/>
            <a:tailEnd/>
          </a:ln>
        </p:spPr>
      </p:pic>
      <p:sp>
        <p:nvSpPr>
          <p:cNvPr id="2" name="Title 1"/>
          <p:cNvSpPr>
            <a:spLocks noGrp="1"/>
          </p:cNvSpPr>
          <p:nvPr>
            <p:ph type="ctrTitle"/>
          </p:nvPr>
        </p:nvSpPr>
        <p:spPr>
          <a:xfrm>
            <a:off x="685800" y="1523999"/>
            <a:ext cx="7772400" cy="1097882"/>
          </a:xfrm>
        </p:spPr>
        <p:txBody>
          <a:bodyPr anchorCtr="1">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1371600" y="2693601"/>
            <a:ext cx="6400800" cy="740883"/>
          </a:xfrm>
        </p:spPr>
        <p:txBody>
          <a:bodyPr anchor="t" anchorCtr="1">
            <a:normAutofit/>
          </a:bodyPr>
          <a:lstStyle>
            <a:lvl1pPr marL="0" indent="0" algn="ctr">
              <a:spcBef>
                <a:spcPts val="600"/>
              </a:spcBef>
              <a:spcAft>
                <a:spcPts val="600"/>
              </a:spcAft>
              <a:buNone/>
              <a:defRPr sz="2400">
                <a:solidFill>
                  <a:srgbClr val="BE9B69"/>
                </a:solidFill>
                <a:effectLst/>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5"/>
          <p:cNvSpPr>
            <a:spLocks noGrp="1"/>
          </p:cNvSpPr>
          <p:nvPr>
            <p:ph type="sldNum" sz="quarter" idx="10"/>
          </p:nvPr>
        </p:nvSpPr>
        <p:spPr/>
        <p:txBody>
          <a:bodyPr/>
          <a:lstStyle>
            <a:lvl1pPr>
              <a:defRPr/>
            </a:lvl1pPr>
          </a:lstStyle>
          <a:p>
            <a:fld id="{6E2D2B3B-882E-40F3-A32F-6DD516915044}" type="slidenum">
              <a:rPr lang="en-US" smtClean="0">
                <a:solidFill>
                  <a:srgbClr val="8CADAE">
                    <a:shade val="75000"/>
                  </a:srgbClr>
                </a:solidFill>
              </a:rPr>
              <a:pPr/>
              <a:t>‹#›</a:t>
            </a:fld>
            <a:endParaRPr lang="en-US" dirty="0">
              <a:solidFill>
                <a:srgbClr val="8CADAE">
                  <a:shade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253583" indent="-253583">
              <a:buFontTx/>
              <a:buBlip>
                <a:blip r:embed="rId2"/>
              </a:buBlip>
              <a:defRPr/>
            </a:lvl1pPr>
            <a:lvl2pPr marL="517138" indent="-227940">
              <a:buFontTx/>
              <a:buBlip>
                <a:blip r:embed="rId2"/>
              </a:buBlip>
              <a:defRPr/>
            </a:lvl2pPr>
            <a:lvl3pPr marL="820583" indent="-255008">
              <a:buFontTx/>
              <a:buBlip>
                <a:blip r:embed="rId2"/>
              </a:buBlip>
              <a:defRPr/>
            </a:lvl3pPr>
            <a:lvl4pPr marL="1074165" indent="-219392">
              <a:buFontTx/>
              <a:buBlip>
                <a:blip r:embed="rId2"/>
              </a:buBlip>
              <a:defRPr/>
            </a:lvl4pPr>
            <a:lvl5pPr marL="1329173" indent="-240762">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endParaRPr lang="en-US"/>
          </a:p>
        </p:txBody>
      </p:sp>
      <p:sp>
        <p:nvSpPr>
          <p:cNvPr id="4" name="Footer Placeholder 3"/>
          <p:cNvSpPr>
            <a:spLocks noGrp="1"/>
          </p:cNvSpPr>
          <p:nvPr>
            <p:ph type="ftr" sz="quarter" idx="11"/>
          </p:nvPr>
        </p:nvSpPr>
        <p:spPr>
          <a:xfrm rot="16200000">
            <a:off x="7070192" y="3532042"/>
            <a:ext cx="3400718" cy="365760"/>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9" name="Picture 8" descr="PPT_Template-01.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501" y="1599651"/>
            <a:ext cx="4045237"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86" y="1599651"/>
            <a:ext cx="4045239" cy="4527176"/>
          </a:xfrm>
        </p:spPr>
        <p:txBody>
          <a:bodyPr/>
          <a:lstStyle>
            <a:lvl1pPr>
              <a:defRPr sz="2471"/>
            </a:lvl1pPr>
            <a:lvl2pPr>
              <a:defRPr sz="2206"/>
            </a:lvl2pPr>
            <a:lvl3pPr>
              <a:defRPr sz="1765"/>
            </a:lvl3pPr>
            <a:lvl4pPr>
              <a:defRPr sz="1588"/>
            </a:lvl4pPr>
            <a:lvl5pPr>
              <a:defRPr sz="1588"/>
            </a:lvl5pPr>
            <a:lvl6pPr>
              <a:defRPr sz="1588"/>
            </a:lvl6pPr>
            <a:lvl7pPr>
              <a:defRPr sz="1588"/>
            </a:lvl7pPr>
            <a:lvl8pPr>
              <a:defRPr sz="1588"/>
            </a:lvl8pPr>
            <a:lvl9pPr>
              <a:defRPr sz="158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501" y="6356545"/>
            <a:ext cx="2133023" cy="365592"/>
          </a:xfrm>
          <a:prstGeom prst="rect">
            <a:avLst/>
          </a:prstGeom>
        </p:spPr>
        <p:txBody>
          <a:bodyPr/>
          <a:lstStyle/>
          <a:p>
            <a:fld id="{E34C272B-CC91-874E-ABE0-4C4D79D4F6C8}" type="datetimeFigureOut">
              <a:rPr lang="en-US" smtClean="0">
                <a:solidFill>
                  <a:prstClr val="black">
                    <a:tint val="75000"/>
                  </a:prstClr>
                </a:solidFill>
              </a:rPr>
              <a:pPr/>
              <a:t>7/27/2018</a:t>
            </a:fld>
            <a:endParaRPr lang="en-US">
              <a:solidFill>
                <a:prstClr val="black">
                  <a:tint val="75000"/>
                </a:prstClr>
              </a:solidFill>
            </a:endParaRPr>
          </a:p>
        </p:txBody>
      </p:sp>
      <p:sp>
        <p:nvSpPr>
          <p:cNvPr id="6" name="Footer Placeholder 5"/>
          <p:cNvSpPr>
            <a:spLocks noGrp="1"/>
          </p:cNvSpPr>
          <p:nvPr>
            <p:ph type="ftr" sz="quarter" idx="11"/>
          </p:nvPr>
        </p:nvSpPr>
        <p:spPr>
          <a:xfrm>
            <a:off x="3124501" y="6356545"/>
            <a:ext cx="2895023" cy="365592"/>
          </a:xfrm>
          <a:prstGeom prst="rect">
            <a:avLst/>
          </a:prstGeom>
        </p:spPr>
        <p:txBody>
          <a:bodyPr/>
          <a:lstStyle/>
          <a:p>
            <a:endParaRPr lang="en-US">
              <a:solidFill>
                <a:prstClr val="black">
                  <a:tint val="75000"/>
                </a:prstClr>
              </a:solidFill>
            </a:endParaRPr>
          </a:p>
        </p:txBody>
      </p:sp>
    </p:spTree>
    <p:extLst>
      <p:ext uri="{BB962C8B-B14F-4D97-AF65-F5344CB8AC3E}">
        <p14:creationId xmlns:p14="http://schemas.microsoft.com/office/powerpoint/2010/main" val="41880106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l="22935"/>
          <a:stretch>
            <a:fillRect/>
          </a:stretch>
        </p:blipFill>
        <p:spPr bwMode="auto">
          <a:xfrm flipH="1" flipV="1">
            <a:off x="2078182" y="5920909"/>
            <a:ext cx="7065818" cy="937091"/>
          </a:xfrm>
          <a:prstGeom prst="rect">
            <a:avLst/>
          </a:prstGeom>
          <a:noFill/>
          <a:ln w="9525">
            <a:noFill/>
            <a:miter lim="800000"/>
            <a:headEnd/>
            <a:tailEnd/>
          </a:ln>
          <a:effectLst/>
        </p:spPr>
      </p:pic>
      <p:pic>
        <p:nvPicPr>
          <p:cNvPr id="1027"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l="22935"/>
          <a:stretch>
            <a:fillRect/>
          </a:stretch>
        </p:blipFill>
        <p:spPr bwMode="auto">
          <a:xfrm>
            <a:off x="0" y="-9805"/>
            <a:ext cx="7065818" cy="937092"/>
          </a:xfrm>
          <a:prstGeom prst="rect">
            <a:avLst/>
          </a:prstGeom>
          <a:noFill/>
          <a:ln w="9525">
            <a:noFill/>
            <a:miter lim="800000"/>
            <a:headEnd/>
            <a:tailEnd/>
          </a:ln>
          <a:effectLst/>
        </p:spPr>
      </p:pic>
      <p:sp>
        <p:nvSpPr>
          <p:cNvPr id="1028" name="Text Placeholder 2"/>
          <p:cNvSpPr>
            <a:spLocks noGrp="1"/>
          </p:cNvSpPr>
          <p:nvPr>
            <p:ph type="body" idx="1"/>
          </p:nvPr>
        </p:nvSpPr>
        <p:spPr bwMode="auto">
          <a:xfrm>
            <a:off x="457489" y="1599640"/>
            <a:ext cx="8229023" cy="4527176"/>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Slide Number Placeholder 5"/>
          <p:cNvSpPr>
            <a:spLocks noGrp="1"/>
          </p:cNvSpPr>
          <p:nvPr>
            <p:ph type="sldNum" sz="quarter" idx="4"/>
          </p:nvPr>
        </p:nvSpPr>
        <p:spPr>
          <a:xfrm>
            <a:off x="8001609" y="6680107"/>
            <a:ext cx="1080335" cy="133069"/>
          </a:xfrm>
          <a:prstGeom prst="rect">
            <a:avLst/>
          </a:prstGeom>
        </p:spPr>
        <p:txBody>
          <a:bodyPr vert="horz" lIns="0" tIns="0" rIns="0" bIns="0" rtlCol="0" anchor="b" anchorCtr="0"/>
          <a:lstStyle>
            <a:lvl1pPr algn="r" defTabSz="914293" fontAlgn="auto">
              <a:spcBef>
                <a:spcPts val="0"/>
              </a:spcBef>
              <a:spcAft>
                <a:spcPts val="0"/>
              </a:spcAft>
              <a:defRPr sz="1100" smtClean="0">
                <a:solidFill>
                  <a:schemeClr val="bg1"/>
                </a:solidFill>
                <a:latin typeface="Arial" pitchFamily="34" charset="0"/>
                <a:cs typeface="Arial" pitchFamily="34" charset="0"/>
              </a:defRPr>
            </a:lvl1pPr>
          </a:lstStyle>
          <a:p>
            <a:fld id="{6E2D2B3B-882E-40F3-A32F-6DD516915044}" type="slidenum">
              <a:rPr lang="en-US" smtClean="0">
                <a:solidFill>
                  <a:srgbClr val="8CADAE">
                    <a:shade val="75000"/>
                  </a:srgbClr>
                </a:solidFill>
              </a:rPr>
              <a:pPr/>
              <a:t>‹#›</a:t>
            </a:fld>
            <a:endParaRPr lang="en-US" dirty="0">
              <a:solidFill>
                <a:srgbClr val="8CADAE">
                  <a:shade val="75000"/>
                </a:srgbClr>
              </a:solidFill>
            </a:endParaRPr>
          </a:p>
        </p:txBody>
      </p:sp>
      <p:sp>
        <p:nvSpPr>
          <p:cNvPr id="1030" name="Title Placeholder 1"/>
          <p:cNvSpPr>
            <a:spLocks noGrp="1"/>
          </p:cNvSpPr>
          <p:nvPr>
            <p:ph type="title"/>
          </p:nvPr>
        </p:nvSpPr>
        <p:spPr bwMode="auto">
          <a:xfrm>
            <a:off x="457489" y="378199"/>
            <a:ext cx="8229023" cy="11430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smtClean="0"/>
              <a:t>Click to edit Master title style</a:t>
            </a:r>
          </a:p>
        </p:txBody>
      </p:sp>
      <p:pic>
        <p:nvPicPr>
          <p:cNvPr id="1031" name="Picture 15"/>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122671" y="6199655"/>
            <a:ext cx="1662545" cy="529478"/>
          </a:xfrm>
          <a:prstGeom prst="rect">
            <a:avLst/>
          </a:prstGeom>
          <a:noFill/>
          <a:ln w="9525">
            <a:noFill/>
            <a:miter lim="800000"/>
            <a:headEnd/>
            <a:tailEnd/>
          </a:ln>
        </p:spPr>
      </p:pic>
      <p:sp>
        <p:nvSpPr>
          <p:cNvPr id="2" name="TextBox 1"/>
          <p:cNvSpPr txBox="1"/>
          <p:nvPr/>
        </p:nvSpPr>
        <p:spPr>
          <a:xfrm>
            <a:off x="5964664" y="6513356"/>
            <a:ext cx="2202308" cy="369332"/>
          </a:xfrm>
          <a:prstGeom prst="rect">
            <a:avLst/>
          </a:prstGeom>
          <a:noFill/>
        </p:spPr>
        <p:txBody>
          <a:bodyPr wrap="none" rtlCol="0">
            <a:spAutoFit/>
          </a:bodyPr>
          <a:lstStyle/>
          <a:p>
            <a:r>
              <a:rPr lang="en-US" dirty="0" smtClean="0">
                <a:solidFill>
                  <a:schemeClr val="bg1"/>
                </a:solidFill>
                <a:latin typeface="Arial"/>
                <a:cs typeface="Arial"/>
              </a:rPr>
              <a:t>Course Introduction</a:t>
            </a:r>
            <a:endParaRPr lang="en-US" dirty="0">
              <a:solidFill>
                <a:schemeClr val="bg1"/>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Lst>
  <p:timing>
    <p:tnLst>
      <p:par>
        <p:cTn id="1" dur="indefinite" restart="never" nodeType="tmRoot"/>
      </p:par>
    </p:tnLst>
  </p:timing>
  <p:hf hdr="0" dt="0"/>
  <p:txStyles>
    <p:titleStyle>
      <a:lvl1pPr algn="r" defTabSz="913183" rtl="0" eaLnBrk="1" fontAlgn="base" hangingPunct="1">
        <a:lnSpc>
          <a:spcPct val="85000"/>
        </a:lnSpc>
        <a:spcBef>
          <a:spcPct val="0"/>
        </a:spcBef>
        <a:spcAft>
          <a:spcPct val="0"/>
        </a:spcAft>
        <a:defRPr sz="3200" b="1" kern="1200">
          <a:solidFill>
            <a:srgbClr val="002A54"/>
          </a:solidFill>
          <a:latin typeface="Arial" pitchFamily="34" charset="0"/>
          <a:ea typeface="+mj-ea"/>
          <a:cs typeface="Arial" pitchFamily="34" charset="0"/>
        </a:defRPr>
      </a:lvl1pPr>
      <a:lvl2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2pPr>
      <a:lvl3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3pPr>
      <a:lvl4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4pPr>
      <a:lvl5pPr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5pPr>
      <a:lvl6pPr marL="410291"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6pPr>
      <a:lvl7pPr marL="820583"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7pPr>
      <a:lvl8pPr marL="1230874"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8pPr>
      <a:lvl9pPr marL="1641165" algn="r" defTabSz="913183" rtl="0" eaLnBrk="1" fontAlgn="base" hangingPunct="1">
        <a:lnSpc>
          <a:spcPct val="85000"/>
        </a:lnSpc>
        <a:spcBef>
          <a:spcPct val="0"/>
        </a:spcBef>
        <a:spcAft>
          <a:spcPct val="0"/>
        </a:spcAft>
        <a:defRPr sz="3200" b="1">
          <a:solidFill>
            <a:srgbClr val="002A54"/>
          </a:solidFill>
          <a:latin typeface="Arial" charset="0"/>
          <a:cs typeface="Arial" charset="0"/>
        </a:defRPr>
      </a:lvl9pPr>
    </p:titleStyle>
    <p:bodyStyle>
      <a:lvl1pPr algn="l" defTabSz="913183" rtl="0" eaLnBrk="1" fontAlgn="base" hangingPunct="1">
        <a:lnSpc>
          <a:spcPct val="85000"/>
        </a:lnSpc>
        <a:spcBef>
          <a:spcPts val="1201"/>
        </a:spcBef>
        <a:spcAft>
          <a:spcPts val="1201"/>
        </a:spcAft>
        <a:buSzPct val="65000"/>
        <a:defRPr sz="2800" kern="1200">
          <a:solidFill>
            <a:srgbClr val="002A54"/>
          </a:solidFill>
          <a:latin typeface="Arial" pitchFamily="34" charset="0"/>
          <a:ea typeface="+mn-ea"/>
          <a:cs typeface="Arial" pitchFamily="34" charset="0"/>
        </a:defRPr>
      </a:lvl1pPr>
      <a:lvl2pPr marL="289199" algn="l" defTabSz="913183" rtl="0" eaLnBrk="1" fontAlgn="base" hangingPunct="1">
        <a:lnSpc>
          <a:spcPct val="85000"/>
        </a:lnSpc>
        <a:spcBef>
          <a:spcPts val="1201"/>
        </a:spcBef>
        <a:spcAft>
          <a:spcPts val="1201"/>
        </a:spcAft>
        <a:buSzPct val="65000"/>
        <a:defRPr sz="2600" kern="1200">
          <a:solidFill>
            <a:srgbClr val="002A54"/>
          </a:solidFill>
          <a:latin typeface="Arial" pitchFamily="34" charset="0"/>
          <a:ea typeface="+mn-ea"/>
          <a:cs typeface="Arial" pitchFamily="34" charset="0"/>
        </a:defRPr>
      </a:lvl2pPr>
      <a:lvl3pPr marL="565576" algn="l" defTabSz="913183" rtl="0" eaLnBrk="1" fontAlgn="base" hangingPunct="1">
        <a:lnSpc>
          <a:spcPct val="85000"/>
        </a:lnSpc>
        <a:spcBef>
          <a:spcPts val="1201"/>
        </a:spcBef>
        <a:spcAft>
          <a:spcPts val="1201"/>
        </a:spcAft>
        <a:buSzPct val="65000"/>
        <a:defRPr sz="2400" kern="1200">
          <a:solidFill>
            <a:srgbClr val="002A54"/>
          </a:solidFill>
          <a:latin typeface="Arial" pitchFamily="34" charset="0"/>
          <a:ea typeface="+mn-ea"/>
          <a:cs typeface="Arial" pitchFamily="34" charset="0"/>
        </a:defRPr>
      </a:lvl3pPr>
      <a:lvl4pPr marL="854774" algn="l" defTabSz="913183" rtl="0" eaLnBrk="1" fontAlgn="base" hangingPunct="1">
        <a:lnSpc>
          <a:spcPct val="85000"/>
        </a:lnSpc>
        <a:spcBef>
          <a:spcPts val="1201"/>
        </a:spcBef>
        <a:spcAft>
          <a:spcPts val="1201"/>
        </a:spcAft>
        <a:buSzPct val="65000"/>
        <a:defRPr sz="2200" kern="1200">
          <a:solidFill>
            <a:srgbClr val="002A54"/>
          </a:solidFill>
          <a:latin typeface="Arial" pitchFamily="34" charset="0"/>
          <a:ea typeface="+mn-ea"/>
          <a:cs typeface="Arial" pitchFamily="34" charset="0"/>
        </a:defRPr>
      </a:lvl4pPr>
      <a:lvl5pPr marL="1088412" algn="l" defTabSz="913183" rtl="0" eaLnBrk="1" fontAlgn="base" hangingPunct="1">
        <a:lnSpc>
          <a:spcPct val="85000"/>
        </a:lnSpc>
        <a:spcBef>
          <a:spcPts val="1201"/>
        </a:spcBef>
        <a:spcAft>
          <a:spcPts val="1201"/>
        </a:spcAft>
        <a:buSzPct val="65000"/>
        <a:defRPr sz="2000" kern="1200">
          <a:solidFill>
            <a:srgbClr val="002A54"/>
          </a:solidFill>
          <a:latin typeface="Arial" pitchFamily="34" charset="0"/>
          <a:ea typeface="+mn-ea"/>
          <a:cs typeface="Arial" pitchFamily="34" charset="0"/>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osha.gov/"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oshainfo.gatech.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52250"/>
            <a:ext cx="8049692" cy="1097882"/>
          </a:xfrm>
        </p:spPr>
        <p:txBody>
          <a:bodyPr>
            <a:normAutofit/>
          </a:bodyPr>
          <a:lstStyle/>
          <a:p>
            <a:pPr algn="ctr"/>
            <a:r>
              <a:rPr lang="en-US" dirty="0" smtClean="0"/>
              <a:t>Poultry/Meatpacking Ergo and Safety Training</a:t>
            </a:r>
            <a:endParaRPr lang="en-US" dirty="0"/>
          </a:p>
        </p:txBody>
      </p:sp>
      <p:sp>
        <p:nvSpPr>
          <p:cNvPr id="5" name="Subtitle 4"/>
          <p:cNvSpPr>
            <a:spLocks noGrp="1"/>
          </p:cNvSpPr>
          <p:nvPr>
            <p:ph type="subTitle" idx="1"/>
          </p:nvPr>
        </p:nvSpPr>
        <p:spPr>
          <a:xfrm>
            <a:off x="963402" y="2663439"/>
            <a:ext cx="7494487" cy="1244129"/>
          </a:xfrm>
        </p:spPr>
        <p:txBody>
          <a:bodyPr>
            <a:normAutofit/>
          </a:bodyPr>
          <a:lstStyle/>
          <a:p>
            <a:pPr>
              <a:lnSpc>
                <a:spcPct val="100000"/>
              </a:lnSpc>
            </a:pPr>
            <a:r>
              <a:rPr lang="en-US" sz="2200" i="1" dirty="0" smtClean="0">
                <a:solidFill>
                  <a:schemeClr val="tx1"/>
                </a:solidFill>
              </a:rPr>
              <a:t>The material for this course </a:t>
            </a:r>
            <a:r>
              <a:rPr lang="en-US" sz="2200" i="1" dirty="0">
                <a:solidFill>
                  <a:schemeClr val="tx1"/>
                </a:solidFill>
              </a:rPr>
              <a:t>was produced under grant </a:t>
            </a:r>
            <a:r>
              <a:rPr lang="en-US" sz="2200" i="1" dirty="0" smtClean="0">
                <a:solidFill>
                  <a:schemeClr val="tx1"/>
                </a:solidFill>
              </a:rPr>
              <a:t>#</a:t>
            </a:r>
            <a:r>
              <a:rPr lang="is-IS" sz="2200" i="1" dirty="0" smtClean="0">
                <a:solidFill>
                  <a:schemeClr val="tx1"/>
                </a:solidFill>
              </a:rPr>
              <a:t>SH-29660-SH1</a:t>
            </a:r>
            <a:r>
              <a:rPr lang="en-US" sz="2200" i="1" dirty="0" smtClean="0">
                <a:solidFill>
                  <a:schemeClr val="tx1"/>
                </a:solidFill>
              </a:rPr>
              <a:t>from </a:t>
            </a:r>
            <a:r>
              <a:rPr lang="en-US" sz="2200" i="1" dirty="0">
                <a:solidFill>
                  <a:schemeClr val="tx1"/>
                </a:solidFill>
              </a:rPr>
              <a:t>the Occupational Safety and Health Administration, U.S. Department of Labor. </a:t>
            </a:r>
          </a:p>
        </p:txBody>
      </p:sp>
    </p:spTree>
    <p:extLst>
      <p:ext uri="{BB962C8B-B14F-4D97-AF65-F5344CB8AC3E}">
        <p14:creationId xmlns:p14="http://schemas.microsoft.com/office/powerpoint/2010/main" val="4185612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Confined Spaces</a:t>
            </a:r>
            <a:endParaRPr lang="en-US" dirty="0"/>
          </a:p>
        </p:txBody>
      </p:sp>
      <p:sp>
        <p:nvSpPr>
          <p:cNvPr id="3" name="Content Placeholder 2"/>
          <p:cNvSpPr>
            <a:spLocks noGrp="1"/>
          </p:cNvSpPr>
          <p:nvPr>
            <p:ph sz="half" idx="1"/>
          </p:nvPr>
        </p:nvSpPr>
        <p:spPr>
          <a:xfrm>
            <a:off x="457501" y="1599651"/>
            <a:ext cx="4045237" cy="4527176"/>
          </a:xfrm>
        </p:spPr>
        <p:txBody>
          <a:bodyPr/>
          <a:lstStyle/>
          <a:p>
            <a:endParaRPr lang="en-US" sz="1200" dirty="0" smtClean="0"/>
          </a:p>
          <a:p>
            <a:pPr marL="171450" indent="-171450">
              <a:buFont typeface="Arial" panose="020B0604020202020204" pitchFamily="34" charset="0"/>
              <a:buChar char="•"/>
            </a:pPr>
            <a:r>
              <a:rPr lang="en-US" sz="1400" dirty="0" smtClean="0"/>
              <a:t>Most of the processing plants </a:t>
            </a:r>
            <a:r>
              <a:rPr lang="en-US" sz="1400" dirty="0"/>
              <a:t>contain </a:t>
            </a:r>
            <a:r>
              <a:rPr lang="en-US" sz="1400" dirty="0" smtClean="0"/>
              <a:t>permit -required </a:t>
            </a:r>
            <a:r>
              <a:rPr lang="en-US" sz="1400" dirty="0"/>
              <a:t>confined spaces </a:t>
            </a:r>
            <a:r>
              <a:rPr lang="en-US" sz="1400" dirty="0" smtClean="0"/>
              <a:t>including that pose the potential for employee entrapment and serious injury, Some examples may include: </a:t>
            </a:r>
          </a:p>
          <a:p>
            <a:pPr marL="460649" lvl="1" indent="-171450">
              <a:buFont typeface="Arial" panose="020B0604020202020204" pitchFamily="34" charset="0"/>
              <a:buChar char="•"/>
            </a:pPr>
            <a:r>
              <a:rPr lang="en-US" sz="1400" dirty="0" smtClean="0"/>
              <a:t>pits,</a:t>
            </a:r>
          </a:p>
          <a:p>
            <a:pPr marL="460649" lvl="1" indent="-171450">
              <a:buFont typeface="Arial" panose="020B0604020202020204" pitchFamily="34" charset="0"/>
              <a:buChar char="•"/>
            </a:pPr>
            <a:r>
              <a:rPr lang="en-US" sz="1400" dirty="0" smtClean="0"/>
              <a:t> </a:t>
            </a:r>
            <a:r>
              <a:rPr lang="en-US" sz="1400" dirty="0"/>
              <a:t>vats</a:t>
            </a:r>
            <a:r>
              <a:rPr lang="en-US" sz="1400" dirty="0" smtClean="0"/>
              <a:t>,</a:t>
            </a:r>
          </a:p>
          <a:p>
            <a:pPr marL="460649" lvl="1" indent="-171450">
              <a:buFont typeface="Arial" panose="020B0604020202020204" pitchFamily="34" charset="0"/>
              <a:buChar char="•"/>
            </a:pPr>
            <a:r>
              <a:rPr lang="en-US" sz="1400" dirty="0" smtClean="0"/>
              <a:t>Icehouses,</a:t>
            </a:r>
          </a:p>
          <a:p>
            <a:pPr marL="460649" lvl="1" indent="-171450">
              <a:buFont typeface="Arial" panose="020B0604020202020204" pitchFamily="34" charset="0"/>
              <a:buChar char="•"/>
            </a:pPr>
            <a:r>
              <a:rPr lang="en-US" sz="1400" dirty="0" smtClean="0"/>
              <a:t>Access spaces within production equipment</a:t>
            </a:r>
          </a:p>
          <a:p>
            <a:endParaRPr lang="en-US" sz="1400" dirty="0"/>
          </a:p>
          <a:p>
            <a:endParaRPr lang="en-US" dirty="0"/>
          </a:p>
        </p:txBody>
      </p:sp>
      <p:pic>
        <p:nvPicPr>
          <p:cNvPr id="6" name="Picture 4" descr="S:\seb\users\jhowry\Older Backups\Food Processing Sanitation Harwood\Sanitation Pics and Video Clips\Sanitation Pics\Tank with warning labels.JPG" title="Photo of confined spaces"/>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4641850" y="2346325"/>
            <a:ext cx="4044950" cy="3033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3945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Electrical Hazards</a:t>
            </a:r>
            <a:endParaRPr lang="en-US" dirty="0"/>
          </a:p>
        </p:txBody>
      </p:sp>
      <p:sp>
        <p:nvSpPr>
          <p:cNvPr id="7" name="Content Placeholder 6"/>
          <p:cNvSpPr>
            <a:spLocks noGrp="1"/>
          </p:cNvSpPr>
          <p:nvPr>
            <p:ph idx="1"/>
          </p:nvPr>
        </p:nvSpPr>
        <p:spPr/>
        <p:txBody>
          <a:bodyPr/>
          <a:lstStyle/>
          <a:p>
            <a:r>
              <a:rPr lang="en-US" dirty="0" smtClean="0"/>
              <a:t>Electrical hazards at the facilities can be complicated by wet process areas and the sanitation process that may corrode equipment.</a:t>
            </a:r>
          </a:p>
          <a:p>
            <a:r>
              <a:rPr lang="en-US" dirty="0" smtClean="0"/>
              <a:t>Hazard controls are necessary in the areas that include:</a:t>
            </a:r>
          </a:p>
          <a:p>
            <a:pPr lvl="1"/>
            <a:r>
              <a:rPr lang="en-US" dirty="0" smtClean="0"/>
              <a:t>GFCI (to protect workers from serious shock)</a:t>
            </a:r>
          </a:p>
          <a:p>
            <a:pPr lvl="1"/>
            <a:r>
              <a:rPr lang="en-US" dirty="0" smtClean="0"/>
              <a:t>Enclosures to prevent the accumulation of water inside the equipment</a:t>
            </a:r>
            <a:endParaRPr lang="en-US" dirty="0"/>
          </a:p>
        </p:txBody>
      </p:sp>
    </p:spTree>
    <p:extLst>
      <p:ext uri="{BB962C8B-B14F-4D97-AF65-F5344CB8AC3E}">
        <p14:creationId xmlns:p14="http://schemas.microsoft.com/office/powerpoint/2010/main" val="16820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E2D2B3B-882E-40F3-A32F-6DD516915044}" type="slidenum">
              <a:rPr lang="en-US" smtClean="0"/>
              <a:pPr/>
              <a:t>12</a:t>
            </a:fld>
            <a:endParaRPr lang="en-US" dirty="0"/>
          </a:p>
        </p:txBody>
      </p:sp>
      <p:pic>
        <p:nvPicPr>
          <p:cNvPr id="1026" name="Picture 2" descr="Poster: Protecting Poultry Workers' Righ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39998" y="556881"/>
            <a:ext cx="5848959" cy="5505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97997" y="1522517"/>
            <a:ext cx="1210673" cy="318640"/>
          </a:xfrm>
        </p:spPr>
        <p:txBody>
          <a:bodyPr anchor="t"/>
          <a:lstStyle/>
          <a:p>
            <a:pPr algn="l"/>
            <a:r>
              <a:rPr lang="en-US" sz="800" dirty="0" smtClean="0">
                <a:solidFill>
                  <a:schemeClr val="bg1"/>
                </a:solidFill>
              </a:rPr>
              <a:t>Protect your health publication</a:t>
            </a:r>
            <a:endParaRPr lang="en-US" sz="800" dirty="0">
              <a:solidFill>
                <a:schemeClr val="bg1"/>
              </a:solidFill>
            </a:endParaRPr>
          </a:p>
        </p:txBody>
      </p:sp>
    </p:spTree>
    <p:extLst>
      <p:ext uri="{BB962C8B-B14F-4D97-AF65-F5344CB8AC3E}">
        <p14:creationId xmlns:p14="http://schemas.microsoft.com/office/powerpoint/2010/main" val="1915419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210559"/>
            <a:ext cx="8229023" cy="1143000"/>
          </a:xfrm>
        </p:spPr>
        <p:txBody>
          <a:bodyPr/>
          <a:lstStyle/>
          <a:p>
            <a:r>
              <a:rPr lang="en-US" dirty="0" smtClean="0"/>
              <a:t>OSHA’s </a:t>
            </a:r>
            <a:br>
              <a:rPr lang="en-US" dirty="0" smtClean="0"/>
            </a:br>
            <a:r>
              <a:rPr lang="en-US" dirty="0" smtClean="0"/>
              <a:t>National Emphasis and Local Emphasis Programs-Poultry and Meatpacking</a:t>
            </a:r>
            <a:endParaRPr lang="en-US" dirty="0"/>
          </a:p>
        </p:txBody>
      </p:sp>
      <p:sp>
        <p:nvSpPr>
          <p:cNvPr id="3" name="Content Placeholder 2"/>
          <p:cNvSpPr>
            <a:spLocks noGrp="1"/>
          </p:cNvSpPr>
          <p:nvPr>
            <p:ph idx="1"/>
          </p:nvPr>
        </p:nvSpPr>
        <p:spPr/>
        <p:txBody>
          <a:bodyPr/>
          <a:lstStyle/>
          <a:p>
            <a:pPr marL="342900" indent="-342900">
              <a:buFont typeface="Arial"/>
              <a:buChar char="•"/>
            </a:pPr>
            <a:r>
              <a:rPr lang="en-US" sz="2000" dirty="0" smtClean="0"/>
              <a:t>Region IV (Southeast US)</a:t>
            </a:r>
          </a:p>
          <a:p>
            <a:pPr marL="606455" lvl="1" indent="-342900">
              <a:buFont typeface="Arial"/>
              <a:buChar char="•"/>
            </a:pPr>
            <a:r>
              <a:rPr lang="en-US" sz="2000" dirty="0"/>
              <a:t>Regional Emphasis Programs for Poultry Processing Facilities</a:t>
            </a:r>
            <a:r>
              <a:rPr lang="en-US" sz="2000" dirty="0" smtClean="0"/>
              <a:t> </a:t>
            </a:r>
          </a:p>
          <a:p>
            <a:pPr marL="342900" indent="-342900">
              <a:buFont typeface="Arial"/>
              <a:buChar char="•"/>
            </a:pPr>
            <a:r>
              <a:rPr lang="en-US" sz="2000" dirty="0" smtClean="0"/>
              <a:t>Region VI (South Central US)</a:t>
            </a:r>
          </a:p>
          <a:p>
            <a:pPr marL="606455" lvl="1" indent="-342900">
              <a:buFont typeface="Arial"/>
              <a:buChar char="•"/>
            </a:pPr>
            <a:r>
              <a:rPr lang="en-US" sz="2000" dirty="0"/>
              <a:t>Regional Emphasis Programs for Poultry Processing </a:t>
            </a:r>
            <a:r>
              <a:rPr lang="en-US" sz="2000" dirty="0" smtClean="0"/>
              <a:t>Facilities</a:t>
            </a:r>
          </a:p>
          <a:p>
            <a:pPr marL="342900" indent="-342900">
              <a:buFont typeface="Arial"/>
              <a:buChar char="•"/>
            </a:pPr>
            <a:r>
              <a:rPr lang="en-US" sz="2000" dirty="0" smtClean="0"/>
              <a:t>Region VIII (Midwest Plains)</a:t>
            </a:r>
          </a:p>
          <a:p>
            <a:pPr marL="606455" lvl="1" indent="-342900">
              <a:buFont typeface="Arial"/>
              <a:buChar char="•"/>
            </a:pPr>
            <a:r>
              <a:rPr lang="en-US" sz="2000" dirty="0"/>
              <a:t>Regional Emphasis Programs for Poultry Processing </a:t>
            </a:r>
            <a:r>
              <a:rPr lang="en-US" sz="2000" dirty="0" smtClean="0"/>
              <a:t>Facilities</a:t>
            </a:r>
          </a:p>
          <a:p>
            <a:pPr marL="606455" lvl="1" indent="-342900">
              <a:buFont typeface="Arial"/>
              <a:buChar char="•"/>
            </a:pPr>
            <a:r>
              <a:rPr lang="en-US" sz="2000" dirty="0"/>
              <a:t>Poultry Processing Industry Region-wide Local Emphasis Program (LEP</a:t>
            </a:r>
            <a:endParaRPr lang="en-US" sz="2000" dirty="0" smtClean="0"/>
          </a:p>
        </p:txBody>
      </p:sp>
      <p:sp>
        <p:nvSpPr>
          <p:cNvPr id="7" name="Slide Number Placeholder 6"/>
          <p:cNvSpPr>
            <a:spLocks noGrp="1"/>
          </p:cNvSpPr>
          <p:nvPr>
            <p:ph type="sldNum" sz="quarter" idx="10"/>
          </p:nvPr>
        </p:nvSpPr>
        <p:spPr/>
        <p:txBody>
          <a:bodyPr/>
          <a:lstStyle/>
          <a:p>
            <a:fld id="{6E2D2B3B-882E-40F3-A32F-6DD516915044}" type="slidenum">
              <a:rPr lang="en-US" smtClean="0"/>
              <a:pPr/>
              <a:t>13</a:t>
            </a:fld>
            <a:endParaRPr lang="en-US" dirty="0"/>
          </a:p>
        </p:txBody>
      </p:sp>
    </p:spTree>
    <p:extLst>
      <p:ext uri="{BB962C8B-B14F-4D97-AF65-F5344CB8AC3E}">
        <p14:creationId xmlns:p14="http://schemas.microsoft.com/office/powerpoint/2010/main" val="3916911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7096" y="1236569"/>
            <a:ext cx="8229023" cy="900953"/>
          </a:xfrm>
        </p:spPr>
        <p:txBody>
          <a:bodyPr/>
          <a:lstStyle/>
          <a:p>
            <a:pPr algn="ctr"/>
            <a:r>
              <a:rPr lang="en-US" sz="2000" dirty="0" smtClean="0"/>
              <a:t>Purpose of the NEP to Address Poultry/Meatpacking </a:t>
            </a:r>
            <a:br>
              <a:rPr lang="en-US" sz="2000" dirty="0" smtClean="0"/>
            </a:br>
            <a:r>
              <a:rPr lang="en-US" sz="2000" dirty="0" smtClean="0"/>
              <a:t/>
            </a:r>
            <a:br>
              <a:rPr lang="en-US" sz="2000" dirty="0" smtClean="0"/>
            </a:br>
            <a:endParaRPr lang="en-US" sz="2400" dirty="0"/>
          </a:p>
        </p:txBody>
      </p:sp>
      <p:sp>
        <p:nvSpPr>
          <p:cNvPr id="10" name="Content Placeholder 9"/>
          <p:cNvSpPr>
            <a:spLocks noGrp="1"/>
          </p:cNvSpPr>
          <p:nvPr>
            <p:ph idx="1"/>
          </p:nvPr>
        </p:nvSpPr>
        <p:spPr>
          <a:xfrm>
            <a:off x="363071" y="2016498"/>
            <a:ext cx="8619564" cy="4949077"/>
          </a:xfrm>
        </p:spPr>
        <p:txBody>
          <a:bodyPr/>
          <a:lstStyle/>
          <a:p>
            <a:r>
              <a:rPr lang="en-US" sz="2400" dirty="0" smtClean="0"/>
              <a:t>The purpose of the NEP is to accomplish the following:</a:t>
            </a:r>
            <a:endParaRPr lang="en-US" sz="2400" dirty="0"/>
          </a:p>
          <a:p>
            <a:pPr marL="746398" lvl="1" indent="-457200">
              <a:buFont typeface="+mj-lt"/>
              <a:buAutoNum type="arabicPeriod"/>
            </a:pPr>
            <a:r>
              <a:rPr lang="en-US" sz="2200" b="1" dirty="0" smtClean="0"/>
              <a:t>Encourage businesses to take action to address the hazards </a:t>
            </a:r>
          </a:p>
          <a:p>
            <a:pPr marL="746398" lvl="1" indent="-457200">
              <a:buFont typeface="+mj-lt"/>
              <a:buAutoNum type="arabicPeriod"/>
            </a:pPr>
            <a:r>
              <a:rPr lang="en-US" sz="2200" b="1" dirty="0" smtClean="0"/>
              <a:t>Evaluate to determine the status of compliance to address the hazards, </a:t>
            </a:r>
            <a:endParaRPr lang="en-US" sz="2200" b="1" dirty="0"/>
          </a:p>
          <a:p>
            <a:pPr marL="746398" lvl="1" indent="-457200">
              <a:buFont typeface="+mj-lt"/>
              <a:buAutoNum type="arabicPeriod"/>
            </a:pPr>
            <a:r>
              <a:rPr lang="en-US" sz="2200" b="1" dirty="0" smtClean="0"/>
              <a:t>Design and install appropriate hazard controls to reduce or eliminate the hazards.</a:t>
            </a:r>
            <a:endParaRPr lang="en-US" sz="2000" dirty="0"/>
          </a:p>
          <a:p>
            <a:endParaRPr lang="en-US" dirty="0"/>
          </a:p>
        </p:txBody>
      </p:sp>
      <p:sp>
        <p:nvSpPr>
          <p:cNvPr id="8" name="Slide Number Placeholder 7"/>
          <p:cNvSpPr>
            <a:spLocks noGrp="1"/>
          </p:cNvSpPr>
          <p:nvPr>
            <p:ph type="sldNum" sz="quarter" idx="10"/>
          </p:nvPr>
        </p:nvSpPr>
        <p:spPr/>
        <p:txBody>
          <a:bodyPr/>
          <a:lstStyle/>
          <a:p>
            <a:fld id="{6E2D2B3B-882E-40F3-A32F-6DD516915044}" type="slidenum">
              <a:rPr lang="en-US" smtClean="0"/>
              <a:pPr/>
              <a:t>14</a:t>
            </a:fld>
            <a:endParaRPr lang="en-US"/>
          </a:p>
        </p:txBody>
      </p:sp>
    </p:spTree>
    <p:extLst>
      <p:ext uri="{BB962C8B-B14F-4D97-AF65-F5344CB8AC3E}">
        <p14:creationId xmlns:p14="http://schemas.microsoft.com/office/powerpoint/2010/main" val="2955845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489" y="656146"/>
            <a:ext cx="8229023" cy="702223"/>
          </a:xfrm>
        </p:spPr>
        <p:txBody>
          <a:bodyPr/>
          <a:lstStyle/>
          <a:p>
            <a:pPr algn="ctr"/>
            <a:r>
              <a:rPr lang="en-US" dirty="0" smtClean="0"/>
              <a:t>OSHA Inspections</a:t>
            </a:r>
            <a:endParaRPr lang="en-US" dirty="0"/>
          </a:p>
        </p:txBody>
      </p:sp>
      <p:sp>
        <p:nvSpPr>
          <p:cNvPr id="10" name="Content Placeholder 9"/>
          <p:cNvSpPr>
            <a:spLocks noGrp="1"/>
          </p:cNvSpPr>
          <p:nvPr>
            <p:ph idx="1"/>
          </p:nvPr>
        </p:nvSpPr>
        <p:spPr/>
        <p:txBody>
          <a:bodyPr/>
          <a:lstStyle/>
          <a:p>
            <a:r>
              <a:rPr lang="en-US" sz="3200" dirty="0" smtClean="0"/>
              <a:t>OSHA has steadily increased the number of inspections to meatpacking facilities:</a:t>
            </a:r>
          </a:p>
          <a:p>
            <a:pPr lvl="2"/>
            <a:r>
              <a:rPr lang="en-US" sz="3000" dirty="0" smtClean="0"/>
              <a:t>2016:		461 inspections</a:t>
            </a:r>
          </a:p>
          <a:p>
            <a:pPr lvl="2"/>
            <a:r>
              <a:rPr lang="en-US" sz="3000" dirty="0" smtClean="0"/>
              <a:t>2015:		422 inspections</a:t>
            </a:r>
          </a:p>
          <a:p>
            <a:pPr lvl="2"/>
            <a:r>
              <a:rPr lang="en-US" sz="3000" dirty="0" smtClean="0"/>
              <a:t>2014:		338 inspections</a:t>
            </a:r>
            <a:endParaRPr lang="en-US" sz="3000" dirty="0"/>
          </a:p>
        </p:txBody>
      </p:sp>
      <p:sp>
        <p:nvSpPr>
          <p:cNvPr id="8" name="Slide Number Placeholder 7"/>
          <p:cNvSpPr>
            <a:spLocks noGrp="1"/>
          </p:cNvSpPr>
          <p:nvPr>
            <p:ph type="sldNum" sz="quarter" idx="10"/>
          </p:nvPr>
        </p:nvSpPr>
        <p:spPr/>
        <p:txBody>
          <a:bodyPr/>
          <a:lstStyle/>
          <a:p>
            <a:fld id="{6E2D2B3B-882E-40F3-A32F-6DD516915044}" type="slidenum">
              <a:rPr lang="en-US" smtClean="0"/>
              <a:pPr/>
              <a:t>15</a:t>
            </a:fld>
            <a:endParaRPr lang="en-US"/>
          </a:p>
        </p:txBody>
      </p:sp>
    </p:spTree>
    <p:extLst>
      <p:ext uri="{BB962C8B-B14F-4D97-AF65-F5344CB8AC3E}">
        <p14:creationId xmlns:p14="http://schemas.microsoft.com/office/powerpoint/2010/main" val="3378873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Types of Facilities Inspected</a:t>
            </a:r>
            <a:endParaRPr lang="en-US" dirty="0"/>
          </a:p>
        </p:txBody>
      </p:sp>
      <p:sp>
        <p:nvSpPr>
          <p:cNvPr id="6" name="Content Placeholder 5"/>
          <p:cNvSpPr>
            <a:spLocks noGrp="1"/>
          </p:cNvSpPr>
          <p:nvPr>
            <p:ph idx="1"/>
          </p:nvPr>
        </p:nvSpPr>
        <p:spPr/>
        <p:txBody>
          <a:bodyPr/>
          <a:lstStyle/>
          <a:p>
            <a:r>
              <a:rPr lang="en-US" dirty="0" smtClean="0"/>
              <a:t>The following types of facilities were inspected in 2016:</a:t>
            </a:r>
          </a:p>
          <a:p>
            <a:pPr lvl="1"/>
            <a:r>
              <a:rPr lang="en-US" dirty="0" smtClean="0"/>
              <a:t>311615 (Poultry): 171</a:t>
            </a:r>
          </a:p>
          <a:p>
            <a:pPr lvl="1"/>
            <a:r>
              <a:rPr lang="en-US" dirty="0" smtClean="0"/>
              <a:t>311611 (Slaughter): 118</a:t>
            </a:r>
          </a:p>
          <a:p>
            <a:pPr lvl="1"/>
            <a:r>
              <a:rPr lang="en-US" dirty="0" smtClean="0"/>
              <a:t>311612 (Processor): 138</a:t>
            </a:r>
            <a:endParaRPr lang="en-US"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3768881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OSHA Penalties</a:t>
            </a:r>
            <a:endParaRPr lang="en-US" dirty="0"/>
          </a:p>
        </p:txBody>
      </p:sp>
      <p:sp>
        <p:nvSpPr>
          <p:cNvPr id="6" name="Content Placeholder 5"/>
          <p:cNvSpPr>
            <a:spLocks noGrp="1"/>
          </p:cNvSpPr>
          <p:nvPr>
            <p:ph idx="1"/>
          </p:nvPr>
        </p:nvSpPr>
        <p:spPr/>
        <p:txBody>
          <a:bodyPr/>
          <a:lstStyle/>
          <a:p>
            <a:r>
              <a:rPr lang="en-US" dirty="0"/>
              <a:t>Listed below are the standards which were cited by </a:t>
            </a:r>
            <a:r>
              <a:rPr lang="en-US" b="1" dirty="0"/>
              <a:t>Federal OSHA</a:t>
            </a:r>
            <a:r>
              <a:rPr lang="en-US" dirty="0"/>
              <a:t> for the specified NAICS Code during the period October 2015 through September 2016. Penalties shown reflect current rather than initial amounts</a:t>
            </a:r>
            <a:r>
              <a:rPr lang="en-US" dirty="0" smtClean="0"/>
              <a:t>.</a:t>
            </a:r>
          </a:p>
          <a:p>
            <a:pPr lvl="1"/>
            <a:r>
              <a:rPr lang="en-US" dirty="0" smtClean="0"/>
              <a:t>A total of 505 citations were issued at a cost of $2,244,954 </a:t>
            </a:r>
            <a:endParaRPr lang="en-US"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17</a:t>
            </a:fld>
            <a:endParaRPr lang="en-US"/>
          </a:p>
        </p:txBody>
      </p:sp>
    </p:spTree>
    <p:extLst>
      <p:ext uri="{BB962C8B-B14F-4D97-AF65-F5344CB8AC3E}">
        <p14:creationId xmlns:p14="http://schemas.microsoft.com/office/powerpoint/2010/main" val="370037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2606010"/>
            <a:ext cx="8229023" cy="1143000"/>
          </a:xfrm>
        </p:spPr>
        <p:txBody>
          <a:bodyPr/>
          <a:lstStyle/>
          <a:p>
            <a:pPr algn="ctr"/>
            <a:r>
              <a:rPr lang="en-US" sz="5400" dirty="0" smtClean="0"/>
              <a:t>OSHA Background</a:t>
            </a:r>
            <a:endParaRPr lang="en-US" sz="5400"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4129061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OSHA “101”</a:t>
            </a:r>
            <a:endParaRPr lang="en-US" dirty="0"/>
          </a:p>
        </p:txBody>
      </p:sp>
      <p:sp>
        <p:nvSpPr>
          <p:cNvPr id="6" name="Content Placeholder 5"/>
          <p:cNvSpPr>
            <a:spLocks noGrp="1"/>
          </p:cNvSpPr>
          <p:nvPr>
            <p:ph idx="1"/>
          </p:nvPr>
        </p:nvSpPr>
        <p:spPr/>
        <p:txBody>
          <a:bodyPr/>
          <a:lstStyle/>
          <a:p>
            <a:r>
              <a:rPr lang="en-US" smtClean="0"/>
              <a:t>In 1970, Congress created OSHA</a:t>
            </a:r>
          </a:p>
          <a:p>
            <a:pPr lvl="1"/>
            <a:r>
              <a:rPr lang="en-US" smtClean="0"/>
              <a:t>Assure safe and healthful conditions for working men and women</a:t>
            </a:r>
          </a:p>
          <a:p>
            <a:r>
              <a:rPr lang="en-US" smtClean="0"/>
              <a:t>The OSH Act ensures OSHA’s mission by</a:t>
            </a:r>
          </a:p>
          <a:p>
            <a:pPr lvl="1"/>
            <a:r>
              <a:rPr lang="en-US" smtClean="0"/>
              <a:t>Setting and enforcing standards</a:t>
            </a:r>
          </a:p>
          <a:p>
            <a:pPr lvl="1"/>
            <a:r>
              <a:rPr lang="en-US" smtClean="0"/>
              <a:t>Providing training, outreach, education</a:t>
            </a:r>
          </a:p>
          <a:p>
            <a:pPr lvl="1"/>
            <a:r>
              <a:rPr lang="en-US" smtClean="0"/>
              <a:t>Compliance assistance</a:t>
            </a:r>
            <a:endParaRPr lang="en-US" dirty="0"/>
          </a:p>
        </p:txBody>
      </p:sp>
      <p:sp>
        <p:nvSpPr>
          <p:cNvPr id="7" name="Slide Number Placeholder 6"/>
          <p:cNvSpPr>
            <a:spLocks noGrp="1"/>
          </p:cNvSpPr>
          <p:nvPr>
            <p:ph type="sldNum" sz="quarter" idx="10"/>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212113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805902"/>
            <a:ext cx="8229023" cy="732855"/>
          </a:xfrm>
        </p:spPr>
        <p:txBody>
          <a:bodyPr/>
          <a:lstStyle/>
          <a:p>
            <a:pPr algn="ctr"/>
            <a:r>
              <a:rPr lang="en-US" sz="4000" dirty="0" smtClean="0"/>
              <a:t>Disclaimer</a:t>
            </a:r>
            <a:endParaRPr lang="en-US" sz="4000" dirty="0"/>
          </a:p>
        </p:txBody>
      </p:sp>
      <p:sp>
        <p:nvSpPr>
          <p:cNvPr id="3" name="Content Placeholder 2"/>
          <p:cNvSpPr>
            <a:spLocks noGrp="1"/>
          </p:cNvSpPr>
          <p:nvPr>
            <p:ph idx="1"/>
          </p:nvPr>
        </p:nvSpPr>
        <p:spPr/>
        <p:txBody>
          <a:bodyPr/>
          <a:lstStyle/>
          <a:p>
            <a:pPr marL="0" indent="0">
              <a:buNone/>
            </a:pPr>
            <a:r>
              <a:rPr lang="en-US" dirty="0"/>
              <a:t>This material was produced under grant number </a:t>
            </a:r>
            <a:r>
              <a:rPr lang="en-US" dirty="0" smtClean="0"/>
              <a:t>SH-29660-SH6 </a:t>
            </a:r>
            <a:r>
              <a:rPr lang="en-US" dirty="0"/>
              <a:t>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10"/>
          </p:nvPr>
        </p:nvSpPr>
        <p:spPr/>
        <p:txBody>
          <a:bodyPr/>
          <a:lstStyle/>
          <a:p>
            <a:pPr>
              <a:defRPr/>
            </a:pPr>
            <a:fld id="{46F0CF91-D697-47E3-8C60-CA7299ABBD8B}" type="slidenum">
              <a:rPr lang="en-US" smtClean="0"/>
              <a:pPr>
                <a:defRPr/>
              </a:pPr>
              <a:t>2</a:t>
            </a:fld>
            <a:endParaRPr lang="en-US"/>
          </a:p>
        </p:txBody>
      </p:sp>
    </p:spTree>
    <p:extLst>
      <p:ext uri="{BB962C8B-B14F-4D97-AF65-F5344CB8AC3E}">
        <p14:creationId xmlns:p14="http://schemas.microsoft.com/office/powerpoint/2010/main" val="723059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549157"/>
            <a:ext cx="8229023" cy="628822"/>
          </a:xfrm>
        </p:spPr>
        <p:txBody>
          <a:bodyPr/>
          <a:lstStyle/>
          <a:p>
            <a:pPr algn="ctr"/>
            <a:r>
              <a:rPr lang="en-US" dirty="0" smtClean="0"/>
              <a:t>OSHA—Jurisdiction</a:t>
            </a:r>
            <a:endParaRPr lang="en-US" dirty="0"/>
          </a:p>
        </p:txBody>
      </p:sp>
      <p:sp>
        <p:nvSpPr>
          <p:cNvPr id="3" name="Content Placeholder 2"/>
          <p:cNvSpPr>
            <a:spLocks noGrp="1"/>
          </p:cNvSpPr>
          <p:nvPr>
            <p:ph idx="1"/>
          </p:nvPr>
        </p:nvSpPr>
        <p:spPr>
          <a:xfrm>
            <a:off x="457489" y="1012505"/>
            <a:ext cx="8229023" cy="3895875"/>
          </a:xfrm>
        </p:spPr>
        <p:txBody>
          <a:bodyPr>
            <a:normAutofit/>
          </a:bodyPr>
          <a:lstStyle/>
          <a:p>
            <a:pPr>
              <a:lnSpc>
                <a:spcPct val="100000"/>
              </a:lnSpc>
            </a:pPr>
            <a:r>
              <a:rPr lang="en-US" sz="3200" dirty="0" smtClean="0"/>
              <a:t>OSHA coverage includes private sector employers and workers in all 50 states, the District of Columbia, and other U.S. jurisdictions either directly through Federal OSHA or through an OSHA-approved state plan.</a:t>
            </a:r>
            <a:endParaRPr lang="en-US" sz="3200" dirty="0"/>
          </a:p>
        </p:txBody>
      </p:sp>
      <p:sp>
        <p:nvSpPr>
          <p:cNvPr id="8" name="Slide Number Placeholder 7"/>
          <p:cNvSpPr>
            <a:spLocks noGrp="1"/>
          </p:cNvSpPr>
          <p:nvPr>
            <p:ph type="sldNum" sz="quarter" idx="10"/>
          </p:nvPr>
        </p:nvSpPr>
        <p:spPr/>
        <p:txBody>
          <a:bodyPr/>
          <a:lstStyle/>
          <a:p>
            <a:fld id="{6E2D2B3B-882E-40F3-A32F-6DD516915044}" type="slidenum">
              <a:rPr lang="en-US" smtClean="0"/>
              <a:pPr/>
              <a:t>20</a:t>
            </a:fld>
            <a:endParaRPr lang="en-US"/>
          </a:p>
        </p:txBody>
      </p:sp>
      <p:pic>
        <p:nvPicPr>
          <p:cNvPr id="5" name="Picture 4" descr="Screen Shot 2015-04-22 at 7.57.35 PM.png" title="Image of a map of the U.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5019" y="4141928"/>
            <a:ext cx="4419600" cy="1816100"/>
          </a:xfrm>
          <a:prstGeom prst="rect">
            <a:avLst/>
          </a:prstGeom>
        </p:spPr>
      </p:pic>
    </p:spTree>
    <p:extLst>
      <p:ext uri="{BB962C8B-B14F-4D97-AF65-F5344CB8AC3E}">
        <p14:creationId xmlns:p14="http://schemas.microsoft.com/office/powerpoint/2010/main" val="37568260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462" y="778461"/>
            <a:ext cx="4876800" cy="1143000"/>
          </a:xfrm>
        </p:spPr>
        <p:txBody>
          <a:bodyPr/>
          <a:lstStyle/>
          <a:p>
            <a:r>
              <a:rPr lang="en-US" dirty="0" smtClean="0"/>
              <a:t>Employer Rights and</a:t>
            </a:r>
            <a:br>
              <a:rPr lang="en-US" dirty="0" smtClean="0"/>
            </a:br>
            <a:r>
              <a:rPr lang="en-US" dirty="0" smtClean="0"/>
              <a:t> Responsibilities</a:t>
            </a:r>
            <a:endParaRPr lang="en-US" dirty="0"/>
          </a:p>
        </p:txBody>
      </p:sp>
      <p:sp>
        <p:nvSpPr>
          <p:cNvPr id="3" name="Content Placeholder 2"/>
          <p:cNvSpPr>
            <a:spLocks noGrp="1"/>
          </p:cNvSpPr>
          <p:nvPr>
            <p:ph idx="1"/>
          </p:nvPr>
        </p:nvSpPr>
        <p:spPr>
          <a:xfrm>
            <a:off x="278462" y="1739579"/>
            <a:ext cx="5055538" cy="4800600"/>
          </a:xfrm>
        </p:spPr>
        <p:txBody>
          <a:bodyPr>
            <a:normAutofit/>
          </a:bodyPr>
          <a:lstStyle/>
          <a:p>
            <a:pPr>
              <a:lnSpc>
                <a:spcPct val="120000"/>
              </a:lnSpc>
            </a:pPr>
            <a:r>
              <a:rPr lang="en-US" sz="2600" dirty="0"/>
              <a:t>Employers have the responsibility to, at a minimum, comply with the OSH Act; </a:t>
            </a:r>
          </a:p>
          <a:p>
            <a:pPr>
              <a:lnSpc>
                <a:spcPct val="120000"/>
              </a:lnSpc>
            </a:pPr>
            <a:r>
              <a:rPr lang="en-US" sz="2600" dirty="0" smtClean="0"/>
              <a:t>Employers </a:t>
            </a:r>
            <a:r>
              <a:rPr lang="en-US" sz="2600" dirty="0"/>
              <a:t>must perform their due diligence to find and correct safety and health </a:t>
            </a:r>
            <a:r>
              <a:rPr lang="en-US" sz="2600" dirty="0" smtClean="0"/>
              <a:t>hazards </a:t>
            </a:r>
            <a:endParaRPr lang="en-US" sz="2600" dirty="0"/>
          </a:p>
        </p:txBody>
      </p:sp>
      <p:sp>
        <p:nvSpPr>
          <p:cNvPr id="5" name="Slide Number Placeholder 4"/>
          <p:cNvSpPr>
            <a:spLocks noGrp="1"/>
          </p:cNvSpPr>
          <p:nvPr>
            <p:ph type="sldNum" sz="quarter" idx="10"/>
          </p:nvPr>
        </p:nvSpPr>
        <p:spPr/>
        <p:txBody>
          <a:bodyPr/>
          <a:lstStyle/>
          <a:p>
            <a:fld id="{6E2D2B3B-882E-40F3-A32F-6DD516915044}" type="slidenum">
              <a:rPr lang="en-US" smtClean="0"/>
              <a:pPr/>
              <a:t>21</a:t>
            </a:fld>
            <a:endParaRPr lang="en-US"/>
          </a:p>
        </p:txBody>
      </p:sp>
      <p:pic>
        <p:nvPicPr>
          <p:cNvPr id="6" name="Picture 5" title="Image of a Job Safety and Health poste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360" y="-10015"/>
            <a:ext cx="2413640" cy="3322778"/>
          </a:xfrm>
          <a:prstGeom prst="rect">
            <a:avLst/>
          </a:prstGeom>
        </p:spPr>
      </p:pic>
      <p:pic>
        <p:nvPicPr>
          <p:cNvPr id="7" name="Picture 6" descr="Screen Shot 2015-05-06 at 6.29.07 AM.png" title="Image of a Job Safety and Health poste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6442" y="2484589"/>
            <a:ext cx="2545167" cy="3499604"/>
          </a:xfrm>
          <a:prstGeom prst="rect">
            <a:avLst/>
          </a:prstGeom>
        </p:spPr>
      </p:pic>
      <p:sp>
        <p:nvSpPr>
          <p:cNvPr id="8" name="TextBox 7"/>
          <p:cNvSpPr txBox="1"/>
          <p:nvPr/>
        </p:nvSpPr>
        <p:spPr>
          <a:xfrm>
            <a:off x="8306631" y="4034436"/>
            <a:ext cx="956902" cy="923330"/>
          </a:xfrm>
          <a:prstGeom prst="rect">
            <a:avLst/>
          </a:prstGeom>
          <a:noFill/>
        </p:spPr>
        <p:txBody>
          <a:bodyPr wrap="square" rtlCol="0">
            <a:spAutoFit/>
          </a:bodyPr>
          <a:lstStyle/>
          <a:p>
            <a:r>
              <a:rPr lang="en-US" dirty="0" smtClean="0"/>
              <a:t>New 2015 version</a:t>
            </a:r>
            <a:endParaRPr lang="en-US" dirty="0"/>
          </a:p>
        </p:txBody>
      </p:sp>
      <p:sp>
        <p:nvSpPr>
          <p:cNvPr id="9" name="Left Arrow 8" title="Image of an arrow pointing at a job safety and health poster"/>
          <p:cNvSpPr/>
          <p:nvPr/>
        </p:nvSpPr>
        <p:spPr>
          <a:xfrm>
            <a:off x="7867140" y="4388509"/>
            <a:ext cx="439491" cy="244699"/>
          </a:xfrm>
          <a:prstGeom prst="leftArrow">
            <a:avLst/>
          </a:prstGeom>
          <a:solidFill>
            <a:srgbClr val="BE9B69"/>
          </a:solidFill>
          <a:ln>
            <a:solidFill>
              <a:srgbClr val="002A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589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1" y="238499"/>
            <a:ext cx="8521412" cy="1143000"/>
          </a:xfrm>
        </p:spPr>
        <p:txBody>
          <a:bodyPr/>
          <a:lstStyle/>
          <a:p>
            <a:r>
              <a:rPr lang="en-US" dirty="0" smtClean="0"/>
              <a:t>Employer Requirements = Employee Rights</a:t>
            </a:r>
            <a:endParaRPr lang="en-US" dirty="0"/>
          </a:p>
        </p:txBody>
      </p:sp>
      <p:sp>
        <p:nvSpPr>
          <p:cNvPr id="3" name="Content Placeholder 2"/>
          <p:cNvSpPr>
            <a:spLocks noGrp="1"/>
          </p:cNvSpPr>
          <p:nvPr>
            <p:ph idx="1"/>
          </p:nvPr>
        </p:nvSpPr>
        <p:spPr>
          <a:xfrm>
            <a:off x="457489" y="1726640"/>
            <a:ext cx="8229023" cy="4527176"/>
          </a:xfrm>
        </p:spPr>
        <p:txBody>
          <a:bodyPr/>
          <a:lstStyle/>
          <a:p>
            <a:r>
              <a:rPr lang="en-US" dirty="0" smtClean="0"/>
              <a:t>workplace free of recognized hazards</a:t>
            </a:r>
          </a:p>
          <a:p>
            <a:r>
              <a:rPr lang="en-US" dirty="0" smtClean="0"/>
              <a:t>appropriate training in a language and vocabulary that workers understand</a:t>
            </a:r>
          </a:p>
          <a:p>
            <a:pPr lvl="2">
              <a:lnSpc>
                <a:spcPct val="90000"/>
              </a:lnSpc>
            </a:pPr>
            <a:r>
              <a:rPr lang="en-US" sz="2000" dirty="0"/>
              <a:t>hazards, </a:t>
            </a:r>
          </a:p>
          <a:p>
            <a:pPr lvl="2">
              <a:lnSpc>
                <a:spcPct val="90000"/>
              </a:lnSpc>
            </a:pPr>
            <a:r>
              <a:rPr lang="en-US" sz="2000" dirty="0"/>
              <a:t>methods to prevent harm, and</a:t>
            </a:r>
          </a:p>
          <a:p>
            <a:pPr lvl="2">
              <a:lnSpc>
                <a:spcPct val="90000"/>
              </a:lnSpc>
            </a:pPr>
            <a:r>
              <a:rPr lang="en-US" sz="2000" dirty="0"/>
              <a:t>the OSHA standards that apply to their </a:t>
            </a:r>
            <a:r>
              <a:rPr lang="en-US" sz="2000" dirty="0" smtClean="0"/>
              <a:t>workplace</a:t>
            </a:r>
            <a:endParaRPr lang="en-US" dirty="0" smtClean="0"/>
          </a:p>
          <a:p>
            <a:r>
              <a:rPr lang="en-US" dirty="0" smtClean="0"/>
              <a:t>No retaliation against workers who raise safety concerns or report injuries</a:t>
            </a:r>
          </a:p>
          <a:p>
            <a:pPr lvl="2"/>
            <a:r>
              <a:rPr lang="en-US" dirty="0" err="1"/>
              <a:t>whistleblowers.gov</a:t>
            </a:r>
            <a:endParaRPr lang="en-US" dirty="0"/>
          </a:p>
        </p:txBody>
      </p:sp>
      <p:sp>
        <p:nvSpPr>
          <p:cNvPr id="7" name="Slide Number Placeholder 6"/>
          <p:cNvSpPr>
            <a:spLocks noGrp="1"/>
          </p:cNvSpPr>
          <p:nvPr>
            <p:ph type="sldNum" sz="quarter" idx="10"/>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4167799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492579"/>
            <a:ext cx="8229023" cy="525752"/>
          </a:xfrm>
        </p:spPr>
        <p:txBody>
          <a:bodyPr/>
          <a:lstStyle/>
          <a:p>
            <a:pPr algn="ctr"/>
            <a:r>
              <a:rPr lang="en-US" dirty="0" smtClean="0"/>
              <a:t>Workers’ Rights</a:t>
            </a:r>
            <a:endParaRPr lang="en-US" dirty="0"/>
          </a:p>
        </p:txBody>
      </p:sp>
      <p:sp>
        <p:nvSpPr>
          <p:cNvPr id="3" name="Content Placeholder 2"/>
          <p:cNvSpPr>
            <a:spLocks noGrp="1"/>
          </p:cNvSpPr>
          <p:nvPr>
            <p:ph idx="1"/>
          </p:nvPr>
        </p:nvSpPr>
        <p:spPr>
          <a:xfrm>
            <a:off x="457489" y="1235727"/>
            <a:ext cx="8229023" cy="4891089"/>
          </a:xfrm>
        </p:spPr>
        <p:txBody>
          <a:bodyPr/>
          <a:lstStyle/>
          <a:p>
            <a:r>
              <a:rPr lang="en-US" dirty="0" smtClean="0"/>
              <a:t>Workers also have the right to: </a:t>
            </a:r>
          </a:p>
          <a:p>
            <a:pPr lvl="1"/>
            <a:r>
              <a:rPr lang="en-US" dirty="0" smtClean="0"/>
              <a:t>Participate in an OSHA inspection and speak in private with the inspector; </a:t>
            </a:r>
          </a:p>
          <a:p>
            <a:pPr lvl="1"/>
            <a:r>
              <a:rPr lang="en-US" dirty="0" smtClean="0"/>
              <a:t>File a discrimination complaint under Section 11 (c) of the OSH Act, which prohibits discharge or discrimination by “any person” against any employee for OSHA-related activity; </a:t>
            </a:r>
          </a:p>
          <a:p>
            <a:pPr lvl="1"/>
            <a:r>
              <a:rPr lang="en-US" dirty="0" smtClean="0"/>
              <a:t>File a complaint if punished or discriminated against for acting as a “whistleblower” under the additional federal laws for which OSHA has jurisdiction.</a:t>
            </a:r>
            <a:endParaRPr lang="en-US" dirty="0"/>
          </a:p>
        </p:txBody>
      </p:sp>
      <p:sp>
        <p:nvSpPr>
          <p:cNvPr id="5" name="Slide Number Placeholder 4"/>
          <p:cNvSpPr>
            <a:spLocks noGrp="1"/>
          </p:cNvSpPr>
          <p:nvPr>
            <p:ph type="sldNum" sz="quarter" idx="10"/>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2098070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118" y="857250"/>
            <a:ext cx="6171767" cy="857250"/>
          </a:xfrm>
        </p:spPr>
        <p:txBody>
          <a:bodyPr/>
          <a:lstStyle/>
          <a:p>
            <a:r>
              <a:rPr lang="en-US" dirty="0" smtClean="0"/>
              <a:t>Whistleblower Protection</a:t>
            </a:r>
            <a:endParaRPr lang="en-US" dirty="0"/>
          </a:p>
        </p:txBody>
      </p:sp>
      <p:sp>
        <p:nvSpPr>
          <p:cNvPr id="3" name="Content Placeholder 2"/>
          <p:cNvSpPr>
            <a:spLocks noGrp="1"/>
          </p:cNvSpPr>
          <p:nvPr>
            <p:ph idx="1"/>
          </p:nvPr>
        </p:nvSpPr>
        <p:spPr>
          <a:xfrm>
            <a:off x="1486118" y="1962683"/>
            <a:ext cx="6171767" cy="3395382"/>
          </a:xfrm>
        </p:spPr>
        <p:txBody>
          <a:bodyPr/>
          <a:lstStyle/>
          <a:p>
            <a:r>
              <a:rPr lang="en-US" sz="1800" dirty="0" smtClean="0"/>
              <a:t>Temp workers are entitled to the same protections as all other covered workers</a:t>
            </a:r>
          </a:p>
          <a:p>
            <a:r>
              <a:rPr lang="en-US" sz="1800" dirty="0"/>
              <a:t>Both employers are responsible &amp; can be held accountable for</a:t>
            </a:r>
          </a:p>
          <a:p>
            <a:pPr lvl="2"/>
            <a:r>
              <a:rPr lang="en-US" sz="1800" dirty="0"/>
              <a:t>Exposing workers to hazards</a:t>
            </a:r>
          </a:p>
          <a:p>
            <a:pPr lvl="2"/>
            <a:r>
              <a:rPr lang="en-US" sz="1800" dirty="0"/>
              <a:t>Retaliating against workers for reporting hazardous conditions</a:t>
            </a:r>
          </a:p>
          <a:p>
            <a:r>
              <a:rPr lang="en-US" sz="1800" dirty="0"/>
              <a:t>Protected activities: report injuries, raise concerns to employer/OSHA/other gov’t agencies about unsafe/unhealthful working conditions</a:t>
            </a:r>
          </a:p>
        </p:txBody>
      </p:sp>
      <p:sp>
        <p:nvSpPr>
          <p:cNvPr id="4" name="Slide Number Placeholder 3"/>
          <p:cNvSpPr>
            <a:spLocks noGrp="1"/>
          </p:cNvSpPr>
          <p:nvPr>
            <p:ph type="sldNum" sz="quarter" idx="10"/>
          </p:nvPr>
        </p:nvSpPr>
        <p:spPr/>
        <p:txBody>
          <a:bodyPr/>
          <a:lstStyle/>
          <a:p>
            <a:fld id="{6E2D2B3B-882E-40F3-A32F-6DD516915044}" type="slidenum">
              <a:rPr lang="en-US" smtClean="0">
                <a:solidFill>
                  <a:srgbClr val="FFFFFF"/>
                </a:solidFill>
              </a:rPr>
              <a:pPr/>
              <a:t>24</a:t>
            </a:fld>
            <a:endParaRPr lang="en-US">
              <a:solidFill>
                <a:srgbClr val="FFFFFF"/>
              </a:solidFill>
            </a:endParaRPr>
          </a:p>
        </p:txBody>
      </p:sp>
    </p:spTree>
    <p:extLst>
      <p:ext uri="{BB962C8B-B14F-4D97-AF65-F5344CB8AC3E}">
        <p14:creationId xmlns:p14="http://schemas.microsoft.com/office/powerpoint/2010/main" val="2155992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r>
              <a:rPr lang="en-US" altLang="en-US" dirty="0" smtClean="0"/>
              <a:t>24</a:t>
            </a:r>
            <a:endParaRPr lang="en-US" altLang="en-US" dirty="0"/>
          </a:p>
        </p:txBody>
      </p:sp>
      <p:sp>
        <p:nvSpPr>
          <p:cNvPr id="366600" name="Rectangle 8"/>
          <p:cNvSpPr>
            <a:spLocks noGrp="1" noChangeArrowheads="1"/>
          </p:cNvSpPr>
          <p:nvPr>
            <p:ph type="title"/>
          </p:nvPr>
        </p:nvSpPr>
        <p:spPr>
          <a:xfrm>
            <a:off x="406400" y="271682"/>
            <a:ext cx="8593138" cy="1122363"/>
          </a:xfrm>
          <a:noFill/>
          <a:ln/>
        </p:spPr>
        <p:txBody>
          <a:bodyPr lIns="0" tIns="0" rIns="0" bIns="0" anchor="b" anchorCtr="0"/>
          <a:lstStyle/>
          <a:p>
            <a:pPr algn="ctr" defTabSz="457200"/>
            <a:r>
              <a:rPr lang="es-ES" altLang="en-US" sz="3300" b="0" dirty="0">
                <a:solidFill>
                  <a:schemeClr val="tx1"/>
                </a:solidFill>
              </a:rPr>
              <a:t>Recordkeeping and Reporting</a:t>
            </a:r>
          </a:p>
        </p:txBody>
      </p:sp>
      <p:sp>
        <p:nvSpPr>
          <p:cNvPr id="366601" name="Rectangle 9"/>
          <p:cNvSpPr>
            <a:spLocks noGrp="1" noChangeArrowheads="1"/>
          </p:cNvSpPr>
          <p:nvPr>
            <p:ph type="body" idx="1"/>
          </p:nvPr>
        </p:nvSpPr>
        <p:spPr>
          <a:xfrm>
            <a:off x="733425" y="1830388"/>
            <a:ext cx="5986463" cy="4657725"/>
          </a:xfrm>
          <a:noFill/>
          <a:ln/>
        </p:spPr>
        <p:txBody>
          <a:bodyPr lIns="0" tIns="0" rIns="0" bIns="0" anchor="t" anchorCtr="0"/>
          <a:lstStyle/>
          <a:p>
            <a:pPr marL="207963" indent="-207963" defTabSz="457200">
              <a:spcBef>
                <a:spcPct val="0"/>
              </a:spcBef>
              <a:buSzPct val="46000"/>
              <a:buFont typeface="Monotype Sorts" pitchFamily="2" charset="2"/>
              <a:buChar char="l"/>
            </a:pPr>
            <a:r>
              <a:rPr lang="es-ES" altLang="en-US" sz="2000" dirty="0">
                <a:latin typeface="Arial MT" charset="0"/>
              </a:rPr>
              <a:t>Employers of 11 or more </a:t>
            </a:r>
            <a:r>
              <a:rPr lang="en-US" altLang="en-US" sz="2000" dirty="0" smtClean="0">
                <a:latin typeface="Arial MT" charset="0"/>
              </a:rPr>
              <a:t>employees</a:t>
            </a:r>
            <a:r>
              <a:rPr lang="es-ES" altLang="en-US" sz="2000" dirty="0" smtClean="0">
                <a:latin typeface="Arial MT" charset="0"/>
              </a:rPr>
              <a:t> </a:t>
            </a:r>
            <a:r>
              <a:rPr lang="es-ES" altLang="en-US" sz="2000" dirty="0" err="1">
                <a:latin typeface="Arial MT" charset="0"/>
              </a:rPr>
              <a:t>must</a:t>
            </a:r>
            <a:r>
              <a:rPr lang="es-ES" altLang="en-US" sz="2000" dirty="0">
                <a:latin typeface="Arial MT" charset="0"/>
              </a:rPr>
              <a:t> </a:t>
            </a:r>
            <a:r>
              <a:rPr lang="es-ES" altLang="en-US" sz="2000" dirty="0" err="1">
                <a:latin typeface="Arial MT" charset="0"/>
              </a:rPr>
              <a:t>maintain</a:t>
            </a:r>
            <a:r>
              <a:rPr lang="es-ES" altLang="en-US" sz="2000" dirty="0">
                <a:latin typeface="Arial MT" charset="0"/>
              </a:rPr>
              <a:t> records of </a:t>
            </a:r>
            <a:r>
              <a:rPr lang="es-ES" altLang="en-US" sz="2000" dirty="0" err="1">
                <a:latin typeface="Arial MT" charset="0"/>
              </a:rPr>
              <a:t>occupational</a:t>
            </a:r>
            <a:r>
              <a:rPr lang="es-ES" altLang="en-US" sz="2000" dirty="0">
                <a:latin typeface="Arial MT" charset="0"/>
              </a:rPr>
              <a:t> injuries and </a:t>
            </a:r>
            <a:r>
              <a:rPr lang="es-ES" altLang="en-US" sz="2000" dirty="0" err="1">
                <a:latin typeface="Arial MT" charset="0"/>
              </a:rPr>
              <a:t>illnesses</a:t>
            </a:r>
            <a:r>
              <a:rPr lang="es-ES" altLang="en-US" sz="2000" dirty="0">
                <a:latin typeface="Arial MT" charset="0"/>
              </a:rPr>
              <a:t> as </a:t>
            </a:r>
            <a:r>
              <a:rPr lang="es-ES" altLang="en-US" sz="2000" dirty="0" err="1">
                <a:latin typeface="Arial MT" charset="0"/>
              </a:rPr>
              <a:t>they</a:t>
            </a:r>
            <a:r>
              <a:rPr lang="es-ES" altLang="en-US" sz="2000" dirty="0">
                <a:latin typeface="Arial MT" charset="0"/>
              </a:rPr>
              <a:t> </a:t>
            </a:r>
            <a:r>
              <a:rPr lang="es-ES" altLang="en-US" sz="2000" dirty="0" err="1">
                <a:latin typeface="Arial MT" charset="0"/>
              </a:rPr>
              <a:t>occur</a:t>
            </a:r>
            <a:r>
              <a:rPr lang="es-ES" altLang="en-US" sz="2000" dirty="0">
                <a:latin typeface="Arial MT" charset="0"/>
              </a:rPr>
              <a:t>.</a:t>
            </a:r>
          </a:p>
          <a:p>
            <a:pPr marL="207963" indent="-207963" defTabSz="457200">
              <a:spcBef>
                <a:spcPct val="0"/>
              </a:spcBef>
              <a:buSzPct val="46000"/>
              <a:buFont typeface="Monotype Sorts" pitchFamily="2" charset="2"/>
              <a:buChar char="l"/>
            </a:pPr>
            <a:r>
              <a:rPr lang="es-ES" altLang="en-US" sz="2000" dirty="0">
                <a:latin typeface="Arial MT" charset="0"/>
              </a:rPr>
              <a:t>Employers </a:t>
            </a:r>
            <a:r>
              <a:rPr lang="es-ES" altLang="en-US" sz="2000" dirty="0" err="1">
                <a:latin typeface="Arial MT" charset="0"/>
              </a:rPr>
              <a:t>with</a:t>
            </a:r>
            <a:r>
              <a:rPr lang="es-ES" altLang="en-US" sz="2000" dirty="0">
                <a:latin typeface="Arial MT" charset="0"/>
              </a:rPr>
              <a:t> 10 or </a:t>
            </a:r>
            <a:r>
              <a:rPr lang="es-ES" altLang="en-US" sz="2000" dirty="0" err="1">
                <a:latin typeface="Arial MT" charset="0"/>
              </a:rPr>
              <a:t>fewer</a:t>
            </a:r>
            <a:r>
              <a:rPr lang="es-ES" altLang="en-US" sz="2000" dirty="0">
                <a:latin typeface="Arial MT" charset="0"/>
              </a:rPr>
              <a:t> </a:t>
            </a:r>
            <a:r>
              <a:rPr lang="es-ES" altLang="en-US" sz="2000" dirty="0" err="1">
                <a:latin typeface="Arial MT" charset="0"/>
              </a:rPr>
              <a:t>employees</a:t>
            </a:r>
            <a:r>
              <a:rPr lang="es-ES" altLang="en-US" sz="2000" dirty="0">
                <a:latin typeface="Arial MT" charset="0"/>
              </a:rPr>
              <a:t> are </a:t>
            </a:r>
            <a:r>
              <a:rPr lang="es-ES" altLang="en-US" sz="2000" dirty="0" err="1">
                <a:latin typeface="Arial MT" charset="0"/>
              </a:rPr>
              <a:t>exempt</a:t>
            </a:r>
            <a:r>
              <a:rPr lang="es-ES" altLang="en-US" sz="2000" dirty="0">
                <a:latin typeface="Arial MT" charset="0"/>
              </a:rPr>
              <a:t> </a:t>
            </a:r>
            <a:r>
              <a:rPr lang="es-ES" altLang="en-US" sz="2000" dirty="0" err="1">
                <a:latin typeface="Arial MT" charset="0"/>
              </a:rPr>
              <a:t>from</a:t>
            </a:r>
            <a:r>
              <a:rPr lang="es-ES" altLang="en-US" sz="2000" dirty="0">
                <a:latin typeface="Arial MT" charset="0"/>
              </a:rPr>
              <a:t> </a:t>
            </a:r>
            <a:r>
              <a:rPr lang="es-ES" altLang="en-US" sz="2000" dirty="0" err="1">
                <a:latin typeface="Arial MT" charset="0"/>
              </a:rPr>
              <a:t>recordkeeping</a:t>
            </a:r>
            <a:r>
              <a:rPr lang="es-ES" altLang="en-US" sz="2000" dirty="0">
                <a:latin typeface="Arial MT" charset="0"/>
              </a:rPr>
              <a:t> </a:t>
            </a:r>
            <a:r>
              <a:rPr lang="es-ES" altLang="en-US" sz="2000" dirty="0" err="1">
                <a:latin typeface="Arial MT" charset="0"/>
              </a:rPr>
              <a:t>unless</a:t>
            </a:r>
            <a:r>
              <a:rPr lang="es-ES" altLang="en-US" sz="2000" dirty="0">
                <a:latin typeface="Arial MT" charset="0"/>
              </a:rPr>
              <a:t> </a:t>
            </a:r>
            <a:r>
              <a:rPr lang="es-ES" altLang="en-US" sz="2000" dirty="0" err="1">
                <a:latin typeface="Arial MT" charset="0"/>
              </a:rPr>
              <a:t>selected</a:t>
            </a:r>
            <a:r>
              <a:rPr lang="es-ES" altLang="en-US" sz="2000" dirty="0">
                <a:latin typeface="Arial MT" charset="0"/>
              </a:rPr>
              <a:t> by BLS to </a:t>
            </a:r>
            <a:r>
              <a:rPr lang="es-ES" altLang="en-US" sz="2000" dirty="0" err="1">
                <a:latin typeface="Arial MT" charset="0"/>
              </a:rPr>
              <a:t>participate</a:t>
            </a:r>
            <a:r>
              <a:rPr lang="es-ES" altLang="en-US" sz="2000" dirty="0">
                <a:latin typeface="Arial MT" charset="0"/>
              </a:rPr>
              <a:t> in </a:t>
            </a:r>
            <a:r>
              <a:rPr lang="es-ES" altLang="en-US" sz="2000" dirty="0" err="1">
                <a:latin typeface="Arial MT" charset="0"/>
              </a:rPr>
              <a:t>the</a:t>
            </a:r>
            <a:r>
              <a:rPr lang="es-ES" altLang="en-US" sz="2000" dirty="0">
                <a:latin typeface="Arial MT" charset="0"/>
              </a:rPr>
              <a:t> </a:t>
            </a:r>
            <a:r>
              <a:rPr lang="es-ES" altLang="en-US" sz="2000" dirty="0" err="1">
                <a:latin typeface="Arial MT" charset="0"/>
              </a:rPr>
              <a:t>Annual</a:t>
            </a:r>
            <a:r>
              <a:rPr lang="es-ES" altLang="en-US" sz="2000" dirty="0">
                <a:latin typeface="Arial MT" charset="0"/>
              </a:rPr>
              <a:t> </a:t>
            </a:r>
            <a:r>
              <a:rPr lang="es-ES" altLang="en-US" sz="2000" dirty="0" err="1">
                <a:latin typeface="Arial MT" charset="0"/>
              </a:rPr>
              <a:t>Survey</a:t>
            </a:r>
            <a:r>
              <a:rPr lang="es-ES" altLang="en-US" sz="2000" dirty="0">
                <a:latin typeface="Arial MT" charset="0"/>
              </a:rPr>
              <a:t>.</a:t>
            </a:r>
          </a:p>
          <a:p>
            <a:pPr marL="207963" indent="-207963" defTabSz="457200">
              <a:spcBef>
                <a:spcPct val="0"/>
              </a:spcBef>
              <a:buSzPct val="46000"/>
              <a:buFont typeface="Monotype Sorts" pitchFamily="2" charset="2"/>
              <a:buChar char="l"/>
            </a:pPr>
            <a:r>
              <a:rPr lang="es-ES" altLang="en-US" sz="2000" dirty="0" err="1">
                <a:latin typeface="Arial MT" charset="0"/>
              </a:rPr>
              <a:t>Certain</a:t>
            </a:r>
            <a:r>
              <a:rPr lang="es-ES" altLang="en-US" sz="2000" dirty="0">
                <a:latin typeface="Arial MT" charset="0"/>
              </a:rPr>
              <a:t> </a:t>
            </a:r>
            <a:r>
              <a:rPr lang="es-ES" altLang="en-US" sz="2000" dirty="0" err="1">
                <a:latin typeface="Arial MT" charset="0"/>
              </a:rPr>
              <a:t>low-hazard</a:t>
            </a:r>
            <a:r>
              <a:rPr lang="es-ES" altLang="en-US" sz="2000" dirty="0">
                <a:latin typeface="Arial MT" charset="0"/>
              </a:rPr>
              <a:t> </a:t>
            </a:r>
            <a:r>
              <a:rPr lang="es-ES" altLang="en-US" sz="2000" dirty="0" err="1">
                <a:latin typeface="Arial MT" charset="0"/>
              </a:rPr>
              <a:t>employers</a:t>
            </a:r>
            <a:r>
              <a:rPr lang="es-ES" altLang="en-US" sz="2000" dirty="0">
                <a:latin typeface="Arial MT" charset="0"/>
              </a:rPr>
              <a:t> (</a:t>
            </a:r>
            <a:r>
              <a:rPr lang="es-ES" altLang="en-US" sz="2000" dirty="0" err="1">
                <a:latin typeface="Arial MT" charset="0"/>
              </a:rPr>
              <a:t>e.g</a:t>
            </a:r>
            <a:r>
              <a:rPr lang="es-ES" altLang="en-US" sz="2000" dirty="0">
                <a:latin typeface="Arial MT" charset="0"/>
              </a:rPr>
              <a:t>., </a:t>
            </a:r>
            <a:r>
              <a:rPr lang="es-ES" altLang="en-US" sz="2000" dirty="0" err="1">
                <a:latin typeface="Arial MT" charset="0"/>
              </a:rPr>
              <a:t>retail</a:t>
            </a:r>
            <a:r>
              <a:rPr lang="es-ES" altLang="en-US" sz="2000" dirty="0">
                <a:latin typeface="Arial MT" charset="0"/>
              </a:rPr>
              <a:t> </a:t>
            </a:r>
            <a:r>
              <a:rPr lang="es-ES" altLang="en-US" sz="2000" dirty="0" err="1">
                <a:latin typeface="Arial MT" charset="0"/>
              </a:rPr>
              <a:t>trade</a:t>
            </a:r>
            <a:r>
              <a:rPr lang="es-ES" altLang="en-US" sz="2000" dirty="0">
                <a:latin typeface="Arial MT" charset="0"/>
              </a:rPr>
              <a:t>, </a:t>
            </a:r>
            <a:r>
              <a:rPr lang="es-ES" altLang="en-US" sz="2000" dirty="0" err="1">
                <a:latin typeface="Arial MT" charset="0"/>
              </a:rPr>
              <a:t>finance</a:t>
            </a:r>
            <a:r>
              <a:rPr lang="es-ES" altLang="en-US" sz="2000" dirty="0">
                <a:latin typeface="Arial MT" charset="0"/>
              </a:rPr>
              <a:t>, </a:t>
            </a:r>
            <a:r>
              <a:rPr lang="es-ES" altLang="en-US" sz="2000" dirty="0" err="1">
                <a:latin typeface="Arial MT" charset="0"/>
              </a:rPr>
              <a:t>insurance</a:t>
            </a:r>
            <a:r>
              <a:rPr lang="es-ES" altLang="en-US" sz="2000" dirty="0">
                <a:latin typeface="Arial MT" charset="0"/>
              </a:rPr>
              <a:t>, real estate) are </a:t>
            </a:r>
            <a:r>
              <a:rPr lang="es-ES" altLang="en-US" sz="2000" dirty="0" err="1">
                <a:latin typeface="Arial MT" charset="0"/>
              </a:rPr>
              <a:t>not</a:t>
            </a:r>
            <a:r>
              <a:rPr lang="es-ES" altLang="en-US" sz="2000" dirty="0">
                <a:latin typeface="Arial MT" charset="0"/>
              </a:rPr>
              <a:t> </a:t>
            </a:r>
            <a:r>
              <a:rPr lang="es-ES" altLang="en-US" sz="2000" dirty="0" err="1">
                <a:latin typeface="Arial MT" charset="0"/>
              </a:rPr>
              <a:t>required</a:t>
            </a:r>
            <a:r>
              <a:rPr lang="es-ES" altLang="en-US" sz="2000" dirty="0">
                <a:latin typeface="Arial MT" charset="0"/>
              </a:rPr>
              <a:t> to </a:t>
            </a:r>
            <a:r>
              <a:rPr lang="es-ES" altLang="en-US" sz="2000" dirty="0" err="1">
                <a:latin typeface="Arial MT" charset="0"/>
              </a:rPr>
              <a:t>keep</a:t>
            </a:r>
            <a:r>
              <a:rPr lang="es-ES" altLang="en-US" sz="2000" dirty="0">
                <a:latin typeface="Arial MT" charset="0"/>
              </a:rPr>
              <a:t> records.</a:t>
            </a:r>
          </a:p>
          <a:p>
            <a:pPr marL="207963" indent="-207963" defTabSz="457200">
              <a:spcBef>
                <a:spcPct val="0"/>
              </a:spcBef>
              <a:buSzPct val="46000"/>
              <a:buFont typeface="Monotype Sorts" pitchFamily="2" charset="2"/>
              <a:buChar char="l"/>
            </a:pPr>
            <a:r>
              <a:rPr lang="es-ES" altLang="en-US" sz="2000" u="sng" dirty="0" err="1">
                <a:latin typeface="Arial MT" charset="0"/>
              </a:rPr>
              <a:t>All</a:t>
            </a:r>
            <a:r>
              <a:rPr lang="es-ES" altLang="en-US" sz="2000" dirty="0">
                <a:latin typeface="Arial MT" charset="0"/>
              </a:rPr>
              <a:t> </a:t>
            </a:r>
            <a:r>
              <a:rPr lang="es-ES" altLang="en-US" sz="2000" dirty="0" err="1">
                <a:latin typeface="Arial MT" charset="0"/>
              </a:rPr>
              <a:t>employers</a:t>
            </a:r>
            <a:r>
              <a:rPr lang="es-ES" altLang="en-US" sz="2000" dirty="0">
                <a:latin typeface="Arial MT" charset="0"/>
              </a:rPr>
              <a:t> </a:t>
            </a:r>
            <a:r>
              <a:rPr lang="es-ES" altLang="en-US" sz="2000" dirty="0" err="1">
                <a:latin typeface="Arial MT" charset="0"/>
              </a:rPr>
              <a:t>must</a:t>
            </a:r>
            <a:r>
              <a:rPr lang="es-ES" altLang="en-US" sz="2000" dirty="0">
                <a:latin typeface="Arial MT" charset="0"/>
              </a:rPr>
              <a:t> </a:t>
            </a:r>
            <a:r>
              <a:rPr lang="es-ES" altLang="en-US" sz="2000" dirty="0" err="1">
                <a:latin typeface="Arial MT" charset="0"/>
              </a:rPr>
              <a:t>comply</a:t>
            </a:r>
            <a:r>
              <a:rPr lang="es-ES" altLang="en-US" sz="2000" dirty="0">
                <a:latin typeface="Arial MT" charset="0"/>
              </a:rPr>
              <a:t> </a:t>
            </a:r>
            <a:r>
              <a:rPr lang="es-ES" altLang="en-US" sz="2000" dirty="0" err="1">
                <a:latin typeface="Arial MT" charset="0"/>
              </a:rPr>
              <a:t>with</a:t>
            </a:r>
            <a:r>
              <a:rPr lang="es-ES" altLang="en-US" sz="2000" dirty="0">
                <a:latin typeface="Arial MT" charset="0"/>
              </a:rPr>
              <a:t> OSHA </a:t>
            </a:r>
            <a:r>
              <a:rPr lang="es-ES" altLang="en-US" sz="2000" dirty="0" err="1">
                <a:latin typeface="Arial MT" charset="0"/>
              </a:rPr>
              <a:t>standards</a:t>
            </a:r>
            <a:r>
              <a:rPr lang="es-ES" altLang="en-US" sz="2000" dirty="0">
                <a:latin typeface="Arial MT" charset="0"/>
              </a:rPr>
              <a:t>, </a:t>
            </a:r>
            <a:r>
              <a:rPr lang="es-ES" altLang="en-US" sz="2000" dirty="0" err="1">
                <a:latin typeface="Arial MT" charset="0"/>
              </a:rPr>
              <a:t>display</a:t>
            </a:r>
            <a:r>
              <a:rPr lang="es-ES" altLang="en-US" sz="2000" dirty="0">
                <a:latin typeface="Arial MT" charset="0"/>
              </a:rPr>
              <a:t> </a:t>
            </a:r>
            <a:r>
              <a:rPr lang="es-ES" altLang="en-US" sz="2000" dirty="0" err="1">
                <a:latin typeface="Arial MT" charset="0"/>
              </a:rPr>
              <a:t>the</a:t>
            </a:r>
            <a:r>
              <a:rPr lang="es-ES" altLang="en-US" sz="2000" dirty="0">
                <a:latin typeface="Arial MT" charset="0"/>
              </a:rPr>
              <a:t> OSHA poster, and </a:t>
            </a:r>
            <a:r>
              <a:rPr lang="es-ES" altLang="en-US" sz="2000" dirty="0" err="1">
                <a:latin typeface="Arial MT" charset="0"/>
              </a:rPr>
              <a:t>report</a:t>
            </a:r>
            <a:r>
              <a:rPr lang="es-ES" altLang="en-US" sz="2000" dirty="0">
                <a:latin typeface="Arial MT" charset="0"/>
              </a:rPr>
              <a:t> to OSHA </a:t>
            </a:r>
            <a:r>
              <a:rPr lang="es-ES" altLang="en-US" sz="2000" dirty="0" err="1">
                <a:latin typeface="Arial MT" charset="0"/>
              </a:rPr>
              <a:t>within</a:t>
            </a:r>
            <a:r>
              <a:rPr lang="es-ES" altLang="en-US" sz="2000" dirty="0">
                <a:latin typeface="Arial MT" charset="0"/>
              </a:rPr>
              <a:t> 8 </a:t>
            </a:r>
            <a:r>
              <a:rPr lang="es-ES" altLang="en-US" sz="2000" dirty="0" err="1">
                <a:latin typeface="Arial MT" charset="0"/>
              </a:rPr>
              <a:t>hours</a:t>
            </a:r>
            <a:r>
              <a:rPr lang="es-ES" altLang="en-US" sz="2000" dirty="0">
                <a:latin typeface="Arial MT" charset="0"/>
              </a:rPr>
              <a:t> </a:t>
            </a:r>
            <a:r>
              <a:rPr lang="es-ES" altLang="en-US" sz="2000" dirty="0" err="1">
                <a:latin typeface="Arial MT" charset="0"/>
              </a:rPr>
              <a:t>any</a:t>
            </a:r>
            <a:r>
              <a:rPr lang="es-ES" altLang="en-US" sz="2000" dirty="0">
                <a:latin typeface="Arial MT" charset="0"/>
              </a:rPr>
              <a:t> </a:t>
            </a:r>
            <a:r>
              <a:rPr lang="es-ES" altLang="en-US" sz="2000" dirty="0" err="1">
                <a:latin typeface="Arial MT" charset="0"/>
              </a:rPr>
              <a:t>accident</a:t>
            </a:r>
            <a:r>
              <a:rPr lang="es-ES" altLang="en-US" sz="2000" dirty="0">
                <a:latin typeface="Arial MT" charset="0"/>
              </a:rPr>
              <a:t> </a:t>
            </a:r>
            <a:r>
              <a:rPr lang="es-ES" altLang="en-US" sz="2000" dirty="0" err="1">
                <a:latin typeface="Arial MT" charset="0"/>
              </a:rPr>
              <a:t>that</a:t>
            </a:r>
            <a:r>
              <a:rPr lang="es-ES" altLang="en-US" sz="2000" dirty="0">
                <a:latin typeface="Arial MT" charset="0"/>
              </a:rPr>
              <a:t> </a:t>
            </a:r>
            <a:r>
              <a:rPr lang="es-ES" altLang="en-US" sz="2000" dirty="0" err="1">
                <a:latin typeface="Arial MT" charset="0"/>
              </a:rPr>
              <a:t>results</a:t>
            </a:r>
            <a:r>
              <a:rPr lang="es-ES" altLang="en-US" sz="2000" dirty="0">
                <a:latin typeface="Arial MT" charset="0"/>
              </a:rPr>
              <a:t> in a </a:t>
            </a:r>
            <a:r>
              <a:rPr lang="es-ES" altLang="en-US" sz="2000" dirty="0" err="1" smtClean="0">
                <a:latin typeface="Arial MT" charset="0"/>
              </a:rPr>
              <a:t>fatality</a:t>
            </a:r>
            <a:r>
              <a:rPr lang="es-ES" altLang="en-US" sz="2000" dirty="0" smtClean="0">
                <a:latin typeface="Arial MT" charset="0"/>
              </a:rPr>
              <a:t>. </a:t>
            </a:r>
            <a:r>
              <a:rPr lang="es-ES" altLang="en-US" sz="2000" dirty="0" err="1" smtClean="0">
                <a:latin typeface="Arial MT" charset="0"/>
              </a:rPr>
              <a:t>Amputations</a:t>
            </a:r>
            <a:r>
              <a:rPr lang="es-ES" altLang="en-US" sz="2000" dirty="0" smtClean="0">
                <a:latin typeface="Arial MT" charset="0"/>
              </a:rPr>
              <a:t>, </a:t>
            </a:r>
            <a:r>
              <a:rPr lang="es-ES" altLang="en-US" sz="2000" dirty="0" err="1" smtClean="0">
                <a:latin typeface="Arial MT" charset="0"/>
              </a:rPr>
              <a:t>loss</a:t>
            </a:r>
            <a:r>
              <a:rPr lang="es-ES" altLang="en-US" sz="2000" dirty="0" smtClean="0">
                <a:latin typeface="Arial MT" charset="0"/>
              </a:rPr>
              <a:t> of </a:t>
            </a:r>
            <a:r>
              <a:rPr lang="es-ES" altLang="en-US" sz="2000" dirty="0" err="1" smtClean="0">
                <a:latin typeface="Arial MT" charset="0"/>
              </a:rPr>
              <a:t>an</a:t>
            </a:r>
            <a:r>
              <a:rPr lang="es-ES" altLang="en-US" sz="2000" dirty="0" smtClean="0">
                <a:latin typeface="Arial MT" charset="0"/>
              </a:rPr>
              <a:t> </a:t>
            </a:r>
            <a:r>
              <a:rPr lang="es-ES" altLang="en-US" sz="2000" dirty="0" err="1" smtClean="0">
                <a:latin typeface="Arial MT" charset="0"/>
              </a:rPr>
              <a:t>eye</a:t>
            </a:r>
            <a:r>
              <a:rPr lang="es-ES" altLang="en-US" sz="2000" dirty="0" smtClean="0">
                <a:latin typeface="Arial MT" charset="0"/>
              </a:rPr>
              <a:t>, or  </a:t>
            </a:r>
            <a:r>
              <a:rPr lang="es-ES" altLang="en-US" sz="2000" dirty="0" err="1">
                <a:latin typeface="Arial MT" charset="0"/>
              </a:rPr>
              <a:t>hospitalization</a:t>
            </a:r>
            <a:r>
              <a:rPr lang="es-ES" altLang="en-US" sz="2000" dirty="0">
                <a:latin typeface="Arial MT" charset="0"/>
              </a:rPr>
              <a:t> of </a:t>
            </a:r>
            <a:r>
              <a:rPr lang="es-ES" altLang="en-US" sz="2000" dirty="0" smtClean="0">
                <a:latin typeface="Arial MT" charset="0"/>
              </a:rPr>
              <a:t>1 </a:t>
            </a:r>
            <a:r>
              <a:rPr lang="es-ES" altLang="en-US" sz="2000" dirty="0">
                <a:latin typeface="Arial MT" charset="0"/>
              </a:rPr>
              <a:t>or more </a:t>
            </a:r>
            <a:r>
              <a:rPr lang="es-ES" altLang="en-US" sz="2000" dirty="0" err="1" smtClean="0">
                <a:latin typeface="Arial MT" charset="0"/>
              </a:rPr>
              <a:t>employees</a:t>
            </a:r>
            <a:r>
              <a:rPr lang="es-ES" altLang="en-US" sz="2000" dirty="0" smtClean="0">
                <a:latin typeface="Arial MT" charset="0"/>
              </a:rPr>
              <a:t> </a:t>
            </a:r>
            <a:r>
              <a:rPr lang="es-ES" altLang="en-US" sz="2000" dirty="0" err="1" smtClean="0">
                <a:latin typeface="Arial MT" charset="0"/>
              </a:rPr>
              <a:t>must</a:t>
            </a:r>
            <a:r>
              <a:rPr lang="es-ES" altLang="en-US" sz="2000" dirty="0" smtClean="0">
                <a:latin typeface="Arial MT" charset="0"/>
              </a:rPr>
              <a:t> be </a:t>
            </a:r>
            <a:r>
              <a:rPr lang="es-ES" altLang="en-US" sz="2000" dirty="0" err="1" smtClean="0">
                <a:latin typeface="Arial MT" charset="0"/>
              </a:rPr>
              <a:t>reported</a:t>
            </a:r>
            <a:r>
              <a:rPr lang="es-ES" altLang="en-US" sz="2000" dirty="0" smtClean="0">
                <a:latin typeface="Arial MT" charset="0"/>
              </a:rPr>
              <a:t> </a:t>
            </a:r>
            <a:r>
              <a:rPr lang="es-ES" altLang="en-US" sz="2000" dirty="0" err="1" smtClean="0">
                <a:latin typeface="Arial MT" charset="0"/>
              </a:rPr>
              <a:t>within</a:t>
            </a:r>
            <a:r>
              <a:rPr lang="es-ES" altLang="en-US" sz="2000" dirty="0" smtClean="0">
                <a:latin typeface="Arial MT" charset="0"/>
              </a:rPr>
              <a:t> 24 </a:t>
            </a:r>
            <a:r>
              <a:rPr lang="es-ES" altLang="en-US" sz="2000" dirty="0" err="1" smtClean="0">
                <a:latin typeface="Arial MT" charset="0"/>
              </a:rPr>
              <a:t>hours</a:t>
            </a:r>
            <a:r>
              <a:rPr lang="es-ES" altLang="en-US" sz="2000" dirty="0" smtClean="0">
                <a:latin typeface="Arial MT" charset="0"/>
              </a:rPr>
              <a:t>.</a:t>
            </a:r>
            <a:endParaRPr lang="es-ES" altLang="en-US" sz="2000" dirty="0">
              <a:latin typeface="Arial MT" charset="0"/>
            </a:endParaRPr>
          </a:p>
        </p:txBody>
      </p:sp>
      <p:pic>
        <p:nvPicPr>
          <p:cNvPr id="366602" name="Picture 10" descr="fileca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8963" y="1692275"/>
            <a:ext cx="1717675" cy="2165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43354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0"/>
          </p:nvPr>
        </p:nvSpPr>
        <p:spPr/>
        <p:txBody>
          <a:bodyPr/>
          <a:lstStyle/>
          <a:p>
            <a:fld id="{F9878AE4-0A71-4246-A4A7-65A3E4173467}" type="slidenum">
              <a:rPr lang="en-US" altLang="en-US" smtClean="0"/>
              <a:pPr/>
              <a:t>26</a:t>
            </a:fld>
            <a:endParaRPr lang="en-US" altLang="en-US" dirty="0"/>
          </a:p>
        </p:txBody>
      </p:sp>
      <p:sp>
        <p:nvSpPr>
          <p:cNvPr id="444424" name="Rectangle 8"/>
          <p:cNvSpPr>
            <a:spLocks noGrp="1" noChangeArrowheads="1"/>
          </p:cNvSpPr>
          <p:nvPr>
            <p:ph type="title"/>
          </p:nvPr>
        </p:nvSpPr>
        <p:spPr>
          <a:xfrm>
            <a:off x="685800" y="377825"/>
            <a:ext cx="7772400" cy="1144588"/>
          </a:xfrm>
        </p:spPr>
        <p:txBody>
          <a:bodyPr/>
          <a:lstStyle/>
          <a:p>
            <a:pPr algn="ctr"/>
            <a:r>
              <a:rPr lang="en-US" altLang="en-US" dirty="0"/>
              <a:t>Recordkeeping Forms</a:t>
            </a:r>
          </a:p>
        </p:txBody>
      </p:sp>
      <p:sp>
        <p:nvSpPr>
          <p:cNvPr id="444425" name="Rectangle 9"/>
          <p:cNvSpPr>
            <a:spLocks noGrp="1" noChangeArrowheads="1"/>
          </p:cNvSpPr>
          <p:nvPr>
            <p:ph type="body" idx="1"/>
          </p:nvPr>
        </p:nvSpPr>
        <p:spPr>
          <a:xfrm>
            <a:off x="533400" y="1625600"/>
            <a:ext cx="4102100" cy="4114800"/>
          </a:xfrm>
        </p:spPr>
        <p:txBody>
          <a:bodyPr/>
          <a:lstStyle/>
          <a:p>
            <a:pPr>
              <a:lnSpc>
                <a:spcPct val="80000"/>
              </a:lnSpc>
            </a:pPr>
            <a:r>
              <a:rPr lang="en-US" altLang="en-US" sz="2200"/>
              <a:t>Maintained on a calendar year basis</a:t>
            </a:r>
          </a:p>
          <a:p>
            <a:pPr>
              <a:lnSpc>
                <a:spcPct val="80000"/>
              </a:lnSpc>
            </a:pPr>
            <a:r>
              <a:rPr lang="es-ES" altLang="en-US" sz="2000"/>
              <a:t>Must be maintained for 5 years at the establishment and be available for inspection</a:t>
            </a:r>
            <a:endParaRPr lang="en-US" altLang="en-US" sz="2000"/>
          </a:p>
          <a:p>
            <a:pPr>
              <a:lnSpc>
                <a:spcPct val="80000"/>
              </a:lnSpc>
            </a:pPr>
            <a:r>
              <a:rPr lang="en-US" altLang="en-US" sz="2200"/>
              <a:t>Summary of records for the previous year must be posted from February through April</a:t>
            </a:r>
          </a:p>
          <a:p>
            <a:pPr>
              <a:lnSpc>
                <a:spcPct val="80000"/>
              </a:lnSpc>
              <a:spcBef>
                <a:spcPct val="0"/>
              </a:spcBef>
              <a:buSzPct val="50000"/>
              <a:buFont typeface="Wingdings" panose="05000000000000000000" pitchFamily="2" charset="2"/>
              <a:buChar char="§"/>
            </a:pPr>
            <a:r>
              <a:rPr lang="en-US" altLang="en-US" sz="2000">
                <a:latin typeface="Arial MT" charset="0"/>
              </a:rPr>
              <a:t>Must be certified by the highest ranking official working at the establishment.</a:t>
            </a:r>
            <a:endParaRPr lang="es-ES" altLang="en-US" sz="2000">
              <a:latin typeface="Arial MT" charset="0"/>
            </a:endParaRPr>
          </a:p>
          <a:p>
            <a:pPr>
              <a:lnSpc>
                <a:spcPct val="80000"/>
              </a:lnSpc>
            </a:pPr>
            <a:endParaRPr lang="en-US" altLang="en-US" sz="2200"/>
          </a:p>
        </p:txBody>
      </p:sp>
      <p:pic>
        <p:nvPicPr>
          <p:cNvPr id="444426" name="Picture 10" descr="Form 3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704975"/>
            <a:ext cx="3810000" cy="2892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9483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511" y="2460999"/>
            <a:ext cx="8229023" cy="1143000"/>
          </a:xfrm>
        </p:spPr>
        <p:txBody>
          <a:bodyPr/>
          <a:lstStyle/>
          <a:p>
            <a:r>
              <a:rPr lang="en-US" dirty="0" smtClean="0"/>
              <a:t>Fatality Discussion Workshop</a:t>
            </a:r>
            <a:endParaRPr lang="en-US"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27</a:t>
            </a:fld>
            <a:endParaRPr lang="en-US"/>
          </a:p>
        </p:txBody>
      </p:sp>
    </p:spTree>
    <p:extLst>
      <p:ext uri="{BB962C8B-B14F-4D97-AF65-F5344CB8AC3E}">
        <p14:creationId xmlns:p14="http://schemas.microsoft.com/office/powerpoint/2010/main" val="3260963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Fatality Discussion </a:t>
            </a:r>
            <a:r>
              <a:rPr lang="en-US" dirty="0" smtClean="0"/>
              <a:t>Workshop </a:t>
            </a:r>
            <a:endParaRPr lang="en-US" dirty="0"/>
          </a:p>
        </p:txBody>
      </p:sp>
      <p:sp>
        <p:nvSpPr>
          <p:cNvPr id="3" name="Content Placeholder 2"/>
          <p:cNvSpPr>
            <a:spLocks noGrp="1"/>
          </p:cNvSpPr>
          <p:nvPr>
            <p:ph idx="1"/>
          </p:nvPr>
        </p:nvSpPr>
        <p:spPr/>
        <p:txBody>
          <a:bodyPr/>
          <a:lstStyle/>
          <a:p>
            <a:pPr lvl="1"/>
            <a:r>
              <a:rPr lang="en-US" sz="3200" dirty="0" smtClean="0"/>
              <a:t>What do you think could have happened here based on the information given?</a:t>
            </a:r>
          </a:p>
          <a:p>
            <a:pPr lvl="1"/>
            <a:r>
              <a:rPr lang="en-US" sz="3200" dirty="0" smtClean="0"/>
              <a:t>What (if anything) could have prevented this?</a:t>
            </a:r>
          </a:p>
          <a:p>
            <a:pPr lvl="1"/>
            <a:r>
              <a:rPr lang="en-US" sz="3200" dirty="0" smtClean="0"/>
              <a:t>What topics/OSHA standards/laws might apply to the scenarios?</a:t>
            </a:r>
            <a:endParaRPr lang="en-US" sz="3200"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28</a:t>
            </a:fld>
            <a:endParaRPr lang="en-US"/>
          </a:p>
        </p:txBody>
      </p:sp>
    </p:spTree>
    <p:extLst>
      <p:ext uri="{BB962C8B-B14F-4D97-AF65-F5344CB8AC3E}">
        <p14:creationId xmlns:p14="http://schemas.microsoft.com/office/powerpoint/2010/main" val="41199778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r>
              <a:rPr lang="en-US" altLang="en-US" dirty="0" smtClean="0"/>
              <a:t>29</a:t>
            </a:r>
            <a:endParaRPr lang="en-US" altLang="en-US" dirty="0"/>
          </a:p>
        </p:txBody>
      </p:sp>
      <p:sp>
        <p:nvSpPr>
          <p:cNvPr id="423938" name="Rectangle 2"/>
          <p:cNvSpPr>
            <a:spLocks noGrp="1" noChangeArrowheads="1"/>
          </p:cNvSpPr>
          <p:nvPr>
            <p:ph type="title"/>
          </p:nvPr>
        </p:nvSpPr>
        <p:spPr/>
        <p:txBody>
          <a:bodyPr/>
          <a:lstStyle/>
          <a:p>
            <a:pPr algn="ctr"/>
            <a:r>
              <a:rPr lang="en-US" altLang="en-US" sz="3200" b="0" dirty="0">
                <a:solidFill>
                  <a:schemeClr val="tx1"/>
                </a:solidFill>
              </a:rPr>
              <a:t>Sources of Reference</a:t>
            </a:r>
            <a:endParaRPr lang="es-ES" altLang="en-US" sz="3200" b="0" dirty="0">
              <a:solidFill>
                <a:schemeClr val="tx1"/>
              </a:solidFill>
            </a:endParaRPr>
          </a:p>
        </p:txBody>
      </p:sp>
      <p:sp>
        <p:nvSpPr>
          <p:cNvPr id="423939" name="Rectangle 3"/>
          <p:cNvSpPr>
            <a:spLocks noGrp="1" noChangeArrowheads="1"/>
          </p:cNvSpPr>
          <p:nvPr>
            <p:ph type="body" idx="1"/>
          </p:nvPr>
        </p:nvSpPr>
        <p:spPr/>
        <p:txBody>
          <a:bodyPr/>
          <a:lstStyle/>
          <a:p>
            <a:pPr marL="609600" indent="-609600"/>
            <a:r>
              <a:rPr lang="en-US" altLang="en-US" sz="2000" dirty="0">
                <a:hlinkClick r:id="rId3" tooltip="osha website"/>
              </a:rPr>
              <a:t>www.osha.gov</a:t>
            </a:r>
            <a:endParaRPr lang="en-US" altLang="en-US" sz="2000" dirty="0"/>
          </a:p>
          <a:p>
            <a:pPr marL="990600" lvl="1" indent="-533400">
              <a:buFont typeface="Wingdings" panose="05000000000000000000" pitchFamily="2" charset="2"/>
              <a:buChar char="Ø"/>
            </a:pPr>
            <a:r>
              <a:rPr lang="en-US" altLang="en-US" sz="1800" dirty="0"/>
              <a:t>E-tools, standards, presentations, etc.</a:t>
            </a:r>
          </a:p>
          <a:p>
            <a:pPr marL="609600" indent="-609600"/>
            <a:r>
              <a:rPr lang="en-US" altLang="en-US" sz="2000" dirty="0">
                <a:hlinkClick r:id="rId4" tooltip="osha info website"/>
              </a:rPr>
              <a:t>www.oshainfo.gatech.edu</a:t>
            </a:r>
            <a:endParaRPr lang="en-US" altLang="en-US" sz="2000" dirty="0"/>
          </a:p>
          <a:p>
            <a:pPr marL="990600" lvl="1" indent="-533400">
              <a:buFont typeface="Wingdings" panose="05000000000000000000" pitchFamily="2" charset="2"/>
              <a:buChar char="Ø"/>
            </a:pPr>
            <a:r>
              <a:rPr lang="en-US" altLang="en-US" sz="1800" dirty="0"/>
              <a:t>Free, on-site safety and health consultation</a:t>
            </a:r>
          </a:p>
          <a:p>
            <a:pPr marL="990600" lvl="1" indent="-533400">
              <a:buFont typeface="Wingdings" panose="05000000000000000000" pitchFamily="2" charset="2"/>
              <a:buChar char="Ø"/>
            </a:pPr>
            <a:r>
              <a:rPr lang="en-US" altLang="en-US" sz="1800" dirty="0"/>
              <a:t>Completely confidential from OSHA</a:t>
            </a:r>
          </a:p>
          <a:p>
            <a:pPr marL="0" indent="0">
              <a:buNone/>
            </a:pPr>
            <a:endParaRPr lang="en-US" altLang="en-US" sz="1800" dirty="0"/>
          </a:p>
          <a:p>
            <a:pPr marL="609600" indent="-609600">
              <a:buFont typeface="Wingdings" panose="05000000000000000000" pitchFamily="2" charset="2"/>
              <a:buNone/>
            </a:pPr>
            <a:endParaRPr lang="es-ES" altLang="en-US" sz="2000" dirty="0"/>
          </a:p>
        </p:txBody>
      </p:sp>
    </p:spTree>
    <p:extLst>
      <p:ext uri="{BB962C8B-B14F-4D97-AF65-F5344CB8AC3E}">
        <p14:creationId xmlns:p14="http://schemas.microsoft.com/office/powerpoint/2010/main" val="4103075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489" y="596625"/>
            <a:ext cx="8229023" cy="737062"/>
          </a:xfrm>
        </p:spPr>
        <p:txBody>
          <a:bodyPr/>
          <a:lstStyle/>
          <a:p>
            <a:pPr algn="ctr"/>
            <a:r>
              <a:rPr lang="en-US" dirty="0" smtClean="0"/>
              <a:t>Class Agenda and Objectives</a:t>
            </a:r>
            <a:endParaRPr lang="en-US" dirty="0"/>
          </a:p>
        </p:txBody>
      </p:sp>
      <p:sp>
        <p:nvSpPr>
          <p:cNvPr id="3" name="Content Placeholder 2"/>
          <p:cNvSpPr>
            <a:spLocks noGrp="1"/>
          </p:cNvSpPr>
          <p:nvPr>
            <p:ph idx="1"/>
          </p:nvPr>
        </p:nvSpPr>
        <p:spPr>
          <a:xfrm>
            <a:off x="457489" y="1798402"/>
            <a:ext cx="8229023" cy="3954776"/>
          </a:xfrm>
        </p:spPr>
        <p:txBody>
          <a:bodyPr/>
          <a:lstStyle/>
          <a:p>
            <a:r>
              <a:rPr lang="en-US" sz="2000" dirty="0" smtClean="0"/>
              <a:t>Introduction to Poultry/Meatpacking Industry S&amp;H Initiative</a:t>
            </a:r>
          </a:p>
          <a:p>
            <a:r>
              <a:rPr lang="en-US" sz="2000" dirty="0" smtClean="0"/>
              <a:t>Recognition of Hazards in the Industry</a:t>
            </a:r>
          </a:p>
          <a:p>
            <a:r>
              <a:rPr lang="en-US" sz="2000" dirty="0" smtClean="0"/>
              <a:t>Evaluation of  Hazards in the Industry</a:t>
            </a:r>
          </a:p>
          <a:p>
            <a:r>
              <a:rPr lang="en-US" sz="2000" dirty="0" smtClean="0"/>
              <a:t>Abatement of Safety and Health Hazards in the Industry</a:t>
            </a:r>
          </a:p>
          <a:p>
            <a:r>
              <a:rPr lang="en-US" sz="2000" dirty="0" smtClean="0"/>
              <a:t>Special Emphasis Topics addressed in training:</a:t>
            </a:r>
          </a:p>
          <a:p>
            <a:pPr lvl="1"/>
            <a:r>
              <a:rPr lang="en-US" sz="1800" dirty="0" smtClean="0"/>
              <a:t>Health-Chemical hazards and Ergonomics</a:t>
            </a:r>
          </a:p>
          <a:p>
            <a:pPr lvl="1"/>
            <a:r>
              <a:rPr lang="en-US" sz="1800" dirty="0" smtClean="0"/>
              <a:t>Safety-Hazardous Energy Control, Electrical, Confined Spaces, Guarding</a:t>
            </a:r>
          </a:p>
          <a:p>
            <a:r>
              <a:rPr lang="en-US" sz="2000" dirty="0" smtClean="0"/>
              <a:t>Summary, Discussion, Final Comments</a:t>
            </a:r>
            <a:endParaRPr lang="en-US" sz="2000" dirty="0"/>
          </a:p>
        </p:txBody>
      </p:sp>
      <p:sp>
        <p:nvSpPr>
          <p:cNvPr id="7" name="Slide Number Placeholder 6"/>
          <p:cNvSpPr>
            <a:spLocks noGrp="1"/>
          </p:cNvSpPr>
          <p:nvPr>
            <p:ph type="sldNum" sz="quarter" idx="10"/>
          </p:nvPr>
        </p:nvSpPr>
        <p:spPr/>
        <p:txBody>
          <a:bodyPr/>
          <a:lstStyle/>
          <a:p>
            <a:fld id="{6E2D2B3B-882E-40F3-A32F-6DD516915044}" type="slidenum">
              <a:rPr lang="en-US" smtClean="0"/>
              <a:pPr/>
              <a:t>3</a:t>
            </a:fld>
            <a:endParaRPr lang="en-US" dirty="0"/>
          </a:p>
        </p:txBody>
      </p:sp>
    </p:spTree>
    <p:extLst>
      <p:ext uri="{BB962C8B-B14F-4D97-AF65-F5344CB8AC3E}">
        <p14:creationId xmlns:p14="http://schemas.microsoft.com/office/powerpoint/2010/main" val="1313668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i="1" dirty="0" smtClean="0"/>
              <a:t>Why Are We Here Today?</a:t>
            </a:r>
            <a:endParaRPr lang="en-US" sz="3600" i="1" dirty="0"/>
          </a:p>
        </p:txBody>
      </p:sp>
      <p:sp>
        <p:nvSpPr>
          <p:cNvPr id="3" name="Content Placeholder 2"/>
          <p:cNvSpPr>
            <a:spLocks noGrp="1"/>
          </p:cNvSpPr>
          <p:nvPr>
            <p:ph idx="1"/>
          </p:nvPr>
        </p:nvSpPr>
        <p:spPr/>
        <p:txBody>
          <a:bodyPr/>
          <a:lstStyle/>
          <a:p>
            <a:r>
              <a:rPr lang="en-US" b="1" dirty="0" smtClean="0"/>
              <a:t>Injuries</a:t>
            </a:r>
          </a:p>
          <a:p>
            <a:pPr lvl="1"/>
            <a:r>
              <a:rPr lang="en-US" dirty="0"/>
              <a:t>Poultry workers are twice as likely to suffer serious injuries on the job, and six times more likely to suffer illnesses, compared to other private sector </a:t>
            </a:r>
            <a:r>
              <a:rPr lang="en-US" dirty="0" smtClean="0"/>
              <a:t>workers</a:t>
            </a:r>
          </a:p>
          <a:p>
            <a:pPr lvl="1"/>
            <a:r>
              <a:rPr lang="en-US" dirty="0"/>
              <a:t>In the meat slaughter and processing industry, illness and injury rates are even higher, at rates nearly double those for poultry workers. </a:t>
            </a:r>
            <a:endParaRPr lang="en-US" dirty="0" smtClean="0"/>
          </a:p>
          <a:p>
            <a:endParaRPr lang="en-US" dirty="0" smtClean="0"/>
          </a:p>
        </p:txBody>
      </p:sp>
      <p:sp>
        <p:nvSpPr>
          <p:cNvPr id="7" name="Slide Number Placeholder 6"/>
          <p:cNvSpPr>
            <a:spLocks noGrp="1"/>
          </p:cNvSpPr>
          <p:nvPr>
            <p:ph type="sldNum" sz="quarter" idx="10"/>
          </p:nvPr>
        </p:nvSpPr>
        <p:spPr/>
        <p:txBody>
          <a:bodyPr/>
          <a:lstStyle/>
          <a:p>
            <a:fld id="{6E2D2B3B-882E-40F3-A32F-6DD516915044}" type="slidenum">
              <a:rPr lang="en-US" smtClean="0"/>
              <a:pPr/>
              <a:t>4</a:t>
            </a:fld>
            <a:endParaRPr lang="en-US" dirty="0"/>
          </a:p>
        </p:txBody>
      </p:sp>
    </p:spTree>
    <p:extLst>
      <p:ext uri="{BB962C8B-B14F-4D97-AF65-F5344CB8AC3E}">
        <p14:creationId xmlns:p14="http://schemas.microsoft.com/office/powerpoint/2010/main" val="695366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Poultry/Meatpacking Industries are Inherently Dangerous </a:t>
            </a:r>
            <a:endParaRPr lang="en-US" dirty="0"/>
          </a:p>
        </p:txBody>
      </p:sp>
      <p:sp>
        <p:nvSpPr>
          <p:cNvPr id="6" name="Content Placeholder 5"/>
          <p:cNvSpPr>
            <a:spLocks noGrp="1"/>
          </p:cNvSpPr>
          <p:nvPr>
            <p:ph idx="1"/>
          </p:nvPr>
        </p:nvSpPr>
        <p:spPr/>
        <p:txBody>
          <a:bodyPr/>
          <a:lstStyle/>
          <a:p>
            <a:r>
              <a:rPr lang="en-US" dirty="0" smtClean="0"/>
              <a:t>There are many hazards that are associated with the industries:</a:t>
            </a:r>
          </a:p>
          <a:p>
            <a:pPr lvl="1"/>
            <a:r>
              <a:rPr lang="en-US" dirty="0" smtClean="0"/>
              <a:t>Machine Guarding</a:t>
            </a:r>
          </a:p>
          <a:p>
            <a:pPr lvl="1"/>
            <a:r>
              <a:rPr lang="en-US" dirty="0" smtClean="0"/>
              <a:t>Ergonomics</a:t>
            </a:r>
          </a:p>
          <a:p>
            <a:pPr lvl="1"/>
            <a:r>
              <a:rPr lang="en-US" dirty="0" smtClean="0"/>
              <a:t>Hazardous Chemicals</a:t>
            </a:r>
          </a:p>
          <a:p>
            <a:pPr lvl="1"/>
            <a:r>
              <a:rPr lang="en-US" dirty="0" smtClean="0"/>
              <a:t>Hazardous Energy Control</a:t>
            </a:r>
          </a:p>
          <a:p>
            <a:pPr lvl="1"/>
            <a:r>
              <a:rPr lang="en-US" dirty="0" smtClean="0"/>
              <a:t>Electrical</a:t>
            </a:r>
            <a:endParaRPr lang="en-US"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5</a:t>
            </a:fld>
            <a:endParaRPr lang="en-US" dirty="0"/>
          </a:p>
        </p:txBody>
      </p:sp>
    </p:spTree>
    <p:extLst>
      <p:ext uri="{BB962C8B-B14F-4D97-AF65-F5344CB8AC3E}">
        <p14:creationId xmlns:p14="http://schemas.microsoft.com/office/powerpoint/2010/main" val="217170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Hazards –Machine Guarding and LOTO</a:t>
            </a:r>
            <a:endParaRPr lang="en-US" dirty="0"/>
          </a:p>
        </p:txBody>
      </p:sp>
      <p:pic>
        <p:nvPicPr>
          <p:cNvPr id="7" name="Picture 4" descr="_MG_6959"/>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832610" y="1616055"/>
            <a:ext cx="3021080"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6E2D2B3B-882E-40F3-A32F-6DD516915044}" type="slidenum">
              <a:rPr lang="en-US" smtClean="0"/>
              <a:pPr/>
              <a:t>6</a:t>
            </a:fld>
            <a:endParaRPr lang="en-US"/>
          </a:p>
        </p:txBody>
      </p:sp>
      <p:sp>
        <p:nvSpPr>
          <p:cNvPr id="9" name="TextBox 8"/>
          <p:cNvSpPr txBox="1"/>
          <p:nvPr/>
        </p:nvSpPr>
        <p:spPr>
          <a:xfrm>
            <a:off x="4991100" y="2171700"/>
            <a:ext cx="3848100" cy="3970318"/>
          </a:xfrm>
          <a:prstGeom prst="rect">
            <a:avLst/>
          </a:prstGeom>
          <a:noFill/>
        </p:spPr>
        <p:txBody>
          <a:bodyPr wrap="square" rtlCol="0">
            <a:spAutoFit/>
          </a:bodyPr>
          <a:lstStyle/>
          <a:p>
            <a:r>
              <a:rPr lang="en-US" dirty="0" smtClean="0"/>
              <a:t>Many of the hazards associated with machine guarding and lockout tag out occur during the sanitation process when guards have to be removed and equipment sanitized.</a:t>
            </a:r>
          </a:p>
          <a:p>
            <a:endParaRPr lang="en-US" dirty="0"/>
          </a:p>
          <a:p>
            <a:r>
              <a:rPr lang="en-US" dirty="0" smtClean="0"/>
              <a:t>Production workers may also be exposed to point of operation hazards from the lack of guarding.</a:t>
            </a:r>
          </a:p>
          <a:p>
            <a:endParaRPr lang="en-US" dirty="0"/>
          </a:p>
          <a:p>
            <a:r>
              <a:rPr lang="en-US" dirty="0" smtClean="0"/>
              <a:t>Maintenance workers may be exposed to LOTO hazards, lack of machine guarding, and electrical hazards. </a:t>
            </a:r>
            <a:endParaRPr lang="en-US" dirty="0"/>
          </a:p>
        </p:txBody>
      </p:sp>
    </p:spTree>
    <p:extLst>
      <p:ext uri="{BB962C8B-B14F-4D97-AF65-F5344CB8AC3E}">
        <p14:creationId xmlns:p14="http://schemas.microsoft.com/office/powerpoint/2010/main" val="135618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Ergonomics</a:t>
            </a:r>
            <a:endParaRPr lang="en-US" dirty="0"/>
          </a:p>
        </p:txBody>
      </p:sp>
      <p:sp>
        <p:nvSpPr>
          <p:cNvPr id="6" name="Content Placeholder 5"/>
          <p:cNvSpPr>
            <a:spLocks noGrp="1"/>
          </p:cNvSpPr>
          <p:nvPr>
            <p:ph idx="1"/>
          </p:nvPr>
        </p:nvSpPr>
        <p:spPr/>
        <p:txBody>
          <a:bodyPr/>
          <a:lstStyle/>
          <a:p>
            <a:r>
              <a:rPr lang="en-US" dirty="0"/>
              <a:t>Many production processes </a:t>
            </a:r>
            <a:r>
              <a:rPr lang="en-US" dirty="0" smtClean="0"/>
              <a:t>require the  </a:t>
            </a:r>
            <a:r>
              <a:rPr lang="en-US" dirty="0"/>
              <a:t>performance of repeated and sustained manual </a:t>
            </a:r>
            <a:r>
              <a:rPr lang="en-US" dirty="0" smtClean="0"/>
              <a:t>handling </a:t>
            </a:r>
            <a:r>
              <a:rPr lang="en-US" dirty="0"/>
              <a:t>and manual exertion work tasks. </a:t>
            </a:r>
          </a:p>
          <a:p>
            <a:endParaRPr lang="en-US"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13609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Hazardous Chemicals</a:t>
            </a:r>
            <a:endParaRPr lang="en-US" dirty="0"/>
          </a:p>
        </p:txBody>
      </p:sp>
      <p:sp>
        <p:nvSpPr>
          <p:cNvPr id="4" name="Slide Number Placeholder 3"/>
          <p:cNvSpPr>
            <a:spLocks noGrp="1"/>
          </p:cNvSpPr>
          <p:nvPr>
            <p:ph type="sldNum" sz="quarter" idx="10"/>
          </p:nvPr>
        </p:nvSpPr>
        <p:spPr/>
        <p:txBody>
          <a:bodyPr/>
          <a:lstStyle/>
          <a:p>
            <a:fld id="{6E2D2B3B-882E-40F3-A32F-6DD516915044}" type="slidenum">
              <a:rPr lang="en-US" smtClean="0"/>
              <a:pPr/>
              <a:t>8</a:t>
            </a:fld>
            <a:endParaRPr lang="en-US"/>
          </a:p>
        </p:txBody>
      </p:sp>
      <p:pic>
        <p:nvPicPr>
          <p:cNvPr id="7" name="Picture 4" descr="P1010938"/>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78391" y="1600200"/>
            <a:ext cx="3703109" cy="4525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43500" y="1847850"/>
            <a:ext cx="3398276" cy="3416320"/>
          </a:xfrm>
          <a:prstGeom prst="rect">
            <a:avLst/>
          </a:prstGeom>
          <a:noFill/>
        </p:spPr>
        <p:txBody>
          <a:bodyPr wrap="square" rtlCol="0">
            <a:spAutoFit/>
          </a:bodyPr>
          <a:lstStyle/>
          <a:p>
            <a:r>
              <a:rPr lang="en-US" dirty="0" smtClean="0"/>
              <a:t>Virtually all workers are exposed to chemicals in the workplace:</a:t>
            </a:r>
          </a:p>
          <a:p>
            <a:endParaRPr lang="en-US" dirty="0"/>
          </a:p>
          <a:p>
            <a:r>
              <a:rPr lang="en-US" dirty="0" smtClean="0"/>
              <a:t>All-Possibility of contact with Ammonia Refrigerants</a:t>
            </a:r>
          </a:p>
          <a:p>
            <a:endParaRPr lang="en-US" dirty="0"/>
          </a:p>
          <a:p>
            <a:r>
              <a:rPr lang="en-US" dirty="0" smtClean="0"/>
              <a:t>Sanitation-Corrosive Detergents</a:t>
            </a:r>
          </a:p>
          <a:p>
            <a:endParaRPr lang="en-US" dirty="0"/>
          </a:p>
          <a:p>
            <a:r>
              <a:rPr lang="en-US" dirty="0" smtClean="0"/>
              <a:t>Maintenance-Hexavalent Chromium and solvents from maintaining the equipment </a:t>
            </a:r>
            <a:endParaRPr lang="en-US" dirty="0"/>
          </a:p>
        </p:txBody>
      </p:sp>
    </p:spTree>
    <p:extLst>
      <p:ext uri="{BB962C8B-B14F-4D97-AF65-F5344CB8AC3E}">
        <p14:creationId xmlns:p14="http://schemas.microsoft.com/office/powerpoint/2010/main" val="2397140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algn="ctr" eaLnBrk="1" hangingPunct="1"/>
            <a:r>
              <a:rPr lang="en-US" altLang="en-US" dirty="0" smtClean="0"/>
              <a:t>Slips, Trips, and Falls</a:t>
            </a:r>
          </a:p>
        </p:txBody>
      </p:sp>
      <p:sp>
        <p:nvSpPr>
          <p:cNvPr id="166915" name="Content Placeholder 2"/>
          <p:cNvSpPr>
            <a:spLocks noGrp="1"/>
          </p:cNvSpPr>
          <p:nvPr>
            <p:ph sz="half" idx="1"/>
          </p:nvPr>
        </p:nvSpPr>
        <p:spPr/>
        <p:txBody>
          <a:bodyPr/>
          <a:lstStyle/>
          <a:p>
            <a:pPr eaLnBrk="1" hangingPunct="1"/>
            <a:r>
              <a:rPr lang="en-US" altLang="en-US" dirty="0" smtClean="0"/>
              <a:t>Sanitation workers </a:t>
            </a:r>
          </a:p>
          <a:p>
            <a:pPr eaLnBrk="1" hangingPunct="1"/>
            <a:endParaRPr lang="en-US" altLang="en-US" dirty="0"/>
          </a:p>
          <a:p>
            <a:pPr eaLnBrk="1" hangingPunct="1"/>
            <a:r>
              <a:rPr lang="en-US" altLang="en-US" dirty="0" smtClean="0"/>
              <a:t>Climbing on equipment without proper fall protection</a:t>
            </a:r>
          </a:p>
          <a:p>
            <a:pPr eaLnBrk="1" hangingPunct="1"/>
            <a:r>
              <a:rPr lang="en-US" altLang="en-US" dirty="0" smtClean="0"/>
              <a:t>Using ladders on uneven surfaces and/or equipment</a:t>
            </a:r>
          </a:p>
          <a:p>
            <a:pPr eaLnBrk="1" hangingPunct="1"/>
            <a:r>
              <a:rPr lang="en-US" altLang="en-US" dirty="0" smtClean="0"/>
              <a:t>Not replacing floor covers causing trip hazards</a:t>
            </a:r>
          </a:p>
        </p:txBody>
      </p:sp>
      <p:pic>
        <p:nvPicPr>
          <p:cNvPr id="166916" name="Content Placeholder 4" descr="Fall Hazard.JPG" title="Photo of a worker standing on equipment"/>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4958749" y="1600203"/>
            <a:ext cx="3294250" cy="4525963"/>
          </a:xfrm>
        </p:spPr>
      </p:pic>
    </p:spTree>
    <p:extLst>
      <p:ext uri="{BB962C8B-B14F-4D97-AF65-F5344CB8AC3E}">
        <p14:creationId xmlns:p14="http://schemas.microsoft.com/office/powerpoint/2010/main" val="2197918362"/>
      </p:ext>
    </p:extLst>
  </p:cSld>
  <p:clrMapOvr>
    <a:masterClrMapping/>
  </p:clrMapOvr>
  <p:timing>
    <p:tnLst>
      <p:par>
        <p:cTn id="1" dur="indefinite" restart="never" nodeType="tmRoot"/>
      </p:par>
    </p:tnLst>
  </p:timing>
</p:sld>
</file>

<file path=ppt/theme/theme1.xml><?xml version="1.0" encoding="utf-8"?>
<a:theme xmlns:a="http://schemas.openxmlformats.org/drawingml/2006/main" name="GTRI 2010">
  <a:themeElements>
    <a:clrScheme name="GT Colors">
      <a:dk1>
        <a:srgbClr val="002A54"/>
      </a:dk1>
      <a:lt1>
        <a:srgbClr val="FFFFFF"/>
      </a:lt1>
      <a:dk2>
        <a:srgbClr val="002A54"/>
      </a:dk2>
      <a:lt2>
        <a:srgbClr val="FFF5DC"/>
      </a:lt2>
      <a:accent1>
        <a:srgbClr val="FDB913"/>
      </a:accent1>
      <a:accent2>
        <a:srgbClr val="BE9B69"/>
      </a:accent2>
      <a:accent3>
        <a:srgbClr val="7396C8"/>
      </a:accent3>
      <a:accent4>
        <a:srgbClr val="2A94FE"/>
      </a:accent4>
      <a:accent5>
        <a:srgbClr val="5F4B28"/>
      </a:accent5>
      <a:accent6>
        <a:srgbClr val="D7C3A5"/>
      </a:accent6>
      <a:hlink>
        <a:srgbClr val="FECA38"/>
      </a:hlink>
      <a:folHlink>
        <a:srgbClr val="426DA9"/>
      </a:folHlink>
    </a:clrScheme>
    <a:fontScheme name="Custom 3">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9B69"/>
        </a:solidFill>
        <a:ln>
          <a:solidFill>
            <a:srgbClr val="002A54"/>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2010_GTRI_Final_white_template.potx</Template>
  <TotalTime>0</TotalTime>
  <Words>2793</Words>
  <Application>Microsoft Office PowerPoint</Application>
  <PresentationFormat>On-screen Show (4:3)</PresentationFormat>
  <Paragraphs>321</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ＭＳ Ｐゴシック</vt:lpstr>
      <vt:lpstr>Arial</vt:lpstr>
      <vt:lpstr>Arial MT</vt:lpstr>
      <vt:lpstr>Calibri</vt:lpstr>
      <vt:lpstr>Monotype Sorts</vt:lpstr>
      <vt:lpstr>Tahoma</vt:lpstr>
      <vt:lpstr>Wingdings</vt:lpstr>
      <vt:lpstr>GTRI 2010</vt:lpstr>
      <vt:lpstr>Poultry/Meatpacking Ergo and Safety Training</vt:lpstr>
      <vt:lpstr>Disclaimer</vt:lpstr>
      <vt:lpstr>Class Agenda and Objectives</vt:lpstr>
      <vt:lpstr>Why Are We Here Today?</vt:lpstr>
      <vt:lpstr>Poultry/Meatpacking Industries are Inherently Dangerous </vt:lpstr>
      <vt:lpstr>Hazards –Machine Guarding and LOTO</vt:lpstr>
      <vt:lpstr>Ergonomics</vt:lpstr>
      <vt:lpstr>Hazardous Chemicals</vt:lpstr>
      <vt:lpstr>Slips, Trips, and Falls</vt:lpstr>
      <vt:lpstr>Confined Spaces</vt:lpstr>
      <vt:lpstr>Electrical Hazards</vt:lpstr>
      <vt:lpstr>Protect your health publication</vt:lpstr>
      <vt:lpstr>OSHA’s  National Emphasis and Local Emphasis Programs-Poultry and Meatpacking</vt:lpstr>
      <vt:lpstr>Purpose of the NEP to Address Poultry/Meatpacking   </vt:lpstr>
      <vt:lpstr>OSHA Inspections</vt:lpstr>
      <vt:lpstr>Types of Facilities Inspected</vt:lpstr>
      <vt:lpstr>OSHA Penalties</vt:lpstr>
      <vt:lpstr>OSHA Background</vt:lpstr>
      <vt:lpstr>OSHA “101”</vt:lpstr>
      <vt:lpstr>OSHA—Jurisdiction</vt:lpstr>
      <vt:lpstr>Employer Rights and  Responsibilities</vt:lpstr>
      <vt:lpstr>Employer Requirements = Employee Rights</vt:lpstr>
      <vt:lpstr>Workers’ Rights</vt:lpstr>
      <vt:lpstr>Whistleblower Protection</vt:lpstr>
      <vt:lpstr>Recordkeeping and Reporting</vt:lpstr>
      <vt:lpstr>Recordkeeping Forms</vt:lpstr>
      <vt:lpstr>Fatality Discussion Workshop</vt:lpstr>
      <vt:lpstr>Fatality Discussion Workshop </vt:lpstr>
      <vt:lpstr>Sources of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2018-07-27T17:29:55Z</dcterms:created>
  <dcterms:modified xsi:type="dcterms:W3CDTF">2018-07-27T17:32:28Z</dcterms:modified>
</cp:coreProperties>
</file>