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37"/>
  </p:notesMasterIdLst>
  <p:sldIdLst>
    <p:sldId id="256" r:id="rId3"/>
    <p:sldId id="258" r:id="rId4"/>
    <p:sldId id="257"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9281" autoAdjust="0"/>
  </p:normalViewPr>
  <p:slideViewPr>
    <p:cSldViewPr>
      <p:cViewPr varScale="1">
        <p:scale>
          <a:sx n="80" d="100"/>
          <a:sy n="80" d="100"/>
        </p:scale>
        <p:origin x="1446" y="90"/>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5821C-1FDA-449C-B6E9-C45921D3EE99}" type="datetimeFigureOut">
              <a:rPr lang="en-US" smtClean="0"/>
              <a:t>7/11/2018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4A4C1-D2EF-4D07-A221-03C1CC30B95F}" type="slidenum">
              <a:rPr lang="en-US" smtClean="0"/>
              <a:t>‹#›</a:t>
            </a:fld>
            <a:endParaRPr lang="en-US"/>
          </a:p>
        </p:txBody>
      </p:sp>
    </p:spTree>
    <p:extLst>
      <p:ext uri="{BB962C8B-B14F-4D97-AF65-F5344CB8AC3E}">
        <p14:creationId xmlns:p14="http://schemas.microsoft.com/office/powerpoint/2010/main" val="199397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B98CC5A6-6FF4-4265-B6B6-F661E24942B8}" type="slidenum">
              <a:rPr lang="en-US" altLang="en-US"/>
              <a:pPr/>
              <a:t>4</a:t>
            </a:fld>
            <a:endParaRPr lang="en-US" alt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8353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6355507C-8460-403D-9EF1-809CCEE22D31}" type="slidenum">
              <a:rPr lang="en-US" altLang="en-US"/>
              <a:pPr/>
              <a:t>15</a:t>
            </a:fld>
            <a:endParaRPr lang="en-US" alt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5982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C1AC5FB5-E876-41C7-98D4-D0400550FF53}" type="slidenum">
              <a:rPr lang="en-US" altLang="en-US"/>
              <a:pPr/>
              <a:t>16</a:t>
            </a:fld>
            <a:endParaRPr lang="en-US" altLang="en-US"/>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p:spPr>
        <p:txBody>
          <a:bodyPr/>
          <a:lstStyle/>
          <a:p>
            <a:r>
              <a:rPr lang="en-US" altLang="en-US" smtClean="0"/>
              <a:t>Every 1cm</a:t>
            </a:r>
            <a:r>
              <a:rPr lang="en-US" altLang="en-US" baseline="30000" smtClean="0"/>
              <a:t>3 </a:t>
            </a:r>
            <a:r>
              <a:rPr lang="en-US" altLang="en-US" smtClean="0"/>
              <a:t>of sweat, we lose 0.6 kcal of excessive heat</a:t>
            </a:r>
          </a:p>
        </p:txBody>
      </p:sp>
    </p:spTree>
    <p:extLst>
      <p:ext uri="{BB962C8B-B14F-4D97-AF65-F5344CB8AC3E}">
        <p14:creationId xmlns:p14="http://schemas.microsoft.com/office/powerpoint/2010/main" val="184374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30F5C58E-018C-469A-9FC6-9F8C8A6AA248}" type="slidenum">
              <a:rPr lang="en-US" altLang="en-US"/>
              <a:pPr/>
              <a:t>17</a:t>
            </a:fld>
            <a:endParaRPr lang="en-US" altLang="en-US"/>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noFill/>
        </p:spPr>
        <p:txBody>
          <a:bodyPr/>
          <a:lstStyle/>
          <a:p>
            <a:pPr>
              <a:buFontTx/>
              <a:buChar char="•"/>
            </a:pPr>
            <a:r>
              <a:rPr lang="en-US" altLang="en-US" smtClean="0"/>
              <a:t> Heat Storage means a positive a positive “Delta S” and is consistent with a situation where we are increasing our body temperature</a:t>
            </a:r>
          </a:p>
          <a:p>
            <a:r>
              <a:rPr lang="en-US" altLang="en-US" smtClean="0"/>
              <a:t> </a:t>
            </a:r>
          </a:p>
          <a:p>
            <a:pPr>
              <a:buFontTx/>
              <a:buChar char="•"/>
            </a:pPr>
            <a:endParaRPr lang="en-US" altLang="en-US" smtClean="0"/>
          </a:p>
          <a:p>
            <a:pPr>
              <a:buFontTx/>
              <a:buChar char="•"/>
            </a:pPr>
            <a:r>
              <a:rPr lang="en-US" altLang="en-US" smtClean="0"/>
              <a:t> Heat Loss means a negative “Delta S” and is consistent with a situation where we are decreasing our body temperature</a:t>
            </a:r>
          </a:p>
          <a:p>
            <a:pPr>
              <a:buFontTx/>
              <a:buChar char="•"/>
            </a:pPr>
            <a:endParaRPr lang="en-US" altLang="en-US" smtClean="0"/>
          </a:p>
          <a:p>
            <a:pPr>
              <a:buFontTx/>
              <a:buChar char="•"/>
            </a:pPr>
            <a:r>
              <a:rPr lang="en-US" altLang="en-US" smtClean="0"/>
              <a:t> Heat gain of metabolism will depend on the physical activity we have.  </a:t>
            </a:r>
          </a:p>
          <a:p>
            <a:pPr lvl="1">
              <a:buFontTx/>
              <a:buChar char="•"/>
            </a:pPr>
            <a:r>
              <a:rPr lang="en-US" altLang="en-US" smtClean="0"/>
              <a:t> Working on a computer terminal generates less heat in our body than walking</a:t>
            </a:r>
          </a:p>
          <a:p>
            <a:pPr lvl="1">
              <a:buFontTx/>
              <a:buChar char="•"/>
            </a:pPr>
            <a:r>
              <a:rPr lang="en-US" altLang="en-US" smtClean="0"/>
              <a:t> Carrying a bag o tools generates more heat than just walking</a:t>
            </a:r>
          </a:p>
          <a:p>
            <a:pPr lvl="1">
              <a:buFontTx/>
              <a:buChar char="•"/>
            </a:pPr>
            <a:r>
              <a:rPr lang="en-US" altLang="en-US" smtClean="0"/>
              <a:t> Shoveling gravel continuously generates more heat than just carrying a bag of tools</a:t>
            </a:r>
          </a:p>
          <a:p>
            <a:pPr>
              <a:buFontTx/>
              <a:buChar char="•"/>
            </a:pPr>
            <a:endParaRPr lang="en-US" altLang="en-US" smtClean="0"/>
          </a:p>
          <a:p>
            <a:pPr>
              <a:buFontTx/>
              <a:buChar char="•"/>
            </a:pPr>
            <a:r>
              <a:rPr lang="en-US" altLang="en-US" smtClean="0"/>
              <a:t> Heat loss through the evaporation of sweat</a:t>
            </a:r>
          </a:p>
          <a:p>
            <a:pPr lvl="1">
              <a:buFontTx/>
              <a:buChar char="•"/>
            </a:pPr>
            <a:r>
              <a:rPr lang="en-US" altLang="en-US" smtClean="0"/>
              <a:t>This is our basic mechanism of loosing heat</a:t>
            </a:r>
          </a:p>
          <a:p>
            <a:pPr lvl="1">
              <a:buFontTx/>
              <a:buChar char="•"/>
            </a:pPr>
            <a:r>
              <a:rPr lang="en-US" altLang="en-US" smtClean="0"/>
              <a:t>In order for sweat to evaporate it needs heat (just like when you want to boil water!)</a:t>
            </a:r>
          </a:p>
          <a:p>
            <a:pPr lvl="1">
              <a:buFontTx/>
              <a:buChar char="•"/>
            </a:pPr>
            <a:r>
              <a:rPr lang="en-US" altLang="en-US" smtClean="0"/>
              <a:t>The heat needed for this sweat to evaporate comes from our skin, which in turn is in close contact with the blood that is circulating in our body and brining heat from our internal organs</a:t>
            </a:r>
          </a:p>
          <a:p>
            <a:pPr lvl="1">
              <a:buFontTx/>
              <a:buChar char="•"/>
            </a:pPr>
            <a:r>
              <a:rPr lang="en-US" altLang="en-US" smtClean="0"/>
              <a:t>The air surrounding us, however, will absorb less evaporated sweat the higher its relative humidity</a:t>
            </a:r>
          </a:p>
          <a:p>
            <a:pPr lvl="1">
              <a:buFontTx/>
              <a:buChar char="•"/>
            </a:pPr>
            <a:r>
              <a:rPr lang="en-US" altLang="en-US" smtClean="0"/>
              <a:t>In conclusion, although we may sweat a lot at work, while this sweat does not evaporate we are not cooling our body   </a:t>
            </a:r>
          </a:p>
          <a:p>
            <a:pPr lvl="1"/>
            <a:r>
              <a:rPr lang="en-US" altLang="en-US" smtClean="0"/>
              <a:t> </a:t>
            </a:r>
          </a:p>
          <a:p>
            <a:pPr>
              <a:buFontTx/>
              <a:buChar char="•"/>
            </a:pPr>
            <a:r>
              <a:rPr lang="en-US" altLang="en-US" smtClean="0"/>
              <a:t> Radiation: Is the heat we gain or loose from other surfaces. In a heat stress situation, we are gaining heat from other surfaces that are hotter than our own body</a:t>
            </a:r>
          </a:p>
          <a:p>
            <a:pPr lvl="1">
              <a:buFontTx/>
              <a:buChar char="•"/>
            </a:pPr>
            <a:r>
              <a:rPr lang="en-US" altLang="en-US" smtClean="0"/>
              <a:t> hot metal surface close to where we are working (look at what happens to the inside of a car here when exposed to the sun)</a:t>
            </a:r>
          </a:p>
          <a:p>
            <a:pPr lvl="1">
              <a:buFontTx/>
              <a:buChar char="•"/>
            </a:pPr>
            <a:r>
              <a:rPr lang="en-US" altLang="en-US" smtClean="0"/>
              <a:t> If you live in a one story house, at night you can feel the radiative heat coming down from the roof concrete slab for many hours into the night</a:t>
            </a:r>
          </a:p>
          <a:p>
            <a:pPr lvl="1"/>
            <a:endParaRPr lang="en-US" altLang="en-US" smtClean="0"/>
          </a:p>
          <a:p>
            <a:pPr>
              <a:buFontTx/>
              <a:buChar char="•"/>
            </a:pPr>
            <a:r>
              <a:rPr lang="en-US" altLang="en-US" smtClean="0"/>
              <a:t>  Convection: Is the heat we exchange with the air surrounding us.  In a heat stress situation, we are gaining heat from the air because it is warmer than our body.  When we get into an air conditioned room, we loose heat through convection to the air because the air is cooler than our body. </a:t>
            </a:r>
          </a:p>
          <a:p>
            <a:endParaRPr lang="en-US" altLang="en-US" smtClean="0"/>
          </a:p>
          <a:p>
            <a:endParaRPr lang="en-US" altLang="en-US" smtClean="0"/>
          </a:p>
        </p:txBody>
      </p:sp>
    </p:spTree>
    <p:extLst>
      <p:ext uri="{BB962C8B-B14F-4D97-AF65-F5344CB8AC3E}">
        <p14:creationId xmlns:p14="http://schemas.microsoft.com/office/powerpoint/2010/main" val="3171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409D2AFA-4AE5-4319-9ED1-2FE7FA2E651D}" type="slidenum">
              <a:rPr lang="en-US" altLang="en-US"/>
              <a:pPr/>
              <a:t>18</a:t>
            </a:fld>
            <a:endParaRPr lang="en-US" altLang="en-US"/>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p:txBody>
          <a:bodyPr/>
          <a:lstStyle/>
          <a:p>
            <a:pPr eaLnBrk="1" hangingPunct="1">
              <a:defRPr/>
            </a:pPr>
            <a:r>
              <a:rPr lang="en-US" altLang="en-US" dirty="0" smtClean="0"/>
              <a:t>Heat exhaustion (heat strain) - also a result of excessive heat and dehydration. Signs include:</a:t>
            </a:r>
          </a:p>
          <a:p>
            <a:pPr marL="168244" indent="-168244">
              <a:buFont typeface="Arial" panose="020B0604020202020204" pitchFamily="34" charset="0"/>
              <a:buChar char="•"/>
              <a:defRPr/>
            </a:pPr>
            <a:r>
              <a:rPr lang="en-US" altLang="en-US" dirty="0" smtClean="0"/>
              <a:t>Dizziness</a:t>
            </a:r>
          </a:p>
          <a:p>
            <a:pPr marL="168244" indent="-168244">
              <a:buFont typeface="Arial" panose="020B0604020202020204" pitchFamily="34" charset="0"/>
              <a:buChar char="•"/>
              <a:defRPr/>
            </a:pPr>
            <a:r>
              <a:rPr lang="en-US" altLang="en-US" dirty="0" smtClean="0"/>
              <a:t>Headache</a:t>
            </a:r>
          </a:p>
          <a:p>
            <a:pPr marL="168244" indent="-168244">
              <a:buFont typeface="Arial" panose="020B0604020202020204" pitchFamily="34" charset="0"/>
              <a:buChar char="•"/>
              <a:defRPr/>
            </a:pPr>
            <a:r>
              <a:rPr lang="en-US" altLang="en-US" dirty="0" smtClean="0"/>
              <a:t>Sweaty skin</a:t>
            </a:r>
          </a:p>
          <a:p>
            <a:pPr marL="168244" indent="-168244">
              <a:buFont typeface="Arial" panose="020B0604020202020204" pitchFamily="34" charset="0"/>
              <a:buChar char="•"/>
              <a:defRPr/>
            </a:pPr>
            <a:r>
              <a:rPr lang="en-US" altLang="en-US" dirty="0" smtClean="0"/>
              <a:t>Weakness</a:t>
            </a:r>
          </a:p>
          <a:p>
            <a:pPr marL="168244" indent="-168244">
              <a:buFont typeface="Arial" panose="020B0604020202020204" pitchFamily="34" charset="0"/>
              <a:buChar char="•"/>
              <a:defRPr/>
            </a:pPr>
            <a:r>
              <a:rPr lang="en-US" altLang="en-US" dirty="0" smtClean="0"/>
              <a:t>Cramps</a:t>
            </a:r>
          </a:p>
          <a:p>
            <a:pPr marL="168244" indent="-168244">
              <a:buFont typeface="Arial" panose="020B0604020202020204" pitchFamily="34" charset="0"/>
              <a:buChar char="•"/>
              <a:defRPr/>
            </a:pPr>
            <a:r>
              <a:rPr lang="en-US" altLang="en-US" dirty="0" smtClean="0"/>
              <a:t>Nausea and vomiting</a:t>
            </a:r>
          </a:p>
          <a:p>
            <a:pPr marL="168244" indent="-168244">
              <a:buFont typeface="Arial" panose="020B0604020202020204" pitchFamily="34" charset="0"/>
              <a:buChar char="•"/>
              <a:defRPr/>
            </a:pPr>
            <a:r>
              <a:rPr lang="en-US" altLang="en-US" dirty="0" smtClean="0"/>
              <a:t>Fast heart beat</a:t>
            </a:r>
          </a:p>
          <a:p>
            <a:pPr eaLnBrk="1" hangingPunct="1">
              <a:defRPr/>
            </a:pPr>
            <a:endParaRPr lang="en-US" altLang="en-US" dirty="0" smtClean="0"/>
          </a:p>
          <a:p>
            <a:pPr eaLnBrk="1" hangingPunct="1">
              <a:defRPr/>
            </a:pPr>
            <a:r>
              <a:rPr lang="en-US" altLang="en-US" dirty="0" smtClean="0"/>
              <a:t>Heat Stroke (Heat exhaustion to heat stroke is a continuum) - the most severe form of heat illness, it can occur even in people who are not exercising, if the weather is hot enough. Sings include: </a:t>
            </a:r>
          </a:p>
          <a:p>
            <a:pPr marL="168244" indent="-168244">
              <a:buFont typeface="Arial" panose="020B0604020202020204" pitchFamily="34" charset="0"/>
              <a:buChar char="•"/>
              <a:defRPr/>
            </a:pPr>
            <a:r>
              <a:rPr lang="en-US" altLang="en-US" dirty="0" smtClean="0"/>
              <a:t>Red, hot and dry skin</a:t>
            </a:r>
          </a:p>
          <a:p>
            <a:pPr marL="168244" indent="-168244">
              <a:buFont typeface="Arial" panose="020B0604020202020204" pitchFamily="34" charset="0"/>
              <a:buChar char="•"/>
              <a:defRPr/>
            </a:pPr>
            <a:r>
              <a:rPr lang="en-US" altLang="en-US" dirty="0" smtClean="0"/>
              <a:t>High temperature</a:t>
            </a:r>
          </a:p>
          <a:p>
            <a:pPr marL="168244" indent="-168244">
              <a:buFont typeface="Arial" panose="020B0604020202020204" pitchFamily="34" charset="0"/>
              <a:buChar char="•"/>
              <a:defRPr/>
            </a:pPr>
            <a:r>
              <a:rPr lang="en-US" altLang="en-US" dirty="0" smtClean="0"/>
              <a:t>Confusion</a:t>
            </a:r>
          </a:p>
          <a:p>
            <a:pPr marL="168244" indent="-168244">
              <a:buFont typeface="Arial" panose="020B0604020202020204" pitchFamily="34" charset="0"/>
              <a:buChar char="•"/>
              <a:defRPr/>
            </a:pPr>
            <a:r>
              <a:rPr lang="en-US" altLang="en-US" dirty="0" smtClean="0"/>
              <a:t>Convulsions</a:t>
            </a:r>
          </a:p>
          <a:p>
            <a:pPr marL="168244" indent="-168244">
              <a:buFont typeface="Arial" panose="020B0604020202020204" pitchFamily="34" charset="0"/>
              <a:buChar char="•"/>
              <a:defRPr/>
            </a:pPr>
            <a:r>
              <a:rPr lang="en-US" altLang="en-US" dirty="0" smtClean="0"/>
              <a:t>Fainting</a:t>
            </a:r>
          </a:p>
          <a:p>
            <a:pPr>
              <a:defRPr/>
            </a:pPr>
            <a:endParaRPr lang="en-US" altLang="en-US" dirty="0" smtClean="0">
              <a:latin typeface="Arial" charset="0"/>
            </a:endParaRPr>
          </a:p>
          <a:p>
            <a:pPr>
              <a:defRPr/>
            </a:pPr>
            <a:r>
              <a:rPr lang="en-US" b="1" dirty="0" smtClean="0"/>
              <a:t>Watch out for early symptoms. </a:t>
            </a:r>
          </a:p>
          <a:p>
            <a:pPr>
              <a:defRPr/>
            </a:pPr>
            <a:r>
              <a:rPr lang="en-US" dirty="0" smtClean="0"/>
              <a:t>You may need medical help.</a:t>
            </a:r>
          </a:p>
          <a:p>
            <a:pPr>
              <a:defRPr/>
            </a:pPr>
            <a:r>
              <a:rPr lang="en-US" dirty="0" smtClean="0"/>
              <a:t>People react differently </a:t>
            </a:r>
          </a:p>
          <a:p>
            <a:pPr>
              <a:defRPr/>
            </a:pPr>
            <a:r>
              <a:rPr lang="en-US" dirty="0" smtClean="0"/>
              <a:t>You may have just a few of these symptoms, or most of them</a:t>
            </a:r>
            <a:endParaRPr lang="en-US" altLang="en-US" dirty="0" smtClean="0">
              <a:latin typeface="Arial" charset="0"/>
            </a:endParaRPr>
          </a:p>
        </p:txBody>
      </p:sp>
    </p:spTree>
    <p:extLst>
      <p:ext uri="{BB962C8B-B14F-4D97-AF65-F5344CB8AC3E}">
        <p14:creationId xmlns:p14="http://schemas.microsoft.com/office/powerpoint/2010/main" val="2747816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7172ED37-BB5B-4725-9416-73572C9EFE9A}" type="slidenum">
              <a:rPr lang="en-US" altLang="en-US"/>
              <a:pPr/>
              <a:t>19</a:t>
            </a:fld>
            <a:endParaRPr lang="en-US" altLang="en-US"/>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p:txBody>
          <a:bodyPr/>
          <a:lstStyle/>
          <a:p>
            <a:pPr>
              <a:defRPr/>
            </a:pPr>
            <a:r>
              <a:rPr lang="en-US" altLang="en-US" dirty="0" smtClean="0">
                <a:latin typeface="Arial" charset="0"/>
              </a:rPr>
              <a:t>Individual Factors</a:t>
            </a:r>
          </a:p>
          <a:p>
            <a:pPr marL="168244" indent="-168244">
              <a:buFont typeface="Arial" panose="020B0604020202020204" pitchFamily="34" charset="0"/>
              <a:buChar char="•"/>
              <a:defRPr/>
            </a:pPr>
            <a:r>
              <a:rPr lang="en-US" altLang="en-US" dirty="0" smtClean="0">
                <a:latin typeface="Arial" charset="0"/>
              </a:rPr>
              <a:t>The older we are the more susceptible we are to heat and cold</a:t>
            </a:r>
          </a:p>
          <a:p>
            <a:pPr marL="168244" indent="-168244">
              <a:buFont typeface="Arial" panose="020B0604020202020204" pitchFamily="34" charset="0"/>
              <a:buChar char="•"/>
              <a:defRPr/>
            </a:pPr>
            <a:r>
              <a:rPr lang="en-US" altLang="en-US" dirty="0" smtClean="0">
                <a:latin typeface="Arial" charset="0"/>
              </a:rPr>
              <a:t>The heavier we are, the higher our risk of heat stress problems</a:t>
            </a:r>
          </a:p>
          <a:p>
            <a:pPr marL="168244" indent="-168244">
              <a:buFont typeface="Arial" panose="020B0604020202020204" pitchFamily="34" charset="0"/>
              <a:buChar char="•"/>
              <a:defRPr/>
            </a:pPr>
            <a:r>
              <a:rPr lang="en-US" altLang="en-US" dirty="0" smtClean="0">
                <a:latin typeface="Arial" charset="0"/>
              </a:rPr>
              <a:t>The higher our degree of physical fitness and acclimatization, the lower our risk of heat stress problems</a:t>
            </a:r>
          </a:p>
          <a:p>
            <a:pPr marL="168244" indent="-168244">
              <a:buFont typeface="Arial" panose="020B0604020202020204" pitchFamily="34" charset="0"/>
              <a:buChar char="•"/>
              <a:defRPr/>
            </a:pPr>
            <a:r>
              <a:rPr lang="en-US" altLang="en-US" dirty="0" smtClean="0">
                <a:latin typeface="Arial" charset="0"/>
              </a:rPr>
              <a:t>The higher our metabolism, the quicker we can get rid of built up heat</a:t>
            </a:r>
          </a:p>
          <a:p>
            <a:pPr marL="168244" indent="-168244">
              <a:buFont typeface="Arial" panose="020B0604020202020204" pitchFamily="34" charset="0"/>
              <a:buChar char="•"/>
              <a:defRPr/>
            </a:pPr>
            <a:endParaRPr lang="en-US" altLang="en-US" dirty="0" smtClean="0">
              <a:latin typeface="Arial" charset="0"/>
            </a:endParaRPr>
          </a:p>
          <a:p>
            <a:pPr>
              <a:buFont typeface="Arial" panose="020B0604020202020204" pitchFamily="34" charset="0"/>
              <a:buNone/>
              <a:defRPr/>
            </a:pPr>
            <a:r>
              <a:rPr lang="en-US" altLang="en-US" dirty="0" smtClean="0">
                <a:latin typeface="Arial" charset="0"/>
              </a:rPr>
              <a:t>Environmental Factors</a:t>
            </a:r>
          </a:p>
          <a:p>
            <a:pPr marL="168244" indent="-168244">
              <a:buFont typeface="Arial" panose="020B0604020202020204" pitchFamily="34" charset="0"/>
              <a:buChar char="•"/>
              <a:defRPr/>
            </a:pPr>
            <a:r>
              <a:rPr lang="en-US" altLang="en-US" dirty="0" smtClean="0">
                <a:latin typeface="Arial" charset="0"/>
              </a:rPr>
              <a:t>The higher the external temperature, the higher the risk of heat stress problems</a:t>
            </a:r>
          </a:p>
          <a:p>
            <a:pPr marL="168244" indent="-168244">
              <a:buFont typeface="Arial" panose="020B0604020202020204" pitchFamily="34" charset="0"/>
              <a:buChar char="•"/>
              <a:defRPr/>
            </a:pPr>
            <a:r>
              <a:rPr lang="en-US" altLang="en-US" dirty="0" smtClean="0">
                <a:latin typeface="Arial" charset="0"/>
              </a:rPr>
              <a:t>The higher the temperature of surrounding surfaces, the higher the risk of heat stress problems</a:t>
            </a:r>
          </a:p>
          <a:p>
            <a:pPr marL="168244" indent="-168244">
              <a:buFont typeface="Arial" panose="020B0604020202020204" pitchFamily="34" charset="0"/>
              <a:buChar char="•"/>
              <a:defRPr/>
            </a:pPr>
            <a:r>
              <a:rPr lang="en-US" altLang="en-US" dirty="0" smtClean="0">
                <a:latin typeface="Arial" charset="0"/>
              </a:rPr>
              <a:t>The higher the relative humidity, the higher the risk of heat stress problems (remember what we spoke about sweat evaporation)</a:t>
            </a:r>
          </a:p>
          <a:p>
            <a:pPr marL="168244" indent="-168244">
              <a:buFont typeface="Arial" panose="020B0604020202020204" pitchFamily="34" charset="0"/>
              <a:buChar char="•"/>
              <a:defRPr/>
            </a:pPr>
            <a:r>
              <a:rPr lang="en-US" altLang="en-US" dirty="0" smtClean="0">
                <a:latin typeface="Arial" charset="0"/>
              </a:rPr>
              <a:t>The higher the air movement</a:t>
            </a:r>
          </a:p>
          <a:p>
            <a:pPr marL="616894" lvl="1" indent="-168244">
              <a:buFont typeface="Arial" panose="020B0604020202020204" pitchFamily="34" charset="0"/>
              <a:buChar char="•"/>
              <a:defRPr/>
            </a:pPr>
            <a:r>
              <a:rPr lang="en-US" altLang="en-US" dirty="0" smtClean="0">
                <a:latin typeface="Arial" charset="0"/>
              </a:rPr>
              <a:t>The lower our risk of heat stress problems if the air is cooler than us (imagine what you feel when your body is hot and you get in front of a fan blowing air conditioned) </a:t>
            </a:r>
          </a:p>
          <a:p>
            <a:pPr marL="616894" lvl="1" indent="-168244">
              <a:buFont typeface="Arial" panose="020B0604020202020204" pitchFamily="34" charset="0"/>
              <a:buChar char="•"/>
              <a:defRPr/>
            </a:pPr>
            <a:r>
              <a:rPr lang="en-US" altLang="en-US" dirty="0" smtClean="0">
                <a:latin typeface="Arial" charset="0"/>
              </a:rPr>
              <a:t>The higher our risk of heat stress problems if the air is hotter than us (imagine running the air in your car at noon when the air conditioning is broken!)</a:t>
            </a:r>
          </a:p>
          <a:p>
            <a:pPr>
              <a:defRPr/>
            </a:pPr>
            <a:endParaRPr lang="en-US" altLang="en-US" dirty="0" smtClean="0">
              <a:latin typeface="Arial" charset="0"/>
            </a:endParaRPr>
          </a:p>
        </p:txBody>
      </p:sp>
    </p:spTree>
    <p:extLst>
      <p:ext uri="{BB962C8B-B14F-4D97-AF65-F5344CB8AC3E}">
        <p14:creationId xmlns:p14="http://schemas.microsoft.com/office/powerpoint/2010/main" val="2128275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r>
              <a:rPr lang="en-US" altLang="en-US" dirty="0" smtClean="0"/>
              <a:t>If you are working in shaded conditions with light winds:</a:t>
            </a:r>
            <a:endParaRPr lang="en-US" dirty="0" smtClean="0"/>
          </a:p>
          <a:p>
            <a:pPr marL="168244" indent="-168244">
              <a:buFont typeface="Arial" panose="020B0604020202020204" pitchFamily="34" charset="0"/>
              <a:buChar char="•"/>
              <a:defRPr/>
            </a:pPr>
            <a:endParaRPr lang="en-US" dirty="0" smtClean="0"/>
          </a:p>
          <a:p>
            <a:pPr marL="168244" indent="-168244">
              <a:buFont typeface="Arial" panose="020B0604020202020204" pitchFamily="34" charset="0"/>
              <a:buChar char="•"/>
              <a:defRPr/>
            </a:pPr>
            <a:r>
              <a:rPr lang="en-US" dirty="0" smtClean="0"/>
              <a:t>The </a:t>
            </a:r>
            <a:r>
              <a:rPr lang="en-US" b="1" dirty="0" smtClean="0"/>
              <a:t>"heat index"</a:t>
            </a:r>
            <a:r>
              <a:rPr lang="en-US" dirty="0" smtClean="0"/>
              <a:t> is a single value that takes both temperature and humidity into account.</a:t>
            </a:r>
          </a:p>
          <a:p>
            <a:pPr marL="168244" indent="-168244">
              <a:buFont typeface="Arial" panose="020B0604020202020204" pitchFamily="34" charset="0"/>
              <a:buChar char="•"/>
              <a:defRPr/>
            </a:pPr>
            <a:endParaRPr lang="en-US" dirty="0" smtClean="0"/>
          </a:p>
          <a:p>
            <a:pPr marL="168244" indent="-168244">
              <a:buFont typeface="Arial" panose="020B0604020202020204" pitchFamily="34" charset="0"/>
              <a:buChar char="•"/>
              <a:defRPr/>
            </a:pPr>
            <a:r>
              <a:rPr lang="en-US" dirty="0" smtClean="0"/>
              <a:t>The higher the heat index, the hotter the weather feels, since sweat does not readily evaporate and cool the skin. </a:t>
            </a:r>
          </a:p>
          <a:p>
            <a:pPr marL="168244" indent="-168244">
              <a:buFont typeface="Arial" panose="020B0604020202020204" pitchFamily="34" charset="0"/>
              <a:buChar char="•"/>
              <a:defRPr/>
            </a:pPr>
            <a:endParaRPr lang="en-US" dirty="0" smtClean="0"/>
          </a:p>
          <a:p>
            <a:pPr marL="168244" indent="-168244">
              <a:buFont typeface="Arial" panose="020B0604020202020204" pitchFamily="34" charset="0"/>
              <a:buChar char="•"/>
              <a:defRPr/>
            </a:pPr>
            <a:r>
              <a:rPr lang="en-US" dirty="0" smtClean="0"/>
              <a:t>The heat index is a better measure than air temperature alone for estimating the risk to workers from environmental heat sources.</a:t>
            </a:r>
          </a:p>
          <a:p>
            <a:pPr marL="168244" indent="-168244">
              <a:buFont typeface="Arial" panose="020B0604020202020204" pitchFamily="34" charset="0"/>
              <a:buChar char="•"/>
              <a:defRPr/>
            </a:pPr>
            <a:endParaRPr lang="en-US" dirty="0" smtClean="0"/>
          </a:p>
          <a:p>
            <a:pPr>
              <a:defRPr/>
            </a:pPr>
            <a:r>
              <a:rPr lang="en-US" b="1" dirty="0" smtClean="0"/>
              <a:t>IMPORTANT:</a:t>
            </a:r>
            <a:r>
              <a:rPr lang="en-US" dirty="0" smtClean="0"/>
              <a:t> studies show that the Heat Index can be used to assess heat stress exposures and to set occupational exposure limits for hot environments </a:t>
            </a:r>
            <a:r>
              <a:rPr lang="en-US" b="1" dirty="0" smtClean="0"/>
              <a:t>in the absence of high radiant heat</a:t>
            </a:r>
            <a:endParaRPr lang="en-US" dirty="0" smtClean="0"/>
          </a:p>
          <a:p>
            <a:pPr>
              <a:defRPr/>
            </a:pPr>
            <a:endParaRPr lang="en-US" b="1" dirty="0" smtClean="0"/>
          </a:p>
          <a:p>
            <a:pPr>
              <a:defRPr/>
            </a:pPr>
            <a:r>
              <a:rPr lang="en-US" b="1" dirty="0" smtClean="0"/>
              <a:t>IMPORTANT: </a:t>
            </a:r>
            <a:r>
              <a:rPr lang="en-US" dirty="0" smtClean="0"/>
              <a:t>NOAA devised the heat index values for shaded conditions and light winds. </a:t>
            </a:r>
            <a:r>
              <a:rPr lang="en-US" b="1" dirty="0" smtClean="0"/>
              <a:t>Full sunshine can increase heat index values by up to 15° Fahrenheit</a:t>
            </a:r>
            <a:r>
              <a:rPr lang="en-US" dirty="0" smtClean="0"/>
              <a:t>.</a:t>
            </a:r>
          </a:p>
          <a:p>
            <a:pPr marL="168244" indent="-168244">
              <a:buFont typeface="Arial" panose="020B0604020202020204" pitchFamily="34" charset="0"/>
              <a:buChar char="•"/>
              <a:defRPr/>
            </a:pPr>
            <a:endParaRPr lang="es-PR" dirty="0"/>
          </a:p>
        </p:txBody>
      </p:sp>
      <p:sp>
        <p:nvSpPr>
          <p:cNvPr id="46084"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0BF755CB-3A5C-4A6D-A78D-4B2A585A266A}" type="slidenum">
              <a:rPr lang="en-US" altLang="en-US"/>
              <a:pPr/>
              <a:t>20</a:t>
            </a:fld>
            <a:endParaRPr lang="en-US" altLang="en-US"/>
          </a:p>
        </p:txBody>
      </p:sp>
    </p:spTree>
    <p:extLst>
      <p:ext uri="{BB962C8B-B14F-4D97-AF65-F5344CB8AC3E}">
        <p14:creationId xmlns:p14="http://schemas.microsoft.com/office/powerpoint/2010/main" val="348811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2000" cy="3429000"/>
          </a:xfrm>
          <a:ln/>
        </p:spPr>
      </p:sp>
      <p:sp>
        <p:nvSpPr>
          <p:cNvPr id="47107" name="Notes Placeholder 2"/>
          <p:cNvSpPr>
            <a:spLocks noGrp="1"/>
          </p:cNvSpPr>
          <p:nvPr>
            <p:ph type="body" idx="1"/>
          </p:nvPr>
        </p:nvSpPr>
        <p:spPr>
          <a:noFill/>
        </p:spPr>
        <p:txBody>
          <a:bodyPr/>
          <a:lstStyle/>
          <a:p>
            <a:endParaRPr lang="en-US" altLang="en-US" smtClean="0"/>
          </a:p>
        </p:txBody>
      </p:sp>
      <p:sp>
        <p:nvSpPr>
          <p:cNvPr id="4710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73B24C18-8BD6-4595-9312-E2EE226A45C1}" type="slidenum">
              <a:rPr lang="en-US" altLang="en-US"/>
              <a:pPr/>
              <a:t>21</a:t>
            </a:fld>
            <a:endParaRPr lang="en-US" altLang="en-US"/>
          </a:p>
        </p:txBody>
      </p:sp>
    </p:spTree>
    <p:extLst>
      <p:ext uri="{BB962C8B-B14F-4D97-AF65-F5344CB8AC3E}">
        <p14:creationId xmlns:p14="http://schemas.microsoft.com/office/powerpoint/2010/main" val="3031003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43000" y="685800"/>
            <a:ext cx="4572000" cy="3429000"/>
          </a:xfrm>
          <a:ln/>
        </p:spPr>
      </p:sp>
      <p:sp>
        <p:nvSpPr>
          <p:cNvPr id="48131" name="Notes Placeholder 2"/>
          <p:cNvSpPr>
            <a:spLocks noGrp="1"/>
          </p:cNvSpPr>
          <p:nvPr>
            <p:ph type="body" idx="1"/>
          </p:nvPr>
        </p:nvSpPr>
        <p:spPr>
          <a:noFill/>
        </p:spPr>
        <p:txBody>
          <a:bodyPr/>
          <a:lstStyle/>
          <a:p>
            <a:r>
              <a:rPr lang="en-US" altLang="es-PR" dirty="0" smtClean="0"/>
              <a:t>Over here we will ask everybody to look into their Heat Index Brochure from their package to identify control measures depending on the Heat Index.</a:t>
            </a:r>
          </a:p>
          <a:p>
            <a:endParaRPr lang="en-US" altLang="es-PR" dirty="0" smtClean="0"/>
          </a:p>
          <a:p>
            <a:r>
              <a:rPr lang="en-US" altLang="es-PR" dirty="0" smtClean="0"/>
              <a:t>Ask a different worker from the audience to read the control measures for each HI level</a:t>
            </a:r>
            <a:endParaRPr lang="es-PR" altLang="es-PR" dirty="0" smtClean="0"/>
          </a:p>
        </p:txBody>
      </p:sp>
      <p:sp>
        <p:nvSpPr>
          <p:cNvPr id="48132"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22AC7859-F858-452B-B065-9B792F7425F0}" type="slidenum">
              <a:rPr lang="en-US" altLang="en-US"/>
              <a:pPr/>
              <a:t>22</a:t>
            </a:fld>
            <a:endParaRPr lang="en-US" altLang="en-US"/>
          </a:p>
        </p:txBody>
      </p:sp>
    </p:spTree>
    <p:extLst>
      <p:ext uri="{BB962C8B-B14F-4D97-AF65-F5344CB8AC3E}">
        <p14:creationId xmlns:p14="http://schemas.microsoft.com/office/powerpoint/2010/main" val="147659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43000" y="685800"/>
            <a:ext cx="4572000" cy="3429000"/>
          </a:xfrm>
          <a:ln/>
        </p:spPr>
      </p:sp>
      <p:sp>
        <p:nvSpPr>
          <p:cNvPr id="49155" name="Notes Placeholder 2"/>
          <p:cNvSpPr>
            <a:spLocks noGrp="1"/>
          </p:cNvSpPr>
          <p:nvPr>
            <p:ph type="body" idx="1"/>
          </p:nvPr>
        </p:nvSpPr>
        <p:spPr>
          <a:noFill/>
        </p:spPr>
        <p:txBody>
          <a:bodyPr/>
          <a:lstStyle/>
          <a:p>
            <a:r>
              <a:rPr lang="en-US" altLang="es-PR" smtClean="0"/>
              <a:t>Over here we will ask everybody to look into their Heat Index Brochure from their package to identify control measures depending on the Heat Index.</a:t>
            </a:r>
          </a:p>
          <a:p>
            <a:endParaRPr lang="en-US" altLang="es-PR" smtClean="0"/>
          </a:p>
          <a:p>
            <a:r>
              <a:rPr lang="en-US" altLang="es-PR" smtClean="0"/>
              <a:t>Ask a different worker from the audience to read the control measures for each HI level</a:t>
            </a:r>
            <a:endParaRPr lang="es-PR" altLang="es-PR" smtClean="0"/>
          </a:p>
          <a:p>
            <a:endParaRPr lang="es-PR" altLang="en-US" smtClean="0"/>
          </a:p>
        </p:txBody>
      </p:sp>
      <p:sp>
        <p:nvSpPr>
          <p:cNvPr id="49156"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03A8431C-E37F-4A2A-A297-D21AF82B9689}" type="slidenum">
              <a:rPr lang="en-US" altLang="en-US"/>
              <a:pPr/>
              <a:t>23</a:t>
            </a:fld>
            <a:endParaRPr lang="en-US" altLang="en-US"/>
          </a:p>
        </p:txBody>
      </p:sp>
    </p:spTree>
    <p:extLst>
      <p:ext uri="{BB962C8B-B14F-4D97-AF65-F5344CB8AC3E}">
        <p14:creationId xmlns:p14="http://schemas.microsoft.com/office/powerpoint/2010/main" val="3012104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43000" y="685800"/>
            <a:ext cx="4572000" cy="3429000"/>
          </a:xfrm>
          <a:ln/>
        </p:spPr>
      </p:sp>
      <p:sp>
        <p:nvSpPr>
          <p:cNvPr id="50179" name="Notes Placeholder 2"/>
          <p:cNvSpPr>
            <a:spLocks noGrp="1"/>
          </p:cNvSpPr>
          <p:nvPr>
            <p:ph type="body" idx="1"/>
          </p:nvPr>
        </p:nvSpPr>
        <p:spPr>
          <a:noFill/>
        </p:spPr>
        <p:txBody>
          <a:bodyPr/>
          <a:lstStyle/>
          <a:p>
            <a:r>
              <a:rPr lang="en-US" altLang="es-PR" smtClean="0"/>
              <a:t>Over here we will ask everybody to look into their Heat Index Brochure from their package to identify control measures depending on the Heat Index.</a:t>
            </a:r>
          </a:p>
          <a:p>
            <a:endParaRPr lang="en-US" altLang="es-PR" smtClean="0"/>
          </a:p>
          <a:p>
            <a:r>
              <a:rPr lang="en-US" altLang="es-PR" smtClean="0"/>
              <a:t>Ask a different worker from the audience to read the control measures for each HI level</a:t>
            </a:r>
            <a:endParaRPr lang="es-PR" altLang="es-PR" smtClean="0"/>
          </a:p>
          <a:p>
            <a:endParaRPr lang="es-PR" altLang="en-US" smtClean="0"/>
          </a:p>
        </p:txBody>
      </p:sp>
      <p:sp>
        <p:nvSpPr>
          <p:cNvPr id="50180"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ECE7450-9F55-46CA-BDAA-71E2155C3A21}" type="slidenum">
              <a:rPr lang="en-US" altLang="en-US"/>
              <a:pPr/>
              <a:t>24</a:t>
            </a:fld>
            <a:endParaRPr lang="en-US" altLang="en-US"/>
          </a:p>
        </p:txBody>
      </p:sp>
    </p:spTree>
    <p:extLst>
      <p:ext uri="{BB962C8B-B14F-4D97-AF65-F5344CB8AC3E}">
        <p14:creationId xmlns:p14="http://schemas.microsoft.com/office/powerpoint/2010/main" val="338078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43000" y="685800"/>
            <a:ext cx="4572000" cy="3429000"/>
          </a:xfrm>
          <a:ln/>
        </p:spPr>
      </p:sp>
      <p:sp>
        <p:nvSpPr>
          <p:cNvPr id="32771" name="Notes Placeholder 2"/>
          <p:cNvSpPr>
            <a:spLocks noGrp="1"/>
          </p:cNvSpPr>
          <p:nvPr>
            <p:ph type="body" idx="1"/>
          </p:nvPr>
        </p:nvSpPr>
        <p:spPr>
          <a:noFill/>
        </p:spPr>
        <p:txBody>
          <a:bodyPr/>
          <a:lstStyle/>
          <a:p>
            <a:r>
              <a:rPr lang="en-US" altLang="es-PR" smtClean="0"/>
              <a:t>Hay que definir que es Tmax y a que se refiere con la percentila 90, 95, 99</a:t>
            </a:r>
          </a:p>
          <a:p>
            <a:endParaRPr lang="en-US" altLang="es-PR" smtClean="0"/>
          </a:p>
          <a:p>
            <a:r>
              <a:rPr lang="en-US" altLang="es-PR" smtClean="0"/>
              <a:t>Qu</a:t>
            </a:r>
            <a:r>
              <a:rPr lang="pt-BR" altLang="es-PR" smtClean="0"/>
              <a:t>é significa que 2012 tuvo aprox. 42 dias con tmax sobre la 90 percentila</a:t>
            </a:r>
            <a:r>
              <a:rPr lang="en-US" altLang="es-PR" smtClean="0"/>
              <a:t>?</a:t>
            </a:r>
            <a:endParaRPr lang="es-PR" altLang="es-PR" smtClean="0"/>
          </a:p>
        </p:txBody>
      </p:sp>
      <p:sp>
        <p:nvSpPr>
          <p:cNvPr id="32772"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52DB897B-1349-4942-8826-CDFAC7C40F24}" type="slidenum">
              <a:rPr lang="es-PR" altLang="es-PR"/>
              <a:pPr/>
              <a:t>6</a:t>
            </a:fld>
            <a:endParaRPr lang="es-PR" altLang="es-PR"/>
          </a:p>
        </p:txBody>
      </p:sp>
    </p:spTree>
    <p:extLst>
      <p:ext uri="{BB962C8B-B14F-4D97-AF65-F5344CB8AC3E}">
        <p14:creationId xmlns:p14="http://schemas.microsoft.com/office/powerpoint/2010/main" val="140963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5800"/>
            <a:ext cx="4572000" cy="3429000"/>
          </a:xfrm>
          <a:ln/>
        </p:spPr>
      </p:sp>
      <p:sp>
        <p:nvSpPr>
          <p:cNvPr id="51203" name="Notes Placeholder 2"/>
          <p:cNvSpPr>
            <a:spLocks noGrp="1"/>
          </p:cNvSpPr>
          <p:nvPr>
            <p:ph type="body" idx="1"/>
          </p:nvPr>
        </p:nvSpPr>
        <p:spPr>
          <a:noFill/>
        </p:spPr>
        <p:txBody>
          <a:bodyPr/>
          <a:lstStyle/>
          <a:p>
            <a:r>
              <a:rPr lang="en-US" altLang="es-PR" smtClean="0"/>
              <a:t>Over here we will ask everybody to look into their Heat Index Brochure from their package to identify control measures depending on the Heat Index.</a:t>
            </a:r>
          </a:p>
          <a:p>
            <a:endParaRPr lang="en-US" altLang="es-PR" smtClean="0"/>
          </a:p>
          <a:p>
            <a:r>
              <a:rPr lang="en-US" altLang="es-PR" smtClean="0"/>
              <a:t>Ask a different worker from the audience to read the control measures for each HI level</a:t>
            </a:r>
            <a:endParaRPr lang="es-PR" altLang="es-PR" smtClean="0"/>
          </a:p>
        </p:txBody>
      </p:sp>
      <p:sp>
        <p:nvSpPr>
          <p:cNvPr id="51204"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70CA3B87-E5A5-44C1-948C-512F5C4FA5F7}" type="slidenum">
              <a:rPr lang="en-US" altLang="en-US"/>
              <a:pPr/>
              <a:t>25</a:t>
            </a:fld>
            <a:endParaRPr lang="en-US" altLang="en-US"/>
          </a:p>
        </p:txBody>
      </p:sp>
    </p:spTree>
    <p:extLst>
      <p:ext uri="{BB962C8B-B14F-4D97-AF65-F5344CB8AC3E}">
        <p14:creationId xmlns:p14="http://schemas.microsoft.com/office/powerpoint/2010/main" val="1589798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r>
              <a:rPr lang="en-US" dirty="0" smtClean="0"/>
              <a:t>In such cases we can used another parameter </a:t>
            </a:r>
          </a:p>
          <a:p>
            <a:pPr>
              <a:defRPr/>
            </a:pPr>
            <a:r>
              <a:rPr lang="en-US" dirty="0" smtClean="0"/>
              <a:t>First we take into account these three environmental temperature parameters</a:t>
            </a:r>
          </a:p>
          <a:p>
            <a:pPr>
              <a:defRPr/>
            </a:pPr>
            <a:endParaRPr lang="en-US" dirty="0" smtClean="0"/>
          </a:p>
          <a:p>
            <a:pPr marL="224325" indent="-224325">
              <a:buFont typeface="+mj-lt"/>
              <a:buAutoNum type="arabicPeriod"/>
              <a:defRPr/>
            </a:pPr>
            <a:r>
              <a:rPr lang="en-US" altLang="en-US" dirty="0" smtClean="0"/>
              <a:t>Natural wet bulb temperature which measures the evaporative cooling capacity of the air, using a thermometer with a wet wick and natural air movement</a:t>
            </a:r>
          </a:p>
          <a:p>
            <a:pPr marL="224325" indent="-224325">
              <a:buFont typeface="+mj-lt"/>
              <a:buAutoNum type="arabicPeriod"/>
              <a:defRPr/>
            </a:pPr>
            <a:r>
              <a:rPr lang="en-US" altLang="en-US" dirty="0" smtClean="0"/>
              <a:t>Globe temperature which measures the radiative heat load in the air, using a thermometer in a black copper sphere</a:t>
            </a:r>
          </a:p>
          <a:p>
            <a:pPr marL="224325" indent="-224325">
              <a:buFont typeface="+mj-lt"/>
              <a:buAutoNum type="arabicPeriod"/>
              <a:defRPr/>
            </a:pPr>
            <a:r>
              <a:rPr lang="en-US" altLang="en-US" dirty="0" smtClean="0"/>
              <a:t>Dry bulb temperature which measures basic ambient temperature with a  thermometer shielded from radiation</a:t>
            </a:r>
          </a:p>
          <a:p>
            <a:pPr marL="224325" indent="-224325">
              <a:buFont typeface="+mj-lt"/>
              <a:buAutoNum type="arabicPeriod"/>
              <a:defRPr/>
            </a:pPr>
            <a:endParaRPr lang="en-US" altLang="en-US" dirty="0" smtClean="0"/>
          </a:p>
          <a:p>
            <a:pPr eaLnBrk="1" hangingPunct="1">
              <a:buFont typeface="+mj-lt"/>
              <a:buNone/>
              <a:defRPr/>
            </a:pPr>
            <a:r>
              <a:rPr lang="en-US" altLang="en-US" dirty="0" smtClean="0">
                <a:latin typeface="Arial" charset="0"/>
              </a:rPr>
              <a:t>Then, based on the work conditions, we combine all or some of these temperature parameters into one single temperature estimator called the Wet Bulb Globe Temperature </a:t>
            </a:r>
          </a:p>
          <a:p>
            <a:pPr eaLnBrk="1" hangingPunct="1">
              <a:buFont typeface="+mj-lt"/>
              <a:buNone/>
              <a:defRPr/>
            </a:pPr>
            <a:endParaRPr lang="en-US" altLang="en-US" dirty="0" smtClean="0">
              <a:latin typeface="Arial" charset="0"/>
            </a:endParaRPr>
          </a:p>
          <a:p>
            <a:pPr eaLnBrk="1" hangingPunct="1">
              <a:buFont typeface="+mj-lt"/>
              <a:buNone/>
              <a:defRPr/>
            </a:pPr>
            <a:r>
              <a:rPr lang="en-US" altLang="en-US" dirty="0" smtClean="0">
                <a:latin typeface="Arial" charset="0"/>
              </a:rPr>
              <a:t>There are two ways to calculate WBGT:</a:t>
            </a:r>
          </a:p>
          <a:p>
            <a:pPr marL="224325" indent="-224325">
              <a:buFont typeface="+mj-lt"/>
              <a:buAutoNum type="arabicPeriod"/>
              <a:defRPr/>
            </a:pPr>
            <a:r>
              <a:rPr lang="en-US" altLang="en-US" dirty="0" smtClean="0">
                <a:latin typeface="Arial" charset="0"/>
              </a:rPr>
              <a:t>If you are working outdoors under the sun</a:t>
            </a:r>
          </a:p>
          <a:p>
            <a:pPr marL="224325" indent="-224325">
              <a:buFont typeface="+mj-lt"/>
              <a:buAutoNum type="arabicPeriod"/>
              <a:defRPr/>
            </a:pPr>
            <a:r>
              <a:rPr lang="en-US" altLang="en-US" dirty="0" smtClean="0">
                <a:latin typeface="Arial" charset="0"/>
              </a:rPr>
              <a:t>If you are working indoors or outdoors in the shade</a:t>
            </a:r>
          </a:p>
          <a:p>
            <a:pPr marL="224325" indent="-224325">
              <a:buFont typeface="+mj-lt"/>
              <a:buAutoNum type="arabicPeriod"/>
              <a:defRPr/>
            </a:pPr>
            <a:endParaRPr lang="en-US" altLang="en-US" dirty="0" smtClean="0"/>
          </a:p>
        </p:txBody>
      </p:sp>
      <p:sp>
        <p:nvSpPr>
          <p:cNvPr id="5222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8DAF7F0-29EC-43F5-B1D8-BB3F4097EC95}" type="slidenum">
              <a:rPr lang="en-US" altLang="en-US"/>
              <a:pPr/>
              <a:t>26</a:t>
            </a:fld>
            <a:endParaRPr lang="en-US" altLang="en-US"/>
          </a:p>
        </p:txBody>
      </p:sp>
    </p:spTree>
    <p:extLst>
      <p:ext uri="{BB962C8B-B14F-4D97-AF65-F5344CB8AC3E}">
        <p14:creationId xmlns:p14="http://schemas.microsoft.com/office/powerpoint/2010/main" val="31372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r>
              <a:rPr lang="en-US" dirty="0" smtClean="0"/>
              <a:t>In such cases we can used another parameter </a:t>
            </a:r>
          </a:p>
          <a:p>
            <a:pPr>
              <a:defRPr/>
            </a:pPr>
            <a:r>
              <a:rPr lang="en-US" dirty="0" smtClean="0"/>
              <a:t>First we take into account these three environmental temperature parameters</a:t>
            </a:r>
          </a:p>
          <a:p>
            <a:pPr>
              <a:defRPr/>
            </a:pPr>
            <a:endParaRPr lang="en-US" dirty="0" smtClean="0"/>
          </a:p>
          <a:p>
            <a:pPr marL="224325" indent="-224325">
              <a:buFont typeface="+mj-lt"/>
              <a:buAutoNum type="arabicPeriod"/>
              <a:defRPr/>
            </a:pPr>
            <a:r>
              <a:rPr lang="en-US" altLang="en-US" dirty="0" smtClean="0"/>
              <a:t>Natural wet bulb temperature which measures the evaporative cooling capacity of the air, using a thermometer with a wet wick and natural air movement</a:t>
            </a:r>
          </a:p>
          <a:p>
            <a:pPr marL="224325" indent="-224325">
              <a:buFont typeface="+mj-lt"/>
              <a:buAutoNum type="arabicPeriod"/>
              <a:defRPr/>
            </a:pPr>
            <a:r>
              <a:rPr lang="en-US" altLang="en-US" dirty="0" smtClean="0"/>
              <a:t>Globe temperature which measures the radiative heat load in the air, using a thermometer in a black copper sphere</a:t>
            </a:r>
          </a:p>
          <a:p>
            <a:pPr marL="224325" indent="-224325">
              <a:buFont typeface="+mj-lt"/>
              <a:buAutoNum type="arabicPeriod"/>
              <a:defRPr/>
            </a:pPr>
            <a:r>
              <a:rPr lang="en-US" altLang="en-US" dirty="0" smtClean="0"/>
              <a:t>Dry bulb temperature which measures basic ambient temperature with a  thermometer shielded from radiation</a:t>
            </a:r>
          </a:p>
          <a:p>
            <a:pPr marL="224325" indent="-224325">
              <a:buFont typeface="+mj-lt"/>
              <a:buAutoNum type="arabicPeriod"/>
              <a:defRPr/>
            </a:pPr>
            <a:endParaRPr lang="en-US" altLang="en-US" dirty="0" smtClean="0"/>
          </a:p>
          <a:p>
            <a:pPr eaLnBrk="1" hangingPunct="1">
              <a:buFont typeface="+mj-lt"/>
              <a:buNone/>
              <a:defRPr/>
            </a:pPr>
            <a:r>
              <a:rPr lang="en-US" altLang="en-US" dirty="0" smtClean="0">
                <a:latin typeface="Arial" charset="0"/>
              </a:rPr>
              <a:t>Then, based on the work conditions, we combine all or some of these temperature parameters into one single temperature estimator called the Wet Bulb Globe Temperature </a:t>
            </a:r>
          </a:p>
          <a:p>
            <a:pPr eaLnBrk="1" hangingPunct="1">
              <a:buFont typeface="+mj-lt"/>
              <a:buNone/>
              <a:defRPr/>
            </a:pPr>
            <a:endParaRPr lang="en-US" altLang="en-US" dirty="0" smtClean="0">
              <a:latin typeface="Arial" charset="0"/>
            </a:endParaRPr>
          </a:p>
          <a:p>
            <a:pPr eaLnBrk="1" hangingPunct="1">
              <a:buFont typeface="+mj-lt"/>
              <a:buNone/>
              <a:defRPr/>
            </a:pPr>
            <a:r>
              <a:rPr lang="en-US" altLang="en-US" dirty="0" smtClean="0">
                <a:latin typeface="Arial" charset="0"/>
              </a:rPr>
              <a:t>There are two ways to calculate WBGT:</a:t>
            </a:r>
          </a:p>
          <a:p>
            <a:pPr marL="224325" indent="-224325">
              <a:buFont typeface="+mj-lt"/>
              <a:buAutoNum type="arabicPeriod"/>
              <a:defRPr/>
            </a:pPr>
            <a:r>
              <a:rPr lang="en-US" altLang="en-US" dirty="0" smtClean="0">
                <a:latin typeface="Arial" charset="0"/>
              </a:rPr>
              <a:t>If you are working outdoors under the sun</a:t>
            </a:r>
          </a:p>
          <a:p>
            <a:pPr marL="224325" indent="-224325">
              <a:buFont typeface="+mj-lt"/>
              <a:buAutoNum type="arabicPeriod"/>
              <a:defRPr/>
            </a:pPr>
            <a:r>
              <a:rPr lang="en-US" altLang="en-US" dirty="0" smtClean="0">
                <a:latin typeface="Arial" charset="0"/>
              </a:rPr>
              <a:t>If you are working indoors or outdoors in the shade</a:t>
            </a:r>
          </a:p>
          <a:p>
            <a:pPr marL="224325" indent="-224325">
              <a:buFont typeface="+mj-lt"/>
              <a:buAutoNum type="arabicPeriod"/>
              <a:defRPr/>
            </a:pPr>
            <a:endParaRPr lang="en-US" altLang="en-US" dirty="0" smtClean="0"/>
          </a:p>
        </p:txBody>
      </p:sp>
      <p:sp>
        <p:nvSpPr>
          <p:cNvPr id="5222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8DAF7F0-29EC-43F5-B1D8-BB3F4097EC95}" type="slidenum">
              <a:rPr lang="en-US" altLang="en-US"/>
              <a:pPr/>
              <a:t>27</a:t>
            </a:fld>
            <a:endParaRPr lang="en-US" altLang="en-US"/>
          </a:p>
        </p:txBody>
      </p:sp>
    </p:spTree>
    <p:extLst>
      <p:ext uri="{BB962C8B-B14F-4D97-AF65-F5344CB8AC3E}">
        <p14:creationId xmlns:p14="http://schemas.microsoft.com/office/powerpoint/2010/main" val="1673911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r>
              <a:rPr lang="en-US" dirty="0">
                <a:latin typeface="Arial" pitchFamily="34" charset="0"/>
              </a:rPr>
              <a:t>Values shown are for a “standard man” of 70 kg (154 </a:t>
            </a:r>
            <a:r>
              <a:rPr lang="en-US" dirty="0" err="1">
                <a:latin typeface="Arial" pitchFamily="34" charset="0"/>
              </a:rPr>
              <a:t>lb</a:t>
            </a:r>
            <a:r>
              <a:rPr lang="en-US" dirty="0">
                <a:latin typeface="Arial" pitchFamily="34" charset="0"/>
              </a:rPr>
              <a:t>) body weight and 1.8 m2 (19.4 ft2) body surface. The “standard man” is used to normalize the data from the variability found in human beings. Both men and women adapt well to heat exposure, and given the similar physiological ability to tolerate heat, there are no significant differences between the sexes. </a:t>
            </a:r>
            <a:endParaRPr lang="en-US" dirty="0" smtClean="0"/>
          </a:p>
          <a:p>
            <a:pPr>
              <a:defRPr/>
            </a:pPr>
            <a:endParaRPr lang="en-US" dirty="0">
              <a:latin typeface="Arial" pitchFamily="34" charset="0"/>
            </a:endParaRPr>
          </a:p>
          <a:p>
            <a:pPr>
              <a:defRPr/>
            </a:pPr>
            <a:r>
              <a:rPr lang="en-US" dirty="0">
                <a:latin typeface="Arial" pitchFamily="34" charset="0"/>
              </a:rPr>
              <a:t>Employers should have an acclimatization plan for new and returning workers, because lack of acclimatization has been shown to be a major factor associated with worker heat-related illness and death. NIOSH recommends that employers provide the means for appropriate hydration and encourage their workers to hydrate themselves with potable water &lt;15°C (59°F) made accessible near the work area. Workers in heat &lt;2 hours and involved in moderate work activities should drink 1 cup (8 oz.) of water every 15–20 minutes, but during prolonged sweating lasting several hours, they should drink sports drinks containing balanced electrolytes. In addition, employers should implement a work/rest schedule and provide a cool area (e.g., air-conditioned or shaded) for workers to rest and recover. These elements are intended to protect the health of workers from heat stress in a variety of hot environments.</a:t>
            </a:r>
          </a:p>
          <a:p>
            <a:pPr>
              <a:defRPr/>
            </a:pPr>
            <a:endParaRPr lang="en-US" altLang="en-US" dirty="0">
              <a:latin typeface="Arial" pitchFamily="34" charset="0"/>
            </a:endParaRPr>
          </a:p>
          <a:p>
            <a:r>
              <a:rPr lang="es-PR" b="1" dirty="0" err="1">
                <a:latin typeface="Arial" pitchFamily="34" charset="0"/>
              </a:rPr>
              <a:t>Recommendations</a:t>
            </a:r>
            <a:r>
              <a:rPr lang="es-PR" b="1" dirty="0">
                <a:latin typeface="Arial" pitchFamily="34" charset="0"/>
              </a:rPr>
              <a:t> </a:t>
            </a:r>
            <a:r>
              <a:rPr lang="es-PR" b="1" dirty="0" err="1">
                <a:latin typeface="Arial" pitchFamily="34" charset="0"/>
              </a:rPr>
              <a:t>for</a:t>
            </a:r>
            <a:r>
              <a:rPr lang="es-PR" b="1" dirty="0">
                <a:latin typeface="Arial" pitchFamily="34" charset="0"/>
              </a:rPr>
              <a:t> </a:t>
            </a:r>
            <a:r>
              <a:rPr lang="es-PR" b="1" dirty="0" err="1">
                <a:latin typeface="Arial" pitchFamily="34" charset="0"/>
              </a:rPr>
              <a:t>an</a:t>
            </a:r>
            <a:r>
              <a:rPr lang="es-PR" b="1" dirty="0">
                <a:latin typeface="Arial" pitchFamily="34" charset="0"/>
              </a:rPr>
              <a:t> </a:t>
            </a:r>
            <a:r>
              <a:rPr lang="es-PR" b="1" dirty="0" err="1">
                <a:latin typeface="Arial" pitchFamily="34" charset="0"/>
              </a:rPr>
              <a:t>Acclimatization</a:t>
            </a:r>
            <a:r>
              <a:rPr lang="es-PR" b="1" dirty="0">
                <a:latin typeface="Arial" pitchFamily="34" charset="0"/>
              </a:rPr>
              <a:t> Plan</a:t>
            </a:r>
            <a:r>
              <a:rPr lang="es-PR" dirty="0">
                <a:latin typeface="Arial" pitchFamily="34" charset="0"/>
              </a:rPr>
              <a:t>	</a:t>
            </a:r>
          </a:p>
          <a:p>
            <a:r>
              <a:rPr lang="en-US" dirty="0">
                <a:latin typeface="Arial" pitchFamily="34" charset="0"/>
              </a:rPr>
              <a:t>Gradually increase exposure time in hot environmental conditions over a period of 7 to 14 days.</a:t>
            </a:r>
          </a:p>
          <a:p>
            <a:r>
              <a:rPr lang="en-US" dirty="0">
                <a:latin typeface="Arial" pitchFamily="34" charset="0"/>
              </a:rPr>
              <a:t>For new workers, the schedule should be no more than 20% of the usual duration of work in the hot environment on day 1 and a no more than 20% increase on each additional day.</a:t>
            </a:r>
          </a:p>
          <a:p>
            <a:r>
              <a:rPr lang="en-US" dirty="0">
                <a:latin typeface="Arial" pitchFamily="34" charset="0"/>
              </a:rPr>
              <a:t>For workers who have had previous experience with the job, the acclimatization regimen should be no more than 50% of the usual duration of work in the hot environment on day 1, 60% on day 2, 80% on day 3, and 100% on day 4.</a:t>
            </a:r>
          </a:p>
          <a:p>
            <a:r>
              <a:rPr lang="en-US" dirty="0">
                <a:latin typeface="Arial" pitchFamily="34" charset="0"/>
              </a:rPr>
              <a:t>The time required for non–physically fit individuals to develop acclimatization is about 50% greater than for the physically fit.</a:t>
            </a:r>
          </a:p>
          <a:p>
            <a:r>
              <a:rPr lang="es-PR" dirty="0">
                <a:latin typeface="Arial" pitchFamily="34" charset="0"/>
              </a:rPr>
              <a:t>	</a:t>
            </a:r>
          </a:p>
          <a:p>
            <a:pPr>
              <a:defRPr/>
            </a:pPr>
            <a:endParaRPr lang="en-US" altLang="en-US" dirty="0" smtClean="0"/>
          </a:p>
        </p:txBody>
      </p:sp>
      <p:sp>
        <p:nvSpPr>
          <p:cNvPr id="5222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8DAF7F0-29EC-43F5-B1D8-BB3F4097EC95}" type="slidenum">
              <a:rPr lang="en-US" altLang="en-US"/>
              <a:pPr/>
              <a:t>28</a:t>
            </a:fld>
            <a:endParaRPr lang="en-US" altLang="en-US"/>
          </a:p>
        </p:txBody>
      </p:sp>
    </p:spTree>
    <p:extLst>
      <p:ext uri="{BB962C8B-B14F-4D97-AF65-F5344CB8AC3E}">
        <p14:creationId xmlns:p14="http://schemas.microsoft.com/office/powerpoint/2010/main" val="454795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a:defRPr/>
            </a:pPr>
            <a:r>
              <a:rPr lang="en-US" dirty="0">
                <a:latin typeface="Arial" pitchFamily="34" charset="0"/>
              </a:rPr>
              <a:t>Values shown are for a “standard man” of 70 kg (154 </a:t>
            </a:r>
            <a:r>
              <a:rPr lang="en-US" dirty="0" err="1">
                <a:latin typeface="Arial" pitchFamily="34" charset="0"/>
              </a:rPr>
              <a:t>lb</a:t>
            </a:r>
            <a:r>
              <a:rPr lang="en-US" dirty="0">
                <a:latin typeface="Arial" pitchFamily="34" charset="0"/>
              </a:rPr>
              <a:t>) body weight and 1.8 m2 (19.4 ft2) body surface. The “standard man” is used to normalize the data from the variability found in human beings. Both men and women adapt well to heat exposure, and given the similar physiological ability to tolerate heat, there are no significant differences between the sexes. </a:t>
            </a:r>
          </a:p>
          <a:p>
            <a:pPr>
              <a:defRPr/>
            </a:pPr>
            <a:endParaRPr lang="en-US" dirty="0">
              <a:latin typeface="Arial" pitchFamily="34" charset="0"/>
            </a:endParaRPr>
          </a:p>
          <a:p>
            <a:pPr>
              <a:defRPr/>
            </a:pPr>
            <a:endParaRPr lang="en-US" dirty="0" smtClean="0"/>
          </a:p>
        </p:txBody>
      </p:sp>
      <p:sp>
        <p:nvSpPr>
          <p:cNvPr id="5222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D8DAF7F0-29EC-43F5-B1D8-BB3F4097EC95}" type="slidenum">
              <a:rPr lang="en-US" altLang="en-US"/>
              <a:pPr/>
              <a:t>29</a:t>
            </a:fld>
            <a:endParaRPr lang="en-US" altLang="en-US"/>
          </a:p>
        </p:txBody>
      </p:sp>
    </p:spTree>
    <p:extLst>
      <p:ext uri="{BB962C8B-B14F-4D97-AF65-F5344CB8AC3E}">
        <p14:creationId xmlns:p14="http://schemas.microsoft.com/office/powerpoint/2010/main" val="11696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572000" cy="3429000"/>
          </a:xfrm>
          <a:ln/>
        </p:spPr>
      </p:sp>
      <p:sp>
        <p:nvSpPr>
          <p:cNvPr id="33795" name="Notes Placeholder 2"/>
          <p:cNvSpPr>
            <a:spLocks noGrp="1"/>
          </p:cNvSpPr>
          <p:nvPr>
            <p:ph type="body" idx="1"/>
          </p:nvPr>
        </p:nvSpPr>
        <p:spPr>
          <a:noFill/>
        </p:spPr>
        <p:txBody>
          <a:bodyPr/>
          <a:lstStyle/>
          <a:p>
            <a:r>
              <a:rPr lang="en-US" altLang="es-PR" smtClean="0"/>
              <a:t>Hay que definir lo que es Tmaxspell de la misma forma que en la transparencia anterior.</a:t>
            </a:r>
          </a:p>
          <a:p>
            <a:endParaRPr lang="en-US" altLang="es-PR" smtClean="0"/>
          </a:p>
          <a:p>
            <a:r>
              <a:rPr lang="en-US" altLang="es-PR" smtClean="0"/>
              <a:t>A </a:t>
            </a:r>
            <a:r>
              <a:rPr lang="en-US" altLang="es-PR" b="1" smtClean="0"/>
              <a:t>heat spell</a:t>
            </a:r>
            <a:r>
              <a:rPr lang="en-US" altLang="es-PR" smtClean="0"/>
              <a:t> is a prolonged period of excessively </a:t>
            </a:r>
            <a:r>
              <a:rPr lang="en-US" altLang="es-PR" b="1" smtClean="0"/>
              <a:t>hot</a:t>
            </a:r>
            <a:r>
              <a:rPr lang="en-US" altLang="es-PR" smtClean="0"/>
              <a:t> weather, which may be accompanied by high humidity, especially in oceanic climate countries. A </a:t>
            </a:r>
            <a:r>
              <a:rPr lang="en-US" altLang="es-PR" b="1" smtClean="0"/>
              <a:t>heat spell</a:t>
            </a:r>
            <a:r>
              <a:rPr lang="en-US" altLang="es-PR" smtClean="0"/>
              <a:t> is measured relative to the usual weather in the area and relative to normal temperatures for the season</a:t>
            </a:r>
            <a:endParaRPr lang="es-PR" altLang="es-PR" smtClean="0"/>
          </a:p>
        </p:txBody>
      </p:sp>
      <p:sp>
        <p:nvSpPr>
          <p:cNvPr id="33796"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536FF02A-48D7-4DD4-8844-D66BF4ACAA2D}" type="slidenum">
              <a:rPr lang="es-PR" altLang="es-PR"/>
              <a:pPr/>
              <a:t>7</a:t>
            </a:fld>
            <a:endParaRPr lang="es-PR" altLang="es-PR"/>
          </a:p>
        </p:txBody>
      </p:sp>
    </p:spTree>
    <p:extLst>
      <p:ext uri="{BB962C8B-B14F-4D97-AF65-F5344CB8AC3E}">
        <p14:creationId xmlns:p14="http://schemas.microsoft.com/office/powerpoint/2010/main" val="1171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p:spPr>
        <p:txBody>
          <a:bodyPr/>
          <a:lstStyle/>
          <a:p>
            <a:endParaRPr lang="es-PR" altLang="es-PR" dirty="0" smtClean="0"/>
          </a:p>
        </p:txBody>
      </p:sp>
      <p:sp>
        <p:nvSpPr>
          <p:cNvPr id="34820"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BC289167-4656-4F9A-A58F-91DE045FDAA5}" type="slidenum">
              <a:rPr lang="es-PR" altLang="es-PR"/>
              <a:pPr/>
              <a:t>8</a:t>
            </a:fld>
            <a:endParaRPr lang="es-PR" altLang="es-PR"/>
          </a:p>
        </p:txBody>
      </p:sp>
    </p:spTree>
    <p:extLst>
      <p:ext uri="{BB962C8B-B14F-4D97-AF65-F5344CB8AC3E}">
        <p14:creationId xmlns:p14="http://schemas.microsoft.com/office/powerpoint/2010/main" val="95946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43000" y="685800"/>
            <a:ext cx="4572000" cy="3429000"/>
          </a:xfrm>
          <a:ln/>
        </p:spPr>
      </p:sp>
      <p:sp>
        <p:nvSpPr>
          <p:cNvPr id="35843" name="Notes Placeholder 2"/>
          <p:cNvSpPr>
            <a:spLocks noGrp="1"/>
          </p:cNvSpPr>
          <p:nvPr>
            <p:ph type="body" idx="1"/>
          </p:nvPr>
        </p:nvSpPr>
        <p:spPr>
          <a:noFill/>
        </p:spPr>
        <p:txBody>
          <a:bodyPr/>
          <a:lstStyle/>
          <a:p>
            <a:pPr defTabSz="912879"/>
            <a:endParaRPr lang="es-PR" altLang="es-PR" dirty="0" smtClean="0"/>
          </a:p>
        </p:txBody>
      </p:sp>
      <p:sp>
        <p:nvSpPr>
          <p:cNvPr id="35844"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63168DA0-4566-4A95-9635-51BA2E92C6BC}" type="slidenum">
              <a:rPr lang="es-PR" altLang="es-PR"/>
              <a:pPr/>
              <a:t>10</a:t>
            </a:fld>
            <a:endParaRPr lang="es-PR" altLang="es-PR"/>
          </a:p>
        </p:txBody>
      </p:sp>
    </p:spTree>
    <p:extLst>
      <p:ext uri="{BB962C8B-B14F-4D97-AF65-F5344CB8AC3E}">
        <p14:creationId xmlns:p14="http://schemas.microsoft.com/office/powerpoint/2010/main" val="215935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noFill/>
        </p:spPr>
        <p:txBody>
          <a:bodyPr/>
          <a:lstStyle/>
          <a:p>
            <a:pPr defTabSz="912879">
              <a:spcBef>
                <a:spcPct val="0"/>
              </a:spcBef>
            </a:pPr>
            <a:r>
              <a:rPr lang="en-US" altLang="es-PR" dirty="0" smtClean="0"/>
              <a:t>Relative Risk of Non-accidental</a:t>
            </a:r>
            <a:r>
              <a:rPr lang="en-US" altLang="es-PR" baseline="0" dirty="0" smtClean="0"/>
              <a:t> Deaths</a:t>
            </a:r>
            <a:endParaRPr lang="es-PR" altLang="es-PR" dirty="0" smtClean="0"/>
          </a:p>
          <a:p>
            <a:pPr defTabSz="912879"/>
            <a:endParaRPr lang="es-PR" altLang="es-PR" dirty="0" smtClean="0"/>
          </a:p>
        </p:txBody>
      </p:sp>
      <p:sp>
        <p:nvSpPr>
          <p:cNvPr id="36868"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87099F4D-7951-46A4-ACD5-5FB6143034D9}" type="slidenum">
              <a:rPr lang="es-PR" altLang="es-PR"/>
              <a:pPr/>
              <a:t>11</a:t>
            </a:fld>
            <a:endParaRPr lang="es-PR" altLang="es-PR"/>
          </a:p>
        </p:txBody>
      </p:sp>
    </p:spTree>
    <p:extLst>
      <p:ext uri="{BB962C8B-B14F-4D97-AF65-F5344CB8AC3E}">
        <p14:creationId xmlns:p14="http://schemas.microsoft.com/office/powerpoint/2010/main" val="109271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94B2E89B-A524-4C2A-9D65-3C18C8B69D52}" type="slidenum">
              <a:rPr lang="en-US" altLang="en-US"/>
              <a:pPr/>
              <a:t>12</a:t>
            </a:fld>
            <a:endParaRPr lang="en-US" altLang="en-US"/>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0241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43000" y="685800"/>
            <a:ext cx="4572000" cy="3429000"/>
          </a:xfrm>
          <a:ln/>
        </p:spPr>
      </p:sp>
      <p:sp>
        <p:nvSpPr>
          <p:cNvPr id="38915" name="Notes Placeholder 2"/>
          <p:cNvSpPr>
            <a:spLocks noGrp="1"/>
          </p:cNvSpPr>
          <p:nvPr>
            <p:ph type="body" idx="1"/>
          </p:nvPr>
        </p:nvSpPr>
        <p:spPr>
          <a:noFill/>
        </p:spPr>
        <p:txBody>
          <a:bodyPr/>
          <a:lstStyle/>
          <a:p>
            <a:pPr marL="168244" indent="-168244">
              <a:buFontTx/>
              <a:buChar char="•"/>
            </a:pPr>
            <a:r>
              <a:rPr lang="en-US" altLang="en-US" smtClean="0"/>
              <a:t>Human modeled as a cylinder:</a:t>
            </a:r>
          </a:p>
          <a:p>
            <a:pPr marL="616894" lvl="1" indent="-168244">
              <a:buFontTx/>
              <a:buChar char="•"/>
            </a:pPr>
            <a:r>
              <a:rPr lang="en-US" altLang="en-US" smtClean="0"/>
              <a:t>With a shell – skin, surface tissues, and limbs</a:t>
            </a:r>
          </a:p>
          <a:p>
            <a:pPr marL="616894" lvl="1" indent="-168244">
              <a:buFontTx/>
              <a:buChar char="•"/>
            </a:pPr>
            <a:r>
              <a:rPr lang="en-US" altLang="en-US" smtClean="0"/>
              <a:t>With a core – deeper tissues of the trunk and head</a:t>
            </a:r>
          </a:p>
          <a:p>
            <a:pPr marL="168244" indent="-168244">
              <a:buFontTx/>
              <a:buChar char="•"/>
            </a:pPr>
            <a:r>
              <a:rPr lang="en-US" altLang="en-US" smtClean="0"/>
              <a:t>Core temperature must be within a narrow range </a:t>
            </a:r>
            <a:r>
              <a:rPr lang="en-US" altLang="en-US" smtClean="0">
                <a:sym typeface="Symbol" pitchFamily="18" charset="2"/>
              </a:rPr>
              <a:t> 1-2</a:t>
            </a:r>
            <a:r>
              <a:rPr lang="en-US" altLang="en-US" baseline="30000" smtClean="0">
                <a:sym typeface="Symbol" pitchFamily="18" charset="2"/>
              </a:rPr>
              <a:t>0 </a:t>
            </a:r>
            <a:r>
              <a:rPr lang="en-US" altLang="en-US" smtClean="0">
                <a:sym typeface="Symbol" pitchFamily="18" charset="2"/>
              </a:rPr>
              <a:t>F to </a:t>
            </a:r>
            <a:r>
              <a:rPr lang="en-US" altLang="en-US" smtClean="0"/>
              <a:t>98.6</a:t>
            </a:r>
            <a:r>
              <a:rPr lang="en-US" altLang="en-US" smtClean="0">
                <a:sym typeface="Symbol" pitchFamily="18" charset="2"/>
              </a:rPr>
              <a:t>F</a:t>
            </a:r>
          </a:p>
          <a:p>
            <a:pPr marL="168244" indent="-168244">
              <a:buFontTx/>
              <a:buChar char="•"/>
            </a:pPr>
            <a:r>
              <a:rPr lang="en-US" altLang="en-US" smtClean="0">
                <a:sym typeface="Symbol" pitchFamily="18" charset="2"/>
              </a:rPr>
              <a:t>Shell temperature can vary over much wider range without serious problems</a:t>
            </a:r>
          </a:p>
          <a:p>
            <a:pPr marL="168244" indent="-168244">
              <a:buFontTx/>
              <a:buChar char="•"/>
            </a:pPr>
            <a:endParaRPr lang="es-PR" altLang="en-US" smtClean="0"/>
          </a:p>
        </p:txBody>
      </p:sp>
      <p:sp>
        <p:nvSpPr>
          <p:cNvPr id="38916" name="Slide Number Placeholder 3"/>
          <p:cNvSpPr>
            <a:spLocks noGrp="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674366DC-146A-4A5A-8461-E6F147D09206}" type="slidenum">
              <a:rPr lang="en-US" altLang="en-US"/>
              <a:pPr/>
              <a:t>13</a:t>
            </a:fld>
            <a:endParaRPr lang="en-US" altLang="en-US"/>
          </a:p>
        </p:txBody>
      </p:sp>
    </p:spTree>
    <p:extLst>
      <p:ext uri="{BB962C8B-B14F-4D97-AF65-F5344CB8AC3E}">
        <p14:creationId xmlns:p14="http://schemas.microsoft.com/office/powerpoint/2010/main" val="428442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1322">
              <a:defRPr>
                <a:solidFill>
                  <a:schemeClr val="tx1"/>
                </a:solidFill>
                <a:latin typeface="Arial" pitchFamily="34" charset="0"/>
              </a:defRPr>
            </a:lvl1pPr>
            <a:lvl2pPr marL="729057" indent="-280406" defTabSz="911322">
              <a:defRPr>
                <a:solidFill>
                  <a:schemeClr val="tx1"/>
                </a:solidFill>
                <a:latin typeface="Arial" pitchFamily="34" charset="0"/>
              </a:defRPr>
            </a:lvl2pPr>
            <a:lvl3pPr marL="1121626" indent="-224325" defTabSz="911322">
              <a:defRPr>
                <a:solidFill>
                  <a:schemeClr val="tx1"/>
                </a:solidFill>
                <a:latin typeface="Arial" pitchFamily="34" charset="0"/>
              </a:defRPr>
            </a:lvl3pPr>
            <a:lvl4pPr marL="1570276" indent="-224325" defTabSz="911322">
              <a:defRPr>
                <a:solidFill>
                  <a:schemeClr val="tx1"/>
                </a:solidFill>
                <a:latin typeface="Arial" pitchFamily="34" charset="0"/>
              </a:defRPr>
            </a:lvl4pPr>
            <a:lvl5pPr marL="2018927" indent="-224325" defTabSz="911322">
              <a:defRPr>
                <a:solidFill>
                  <a:schemeClr val="tx1"/>
                </a:solidFill>
                <a:latin typeface="Arial" pitchFamily="34" charset="0"/>
              </a:defRPr>
            </a:lvl5pPr>
            <a:lvl6pPr marL="2467577" indent="-224325" defTabSz="911322" eaLnBrk="0" fontAlgn="base" hangingPunct="0">
              <a:spcBef>
                <a:spcPct val="0"/>
              </a:spcBef>
              <a:spcAft>
                <a:spcPct val="0"/>
              </a:spcAft>
              <a:defRPr>
                <a:solidFill>
                  <a:schemeClr val="tx1"/>
                </a:solidFill>
                <a:latin typeface="Arial" pitchFamily="34" charset="0"/>
              </a:defRPr>
            </a:lvl6pPr>
            <a:lvl7pPr marL="2916227" indent="-224325" defTabSz="911322" eaLnBrk="0" fontAlgn="base" hangingPunct="0">
              <a:spcBef>
                <a:spcPct val="0"/>
              </a:spcBef>
              <a:spcAft>
                <a:spcPct val="0"/>
              </a:spcAft>
              <a:defRPr>
                <a:solidFill>
                  <a:schemeClr val="tx1"/>
                </a:solidFill>
                <a:latin typeface="Arial" pitchFamily="34" charset="0"/>
              </a:defRPr>
            </a:lvl7pPr>
            <a:lvl8pPr marL="3364878" indent="-224325" defTabSz="911322" eaLnBrk="0" fontAlgn="base" hangingPunct="0">
              <a:spcBef>
                <a:spcPct val="0"/>
              </a:spcBef>
              <a:spcAft>
                <a:spcPct val="0"/>
              </a:spcAft>
              <a:defRPr>
                <a:solidFill>
                  <a:schemeClr val="tx1"/>
                </a:solidFill>
                <a:latin typeface="Arial" pitchFamily="34" charset="0"/>
              </a:defRPr>
            </a:lvl8pPr>
            <a:lvl9pPr marL="3813528" indent="-224325" defTabSz="911322" eaLnBrk="0" fontAlgn="base" hangingPunct="0">
              <a:spcBef>
                <a:spcPct val="0"/>
              </a:spcBef>
              <a:spcAft>
                <a:spcPct val="0"/>
              </a:spcAft>
              <a:defRPr>
                <a:solidFill>
                  <a:schemeClr val="tx1"/>
                </a:solidFill>
                <a:latin typeface="Arial" pitchFamily="34" charset="0"/>
              </a:defRPr>
            </a:lvl9pPr>
          </a:lstStyle>
          <a:p>
            <a:fld id="{6BFC997D-9B01-46C3-8173-A7F8867C798C}" type="slidenum">
              <a:rPr lang="en-US" altLang="en-US"/>
              <a:pPr/>
              <a:t>14</a:t>
            </a:fld>
            <a:endParaRPr lang="en-US" altLang="en-US"/>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0579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37905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03716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16532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489" y="277764"/>
            <a:ext cx="8229023" cy="1143541"/>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489" y="1599984"/>
            <a:ext cx="8229023" cy="4530308"/>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455C661-49B9-4349-A0BD-B3099CE9A373}" type="slidenum">
              <a:rPr lang="en-US" altLang="en-US"/>
              <a:pPr>
                <a:defRPr/>
              </a:pPr>
              <a:t>‹#›</a:t>
            </a:fld>
            <a:endParaRPr lang="en-US" altLang="en-US"/>
          </a:p>
        </p:txBody>
      </p:sp>
    </p:spTree>
    <p:extLst>
      <p:ext uri="{BB962C8B-B14F-4D97-AF65-F5344CB8AC3E}">
        <p14:creationId xmlns:p14="http://schemas.microsoft.com/office/powerpoint/2010/main" val="321935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12257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lvl1pPr>
              <a:defRPr baseline="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33929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14358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50217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637D-622D-4EDD-9C95-F81545FE7E27}"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650407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637D-622D-4EDD-9C95-F81545FE7E27}"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478510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637D-622D-4EDD-9C95-F81545FE7E27}"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88326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lvl1pPr>
              <a:defRPr baseline="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49578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443209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989817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494642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49307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490" y="277766"/>
            <a:ext cx="8229023" cy="1143541"/>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490" y="1599984"/>
            <a:ext cx="8229023" cy="4530308"/>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455C661-49B9-4349-A0BD-B3099CE9A373}" type="slidenum">
              <a:rPr lang="en-US" altLang="en-US"/>
              <a:pPr>
                <a:defRPr/>
              </a:pPr>
              <a:t>‹#›</a:t>
            </a:fld>
            <a:endParaRPr lang="en-US" altLang="en-US"/>
          </a:p>
        </p:txBody>
      </p:sp>
    </p:spTree>
    <p:extLst>
      <p:ext uri="{BB962C8B-B14F-4D97-AF65-F5344CB8AC3E}">
        <p14:creationId xmlns:p14="http://schemas.microsoft.com/office/powerpoint/2010/main" val="344927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637D-622D-4EDD-9C95-F81545FE7E27}"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61415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13792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637D-622D-4EDD-9C95-F81545FE7E27}"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103200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637D-622D-4EDD-9C95-F81545FE7E27}"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43471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637D-622D-4EDD-9C95-F81545FE7E27}"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217814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325094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637D-622D-4EDD-9C95-F81545FE7E27}"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74B28-81D4-430C-8A0A-55D942E6DC0D}" type="slidenum">
              <a:rPr lang="en-US" smtClean="0"/>
              <a:t>‹#›</a:t>
            </a:fld>
            <a:endParaRPr lang="en-US"/>
          </a:p>
        </p:txBody>
      </p:sp>
    </p:spTree>
    <p:extLst>
      <p:ext uri="{BB962C8B-B14F-4D97-AF65-F5344CB8AC3E}">
        <p14:creationId xmlns:p14="http://schemas.microsoft.com/office/powerpoint/2010/main" val="93517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637D-622D-4EDD-9C95-F81545FE7E27}" type="datetimeFigureOut">
              <a:rPr lang="en-US" smtClean="0"/>
              <a:t>7/11/2018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74B28-81D4-430C-8A0A-55D942E6DC0D}" type="slidenum">
              <a:rPr lang="en-US" smtClean="0"/>
              <a:t>‹#›</a:t>
            </a:fld>
            <a:endParaRPr lang="en-US"/>
          </a:p>
        </p:txBody>
      </p:sp>
    </p:spTree>
    <p:extLst>
      <p:ext uri="{BB962C8B-B14F-4D97-AF65-F5344CB8AC3E}">
        <p14:creationId xmlns:p14="http://schemas.microsoft.com/office/powerpoint/2010/main" val="336897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87637D-622D-4EDD-9C95-F81545FE7E27}" type="datetimeFigureOut">
              <a:rPr lang="en-US" smtClean="0"/>
              <a:t>7/11/2018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E74B28-81D4-430C-8A0A-55D942E6DC0D}" type="slidenum">
              <a:rPr lang="en-US" smtClean="0"/>
              <a:t>‹#›</a:t>
            </a:fld>
            <a:endParaRPr lang="en-US"/>
          </a:p>
        </p:txBody>
      </p:sp>
    </p:spTree>
    <p:extLst>
      <p:ext uri="{BB962C8B-B14F-4D97-AF65-F5344CB8AC3E}">
        <p14:creationId xmlns:p14="http://schemas.microsoft.com/office/powerpoint/2010/main" val="9364847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normAutofit/>
          </a:bodyPr>
          <a:lstStyle/>
          <a:p>
            <a:r>
              <a:rPr lang="en-US" smtClean="0"/>
              <a:t>Heat </a:t>
            </a:r>
            <a:r>
              <a:rPr lang="en-US" dirty="0" smtClean="0"/>
              <a:t>Stress Health Hazards</a:t>
            </a:r>
            <a:endParaRPr lang="en-US" dirty="0"/>
          </a:p>
        </p:txBody>
      </p:sp>
      <p:sp>
        <p:nvSpPr>
          <p:cNvPr id="3" name="Subtitle 2"/>
          <p:cNvSpPr>
            <a:spLocks noGrp="1"/>
          </p:cNvSpPr>
          <p:nvPr>
            <p:ph type="subTitle" idx="1"/>
          </p:nvPr>
        </p:nvSpPr>
        <p:spPr>
          <a:xfrm>
            <a:off x="1371600" y="5715000"/>
            <a:ext cx="6400800" cy="990600"/>
          </a:xfrm>
        </p:spPr>
        <p:txBody>
          <a:bodyPr>
            <a:normAutofit lnSpcReduction="10000"/>
          </a:bodyPr>
          <a:lstStyle/>
          <a:p>
            <a:pPr>
              <a:lnSpc>
                <a:spcPct val="110000"/>
              </a:lnSpc>
              <a:spcBef>
                <a:spcPts val="0"/>
              </a:spcBef>
            </a:pPr>
            <a:r>
              <a:rPr lang="en-US" sz="1800" dirty="0" smtClean="0"/>
              <a:t>University of Puerto Rico</a:t>
            </a:r>
          </a:p>
          <a:p>
            <a:pPr>
              <a:lnSpc>
                <a:spcPct val="110000"/>
              </a:lnSpc>
              <a:spcBef>
                <a:spcPts val="0"/>
              </a:spcBef>
            </a:pPr>
            <a:r>
              <a:rPr lang="en-US" sz="1800" dirty="0" smtClean="0"/>
              <a:t>Medical Sciences Campus</a:t>
            </a:r>
          </a:p>
          <a:p>
            <a:pPr>
              <a:lnSpc>
                <a:spcPct val="110000"/>
              </a:lnSpc>
              <a:spcBef>
                <a:spcPts val="0"/>
              </a:spcBef>
            </a:pPr>
            <a:r>
              <a:rPr lang="en-US" sz="1800" dirty="0" smtClean="0"/>
              <a:t>Susan Harwood Training Grant  SH29650-SH6</a:t>
            </a:r>
            <a:endParaRPr lang="en-US" sz="1800" dirty="0"/>
          </a:p>
        </p:txBody>
      </p:sp>
      <p:pic>
        <p:nvPicPr>
          <p:cNvPr id="1027" name="Picture 3" descr="thermometer indicating high temperature" title="temperatu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0" y="3323897"/>
            <a:ext cx="326571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23051" y="4780002"/>
            <a:ext cx="1195663" cy="369332"/>
          </a:xfrm>
          <a:prstGeom prst="rect">
            <a:avLst/>
          </a:prstGeom>
          <a:noFill/>
        </p:spPr>
        <p:txBody>
          <a:bodyPr wrap="square" rtlCol="0">
            <a:spAutoFit/>
          </a:bodyPr>
          <a:lstStyle/>
          <a:p>
            <a:r>
              <a:rPr lang="en-US" dirty="0" smtClean="0"/>
              <a:t>osha.gov</a:t>
            </a:r>
          </a:p>
        </p:txBody>
      </p:sp>
    </p:spTree>
    <p:extLst>
      <p:ext uri="{BB962C8B-B14F-4D97-AF65-F5344CB8AC3E}">
        <p14:creationId xmlns:p14="http://schemas.microsoft.com/office/powerpoint/2010/main" val="392085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7398" y="232283"/>
            <a:ext cx="8549409" cy="911259"/>
          </a:xfrm>
        </p:spPr>
        <p:txBody>
          <a:bodyPr>
            <a:normAutofit fontScale="90000"/>
          </a:bodyPr>
          <a:lstStyle/>
          <a:p>
            <a:r>
              <a:rPr lang="en-US" altLang="es-PR" sz="3600" dirty="0" smtClean="0"/>
              <a:t>Climate Effects Observed in Puerto Rico</a:t>
            </a:r>
            <a:r>
              <a:rPr lang="en-US" altLang="es-PR" sz="3600" dirty="0"/>
              <a:t/>
            </a:r>
            <a:br>
              <a:rPr lang="en-US" altLang="es-PR" sz="3600" dirty="0"/>
            </a:br>
            <a:r>
              <a:rPr lang="en-US" altLang="es-PR" sz="2200" dirty="0" smtClean="0"/>
              <a:t>4- Illnesses</a:t>
            </a:r>
            <a:endParaRPr lang="en-US" altLang="es-PR" sz="3100" dirty="0" smtClean="0"/>
          </a:p>
        </p:txBody>
      </p:sp>
      <p:sp>
        <p:nvSpPr>
          <p:cNvPr id="3" name="Content Placeholder 2"/>
          <p:cNvSpPr>
            <a:spLocks noGrp="1"/>
          </p:cNvSpPr>
          <p:nvPr>
            <p:ph idx="1"/>
          </p:nvPr>
        </p:nvSpPr>
        <p:spPr>
          <a:xfrm>
            <a:off x="228600" y="1591970"/>
            <a:ext cx="8686800" cy="4351630"/>
          </a:xfrm>
        </p:spPr>
        <p:txBody>
          <a:bodyPr>
            <a:noAutofit/>
          </a:bodyPr>
          <a:lstStyle/>
          <a:p>
            <a:pPr>
              <a:defRPr/>
            </a:pPr>
            <a:r>
              <a:rPr lang="en-US" sz="2400" dirty="0" smtClean="0"/>
              <a:t>In Puerto </a:t>
            </a:r>
            <a:r>
              <a:rPr lang="en-US" sz="2400" dirty="0"/>
              <a:t>Rico, strong evidence suggests that the heat effect causes an excess risk of non-accidental </a:t>
            </a:r>
            <a:r>
              <a:rPr lang="en-US" sz="2400" dirty="0" smtClean="0"/>
              <a:t>mortality: </a:t>
            </a:r>
            <a:endParaRPr lang="en-US" sz="2400" dirty="0"/>
          </a:p>
          <a:p>
            <a:pPr marL="457200" lvl="1" indent="0" algn="ctr">
              <a:buNone/>
              <a:defRPr/>
            </a:pPr>
            <a:r>
              <a:rPr lang="en-US" sz="2400" dirty="0">
                <a:solidFill>
                  <a:srgbClr val="FF0000"/>
                </a:solidFill>
              </a:rPr>
              <a:t>Stroke </a:t>
            </a:r>
            <a:r>
              <a:rPr lang="en-US" sz="2400" dirty="0" smtClean="0"/>
              <a:t>AND </a:t>
            </a:r>
            <a:r>
              <a:rPr lang="en-US" sz="2400" dirty="0" smtClean="0">
                <a:solidFill>
                  <a:srgbClr val="FF0000"/>
                </a:solidFill>
              </a:rPr>
              <a:t>Cardiovascular </a:t>
            </a:r>
            <a:r>
              <a:rPr lang="en-US" sz="2400" dirty="0">
                <a:solidFill>
                  <a:srgbClr val="FF0000"/>
                </a:solidFill>
              </a:rPr>
              <a:t>diseases </a:t>
            </a:r>
            <a:endParaRPr lang="en-US" sz="2400" dirty="0" smtClean="0">
              <a:solidFill>
                <a:srgbClr val="FF0000"/>
              </a:solidFill>
            </a:endParaRPr>
          </a:p>
          <a:p>
            <a:pPr marL="57150" indent="0">
              <a:buNone/>
              <a:defRPr/>
            </a:pPr>
            <a:r>
              <a:rPr lang="en-US" sz="2400" dirty="0"/>
              <a:t>were the primary cause of death most associated with elevated summer temperatures for 2012 </a:t>
            </a:r>
            <a:r>
              <a:rPr lang="en-US" sz="2400" dirty="0" smtClean="0"/>
              <a:t>and </a:t>
            </a:r>
            <a:r>
              <a:rPr lang="en-US" sz="2400" dirty="0"/>
              <a:t>2013 </a:t>
            </a:r>
          </a:p>
          <a:p>
            <a:pPr lvl="1">
              <a:defRPr/>
            </a:pPr>
            <a:r>
              <a:rPr lang="en-US" sz="2400" dirty="0" smtClean="0"/>
              <a:t>Stroke</a:t>
            </a:r>
          </a:p>
          <a:p>
            <a:pPr lvl="2">
              <a:defRPr/>
            </a:pPr>
            <a:r>
              <a:rPr lang="en-US" sz="2000" dirty="0" smtClean="0"/>
              <a:t>Summers of 2009 and 2010       Relative Risk = 6.22</a:t>
            </a:r>
          </a:p>
          <a:p>
            <a:pPr lvl="2">
              <a:defRPr/>
            </a:pPr>
            <a:r>
              <a:rPr lang="en-US" sz="2000" dirty="0" smtClean="0"/>
              <a:t>Summers of 2012 and 2013       </a:t>
            </a:r>
            <a:r>
              <a:rPr lang="en-US" sz="2000" b="1" dirty="0" smtClean="0">
                <a:solidFill>
                  <a:srgbClr val="FF0000"/>
                </a:solidFill>
              </a:rPr>
              <a:t>Relative </a:t>
            </a:r>
            <a:r>
              <a:rPr lang="en-US" sz="2000" b="1" dirty="0">
                <a:solidFill>
                  <a:srgbClr val="FF0000"/>
                </a:solidFill>
              </a:rPr>
              <a:t>Risk </a:t>
            </a:r>
            <a:r>
              <a:rPr lang="en-US" sz="2000" b="1" dirty="0" smtClean="0">
                <a:solidFill>
                  <a:srgbClr val="FF0000"/>
                </a:solidFill>
              </a:rPr>
              <a:t>= 16.80</a:t>
            </a:r>
          </a:p>
          <a:p>
            <a:pPr lvl="1">
              <a:defRPr/>
            </a:pPr>
            <a:r>
              <a:rPr lang="en-US" sz="2400" dirty="0" smtClean="0"/>
              <a:t>Cardiovascular Diseases</a:t>
            </a:r>
            <a:endParaRPr lang="en-US" sz="2400" dirty="0"/>
          </a:p>
          <a:p>
            <a:pPr lvl="2">
              <a:defRPr/>
            </a:pPr>
            <a:r>
              <a:rPr lang="en-US" sz="2000" dirty="0"/>
              <a:t>Summers of 2009 and 2010       Relative Risk = </a:t>
            </a:r>
            <a:r>
              <a:rPr lang="en-US" sz="2000" dirty="0" smtClean="0"/>
              <a:t>9.57</a:t>
            </a:r>
            <a:endParaRPr lang="en-US" sz="2000" dirty="0"/>
          </a:p>
          <a:p>
            <a:pPr lvl="2">
              <a:defRPr/>
            </a:pPr>
            <a:r>
              <a:rPr lang="en-US" sz="2000" dirty="0"/>
              <a:t>Summers of 2012 and 2013       </a:t>
            </a:r>
            <a:r>
              <a:rPr lang="en-US" sz="2000" b="1" dirty="0">
                <a:solidFill>
                  <a:srgbClr val="FF0000"/>
                </a:solidFill>
              </a:rPr>
              <a:t>Relative Risk = </a:t>
            </a:r>
            <a:r>
              <a:rPr lang="en-US" sz="2000" b="1" dirty="0" smtClean="0">
                <a:solidFill>
                  <a:srgbClr val="FF0000"/>
                </a:solidFill>
              </a:rPr>
              <a:t>16.63</a:t>
            </a:r>
            <a:endParaRPr lang="en-US" sz="2000" b="1" dirty="0">
              <a:solidFill>
                <a:srgbClr val="FF0000"/>
              </a:solidFill>
            </a:endParaRPr>
          </a:p>
          <a:p>
            <a:pPr marL="0" indent="0">
              <a:buFont typeface="Arial" pitchFamily="34" charset="0"/>
              <a:buNone/>
              <a:defRPr/>
            </a:pPr>
            <a:endParaRPr lang="en-US" sz="2400" dirty="0"/>
          </a:p>
        </p:txBody>
      </p:sp>
      <p:sp>
        <p:nvSpPr>
          <p:cNvPr id="2" name="Right Arrow 1" title="stroke risk for 2009-2010"/>
          <p:cNvSpPr/>
          <p:nvPr/>
        </p:nvSpPr>
        <p:spPr>
          <a:xfrm>
            <a:off x="4393870" y="4204237"/>
            <a:ext cx="226711" cy="14581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6" name="Right Arrow 5" title="stroke risk for 2012-2013"/>
          <p:cNvSpPr/>
          <p:nvPr/>
        </p:nvSpPr>
        <p:spPr>
          <a:xfrm>
            <a:off x="4392075" y="4566733"/>
            <a:ext cx="226711" cy="1458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4" name="Curved Left Arrow 3" descr="almost 3times" title="relative stroke risk"/>
          <p:cNvSpPr/>
          <p:nvPr/>
        </p:nvSpPr>
        <p:spPr>
          <a:xfrm>
            <a:off x="6936719" y="4228538"/>
            <a:ext cx="302281" cy="473888"/>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solidFill>
                <a:schemeClr val="tx1"/>
              </a:solidFill>
            </a:endParaRPr>
          </a:p>
        </p:txBody>
      </p:sp>
      <p:sp>
        <p:nvSpPr>
          <p:cNvPr id="7" name="Right Arrow 6" title="cardiac risk for 2009-2010"/>
          <p:cNvSpPr/>
          <p:nvPr/>
        </p:nvSpPr>
        <p:spPr>
          <a:xfrm>
            <a:off x="4402870" y="5392979"/>
            <a:ext cx="226711" cy="14581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8" name="Right Arrow 7" title="cardiac  risk for 2012-2013"/>
          <p:cNvSpPr/>
          <p:nvPr/>
        </p:nvSpPr>
        <p:spPr>
          <a:xfrm>
            <a:off x="4401075" y="5755475"/>
            <a:ext cx="226711" cy="1458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0" name="Curved Left Arrow 9" descr="almost double" title="relative cardiac risk"/>
          <p:cNvSpPr/>
          <p:nvPr/>
        </p:nvSpPr>
        <p:spPr>
          <a:xfrm>
            <a:off x="7012919" y="5417309"/>
            <a:ext cx="302281" cy="473888"/>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solidFill>
                <a:schemeClr val="tx1"/>
              </a:solidFill>
            </a:endParaRPr>
          </a:p>
        </p:txBody>
      </p:sp>
      <p:sp>
        <p:nvSpPr>
          <p:cNvPr id="11" name="Footer Placeholder 3"/>
          <p:cNvSpPr>
            <a:spLocks noGrp="1"/>
          </p:cNvSpPr>
          <p:nvPr>
            <p:ph type="ftr" sz="quarter" idx="11"/>
          </p:nvPr>
        </p:nvSpPr>
        <p:spPr bwMode="auto">
          <a:xfrm>
            <a:off x="0" y="6084810"/>
            <a:ext cx="9144000"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Information Source:</a:t>
            </a:r>
          </a:p>
          <a:p>
            <a:pPr>
              <a:spcBef>
                <a:spcPct val="0"/>
              </a:spcBef>
              <a:buFontTx/>
              <a:buNone/>
            </a:pPr>
            <a:r>
              <a:rPr lang="en-US" altLang="es-PR" sz="1000" dirty="0" smtClean="0">
                <a:latin typeface="+mj-lt"/>
              </a:rPr>
              <a:t>Climate Change, heat and mortality in the tropical urban area of San Juan-Puerto Rico</a:t>
            </a:r>
            <a:br>
              <a:rPr lang="en-US" altLang="es-PR" sz="1000" dirty="0" smtClean="0">
                <a:latin typeface="+mj-lt"/>
              </a:rPr>
            </a:br>
            <a:r>
              <a:rPr lang="en-US" altLang="es-PR" sz="1000" dirty="0" smtClean="0">
                <a:latin typeface="+mj-lt"/>
              </a:rPr>
              <a:t>Investigators: </a:t>
            </a:r>
            <a:r>
              <a:rPr lang="en-US" altLang="es-PR" sz="1000" b="1" dirty="0" smtClean="0">
                <a:latin typeface="+mj-lt"/>
              </a:rPr>
              <a:t>Pablo A. Méndez-</a:t>
            </a:r>
            <a:r>
              <a:rPr lang="en-US" altLang="es-PR" sz="1000" b="1" dirty="0" err="1" smtClean="0">
                <a:latin typeface="+mj-lt"/>
              </a:rPr>
              <a:t>Lázaro</a:t>
            </a:r>
            <a:r>
              <a:rPr lang="en-US" altLang="es-PR" sz="1000" dirty="0" smtClean="0">
                <a:latin typeface="+mj-lt"/>
              </a:rPr>
              <a:t>, Cynthia Pérez-Cardona, Ernesto Rodríguez, Odalys </a:t>
            </a:r>
            <a:r>
              <a:rPr lang="en-US" altLang="es-PR" sz="1000" dirty="0" err="1" smtClean="0">
                <a:latin typeface="+mj-lt"/>
              </a:rPr>
              <a:t>Martínez</a:t>
            </a:r>
            <a:r>
              <a:rPr lang="en-US" altLang="es-PR" sz="1000" dirty="0" smtClean="0">
                <a:latin typeface="+mj-lt"/>
              </a:rPr>
              <a:t>, Rafael Méndez-Tejeda, Mariela Taboas1, </a:t>
            </a:r>
            <a:r>
              <a:rPr lang="en-US" altLang="es-PR" sz="1000" dirty="0" err="1" smtClean="0">
                <a:latin typeface="+mj-lt"/>
              </a:rPr>
              <a:t>Arelis</a:t>
            </a:r>
            <a:r>
              <a:rPr lang="en-US" altLang="es-PR" sz="1000" dirty="0" smtClean="0">
                <a:latin typeface="+mj-lt"/>
              </a:rPr>
              <a:t> </a:t>
            </a:r>
            <a:r>
              <a:rPr lang="en-US" altLang="es-PR" sz="1000" dirty="0" err="1" smtClean="0">
                <a:latin typeface="+mj-lt"/>
              </a:rPr>
              <a:t>Bocanegra</a:t>
            </a:r>
            <a:r>
              <a:rPr lang="en-US" altLang="es-PR" sz="1000" dirty="0" smtClean="0">
                <a:latin typeface="+mj-lt"/>
              </a:rPr>
              <a:t>. </a:t>
            </a:r>
            <a:br>
              <a:rPr lang="en-US" altLang="es-PR" sz="1000" dirty="0" smtClean="0">
                <a:latin typeface="+mj-lt"/>
              </a:rPr>
            </a:br>
            <a:r>
              <a:rPr lang="en-US" altLang="es-PR" sz="1000" dirty="0" smtClean="0">
                <a:latin typeface="+mj-lt"/>
              </a:rPr>
              <a:t>International Journal of Biometeorology (Accepted in Press: IJBM-D-16-00214R1)</a:t>
            </a:r>
          </a:p>
        </p:txBody>
      </p:sp>
    </p:spTree>
    <p:extLst>
      <p:ext uri="{BB962C8B-B14F-4D97-AF65-F5344CB8AC3E}">
        <p14:creationId xmlns:p14="http://schemas.microsoft.com/office/powerpoint/2010/main" val="2917781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7398" y="50800"/>
            <a:ext cx="8549409" cy="911260"/>
          </a:xfrm>
        </p:spPr>
        <p:txBody>
          <a:bodyPr>
            <a:normAutofit fontScale="90000"/>
          </a:bodyPr>
          <a:lstStyle/>
          <a:p>
            <a:r>
              <a:rPr lang="en-US" altLang="es-PR" sz="3600" dirty="0" smtClean="0"/>
              <a:t>Climate Effects Observed in Puerto Rico</a:t>
            </a:r>
            <a:br>
              <a:rPr lang="en-US" altLang="es-PR" sz="3600" dirty="0" smtClean="0"/>
            </a:br>
            <a:r>
              <a:rPr lang="en-US" altLang="es-PR" sz="2200" dirty="0" smtClean="0"/>
              <a:t>5- Heat effects</a:t>
            </a:r>
          </a:p>
        </p:txBody>
      </p:sp>
      <p:graphicFrame>
        <p:nvGraphicFramePr>
          <p:cNvPr id="3" name="Object 2" title="mortality risk graph"/>
          <p:cNvGraphicFramePr>
            <a:graphicFrameLocks noGrp="1"/>
          </p:cNvGraphicFramePr>
          <p:nvPr>
            <p:extLst>
              <p:ext uri="{D42A27DB-BD31-4B8C-83A1-F6EECF244321}">
                <p14:modId xmlns:p14="http://schemas.microsoft.com/office/powerpoint/2010/main" val="86893841"/>
              </p:ext>
            </p:extLst>
          </p:nvPr>
        </p:nvGraphicFramePr>
        <p:xfrm>
          <a:off x="715818" y="921007"/>
          <a:ext cx="7823489" cy="5115073"/>
        </p:xfrm>
        <a:graphic>
          <a:graphicData uri="http://schemas.openxmlformats.org/presentationml/2006/ole">
            <mc:AlternateContent xmlns:mc="http://schemas.openxmlformats.org/markup-compatibility/2006">
              <mc:Choice xmlns:v="urn:schemas-microsoft-com:vml" Requires="v">
                <p:oleObj spid="_x0000_s1075" r:id="rId4" imgW="8608298" imgH="4999153" progId="Excel.Chart.8">
                  <p:embed/>
                </p:oleObj>
              </mc:Choice>
              <mc:Fallback>
                <p:oleObj r:id="rId4" imgW="8608298" imgH="4999153"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818" y="921007"/>
                        <a:ext cx="7823489" cy="511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1450682" y="969788"/>
            <a:ext cx="6338455" cy="377905"/>
          </a:xfrm>
          <a:prstGeom prst="rect">
            <a:avLst/>
          </a:prstGeom>
          <a:solidFill>
            <a:schemeClr val="bg1"/>
          </a:solidFill>
          <a:ln w="41275">
            <a:solidFill>
              <a:srgbClr val="FF0000"/>
            </a:solidFill>
          </a:ln>
        </p:spPr>
        <p:txBody>
          <a:bodyPr wrap="square">
            <a:spAutoFit/>
          </a:bodyPr>
          <a:lstStyle/>
          <a:p>
            <a:r>
              <a:rPr lang="en-US" b="1" dirty="0" smtClean="0">
                <a:solidFill>
                  <a:srgbClr val="FF0000"/>
                </a:solidFill>
              </a:rPr>
              <a:t>Heat effect causes an excess risk of non-accidental mortality!</a:t>
            </a:r>
            <a:endParaRPr lang="en-US" b="1" dirty="0">
              <a:solidFill>
                <a:srgbClr val="FF0000"/>
              </a:solidFill>
            </a:endParaRPr>
          </a:p>
        </p:txBody>
      </p:sp>
      <p:sp>
        <p:nvSpPr>
          <p:cNvPr id="8" name="Footer Placeholder 3"/>
          <p:cNvSpPr>
            <a:spLocks noGrp="1"/>
          </p:cNvSpPr>
          <p:nvPr>
            <p:ph type="ftr" sz="quarter" idx="11"/>
          </p:nvPr>
        </p:nvSpPr>
        <p:spPr bwMode="auto">
          <a:xfrm>
            <a:off x="0" y="6084810"/>
            <a:ext cx="9144000"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Information Source:</a:t>
            </a:r>
          </a:p>
          <a:p>
            <a:pPr>
              <a:spcBef>
                <a:spcPct val="0"/>
              </a:spcBef>
              <a:buFontTx/>
              <a:buNone/>
            </a:pPr>
            <a:r>
              <a:rPr lang="en-US" altLang="es-PR" sz="1000" dirty="0" smtClean="0">
                <a:latin typeface="+mj-lt"/>
              </a:rPr>
              <a:t>Climate Change, heat and mortality in the tropical urban area of San Juan-Puerto Rico</a:t>
            </a:r>
            <a:br>
              <a:rPr lang="en-US" altLang="es-PR" sz="1000" dirty="0" smtClean="0">
                <a:latin typeface="+mj-lt"/>
              </a:rPr>
            </a:br>
            <a:r>
              <a:rPr lang="en-US" altLang="es-PR" sz="1000" dirty="0" smtClean="0">
                <a:latin typeface="+mj-lt"/>
              </a:rPr>
              <a:t>Investigators: </a:t>
            </a:r>
            <a:r>
              <a:rPr lang="en-US" altLang="es-PR" sz="1000" b="1" dirty="0" smtClean="0">
                <a:latin typeface="+mj-lt"/>
              </a:rPr>
              <a:t>Pablo A. Méndez-</a:t>
            </a:r>
            <a:r>
              <a:rPr lang="en-US" altLang="es-PR" sz="1000" b="1" dirty="0" err="1" smtClean="0">
                <a:latin typeface="+mj-lt"/>
              </a:rPr>
              <a:t>Lázaro</a:t>
            </a:r>
            <a:r>
              <a:rPr lang="en-US" altLang="es-PR" sz="1000" dirty="0" smtClean="0">
                <a:latin typeface="+mj-lt"/>
              </a:rPr>
              <a:t>, Cynthia Pérez-Cardona, Ernesto Rodríguez, Odalys </a:t>
            </a:r>
            <a:r>
              <a:rPr lang="en-US" altLang="es-PR" sz="1000" dirty="0" err="1" smtClean="0">
                <a:latin typeface="+mj-lt"/>
              </a:rPr>
              <a:t>Martínez</a:t>
            </a:r>
            <a:r>
              <a:rPr lang="en-US" altLang="es-PR" sz="1000" dirty="0" smtClean="0">
                <a:latin typeface="+mj-lt"/>
              </a:rPr>
              <a:t>, Rafael Méndez-Tejeda, Mariela Taboas1, </a:t>
            </a:r>
            <a:r>
              <a:rPr lang="en-US" altLang="es-PR" sz="1000" dirty="0" err="1" smtClean="0">
                <a:latin typeface="+mj-lt"/>
              </a:rPr>
              <a:t>Arelis</a:t>
            </a:r>
            <a:r>
              <a:rPr lang="en-US" altLang="es-PR" sz="1000" dirty="0" smtClean="0">
                <a:latin typeface="+mj-lt"/>
              </a:rPr>
              <a:t> </a:t>
            </a:r>
            <a:r>
              <a:rPr lang="en-US" altLang="es-PR" sz="1000" dirty="0" err="1" smtClean="0">
                <a:latin typeface="+mj-lt"/>
              </a:rPr>
              <a:t>Bocanegra</a:t>
            </a:r>
            <a:r>
              <a:rPr lang="en-US" altLang="es-PR" sz="1000" dirty="0" smtClean="0">
                <a:latin typeface="+mj-lt"/>
              </a:rPr>
              <a:t>. </a:t>
            </a:r>
            <a:br>
              <a:rPr lang="en-US" altLang="es-PR" sz="1000" dirty="0" smtClean="0">
                <a:latin typeface="+mj-lt"/>
              </a:rPr>
            </a:br>
            <a:r>
              <a:rPr lang="en-US" altLang="es-PR" sz="1000" dirty="0" smtClean="0">
                <a:latin typeface="+mj-lt"/>
              </a:rPr>
              <a:t>International Journal of Biometeorology (Accepted in Press: IJBM-D-16-00214R1)</a:t>
            </a:r>
          </a:p>
        </p:txBody>
      </p:sp>
    </p:spTree>
    <p:extLst>
      <p:ext uri="{BB962C8B-B14F-4D97-AF65-F5344CB8AC3E}">
        <p14:creationId xmlns:p14="http://schemas.microsoft.com/office/powerpoint/2010/main" val="425943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smtClean="0"/>
              <a:t>What happens to our body when it is exposed to heat?</a:t>
            </a:r>
          </a:p>
        </p:txBody>
      </p:sp>
      <p:sp>
        <p:nvSpPr>
          <p:cNvPr id="70659" name="Rectangle 3"/>
          <p:cNvSpPr>
            <a:spLocks noGrp="1" noChangeArrowheads="1"/>
          </p:cNvSpPr>
          <p:nvPr>
            <p:ph idx="1"/>
          </p:nvPr>
        </p:nvSpPr>
        <p:spPr>
          <a:xfrm>
            <a:off x="692728" y="2121399"/>
            <a:ext cx="7772977" cy="4114476"/>
          </a:xfrm>
        </p:spPr>
        <p:txBody>
          <a:bodyPr/>
          <a:lstStyle/>
          <a:p>
            <a:pPr eaLnBrk="1" hangingPunct="1">
              <a:lnSpc>
                <a:spcPct val="90000"/>
              </a:lnSpc>
            </a:pPr>
            <a:r>
              <a:rPr lang="en-US" altLang="en-US" sz="2800" smtClean="0"/>
              <a:t>Fatigue </a:t>
            </a:r>
            <a:r>
              <a:rPr lang="en-US" altLang="en-US" sz="2800" smtClean="0">
                <a:sym typeface="Symbol" pitchFamily="18" charset="2"/>
              </a:rPr>
              <a:t></a:t>
            </a:r>
            <a:r>
              <a:rPr lang="en-US" altLang="en-US" sz="2800" smtClean="0">
                <a:sym typeface="Monotype Sorts" charset="2"/>
              </a:rPr>
              <a:t> (physical + mental)</a:t>
            </a:r>
            <a:endParaRPr lang="en-US" altLang="en-US" sz="2800" smtClean="0"/>
          </a:p>
          <a:p>
            <a:pPr eaLnBrk="1" hangingPunct="1">
              <a:lnSpc>
                <a:spcPct val="90000"/>
              </a:lnSpc>
            </a:pPr>
            <a:r>
              <a:rPr lang="en-US" altLang="en-US" sz="2800" smtClean="0"/>
              <a:t>Heart rate </a:t>
            </a:r>
            <a:r>
              <a:rPr lang="en-US" altLang="en-US" sz="2800" smtClean="0">
                <a:sym typeface="Symbol" pitchFamily="18" charset="2"/>
              </a:rPr>
              <a:t></a:t>
            </a:r>
            <a:endParaRPr lang="en-US" altLang="en-US" sz="2800" smtClean="0">
              <a:sym typeface="Monotype Sorts" charset="2"/>
            </a:endParaRPr>
          </a:p>
          <a:p>
            <a:pPr eaLnBrk="1" hangingPunct="1">
              <a:lnSpc>
                <a:spcPct val="90000"/>
              </a:lnSpc>
            </a:pPr>
            <a:r>
              <a:rPr lang="en-US" altLang="en-US" sz="2800" smtClean="0"/>
              <a:t>Blood pressure </a:t>
            </a:r>
            <a:r>
              <a:rPr lang="en-US" altLang="en-US" sz="2800" smtClean="0">
                <a:sym typeface="Symbol" pitchFamily="18" charset="2"/>
              </a:rPr>
              <a:t></a:t>
            </a:r>
            <a:r>
              <a:rPr lang="en-US" altLang="en-US" sz="2800" smtClean="0"/>
              <a:t> </a:t>
            </a:r>
            <a:endParaRPr lang="en-US" altLang="en-US" sz="2800" smtClean="0">
              <a:sym typeface="Monotype Sorts" charset="2"/>
            </a:endParaRPr>
          </a:p>
          <a:p>
            <a:pPr eaLnBrk="1" hangingPunct="1">
              <a:lnSpc>
                <a:spcPct val="90000"/>
              </a:lnSpc>
            </a:pPr>
            <a:r>
              <a:rPr lang="en-US" altLang="en-US" sz="2800" smtClean="0">
                <a:sym typeface="Monotype Sorts" charset="2"/>
              </a:rPr>
              <a:t>Activity of digestive organs </a:t>
            </a:r>
            <a:r>
              <a:rPr lang="en-US" altLang="en-US" sz="2800" smtClean="0">
                <a:sym typeface="Symbol" pitchFamily="18" charset="2"/>
              </a:rPr>
              <a:t></a:t>
            </a:r>
            <a:endParaRPr lang="en-US" altLang="en-US" sz="2800" smtClean="0">
              <a:sym typeface="Monotype Sorts" charset="2"/>
            </a:endParaRPr>
          </a:p>
          <a:p>
            <a:pPr eaLnBrk="1" hangingPunct="1">
              <a:lnSpc>
                <a:spcPct val="90000"/>
              </a:lnSpc>
            </a:pPr>
            <a:r>
              <a:rPr lang="en-US" altLang="en-US" sz="2800" smtClean="0">
                <a:sym typeface="Monotype Sorts" charset="2"/>
              </a:rPr>
              <a:t>Core temp. </a:t>
            </a:r>
            <a:r>
              <a:rPr lang="en-US" altLang="en-US" sz="2800" smtClean="0">
                <a:sym typeface="Symbol" pitchFamily="18" charset="2"/>
              </a:rPr>
              <a:t></a:t>
            </a:r>
            <a:endParaRPr lang="en-US" altLang="en-US" sz="2800" smtClean="0">
              <a:sym typeface="Monotype Sorts" charset="2"/>
            </a:endParaRPr>
          </a:p>
          <a:p>
            <a:pPr eaLnBrk="1" hangingPunct="1">
              <a:lnSpc>
                <a:spcPct val="90000"/>
              </a:lnSpc>
            </a:pPr>
            <a:r>
              <a:rPr lang="en-US" altLang="en-US" sz="2800" smtClean="0">
                <a:sym typeface="Monotype Sorts" charset="2"/>
              </a:rPr>
              <a:t>Shell temp. </a:t>
            </a:r>
            <a:r>
              <a:rPr lang="en-US" altLang="en-US" sz="2800" smtClean="0">
                <a:sym typeface="Symbol" pitchFamily="18" charset="2"/>
              </a:rPr>
              <a:t></a:t>
            </a:r>
            <a:r>
              <a:rPr lang="en-US" altLang="en-US" sz="2800" smtClean="0">
                <a:sym typeface="Monotype Sorts" charset="2"/>
              </a:rPr>
              <a:t> </a:t>
            </a:r>
            <a:r>
              <a:rPr lang="en-US" altLang="en-US" sz="2800" smtClean="0">
                <a:sym typeface="Symbol" pitchFamily="18" charset="2"/>
              </a:rPr>
              <a:t></a:t>
            </a:r>
            <a:r>
              <a:rPr lang="en-US" altLang="en-US" sz="2800" smtClean="0">
                <a:sym typeface="Monotype Sorts" charset="2"/>
              </a:rPr>
              <a:t> </a:t>
            </a:r>
          </a:p>
          <a:p>
            <a:pPr eaLnBrk="1" hangingPunct="1">
              <a:lnSpc>
                <a:spcPct val="90000"/>
              </a:lnSpc>
            </a:pPr>
            <a:r>
              <a:rPr lang="en-US" altLang="en-US" sz="2800" smtClean="0">
                <a:sym typeface="Monotype Sorts" charset="2"/>
              </a:rPr>
              <a:t>Blood flow to skin </a:t>
            </a:r>
            <a:r>
              <a:rPr lang="en-US" altLang="en-US" sz="2800" smtClean="0">
                <a:sym typeface="Symbol" pitchFamily="18" charset="2"/>
              </a:rPr>
              <a:t></a:t>
            </a:r>
            <a:r>
              <a:rPr lang="en-US" altLang="en-US" sz="2800" smtClean="0">
                <a:sym typeface="Monotype Sorts" charset="2"/>
              </a:rPr>
              <a:t> </a:t>
            </a:r>
            <a:r>
              <a:rPr lang="en-US" altLang="en-US" sz="2800" smtClean="0">
                <a:sym typeface="Symbol" pitchFamily="18" charset="2"/>
              </a:rPr>
              <a:t></a:t>
            </a:r>
            <a:r>
              <a:rPr lang="en-US" altLang="en-US" sz="2800" smtClean="0">
                <a:sym typeface="Monotype Sorts" charset="2"/>
              </a:rPr>
              <a:t> </a:t>
            </a:r>
            <a:r>
              <a:rPr lang="en-US" altLang="en-US" sz="2800" smtClean="0">
                <a:sym typeface="Symbol" pitchFamily="18" charset="2"/>
              </a:rPr>
              <a:t></a:t>
            </a:r>
            <a:r>
              <a:rPr lang="en-US" altLang="en-US" sz="2800" smtClean="0">
                <a:sym typeface="Monotype Sorts" charset="2"/>
              </a:rPr>
              <a:t> </a:t>
            </a:r>
          </a:p>
          <a:p>
            <a:pPr eaLnBrk="1" hangingPunct="1">
              <a:lnSpc>
                <a:spcPct val="90000"/>
              </a:lnSpc>
            </a:pPr>
            <a:r>
              <a:rPr lang="en-US" altLang="en-US" sz="2800" smtClean="0">
                <a:sym typeface="Monotype Sorts" charset="2"/>
              </a:rPr>
              <a:t>Sweat </a:t>
            </a:r>
            <a:r>
              <a:rPr lang="en-US" altLang="en-US" sz="2800" smtClean="0">
                <a:sym typeface="Symbol" pitchFamily="18" charset="2"/>
              </a:rPr>
              <a:t></a:t>
            </a:r>
          </a:p>
        </p:txBody>
      </p:sp>
    </p:spTree>
    <p:extLst>
      <p:ext uri="{BB962C8B-B14F-4D97-AF65-F5344CB8AC3E}">
        <p14:creationId xmlns:p14="http://schemas.microsoft.com/office/powerpoint/2010/main" val="12291903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anim to="" calcmode="lin" valueType="num">
                                      <p:cBhvr>
                                        <p:cTn id="7" dur="1" fill="hold"/>
                                        <p:tgtEl>
                                          <p:spTgt spid="706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0659">
                                            <p:txEl>
                                              <p:pRg st="1" end="1"/>
                                            </p:txEl>
                                          </p:spTgt>
                                        </p:tgtEl>
                                        <p:attrNameLst>
                                          <p:attrName>style.visibility</p:attrName>
                                        </p:attrNameLst>
                                      </p:cBhvr>
                                      <p:to>
                                        <p:strVal val="visible"/>
                                      </p:to>
                                    </p:set>
                                    <p:anim to="" calcmode="lin" valueType="num">
                                      <p:cBhvr>
                                        <p:cTn id="12" dur="1" fill="hold"/>
                                        <p:tgtEl>
                                          <p:spTgt spid="7065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0659">
                                            <p:txEl>
                                              <p:pRg st="2" end="2"/>
                                            </p:txEl>
                                          </p:spTgt>
                                        </p:tgtEl>
                                        <p:attrNameLst>
                                          <p:attrName>style.visibility</p:attrName>
                                        </p:attrNameLst>
                                      </p:cBhvr>
                                      <p:to>
                                        <p:strVal val="visible"/>
                                      </p:to>
                                    </p:set>
                                    <p:anim to="" calcmode="lin" valueType="num">
                                      <p:cBhvr>
                                        <p:cTn id="17" dur="1" fill="hold"/>
                                        <p:tgtEl>
                                          <p:spTgt spid="7065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0659">
                                            <p:txEl>
                                              <p:pRg st="3" end="3"/>
                                            </p:txEl>
                                          </p:spTgt>
                                        </p:tgtEl>
                                        <p:attrNameLst>
                                          <p:attrName>style.visibility</p:attrName>
                                        </p:attrNameLst>
                                      </p:cBhvr>
                                      <p:to>
                                        <p:strVal val="visible"/>
                                      </p:to>
                                    </p:set>
                                    <p:anim to="" calcmode="lin" valueType="num">
                                      <p:cBhvr>
                                        <p:cTn id="22" dur="1" fill="hold"/>
                                        <p:tgtEl>
                                          <p:spTgt spid="7065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70659">
                                            <p:txEl>
                                              <p:pRg st="4" end="4"/>
                                            </p:txEl>
                                          </p:spTgt>
                                        </p:tgtEl>
                                        <p:attrNameLst>
                                          <p:attrName>style.visibility</p:attrName>
                                        </p:attrNameLst>
                                      </p:cBhvr>
                                      <p:to>
                                        <p:strVal val="visible"/>
                                      </p:to>
                                    </p:set>
                                    <p:anim to="" calcmode="lin" valueType="num">
                                      <p:cBhvr>
                                        <p:cTn id="27" dur="1" fill="hold"/>
                                        <p:tgtEl>
                                          <p:spTgt spid="7065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70659">
                                            <p:txEl>
                                              <p:pRg st="5" end="5"/>
                                            </p:txEl>
                                          </p:spTgt>
                                        </p:tgtEl>
                                        <p:attrNameLst>
                                          <p:attrName>style.visibility</p:attrName>
                                        </p:attrNameLst>
                                      </p:cBhvr>
                                      <p:to>
                                        <p:strVal val="visible"/>
                                      </p:to>
                                    </p:set>
                                    <p:anim to="" calcmode="lin" valueType="num">
                                      <p:cBhvr>
                                        <p:cTn id="32" dur="1" fill="hold"/>
                                        <p:tgtEl>
                                          <p:spTgt spid="70659">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70659">
                                            <p:txEl>
                                              <p:pRg st="6" end="6"/>
                                            </p:txEl>
                                          </p:spTgt>
                                        </p:tgtEl>
                                        <p:attrNameLst>
                                          <p:attrName>style.visibility</p:attrName>
                                        </p:attrNameLst>
                                      </p:cBhvr>
                                      <p:to>
                                        <p:strVal val="visible"/>
                                      </p:to>
                                    </p:set>
                                    <p:anim to="" calcmode="lin" valueType="num">
                                      <p:cBhvr>
                                        <p:cTn id="37" dur="1" fill="hold"/>
                                        <p:tgtEl>
                                          <p:spTgt spid="70659">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70659">
                                            <p:txEl>
                                              <p:pRg st="7" end="7"/>
                                            </p:txEl>
                                          </p:spTgt>
                                        </p:tgtEl>
                                        <p:attrNameLst>
                                          <p:attrName>style.visibility</p:attrName>
                                        </p:attrNameLst>
                                      </p:cBhvr>
                                      <p:to>
                                        <p:strVal val="visible"/>
                                      </p:to>
                                    </p:set>
                                    <p:anim to="" calcmode="lin" valueType="num">
                                      <p:cBhvr>
                                        <p:cTn id="42" dur="1" fill="hold"/>
                                        <p:tgtEl>
                                          <p:spTgt spid="7065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Physiology and Temperature</a:t>
            </a:r>
          </a:p>
        </p:txBody>
      </p:sp>
      <p:sp>
        <p:nvSpPr>
          <p:cNvPr id="137219" name="Rectangle 3"/>
          <p:cNvSpPr>
            <a:spLocks noGrp="1" noChangeArrowheads="1"/>
          </p:cNvSpPr>
          <p:nvPr>
            <p:ph idx="1"/>
          </p:nvPr>
        </p:nvSpPr>
        <p:spPr>
          <a:xfrm>
            <a:off x="685512" y="2058051"/>
            <a:ext cx="8181397" cy="4114475"/>
          </a:xfrm>
        </p:spPr>
        <p:txBody>
          <a:bodyPr/>
          <a:lstStyle/>
          <a:p>
            <a:pPr eaLnBrk="1" hangingPunct="1"/>
            <a:r>
              <a:rPr lang="en-US" altLang="en-US" dirty="0" smtClean="0"/>
              <a:t>Body functions best with core temperatures close </a:t>
            </a:r>
            <a:r>
              <a:rPr lang="en-US" altLang="en-US" dirty="0" smtClean="0">
                <a:sym typeface="Symbol" pitchFamily="18" charset="2"/>
              </a:rPr>
              <a:t> 1-2</a:t>
            </a:r>
            <a:r>
              <a:rPr lang="en-US" altLang="en-US" baseline="30000" dirty="0" smtClean="0">
                <a:sym typeface="Symbol" pitchFamily="18" charset="2"/>
              </a:rPr>
              <a:t>0 </a:t>
            </a:r>
            <a:r>
              <a:rPr lang="en-US" altLang="en-US" dirty="0" smtClean="0">
                <a:sym typeface="Symbol" pitchFamily="18" charset="2"/>
              </a:rPr>
              <a:t>F to  98.6</a:t>
            </a:r>
            <a:r>
              <a:rPr lang="en-US" altLang="en-US" baseline="30000" dirty="0" smtClean="0">
                <a:sym typeface="Symbol" pitchFamily="18" charset="2"/>
              </a:rPr>
              <a:t>O </a:t>
            </a:r>
            <a:r>
              <a:rPr lang="en-US" altLang="en-US" dirty="0" smtClean="0">
                <a:sym typeface="Symbol" pitchFamily="18" charset="2"/>
              </a:rPr>
              <a:t>F </a:t>
            </a:r>
          </a:p>
          <a:p>
            <a:pPr eaLnBrk="1" hangingPunct="1"/>
            <a:r>
              <a:rPr lang="en-US" altLang="en-US" dirty="0" smtClean="0">
                <a:sym typeface="Symbol" pitchFamily="18" charset="2"/>
              </a:rPr>
              <a:t>Between 100-102F body performance drops sharply</a:t>
            </a:r>
          </a:p>
          <a:p>
            <a:pPr eaLnBrk="1" hangingPunct="1"/>
            <a:r>
              <a:rPr lang="en-US" altLang="en-US" dirty="0" smtClean="0">
                <a:sym typeface="Symbol" pitchFamily="18" charset="2"/>
              </a:rPr>
              <a:t>At temperatures above 105F, sweating mechanism may fail</a:t>
            </a:r>
          </a:p>
        </p:txBody>
      </p:sp>
    </p:spTree>
    <p:extLst>
      <p:ext uri="{BB962C8B-B14F-4D97-AF65-F5344CB8AC3E}">
        <p14:creationId xmlns:p14="http://schemas.microsoft.com/office/powerpoint/2010/main" val="28068868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7219">
                                            <p:txEl>
                                              <p:pRg st="0" end="0"/>
                                            </p:txEl>
                                          </p:spTgt>
                                        </p:tgtEl>
                                        <p:attrNameLst>
                                          <p:attrName>style.visibility</p:attrName>
                                        </p:attrNameLst>
                                      </p:cBhvr>
                                      <p:to>
                                        <p:strVal val="visible"/>
                                      </p:to>
                                    </p:set>
                                    <p:anim to="" calcmode="lin" valueType="num">
                                      <p:cBhvr>
                                        <p:cTn id="7" dur="1" fill="hold"/>
                                        <p:tgtEl>
                                          <p:spTgt spid="1372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7219">
                                            <p:txEl>
                                              <p:pRg st="1" end="1"/>
                                            </p:txEl>
                                          </p:spTgt>
                                        </p:tgtEl>
                                        <p:attrNameLst>
                                          <p:attrName>style.visibility</p:attrName>
                                        </p:attrNameLst>
                                      </p:cBhvr>
                                      <p:to>
                                        <p:strVal val="visible"/>
                                      </p:to>
                                    </p:set>
                                    <p:anim to="" calcmode="lin" valueType="num">
                                      <p:cBhvr>
                                        <p:cTn id="12" dur="1" fill="hold"/>
                                        <p:tgtEl>
                                          <p:spTgt spid="13721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37219">
                                            <p:txEl>
                                              <p:pRg st="2" end="2"/>
                                            </p:txEl>
                                          </p:spTgt>
                                        </p:tgtEl>
                                        <p:attrNameLst>
                                          <p:attrName>style.visibility</p:attrName>
                                        </p:attrNameLst>
                                      </p:cBhvr>
                                      <p:to>
                                        <p:strVal val="visible"/>
                                      </p:to>
                                    </p:set>
                                    <p:anim to="" calcmode="lin" valueType="num">
                                      <p:cBhvr>
                                        <p:cTn id="17" dur="1" fill="hold"/>
                                        <p:tgtEl>
                                          <p:spTgt spid="13721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chemeClr val="accent1">
              <a:lumMod val="20000"/>
              <a:lumOff val="80000"/>
            </a:schemeClr>
          </a:solidFill>
        </p:spPr>
        <p:txBody>
          <a:bodyPr>
            <a:normAutofit/>
          </a:bodyPr>
          <a:lstStyle/>
          <a:p>
            <a:r>
              <a:rPr lang="en-US" altLang="en-US" dirty="0"/>
              <a:t>Heat Control Process in our </a:t>
            </a:r>
            <a:r>
              <a:rPr lang="en-US" altLang="en-US" dirty="0" smtClean="0"/>
              <a:t>Body</a:t>
            </a:r>
            <a:br>
              <a:rPr lang="en-US" altLang="en-US" dirty="0" smtClean="0"/>
            </a:br>
            <a:r>
              <a:rPr lang="en-US" altLang="en-US" sz="2200" dirty="0" smtClean="0"/>
              <a:t>sensory</a:t>
            </a:r>
          </a:p>
        </p:txBody>
      </p:sp>
      <p:sp>
        <p:nvSpPr>
          <p:cNvPr id="12294" name="Text Box 11"/>
          <p:cNvSpPr txBox="1">
            <a:spLocks noChangeArrowheads="1"/>
          </p:cNvSpPr>
          <p:nvPr/>
        </p:nvSpPr>
        <p:spPr bwMode="auto">
          <a:xfrm>
            <a:off x="5888182" y="3430625"/>
            <a:ext cx="31293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dirty="0">
                <a:latin typeface="Arial" pitchFamily="34" charset="0"/>
              </a:rPr>
              <a:t>Heat sensitive nerves</a:t>
            </a:r>
          </a:p>
          <a:p>
            <a:pPr>
              <a:spcBef>
                <a:spcPct val="0"/>
              </a:spcBef>
              <a:buFontTx/>
              <a:buNone/>
            </a:pPr>
            <a:r>
              <a:rPr lang="en-US" altLang="en-US" sz="2400" dirty="0">
                <a:latin typeface="Arial" pitchFamily="34" charset="0"/>
              </a:rPr>
              <a:t>(sensors)</a:t>
            </a:r>
          </a:p>
        </p:txBody>
      </p:sp>
      <p:sp>
        <p:nvSpPr>
          <p:cNvPr id="12293" name="Line 10" title="connecting arrow"/>
          <p:cNvSpPr>
            <a:spLocks noChangeShapeType="1"/>
          </p:cNvSpPr>
          <p:nvPr/>
        </p:nvSpPr>
        <p:spPr bwMode="auto">
          <a:xfrm flipH="1">
            <a:off x="5195455" y="3820468"/>
            <a:ext cx="692727" cy="46781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grpSp>
        <p:nvGrpSpPr>
          <p:cNvPr id="2" name="Group 1" title="person shape"/>
          <p:cNvGrpSpPr/>
          <p:nvPr/>
        </p:nvGrpSpPr>
        <p:grpSpPr>
          <a:xfrm>
            <a:off x="3740727" y="1949218"/>
            <a:ext cx="1454728" cy="4908782"/>
            <a:chOff x="3740727" y="1949218"/>
            <a:chExt cx="1454728" cy="4908782"/>
          </a:xfrm>
        </p:grpSpPr>
        <p:sp>
          <p:nvSpPr>
            <p:cNvPr id="12292" name="Oval 7"/>
            <p:cNvSpPr>
              <a:spLocks noChangeArrowheads="1"/>
            </p:cNvSpPr>
            <p:nvPr/>
          </p:nvSpPr>
          <p:spPr bwMode="auto">
            <a:xfrm>
              <a:off x="3948545" y="1949218"/>
              <a:ext cx="1039091" cy="1247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2291" name="Rectangle 6"/>
            <p:cNvSpPr>
              <a:spLocks noChangeArrowheads="1"/>
            </p:cNvSpPr>
            <p:nvPr/>
          </p:nvSpPr>
          <p:spPr bwMode="auto">
            <a:xfrm>
              <a:off x="3740727" y="3196718"/>
              <a:ext cx="1454727" cy="218312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2295" name="Rectangle 20"/>
            <p:cNvSpPr>
              <a:spLocks noChangeArrowheads="1"/>
            </p:cNvSpPr>
            <p:nvPr/>
          </p:nvSpPr>
          <p:spPr bwMode="auto">
            <a:xfrm>
              <a:off x="3740727"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2296" name="Rectangle 22"/>
            <p:cNvSpPr>
              <a:spLocks noChangeArrowheads="1"/>
            </p:cNvSpPr>
            <p:nvPr/>
          </p:nvSpPr>
          <p:spPr bwMode="auto">
            <a:xfrm>
              <a:off x="4641273"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grpSp>
    </p:spTree>
    <p:extLst>
      <p:ext uri="{BB962C8B-B14F-4D97-AF65-F5344CB8AC3E}">
        <p14:creationId xmlns:p14="http://schemas.microsoft.com/office/powerpoint/2010/main" val="1710539977"/>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2"/>
          <p:cNvSpPr>
            <a:spLocks noGrp="1" noChangeArrowheads="1"/>
          </p:cNvSpPr>
          <p:nvPr>
            <p:ph type="title"/>
          </p:nvPr>
        </p:nvSpPr>
        <p:spPr>
          <a:solidFill>
            <a:schemeClr val="accent1">
              <a:lumMod val="20000"/>
              <a:lumOff val="80000"/>
            </a:schemeClr>
          </a:solidFill>
        </p:spPr>
        <p:txBody>
          <a:bodyPr>
            <a:normAutofit/>
          </a:bodyPr>
          <a:lstStyle/>
          <a:p>
            <a:pPr eaLnBrk="1" hangingPunct="1"/>
            <a:r>
              <a:rPr lang="en-US" altLang="en-US" dirty="0" smtClean="0"/>
              <a:t>Heat Control Process in our Body</a:t>
            </a:r>
            <a:br>
              <a:rPr lang="en-US" altLang="en-US" dirty="0" smtClean="0"/>
            </a:br>
            <a:r>
              <a:rPr lang="en-US" altLang="en-US" sz="2000" dirty="0" smtClean="0"/>
              <a:t>temperature control</a:t>
            </a:r>
          </a:p>
        </p:txBody>
      </p:sp>
      <p:sp>
        <p:nvSpPr>
          <p:cNvPr id="13317" name="Text Box 6"/>
          <p:cNvSpPr txBox="1">
            <a:spLocks noChangeArrowheads="1"/>
          </p:cNvSpPr>
          <p:nvPr/>
        </p:nvSpPr>
        <p:spPr bwMode="auto">
          <a:xfrm>
            <a:off x="5888182" y="3430625"/>
            <a:ext cx="31293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a:latin typeface="Arial" pitchFamily="34" charset="0"/>
              </a:rPr>
              <a:t>Heat sensitive nerves</a:t>
            </a:r>
          </a:p>
          <a:p>
            <a:pPr>
              <a:spcBef>
                <a:spcPct val="0"/>
              </a:spcBef>
              <a:buFontTx/>
              <a:buNone/>
            </a:pPr>
            <a:r>
              <a:rPr lang="en-US" altLang="en-US" sz="2400">
                <a:latin typeface="Arial" pitchFamily="34" charset="0"/>
              </a:rPr>
              <a:t>(sensors)</a:t>
            </a:r>
          </a:p>
        </p:txBody>
      </p:sp>
      <p:sp>
        <p:nvSpPr>
          <p:cNvPr id="13316" name="Line 5" title="connecting arrow"/>
          <p:cNvSpPr>
            <a:spLocks noChangeShapeType="1"/>
          </p:cNvSpPr>
          <p:nvPr/>
        </p:nvSpPr>
        <p:spPr bwMode="auto">
          <a:xfrm flipH="1">
            <a:off x="5195455" y="3820468"/>
            <a:ext cx="692727" cy="46781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grpSp>
        <p:nvGrpSpPr>
          <p:cNvPr id="2" name="Group 1" title="person shape"/>
          <p:cNvGrpSpPr/>
          <p:nvPr/>
        </p:nvGrpSpPr>
        <p:grpSpPr>
          <a:xfrm>
            <a:off x="3740727" y="1949218"/>
            <a:ext cx="1454728" cy="4908782"/>
            <a:chOff x="3740727" y="1949218"/>
            <a:chExt cx="1454728" cy="4908782"/>
          </a:xfrm>
        </p:grpSpPr>
        <p:sp>
          <p:nvSpPr>
            <p:cNvPr id="13315" name="Oval 4"/>
            <p:cNvSpPr>
              <a:spLocks noChangeArrowheads="1"/>
            </p:cNvSpPr>
            <p:nvPr/>
          </p:nvSpPr>
          <p:spPr bwMode="auto">
            <a:xfrm>
              <a:off x="3948545" y="1949218"/>
              <a:ext cx="1039091" cy="1247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3314" name="Rectangle 3"/>
            <p:cNvSpPr>
              <a:spLocks noChangeArrowheads="1"/>
            </p:cNvSpPr>
            <p:nvPr/>
          </p:nvSpPr>
          <p:spPr bwMode="auto">
            <a:xfrm>
              <a:off x="3740727" y="3196718"/>
              <a:ext cx="1454727" cy="218312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3320" name="Rectangle 13"/>
            <p:cNvSpPr>
              <a:spLocks noChangeArrowheads="1"/>
            </p:cNvSpPr>
            <p:nvPr/>
          </p:nvSpPr>
          <p:spPr bwMode="auto">
            <a:xfrm>
              <a:off x="3740727"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3321" name="Rectangle 14"/>
            <p:cNvSpPr>
              <a:spLocks noChangeArrowheads="1"/>
            </p:cNvSpPr>
            <p:nvPr/>
          </p:nvSpPr>
          <p:spPr bwMode="auto">
            <a:xfrm>
              <a:off x="4641273"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grpSp>
      <p:sp>
        <p:nvSpPr>
          <p:cNvPr id="13319" name="Text Box 8"/>
          <p:cNvSpPr txBox="1">
            <a:spLocks noChangeArrowheads="1"/>
          </p:cNvSpPr>
          <p:nvPr/>
        </p:nvSpPr>
        <p:spPr bwMode="auto">
          <a:xfrm>
            <a:off x="5042478" y="2223734"/>
            <a:ext cx="27863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a:latin typeface="Arial" pitchFamily="34" charset="0"/>
              </a:rPr>
              <a:t>Heat center control</a:t>
            </a:r>
          </a:p>
          <a:p>
            <a:pPr>
              <a:spcBef>
                <a:spcPct val="0"/>
              </a:spcBef>
              <a:buFontTx/>
              <a:buNone/>
            </a:pPr>
            <a:r>
              <a:rPr lang="en-US" altLang="en-US" sz="2400">
                <a:latin typeface="Arial" pitchFamily="34" charset="0"/>
              </a:rPr>
              <a:t>(thermostat)</a:t>
            </a:r>
          </a:p>
        </p:txBody>
      </p:sp>
      <p:sp>
        <p:nvSpPr>
          <p:cNvPr id="13318" name="Line 7" title="connecting arrow"/>
          <p:cNvSpPr>
            <a:spLocks noChangeShapeType="1"/>
          </p:cNvSpPr>
          <p:nvPr/>
        </p:nvSpPr>
        <p:spPr bwMode="auto">
          <a:xfrm flipH="1" flipV="1">
            <a:off x="4587316" y="2468341"/>
            <a:ext cx="692727" cy="1793281"/>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Tree>
    <p:extLst>
      <p:ext uri="{BB962C8B-B14F-4D97-AF65-F5344CB8AC3E}">
        <p14:creationId xmlns:p14="http://schemas.microsoft.com/office/powerpoint/2010/main" val="4135032487"/>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Rectangle 2"/>
          <p:cNvSpPr>
            <a:spLocks noGrp="1" noChangeArrowheads="1"/>
          </p:cNvSpPr>
          <p:nvPr>
            <p:ph type="title"/>
          </p:nvPr>
        </p:nvSpPr>
        <p:spPr>
          <a:solidFill>
            <a:schemeClr val="accent1">
              <a:lumMod val="20000"/>
              <a:lumOff val="80000"/>
            </a:schemeClr>
          </a:solidFill>
        </p:spPr>
        <p:txBody>
          <a:bodyPr>
            <a:normAutofit/>
          </a:bodyPr>
          <a:lstStyle/>
          <a:p>
            <a:pPr eaLnBrk="1" hangingPunct="1"/>
            <a:r>
              <a:rPr lang="en-US" altLang="en-US" dirty="0" smtClean="0"/>
              <a:t>Heat Control Process in our Body</a:t>
            </a:r>
            <a:br>
              <a:rPr lang="en-US" altLang="en-US" dirty="0" smtClean="0"/>
            </a:br>
            <a:r>
              <a:rPr lang="en-US" altLang="en-US" sz="2000" dirty="0" smtClean="0"/>
              <a:t>summary</a:t>
            </a:r>
          </a:p>
        </p:txBody>
      </p:sp>
      <p:sp>
        <p:nvSpPr>
          <p:cNvPr id="14341" name="Text Box 6"/>
          <p:cNvSpPr txBox="1">
            <a:spLocks noChangeArrowheads="1"/>
          </p:cNvSpPr>
          <p:nvPr/>
        </p:nvSpPr>
        <p:spPr bwMode="auto">
          <a:xfrm>
            <a:off x="5888182" y="3430625"/>
            <a:ext cx="31293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a:latin typeface="Arial" pitchFamily="34" charset="0"/>
              </a:rPr>
              <a:t>Heat sensitive nerves</a:t>
            </a:r>
          </a:p>
          <a:p>
            <a:pPr>
              <a:spcBef>
                <a:spcPct val="0"/>
              </a:spcBef>
              <a:buFontTx/>
              <a:buNone/>
            </a:pPr>
            <a:r>
              <a:rPr lang="en-US" altLang="en-US" sz="2400">
                <a:latin typeface="Arial" pitchFamily="34" charset="0"/>
              </a:rPr>
              <a:t>(sensors)</a:t>
            </a:r>
          </a:p>
        </p:txBody>
      </p:sp>
      <p:sp>
        <p:nvSpPr>
          <p:cNvPr id="14340" name="Line 5" title="connecting arrow"/>
          <p:cNvSpPr>
            <a:spLocks noChangeShapeType="1"/>
          </p:cNvSpPr>
          <p:nvPr/>
        </p:nvSpPr>
        <p:spPr bwMode="auto">
          <a:xfrm flipH="1">
            <a:off x="5195455" y="3820468"/>
            <a:ext cx="692727" cy="46781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grpSp>
        <p:nvGrpSpPr>
          <p:cNvPr id="2" name="Group 1" title="person shape"/>
          <p:cNvGrpSpPr/>
          <p:nvPr/>
        </p:nvGrpSpPr>
        <p:grpSpPr>
          <a:xfrm>
            <a:off x="3740727" y="1949218"/>
            <a:ext cx="1454728" cy="4908782"/>
            <a:chOff x="3740727" y="1949218"/>
            <a:chExt cx="1454728" cy="4908782"/>
          </a:xfrm>
        </p:grpSpPr>
        <p:sp>
          <p:nvSpPr>
            <p:cNvPr id="14339" name="Oval 4"/>
            <p:cNvSpPr>
              <a:spLocks noChangeArrowheads="1"/>
            </p:cNvSpPr>
            <p:nvPr/>
          </p:nvSpPr>
          <p:spPr bwMode="auto">
            <a:xfrm>
              <a:off x="3948545" y="1949218"/>
              <a:ext cx="1039091" cy="12475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4338" name="Rectangle 3"/>
            <p:cNvSpPr>
              <a:spLocks noChangeArrowheads="1"/>
            </p:cNvSpPr>
            <p:nvPr/>
          </p:nvSpPr>
          <p:spPr bwMode="auto">
            <a:xfrm>
              <a:off x="3740727" y="3196718"/>
              <a:ext cx="1454727" cy="218312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4346" name="Rectangle 13"/>
            <p:cNvSpPr>
              <a:spLocks noChangeArrowheads="1"/>
            </p:cNvSpPr>
            <p:nvPr/>
          </p:nvSpPr>
          <p:spPr bwMode="auto">
            <a:xfrm>
              <a:off x="3740727"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sp>
          <p:nvSpPr>
            <p:cNvPr id="14347" name="Rectangle 14"/>
            <p:cNvSpPr>
              <a:spLocks noChangeArrowheads="1"/>
            </p:cNvSpPr>
            <p:nvPr/>
          </p:nvSpPr>
          <p:spPr bwMode="auto">
            <a:xfrm>
              <a:off x="4641273" y="5379843"/>
              <a:ext cx="554182" cy="147815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s-PR" altLang="es-PR" sz="1800">
                <a:latin typeface="Arial" pitchFamily="34" charset="0"/>
              </a:endParaRPr>
            </a:p>
          </p:txBody>
        </p:sp>
      </p:grpSp>
      <p:sp>
        <p:nvSpPr>
          <p:cNvPr id="14343" name="Text Box 8"/>
          <p:cNvSpPr txBox="1">
            <a:spLocks noChangeArrowheads="1"/>
          </p:cNvSpPr>
          <p:nvPr/>
        </p:nvSpPr>
        <p:spPr bwMode="auto">
          <a:xfrm>
            <a:off x="5042477" y="2223734"/>
            <a:ext cx="29402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a:latin typeface="Arial" pitchFamily="34" charset="0"/>
              </a:rPr>
              <a:t>Heat center controls</a:t>
            </a:r>
          </a:p>
          <a:p>
            <a:pPr>
              <a:spcBef>
                <a:spcPct val="0"/>
              </a:spcBef>
              <a:buFontTx/>
              <a:buNone/>
            </a:pPr>
            <a:r>
              <a:rPr lang="en-US" altLang="en-US" sz="2400">
                <a:latin typeface="Arial" pitchFamily="34" charset="0"/>
              </a:rPr>
              <a:t>(thermostat)</a:t>
            </a:r>
          </a:p>
        </p:txBody>
      </p:sp>
      <p:sp>
        <p:nvSpPr>
          <p:cNvPr id="14342" name="Line 7" title="connecting arrow"/>
          <p:cNvSpPr>
            <a:spLocks noChangeShapeType="1"/>
          </p:cNvSpPr>
          <p:nvPr/>
        </p:nvSpPr>
        <p:spPr bwMode="auto">
          <a:xfrm flipH="1" flipV="1">
            <a:off x="4502727" y="2494999"/>
            <a:ext cx="692727" cy="1793281"/>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
        <p:nvSpPr>
          <p:cNvPr id="14345" name="Text Box 10"/>
          <p:cNvSpPr txBox="1">
            <a:spLocks noChangeArrowheads="1"/>
          </p:cNvSpPr>
          <p:nvPr/>
        </p:nvSpPr>
        <p:spPr bwMode="auto">
          <a:xfrm>
            <a:off x="207818" y="2261094"/>
            <a:ext cx="3394364" cy="2677656"/>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400" dirty="0">
                <a:solidFill>
                  <a:srgbClr val="FF0000"/>
                </a:solidFill>
                <a:latin typeface="Arial" pitchFamily="34" charset="0"/>
              </a:rPr>
              <a:t>1.	Heat transported 	by blood to skin</a:t>
            </a:r>
          </a:p>
          <a:p>
            <a:pPr marL="457200" indent="-457200">
              <a:spcBef>
                <a:spcPct val="0"/>
              </a:spcBef>
              <a:buFontTx/>
              <a:buAutoNum type="arabicPeriod" startAt="2"/>
            </a:pPr>
            <a:r>
              <a:rPr lang="en-US" altLang="en-US" sz="2400" dirty="0" smtClean="0">
                <a:solidFill>
                  <a:srgbClr val="FF0000"/>
                </a:solidFill>
                <a:latin typeface="Arial" pitchFamily="34" charset="0"/>
              </a:rPr>
              <a:t>     Blood circulation</a:t>
            </a:r>
          </a:p>
          <a:p>
            <a:pPr>
              <a:spcBef>
                <a:spcPct val="0"/>
              </a:spcBef>
              <a:buNone/>
            </a:pPr>
            <a:r>
              <a:rPr lang="en-US" altLang="en-US" sz="2400" dirty="0">
                <a:solidFill>
                  <a:srgbClr val="FF0000"/>
                </a:solidFill>
                <a:latin typeface="Arial" pitchFamily="34" charset="0"/>
              </a:rPr>
              <a:t>	</a:t>
            </a:r>
            <a:r>
              <a:rPr lang="en-US" altLang="en-US" sz="2400" dirty="0" smtClean="0">
                <a:solidFill>
                  <a:srgbClr val="FF0000"/>
                </a:solidFill>
                <a:latin typeface="Arial" pitchFamily="34" charset="0"/>
              </a:rPr>
              <a:t>to disperse </a:t>
            </a:r>
            <a:r>
              <a:rPr lang="en-US" altLang="en-US" sz="2400" dirty="0">
                <a:solidFill>
                  <a:srgbClr val="FF0000"/>
                </a:solidFill>
                <a:latin typeface="Arial" pitchFamily="34" charset="0"/>
              </a:rPr>
              <a:t>heat 	equally</a:t>
            </a:r>
          </a:p>
          <a:p>
            <a:pPr>
              <a:spcBef>
                <a:spcPct val="0"/>
              </a:spcBef>
              <a:buFontTx/>
              <a:buNone/>
            </a:pPr>
            <a:r>
              <a:rPr lang="en-US" altLang="en-US" sz="2400" dirty="0">
                <a:solidFill>
                  <a:srgbClr val="FF0000"/>
                </a:solidFill>
                <a:latin typeface="Arial" pitchFamily="34" charset="0"/>
              </a:rPr>
              <a:t>3.	Secretion of </a:t>
            </a:r>
            <a:r>
              <a:rPr lang="en-US" altLang="en-US" sz="2400" dirty="0" smtClean="0">
                <a:solidFill>
                  <a:srgbClr val="FF0000"/>
                </a:solidFill>
                <a:latin typeface="Arial" pitchFamily="34" charset="0"/>
              </a:rPr>
              <a:t>	sweat</a:t>
            </a:r>
            <a:endParaRPr lang="en-US" altLang="en-US" sz="2400" dirty="0">
              <a:solidFill>
                <a:srgbClr val="FF0000"/>
              </a:solidFill>
              <a:latin typeface="Arial" pitchFamily="34" charset="0"/>
            </a:endParaRPr>
          </a:p>
        </p:txBody>
      </p:sp>
      <p:sp>
        <p:nvSpPr>
          <p:cNvPr id="14344" name="Line 9" title="connecting arrow"/>
          <p:cNvSpPr>
            <a:spLocks noChangeShapeType="1"/>
          </p:cNvSpPr>
          <p:nvPr/>
        </p:nvSpPr>
        <p:spPr bwMode="auto">
          <a:xfrm flipH="1">
            <a:off x="3740727" y="2572969"/>
            <a:ext cx="623455" cy="1325468"/>
          </a:xfrm>
          <a:prstGeom prst="line">
            <a:avLst/>
          </a:prstGeom>
          <a:noFill/>
          <a:ln w="571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R"/>
          </a:p>
        </p:txBody>
      </p:sp>
    </p:spTree>
    <p:extLst>
      <p:ext uri="{BB962C8B-B14F-4D97-AF65-F5344CB8AC3E}">
        <p14:creationId xmlns:p14="http://schemas.microsoft.com/office/powerpoint/2010/main" val="489785970"/>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accent1">
              <a:lumMod val="20000"/>
              <a:lumOff val="80000"/>
            </a:schemeClr>
          </a:solidFill>
        </p:spPr>
        <p:txBody>
          <a:bodyPr/>
          <a:lstStyle/>
          <a:p>
            <a:pPr eaLnBrk="1" hangingPunct="1"/>
            <a:r>
              <a:rPr lang="en-US" altLang="en-US" dirty="0" smtClean="0"/>
              <a:t>Heat Storage or Loss in our Body</a:t>
            </a:r>
          </a:p>
        </p:txBody>
      </p:sp>
      <p:sp>
        <p:nvSpPr>
          <p:cNvPr id="15363" name="Text Box 3"/>
          <p:cNvSpPr txBox="1">
            <a:spLocks noChangeArrowheads="1"/>
          </p:cNvSpPr>
          <p:nvPr/>
        </p:nvSpPr>
        <p:spPr bwMode="auto">
          <a:xfrm>
            <a:off x="894773" y="1645466"/>
            <a:ext cx="783359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dirty="0">
                <a:latin typeface="Arial" pitchFamily="34" charset="0"/>
                <a:sym typeface="Symbol" pitchFamily="18" charset="2"/>
              </a:rPr>
              <a:t>S	= </a:t>
            </a:r>
            <a:r>
              <a:rPr lang="en-US" altLang="en-US" dirty="0" smtClean="0">
                <a:latin typeface="Arial" pitchFamily="34" charset="0"/>
                <a:sym typeface="Symbol" pitchFamily="18" charset="2"/>
              </a:rPr>
              <a:t>	M   +/-   C   +/-    R     –   E</a:t>
            </a:r>
          </a:p>
          <a:p>
            <a:pPr>
              <a:spcBef>
                <a:spcPct val="0"/>
              </a:spcBef>
              <a:buFontTx/>
              <a:buNone/>
            </a:pPr>
            <a:endParaRPr lang="en-US" altLang="en-US" dirty="0">
              <a:latin typeface="Arial" pitchFamily="34" charset="0"/>
              <a:sym typeface="Symbol" pitchFamily="18" charset="2"/>
            </a:endParaRPr>
          </a:p>
          <a:p>
            <a:pPr>
              <a:spcBef>
                <a:spcPct val="0"/>
              </a:spcBef>
              <a:buFontTx/>
              <a:buNone/>
            </a:pPr>
            <a:endParaRPr lang="en-US" altLang="en-US" dirty="0" smtClean="0">
              <a:latin typeface="Arial" pitchFamily="34" charset="0"/>
              <a:sym typeface="Symbol" pitchFamily="18" charset="2"/>
            </a:endParaRPr>
          </a:p>
          <a:p>
            <a:pPr>
              <a:spcBef>
                <a:spcPct val="0"/>
              </a:spcBef>
              <a:buFontTx/>
              <a:buNone/>
            </a:pPr>
            <a:r>
              <a:rPr lang="en-US" altLang="en-US" dirty="0" smtClean="0">
                <a:latin typeface="Arial" pitchFamily="34" charset="0"/>
                <a:sym typeface="Symbol" pitchFamily="18" charset="2"/>
              </a:rPr>
              <a:t> </a:t>
            </a:r>
            <a:endParaRPr lang="en-US" altLang="en-US" dirty="0">
              <a:latin typeface="Arial" pitchFamily="34" charset="0"/>
              <a:sym typeface="Symbol" pitchFamily="18" charset="2"/>
            </a:endParaRPr>
          </a:p>
          <a:p>
            <a:pPr>
              <a:spcBef>
                <a:spcPct val="0"/>
              </a:spcBef>
              <a:buFontTx/>
              <a:buNone/>
            </a:pPr>
            <a:endParaRPr lang="en-US" altLang="en-US" dirty="0">
              <a:latin typeface="Arial" pitchFamily="34" charset="0"/>
            </a:endParaRPr>
          </a:p>
          <a:p>
            <a:pPr>
              <a:spcBef>
                <a:spcPct val="0"/>
              </a:spcBef>
              <a:buFontTx/>
              <a:buNone/>
            </a:pPr>
            <a:r>
              <a:rPr lang="en-US" altLang="en-US" dirty="0">
                <a:latin typeface="Arial" pitchFamily="34" charset="0"/>
              </a:rPr>
              <a:t>S: heat storage (or loss) of the body</a:t>
            </a:r>
          </a:p>
          <a:p>
            <a:pPr>
              <a:spcBef>
                <a:spcPct val="0"/>
              </a:spcBef>
              <a:buFontTx/>
              <a:buNone/>
            </a:pPr>
            <a:r>
              <a:rPr lang="en-US" altLang="en-US" dirty="0">
                <a:latin typeface="Arial" pitchFamily="34" charset="0"/>
              </a:rPr>
              <a:t>M: Heat gain of metabolism</a:t>
            </a:r>
          </a:p>
          <a:p>
            <a:pPr>
              <a:spcBef>
                <a:spcPct val="0"/>
              </a:spcBef>
              <a:buFont typeface="Arial" pitchFamily="34" charset="0"/>
              <a:buNone/>
            </a:pPr>
            <a:r>
              <a:rPr lang="en-US" altLang="en-US" dirty="0">
                <a:latin typeface="Arial" pitchFamily="34" charset="0"/>
              </a:rPr>
              <a:t>C: Heat gained (or lost) due to convection</a:t>
            </a:r>
          </a:p>
          <a:p>
            <a:pPr>
              <a:spcBef>
                <a:spcPct val="0"/>
              </a:spcBef>
              <a:buFont typeface="Arial" pitchFamily="34" charset="0"/>
              <a:buNone/>
            </a:pPr>
            <a:r>
              <a:rPr lang="en-US" altLang="en-US" dirty="0">
                <a:latin typeface="Arial" pitchFamily="34" charset="0"/>
              </a:rPr>
              <a:t>R: Heat gained (or lost) due to radiation</a:t>
            </a:r>
          </a:p>
          <a:p>
            <a:pPr>
              <a:spcBef>
                <a:spcPct val="0"/>
              </a:spcBef>
              <a:buFontTx/>
              <a:buNone/>
            </a:pPr>
            <a:r>
              <a:rPr lang="en-US" altLang="en-US" dirty="0">
                <a:latin typeface="Arial" pitchFamily="34" charset="0"/>
              </a:rPr>
              <a:t>E: Heat lost trough evaporation of sweat</a:t>
            </a:r>
          </a:p>
        </p:txBody>
      </p:sp>
      <p:pic>
        <p:nvPicPr>
          <p:cNvPr id="4" name="Picture 2" descr="la ganacia o perdida de  temperatura es una ecuacion" title="temperatura del cuerp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255813"/>
            <a:ext cx="10287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Equal 4" title="igual a"/>
          <p:cNvSpPr/>
          <p:nvPr/>
        </p:nvSpPr>
        <p:spPr>
          <a:xfrm>
            <a:off x="1752600" y="2971800"/>
            <a:ext cx="609600" cy="46833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9" descr="persona caminando" title="metabolism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2576584" y="2291947"/>
            <a:ext cx="990600" cy="138727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title="mas menos"/>
          <p:cNvGrpSpPr/>
          <p:nvPr/>
        </p:nvGrpSpPr>
        <p:grpSpPr>
          <a:xfrm>
            <a:off x="3429000" y="2819400"/>
            <a:ext cx="471416" cy="990600"/>
            <a:chOff x="3262384" y="2819400"/>
            <a:chExt cx="471416" cy="990600"/>
          </a:xfrm>
        </p:grpSpPr>
        <p:sp>
          <p:nvSpPr>
            <p:cNvPr id="8" name="Minus 7"/>
            <p:cNvSpPr/>
            <p:nvPr/>
          </p:nvSpPr>
          <p:spPr>
            <a:xfrm>
              <a:off x="3262384" y="3543121"/>
              <a:ext cx="471416" cy="26687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8"/>
            <p:cNvSpPr/>
            <p:nvPr/>
          </p:nvSpPr>
          <p:spPr>
            <a:xfrm>
              <a:off x="3262384" y="2819400"/>
              <a:ext cx="471416"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10" descr="viento soplandio&#10;" title="condiciones ambiental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86200" y="2655119"/>
            <a:ext cx="961122" cy="92628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title="mas menos"/>
          <p:cNvGrpSpPr/>
          <p:nvPr/>
        </p:nvGrpSpPr>
        <p:grpSpPr>
          <a:xfrm>
            <a:off x="4931676" y="2819400"/>
            <a:ext cx="471416" cy="990600"/>
            <a:chOff x="3262384" y="2819400"/>
            <a:chExt cx="471416" cy="990600"/>
          </a:xfrm>
        </p:grpSpPr>
        <p:sp>
          <p:nvSpPr>
            <p:cNvPr id="12" name="Plus 11"/>
            <p:cNvSpPr/>
            <p:nvPr/>
          </p:nvSpPr>
          <p:spPr>
            <a:xfrm>
              <a:off x="3262384" y="2819400"/>
              <a:ext cx="471416"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3262384" y="3543121"/>
              <a:ext cx="471416" cy="26687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5" descr="termometro al sol" title="temperatura extern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48228" y="2645535"/>
            <a:ext cx="910946" cy="897586"/>
          </a:xfrm>
          <a:prstGeom prst="rect">
            <a:avLst/>
          </a:prstGeom>
          <a:noFill/>
          <a:extLst>
            <a:ext uri="{909E8E84-426E-40DD-AFC4-6F175D3DCCD1}">
              <a14:hiddenFill xmlns:a14="http://schemas.microsoft.com/office/drawing/2010/main">
                <a:solidFill>
                  <a:srgbClr val="FFFFFF"/>
                </a:solidFill>
              </a14:hiddenFill>
            </a:ext>
          </a:extLst>
        </p:spPr>
      </p:pic>
      <p:sp>
        <p:nvSpPr>
          <p:cNvPr id="15" name="Minus 14" title="menos"/>
          <p:cNvSpPr/>
          <p:nvPr/>
        </p:nvSpPr>
        <p:spPr>
          <a:xfrm>
            <a:off x="6400800" y="3066960"/>
            <a:ext cx="533400" cy="28584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title="sudo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34200" y="2590800"/>
            <a:ext cx="838200" cy="95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6632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800" dirty="0" smtClean="0"/>
              <a:t>Important Heat Disorders and Their Symptoms</a:t>
            </a:r>
          </a:p>
        </p:txBody>
      </p:sp>
      <p:pic>
        <p:nvPicPr>
          <p:cNvPr id="16387" name="Picture 2" title="Heat exhaus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493281"/>
            <a:ext cx="3173557" cy="409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388" name="Picture 3" title="heat strok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2546" y="1493281"/>
            <a:ext cx="3568989" cy="405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16389" name="Picture 4" title="watch symptom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78182" y="5703594"/>
            <a:ext cx="4978977" cy="88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 name="TextBox 1"/>
          <p:cNvSpPr txBox="1"/>
          <p:nvPr/>
        </p:nvSpPr>
        <p:spPr>
          <a:xfrm>
            <a:off x="1341768" y="6553200"/>
            <a:ext cx="6354432" cy="369332"/>
          </a:xfrm>
          <a:prstGeom prst="rect">
            <a:avLst/>
          </a:prstGeom>
          <a:noFill/>
        </p:spPr>
        <p:txBody>
          <a:bodyPr wrap="none" rtlCol="0">
            <a:spAutoFit/>
          </a:bodyPr>
          <a:lstStyle/>
          <a:p>
            <a:r>
              <a:rPr lang="en-US" dirty="0"/>
              <a:t>Source: https://www.osha.gov/SLTC/heatillness/edresources.html</a:t>
            </a:r>
          </a:p>
        </p:txBody>
      </p:sp>
    </p:spTree>
    <p:extLst>
      <p:ext uri="{BB962C8B-B14F-4D97-AF65-F5344CB8AC3E}">
        <p14:creationId xmlns:p14="http://schemas.microsoft.com/office/powerpoint/2010/main" val="67076916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Affecting</a:t>
            </a:r>
            <a:br>
              <a:rPr lang="en-US" dirty="0"/>
            </a:br>
            <a:r>
              <a:rPr lang="en-US" dirty="0"/>
              <a:t> Susceptibility to </a:t>
            </a:r>
            <a:r>
              <a:rPr lang="en-US" dirty="0" smtClean="0"/>
              <a:t>Heat</a:t>
            </a:r>
            <a:endParaRPr lang="en-US" dirty="0"/>
          </a:p>
        </p:txBody>
      </p:sp>
      <p:sp>
        <p:nvSpPr>
          <p:cNvPr id="3" name="Content Placeholder 2"/>
          <p:cNvSpPr>
            <a:spLocks noGrp="1"/>
          </p:cNvSpPr>
          <p:nvPr>
            <p:ph idx="1"/>
          </p:nvPr>
        </p:nvSpPr>
        <p:spPr>
          <a:xfrm>
            <a:off x="457200" y="1600200"/>
            <a:ext cx="4419600" cy="4525963"/>
          </a:xfrm>
        </p:spPr>
        <p:txBody>
          <a:bodyPr rtlCol="0">
            <a:normAutofit/>
          </a:bodyPr>
          <a:lstStyle/>
          <a:p>
            <a:pPr marL="0" indent="0" eaLnBrk="1" fontAlgn="auto" hangingPunct="1">
              <a:spcAft>
                <a:spcPts val="0"/>
              </a:spcAft>
              <a:buClr>
                <a:schemeClr val="accent2"/>
              </a:buClr>
              <a:buFont typeface="Arial" pitchFamily="34" charset="0"/>
              <a:buNone/>
              <a:defRPr/>
            </a:pPr>
            <a:r>
              <a:rPr lang="en-US" altLang="en-US" sz="2800" dirty="0" smtClean="0"/>
              <a:t>Individual Factors</a:t>
            </a:r>
          </a:p>
          <a:p>
            <a:pPr eaLnBrk="1" fontAlgn="auto" hangingPunct="1">
              <a:spcAft>
                <a:spcPts val="0"/>
              </a:spcAft>
              <a:buClr>
                <a:schemeClr val="accent2"/>
              </a:buClr>
              <a:defRPr/>
            </a:pPr>
            <a:r>
              <a:rPr lang="en-US" altLang="en-US" sz="2800" dirty="0" smtClean="0"/>
              <a:t>Age</a:t>
            </a:r>
            <a:endParaRPr lang="en-US" altLang="en-US" sz="2800" dirty="0"/>
          </a:p>
          <a:p>
            <a:pPr eaLnBrk="1" fontAlgn="auto" hangingPunct="1">
              <a:spcAft>
                <a:spcPts val="0"/>
              </a:spcAft>
              <a:buClr>
                <a:schemeClr val="accent2"/>
              </a:buClr>
              <a:defRPr/>
            </a:pPr>
            <a:r>
              <a:rPr lang="en-US" altLang="en-US" sz="2800" dirty="0"/>
              <a:t>Weight</a:t>
            </a:r>
          </a:p>
          <a:p>
            <a:pPr eaLnBrk="1" fontAlgn="auto" hangingPunct="1">
              <a:spcAft>
                <a:spcPts val="0"/>
              </a:spcAft>
              <a:buClr>
                <a:schemeClr val="accent2"/>
              </a:buClr>
              <a:defRPr/>
            </a:pPr>
            <a:r>
              <a:rPr lang="en-US" altLang="en-US" sz="2800" dirty="0"/>
              <a:t>Degree of physical fitness and acclimatization</a:t>
            </a:r>
          </a:p>
          <a:p>
            <a:pPr eaLnBrk="1" fontAlgn="auto" hangingPunct="1">
              <a:spcAft>
                <a:spcPts val="0"/>
              </a:spcAft>
              <a:buClr>
                <a:schemeClr val="accent2"/>
              </a:buClr>
              <a:defRPr/>
            </a:pPr>
            <a:r>
              <a:rPr lang="en-US" altLang="en-US" sz="2800" dirty="0"/>
              <a:t>Metabolism</a:t>
            </a:r>
          </a:p>
          <a:p>
            <a:pPr eaLnBrk="1" fontAlgn="auto" hangingPunct="1">
              <a:spcAft>
                <a:spcPts val="0"/>
              </a:spcAft>
              <a:defRPr/>
            </a:pPr>
            <a:endParaRPr lang="es-PR" sz="2800" dirty="0" smtClean="0"/>
          </a:p>
        </p:txBody>
      </p:sp>
      <p:sp>
        <p:nvSpPr>
          <p:cNvPr id="5" name="Content Placeholder 4"/>
          <p:cNvSpPr>
            <a:spLocks noGrp="1"/>
          </p:cNvSpPr>
          <p:nvPr>
            <p:ph sz="quarter" idx="4294967295"/>
          </p:nvPr>
        </p:nvSpPr>
        <p:spPr>
          <a:xfrm>
            <a:off x="5102225" y="2174875"/>
            <a:ext cx="4041775" cy="3951288"/>
          </a:xfrm>
        </p:spPr>
        <p:txBody>
          <a:bodyPr rtlCol="0">
            <a:normAutofit/>
          </a:bodyPr>
          <a:lstStyle/>
          <a:p>
            <a:pPr marL="0" indent="0" eaLnBrk="1" fontAlgn="auto" hangingPunct="1">
              <a:spcAft>
                <a:spcPts val="0"/>
              </a:spcAft>
              <a:buFont typeface="Arial" pitchFamily="34" charset="0"/>
              <a:buNone/>
              <a:defRPr/>
            </a:pPr>
            <a:r>
              <a:rPr lang="en-US" altLang="en-US" sz="2800" dirty="0" smtClean="0"/>
              <a:t>Environmental Factors</a:t>
            </a:r>
          </a:p>
          <a:p>
            <a:pPr eaLnBrk="1" fontAlgn="auto" hangingPunct="1">
              <a:spcAft>
                <a:spcPts val="0"/>
              </a:spcAft>
              <a:defRPr/>
            </a:pPr>
            <a:r>
              <a:rPr lang="en-US" altLang="en-US" sz="2800" dirty="0" smtClean="0"/>
              <a:t>Air </a:t>
            </a:r>
            <a:r>
              <a:rPr lang="en-US" altLang="en-US" sz="2800" dirty="0"/>
              <a:t>temperature</a:t>
            </a:r>
          </a:p>
          <a:p>
            <a:pPr eaLnBrk="1" fontAlgn="auto" hangingPunct="1">
              <a:spcAft>
                <a:spcPts val="0"/>
              </a:spcAft>
              <a:defRPr/>
            </a:pPr>
            <a:r>
              <a:rPr lang="en-US" altLang="en-US" sz="2800" dirty="0"/>
              <a:t>Temperature of surrounding surfaces</a:t>
            </a:r>
          </a:p>
          <a:p>
            <a:pPr eaLnBrk="1" fontAlgn="auto" hangingPunct="1">
              <a:spcAft>
                <a:spcPts val="0"/>
              </a:spcAft>
              <a:defRPr/>
            </a:pPr>
            <a:r>
              <a:rPr lang="en-US" altLang="en-US" sz="2800" dirty="0"/>
              <a:t>Relative humidity</a:t>
            </a:r>
          </a:p>
          <a:p>
            <a:pPr eaLnBrk="1" fontAlgn="auto" hangingPunct="1">
              <a:spcAft>
                <a:spcPts val="0"/>
              </a:spcAft>
              <a:defRPr/>
            </a:pPr>
            <a:r>
              <a:rPr lang="en-US" altLang="en-US" sz="2800" dirty="0"/>
              <a:t>Air movement</a:t>
            </a:r>
          </a:p>
          <a:p>
            <a:pPr eaLnBrk="1" fontAlgn="auto" hangingPunct="1">
              <a:spcAft>
                <a:spcPts val="0"/>
              </a:spcAft>
              <a:defRPr/>
            </a:pPr>
            <a:endParaRPr lang="es-PR" sz="2800" dirty="0" smtClean="0"/>
          </a:p>
        </p:txBody>
      </p:sp>
    </p:spTree>
    <p:extLst>
      <p:ext uri="{BB962C8B-B14F-4D97-AF65-F5344CB8AC3E}">
        <p14:creationId xmlns:p14="http://schemas.microsoft.com/office/powerpoint/2010/main" val="341028267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Disclaimer</a:t>
            </a:r>
            <a:endParaRPr lang="en-US" dirty="0"/>
          </a:p>
        </p:txBody>
      </p:sp>
      <p:sp>
        <p:nvSpPr>
          <p:cNvPr id="4" name="Footer Placeholder 1"/>
          <p:cNvSpPr>
            <a:spLocks noGrp="1"/>
          </p:cNvSpPr>
          <p:nvPr>
            <p:ph idx="1"/>
          </p:nvPr>
        </p:nvSpPr>
        <p:spPr/>
        <p:txBody>
          <a:bodyPr>
            <a:normAutofit/>
          </a:bodyPr>
          <a:lstStyle/>
          <a:p>
            <a:r>
              <a:rPr lang="en-US" sz="2800" dirty="0"/>
              <a:t>This material was produced under Susan Harwood grant number </a:t>
            </a:r>
            <a:r>
              <a:rPr lang="en-US" sz="2800" dirty="0" smtClean="0"/>
              <a:t>SH29650-SH6 </a:t>
            </a:r>
            <a:r>
              <a:rPr lang="en-US" sz="2800" dirty="0"/>
              <a:t>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r>
              <a:rPr lang="en-US" sz="800" dirty="0" smtClean="0"/>
              <a:t>..</a:t>
            </a:r>
            <a:endParaRPr lang="en-US" sz="800" dirty="0"/>
          </a:p>
          <a:p>
            <a:endParaRPr lang="en-US" sz="800" dirty="0"/>
          </a:p>
        </p:txBody>
      </p:sp>
    </p:spTree>
    <p:extLst>
      <p:ext uri="{BB962C8B-B14F-4D97-AF65-F5344CB8AC3E}">
        <p14:creationId xmlns:p14="http://schemas.microsoft.com/office/powerpoint/2010/main" val="319970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144000" cy="545781"/>
          </a:xfrm>
        </p:spPr>
        <p:txBody>
          <a:bodyPr>
            <a:normAutofit fontScale="90000"/>
          </a:bodyPr>
          <a:lstStyle/>
          <a:p>
            <a:pPr eaLnBrk="1" hangingPunct="1"/>
            <a:r>
              <a:rPr lang="en-US" altLang="en-US" sz="4000" dirty="0" smtClean="0"/>
              <a:t>How can we measure environmental heat?</a:t>
            </a:r>
          </a:p>
        </p:txBody>
      </p:sp>
      <p:pic>
        <p:nvPicPr>
          <p:cNvPr id="18435" name="Picture 2" title="heat index grap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7864" y="1245877"/>
            <a:ext cx="7256318" cy="538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581481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88220"/>
            <a:ext cx="4710545" cy="1745380"/>
          </a:xfrm>
        </p:spPr>
        <p:txBody>
          <a:bodyPr rtlCol="0">
            <a:normAutofit fontScale="90000"/>
          </a:bodyPr>
          <a:lstStyle/>
          <a:p>
            <a:pPr eaLnBrk="1" fontAlgn="auto" hangingPunct="1">
              <a:spcAft>
                <a:spcPts val="0"/>
              </a:spcAft>
              <a:defRPr/>
            </a:pPr>
            <a:r>
              <a:rPr lang="en-US" altLang="en-US" sz="4000" dirty="0" smtClean="0"/>
              <a:t>How can we measure</a:t>
            </a:r>
            <a:br>
              <a:rPr lang="en-US" altLang="en-US" sz="4000" dirty="0" smtClean="0"/>
            </a:br>
            <a:r>
              <a:rPr lang="en-US" altLang="en-US" sz="4000" dirty="0" smtClean="0"/>
              <a:t> environmental heat?</a:t>
            </a:r>
            <a:br>
              <a:rPr lang="en-US" altLang="en-US" sz="4000" dirty="0" smtClean="0"/>
            </a:br>
            <a:r>
              <a:rPr lang="en-US" altLang="en-US" sz="4000" dirty="0" smtClean="0"/>
              <a:t>Preventive measures</a:t>
            </a:r>
          </a:p>
        </p:txBody>
      </p:sp>
      <p:pic>
        <p:nvPicPr>
          <p:cNvPr id="19459" name="Picture 3" title="preventive measur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0546" y="467813"/>
            <a:ext cx="4322330" cy="59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 name="TextBox 3"/>
          <p:cNvSpPr txBox="1"/>
          <p:nvPr/>
        </p:nvSpPr>
        <p:spPr>
          <a:xfrm>
            <a:off x="1341768" y="6477000"/>
            <a:ext cx="6354432" cy="369332"/>
          </a:xfrm>
          <a:prstGeom prst="rect">
            <a:avLst/>
          </a:prstGeom>
          <a:noFill/>
        </p:spPr>
        <p:txBody>
          <a:bodyPr wrap="none" rtlCol="0">
            <a:spAutoFit/>
          </a:bodyPr>
          <a:lstStyle/>
          <a:p>
            <a:r>
              <a:rPr lang="en-US" dirty="0"/>
              <a:t>Source: https://www.osha.gov/SLTC/heatillness/edresources.html</a:t>
            </a:r>
          </a:p>
        </p:txBody>
      </p:sp>
    </p:spTree>
    <p:extLst>
      <p:ext uri="{BB962C8B-B14F-4D97-AF65-F5344CB8AC3E}">
        <p14:creationId xmlns:p14="http://schemas.microsoft.com/office/powerpoint/2010/main" val="917919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Recommendations for Lower Risk when HI </a:t>
            </a:r>
            <a:r>
              <a:rPr lang="es-PR" b="1" dirty="0" smtClean="0"/>
              <a:t>&lt;91°F</a:t>
            </a:r>
          </a:p>
        </p:txBody>
      </p:sp>
      <p:sp>
        <p:nvSpPr>
          <p:cNvPr id="3" name="Content Placeholder 2"/>
          <p:cNvSpPr>
            <a:spLocks noGrp="1"/>
          </p:cNvSpPr>
          <p:nvPr>
            <p:ph idx="1"/>
          </p:nvPr>
        </p:nvSpPr>
        <p:spPr>
          <a:xfrm>
            <a:off x="457489" y="2022315"/>
            <a:ext cx="8229023" cy="4525435"/>
          </a:xfrm>
        </p:spPr>
        <p:txBody>
          <a:bodyPr rtlCol="0">
            <a:normAutofit fontScale="92500" lnSpcReduction="20000"/>
          </a:bodyPr>
          <a:lstStyle/>
          <a:p>
            <a:pPr eaLnBrk="1" fontAlgn="auto" hangingPunct="1">
              <a:spcBef>
                <a:spcPts val="0"/>
              </a:spcBef>
              <a:spcAft>
                <a:spcPts val="0"/>
              </a:spcAft>
              <a:defRPr/>
            </a:pPr>
            <a:r>
              <a:rPr lang="en-US" dirty="0" smtClean="0"/>
              <a:t>Provide drinking water</a:t>
            </a:r>
          </a:p>
          <a:p>
            <a:pPr eaLnBrk="1" fontAlgn="auto" hangingPunct="1">
              <a:spcBef>
                <a:spcPts val="0"/>
              </a:spcBef>
              <a:spcAft>
                <a:spcPts val="0"/>
              </a:spcAft>
              <a:defRPr/>
            </a:pPr>
            <a:r>
              <a:rPr lang="en-US" dirty="0" smtClean="0"/>
              <a:t>Ensure that adequate medical services are available</a:t>
            </a:r>
          </a:p>
          <a:p>
            <a:pPr eaLnBrk="1" fontAlgn="auto" hangingPunct="1">
              <a:spcBef>
                <a:spcPts val="0"/>
              </a:spcBef>
              <a:spcAft>
                <a:spcPts val="0"/>
              </a:spcAft>
              <a:defRPr/>
            </a:pPr>
            <a:r>
              <a:rPr lang="en-US" dirty="0" smtClean="0"/>
              <a:t>Plan ahead for times when heat index is higher, including worker heat safety training</a:t>
            </a:r>
          </a:p>
          <a:p>
            <a:pPr eaLnBrk="1" fontAlgn="auto" hangingPunct="1">
              <a:spcBef>
                <a:spcPts val="0"/>
              </a:spcBef>
              <a:spcAft>
                <a:spcPts val="0"/>
              </a:spcAft>
              <a:defRPr/>
            </a:pPr>
            <a:r>
              <a:rPr lang="en-US" dirty="0" smtClean="0"/>
              <a:t>Encourage workers to wear sunscreen</a:t>
            </a:r>
          </a:p>
          <a:p>
            <a:pPr eaLnBrk="1" fontAlgn="auto" hangingPunct="1">
              <a:spcBef>
                <a:spcPts val="0"/>
              </a:spcBef>
              <a:spcAft>
                <a:spcPts val="0"/>
              </a:spcAft>
              <a:defRPr/>
            </a:pPr>
            <a:r>
              <a:rPr lang="en-US" dirty="0" smtClean="0"/>
              <a:t>Acclimatize workers</a:t>
            </a:r>
          </a:p>
          <a:p>
            <a:pPr marL="0" indent="0" eaLnBrk="1" fontAlgn="auto" hangingPunct="1">
              <a:spcBef>
                <a:spcPts val="0"/>
              </a:spcBef>
              <a:spcAft>
                <a:spcPts val="0"/>
              </a:spcAft>
              <a:buFont typeface="Arial" pitchFamily="34" charset="0"/>
              <a:buNone/>
              <a:defRPr/>
            </a:pPr>
            <a:endParaRPr lang="en-US" b="1" dirty="0" smtClean="0">
              <a:solidFill>
                <a:srgbClr val="FF0000"/>
              </a:solidFill>
            </a:endParaRPr>
          </a:p>
          <a:p>
            <a:pPr marL="0" indent="0" eaLnBrk="1" fontAlgn="auto" hangingPunct="1">
              <a:spcBef>
                <a:spcPts val="0"/>
              </a:spcBef>
              <a:spcAft>
                <a:spcPts val="0"/>
              </a:spcAft>
              <a:buFont typeface="Arial" pitchFamily="34" charset="0"/>
              <a:buNone/>
              <a:defRPr/>
            </a:pPr>
            <a:r>
              <a:rPr lang="en-US" b="1" dirty="0" smtClean="0">
                <a:solidFill>
                  <a:srgbClr val="FF0000"/>
                </a:solidFill>
              </a:rPr>
              <a:t>If workers must wear heavy protective clothing, perform strenuous activity or work in the direct sun, additional precautions are recommended to protect workers from heat-related illness.</a:t>
            </a:r>
            <a:endParaRPr lang="en-US" dirty="0" smtClean="0">
              <a:solidFill>
                <a:srgbClr val="FF0000"/>
              </a:solidFill>
            </a:endParaRPr>
          </a:p>
          <a:p>
            <a:pPr eaLnBrk="1" fontAlgn="auto" hangingPunct="1">
              <a:spcBef>
                <a:spcPts val="0"/>
              </a:spcBef>
              <a:spcAft>
                <a:spcPts val="0"/>
              </a:spcAft>
              <a:defRPr/>
            </a:pPr>
            <a:endParaRPr lang="es-PR" dirty="0" smtClean="0"/>
          </a:p>
        </p:txBody>
      </p:sp>
    </p:spTree>
    <p:extLst>
      <p:ext uri="{BB962C8B-B14F-4D97-AF65-F5344CB8AC3E}">
        <p14:creationId xmlns:p14="http://schemas.microsoft.com/office/powerpoint/2010/main" val="109799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Recommendations for Moderate Risk when HI is between </a:t>
            </a:r>
            <a:r>
              <a:rPr lang="es-PR" b="1" dirty="0" smtClean="0"/>
              <a:t>91°F to 103°F</a:t>
            </a:r>
          </a:p>
        </p:txBody>
      </p:sp>
      <p:sp>
        <p:nvSpPr>
          <p:cNvPr id="3" name="Content Placeholder 2"/>
          <p:cNvSpPr>
            <a:spLocks noGrp="1"/>
          </p:cNvSpPr>
          <p:nvPr>
            <p:ph idx="1"/>
          </p:nvPr>
        </p:nvSpPr>
        <p:spPr>
          <a:xfrm>
            <a:off x="277091" y="1599985"/>
            <a:ext cx="8659091" cy="4525435"/>
          </a:xfrm>
        </p:spPr>
        <p:txBody>
          <a:bodyPr rtlCol="0">
            <a:noAutofit/>
          </a:bodyPr>
          <a:lstStyle/>
          <a:p>
            <a:pPr eaLnBrk="1" fontAlgn="auto" hangingPunct="1">
              <a:spcBef>
                <a:spcPts val="0"/>
              </a:spcBef>
              <a:spcAft>
                <a:spcPts val="0"/>
              </a:spcAft>
              <a:defRPr/>
            </a:pPr>
            <a:r>
              <a:rPr lang="en-US" sz="2400" dirty="0" smtClean="0"/>
              <a:t>Remind workers to drink water often (about 4 cups/hour)</a:t>
            </a:r>
          </a:p>
          <a:p>
            <a:pPr eaLnBrk="1" fontAlgn="auto" hangingPunct="1">
              <a:spcBef>
                <a:spcPts val="0"/>
              </a:spcBef>
              <a:spcAft>
                <a:spcPts val="0"/>
              </a:spcAft>
              <a:defRPr/>
            </a:pPr>
            <a:r>
              <a:rPr lang="en-US" sz="2400" dirty="0" smtClean="0"/>
              <a:t>Review heat-related illness topics with workers: how to recognize heat-related illness, how to prevent it, and what to do if someone gets sick</a:t>
            </a:r>
          </a:p>
          <a:p>
            <a:pPr eaLnBrk="1" fontAlgn="auto" hangingPunct="1">
              <a:spcBef>
                <a:spcPts val="0"/>
              </a:spcBef>
              <a:spcAft>
                <a:spcPts val="0"/>
              </a:spcAft>
              <a:defRPr/>
            </a:pPr>
            <a:r>
              <a:rPr lang="en-US" sz="2400" dirty="0" smtClean="0"/>
              <a:t>Schedule frequent breaks in a cool, shaded area</a:t>
            </a:r>
          </a:p>
          <a:p>
            <a:pPr eaLnBrk="1" fontAlgn="auto" hangingPunct="1">
              <a:spcBef>
                <a:spcPts val="0"/>
              </a:spcBef>
              <a:spcAft>
                <a:spcPts val="0"/>
              </a:spcAft>
              <a:defRPr/>
            </a:pPr>
            <a:r>
              <a:rPr lang="en-US" sz="2400" dirty="0" smtClean="0"/>
              <a:t>Acclimatize workers</a:t>
            </a:r>
          </a:p>
          <a:p>
            <a:pPr eaLnBrk="1" fontAlgn="auto" hangingPunct="1">
              <a:spcBef>
                <a:spcPts val="0"/>
              </a:spcBef>
              <a:spcAft>
                <a:spcPts val="0"/>
              </a:spcAft>
              <a:defRPr/>
            </a:pPr>
            <a:r>
              <a:rPr lang="en-US" sz="2400" dirty="0" smtClean="0"/>
              <a:t>Set up buddy system/instruct supervisors to watch workers for signs of heat-related illness</a:t>
            </a:r>
          </a:p>
          <a:p>
            <a:pPr marL="0" indent="0" eaLnBrk="1" fontAlgn="auto" hangingPunct="1">
              <a:spcBef>
                <a:spcPts val="0"/>
              </a:spcBef>
              <a:spcAft>
                <a:spcPts val="0"/>
              </a:spcAft>
              <a:buFont typeface="Arial" pitchFamily="34" charset="0"/>
              <a:buNone/>
              <a:defRPr/>
            </a:pPr>
            <a:r>
              <a:rPr lang="en-US" sz="2400" b="1" dirty="0" smtClean="0">
                <a:solidFill>
                  <a:srgbClr val="FF0000"/>
                </a:solidFill>
              </a:rPr>
              <a:t>If workers must wear heavy protective clothing, perform strenuous activity or work in the direct sun, additional precautions are recommended to protect workers from heat-related illness.</a:t>
            </a:r>
            <a:r>
              <a:rPr lang="en-US" sz="2400" b="1" baseline="30000" dirty="0" smtClean="0">
                <a:solidFill>
                  <a:srgbClr val="FF0000"/>
                </a:solidFill>
              </a:rPr>
              <a:t>*</a:t>
            </a:r>
            <a:endParaRPr lang="en-US" sz="2400" dirty="0" smtClean="0">
              <a:solidFill>
                <a:srgbClr val="FF0000"/>
              </a:solidFill>
            </a:endParaRPr>
          </a:p>
          <a:p>
            <a:pPr lvl="1" eaLnBrk="1" fontAlgn="auto" hangingPunct="1">
              <a:spcBef>
                <a:spcPts val="0"/>
              </a:spcBef>
              <a:spcAft>
                <a:spcPts val="0"/>
              </a:spcAft>
              <a:defRPr/>
            </a:pPr>
            <a:r>
              <a:rPr lang="en-US" sz="2400" b="1" dirty="0" smtClean="0">
                <a:solidFill>
                  <a:srgbClr val="FF0000"/>
                </a:solidFill>
              </a:rPr>
              <a:t>Schedule activities at a time when the heat index is lower</a:t>
            </a:r>
            <a:endParaRPr lang="en-US" sz="2400" dirty="0" smtClean="0">
              <a:solidFill>
                <a:srgbClr val="FF0000"/>
              </a:solidFill>
            </a:endParaRPr>
          </a:p>
          <a:p>
            <a:pPr lvl="1" eaLnBrk="1" fontAlgn="auto" hangingPunct="1">
              <a:spcBef>
                <a:spcPts val="0"/>
              </a:spcBef>
              <a:spcAft>
                <a:spcPts val="0"/>
              </a:spcAft>
              <a:defRPr/>
            </a:pPr>
            <a:r>
              <a:rPr lang="en-US" sz="2400" b="1" dirty="0" smtClean="0">
                <a:solidFill>
                  <a:srgbClr val="FF0000"/>
                </a:solidFill>
              </a:rPr>
              <a:t>Develop work/rest schedules</a:t>
            </a:r>
            <a:endParaRPr lang="en-US" sz="2400" dirty="0" smtClean="0">
              <a:solidFill>
                <a:srgbClr val="FF0000"/>
              </a:solidFill>
            </a:endParaRPr>
          </a:p>
          <a:p>
            <a:pPr lvl="1" eaLnBrk="1" fontAlgn="auto" hangingPunct="1">
              <a:spcBef>
                <a:spcPts val="0"/>
              </a:spcBef>
              <a:spcAft>
                <a:spcPts val="0"/>
              </a:spcAft>
              <a:defRPr/>
            </a:pPr>
            <a:r>
              <a:rPr lang="en-US" sz="2400" b="1" dirty="0" smtClean="0">
                <a:solidFill>
                  <a:srgbClr val="FF0000"/>
                </a:solidFill>
              </a:rPr>
              <a:t>Monitor workers closely</a:t>
            </a:r>
            <a:endParaRPr lang="en-US" sz="2400" dirty="0" smtClean="0">
              <a:solidFill>
                <a:srgbClr val="FF0000"/>
              </a:solidFill>
            </a:endParaRPr>
          </a:p>
          <a:p>
            <a:pPr eaLnBrk="1" fontAlgn="auto" hangingPunct="1">
              <a:spcBef>
                <a:spcPts val="0"/>
              </a:spcBef>
              <a:spcAft>
                <a:spcPts val="0"/>
              </a:spcAft>
              <a:defRPr/>
            </a:pPr>
            <a:endParaRPr lang="es-PR" sz="2400" dirty="0" smtClean="0"/>
          </a:p>
        </p:txBody>
      </p:sp>
    </p:spTree>
    <p:extLst>
      <p:ext uri="{BB962C8B-B14F-4D97-AF65-F5344CB8AC3E}">
        <p14:creationId xmlns:p14="http://schemas.microsoft.com/office/powerpoint/2010/main" val="182279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Recommendations for High Risk when HI is between </a:t>
            </a:r>
            <a:r>
              <a:rPr lang="es-PR" b="1" dirty="0" smtClean="0"/>
              <a:t>103°F to 115°F</a:t>
            </a:r>
          </a:p>
        </p:txBody>
      </p:sp>
      <p:sp>
        <p:nvSpPr>
          <p:cNvPr id="3" name="Content Placeholder 2"/>
          <p:cNvSpPr>
            <a:spLocks noGrp="1"/>
          </p:cNvSpPr>
          <p:nvPr>
            <p:ph idx="1"/>
          </p:nvPr>
        </p:nvSpPr>
        <p:spPr/>
        <p:txBody>
          <a:bodyPr rtlCol="0">
            <a:noAutofit/>
          </a:bodyPr>
          <a:lstStyle/>
          <a:p>
            <a:pPr eaLnBrk="1" fontAlgn="auto" hangingPunct="1">
              <a:spcBef>
                <a:spcPts val="0"/>
              </a:spcBef>
              <a:spcAft>
                <a:spcPts val="0"/>
              </a:spcAft>
              <a:defRPr/>
            </a:pPr>
            <a:r>
              <a:rPr lang="en-US" sz="2400" dirty="0" smtClean="0"/>
              <a:t>Alert workers of high risk conditions</a:t>
            </a:r>
          </a:p>
          <a:p>
            <a:pPr eaLnBrk="1" fontAlgn="auto" hangingPunct="1">
              <a:spcBef>
                <a:spcPts val="0"/>
              </a:spcBef>
              <a:spcAft>
                <a:spcPts val="0"/>
              </a:spcAft>
              <a:defRPr/>
            </a:pPr>
            <a:r>
              <a:rPr lang="en-US" sz="2400" dirty="0" smtClean="0"/>
              <a:t>Actively encourage workers to drink plenty of water (about 4 cups/hour)</a:t>
            </a:r>
          </a:p>
          <a:p>
            <a:pPr eaLnBrk="1" fontAlgn="auto" hangingPunct="1">
              <a:spcBef>
                <a:spcPts val="0"/>
              </a:spcBef>
              <a:spcAft>
                <a:spcPts val="0"/>
              </a:spcAft>
              <a:defRPr/>
            </a:pPr>
            <a:r>
              <a:rPr lang="en-US" sz="2400" dirty="0" smtClean="0"/>
              <a:t>Limit physical exertion (e.g. use mechanical lifts)</a:t>
            </a:r>
          </a:p>
          <a:p>
            <a:pPr eaLnBrk="1" fontAlgn="auto" hangingPunct="1">
              <a:spcBef>
                <a:spcPts val="0"/>
              </a:spcBef>
              <a:spcAft>
                <a:spcPts val="0"/>
              </a:spcAft>
              <a:defRPr/>
            </a:pPr>
            <a:r>
              <a:rPr lang="en-US" sz="2400" dirty="0" smtClean="0"/>
              <a:t>Have a knowledgeable person at the worksite who is well-informed about heat-related illness and able to determine appropriate work/rest schedules</a:t>
            </a:r>
          </a:p>
          <a:p>
            <a:pPr eaLnBrk="1" fontAlgn="auto" hangingPunct="1">
              <a:spcBef>
                <a:spcPts val="0"/>
              </a:spcBef>
              <a:spcAft>
                <a:spcPts val="0"/>
              </a:spcAft>
              <a:defRPr/>
            </a:pPr>
            <a:r>
              <a:rPr lang="en-US" sz="2400" dirty="0" smtClean="0"/>
              <a:t>Establish and enforce work/rest schedules</a:t>
            </a:r>
          </a:p>
          <a:p>
            <a:pPr eaLnBrk="1" fontAlgn="auto" hangingPunct="1">
              <a:spcBef>
                <a:spcPts val="0"/>
              </a:spcBef>
              <a:spcAft>
                <a:spcPts val="0"/>
              </a:spcAft>
              <a:defRPr/>
            </a:pPr>
            <a:r>
              <a:rPr lang="en-US" sz="2400" dirty="0" smtClean="0"/>
              <a:t>Adjust work activities (e.g., reschedule work, pace/rotate jobs)</a:t>
            </a:r>
          </a:p>
          <a:p>
            <a:pPr eaLnBrk="1" fontAlgn="auto" hangingPunct="1">
              <a:spcBef>
                <a:spcPts val="0"/>
              </a:spcBef>
              <a:spcAft>
                <a:spcPts val="0"/>
              </a:spcAft>
              <a:defRPr/>
            </a:pPr>
            <a:r>
              <a:rPr lang="en-US" sz="2400" dirty="0" smtClean="0"/>
              <a:t>Use cooling techniques</a:t>
            </a:r>
          </a:p>
          <a:p>
            <a:pPr eaLnBrk="1" fontAlgn="auto" hangingPunct="1">
              <a:spcBef>
                <a:spcPts val="0"/>
              </a:spcBef>
              <a:spcAft>
                <a:spcPts val="0"/>
              </a:spcAft>
              <a:defRPr/>
            </a:pPr>
            <a:r>
              <a:rPr lang="en-US" sz="2400" dirty="0" smtClean="0"/>
              <a:t>Watch/communicate with workers at all times</a:t>
            </a:r>
          </a:p>
          <a:p>
            <a:pPr marL="0" indent="0" eaLnBrk="1" fontAlgn="auto" hangingPunct="1">
              <a:spcBef>
                <a:spcPts val="0"/>
              </a:spcBef>
              <a:spcAft>
                <a:spcPts val="0"/>
              </a:spcAft>
              <a:buFont typeface="Arial" pitchFamily="34" charset="0"/>
              <a:buNone/>
              <a:defRPr/>
            </a:pPr>
            <a:r>
              <a:rPr lang="en-US" sz="2400" b="1" dirty="0" smtClean="0">
                <a:solidFill>
                  <a:srgbClr val="FF0000"/>
                </a:solidFill>
              </a:rPr>
              <a:t>When possible, reschedule activities to a time when heat index is lower</a:t>
            </a:r>
            <a:endParaRPr lang="en-US" sz="2400" dirty="0" smtClean="0">
              <a:solidFill>
                <a:srgbClr val="FF0000"/>
              </a:solidFill>
            </a:endParaRPr>
          </a:p>
          <a:p>
            <a:pPr eaLnBrk="1" fontAlgn="auto" hangingPunct="1">
              <a:spcBef>
                <a:spcPts val="0"/>
              </a:spcBef>
              <a:spcAft>
                <a:spcPts val="0"/>
              </a:spcAft>
              <a:defRPr/>
            </a:pPr>
            <a:endParaRPr lang="es-PR" sz="2400" dirty="0" smtClean="0">
              <a:solidFill>
                <a:srgbClr val="FF0000"/>
              </a:solidFill>
            </a:endParaRPr>
          </a:p>
        </p:txBody>
      </p:sp>
    </p:spTree>
    <p:extLst>
      <p:ext uri="{BB962C8B-B14F-4D97-AF65-F5344CB8AC3E}">
        <p14:creationId xmlns:p14="http://schemas.microsoft.com/office/powerpoint/2010/main" val="342646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76345"/>
            <a:ext cx="8229023" cy="1143541"/>
          </a:xfrm>
        </p:spPr>
        <p:txBody>
          <a:bodyPr rtlCol="0">
            <a:normAutofit fontScale="90000"/>
          </a:bodyPr>
          <a:lstStyle/>
          <a:p>
            <a:pPr eaLnBrk="1" fontAlgn="auto" hangingPunct="1">
              <a:spcAft>
                <a:spcPts val="0"/>
              </a:spcAft>
              <a:defRPr/>
            </a:pPr>
            <a:r>
              <a:rPr lang="en-US" b="1" dirty="0" smtClean="0"/>
              <a:t>Recommendations for Very High Risk when HI </a:t>
            </a:r>
            <a:r>
              <a:rPr lang="es-PR" b="1" dirty="0" smtClean="0"/>
              <a:t>&gt;115°F</a:t>
            </a:r>
            <a:r>
              <a:rPr lang="en-US" b="1" dirty="0" smtClean="0"/>
              <a:t> </a:t>
            </a:r>
            <a:endParaRPr lang="es-PR" b="1" dirty="0" smtClean="0"/>
          </a:p>
        </p:txBody>
      </p:sp>
      <p:sp>
        <p:nvSpPr>
          <p:cNvPr id="3" name="Content Placeholder 2"/>
          <p:cNvSpPr>
            <a:spLocks noGrp="1"/>
          </p:cNvSpPr>
          <p:nvPr>
            <p:ph idx="1"/>
          </p:nvPr>
        </p:nvSpPr>
        <p:spPr>
          <a:xfrm>
            <a:off x="457489" y="1401814"/>
            <a:ext cx="8457911" cy="4525435"/>
          </a:xfrm>
        </p:spPr>
        <p:txBody>
          <a:bodyPr rtlCol="0">
            <a:noAutofit/>
          </a:bodyPr>
          <a:lstStyle/>
          <a:p>
            <a:pPr marL="0" indent="0" eaLnBrk="1" fontAlgn="auto" hangingPunct="1">
              <a:spcBef>
                <a:spcPts val="0"/>
              </a:spcBef>
              <a:spcAft>
                <a:spcPts val="0"/>
              </a:spcAft>
              <a:buFont typeface="Arial" pitchFamily="34" charset="0"/>
              <a:buNone/>
              <a:defRPr/>
            </a:pPr>
            <a:r>
              <a:rPr lang="en-US" sz="2400" b="1" dirty="0" smtClean="0"/>
              <a:t>Reschedule non-essential activity for days with a reduced heat index or to a time when the heat index is lower</a:t>
            </a:r>
            <a:endParaRPr lang="en-US" sz="2400" dirty="0" smtClean="0"/>
          </a:p>
          <a:p>
            <a:pPr marL="0" indent="0" eaLnBrk="1" fontAlgn="auto" hangingPunct="1">
              <a:spcBef>
                <a:spcPts val="0"/>
              </a:spcBef>
              <a:spcAft>
                <a:spcPts val="0"/>
              </a:spcAft>
              <a:buFont typeface="Arial" pitchFamily="34" charset="0"/>
              <a:buNone/>
              <a:defRPr/>
            </a:pPr>
            <a:r>
              <a:rPr lang="en-US" sz="2400" b="1" dirty="0" smtClean="0">
                <a:solidFill>
                  <a:srgbClr val="FF0000"/>
                </a:solidFill>
              </a:rPr>
              <a:t>Move essential work tasks to the coolest part of the work shift; consider earlier start times, split shifts, or evening and night shifts.</a:t>
            </a:r>
            <a:endParaRPr lang="en-US" sz="2400" dirty="0" smtClean="0">
              <a:solidFill>
                <a:srgbClr val="FF0000"/>
              </a:solidFill>
            </a:endParaRPr>
          </a:p>
          <a:p>
            <a:pPr marL="0" indent="0" eaLnBrk="1" fontAlgn="auto" hangingPunct="1">
              <a:spcBef>
                <a:spcPts val="0"/>
              </a:spcBef>
              <a:spcAft>
                <a:spcPts val="0"/>
              </a:spcAft>
              <a:buFont typeface="Arial" pitchFamily="34" charset="0"/>
              <a:buNone/>
              <a:defRPr/>
            </a:pPr>
            <a:r>
              <a:rPr lang="en-US" sz="2400" b="1" dirty="0" smtClean="0"/>
              <a:t>Strenuous work tasks and those requiring the use of heavy or non-breathable clothing or impermeable chemical protective clothing should not be conducted when the heat index is at or above 115°F.</a:t>
            </a:r>
            <a:endParaRPr lang="en-US" sz="2400" dirty="0" smtClean="0"/>
          </a:p>
          <a:p>
            <a:pPr marL="0" indent="0" eaLnBrk="1" fontAlgn="auto" hangingPunct="1">
              <a:spcBef>
                <a:spcPts val="0"/>
              </a:spcBef>
              <a:spcAft>
                <a:spcPts val="0"/>
              </a:spcAft>
              <a:buFont typeface="Arial" pitchFamily="34" charset="0"/>
              <a:buNone/>
              <a:defRPr/>
            </a:pPr>
            <a:r>
              <a:rPr lang="en-US" sz="2000" dirty="0" smtClean="0"/>
              <a:t>If essential work must be done, in addition to the steps listed above:</a:t>
            </a:r>
          </a:p>
          <a:p>
            <a:pPr eaLnBrk="1" fontAlgn="auto" hangingPunct="1">
              <a:spcBef>
                <a:spcPts val="0"/>
              </a:spcBef>
              <a:spcAft>
                <a:spcPts val="0"/>
              </a:spcAft>
              <a:defRPr/>
            </a:pPr>
            <a:r>
              <a:rPr lang="en-US" sz="2000" dirty="0" smtClean="0"/>
              <a:t>Alert workers of extreme heat hazards</a:t>
            </a:r>
          </a:p>
          <a:p>
            <a:pPr eaLnBrk="1" fontAlgn="auto" hangingPunct="1">
              <a:spcBef>
                <a:spcPts val="0"/>
              </a:spcBef>
              <a:spcAft>
                <a:spcPts val="0"/>
              </a:spcAft>
              <a:defRPr/>
            </a:pPr>
            <a:r>
              <a:rPr lang="en-US" sz="2000" dirty="0" smtClean="0"/>
              <a:t>Establish water drinking schedule (about 4 cups/hour)</a:t>
            </a:r>
          </a:p>
          <a:p>
            <a:pPr eaLnBrk="1" fontAlgn="auto" hangingPunct="1">
              <a:spcBef>
                <a:spcPts val="0"/>
              </a:spcBef>
              <a:spcAft>
                <a:spcPts val="0"/>
              </a:spcAft>
              <a:defRPr/>
            </a:pPr>
            <a:r>
              <a:rPr lang="en-US" sz="2000" dirty="0" smtClean="0"/>
              <a:t>Develop and enforce protective work/rest schedules</a:t>
            </a:r>
          </a:p>
          <a:p>
            <a:pPr eaLnBrk="1" fontAlgn="auto" hangingPunct="1">
              <a:spcBef>
                <a:spcPts val="0"/>
              </a:spcBef>
              <a:spcAft>
                <a:spcPts val="0"/>
              </a:spcAft>
              <a:defRPr/>
            </a:pPr>
            <a:r>
              <a:rPr lang="en-US" sz="2000" dirty="0" smtClean="0"/>
              <a:t>Conduct physiological monitoring (e.g., pulse, temperature, etc.)</a:t>
            </a:r>
          </a:p>
          <a:p>
            <a:pPr eaLnBrk="1" fontAlgn="auto" hangingPunct="1">
              <a:spcBef>
                <a:spcPts val="0"/>
              </a:spcBef>
              <a:spcAft>
                <a:spcPts val="0"/>
              </a:spcAft>
              <a:defRPr/>
            </a:pPr>
            <a:r>
              <a:rPr lang="en-US" sz="2000" dirty="0" smtClean="0"/>
              <a:t>Stop work if essential control methods are inadequate or unavailable.</a:t>
            </a:r>
          </a:p>
          <a:p>
            <a:pPr eaLnBrk="1" fontAlgn="auto" hangingPunct="1">
              <a:spcBef>
                <a:spcPts val="0"/>
              </a:spcBef>
              <a:spcAft>
                <a:spcPts val="0"/>
              </a:spcAft>
              <a:defRPr/>
            </a:pPr>
            <a:endParaRPr lang="es-PR" sz="2400" dirty="0" smtClean="0"/>
          </a:p>
        </p:txBody>
      </p:sp>
    </p:spTree>
    <p:extLst>
      <p:ext uri="{BB962C8B-B14F-4D97-AF65-F5344CB8AC3E}">
        <p14:creationId xmlns:p14="http://schemas.microsoft.com/office/powerpoint/2010/main" val="208810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77091" y="304800"/>
            <a:ext cx="8409421" cy="1330919"/>
          </a:xfrm>
        </p:spPr>
        <p:txBody>
          <a:bodyPr rtlCol="0">
            <a:noAutofit/>
          </a:bodyPr>
          <a:lstStyle/>
          <a:p>
            <a:pPr eaLnBrk="1" fontAlgn="auto" hangingPunct="1">
              <a:spcAft>
                <a:spcPts val="0"/>
              </a:spcAft>
              <a:defRPr/>
            </a:pPr>
            <a:r>
              <a:rPr lang="en-US" altLang="en-US" sz="3200" dirty="0" smtClean="0"/>
              <a:t>When Under Direct Sunlight or Exposed to High Radiant Heat Content  We Should Use Another Parameter</a:t>
            </a:r>
          </a:p>
        </p:txBody>
      </p:sp>
      <p:sp>
        <p:nvSpPr>
          <p:cNvPr id="235523" name="Rectangle 3"/>
          <p:cNvSpPr>
            <a:spLocks noGrp="1" noChangeArrowheads="1"/>
          </p:cNvSpPr>
          <p:nvPr>
            <p:ph idx="1"/>
          </p:nvPr>
        </p:nvSpPr>
        <p:spPr>
          <a:xfrm>
            <a:off x="183529" y="2415407"/>
            <a:ext cx="8502984" cy="3714885"/>
          </a:xfrm>
        </p:spPr>
        <p:txBody>
          <a:bodyPr rtlCol="0">
            <a:normAutofit lnSpcReduction="10000"/>
          </a:bodyPr>
          <a:lstStyle/>
          <a:p>
            <a:pPr marL="457200" indent="-457200" eaLnBrk="1" fontAlgn="auto" hangingPunct="1">
              <a:spcAft>
                <a:spcPts val="0"/>
              </a:spcAft>
              <a:buFont typeface="+mj-lt"/>
              <a:buAutoNum type="arabicPeriod"/>
              <a:defRPr/>
            </a:pPr>
            <a:r>
              <a:rPr lang="en-US" altLang="en-US" sz="3600" dirty="0" smtClean="0"/>
              <a:t>We should measure:</a:t>
            </a:r>
          </a:p>
          <a:p>
            <a:pPr marL="457200" lvl="1" indent="-457200" eaLnBrk="1" fontAlgn="auto" hangingPunct="1">
              <a:spcAft>
                <a:spcPts val="0"/>
              </a:spcAft>
              <a:defRPr/>
            </a:pPr>
            <a:r>
              <a:rPr lang="en-US" altLang="en-US" dirty="0" smtClean="0"/>
              <a:t>Natural wet bulb temperature</a:t>
            </a:r>
          </a:p>
          <a:p>
            <a:pPr marL="457200" lvl="1" indent="-457200" eaLnBrk="1" fontAlgn="auto" hangingPunct="1">
              <a:spcAft>
                <a:spcPts val="0"/>
              </a:spcAft>
              <a:defRPr/>
            </a:pPr>
            <a:r>
              <a:rPr lang="en-US" altLang="en-US" dirty="0" smtClean="0"/>
              <a:t>Globe temperature</a:t>
            </a:r>
          </a:p>
          <a:p>
            <a:pPr marL="457200" lvl="1" indent="-457200" eaLnBrk="1" fontAlgn="auto" hangingPunct="1">
              <a:spcAft>
                <a:spcPts val="0"/>
              </a:spcAft>
              <a:defRPr/>
            </a:pPr>
            <a:r>
              <a:rPr lang="en-US" altLang="en-US" dirty="0" smtClean="0"/>
              <a:t>Dry bulb temperature</a:t>
            </a:r>
            <a:endParaRPr lang="en-US" altLang="en-US" dirty="0"/>
          </a:p>
          <a:p>
            <a:pPr marL="457200" lvl="1" indent="-457200" eaLnBrk="1" fontAlgn="auto" hangingPunct="1">
              <a:spcAft>
                <a:spcPts val="0"/>
              </a:spcAft>
              <a:defRPr/>
            </a:pPr>
            <a:r>
              <a:rPr lang="en-US" altLang="en-US" dirty="0"/>
              <a:t>T</a:t>
            </a:r>
            <a:r>
              <a:rPr lang="en-US" altLang="en-US" dirty="0" smtClean="0"/>
              <a:t>hen combine them into WBGT</a:t>
            </a:r>
          </a:p>
          <a:p>
            <a:pPr marL="457200" indent="-457200" eaLnBrk="1" fontAlgn="auto" hangingPunct="1">
              <a:spcAft>
                <a:spcPts val="0"/>
              </a:spcAft>
              <a:buFont typeface="+mj-lt"/>
              <a:buAutoNum type="arabicPeriod"/>
              <a:defRPr/>
            </a:pPr>
            <a:r>
              <a:rPr lang="en-US" altLang="en-US" sz="3600" dirty="0" smtClean="0"/>
              <a:t>Measure Average </a:t>
            </a:r>
            <a:r>
              <a:rPr lang="en-US" altLang="en-US" sz="3600" dirty="0"/>
              <a:t>Heart Rate doing the </a:t>
            </a:r>
            <a:r>
              <a:rPr lang="en-US" altLang="en-US" sz="3600" dirty="0" smtClean="0"/>
              <a:t>task</a:t>
            </a:r>
          </a:p>
          <a:p>
            <a:pPr marL="457200" indent="-457200" eaLnBrk="1" fontAlgn="auto" hangingPunct="1">
              <a:spcAft>
                <a:spcPts val="0"/>
              </a:spcAft>
              <a:buFont typeface="Arial" pitchFamily="34" charset="0"/>
              <a:buNone/>
              <a:defRPr/>
            </a:pPr>
            <a:endParaRPr lang="en-US" altLang="en-US" sz="3600" dirty="0" smtClean="0"/>
          </a:p>
        </p:txBody>
      </p:sp>
    </p:spTree>
    <p:extLst>
      <p:ext uri="{BB962C8B-B14F-4D97-AF65-F5344CB8AC3E}">
        <p14:creationId xmlns:p14="http://schemas.microsoft.com/office/powerpoint/2010/main" val="218956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idx="1"/>
          </p:nvPr>
        </p:nvSpPr>
        <p:spPr>
          <a:xfrm>
            <a:off x="194323" y="2415407"/>
            <a:ext cx="8852515" cy="3714885"/>
          </a:xfrm>
        </p:spPr>
        <p:txBody>
          <a:bodyPr rtlCol="0">
            <a:normAutofit/>
          </a:bodyPr>
          <a:lstStyle/>
          <a:p>
            <a:pPr marL="457200" indent="-457200" eaLnBrk="1" fontAlgn="auto" hangingPunct="1">
              <a:spcAft>
                <a:spcPts val="0"/>
              </a:spcAft>
              <a:buFont typeface="+mj-lt"/>
              <a:buAutoNum type="arabicPeriod" startAt="3"/>
              <a:defRPr/>
            </a:pPr>
            <a:r>
              <a:rPr lang="en-US" altLang="en-US" sz="3600" dirty="0" smtClean="0"/>
              <a:t>Take into account if worker is acclimatized or non acclimatized</a:t>
            </a:r>
          </a:p>
          <a:p>
            <a:pPr marL="457200" indent="-457200" eaLnBrk="1" fontAlgn="auto" hangingPunct="1">
              <a:spcAft>
                <a:spcPts val="0"/>
              </a:spcAft>
              <a:buFont typeface="+mj-lt"/>
              <a:buAutoNum type="arabicPeriod" startAt="3"/>
              <a:defRPr/>
            </a:pPr>
            <a:r>
              <a:rPr lang="en-US" altLang="en-US" sz="3600" dirty="0" smtClean="0"/>
              <a:t>Use WBGT limits and implement acclimatization plan if necessary</a:t>
            </a:r>
            <a:endParaRPr lang="en-US" altLang="en-US" sz="3600" dirty="0"/>
          </a:p>
          <a:p>
            <a:pPr marL="457200" indent="-457200" eaLnBrk="1" fontAlgn="auto" hangingPunct="1">
              <a:spcAft>
                <a:spcPts val="0"/>
              </a:spcAft>
              <a:buFont typeface="+mj-lt"/>
              <a:buAutoNum type="arabicPeriod" startAt="3"/>
              <a:defRPr/>
            </a:pPr>
            <a:endParaRPr lang="en-US" altLang="en-US" sz="3600" dirty="0" smtClean="0"/>
          </a:p>
        </p:txBody>
      </p:sp>
      <p:sp>
        <p:nvSpPr>
          <p:cNvPr id="2" name="Title 1"/>
          <p:cNvSpPr>
            <a:spLocks noGrp="1"/>
          </p:cNvSpPr>
          <p:nvPr>
            <p:ph type="title"/>
          </p:nvPr>
        </p:nvSpPr>
        <p:spPr>
          <a:xfrm>
            <a:off x="457200" y="274638"/>
            <a:ext cx="8229600" cy="1477962"/>
          </a:xfrm>
        </p:spPr>
        <p:txBody>
          <a:bodyPr>
            <a:noAutofit/>
          </a:bodyPr>
          <a:lstStyle/>
          <a:p>
            <a:r>
              <a:rPr lang="en-US" altLang="en-US" sz="3200" dirty="0"/>
              <a:t>When Under Direct Sunlight or Exposed to High Radiant Heat Content  We Should Use Another </a:t>
            </a:r>
            <a:r>
              <a:rPr lang="en-US" altLang="en-US" sz="3200" dirty="0" smtClean="0"/>
              <a:t>Parameter  </a:t>
            </a:r>
            <a:r>
              <a:rPr lang="en-US" altLang="en-US" sz="2400" dirty="0" smtClean="0"/>
              <a:t>(cont.)</a:t>
            </a:r>
            <a:endParaRPr lang="es-PR" sz="2400" dirty="0"/>
          </a:p>
        </p:txBody>
      </p:sp>
    </p:spTree>
    <p:extLst>
      <p:ext uri="{BB962C8B-B14F-4D97-AF65-F5344CB8AC3E}">
        <p14:creationId xmlns:p14="http://schemas.microsoft.com/office/powerpoint/2010/main" val="247160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8757" y="228600"/>
            <a:ext cx="8409421" cy="1143541"/>
          </a:xfrm>
        </p:spPr>
        <p:txBody>
          <a:bodyPr rtlCol="0">
            <a:normAutofit fontScale="90000"/>
          </a:bodyPr>
          <a:lstStyle/>
          <a:p>
            <a:pPr eaLnBrk="1" fontAlgn="auto" hangingPunct="1">
              <a:spcAft>
                <a:spcPts val="0"/>
              </a:spcAft>
              <a:defRPr/>
            </a:pPr>
            <a:r>
              <a:rPr lang="en-US" altLang="en-US" sz="4300" dirty="0" smtClean="0"/>
              <a:t>WBGT Limits For </a:t>
            </a:r>
            <a:r>
              <a:rPr lang="en-US" altLang="en-US" sz="4300" dirty="0" err="1" smtClean="0"/>
              <a:t>Unacclimatized</a:t>
            </a:r>
            <a:r>
              <a:rPr lang="en-US" altLang="en-US" sz="4300" dirty="0" smtClean="0"/>
              <a:t> Workers</a:t>
            </a:r>
          </a:p>
        </p:txBody>
      </p:sp>
      <p:pic>
        <p:nvPicPr>
          <p:cNvPr id="67586" name="Picture 2" descr="time and temperature relation for unacclimatized workers" title="temperature limi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72" y="1633832"/>
            <a:ext cx="8955405" cy="400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8" name="Footer Placeholder 3"/>
          <p:cNvSpPr>
            <a:spLocks noGrp="1"/>
          </p:cNvSpPr>
          <p:nvPr>
            <p:ph type="ftr" sz="quarter" idx="11"/>
          </p:nvPr>
        </p:nvSpPr>
        <p:spPr bwMode="auto">
          <a:xfrm>
            <a:off x="0" y="6084810"/>
            <a:ext cx="9144000"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Table data Adapted by Sergio A. </a:t>
            </a:r>
            <a:r>
              <a:rPr lang="en-US" altLang="es-PR" sz="1000" b="1" dirty="0" err="1" smtClean="0">
                <a:latin typeface="+mj-lt"/>
              </a:rPr>
              <a:t>Caporali</a:t>
            </a:r>
            <a:r>
              <a:rPr lang="en-US" altLang="es-PR" sz="1000" b="1" dirty="0" smtClean="0">
                <a:latin typeface="+mj-lt"/>
              </a:rPr>
              <a:t> </a:t>
            </a:r>
            <a:r>
              <a:rPr lang="en-US" altLang="es-PR" sz="1000" b="1" dirty="0" err="1" smtClean="0">
                <a:latin typeface="+mj-lt"/>
              </a:rPr>
              <a:t>Filho</a:t>
            </a:r>
            <a:r>
              <a:rPr lang="en-US" altLang="es-PR" sz="1000" b="1" dirty="0" smtClean="0">
                <a:latin typeface="+mj-lt"/>
              </a:rPr>
              <a:t> from</a:t>
            </a:r>
          </a:p>
          <a:p>
            <a:pPr>
              <a:spcBef>
                <a:spcPct val="0"/>
              </a:spcBef>
              <a:buFontTx/>
              <a:buNone/>
            </a:pPr>
            <a:r>
              <a:rPr lang="en-US" altLang="es-PR" sz="1000" dirty="0" smtClean="0">
                <a:latin typeface="+mj-lt"/>
              </a:rPr>
              <a:t>Criteria for Recommended Standards: Occupational Exposure to Heat and Hot Environments</a:t>
            </a:r>
            <a:br>
              <a:rPr lang="en-US" altLang="es-PR" sz="1000" dirty="0" smtClean="0">
                <a:latin typeface="+mj-lt"/>
              </a:rPr>
            </a:br>
            <a:r>
              <a:rPr lang="en-US" altLang="es-PR" sz="1000" dirty="0" smtClean="0">
                <a:latin typeface="+mj-lt"/>
              </a:rPr>
              <a:t>Investigators:</a:t>
            </a:r>
            <a:r>
              <a:rPr lang="es-PR" sz="1000" dirty="0">
                <a:latin typeface="+mj-lt"/>
              </a:rPr>
              <a:t>Brenda </a:t>
            </a:r>
            <a:r>
              <a:rPr lang="es-PR" sz="1000" dirty="0" err="1">
                <a:latin typeface="+mj-lt"/>
              </a:rPr>
              <a:t>Jacklitsch</a:t>
            </a:r>
            <a:r>
              <a:rPr lang="es-PR" sz="1000" dirty="0">
                <a:latin typeface="+mj-lt"/>
              </a:rPr>
              <a:t>, MS; W. Jon Williams, PhD; </a:t>
            </a:r>
            <a:r>
              <a:rPr lang="es-PR" sz="1000" dirty="0" err="1">
                <a:latin typeface="+mj-lt"/>
              </a:rPr>
              <a:t>Kristin</a:t>
            </a:r>
            <a:r>
              <a:rPr lang="es-PR" sz="1000" dirty="0">
                <a:latin typeface="+mj-lt"/>
              </a:rPr>
              <a:t> </a:t>
            </a:r>
            <a:r>
              <a:rPr lang="es-PR" sz="1000" dirty="0" err="1">
                <a:latin typeface="+mj-lt"/>
              </a:rPr>
              <a:t>Musolin</a:t>
            </a:r>
            <a:r>
              <a:rPr lang="es-PR" sz="1000" dirty="0">
                <a:latin typeface="+mj-lt"/>
              </a:rPr>
              <a:t>, DO, MS; Aitor Coca, PhD; Jung-</a:t>
            </a:r>
            <a:r>
              <a:rPr lang="es-PR" sz="1000" dirty="0" err="1">
                <a:latin typeface="+mj-lt"/>
              </a:rPr>
              <a:t>Hyun</a:t>
            </a:r>
            <a:r>
              <a:rPr lang="es-PR" sz="1000" dirty="0">
                <a:latin typeface="+mj-lt"/>
              </a:rPr>
              <a:t> Kim, PhD; Nina Turner, PhD</a:t>
            </a:r>
            <a:r>
              <a:rPr lang="en-US" altLang="es-PR" sz="1000" dirty="0" smtClean="0">
                <a:latin typeface="+mj-lt"/>
              </a:rPr>
              <a:t> </a:t>
            </a:r>
            <a:br>
              <a:rPr lang="en-US" altLang="es-PR" sz="1000" dirty="0" smtClean="0">
                <a:latin typeface="+mj-lt"/>
              </a:rPr>
            </a:br>
            <a:r>
              <a:rPr lang="en-US" altLang="es-PR" sz="1000" dirty="0" smtClean="0">
                <a:latin typeface="+mj-lt"/>
              </a:rPr>
              <a:t>Department of Health and Human Services, Centers </a:t>
            </a:r>
            <a:r>
              <a:rPr lang="en-US" altLang="es-PR" sz="1000" dirty="0">
                <a:latin typeface="+mj-lt"/>
              </a:rPr>
              <a:t>for Disease Control and </a:t>
            </a:r>
            <a:r>
              <a:rPr lang="en-US" altLang="es-PR" sz="1000" dirty="0" smtClean="0">
                <a:latin typeface="+mj-lt"/>
              </a:rPr>
              <a:t>Prevention, National </a:t>
            </a:r>
            <a:r>
              <a:rPr lang="en-US" altLang="es-PR" sz="1000" dirty="0">
                <a:latin typeface="+mj-lt"/>
              </a:rPr>
              <a:t>Institute for Occupational Safety and Health</a:t>
            </a:r>
            <a:endParaRPr lang="en-US" altLang="es-PR" sz="700" dirty="0" smtClean="0">
              <a:latin typeface="+mj-lt"/>
            </a:endParaRPr>
          </a:p>
        </p:txBody>
      </p:sp>
    </p:spTree>
    <p:extLst>
      <p:ext uri="{BB962C8B-B14F-4D97-AF65-F5344CB8AC3E}">
        <p14:creationId xmlns:p14="http://schemas.microsoft.com/office/powerpoint/2010/main" val="185195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13571" y="492178"/>
            <a:ext cx="8409421" cy="1143541"/>
          </a:xfrm>
        </p:spPr>
        <p:txBody>
          <a:bodyPr rtlCol="0">
            <a:normAutofit fontScale="90000"/>
          </a:bodyPr>
          <a:lstStyle/>
          <a:p>
            <a:pPr eaLnBrk="1" fontAlgn="auto" hangingPunct="1">
              <a:spcAft>
                <a:spcPts val="0"/>
              </a:spcAft>
              <a:defRPr/>
            </a:pPr>
            <a:r>
              <a:rPr lang="en-US" altLang="en-US" sz="4300" dirty="0" smtClean="0"/>
              <a:t>WBGT Limits For </a:t>
            </a:r>
            <a:r>
              <a:rPr lang="en-US" altLang="en-US" sz="4300" dirty="0"/>
              <a:t>A</a:t>
            </a:r>
            <a:r>
              <a:rPr lang="en-US" altLang="en-US" sz="4300" dirty="0" smtClean="0"/>
              <a:t>cclimatized Workers</a:t>
            </a:r>
          </a:p>
        </p:txBody>
      </p:sp>
      <p:pic>
        <p:nvPicPr>
          <p:cNvPr id="68610" name="Picture 2" descr="time and temperature relation for  already acclimatized workers" title="temperature limi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222" y="1927102"/>
            <a:ext cx="9027203" cy="402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6" name="Footer Placeholder 3"/>
          <p:cNvSpPr>
            <a:spLocks noGrp="1"/>
          </p:cNvSpPr>
          <p:nvPr>
            <p:ph type="ftr" sz="quarter" idx="11"/>
          </p:nvPr>
        </p:nvSpPr>
        <p:spPr bwMode="auto">
          <a:xfrm>
            <a:off x="0" y="6084810"/>
            <a:ext cx="9144000"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Table data Adapted by Sergio A. </a:t>
            </a:r>
            <a:r>
              <a:rPr lang="en-US" altLang="es-PR" sz="1000" b="1" dirty="0" err="1" smtClean="0">
                <a:latin typeface="+mj-lt"/>
              </a:rPr>
              <a:t>Caporali</a:t>
            </a:r>
            <a:r>
              <a:rPr lang="en-US" altLang="es-PR" sz="1000" b="1" dirty="0" smtClean="0">
                <a:latin typeface="+mj-lt"/>
              </a:rPr>
              <a:t> </a:t>
            </a:r>
            <a:r>
              <a:rPr lang="en-US" altLang="es-PR" sz="1000" b="1" dirty="0" err="1" smtClean="0">
                <a:latin typeface="+mj-lt"/>
              </a:rPr>
              <a:t>Filho</a:t>
            </a:r>
            <a:r>
              <a:rPr lang="en-US" altLang="es-PR" sz="1000" b="1" dirty="0" smtClean="0">
                <a:latin typeface="+mj-lt"/>
              </a:rPr>
              <a:t> from</a:t>
            </a:r>
          </a:p>
          <a:p>
            <a:pPr>
              <a:spcBef>
                <a:spcPct val="0"/>
              </a:spcBef>
              <a:buFontTx/>
              <a:buNone/>
            </a:pPr>
            <a:r>
              <a:rPr lang="en-US" altLang="es-PR" sz="1000" dirty="0" smtClean="0">
                <a:latin typeface="+mj-lt"/>
              </a:rPr>
              <a:t>Criteria for Recommended Standards: Occupational Exposure to Heat and Hot Environments</a:t>
            </a:r>
            <a:br>
              <a:rPr lang="en-US" altLang="es-PR" sz="1000" dirty="0" smtClean="0">
                <a:latin typeface="+mj-lt"/>
              </a:rPr>
            </a:br>
            <a:r>
              <a:rPr lang="en-US" altLang="es-PR" sz="1000" dirty="0" smtClean="0">
                <a:latin typeface="+mj-lt"/>
              </a:rPr>
              <a:t>Investigators:</a:t>
            </a:r>
            <a:r>
              <a:rPr lang="es-PR" sz="1000" dirty="0">
                <a:latin typeface="+mj-lt"/>
              </a:rPr>
              <a:t>Brenda </a:t>
            </a:r>
            <a:r>
              <a:rPr lang="es-PR" sz="1000" dirty="0" err="1">
                <a:latin typeface="+mj-lt"/>
              </a:rPr>
              <a:t>Jacklitsch</a:t>
            </a:r>
            <a:r>
              <a:rPr lang="es-PR" sz="1000" dirty="0">
                <a:latin typeface="+mj-lt"/>
              </a:rPr>
              <a:t>, MS; W. Jon Williams, PhD; </a:t>
            </a:r>
            <a:r>
              <a:rPr lang="es-PR" sz="1000" dirty="0" err="1">
                <a:latin typeface="+mj-lt"/>
              </a:rPr>
              <a:t>Kristin</a:t>
            </a:r>
            <a:r>
              <a:rPr lang="es-PR" sz="1000" dirty="0">
                <a:latin typeface="+mj-lt"/>
              </a:rPr>
              <a:t> </a:t>
            </a:r>
            <a:r>
              <a:rPr lang="es-PR" sz="1000" dirty="0" err="1">
                <a:latin typeface="+mj-lt"/>
              </a:rPr>
              <a:t>Musolin</a:t>
            </a:r>
            <a:r>
              <a:rPr lang="es-PR" sz="1000" dirty="0">
                <a:latin typeface="+mj-lt"/>
              </a:rPr>
              <a:t>, DO, MS; Aitor Coca, PhD; Jung-</a:t>
            </a:r>
            <a:r>
              <a:rPr lang="es-PR" sz="1000" dirty="0" err="1">
                <a:latin typeface="+mj-lt"/>
              </a:rPr>
              <a:t>Hyun</a:t>
            </a:r>
            <a:r>
              <a:rPr lang="es-PR" sz="1000" dirty="0">
                <a:latin typeface="+mj-lt"/>
              </a:rPr>
              <a:t> Kim, PhD; Nina Turner, PhD</a:t>
            </a:r>
            <a:r>
              <a:rPr lang="en-US" altLang="es-PR" sz="1000" dirty="0" smtClean="0">
                <a:latin typeface="+mj-lt"/>
              </a:rPr>
              <a:t> </a:t>
            </a:r>
            <a:br>
              <a:rPr lang="en-US" altLang="es-PR" sz="1000" dirty="0" smtClean="0">
                <a:latin typeface="+mj-lt"/>
              </a:rPr>
            </a:br>
            <a:r>
              <a:rPr lang="en-US" altLang="es-PR" sz="1000" dirty="0" smtClean="0">
                <a:latin typeface="+mj-lt"/>
              </a:rPr>
              <a:t>Department of Health and Human Services, Centers </a:t>
            </a:r>
            <a:r>
              <a:rPr lang="en-US" altLang="es-PR" sz="1000" dirty="0">
                <a:latin typeface="+mj-lt"/>
              </a:rPr>
              <a:t>for Disease Control and </a:t>
            </a:r>
            <a:r>
              <a:rPr lang="en-US" altLang="es-PR" sz="1000" dirty="0" smtClean="0">
                <a:latin typeface="+mj-lt"/>
              </a:rPr>
              <a:t>Prevention, National </a:t>
            </a:r>
            <a:r>
              <a:rPr lang="en-US" altLang="es-PR" sz="1000" dirty="0">
                <a:latin typeface="+mj-lt"/>
              </a:rPr>
              <a:t>Institute for Occupational Safety and Health</a:t>
            </a:r>
            <a:endParaRPr lang="en-US" altLang="es-PR" sz="700" dirty="0" smtClean="0">
              <a:latin typeface="+mj-lt"/>
            </a:endParaRPr>
          </a:p>
        </p:txBody>
      </p:sp>
    </p:spTree>
    <p:extLst>
      <p:ext uri="{BB962C8B-B14F-4D97-AF65-F5344CB8AC3E}">
        <p14:creationId xmlns:p14="http://schemas.microsoft.com/office/powerpoint/2010/main" val="101747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marL="0" indent="0">
              <a:buNone/>
            </a:pPr>
            <a:r>
              <a:rPr lang="en-US" dirty="0"/>
              <a:t>•	Identifying </a:t>
            </a:r>
            <a:r>
              <a:rPr lang="en-US" dirty="0" smtClean="0"/>
              <a:t>heat illnesses </a:t>
            </a:r>
            <a:r>
              <a:rPr lang="en-US" dirty="0"/>
              <a:t>related signs and </a:t>
            </a:r>
            <a:r>
              <a:rPr lang="en-US" dirty="0" smtClean="0"/>
              <a:t>symptoms</a:t>
            </a:r>
          </a:p>
          <a:p>
            <a:pPr marL="0" indent="0">
              <a:buNone/>
            </a:pPr>
            <a:endParaRPr lang="en-US" dirty="0"/>
          </a:p>
          <a:p>
            <a:pPr marL="0" indent="0">
              <a:buNone/>
            </a:pPr>
            <a:r>
              <a:rPr lang="en-US" dirty="0"/>
              <a:t>•	Recognition and Evaluation of heat stress </a:t>
            </a:r>
            <a:r>
              <a:rPr lang="en-US" dirty="0" smtClean="0"/>
              <a:t>in </a:t>
            </a:r>
            <a:r>
              <a:rPr lang="en-US" dirty="0"/>
              <a:t>the occupational </a:t>
            </a:r>
            <a:r>
              <a:rPr lang="en-US" dirty="0" smtClean="0"/>
              <a:t>environment</a:t>
            </a:r>
          </a:p>
          <a:p>
            <a:pPr marL="0" indent="0">
              <a:buNone/>
            </a:pPr>
            <a:endParaRPr lang="en-US" dirty="0"/>
          </a:p>
          <a:p>
            <a:pPr marL="0" indent="0">
              <a:buNone/>
            </a:pPr>
            <a:r>
              <a:rPr lang="en-US" dirty="0"/>
              <a:t>•	Proposing effective means for minimizing and preventing </a:t>
            </a:r>
            <a:r>
              <a:rPr lang="en-US" dirty="0" smtClean="0"/>
              <a:t>heat </a:t>
            </a:r>
            <a:r>
              <a:rPr lang="en-US" dirty="0"/>
              <a:t>stress </a:t>
            </a:r>
            <a:r>
              <a:rPr lang="en-US" dirty="0" smtClean="0"/>
              <a:t>exposure</a:t>
            </a:r>
            <a:endParaRPr lang="en-US" dirty="0"/>
          </a:p>
        </p:txBody>
      </p:sp>
    </p:spTree>
    <p:extLst>
      <p:ext uri="{BB962C8B-B14F-4D97-AF65-F5344CB8AC3E}">
        <p14:creationId xmlns:p14="http://schemas.microsoft.com/office/powerpoint/2010/main" val="2325216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05" y="274516"/>
            <a:ext cx="8846231" cy="1143541"/>
          </a:xfrm>
        </p:spPr>
        <p:txBody>
          <a:bodyPr>
            <a:normAutofit fontScale="90000"/>
          </a:bodyPr>
          <a:lstStyle/>
          <a:p>
            <a:r>
              <a:rPr lang="en-US" sz="4000" dirty="0" smtClean="0"/>
              <a:t>NIOSH Recommended Acclimatization Plan</a:t>
            </a:r>
            <a:endParaRPr lang="es-PR" sz="4000" dirty="0"/>
          </a:p>
        </p:txBody>
      </p:sp>
      <p:sp>
        <p:nvSpPr>
          <p:cNvPr id="3" name="Content Placeholder 2"/>
          <p:cNvSpPr>
            <a:spLocks noGrp="1"/>
          </p:cNvSpPr>
          <p:nvPr>
            <p:ph idx="1"/>
          </p:nvPr>
        </p:nvSpPr>
        <p:spPr>
          <a:xfrm>
            <a:off x="152400" y="1798637"/>
            <a:ext cx="8839200" cy="4525963"/>
          </a:xfrm>
        </p:spPr>
        <p:txBody>
          <a:bodyPr>
            <a:noAutofit/>
          </a:bodyPr>
          <a:lstStyle/>
          <a:p>
            <a:r>
              <a:rPr lang="en-US" sz="2400" dirty="0">
                <a:latin typeface="Arial" pitchFamily="34" charset="0"/>
              </a:rPr>
              <a:t>Gradually increase exposure time in hot environmental conditions over a period of 7 to 14 days.</a:t>
            </a:r>
          </a:p>
          <a:p>
            <a:r>
              <a:rPr lang="en-US" sz="2400" dirty="0">
                <a:latin typeface="Arial" pitchFamily="34" charset="0"/>
              </a:rPr>
              <a:t>For new workers, the schedule should be no more than 20% of the usual duration of work in the hot environment on day 1 and a no more than 20% increase on each additional day.</a:t>
            </a:r>
          </a:p>
          <a:p>
            <a:r>
              <a:rPr lang="en-US" sz="2400" dirty="0">
                <a:latin typeface="Arial" pitchFamily="34" charset="0"/>
              </a:rPr>
              <a:t>For workers who have had previous experience with the job, the acclimatization regimen should be no more than 50% of the usual duration of work in the hot environment on day 1, 60% on day 2, 80% on day 3, and 100% on day 4.</a:t>
            </a:r>
          </a:p>
          <a:p>
            <a:r>
              <a:rPr lang="en-US" sz="2400" dirty="0">
                <a:latin typeface="Arial" pitchFamily="34" charset="0"/>
              </a:rPr>
              <a:t>The time required for non–physically fit individuals to develop acclimatization is about 50% greater than for the physically fit.</a:t>
            </a:r>
          </a:p>
          <a:p>
            <a:endParaRPr lang="es-PR" sz="2400" dirty="0"/>
          </a:p>
        </p:txBody>
      </p:sp>
    </p:spTree>
    <p:extLst>
      <p:ext uri="{BB962C8B-B14F-4D97-AF65-F5344CB8AC3E}">
        <p14:creationId xmlns:p14="http://schemas.microsoft.com/office/powerpoint/2010/main" val="3608594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safe and healthy</a:t>
            </a:r>
            <a:endParaRPr lang="en-US" dirty="0"/>
          </a:p>
        </p:txBody>
      </p:sp>
      <p:pic>
        <p:nvPicPr>
          <p:cNvPr id="27651" name="Picture 3" title="stay safe and  health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412"/>
            <a:ext cx="9143999" cy="683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 name="TextBox 3"/>
          <p:cNvSpPr txBox="1"/>
          <p:nvPr/>
        </p:nvSpPr>
        <p:spPr>
          <a:xfrm>
            <a:off x="7705883" y="6487044"/>
            <a:ext cx="1195663" cy="338554"/>
          </a:xfrm>
          <a:prstGeom prst="rect">
            <a:avLst/>
          </a:prstGeom>
          <a:noFill/>
        </p:spPr>
        <p:txBody>
          <a:bodyPr wrap="square" rtlCol="0">
            <a:spAutoFit/>
          </a:bodyPr>
          <a:lstStyle/>
          <a:p>
            <a:r>
              <a:rPr lang="en-US" sz="1600" dirty="0" smtClean="0"/>
              <a:t>osha.gov</a:t>
            </a:r>
          </a:p>
        </p:txBody>
      </p:sp>
    </p:spTree>
    <p:extLst>
      <p:ext uri="{BB962C8B-B14F-4D97-AF65-F5344CB8AC3E}">
        <p14:creationId xmlns:p14="http://schemas.microsoft.com/office/powerpoint/2010/main" val="296157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title="be prepar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0255"/>
            <a:ext cx="9143999" cy="685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 name="TextBox 3"/>
          <p:cNvSpPr txBox="1"/>
          <p:nvPr/>
        </p:nvSpPr>
        <p:spPr>
          <a:xfrm>
            <a:off x="7117065" y="6474344"/>
            <a:ext cx="1195663" cy="369332"/>
          </a:xfrm>
          <a:prstGeom prst="rect">
            <a:avLst/>
          </a:prstGeom>
          <a:noFill/>
        </p:spPr>
        <p:txBody>
          <a:bodyPr wrap="square" rtlCol="0">
            <a:spAutoFit/>
          </a:bodyPr>
          <a:lstStyle/>
          <a:p>
            <a:r>
              <a:rPr lang="en-US" dirty="0" smtClean="0"/>
              <a:t>osha.gov</a:t>
            </a:r>
          </a:p>
        </p:txBody>
      </p:sp>
      <p:sp>
        <p:nvSpPr>
          <p:cNvPr id="2" name="Title 1"/>
          <p:cNvSpPr>
            <a:spLocks noGrp="1"/>
          </p:cNvSpPr>
          <p:nvPr>
            <p:ph type="title"/>
          </p:nvPr>
        </p:nvSpPr>
        <p:spPr>
          <a:xfrm>
            <a:off x="533400" y="17780"/>
            <a:ext cx="1981200" cy="363220"/>
          </a:xfrm>
        </p:spPr>
        <p:txBody>
          <a:bodyPr>
            <a:normAutofit/>
          </a:bodyPr>
          <a:lstStyle/>
          <a:p>
            <a:r>
              <a:rPr lang="en-US" sz="1400" dirty="0" smtClean="0">
                <a:solidFill>
                  <a:srgbClr val="D7D200"/>
                </a:solidFill>
              </a:rPr>
              <a:t>OSHA Poster</a:t>
            </a:r>
            <a:endParaRPr lang="en-US" sz="1400" dirty="0">
              <a:solidFill>
                <a:srgbClr val="D7D200"/>
              </a:solidFill>
            </a:endParaRPr>
          </a:p>
        </p:txBody>
      </p:sp>
    </p:spTree>
    <p:extLst>
      <p:ext uri="{BB962C8B-B14F-4D97-AF65-F5344CB8AC3E}">
        <p14:creationId xmlns:p14="http://schemas.microsoft.com/office/powerpoint/2010/main" val="393062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Preventing heat illness</a:t>
            </a:r>
            <a:endParaRPr lang="en-US" dirty="0"/>
          </a:p>
        </p:txBody>
      </p:sp>
      <p:pic>
        <p:nvPicPr>
          <p:cNvPr id="29699" name="Picture 2" title="heat illness preven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394108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a:t>Extreme Heat Events in San Juan Puerto Rico: Trends and Variability of Unusual Hot Weather and its Possible Effects on Ecology and </a:t>
            </a:r>
            <a:r>
              <a:rPr lang="en-US" dirty="0" smtClean="0"/>
              <a:t>Society.  Investigators</a:t>
            </a:r>
            <a:r>
              <a:rPr lang="en-US" dirty="0"/>
              <a:t>: Méndez-</a:t>
            </a:r>
            <a:r>
              <a:rPr lang="en-US" dirty="0" err="1"/>
              <a:t>Lázaro</a:t>
            </a:r>
            <a:r>
              <a:rPr lang="en-US" dirty="0"/>
              <a:t> P, </a:t>
            </a:r>
            <a:r>
              <a:rPr lang="en-US" dirty="0" err="1"/>
              <a:t>Martínez</a:t>
            </a:r>
            <a:r>
              <a:rPr lang="en-US" dirty="0"/>
              <a:t>-Sánchez O, Méndez-Tejeda R, Rodríguez E, Morales E, Schmitt-</a:t>
            </a:r>
            <a:r>
              <a:rPr lang="en-US" dirty="0" err="1"/>
              <a:t>Cortijo</a:t>
            </a:r>
            <a:r>
              <a:rPr lang="en-US" dirty="0"/>
              <a:t>, N. </a:t>
            </a:r>
            <a:r>
              <a:rPr lang="en-US" dirty="0" smtClean="0"/>
              <a:t>J </a:t>
            </a:r>
            <a:r>
              <a:rPr lang="en-US" dirty="0" err="1"/>
              <a:t>Climatol</a:t>
            </a:r>
            <a:r>
              <a:rPr lang="en-US" dirty="0"/>
              <a:t> Weather Forecasting 3:135. do:10.4172/2332-2594.1000135 (2015</a:t>
            </a:r>
            <a:r>
              <a:rPr lang="en-US" dirty="0" smtClean="0"/>
              <a:t>)</a:t>
            </a:r>
            <a:endParaRPr lang="en-US" dirty="0"/>
          </a:p>
        </p:txBody>
      </p:sp>
    </p:spTree>
    <p:extLst>
      <p:ext uri="{BB962C8B-B14F-4D97-AF65-F5344CB8AC3E}">
        <p14:creationId xmlns:p14="http://schemas.microsoft.com/office/powerpoint/2010/main" val="34166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t>Heat Stress</a:t>
            </a:r>
          </a:p>
        </p:txBody>
      </p:sp>
      <p:sp>
        <p:nvSpPr>
          <p:cNvPr id="25603" name="Rectangle 3"/>
          <p:cNvSpPr>
            <a:spLocks noGrp="1" noChangeArrowheads="1"/>
          </p:cNvSpPr>
          <p:nvPr>
            <p:ph idx="1"/>
          </p:nvPr>
        </p:nvSpPr>
        <p:spPr/>
        <p:txBody>
          <a:bodyPr rtlCol="0">
            <a:normAutofit/>
          </a:bodyPr>
          <a:lstStyle/>
          <a:p>
            <a:pPr marL="0" indent="0" algn="just" eaLnBrk="1" fontAlgn="auto" hangingPunct="1">
              <a:spcAft>
                <a:spcPts val="0"/>
              </a:spcAft>
              <a:buFont typeface="Arial" pitchFamily="34" charset="0"/>
              <a:buNone/>
              <a:defRPr/>
            </a:pPr>
            <a:r>
              <a:rPr lang="en-US" altLang="en-US" dirty="0"/>
              <a:t>Exposure to heat can cause illness and death</a:t>
            </a:r>
            <a:r>
              <a:rPr lang="en-US" altLang="en-US" dirty="0" smtClean="0"/>
              <a:t>.</a:t>
            </a:r>
          </a:p>
          <a:p>
            <a:pPr marL="571500" indent="-571500" algn="just" eaLnBrk="1" fontAlgn="auto" hangingPunct="1">
              <a:spcAft>
                <a:spcPts val="0"/>
              </a:spcAft>
              <a:defRPr/>
            </a:pPr>
            <a:r>
              <a:rPr lang="en-US" altLang="en-US" dirty="0" smtClean="0"/>
              <a:t>The most </a:t>
            </a:r>
            <a:r>
              <a:rPr lang="en-US" altLang="en-US" dirty="0"/>
              <a:t>serious heat illness is heat stroke. </a:t>
            </a:r>
            <a:endParaRPr lang="en-US" altLang="en-US" dirty="0" smtClean="0"/>
          </a:p>
          <a:p>
            <a:pPr marL="571500" indent="-571500" eaLnBrk="1" fontAlgn="auto" hangingPunct="1">
              <a:spcAft>
                <a:spcPts val="0"/>
              </a:spcAft>
              <a:defRPr/>
            </a:pPr>
            <a:r>
              <a:rPr lang="en-US" altLang="en-US" dirty="0" smtClean="0"/>
              <a:t>Other heat illnesses</a:t>
            </a:r>
            <a:r>
              <a:rPr lang="en-US" altLang="en-US" dirty="0"/>
              <a:t>, such as heat exhaustion, heat cramps </a:t>
            </a:r>
            <a:r>
              <a:rPr lang="en-US" altLang="en-US" dirty="0" smtClean="0"/>
              <a:t>and heat </a:t>
            </a:r>
            <a:r>
              <a:rPr lang="en-US" altLang="en-US" dirty="0"/>
              <a:t>rash, should also be </a:t>
            </a:r>
            <a:r>
              <a:rPr lang="en-US" altLang="en-US" dirty="0" smtClean="0"/>
              <a:t>avoided!</a:t>
            </a:r>
          </a:p>
          <a:p>
            <a:pPr marL="0" indent="0" algn="just" eaLnBrk="1" fontAlgn="auto" hangingPunct="1">
              <a:spcAft>
                <a:spcPts val="0"/>
              </a:spcAft>
              <a:buFont typeface="Arial" pitchFamily="34" charset="0"/>
              <a:buNone/>
              <a:defRPr/>
            </a:pPr>
            <a:r>
              <a:rPr lang="en-US" altLang="en-US" b="1" dirty="0" smtClean="0">
                <a:solidFill>
                  <a:srgbClr val="FF0000"/>
                </a:solidFill>
              </a:rPr>
              <a:t>In addition, repeated exposure to sunlight can cause skin cancer!</a:t>
            </a:r>
          </a:p>
        </p:txBody>
      </p:sp>
    </p:spTree>
    <p:extLst>
      <p:ext uri="{BB962C8B-B14F-4D97-AF65-F5344CB8AC3E}">
        <p14:creationId xmlns:p14="http://schemas.microsoft.com/office/powerpoint/2010/main" val="32979953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603">
                                            <p:txEl>
                                              <p:pRg st="2" end="2"/>
                                            </p:txEl>
                                          </p:spTgt>
                                        </p:tgtEl>
                                        <p:attrNameLst>
                                          <p:attrName>style.visibility</p:attrName>
                                        </p:attrNameLst>
                                      </p:cBhvr>
                                      <p:to>
                                        <p:strVal val="visible"/>
                                      </p:to>
                                    </p:set>
                                    <p:anim to="" calcmode="lin" valueType="num">
                                      <p:cBhvr>
                                        <p:cTn id="17" dur="1" fill="hold"/>
                                        <p:tgtEl>
                                          <p:spTgt spid="2560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5603">
                                            <p:txEl>
                                              <p:pRg st="3" end="3"/>
                                            </p:txEl>
                                          </p:spTgt>
                                        </p:tgtEl>
                                        <p:attrNameLst>
                                          <p:attrName>style.visibility</p:attrName>
                                        </p:attrNameLst>
                                      </p:cBhvr>
                                      <p:to>
                                        <p:strVal val="visible"/>
                                      </p:to>
                                    </p:set>
                                    <p:anim to="" calcmode="lin" valueType="num">
                                      <p:cBhvr>
                                        <p:cTn id="22" dur="1" fill="hold"/>
                                        <p:tgtEl>
                                          <p:spTgt spid="256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7398" y="76345"/>
            <a:ext cx="8549409" cy="1325468"/>
          </a:xfrm>
        </p:spPr>
        <p:txBody>
          <a:bodyPr>
            <a:normAutofit/>
          </a:bodyPr>
          <a:lstStyle/>
          <a:p>
            <a:r>
              <a:rPr lang="en-US" altLang="es-PR" sz="3200" dirty="0" smtClean="0"/>
              <a:t>Climate Effects Observed in Puerto Rico</a:t>
            </a:r>
          </a:p>
        </p:txBody>
      </p:sp>
      <p:sp>
        <p:nvSpPr>
          <p:cNvPr id="3075" name="Content Placeholder 2"/>
          <p:cNvSpPr>
            <a:spLocks noGrp="1"/>
          </p:cNvSpPr>
          <p:nvPr>
            <p:ph idx="1"/>
          </p:nvPr>
        </p:nvSpPr>
        <p:spPr>
          <a:xfrm>
            <a:off x="304800" y="1494365"/>
            <a:ext cx="8457911" cy="4525435"/>
          </a:xfrm>
        </p:spPr>
        <p:txBody>
          <a:bodyPr>
            <a:noAutofit/>
          </a:bodyPr>
          <a:lstStyle/>
          <a:p>
            <a:pPr>
              <a:spcBef>
                <a:spcPct val="0"/>
              </a:spcBef>
            </a:pPr>
            <a:r>
              <a:rPr lang="en-US" altLang="es-PR" sz="2400" dirty="0" smtClean="0"/>
              <a:t>A series of extreme climate events were observed in Puerto Rico during the summer of 2012:</a:t>
            </a:r>
          </a:p>
          <a:p>
            <a:pPr lvl="1">
              <a:spcBef>
                <a:spcPct val="0"/>
              </a:spcBef>
            </a:pPr>
            <a:r>
              <a:rPr lang="en-US" altLang="es-PR" sz="2400" dirty="0" smtClean="0"/>
              <a:t>From May through July 2012 there were 42 days with temperatures ≥ 90°F, with 30 days in a row above 90°F between June and July. </a:t>
            </a:r>
          </a:p>
          <a:p>
            <a:pPr>
              <a:spcBef>
                <a:spcPct val="0"/>
              </a:spcBef>
            </a:pPr>
            <a:r>
              <a:rPr lang="en-US" altLang="es-PR" sz="2400" dirty="0" smtClean="0"/>
              <a:t>The summers of 2012 and 2013 are considered the hottest summers on record as well as the longest hot spells in San Juan, Puerto Rico </a:t>
            </a:r>
          </a:p>
          <a:p>
            <a:pPr lvl="1">
              <a:spcBef>
                <a:spcPct val="0"/>
              </a:spcBef>
            </a:pPr>
            <a:r>
              <a:rPr lang="en-US" altLang="es-PR" sz="2400" dirty="0" smtClean="0"/>
              <a:t>42 days in the summer of 2012 had temperatures above 90% of all temperatures ever recorded for that period in the year</a:t>
            </a:r>
          </a:p>
          <a:p>
            <a:pPr lvl="1">
              <a:spcBef>
                <a:spcPct val="0"/>
              </a:spcBef>
            </a:pPr>
            <a:r>
              <a:rPr lang="en-US" altLang="es-PR" sz="2400" dirty="0" smtClean="0"/>
              <a:t>30 days in the summer of 2013 had temperatures above 90% of all temperatures ever recorded for that period in the year</a:t>
            </a:r>
          </a:p>
        </p:txBody>
      </p:sp>
      <p:sp>
        <p:nvSpPr>
          <p:cNvPr id="5" name="Footer Placeholder 3"/>
          <p:cNvSpPr>
            <a:spLocks noGrp="1"/>
          </p:cNvSpPr>
          <p:nvPr>
            <p:ph type="ftr" sz="quarter" idx="11"/>
          </p:nvPr>
        </p:nvSpPr>
        <p:spPr bwMode="auto">
          <a:xfrm>
            <a:off x="212148" y="6084810"/>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200" b="1" dirty="0" smtClean="0">
                <a:latin typeface="+mj-lt"/>
              </a:rPr>
              <a:t>Information Source:</a:t>
            </a:r>
          </a:p>
          <a:p>
            <a:pPr>
              <a:spcBef>
                <a:spcPct val="0"/>
              </a:spcBef>
              <a:buFontTx/>
              <a:buNone/>
            </a:pPr>
            <a:r>
              <a:rPr lang="en-US" altLang="es-PR" sz="1200" dirty="0" smtClean="0">
                <a:latin typeface="+mj-lt"/>
              </a:rPr>
              <a:t>Extreme Heat Events in San Juan Puerto Rico: Trends and Variability of Unusual Hot Weather and its Possible Effects on Ecology and Society.</a:t>
            </a:r>
            <a:r>
              <a:rPr lang="en-US" altLang="es-PR" sz="1000" dirty="0" smtClean="0">
                <a:latin typeface="+mj-lt"/>
              </a:rPr>
              <a:t/>
            </a:r>
            <a:br>
              <a:rPr lang="en-US" altLang="es-PR" sz="1000" dirty="0" smtClean="0">
                <a:latin typeface="+mj-lt"/>
              </a:rPr>
            </a:br>
            <a:r>
              <a:rPr lang="en-US" altLang="es-PR" sz="1000" dirty="0" smtClean="0">
                <a:latin typeface="+mj-lt"/>
              </a:rPr>
              <a:t>Investigators: </a:t>
            </a:r>
            <a:r>
              <a:rPr lang="en-US" altLang="es-PR" sz="1000" b="1" dirty="0" smtClean="0">
                <a:latin typeface="+mj-lt"/>
              </a:rPr>
              <a:t>Méndez-</a:t>
            </a:r>
            <a:r>
              <a:rPr lang="en-US" altLang="es-PR" sz="1000" b="1" dirty="0" err="1" smtClean="0">
                <a:latin typeface="+mj-lt"/>
              </a:rPr>
              <a:t>Lázaro</a:t>
            </a:r>
            <a:r>
              <a:rPr lang="en-US" altLang="es-PR" sz="1000" b="1" dirty="0" smtClean="0">
                <a:latin typeface="+mj-lt"/>
              </a:rPr>
              <a:t> P</a:t>
            </a:r>
            <a:r>
              <a:rPr lang="en-US" altLang="es-PR" sz="1000" dirty="0" smtClean="0">
                <a:latin typeface="+mj-lt"/>
              </a:rPr>
              <a:t>, </a:t>
            </a:r>
            <a:r>
              <a:rPr lang="en-US" altLang="es-PR" sz="1000" dirty="0" err="1" smtClean="0">
                <a:latin typeface="+mj-lt"/>
              </a:rPr>
              <a:t>Martínez</a:t>
            </a:r>
            <a:r>
              <a:rPr lang="en-US" altLang="es-PR" sz="1000" dirty="0" smtClean="0">
                <a:latin typeface="+mj-lt"/>
              </a:rPr>
              <a:t>-Sánchez O, Méndez-Tejeda R, Rodríguez E, Morales E, Schmitt-</a:t>
            </a:r>
            <a:r>
              <a:rPr lang="en-US" altLang="es-PR" sz="1000" dirty="0" err="1" smtClean="0">
                <a:latin typeface="+mj-lt"/>
              </a:rPr>
              <a:t>Cortijo</a:t>
            </a:r>
            <a:r>
              <a:rPr lang="en-US" altLang="es-PR" sz="1000" dirty="0" smtClean="0">
                <a:latin typeface="+mj-lt"/>
              </a:rPr>
              <a:t>, N. </a:t>
            </a:r>
            <a:br>
              <a:rPr lang="en-US" altLang="es-PR" sz="1000" dirty="0" smtClean="0">
                <a:latin typeface="+mj-lt"/>
              </a:rPr>
            </a:br>
            <a:r>
              <a:rPr lang="en-US" altLang="es-PR" sz="1000" dirty="0" smtClean="0">
                <a:latin typeface="+mj-lt"/>
              </a:rPr>
              <a:t>J </a:t>
            </a:r>
            <a:r>
              <a:rPr lang="en-US" altLang="es-PR" sz="1000" dirty="0" err="1" smtClean="0">
                <a:latin typeface="+mj-lt"/>
              </a:rPr>
              <a:t>Climatol</a:t>
            </a:r>
            <a:r>
              <a:rPr lang="en-US" altLang="es-PR" sz="1000" dirty="0" smtClean="0">
                <a:latin typeface="+mj-lt"/>
              </a:rPr>
              <a:t> Weather Forecasting 3:135. do:10.4172/2332-2594.1000135 (2015)</a:t>
            </a:r>
          </a:p>
        </p:txBody>
      </p:sp>
    </p:spTree>
    <p:extLst>
      <p:ext uri="{BB962C8B-B14F-4D97-AF65-F5344CB8AC3E}">
        <p14:creationId xmlns:p14="http://schemas.microsoft.com/office/powerpoint/2010/main" val="4151422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7398" y="152399"/>
            <a:ext cx="8549409" cy="1066131"/>
          </a:xfrm>
        </p:spPr>
        <p:txBody>
          <a:bodyPr>
            <a:normAutofit fontScale="90000"/>
          </a:bodyPr>
          <a:lstStyle/>
          <a:p>
            <a:r>
              <a:rPr lang="en-US" altLang="es-PR" sz="3600" dirty="0" smtClean="0"/>
              <a:t>Climate Effects Observed in Puerto Rico</a:t>
            </a:r>
            <a:br>
              <a:rPr lang="en-US" altLang="es-PR" sz="3600" dirty="0" smtClean="0"/>
            </a:br>
            <a:r>
              <a:rPr lang="en-US" altLang="es-PR" sz="2400" dirty="0" smtClean="0"/>
              <a:t>Air Surface Temperature Statistics for San Juan, Puerto Rico 1981-2013</a:t>
            </a:r>
            <a:endParaRPr lang="en-US" altLang="es-PR" sz="3600" dirty="0" smtClean="0"/>
          </a:p>
        </p:txBody>
      </p:sp>
      <p:pic>
        <p:nvPicPr>
          <p:cNvPr id="4101" name="Picture 5" descr="number of days vs temperature" title=" air temperature grap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371600"/>
            <a:ext cx="7807937" cy="462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7" name="Footer Placeholder 3"/>
          <p:cNvSpPr>
            <a:spLocks noGrp="1"/>
          </p:cNvSpPr>
          <p:nvPr>
            <p:ph type="ftr" sz="quarter" idx="11"/>
          </p:nvPr>
        </p:nvSpPr>
        <p:spPr bwMode="auto">
          <a:xfrm>
            <a:off x="212148" y="6084810"/>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Information Source:</a:t>
            </a:r>
          </a:p>
          <a:p>
            <a:pPr>
              <a:spcBef>
                <a:spcPct val="0"/>
              </a:spcBef>
              <a:buFontTx/>
              <a:buNone/>
            </a:pPr>
            <a:r>
              <a:rPr lang="en-US" altLang="es-PR" sz="1000" dirty="0" smtClean="0">
                <a:latin typeface="+mj-lt"/>
              </a:rPr>
              <a:t>Extreme Heat Events in San Juan Puerto Rico: Trends and Variability of Unusual Hot Weather and its Possible Effects on Ecology and Society.</a:t>
            </a:r>
            <a:br>
              <a:rPr lang="en-US" altLang="es-PR" sz="1000" dirty="0" smtClean="0">
                <a:latin typeface="+mj-lt"/>
              </a:rPr>
            </a:br>
            <a:r>
              <a:rPr lang="en-US" altLang="es-PR" sz="1000" dirty="0" smtClean="0">
                <a:latin typeface="+mj-lt"/>
              </a:rPr>
              <a:t>Investigators: </a:t>
            </a:r>
            <a:r>
              <a:rPr lang="en-US" altLang="es-PR" sz="1000" b="1" dirty="0" smtClean="0">
                <a:latin typeface="+mj-lt"/>
              </a:rPr>
              <a:t>Méndez-</a:t>
            </a:r>
            <a:r>
              <a:rPr lang="en-US" altLang="es-PR" sz="1000" b="1" dirty="0" err="1" smtClean="0">
                <a:latin typeface="+mj-lt"/>
              </a:rPr>
              <a:t>Lázaro</a:t>
            </a:r>
            <a:r>
              <a:rPr lang="en-US" altLang="es-PR" sz="1000" b="1" dirty="0" smtClean="0">
                <a:latin typeface="+mj-lt"/>
              </a:rPr>
              <a:t> P</a:t>
            </a:r>
            <a:r>
              <a:rPr lang="en-US" altLang="es-PR" sz="1000" dirty="0" smtClean="0">
                <a:latin typeface="+mj-lt"/>
              </a:rPr>
              <a:t>, </a:t>
            </a:r>
            <a:r>
              <a:rPr lang="en-US" altLang="es-PR" sz="1000" dirty="0" err="1" smtClean="0">
                <a:latin typeface="+mj-lt"/>
              </a:rPr>
              <a:t>Martínez</a:t>
            </a:r>
            <a:r>
              <a:rPr lang="en-US" altLang="es-PR" sz="1000" dirty="0" smtClean="0">
                <a:latin typeface="+mj-lt"/>
              </a:rPr>
              <a:t>-Sánchez O, Méndez-Tejeda R, Rodríguez E, Morales E, Schmitt-</a:t>
            </a:r>
            <a:r>
              <a:rPr lang="en-US" altLang="es-PR" sz="1000" dirty="0" err="1" smtClean="0">
                <a:latin typeface="+mj-lt"/>
              </a:rPr>
              <a:t>Cortijo</a:t>
            </a:r>
            <a:r>
              <a:rPr lang="en-US" altLang="es-PR" sz="1000" dirty="0" smtClean="0">
                <a:latin typeface="+mj-lt"/>
              </a:rPr>
              <a:t>, N. </a:t>
            </a:r>
            <a:br>
              <a:rPr lang="en-US" altLang="es-PR" sz="1000" dirty="0" smtClean="0">
                <a:latin typeface="+mj-lt"/>
              </a:rPr>
            </a:br>
            <a:r>
              <a:rPr lang="en-US" altLang="es-PR" sz="1000" dirty="0" smtClean="0">
                <a:latin typeface="+mj-lt"/>
              </a:rPr>
              <a:t>J </a:t>
            </a:r>
            <a:r>
              <a:rPr lang="en-US" altLang="es-PR" sz="1000" dirty="0" err="1" smtClean="0">
                <a:latin typeface="+mj-lt"/>
              </a:rPr>
              <a:t>Climatol</a:t>
            </a:r>
            <a:r>
              <a:rPr lang="en-US" altLang="es-PR" sz="1000" dirty="0" smtClean="0">
                <a:latin typeface="+mj-lt"/>
              </a:rPr>
              <a:t> Weather Forecasting 3:135. do:10.4172/2332-2594.1000135 (2015)</a:t>
            </a:r>
          </a:p>
        </p:txBody>
      </p:sp>
    </p:spTree>
    <p:extLst>
      <p:ext uri="{BB962C8B-B14F-4D97-AF65-F5344CB8AC3E}">
        <p14:creationId xmlns:p14="http://schemas.microsoft.com/office/powerpoint/2010/main" val="1658447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7398" y="76200"/>
            <a:ext cx="8549409" cy="864153"/>
          </a:xfrm>
        </p:spPr>
        <p:txBody>
          <a:bodyPr>
            <a:normAutofit fontScale="90000"/>
          </a:bodyPr>
          <a:lstStyle/>
          <a:p>
            <a:r>
              <a:rPr lang="en-US" altLang="es-PR" sz="3600" dirty="0" smtClean="0"/>
              <a:t>Climate Effects Observed in Puerto Rico</a:t>
            </a:r>
            <a:r>
              <a:rPr lang="en-US" altLang="es-PR" sz="2700" dirty="0" smtClean="0"/>
              <a:t/>
            </a:r>
            <a:br>
              <a:rPr lang="en-US" altLang="es-PR" sz="2700" dirty="0" smtClean="0"/>
            </a:br>
            <a:r>
              <a:rPr lang="en-US" altLang="es-PR" sz="2700" dirty="0" smtClean="0"/>
              <a:t>1-</a:t>
            </a:r>
            <a:r>
              <a:rPr lang="en-US" altLang="es-PR" sz="2400" dirty="0" smtClean="0"/>
              <a:t>Air Surface Temperature Statistics for San Juan, Puerto Rico 1981-2013</a:t>
            </a:r>
            <a:endParaRPr lang="en-US" altLang="es-PR" sz="3600" dirty="0" smtClean="0"/>
          </a:p>
        </p:txBody>
      </p:sp>
      <p:pic>
        <p:nvPicPr>
          <p:cNvPr id="5125" name="Picture 5" descr="number of consecutive days vs temperature" title="air temperature grap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181" y="1066800"/>
            <a:ext cx="8785219" cy="499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9" name="Footer Placeholder 3"/>
          <p:cNvSpPr>
            <a:spLocks noGrp="1"/>
          </p:cNvSpPr>
          <p:nvPr>
            <p:ph type="ftr" sz="quarter" idx="11"/>
          </p:nvPr>
        </p:nvSpPr>
        <p:spPr bwMode="auto">
          <a:xfrm>
            <a:off x="212148" y="6084810"/>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Information Source:</a:t>
            </a:r>
          </a:p>
          <a:p>
            <a:pPr>
              <a:spcBef>
                <a:spcPct val="0"/>
              </a:spcBef>
              <a:buFontTx/>
              <a:buNone/>
            </a:pPr>
            <a:r>
              <a:rPr lang="en-US" altLang="es-PR" sz="1000" dirty="0" smtClean="0">
                <a:latin typeface="+mj-lt"/>
              </a:rPr>
              <a:t>Extreme Heat Events in San Juan Puerto Rico: Trends and Variability of Unusual Hot Weather and its Possible Effects on Ecology and Society.</a:t>
            </a:r>
            <a:br>
              <a:rPr lang="en-US" altLang="es-PR" sz="1000" dirty="0" smtClean="0">
                <a:latin typeface="+mj-lt"/>
              </a:rPr>
            </a:br>
            <a:r>
              <a:rPr lang="en-US" altLang="es-PR" sz="1000" dirty="0" smtClean="0">
                <a:latin typeface="+mj-lt"/>
              </a:rPr>
              <a:t>Investigators: </a:t>
            </a:r>
            <a:r>
              <a:rPr lang="en-US" altLang="es-PR" sz="1000" b="1" dirty="0" smtClean="0">
                <a:latin typeface="+mj-lt"/>
              </a:rPr>
              <a:t>Méndez-</a:t>
            </a:r>
            <a:r>
              <a:rPr lang="en-US" altLang="es-PR" sz="1000" b="1" dirty="0" err="1" smtClean="0">
                <a:latin typeface="+mj-lt"/>
              </a:rPr>
              <a:t>Lázaro</a:t>
            </a:r>
            <a:r>
              <a:rPr lang="en-US" altLang="es-PR" sz="1000" b="1" dirty="0" smtClean="0">
                <a:latin typeface="+mj-lt"/>
              </a:rPr>
              <a:t> P</a:t>
            </a:r>
            <a:r>
              <a:rPr lang="en-US" altLang="es-PR" sz="1000" dirty="0" smtClean="0">
                <a:latin typeface="+mj-lt"/>
              </a:rPr>
              <a:t>, </a:t>
            </a:r>
            <a:r>
              <a:rPr lang="en-US" altLang="es-PR" sz="1000" dirty="0" err="1" smtClean="0">
                <a:latin typeface="+mj-lt"/>
              </a:rPr>
              <a:t>Martínez</a:t>
            </a:r>
            <a:r>
              <a:rPr lang="en-US" altLang="es-PR" sz="1000" dirty="0" smtClean="0">
                <a:latin typeface="+mj-lt"/>
              </a:rPr>
              <a:t>-Sánchez O, Méndez-Tejeda R, Rodríguez E, Morales E, Schmitt-</a:t>
            </a:r>
            <a:r>
              <a:rPr lang="en-US" altLang="es-PR" sz="1000" dirty="0" err="1" smtClean="0">
                <a:latin typeface="+mj-lt"/>
              </a:rPr>
              <a:t>Cortijo</a:t>
            </a:r>
            <a:r>
              <a:rPr lang="en-US" altLang="es-PR" sz="1000" dirty="0" smtClean="0">
                <a:latin typeface="+mj-lt"/>
              </a:rPr>
              <a:t>, N. </a:t>
            </a:r>
            <a:br>
              <a:rPr lang="en-US" altLang="es-PR" sz="1000" dirty="0" smtClean="0">
                <a:latin typeface="+mj-lt"/>
              </a:rPr>
            </a:br>
            <a:r>
              <a:rPr lang="en-US" altLang="es-PR" sz="1000" dirty="0" smtClean="0">
                <a:latin typeface="+mj-lt"/>
              </a:rPr>
              <a:t>J </a:t>
            </a:r>
            <a:r>
              <a:rPr lang="en-US" altLang="es-PR" sz="1000" dirty="0" err="1" smtClean="0">
                <a:latin typeface="+mj-lt"/>
              </a:rPr>
              <a:t>Climatol</a:t>
            </a:r>
            <a:r>
              <a:rPr lang="en-US" altLang="es-PR" sz="1000" dirty="0" smtClean="0">
                <a:latin typeface="+mj-lt"/>
              </a:rPr>
              <a:t> Weather Forecasting 3:135. do:10.4172/2332-2594.1000135 (2015)</a:t>
            </a:r>
          </a:p>
        </p:txBody>
      </p:sp>
    </p:spTree>
    <p:extLst>
      <p:ext uri="{BB962C8B-B14F-4D97-AF65-F5344CB8AC3E}">
        <p14:creationId xmlns:p14="http://schemas.microsoft.com/office/powerpoint/2010/main" val="35308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6773" y="76345"/>
            <a:ext cx="8549409" cy="911259"/>
          </a:xfrm>
        </p:spPr>
        <p:txBody>
          <a:bodyPr>
            <a:normAutofit fontScale="90000"/>
          </a:bodyPr>
          <a:lstStyle/>
          <a:p>
            <a:r>
              <a:rPr lang="en-US" altLang="es-PR" sz="3600" dirty="0" smtClean="0"/>
              <a:t>Climate Effects Observed in Puerto Rico</a:t>
            </a:r>
            <a:br>
              <a:rPr lang="en-US" altLang="es-PR" sz="3600" dirty="0" smtClean="0"/>
            </a:br>
            <a:r>
              <a:rPr lang="en-US" altLang="es-PR" sz="2200" dirty="0" smtClean="0"/>
              <a:t>2-Temperatures</a:t>
            </a:r>
          </a:p>
        </p:txBody>
      </p:sp>
      <p:pic>
        <p:nvPicPr>
          <p:cNvPr id="6148" name="Content Placeholder 9" title="Laguna San Jos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09" y="1125674"/>
            <a:ext cx="4064000" cy="459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3"/>
          <p:cNvSpPr>
            <a:spLocks noChangeArrowheads="1"/>
          </p:cNvSpPr>
          <p:nvPr/>
        </p:nvSpPr>
        <p:spPr bwMode="auto">
          <a:xfrm>
            <a:off x="1127126" y="1344961"/>
            <a:ext cx="1675534" cy="7275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49" tIns="40224" rIns="80449" bIns="4022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s-PR" sz="1400"/>
              <a:t>Luis Muñoz Marín</a:t>
            </a:r>
          </a:p>
          <a:p>
            <a:pPr algn="ctr"/>
            <a:r>
              <a:rPr lang="en-US" altLang="es-PR" sz="1400"/>
              <a:t>International Airport</a:t>
            </a:r>
          </a:p>
        </p:txBody>
      </p:sp>
      <p:cxnSp>
        <p:nvCxnSpPr>
          <p:cNvPr id="16" name="Straight Arrow Connector 15" title="arrow pointing to airport"/>
          <p:cNvCxnSpPr/>
          <p:nvPr/>
        </p:nvCxnSpPr>
        <p:spPr>
          <a:xfrm>
            <a:off x="2636694" y="1892367"/>
            <a:ext cx="295852" cy="86740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0" name="TextBox 10"/>
          <p:cNvSpPr txBox="1">
            <a:spLocks noChangeArrowheads="1"/>
          </p:cNvSpPr>
          <p:nvPr/>
        </p:nvSpPr>
        <p:spPr bwMode="auto">
          <a:xfrm>
            <a:off x="195146" y="4881169"/>
            <a:ext cx="1682117" cy="2966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449" tIns="40224" rIns="80449" bIns="4022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s-PR" sz="1400" b="1"/>
              <a:t> Laguna San José</a:t>
            </a:r>
          </a:p>
        </p:txBody>
      </p:sp>
      <p:cxnSp>
        <p:nvCxnSpPr>
          <p:cNvPr id="17" name="Straight Arrow Connector 16" title="arrow pointing to laguna"/>
          <p:cNvCxnSpPr>
            <a:stCxn id="6150" idx="0"/>
          </p:cNvCxnSpPr>
          <p:nvPr/>
        </p:nvCxnSpPr>
        <p:spPr>
          <a:xfrm flipV="1">
            <a:off x="1036205" y="4208689"/>
            <a:ext cx="673966" cy="6724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149" name="Content Placeholder 4" title="Air view Laguna San Jos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2386" y="1171156"/>
            <a:ext cx="4046682" cy="45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p:cNvSpPr>
            <a:spLocks noGrp="1"/>
          </p:cNvSpPr>
          <p:nvPr>
            <p:ph type="ftr" sz="quarter" idx="11"/>
          </p:nvPr>
        </p:nvSpPr>
        <p:spPr bwMode="auto">
          <a:xfrm>
            <a:off x="212148" y="6084810"/>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200" b="1" dirty="0" smtClean="0">
                <a:latin typeface="+mj-lt"/>
              </a:rPr>
              <a:t>Information Source:</a:t>
            </a:r>
          </a:p>
          <a:p>
            <a:pPr>
              <a:spcBef>
                <a:spcPct val="0"/>
              </a:spcBef>
              <a:buFontTx/>
              <a:buNone/>
            </a:pPr>
            <a:r>
              <a:rPr lang="en-US" altLang="es-PR" sz="1200" dirty="0" smtClean="0">
                <a:latin typeface="+mj-lt"/>
              </a:rPr>
              <a:t>A Heat Vulnerability Index to Improve Urban Public Health in San Juan, Puerto Rico</a:t>
            </a:r>
            <a:br>
              <a:rPr lang="en-US" altLang="es-PR" sz="1200" dirty="0" smtClean="0">
                <a:latin typeface="+mj-lt"/>
              </a:rPr>
            </a:br>
            <a:r>
              <a:rPr lang="en-US" altLang="es-PR" sz="1200" dirty="0" smtClean="0">
                <a:latin typeface="+mj-lt"/>
              </a:rPr>
              <a:t>Investigators: </a:t>
            </a:r>
            <a:r>
              <a:rPr lang="en-US" altLang="es-PR" sz="1200" b="1" dirty="0" smtClean="0">
                <a:latin typeface="+mj-lt"/>
              </a:rPr>
              <a:t>Pablo Méndez-</a:t>
            </a:r>
            <a:r>
              <a:rPr lang="en-US" altLang="es-PR" sz="1200" b="1" dirty="0" err="1" smtClean="0">
                <a:latin typeface="+mj-lt"/>
              </a:rPr>
              <a:t>Lázaro</a:t>
            </a:r>
            <a:r>
              <a:rPr lang="en-US" altLang="es-PR" sz="1200" dirty="0" smtClean="0">
                <a:latin typeface="+mj-lt"/>
              </a:rPr>
              <a:t>, Frank E. Muller-</a:t>
            </a:r>
            <a:r>
              <a:rPr lang="en-US" altLang="es-PR" sz="1200" dirty="0" err="1" smtClean="0">
                <a:latin typeface="+mj-lt"/>
              </a:rPr>
              <a:t>Karger</a:t>
            </a:r>
            <a:r>
              <a:rPr lang="en-US" altLang="es-PR" sz="1200" dirty="0" smtClean="0">
                <a:latin typeface="+mj-lt"/>
              </a:rPr>
              <a:t> , Daniel Otis , Matthew J. McCarthy, Ernesto Rodríguez. </a:t>
            </a:r>
            <a:br>
              <a:rPr lang="en-US" altLang="es-PR" sz="1200" dirty="0" smtClean="0">
                <a:latin typeface="+mj-lt"/>
              </a:rPr>
            </a:br>
            <a:r>
              <a:rPr lang="en-US" altLang="es-PR" sz="1200" dirty="0" smtClean="0">
                <a:latin typeface="+mj-lt"/>
              </a:rPr>
              <a:t>International Journal of Biometeorology (Submission Number: IJBM-S-16-00246)</a:t>
            </a:r>
            <a:br>
              <a:rPr lang="en-US" altLang="es-PR" sz="1200" dirty="0" smtClean="0">
                <a:latin typeface="+mj-lt"/>
              </a:rPr>
            </a:br>
            <a:endParaRPr lang="en-US" altLang="es-PR" sz="1000" dirty="0" smtClean="0">
              <a:latin typeface="+mj-lt"/>
            </a:endParaRPr>
          </a:p>
        </p:txBody>
      </p:sp>
    </p:spTree>
    <p:extLst>
      <p:ext uri="{BB962C8B-B14F-4D97-AF65-F5344CB8AC3E}">
        <p14:creationId xmlns:p14="http://schemas.microsoft.com/office/powerpoint/2010/main" val="1240981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7398" y="232283"/>
            <a:ext cx="8549409" cy="911259"/>
          </a:xfrm>
        </p:spPr>
        <p:txBody>
          <a:bodyPr>
            <a:normAutofit fontScale="90000"/>
          </a:bodyPr>
          <a:lstStyle/>
          <a:p>
            <a:r>
              <a:rPr lang="en-US" altLang="es-PR" sz="3600" dirty="0" smtClean="0"/>
              <a:t>Climate Effects Observed in Puerto </a:t>
            </a:r>
            <a:r>
              <a:rPr lang="en-US" altLang="es-PR" sz="3600" dirty="0"/>
              <a:t>Rico</a:t>
            </a:r>
            <a:br>
              <a:rPr lang="en-US" altLang="es-PR" sz="3600" dirty="0"/>
            </a:br>
            <a:r>
              <a:rPr lang="en-US" altLang="es-PR" sz="2200" dirty="0" smtClean="0"/>
              <a:t>3-Temperatures</a:t>
            </a:r>
          </a:p>
        </p:txBody>
      </p:sp>
      <p:pic>
        <p:nvPicPr>
          <p:cNvPr id="7173" name="Content Placeholder 4" descr="figure shows hot and cold areas" title="botanical garden temperatur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330" y="1265368"/>
            <a:ext cx="3915352" cy="452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1"/>
          <p:cNvSpPr txBox="1">
            <a:spLocks noChangeArrowheads="1"/>
          </p:cNvSpPr>
          <p:nvPr/>
        </p:nvSpPr>
        <p:spPr bwMode="auto">
          <a:xfrm>
            <a:off x="343477" y="5015988"/>
            <a:ext cx="2245591" cy="2728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49" tIns="40224" rIns="80449" bIns="4022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s-PR" sz="1200" b="1"/>
              <a:t>Rio Piedras Botanic Garden</a:t>
            </a:r>
          </a:p>
        </p:txBody>
      </p:sp>
      <p:cxnSp>
        <p:nvCxnSpPr>
          <p:cNvPr id="14" name="Straight Arrow Connector 13" title="arrow pointing togarden cool spot"/>
          <p:cNvCxnSpPr>
            <a:stCxn id="7175" idx="0"/>
          </p:cNvCxnSpPr>
          <p:nvPr/>
        </p:nvCxnSpPr>
        <p:spPr>
          <a:xfrm flipV="1">
            <a:off x="1466273" y="3726256"/>
            <a:ext cx="591705" cy="128973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74" name="Content Placeholder 5" title="botanical garden air view"/>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785" y="1307602"/>
            <a:ext cx="3911023" cy="447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title="btanical garden position "/>
          <p:cNvSpPr/>
          <p:nvPr/>
        </p:nvSpPr>
        <p:spPr>
          <a:xfrm>
            <a:off x="5639955" y="2774388"/>
            <a:ext cx="2529898" cy="1986579"/>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449" tIns="40224" rIns="80449" bIns="40224" anchor="ctr"/>
          <a:lstStyle/>
          <a:p>
            <a:pPr algn="ctr">
              <a:defRPr/>
            </a:pPr>
            <a:endParaRPr lang="es-PR">
              <a:solidFill>
                <a:schemeClr val="tx1"/>
              </a:solidFill>
            </a:endParaRPr>
          </a:p>
        </p:txBody>
      </p:sp>
      <p:sp>
        <p:nvSpPr>
          <p:cNvPr id="10" name="Footer Placeholder 3"/>
          <p:cNvSpPr>
            <a:spLocks noGrp="1"/>
          </p:cNvSpPr>
          <p:nvPr>
            <p:ph type="ftr" sz="quarter" idx="11"/>
          </p:nvPr>
        </p:nvSpPr>
        <p:spPr bwMode="auto">
          <a:xfrm>
            <a:off x="82262" y="6256991"/>
            <a:ext cx="8774545" cy="678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s-PR" sz="1000" b="1" dirty="0" smtClean="0">
                <a:latin typeface="+mj-lt"/>
              </a:rPr>
              <a:t>Information Source:</a:t>
            </a:r>
          </a:p>
          <a:p>
            <a:pPr>
              <a:spcBef>
                <a:spcPct val="0"/>
              </a:spcBef>
              <a:buFontTx/>
              <a:buNone/>
            </a:pPr>
            <a:r>
              <a:rPr lang="en-US" altLang="es-PR" sz="1000" dirty="0" smtClean="0">
                <a:latin typeface="+mj-lt"/>
              </a:rPr>
              <a:t>A Heat Vulnerability Index to Improve Urban Public Health in San Juan, Puerto Rico</a:t>
            </a:r>
            <a:br>
              <a:rPr lang="en-US" altLang="es-PR" sz="1000" dirty="0" smtClean="0">
                <a:latin typeface="+mj-lt"/>
              </a:rPr>
            </a:br>
            <a:r>
              <a:rPr lang="en-US" altLang="es-PR" sz="1000" dirty="0" smtClean="0">
                <a:latin typeface="+mj-lt"/>
              </a:rPr>
              <a:t>Investigators: </a:t>
            </a:r>
            <a:r>
              <a:rPr lang="en-US" altLang="es-PR" sz="1000" b="1" dirty="0" smtClean="0">
                <a:latin typeface="+mj-lt"/>
              </a:rPr>
              <a:t>Pablo Méndez-</a:t>
            </a:r>
            <a:r>
              <a:rPr lang="en-US" altLang="es-PR" sz="1000" b="1" dirty="0" err="1" smtClean="0">
                <a:latin typeface="+mj-lt"/>
              </a:rPr>
              <a:t>Lázaro</a:t>
            </a:r>
            <a:r>
              <a:rPr lang="en-US" altLang="es-PR" sz="1000" dirty="0" smtClean="0">
                <a:latin typeface="+mj-lt"/>
              </a:rPr>
              <a:t>, Frank E. Muller-</a:t>
            </a:r>
            <a:r>
              <a:rPr lang="en-US" altLang="es-PR" sz="1000" dirty="0" err="1" smtClean="0">
                <a:latin typeface="+mj-lt"/>
              </a:rPr>
              <a:t>Karger</a:t>
            </a:r>
            <a:r>
              <a:rPr lang="en-US" altLang="es-PR" sz="1000" dirty="0" smtClean="0">
                <a:latin typeface="+mj-lt"/>
              </a:rPr>
              <a:t> , Daniel Otis , Matthew J. McCarthy, Ernesto Rodríguez. </a:t>
            </a:r>
            <a:br>
              <a:rPr lang="en-US" altLang="es-PR" sz="1000" dirty="0" smtClean="0">
                <a:latin typeface="+mj-lt"/>
              </a:rPr>
            </a:br>
            <a:r>
              <a:rPr lang="en-US" altLang="es-PR" sz="1000" dirty="0" smtClean="0">
                <a:latin typeface="+mj-lt"/>
              </a:rPr>
              <a:t>International Journal of Biometeorology (Submission Number: IJBM-S-16-00246)</a:t>
            </a:r>
            <a:br>
              <a:rPr lang="en-US" altLang="es-PR" sz="1000" dirty="0" smtClean="0">
                <a:latin typeface="+mj-lt"/>
              </a:rPr>
            </a:br>
            <a:endParaRPr lang="en-US" altLang="es-PR" sz="1000" dirty="0" smtClean="0">
              <a:latin typeface="+mj-lt"/>
            </a:endParaRPr>
          </a:p>
        </p:txBody>
      </p:sp>
    </p:spTree>
    <p:extLst>
      <p:ext uri="{BB962C8B-B14F-4D97-AF65-F5344CB8AC3E}">
        <p14:creationId xmlns:p14="http://schemas.microsoft.com/office/powerpoint/2010/main" val="1341652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3090</Words>
  <Application>Microsoft Office PowerPoint</Application>
  <PresentationFormat>On-screen Show (4:3)</PresentationFormat>
  <Paragraphs>332</Paragraphs>
  <Slides>34</Slides>
  <Notes>24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Monotype Sorts</vt:lpstr>
      <vt:lpstr>Symbol</vt:lpstr>
      <vt:lpstr>Office Theme</vt:lpstr>
      <vt:lpstr>1_Office Theme</vt:lpstr>
      <vt:lpstr>Microsoft Excel Chart</vt:lpstr>
      <vt:lpstr>Heat Stress Health Hazards</vt:lpstr>
      <vt:lpstr>Disclaimer</vt:lpstr>
      <vt:lpstr>Objectives</vt:lpstr>
      <vt:lpstr>Heat Stress</vt:lpstr>
      <vt:lpstr>Climate Effects Observed in Puerto Rico</vt:lpstr>
      <vt:lpstr>Climate Effects Observed in Puerto Rico Air Surface Temperature Statistics for San Juan, Puerto Rico 1981-2013</vt:lpstr>
      <vt:lpstr>Climate Effects Observed in Puerto Rico 1-Air Surface Temperature Statistics for San Juan, Puerto Rico 1981-2013</vt:lpstr>
      <vt:lpstr>Climate Effects Observed in Puerto Rico 2-Temperatures</vt:lpstr>
      <vt:lpstr>Climate Effects Observed in Puerto Rico 3-Temperatures</vt:lpstr>
      <vt:lpstr>Climate Effects Observed in Puerto Rico 4- Illnesses</vt:lpstr>
      <vt:lpstr>Climate Effects Observed in Puerto Rico 5- Heat effects</vt:lpstr>
      <vt:lpstr>What happens to our body when it is exposed to heat?</vt:lpstr>
      <vt:lpstr>Physiology and Temperature</vt:lpstr>
      <vt:lpstr>Heat Control Process in our Body sensory</vt:lpstr>
      <vt:lpstr>Heat Control Process in our Body temperature control</vt:lpstr>
      <vt:lpstr>Heat Control Process in our Body summary</vt:lpstr>
      <vt:lpstr>Heat Storage or Loss in our Body</vt:lpstr>
      <vt:lpstr>Important Heat Disorders and Their Symptoms</vt:lpstr>
      <vt:lpstr>Factors Affecting  Susceptibility to Heat</vt:lpstr>
      <vt:lpstr>How can we measure environmental heat?</vt:lpstr>
      <vt:lpstr>How can we measure  environmental heat? Preventive measures</vt:lpstr>
      <vt:lpstr>Recommendations for Lower Risk when HI &lt;91°F</vt:lpstr>
      <vt:lpstr>Recommendations for Moderate Risk when HI is between 91°F to 103°F</vt:lpstr>
      <vt:lpstr>Recommendations for High Risk when HI is between 103°F to 115°F</vt:lpstr>
      <vt:lpstr>Recommendations for Very High Risk when HI &gt;115°F </vt:lpstr>
      <vt:lpstr>When Under Direct Sunlight or Exposed to High Radiant Heat Content  We Should Use Another Parameter</vt:lpstr>
      <vt:lpstr>When Under Direct Sunlight or Exposed to High Radiant Heat Content  We Should Use Another Parameter  (cont.)</vt:lpstr>
      <vt:lpstr>WBGT Limits For Unacclimatized Workers</vt:lpstr>
      <vt:lpstr>WBGT Limits For Acclimatized Workers</vt:lpstr>
      <vt:lpstr>NIOSH Recommended Acclimatization Plan</vt:lpstr>
      <vt:lpstr>Stay safe and healthy</vt:lpstr>
      <vt:lpstr>OSHA Poster</vt:lpstr>
      <vt:lpstr>Preventing heat illness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2018-07-05T18:48:01Z</dcterms:created>
  <dcterms:modified xsi:type="dcterms:W3CDTF">2018-07-11T18:27:40Z</dcterms:modified>
</cp:coreProperties>
</file>