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79" r:id="rId1"/>
    <p:sldMasterId id="2147483793" r:id="rId2"/>
  </p:sldMasterIdLst>
  <p:handoutMasterIdLst>
    <p:handoutMasterId r:id="rId4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</p:sldIdLst>
  <p:sldSz cx="9144000" cy="6858000" type="screen4x3"/>
  <p:notesSz cx="7010400" cy="9296400"/>
  <p:custDataLst>
    <p:tags r:id="rId4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2EE"/>
    <a:srgbClr val="FFFF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55" cy="466238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3" y="0"/>
            <a:ext cx="3038155" cy="466238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r">
              <a:defRPr sz="1200"/>
            </a:lvl1pPr>
          </a:lstStyle>
          <a:p>
            <a:fld id="{F93AB9F7-1F6F-41AA-B827-849D845450DA}" type="datetimeFigureOut">
              <a:rPr lang="es-419" smtClean="0"/>
              <a:t>9/7/2018</a:t>
            </a:fld>
            <a:endParaRPr lang="es-41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162"/>
            <a:ext cx="3038155" cy="466238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3" y="8830162"/>
            <a:ext cx="3038155" cy="466238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r">
              <a:defRPr sz="1200"/>
            </a:lvl1pPr>
          </a:lstStyle>
          <a:p>
            <a:fld id="{006C5136-8538-4C12-83E1-948AF94D67AA}" type="slidenum">
              <a:rPr lang="es-419" smtClean="0"/>
              <a:t>‹#›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99709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ue">
    <p:bg>
      <p:bgPr>
        <a:solidFill>
          <a:srgbClr val="1C1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Action Button: Custom 5">
            <a:hlinkClick r:id="" action="ppaction://hlinkshowjump?jump=nextslide" highlightClick="1"/>
          </p:cNvPr>
          <p:cNvSpPr/>
          <p:nvPr userDrawn="1"/>
        </p:nvSpPr>
        <p:spPr>
          <a:xfrm>
            <a:off x="762000" y="5334000"/>
            <a:ext cx="1524000" cy="838200"/>
          </a:xfrm>
          <a:prstGeom prst="actionButtonBlank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ES_tradnl" sz="2400" b="1" noProof="0" dirty="0"/>
              <a:t>Respuesta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rect answer">
    <p:bg>
      <p:bgPr>
        <a:solidFill>
          <a:srgbClr val="1C1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Action Button: Custom 5">
            <a:hlinkClick r:id="rId2" action="ppaction://hlinksldjump" highlightClick="1"/>
          </p:cNvPr>
          <p:cNvSpPr/>
          <p:nvPr userDrawn="1"/>
        </p:nvSpPr>
        <p:spPr>
          <a:xfrm>
            <a:off x="838200" y="5410200"/>
            <a:ext cx="1066800" cy="914400"/>
          </a:xfrm>
          <a:prstGeom prst="actionButtonBlank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2400" b="1"/>
              <a:t>INICIO</a:t>
            </a:r>
          </a:p>
        </p:txBody>
      </p:sp>
    </p:spTree>
  </p:cSld>
  <p:clrMapOvr>
    <a:masterClrMapping/>
  </p:clrMapOvr>
  <p:transition spd="slow"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FFAC4A-CBFA-459D-9BEC-678C00B224C4}" type="datetime1">
              <a:rPr lang="en-US" altLang="en-US"/>
              <a:pPr/>
              <a:t>7/9/2018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95D08-63E5-4FDA-9BF7-032F7F58AD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416030-2E24-466A-8551-019C69A76382}" type="datetime1">
              <a:rPr lang="en-US" altLang="en-US"/>
              <a:pPr/>
              <a:t>7/9/2018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EE245-F931-4997-B9B7-1477E6367AA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242CF9-16D4-4E06-AA75-A5EA09FF0C1C}" type="datetime1">
              <a:rPr lang="en-US" altLang="en-US"/>
              <a:pPr/>
              <a:t>7/9/2018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2C339-EFE3-4122-B600-9C469828DC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49646-96EF-43E3-B1EC-A21D18ACA1DC}" type="datetime1">
              <a:rPr lang="en-US" altLang="en-US"/>
              <a:pPr/>
              <a:t>7/9/2018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EBA82-3F9A-4A92-9AE4-FA3494C004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07952B-B442-4D4B-97A5-AAC0704BD3C3}" type="datetime1">
              <a:rPr lang="en-US" altLang="en-US"/>
              <a:pPr/>
              <a:t>7/9/2018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EAACF-600F-4476-8A57-B7D52F54A2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86E206-7572-4149-8D78-969CCD58FCE4}" type="datetime1">
              <a:rPr lang="en-US" altLang="en-US"/>
              <a:pPr/>
              <a:t>7/9/2018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017A5-67CF-433F-A74A-6A2B3CBA3D8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DB01A0-8A36-46DE-BB20-5DC44F986C87}" type="datetime1">
              <a:rPr lang="en-US" altLang="en-US"/>
              <a:pPr/>
              <a:t>7/9/2018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D5B88-E4F2-4F9B-82ED-FE420345BA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39F2C1-EE18-47B6-83E5-0AA06EE90609}" type="datetime1">
              <a:rPr lang="en-US" altLang="en-US"/>
              <a:pPr/>
              <a:t>7/9/2018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29BC3-0C94-4E36-A67D-BD371D6605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9EBF18-61E8-4CD0-AAAA-4EDD59D8B746}" type="datetime1">
              <a:rPr lang="en-US" altLang="en-US"/>
              <a:pPr/>
              <a:t>7/9/2018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E07F5-CE1F-49D2-9E49-F9C8F408E4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5F781C-DB34-417C-B52A-B2DB7E222063}" type="datetime1">
              <a:rPr lang="en-US" altLang="en-US"/>
              <a:pPr/>
              <a:t>7/9/2018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2C527-906D-4C6F-9530-A62F694CEA2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7BC933-818E-4027-9052-464F9FC4FE4B}" type="datetime1">
              <a:rPr lang="en-US" altLang="en-US"/>
              <a:pPr/>
              <a:t>7/9/2018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18C96-3EC9-4C41-9562-C296BA06A0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C1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66F57-003F-4CDA-9C98-1D41974E87E2}" type="datetimeFigureOut">
              <a:rPr lang="ru-RU" smtClean="0"/>
              <a:pPr/>
              <a:t>09.07.2018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9C826-4908-42EA-90B4-35099848AB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32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986"/>
            <a:ext cx="2133600" cy="36385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-110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D3A2CE86-22AA-4611-91AC-0483B12477EE}" type="datetime1">
              <a:rPr lang="en-US" altLang="en-US" smtClean="0">
                <a:ea typeface="ＭＳ Ｐゴシック" pitchFamily="-110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7/9/2018</a:t>
            </a:fld>
            <a:endParaRPr lang="en-US" altLang="en-US">
              <a:ea typeface="ＭＳ Ｐゴシック" pitchFamily="-11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986"/>
            <a:ext cx="2895600" cy="36385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-110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ea typeface="ＭＳ Ｐゴシック" pitchFamily="-11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986"/>
            <a:ext cx="2133600" cy="36385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-110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96CE0944-555A-4BC9-8175-67C6F2C99063}" type="slidenum">
              <a:rPr lang="en-US" altLang="en-US" smtClean="0">
                <a:ea typeface="ＭＳ Ｐゴシック" pitchFamily="-110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ＭＳ Ｐゴシック" pitchFamily="-11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39.xml"/><Relationship Id="rId18" Type="http://schemas.openxmlformats.org/officeDocument/2006/relationships/slide" Target="slide41.xml"/><Relationship Id="rId3" Type="http://schemas.openxmlformats.org/officeDocument/2006/relationships/slide" Target="slide11.xml"/><Relationship Id="rId21" Type="http://schemas.openxmlformats.org/officeDocument/2006/relationships/slide" Target="slide17.xml"/><Relationship Id="rId7" Type="http://schemas.openxmlformats.org/officeDocument/2006/relationships/slide" Target="slide5.xml"/><Relationship Id="rId12" Type="http://schemas.openxmlformats.org/officeDocument/2006/relationships/slide" Target="slide7.xml"/><Relationship Id="rId17" Type="http://schemas.openxmlformats.org/officeDocument/2006/relationships/slide" Target="slide9.xml"/><Relationship Id="rId2" Type="http://schemas.openxmlformats.org/officeDocument/2006/relationships/slide" Target="slide3.xml"/><Relationship Id="rId16" Type="http://schemas.openxmlformats.org/officeDocument/2006/relationships/slide" Target="slide15.xml"/><Relationship Id="rId20" Type="http://schemas.openxmlformats.org/officeDocument/2006/relationships/slide" Target="slide2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5.xml"/><Relationship Id="rId11" Type="http://schemas.openxmlformats.org/officeDocument/2006/relationships/slide" Target="slide37.xml"/><Relationship Id="rId5" Type="http://schemas.openxmlformats.org/officeDocument/2006/relationships/slide" Target="slide27.xml"/><Relationship Id="rId15" Type="http://schemas.openxmlformats.org/officeDocument/2006/relationships/slide" Target="slide23.xml"/><Relationship Id="rId10" Type="http://schemas.openxmlformats.org/officeDocument/2006/relationships/slide" Target="slide29.xml"/><Relationship Id="rId19" Type="http://schemas.openxmlformats.org/officeDocument/2006/relationships/slide" Target="slide33.xml"/><Relationship Id="rId4" Type="http://schemas.openxmlformats.org/officeDocument/2006/relationships/slide" Target="slide19.xml"/><Relationship Id="rId9" Type="http://schemas.openxmlformats.org/officeDocument/2006/relationships/slide" Target="slide21.xml"/><Relationship Id="rId14" Type="http://schemas.openxmlformats.org/officeDocument/2006/relationships/slide" Target="slide3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1-jeopardy.png" title="Imagen Jeopardy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7212" y="1066800"/>
            <a:ext cx="8295590" cy="5029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3412" y="6172200"/>
            <a:ext cx="78885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ES_tradnl" sz="900" dirty="0">
                <a:solidFill>
                  <a:schemeClr val="bg1"/>
                </a:solidFill>
              </a:rPr>
              <a:t>Este material se elaboró con el apoyo de la subvención SH29642SH6 de la Administración de Seguridad y Salud Ocupacional del Departamento del Trabajo de EE. UU. No refleja necesariamente los puntos de vista o las políticas del Departamento del Trabajo de EE. UU., y la mención de nombres comerciales, productos comerciales u organizaciones tampoco implica que el gobierno de EE. UU. los recomiende o respalde.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212" y="152400"/>
            <a:ext cx="8229600" cy="1143000"/>
          </a:xfrm>
        </p:spPr>
        <p:txBody>
          <a:bodyPr>
            <a:normAutofit fontScale="90000"/>
          </a:bodyPr>
          <a:lstStyle/>
          <a:p>
            <a:pPr lvl="0" defTabSz="914400">
              <a:spcBef>
                <a:spcPts val="0"/>
              </a:spcBef>
            </a:pPr>
            <a:r>
              <a:rPr lang="es-ES_tradnl" sz="5400" b="1" spc="50" dirty="0" err="1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ea typeface="+mn-ea"/>
                <a:cs typeface="+mn-cs"/>
              </a:rPr>
              <a:t>Jeopardy</a:t>
            </a:r>
            <a:r>
              <a:rPr lang="es-ES_tradnl" sz="54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ea typeface="+mn-ea"/>
                <a:cs typeface="+mn-cs"/>
              </a:rPr>
              <a:t> de la sílice</a:t>
            </a:r>
            <a:br>
              <a:rPr lang="es-ES_tradnl" sz="54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ea typeface="+mn-ea"/>
                <a:cs typeface="+mn-cs"/>
              </a:rPr>
            </a:b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274638"/>
            <a:ext cx="7162800" cy="4525962"/>
          </a:xfrm>
        </p:spPr>
        <p:txBody>
          <a:bodyPr>
            <a:noAutofit/>
          </a:bodyPr>
          <a:lstStyle/>
          <a:p>
            <a:pPr rtl="0"/>
            <a:r>
              <a:rPr sz="7200"/>
              <a:t>¿Qué son la cristobalita y la tridimita?</a:t>
            </a:r>
          </a:p>
        </p:txBody>
      </p:sp>
    </p:spTree>
  </p:cSld>
  <p:clrMapOvr>
    <a:masterClrMapping/>
  </p:clrMapOvr>
  <p:transition spd="slow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992562"/>
          </a:xfrm>
        </p:spPr>
        <p:txBody>
          <a:bodyPr>
            <a:normAutofit/>
          </a:bodyPr>
          <a:lstStyle/>
          <a:p>
            <a:pPr rtl="0"/>
            <a:r>
              <a:rPr sz="7200"/>
              <a:t>La sílice cristalina es un peligro cuando se convierte en esto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914400"/>
            <a:ext cx="7467600" cy="3306762"/>
          </a:xfrm>
        </p:spPr>
        <p:txBody>
          <a:bodyPr>
            <a:noAutofit/>
          </a:bodyPr>
          <a:lstStyle/>
          <a:p>
            <a:pPr rtl="0"/>
            <a:r>
              <a:rPr lang="es-ES_tradnl" sz="7200" dirty="0"/>
              <a:t>¿Qué es el </a:t>
            </a:r>
            <a:br>
              <a:rPr lang="es-ES_tradnl" sz="7200" dirty="0"/>
            </a:br>
            <a:r>
              <a:rPr lang="es-ES_tradnl" sz="7200" dirty="0"/>
              <a:t>polvo respirable?</a:t>
            </a:r>
          </a:p>
        </p:txBody>
      </p:sp>
    </p:spTree>
  </p:cSld>
  <p:clrMapOvr>
    <a:masterClrMapping/>
  </p:clrMapOvr>
  <p:transition spd="slow"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012" y="350838"/>
            <a:ext cx="8458200" cy="4754562"/>
          </a:xfrm>
        </p:spPr>
        <p:txBody>
          <a:bodyPr>
            <a:noAutofit/>
          </a:bodyPr>
          <a:lstStyle/>
          <a:p>
            <a:pPr rtl="0"/>
            <a:r>
              <a:rPr lang="es-ES_tradnl" sz="6000" dirty="0"/>
              <a:t>Según </a:t>
            </a:r>
            <a:r>
              <a:rPr lang="es-ES_tradnl" sz="6000" dirty="0" smtClean="0"/>
              <a:t>OSHA, </a:t>
            </a:r>
            <a:r>
              <a:rPr lang="es-ES_tradnl" sz="6000" dirty="0"/>
              <a:t>los trabajadores no deberían exponerse a una concentración de sílice mayor que esta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503238"/>
            <a:ext cx="8686800" cy="4221162"/>
          </a:xfrm>
        </p:spPr>
        <p:txBody>
          <a:bodyPr>
            <a:normAutofit/>
          </a:bodyPr>
          <a:lstStyle/>
          <a:p>
            <a:pPr rtl="0"/>
            <a:r>
              <a:rPr lang="es-ES_tradnl" sz="5400" dirty="0"/>
              <a:t>¿Qué es el límite de exposición permisible?:</a:t>
            </a:r>
            <a:br>
              <a:rPr lang="es-ES_tradnl" sz="5400" dirty="0"/>
            </a:br>
            <a:r>
              <a:rPr lang="es-ES_tradnl" sz="5400" dirty="0"/>
              <a:t>50 microgramos por metro cúbico de aire promediado </a:t>
            </a:r>
            <a:br>
              <a:rPr lang="es-ES_tradnl" sz="5400" dirty="0"/>
            </a:br>
            <a:r>
              <a:rPr lang="es-ES_tradnl" sz="5400" dirty="0"/>
              <a:t>en un día de 8 horas.</a:t>
            </a:r>
          </a:p>
        </p:txBody>
      </p:sp>
    </p:spTree>
  </p:cSld>
  <p:clrMapOvr>
    <a:masterClrMapping/>
  </p:clrMapOvr>
  <p:transition spd="slow"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4602162"/>
          </a:xfrm>
        </p:spPr>
        <p:txBody>
          <a:bodyPr>
            <a:noAutofit/>
          </a:bodyPr>
          <a:lstStyle/>
          <a:p>
            <a:pPr rtl="0"/>
            <a:r>
              <a:rPr sz="7200"/>
              <a:t>El símbolo métrico “µg” significa esta fracción de una unidad de peso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4221162"/>
          </a:xfrm>
        </p:spPr>
        <p:txBody>
          <a:bodyPr>
            <a:normAutofit fontScale="90000"/>
          </a:bodyPr>
          <a:lstStyle/>
          <a:p>
            <a:pPr rtl="0"/>
            <a:r>
              <a:rPr lang="es-ES_tradnl" sz="7200" dirty="0"/>
              <a:t>¿Qué es un microgramo </a:t>
            </a:r>
            <a:br>
              <a:rPr lang="es-ES_tradnl" sz="7200" dirty="0"/>
            </a:br>
            <a:r>
              <a:rPr lang="es-ES_tradnl" sz="7200" dirty="0"/>
              <a:t>(una millonésima parte de un gramo)?</a:t>
            </a:r>
          </a:p>
        </p:txBody>
      </p:sp>
    </p:spTree>
  </p:cSld>
  <p:clrMapOvr>
    <a:masterClrMapping/>
  </p:clrMapOvr>
  <p:transition spd="slow"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287962"/>
          </a:xfrm>
        </p:spPr>
        <p:txBody>
          <a:bodyPr>
            <a:normAutofit fontScale="90000"/>
          </a:bodyPr>
          <a:lstStyle/>
          <a:p>
            <a:pPr rtl="0"/>
            <a:r>
              <a:rPr lang="es-ES_tradnl" sz="7200" dirty="0"/>
              <a:t>Esta combinación representa un riesgo mucho mayor de padecer cáncer </a:t>
            </a:r>
            <a:br>
              <a:rPr lang="es-ES_tradnl" sz="7200" dirty="0"/>
            </a:br>
            <a:r>
              <a:rPr lang="es-ES_tradnl" sz="7200" dirty="0"/>
              <a:t>del pulmón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3840162"/>
          </a:xfrm>
        </p:spPr>
        <p:txBody>
          <a:bodyPr>
            <a:normAutofit fontScale="90000"/>
          </a:bodyPr>
          <a:lstStyle/>
          <a:p>
            <a:pPr rtl="0"/>
            <a:r>
              <a:rPr sz="7200" dirty="0"/>
              <a:t>¿</a:t>
            </a:r>
            <a:r>
              <a:rPr sz="7200" dirty="0" err="1"/>
              <a:t>Qué</a:t>
            </a:r>
            <a:r>
              <a:rPr sz="7200" dirty="0"/>
              <a:t> </a:t>
            </a:r>
            <a:r>
              <a:rPr sz="7200" dirty="0" err="1"/>
              <a:t>es</a:t>
            </a:r>
            <a:r>
              <a:rPr sz="7200" dirty="0"/>
              <a:t> la </a:t>
            </a:r>
            <a:r>
              <a:rPr sz="7200" dirty="0" err="1"/>
              <a:t>exposición</a:t>
            </a:r>
            <a:r>
              <a:rPr sz="7200" dirty="0"/>
              <a:t> a la </a:t>
            </a:r>
            <a:r>
              <a:rPr sz="7200" dirty="0" err="1"/>
              <a:t>sílice</a:t>
            </a:r>
            <a:r>
              <a:rPr sz="7200" dirty="0"/>
              <a:t> </a:t>
            </a:r>
            <a:r>
              <a:rPr sz="7200" dirty="0" err="1"/>
              <a:t>cristalina</a:t>
            </a:r>
            <a:r>
              <a:rPr sz="7200" dirty="0"/>
              <a:t> respirable </a:t>
            </a:r>
            <a:r>
              <a:rPr sz="7200" dirty="0" smtClean="0"/>
              <a:t>y</a:t>
            </a:r>
            <a:r>
              <a:rPr lang="en-US" sz="7200" dirty="0" smtClean="0"/>
              <a:t> </a:t>
            </a:r>
            <a:r>
              <a:rPr lang="en-US" sz="7200" dirty="0" err="1" smtClean="0"/>
              <a:t>por</a:t>
            </a:r>
            <a:r>
              <a:rPr sz="7200" dirty="0" smtClean="0"/>
              <a:t> </a:t>
            </a:r>
            <a:r>
              <a:rPr sz="7200" dirty="0" err="1"/>
              <a:t>fumar</a:t>
            </a:r>
            <a:r>
              <a:rPr sz="7200" dirty="0"/>
              <a:t>?</a:t>
            </a:r>
          </a:p>
        </p:txBody>
      </p:sp>
    </p:spTree>
  </p:cSld>
  <p:clrMapOvr>
    <a:masterClrMapping/>
  </p:clrMapOvr>
  <p:transition spd="slow"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4238"/>
            <a:ext cx="8229600" cy="3306762"/>
          </a:xfrm>
        </p:spPr>
        <p:txBody>
          <a:bodyPr>
            <a:noAutofit/>
          </a:bodyPr>
          <a:lstStyle/>
          <a:p>
            <a:pPr rtl="0"/>
            <a:r>
              <a:rPr sz="7200"/>
              <a:t>Hacerle esto al hormigón podría ocasionar un polvo de sílice peligroso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47" y="-30014"/>
            <a:ext cx="8229600" cy="258762"/>
          </a:xfrm>
        </p:spPr>
        <p:txBody>
          <a:bodyPr>
            <a:normAutofit/>
          </a:bodyPr>
          <a:lstStyle/>
          <a:p>
            <a:r>
              <a:rPr lang="en-US" sz="900" dirty="0" smtClean="0">
                <a:solidFill>
                  <a:srgbClr val="1C12EE"/>
                </a:solidFill>
              </a:rPr>
              <a:t>Jeopardy</a:t>
            </a:r>
            <a:endParaRPr lang="en-US" sz="900" dirty="0">
              <a:solidFill>
                <a:srgbClr val="1C12EE"/>
              </a:solidFill>
            </a:endParaRPr>
          </a:p>
        </p:txBody>
      </p:sp>
      <p:graphicFrame>
        <p:nvGraphicFramePr>
          <p:cNvPr id="4" name="Content Placeholder 3" title="Table for Jeopardy 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021371"/>
              </p:ext>
            </p:extLst>
          </p:nvPr>
        </p:nvGraphicFramePr>
        <p:xfrm>
          <a:off x="228600" y="274638"/>
          <a:ext cx="8763000" cy="6454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 rtl="0"/>
                      <a:r>
                        <a:rPr sz="3600"/>
                        <a:t>SiO</a:t>
                      </a:r>
                      <a:r>
                        <a:rPr sz="3600" baseline="-25000"/>
                        <a:t>2</a:t>
                      </a: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sz="3600"/>
                        <a:t>Peligro</a:t>
                      </a: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sz="3600"/>
                        <a:t>Polvo</a:t>
                      </a:r>
                    </a:p>
                    <a:p>
                      <a:pPr algn="ctr" rtl="0"/>
                      <a:r>
                        <a:rPr sz="3600"/>
                        <a:t>Trabajo</a:t>
                      </a: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sz="3200"/>
                        <a:t>Mi salud</a:t>
                      </a: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3200"/>
                        <a:t>En control</a:t>
                      </a: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ctr"/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41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300" baseline="0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solidFill>
                      <a:srgbClr val="1C1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381000" y="17526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$200</a:t>
            </a:r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2133600" y="17526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$200</a:t>
            </a: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3889976" y="17526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$200</a:t>
            </a:r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5638800" y="17526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$200</a:t>
            </a:r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7391400" y="17526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$200</a:t>
            </a:r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381000" y="29718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$400</a:t>
            </a:r>
          </a:p>
        </p:txBody>
      </p:sp>
      <p:sp>
        <p:nvSpPr>
          <p:cNvPr id="10" name="Rectangle 9">
            <a:hlinkClick r:id="rId8" action="ppaction://hlinksldjump"/>
          </p:cNvPr>
          <p:cNvSpPr/>
          <p:nvPr/>
        </p:nvSpPr>
        <p:spPr>
          <a:xfrm>
            <a:off x="2133600" y="29718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$400</a:t>
            </a:r>
          </a:p>
        </p:txBody>
      </p:sp>
      <p:sp>
        <p:nvSpPr>
          <p:cNvPr id="11" name="Rectangle 10">
            <a:hlinkClick r:id="rId9" action="ppaction://hlinksldjump"/>
          </p:cNvPr>
          <p:cNvSpPr/>
          <p:nvPr/>
        </p:nvSpPr>
        <p:spPr>
          <a:xfrm>
            <a:off x="3886200" y="29718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$400</a:t>
            </a:r>
          </a:p>
        </p:txBody>
      </p:sp>
      <p:sp>
        <p:nvSpPr>
          <p:cNvPr id="12" name="Rectangle 11">
            <a:hlinkClick r:id="rId10" action="ppaction://hlinksldjump"/>
          </p:cNvPr>
          <p:cNvSpPr/>
          <p:nvPr/>
        </p:nvSpPr>
        <p:spPr>
          <a:xfrm>
            <a:off x="5624470" y="29718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$400</a:t>
            </a:r>
          </a:p>
        </p:txBody>
      </p:sp>
      <p:sp>
        <p:nvSpPr>
          <p:cNvPr id="13" name="Rectangle 12">
            <a:hlinkClick r:id="rId11" action="ppaction://hlinksldjump"/>
          </p:cNvPr>
          <p:cNvSpPr/>
          <p:nvPr/>
        </p:nvSpPr>
        <p:spPr>
          <a:xfrm>
            <a:off x="7391400" y="29718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$400</a:t>
            </a:r>
          </a:p>
        </p:txBody>
      </p:sp>
      <p:sp>
        <p:nvSpPr>
          <p:cNvPr id="14" name="Rectangle 13">
            <a:hlinkClick r:id="rId12" action="ppaction://hlinksldjump"/>
          </p:cNvPr>
          <p:cNvSpPr/>
          <p:nvPr/>
        </p:nvSpPr>
        <p:spPr>
          <a:xfrm>
            <a:off x="344788" y="42672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$600</a:t>
            </a:r>
          </a:p>
        </p:txBody>
      </p:sp>
      <p:sp>
        <p:nvSpPr>
          <p:cNvPr id="15" name="Rectangle 14">
            <a:hlinkClick r:id="rId13" action="ppaction://hlinksldjump"/>
          </p:cNvPr>
          <p:cNvSpPr/>
          <p:nvPr/>
        </p:nvSpPr>
        <p:spPr>
          <a:xfrm>
            <a:off x="7373294" y="4249094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$600</a:t>
            </a:r>
          </a:p>
        </p:txBody>
      </p:sp>
      <p:sp>
        <p:nvSpPr>
          <p:cNvPr id="16" name="Rectangle 15">
            <a:hlinkClick r:id="rId14" action="ppaction://hlinksldjump"/>
          </p:cNvPr>
          <p:cNvSpPr/>
          <p:nvPr/>
        </p:nvSpPr>
        <p:spPr>
          <a:xfrm>
            <a:off x="5615417" y="425287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$600</a:t>
            </a:r>
          </a:p>
        </p:txBody>
      </p:sp>
      <p:sp>
        <p:nvSpPr>
          <p:cNvPr id="17" name="Rectangle 16">
            <a:hlinkClick r:id="rId15" action="ppaction://hlinksldjump"/>
          </p:cNvPr>
          <p:cNvSpPr/>
          <p:nvPr/>
        </p:nvSpPr>
        <p:spPr>
          <a:xfrm>
            <a:off x="3864318" y="42672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$600</a:t>
            </a:r>
          </a:p>
        </p:txBody>
      </p:sp>
      <p:sp>
        <p:nvSpPr>
          <p:cNvPr id="18" name="Rectangle 17">
            <a:hlinkClick r:id="rId16" action="ppaction://hlinksldjump"/>
          </p:cNvPr>
          <p:cNvSpPr/>
          <p:nvPr/>
        </p:nvSpPr>
        <p:spPr>
          <a:xfrm>
            <a:off x="2111718" y="4267200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$600</a:t>
            </a:r>
          </a:p>
        </p:txBody>
      </p:sp>
      <p:sp>
        <p:nvSpPr>
          <p:cNvPr id="19" name="Rectangle 18">
            <a:hlinkClick r:id="rId17" action="ppaction://hlinksldjump"/>
          </p:cNvPr>
          <p:cNvSpPr/>
          <p:nvPr/>
        </p:nvSpPr>
        <p:spPr>
          <a:xfrm>
            <a:off x="331959" y="5584482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$800</a:t>
            </a:r>
          </a:p>
        </p:txBody>
      </p:sp>
      <p:sp>
        <p:nvSpPr>
          <p:cNvPr id="20" name="Rectangle 19">
            <a:hlinkClick r:id="rId18" action="ppaction://hlinksldjump"/>
          </p:cNvPr>
          <p:cNvSpPr/>
          <p:nvPr/>
        </p:nvSpPr>
        <p:spPr>
          <a:xfrm>
            <a:off x="7378571" y="5585983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$800</a:t>
            </a:r>
          </a:p>
        </p:txBody>
      </p:sp>
      <p:sp>
        <p:nvSpPr>
          <p:cNvPr id="21" name="Rectangle 20">
            <a:hlinkClick r:id="rId19" action="ppaction://hlinksldjump"/>
          </p:cNvPr>
          <p:cNvSpPr/>
          <p:nvPr/>
        </p:nvSpPr>
        <p:spPr>
          <a:xfrm>
            <a:off x="5607865" y="5595036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$800</a:t>
            </a:r>
          </a:p>
        </p:txBody>
      </p:sp>
      <p:sp>
        <p:nvSpPr>
          <p:cNvPr id="22" name="Rectangle 21">
            <a:hlinkClick r:id="rId20" action="ppaction://hlinksldjump"/>
          </p:cNvPr>
          <p:cNvSpPr/>
          <p:nvPr/>
        </p:nvSpPr>
        <p:spPr>
          <a:xfrm>
            <a:off x="3846212" y="5585983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$800</a:t>
            </a:r>
          </a:p>
        </p:txBody>
      </p:sp>
      <p:sp>
        <p:nvSpPr>
          <p:cNvPr id="23" name="Rectangle 22">
            <a:hlinkClick r:id="rId21" action="ppaction://hlinksldjump"/>
          </p:cNvPr>
          <p:cNvSpPr/>
          <p:nvPr/>
        </p:nvSpPr>
        <p:spPr>
          <a:xfrm>
            <a:off x="2115494" y="5595036"/>
            <a:ext cx="1371600" cy="914400"/>
          </a:xfrm>
          <a:prstGeom prst="rect">
            <a:avLst/>
          </a:prstGeom>
          <a:solidFill>
            <a:srgbClr val="1C12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sz="4400">
                <a:solidFill>
                  <a:srgbClr val="FFC000"/>
                </a:solidFill>
              </a:rPr>
              <a:t>$800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36638"/>
            <a:ext cx="8229600" cy="3001962"/>
          </a:xfrm>
        </p:spPr>
        <p:txBody>
          <a:bodyPr>
            <a:noAutofit/>
          </a:bodyPr>
          <a:lstStyle/>
          <a:p>
            <a:pPr rtl="0"/>
            <a:r>
              <a:rPr lang="es-ES_tradnl" sz="7200" dirty="0"/>
              <a:t>¿Qué es cortar, perforar, extraer núcleos, esmerilar </a:t>
            </a:r>
            <a:br>
              <a:rPr lang="es-ES_tradnl" sz="7200" dirty="0"/>
            </a:br>
            <a:r>
              <a:rPr lang="es-ES_tradnl" sz="7200" dirty="0"/>
              <a:t>o pulverizar?</a:t>
            </a:r>
          </a:p>
        </p:txBody>
      </p:sp>
    </p:spTree>
  </p:cSld>
  <p:clrMapOvr>
    <a:masterClrMapping/>
  </p:clrMapOvr>
  <p:transition spd="slow"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4114800"/>
          </a:xfrm>
        </p:spPr>
        <p:txBody>
          <a:bodyPr>
            <a:noAutofit/>
          </a:bodyPr>
          <a:lstStyle/>
          <a:p>
            <a:pPr rtl="0"/>
            <a:r>
              <a:rPr lang="es-ES_tradnl" sz="7200" dirty="0"/>
              <a:t>Usar sílice para hacer este trabajo ocasiona exposiciones muy </a:t>
            </a:r>
            <a:br>
              <a:rPr lang="es-ES_tradnl" sz="7200" dirty="0"/>
            </a:br>
            <a:r>
              <a:rPr lang="es-ES_tradnl" sz="7200" dirty="0"/>
              <a:t>altas al polvo dañino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808038"/>
            <a:ext cx="9144000" cy="3459162"/>
          </a:xfrm>
        </p:spPr>
        <p:txBody>
          <a:bodyPr>
            <a:noAutofit/>
          </a:bodyPr>
          <a:lstStyle/>
          <a:p>
            <a:pPr rtl="0"/>
            <a:r>
              <a:rPr lang="es-ES_tradnl" sz="7200" dirty="0"/>
              <a:t>¿Qué es la </a:t>
            </a:r>
            <a:br>
              <a:rPr lang="es-ES_tradnl" sz="7200" dirty="0"/>
            </a:br>
            <a:r>
              <a:rPr lang="es-ES_tradnl" sz="7200" dirty="0" err="1"/>
              <a:t>esmerilación</a:t>
            </a:r>
            <a:r>
              <a:rPr lang="es-ES_tradnl" sz="7200" dirty="0"/>
              <a:t> o la atomización abrasiva?</a:t>
            </a:r>
          </a:p>
        </p:txBody>
      </p:sp>
    </p:spTree>
  </p:cSld>
  <p:clrMapOvr>
    <a:masterClrMapping/>
  </p:clrMapOvr>
  <p:transition spd="slow"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4953000"/>
          </a:xfrm>
        </p:spPr>
        <p:txBody>
          <a:bodyPr>
            <a:noAutofit/>
          </a:bodyPr>
          <a:lstStyle/>
          <a:p>
            <a:pPr rtl="0"/>
            <a:r>
              <a:rPr lang="es-ES_tradnl" sz="5400" dirty="0"/>
              <a:t>Un estudio de la </a:t>
            </a:r>
            <a:r>
              <a:rPr lang="es-ES_tradnl" sz="5400" dirty="0" err="1"/>
              <a:t>University</a:t>
            </a:r>
            <a:r>
              <a:rPr lang="es-ES_tradnl" sz="5400" dirty="0"/>
              <a:t> </a:t>
            </a:r>
            <a:br>
              <a:rPr lang="es-ES_tradnl" sz="5400" dirty="0"/>
            </a:br>
            <a:r>
              <a:rPr lang="es-ES_tradnl" sz="5400" dirty="0"/>
              <a:t>of Washington encontró que hacer esta tarea tiene más </a:t>
            </a:r>
            <a:br>
              <a:rPr lang="es-ES_tradnl" sz="5400" dirty="0"/>
            </a:br>
            <a:r>
              <a:rPr lang="es-ES_tradnl" sz="5400" dirty="0"/>
              <a:t>del 80 % de probabilidad de sobreexponer a los trabajadores al polvo de </a:t>
            </a:r>
            <a:br>
              <a:rPr lang="es-ES_tradnl" sz="5400" dirty="0"/>
            </a:br>
            <a:r>
              <a:rPr lang="es-ES_tradnl" sz="5400" dirty="0"/>
              <a:t>sílice peligroso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535362"/>
          </a:xfrm>
        </p:spPr>
        <p:txBody>
          <a:bodyPr>
            <a:noAutofit/>
          </a:bodyPr>
          <a:lstStyle/>
          <a:p>
            <a:pPr rtl="0"/>
            <a:r>
              <a:rPr sz="7200"/>
              <a:t>¿Qué es la esmerilación para rejuntar?</a:t>
            </a:r>
          </a:p>
        </p:txBody>
      </p:sp>
    </p:spTree>
  </p:cSld>
  <p:clrMapOvr>
    <a:masterClrMapping/>
  </p:clrMapOvr>
  <p:transition spd="slow">
    <p:newsfla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3238"/>
            <a:ext cx="9144000" cy="4221162"/>
          </a:xfrm>
        </p:spPr>
        <p:txBody>
          <a:bodyPr>
            <a:noAutofit/>
          </a:bodyPr>
          <a:lstStyle/>
          <a:p>
            <a:pPr rtl="0"/>
            <a:r>
              <a:rPr lang="es-ES_tradnl" sz="7200" dirty="0"/>
              <a:t>Cuatro categorías de responsabilidad en sitios de trabajo de múltiples empleadores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198438"/>
            <a:ext cx="7010400" cy="5059362"/>
          </a:xfrm>
        </p:spPr>
        <p:txBody>
          <a:bodyPr>
            <a:noAutofit/>
          </a:bodyPr>
          <a:lstStyle/>
          <a:p>
            <a:pPr algn="l"/>
            <a:r>
              <a:rPr lang="es-ES_tradnl" sz="6600" dirty="0"/>
              <a:t>¿Qué es </a:t>
            </a:r>
            <a:br>
              <a:rPr lang="es-ES_tradnl" sz="6600" dirty="0"/>
            </a:br>
            <a:r>
              <a:rPr lang="es-ES_tradnl" sz="6600" dirty="0"/>
              <a:t>		crear, </a:t>
            </a:r>
            <a:br>
              <a:rPr lang="es-ES_tradnl" sz="6600" dirty="0"/>
            </a:br>
            <a:r>
              <a:rPr lang="es-ES_tradnl" sz="6600" dirty="0"/>
              <a:t>			exponer, </a:t>
            </a:r>
            <a:br>
              <a:rPr lang="es-ES_tradnl" sz="6600" dirty="0"/>
            </a:br>
            <a:r>
              <a:rPr lang="es-ES_tradnl" sz="6600" dirty="0"/>
              <a:t>				controlar y </a:t>
            </a:r>
            <a:br>
              <a:rPr lang="es-ES_tradnl" sz="6600" dirty="0"/>
            </a:br>
            <a:r>
              <a:rPr lang="es-ES_tradnl" sz="6600" dirty="0"/>
              <a:t>					corregir?</a:t>
            </a:r>
          </a:p>
        </p:txBody>
      </p:sp>
    </p:spTree>
  </p:cSld>
  <p:clrMapOvr>
    <a:masterClrMapping/>
  </p:clrMapOvr>
  <p:transition spd="slow">
    <p:newsfla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665" y="808038"/>
            <a:ext cx="6440788" cy="3611562"/>
          </a:xfrm>
        </p:spPr>
        <p:txBody>
          <a:bodyPr>
            <a:normAutofit/>
          </a:bodyPr>
          <a:lstStyle/>
          <a:p>
            <a:pPr rtl="0"/>
            <a:r>
              <a:rPr sz="7200"/>
              <a:t>La sílice daña seriamente esta parte del cuerpo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133600"/>
          </a:xfrm>
        </p:spPr>
        <p:txBody>
          <a:bodyPr>
            <a:noAutofit/>
          </a:bodyPr>
          <a:lstStyle/>
          <a:p>
            <a:pPr rtl="0"/>
            <a:r>
              <a:rPr sz="7200" dirty="0"/>
              <a:t>¿</a:t>
            </a:r>
            <a:r>
              <a:rPr sz="7200" dirty="0" err="1"/>
              <a:t>Qué</a:t>
            </a:r>
            <a:r>
              <a:rPr sz="7200" dirty="0"/>
              <a:t> son los </a:t>
            </a:r>
            <a:r>
              <a:rPr sz="7200" dirty="0" err="1"/>
              <a:t>pulmones</a:t>
            </a:r>
            <a:r>
              <a:rPr sz="7200" dirty="0"/>
              <a:t>?</a:t>
            </a:r>
          </a:p>
        </p:txBody>
      </p:sp>
      <p:pic>
        <p:nvPicPr>
          <p:cNvPr id="4" name="Picture 3" descr="lungs.jpg" title="Imagen lung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3661" y="2979420"/>
            <a:ext cx="3208539" cy="296418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230562"/>
          </a:xfrm>
        </p:spPr>
        <p:txBody>
          <a:bodyPr>
            <a:noAutofit/>
          </a:bodyPr>
          <a:lstStyle/>
          <a:p>
            <a:pPr rtl="0"/>
            <a:r>
              <a:rPr sz="7200"/>
              <a:t>En 1997, la sílice cristalina se clasificó así para los humanos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55638"/>
            <a:ext cx="7543800" cy="3916362"/>
          </a:xfrm>
        </p:spPr>
        <p:txBody>
          <a:bodyPr>
            <a:noAutofit/>
          </a:bodyPr>
          <a:lstStyle/>
          <a:p>
            <a:pPr rtl="0"/>
            <a:r>
              <a:rPr lang="es-ES_tradnl" sz="7200" dirty="0"/>
              <a:t>Este mineral común se encuentra en </a:t>
            </a:r>
            <a:br>
              <a:rPr lang="es-ES_tradnl" sz="7200" dirty="0"/>
            </a:br>
            <a:r>
              <a:rPr lang="es-ES_tradnl" sz="7200" dirty="0"/>
              <a:t>las rocas, el suelo </a:t>
            </a:r>
            <a:br>
              <a:rPr lang="es-ES_tradnl" sz="7200" dirty="0"/>
            </a:br>
            <a:r>
              <a:rPr lang="es-ES_tradnl" sz="7200" dirty="0"/>
              <a:t>y la arena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3611562"/>
          </a:xfrm>
        </p:spPr>
        <p:txBody>
          <a:bodyPr>
            <a:noAutofit/>
          </a:bodyPr>
          <a:lstStyle/>
          <a:p>
            <a:pPr rtl="0"/>
            <a:r>
              <a:rPr lang="es-ES_tradnl" sz="7200" dirty="0"/>
              <a:t>¿Qué es un </a:t>
            </a:r>
            <a:br>
              <a:rPr lang="es-ES_tradnl" sz="7200" dirty="0"/>
            </a:br>
            <a:r>
              <a:rPr lang="es-ES_tradnl" sz="7200" dirty="0"/>
              <a:t>carcinógeno </a:t>
            </a:r>
            <a:br>
              <a:rPr lang="es-ES_tradnl" sz="7200" dirty="0"/>
            </a:br>
            <a:r>
              <a:rPr lang="es-ES_tradnl" sz="7200" dirty="0"/>
              <a:t>(que ocasiona cáncer)?</a:t>
            </a:r>
          </a:p>
        </p:txBody>
      </p:sp>
    </p:spTree>
  </p:cSld>
  <p:clrMapOvr>
    <a:masterClrMapping/>
  </p:clrMapOvr>
  <p:transition spd="slow">
    <p:newsfla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9438"/>
            <a:ext cx="9144000" cy="4906962"/>
          </a:xfrm>
        </p:spPr>
        <p:txBody>
          <a:bodyPr>
            <a:noAutofit/>
          </a:bodyPr>
          <a:lstStyle/>
          <a:p>
            <a:pPr rtl="0"/>
            <a:r>
              <a:rPr lang="es-ES_tradnl" sz="7200" dirty="0"/>
              <a:t>Estas 3 formas de </a:t>
            </a:r>
            <a:br>
              <a:rPr lang="es-ES_tradnl" sz="7200" dirty="0"/>
            </a:br>
            <a:r>
              <a:rPr lang="es-ES_tradnl" sz="7200" dirty="0"/>
              <a:t>esta enfermedad se asocian más con las exposiciones al polvo de sílice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0065" y="350838"/>
            <a:ext cx="8458200" cy="4449762"/>
          </a:xfrm>
        </p:spPr>
        <p:txBody>
          <a:bodyPr>
            <a:normAutofit/>
          </a:bodyPr>
          <a:lstStyle/>
          <a:p>
            <a:pPr rtl="0"/>
            <a:r>
              <a:rPr sz="7200"/>
              <a:t>¿Qué es la silicosis aguda, acelerada y crónica?</a:t>
            </a:r>
          </a:p>
        </p:txBody>
      </p:sp>
    </p:spTree>
  </p:cSld>
  <p:clrMapOvr>
    <a:masterClrMapping/>
  </p:clrMapOvr>
  <p:transition spd="slow">
    <p:newsfla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212" y="274638"/>
            <a:ext cx="8305800" cy="5364162"/>
          </a:xfrm>
        </p:spPr>
        <p:txBody>
          <a:bodyPr>
            <a:noAutofit/>
          </a:bodyPr>
          <a:lstStyle/>
          <a:p>
            <a:pPr rtl="0"/>
            <a:r>
              <a:rPr lang="es-ES_tradnl" sz="6000" dirty="0"/>
              <a:t>La dificultad para respirar, las sibilancias y la disminución de la capacidad pulmonar </a:t>
            </a:r>
            <a:br>
              <a:rPr lang="es-ES_tradnl" sz="6000" dirty="0"/>
            </a:br>
            <a:r>
              <a:rPr lang="es-ES_tradnl" sz="6000" dirty="0"/>
              <a:t>son síntomas de esta enfermedad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60438"/>
            <a:ext cx="8229600" cy="3078162"/>
          </a:xfrm>
        </p:spPr>
        <p:txBody>
          <a:bodyPr>
            <a:noAutofit/>
          </a:bodyPr>
          <a:lstStyle/>
          <a:p>
            <a:pPr rtl="0"/>
            <a:r>
              <a:rPr sz="7200"/>
              <a:t>¿Qué es la silicosis crónica?</a:t>
            </a:r>
          </a:p>
        </p:txBody>
      </p:sp>
    </p:spTree>
  </p:cSld>
  <p:clrMapOvr>
    <a:masterClrMapping/>
  </p:clrMapOvr>
  <p:transition spd="slow">
    <p:newsfla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6638"/>
            <a:ext cx="8229600" cy="2773362"/>
          </a:xfrm>
        </p:spPr>
        <p:txBody>
          <a:bodyPr>
            <a:noAutofit/>
          </a:bodyPr>
          <a:lstStyle/>
          <a:p>
            <a:pPr rtl="0"/>
            <a:r>
              <a:rPr sz="7200"/>
              <a:t>Esta pirámide ayuda a definir las estrategias de control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54388" y="503238"/>
            <a:ext cx="7239000" cy="3078162"/>
          </a:xfrm>
        </p:spPr>
        <p:txBody>
          <a:bodyPr>
            <a:normAutofit fontScale="90000"/>
          </a:bodyPr>
          <a:lstStyle/>
          <a:p>
            <a:pPr rtl="0"/>
            <a:r>
              <a:rPr sz="7200"/>
              <a:t>¿Qué es la jerarquía de controles?</a:t>
            </a:r>
          </a:p>
        </p:txBody>
      </p:sp>
      <p:pic>
        <p:nvPicPr>
          <p:cNvPr id="4" name="Picture 3" title="controles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9880" y="3383978"/>
            <a:ext cx="3703320" cy="2406523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6638"/>
            <a:ext cx="8229600" cy="3078162"/>
          </a:xfrm>
        </p:spPr>
        <p:txBody>
          <a:bodyPr>
            <a:noAutofit/>
          </a:bodyPr>
          <a:lstStyle/>
          <a:p>
            <a:pPr rtl="0"/>
            <a:r>
              <a:rPr sz="7200"/>
              <a:t>Estos controles se prefieren porque eliminan el peligro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2925762"/>
          </a:xfrm>
        </p:spPr>
        <p:txBody>
          <a:bodyPr>
            <a:noAutofit/>
          </a:bodyPr>
          <a:lstStyle/>
          <a:p>
            <a:pPr rtl="0"/>
            <a:r>
              <a:rPr sz="7200"/>
              <a:t>¿Qué son los controles de ingeniería?</a:t>
            </a:r>
          </a:p>
        </p:txBody>
      </p:sp>
    </p:spTree>
  </p:cSld>
  <p:clrMapOvr>
    <a:masterClrMapping/>
  </p:clrMapOvr>
  <p:transition spd="slow">
    <p:newsfla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8038"/>
            <a:ext cx="9144000" cy="4068762"/>
          </a:xfrm>
        </p:spPr>
        <p:txBody>
          <a:bodyPr>
            <a:noAutofit/>
          </a:bodyPr>
          <a:lstStyle/>
          <a:p>
            <a:pPr rtl="0"/>
            <a:r>
              <a:rPr lang="es-ES_tradnl" sz="6600" dirty="0"/>
              <a:t>Estos dos métodos </a:t>
            </a:r>
            <a:br>
              <a:rPr lang="es-ES_tradnl" sz="6600" dirty="0"/>
            </a:br>
            <a:r>
              <a:rPr lang="es-ES_tradnl" sz="6600" dirty="0"/>
              <a:t>son las maneras principales de controlar </a:t>
            </a:r>
            <a:br>
              <a:rPr lang="es-ES_tradnl" sz="6600" dirty="0"/>
            </a:br>
            <a:r>
              <a:rPr lang="es-ES_tradnl" sz="6600" dirty="0"/>
              <a:t>el polvo de sílice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Autofit/>
          </a:bodyPr>
          <a:lstStyle/>
          <a:p>
            <a:pPr rtl="0"/>
            <a:r>
              <a:rPr sz="8000"/>
              <a:t>¿Qué es la SÍLICE?</a:t>
            </a:r>
          </a:p>
        </p:txBody>
      </p:sp>
    </p:spTree>
  </p:cSld>
  <p:clrMapOvr>
    <a:masterClrMapping/>
  </p:clrMapOvr>
  <p:transition spd="slow">
    <p:newsflash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4678362"/>
          </a:xfrm>
        </p:spPr>
        <p:txBody>
          <a:bodyPr>
            <a:normAutofit/>
          </a:bodyPr>
          <a:lstStyle/>
          <a:p>
            <a:pPr rtl="0"/>
            <a:r>
              <a:rPr sz="7200" dirty="0"/>
              <a:t>¿</a:t>
            </a:r>
            <a:r>
              <a:rPr sz="7200" dirty="0" err="1"/>
              <a:t>Qué</a:t>
            </a:r>
            <a:r>
              <a:rPr sz="7200" dirty="0"/>
              <a:t> son los </a:t>
            </a:r>
            <a:r>
              <a:rPr sz="7200" dirty="0" err="1"/>
              <a:t>métodos</a:t>
            </a:r>
            <a:r>
              <a:rPr sz="7200" dirty="0"/>
              <a:t> </a:t>
            </a:r>
            <a:r>
              <a:rPr sz="7200" dirty="0" err="1"/>
              <a:t>húmedos</a:t>
            </a:r>
            <a:r>
              <a:rPr sz="7200" dirty="0"/>
              <a:t> y la </a:t>
            </a:r>
            <a:r>
              <a:rPr sz="7200" dirty="0" err="1"/>
              <a:t>ventilación</a:t>
            </a:r>
            <a:r>
              <a:rPr sz="7200" dirty="0"/>
              <a:t> con escape local?</a:t>
            </a:r>
          </a:p>
        </p:txBody>
      </p:sp>
    </p:spTree>
  </p:cSld>
  <p:clrMapOvr>
    <a:masterClrMapping/>
  </p:clrMapOvr>
  <p:transition spd="slow">
    <p:newsfla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9362"/>
          </a:xfrm>
        </p:spPr>
        <p:txBody>
          <a:bodyPr>
            <a:noAutofit/>
          </a:bodyPr>
          <a:lstStyle/>
          <a:p>
            <a:pPr rtl="0"/>
            <a:r>
              <a:rPr lang="es-ES_tradnl" sz="5400" dirty="0"/>
              <a:t>Esto estipula que los empleados deben controlar la exposición a la sílice, hacer un plan, capacitar a los trabajadores y ofrecer vigilancia médica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4602162"/>
          </a:xfrm>
        </p:spPr>
        <p:txBody>
          <a:bodyPr>
            <a:noAutofit/>
          </a:bodyPr>
          <a:lstStyle/>
          <a:p>
            <a:pPr rtl="0"/>
            <a:r>
              <a:rPr lang="es-ES_tradnl" sz="6600" dirty="0"/>
              <a:t>¿Qué es el estándar sobre la sílice para la construcción de </a:t>
            </a:r>
            <a:r>
              <a:rPr lang="es-ES_tradnl" sz="6600" dirty="0" smtClean="0"/>
              <a:t>OSHA </a:t>
            </a:r>
            <a:r>
              <a:rPr lang="es-ES_tradnl" sz="6600" dirty="0"/>
              <a:t>federal </a:t>
            </a:r>
            <a:br>
              <a:rPr lang="es-ES_tradnl" sz="6600" dirty="0"/>
            </a:br>
            <a:r>
              <a:rPr lang="es-ES_tradnl" sz="6600" dirty="0"/>
              <a:t>para 2016?</a:t>
            </a:r>
          </a:p>
        </p:txBody>
      </p:sp>
    </p:spTree>
  </p:cSld>
  <p:clrMapOvr>
    <a:masterClrMapping/>
  </p:clrMapOvr>
  <p:transition spd="slow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79438"/>
            <a:ext cx="6858000" cy="4221162"/>
          </a:xfrm>
        </p:spPr>
        <p:txBody>
          <a:bodyPr>
            <a:noAutofit/>
          </a:bodyPr>
          <a:lstStyle/>
          <a:p>
            <a:pPr rtl="0"/>
            <a:r>
              <a:rPr sz="7200"/>
              <a:t>Este tipo de sílice ocasiona daño a los trabajadores</a:t>
            </a: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447800"/>
          </a:xfrm>
        </p:spPr>
        <p:txBody>
          <a:bodyPr>
            <a:noAutofit/>
          </a:bodyPr>
          <a:lstStyle/>
          <a:p>
            <a:pPr rtl="0"/>
            <a:r>
              <a:rPr lang="es-ES_tradnl" sz="7200" dirty="0"/>
              <a:t>¿Qué es la sílice cristalina?</a:t>
            </a:r>
          </a:p>
        </p:txBody>
      </p:sp>
      <p:pic>
        <p:nvPicPr>
          <p:cNvPr id="4" name="Picture 3" descr="crystal cpwr.jpg" title="Imagen silice cristalina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60546" y="2662237"/>
            <a:ext cx="4001707" cy="2671763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0038"/>
            <a:ext cx="8229600" cy="2087562"/>
          </a:xfrm>
        </p:spPr>
        <p:txBody>
          <a:bodyPr>
            <a:noAutofit/>
          </a:bodyPr>
          <a:lstStyle/>
          <a:p>
            <a:pPr rtl="0"/>
            <a:r>
              <a:rPr lang="es-ES_tradnl" sz="7200" dirty="0"/>
              <a:t>Es la forma </a:t>
            </a:r>
            <a:br>
              <a:rPr lang="es-ES_tradnl" sz="7200" dirty="0"/>
            </a:br>
            <a:r>
              <a:rPr lang="es-ES_tradnl" sz="7200" dirty="0"/>
              <a:t>más común de </a:t>
            </a:r>
            <a:br>
              <a:rPr lang="es-ES_tradnl" sz="7200" dirty="0"/>
            </a:br>
            <a:r>
              <a:rPr lang="es-ES_tradnl" sz="7200" dirty="0"/>
              <a:t>la sílice cristalina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quartz cpwr.jpg" title="Imagen cuarzo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7743" y="685801"/>
            <a:ext cx="5596498" cy="44333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657600" y="4495800"/>
            <a:ext cx="1752600" cy="584775"/>
          </a:xfrm>
          <a:prstGeom prst="rect">
            <a:avLst/>
          </a:prstGeom>
          <a:solidFill>
            <a:schemeClr val="bg1"/>
          </a:solidFill>
        </p:spPr>
        <p:txBody>
          <a:bodyPr wrap="square" tIns="36000" bIns="0" rtlCol="0">
            <a:spAutoFit/>
          </a:bodyPr>
          <a:lstStyle/>
          <a:p>
            <a:pPr algn="ctr"/>
            <a:r>
              <a:rPr lang="es-AR" sz="3500" b="1" dirty="0">
                <a:latin typeface="Arial" panose="020B0604020202020204" pitchFamily="34" charset="0"/>
                <a:cs typeface="Arial" panose="020B0604020202020204" pitchFamily="34" charset="0"/>
              </a:rPr>
              <a:t>Cuarzo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r>
              <a:rPr lang="en-US" sz="1000" dirty="0" err="1" smtClean="0">
                <a:solidFill>
                  <a:srgbClr val="1C12EE"/>
                </a:solidFill>
              </a:rPr>
              <a:t>Duarzo</a:t>
            </a:r>
            <a:endParaRPr lang="en-US" sz="1000" dirty="0">
              <a:solidFill>
                <a:srgbClr val="1C12EE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30762"/>
          </a:xfrm>
        </p:spPr>
        <p:txBody>
          <a:bodyPr>
            <a:noAutofit/>
          </a:bodyPr>
          <a:lstStyle/>
          <a:p>
            <a:pPr rtl="0"/>
            <a:r>
              <a:rPr lang="es-ES_tradnl" sz="7200" dirty="0"/>
              <a:t>Aunque son más raras, estas formas de sílice cristalina </a:t>
            </a:r>
            <a:br>
              <a:rPr lang="es-ES_tradnl" sz="7200" dirty="0"/>
            </a:br>
            <a:r>
              <a:rPr lang="es-ES_tradnl" sz="7200" dirty="0"/>
              <a:t>son más tóxicas</a:t>
            </a:r>
          </a:p>
        </p:txBody>
      </p:sp>
    </p:spTree>
  </p:cSld>
  <p:clrMapOvr>
    <a:masterClrMapping/>
  </p:clrMapOvr>
  <p:transition advClick="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4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emeSilica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C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477</Words>
  <Application>Microsoft Office PowerPoint</Application>
  <PresentationFormat>On-screen Show (4:3)</PresentationFormat>
  <Paragraphs>70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ＭＳ Ｐゴシック</vt:lpstr>
      <vt:lpstr>Arial</vt:lpstr>
      <vt:lpstr>Calibri</vt:lpstr>
      <vt:lpstr>ThemeSilica</vt:lpstr>
      <vt:lpstr>Office Theme</vt:lpstr>
      <vt:lpstr>Jeopardy de la sílice </vt:lpstr>
      <vt:lpstr>Jeopardy</vt:lpstr>
      <vt:lpstr>Este mineral común se encuentra en  las rocas, el suelo  y la arena</vt:lpstr>
      <vt:lpstr>¿Qué es la SÍLICE?</vt:lpstr>
      <vt:lpstr>Este tipo de sílice ocasiona daño a los trabajadores</vt:lpstr>
      <vt:lpstr>¿Qué es la sílice cristalina?</vt:lpstr>
      <vt:lpstr>Es la forma  más común de  la sílice cristalina</vt:lpstr>
      <vt:lpstr>Duarzo</vt:lpstr>
      <vt:lpstr>Aunque son más raras, estas formas de sílice cristalina  son más tóxicas</vt:lpstr>
      <vt:lpstr>¿Qué son la cristobalita y la tridimita?</vt:lpstr>
      <vt:lpstr>La sílice cristalina es un peligro cuando se convierte en esto</vt:lpstr>
      <vt:lpstr>¿Qué es el  polvo respirable?</vt:lpstr>
      <vt:lpstr>Según OSHA, los trabajadores no deberían exponerse a una concentración de sílice mayor que esta</vt:lpstr>
      <vt:lpstr>¿Qué es el límite de exposición permisible?: 50 microgramos por metro cúbico de aire promediado  en un día de 8 horas.</vt:lpstr>
      <vt:lpstr>El símbolo métrico “µg” significa esta fracción de una unidad de peso</vt:lpstr>
      <vt:lpstr>¿Qué es un microgramo  (una millonésima parte de un gramo)?</vt:lpstr>
      <vt:lpstr>Esta combinación representa un riesgo mucho mayor de padecer cáncer  del pulmón</vt:lpstr>
      <vt:lpstr>¿Qué es la exposición a la sílice cristalina respirable y por fumar?</vt:lpstr>
      <vt:lpstr>Hacerle esto al hormigón podría ocasionar un polvo de sílice peligroso</vt:lpstr>
      <vt:lpstr>¿Qué es cortar, perforar, extraer núcleos, esmerilar  o pulverizar?</vt:lpstr>
      <vt:lpstr>Usar sílice para hacer este trabajo ocasiona exposiciones muy  altas al polvo dañino</vt:lpstr>
      <vt:lpstr>¿Qué es la  esmerilación o la atomización abrasiva?</vt:lpstr>
      <vt:lpstr>Un estudio de la University  of Washington encontró que hacer esta tarea tiene más  del 80 % de probabilidad de sobreexponer a los trabajadores al polvo de  sílice peligroso</vt:lpstr>
      <vt:lpstr>¿Qué es la esmerilación para rejuntar?</vt:lpstr>
      <vt:lpstr>Cuatro categorías de responsabilidad en sitios de trabajo de múltiples empleadores</vt:lpstr>
      <vt:lpstr>¿Qué es    crear,     exponer,      controlar y       corregir?</vt:lpstr>
      <vt:lpstr>La sílice daña seriamente esta parte del cuerpo</vt:lpstr>
      <vt:lpstr>¿Qué son los pulmones?</vt:lpstr>
      <vt:lpstr>En 1997, la sílice cristalina se clasificó así para los humanos</vt:lpstr>
      <vt:lpstr>¿Qué es un  carcinógeno  (que ocasiona cáncer)?</vt:lpstr>
      <vt:lpstr>Estas 3 formas de  esta enfermedad se asocian más con las exposiciones al polvo de sílice</vt:lpstr>
      <vt:lpstr>¿Qué es la silicosis aguda, acelerada y crónica?</vt:lpstr>
      <vt:lpstr>La dificultad para respirar, las sibilancias y la disminución de la capacidad pulmonar  son síntomas de esta enfermedad</vt:lpstr>
      <vt:lpstr>¿Qué es la silicosis crónica?</vt:lpstr>
      <vt:lpstr>Esta pirámide ayuda a definir las estrategias de control</vt:lpstr>
      <vt:lpstr>¿Qué es la jerarquía de controles?</vt:lpstr>
      <vt:lpstr>Estos controles se prefieren porque eliminan el peligro</vt:lpstr>
      <vt:lpstr>¿Qué son los controles de ingeniería?</vt:lpstr>
      <vt:lpstr>Estos dos métodos  son las maneras principales de controlar  el polvo de sílice</vt:lpstr>
      <vt:lpstr>¿Qué son los métodos húmedos y la ventilación con escape local?</vt:lpstr>
      <vt:lpstr>Esto estipula que los empleados deben controlar la exposición a la sílice, hacer un plan, capacitar a los trabajadores y ofrecer vigilancia médica</vt:lpstr>
      <vt:lpstr>¿Qué es el estándar sobre la sílice para la construcción de OSHA federal  para 2016?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2018-07-09T17:21:11Z</dcterms:created>
  <dcterms:modified xsi:type="dcterms:W3CDTF">2018-07-09T17:30:06Z</dcterms:modified>
</cp:coreProperties>
</file>