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6"/>
  </p:notesMasterIdLst>
  <p:sldIdLst>
    <p:sldId id="257" r:id="rId2"/>
    <p:sldId id="258" r:id="rId3"/>
    <p:sldId id="267" r:id="rId4"/>
    <p:sldId id="286" r:id="rId5"/>
    <p:sldId id="284" r:id="rId6"/>
    <p:sldId id="287" r:id="rId7"/>
    <p:sldId id="259" r:id="rId8"/>
    <p:sldId id="268" r:id="rId9"/>
    <p:sldId id="269" r:id="rId10"/>
    <p:sldId id="285" r:id="rId11"/>
    <p:sldId id="260" r:id="rId12"/>
    <p:sldId id="271" r:id="rId13"/>
    <p:sldId id="281" r:id="rId14"/>
    <p:sldId id="261" r:id="rId15"/>
    <p:sldId id="291" r:id="rId16"/>
    <p:sldId id="272" r:id="rId17"/>
    <p:sldId id="292" r:id="rId18"/>
    <p:sldId id="262" r:id="rId19"/>
    <p:sldId id="282" r:id="rId20"/>
    <p:sldId id="283" r:id="rId21"/>
    <p:sldId id="312" r:id="rId22"/>
    <p:sldId id="313" r:id="rId23"/>
    <p:sldId id="273" r:id="rId24"/>
    <p:sldId id="274" r:id="rId25"/>
    <p:sldId id="263" r:id="rId26"/>
    <p:sldId id="275" r:id="rId27"/>
    <p:sldId id="276" r:id="rId28"/>
    <p:sldId id="296" r:id="rId29"/>
    <p:sldId id="297" r:id="rId30"/>
    <p:sldId id="298" r:id="rId31"/>
    <p:sldId id="299" r:id="rId32"/>
    <p:sldId id="300" r:id="rId33"/>
    <p:sldId id="301" r:id="rId34"/>
    <p:sldId id="302" r:id="rId35"/>
    <p:sldId id="327" r:id="rId36"/>
    <p:sldId id="303" r:id="rId37"/>
    <p:sldId id="304" r:id="rId38"/>
    <p:sldId id="305" r:id="rId39"/>
    <p:sldId id="307" r:id="rId40"/>
    <p:sldId id="306" r:id="rId41"/>
    <p:sldId id="264" r:id="rId42"/>
    <p:sldId id="295" r:id="rId43"/>
    <p:sldId id="277" r:id="rId44"/>
    <p:sldId id="309" r:id="rId45"/>
    <p:sldId id="308" r:id="rId46"/>
    <p:sldId id="310" r:id="rId47"/>
    <p:sldId id="294" r:id="rId48"/>
    <p:sldId id="266" r:id="rId49"/>
    <p:sldId id="265" r:id="rId50"/>
    <p:sldId id="288" r:id="rId51"/>
    <p:sldId id="311" r:id="rId52"/>
    <p:sldId id="290" r:id="rId53"/>
    <p:sldId id="289" r:id="rId54"/>
    <p:sldId id="323" r:id="rId55"/>
    <p:sldId id="324" r:id="rId56"/>
    <p:sldId id="325" r:id="rId57"/>
    <p:sldId id="314" r:id="rId58"/>
    <p:sldId id="315" r:id="rId59"/>
    <p:sldId id="316" r:id="rId60"/>
    <p:sldId id="317" r:id="rId61"/>
    <p:sldId id="318" r:id="rId62"/>
    <p:sldId id="319" r:id="rId63"/>
    <p:sldId id="321" r:id="rId64"/>
    <p:sldId id="32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0" autoAdjust="0"/>
    <p:restoredTop sz="79385" autoAdjust="0"/>
  </p:normalViewPr>
  <p:slideViewPr>
    <p:cSldViewPr snapToGrid="0">
      <p:cViewPr>
        <p:scale>
          <a:sx n="71" d="100"/>
          <a:sy n="71" d="100"/>
        </p:scale>
        <p:origin x="-1829"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AEA89-C95A-416D-9696-D3963F4944E8}"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1D0AD-1B22-4660-8634-EE19C8D67FF6}" type="slidenum">
              <a:rPr lang="en-US" smtClean="0"/>
              <a:t>‹#›</a:t>
            </a:fld>
            <a:endParaRPr lang="en-US"/>
          </a:p>
        </p:txBody>
      </p:sp>
    </p:spTree>
    <p:extLst>
      <p:ext uri="{BB962C8B-B14F-4D97-AF65-F5344CB8AC3E}">
        <p14:creationId xmlns:p14="http://schemas.microsoft.com/office/powerpoint/2010/main" val="88515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a:t>
            </a:fld>
            <a:endParaRPr lang="en-US"/>
          </a:p>
        </p:txBody>
      </p:sp>
    </p:spTree>
    <p:extLst>
      <p:ext uri="{BB962C8B-B14F-4D97-AF65-F5344CB8AC3E}">
        <p14:creationId xmlns:p14="http://schemas.microsoft.com/office/powerpoint/2010/main" val="366604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1910.135 and 29 CFR 1926.100</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15</a:t>
            </a:fld>
            <a:endParaRPr lang="en-US"/>
          </a:p>
        </p:txBody>
      </p:sp>
    </p:spTree>
    <p:extLst>
      <p:ext uri="{BB962C8B-B14F-4D97-AF65-F5344CB8AC3E}">
        <p14:creationId xmlns:p14="http://schemas.microsoft.com/office/powerpoint/2010/main" val="81474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16</a:t>
            </a:fld>
            <a:endParaRPr lang="en-US"/>
          </a:p>
        </p:txBody>
      </p:sp>
    </p:spTree>
    <p:extLst>
      <p:ext uri="{BB962C8B-B14F-4D97-AF65-F5344CB8AC3E}">
        <p14:creationId xmlns:p14="http://schemas.microsoft.com/office/powerpoint/2010/main" val="72470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17</a:t>
            </a:fld>
            <a:endParaRPr lang="en-US"/>
          </a:p>
        </p:txBody>
      </p:sp>
    </p:spTree>
    <p:extLst>
      <p:ext uri="{BB962C8B-B14F-4D97-AF65-F5344CB8AC3E}">
        <p14:creationId xmlns:p14="http://schemas.microsoft.com/office/powerpoint/2010/main" val="64213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https://www.osha.gov/SLTC/weldingcuttingbrazing/hazards.htmlhttps://www.osha.gov/SLTC/weldingcuttingbrazing/hazards.html </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18</a:t>
            </a:fld>
            <a:endParaRPr lang="en-US"/>
          </a:p>
        </p:txBody>
      </p:sp>
    </p:spTree>
    <p:extLst>
      <p:ext uri="{BB962C8B-B14F-4D97-AF65-F5344CB8AC3E}">
        <p14:creationId xmlns:p14="http://schemas.microsoft.com/office/powerpoint/2010/main" val="66144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https://www.osha.gov/SLTC/etools/eyeandface/employer/requirements.html </a:t>
            </a:r>
          </a:p>
          <a:p>
            <a:r>
              <a:rPr lang="en-US" dirty="0" smtClean="0"/>
              <a:t>https://www.osha.gov/SLTC/etools/eyeandface/ppe/light_radiation.html#Welding</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19</a:t>
            </a:fld>
            <a:endParaRPr lang="en-US"/>
          </a:p>
        </p:txBody>
      </p:sp>
    </p:spTree>
    <p:extLst>
      <p:ext uri="{BB962C8B-B14F-4D97-AF65-F5344CB8AC3E}">
        <p14:creationId xmlns:p14="http://schemas.microsoft.com/office/powerpoint/2010/main" val="419783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p>
          <a:p>
            <a:r>
              <a:rPr lang="en-US" dirty="0" smtClean="0"/>
              <a:t>https://www.osha.gov/SLTC/etools/eyeandface/ppe/light_radiation.html#Welding</a:t>
            </a:r>
          </a:p>
          <a:p>
            <a:r>
              <a:rPr lang="en-US" dirty="0" smtClean="0"/>
              <a:t>29 CFR 1910.133</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20</a:t>
            </a:fld>
            <a:endParaRPr lang="en-US"/>
          </a:p>
        </p:txBody>
      </p:sp>
    </p:spTree>
    <p:extLst>
      <p:ext uri="{BB962C8B-B14F-4D97-AF65-F5344CB8AC3E}">
        <p14:creationId xmlns:p14="http://schemas.microsoft.com/office/powerpoint/2010/main" val="163775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p>
          <a:p>
            <a:r>
              <a:rPr lang="en-US" dirty="0" smtClean="0"/>
              <a:t>https://www.osha.gov/SLTC/etools/eyeandface/ppe/light_radiation.html#Welding</a:t>
            </a:r>
          </a:p>
          <a:p>
            <a:r>
              <a:rPr lang="en-US" dirty="0" smtClean="0"/>
              <a:t>29 CFR 1910.133</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21</a:t>
            </a:fld>
            <a:endParaRPr lang="en-US"/>
          </a:p>
        </p:txBody>
      </p:sp>
    </p:spTree>
    <p:extLst>
      <p:ext uri="{BB962C8B-B14F-4D97-AF65-F5344CB8AC3E}">
        <p14:creationId xmlns:p14="http://schemas.microsoft.com/office/powerpoint/2010/main" val="67372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1910.133</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22</a:t>
            </a:fld>
            <a:endParaRPr lang="en-US"/>
          </a:p>
        </p:txBody>
      </p:sp>
    </p:spTree>
    <p:extLst>
      <p:ext uri="{BB962C8B-B14F-4D97-AF65-F5344CB8AC3E}">
        <p14:creationId xmlns:p14="http://schemas.microsoft.com/office/powerpoint/2010/main" val="9646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http://nasdonline.org/1083/d000873/arc-welding-safety.html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24</a:t>
            </a:fld>
            <a:endParaRPr lang="en-US"/>
          </a:p>
        </p:txBody>
      </p:sp>
    </p:spTree>
    <p:extLst>
      <p:ext uri="{BB962C8B-B14F-4D97-AF65-F5344CB8AC3E}">
        <p14:creationId xmlns:p14="http://schemas.microsoft.com/office/powerpoint/2010/main" val="428667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25</a:t>
            </a:fld>
            <a:endParaRPr lang="en-US"/>
          </a:p>
        </p:txBody>
      </p:sp>
    </p:spTree>
    <p:extLst>
      <p:ext uri="{BB962C8B-B14F-4D97-AF65-F5344CB8AC3E}">
        <p14:creationId xmlns:p14="http://schemas.microsoft.com/office/powerpoint/2010/main" val="133076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https://www.osha.gov/SLTC/etools/eyeandface/ppe/selection.html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6</a:t>
            </a:fld>
            <a:endParaRPr lang="en-US"/>
          </a:p>
        </p:txBody>
      </p:sp>
    </p:spTree>
    <p:extLst>
      <p:ext uri="{BB962C8B-B14F-4D97-AF65-F5344CB8AC3E}">
        <p14:creationId xmlns:p14="http://schemas.microsoft.com/office/powerpoint/2010/main" val="281738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p>
          <a:p>
            <a:r>
              <a:rPr lang="en-US" dirty="0" smtClean="0"/>
              <a:t>29 CFR 1910.136 – Z41-1999 or 1991; 29 CFR 1926.96 – Z41-1967</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26</a:t>
            </a:fld>
            <a:endParaRPr lang="en-US"/>
          </a:p>
        </p:txBody>
      </p:sp>
    </p:spTree>
    <p:extLst>
      <p:ext uri="{BB962C8B-B14F-4D97-AF65-F5344CB8AC3E}">
        <p14:creationId xmlns:p14="http://schemas.microsoft.com/office/powerpoint/2010/main" val="190363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27</a:t>
            </a:fld>
            <a:endParaRPr lang="en-US"/>
          </a:p>
        </p:txBody>
      </p:sp>
    </p:spTree>
    <p:extLst>
      <p:ext uri="{BB962C8B-B14F-4D97-AF65-F5344CB8AC3E}">
        <p14:creationId xmlns:p14="http://schemas.microsoft.com/office/powerpoint/2010/main" val="3434684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28</a:t>
            </a:fld>
            <a:endParaRPr lang="en-US"/>
          </a:p>
        </p:txBody>
      </p:sp>
    </p:spTree>
    <p:extLst>
      <p:ext uri="{BB962C8B-B14F-4D97-AF65-F5344CB8AC3E}">
        <p14:creationId xmlns:p14="http://schemas.microsoft.com/office/powerpoint/2010/main" val="318052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29</a:t>
            </a:fld>
            <a:endParaRPr lang="en-US"/>
          </a:p>
        </p:txBody>
      </p:sp>
    </p:spTree>
    <p:extLst>
      <p:ext uri="{BB962C8B-B14F-4D97-AF65-F5344CB8AC3E}">
        <p14:creationId xmlns:p14="http://schemas.microsoft.com/office/powerpoint/2010/main" val="147156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30</a:t>
            </a:fld>
            <a:endParaRPr lang="en-US"/>
          </a:p>
        </p:txBody>
      </p:sp>
    </p:spTree>
    <p:extLst>
      <p:ext uri="{BB962C8B-B14F-4D97-AF65-F5344CB8AC3E}">
        <p14:creationId xmlns:p14="http://schemas.microsoft.com/office/powerpoint/2010/main" val="1214716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33</a:t>
            </a:fld>
            <a:endParaRPr lang="en-US"/>
          </a:p>
        </p:txBody>
      </p:sp>
    </p:spTree>
    <p:extLst>
      <p:ext uri="{BB962C8B-B14F-4D97-AF65-F5344CB8AC3E}">
        <p14:creationId xmlns:p14="http://schemas.microsoft.com/office/powerpoint/2010/main" val="389943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https://www.osha.gov/SLTC/noisehearingconservation/</a:t>
            </a:r>
          </a:p>
          <a:p>
            <a:r>
              <a:rPr lang="en-US" dirty="0" smtClean="0"/>
              <a:t>29 CFR 1910.95</a:t>
            </a:r>
            <a:r>
              <a:rPr lang="en-US" baseline="0" dirty="0" smtClean="0"/>
              <a:t> and 29 CFR 1926.52</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38</a:t>
            </a:fld>
            <a:endParaRPr lang="en-US"/>
          </a:p>
        </p:txBody>
      </p:sp>
    </p:spTree>
    <p:extLst>
      <p:ext uri="{BB962C8B-B14F-4D97-AF65-F5344CB8AC3E}">
        <p14:creationId xmlns:p14="http://schemas.microsoft.com/office/powerpoint/2010/main" val="80188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 CFR 1910.95</a:t>
            </a:r>
            <a:r>
              <a:rPr lang="en-US" baseline="0" dirty="0" smtClean="0"/>
              <a:t> and 29 CFR 1926.52</a:t>
            </a:r>
            <a:endParaRPr lang="en-US" dirty="0" smtClean="0"/>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40</a:t>
            </a:fld>
            <a:endParaRPr lang="en-US"/>
          </a:p>
        </p:txBody>
      </p:sp>
    </p:spTree>
    <p:extLst>
      <p:ext uri="{BB962C8B-B14F-4D97-AF65-F5344CB8AC3E}">
        <p14:creationId xmlns:p14="http://schemas.microsoft.com/office/powerpoint/2010/main" val="2713802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https://www.osha.gov/SLTC/respiratoryprotection/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41</a:t>
            </a:fld>
            <a:endParaRPr lang="en-US"/>
          </a:p>
        </p:txBody>
      </p:sp>
    </p:spTree>
    <p:extLst>
      <p:ext uri="{BB962C8B-B14F-4D97-AF65-F5344CB8AC3E}">
        <p14:creationId xmlns:p14="http://schemas.microsoft.com/office/powerpoint/2010/main" val="918337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https://youtu.be/u_Dovk_khLw </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42</a:t>
            </a:fld>
            <a:endParaRPr lang="en-US"/>
          </a:p>
        </p:txBody>
      </p:sp>
    </p:spTree>
    <p:extLst>
      <p:ext uri="{BB962C8B-B14F-4D97-AF65-F5344CB8AC3E}">
        <p14:creationId xmlns:p14="http://schemas.microsoft.com/office/powerpoint/2010/main" val="137448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https://www.osha.gov/SLTC/etools/eyeandface/ppe/impact.html </a:t>
            </a:r>
          </a:p>
          <a:p>
            <a:r>
              <a:rPr lang="en-US" dirty="0" smtClean="0"/>
              <a:t>https://www.osha.gov/dte/library/ppe_assessment/ppe_assessment.html</a:t>
            </a:r>
          </a:p>
          <a:p>
            <a:r>
              <a:rPr lang="en-US" dirty="0" smtClean="0"/>
              <a:t>29 CFR 1910.133 &amp; 29 CFR 1926.102</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7</a:t>
            </a:fld>
            <a:endParaRPr lang="en-US"/>
          </a:p>
        </p:txBody>
      </p:sp>
    </p:spTree>
    <p:extLst>
      <p:ext uri="{BB962C8B-B14F-4D97-AF65-F5344CB8AC3E}">
        <p14:creationId xmlns:p14="http://schemas.microsoft.com/office/powerpoint/2010/main" val="3477154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https://www.osha.gov/dts/shib/respiratory_protection_bulletin_2011.html</a:t>
            </a:r>
          </a:p>
          <a:p>
            <a:r>
              <a:rPr lang="en-US" dirty="0" smtClean="0"/>
              <a:t>https://www.osha.gov/dts/osta/otm/otm_viii/otm_viii_2.html</a:t>
            </a:r>
          </a:p>
          <a:p>
            <a:r>
              <a:rPr lang="en-US" dirty="0" smtClean="0"/>
              <a:t>https://www.osha.gov/dts/hazardalerts/methylene_chloride_hazard_alert.html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43</a:t>
            </a:fld>
            <a:endParaRPr lang="en-US"/>
          </a:p>
        </p:txBody>
      </p:sp>
    </p:spTree>
    <p:extLst>
      <p:ext uri="{BB962C8B-B14F-4D97-AF65-F5344CB8AC3E}">
        <p14:creationId xmlns:p14="http://schemas.microsoft.com/office/powerpoint/2010/main" val="1780055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https://www.osha.gov/dts/shib/respiratory_protection_bulletin_2011.html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44</a:t>
            </a:fld>
            <a:endParaRPr lang="en-US"/>
          </a:p>
        </p:txBody>
      </p:sp>
    </p:spTree>
    <p:extLst>
      <p:ext uri="{BB962C8B-B14F-4D97-AF65-F5344CB8AC3E}">
        <p14:creationId xmlns:p14="http://schemas.microsoft.com/office/powerpoint/2010/main" val="3185398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https://www.osha.gov/dts/shib/respiratory_protection_bulletin_2011.html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45</a:t>
            </a:fld>
            <a:endParaRPr lang="en-US"/>
          </a:p>
        </p:txBody>
      </p:sp>
    </p:spTree>
    <p:extLst>
      <p:ext uri="{BB962C8B-B14F-4D97-AF65-F5344CB8AC3E}">
        <p14:creationId xmlns:p14="http://schemas.microsoft.com/office/powerpoint/2010/main" val="1426330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https://www.osha.gov/dts/shib/respiratory_protection_bulletin_2011.html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46</a:t>
            </a:fld>
            <a:endParaRPr lang="en-US"/>
          </a:p>
        </p:txBody>
      </p:sp>
    </p:spTree>
    <p:extLst>
      <p:ext uri="{BB962C8B-B14F-4D97-AF65-F5344CB8AC3E}">
        <p14:creationId xmlns:p14="http://schemas.microsoft.com/office/powerpoint/2010/main" val="2917098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https://www.osha.gov/video/respiratory_protection/maintenance.html</a:t>
            </a:r>
          </a:p>
          <a:p>
            <a:r>
              <a:rPr lang="en-US" dirty="0" smtClean="0"/>
              <a:t>Source: https://youtu.be/CnF05owDxTI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47</a:t>
            </a:fld>
            <a:endParaRPr lang="en-US"/>
          </a:p>
        </p:txBody>
      </p:sp>
    </p:spTree>
    <p:extLst>
      <p:ext uri="{BB962C8B-B14F-4D97-AF65-F5344CB8AC3E}">
        <p14:creationId xmlns:p14="http://schemas.microsoft.com/office/powerpoint/2010/main" val="3738726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https://www.osha.gov/SLTC/etools/respiratory/respirator_basics.html</a:t>
            </a:r>
          </a:p>
          <a:p>
            <a:endParaRPr lang="en-US" dirty="0" smtClean="0"/>
          </a:p>
          <a:p>
            <a:r>
              <a:rPr lang="en-US" dirty="0" smtClean="0"/>
              <a:t>Note:  Per</a:t>
            </a:r>
            <a:r>
              <a:rPr lang="en-US" baseline="0" dirty="0" smtClean="0"/>
              <a:t> the OSHA standard, the employee completes the questionnaire in Appendix C (mandatory appendix), and the physician or healthcare professional reviews the answers and may require additional medical evaluations.  Or the physician or healthcare professional may do a medical evaluation using the questions from the questionnaire.</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48</a:t>
            </a:fld>
            <a:endParaRPr lang="en-US"/>
          </a:p>
        </p:txBody>
      </p:sp>
    </p:spTree>
    <p:extLst>
      <p:ext uri="{BB962C8B-B14F-4D97-AF65-F5344CB8AC3E}">
        <p14:creationId xmlns:p14="http://schemas.microsoft.com/office/powerpoint/2010/main" val="284301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https://www.osha.gov/SLTC/etools/respiratory/respirator_basics.html</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49</a:t>
            </a:fld>
            <a:endParaRPr lang="en-US"/>
          </a:p>
        </p:txBody>
      </p:sp>
    </p:spTree>
    <p:extLst>
      <p:ext uri="{BB962C8B-B14F-4D97-AF65-F5344CB8AC3E}">
        <p14:creationId xmlns:p14="http://schemas.microsoft.com/office/powerpoint/2010/main" val="904252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https://www.osha.gov/Region7/fallprotection/fall_protection_info.html</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50</a:t>
            </a:fld>
            <a:endParaRPr lang="en-US"/>
          </a:p>
        </p:txBody>
      </p:sp>
    </p:spTree>
    <p:extLst>
      <p:ext uri="{BB962C8B-B14F-4D97-AF65-F5344CB8AC3E}">
        <p14:creationId xmlns:p14="http://schemas.microsoft.com/office/powerpoint/2010/main" val="148772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A+B+C=PFAS equation is intended for the participant to understand all three components must be used in order to have a true PFAS.</a:t>
            </a:r>
          </a:p>
          <a:p>
            <a:r>
              <a:rPr lang="en-US" dirty="0" smtClean="0"/>
              <a:t>https://www.osha.gov/Publications/reducing-falls-installing-standing-seam-metal-roofs.html</a:t>
            </a:r>
          </a:p>
        </p:txBody>
      </p:sp>
      <p:sp>
        <p:nvSpPr>
          <p:cNvPr id="4" name="Slide Number Placeholder 3"/>
          <p:cNvSpPr>
            <a:spLocks noGrp="1"/>
          </p:cNvSpPr>
          <p:nvPr>
            <p:ph type="sldNum" sz="quarter" idx="5"/>
          </p:nvPr>
        </p:nvSpPr>
        <p:spPr/>
        <p:txBody>
          <a:bodyPr/>
          <a:lstStyle/>
          <a:p>
            <a:pPr>
              <a:defRPr/>
            </a:pPr>
            <a:fld id="{3CC62D06-949D-425F-AAAA-56575326992C}" type="slidenum">
              <a:rPr lang="en-US" smtClean="0"/>
              <a:pPr>
                <a:defRPr/>
              </a:pPr>
              <a:t>51</a:t>
            </a:fld>
            <a:endParaRPr lang="en-US"/>
          </a:p>
        </p:txBody>
      </p:sp>
    </p:spTree>
    <p:extLst>
      <p:ext uri="{BB962C8B-B14F-4D97-AF65-F5344CB8AC3E}">
        <p14:creationId xmlns:p14="http://schemas.microsoft.com/office/powerpoint/2010/main" val="225990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52</a:t>
            </a:fld>
            <a:endParaRPr lang="en-US"/>
          </a:p>
        </p:txBody>
      </p:sp>
    </p:spTree>
    <p:extLst>
      <p:ext uri="{BB962C8B-B14F-4D97-AF65-F5344CB8AC3E}">
        <p14:creationId xmlns:p14="http://schemas.microsoft.com/office/powerpoint/2010/main" val="153836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https://www.osha.gov/SLTC/etools/eyeandface/ppe/impact.html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 CFR 1910.133 &amp; 29 CFR 1926.102</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8</a:t>
            </a:fld>
            <a:endParaRPr lang="en-US"/>
          </a:p>
        </p:txBody>
      </p:sp>
    </p:spTree>
    <p:extLst>
      <p:ext uri="{BB962C8B-B14F-4D97-AF65-F5344CB8AC3E}">
        <p14:creationId xmlns:p14="http://schemas.microsoft.com/office/powerpoint/2010/main" val="1172487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https://www.osha.gov/Publications/fallprotectionsafety-commercialfishing-factsheet.html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53</a:t>
            </a:fld>
            <a:endParaRPr lang="en-US"/>
          </a:p>
        </p:txBody>
      </p:sp>
    </p:spTree>
    <p:extLst>
      <p:ext uri="{BB962C8B-B14F-4D97-AF65-F5344CB8AC3E}">
        <p14:creationId xmlns:p14="http://schemas.microsoft.com/office/powerpoint/2010/main" val="3903522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https://youtu.be/gMKuzopg5wc </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56</a:t>
            </a:fld>
            <a:endParaRPr lang="en-US"/>
          </a:p>
        </p:txBody>
      </p:sp>
    </p:spTree>
    <p:extLst>
      <p:ext uri="{BB962C8B-B14F-4D97-AF65-F5344CB8AC3E}">
        <p14:creationId xmlns:p14="http://schemas.microsoft.com/office/powerpoint/2010/main" val="1393245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Workers Rights</a:t>
            </a:r>
          </a:p>
          <a:p>
            <a:r>
              <a:rPr lang="en-US" baseline="0" dirty="0" smtClean="0"/>
              <a:t>http://www.osha.gov/Publications/osha3021.pdf </a:t>
            </a:r>
          </a:p>
        </p:txBody>
      </p:sp>
      <p:sp>
        <p:nvSpPr>
          <p:cNvPr id="4" name="Slide Number Placeholder 3"/>
          <p:cNvSpPr>
            <a:spLocks noGrp="1"/>
          </p:cNvSpPr>
          <p:nvPr>
            <p:ph type="sldNum" sz="quarter" idx="10"/>
          </p:nvPr>
        </p:nvSpPr>
        <p:spPr/>
        <p:txBody>
          <a:bodyPr/>
          <a:lstStyle/>
          <a:p>
            <a:fld id="{584F8542-2B95-4473-A5D6-F7A041C4FF65}"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477875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58</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905210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59</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2774495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544297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61</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301822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62</a:t>
            </a:fld>
            <a:endParaRPr lang="en-US" dirty="0"/>
          </a:p>
        </p:txBody>
      </p:sp>
    </p:spTree>
    <p:extLst>
      <p:ext uri="{BB962C8B-B14F-4D97-AF65-F5344CB8AC3E}">
        <p14:creationId xmlns:p14="http://schemas.microsoft.com/office/powerpoint/2010/main" val="217331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63</a:t>
            </a:fld>
            <a:endParaRPr lang="en-US" dirty="0"/>
          </a:p>
        </p:txBody>
      </p:sp>
    </p:spTree>
    <p:extLst>
      <p:ext uri="{BB962C8B-B14F-4D97-AF65-F5344CB8AC3E}">
        <p14:creationId xmlns:p14="http://schemas.microsoft.com/office/powerpoint/2010/main" val="3468166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#40.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5E02162B-EE0C-4EC3-BAD4-BF4CFF068150}" type="slidenum">
              <a:rPr lang="en-US" smtClean="0">
                <a:solidFill>
                  <a:srgbClr val="000000"/>
                </a:solidFill>
                <a:latin typeface="Calibri" pitchFamily="34" charset="0"/>
              </a:rPr>
              <a:pPr fontAlgn="base">
                <a:spcBef>
                  <a:spcPct val="0"/>
                </a:spcBef>
                <a:spcAft>
                  <a:spcPct val="0"/>
                </a:spcAft>
                <a:defRPr/>
              </a:pPr>
              <a:t>64</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252031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https://www.osha.gov/SLTC/etools/eyeandface/ppe/impact.html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 CFR 1910.133</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9</a:t>
            </a:fld>
            <a:endParaRPr lang="en-US"/>
          </a:p>
        </p:txBody>
      </p:sp>
    </p:spTree>
    <p:extLst>
      <p:ext uri="{BB962C8B-B14F-4D97-AF65-F5344CB8AC3E}">
        <p14:creationId xmlns:p14="http://schemas.microsoft.com/office/powerpoint/2010/main" val="265398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https://www.osha.gov/SLTC/etools/eyeandface/employer/requirements.html </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10</a:t>
            </a:fld>
            <a:endParaRPr lang="en-US"/>
          </a:p>
        </p:txBody>
      </p:sp>
    </p:spTree>
    <p:extLst>
      <p:ext uri="{BB962C8B-B14F-4D97-AF65-F5344CB8AC3E}">
        <p14:creationId xmlns:p14="http://schemas.microsoft.com/office/powerpoint/2010/main" val="205368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https://www.osha.gov/SLTC/etools/eyeandface/ppe/impact.html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12</a:t>
            </a:fld>
            <a:endParaRPr lang="en-US"/>
          </a:p>
        </p:txBody>
      </p:sp>
    </p:spTree>
    <p:extLst>
      <p:ext uri="{BB962C8B-B14F-4D97-AF65-F5344CB8AC3E}">
        <p14:creationId xmlns:p14="http://schemas.microsoft.com/office/powerpoint/2010/main" val="16994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https://www.osha.gov/SLTC/etools/eyeandface/ppe/impact.html </a:t>
            </a:r>
          </a:p>
          <a:p>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13</a:t>
            </a:fld>
            <a:endParaRPr lang="en-US"/>
          </a:p>
        </p:txBody>
      </p:sp>
    </p:spTree>
    <p:extLst>
      <p:ext uri="{BB962C8B-B14F-4D97-AF65-F5344CB8AC3E}">
        <p14:creationId xmlns:p14="http://schemas.microsoft.com/office/powerpoint/2010/main" val="260365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https://www.osha.gov/Publications/osha3151.html#head</a:t>
            </a:r>
          </a:p>
          <a:p>
            <a:r>
              <a:rPr lang="en-US" dirty="0" smtClean="0"/>
              <a:t>29 CFR 1910.135 and 29 CFR1926.100</a:t>
            </a:r>
            <a:endParaRPr lang="en-US" dirty="0"/>
          </a:p>
        </p:txBody>
      </p:sp>
      <p:sp>
        <p:nvSpPr>
          <p:cNvPr id="4" name="Slide Number Placeholder 3"/>
          <p:cNvSpPr>
            <a:spLocks noGrp="1"/>
          </p:cNvSpPr>
          <p:nvPr>
            <p:ph type="sldNum" sz="quarter" idx="10"/>
          </p:nvPr>
        </p:nvSpPr>
        <p:spPr/>
        <p:txBody>
          <a:bodyPr/>
          <a:lstStyle/>
          <a:p>
            <a:fld id="{DDA1D0AD-1B22-4660-8634-EE19C8D67FF6}" type="slidenum">
              <a:rPr lang="en-US" smtClean="0"/>
              <a:t>14</a:t>
            </a:fld>
            <a:endParaRPr lang="en-US"/>
          </a:p>
        </p:txBody>
      </p:sp>
    </p:spTree>
    <p:extLst>
      <p:ext uri="{BB962C8B-B14F-4D97-AF65-F5344CB8AC3E}">
        <p14:creationId xmlns:p14="http://schemas.microsoft.com/office/powerpoint/2010/main" val="3247007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a:xfrm>
            <a:off x="1876424" y="5410201"/>
            <a:ext cx="512488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a:xfrm>
            <a:off x="9896911" y="5410199"/>
            <a:ext cx="77108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54881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4063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9602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Tw Cen MT" panose="020B0602020104020603"/>
                <a:ea typeface="+mj-ea"/>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Tw Cen MT" panose="020B0602020104020603"/>
                <a:ea typeface="+mj-ea"/>
              </a:rPr>
              <a:t>”</a:t>
            </a:r>
          </a:p>
        </p:txBody>
      </p:sp>
    </p:spTree>
    <p:extLst>
      <p:ext uri="{BB962C8B-B14F-4D97-AF65-F5344CB8AC3E}">
        <p14:creationId xmlns:p14="http://schemas.microsoft.com/office/powerpoint/2010/main" val="184422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3503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50772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3056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417440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3982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071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9908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8708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77402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49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8249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8404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868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6/14/2018</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all" spc="0" normalizeH="0" baseline="0" noProof="0" dirty="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0976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20https:/youtu.be/u_Dovk_khL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CnF05owDxTI"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gMKuzopg5w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735501"/>
            <a:ext cx="8791575" cy="2387600"/>
          </a:xfrm>
        </p:spPr>
        <p:txBody>
          <a:bodyPr/>
          <a:lstStyle/>
          <a:p>
            <a:pPr algn="ctr"/>
            <a:r>
              <a:rPr lang="en-US" dirty="0" smtClean="0"/>
              <a:t>Personal Protective equipment (PPE) in Confined Spaces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a:solidFill>
                  <a:schemeClr val="tx1"/>
                </a:solidFill>
              </a:rPr>
              <a:t>This material was produced under a grant (</a:t>
            </a:r>
            <a:r>
              <a:rPr lang="en-US" dirty="0" smtClean="0">
                <a:solidFill>
                  <a:schemeClr val="tx1"/>
                </a:solidFill>
              </a:rPr>
              <a:t>SH-29639-SH6) </a:t>
            </a:r>
            <a:r>
              <a:rPr lang="en-US" dirty="0">
                <a:solidFill>
                  <a:schemeClr val="tx1"/>
                </a:solidFill>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413202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Incorporating prescription into the design of PPE</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effectLst/>
              </a:rPr>
              <a:t>Workers who wear prescription glasses must also wear required eye protection</a:t>
            </a:r>
            <a:endParaRPr lang="en-US" dirty="0"/>
          </a:p>
        </p:txBody>
      </p:sp>
      <p:sp>
        <p:nvSpPr>
          <p:cNvPr id="4" name="Content Placeholder 3"/>
          <p:cNvSpPr>
            <a:spLocks noGrp="1"/>
          </p:cNvSpPr>
          <p:nvPr>
            <p:ph sz="half" idx="2"/>
          </p:nvPr>
        </p:nvSpPr>
        <p:spPr/>
        <p:txBody>
          <a:bodyPr>
            <a:normAutofit/>
          </a:bodyPr>
          <a:lstStyle/>
          <a:p>
            <a:r>
              <a:rPr lang="en-US" dirty="0">
                <a:effectLst/>
              </a:rPr>
              <a:t>Eye and face protection that fits comfortably over glasses is available.</a:t>
            </a:r>
          </a:p>
          <a:p>
            <a:r>
              <a:rPr lang="en-US" dirty="0">
                <a:effectLst/>
              </a:rPr>
              <a:t>Safety goggles and spectacles may incorporate prescription lenses.</a:t>
            </a:r>
          </a:p>
          <a:p>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a:effectLst/>
              </a:rPr>
              <a:t>Dust and chemicals present additional hazards to contacts wearers.</a:t>
            </a:r>
            <a:endParaRPr lang="en-US" dirty="0"/>
          </a:p>
        </p:txBody>
      </p:sp>
      <p:sp>
        <p:nvSpPr>
          <p:cNvPr id="6" name="Content Placeholder 5"/>
          <p:cNvSpPr>
            <a:spLocks noGrp="1"/>
          </p:cNvSpPr>
          <p:nvPr>
            <p:ph sz="quarter" idx="4"/>
          </p:nvPr>
        </p:nvSpPr>
        <p:spPr/>
        <p:txBody>
          <a:bodyPr/>
          <a:lstStyle/>
          <a:p>
            <a:r>
              <a:rPr lang="en-US" dirty="0">
                <a:effectLst/>
              </a:rPr>
              <a:t>OSHA recommends that workers have an extra pair of contacts or eyeglasses in case of contact failure or loss.</a:t>
            </a:r>
            <a:endParaRPr lang="en-US" dirty="0"/>
          </a:p>
        </p:txBody>
      </p:sp>
    </p:spTree>
    <p:extLst>
      <p:ext uri="{BB962C8B-B14F-4D97-AF65-F5344CB8AC3E}">
        <p14:creationId xmlns:p14="http://schemas.microsoft.com/office/powerpoint/2010/main" val="370473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Protection</a:t>
            </a:r>
            <a:endParaRPr lang="en-US" dirty="0"/>
          </a:p>
        </p:txBody>
      </p:sp>
      <p:sp>
        <p:nvSpPr>
          <p:cNvPr id="4" name="Text Placeholder 3"/>
          <p:cNvSpPr>
            <a:spLocks noGrp="1"/>
          </p:cNvSpPr>
          <p:nvPr>
            <p:ph type="body" idx="1"/>
          </p:nvPr>
        </p:nvSpPr>
        <p:spPr/>
        <p:txBody>
          <a:bodyPr>
            <a:normAutofit fontScale="85000" lnSpcReduction="10000"/>
          </a:bodyPr>
          <a:lstStyle/>
          <a:p>
            <a:r>
              <a:rPr lang="en-US" dirty="0">
                <a:effectLst/>
              </a:rPr>
              <a:t>Face shields are intended to protect the entire face or portions of it from impact hazards such as flying fragments, objects, large chips, and particles. When worn alone, face shields </a:t>
            </a:r>
            <a:r>
              <a:rPr lang="en-US" i="1" dirty="0">
                <a:effectLst/>
              </a:rPr>
              <a:t>do not</a:t>
            </a:r>
            <a:r>
              <a:rPr lang="en-US" dirty="0">
                <a:effectLst/>
              </a:rPr>
              <a:t> protect employees from impact hazards. Use face shields in combination with safety spectacles or goggles, even in the absence of dust or potential splashes, for additional protection beyond that offered by spectacles or goggles alone.</a:t>
            </a:r>
            <a:endParaRPr lang="en-US" dirty="0"/>
          </a:p>
        </p:txBody>
      </p:sp>
    </p:spTree>
    <p:extLst>
      <p:ext uri="{BB962C8B-B14F-4D97-AF65-F5344CB8AC3E}">
        <p14:creationId xmlns:p14="http://schemas.microsoft.com/office/powerpoint/2010/main" val="226802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Face Shield</a:t>
            </a:r>
            <a:endParaRPr lang="en-US" dirty="0"/>
          </a:p>
        </p:txBody>
      </p:sp>
      <p:sp>
        <p:nvSpPr>
          <p:cNvPr id="7" name="Text Placeholder 6"/>
          <p:cNvSpPr>
            <a:spLocks noGrp="1"/>
          </p:cNvSpPr>
          <p:nvPr>
            <p:ph type="body" sz="quarter" idx="3"/>
          </p:nvPr>
        </p:nvSpPr>
        <p:spPr/>
        <p:txBody>
          <a:bodyPr/>
          <a:lstStyle/>
          <a:p>
            <a:r>
              <a:rPr lang="en-US" dirty="0" smtClean="0"/>
              <a:t>Characteristics</a:t>
            </a:r>
            <a:endParaRPr lang="en-US" dirty="0"/>
          </a:p>
        </p:txBody>
      </p:sp>
      <p:sp>
        <p:nvSpPr>
          <p:cNvPr id="8" name="Content Placeholder 7"/>
          <p:cNvSpPr>
            <a:spLocks noGrp="1"/>
          </p:cNvSpPr>
          <p:nvPr>
            <p:ph sz="quarter" idx="4"/>
          </p:nvPr>
        </p:nvSpPr>
        <p:spPr/>
        <p:txBody>
          <a:bodyPr>
            <a:normAutofit lnSpcReduction="10000"/>
          </a:bodyPr>
          <a:lstStyle/>
          <a:p>
            <a:r>
              <a:rPr lang="en-US" dirty="0">
                <a:effectLst/>
              </a:rPr>
              <a:t>Face shield windows extend from the brow to below the chin and across the entire width of the face</a:t>
            </a:r>
            <a:r>
              <a:rPr lang="en-US" dirty="0" smtClean="0">
                <a:effectLst/>
              </a:rPr>
              <a:t>.</a:t>
            </a:r>
          </a:p>
          <a:p>
            <a:r>
              <a:rPr lang="en-US" dirty="0">
                <a:effectLst/>
              </a:rPr>
              <a:t>Headgear supports the window shield and secures the device to the head</a:t>
            </a:r>
            <a:endParaRPr lang="en-US" dirty="0"/>
          </a:p>
        </p:txBody>
      </p:sp>
      <p:pic>
        <p:nvPicPr>
          <p:cNvPr id="9" name="Picture 8" descr="Picture shows a face shield in use" title="Face shield"/>
          <p:cNvPicPr>
            <a:picLocks noChangeAspect="1"/>
          </p:cNvPicPr>
          <p:nvPr/>
        </p:nvPicPr>
        <p:blipFill>
          <a:blip r:embed="rId3"/>
          <a:stretch>
            <a:fillRect/>
          </a:stretch>
        </p:blipFill>
        <p:spPr>
          <a:xfrm>
            <a:off x="1370018" y="2415028"/>
            <a:ext cx="4421174" cy="3376170"/>
          </a:xfrm>
          <a:prstGeom prst="rect">
            <a:avLst/>
          </a:prstGeom>
        </p:spPr>
      </p:pic>
    </p:spTree>
    <p:extLst>
      <p:ext uri="{BB962C8B-B14F-4D97-AF65-F5344CB8AC3E}">
        <p14:creationId xmlns:p14="http://schemas.microsoft.com/office/powerpoint/2010/main" val="42842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Shield (continued)</a:t>
            </a:r>
            <a:endParaRPr lang="en-US" dirty="0"/>
          </a:p>
        </p:txBody>
      </p:sp>
      <p:sp>
        <p:nvSpPr>
          <p:cNvPr id="4" name="Content Placeholder 3"/>
          <p:cNvSpPr>
            <a:spLocks noGrp="1"/>
          </p:cNvSpPr>
          <p:nvPr>
            <p:ph sz="half" idx="2"/>
          </p:nvPr>
        </p:nvSpPr>
        <p:spPr/>
        <p:txBody>
          <a:bodyPr/>
          <a:lstStyle/>
          <a:p>
            <a:r>
              <a:rPr lang="en-US" dirty="0">
                <a:effectLst/>
              </a:rPr>
              <a:t>Face shield windows are made with different transparent materials and in varying degrees or levels of thickness. These levels should correspond with specific tasks</a:t>
            </a:r>
            <a:endParaRPr lang="en-US" dirty="0"/>
          </a:p>
        </p:txBody>
      </p:sp>
      <p:pic>
        <p:nvPicPr>
          <p:cNvPr id="8" name="Picture 7" descr="Face shiels" title="Face Shield"/>
          <p:cNvPicPr>
            <a:picLocks noChangeAspect="1"/>
          </p:cNvPicPr>
          <p:nvPr/>
        </p:nvPicPr>
        <p:blipFill>
          <a:blip r:embed="rId3"/>
          <a:stretch>
            <a:fillRect/>
          </a:stretch>
        </p:blipFill>
        <p:spPr>
          <a:xfrm>
            <a:off x="7156938" y="2656856"/>
            <a:ext cx="3134342" cy="3134342"/>
          </a:xfrm>
          <a:prstGeom prst="rect">
            <a:avLst/>
          </a:prstGeom>
        </p:spPr>
      </p:pic>
    </p:spTree>
    <p:extLst>
      <p:ext uri="{BB962C8B-B14F-4D97-AF65-F5344CB8AC3E}">
        <p14:creationId xmlns:p14="http://schemas.microsoft.com/office/powerpoint/2010/main" val="115874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Protection</a:t>
            </a:r>
            <a:endParaRPr lang="en-US" dirty="0"/>
          </a:p>
        </p:txBody>
      </p:sp>
      <p:sp>
        <p:nvSpPr>
          <p:cNvPr id="5" name="Text Placeholder 4"/>
          <p:cNvSpPr>
            <a:spLocks noGrp="1"/>
          </p:cNvSpPr>
          <p:nvPr>
            <p:ph type="body" idx="1"/>
          </p:nvPr>
        </p:nvSpPr>
        <p:spPr/>
        <p:txBody>
          <a:bodyPr>
            <a:normAutofit lnSpcReduction="10000"/>
          </a:bodyPr>
          <a:lstStyle/>
          <a:p>
            <a:r>
              <a:rPr lang="en-US" dirty="0">
                <a:effectLst/>
              </a:rPr>
              <a:t>Protecting employees from potential head injuries is a key element of any safety program. A head injury can impair an employee for life or it can be fatal. Wearing a safety helmet or hard hat is one of the easiest ways to protect an employee's head from injury.</a:t>
            </a:r>
            <a:endParaRPr lang="en-US" dirty="0"/>
          </a:p>
        </p:txBody>
      </p:sp>
    </p:spTree>
    <p:extLst>
      <p:ext uri="{BB962C8B-B14F-4D97-AF65-F5344CB8AC3E}">
        <p14:creationId xmlns:p14="http://schemas.microsoft.com/office/powerpoint/2010/main" val="178396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Head Protection (continued)</a:t>
            </a:r>
            <a:endParaRPr lang="en-US" dirty="0"/>
          </a:p>
        </p:txBody>
      </p:sp>
      <p:sp>
        <p:nvSpPr>
          <p:cNvPr id="5" name="Text Placeholder 4"/>
          <p:cNvSpPr>
            <a:spLocks noGrp="1"/>
          </p:cNvSpPr>
          <p:nvPr>
            <p:ph type="body" idx="1"/>
          </p:nvPr>
        </p:nvSpPr>
        <p:spPr/>
        <p:txBody>
          <a:bodyPr>
            <a:normAutofit fontScale="92500"/>
          </a:bodyPr>
          <a:lstStyle/>
          <a:p>
            <a:r>
              <a:rPr lang="en-US" dirty="0" smtClean="0">
                <a:effectLst/>
              </a:rPr>
              <a:t>protective </a:t>
            </a:r>
            <a:r>
              <a:rPr lang="en-US" dirty="0">
                <a:effectLst/>
              </a:rPr>
              <a:t>helmets or hard hats should do the </a:t>
            </a:r>
            <a:r>
              <a:rPr lang="en-US" dirty="0" smtClean="0">
                <a:effectLst/>
              </a:rPr>
              <a:t>following:</a:t>
            </a:r>
            <a:endParaRPr lang="en-US" dirty="0"/>
          </a:p>
        </p:txBody>
      </p:sp>
      <p:sp>
        <p:nvSpPr>
          <p:cNvPr id="6" name="Content Placeholder 5"/>
          <p:cNvSpPr>
            <a:spLocks noGrp="1"/>
          </p:cNvSpPr>
          <p:nvPr>
            <p:ph sz="half" idx="2"/>
          </p:nvPr>
        </p:nvSpPr>
        <p:spPr/>
        <p:txBody>
          <a:bodyPr>
            <a:normAutofit fontScale="77500" lnSpcReduction="20000"/>
          </a:bodyPr>
          <a:lstStyle/>
          <a:p>
            <a:r>
              <a:rPr lang="en-US" dirty="0">
                <a:effectLst/>
              </a:rPr>
              <a:t>Resist penetration.</a:t>
            </a:r>
          </a:p>
          <a:p>
            <a:r>
              <a:rPr lang="en-US" dirty="0">
                <a:effectLst/>
              </a:rPr>
              <a:t>Absorb the shock of a blow.</a:t>
            </a:r>
          </a:p>
          <a:p>
            <a:r>
              <a:rPr lang="en-US" dirty="0">
                <a:effectLst/>
              </a:rPr>
              <a:t>Protect against electrical </a:t>
            </a:r>
            <a:r>
              <a:rPr lang="en-US" dirty="0" smtClean="0">
                <a:effectLst/>
              </a:rPr>
              <a:t>shock</a:t>
            </a:r>
          </a:p>
          <a:p>
            <a:r>
              <a:rPr lang="en-US" dirty="0">
                <a:effectLst/>
              </a:rPr>
              <a:t>Be water-resistant and slow burning.</a:t>
            </a:r>
          </a:p>
          <a:p>
            <a:r>
              <a:rPr lang="en-US" dirty="0">
                <a:effectLst/>
              </a:rPr>
              <a:t>Have clear instructions explaining proper adjustment and replacement of the suspension and headband</a:t>
            </a:r>
          </a:p>
          <a:p>
            <a:endParaRPr lang="en-US" dirty="0">
              <a:effectLst/>
            </a:endParaRPr>
          </a:p>
          <a:p>
            <a:endParaRPr lang="en-US" dirty="0"/>
          </a:p>
        </p:txBody>
      </p:sp>
      <p:sp>
        <p:nvSpPr>
          <p:cNvPr id="7" name="Text Placeholder 6"/>
          <p:cNvSpPr>
            <a:spLocks noGrp="1"/>
          </p:cNvSpPr>
          <p:nvPr>
            <p:ph type="body" sz="quarter" idx="3"/>
          </p:nvPr>
        </p:nvSpPr>
        <p:spPr/>
        <p:txBody>
          <a:bodyPr/>
          <a:lstStyle/>
          <a:p>
            <a:r>
              <a:rPr lang="en-US" dirty="0" smtClean="0"/>
              <a:t>Characteristics</a:t>
            </a:r>
            <a:endParaRPr lang="en-US" dirty="0"/>
          </a:p>
        </p:txBody>
      </p:sp>
      <p:sp>
        <p:nvSpPr>
          <p:cNvPr id="8" name="Content Placeholder 7"/>
          <p:cNvSpPr>
            <a:spLocks noGrp="1"/>
          </p:cNvSpPr>
          <p:nvPr>
            <p:ph sz="quarter" idx="4"/>
          </p:nvPr>
        </p:nvSpPr>
        <p:spPr/>
        <p:txBody>
          <a:bodyPr/>
          <a:lstStyle/>
          <a:p>
            <a:r>
              <a:rPr lang="en-US" dirty="0" smtClean="0">
                <a:effectLst/>
              </a:rPr>
              <a:t>ANSI Z89.1-2009, 2003 or 1997</a:t>
            </a:r>
            <a:endParaRPr lang="en-US" dirty="0"/>
          </a:p>
        </p:txBody>
      </p:sp>
    </p:spTree>
    <p:extLst>
      <p:ext uri="{BB962C8B-B14F-4D97-AF65-F5344CB8AC3E}">
        <p14:creationId xmlns:p14="http://schemas.microsoft.com/office/powerpoint/2010/main" val="98471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Head Protection (cont.)</a:t>
            </a:r>
            <a:endParaRPr lang="en-US" dirty="0"/>
          </a:p>
        </p:txBody>
      </p:sp>
      <p:sp>
        <p:nvSpPr>
          <p:cNvPr id="5" name="Text Placeholder 4"/>
          <p:cNvSpPr>
            <a:spLocks noGrp="1"/>
          </p:cNvSpPr>
          <p:nvPr>
            <p:ph type="body" idx="1"/>
          </p:nvPr>
        </p:nvSpPr>
        <p:spPr/>
        <p:txBody>
          <a:bodyPr/>
          <a:lstStyle/>
          <a:p>
            <a:r>
              <a:rPr lang="en-US" dirty="0" smtClean="0"/>
              <a:t>Class a</a:t>
            </a:r>
            <a:endParaRPr lang="en-US" dirty="0"/>
          </a:p>
        </p:txBody>
      </p:sp>
      <p:sp>
        <p:nvSpPr>
          <p:cNvPr id="6" name="Content Placeholder 5"/>
          <p:cNvSpPr>
            <a:spLocks noGrp="1"/>
          </p:cNvSpPr>
          <p:nvPr>
            <p:ph sz="half" idx="2"/>
          </p:nvPr>
        </p:nvSpPr>
        <p:spPr/>
        <p:txBody>
          <a:bodyPr/>
          <a:lstStyle/>
          <a:p>
            <a:r>
              <a:rPr lang="en-US" dirty="0" smtClean="0">
                <a:effectLst/>
              </a:rPr>
              <a:t>Provide </a:t>
            </a:r>
            <a:r>
              <a:rPr lang="en-US" dirty="0">
                <a:effectLst/>
              </a:rPr>
              <a:t>impact and penetration resistance along with limited voltage protection (up to 2,200 volts</a:t>
            </a:r>
            <a:r>
              <a:rPr lang="en-US" dirty="0" smtClean="0">
                <a:effectLst/>
              </a:rPr>
              <a:t>)</a:t>
            </a:r>
          </a:p>
          <a:p>
            <a:r>
              <a:rPr lang="en-US" dirty="0" smtClean="0">
                <a:effectLst/>
              </a:rPr>
              <a:t>Also known as class G or general purpose </a:t>
            </a:r>
            <a:endParaRPr lang="en-US" dirty="0"/>
          </a:p>
        </p:txBody>
      </p:sp>
      <p:sp>
        <p:nvSpPr>
          <p:cNvPr id="7" name="Text Placeholder 6"/>
          <p:cNvSpPr>
            <a:spLocks noGrp="1"/>
          </p:cNvSpPr>
          <p:nvPr>
            <p:ph type="body" sz="quarter" idx="3"/>
          </p:nvPr>
        </p:nvSpPr>
        <p:spPr/>
        <p:txBody>
          <a:bodyPr/>
          <a:lstStyle/>
          <a:p>
            <a:r>
              <a:rPr lang="en-US" dirty="0" smtClean="0"/>
              <a:t>Class b</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a:effectLst/>
              </a:rPr>
              <a:t>P</a:t>
            </a:r>
            <a:r>
              <a:rPr lang="en-US" dirty="0" smtClean="0">
                <a:effectLst/>
              </a:rPr>
              <a:t>rovide </a:t>
            </a:r>
            <a:r>
              <a:rPr lang="en-US" dirty="0">
                <a:effectLst/>
              </a:rPr>
              <a:t>the highest level of protection against electrical hazards, with high-voltage shock and burn protection (up to 20,000 volts). They also provide protection from impact and penetration hazards by flying/falling </a:t>
            </a:r>
            <a:r>
              <a:rPr lang="en-US" dirty="0" smtClean="0">
                <a:effectLst/>
              </a:rPr>
              <a:t>objects</a:t>
            </a:r>
          </a:p>
          <a:p>
            <a:r>
              <a:rPr lang="en-US" dirty="0" smtClean="0">
                <a:effectLst/>
              </a:rPr>
              <a:t>Also known as class E or electrical </a:t>
            </a:r>
            <a:endParaRPr lang="en-US" dirty="0"/>
          </a:p>
        </p:txBody>
      </p:sp>
    </p:spTree>
    <p:extLst>
      <p:ext uri="{BB962C8B-B14F-4D97-AF65-F5344CB8AC3E}">
        <p14:creationId xmlns:p14="http://schemas.microsoft.com/office/powerpoint/2010/main" val="90941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Protection (conclusion)</a:t>
            </a:r>
            <a:endParaRPr lang="en-US" dirty="0"/>
          </a:p>
        </p:txBody>
      </p:sp>
      <p:sp>
        <p:nvSpPr>
          <p:cNvPr id="3" name="Text Placeholder 2"/>
          <p:cNvSpPr>
            <a:spLocks noGrp="1"/>
          </p:cNvSpPr>
          <p:nvPr>
            <p:ph type="body" idx="1"/>
          </p:nvPr>
        </p:nvSpPr>
        <p:spPr/>
        <p:txBody>
          <a:bodyPr/>
          <a:lstStyle/>
          <a:p>
            <a:r>
              <a:rPr lang="en-US" dirty="0" smtClean="0"/>
              <a:t>Class C</a:t>
            </a:r>
            <a:endParaRPr lang="en-US" dirty="0"/>
          </a:p>
        </p:txBody>
      </p:sp>
      <p:sp>
        <p:nvSpPr>
          <p:cNvPr id="4" name="Content Placeholder 3"/>
          <p:cNvSpPr>
            <a:spLocks noGrp="1"/>
          </p:cNvSpPr>
          <p:nvPr>
            <p:ph sz="half" idx="2"/>
          </p:nvPr>
        </p:nvSpPr>
        <p:spPr/>
        <p:txBody>
          <a:bodyPr/>
          <a:lstStyle/>
          <a:p>
            <a:r>
              <a:rPr lang="en-US" dirty="0" smtClean="0">
                <a:effectLst/>
              </a:rPr>
              <a:t>Provide </a:t>
            </a:r>
            <a:r>
              <a:rPr lang="en-US" dirty="0">
                <a:effectLst/>
              </a:rPr>
              <a:t>lightweight comfort and </a:t>
            </a:r>
            <a:r>
              <a:rPr lang="en-US" dirty="0" smtClean="0">
                <a:effectLst/>
              </a:rPr>
              <a:t>slight impact </a:t>
            </a:r>
            <a:r>
              <a:rPr lang="en-US" dirty="0">
                <a:effectLst/>
              </a:rPr>
              <a:t>protection but offer no protection from electrical hazards</a:t>
            </a:r>
            <a:r>
              <a:rPr lang="en-US" dirty="0" smtClean="0">
                <a:effectLst/>
              </a:rPr>
              <a:t>.</a:t>
            </a:r>
          </a:p>
          <a:p>
            <a:endParaRPr lang="en-US" dirty="0"/>
          </a:p>
        </p:txBody>
      </p:sp>
      <p:sp>
        <p:nvSpPr>
          <p:cNvPr id="5" name="Text Placeholder 4"/>
          <p:cNvSpPr>
            <a:spLocks noGrp="1"/>
          </p:cNvSpPr>
          <p:nvPr>
            <p:ph type="body" sz="quarter" idx="3"/>
          </p:nvPr>
        </p:nvSpPr>
        <p:spPr/>
        <p:txBody>
          <a:bodyPr/>
          <a:lstStyle/>
          <a:p>
            <a:r>
              <a:rPr lang="en-US" dirty="0" smtClean="0"/>
              <a:t>Bump Hat</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Use </a:t>
            </a:r>
            <a:r>
              <a:rPr lang="en-US" dirty="0"/>
              <a:t>in areas with low head clearance. They are recommended for areas where protection is needed from head bumps and </a:t>
            </a:r>
            <a:r>
              <a:rPr lang="en-US" dirty="0" smtClean="0"/>
              <a:t>lacerations</a:t>
            </a:r>
          </a:p>
          <a:p>
            <a:r>
              <a:rPr lang="en-US" dirty="0"/>
              <a:t>These are not designed to protect against falling or flying objects and are not ANSI approved.</a:t>
            </a:r>
          </a:p>
        </p:txBody>
      </p:sp>
    </p:spTree>
    <p:extLst>
      <p:ext uri="{BB962C8B-B14F-4D97-AF65-F5344CB8AC3E}">
        <p14:creationId xmlns:p14="http://schemas.microsoft.com/office/powerpoint/2010/main" val="284725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Welding protective gear</a:t>
            </a:r>
            <a:endParaRPr lang="en-US" dirty="0"/>
          </a:p>
        </p:txBody>
      </p:sp>
      <p:sp>
        <p:nvSpPr>
          <p:cNvPr id="4" name="Text Placeholder 3"/>
          <p:cNvSpPr>
            <a:spLocks noGrp="1"/>
          </p:cNvSpPr>
          <p:nvPr>
            <p:ph type="body" idx="1"/>
          </p:nvPr>
        </p:nvSpPr>
        <p:spPr/>
        <p:txBody>
          <a:bodyPr/>
          <a:lstStyle/>
          <a:p>
            <a:r>
              <a:rPr lang="en-US" dirty="0">
                <a:effectLst/>
              </a:rPr>
              <a:t>Health hazards from welding, cutting, and brazing operations include exposures to metal fumes and to ultraviolet (UV) radiation. Safety hazards from these operations include burns, eye damage, electrical shock, cuts, and crushed toes and fingers.</a:t>
            </a:r>
            <a:endParaRPr lang="en-US" dirty="0"/>
          </a:p>
        </p:txBody>
      </p:sp>
      <p:pic>
        <p:nvPicPr>
          <p:cNvPr id="4098" name="Picture 2" descr="Wel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515894"/>
            <a:ext cx="3062899" cy="359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Welding Helmets</a:t>
            </a:r>
            <a:endParaRPr lang="en-US" dirty="0"/>
          </a:p>
        </p:txBody>
      </p:sp>
      <p:sp>
        <p:nvSpPr>
          <p:cNvPr id="2" name="Content Placeholder 1"/>
          <p:cNvSpPr>
            <a:spLocks noGrp="1"/>
          </p:cNvSpPr>
          <p:nvPr>
            <p:ph idx="1"/>
          </p:nvPr>
        </p:nvSpPr>
        <p:spPr/>
        <p:txBody>
          <a:bodyPr/>
          <a:lstStyle/>
          <a:p>
            <a:r>
              <a:rPr lang="en-US" dirty="0" smtClean="0"/>
              <a:t>Shield the face from sparks and hot debris </a:t>
            </a:r>
          </a:p>
          <a:p>
            <a:r>
              <a:rPr lang="en-US" dirty="0">
                <a:effectLst/>
              </a:rPr>
              <a:t>Supports the window and secures the </a:t>
            </a:r>
            <a:r>
              <a:rPr lang="en-US" dirty="0" smtClean="0">
                <a:effectLst/>
              </a:rPr>
              <a:t>device </a:t>
            </a:r>
            <a:r>
              <a:rPr lang="en-US" dirty="0">
                <a:effectLst/>
              </a:rPr>
              <a:t>to the worker's head.</a:t>
            </a:r>
          </a:p>
          <a:p>
            <a:r>
              <a:rPr lang="en-US" dirty="0">
                <a:effectLst/>
              </a:rPr>
              <a:t>Welding helmets are heat and electricity insulated and flame resistant</a:t>
            </a:r>
          </a:p>
          <a:p>
            <a:endParaRPr lang="en-US" dirty="0" smtClean="0"/>
          </a:p>
          <a:p>
            <a:endParaRPr lang="en-US" dirty="0"/>
          </a:p>
        </p:txBody>
      </p:sp>
      <p:pic>
        <p:nvPicPr>
          <p:cNvPr id="1026" name="Picture 2" descr="Figure 5. Headge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66270" y="4342575"/>
            <a:ext cx="2481141" cy="221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1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Identify different types of eye protection and their uses</a:t>
            </a:r>
          </a:p>
          <a:p>
            <a:r>
              <a:rPr lang="en-US" dirty="0" smtClean="0"/>
              <a:t>Evaluate the different types of face protection</a:t>
            </a:r>
          </a:p>
          <a:p>
            <a:r>
              <a:rPr lang="en-US" dirty="0" smtClean="0"/>
              <a:t>Understand the uses and limitations of head protection</a:t>
            </a:r>
          </a:p>
          <a:p>
            <a:r>
              <a:rPr lang="en-US" dirty="0" smtClean="0"/>
              <a:t>The usage characteristics of welding protective gear</a:t>
            </a:r>
          </a:p>
          <a:p>
            <a:r>
              <a:rPr lang="en-US" dirty="0" smtClean="0"/>
              <a:t>Choosing the right foot protection</a:t>
            </a:r>
          </a:p>
          <a:p>
            <a:endParaRPr lang="en-US" dirty="0" smtClean="0"/>
          </a:p>
          <a:p>
            <a:endParaRPr lang="en-US" dirty="0"/>
          </a:p>
        </p:txBody>
      </p:sp>
    </p:spTree>
    <p:extLst>
      <p:ext uri="{BB962C8B-B14F-4D97-AF65-F5344CB8AC3E}">
        <p14:creationId xmlns:p14="http://schemas.microsoft.com/office/powerpoint/2010/main" val="173271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Lenses shade scale</a:t>
            </a:r>
            <a:endParaRPr lang="en-US" dirty="0"/>
          </a:p>
        </p:txBody>
      </p:sp>
      <p:pic>
        <p:nvPicPr>
          <p:cNvPr id="2" name="Content Placeholder 1" descr="Shows the different lenses for different operations while welding " title="Filtering Lenses"/>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26015" y="131884"/>
            <a:ext cx="5480295" cy="6598372"/>
          </a:xfrm>
          <a:prstGeom prst="rect">
            <a:avLst/>
          </a:prstGeom>
        </p:spPr>
      </p:pic>
      <p:pic>
        <p:nvPicPr>
          <p:cNvPr id="2050" name="Picture 2" descr="Figure 2. Lift-front Window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9524" y="3431070"/>
            <a:ext cx="2489627" cy="273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7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 scale (continued)</a:t>
            </a:r>
            <a:br>
              <a:rPr lang="en-US" dirty="0" smtClean="0"/>
            </a:br>
            <a:endParaRPr lang="en-US" dirty="0"/>
          </a:p>
        </p:txBody>
      </p:sp>
      <p:pic>
        <p:nvPicPr>
          <p:cNvPr id="4" name="Content Placeholder 3" descr="Lense scale for different welding operations" title="Filtering Lense Scale"/>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446104" y="1357803"/>
            <a:ext cx="5228296" cy="4472698"/>
          </a:xfrm>
          <a:prstGeom prst="rect">
            <a:avLst/>
          </a:prstGeom>
        </p:spPr>
      </p:pic>
      <p:pic>
        <p:nvPicPr>
          <p:cNvPr id="3074" name="Picture 2" descr="Figure 4. Welding Gogg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8190" y="3024554"/>
            <a:ext cx="3749919" cy="24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9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Shade scale </a:t>
            </a:r>
            <a:br>
              <a:rPr lang="en-US" dirty="0"/>
            </a:br>
            <a:r>
              <a:rPr lang="en-US" dirty="0" smtClean="0"/>
              <a:t>(conclusion)</a:t>
            </a:r>
            <a:endParaRPr lang="en-US" dirty="0"/>
          </a:p>
        </p:txBody>
      </p:sp>
      <p:pic>
        <p:nvPicPr>
          <p:cNvPr id="4" name="Content Placeholder 3" descr="Shows the different lenses for different operations while welding " title="Filter Lens Scale "/>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224954" y="354749"/>
            <a:ext cx="5619627" cy="6138363"/>
          </a:xfrm>
          <a:prstGeom prst="rect">
            <a:avLst/>
          </a:prstGeom>
        </p:spPr>
      </p:pic>
    </p:spTree>
    <p:extLst>
      <p:ext uri="{BB962C8B-B14F-4D97-AF65-F5344CB8AC3E}">
        <p14:creationId xmlns:p14="http://schemas.microsoft.com/office/powerpoint/2010/main" val="92056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Welding Protective Gear (continued)</a:t>
            </a:r>
            <a:endParaRPr lang="en-US" dirty="0"/>
          </a:p>
        </p:txBody>
      </p:sp>
      <p:sp>
        <p:nvSpPr>
          <p:cNvPr id="5" name="Text Placeholder 4"/>
          <p:cNvSpPr>
            <a:spLocks noGrp="1"/>
          </p:cNvSpPr>
          <p:nvPr>
            <p:ph type="body" idx="1"/>
          </p:nvPr>
        </p:nvSpPr>
        <p:spPr/>
        <p:txBody>
          <a:bodyPr/>
          <a:lstStyle/>
          <a:p>
            <a:r>
              <a:rPr lang="en-US" dirty="0"/>
              <a:t>Gloves</a:t>
            </a:r>
          </a:p>
          <a:p>
            <a:endParaRPr lang="en-US" dirty="0"/>
          </a:p>
        </p:txBody>
      </p:sp>
      <p:sp>
        <p:nvSpPr>
          <p:cNvPr id="6" name="Content Placeholder 5"/>
          <p:cNvSpPr>
            <a:spLocks noGrp="1"/>
          </p:cNvSpPr>
          <p:nvPr>
            <p:ph sz="half" idx="2"/>
          </p:nvPr>
        </p:nvSpPr>
        <p:spPr/>
        <p:txBody>
          <a:bodyPr/>
          <a:lstStyle/>
          <a:p>
            <a:r>
              <a:rPr lang="en-US" dirty="0"/>
              <a:t>Leather</a:t>
            </a:r>
          </a:p>
          <a:p>
            <a:r>
              <a:rPr lang="en-US" dirty="0"/>
              <a:t>Heat resistant</a:t>
            </a:r>
          </a:p>
          <a:p>
            <a:r>
              <a:rPr lang="en-US" dirty="0">
                <a:effectLst/>
              </a:rPr>
              <a:t>The hands should be protected with leather gauntlet gloves</a:t>
            </a:r>
            <a:endParaRPr lang="en-US" dirty="0"/>
          </a:p>
          <a:p>
            <a:endParaRPr lang="en-US" dirty="0"/>
          </a:p>
        </p:txBody>
      </p:sp>
      <p:pic>
        <p:nvPicPr>
          <p:cNvPr id="5124" name="Picture 4" descr="Light Radi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47097" y="1852092"/>
            <a:ext cx="2125416" cy="393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2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Welding Protective Gear (conclusion)</a:t>
            </a:r>
            <a:endParaRPr lang="en-US" dirty="0"/>
          </a:p>
        </p:txBody>
      </p:sp>
      <p:sp>
        <p:nvSpPr>
          <p:cNvPr id="3" name="Text Placeholder 2"/>
          <p:cNvSpPr>
            <a:spLocks noGrp="1"/>
          </p:cNvSpPr>
          <p:nvPr>
            <p:ph type="body" idx="1"/>
          </p:nvPr>
        </p:nvSpPr>
        <p:spPr/>
        <p:txBody>
          <a:bodyPr/>
          <a:lstStyle/>
          <a:p>
            <a:r>
              <a:rPr lang="en-US" dirty="0" smtClean="0"/>
              <a:t>Foot protection</a:t>
            </a:r>
            <a:endParaRPr lang="en-US" dirty="0"/>
          </a:p>
        </p:txBody>
      </p:sp>
      <p:sp>
        <p:nvSpPr>
          <p:cNvPr id="4" name="Content Placeholder 3"/>
          <p:cNvSpPr>
            <a:spLocks noGrp="1"/>
          </p:cNvSpPr>
          <p:nvPr>
            <p:ph sz="half" idx="2"/>
          </p:nvPr>
        </p:nvSpPr>
        <p:spPr/>
        <p:txBody>
          <a:bodyPr>
            <a:normAutofit lnSpcReduction="10000"/>
          </a:bodyPr>
          <a:lstStyle/>
          <a:p>
            <a:r>
              <a:rPr lang="en-US" dirty="0">
                <a:effectLst/>
              </a:rPr>
              <a:t>A pair </a:t>
            </a:r>
            <a:r>
              <a:rPr lang="en-US" dirty="0" smtClean="0">
                <a:effectLst/>
              </a:rPr>
              <a:t>of </a:t>
            </a:r>
            <a:r>
              <a:rPr lang="en-US" dirty="0">
                <a:effectLst/>
              </a:rPr>
              <a:t>high top leather shoes, preferably safety shoes, is good protection for the feet. If low shoes are worn the ankles should be protected by fire resistant </a:t>
            </a:r>
            <a:r>
              <a:rPr lang="en-US" dirty="0" smtClean="0">
                <a:effectLst/>
              </a:rPr>
              <a:t>leggings</a:t>
            </a:r>
          </a:p>
          <a:p>
            <a:r>
              <a:rPr lang="en-US" dirty="0" smtClean="0">
                <a:effectLst/>
              </a:rPr>
              <a:t>Metatarsal guards</a:t>
            </a:r>
            <a:endParaRPr lang="en-US" dirty="0"/>
          </a:p>
        </p:txBody>
      </p:sp>
      <p:sp>
        <p:nvSpPr>
          <p:cNvPr id="5" name="Text Placeholder 4"/>
          <p:cNvSpPr>
            <a:spLocks noGrp="1"/>
          </p:cNvSpPr>
          <p:nvPr>
            <p:ph type="body" sz="quarter" idx="3"/>
          </p:nvPr>
        </p:nvSpPr>
        <p:spPr/>
        <p:txBody>
          <a:bodyPr/>
          <a:lstStyle/>
          <a:p>
            <a:r>
              <a:rPr lang="en-US" dirty="0" smtClean="0"/>
              <a:t>sleeves</a:t>
            </a:r>
            <a:endParaRPr lang="en-US" dirty="0"/>
          </a:p>
        </p:txBody>
      </p:sp>
      <p:sp>
        <p:nvSpPr>
          <p:cNvPr id="6" name="Content Placeholder 5"/>
          <p:cNvSpPr>
            <a:spLocks noGrp="1"/>
          </p:cNvSpPr>
          <p:nvPr>
            <p:ph sz="quarter" idx="4"/>
          </p:nvPr>
        </p:nvSpPr>
        <p:spPr/>
        <p:txBody>
          <a:bodyPr/>
          <a:lstStyle/>
          <a:p>
            <a:r>
              <a:rPr lang="en-US" dirty="0" smtClean="0"/>
              <a:t>Leather sleeves without cuffs in them are the preferred choice when welding </a:t>
            </a:r>
          </a:p>
          <a:p>
            <a:r>
              <a:rPr lang="en-US" dirty="0" smtClean="0"/>
              <a:t>The leather is fire resistant</a:t>
            </a:r>
            <a:endParaRPr lang="en-US" dirty="0"/>
          </a:p>
        </p:txBody>
      </p:sp>
    </p:spTree>
    <p:extLst>
      <p:ext uri="{BB962C8B-B14F-4D97-AF65-F5344CB8AC3E}">
        <p14:creationId xmlns:p14="http://schemas.microsoft.com/office/powerpoint/2010/main" val="333022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Protection</a:t>
            </a:r>
            <a:endParaRPr lang="en-US" dirty="0"/>
          </a:p>
        </p:txBody>
      </p:sp>
      <p:sp>
        <p:nvSpPr>
          <p:cNvPr id="4" name="Text Placeholder 3"/>
          <p:cNvSpPr>
            <a:spLocks noGrp="1"/>
          </p:cNvSpPr>
          <p:nvPr>
            <p:ph type="body" idx="1"/>
          </p:nvPr>
        </p:nvSpPr>
        <p:spPr/>
        <p:txBody>
          <a:bodyPr>
            <a:normAutofit fontScale="77500" lnSpcReduction="20000"/>
          </a:bodyPr>
          <a:lstStyle/>
          <a:p>
            <a:r>
              <a:rPr lang="en-US" dirty="0"/>
              <a:t>Employees who face possible foot or leg injuries from falling or rolling objects or from crushing or penetrating materials should 20 wear protective footwear. Also, employees whose work involves exposure to hot substances or corrosive or poisonous materials must have protective gear to cover exposed body parts, including legs and feet. If an employee’s feet may be exposed to electrical hazards, non-conductive footwear should be worn. On the other hand, workplace exposure to static electricity may necessitate the use of conductive footwear. </a:t>
            </a:r>
          </a:p>
        </p:txBody>
      </p:sp>
    </p:spTree>
    <p:extLst>
      <p:ext uri="{BB962C8B-B14F-4D97-AF65-F5344CB8AC3E}">
        <p14:creationId xmlns:p14="http://schemas.microsoft.com/office/powerpoint/2010/main" val="293296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Foot protection (continued)</a:t>
            </a:r>
            <a:endParaRPr lang="en-US" dirty="0"/>
          </a:p>
        </p:txBody>
      </p:sp>
      <p:sp>
        <p:nvSpPr>
          <p:cNvPr id="5" name="Text Placeholder 4"/>
          <p:cNvSpPr>
            <a:spLocks noGrp="1"/>
          </p:cNvSpPr>
          <p:nvPr>
            <p:ph type="body" idx="1"/>
          </p:nvPr>
        </p:nvSpPr>
        <p:spPr/>
        <p:txBody>
          <a:bodyPr/>
          <a:lstStyle/>
          <a:p>
            <a:r>
              <a:rPr lang="en-US" dirty="0" smtClean="0"/>
              <a:t>Steel toes</a:t>
            </a:r>
            <a:endParaRPr lang="en-US" dirty="0"/>
          </a:p>
        </p:txBody>
      </p:sp>
      <p:sp>
        <p:nvSpPr>
          <p:cNvPr id="6" name="Content Placeholder 5"/>
          <p:cNvSpPr>
            <a:spLocks noGrp="1"/>
          </p:cNvSpPr>
          <p:nvPr>
            <p:ph sz="half" idx="2"/>
          </p:nvPr>
        </p:nvSpPr>
        <p:spPr/>
        <p:txBody>
          <a:bodyPr/>
          <a:lstStyle/>
          <a:p>
            <a:r>
              <a:rPr lang="en-US" dirty="0" smtClean="0"/>
              <a:t>Z41-1999 or 1991</a:t>
            </a:r>
          </a:p>
          <a:p>
            <a:endParaRPr lang="en-US" dirty="0"/>
          </a:p>
        </p:txBody>
      </p:sp>
      <p:sp>
        <p:nvSpPr>
          <p:cNvPr id="7" name="Text Placeholder 6"/>
          <p:cNvSpPr>
            <a:spLocks noGrp="1"/>
          </p:cNvSpPr>
          <p:nvPr>
            <p:ph type="body" sz="quarter" idx="3"/>
          </p:nvPr>
        </p:nvSpPr>
        <p:spPr/>
        <p:txBody>
          <a:bodyPr/>
          <a:lstStyle/>
          <a:p>
            <a:r>
              <a:rPr lang="en-US" dirty="0" smtClean="0"/>
              <a:t>Special Purpose</a:t>
            </a:r>
            <a:endParaRPr lang="en-US" dirty="0"/>
          </a:p>
        </p:txBody>
      </p:sp>
      <p:sp>
        <p:nvSpPr>
          <p:cNvPr id="8" name="Content Placeholder 7"/>
          <p:cNvSpPr>
            <a:spLocks noGrp="1"/>
          </p:cNvSpPr>
          <p:nvPr>
            <p:ph sz="quarter" idx="4"/>
          </p:nvPr>
        </p:nvSpPr>
        <p:spPr/>
        <p:txBody>
          <a:bodyPr>
            <a:normAutofit fontScale="92500"/>
          </a:bodyPr>
          <a:lstStyle/>
          <a:p>
            <a:r>
              <a:rPr lang="en-US" dirty="0" smtClean="0"/>
              <a:t>Electrically conductive shoes- protect against build up of static electricity</a:t>
            </a:r>
          </a:p>
          <a:p>
            <a:r>
              <a:rPr lang="en-US" dirty="0" smtClean="0"/>
              <a:t>Electric hazard- nonconductive protect against completing a electrical circuit</a:t>
            </a:r>
          </a:p>
          <a:p>
            <a:r>
              <a:rPr lang="en-US" dirty="0" smtClean="0"/>
              <a:t>Foundry- insulated from extreme heat </a:t>
            </a:r>
            <a:endParaRPr lang="en-US" dirty="0"/>
          </a:p>
        </p:txBody>
      </p:sp>
    </p:spTree>
    <p:extLst>
      <p:ext uri="{BB962C8B-B14F-4D97-AF65-F5344CB8AC3E}">
        <p14:creationId xmlns:p14="http://schemas.microsoft.com/office/powerpoint/2010/main" val="3630887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Protection (conclusion)</a:t>
            </a:r>
            <a:endParaRPr lang="en-US" dirty="0"/>
          </a:p>
        </p:txBody>
      </p:sp>
      <p:sp>
        <p:nvSpPr>
          <p:cNvPr id="4" name="Content Placeholder 3"/>
          <p:cNvSpPr>
            <a:spLocks noGrp="1"/>
          </p:cNvSpPr>
          <p:nvPr>
            <p:ph idx="1"/>
          </p:nvPr>
        </p:nvSpPr>
        <p:spPr>
          <a:xfrm>
            <a:off x="674914" y="1676400"/>
            <a:ext cx="11016344" cy="5181599"/>
          </a:xfrm>
        </p:spPr>
        <p:txBody>
          <a:bodyPr>
            <a:normAutofit/>
          </a:bodyPr>
          <a:lstStyle/>
          <a:p>
            <a:pPr marL="0" indent="0" algn="ctr">
              <a:buNone/>
            </a:pPr>
            <a:r>
              <a:rPr lang="en-US" sz="2800" dirty="0"/>
              <a:t>Examples of situations in which an employee should wear foot and/or leg protection include</a:t>
            </a:r>
            <a:r>
              <a:rPr lang="en-US" sz="2800" dirty="0" smtClean="0"/>
              <a:t>:</a:t>
            </a:r>
          </a:p>
          <a:p>
            <a:r>
              <a:rPr lang="en-US" dirty="0"/>
              <a:t>When heavy objects such as barrels or tools might roll onto or fall on the employee’s </a:t>
            </a:r>
            <a:r>
              <a:rPr lang="en-US" dirty="0" smtClean="0"/>
              <a:t>feet</a:t>
            </a:r>
          </a:p>
          <a:p>
            <a:r>
              <a:rPr lang="en-US" dirty="0" smtClean="0"/>
              <a:t>Working </a:t>
            </a:r>
            <a:r>
              <a:rPr lang="en-US" dirty="0"/>
              <a:t>with sharp objects such as nails or spikes that could pierce the soles or uppers of ordinary </a:t>
            </a:r>
            <a:r>
              <a:rPr lang="en-US" dirty="0" smtClean="0"/>
              <a:t>shoes</a:t>
            </a:r>
          </a:p>
          <a:p>
            <a:r>
              <a:rPr lang="en-US" dirty="0" smtClean="0"/>
              <a:t>Exposure </a:t>
            </a:r>
            <a:r>
              <a:rPr lang="en-US" dirty="0"/>
              <a:t>to molten metal that might splash on feet or </a:t>
            </a:r>
            <a:r>
              <a:rPr lang="en-US" dirty="0" smtClean="0"/>
              <a:t>legs</a:t>
            </a:r>
            <a:endParaRPr lang="en-US" dirty="0"/>
          </a:p>
          <a:p>
            <a:r>
              <a:rPr lang="en-US" dirty="0" smtClean="0"/>
              <a:t>Working </a:t>
            </a:r>
            <a:r>
              <a:rPr lang="en-US" dirty="0"/>
              <a:t>on or around hot, wet or slippery </a:t>
            </a:r>
            <a:r>
              <a:rPr lang="en-US" dirty="0" smtClean="0"/>
              <a:t>surfaces</a:t>
            </a:r>
          </a:p>
          <a:p>
            <a:r>
              <a:rPr lang="en-US" dirty="0" smtClean="0"/>
              <a:t>Working </a:t>
            </a:r>
            <a:r>
              <a:rPr lang="en-US" dirty="0"/>
              <a:t>when electrical hazards are </a:t>
            </a:r>
            <a:r>
              <a:rPr lang="en-US" dirty="0" smtClean="0"/>
              <a:t>present</a:t>
            </a:r>
            <a:endParaRPr lang="en-US" dirty="0"/>
          </a:p>
        </p:txBody>
      </p:sp>
    </p:spTree>
    <p:extLst>
      <p:ext uri="{BB962C8B-B14F-4D97-AF65-F5344CB8AC3E}">
        <p14:creationId xmlns:p14="http://schemas.microsoft.com/office/powerpoint/2010/main" val="2801159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Protective Footwear</a:t>
            </a:r>
          </a:p>
        </p:txBody>
      </p:sp>
      <p:sp>
        <p:nvSpPr>
          <p:cNvPr id="3" name="Content Placeholder 2"/>
          <p:cNvSpPr>
            <a:spLocks noGrp="1"/>
          </p:cNvSpPr>
          <p:nvPr>
            <p:ph idx="1"/>
          </p:nvPr>
        </p:nvSpPr>
        <p:spPr>
          <a:xfrm>
            <a:off x="718456" y="2249487"/>
            <a:ext cx="11190515" cy="4412570"/>
          </a:xfrm>
        </p:spPr>
        <p:txBody>
          <a:bodyPr>
            <a:normAutofit/>
          </a:bodyPr>
          <a:lstStyle/>
          <a:p>
            <a:r>
              <a:rPr lang="en-US" dirty="0"/>
              <a:t>As with all protective equipment, safety footwear should be inspected prior to each use. </a:t>
            </a:r>
            <a:endParaRPr lang="en-US" dirty="0" smtClean="0"/>
          </a:p>
          <a:p>
            <a:r>
              <a:rPr lang="en-US" dirty="0" smtClean="0"/>
              <a:t>Shoes </a:t>
            </a:r>
            <a:r>
              <a:rPr lang="en-US" dirty="0"/>
              <a:t>and leggings should be checked for wear and tear at reasonable intervals. This includes looking for cracks or holes, separation of materials, broken buckles or laces. </a:t>
            </a:r>
            <a:endParaRPr lang="en-US" dirty="0" smtClean="0"/>
          </a:p>
          <a:p>
            <a:r>
              <a:rPr lang="en-US" dirty="0" smtClean="0"/>
              <a:t>The </a:t>
            </a:r>
            <a:r>
              <a:rPr lang="en-US" dirty="0"/>
              <a:t>soles of shoes should be checked for pieces of metal or other embedded items that could present electrical or tripping hazards. </a:t>
            </a:r>
            <a:endParaRPr lang="en-US" dirty="0" smtClean="0"/>
          </a:p>
          <a:p>
            <a:r>
              <a:rPr lang="en-US" dirty="0" smtClean="0"/>
              <a:t>Employees </a:t>
            </a:r>
            <a:r>
              <a:rPr lang="en-US" dirty="0"/>
              <a:t>should follow the manufacturers’ recommendations for cleaning and maintenance of protective footwear.</a:t>
            </a:r>
          </a:p>
        </p:txBody>
      </p:sp>
    </p:spTree>
    <p:extLst>
      <p:ext uri="{BB962C8B-B14F-4D97-AF65-F5344CB8AC3E}">
        <p14:creationId xmlns:p14="http://schemas.microsoft.com/office/powerpoint/2010/main" val="3316120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Gloves</a:t>
            </a:r>
            <a:endParaRPr lang="en-US" dirty="0"/>
          </a:p>
        </p:txBody>
      </p:sp>
      <p:sp>
        <p:nvSpPr>
          <p:cNvPr id="5" name="Text Placeholder 4"/>
          <p:cNvSpPr>
            <a:spLocks noGrp="1"/>
          </p:cNvSpPr>
          <p:nvPr>
            <p:ph type="body" idx="1"/>
          </p:nvPr>
        </p:nvSpPr>
        <p:spPr/>
        <p:txBody>
          <a:bodyPr/>
          <a:lstStyle/>
          <a:p>
            <a:r>
              <a:rPr lang="en-US" dirty="0"/>
              <a:t>There are many types of gloves available today to protect against a wide variety of hazards. The nature of the hazard and the operation involved will affect the selection of gloves.</a:t>
            </a:r>
          </a:p>
        </p:txBody>
      </p:sp>
    </p:spTree>
    <p:extLst>
      <p:ext uri="{BB962C8B-B14F-4D97-AF65-F5344CB8AC3E}">
        <p14:creationId xmlns:p14="http://schemas.microsoft.com/office/powerpoint/2010/main" val="388323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Continued</a:t>
            </a:r>
            <a:endParaRPr lang="en-US" dirty="0"/>
          </a:p>
        </p:txBody>
      </p:sp>
      <p:sp>
        <p:nvSpPr>
          <p:cNvPr id="3" name="Content Placeholder 2"/>
          <p:cNvSpPr>
            <a:spLocks noGrp="1"/>
          </p:cNvSpPr>
          <p:nvPr>
            <p:ph idx="1"/>
          </p:nvPr>
        </p:nvSpPr>
        <p:spPr/>
        <p:txBody>
          <a:bodyPr/>
          <a:lstStyle/>
          <a:p>
            <a:r>
              <a:rPr lang="en-US" dirty="0"/>
              <a:t>Identifying the usage and limitations of various respirators</a:t>
            </a:r>
          </a:p>
          <a:p>
            <a:r>
              <a:rPr lang="en-US" dirty="0" smtClean="0"/>
              <a:t>Describe </a:t>
            </a:r>
            <a:r>
              <a:rPr lang="en-US" dirty="0"/>
              <a:t>fit </a:t>
            </a:r>
            <a:r>
              <a:rPr lang="en-US" dirty="0" smtClean="0"/>
              <a:t>testing, medical evaluation, and their importance</a:t>
            </a:r>
          </a:p>
          <a:p>
            <a:r>
              <a:rPr lang="en-US" dirty="0" smtClean="0"/>
              <a:t>How to clean, care for, and store the respirator</a:t>
            </a:r>
            <a:endParaRPr lang="en-US" dirty="0"/>
          </a:p>
          <a:p>
            <a:endParaRPr lang="en-US" dirty="0"/>
          </a:p>
        </p:txBody>
      </p:sp>
    </p:spTree>
    <p:extLst>
      <p:ext uri="{BB962C8B-B14F-4D97-AF65-F5344CB8AC3E}">
        <p14:creationId xmlns:p14="http://schemas.microsoft.com/office/powerpoint/2010/main" val="1653718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Gloves (</a:t>
            </a:r>
            <a:r>
              <a:rPr lang="en-US" dirty="0" err="1" smtClean="0"/>
              <a:t>conTinued</a:t>
            </a:r>
            <a:r>
              <a:rPr lang="en-US" dirty="0" smtClean="0"/>
              <a:t>)</a:t>
            </a:r>
            <a:endParaRPr lang="en-US" dirty="0"/>
          </a:p>
        </p:txBody>
      </p:sp>
      <p:sp>
        <p:nvSpPr>
          <p:cNvPr id="8" name="Content Placeholder 7"/>
          <p:cNvSpPr>
            <a:spLocks noGrp="1"/>
          </p:cNvSpPr>
          <p:nvPr>
            <p:ph idx="1"/>
          </p:nvPr>
        </p:nvSpPr>
        <p:spPr>
          <a:xfrm>
            <a:off x="1141412" y="2249487"/>
            <a:ext cx="9905999" cy="1109175"/>
          </a:xfrm>
        </p:spPr>
        <p:txBody>
          <a:bodyPr/>
          <a:lstStyle/>
          <a:p>
            <a:pPr marL="0" indent="0" algn="ctr">
              <a:buNone/>
            </a:pPr>
            <a:r>
              <a:rPr lang="en-US" dirty="0"/>
              <a:t>The following are examples of some factors that may influence the selection of protective gloves for a </a:t>
            </a:r>
            <a:r>
              <a:rPr lang="en-US" dirty="0" smtClean="0"/>
              <a:t>workplace</a:t>
            </a:r>
            <a:r>
              <a:rPr lang="en-US" dirty="0"/>
              <a:t>:</a:t>
            </a:r>
            <a:endParaRPr lang="en-US" dirty="0" smtClean="0"/>
          </a:p>
          <a:p>
            <a:endParaRPr lang="en-US" dirty="0"/>
          </a:p>
        </p:txBody>
      </p:sp>
      <p:sp>
        <p:nvSpPr>
          <p:cNvPr id="11" name="TextBox 10"/>
          <p:cNvSpPr txBox="1"/>
          <p:nvPr/>
        </p:nvSpPr>
        <p:spPr>
          <a:xfrm>
            <a:off x="1141413" y="3358662"/>
            <a:ext cx="385261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Type of chemicals handled</a:t>
            </a:r>
            <a:r>
              <a:rPr lang="en-US" dirty="0" smtClean="0"/>
              <a:t>.</a:t>
            </a:r>
          </a:p>
          <a:p>
            <a:pPr marL="285750" indent="-285750">
              <a:buFont typeface="Arial" panose="020B0604020202020204" pitchFamily="34" charset="0"/>
              <a:buChar char="•"/>
            </a:pPr>
            <a:r>
              <a:rPr lang="en-US" dirty="0" smtClean="0"/>
              <a:t>Nature </a:t>
            </a:r>
            <a:r>
              <a:rPr lang="en-US" dirty="0"/>
              <a:t>of contact (total immersion, splash, etc.). </a:t>
            </a:r>
            <a:endParaRPr lang="en-US" dirty="0" smtClean="0"/>
          </a:p>
          <a:p>
            <a:pPr marL="285750" indent="-285750">
              <a:buFont typeface="Arial" panose="020B0604020202020204" pitchFamily="34" charset="0"/>
              <a:buChar char="•"/>
            </a:pPr>
            <a:r>
              <a:rPr lang="en-US" dirty="0" smtClean="0"/>
              <a:t>Duration </a:t>
            </a:r>
            <a:r>
              <a:rPr lang="en-US" dirty="0"/>
              <a:t>of contact. </a:t>
            </a:r>
            <a:endParaRPr lang="en-US" dirty="0" smtClean="0"/>
          </a:p>
          <a:p>
            <a:pPr marL="285750" indent="-285750">
              <a:buFont typeface="Arial" panose="020B0604020202020204" pitchFamily="34" charset="0"/>
              <a:buChar char="•"/>
            </a:pPr>
            <a:r>
              <a:rPr lang="en-US" dirty="0" smtClean="0"/>
              <a:t>Area </a:t>
            </a:r>
            <a:r>
              <a:rPr lang="en-US" dirty="0"/>
              <a:t>requiring protection (hand only, forearm, arm). </a:t>
            </a:r>
            <a:endParaRPr lang="en-US" dirty="0" smtClean="0"/>
          </a:p>
          <a:p>
            <a:pPr marL="285750" indent="-285750">
              <a:buFont typeface="Arial" panose="020B0604020202020204" pitchFamily="34" charset="0"/>
              <a:buChar char="•"/>
            </a:pPr>
            <a:r>
              <a:rPr lang="en-US" dirty="0" smtClean="0"/>
              <a:t>Grip </a:t>
            </a:r>
            <a:r>
              <a:rPr lang="en-US" dirty="0"/>
              <a:t>requirements (dry, wet, oily). </a:t>
            </a:r>
            <a:endParaRPr lang="en-US" dirty="0" smtClean="0"/>
          </a:p>
          <a:p>
            <a:pPr marL="285750" indent="-285750">
              <a:buFont typeface="Arial" panose="020B0604020202020204" pitchFamily="34" charset="0"/>
              <a:buChar char="•"/>
            </a:pPr>
            <a:r>
              <a:rPr lang="en-US" dirty="0" smtClean="0"/>
              <a:t>Thermal </a:t>
            </a:r>
            <a:r>
              <a:rPr lang="en-US" dirty="0"/>
              <a:t>protection</a:t>
            </a:r>
            <a:r>
              <a:rPr lang="en-US" dirty="0" smtClean="0"/>
              <a:t>.</a:t>
            </a:r>
          </a:p>
          <a:p>
            <a:pPr marL="285750" indent="-285750">
              <a:buFont typeface="Arial" panose="020B0604020202020204" pitchFamily="34" charset="0"/>
              <a:buChar char="•"/>
            </a:pPr>
            <a:r>
              <a:rPr lang="en-US" dirty="0"/>
              <a:t>Size and comfort. </a:t>
            </a:r>
          </a:p>
          <a:p>
            <a:pPr marL="285750" indent="-285750">
              <a:buFont typeface="Arial" panose="020B0604020202020204" pitchFamily="34" charset="0"/>
              <a:buChar char="•"/>
            </a:pPr>
            <a:r>
              <a:rPr lang="en-US" dirty="0"/>
              <a:t>Abrasion/resistance requirements. </a:t>
            </a:r>
          </a:p>
          <a:p>
            <a:pPr marL="285750" indent="-285750">
              <a:buFont typeface="Arial" panose="020B0604020202020204" pitchFamily="34" charset="0"/>
              <a:buChar char="•"/>
            </a:pPr>
            <a:endParaRPr lang="en-US" dirty="0"/>
          </a:p>
        </p:txBody>
      </p:sp>
      <p:sp>
        <p:nvSpPr>
          <p:cNvPr id="12" name="TextBox 11"/>
          <p:cNvSpPr txBox="1"/>
          <p:nvPr/>
        </p:nvSpPr>
        <p:spPr>
          <a:xfrm>
            <a:off x="5820509" y="3358662"/>
            <a:ext cx="4501660" cy="2585323"/>
          </a:xfrm>
          <a:prstGeom prst="rect">
            <a:avLst/>
          </a:prstGeom>
          <a:noFill/>
        </p:spPr>
        <p:txBody>
          <a:bodyPr wrap="square" rtlCol="0">
            <a:spAutoFit/>
          </a:bodyPr>
          <a:lstStyle/>
          <a:p>
            <a:r>
              <a:rPr lang="en-US" dirty="0" smtClean="0"/>
              <a:t>Gloves </a:t>
            </a:r>
            <a:r>
              <a:rPr lang="en-US" dirty="0"/>
              <a:t>made from a wide variety of materials are designed for many types of workplace hazards. In general, gloves fall into four groups: </a:t>
            </a:r>
            <a:endParaRPr lang="en-US" dirty="0" smtClean="0"/>
          </a:p>
          <a:p>
            <a:pPr marL="742950" lvl="1" indent="-285750">
              <a:buFont typeface="Arial" panose="020B0604020202020204" pitchFamily="34" charset="0"/>
              <a:buChar char="•"/>
            </a:pPr>
            <a:r>
              <a:rPr lang="en-US" dirty="0" smtClean="0"/>
              <a:t>Gloves </a:t>
            </a:r>
            <a:r>
              <a:rPr lang="en-US" dirty="0"/>
              <a:t>made of leather, canvas or metal </a:t>
            </a:r>
            <a:r>
              <a:rPr lang="en-US" dirty="0" smtClean="0"/>
              <a:t>mesh </a:t>
            </a:r>
          </a:p>
          <a:p>
            <a:pPr marL="742950" lvl="1" indent="-285750">
              <a:buFont typeface="Arial" panose="020B0604020202020204" pitchFamily="34" charset="0"/>
              <a:buChar char="•"/>
            </a:pPr>
            <a:r>
              <a:rPr lang="en-US" dirty="0" smtClean="0"/>
              <a:t>Fabric </a:t>
            </a:r>
            <a:r>
              <a:rPr lang="en-US" dirty="0"/>
              <a:t>and coated fabric </a:t>
            </a:r>
            <a:r>
              <a:rPr lang="en-US" dirty="0" smtClean="0"/>
              <a:t>gloves </a:t>
            </a:r>
          </a:p>
          <a:p>
            <a:pPr marL="742950" lvl="1" indent="-285750">
              <a:buFont typeface="Arial" panose="020B0604020202020204" pitchFamily="34" charset="0"/>
              <a:buChar char="•"/>
            </a:pPr>
            <a:r>
              <a:rPr lang="en-US" dirty="0" smtClean="0"/>
              <a:t>Chemical- </a:t>
            </a:r>
            <a:r>
              <a:rPr lang="en-US" dirty="0"/>
              <a:t>and liquid-resistant </a:t>
            </a:r>
            <a:r>
              <a:rPr lang="en-US" dirty="0" smtClean="0"/>
              <a:t>gloves</a:t>
            </a:r>
          </a:p>
          <a:p>
            <a:pPr marL="742950" lvl="1" indent="-285750">
              <a:buFont typeface="Arial" panose="020B0604020202020204" pitchFamily="34" charset="0"/>
              <a:buChar char="•"/>
            </a:pPr>
            <a:r>
              <a:rPr lang="en-US" dirty="0" smtClean="0"/>
              <a:t>Insulating </a:t>
            </a:r>
            <a:r>
              <a:rPr lang="en-US" dirty="0"/>
              <a:t>rubber gloves </a:t>
            </a:r>
          </a:p>
        </p:txBody>
      </p:sp>
    </p:spTree>
    <p:extLst>
      <p:ext uri="{BB962C8B-B14F-4D97-AF65-F5344CB8AC3E}">
        <p14:creationId xmlns:p14="http://schemas.microsoft.com/office/powerpoint/2010/main" val="3708776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of gloves</a:t>
            </a:r>
            <a:endParaRPr lang="en-US" dirty="0"/>
          </a:p>
        </p:txBody>
      </p:sp>
      <p:sp>
        <p:nvSpPr>
          <p:cNvPr id="3" name="Content Placeholder 2"/>
          <p:cNvSpPr>
            <a:spLocks noGrp="1"/>
          </p:cNvSpPr>
          <p:nvPr>
            <p:ph idx="1"/>
          </p:nvPr>
        </p:nvSpPr>
        <p:spPr/>
        <p:txBody>
          <a:bodyPr/>
          <a:lstStyle/>
          <a:p>
            <a:r>
              <a:rPr lang="en-US" dirty="0"/>
              <a:t>Protective gloves should be inspected before each use to ensure that they are not torn, punctured or made ineffective in any way. </a:t>
            </a:r>
            <a:endParaRPr lang="en-US" dirty="0" smtClean="0"/>
          </a:p>
          <a:p>
            <a:r>
              <a:rPr lang="en-US" dirty="0" smtClean="0"/>
              <a:t>A </a:t>
            </a:r>
            <a:r>
              <a:rPr lang="en-US" dirty="0"/>
              <a:t>visual inspection will help detect cuts or tears but a more thorough inspection by filling the gloves with water and tightly rolling the cuff towards the fingers will help reveal any pinhole leaks. </a:t>
            </a:r>
            <a:endParaRPr lang="en-US" dirty="0" smtClean="0"/>
          </a:p>
          <a:p>
            <a:r>
              <a:rPr lang="en-US" dirty="0" smtClean="0"/>
              <a:t>Gloves </a:t>
            </a:r>
            <a:r>
              <a:rPr lang="en-US" dirty="0"/>
              <a:t>that are discolored or stiff may also indicate deficiencies caused by excessive use or degradation from chemical exposure. </a:t>
            </a:r>
          </a:p>
        </p:txBody>
      </p:sp>
    </p:spTree>
    <p:extLst>
      <p:ext uri="{BB962C8B-B14F-4D97-AF65-F5344CB8AC3E}">
        <p14:creationId xmlns:p14="http://schemas.microsoft.com/office/powerpoint/2010/main" val="384448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Body Protection</a:t>
            </a:r>
            <a:endParaRPr lang="en-US" dirty="0"/>
          </a:p>
        </p:txBody>
      </p:sp>
      <p:sp>
        <p:nvSpPr>
          <p:cNvPr id="5" name="Text Placeholder 4"/>
          <p:cNvSpPr>
            <a:spLocks noGrp="1"/>
          </p:cNvSpPr>
          <p:nvPr>
            <p:ph type="body" idx="1"/>
          </p:nvPr>
        </p:nvSpPr>
        <p:spPr/>
        <p:txBody>
          <a:bodyPr/>
          <a:lstStyle/>
          <a:p>
            <a:r>
              <a:rPr lang="en-US" dirty="0"/>
              <a:t>Employees who face possible bodily injury of any kind that cannot be eliminated through engineering, work practice or administrative controls, must wear appropriate body protection while performing their jobs</a:t>
            </a:r>
          </a:p>
        </p:txBody>
      </p:sp>
    </p:spTree>
    <p:extLst>
      <p:ext uri="{BB962C8B-B14F-4D97-AF65-F5344CB8AC3E}">
        <p14:creationId xmlns:p14="http://schemas.microsoft.com/office/powerpoint/2010/main" val="341564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Body Protection (continued)</a:t>
            </a:r>
            <a:endParaRPr lang="en-US" dirty="0"/>
          </a:p>
        </p:txBody>
      </p:sp>
      <p:sp>
        <p:nvSpPr>
          <p:cNvPr id="5" name="Content Placeholder 4"/>
          <p:cNvSpPr>
            <a:spLocks noGrp="1"/>
          </p:cNvSpPr>
          <p:nvPr>
            <p:ph idx="1"/>
          </p:nvPr>
        </p:nvSpPr>
        <p:spPr/>
        <p:txBody>
          <a:bodyPr/>
          <a:lstStyle/>
          <a:p>
            <a:pPr marL="0" indent="0">
              <a:buNone/>
            </a:pPr>
            <a:r>
              <a:rPr lang="en-US" dirty="0" smtClean="0"/>
              <a:t>The </a:t>
            </a:r>
            <a:r>
              <a:rPr lang="en-US" dirty="0"/>
              <a:t>following are examples of workplace hazards that could cause bodily injury</a:t>
            </a:r>
            <a:r>
              <a:rPr lang="en-US" dirty="0" smtClean="0"/>
              <a:t>:</a:t>
            </a:r>
          </a:p>
          <a:p>
            <a:pPr lvl="1"/>
            <a:r>
              <a:rPr lang="en-US" dirty="0"/>
              <a:t>Temperature </a:t>
            </a:r>
            <a:r>
              <a:rPr lang="en-US" dirty="0" smtClean="0"/>
              <a:t>extremes</a:t>
            </a:r>
          </a:p>
          <a:p>
            <a:pPr lvl="1"/>
            <a:r>
              <a:rPr lang="en-US" dirty="0" smtClean="0"/>
              <a:t>Hot </a:t>
            </a:r>
            <a:r>
              <a:rPr lang="en-US" dirty="0"/>
              <a:t>splashes from molten metals and other hot </a:t>
            </a:r>
            <a:r>
              <a:rPr lang="en-US" dirty="0" smtClean="0"/>
              <a:t>liquids</a:t>
            </a:r>
          </a:p>
          <a:p>
            <a:pPr lvl="1"/>
            <a:r>
              <a:rPr lang="en-US" dirty="0" smtClean="0"/>
              <a:t>Potential </a:t>
            </a:r>
            <a:r>
              <a:rPr lang="en-US" dirty="0"/>
              <a:t>impacts from tools, machinery and </a:t>
            </a:r>
            <a:r>
              <a:rPr lang="en-US" dirty="0" smtClean="0"/>
              <a:t>materials</a:t>
            </a:r>
          </a:p>
          <a:p>
            <a:pPr lvl="1"/>
            <a:r>
              <a:rPr lang="en-US" dirty="0" smtClean="0"/>
              <a:t>Hazardous </a:t>
            </a:r>
            <a:r>
              <a:rPr lang="en-US" dirty="0"/>
              <a:t>chemicals.</a:t>
            </a:r>
          </a:p>
        </p:txBody>
      </p:sp>
    </p:spTree>
    <p:extLst>
      <p:ext uri="{BB962C8B-B14F-4D97-AF65-F5344CB8AC3E}">
        <p14:creationId xmlns:p14="http://schemas.microsoft.com/office/powerpoint/2010/main" val="417847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Protective clothing comes in a variety of materials, each effective against particular hazards, such as:</a:t>
            </a:r>
          </a:p>
        </p:txBody>
      </p:sp>
      <p:sp>
        <p:nvSpPr>
          <p:cNvPr id="3" name="Content Placeholder 2"/>
          <p:cNvSpPr>
            <a:spLocks noGrp="1"/>
          </p:cNvSpPr>
          <p:nvPr>
            <p:ph idx="1"/>
          </p:nvPr>
        </p:nvSpPr>
        <p:spPr>
          <a:xfrm>
            <a:off x="1141412" y="2249487"/>
            <a:ext cx="9905999" cy="4251674"/>
          </a:xfrm>
        </p:spPr>
        <p:txBody>
          <a:bodyPr>
            <a:normAutofit/>
          </a:bodyPr>
          <a:lstStyle/>
          <a:p>
            <a:r>
              <a:rPr lang="en-US" b="1" dirty="0"/>
              <a:t>Paper-like </a:t>
            </a:r>
            <a:r>
              <a:rPr lang="en-US" b="1" dirty="0" smtClean="0"/>
              <a:t>fiber- </a:t>
            </a:r>
            <a:r>
              <a:rPr lang="en-US" dirty="0" smtClean="0"/>
              <a:t>used </a:t>
            </a:r>
            <a:r>
              <a:rPr lang="en-US" dirty="0"/>
              <a:t>for disposable suits provide protection against dust and splashes. </a:t>
            </a:r>
            <a:endParaRPr lang="en-US" dirty="0" smtClean="0"/>
          </a:p>
          <a:p>
            <a:r>
              <a:rPr lang="en-US" b="1" dirty="0"/>
              <a:t>T</a:t>
            </a:r>
            <a:r>
              <a:rPr lang="en-US" b="1" dirty="0" smtClean="0"/>
              <a:t>reated </a:t>
            </a:r>
            <a:r>
              <a:rPr lang="en-US" b="1" dirty="0"/>
              <a:t>wool and cotton </a:t>
            </a:r>
            <a:r>
              <a:rPr lang="en-US" dirty="0"/>
              <a:t>adapts well to changing temperatures, is comfortable, and fire-resistant and protects against dust, abrasions and rough and irritating surfaces. </a:t>
            </a:r>
            <a:endParaRPr lang="en-US" dirty="0" smtClean="0"/>
          </a:p>
          <a:p>
            <a:r>
              <a:rPr lang="en-US" b="1" dirty="0" smtClean="0"/>
              <a:t>Duck</a:t>
            </a:r>
            <a:r>
              <a:rPr lang="en-US" dirty="0" smtClean="0"/>
              <a:t> </a:t>
            </a:r>
            <a:r>
              <a:rPr lang="en-US" dirty="0"/>
              <a:t>is a closely woven cotton fabric that protects against cuts and bruises when handling heavy, sharp or rough materials. </a:t>
            </a:r>
            <a:endParaRPr lang="en-US" dirty="0" smtClean="0"/>
          </a:p>
        </p:txBody>
      </p:sp>
    </p:spTree>
    <p:extLst>
      <p:ext uri="{BB962C8B-B14F-4D97-AF65-F5344CB8AC3E}">
        <p14:creationId xmlns:p14="http://schemas.microsoft.com/office/powerpoint/2010/main" val="60292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Protective clothing comes in a variety of materials, each effective against particular hazards, such as</a:t>
            </a:r>
            <a:r>
              <a:rPr lang="en-US" dirty="0" smtClean="0"/>
              <a:t>: continued</a:t>
            </a:r>
            <a:endParaRPr lang="en-US" dirty="0"/>
          </a:p>
        </p:txBody>
      </p:sp>
      <p:sp>
        <p:nvSpPr>
          <p:cNvPr id="3" name="Content Placeholder 2"/>
          <p:cNvSpPr>
            <a:spLocks noGrp="1"/>
          </p:cNvSpPr>
          <p:nvPr>
            <p:ph idx="1"/>
          </p:nvPr>
        </p:nvSpPr>
        <p:spPr/>
        <p:txBody>
          <a:bodyPr/>
          <a:lstStyle/>
          <a:p>
            <a:r>
              <a:rPr lang="en-US" b="1" dirty="0"/>
              <a:t>Leather</a:t>
            </a:r>
            <a:r>
              <a:rPr lang="en-US" dirty="0"/>
              <a:t> is often used to protect against dry heat and flames. </a:t>
            </a:r>
          </a:p>
          <a:p>
            <a:r>
              <a:rPr lang="en-US" b="1" dirty="0"/>
              <a:t>Rubber, rubberized fabrics, neoprene and plastics </a:t>
            </a:r>
            <a:r>
              <a:rPr lang="en-US" dirty="0"/>
              <a:t>protect against certain chemicals and physical hazards. </a:t>
            </a:r>
          </a:p>
          <a:p>
            <a:pPr marL="0" indent="0">
              <a:buNone/>
            </a:pPr>
            <a:r>
              <a:rPr lang="en-US" dirty="0"/>
              <a:t>When chemical or physical hazards are present, check with the clothing manufacturer to ensure that the material selected will provide protection against the specific hazard.</a:t>
            </a:r>
          </a:p>
          <a:p>
            <a:endParaRPr lang="en-US" dirty="0"/>
          </a:p>
        </p:txBody>
      </p:sp>
    </p:spTree>
    <p:extLst>
      <p:ext uri="{BB962C8B-B14F-4D97-AF65-F5344CB8AC3E}">
        <p14:creationId xmlns:p14="http://schemas.microsoft.com/office/powerpoint/2010/main" val="585049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Hearing Protection</a:t>
            </a:r>
            <a:endParaRPr lang="en-US" dirty="0"/>
          </a:p>
        </p:txBody>
      </p:sp>
    </p:spTree>
    <p:extLst>
      <p:ext uri="{BB962C8B-B14F-4D97-AF65-F5344CB8AC3E}">
        <p14:creationId xmlns:p14="http://schemas.microsoft.com/office/powerpoint/2010/main" val="3861895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Hearing Protection (continued)</a:t>
            </a:r>
            <a:endParaRPr lang="en-US" dirty="0"/>
          </a:p>
        </p:txBody>
      </p:sp>
      <p:sp>
        <p:nvSpPr>
          <p:cNvPr id="5" name="Content Placeholder 4"/>
          <p:cNvSpPr>
            <a:spLocks noGrp="1"/>
          </p:cNvSpPr>
          <p:nvPr>
            <p:ph idx="1"/>
          </p:nvPr>
        </p:nvSpPr>
        <p:spPr/>
        <p:txBody>
          <a:bodyPr/>
          <a:lstStyle/>
          <a:p>
            <a:pPr marL="0" indent="0" algn="ctr">
              <a:buNone/>
            </a:pPr>
            <a:r>
              <a:rPr lang="en-US" dirty="0"/>
              <a:t>Employee exposure to excessive noise depends upon a number of factors, including: </a:t>
            </a:r>
            <a:endParaRPr lang="en-US" dirty="0" smtClean="0"/>
          </a:p>
          <a:p>
            <a:r>
              <a:rPr lang="en-US" dirty="0"/>
              <a:t>The loudness of the noise as measured in decibels (dB). </a:t>
            </a:r>
            <a:endParaRPr lang="en-US" dirty="0" smtClean="0"/>
          </a:p>
          <a:p>
            <a:r>
              <a:rPr lang="en-US" dirty="0" smtClean="0"/>
              <a:t>The </a:t>
            </a:r>
            <a:r>
              <a:rPr lang="en-US" dirty="0"/>
              <a:t>duration of each employee’s exposure to the noise</a:t>
            </a:r>
            <a:r>
              <a:rPr lang="en-US" dirty="0" smtClean="0"/>
              <a:t>.</a:t>
            </a:r>
          </a:p>
          <a:p>
            <a:r>
              <a:rPr lang="en-US" dirty="0" smtClean="0"/>
              <a:t>Whether </a:t>
            </a:r>
            <a:r>
              <a:rPr lang="en-US" dirty="0"/>
              <a:t>employees move between work areas with different noise levels</a:t>
            </a:r>
            <a:r>
              <a:rPr lang="en-US" dirty="0" smtClean="0"/>
              <a:t>.</a:t>
            </a:r>
          </a:p>
          <a:p>
            <a:r>
              <a:rPr lang="en-US" dirty="0"/>
              <a:t>Whether noise is generated from one or multiple sources.</a:t>
            </a:r>
          </a:p>
        </p:txBody>
      </p:sp>
    </p:spTree>
    <p:extLst>
      <p:ext uri="{BB962C8B-B14F-4D97-AF65-F5344CB8AC3E}">
        <p14:creationId xmlns:p14="http://schemas.microsoft.com/office/powerpoint/2010/main" val="26367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Protection (conclusion)</a:t>
            </a:r>
            <a:endParaRPr lang="en-US" dirty="0"/>
          </a:p>
        </p:txBody>
      </p:sp>
      <p:sp>
        <p:nvSpPr>
          <p:cNvPr id="3" name="Content Placeholder 2"/>
          <p:cNvSpPr>
            <a:spLocks noGrp="1"/>
          </p:cNvSpPr>
          <p:nvPr>
            <p:ph idx="1"/>
          </p:nvPr>
        </p:nvSpPr>
        <p:spPr/>
        <p:txBody>
          <a:bodyPr/>
          <a:lstStyle/>
          <a:p>
            <a:pPr marL="0" indent="0" algn="ctr">
              <a:buNone/>
            </a:pPr>
            <a:r>
              <a:rPr lang="en-US" dirty="0"/>
              <a:t>Generally, the louder the noise, the shorter the exposure time before hearing protection is required. For instance, employees may be exposed to a noise level of 90 dB for 8 hours per day</a:t>
            </a:r>
          </a:p>
        </p:txBody>
      </p:sp>
      <p:pic>
        <p:nvPicPr>
          <p:cNvPr id="3074" name="Picture 2" descr="Image result for osha.gov hearing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1911" y="4038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45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Hearing protection</a:t>
            </a:r>
            <a:endParaRPr lang="en-US" dirty="0"/>
          </a:p>
        </p:txBody>
      </p:sp>
      <p:sp>
        <p:nvSpPr>
          <p:cNvPr id="3" name="Content Placeholder 2"/>
          <p:cNvSpPr>
            <a:spLocks noGrp="1"/>
          </p:cNvSpPr>
          <p:nvPr>
            <p:ph idx="1"/>
          </p:nvPr>
        </p:nvSpPr>
        <p:spPr/>
        <p:txBody>
          <a:bodyPr>
            <a:normAutofit fontScale="92500"/>
          </a:bodyPr>
          <a:lstStyle/>
          <a:p>
            <a:r>
              <a:rPr lang="en-US" b="1" dirty="0"/>
              <a:t>Single-use earplugs </a:t>
            </a:r>
            <a:r>
              <a:rPr lang="en-US" dirty="0"/>
              <a:t>are made of waxed cotton, foam, silicone rubber or fiberglass wool. They are self-forming and, when properly inserted, they work as well as most molded earplugs. </a:t>
            </a:r>
            <a:endParaRPr lang="en-US" dirty="0" smtClean="0"/>
          </a:p>
          <a:p>
            <a:r>
              <a:rPr lang="en-US" b="1" dirty="0" smtClean="0"/>
              <a:t>Pre-formed </a:t>
            </a:r>
            <a:r>
              <a:rPr lang="en-US" b="1" dirty="0"/>
              <a:t>or molded earplugs </a:t>
            </a:r>
            <a:r>
              <a:rPr lang="en-US" dirty="0"/>
              <a:t>must be individually fitted by a professional and can be disposable or reusable. Reusable plugs should be cleaned after each use. </a:t>
            </a:r>
            <a:endParaRPr lang="en-US" dirty="0" smtClean="0"/>
          </a:p>
          <a:p>
            <a:r>
              <a:rPr lang="en-US" b="1" dirty="0" smtClean="0"/>
              <a:t>Earmuffs</a:t>
            </a:r>
            <a:r>
              <a:rPr lang="en-US" dirty="0" smtClean="0"/>
              <a:t> </a:t>
            </a:r>
            <a:r>
              <a:rPr lang="en-US" dirty="0"/>
              <a:t>require a perfect seal around the ear. Glasses, facial hair, long hair or facial movements such as chewing may reduce the protective value of earmuffs.</a:t>
            </a:r>
          </a:p>
        </p:txBody>
      </p:sp>
    </p:spTree>
    <p:extLst>
      <p:ext uri="{BB962C8B-B14F-4D97-AF65-F5344CB8AC3E}">
        <p14:creationId xmlns:p14="http://schemas.microsoft.com/office/powerpoint/2010/main" val="196284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pPr marL="0" indent="0">
              <a:buNone/>
            </a:pPr>
            <a:r>
              <a:rPr lang="en-US" b="1" dirty="0">
                <a:effectLst/>
              </a:rPr>
              <a:t>Each employee shall be trained to know at least the following</a:t>
            </a:r>
            <a:r>
              <a:rPr lang="en-US" b="1" dirty="0" smtClean="0">
                <a:effectLst/>
              </a:rPr>
              <a:t>:</a:t>
            </a:r>
          </a:p>
          <a:p>
            <a:pPr lvl="1"/>
            <a:r>
              <a:rPr lang="en-US" dirty="0">
                <a:effectLst/>
              </a:rPr>
              <a:t>When PPE is </a:t>
            </a:r>
            <a:r>
              <a:rPr lang="en-US" dirty="0" smtClean="0">
                <a:effectLst/>
              </a:rPr>
              <a:t>necessary.</a:t>
            </a:r>
            <a:endParaRPr lang="en-US" dirty="0">
              <a:effectLst/>
            </a:endParaRPr>
          </a:p>
          <a:p>
            <a:pPr lvl="1"/>
            <a:r>
              <a:rPr lang="en-US" dirty="0">
                <a:effectLst/>
              </a:rPr>
              <a:t>What PPE is necessary.</a:t>
            </a:r>
          </a:p>
          <a:p>
            <a:pPr lvl="1"/>
            <a:r>
              <a:rPr lang="en-US" dirty="0">
                <a:effectLst/>
              </a:rPr>
              <a:t>How to properly don, doff, adjust, and wear PPE.</a:t>
            </a:r>
          </a:p>
          <a:p>
            <a:pPr lvl="1"/>
            <a:r>
              <a:rPr lang="en-US" dirty="0">
                <a:effectLst/>
              </a:rPr>
              <a:t>Limitations of the PPE.</a:t>
            </a:r>
          </a:p>
          <a:p>
            <a:pPr lvl="1"/>
            <a:r>
              <a:rPr lang="en-US" dirty="0">
                <a:effectLst/>
              </a:rPr>
              <a:t>Proper care, maintenance, useful life, and disposal of the PPE</a:t>
            </a:r>
          </a:p>
          <a:p>
            <a:pPr marL="0" indent="0" algn="ctr">
              <a:buNone/>
            </a:pPr>
            <a:endParaRPr lang="en-US" b="1" dirty="0"/>
          </a:p>
        </p:txBody>
      </p:sp>
    </p:spTree>
    <p:extLst>
      <p:ext uri="{BB962C8B-B14F-4D97-AF65-F5344CB8AC3E}">
        <p14:creationId xmlns:p14="http://schemas.microsoft.com/office/powerpoint/2010/main" val="3261308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Noise Exposure</a:t>
            </a:r>
            <a:endParaRPr lang="en-US" dirty="0"/>
          </a:p>
        </p:txBody>
      </p:sp>
      <p:graphicFrame>
        <p:nvGraphicFramePr>
          <p:cNvPr id="4" name="Table 3" descr="Chart shows how long you can be exposed to different sound levels" title="dB chart"/>
          <p:cNvGraphicFramePr>
            <a:graphicFrameLocks noGrp="1"/>
          </p:cNvGraphicFramePr>
          <p:nvPr>
            <p:extLst>
              <p:ext uri="{D42A27DB-BD31-4B8C-83A1-F6EECF244321}">
                <p14:modId xmlns:p14="http://schemas.microsoft.com/office/powerpoint/2010/main" val="2719482181"/>
              </p:ext>
            </p:extLst>
          </p:nvPr>
        </p:nvGraphicFramePr>
        <p:xfrm>
          <a:off x="1907319" y="1757118"/>
          <a:ext cx="8128000" cy="370840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658027970"/>
                    </a:ext>
                  </a:extLst>
                </a:gridCol>
                <a:gridCol w="4064000">
                  <a:extLst>
                    <a:ext uri="{9D8B030D-6E8A-4147-A177-3AD203B41FA5}">
                      <a16:colId xmlns="" xmlns:a16="http://schemas.microsoft.com/office/drawing/2014/main" val="1334190547"/>
                    </a:ext>
                  </a:extLst>
                </a:gridCol>
              </a:tblGrid>
              <a:tr h="370840">
                <a:tc>
                  <a:txBody>
                    <a:bodyPr/>
                    <a:lstStyle/>
                    <a:p>
                      <a:r>
                        <a:rPr lang="en-US" dirty="0" smtClean="0"/>
                        <a:t>Duration</a:t>
                      </a:r>
                      <a:r>
                        <a:rPr lang="en-US" baseline="0" dirty="0" smtClean="0"/>
                        <a:t> per day, in hours</a:t>
                      </a:r>
                      <a:endParaRPr lang="en-US" dirty="0"/>
                    </a:p>
                  </a:txBody>
                  <a:tcPr/>
                </a:tc>
                <a:tc>
                  <a:txBody>
                    <a:bodyPr/>
                    <a:lstStyle/>
                    <a:p>
                      <a:r>
                        <a:rPr lang="en-US" dirty="0" smtClean="0"/>
                        <a:t>Sound in dB</a:t>
                      </a:r>
                      <a:endParaRPr lang="en-US" dirty="0"/>
                    </a:p>
                  </a:txBody>
                  <a:tcPr/>
                </a:tc>
                <a:extLst>
                  <a:ext uri="{0D108BD9-81ED-4DB2-BD59-A6C34878D82A}">
                    <a16:rowId xmlns="" xmlns:a16="http://schemas.microsoft.com/office/drawing/2014/main" val="2999240751"/>
                  </a:ext>
                </a:extLst>
              </a:tr>
              <a:tr h="370840">
                <a:tc>
                  <a:txBody>
                    <a:bodyPr/>
                    <a:lstStyle/>
                    <a:p>
                      <a:r>
                        <a:rPr lang="en-US" dirty="0" smtClean="0"/>
                        <a:t>8</a:t>
                      </a:r>
                      <a:endParaRPr lang="en-US" dirty="0"/>
                    </a:p>
                  </a:txBody>
                  <a:tcPr/>
                </a:tc>
                <a:tc>
                  <a:txBody>
                    <a:bodyPr/>
                    <a:lstStyle/>
                    <a:p>
                      <a:r>
                        <a:rPr lang="en-US" dirty="0" smtClean="0"/>
                        <a:t>90</a:t>
                      </a:r>
                      <a:endParaRPr lang="en-US" dirty="0"/>
                    </a:p>
                  </a:txBody>
                  <a:tcPr/>
                </a:tc>
                <a:extLst>
                  <a:ext uri="{0D108BD9-81ED-4DB2-BD59-A6C34878D82A}">
                    <a16:rowId xmlns="" xmlns:a16="http://schemas.microsoft.com/office/drawing/2014/main" val="4224225724"/>
                  </a:ext>
                </a:extLst>
              </a:tr>
              <a:tr h="370840">
                <a:tc>
                  <a:txBody>
                    <a:bodyPr/>
                    <a:lstStyle/>
                    <a:p>
                      <a:r>
                        <a:rPr lang="en-US" dirty="0" smtClean="0"/>
                        <a:t>6</a:t>
                      </a:r>
                      <a:endParaRPr lang="en-US" dirty="0"/>
                    </a:p>
                  </a:txBody>
                  <a:tcPr/>
                </a:tc>
                <a:tc>
                  <a:txBody>
                    <a:bodyPr/>
                    <a:lstStyle/>
                    <a:p>
                      <a:r>
                        <a:rPr lang="en-US" dirty="0" smtClean="0"/>
                        <a:t>92</a:t>
                      </a:r>
                      <a:endParaRPr lang="en-US" dirty="0"/>
                    </a:p>
                  </a:txBody>
                  <a:tcPr/>
                </a:tc>
                <a:extLst>
                  <a:ext uri="{0D108BD9-81ED-4DB2-BD59-A6C34878D82A}">
                    <a16:rowId xmlns="" xmlns:a16="http://schemas.microsoft.com/office/drawing/2014/main" val="1630929903"/>
                  </a:ext>
                </a:extLst>
              </a:tr>
              <a:tr h="370840">
                <a:tc>
                  <a:txBody>
                    <a:bodyPr/>
                    <a:lstStyle/>
                    <a:p>
                      <a:r>
                        <a:rPr lang="en-US" dirty="0" smtClean="0"/>
                        <a:t>4</a:t>
                      </a:r>
                      <a:endParaRPr lang="en-US" dirty="0"/>
                    </a:p>
                  </a:txBody>
                  <a:tcPr/>
                </a:tc>
                <a:tc>
                  <a:txBody>
                    <a:bodyPr/>
                    <a:lstStyle/>
                    <a:p>
                      <a:r>
                        <a:rPr lang="en-US" dirty="0" smtClean="0"/>
                        <a:t>95</a:t>
                      </a:r>
                      <a:endParaRPr lang="en-US" dirty="0"/>
                    </a:p>
                  </a:txBody>
                  <a:tcPr/>
                </a:tc>
                <a:extLst>
                  <a:ext uri="{0D108BD9-81ED-4DB2-BD59-A6C34878D82A}">
                    <a16:rowId xmlns="" xmlns:a16="http://schemas.microsoft.com/office/drawing/2014/main" val="2223045006"/>
                  </a:ext>
                </a:extLst>
              </a:tr>
              <a:tr h="370840">
                <a:tc>
                  <a:txBody>
                    <a:bodyPr/>
                    <a:lstStyle/>
                    <a:p>
                      <a:r>
                        <a:rPr lang="en-US" dirty="0" smtClean="0"/>
                        <a:t>3</a:t>
                      </a:r>
                      <a:endParaRPr lang="en-US" dirty="0"/>
                    </a:p>
                  </a:txBody>
                  <a:tcPr/>
                </a:tc>
                <a:tc>
                  <a:txBody>
                    <a:bodyPr/>
                    <a:lstStyle/>
                    <a:p>
                      <a:r>
                        <a:rPr lang="en-US" dirty="0" smtClean="0"/>
                        <a:t>97</a:t>
                      </a:r>
                      <a:endParaRPr lang="en-US" dirty="0"/>
                    </a:p>
                  </a:txBody>
                  <a:tcPr/>
                </a:tc>
                <a:extLst>
                  <a:ext uri="{0D108BD9-81ED-4DB2-BD59-A6C34878D82A}">
                    <a16:rowId xmlns="" xmlns:a16="http://schemas.microsoft.com/office/drawing/2014/main" val="2429318493"/>
                  </a:ext>
                </a:extLst>
              </a:tr>
              <a:tr h="370840">
                <a:tc>
                  <a:txBody>
                    <a:bodyPr/>
                    <a:lstStyle/>
                    <a:p>
                      <a:r>
                        <a:rPr lang="en-US" dirty="0" smtClean="0"/>
                        <a:t>2</a:t>
                      </a:r>
                      <a:endParaRPr lang="en-US" dirty="0"/>
                    </a:p>
                  </a:txBody>
                  <a:tcPr/>
                </a:tc>
                <a:tc>
                  <a:txBody>
                    <a:bodyPr/>
                    <a:lstStyle/>
                    <a:p>
                      <a:r>
                        <a:rPr lang="en-US" dirty="0" smtClean="0"/>
                        <a:t>100</a:t>
                      </a:r>
                      <a:endParaRPr lang="en-US" dirty="0"/>
                    </a:p>
                  </a:txBody>
                  <a:tcPr/>
                </a:tc>
                <a:extLst>
                  <a:ext uri="{0D108BD9-81ED-4DB2-BD59-A6C34878D82A}">
                    <a16:rowId xmlns="" xmlns:a16="http://schemas.microsoft.com/office/drawing/2014/main" val="2195519218"/>
                  </a:ext>
                </a:extLst>
              </a:tr>
              <a:tr h="370840">
                <a:tc>
                  <a:txBody>
                    <a:bodyPr/>
                    <a:lstStyle/>
                    <a:p>
                      <a:r>
                        <a:rPr lang="en-US" dirty="0" smtClean="0"/>
                        <a:t>1.5</a:t>
                      </a:r>
                      <a:endParaRPr lang="en-US" dirty="0"/>
                    </a:p>
                  </a:txBody>
                  <a:tcPr/>
                </a:tc>
                <a:tc>
                  <a:txBody>
                    <a:bodyPr/>
                    <a:lstStyle/>
                    <a:p>
                      <a:r>
                        <a:rPr lang="en-US" dirty="0" smtClean="0"/>
                        <a:t>102</a:t>
                      </a:r>
                      <a:endParaRPr lang="en-US" dirty="0"/>
                    </a:p>
                  </a:txBody>
                  <a:tcPr/>
                </a:tc>
                <a:extLst>
                  <a:ext uri="{0D108BD9-81ED-4DB2-BD59-A6C34878D82A}">
                    <a16:rowId xmlns="" xmlns:a16="http://schemas.microsoft.com/office/drawing/2014/main" val="3603630037"/>
                  </a:ext>
                </a:extLst>
              </a:tr>
              <a:tr h="370840">
                <a:tc>
                  <a:txBody>
                    <a:bodyPr/>
                    <a:lstStyle/>
                    <a:p>
                      <a:r>
                        <a:rPr lang="en-US" dirty="0" smtClean="0"/>
                        <a:t>1</a:t>
                      </a:r>
                      <a:endParaRPr lang="en-US" dirty="0"/>
                    </a:p>
                  </a:txBody>
                  <a:tcPr/>
                </a:tc>
                <a:tc>
                  <a:txBody>
                    <a:bodyPr/>
                    <a:lstStyle/>
                    <a:p>
                      <a:r>
                        <a:rPr lang="en-US" dirty="0" smtClean="0"/>
                        <a:t>105</a:t>
                      </a:r>
                      <a:endParaRPr lang="en-US" dirty="0"/>
                    </a:p>
                  </a:txBody>
                  <a:tcPr/>
                </a:tc>
                <a:extLst>
                  <a:ext uri="{0D108BD9-81ED-4DB2-BD59-A6C34878D82A}">
                    <a16:rowId xmlns="" xmlns:a16="http://schemas.microsoft.com/office/drawing/2014/main" val="169918654"/>
                  </a:ext>
                </a:extLst>
              </a:tr>
              <a:tr h="370840">
                <a:tc>
                  <a:txBody>
                    <a:bodyPr/>
                    <a:lstStyle/>
                    <a:p>
                      <a:r>
                        <a:rPr lang="en-US" dirty="0" smtClean="0"/>
                        <a:t>.5</a:t>
                      </a:r>
                      <a:endParaRPr lang="en-US" dirty="0"/>
                    </a:p>
                  </a:txBody>
                  <a:tcPr/>
                </a:tc>
                <a:tc>
                  <a:txBody>
                    <a:bodyPr/>
                    <a:lstStyle/>
                    <a:p>
                      <a:r>
                        <a:rPr lang="en-US" dirty="0" smtClean="0"/>
                        <a:t>110</a:t>
                      </a:r>
                      <a:endParaRPr lang="en-US" dirty="0"/>
                    </a:p>
                  </a:txBody>
                  <a:tcPr/>
                </a:tc>
                <a:extLst>
                  <a:ext uri="{0D108BD9-81ED-4DB2-BD59-A6C34878D82A}">
                    <a16:rowId xmlns="" xmlns:a16="http://schemas.microsoft.com/office/drawing/2014/main" val="3792491612"/>
                  </a:ext>
                </a:extLst>
              </a:tr>
              <a:tr h="370840">
                <a:tc>
                  <a:txBody>
                    <a:bodyPr/>
                    <a:lstStyle/>
                    <a:p>
                      <a:r>
                        <a:rPr lang="en-US" dirty="0" smtClean="0"/>
                        <a:t>.25 or less</a:t>
                      </a:r>
                      <a:endParaRPr lang="en-US" dirty="0"/>
                    </a:p>
                  </a:txBody>
                  <a:tcPr/>
                </a:tc>
                <a:tc>
                  <a:txBody>
                    <a:bodyPr/>
                    <a:lstStyle/>
                    <a:p>
                      <a:r>
                        <a:rPr lang="en-US" dirty="0" smtClean="0"/>
                        <a:t>115</a:t>
                      </a:r>
                      <a:endParaRPr lang="en-US" dirty="0"/>
                    </a:p>
                  </a:txBody>
                  <a:tcPr/>
                </a:tc>
                <a:extLst>
                  <a:ext uri="{0D108BD9-81ED-4DB2-BD59-A6C34878D82A}">
                    <a16:rowId xmlns="" xmlns:a16="http://schemas.microsoft.com/office/drawing/2014/main" val="437634795"/>
                  </a:ext>
                </a:extLst>
              </a:tr>
            </a:tbl>
          </a:graphicData>
        </a:graphic>
      </p:graphicFrame>
    </p:spTree>
    <p:extLst>
      <p:ext uri="{BB962C8B-B14F-4D97-AF65-F5344CB8AC3E}">
        <p14:creationId xmlns:p14="http://schemas.microsoft.com/office/powerpoint/2010/main" val="598376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Respirators</a:t>
            </a:r>
            <a:endParaRPr lang="en-US" dirty="0"/>
          </a:p>
        </p:txBody>
      </p:sp>
      <p:sp>
        <p:nvSpPr>
          <p:cNvPr id="4" name="Text Placeholder 3"/>
          <p:cNvSpPr>
            <a:spLocks noGrp="1"/>
          </p:cNvSpPr>
          <p:nvPr>
            <p:ph type="body" idx="1"/>
          </p:nvPr>
        </p:nvSpPr>
        <p:spPr/>
        <p:txBody>
          <a:bodyPr>
            <a:normAutofit lnSpcReduction="10000"/>
          </a:bodyPr>
          <a:lstStyle/>
          <a:p>
            <a:r>
              <a:rPr lang="en-US" dirty="0">
                <a:effectLst/>
              </a:rPr>
              <a:t>An estimated 5 million workers are required to wear respirators in 1.3 million workplaces throughout the United States. Respirators protect workers against insufficient oxygen environments, harmful dusts, fogs, smokes, mists, gases, vapors, and sprays. These hazards may cause cancer, lung impairment, diseases, or death.</a:t>
            </a:r>
            <a:endParaRPr lang="en-US" dirty="0"/>
          </a:p>
        </p:txBody>
      </p:sp>
    </p:spTree>
    <p:extLst>
      <p:ext uri="{BB962C8B-B14F-4D97-AF65-F5344CB8AC3E}">
        <p14:creationId xmlns:p14="http://schemas.microsoft.com/office/powerpoint/2010/main" val="1296633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Respirator Types</a:t>
            </a:r>
            <a:endParaRPr lang="en-US" dirty="0"/>
          </a:p>
        </p:txBody>
      </p:sp>
      <p:sp>
        <p:nvSpPr>
          <p:cNvPr id="2" name="Content Placeholder 1"/>
          <p:cNvSpPr>
            <a:spLocks noGrp="1"/>
          </p:cNvSpPr>
          <p:nvPr>
            <p:ph idx="1"/>
          </p:nvPr>
        </p:nvSpPr>
        <p:spPr/>
        <p:txBody>
          <a:bodyPr/>
          <a:lstStyle/>
          <a:p>
            <a:pPr marL="0" indent="0">
              <a:buNone/>
            </a:pPr>
            <a:r>
              <a:rPr lang="en-US" sz="2800" dirty="0" smtClean="0"/>
              <a:t>View Video</a:t>
            </a:r>
            <a:r>
              <a:rPr lang="en-US" b="1" dirty="0" smtClean="0"/>
              <a:t>:  </a:t>
            </a:r>
            <a:r>
              <a:rPr lang="en-US" b="1" dirty="0" smtClean="0">
                <a:hlinkClick r:id="rId3" action="ppaction://hlinkfile" tooltip="Link to You Tube video"/>
              </a:rPr>
              <a:t>https://youtu.be/u_Dovk_khLw </a:t>
            </a:r>
            <a:endParaRPr lang="en-US" b="1" dirty="0"/>
          </a:p>
        </p:txBody>
      </p:sp>
    </p:spTree>
    <p:extLst>
      <p:ext uri="{BB962C8B-B14F-4D97-AF65-F5344CB8AC3E}">
        <p14:creationId xmlns:p14="http://schemas.microsoft.com/office/powerpoint/2010/main" val="1277493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Basic types of respirators</a:t>
            </a:r>
            <a:endParaRPr lang="en-US" dirty="0"/>
          </a:p>
        </p:txBody>
      </p:sp>
      <p:sp>
        <p:nvSpPr>
          <p:cNvPr id="5" name="Text Placeholder 4"/>
          <p:cNvSpPr>
            <a:spLocks noGrp="1"/>
          </p:cNvSpPr>
          <p:nvPr>
            <p:ph type="body" idx="1"/>
          </p:nvPr>
        </p:nvSpPr>
        <p:spPr/>
        <p:txBody>
          <a:bodyPr/>
          <a:lstStyle/>
          <a:p>
            <a:r>
              <a:rPr lang="en-US" dirty="0" smtClean="0"/>
              <a:t>Air Supplied</a:t>
            </a:r>
            <a:endParaRPr lang="en-US" dirty="0"/>
          </a:p>
        </p:txBody>
      </p:sp>
      <p:sp>
        <p:nvSpPr>
          <p:cNvPr id="6" name="Content Placeholder 5"/>
          <p:cNvSpPr>
            <a:spLocks noGrp="1"/>
          </p:cNvSpPr>
          <p:nvPr>
            <p:ph sz="half" idx="2"/>
          </p:nvPr>
        </p:nvSpPr>
        <p:spPr/>
        <p:txBody>
          <a:bodyPr>
            <a:normAutofit fontScale="92500" lnSpcReduction="20000"/>
          </a:bodyPr>
          <a:lstStyle/>
          <a:p>
            <a:pPr marL="0" indent="0">
              <a:buNone/>
            </a:pPr>
            <a:r>
              <a:rPr lang="en-US" dirty="0">
                <a:effectLst/>
              </a:rPr>
              <a:t>P</a:t>
            </a:r>
            <a:r>
              <a:rPr lang="en-US" dirty="0" smtClean="0">
                <a:effectLst/>
              </a:rPr>
              <a:t>rotect </a:t>
            </a:r>
            <a:r>
              <a:rPr lang="en-US" dirty="0">
                <a:effectLst/>
              </a:rPr>
              <a:t>by supplying </a:t>
            </a:r>
            <a:r>
              <a:rPr lang="en-US" dirty="0" smtClean="0">
                <a:effectLst/>
              </a:rPr>
              <a:t>clean, breathable </a:t>
            </a:r>
            <a:r>
              <a:rPr lang="en-US" dirty="0">
                <a:effectLst/>
              </a:rPr>
              <a:t>air from another source. Respirators that fall into this category </a:t>
            </a:r>
            <a:r>
              <a:rPr lang="en-US" dirty="0" smtClean="0">
                <a:effectLst/>
              </a:rPr>
              <a:t>include: </a:t>
            </a:r>
          </a:p>
          <a:p>
            <a:pPr lvl="1"/>
            <a:r>
              <a:rPr lang="en-US" dirty="0" smtClean="0">
                <a:effectLst/>
              </a:rPr>
              <a:t>airline </a:t>
            </a:r>
            <a:r>
              <a:rPr lang="en-US" dirty="0">
                <a:effectLst/>
              </a:rPr>
              <a:t>respirators, which use compressed air from a remote </a:t>
            </a:r>
            <a:r>
              <a:rPr lang="en-US" dirty="0" smtClean="0">
                <a:effectLst/>
              </a:rPr>
              <a:t>source</a:t>
            </a:r>
          </a:p>
          <a:p>
            <a:pPr lvl="1"/>
            <a:r>
              <a:rPr lang="en-US" dirty="0" smtClean="0">
                <a:effectLst/>
              </a:rPr>
              <a:t>self-contained </a:t>
            </a:r>
            <a:r>
              <a:rPr lang="en-US" dirty="0">
                <a:effectLst/>
              </a:rPr>
              <a:t>breathing apparatus (SCBA), which include their own air supply.</a:t>
            </a:r>
            <a:endParaRPr lang="en-US" dirty="0"/>
          </a:p>
        </p:txBody>
      </p:sp>
      <p:sp>
        <p:nvSpPr>
          <p:cNvPr id="7" name="Text Placeholder 6"/>
          <p:cNvSpPr>
            <a:spLocks noGrp="1"/>
          </p:cNvSpPr>
          <p:nvPr>
            <p:ph type="body" sz="quarter" idx="3"/>
          </p:nvPr>
        </p:nvSpPr>
        <p:spPr/>
        <p:txBody>
          <a:bodyPr/>
          <a:lstStyle/>
          <a:p>
            <a:r>
              <a:rPr lang="en-US" dirty="0"/>
              <a:t>Air Purifying</a:t>
            </a:r>
          </a:p>
        </p:txBody>
      </p:sp>
      <p:sp>
        <p:nvSpPr>
          <p:cNvPr id="8" name="Content Placeholder 7"/>
          <p:cNvSpPr>
            <a:spLocks noGrp="1"/>
          </p:cNvSpPr>
          <p:nvPr>
            <p:ph sz="quarter" idx="4"/>
          </p:nvPr>
        </p:nvSpPr>
        <p:spPr/>
        <p:txBody>
          <a:bodyPr>
            <a:normAutofit fontScale="85000" lnSpcReduction="20000"/>
          </a:bodyPr>
          <a:lstStyle/>
          <a:p>
            <a:pPr marL="0" indent="0">
              <a:buNone/>
            </a:pPr>
            <a:r>
              <a:rPr lang="en-US" dirty="0">
                <a:effectLst/>
              </a:rPr>
              <a:t>R</a:t>
            </a:r>
            <a:r>
              <a:rPr lang="en-US" dirty="0" smtClean="0">
                <a:effectLst/>
              </a:rPr>
              <a:t>emoval </a:t>
            </a:r>
            <a:r>
              <a:rPr lang="en-US" dirty="0">
                <a:effectLst/>
              </a:rPr>
              <a:t>of contaminants from the air. Respirators of this type include particulate respirators, which filter out airborne particles, and air-purifying respirators with cartridges/canisters which filter out chemicals and </a:t>
            </a:r>
            <a:r>
              <a:rPr lang="en-US" dirty="0" smtClean="0">
                <a:effectLst/>
              </a:rPr>
              <a:t>gases</a:t>
            </a:r>
          </a:p>
          <a:p>
            <a:pPr lvl="1"/>
            <a:r>
              <a:rPr lang="en-US" dirty="0" smtClean="0">
                <a:effectLst/>
              </a:rPr>
              <a:t>Cannot be used in oxygen deficient atmospheres</a:t>
            </a:r>
            <a:endParaRPr lang="en-US" dirty="0"/>
          </a:p>
        </p:txBody>
      </p:sp>
      <p:pic>
        <p:nvPicPr>
          <p:cNvPr id="2050" name="Picture 2" descr="Image result for osha.gov types of respira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40360" y="619126"/>
            <a:ext cx="1897554" cy="2190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sha.gov types of respirat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0580" y="1549154"/>
            <a:ext cx="1952966" cy="156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37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Respirators</a:t>
            </a:r>
            <a:endParaRPr lang="en-US" dirty="0"/>
          </a:p>
        </p:txBody>
      </p:sp>
      <p:sp>
        <p:nvSpPr>
          <p:cNvPr id="5" name="Text Placeholder 4"/>
          <p:cNvSpPr>
            <a:spLocks noGrp="1"/>
          </p:cNvSpPr>
          <p:nvPr>
            <p:ph type="body" idx="1"/>
          </p:nvPr>
        </p:nvSpPr>
        <p:spPr/>
        <p:txBody>
          <a:bodyPr/>
          <a:lstStyle/>
          <a:p>
            <a:r>
              <a:rPr lang="en-US" b="1" i="1" dirty="0">
                <a:effectLst/>
              </a:rPr>
              <a:t>Particulate Respirators</a:t>
            </a:r>
            <a:endParaRPr lang="en-US" dirty="0"/>
          </a:p>
        </p:txBody>
      </p:sp>
      <p:sp>
        <p:nvSpPr>
          <p:cNvPr id="6" name="Content Placeholder 5"/>
          <p:cNvSpPr>
            <a:spLocks noGrp="1"/>
          </p:cNvSpPr>
          <p:nvPr>
            <p:ph sz="half" idx="2"/>
          </p:nvPr>
        </p:nvSpPr>
        <p:spPr/>
        <p:txBody>
          <a:bodyPr>
            <a:normAutofit fontScale="70000" lnSpcReduction="20000"/>
          </a:bodyPr>
          <a:lstStyle/>
          <a:p>
            <a:r>
              <a:rPr lang="en-US" dirty="0">
                <a:effectLst/>
              </a:rPr>
              <a:t>Filter out dusts, fumes and mists.</a:t>
            </a:r>
          </a:p>
          <a:p>
            <a:r>
              <a:rPr lang="en-US" dirty="0">
                <a:effectLst/>
              </a:rPr>
              <a:t>Are usually disposable dust masks or respirators with disposable filters.</a:t>
            </a:r>
          </a:p>
          <a:p>
            <a:r>
              <a:rPr lang="en-US" dirty="0">
                <a:effectLst/>
              </a:rPr>
              <a:t>Must be replaced when they become discolored, damaged, or clogged.</a:t>
            </a:r>
          </a:p>
          <a:p>
            <a:r>
              <a:rPr lang="en-US" dirty="0">
                <a:effectLst/>
              </a:rPr>
              <a:t>Examples: filtering </a:t>
            </a:r>
            <a:r>
              <a:rPr lang="en-US" dirty="0" smtClean="0">
                <a:effectLst/>
              </a:rPr>
              <a:t>face piece </a:t>
            </a:r>
            <a:r>
              <a:rPr lang="en-US" dirty="0">
                <a:effectLst/>
              </a:rPr>
              <a:t>or elastomeric respirator.</a:t>
            </a:r>
          </a:p>
          <a:p>
            <a:r>
              <a:rPr lang="en-US" dirty="0" smtClean="0">
                <a:effectLst/>
              </a:rPr>
              <a:t>Intended </a:t>
            </a:r>
            <a:r>
              <a:rPr lang="en-US" dirty="0">
                <a:effectLst/>
              </a:rPr>
              <a:t>only for low hazard levels. </a:t>
            </a:r>
            <a:endParaRPr lang="en-US" dirty="0"/>
          </a:p>
        </p:txBody>
      </p:sp>
      <p:sp>
        <p:nvSpPr>
          <p:cNvPr id="7" name="Text Placeholder 6"/>
          <p:cNvSpPr>
            <a:spLocks noGrp="1"/>
          </p:cNvSpPr>
          <p:nvPr>
            <p:ph type="body" sz="quarter" idx="3"/>
          </p:nvPr>
        </p:nvSpPr>
        <p:spPr/>
        <p:txBody>
          <a:bodyPr/>
          <a:lstStyle/>
          <a:p>
            <a:r>
              <a:rPr lang="en-US" b="1" i="1" dirty="0">
                <a:effectLst/>
              </a:rPr>
              <a:t>Chemical Cartridge/Gas Mask Respirator</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a:effectLst/>
              </a:rPr>
              <a:t>Uses replaceable chemical cartridges or canisters to remove the contaminant.</a:t>
            </a:r>
          </a:p>
          <a:p>
            <a:r>
              <a:rPr lang="en-US" dirty="0">
                <a:effectLst/>
              </a:rPr>
              <a:t>Are color-coded to help you select the right one.</a:t>
            </a:r>
          </a:p>
          <a:p>
            <a:r>
              <a:rPr lang="en-US" dirty="0">
                <a:effectLst/>
              </a:rPr>
              <a:t>May require more than one cartridge to protect against multiple hazards</a:t>
            </a:r>
          </a:p>
        </p:txBody>
      </p:sp>
    </p:spTree>
    <p:extLst>
      <p:ext uri="{BB962C8B-B14F-4D97-AF65-F5344CB8AC3E}">
        <p14:creationId xmlns:p14="http://schemas.microsoft.com/office/powerpoint/2010/main" val="100762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Color code of filter respirator cartages </a:t>
            </a:r>
            <a:endParaRPr lang="en-US" dirty="0"/>
          </a:p>
        </p:txBody>
      </p:sp>
      <p:graphicFrame>
        <p:nvGraphicFramePr>
          <p:cNvPr id="9" name="Content Placeholder 8" descr="Table shows the color code for respirator filters" title="Respirator Cartages"/>
          <p:cNvGraphicFramePr>
            <a:graphicFrameLocks noGrp="1"/>
          </p:cNvGraphicFramePr>
          <p:nvPr>
            <p:ph idx="1"/>
            <p:extLst>
              <p:ext uri="{D42A27DB-BD31-4B8C-83A1-F6EECF244321}">
                <p14:modId xmlns:p14="http://schemas.microsoft.com/office/powerpoint/2010/main" val="3839742773"/>
              </p:ext>
            </p:extLst>
          </p:nvPr>
        </p:nvGraphicFramePr>
        <p:xfrm>
          <a:off x="2451786" y="2249486"/>
          <a:ext cx="7285254" cy="3541716"/>
        </p:xfrm>
        <a:graphic>
          <a:graphicData uri="http://schemas.openxmlformats.org/drawingml/2006/table">
            <a:tbl>
              <a:tblPr firstRow="1"/>
              <a:tblGrid>
                <a:gridCol w="3642627">
                  <a:extLst>
                    <a:ext uri="{9D8B030D-6E8A-4147-A177-3AD203B41FA5}">
                      <a16:colId xmlns="" xmlns:a16="http://schemas.microsoft.com/office/drawing/2014/main" val="1004951288"/>
                    </a:ext>
                  </a:extLst>
                </a:gridCol>
                <a:gridCol w="3642627">
                  <a:extLst>
                    <a:ext uri="{9D8B030D-6E8A-4147-A177-3AD203B41FA5}">
                      <a16:colId xmlns="" xmlns:a16="http://schemas.microsoft.com/office/drawing/2014/main" val="1446208285"/>
                    </a:ext>
                  </a:extLst>
                </a:gridCol>
              </a:tblGrid>
              <a:tr h="234079">
                <a:tc>
                  <a:txBody>
                    <a:bodyPr/>
                    <a:lstStyle/>
                    <a:p>
                      <a:pPr algn="l" fontAlgn="b"/>
                      <a:r>
                        <a:rPr lang="en-US" sz="1200" b="1">
                          <a:solidFill>
                            <a:schemeClr val="bg1"/>
                          </a:solidFill>
                          <a:effectLst/>
                        </a:rPr>
                        <a:t>Contaminant</a:t>
                      </a:r>
                    </a:p>
                  </a:txBody>
                  <a:tcPr marL="31804" marR="31804" marT="25443" marB="25443"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200" b="1" dirty="0">
                          <a:solidFill>
                            <a:schemeClr val="bg1"/>
                          </a:solidFill>
                          <a:effectLst/>
                        </a:rPr>
                        <a:t>Color Coding on Cartridge/Canister</a:t>
                      </a:r>
                    </a:p>
                  </a:txBody>
                  <a:tcPr marL="31804" marR="31804" marT="25443" marB="25443"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812988813"/>
                  </a:ext>
                </a:extLst>
              </a:tr>
              <a:tr h="234079">
                <a:tc>
                  <a:txBody>
                    <a:bodyPr/>
                    <a:lstStyle/>
                    <a:p>
                      <a:pPr algn="l" fontAlgn="t"/>
                      <a:r>
                        <a:rPr lang="en-US" sz="1200">
                          <a:solidFill>
                            <a:schemeClr val="bg1"/>
                          </a:solidFill>
                          <a:effectLst/>
                        </a:rPr>
                        <a:t>Acid gases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solidFill>
                            <a:schemeClr val="bg1"/>
                          </a:solidFill>
                          <a:effectLst/>
                        </a:rPr>
                        <a:t>White</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3056377925"/>
                  </a:ext>
                </a:extLst>
              </a:tr>
              <a:tr h="417271">
                <a:tc>
                  <a:txBody>
                    <a:bodyPr/>
                    <a:lstStyle/>
                    <a:p>
                      <a:pPr algn="l" fontAlgn="t"/>
                      <a:r>
                        <a:rPr lang="en-US" sz="1200">
                          <a:solidFill>
                            <a:schemeClr val="bg1"/>
                          </a:solidFill>
                          <a:effectLst/>
                        </a:rPr>
                        <a:t>Hydrocyanic acid gas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solidFill>
                            <a:schemeClr val="bg1"/>
                          </a:solidFill>
                          <a:effectLst/>
                        </a:rPr>
                        <a:t>White with 1/2 inch green stripe completely around the canister near the bottom.</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296055679"/>
                  </a:ext>
                </a:extLst>
              </a:tr>
              <a:tr h="417271">
                <a:tc>
                  <a:txBody>
                    <a:bodyPr/>
                    <a:lstStyle/>
                    <a:p>
                      <a:pPr algn="l" fontAlgn="t"/>
                      <a:r>
                        <a:rPr lang="en-US" sz="1200">
                          <a:solidFill>
                            <a:schemeClr val="bg1"/>
                          </a:solidFill>
                          <a:effectLst/>
                        </a:rPr>
                        <a:t>Chlorine gas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solidFill>
                            <a:schemeClr val="bg1"/>
                          </a:solidFill>
                          <a:effectLst/>
                        </a:rPr>
                        <a:t>White with 1/2 inch yellow stripe completely around the canister near the bottom.</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3780593727"/>
                  </a:ext>
                </a:extLst>
              </a:tr>
              <a:tr h="234079">
                <a:tc>
                  <a:txBody>
                    <a:bodyPr/>
                    <a:lstStyle/>
                    <a:p>
                      <a:pPr algn="l" fontAlgn="t"/>
                      <a:r>
                        <a:rPr lang="en-US" sz="1200">
                          <a:solidFill>
                            <a:schemeClr val="bg1"/>
                          </a:solidFill>
                          <a:effectLst/>
                        </a:rPr>
                        <a:t>Organic vapors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solidFill>
                            <a:schemeClr val="bg1"/>
                          </a:solidFill>
                          <a:effectLst/>
                        </a:rPr>
                        <a:t>Black</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052139685"/>
                  </a:ext>
                </a:extLst>
              </a:tr>
              <a:tr h="234079">
                <a:tc>
                  <a:txBody>
                    <a:bodyPr/>
                    <a:lstStyle/>
                    <a:p>
                      <a:pPr algn="l" fontAlgn="t"/>
                      <a:r>
                        <a:rPr lang="en-US" sz="1200">
                          <a:solidFill>
                            <a:schemeClr val="bg1"/>
                          </a:solidFill>
                          <a:effectLst/>
                        </a:rPr>
                        <a:t>Ammonia gas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solidFill>
                            <a:schemeClr val="bg1"/>
                          </a:solidFill>
                          <a:effectLst/>
                        </a:rPr>
                        <a:t>Green</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458625706"/>
                  </a:ext>
                </a:extLst>
              </a:tr>
              <a:tr h="417271">
                <a:tc>
                  <a:txBody>
                    <a:bodyPr/>
                    <a:lstStyle/>
                    <a:p>
                      <a:pPr algn="l" fontAlgn="t"/>
                      <a:r>
                        <a:rPr lang="en-US" sz="1200">
                          <a:solidFill>
                            <a:schemeClr val="bg1"/>
                          </a:solidFill>
                          <a:effectLst/>
                        </a:rPr>
                        <a:t>Acid gases and ammonia gas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solidFill>
                            <a:schemeClr val="bg1"/>
                          </a:solidFill>
                          <a:effectLst/>
                        </a:rPr>
                        <a:t>Green with 1/2 inch white stripe completely around the canister near the bottom.</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567131942"/>
                  </a:ext>
                </a:extLst>
              </a:tr>
              <a:tr h="234079">
                <a:tc>
                  <a:txBody>
                    <a:bodyPr/>
                    <a:lstStyle/>
                    <a:p>
                      <a:pPr algn="l" fontAlgn="t"/>
                      <a:r>
                        <a:rPr lang="en-US" sz="1200">
                          <a:solidFill>
                            <a:schemeClr val="bg1"/>
                          </a:solidFill>
                          <a:effectLst/>
                        </a:rPr>
                        <a:t>Carbon monoxide</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solidFill>
                            <a:schemeClr val="bg1"/>
                          </a:solidFill>
                          <a:effectLst/>
                        </a:rPr>
                        <a:t>Blue</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3121865028"/>
                  </a:ext>
                </a:extLst>
              </a:tr>
              <a:tr h="234079">
                <a:tc>
                  <a:txBody>
                    <a:bodyPr/>
                    <a:lstStyle/>
                    <a:p>
                      <a:pPr algn="l" fontAlgn="t"/>
                      <a:r>
                        <a:rPr lang="en-US" sz="1200">
                          <a:solidFill>
                            <a:schemeClr val="bg1"/>
                          </a:solidFill>
                          <a:effectLst/>
                        </a:rPr>
                        <a:t>Acid gases &amp; organic vapors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solidFill>
                            <a:schemeClr val="bg1"/>
                          </a:solidFill>
                          <a:effectLst/>
                        </a:rPr>
                        <a:t>Yellow</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935320449"/>
                  </a:ext>
                </a:extLst>
              </a:tr>
              <a:tr h="417271">
                <a:tc>
                  <a:txBody>
                    <a:bodyPr/>
                    <a:lstStyle/>
                    <a:p>
                      <a:pPr algn="l" fontAlgn="t"/>
                      <a:r>
                        <a:rPr lang="en-US" sz="1200">
                          <a:solidFill>
                            <a:schemeClr val="bg1"/>
                          </a:solidFill>
                          <a:effectLst/>
                        </a:rPr>
                        <a:t>Hydrocyanic acid gas and chloropicrin vapor</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solidFill>
                            <a:schemeClr val="bg1"/>
                          </a:solidFill>
                          <a:effectLst/>
                        </a:rPr>
                        <a:t>Yellow with 1/2 inch blue stripe completely around the canister near the bottom.</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1016319579"/>
                  </a:ext>
                </a:extLst>
              </a:tr>
              <a:tr h="234079">
                <a:tc>
                  <a:txBody>
                    <a:bodyPr/>
                    <a:lstStyle/>
                    <a:p>
                      <a:pPr algn="l" fontAlgn="t"/>
                      <a:r>
                        <a:rPr lang="en-US" sz="1200">
                          <a:solidFill>
                            <a:schemeClr val="bg1"/>
                          </a:solidFill>
                          <a:effectLst/>
                        </a:rPr>
                        <a:t>Acid gases, organic vapors, and ammonia gases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solidFill>
                            <a:schemeClr val="bg1"/>
                          </a:solidFill>
                          <a:effectLst/>
                        </a:rPr>
                        <a:t>Brown</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864231519"/>
                  </a:ext>
                </a:extLst>
              </a:tr>
              <a:tr h="234079">
                <a:tc>
                  <a:txBody>
                    <a:bodyPr/>
                    <a:lstStyle/>
                    <a:p>
                      <a:pPr algn="l" fontAlgn="t"/>
                      <a:r>
                        <a:rPr lang="en-US" sz="1200">
                          <a:solidFill>
                            <a:schemeClr val="bg1"/>
                          </a:solidFill>
                          <a:effectLst/>
                        </a:rPr>
                        <a:t>Radioactive materials, except tritium &amp; noble gases</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solidFill>
                            <a:schemeClr val="bg1"/>
                          </a:solidFill>
                          <a:effectLst/>
                        </a:rPr>
                        <a:t>Purple (magenta)</a:t>
                      </a:r>
                    </a:p>
                  </a:txBody>
                  <a:tcPr marL="31804" marR="31804" marT="25443" marB="2544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 xmlns:a16="http://schemas.microsoft.com/office/drawing/2014/main" val="1174623504"/>
                  </a:ext>
                </a:extLst>
              </a:tr>
            </a:tbl>
          </a:graphicData>
        </a:graphic>
      </p:graphicFrame>
    </p:spTree>
    <p:extLst>
      <p:ext uri="{BB962C8B-B14F-4D97-AF65-F5344CB8AC3E}">
        <p14:creationId xmlns:p14="http://schemas.microsoft.com/office/powerpoint/2010/main" val="1275413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Respirators (continued)</a:t>
            </a:r>
            <a:endParaRPr lang="en-US" dirty="0"/>
          </a:p>
        </p:txBody>
      </p:sp>
      <p:sp>
        <p:nvSpPr>
          <p:cNvPr id="3" name="Text Placeholder 2"/>
          <p:cNvSpPr>
            <a:spLocks noGrp="1"/>
          </p:cNvSpPr>
          <p:nvPr>
            <p:ph type="body" idx="1"/>
          </p:nvPr>
        </p:nvSpPr>
        <p:spPr/>
        <p:txBody>
          <a:bodyPr/>
          <a:lstStyle/>
          <a:p>
            <a:r>
              <a:rPr lang="en-US" b="1" i="1" dirty="0">
                <a:effectLst/>
              </a:rPr>
              <a:t>Powered Air-Purifying Respirator (PAPR):</a:t>
            </a:r>
            <a:endParaRPr lang="en-US" dirty="0"/>
          </a:p>
        </p:txBody>
      </p:sp>
      <p:sp>
        <p:nvSpPr>
          <p:cNvPr id="4" name="Content Placeholder 3"/>
          <p:cNvSpPr>
            <a:spLocks noGrp="1"/>
          </p:cNvSpPr>
          <p:nvPr>
            <p:ph sz="half" idx="2"/>
          </p:nvPr>
        </p:nvSpPr>
        <p:spPr/>
        <p:txBody>
          <a:bodyPr/>
          <a:lstStyle/>
          <a:p>
            <a:r>
              <a:rPr lang="en-US" dirty="0" smtClean="0">
                <a:effectLst/>
              </a:rPr>
              <a:t>Use </a:t>
            </a:r>
            <a:r>
              <a:rPr lang="en-US" dirty="0">
                <a:effectLst/>
              </a:rPr>
              <a:t>a fan to draw air through the filter to the user.</a:t>
            </a:r>
            <a:endParaRPr lang="en-US" dirty="0"/>
          </a:p>
        </p:txBody>
      </p:sp>
      <p:sp>
        <p:nvSpPr>
          <p:cNvPr id="5" name="Text Placeholder 4"/>
          <p:cNvSpPr>
            <a:spLocks noGrp="1"/>
          </p:cNvSpPr>
          <p:nvPr>
            <p:ph type="body" sz="quarter" idx="3"/>
          </p:nvPr>
        </p:nvSpPr>
        <p:spPr/>
        <p:txBody>
          <a:bodyPr/>
          <a:lstStyle/>
          <a:p>
            <a:r>
              <a:rPr lang="en-US" b="1" i="1" dirty="0">
                <a:effectLst/>
              </a:rPr>
              <a:t>Self-Contained Breathing Apparatus (SCBA)</a:t>
            </a:r>
            <a:endParaRPr lang="en-US" dirty="0"/>
          </a:p>
        </p:txBody>
      </p:sp>
      <p:sp>
        <p:nvSpPr>
          <p:cNvPr id="6" name="Content Placeholder 5"/>
          <p:cNvSpPr>
            <a:spLocks noGrp="1"/>
          </p:cNvSpPr>
          <p:nvPr>
            <p:ph sz="quarter" idx="4"/>
          </p:nvPr>
        </p:nvSpPr>
        <p:spPr/>
        <p:txBody>
          <a:bodyPr/>
          <a:lstStyle/>
          <a:p>
            <a:r>
              <a:rPr lang="en-US" dirty="0">
                <a:effectLst/>
              </a:rPr>
              <a:t>Provide clean air from a portable air tank when the air around you is simply too dangerous to </a:t>
            </a:r>
            <a:r>
              <a:rPr lang="en-US" dirty="0" smtClean="0">
                <a:effectLst/>
              </a:rPr>
              <a:t>breathe</a:t>
            </a:r>
          </a:p>
          <a:p>
            <a:r>
              <a:rPr lang="en-US" dirty="0" smtClean="0">
                <a:effectLst/>
              </a:rPr>
              <a:t>Weighs 30 lbs. or more</a:t>
            </a:r>
          </a:p>
          <a:p>
            <a:r>
              <a:rPr lang="en-US" dirty="0" smtClean="0">
                <a:effectLst/>
              </a:rPr>
              <a:t>Half hour breathing time</a:t>
            </a:r>
          </a:p>
          <a:p>
            <a:endParaRPr lang="en-US" dirty="0"/>
          </a:p>
        </p:txBody>
      </p:sp>
    </p:spTree>
    <p:extLst>
      <p:ext uri="{BB962C8B-B14F-4D97-AF65-F5344CB8AC3E}">
        <p14:creationId xmlns:p14="http://schemas.microsoft.com/office/powerpoint/2010/main" val="352472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Maintenance and care of respirators</a:t>
            </a:r>
            <a:endParaRPr lang="en-US" dirty="0"/>
          </a:p>
        </p:txBody>
      </p:sp>
      <p:sp>
        <p:nvSpPr>
          <p:cNvPr id="2" name="Content Placeholder 1"/>
          <p:cNvSpPr>
            <a:spLocks noGrp="1"/>
          </p:cNvSpPr>
          <p:nvPr>
            <p:ph idx="1"/>
          </p:nvPr>
        </p:nvSpPr>
        <p:spPr/>
        <p:txBody>
          <a:bodyPr/>
          <a:lstStyle/>
          <a:p>
            <a:pPr marL="0" indent="0">
              <a:buNone/>
            </a:pPr>
            <a:r>
              <a:rPr lang="en-US" dirty="0" smtClean="0"/>
              <a:t>View Video</a:t>
            </a:r>
          </a:p>
          <a:p>
            <a:r>
              <a:rPr lang="en-US" dirty="0"/>
              <a:t>https://www.osha.gov/video/respiratory_protection/maintenance.html</a:t>
            </a:r>
          </a:p>
          <a:p>
            <a:r>
              <a:rPr lang="en-US" dirty="0"/>
              <a:t>Source: </a:t>
            </a:r>
            <a:r>
              <a:rPr lang="en-US" dirty="0">
                <a:hlinkClick r:id="rId3" tooltip="Link to Video"/>
              </a:rPr>
              <a:t>https://youtu.be/CnF05owDxTI </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307872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Evaluations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effectLst/>
              </a:rPr>
              <a:t>Employees need to be medically cleared to wear respirators before </a:t>
            </a:r>
            <a:r>
              <a:rPr lang="en-US" b="1" dirty="0" smtClean="0">
                <a:effectLst/>
              </a:rPr>
              <a:t>commencing </a:t>
            </a:r>
            <a:r>
              <a:rPr lang="en-US" b="1" dirty="0">
                <a:effectLst/>
              </a:rPr>
              <a:t>use. All respirators generally place a burden on the </a:t>
            </a:r>
            <a:r>
              <a:rPr lang="en-US" b="1" dirty="0" smtClean="0">
                <a:effectLst/>
              </a:rPr>
              <a:t>employee.</a:t>
            </a:r>
          </a:p>
          <a:p>
            <a:pPr lvl="1"/>
            <a:r>
              <a:rPr lang="en-US" dirty="0">
                <a:effectLst/>
              </a:rPr>
              <a:t>Negative pressure respirators restrict breathing, some respirators can cause claustrophobia </a:t>
            </a:r>
            <a:endParaRPr lang="en-US" dirty="0" smtClean="0">
              <a:effectLst/>
            </a:endParaRPr>
          </a:p>
          <a:p>
            <a:pPr lvl="1"/>
            <a:r>
              <a:rPr lang="en-US" dirty="0" smtClean="0">
                <a:effectLst/>
              </a:rPr>
              <a:t> Self-contained </a:t>
            </a:r>
            <a:r>
              <a:rPr lang="en-US" dirty="0">
                <a:effectLst/>
              </a:rPr>
              <a:t>breathing apparatuses are </a:t>
            </a:r>
            <a:r>
              <a:rPr lang="en-US" dirty="0" smtClean="0">
                <a:effectLst/>
              </a:rPr>
              <a:t>heavy</a:t>
            </a:r>
          </a:p>
          <a:p>
            <a:pPr marL="0" indent="0">
              <a:buNone/>
            </a:pPr>
            <a:r>
              <a:rPr lang="en-US" dirty="0">
                <a:effectLst/>
              </a:rPr>
              <a:t>A physician or other licensed health care professional operating within the scope of his/her practice needs to medically evaluate employees to determine under what conditions they can safely wear respirators.</a:t>
            </a:r>
            <a:endParaRPr lang="en-US" dirty="0"/>
          </a:p>
        </p:txBody>
      </p:sp>
    </p:spTree>
    <p:extLst>
      <p:ext uri="{BB962C8B-B14F-4D97-AF65-F5344CB8AC3E}">
        <p14:creationId xmlns:p14="http://schemas.microsoft.com/office/powerpoint/2010/main" val="3306953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testing</a:t>
            </a:r>
            <a:endParaRPr lang="en-US" dirty="0"/>
          </a:p>
        </p:txBody>
      </p:sp>
      <p:sp>
        <p:nvSpPr>
          <p:cNvPr id="3" name="Content Placeholder 2"/>
          <p:cNvSpPr>
            <a:spLocks noGrp="1"/>
          </p:cNvSpPr>
          <p:nvPr>
            <p:ph idx="1"/>
          </p:nvPr>
        </p:nvSpPr>
        <p:spPr/>
        <p:txBody>
          <a:bodyPr/>
          <a:lstStyle/>
          <a:p>
            <a:pPr marL="0" indent="0">
              <a:buNone/>
            </a:pPr>
            <a:r>
              <a:rPr lang="en-US" dirty="0">
                <a:effectLst/>
              </a:rPr>
              <a:t>All respirators that rely on a mask-to-face seal need to be annually checked with either qualitative or quantitative methods to determine whether the mask provides an acceptable fit to a </a:t>
            </a:r>
            <a:r>
              <a:rPr lang="en-US" dirty="0" smtClean="0">
                <a:effectLst/>
              </a:rPr>
              <a:t>wearer</a:t>
            </a:r>
          </a:p>
          <a:p>
            <a:pPr lvl="1"/>
            <a:r>
              <a:rPr lang="en-US" dirty="0">
                <a:effectLst/>
              </a:rPr>
              <a:t>qualitative fit test procedures rely on a subjective sensation (taste, irritation, smell) of the respirator wearer to a particular test </a:t>
            </a:r>
            <a:r>
              <a:rPr lang="en-US" dirty="0" smtClean="0">
                <a:effectLst/>
              </a:rPr>
              <a:t>agent</a:t>
            </a:r>
          </a:p>
          <a:p>
            <a:pPr lvl="1"/>
            <a:r>
              <a:rPr lang="en-US" dirty="0">
                <a:effectLst/>
              </a:rPr>
              <a:t>quantitative </a:t>
            </a:r>
            <a:r>
              <a:rPr lang="en-US" dirty="0" smtClean="0">
                <a:effectLst/>
              </a:rPr>
              <a:t>fit test uses measuring </a:t>
            </a:r>
            <a:r>
              <a:rPr lang="en-US" dirty="0">
                <a:effectLst/>
              </a:rPr>
              <a:t>instruments to measure face seal leakage.</a:t>
            </a:r>
            <a:endParaRPr lang="en-US" dirty="0"/>
          </a:p>
        </p:txBody>
      </p:sp>
    </p:spTree>
    <p:extLst>
      <p:ext uri="{BB962C8B-B14F-4D97-AF65-F5344CB8AC3E}">
        <p14:creationId xmlns:p14="http://schemas.microsoft.com/office/powerpoint/2010/main" val="48932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effectLst/>
              </a:rPr>
              <a:t>The following minimum requirements must be met by all protective devices. </a:t>
            </a:r>
            <a:br>
              <a:rPr lang="en-US" dirty="0">
                <a:effectLst/>
              </a:rPr>
            </a:br>
            <a:endParaRPr lang="en-US" dirty="0"/>
          </a:p>
        </p:txBody>
      </p:sp>
      <p:sp>
        <p:nvSpPr>
          <p:cNvPr id="5" name="Content Placeholder 4"/>
          <p:cNvSpPr>
            <a:spLocks noGrp="1"/>
          </p:cNvSpPr>
          <p:nvPr>
            <p:ph idx="1"/>
          </p:nvPr>
        </p:nvSpPr>
        <p:spPr>
          <a:xfrm>
            <a:off x="1141412" y="1594624"/>
            <a:ext cx="9905999" cy="4571999"/>
          </a:xfrm>
        </p:spPr>
        <p:txBody>
          <a:bodyPr>
            <a:normAutofit/>
          </a:bodyPr>
          <a:lstStyle/>
          <a:p>
            <a:pPr marL="0" indent="0">
              <a:buNone/>
            </a:pPr>
            <a:r>
              <a:rPr lang="en-US" dirty="0">
                <a:effectLst/>
              </a:rPr>
              <a:t>Protectors shall: Provide adequate protection against the particular hazards for which they are designed.</a:t>
            </a:r>
          </a:p>
          <a:p>
            <a:pPr lvl="1"/>
            <a:r>
              <a:rPr lang="en-US" sz="2400" dirty="0" smtClean="0">
                <a:effectLst/>
              </a:rPr>
              <a:t>Be </a:t>
            </a:r>
            <a:r>
              <a:rPr lang="en-US" sz="2400" dirty="0">
                <a:effectLst/>
              </a:rPr>
              <a:t>of safe design and construction for the work to be performed.</a:t>
            </a:r>
          </a:p>
          <a:p>
            <a:pPr lvl="1"/>
            <a:r>
              <a:rPr lang="en-US" sz="2400" dirty="0">
                <a:effectLst/>
              </a:rPr>
              <a:t>Be reasonably comfortable when worn under the designated conditions.</a:t>
            </a:r>
          </a:p>
          <a:p>
            <a:pPr lvl="1"/>
            <a:r>
              <a:rPr lang="en-US" sz="2400" dirty="0">
                <a:effectLst/>
              </a:rPr>
              <a:t>Fit snugly and not unduly interfere with the movements of the wearer.</a:t>
            </a:r>
          </a:p>
          <a:p>
            <a:pPr lvl="1"/>
            <a:r>
              <a:rPr lang="en-US" sz="2400" dirty="0">
                <a:effectLst/>
              </a:rPr>
              <a:t>Be durable.</a:t>
            </a:r>
          </a:p>
          <a:p>
            <a:pPr lvl="1"/>
            <a:r>
              <a:rPr lang="en-US" sz="2400" dirty="0">
                <a:effectLst/>
              </a:rPr>
              <a:t>Be capable of being </a:t>
            </a:r>
            <a:r>
              <a:rPr lang="en-US" sz="2400" dirty="0" smtClean="0">
                <a:effectLst/>
              </a:rPr>
              <a:t>disinfected and cleaned if reusable.</a:t>
            </a:r>
            <a:endParaRPr lang="en-US" sz="2400" dirty="0">
              <a:effectLst/>
            </a:endParaRPr>
          </a:p>
          <a:p>
            <a:pPr lvl="1"/>
            <a:r>
              <a:rPr lang="en-US" sz="2400" dirty="0" smtClean="0">
                <a:effectLst/>
              </a:rPr>
              <a:t>Be </a:t>
            </a:r>
            <a:r>
              <a:rPr lang="en-US" sz="2400" dirty="0">
                <a:effectLst/>
              </a:rPr>
              <a:t>distinctly marked to facilitate identification only of the manufacturer</a:t>
            </a:r>
          </a:p>
          <a:p>
            <a:endParaRPr lang="en-US" dirty="0"/>
          </a:p>
        </p:txBody>
      </p:sp>
    </p:spTree>
    <p:extLst>
      <p:ext uri="{BB962C8B-B14F-4D97-AF65-F5344CB8AC3E}">
        <p14:creationId xmlns:p14="http://schemas.microsoft.com/office/powerpoint/2010/main" val="1317235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Protection</a:t>
            </a:r>
            <a:endParaRPr lang="en-US" dirty="0"/>
          </a:p>
        </p:txBody>
      </p:sp>
      <p:sp>
        <p:nvSpPr>
          <p:cNvPr id="4" name="Text Placeholder 3"/>
          <p:cNvSpPr>
            <a:spLocks noGrp="1"/>
          </p:cNvSpPr>
          <p:nvPr>
            <p:ph type="body" idx="1"/>
          </p:nvPr>
        </p:nvSpPr>
        <p:spPr/>
        <p:txBody>
          <a:bodyPr/>
          <a:lstStyle/>
          <a:p>
            <a:r>
              <a:rPr lang="en-US" i="1" dirty="0">
                <a:effectLst/>
              </a:rPr>
              <a:t>To maintain their service life and high performance, all belts and harnesses should be inspected frequently. Visual inspection before each use should become routine, and also a routine inspection by a competent person.</a:t>
            </a:r>
            <a:endParaRPr lang="en-US" dirty="0"/>
          </a:p>
        </p:txBody>
      </p:sp>
    </p:spTree>
    <p:extLst>
      <p:ext uri="{BB962C8B-B14F-4D97-AF65-F5344CB8AC3E}">
        <p14:creationId xmlns:p14="http://schemas.microsoft.com/office/powerpoint/2010/main" val="4071697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normAutofit fontScale="62500" lnSpcReduction="20000"/>
          </a:bodyPr>
          <a:lstStyle/>
          <a:p>
            <a:pPr eaLnBrk="1" hangingPunct="1"/>
            <a:r>
              <a:rPr lang="en-US" sz="3400" dirty="0" smtClean="0"/>
              <a:t>A PFAS consists of the following components:</a:t>
            </a:r>
          </a:p>
          <a:p>
            <a:pPr lvl="1" eaLnBrk="1" hangingPunct="1"/>
            <a:endParaRPr lang="en-US" sz="3400" dirty="0" smtClean="0"/>
          </a:p>
          <a:p>
            <a:pPr lvl="1" eaLnBrk="1" hangingPunct="1"/>
            <a:r>
              <a:rPr lang="en-US" sz="3400" b="1" dirty="0"/>
              <a:t>A</a:t>
            </a:r>
            <a:r>
              <a:rPr lang="en-US" sz="3400" dirty="0" smtClean="0"/>
              <a:t>nchorage Point</a:t>
            </a:r>
          </a:p>
          <a:p>
            <a:pPr lvl="1" eaLnBrk="1" hangingPunct="1"/>
            <a:endParaRPr lang="en-US" sz="3400" dirty="0" smtClean="0"/>
          </a:p>
          <a:p>
            <a:pPr lvl="1" eaLnBrk="1" hangingPunct="1"/>
            <a:r>
              <a:rPr lang="en-US" sz="3400" b="1" dirty="0"/>
              <a:t>B</a:t>
            </a:r>
            <a:r>
              <a:rPr lang="en-US" sz="3400" dirty="0" smtClean="0"/>
              <a:t>ody Harness</a:t>
            </a:r>
          </a:p>
          <a:p>
            <a:pPr lvl="1" eaLnBrk="1" hangingPunct="1">
              <a:buFont typeface="Verdana" pitchFamily="34" charset="0"/>
              <a:buNone/>
            </a:pPr>
            <a:endParaRPr lang="en-US" sz="3400" dirty="0" smtClean="0"/>
          </a:p>
          <a:p>
            <a:pPr lvl="1" eaLnBrk="1" hangingPunct="1"/>
            <a:r>
              <a:rPr lang="en-US" sz="3400" b="1" dirty="0"/>
              <a:t>C</a:t>
            </a:r>
            <a:r>
              <a:rPr lang="en-US" sz="3400" dirty="0" smtClean="0"/>
              <a:t>onnector</a:t>
            </a:r>
          </a:p>
          <a:p>
            <a:pPr lvl="1" eaLnBrk="1" hangingPunct="1"/>
            <a:endParaRPr lang="en-US" dirty="0" smtClean="0"/>
          </a:p>
          <a:p>
            <a:pPr lvl="1" algn="ctr" eaLnBrk="1" hangingPunct="1">
              <a:buFont typeface="Verdana" pitchFamily="34" charset="0"/>
              <a:buNone/>
            </a:pPr>
            <a:r>
              <a:rPr lang="en-US" sz="4000" b="1" dirty="0"/>
              <a:t>A+B+C=PFAS</a:t>
            </a:r>
          </a:p>
        </p:txBody>
      </p:sp>
      <p:sp>
        <p:nvSpPr>
          <p:cNvPr id="3" name="Title 2"/>
          <p:cNvSpPr>
            <a:spLocks noGrp="1"/>
          </p:cNvSpPr>
          <p:nvPr>
            <p:ph type="title"/>
          </p:nvPr>
        </p:nvSpPr>
        <p:spPr/>
        <p:txBody>
          <a:bodyPr>
            <a:normAutofit/>
          </a:bodyPr>
          <a:lstStyle/>
          <a:p>
            <a:pPr algn="ctr" eaLnBrk="1" hangingPunct="1">
              <a:defRPr/>
            </a:pPr>
            <a:r>
              <a:rPr lang="en-US" dirty="0" smtClean="0"/>
              <a:t>Personal Fall Arrest Systems (PFAS)</a:t>
            </a:r>
            <a:endParaRPr lang="en-US" dirty="0"/>
          </a:p>
        </p:txBody>
      </p:sp>
      <p:pic>
        <p:nvPicPr>
          <p:cNvPr id="1028" name="Picture 4" descr="Attaching Anch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7277" y="2097088"/>
            <a:ext cx="3280508" cy="294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1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Anchorages</a:t>
            </a:r>
            <a:endParaRPr lang="en-US" dirty="0"/>
          </a:p>
        </p:txBody>
      </p:sp>
      <p:sp>
        <p:nvSpPr>
          <p:cNvPr id="4" name="Content Placeholder 3"/>
          <p:cNvSpPr>
            <a:spLocks noGrp="1"/>
          </p:cNvSpPr>
          <p:nvPr>
            <p:ph idx="1"/>
          </p:nvPr>
        </p:nvSpPr>
        <p:spPr/>
        <p:txBody>
          <a:bodyPr anchor="ctr"/>
          <a:lstStyle/>
          <a:p>
            <a:pPr marL="0" indent="0">
              <a:buNone/>
            </a:pPr>
            <a:r>
              <a:rPr lang="en-US" dirty="0"/>
              <a:t>Anchorages used for attachment of personal fall arrest equipment shall be independent of any anchorage being used to support or suspend platforms and capable of supporting at least </a:t>
            </a:r>
            <a:r>
              <a:rPr lang="en-US" b="1" dirty="0"/>
              <a:t>5,000</a:t>
            </a:r>
            <a:r>
              <a:rPr lang="en-US" dirty="0"/>
              <a:t> pounds (22.2 kn.) per employee attached</a:t>
            </a:r>
          </a:p>
          <a:p>
            <a:endParaRPr lang="en-US" dirty="0"/>
          </a:p>
        </p:txBody>
      </p:sp>
    </p:spTree>
    <p:extLst>
      <p:ext uri="{BB962C8B-B14F-4D97-AF65-F5344CB8AC3E}">
        <p14:creationId xmlns:p14="http://schemas.microsoft.com/office/powerpoint/2010/main" val="2401424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fall arrest system </a:t>
            </a:r>
            <a:endParaRPr lang="en-US" dirty="0"/>
          </a:p>
        </p:txBody>
      </p:sp>
      <p:sp>
        <p:nvSpPr>
          <p:cNvPr id="5" name="Text Placeholder 4"/>
          <p:cNvSpPr>
            <a:spLocks noGrp="1"/>
          </p:cNvSpPr>
          <p:nvPr>
            <p:ph type="body" idx="1"/>
          </p:nvPr>
        </p:nvSpPr>
        <p:spPr/>
        <p:txBody>
          <a:bodyPr/>
          <a:lstStyle/>
          <a:p>
            <a:r>
              <a:rPr lang="en-US" dirty="0" smtClean="0"/>
              <a:t>Full Body Harness</a:t>
            </a:r>
            <a:endParaRPr lang="en-US" dirty="0"/>
          </a:p>
        </p:txBody>
      </p:sp>
      <p:sp>
        <p:nvSpPr>
          <p:cNvPr id="6" name="Content Placeholder 5"/>
          <p:cNvSpPr>
            <a:spLocks noGrp="1"/>
          </p:cNvSpPr>
          <p:nvPr>
            <p:ph sz="half" idx="2"/>
          </p:nvPr>
        </p:nvSpPr>
        <p:spPr/>
        <p:txBody>
          <a:bodyPr>
            <a:normAutofit fontScale="85000" lnSpcReduction="10000"/>
          </a:bodyPr>
          <a:lstStyle/>
          <a:p>
            <a:r>
              <a:rPr lang="en-US" dirty="0"/>
              <a:t>A body harness is defined by OSHA as:          “straps which may be secured about the employee in a manner that will distribute the fall arrest forces over at least the thighs, pelvis, waist, chest and shoulders with means for attaching it to other components of a personal fall arrest system</a:t>
            </a:r>
          </a:p>
        </p:txBody>
      </p:sp>
      <p:sp>
        <p:nvSpPr>
          <p:cNvPr id="7" name="Text Placeholder 6"/>
          <p:cNvSpPr>
            <a:spLocks noGrp="1"/>
          </p:cNvSpPr>
          <p:nvPr>
            <p:ph type="body" sz="quarter" idx="3"/>
          </p:nvPr>
        </p:nvSpPr>
        <p:spPr/>
        <p:txBody>
          <a:bodyPr/>
          <a:lstStyle/>
          <a:p>
            <a:r>
              <a:rPr lang="en-US" dirty="0" smtClean="0"/>
              <a:t>Connecting Device</a:t>
            </a:r>
            <a:endParaRPr lang="en-US" dirty="0"/>
          </a:p>
        </p:txBody>
      </p:sp>
      <p:sp>
        <p:nvSpPr>
          <p:cNvPr id="8" name="Content Placeholder 7"/>
          <p:cNvSpPr>
            <a:spLocks noGrp="1"/>
          </p:cNvSpPr>
          <p:nvPr>
            <p:ph sz="quarter" idx="4"/>
          </p:nvPr>
        </p:nvSpPr>
        <p:spPr/>
        <p:txBody>
          <a:bodyPr>
            <a:normAutofit fontScale="85000" lnSpcReduction="10000"/>
          </a:bodyPr>
          <a:lstStyle/>
          <a:p>
            <a:pPr lvl="1"/>
            <a:r>
              <a:rPr lang="en-US" dirty="0" smtClean="0"/>
              <a:t>Carabineers</a:t>
            </a:r>
            <a:endParaRPr lang="en-US" dirty="0"/>
          </a:p>
          <a:p>
            <a:pPr lvl="1"/>
            <a:r>
              <a:rPr lang="en-US" dirty="0"/>
              <a:t>Buckles</a:t>
            </a:r>
          </a:p>
          <a:p>
            <a:pPr lvl="1"/>
            <a:r>
              <a:rPr lang="en-US" dirty="0"/>
              <a:t>Dee-rings</a:t>
            </a:r>
          </a:p>
          <a:p>
            <a:pPr lvl="1"/>
            <a:r>
              <a:rPr lang="en-US" dirty="0" smtClean="0"/>
              <a:t>Snap-hooks</a:t>
            </a:r>
          </a:p>
          <a:p>
            <a:pPr lvl="1"/>
            <a:r>
              <a:rPr lang="en-US" dirty="0" smtClean="0"/>
              <a:t>Lanyards</a:t>
            </a:r>
          </a:p>
          <a:p>
            <a:pPr lvl="1"/>
            <a:r>
              <a:rPr lang="en-US" dirty="0" smtClean="0"/>
              <a:t>Winches</a:t>
            </a:r>
          </a:p>
          <a:p>
            <a:pPr marL="457200" lvl="1" indent="0">
              <a:buNone/>
            </a:pPr>
            <a:r>
              <a:rPr lang="en-US" dirty="0" smtClean="0"/>
              <a:t>Connects the body harness to the anchor point</a:t>
            </a:r>
          </a:p>
          <a:p>
            <a:pPr lvl="1"/>
            <a:endParaRPr lang="en-US" dirty="0"/>
          </a:p>
          <a:p>
            <a:endParaRPr lang="en-US" dirty="0"/>
          </a:p>
        </p:txBody>
      </p:sp>
      <p:pic>
        <p:nvPicPr>
          <p:cNvPr id="2" name="Picture 1" descr="Picture shows a fall restraining device " title="Fall P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2873" y="273797"/>
            <a:ext cx="2889948" cy="2168617"/>
          </a:xfrm>
          <a:prstGeom prst="rect">
            <a:avLst/>
          </a:prstGeom>
        </p:spPr>
      </p:pic>
    </p:spTree>
    <p:extLst>
      <p:ext uri="{BB962C8B-B14F-4D97-AF65-F5344CB8AC3E}">
        <p14:creationId xmlns:p14="http://schemas.microsoft.com/office/powerpoint/2010/main" val="284509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a:t>
            </a:r>
            <a:endParaRPr lang="en-US" dirty="0"/>
          </a:p>
        </p:txBody>
      </p:sp>
      <p:sp>
        <p:nvSpPr>
          <p:cNvPr id="3" name="Content Placeholder 2"/>
          <p:cNvSpPr>
            <a:spLocks noGrp="1"/>
          </p:cNvSpPr>
          <p:nvPr>
            <p:ph idx="1"/>
          </p:nvPr>
        </p:nvSpPr>
        <p:spPr>
          <a:xfrm>
            <a:off x="1141412" y="2249487"/>
            <a:ext cx="9905999" cy="1469659"/>
          </a:xfrm>
        </p:spPr>
        <p:txBody>
          <a:bodyPr>
            <a:normAutofit/>
          </a:bodyPr>
          <a:lstStyle/>
          <a:p>
            <a:r>
              <a:rPr lang="en-US" dirty="0" smtClean="0"/>
              <a:t>In the event of emergency having a system in place to remove occupant from confined space examples:</a:t>
            </a:r>
          </a:p>
          <a:p>
            <a:endParaRPr lang="en-US" dirty="0"/>
          </a:p>
        </p:txBody>
      </p:sp>
      <p:sp>
        <p:nvSpPr>
          <p:cNvPr id="4" name="TextBox 3"/>
          <p:cNvSpPr txBox="1"/>
          <p:nvPr/>
        </p:nvSpPr>
        <p:spPr>
          <a:xfrm>
            <a:off x="1273298" y="3719146"/>
            <a:ext cx="4749433" cy="1477328"/>
          </a:xfrm>
          <a:prstGeom prst="rect">
            <a:avLst/>
          </a:prstGeom>
          <a:noFill/>
        </p:spPr>
        <p:txBody>
          <a:bodyPr wrap="square" rtlCol="0">
            <a:spAutoFit/>
          </a:bodyPr>
          <a:lstStyle/>
          <a:p>
            <a:r>
              <a:rPr lang="en-US" dirty="0" smtClean="0"/>
              <a:t>Lifeline</a:t>
            </a:r>
          </a:p>
          <a:p>
            <a:pPr marL="285750" indent="-285750">
              <a:buFont typeface="Arial" panose="020B0604020202020204" pitchFamily="34" charset="0"/>
              <a:buChar char="•"/>
            </a:pPr>
            <a:r>
              <a:rPr lang="en-US" dirty="0" smtClean="0"/>
              <a:t>Designed to make non entry rescue possible</a:t>
            </a:r>
          </a:p>
          <a:p>
            <a:pPr marL="742950" lvl="1" indent="-285750">
              <a:buFont typeface="Arial" panose="020B0604020202020204" pitchFamily="34" charset="0"/>
              <a:buChar char="•"/>
            </a:pPr>
            <a:r>
              <a:rPr lang="en-US" dirty="0" smtClean="0"/>
              <a:t>Difficult to pull person out in vertical confined spaces</a:t>
            </a:r>
          </a:p>
          <a:p>
            <a:endParaRPr lang="en-US" dirty="0"/>
          </a:p>
        </p:txBody>
      </p:sp>
      <p:sp>
        <p:nvSpPr>
          <p:cNvPr id="5" name="TextBox 4"/>
          <p:cNvSpPr txBox="1"/>
          <p:nvPr/>
        </p:nvSpPr>
        <p:spPr>
          <a:xfrm>
            <a:off x="6563334" y="3719146"/>
            <a:ext cx="4484077" cy="3139321"/>
          </a:xfrm>
          <a:prstGeom prst="rect">
            <a:avLst/>
          </a:prstGeom>
          <a:noFill/>
        </p:spPr>
        <p:txBody>
          <a:bodyPr wrap="square" rtlCol="0">
            <a:spAutoFit/>
          </a:bodyPr>
          <a:lstStyle/>
          <a:p>
            <a:r>
              <a:rPr lang="en-US" dirty="0" smtClean="0"/>
              <a:t>Winch</a:t>
            </a:r>
          </a:p>
          <a:p>
            <a:pPr marL="285750" indent="-285750">
              <a:buFont typeface="Arial" panose="020B0604020202020204" pitchFamily="34" charset="0"/>
              <a:buChar char="•"/>
            </a:pPr>
            <a:r>
              <a:rPr lang="en-US" dirty="0" smtClean="0"/>
              <a:t>Designed to assist with the removal of personnel from the confined space</a:t>
            </a:r>
          </a:p>
          <a:p>
            <a:pPr marL="285750" indent="-285750">
              <a:buFont typeface="Arial" panose="020B0604020202020204" pitchFamily="34" charset="0"/>
              <a:buChar char="•"/>
            </a:pPr>
            <a:r>
              <a:rPr lang="en-US" dirty="0" smtClean="0"/>
              <a:t>Makes it possible for single person to pull another out</a:t>
            </a:r>
          </a:p>
          <a:p>
            <a:pPr marL="285750" indent="-285750">
              <a:buFont typeface="Arial" panose="020B0604020202020204" pitchFamily="34" charset="0"/>
              <a:buChar char="•"/>
            </a:pPr>
            <a:r>
              <a:rPr lang="en-US" dirty="0" smtClean="0"/>
              <a:t>Mechanical advantage</a:t>
            </a:r>
          </a:p>
          <a:p>
            <a:pPr marL="742950" lvl="1" indent="-285750">
              <a:buFont typeface="Arial" panose="020B0604020202020204" pitchFamily="34" charset="0"/>
              <a:buChar char="•"/>
            </a:pPr>
            <a:r>
              <a:rPr lang="en-US" dirty="0" smtClean="0"/>
              <a:t>Dangers are if the incapacitated person becomes tangled on a fixed object can cause damage to the person</a:t>
            </a:r>
          </a:p>
          <a:p>
            <a:endParaRPr lang="en-US" dirty="0"/>
          </a:p>
        </p:txBody>
      </p:sp>
    </p:spTree>
    <p:extLst>
      <p:ext uri="{BB962C8B-B14F-4D97-AF65-F5344CB8AC3E}">
        <p14:creationId xmlns:p14="http://schemas.microsoft.com/office/powerpoint/2010/main" val="801281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5" name="Text Placeholder 4"/>
          <p:cNvSpPr>
            <a:spLocks noGrp="1"/>
          </p:cNvSpPr>
          <p:nvPr>
            <p:ph type="body" idx="1"/>
          </p:nvPr>
        </p:nvSpPr>
        <p:spPr/>
        <p:txBody>
          <a:bodyPr/>
          <a:lstStyle/>
          <a:p>
            <a:r>
              <a:rPr lang="en-US" dirty="0" smtClean="0"/>
              <a:t>Mechanical ventilation</a:t>
            </a:r>
            <a:endParaRPr lang="en-US" dirty="0"/>
          </a:p>
        </p:txBody>
      </p:sp>
      <p:sp>
        <p:nvSpPr>
          <p:cNvPr id="6" name="Content Placeholder 5"/>
          <p:cNvSpPr>
            <a:spLocks noGrp="1"/>
          </p:cNvSpPr>
          <p:nvPr>
            <p:ph sz="half" idx="2"/>
          </p:nvPr>
        </p:nvSpPr>
        <p:spPr/>
        <p:txBody>
          <a:bodyPr/>
          <a:lstStyle/>
          <a:p>
            <a:r>
              <a:rPr lang="en-US" dirty="0" smtClean="0"/>
              <a:t>A fan with hose attached to either push a new atmosphere in or pull a hazardous atmosphere out.</a:t>
            </a:r>
          </a:p>
          <a:p>
            <a:endParaRPr lang="en-US" dirty="0"/>
          </a:p>
        </p:txBody>
      </p:sp>
      <p:sp>
        <p:nvSpPr>
          <p:cNvPr id="7" name="Text Placeholder 6"/>
          <p:cNvSpPr>
            <a:spLocks noGrp="1"/>
          </p:cNvSpPr>
          <p:nvPr>
            <p:ph type="body" sz="quarter" idx="3"/>
          </p:nvPr>
        </p:nvSpPr>
        <p:spPr/>
        <p:txBody>
          <a:bodyPr/>
          <a:lstStyle/>
          <a:p>
            <a:endParaRPr lang="en-US"/>
          </a:p>
        </p:txBody>
      </p:sp>
      <p:pic>
        <p:nvPicPr>
          <p:cNvPr id="4" name="Picture 3" descr="Picture shows some hazards of a confined space" title="Confined Space"/>
          <p:cNvPicPr>
            <a:picLocks noChangeAspect="1"/>
          </p:cNvPicPr>
          <p:nvPr/>
        </p:nvPicPr>
        <p:blipFill>
          <a:blip r:embed="rId2"/>
          <a:stretch>
            <a:fillRect/>
          </a:stretch>
        </p:blipFill>
        <p:spPr>
          <a:xfrm>
            <a:off x="6400808" y="2661441"/>
            <a:ext cx="4739825" cy="2906652"/>
          </a:xfrm>
          <a:prstGeom prst="rect">
            <a:avLst/>
          </a:prstGeom>
        </p:spPr>
      </p:pic>
    </p:spTree>
    <p:extLst>
      <p:ext uri="{BB962C8B-B14F-4D97-AF65-F5344CB8AC3E}">
        <p14:creationId xmlns:p14="http://schemas.microsoft.com/office/powerpoint/2010/main" val="31727484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Improper Ventilation Death</a:t>
            </a:r>
            <a:endParaRPr lang="en-US" dirty="0"/>
          </a:p>
        </p:txBody>
      </p:sp>
      <p:sp>
        <p:nvSpPr>
          <p:cNvPr id="2" name="Content Placeholder 1"/>
          <p:cNvSpPr>
            <a:spLocks noGrp="1"/>
          </p:cNvSpPr>
          <p:nvPr>
            <p:ph idx="1"/>
          </p:nvPr>
        </p:nvSpPr>
        <p:spPr/>
        <p:txBody>
          <a:bodyPr/>
          <a:lstStyle/>
          <a:p>
            <a:pPr marL="0" indent="0">
              <a:buNone/>
            </a:pPr>
            <a:r>
              <a:rPr lang="en-US" dirty="0" smtClean="0"/>
              <a:t>View Video:  </a:t>
            </a:r>
            <a:r>
              <a:rPr lang="en-US" dirty="0" smtClean="0">
                <a:hlinkClick r:id="rId3" tooltip="Link to Video"/>
              </a:rPr>
              <a:t>https://youtu.be/gMKuzopg5wc </a:t>
            </a:r>
            <a:endParaRPr lang="en-US" dirty="0"/>
          </a:p>
        </p:txBody>
      </p:sp>
    </p:spTree>
    <p:extLst>
      <p:ext uri="{BB962C8B-B14F-4D97-AF65-F5344CB8AC3E}">
        <p14:creationId xmlns:p14="http://schemas.microsoft.com/office/powerpoint/2010/main" val="2454977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Employee Rights and Responsibilities</a:t>
            </a:r>
            <a:endParaRPr lang="en-US" dirty="0"/>
          </a:p>
        </p:txBody>
      </p:sp>
    </p:spTree>
    <p:extLst>
      <p:ext uri="{BB962C8B-B14F-4D97-AF65-F5344CB8AC3E}">
        <p14:creationId xmlns:p14="http://schemas.microsoft.com/office/powerpoint/2010/main" val="2545154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609600"/>
            <a:ext cx="6347713" cy="2012903"/>
          </a:xfrm>
        </p:spPr>
        <p:txBody>
          <a:bodyPr>
            <a:normAutofit fontScale="90000"/>
          </a:bodyPr>
          <a:lstStyle/>
          <a:p>
            <a:pPr algn="ctr">
              <a:defRPr/>
            </a:pPr>
            <a:r>
              <a:rPr lang="en-US" dirty="0" smtClean="0"/>
              <a:t>Employee Rights &amp; </a:t>
            </a:r>
            <a:r>
              <a:rPr lang="en-US" dirty="0"/>
              <a:t>Responsibilities</a:t>
            </a:r>
            <a:br>
              <a:rPr lang="en-US" dirty="0"/>
            </a:br>
            <a:r>
              <a:rPr lang="en-US" dirty="0"/>
              <a:t>Occupational Safety and Health Act of 1970</a:t>
            </a:r>
            <a:endParaRPr lang="en-US" dirty="0">
              <a:solidFill>
                <a:schemeClr val="accent1">
                  <a:satMod val="150000"/>
                </a:schemeClr>
              </a:solidFill>
            </a:endParaRPr>
          </a:p>
        </p:txBody>
      </p:sp>
      <p:sp>
        <p:nvSpPr>
          <p:cNvPr id="44034" name="Content Placeholder 1"/>
          <p:cNvSpPr>
            <a:spLocks noGrp="1"/>
          </p:cNvSpPr>
          <p:nvPr>
            <p:ph idx="1"/>
          </p:nvPr>
        </p:nvSpPr>
        <p:spPr>
          <a:xfrm>
            <a:off x="2133599" y="2622504"/>
            <a:ext cx="6347714" cy="3880773"/>
          </a:xfrm>
        </p:spPr>
        <p:txBody>
          <a:bodyPr>
            <a:normAutofit fontScale="92500" lnSpcReduction="20000"/>
          </a:bodyPr>
          <a:lstStyle/>
          <a:p>
            <a:pPr eaLnBrk="1" hangingPunct="1"/>
            <a:r>
              <a:rPr lang="en-US" dirty="0" smtClean="0"/>
              <a:t>To assure safe and healthful working conditions for working men and women</a:t>
            </a:r>
          </a:p>
          <a:p>
            <a:pPr eaLnBrk="1" hangingPunct="1"/>
            <a:r>
              <a:rPr lang="en-US" dirty="0"/>
              <a:t>B</a:t>
            </a:r>
            <a:r>
              <a:rPr lang="en-US" dirty="0" smtClean="0"/>
              <a:t>y authorizing enforcement of the standards developed under the Act</a:t>
            </a:r>
          </a:p>
          <a:p>
            <a:pPr eaLnBrk="1" hangingPunct="1"/>
            <a:r>
              <a:rPr lang="en-US" dirty="0" smtClean="0"/>
              <a:t>By assisting and encouraging the States in their efforts to assure safe and healthful working conditions</a:t>
            </a:r>
          </a:p>
          <a:p>
            <a:pPr eaLnBrk="1" hangingPunct="1"/>
            <a:r>
              <a:rPr lang="en-US" dirty="0" smtClean="0"/>
              <a:t>By providing for research, information, education, and training in the field of occupational safety and health…</a:t>
            </a:r>
          </a:p>
        </p:txBody>
      </p:sp>
    </p:spTree>
    <p:extLst>
      <p:ext uri="{BB962C8B-B14F-4D97-AF65-F5344CB8AC3E}">
        <p14:creationId xmlns:p14="http://schemas.microsoft.com/office/powerpoint/2010/main" val="1226432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dirty="0" smtClean="0"/>
              <a:t>You have the right to:</a:t>
            </a:r>
          </a:p>
          <a:p>
            <a:pPr eaLnBrk="1" hangingPunct="1">
              <a:buFont typeface="Wingdings 3" pitchFamily="18" charset="2"/>
              <a:buNone/>
            </a:pPr>
            <a:endParaRPr lang="en-US" dirty="0" smtClean="0"/>
          </a:p>
          <a:p>
            <a:pPr lvl="1" eaLnBrk="1" hangingPunct="1"/>
            <a:r>
              <a:rPr lang="en-US" sz="2200" dirty="0"/>
              <a:t>A safe and healthful workplace </a:t>
            </a:r>
            <a:endParaRPr lang="en-US" sz="2200" b="1" dirty="0"/>
          </a:p>
          <a:p>
            <a:pPr lvl="1" eaLnBrk="1" hangingPunct="1"/>
            <a:r>
              <a:rPr lang="en-US" sz="2200" dirty="0"/>
              <a:t>Know about hazardous chemicals</a:t>
            </a:r>
            <a:endParaRPr lang="en-US" sz="2200" b="1" dirty="0"/>
          </a:p>
          <a:p>
            <a:pPr lvl="1" eaLnBrk="1" hangingPunct="1"/>
            <a:r>
              <a:rPr lang="en-US" sz="2200" dirty="0"/>
              <a:t>Information about injuries and illnesses in your workplace </a:t>
            </a:r>
            <a:endParaRPr lang="en-US" sz="2200" b="1" dirty="0"/>
          </a:p>
          <a:p>
            <a:pPr lvl="1" eaLnBrk="1" hangingPunct="1"/>
            <a:r>
              <a:rPr lang="en-US" sz="2200" dirty="0"/>
              <a:t>Complain or request hazard correction from employer </a:t>
            </a:r>
            <a:endParaRPr lang="en-US" sz="2200" b="1" dirty="0"/>
          </a:p>
          <a:p>
            <a:pPr eaLnBrk="1" hangingPunct="1"/>
            <a:endParaRPr lang="en-US" dirty="0" smtClean="0"/>
          </a:p>
        </p:txBody>
      </p:sp>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Tree>
    <p:extLst>
      <p:ext uri="{BB962C8B-B14F-4D97-AF65-F5344CB8AC3E}">
        <p14:creationId xmlns:p14="http://schemas.microsoft.com/office/powerpoint/2010/main" val="60581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54" y="844428"/>
            <a:ext cx="5108780" cy="952098"/>
          </a:xfrm>
        </p:spPr>
        <p:txBody>
          <a:bodyPr/>
          <a:lstStyle/>
          <a:p>
            <a:r>
              <a:rPr lang="en-US" dirty="0" smtClean="0"/>
              <a:t>Hazard Assessment</a:t>
            </a:r>
            <a:endParaRPr lang="en-US" dirty="0"/>
          </a:p>
        </p:txBody>
      </p:sp>
      <p:graphicFrame>
        <p:nvGraphicFramePr>
          <p:cNvPr id="6" name="Content Placeholder 5" descr="Chart showing some of the hazards looked for " title="Hazard Assessment Table"/>
          <p:cNvGraphicFramePr>
            <a:graphicFrameLocks noGrp="1"/>
          </p:cNvGraphicFramePr>
          <p:nvPr>
            <p:ph idx="1"/>
            <p:extLst>
              <p:ext uri="{D42A27DB-BD31-4B8C-83A1-F6EECF244321}">
                <p14:modId xmlns:p14="http://schemas.microsoft.com/office/powerpoint/2010/main" val="937474680"/>
              </p:ext>
            </p:extLst>
          </p:nvPr>
        </p:nvGraphicFramePr>
        <p:xfrm>
          <a:off x="1290918" y="2652043"/>
          <a:ext cx="10015369" cy="3673453"/>
        </p:xfrm>
        <a:graphic>
          <a:graphicData uri="http://schemas.openxmlformats.org/drawingml/2006/table">
            <a:tbl>
              <a:tblPr firstRow="1" firstCol="1" bandRow="1"/>
              <a:tblGrid>
                <a:gridCol w="1705087">
                  <a:extLst>
                    <a:ext uri="{9D8B030D-6E8A-4147-A177-3AD203B41FA5}">
                      <a16:colId xmlns="" xmlns:a16="http://schemas.microsoft.com/office/drawing/2014/main" val="2183089319"/>
                    </a:ext>
                  </a:extLst>
                </a:gridCol>
                <a:gridCol w="2985247">
                  <a:extLst>
                    <a:ext uri="{9D8B030D-6E8A-4147-A177-3AD203B41FA5}">
                      <a16:colId xmlns="" xmlns:a16="http://schemas.microsoft.com/office/drawing/2014/main" val="2093046165"/>
                    </a:ext>
                  </a:extLst>
                </a:gridCol>
                <a:gridCol w="5325035">
                  <a:extLst>
                    <a:ext uri="{9D8B030D-6E8A-4147-A177-3AD203B41FA5}">
                      <a16:colId xmlns="" xmlns:a16="http://schemas.microsoft.com/office/drawing/2014/main" val="2544489354"/>
                    </a:ext>
                  </a:extLst>
                </a:gridCol>
              </a:tblGrid>
              <a:tr h="540694">
                <a:tc gridSpan="3">
                  <a:txBody>
                    <a:bodyPr/>
                    <a:lstStyle/>
                    <a:p>
                      <a:pPr algn="ctr"/>
                      <a:r>
                        <a:rPr lang="en-US" sz="1600" b="1" dirty="0">
                          <a:solidFill>
                            <a:schemeClr val="bg1"/>
                          </a:solidFill>
                        </a:rPr>
                        <a:t>Hazard </a:t>
                      </a:r>
                      <a:r>
                        <a:rPr lang="en-US" sz="1600" b="1" dirty="0" smtClean="0">
                          <a:solidFill>
                            <a:schemeClr val="bg1"/>
                          </a:solidFill>
                        </a:rPr>
                        <a:t>Assessment</a:t>
                      </a:r>
                      <a:endParaRPr lang="en-US" sz="1600" b="1" dirty="0">
                        <a:solidFill>
                          <a:schemeClr val="bg1"/>
                        </a:solidFill>
                      </a:endParaRPr>
                    </a:p>
                  </a:txBody>
                  <a:tcPr marL="54488" marR="54488" marT="27244" marB="27244"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569414605"/>
                  </a:ext>
                </a:extLst>
              </a:tr>
              <a:tr h="286861">
                <a:tc>
                  <a:txBody>
                    <a:bodyPr/>
                    <a:lstStyle/>
                    <a:p>
                      <a:pPr algn="l" fontAlgn="b"/>
                      <a:r>
                        <a:rPr lang="en-US" sz="1400" b="1" dirty="0">
                          <a:solidFill>
                            <a:schemeClr val="bg1"/>
                          </a:solidFill>
                          <a:effectLst/>
                        </a:rPr>
                        <a:t>Hazard type</a:t>
                      </a:r>
                    </a:p>
                  </a:txBody>
                  <a:tcPr marL="45407" marR="45407" marT="45407" marB="4540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B w="9525" cap="flat" cmpd="sng" algn="ctr">
                      <a:solidFill>
                        <a:srgbClr val="DDDDDD"/>
                      </a:solidFill>
                      <a:prstDash val="solid"/>
                      <a:round/>
                      <a:headEnd type="none" w="med" len="med"/>
                      <a:tailEnd type="none" w="med" len="med"/>
                    </a:lnB>
                    <a:solidFill>
                      <a:srgbClr val="B3B3B3"/>
                    </a:solidFill>
                  </a:tcPr>
                </a:tc>
                <a:tc>
                  <a:txBody>
                    <a:bodyPr/>
                    <a:lstStyle/>
                    <a:p>
                      <a:pPr algn="l" fontAlgn="b"/>
                      <a:r>
                        <a:rPr lang="en-US" sz="1400" b="1" dirty="0">
                          <a:solidFill>
                            <a:schemeClr val="bg1"/>
                          </a:solidFill>
                          <a:effectLst/>
                        </a:rPr>
                        <a:t>Examples of Hazard</a:t>
                      </a:r>
                    </a:p>
                  </a:txBody>
                  <a:tcPr marL="45407" marR="45407" marT="45407" marB="4540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3B3B3"/>
                    </a:solidFill>
                  </a:tcPr>
                </a:tc>
                <a:tc>
                  <a:txBody>
                    <a:bodyPr/>
                    <a:lstStyle/>
                    <a:p>
                      <a:pPr algn="l" fontAlgn="b"/>
                      <a:r>
                        <a:rPr lang="en-US" sz="1400" b="1" dirty="0">
                          <a:solidFill>
                            <a:schemeClr val="bg1"/>
                          </a:solidFill>
                          <a:effectLst/>
                        </a:rPr>
                        <a:t>Common Related Tasks</a:t>
                      </a:r>
                    </a:p>
                  </a:txBody>
                  <a:tcPr marL="45407" marR="45407" marT="45407" marB="4540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3B3B3"/>
                    </a:solidFill>
                  </a:tcPr>
                </a:tc>
                <a:extLst>
                  <a:ext uri="{0D108BD9-81ED-4DB2-BD59-A6C34878D82A}">
                    <a16:rowId xmlns="" xmlns:a16="http://schemas.microsoft.com/office/drawing/2014/main" val="425573203"/>
                  </a:ext>
                </a:extLst>
              </a:tr>
              <a:tr h="671824">
                <a:tc>
                  <a:txBody>
                    <a:bodyPr/>
                    <a:lstStyle/>
                    <a:p>
                      <a:pPr algn="l" fontAlgn="t"/>
                      <a:r>
                        <a:rPr lang="en-US" sz="1400" u="sng" dirty="0">
                          <a:solidFill>
                            <a:schemeClr val="bg1"/>
                          </a:solidFill>
                          <a:effectLst/>
                        </a:rPr>
                        <a:t>Impact</a:t>
                      </a:r>
                      <a:endParaRPr lang="en-US" sz="1400" dirty="0">
                        <a:solidFill>
                          <a:schemeClr val="bg1"/>
                        </a:solidFill>
                        <a:effectLst/>
                      </a:endParaRP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Flying objects such as large chips, </a:t>
                      </a:r>
                      <a:r>
                        <a:rPr lang="en-US" sz="1400" dirty="0" smtClean="0">
                          <a:solidFill>
                            <a:schemeClr val="bg1"/>
                          </a:solidFill>
                          <a:effectLst/>
                        </a:rPr>
                        <a:t>fragments</a:t>
                      </a:r>
                      <a:r>
                        <a:rPr lang="en-US" sz="1400" dirty="0">
                          <a:solidFill>
                            <a:schemeClr val="bg1"/>
                          </a:solidFill>
                          <a:effectLst/>
                        </a:rPr>
                        <a:t>, particles, sand, and dirt</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Chipping, grinding, machining, masonry work, wood working, sawing, drilling, chiseling, powered fastening, riveting, and sanding</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159381356"/>
                  </a:ext>
                </a:extLst>
              </a:tr>
              <a:tr h="553872">
                <a:tc>
                  <a:txBody>
                    <a:bodyPr/>
                    <a:lstStyle/>
                    <a:p>
                      <a:pPr algn="l" fontAlgn="t"/>
                      <a:r>
                        <a:rPr lang="en-US" sz="1400" u="sng" dirty="0">
                          <a:solidFill>
                            <a:schemeClr val="bg1"/>
                          </a:solidFill>
                          <a:effectLst/>
                        </a:rPr>
                        <a:t>Heat</a:t>
                      </a:r>
                      <a:endParaRPr lang="en-US" sz="1400" dirty="0">
                        <a:solidFill>
                          <a:schemeClr val="bg1"/>
                        </a:solidFill>
                        <a:effectLst/>
                      </a:endParaRP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Anything emitting extreme heat</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Furnace operations, pouring, casting, hot dipping, and welding</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802578064"/>
                  </a:ext>
                </a:extLst>
              </a:tr>
              <a:tr h="645459">
                <a:tc>
                  <a:txBody>
                    <a:bodyPr/>
                    <a:lstStyle/>
                    <a:p>
                      <a:pPr algn="l" fontAlgn="t"/>
                      <a:r>
                        <a:rPr lang="en-US" sz="1400" u="sng" dirty="0">
                          <a:solidFill>
                            <a:schemeClr val="bg1"/>
                          </a:solidFill>
                          <a:effectLst/>
                        </a:rPr>
                        <a:t>Chemicals</a:t>
                      </a:r>
                      <a:endParaRPr lang="en-US" sz="1400" dirty="0">
                        <a:solidFill>
                          <a:schemeClr val="bg1"/>
                        </a:solidFill>
                        <a:effectLst/>
                      </a:endParaRP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smtClean="0">
                          <a:solidFill>
                            <a:schemeClr val="bg1"/>
                          </a:solidFill>
                          <a:effectLst/>
                        </a:rPr>
                        <a:t>Splash</a:t>
                      </a:r>
                      <a:r>
                        <a:rPr lang="en-US" sz="1400" dirty="0">
                          <a:solidFill>
                            <a:schemeClr val="bg1"/>
                          </a:solidFill>
                          <a:effectLst/>
                        </a:rPr>
                        <a:t>, fumes, vapors, and irritating mists</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Acid and chemical handling, degreasing, plating, and working with blood</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1886710499"/>
                  </a:ext>
                </a:extLst>
              </a:tr>
              <a:tr h="419548">
                <a:tc>
                  <a:txBody>
                    <a:bodyPr/>
                    <a:lstStyle/>
                    <a:p>
                      <a:pPr algn="l" fontAlgn="t"/>
                      <a:r>
                        <a:rPr lang="en-US" sz="1400" u="sng" dirty="0">
                          <a:solidFill>
                            <a:schemeClr val="bg1"/>
                          </a:solidFill>
                          <a:effectLst/>
                        </a:rPr>
                        <a:t>Dust</a:t>
                      </a:r>
                      <a:endParaRPr lang="en-US" sz="1400" dirty="0">
                        <a:solidFill>
                          <a:schemeClr val="bg1"/>
                        </a:solidFill>
                        <a:effectLst/>
                      </a:endParaRP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smtClean="0">
                          <a:solidFill>
                            <a:schemeClr val="bg1"/>
                          </a:solidFill>
                          <a:effectLst/>
                        </a:rPr>
                        <a:t>Harmful </a:t>
                      </a:r>
                      <a:r>
                        <a:rPr lang="en-US" sz="1400" dirty="0">
                          <a:solidFill>
                            <a:schemeClr val="bg1"/>
                          </a:solidFill>
                          <a:effectLst/>
                        </a:rPr>
                        <a:t>dust</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Woodworking, buffing, and general dusty conditions</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562699372"/>
                  </a:ext>
                </a:extLst>
              </a:tr>
              <a:tr h="537882">
                <a:tc>
                  <a:txBody>
                    <a:bodyPr/>
                    <a:lstStyle/>
                    <a:p>
                      <a:pPr algn="l" fontAlgn="t"/>
                      <a:r>
                        <a:rPr lang="en-US" sz="1400" u="sng" dirty="0">
                          <a:solidFill>
                            <a:schemeClr val="bg1"/>
                          </a:solidFill>
                          <a:effectLst/>
                        </a:rPr>
                        <a:t>Optical Radiation</a:t>
                      </a:r>
                      <a:endParaRPr lang="en-US" sz="1400" dirty="0">
                        <a:solidFill>
                          <a:schemeClr val="bg1"/>
                        </a:solidFill>
                        <a:effectLst/>
                      </a:endParaRP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Radiant energy, glare, and intense light</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solidFill>
                            <a:schemeClr val="bg1"/>
                          </a:solidFill>
                          <a:effectLst/>
                        </a:rPr>
                        <a:t>Welding, torch-cutting, brazing, soldering, and laser work</a:t>
                      </a:r>
                    </a:p>
                  </a:txBody>
                  <a:tcPr marL="45407" marR="45407" marT="45407" marB="4540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969399119"/>
                  </a:ext>
                </a:extLst>
              </a:tr>
            </a:tbl>
          </a:graphicData>
        </a:graphic>
      </p:graphicFrame>
      <p:pic>
        <p:nvPicPr>
          <p:cNvPr id="5" name="Picture 4" descr="Hazards viewed when doing a hazards assesment" title="Hazards"/>
          <p:cNvPicPr>
            <a:picLocks noChangeAspect="1"/>
          </p:cNvPicPr>
          <p:nvPr/>
        </p:nvPicPr>
        <p:blipFill>
          <a:blip r:embed="rId3"/>
          <a:stretch>
            <a:fillRect/>
          </a:stretch>
        </p:blipFill>
        <p:spPr>
          <a:xfrm>
            <a:off x="8428683" y="253592"/>
            <a:ext cx="1905000" cy="2085975"/>
          </a:xfrm>
          <a:prstGeom prst="rect">
            <a:avLst/>
          </a:prstGeom>
        </p:spPr>
      </p:pic>
    </p:spTree>
    <p:extLst>
      <p:ext uri="{BB962C8B-B14F-4D97-AF65-F5344CB8AC3E}">
        <p14:creationId xmlns:p14="http://schemas.microsoft.com/office/powerpoint/2010/main" val="3991500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33400"/>
            <a:ext cx="6716598" cy="1313688"/>
          </a:xfrm>
        </p:spPr>
        <p:txBody>
          <a:bodyPr>
            <a:normAutofit/>
          </a:bodyPr>
          <a:lstStyle/>
          <a:p>
            <a:r>
              <a:rPr lang="en-US" sz="3200" dirty="0"/>
              <a:t>Employee Rights &amp; Responsibilities</a:t>
            </a:r>
            <a:br>
              <a:rPr lang="en-US" sz="3200" dirty="0"/>
            </a:br>
            <a:r>
              <a:rPr lang="en-US" sz="3200" b="1" i="1" dirty="0"/>
              <a:t>You have the right to:</a:t>
            </a:r>
            <a:endParaRPr lang="en-US" sz="3200" dirty="0"/>
          </a:p>
        </p:txBody>
      </p:sp>
      <p:sp>
        <p:nvSpPr>
          <p:cNvPr id="3" name="Content Placeholder 2"/>
          <p:cNvSpPr>
            <a:spLocks noGrp="1"/>
          </p:cNvSpPr>
          <p:nvPr>
            <p:ph idx="1"/>
          </p:nvPr>
        </p:nvSpPr>
        <p:spPr/>
        <p:txBody>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medical </a:t>
            </a:r>
            <a:r>
              <a:rPr lang="en-US" dirty="0" smtClean="0"/>
              <a:t>records and exposure records.</a:t>
            </a:r>
            <a:endParaRPr lang="en-US" dirty="0"/>
          </a:p>
          <a:p>
            <a:r>
              <a:rPr lang="en-US" b="1" dirty="0"/>
              <a:t> </a:t>
            </a:r>
            <a:r>
              <a:rPr lang="en-US" dirty="0"/>
              <a:t>Participate in an OSHA inspection and speak </a:t>
            </a:r>
            <a:r>
              <a:rPr lang="en-US" dirty="0" smtClean="0"/>
              <a:t>in private </a:t>
            </a:r>
            <a:r>
              <a:rPr lang="en-US" dirty="0"/>
              <a:t>with the inspector.</a:t>
            </a:r>
          </a:p>
        </p:txBody>
      </p:sp>
    </p:spTree>
    <p:extLst>
      <p:ext uri="{BB962C8B-B14F-4D97-AF65-F5344CB8AC3E}">
        <p14:creationId xmlns:p14="http://schemas.microsoft.com/office/powerpoint/2010/main" val="2405028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304800"/>
            <a:ext cx="6311245" cy="1143000"/>
          </a:xfrm>
        </p:spPr>
        <p:txBody>
          <a:bodyPr>
            <a:normAutofit/>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1981201" y="2057400"/>
            <a:ext cx="6518635" cy="4389120"/>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21 </a:t>
            </a:r>
            <a:r>
              <a:rPr lang="en-US" dirty="0"/>
              <a:t>federal statutes for which OSHA </a:t>
            </a:r>
            <a:r>
              <a:rPr lang="en-US" dirty="0" smtClean="0"/>
              <a:t>has jurisdiction</a:t>
            </a:r>
            <a:r>
              <a:rPr lang="en-US" dirty="0"/>
              <a:t>.</a:t>
            </a:r>
            <a:endParaRPr lang="en-US" b="1" i="1" dirty="0" smtClean="0"/>
          </a:p>
        </p:txBody>
      </p:sp>
    </p:spTree>
    <p:extLst>
      <p:ext uri="{BB962C8B-B14F-4D97-AF65-F5344CB8AC3E}">
        <p14:creationId xmlns:p14="http://schemas.microsoft.com/office/powerpoint/2010/main" val="1266934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Whistleblower Protection</a:t>
            </a:r>
            <a:endParaRPr lang="en-US" dirty="0"/>
          </a:p>
        </p:txBody>
      </p:sp>
      <p:sp>
        <p:nvSpPr>
          <p:cNvPr id="3" name="Content Placeholder 2"/>
          <p:cNvSpPr>
            <a:spLocks noGrp="1"/>
          </p:cNvSpPr>
          <p:nvPr>
            <p:ph idx="1"/>
          </p:nvPr>
        </p:nvSpPr>
        <p:spPr>
          <a:xfrm>
            <a:off x="1141412" y="1795347"/>
            <a:ext cx="9905999" cy="4371278"/>
          </a:xfrm>
        </p:spPr>
        <p:txBody>
          <a:bodyPr>
            <a:normAutofit/>
          </a:bodyPr>
          <a:lstStyle/>
          <a:p>
            <a:pPr marL="0" indent="0">
              <a:buNone/>
            </a:pPr>
            <a:r>
              <a:rPr lang="en-US" dirty="0">
                <a:effectLst/>
              </a:rPr>
              <a:t>OSHA's Whistleblower Protection Program enforces the whistleblower provisions of more than twenty whistleblower statutes protecting employees who report violations of various workplace safety and health, airline, commercial motor carrier, consumer product, environmental, financial reform, food safety, health insurance reform, motor vehicle safety, nuclear, pipeline, public transportation agency, railroad, maritime, and securities laws. Rights afforded by these whistleblower protection laws include, but are not limited to, worker participation in safety and health activities, reporting a work-related injury, illness or fatality, or reporting a violation of the statutes herein.</a:t>
            </a:r>
            <a:endParaRPr lang="en-US" dirty="0"/>
          </a:p>
          <a:p>
            <a:pPr marL="0" indent="0">
              <a:buNone/>
            </a:pPr>
            <a:endParaRPr lang="en-US" dirty="0"/>
          </a:p>
        </p:txBody>
      </p:sp>
    </p:spTree>
    <p:extLst>
      <p:ext uri="{BB962C8B-B14F-4D97-AF65-F5344CB8AC3E}">
        <p14:creationId xmlns:p14="http://schemas.microsoft.com/office/powerpoint/2010/main" val="385228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Whistleblower </a:t>
            </a:r>
            <a:r>
              <a:rPr lang="en-US" dirty="0" smtClean="0"/>
              <a:t>Protection (continued)</a:t>
            </a:r>
            <a:endParaRPr lang="en-US" dirty="0"/>
          </a:p>
        </p:txBody>
      </p:sp>
      <p:pic>
        <p:nvPicPr>
          <p:cNvPr id="8" name="Picture 7" descr="Whistleblower Protection web page" title="Whistleblower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3009" y="2029803"/>
            <a:ext cx="7619290" cy="4124304"/>
          </a:xfrm>
          <a:prstGeom prst="rect">
            <a:avLst/>
          </a:prstGeom>
        </p:spPr>
      </p:pic>
    </p:spTree>
    <p:extLst>
      <p:ext uri="{BB962C8B-B14F-4D97-AF65-F5344CB8AC3E}">
        <p14:creationId xmlns:p14="http://schemas.microsoft.com/office/powerpoint/2010/main" val="102079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35842" name="Content Placeholder 1"/>
          <p:cNvSpPr>
            <a:spLocks noGrp="1"/>
          </p:cNvSpPr>
          <p:nvPr>
            <p:ph idx="1"/>
          </p:nvPr>
        </p:nvSpPr>
        <p:spPr>
          <a:xfrm>
            <a:off x="1981200" y="2209800"/>
            <a:ext cx="6792012" cy="4343400"/>
          </a:xfrm>
        </p:spPr>
        <p:txBody>
          <a:bodyPr rtlCol="0">
            <a:normAutofit/>
          </a:bodyPr>
          <a:lstStyle/>
          <a:p>
            <a:pPr marL="0" indent="0">
              <a:lnSpc>
                <a:spcPct val="150000"/>
              </a:lnSpc>
              <a:buNone/>
            </a:pPr>
            <a:r>
              <a:rPr lang="en-US" dirty="0" smtClean="0"/>
              <a:t>Workers Rights: http</a:t>
            </a:r>
            <a:r>
              <a:rPr lang="en-US" dirty="0"/>
              <a:t>://</a:t>
            </a:r>
            <a:r>
              <a:rPr lang="en-US" dirty="0" smtClean="0"/>
              <a:t>www.osha.gov/Publications/osha3021.pdf </a:t>
            </a:r>
            <a:endParaRPr lang="en-US" dirty="0"/>
          </a:p>
          <a:p>
            <a:pPr marL="804672" lvl="1">
              <a:lnSpc>
                <a:spcPct val="150000"/>
              </a:lnSpc>
              <a:spcBef>
                <a:spcPts val="0"/>
              </a:spcBef>
              <a:defRPr/>
            </a:pPr>
            <a:r>
              <a:rPr lang="en-US" dirty="0" smtClean="0"/>
              <a:t>Compliance Assistance Specialists in the area offices </a:t>
            </a:r>
          </a:p>
          <a:p>
            <a:pPr marL="804672" lvl="1">
              <a:lnSpc>
                <a:spcPct val="150000"/>
              </a:lnSpc>
              <a:spcBef>
                <a:spcPts val="0"/>
              </a:spcBef>
              <a:defRPr/>
            </a:pPr>
            <a:r>
              <a:rPr lang="en-US" dirty="0" smtClean="0"/>
              <a:t>National Institute for Occupational Safety and Health (NIOSH) – OSHA’s sister agency</a:t>
            </a:r>
          </a:p>
          <a:p>
            <a:pPr marL="804672" lvl="1">
              <a:lnSpc>
                <a:spcPct val="150000"/>
              </a:lnSpc>
              <a:spcBef>
                <a:spcPts val="0"/>
              </a:spcBef>
              <a:defRPr/>
            </a:pPr>
            <a:r>
              <a:rPr lang="en-US" dirty="0" smtClean="0"/>
              <a:t>OSHA Training Institute Education Centers</a:t>
            </a:r>
          </a:p>
          <a:p>
            <a:pPr marL="804672" lvl="1">
              <a:lnSpc>
                <a:spcPct val="150000"/>
              </a:lnSpc>
              <a:spcBef>
                <a:spcPts val="0"/>
              </a:spcBef>
              <a:defRPr/>
            </a:pPr>
            <a:r>
              <a:rPr lang="en-US" dirty="0" smtClean="0"/>
              <a:t>Doctors, nurses, other health care providers</a:t>
            </a:r>
          </a:p>
          <a:p>
            <a:pPr marL="804672" lvl="1">
              <a:lnSpc>
                <a:spcPct val="150000"/>
              </a:lnSpc>
              <a:spcBef>
                <a:spcPts val="0"/>
              </a:spcBef>
              <a:defRPr/>
            </a:pPr>
            <a:r>
              <a:rPr lang="en-US" dirty="0" smtClean="0"/>
              <a:t>Other local, community-based resources</a:t>
            </a:r>
          </a:p>
          <a:p>
            <a:pPr marL="438912" indent="-320040">
              <a:spcBef>
                <a:spcPts val="0"/>
              </a:spcBef>
              <a:buFont typeface="Wingdings 2"/>
              <a:buChar char=""/>
              <a:defRPr/>
            </a:pPr>
            <a:endParaRPr lang="en-US" dirty="0" smtClean="0"/>
          </a:p>
        </p:txBody>
      </p:sp>
    </p:spTree>
    <p:extLst>
      <p:ext uri="{BB962C8B-B14F-4D97-AF65-F5344CB8AC3E}">
        <p14:creationId xmlns:p14="http://schemas.microsoft.com/office/powerpoint/2010/main" val="192543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Protection</a:t>
            </a:r>
            <a:endParaRPr lang="en-US" dirty="0"/>
          </a:p>
        </p:txBody>
      </p:sp>
      <p:sp>
        <p:nvSpPr>
          <p:cNvPr id="10" name="Text Placeholder 9"/>
          <p:cNvSpPr>
            <a:spLocks noGrp="1"/>
          </p:cNvSpPr>
          <p:nvPr>
            <p:ph type="body" idx="1"/>
          </p:nvPr>
        </p:nvSpPr>
        <p:spPr/>
        <p:txBody>
          <a:bodyPr/>
          <a:lstStyle/>
          <a:p>
            <a:pPr algn="ctr"/>
            <a:r>
              <a:rPr lang="en-US" dirty="0">
                <a:effectLst/>
              </a:rPr>
              <a:t>Safety spectacles are intended to shield the wearer's eyes from impact hazards such as flying fragments, objects, large chips, and particles. Workers are required to use eye safety spectacles with side shields when there is a hazard from flying objects.</a:t>
            </a:r>
            <a:endParaRPr lang="en-US" dirty="0"/>
          </a:p>
        </p:txBody>
      </p:sp>
      <p:pic>
        <p:nvPicPr>
          <p:cNvPr id="11" name="Picture 10" descr="Picture showing different eye protection" title="Eye Protection"/>
          <p:cNvPicPr>
            <a:picLocks noChangeAspect="1"/>
          </p:cNvPicPr>
          <p:nvPr/>
        </p:nvPicPr>
        <p:blipFill>
          <a:blip r:embed="rId3"/>
          <a:stretch>
            <a:fillRect/>
          </a:stretch>
        </p:blipFill>
        <p:spPr>
          <a:xfrm>
            <a:off x="5792053" y="704850"/>
            <a:ext cx="5416308" cy="2425212"/>
          </a:xfrm>
          <a:prstGeom prst="rect">
            <a:avLst/>
          </a:prstGeom>
        </p:spPr>
      </p:pic>
    </p:spTree>
    <p:extLst>
      <p:ext uri="{BB962C8B-B14F-4D97-AF65-F5344CB8AC3E}">
        <p14:creationId xmlns:p14="http://schemas.microsoft.com/office/powerpoint/2010/main" val="406902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Glasses</a:t>
            </a:r>
            <a:endParaRPr lang="en-US" dirty="0"/>
          </a:p>
        </p:txBody>
      </p:sp>
      <p:sp>
        <p:nvSpPr>
          <p:cNvPr id="5" name="Text Placeholder 4"/>
          <p:cNvSpPr>
            <a:spLocks noGrp="1"/>
          </p:cNvSpPr>
          <p:nvPr>
            <p:ph type="body" sz="quarter" idx="3"/>
          </p:nvPr>
        </p:nvSpPr>
        <p:spPr/>
        <p:txBody>
          <a:bodyPr/>
          <a:lstStyle/>
          <a:p>
            <a:r>
              <a:rPr lang="en-US" dirty="0" smtClean="0"/>
              <a:t>Characteristics</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effectLst/>
              </a:rPr>
              <a:t>Z87.1-2010, Z87.1-2003 or Z87.1-1989</a:t>
            </a:r>
            <a:r>
              <a:rPr lang="en-US" dirty="0">
                <a:effectLst/>
              </a:rPr>
              <a:t> </a:t>
            </a:r>
            <a:endParaRPr lang="en-US" dirty="0" smtClean="0">
              <a:effectLst/>
            </a:endParaRPr>
          </a:p>
          <a:p>
            <a:r>
              <a:rPr lang="en-US" dirty="0" smtClean="0">
                <a:effectLst/>
              </a:rPr>
              <a:t>The </a:t>
            </a:r>
            <a:r>
              <a:rPr lang="en-US" dirty="0">
                <a:effectLst/>
              </a:rPr>
              <a:t>lenses of safety spectacles are designed to resist moderate impact from flying objects and particles</a:t>
            </a:r>
            <a:r>
              <a:rPr lang="en-US" dirty="0" smtClean="0">
                <a:effectLst/>
              </a:rPr>
              <a:t>.</a:t>
            </a:r>
          </a:p>
          <a:p>
            <a:r>
              <a:rPr lang="en-US" dirty="0">
                <a:effectLst/>
              </a:rPr>
              <a:t>Side shields provide angular protection from impact hazards </a:t>
            </a:r>
            <a:r>
              <a:rPr lang="en-US" i="1" dirty="0">
                <a:effectLst/>
              </a:rPr>
              <a:t>in addition</a:t>
            </a:r>
            <a:r>
              <a:rPr lang="en-US" dirty="0">
                <a:effectLst/>
              </a:rPr>
              <a:t> to frontal protection.</a:t>
            </a:r>
            <a:endParaRPr lang="en-US" dirty="0"/>
          </a:p>
        </p:txBody>
      </p:sp>
      <p:pic>
        <p:nvPicPr>
          <p:cNvPr id="7" name="Picture 6" descr="Safety glasses" title="Safety Glasses"/>
          <p:cNvPicPr>
            <a:picLocks noChangeAspect="1"/>
          </p:cNvPicPr>
          <p:nvPr/>
        </p:nvPicPr>
        <p:blipFill>
          <a:blip r:embed="rId3"/>
          <a:stretch>
            <a:fillRect/>
          </a:stretch>
        </p:blipFill>
        <p:spPr>
          <a:xfrm>
            <a:off x="1723292" y="3023434"/>
            <a:ext cx="3944818" cy="2817728"/>
          </a:xfrm>
          <a:prstGeom prst="rect">
            <a:avLst/>
          </a:prstGeom>
        </p:spPr>
      </p:pic>
    </p:spTree>
    <p:extLst>
      <p:ext uri="{BB962C8B-B14F-4D97-AF65-F5344CB8AC3E}">
        <p14:creationId xmlns:p14="http://schemas.microsoft.com/office/powerpoint/2010/main" val="3306809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Goggles</a:t>
            </a:r>
            <a:endParaRPr lang="en-US" dirty="0"/>
          </a:p>
        </p:txBody>
      </p:sp>
      <p:sp>
        <p:nvSpPr>
          <p:cNvPr id="3" name="Text Placeholder 2"/>
          <p:cNvSpPr>
            <a:spLocks noGrp="1"/>
          </p:cNvSpPr>
          <p:nvPr>
            <p:ph type="body" idx="1"/>
          </p:nvPr>
        </p:nvSpPr>
        <p:spPr/>
        <p:txBody>
          <a:bodyPr/>
          <a:lstStyle/>
          <a:p>
            <a:r>
              <a:rPr lang="en-US" dirty="0"/>
              <a:t>Characteristics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sz="2200" dirty="0">
                <a:effectLst/>
              </a:rPr>
              <a:t>Z87.1-2010, Z87.1-2003 or </a:t>
            </a:r>
            <a:r>
              <a:rPr lang="en-US" sz="2200" dirty="0">
                <a:solidFill>
                  <a:prstClr val="white"/>
                </a:solidFill>
                <a:effectLst/>
              </a:rPr>
              <a:t>Z87.1-1989 </a:t>
            </a:r>
            <a:r>
              <a:rPr lang="en-US" dirty="0" smtClean="0">
                <a:effectLst/>
              </a:rPr>
              <a:t> </a:t>
            </a:r>
          </a:p>
          <a:p>
            <a:r>
              <a:rPr lang="en-US" dirty="0" smtClean="0">
                <a:effectLst/>
              </a:rPr>
              <a:t>Safety </a:t>
            </a:r>
            <a:r>
              <a:rPr lang="en-US" dirty="0">
                <a:effectLst/>
              </a:rPr>
              <a:t>goggles lenses are designed and tested to resist moderate impact</a:t>
            </a:r>
            <a:r>
              <a:rPr lang="en-US" dirty="0" smtClean="0">
                <a:effectLst/>
              </a:rPr>
              <a:t>.</a:t>
            </a:r>
          </a:p>
          <a:p>
            <a:r>
              <a:rPr lang="en-US" dirty="0">
                <a:effectLst/>
              </a:rPr>
              <a:t>Safety goggle frames must be properly fitted to the worker's face to form a protective seal around the eyes.</a:t>
            </a:r>
            <a:endParaRPr lang="en-US" dirty="0"/>
          </a:p>
          <a:p>
            <a:endParaRPr lang="en-US" dirty="0"/>
          </a:p>
        </p:txBody>
      </p:sp>
      <p:sp>
        <p:nvSpPr>
          <p:cNvPr id="6" name="Content Placeholder 5"/>
          <p:cNvSpPr>
            <a:spLocks noGrp="1"/>
          </p:cNvSpPr>
          <p:nvPr>
            <p:ph sz="quarter" idx="4"/>
          </p:nvPr>
        </p:nvSpPr>
        <p:spPr/>
        <p:txBody>
          <a:bodyPr>
            <a:normAutofit fontScale="92500"/>
          </a:bodyPr>
          <a:lstStyle/>
          <a:p>
            <a:endParaRPr lang="en-US" dirty="0" smtClean="0"/>
          </a:p>
          <a:p>
            <a:endParaRPr lang="en-US" dirty="0"/>
          </a:p>
          <a:p>
            <a:r>
              <a:rPr lang="en-US" dirty="0">
                <a:effectLst/>
              </a:rPr>
              <a:t>Ventilated goggles allow air circulation while providing protection against airborne particles, dust, liquids, or light.</a:t>
            </a:r>
            <a:endParaRPr lang="en-US" dirty="0"/>
          </a:p>
        </p:txBody>
      </p:sp>
      <p:pic>
        <p:nvPicPr>
          <p:cNvPr id="7" name="Picture 6" descr="Safety goggles" title="Safety Goggles"/>
          <p:cNvPicPr>
            <a:picLocks noChangeAspect="1"/>
          </p:cNvPicPr>
          <p:nvPr/>
        </p:nvPicPr>
        <p:blipFill>
          <a:blip r:embed="rId3"/>
          <a:stretch>
            <a:fillRect/>
          </a:stretch>
        </p:blipFill>
        <p:spPr>
          <a:xfrm>
            <a:off x="6400807" y="785737"/>
            <a:ext cx="4365264" cy="2927496"/>
          </a:xfrm>
          <a:prstGeom prst="rect">
            <a:avLst/>
          </a:prstGeom>
        </p:spPr>
      </p:pic>
    </p:spTree>
    <p:extLst>
      <p:ext uri="{BB962C8B-B14F-4D97-AF65-F5344CB8AC3E}">
        <p14:creationId xmlns:p14="http://schemas.microsoft.com/office/powerpoint/2010/main" val="4274406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3808</Words>
  <Application>Microsoft Office PowerPoint</Application>
  <PresentationFormat>Custom</PresentationFormat>
  <Paragraphs>480</Paragraphs>
  <Slides>64</Slides>
  <Notes>49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Circuit</vt:lpstr>
      <vt:lpstr>Personal Protective equipment (PPE) in Confined Spaces</vt:lpstr>
      <vt:lpstr>Objectives</vt:lpstr>
      <vt:lpstr>Objectives Continued</vt:lpstr>
      <vt:lpstr>Training</vt:lpstr>
      <vt:lpstr>The following minimum requirements must be met by all protective devices.  </vt:lpstr>
      <vt:lpstr>Hazard Assessment</vt:lpstr>
      <vt:lpstr>Eye Protection</vt:lpstr>
      <vt:lpstr>Safety Glasses</vt:lpstr>
      <vt:lpstr>Safety Goggles</vt:lpstr>
      <vt:lpstr>Incorporating prescription into the design of PPE</vt:lpstr>
      <vt:lpstr>Face Protection</vt:lpstr>
      <vt:lpstr>Face Shield</vt:lpstr>
      <vt:lpstr>Face Shield (continued)</vt:lpstr>
      <vt:lpstr>Head Protection</vt:lpstr>
      <vt:lpstr>Head Protection (continued)</vt:lpstr>
      <vt:lpstr>Head Protection (cont.)</vt:lpstr>
      <vt:lpstr>Head Protection (conclusion)</vt:lpstr>
      <vt:lpstr>Welding protective gear</vt:lpstr>
      <vt:lpstr>Welding Helmets</vt:lpstr>
      <vt:lpstr>Lenses shade scale</vt:lpstr>
      <vt:lpstr>Shade scale (continued) </vt:lpstr>
      <vt:lpstr>Shade scale  (conclusion)</vt:lpstr>
      <vt:lpstr>Welding Protective Gear (continued)</vt:lpstr>
      <vt:lpstr>Welding Protective Gear (conclusion)</vt:lpstr>
      <vt:lpstr>Foot Protection</vt:lpstr>
      <vt:lpstr>Foot protection (continued)</vt:lpstr>
      <vt:lpstr>Foot Protection (conclusion)</vt:lpstr>
      <vt:lpstr>Care of Protective Footwear</vt:lpstr>
      <vt:lpstr>Gloves</vt:lpstr>
      <vt:lpstr>Gloves (conTinued)</vt:lpstr>
      <vt:lpstr>Care of gloves</vt:lpstr>
      <vt:lpstr>Body Protection</vt:lpstr>
      <vt:lpstr>Body Protection (continued)</vt:lpstr>
      <vt:lpstr>Protective clothing comes in a variety of materials, each effective against particular hazards, such as:</vt:lpstr>
      <vt:lpstr>Protective clothing comes in a variety of materials, each effective against particular hazards, such as: continued</vt:lpstr>
      <vt:lpstr>Hearing Protection</vt:lpstr>
      <vt:lpstr>Hearing Protection (continued)</vt:lpstr>
      <vt:lpstr>Hearing Protection (conclusion)</vt:lpstr>
      <vt:lpstr>Types of Hearing protection</vt:lpstr>
      <vt:lpstr>Permissible Noise Exposure</vt:lpstr>
      <vt:lpstr>Respirators</vt:lpstr>
      <vt:lpstr>Respirator Types</vt:lpstr>
      <vt:lpstr>Two Basic types of respirators</vt:lpstr>
      <vt:lpstr>Types of Respirators</vt:lpstr>
      <vt:lpstr>Color code of filter respirator cartages </vt:lpstr>
      <vt:lpstr>Types of Respirators (continued)</vt:lpstr>
      <vt:lpstr>Maintenance and care of respirators</vt:lpstr>
      <vt:lpstr>Medical Evaluations</vt:lpstr>
      <vt:lpstr>Fit testing</vt:lpstr>
      <vt:lpstr>Fall Protection</vt:lpstr>
      <vt:lpstr>Personal Fall Arrest Systems (PFAS)</vt:lpstr>
      <vt:lpstr>Anchorages</vt:lpstr>
      <vt:lpstr>Personal fall arrest system </vt:lpstr>
      <vt:lpstr>Retrieval </vt:lpstr>
      <vt:lpstr>Ventilation</vt:lpstr>
      <vt:lpstr>Improper Ventilation Death</vt:lpstr>
      <vt:lpstr>Employee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lpstr>Whistleblower Protection (continued)</vt:lpstr>
      <vt:lpstr>Employee Rights &amp; Responsibilities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2018-06-14T15:36:06Z</dcterms:created>
  <dcterms:modified xsi:type="dcterms:W3CDTF">2018-06-14T15:58:32Z</dcterms:modified>
</cp:coreProperties>
</file>