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50" r:id="rId1"/>
  </p:sldMasterIdLst>
  <p:notesMasterIdLst>
    <p:notesMasterId r:id="rId122"/>
  </p:notesMasterIdLst>
  <p:handoutMasterIdLst>
    <p:handoutMasterId r:id="rId123"/>
  </p:handoutMasterIdLst>
  <p:sldIdLst>
    <p:sldId id="721" r:id="rId2"/>
    <p:sldId id="734" r:id="rId3"/>
    <p:sldId id="311" r:id="rId4"/>
    <p:sldId id="645" r:id="rId5"/>
    <p:sldId id="735" r:id="rId6"/>
    <p:sldId id="258" r:id="rId7"/>
    <p:sldId id="639" r:id="rId8"/>
    <p:sldId id="775" r:id="rId9"/>
    <p:sldId id="544" r:id="rId10"/>
    <p:sldId id="259" r:id="rId11"/>
    <p:sldId id="394" r:id="rId12"/>
    <p:sldId id="640" r:id="rId13"/>
    <p:sldId id="403" r:id="rId14"/>
    <p:sldId id="332" r:id="rId15"/>
    <p:sldId id="265" r:id="rId16"/>
    <p:sldId id="545" r:id="rId17"/>
    <p:sldId id="548" r:id="rId18"/>
    <p:sldId id="549" r:id="rId19"/>
    <p:sldId id="550" r:id="rId20"/>
    <p:sldId id="776" r:id="rId21"/>
    <p:sldId id="774" r:id="rId22"/>
    <p:sldId id="613" r:id="rId23"/>
    <p:sldId id="778" r:id="rId24"/>
    <p:sldId id="699" r:id="rId25"/>
    <p:sldId id="700" r:id="rId26"/>
    <p:sldId id="707" r:id="rId27"/>
    <p:sldId id="701" r:id="rId28"/>
    <p:sldId id="703" r:id="rId29"/>
    <p:sldId id="705" r:id="rId30"/>
    <p:sldId id="722" r:id="rId31"/>
    <p:sldId id="723" r:id="rId32"/>
    <p:sldId id="702" r:id="rId33"/>
    <p:sldId id="724" r:id="rId34"/>
    <p:sldId id="725" r:id="rId35"/>
    <p:sldId id="773" r:id="rId36"/>
    <p:sldId id="633" r:id="rId37"/>
    <p:sldId id="655" r:id="rId38"/>
    <p:sldId id="656" r:id="rId39"/>
    <p:sldId id="657" r:id="rId40"/>
    <p:sldId id="658" r:id="rId41"/>
    <p:sldId id="659" r:id="rId42"/>
    <p:sldId id="660" r:id="rId43"/>
    <p:sldId id="794" r:id="rId44"/>
    <p:sldId id="777" r:id="rId45"/>
    <p:sldId id="650" r:id="rId46"/>
    <p:sldId id="503" r:id="rId47"/>
    <p:sldId id="504" r:id="rId48"/>
    <p:sldId id="646" r:id="rId49"/>
    <p:sldId id="647" r:id="rId50"/>
    <p:sldId id="648" r:id="rId51"/>
    <p:sldId id="611" r:id="rId52"/>
    <p:sldId id="513" r:id="rId53"/>
    <p:sldId id="518" r:id="rId54"/>
    <p:sldId id="669" r:id="rId55"/>
    <p:sldId id="737" r:id="rId56"/>
    <p:sldId id="738" r:id="rId57"/>
    <p:sldId id="739" r:id="rId58"/>
    <p:sldId id="740" r:id="rId59"/>
    <p:sldId id="741" r:id="rId60"/>
    <p:sldId id="742" r:id="rId61"/>
    <p:sldId id="670" r:id="rId62"/>
    <p:sldId id="671" r:id="rId63"/>
    <p:sldId id="672" r:id="rId64"/>
    <p:sldId id="673" r:id="rId65"/>
    <p:sldId id="674" r:id="rId66"/>
    <p:sldId id="675" r:id="rId67"/>
    <p:sldId id="676" r:id="rId68"/>
    <p:sldId id="677" r:id="rId69"/>
    <p:sldId id="678" r:id="rId70"/>
    <p:sldId id="679" r:id="rId71"/>
    <p:sldId id="680" r:id="rId72"/>
    <p:sldId id="681" r:id="rId73"/>
    <p:sldId id="682" r:id="rId74"/>
    <p:sldId id="683" r:id="rId75"/>
    <p:sldId id="684" r:id="rId76"/>
    <p:sldId id="686" r:id="rId77"/>
    <p:sldId id="688" r:id="rId78"/>
    <p:sldId id="689" r:id="rId79"/>
    <p:sldId id="690" r:id="rId80"/>
    <p:sldId id="691" r:id="rId81"/>
    <p:sldId id="692" r:id="rId82"/>
    <p:sldId id="695" r:id="rId83"/>
    <p:sldId id="795" r:id="rId84"/>
    <p:sldId id="757" r:id="rId85"/>
    <p:sldId id="788" r:id="rId86"/>
    <p:sldId id="787" r:id="rId87"/>
    <p:sldId id="779" r:id="rId88"/>
    <p:sldId id="760" r:id="rId89"/>
    <p:sldId id="781" r:id="rId90"/>
    <p:sldId id="785" r:id="rId91"/>
    <p:sldId id="761" r:id="rId92"/>
    <p:sldId id="782" r:id="rId93"/>
    <p:sldId id="789" r:id="rId94"/>
    <p:sldId id="762" r:id="rId95"/>
    <p:sldId id="783" r:id="rId96"/>
    <p:sldId id="768" r:id="rId97"/>
    <p:sldId id="769" r:id="rId98"/>
    <p:sldId id="790" r:id="rId99"/>
    <p:sldId id="770" r:id="rId100"/>
    <p:sldId id="534" r:id="rId101"/>
    <p:sldId id="792" r:id="rId102"/>
    <p:sldId id="796" r:id="rId103"/>
    <p:sldId id="748" r:id="rId104"/>
    <p:sldId id="771" r:id="rId105"/>
    <p:sldId id="772" r:id="rId106"/>
    <p:sldId id="793" r:id="rId107"/>
    <p:sldId id="730" r:id="rId108"/>
    <p:sldId id="709" r:id="rId109"/>
    <p:sldId id="711" r:id="rId110"/>
    <p:sldId id="712" r:id="rId111"/>
    <p:sldId id="732" r:id="rId112"/>
    <p:sldId id="713" r:id="rId113"/>
    <p:sldId id="731" r:id="rId114"/>
    <p:sldId id="747" r:id="rId115"/>
    <p:sldId id="714" r:id="rId116"/>
    <p:sldId id="746" r:id="rId117"/>
    <p:sldId id="715" r:id="rId118"/>
    <p:sldId id="716" r:id="rId119"/>
    <p:sldId id="733" r:id="rId120"/>
    <p:sldId id="720" r:id="rId121"/>
  </p:sldIdLst>
  <p:sldSz cx="6858000" cy="9144000" type="letter"/>
  <p:notesSz cx="7086600" cy="86868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8" autoAdjust="0"/>
    <p:restoredTop sz="90360" autoAdjust="0"/>
  </p:normalViewPr>
  <p:slideViewPr>
    <p:cSldViewPr>
      <p:cViewPr>
        <p:scale>
          <a:sx n="50" d="100"/>
          <a:sy n="50" d="100"/>
        </p:scale>
        <p:origin x="-3354" y="-1254"/>
      </p:cViewPr>
      <p:guideLst>
        <p:guide orient="horz" pos="2880"/>
        <p:guide pos="2160"/>
      </p:guideLst>
    </p:cSldViewPr>
  </p:slideViewPr>
  <p:outlineViewPr>
    <p:cViewPr>
      <p:scale>
        <a:sx n="33" d="100"/>
        <a:sy n="33" d="100"/>
      </p:scale>
      <p:origin x="0" y="-79956"/>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55" d="100"/>
          <a:sy n="55" d="100"/>
        </p:scale>
        <p:origin x="2826" y="90"/>
      </p:cViewPr>
      <p:guideLst>
        <p:guide orient="horz" pos="2736"/>
        <p:guide pos="223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5397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026"/>
          <p:cNvSpPr>
            <a:spLocks noGrp="1" noChangeArrowheads="1"/>
          </p:cNvSpPr>
          <p:nvPr>
            <p:ph type="hdr" sz="quarter"/>
          </p:nvPr>
        </p:nvSpPr>
        <p:spPr bwMode="auto">
          <a:xfrm>
            <a:off x="0" y="0"/>
            <a:ext cx="30702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609" tIns="0" rIns="19609" bIns="0" numCol="1" anchor="t" anchorCtr="0" compatLnSpc="1">
            <a:prstTxWarp prst="textNoShape">
              <a:avLst/>
            </a:prstTxWarp>
          </a:bodyPr>
          <a:lstStyle>
            <a:lvl1pPr defTabSz="940596" eaLnBrk="0" hangingPunct="0">
              <a:defRPr sz="1000" i="1">
                <a:cs typeface="+mn-cs"/>
              </a:defRPr>
            </a:lvl1pPr>
          </a:lstStyle>
          <a:p>
            <a:pPr>
              <a:defRPr/>
            </a:pPr>
            <a:endParaRPr lang="en-US"/>
          </a:p>
        </p:txBody>
      </p:sp>
      <p:sp>
        <p:nvSpPr>
          <p:cNvPr id="2051" name="Rectangle 1027"/>
          <p:cNvSpPr>
            <a:spLocks noGrp="1" noChangeArrowheads="1"/>
          </p:cNvSpPr>
          <p:nvPr>
            <p:ph type="dt" idx="1"/>
          </p:nvPr>
        </p:nvSpPr>
        <p:spPr bwMode="auto">
          <a:xfrm>
            <a:off x="4016375" y="0"/>
            <a:ext cx="30702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609" tIns="0" rIns="19609" bIns="0" numCol="1" anchor="t" anchorCtr="0" compatLnSpc="1">
            <a:prstTxWarp prst="textNoShape">
              <a:avLst/>
            </a:prstTxWarp>
          </a:bodyPr>
          <a:lstStyle>
            <a:lvl1pPr algn="r" defTabSz="940596" eaLnBrk="0" hangingPunct="0">
              <a:defRPr sz="1000" i="1">
                <a:cs typeface="+mn-cs"/>
              </a:defRPr>
            </a:lvl1pPr>
          </a:lstStyle>
          <a:p>
            <a:pPr>
              <a:defRPr/>
            </a:pPr>
            <a:endParaRPr lang="en-US"/>
          </a:p>
        </p:txBody>
      </p:sp>
      <p:sp>
        <p:nvSpPr>
          <p:cNvPr id="6148" name="Rectangle 1028"/>
          <p:cNvSpPr>
            <a:spLocks noGrp="1" noRot="1" noChangeAspect="1" noChangeArrowheads="1" noTextEdit="1"/>
          </p:cNvSpPr>
          <p:nvPr>
            <p:ph type="sldImg" idx="2"/>
          </p:nvPr>
        </p:nvSpPr>
        <p:spPr bwMode="auto">
          <a:xfrm>
            <a:off x="2325688" y="657225"/>
            <a:ext cx="2435225" cy="32448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1029"/>
          <p:cNvSpPr>
            <a:spLocks noGrp="1" noChangeArrowheads="1"/>
          </p:cNvSpPr>
          <p:nvPr>
            <p:ph type="body" sz="quarter" idx="3"/>
          </p:nvPr>
        </p:nvSpPr>
        <p:spPr bwMode="auto">
          <a:xfrm>
            <a:off x="944563" y="4125913"/>
            <a:ext cx="5197475" cy="390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78" tIns="47389" rIns="94778" bIns="47389"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2054" name="Rectangle 1030"/>
          <p:cNvSpPr>
            <a:spLocks noGrp="1" noChangeArrowheads="1"/>
          </p:cNvSpPr>
          <p:nvPr>
            <p:ph type="ftr" sz="quarter" idx="4"/>
          </p:nvPr>
        </p:nvSpPr>
        <p:spPr bwMode="auto">
          <a:xfrm>
            <a:off x="0" y="8251825"/>
            <a:ext cx="30702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609" tIns="0" rIns="19609" bIns="0" numCol="1" anchor="b" anchorCtr="0" compatLnSpc="1">
            <a:prstTxWarp prst="textNoShape">
              <a:avLst/>
            </a:prstTxWarp>
          </a:bodyPr>
          <a:lstStyle>
            <a:lvl1pPr defTabSz="940596" eaLnBrk="0" hangingPunct="0">
              <a:defRPr sz="1000" i="1">
                <a:cs typeface="+mn-cs"/>
              </a:defRPr>
            </a:lvl1pPr>
          </a:lstStyle>
          <a:p>
            <a:pPr>
              <a:defRPr/>
            </a:pPr>
            <a:endParaRPr lang="en-US"/>
          </a:p>
        </p:txBody>
      </p:sp>
      <p:sp>
        <p:nvSpPr>
          <p:cNvPr id="2055" name="Rectangle 1031"/>
          <p:cNvSpPr>
            <a:spLocks noGrp="1" noChangeArrowheads="1"/>
          </p:cNvSpPr>
          <p:nvPr>
            <p:ph type="sldNum" sz="quarter" idx="5"/>
          </p:nvPr>
        </p:nvSpPr>
        <p:spPr bwMode="auto">
          <a:xfrm>
            <a:off x="4016375" y="8251825"/>
            <a:ext cx="30702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609" tIns="0" rIns="19609" bIns="0" numCol="1" anchor="b" anchorCtr="0" compatLnSpc="1">
            <a:prstTxWarp prst="textNoShape">
              <a:avLst/>
            </a:prstTxWarp>
          </a:bodyPr>
          <a:lstStyle>
            <a:lvl1pPr algn="r" defTabSz="939800">
              <a:defRPr sz="1000" i="1"/>
            </a:lvl1pPr>
          </a:lstStyle>
          <a:p>
            <a:fld id="{148F7C25-9E6D-4F89-9292-EE5D3D6C2C7F}" type="slidenum">
              <a:rPr lang="en-US" altLang="en-US"/>
              <a:pPr/>
              <a:t>‹#›</a:t>
            </a:fld>
            <a:endParaRPr lang="en-US" altLang="en-US"/>
          </a:p>
        </p:txBody>
      </p:sp>
    </p:spTree>
    <p:extLst>
      <p:ext uri="{BB962C8B-B14F-4D97-AF65-F5344CB8AC3E}">
        <p14:creationId xmlns:p14="http://schemas.microsoft.com/office/powerpoint/2010/main" val="40748699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ED847E0-869A-45C1-940A-656116F10B1E}" type="slidenum">
              <a:rPr lang="en-US" altLang="en-US">
                <a:latin typeface="Arial" pitchFamily="34" charset="0"/>
              </a:rPr>
              <a:pPr eaLnBrk="1" hangingPunct="1">
                <a:spcBef>
                  <a:spcPct val="0"/>
                </a:spcBef>
              </a:pPr>
              <a:t>1</a:t>
            </a:fld>
            <a:endParaRPr lang="en-US" altLang="en-US">
              <a:latin typeface="Arial"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US" altLang="en-US" smtClean="0"/>
          </a:p>
        </p:txBody>
      </p:sp>
      <p:sp>
        <p:nvSpPr>
          <p:cNvPr id="2765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0F94304-7ACE-42BD-B465-F51FDF520C1B}" type="slidenum">
              <a:rPr lang="en-US" altLang="en-US" sz="1000"/>
              <a:pPr>
                <a:spcBef>
                  <a:spcPct val="0"/>
                </a:spcBef>
              </a:pPr>
              <a:t>11</a:t>
            </a:fld>
            <a:endParaRPr lang="en-US" altLang="en-US" sz="100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Level 3 evaluations should be conducted three to six months following the training session.  Each training participant should be offered the opportunity to participate in Level 3 evaluations.  Typical response rates are less than 10%.  Methods for survey distribution include direct mail, email, online, through focus groups, or through telephone and in-person surveys. </a:t>
            </a:r>
          </a:p>
          <a:p>
            <a:pPr eaLnBrk="1" hangingPunct="1"/>
            <a:endParaRPr lang="en-US" altLang="en-US" smtClean="0"/>
          </a:p>
          <a:p>
            <a:pPr eaLnBrk="1" hangingPunct="1"/>
            <a:r>
              <a:rPr lang="en-US" altLang="en-US" smtClean="0"/>
              <a:t>Level 3 evaluation questions should focus on safety and health measures that may have been implemented as a result of the knowledge conveyed during the training. </a:t>
            </a:r>
          </a:p>
          <a:p>
            <a:pPr eaLnBrk="1" hangingPunct="1">
              <a:spcBef>
                <a:spcPct val="0"/>
              </a:spcBef>
            </a:pPr>
            <a:endParaRPr lang="en-US" altLang="en-US" smtClean="0"/>
          </a:p>
        </p:txBody>
      </p:sp>
      <p:sp>
        <p:nvSpPr>
          <p:cNvPr id="2283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New Roman" pitchFamily="18" charset="0"/>
              </a:defRPr>
            </a:lvl1pPr>
            <a:lvl2pPr marL="768350" indent="-295275" defTabSz="939800">
              <a:spcBef>
                <a:spcPct val="30000"/>
              </a:spcBef>
              <a:defRPr sz="1200">
                <a:solidFill>
                  <a:schemeClr val="tx1"/>
                </a:solidFill>
                <a:latin typeface="Times New Roman" pitchFamily="18" charset="0"/>
              </a:defRPr>
            </a:lvl2pPr>
            <a:lvl3pPr marL="1182688" indent="-236538" defTabSz="939800">
              <a:spcBef>
                <a:spcPct val="30000"/>
              </a:spcBef>
              <a:defRPr sz="1200">
                <a:solidFill>
                  <a:schemeClr val="tx1"/>
                </a:solidFill>
                <a:latin typeface="Times New Roman" pitchFamily="18" charset="0"/>
              </a:defRPr>
            </a:lvl3pPr>
            <a:lvl4pPr marL="1657350" indent="-236538" defTabSz="939800">
              <a:spcBef>
                <a:spcPct val="30000"/>
              </a:spcBef>
              <a:defRPr sz="1200">
                <a:solidFill>
                  <a:schemeClr val="tx1"/>
                </a:solidFill>
                <a:latin typeface="Times New Roman" pitchFamily="18" charset="0"/>
              </a:defRPr>
            </a:lvl4pPr>
            <a:lvl5pPr marL="2130425" indent="-236538" defTabSz="939800">
              <a:spcBef>
                <a:spcPct val="30000"/>
              </a:spcBef>
              <a:defRPr sz="1200">
                <a:solidFill>
                  <a:schemeClr val="tx1"/>
                </a:solidFill>
                <a:latin typeface="Times New Roman" pitchFamily="18" charset="0"/>
              </a:defRPr>
            </a:lvl5pPr>
            <a:lvl6pPr marL="2587625" indent="-236538" defTabSz="939800" eaLnBrk="0" fontAlgn="base" hangingPunct="0">
              <a:spcBef>
                <a:spcPct val="30000"/>
              </a:spcBef>
              <a:spcAft>
                <a:spcPct val="0"/>
              </a:spcAft>
              <a:defRPr sz="1200">
                <a:solidFill>
                  <a:schemeClr val="tx1"/>
                </a:solidFill>
                <a:latin typeface="Times New Roman" pitchFamily="18" charset="0"/>
              </a:defRPr>
            </a:lvl6pPr>
            <a:lvl7pPr marL="3044825" indent="-236538" defTabSz="939800" eaLnBrk="0" fontAlgn="base" hangingPunct="0">
              <a:spcBef>
                <a:spcPct val="30000"/>
              </a:spcBef>
              <a:spcAft>
                <a:spcPct val="0"/>
              </a:spcAft>
              <a:defRPr sz="1200">
                <a:solidFill>
                  <a:schemeClr val="tx1"/>
                </a:solidFill>
                <a:latin typeface="Times New Roman" pitchFamily="18" charset="0"/>
              </a:defRPr>
            </a:lvl7pPr>
            <a:lvl8pPr marL="3502025" indent="-236538" defTabSz="939800" eaLnBrk="0" fontAlgn="base" hangingPunct="0">
              <a:spcBef>
                <a:spcPct val="30000"/>
              </a:spcBef>
              <a:spcAft>
                <a:spcPct val="0"/>
              </a:spcAft>
              <a:defRPr sz="1200">
                <a:solidFill>
                  <a:schemeClr val="tx1"/>
                </a:solidFill>
                <a:latin typeface="Times New Roman" pitchFamily="18" charset="0"/>
              </a:defRPr>
            </a:lvl8pPr>
            <a:lvl9pPr marL="3959225" indent="-236538"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4B81CE1-708A-4780-B37E-2920B79CC48C}" type="slidenum">
              <a:rPr lang="en-US" altLang="en-US" sz="1000">
                <a:latin typeface="Tahoma" pitchFamily="34" charset="0"/>
              </a:rPr>
              <a:pPr>
                <a:spcBef>
                  <a:spcPct val="0"/>
                </a:spcBef>
              </a:pPr>
              <a:t>117</a:t>
            </a:fld>
            <a:endParaRPr lang="en-US" altLang="en-US" sz="1000">
              <a:latin typeface="Tahoma"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smtClean="0"/>
              <a:t>This slide lists examples of Level 3 results that should be reported in the close-out report.  Examples include:</a:t>
            </a:r>
          </a:p>
          <a:p>
            <a:pPr marL="177591" indent="-177591" eaLnBrk="1" hangingPunct="1">
              <a:buFont typeface="Arial" panose="020B0604020202090204" pitchFamily="34" charset="0"/>
              <a:buChar char="•"/>
              <a:defRPr/>
            </a:pPr>
            <a:r>
              <a:rPr lang="en-US" dirty="0" smtClean="0"/>
              <a:t>How many participated in the evaluation</a:t>
            </a:r>
          </a:p>
          <a:p>
            <a:pPr marL="177591" indent="-177591" eaLnBrk="1" hangingPunct="1">
              <a:buFont typeface="Arial" panose="020B0604020202090204" pitchFamily="34" charset="0"/>
              <a:buChar char="•"/>
              <a:defRPr/>
            </a:pPr>
            <a:r>
              <a:rPr lang="en-US" dirty="0" smtClean="0"/>
              <a:t>Quantitative results</a:t>
            </a:r>
          </a:p>
          <a:p>
            <a:pPr marL="177591" indent="-177591" eaLnBrk="1" hangingPunct="1">
              <a:buFont typeface="Arial" panose="020B0604020202090204" pitchFamily="34" charset="0"/>
              <a:buChar char="•"/>
              <a:defRPr/>
            </a:pPr>
            <a:r>
              <a:rPr lang="en-US" dirty="0" smtClean="0"/>
              <a:t>List of qualitative results</a:t>
            </a:r>
          </a:p>
          <a:p>
            <a:pPr marL="177591" indent="-177591" eaLnBrk="1" hangingPunct="1">
              <a:buFont typeface="Arial" panose="020B0604020202090204" pitchFamily="34" charset="0"/>
              <a:buChar char="•"/>
              <a:defRPr/>
            </a:pPr>
            <a:r>
              <a:rPr lang="en-US" dirty="0" smtClean="0"/>
              <a:t>Any trends or changes to the training that occurred as a result of the Level 3 evaluation</a:t>
            </a:r>
          </a:p>
          <a:p>
            <a:pPr eaLnBrk="1" hangingPunct="1">
              <a:defRPr/>
            </a:pPr>
            <a:endParaRPr lang="en-US" dirty="0" smtClean="0"/>
          </a:p>
        </p:txBody>
      </p:sp>
      <p:sp>
        <p:nvSpPr>
          <p:cNvPr id="2304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New Roman" pitchFamily="18" charset="0"/>
              </a:defRPr>
            </a:lvl1pPr>
            <a:lvl2pPr marL="768350" indent="-295275" defTabSz="939800">
              <a:spcBef>
                <a:spcPct val="30000"/>
              </a:spcBef>
              <a:defRPr sz="1200">
                <a:solidFill>
                  <a:schemeClr val="tx1"/>
                </a:solidFill>
                <a:latin typeface="Times New Roman" pitchFamily="18" charset="0"/>
              </a:defRPr>
            </a:lvl2pPr>
            <a:lvl3pPr marL="1182688" indent="-236538" defTabSz="939800">
              <a:spcBef>
                <a:spcPct val="30000"/>
              </a:spcBef>
              <a:defRPr sz="1200">
                <a:solidFill>
                  <a:schemeClr val="tx1"/>
                </a:solidFill>
                <a:latin typeface="Times New Roman" pitchFamily="18" charset="0"/>
              </a:defRPr>
            </a:lvl3pPr>
            <a:lvl4pPr marL="1657350" indent="-236538" defTabSz="939800">
              <a:spcBef>
                <a:spcPct val="30000"/>
              </a:spcBef>
              <a:defRPr sz="1200">
                <a:solidFill>
                  <a:schemeClr val="tx1"/>
                </a:solidFill>
                <a:latin typeface="Times New Roman" pitchFamily="18" charset="0"/>
              </a:defRPr>
            </a:lvl4pPr>
            <a:lvl5pPr marL="2130425" indent="-236538" defTabSz="939800">
              <a:spcBef>
                <a:spcPct val="30000"/>
              </a:spcBef>
              <a:defRPr sz="1200">
                <a:solidFill>
                  <a:schemeClr val="tx1"/>
                </a:solidFill>
                <a:latin typeface="Times New Roman" pitchFamily="18" charset="0"/>
              </a:defRPr>
            </a:lvl5pPr>
            <a:lvl6pPr marL="2587625" indent="-236538" defTabSz="939800" eaLnBrk="0" fontAlgn="base" hangingPunct="0">
              <a:spcBef>
                <a:spcPct val="30000"/>
              </a:spcBef>
              <a:spcAft>
                <a:spcPct val="0"/>
              </a:spcAft>
              <a:defRPr sz="1200">
                <a:solidFill>
                  <a:schemeClr val="tx1"/>
                </a:solidFill>
                <a:latin typeface="Times New Roman" pitchFamily="18" charset="0"/>
              </a:defRPr>
            </a:lvl6pPr>
            <a:lvl7pPr marL="3044825" indent="-236538" defTabSz="939800" eaLnBrk="0" fontAlgn="base" hangingPunct="0">
              <a:spcBef>
                <a:spcPct val="30000"/>
              </a:spcBef>
              <a:spcAft>
                <a:spcPct val="0"/>
              </a:spcAft>
              <a:defRPr sz="1200">
                <a:solidFill>
                  <a:schemeClr val="tx1"/>
                </a:solidFill>
                <a:latin typeface="Times New Roman" pitchFamily="18" charset="0"/>
              </a:defRPr>
            </a:lvl7pPr>
            <a:lvl8pPr marL="3502025" indent="-236538" defTabSz="939800" eaLnBrk="0" fontAlgn="base" hangingPunct="0">
              <a:spcBef>
                <a:spcPct val="30000"/>
              </a:spcBef>
              <a:spcAft>
                <a:spcPct val="0"/>
              </a:spcAft>
              <a:defRPr sz="1200">
                <a:solidFill>
                  <a:schemeClr val="tx1"/>
                </a:solidFill>
                <a:latin typeface="Times New Roman" pitchFamily="18" charset="0"/>
              </a:defRPr>
            </a:lvl8pPr>
            <a:lvl9pPr marL="3959225" indent="-236538"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3540713-3344-448D-A04D-62A1D2B7C1C9}" type="slidenum">
              <a:rPr lang="en-US" altLang="en-US" sz="1000">
                <a:latin typeface="Tahoma" pitchFamily="34" charset="0"/>
              </a:rPr>
              <a:pPr>
                <a:spcBef>
                  <a:spcPct val="0"/>
                </a:spcBef>
              </a:pPr>
              <a:t>118</a:t>
            </a:fld>
            <a:endParaRPr lang="en-US" altLang="en-US" sz="1000">
              <a:latin typeface="Tahoma"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63588" indent="-293688" defTabSz="939800">
              <a:spcBef>
                <a:spcPct val="30000"/>
              </a:spcBef>
              <a:defRPr sz="1200">
                <a:solidFill>
                  <a:schemeClr val="tx1"/>
                </a:solidFill>
                <a:latin typeface="Times New Roman" pitchFamily="18" charset="0"/>
              </a:defRPr>
            </a:lvl2pPr>
            <a:lvl3pPr marL="1174750" indent="-234950" defTabSz="939800">
              <a:spcBef>
                <a:spcPct val="30000"/>
              </a:spcBef>
              <a:defRPr sz="1200">
                <a:solidFill>
                  <a:schemeClr val="tx1"/>
                </a:solidFill>
                <a:latin typeface="Times New Roman" pitchFamily="18" charset="0"/>
              </a:defRPr>
            </a:lvl3pPr>
            <a:lvl4pPr marL="1644650" indent="-234950" defTabSz="939800">
              <a:spcBef>
                <a:spcPct val="30000"/>
              </a:spcBef>
              <a:defRPr sz="1200">
                <a:solidFill>
                  <a:schemeClr val="tx1"/>
                </a:solidFill>
                <a:latin typeface="Times New Roman" pitchFamily="18" charset="0"/>
              </a:defRPr>
            </a:lvl4pPr>
            <a:lvl5pPr marL="2114550" indent="-234950" defTabSz="939800">
              <a:spcBef>
                <a:spcPct val="30000"/>
              </a:spcBef>
              <a:defRPr sz="1200">
                <a:solidFill>
                  <a:schemeClr val="tx1"/>
                </a:solidFill>
                <a:latin typeface="Times New Roman" pitchFamily="18" charset="0"/>
              </a:defRPr>
            </a:lvl5pPr>
            <a:lvl6pPr marL="2571750" indent="-234950" defTabSz="939800" eaLnBrk="0" fontAlgn="base" hangingPunct="0">
              <a:spcBef>
                <a:spcPct val="30000"/>
              </a:spcBef>
              <a:spcAft>
                <a:spcPct val="0"/>
              </a:spcAft>
              <a:defRPr sz="1200">
                <a:solidFill>
                  <a:schemeClr val="tx1"/>
                </a:solidFill>
                <a:latin typeface="Times New Roman" pitchFamily="18" charset="0"/>
              </a:defRPr>
            </a:lvl6pPr>
            <a:lvl7pPr marL="3028950" indent="-234950" defTabSz="939800" eaLnBrk="0" fontAlgn="base" hangingPunct="0">
              <a:spcBef>
                <a:spcPct val="30000"/>
              </a:spcBef>
              <a:spcAft>
                <a:spcPct val="0"/>
              </a:spcAft>
              <a:defRPr sz="1200">
                <a:solidFill>
                  <a:schemeClr val="tx1"/>
                </a:solidFill>
                <a:latin typeface="Times New Roman" pitchFamily="18" charset="0"/>
              </a:defRPr>
            </a:lvl7pPr>
            <a:lvl8pPr marL="3486150" indent="-234950" defTabSz="939800" eaLnBrk="0" fontAlgn="base" hangingPunct="0">
              <a:spcBef>
                <a:spcPct val="30000"/>
              </a:spcBef>
              <a:spcAft>
                <a:spcPct val="0"/>
              </a:spcAft>
              <a:defRPr sz="1200">
                <a:solidFill>
                  <a:schemeClr val="tx1"/>
                </a:solidFill>
                <a:latin typeface="Times New Roman" pitchFamily="18" charset="0"/>
              </a:defRPr>
            </a:lvl8pPr>
            <a:lvl9pPr marL="3943350" indent="-234950" defTabSz="9398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E4BDA29-634B-4A6C-96B7-EFE2E1910389}" type="slidenum">
              <a:rPr lang="en-GB" altLang="en-US" sz="1000">
                <a:latin typeface="Arial" pitchFamily="34" charset="0"/>
              </a:rPr>
              <a:pPr eaLnBrk="1" hangingPunct="1">
                <a:spcBef>
                  <a:spcPct val="0"/>
                </a:spcBef>
              </a:pPr>
              <a:t>120</a:t>
            </a:fld>
            <a:endParaRPr lang="en-GB" altLang="en-US" sz="1000">
              <a:latin typeface="Arial" pitchFamily="34"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p:spPr>
        <p:txBody>
          <a:bodyPr/>
          <a:lstStyle/>
          <a:p>
            <a:pPr eaLnBrk="1" hangingPunct="1"/>
            <a:r>
              <a:rPr lang="en-GB" altLang="en-US" b="1" smtClean="0"/>
              <a:t>State:</a:t>
            </a:r>
          </a:p>
          <a:p>
            <a:pPr eaLnBrk="1" hangingPunct="1"/>
            <a:r>
              <a:rPr lang="en-GB" altLang="en-US" smtClean="0"/>
              <a:t>(Tally up the “winners” based on the flipchart scores)</a:t>
            </a:r>
          </a:p>
          <a:p>
            <a:pPr eaLnBrk="1" hangingPunct="1"/>
            <a:r>
              <a:rPr lang="en-GB" altLang="en-US" smtClean="0"/>
              <a:t>Have the participants give the winners a hand.</a:t>
            </a:r>
          </a:p>
          <a:p>
            <a:pPr eaLnBrk="1" hangingPunct="1"/>
            <a:r>
              <a:rPr lang="en-GB" altLang="en-US" smtClean="0"/>
              <a:t>Explain to the winners that they just received their reward! for winning!  </a:t>
            </a:r>
          </a:p>
          <a:p>
            <a:pPr eaLnBrk="1" hangingPunct="1"/>
            <a:r>
              <a:rPr lang="en-GB" altLang="en-US" smtClean="0"/>
              <a:t>Also, give them each a fruit snack.</a:t>
            </a:r>
          </a:p>
          <a:p>
            <a:pPr eaLnBrk="1" hangingPunct="1"/>
            <a:r>
              <a:rPr lang="en-GB" altLang="en-US" b="1" smtClean="0"/>
              <a:t>Ask:</a:t>
            </a:r>
          </a:p>
          <a:p>
            <a:pPr eaLnBrk="1" hangingPunct="1"/>
            <a:r>
              <a:rPr lang="en-GB" altLang="en-US" smtClean="0"/>
              <a:t>If there are questions.</a:t>
            </a:r>
          </a:p>
          <a:p>
            <a:pPr eaLnBrk="1" hangingPunct="1"/>
            <a:endParaRPr lang="en-GB" altLang="en-US" smtClean="0"/>
          </a:p>
          <a:p>
            <a:pPr eaLnBrk="1" hangingPunct="1"/>
            <a:r>
              <a:rPr lang="en-GB" altLang="en-US" b="1" smtClean="0"/>
              <a:t>Target Response/Key Points</a:t>
            </a:r>
          </a:p>
          <a:p>
            <a:pPr eaLnBrk="1" hangingPunct="1"/>
            <a:r>
              <a:rPr lang="en-GB" altLang="en-US" smtClean="0"/>
              <a:t>None</a:t>
            </a:r>
          </a:p>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F882F9A-79DB-43A4-A5E2-90417E401F00}" type="slidenum">
              <a:rPr lang="en-US" altLang="en-US" sz="1000"/>
              <a:pPr>
                <a:spcBef>
                  <a:spcPct val="0"/>
                </a:spcBef>
              </a:pPr>
              <a:t>12</a:t>
            </a:fld>
            <a:endParaRPr lang="en-US" altLang="en-US" sz="10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altLang="en-US" smtClean="0"/>
          </a:p>
        </p:txBody>
      </p:sp>
      <p:sp>
        <p:nvSpPr>
          <p:cNvPr id="3174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1C9177A-8F79-407C-9C2B-C5EB23FD5C6E}" type="slidenum">
              <a:rPr lang="en-US" altLang="en-US" sz="1000"/>
              <a:pPr>
                <a:spcBef>
                  <a:spcPct val="0"/>
                </a:spcBef>
              </a:pPr>
              <a:t>13</a:t>
            </a:fld>
            <a:endParaRPr lang="en-US" altLang="en-US"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endParaRPr lang="en-US" altLang="en-US" smtClean="0"/>
          </a:p>
        </p:txBody>
      </p:sp>
      <p:sp>
        <p:nvSpPr>
          <p:cNvPr id="3379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3CD1DEA-6802-48C8-ACB7-D65EE2B018FD}" type="slidenum">
              <a:rPr lang="en-US" altLang="en-US" sz="1000"/>
              <a:pPr>
                <a:spcBef>
                  <a:spcPct val="0"/>
                </a:spcBef>
              </a:pPr>
              <a:t>14</a:t>
            </a:fld>
            <a:endParaRPr lang="en-US" altLang="en-US" sz="1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US" altLang="en-US" smtClean="0"/>
          </a:p>
        </p:txBody>
      </p:sp>
      <p:sp>
        <p:nvSpPr>
          <p:cNvPr id="3584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5C4500F-57D1-4B9A-9FF8-95DBE8B598F4}" type="slidenum">
              <a:rPr lang="en-US" altLang="en-US" sz="1000"/>
              <a:pPr>
                <a:spcBef>
                  <a:spcPct val="0"/>
                </a:spcBef>
              </a:pPr>
              <a:t>15</a:t>
            </a:fld>
            <a:endParaRPr lang="en-US" altLang="en-US"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endParaRPr lang="en-US" altLang="en-US" smtClean="0"/>
          </a:p>
        </p:txBody>
      </p:sp>
      <p:sp>
        <p:nvSpPr>
          <p:cNvPr id="3789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C22E696-0F6F-4B9C-BBE7-AEBE1CB4F076}" type="slidenum">
              <a:rPr lang="en-US" altLang="en-US" sz="1000"/>
              <a:pPr>
                <a:spcBef>
                  <a:spcPct val="0"/>
                </a:spcBef>
              </a:pPr>
              <a:t>16</a:t>
            </a:fld>
            <a:endParaRPr lang="en-US" altLang="en-US" sz="1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US" altLang="en-US" smtClean="0"/>
          </a:p>
        </p:txBody>
      </p:sp>
      <p:sp>
        <p:nvSpPr>
          <p:cNvPr id="3994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EF1D3B6-8BA6-4541-B10D-081D7BE5C8B4}" type="slidenum">
              <a:rPr lang="en-US" altLang="en-US" sz="1000"/>
              <a:pPr>
                <a:spcBef>
                  <a:spcPct val="0"/>
                </a:spcBef>
              </a:pPr>
              <a:t>17</a:t>
            </a:fld>
            <a:endParaRPr lang="en-US" altLang="en-US" sz="10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US" altLang="en-US" smtClean="0"/>
          </a:p>
        </p:txBody>
      </p:sp>
      <p:sp>
        <p:nvSpPr>
          <p:cNvPr id="4198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09DACE3-B09F-4D7F-B2AD-3DCB4E2DFE52}" type="slidenum">
              <a:rPr lang="en-US" altLang="en-US" sz="1000"/>
              <a:pPr>
                <a:spcBef>
                  <a:spcPct val="0"/>
                </a:spcBef>
              </a:pPr>
              <a:t>18</a:t>
            </a:fld>
            <a:endParaRPr lang="en-US" altLang="en-US" sz="10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en-US" altLang="en-US" smtClean="0"/>
          </a:p>
        </p:txBody>
      </p:sp>
      <p:sp>
        <p:nvSpPr>
          <p:cNvPr id="4403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ABA2AED-5589-4726-885B-318BE3B2E59C}" type="slidenum">
              <a:rPr lang="en-US" altLang="en-US" sz="1000"/>
              <a:pPr>
                <a:spcBef>
                  <a:spcPct val="0"/>
                </a:spcBef>
              </a:pPr>
              <a:t>19</a:t>
            </a:fld>
            <a:endParaRPr lang="en-US" altLang="en-US" sz="10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smtClean="0"/>
          </a:p>
        </p:txBody>
      </p:sp>
      <p:sp>
        <p:nvSpPr>
          <p:cNvPr id="4813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585916E-9D84-4213-AEF0-2B25AF350FC0}" type="slidenum">
              <a:rPr lang="en-US" altLang="en-US" sz="1000"/>
              <a:pPr>
                <a:spcBef>
                  <a:spcPct val="0"/>
                </a:spcBef>
              </a:pPr>
              <a:t>22</a:t>
            </a:fld>
            <a:endParaRPr lang="en-US" altLang="en-US"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endParaRPr lang="en-US" altLang="en-US" smtClean="0"/>
          </a:p>
        </p:txBody>
      </p:sp>
      <p:sp>
        <p:nvSpPr>
          <p:cNvPr id="1024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A4BAFA2-534D-46ED-90CD-E99D75829C7E}" type="slidenum">
              <a:rPr lang="en-US" altLang="en-US" sz="1000"/>
              <a:pPr>
                <a:spcBef>
                  <a:spcPct val="0"/>
                </a:spcBef>
              </a:pPr>
              <a:t>2</a:t>
            </a:fld>
            <a:endParaRPr lang="en-US" altLang="en-US" sz="10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Explain that during the course of this workshop you will be presenting 4 “Rules of Thumb” which are important points.  This is the first.  Introduce this slide by pointing out that they have probably heard the first three points before during a political speech or debate.  Read each bullet.  The information in parenthesis are some of the methods that were used in your training to achieve each bullet.</a:t>
            </a:r>
          </a:p>
          <a:p>
            <a:pPr eaLnBrk="1" hangingPunct="1"/>
            <a:endParaRPr lang="en-GB" altLang="en-US" smtClean="0"/>
          </a:p>
          <a:p>
            <a:pPr eaLnBrk="1" hangingPunct="1"/>
            <a:r>
              <a:rPr lang="en-GB" altLang="en-US" b="1" smtClean="0"/>
              <a:t>Ask:</a:t>
            </a:r>
          </a:p>
          <a:p>
            <a:pPr eaLnBrk="1" hangingPunct="1"/>
            <a:r>
              <a:rPr lang="en-GB" altLang="en-US" smtClean="0"/>
              <a:t>If there are questions.</a:t>
            </a:r>
          </a:p>
          <a:p>
            <a:pPr eaLnBrk="1" hangingPunct="1"/>
            <a:endParaRPr lang="en-GB" altLang="en-US" smtClean="0"/>
          </a:p>
          <a:p>
            <a:pPr eaLnBrk="1" hangingPunct="1"/>
            <a:r>
              <a:rPr lang="en-GB" altLang="en-US" b="1" smtClean="0"/>
              <a:t>Target Response/Key Points</a:t>
            </a:r>
          </a:p>
          <a:p>
            <a:pPr eaLnBrk="1" hangingPunct="1"/>
            <a:r>
              <a:rPr lang="en-GB" altLang="en-US" smtClean="0"/>
              <a:t>The last bullet in bold is perhaps the most important.</a:t>
            </a:r>
          </a:p>
          <a:p>
            <a:endParaRPr lang="en-US" altLang="en-US" smtClean="0"/>
          </a:p>
        </p:txBody>
      </p:sp>
      <p:sp>
        <p:nvSpPr>
          <p:cNvPr id="5018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3461D9F-F146-434B-A5F2-E6DE968CB94F}" type="slidenum">
              <a:rPr lang="en-GB" altLang="en-US" sz="1000"/>
              <a:pPr>
                <a:spcBef>
                  <a:spcPct val="0"/>
                </a:spcBef>
              </a:pPr>
              <a:t>23</a:t>
            </a:fld>
            <a:endParaRPr lang="en-GB" altLang="en-US" sz="10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EAEB676-3DC9-4BE4-9942-2AEE9E81CD1C}" type="slidenum">
              <a:rPr lang="en-US" altLang="en-US">
                <a:latin typeface="Arial" pitchFamily="34" charset="0"/>
              </a:rPr>
              <a:pPr eaLnBrk="1" hangingPunct="1">
                <a:spcBef>
                  <a:spcPct val="0"/>
                </a:spcBef>
              </a:pPr>
              <a:t>34</a:t>
            </a:fld>
            <a:endParaRPr lang="en-US" altLang="en-US">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US" altLang="en-US" smtClean="0"/>
          </a:p>
        </p:txBody>
      </p:sp>
      <p:sp>
        <p:nvSpPr>
          <p:cNvPr id="6554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60DDCC7-23C4-4445-9E41-36AB1E8D4DE3}" type="slidenum">
              <a:rPr lang="en-US" altLang="en-US" sz="1000"/>
              <a:pPr>
                <a:spcBef>
                  <a:spcPct val="0"/>
                </a:spcBef>
              </a:pPr>
              <a:t>36</a:t>
            </a:fld>
            <a:endParaRPr lang="en-US" altLang="en-US" sz="10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US" altLang="en-US" smtClean="0"/>
          </a:p>
        </p:txBody>
      </p:sp>
      <p:sp>
        <p:nvSpPr>
          <p:cNvPr id="6758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B0E1E12-6DAA-4999-8F15-E89843F04861}" type="slidenum">
              <a:rPr lang="en-US" altLang="en-US" sz="1000"/>
              <a:pPr>
                <a:spcBef>
                  <a:spcPct val="0"/>
                </a:spcBef>
              </a:pPr>
              <a:t>37</a:t>
            </a:fld>
            <a:endParaRPr lang="en-US" altLang="en-US" sz="10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endParaRPr lang="en-US" altLang="en-US" smtClean="0"/>
          </a:p>
        </p:txBody>
      </p:sp>
      <p:sp>
        <p:nvSpPr>
          <p:cNvPr id="6963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793CA8F-E6F8-4F98-8800-044FD87D48AC}" type="slidenum">
              <a:rPr lang="en-US" altLang="en-US" sz="1000"/>
              <a:pPr>
                <a:spcBef>
                  <a:spcPct val="0"/>
                </a:spcBef>
              </a:pPr>
              <a:t>38</a:t>
            </a:fld>
            <a:endParaRPr lang="en-US" altLang="en-US" sz="10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endParaRPr lang="en-US" altLang="en-US" smtClean="0"/>
          </a:p>
        </p:txBody>
      </p:sp>
      <p:sp>
        <p:nvSpPr>
          <p:cNvPr id="7168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F7BBFB5-3F37-4205-820E-F5732F14D323}" type="slidenum">
              <a:rPr lang="en-US" altLang="en-US" sz="1000"/>
              <a:pPr>
                <a:spcBef>
                  <a:spcPct val="0"/>
                </a:spcBef>
              </a:pPr>
              <a:t>39</a:t>
            </a:fld>
            <a:endParaRPr lang="en-US" altLang="en-US" sz="10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endParaRPr lang="en-US" altLang="en-US" smtClean="0"/>
          </a:p>
        </p:txBody>
      </p:sp>
      <p:sp>
        <p:nvSpPr>
          <p:cNvPr id="7373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22B0A1C-0DB9-465C-BD55-B5F2FD3D7D1D}" type="slidenum">
              <a:rPr lang="en-US" altLang="en-US" sz="1000"/>
              <a:pPr>
                <a:spcBef>
                  <a:spcPct val="0"/>
                </a:spcBef>
              </a:pPr>
              <a:t>40</a:t>
            </a:fld>
            <a:endParaRPr lang="en-US" altLang="en-US" sz="10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endParaRPr lang="en-US" altLang="en-US" smtClean="0"/>
          </a:p>
        </p:txBody>
      </p:sp>
      <p:sp>
        <p:nvSpPr>
          <p:cNvPr id="7578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00625CC-DC01-41FC-890B-500EAD8040C3}" type="slidenum">
              <a:rPr lang="en-US" altLang="en-US" sz="1000"/>
              <a:pPr>
                <a:spcBef>
                  <a:spcPct val="0"/>
                </a:spcBef>
              </a:pPr>
              <a:t>41</a:t>
            </a:fld>
            <a:endParaRPr lang="en-US" altLang="en-US" sz="10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endParaRPr lang="en-US" altLang="en-US" smtClean="0"/>
          </a:p>
        </p:txBody>
      </p:sp>
      <p:sp>
        <p:nvSpPr>
          <p:cNvPr id="7782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6C6A73F-56D5-4BB5-9CD3-BDE1000E456C}" type="slidenum">
              <a:rPr lang="en-US" altLang="en-US" sz="1000"/>
              <a:pPr>
                <a:spcBef>
                  <a:spcPct val="0"/>
                </a:spcBef>
              </a:pPr>
              <a:t>42</a:t>
            </a:fld>
            <a:endParaRPr lang="en-US" altLang="en-US" sz="10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endParaRPr lang="en-US" altLang="en-US" smtClean="0"/>
          </a:p>
        </p:txBody>
      </p:sp>
      <p:sp>
        <p:nvSpPr>
          <p:cNvPr id="7987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B1519CA-3557-4137-A0FF-78795960918C}" type="slidenum">
              <a:rPr lang="en-US" altLang="en-US" sz="1000"/>
              <a:pPr>
                <a:spcBef>
                  <a:spcPct val="0"/>
                </a:spcBef>
              </a:pPr>
              <a:t>43</a:t>
            </a:fld>
            <a:endParaRPr lang="en-US" altLang="en-US"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endParaRPr lang="en-US" altLang="en-US" smtClean="0"/>
          </a:p>
        </p:txBody>
      </p:sp>
      <p:sp>
        <p:nvSpPr>
          <p:cNvPr id="1229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BD024F1-8113-469E-83D3-7E9AA063986D}" type="slidenum">
              <a:rPr lang="en-US" altLang="en-US" sz="1000"/>
              <a:pPr>
                <a:spcBef>
                  <a:spcPct val="0"/>
                </a:spcBef>
              </a:pPr>
              <a:t>3</a:t>
            </a:fld>
            <a:endParaRPr lang="en-US" altLang="en-US" sz="10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endParaRPr lang="en-US" altLang="en-US" smtClean="0"/>
          </a:p>
        </p:txBody>
      </p:sp>
      <p:sp>
        <p:nvSpPr>
          <p:cNvPr id="8192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3B2D427-51F5-41A4-8489-ACFA196EEC90}" type="slidenum">
              <a:rPr lang="en-US" altLang="en-US" sz="1000"/>
              <a:pPr>
                <a:spcBef>
                  <a:spcPct val="0"/>
                </a:spcBef>
              </a:pPr>
              <a:t>44</a:t>
            </a:fld>
            <a:endParaRPr lang="en-US" altLang="en-US" sz="10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endParaRPr lang="en-US" altLang="en-US" smtClean="0"/>
          </a:p>
        </p:txBody>
      </p:sp>
      <p:sp>
        <p:nvSpPr>
          <p:cNvPr id="8397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A2D5142-1DC7-4A3D-8058-2E8AC6AD2F5D}" type="slidenum">
              <a:rPr lang="en-US" altLang="en-US" sz="1000"/>
              <a:pPr>
                <a:spcBef>
                  <a:spcPct val="0"/>
                </a:spcBef>
              </a:pPr>
              <a:t>45</a:t>
            </a:fld>
            <a:endParaRPr lang="en-US" altLang="en-US" sz="10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endParaRPr lang="en-US" altLang="en-US" smtClean="0"/>
          </a:p>
        </p:txBody>
      </p:sp>
      <p:sp>
        <p:nvSpPr>
          <p:cNvPr id="8602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12F0318-D1D6-4DD9-A17D-DD53D7BBD477}" type="slidenum">
              <a:rPr lang="en-US" altLang="en-US" sz="1000"/>
              <a:pPr>
                <a:spcBef>
                  <a:spcPct val="0"/>
                </a:spcBef>
              </a:pPr>
              <a:t>46</a:t>
            </a:fld>
            <a:endParaRPr lang="en-US" altLang="en-US" sz="10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endParaRPr lang="en-US" altLang="en-US" smtClean="0"/>
          </a:p>
        </p:txBody>
      </p:sp>
      <p:sp>
        <p:nvSpPr>
          <p:cNvPr id="8806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76E49D8-8A8E-4F25-91FD-CCE5B432ECDD}" type="slidenum">
              <a:rPr lang="en-US" altLang="en-US" sz="1000"/>
              <a:pPr>
                <a:spcBef>
                  <a:spcPct val="0"/>
                </a:spcBef>
              </a:pPr>
              <a:t>47</a:t>
            </a:fld>
            <a:endParaRPr lang="en-US" altLang="en-US" sz="10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endParaRPr lang="en-US" altLang="en-US" smtClean="0"/>
          </a:p>
        </p:txBody>
      </p:sp>
      <p:sp>
        <p:nvSpPr>
          <p:cNvPr id="9011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2B466AC-3730-45B4-A386-30F38F487D98}" type="slidenum">
              <a:rPr lang="en-US" altLang="en-US" sz="1000"/>
              <a:pPr>
                <a:spcBef>
                  <a:spcPct val="0"/>
                </a:spcBef>
              </a:pPr>
              <a:t>48</a:t>
            </a:fld>
            <a:endParaRPr lang="en-US" altLang="en-US" sz="10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endParaRPr lang="en-US" altLang="en-US" smtClean="0"/>
          </a:p>
        </p:txBody>
      </p:sp>
      <p:sp>
        <p:nvSpPr>
          <p:cNvPr id="9216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E2669A0-1BD2-4EA6-95EE-5C30EA3C0D50}" type="slidenum">
              <a:rPr lang="en-US" altLang="en-US" sz="1000"/>
              <a:pPr>
                <a:spcBef>
                  <a:spcPct val="0"/>
                </a:spcBef>
              </a:pPr>
              <a:t>49</a:t>
            </a:fld>
            <a:endParaRPr lang="en-US" altLang="en-US" sz="10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endParaRPr lang="en-US" altLang="en-US" smtClean="0"/>
          </a:p>
        </p:txBody>
      </p:sp>
      <p:sp>
        <p:nvSpPr>
          <p:cNvPr id="9421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970CFB7-0504-4880-89FE-C21E41EA6D61}" type="slidenum">
              <a:rPr lang="en-US" altLang="en-US" sz="1000"/>
              <a:pPr>
                <a:spcBef>
                  <a:spcPct val="0"/>
                </a:spcBef>
              </a:pPr>
              <a:t>50</a:t>
            </a:fld>
            <a:endParaRPr lang="en-US" altLang="en-US" sz="10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endParaRPr lang="en-US" altLang="en-US" smtClean="0"/>
          </a:p>
        </p:txBody>
      </p:sp>
      <p:sp>
        <p:nvSpPr>
          <p:cNvPr id="9626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D8BE4B2-1848-46C7-9C5B-BF86E92EE858}" type="slidenum">
              <a:rPr lang="en-US" altLang="en-US" sz="1000"/>
              <a:pPr>
                <a:spcBef>
                  <a:spcPct val="0"/>
                </a:spcBef>
              </a:pPr>
              <a:t>51</a:t>
            </a:fld>
            <a:endParaRPr lang="en-US" altLang="en-US" sz="10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p:spPr>
        <p:txBody>
          <a:bodyPr/>
          <a:lstStyle/>
          <a:p>
            <a:endParaRPr lang="en-US" altLang="en-US" smtClean="0"/>
          </a:p>
        </p:txBody>
      </p:sp>
      <p:sp>
        <p:nvSpPr>
          <p:cNvPr id="9830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B9EAE3A-2FB9-4381-8515-6B10635221E7}" type="slidenum">
              <a:rPr lang="en-US" altLang="en-US" sz="1000"/>
              <a:pPr>
                <a:spcBef>
                  <a:spcPct val="0"/>
                </a:spcBef>
              </a:pPr>
              <a:t>52</a:t>
            </a:fld>
            <a:endParaRPr lang="en-US" altLang="en-US" sz="10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endParaRPr lang="en-US" altLang="en-US" smtClean="0"/>
          </a:p>
        </p:txBody>
      </p:sp>
      <p:sp>
        <p:nvSpPr>
          <p:cNvPr id="10035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0C563A2-AD76-451D-BC77-3E5EA1D81042}" type="slidenum">
              <a:rPr lang="en-US" altLang="en-US" sz="1000"/>
              <a:pPr>
                <a:spcBef>
                  <a:spcPct val="0"/>
                </a:spcBef>
              </a:pPr>
              <a:t>53</a:t>
            </a:fld>
            <a:endParaRPr lang="en-US" altLang="en-US"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endParaRPr lang="en-US" altLang="en-US" smtClean="0"/>
          </a:p>
        </p:txBody>
      </p:sp>
      <p:sp>
        <p:nvSpPr>
          <p:cNvPr id="1434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360BD6F-0D2B-467A-B57C-4455B8895618}" type="slidenum">
              <a:rPr lang="en-US" altLang="en-US" sz="1000"/>
              <a:pPr>
                <a:spcBef>
                  <a:spcPct val="0"/>
                </a:spcBef>
              </a:pPr>
              <a:t>4</a:t>
            </a:fld>
            <a:endParaRPr lang="en-US" altLang="en-US" sz="10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Explain that these were some of the methods used to transfer learning.  This list came from going through the classes and identifying each method.  Explain that you will be explaining each method as we move forward.</a:t>
            </a:r>
          </a:p>
          <a:p>
            <a:pPr eaLnBrk="1" hangingPunct="1"/>
            <a:endParaRPr lang="en-GB" altLang="en-US" smtClean="0"/>
          </a:p>
          <a:p>
            <a:pPr eaLnBrk="1" hangingPunct="1"/>
            <a:r>
              <a:rPr lang="en-GB" altLang="en-US" b="1" smtClean="0"/>
              <a:t>Ask:</a:t>
            </a:r>
          </a:p>
          <a:p>
            <a:pPr eaLnBrk="1" hangingPunct="1"/>
            <a:r>
              <a:rPr lang="en-GB" altLang="en-US" smtClean="0"/>
              <a:t>No Questions</a:t>
            </a:r>
          </a:p>
          <a:p>
            <a:pPr eaLnBrk="1" hangingPunct="1"/>
            <a:endParaRPr lang="en-GB" altLang="en-US" smtClean="0"/>
          </a:p>
          <a:p>
            <a:pPr eaLnBrk="1" hangingPunct="1"/>
            <a:r>
              <a:rPr lang="en-GB" altLang="en-US" b="1" smtClean="0"/>
              <a:t>Target Response/Key Points</a:t>
            </a:r>
          </a:p>
          <a:p>
            <a:pPr eaLnBrk="1" hangingPunct="1"/>
            <a:r>
              <a:rPr lang="en-GB" altLang="en-US" smtClean="0"/>
              <a:t>We often have more learning methods than we realize.</a:t>
            </a:r>
          </a:p>
          <a:p>
            <a:pPr eaLnBrk="1" hangingPunct="1"/>
            <a:endParaRPr lang="en-GB" altLang="en-US" smtClean="0"/>
          </a:p>
          <a:p>
            <a:pPr eaLnBrk="1" hangingPunct="1"/>
            <a:r>
              <a:rPr lang="en-GB" altLang="en-US" smtClean="0"/>
              <a:t>Reiterate:  Every method should have a learning purpose.  Different methods help keep attention, but each method should support your training objectives.</a:t>
            </a:r>
          </a:p>
          <a:p>
            <a:endParaRPr lang="en-US" altLang="en-US" smtClean="0"/>
          </a:p>
        </p:txBody>
      </p:sp>
      <p:sp>
        <p:nvSpPr>
          <p:cNvPr id="10240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1BE09B9-46F1-41B8-A607-A82D9F4E9D9A}" type="slidenum">
              <a:rPr lang="en-GB" altLang="en-US" sz="1000"/>
              <a:pPr>
                <a:spcBef>
                  <a:spcPct val="0"/>
                </a:spcBef>
              </a:pPr>
              <a:t>54</a:t>
            </a:fld>
            <a:endParaRPr lang="en-GB" altLang="en-US" sz="10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endParaRPr lang="en-US" altLang="en-US" smtClean="0"/>
          </a:p>
        </p:txBody>
      </p:sp>
      <p:sp>
        <p:nvSpPr>
          <p:cNvPr id="10445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985F51B-077A-4947-99F0-915EE6DC693F}" type="slidenum">
              <a:rPr lang="en-US" altLang="en-US" sz="1000"/>
              <a:pPr>
                <a:spcBef>
                  <a:spcPct val="0"/>
                </a:spcBef>
              </a:pPr>
              <a:t>55</a:t>
            </a:fld>
            <a:endParaRPr lang="en-US" altLang="en-US" sz="10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p:spPr>
        <p:txBody>
          <a:bodyPr/>
          <a:lstStyle/>
          <a:p>
            <a:endParaRPr lang="en-US" altLang="en-US" smtClean="0"/>
          </a:p>
        </p:txBody>
      </p:sp>
      <p:sp>
        <p:nvSpPr>
          <p:cNvPr id="10650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862265B-AD97-4D5B-B6CF-6EBA7151B121}" type="slidenum">
              <a:rPr lang="en-US" altLang="en-US" sz="1000"/>
              <a:pPr>
                <a:spcBef>
                  <a:spcPct val="0"/>
                </a:spcBef>
              </a:pPr>
              <a:t>56</a:t>
            </a:fld>
            <a:endParaRPr lang="en-US" altLang="en-US" sz="10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p:spPr>
        <p:txBody>
          <a:bodyPr/>
          <a:lstStyle/>
          <a:p>
            <a:endParaRPr lang="en-US" altLang="en-US" smtClean="0"/>
          </a:p>
        </p:txBody>
      </p:sp>
      <p:sp>
        <p:nvSpPr>
          <p:cNvPr id="10854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B10502A-4056-4416-A513-CD3377113278}" type="slidenum">
              <a:rPr lang="en-US" altLang="en-US" sz="1000"/>
              <a:pPr>
                <a:spcBef>
                  <a:spcPct val="0"/>
                </a:spcBef>
              </a:pPr>
              <a:t>57</a:t>
            </a:fld>
            <a:endParaRPr lang="en-US" altLang="en-US" sz="10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p:spPr>
        <p:txBody>
          <a:bodyPr/>
          <a:lstStyle/>
          <a:p>
            <a:endParaRPr lang="en-US" altLang="en-US" smtClean="0"/>
          </a:p>
        </p:txBody>
      </p:sp>
      <p:sp>
        <p:nvSpPr>
          <p:cNvPr id="11059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A173CE5-564A-4C37-8129-12B64347AED1}" type="slidenum">
              <a:rPr lang="en-US" altLang="en-US" sz="1000"/>
              <a:pPr>
                <a:spcBef>
                  <a:spcPct val="0"/>
                </a:spcBef>
              </a:pPr>
              <a:t>58</a:t>
            </a:fld>
            <a:endParaRPr lang="en-US" altLang="en-US" sz="10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p:spPr>
        <p:txBody>
          <a:bodyPr/>
          <a:lstStyle/>
          <a:p>
            <a:endParaRPr lang="en-US" altLang="en-US" smtClean="0"/>
          </a:p>
        </p:txBody>
      </p:sp>
      <p:sp>
        <p:nvSpPr>
          <p:cNvPr id="11264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F12D7EC-A595-4C44-A6B0-D36021402B17}" type="slidenum">
              <a:rPr lang="en-US" altLang="en-US" sz="1000"/>
              <a:pPr>
                <a:spcBef>
                  <a:spcPct val="0"/>
                </a:spcBef>
              </a:pPr>
              <a:t>59</a:t>
            </a:fld>
            <a:endParaRPr lang="en-US" altLang="en-US" sz="10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p:spPr>
        <p:txBody>
          <a:bodyPr/>
          <a:lstStyle/>
          <a:p>
            <a:endParaRPr lang="en-US" altLang="en-US" smtClean="0"/>
          </a:p>
        </p:txBody>
      </p:sp>
      <p:sp>
        <p:nvSpPr>
          <p:cNvPr id="11469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BD07A3F-0421-48C7-BC2A-8933F4A9317E}" type="slidenum">
              <a:rPr lang="en-US" altLang="en-US" sz="1000"/>
              <a:pPr>
                <a:spcBef>
                  <a:spcPct val="0"/>
                </a:spcBef>
              </a:pPr>
              <a:t>60</a:t>
            </a:fld>
            <a:endParaRPr lang="en-US" altLang="en-US" sz="10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xfrm>
            <a:off x="946150" y="4127500"/>
            <a:ext cx="5203825" cy="3943350"/>
          </a:xfrm>
          <a:noFill/>
        </p:spPr>
        <p:txBody>
          <a:bodyPr/>
          <a:lstStyle/>
          <a:p>
            <a:pPr eaLnBrk="1" hangingPunct="1"/>
            <a:r>
              <a:rPr lang="en-GB" altLang="en-US" b="1" smtClean="0"/>
              <a:t>State:</a:t>
            </a:r>
          </a:p>
          <a:p>
            <a:pPr eaLnBrk="1" hangingPunct="1"/>
            <a:r>
              <a:rPr lang="en-GB" altLang="en-US" smtClean="0"/>
              <a:t>Explain that this is the first “team” activity.  Have each table, or group of 2-4 participants brainstorm this together.  </a:t>
            </a:r>
          </a:p>
          <a:p>
            <a:pPr eaLnBrk="1" hangingPunct="1"/>
            <a:endParaRPr lang="en-GB" altLang="en-US" sz="800" smtClean="0"/>
          </a:p>
          <a:p>
            <a:pPr eaLnBrk="1" hangingPunct="1"/>
            <a:r>
              <a:rPr lang="en-GB" altLang="en-US" smtClean="0"/>
              <a:t>While the teams work on this exercise, set up a flipchart to record team scores (see below).</a:t>
            </a:r>
          </a:p>
          <a:p>
            <a:pPr eaLnBrk="1" hangingPunct="1"/>
            <a:endParaRPr lang="en-GB" altLang="en-US" sz="800" smtClean="0"/>
          </a:p>
          <a:p>
            <a:pPr eaLnBrk="1" hangingPunct="1"/>
            <a:endParaRPr lang="en-GB" altLang="en-US" smtClean="0"/>
          </a:p>
          <a:p>
            <a:pPr eaLnBrk="1" hangingPunct="1"/>
            <a:endParaRPr lang="en-GB" altLang="en-US" b="1" smtClean="0"/>
          </a:p>
          <a:p>
            <a:pPr eaLnBrk="1" hangingPunct="1"/>
            <a:endParaRPr lang="en-GB" altLang="en-US" b="1" smtClean="0"/>
          </a:p>
          <a:p>
            <a:pPr eaLnBrk="1" hangingPunct="1"/>
            <a:r>
              <a:rPr lang="en-GB" altLang="en-US" smtClean="0"/>
              <a:t>Identify who has the most number of responses and ask them to read them.  Give this team 10 points.  Ask if any other teams have anything to add.  Give those that responded a fruit snack.  Explain that you will be using the team competition method for the rest of the workshop.</a:t>
            </a:r>
            <a:endParaRPr lang="en-GB" altLang="en-US" b="1" smtClean="0"/>
          </a:p>
          <a:p>
            <a:pPr eaLnBrk="1" hangingPunct="1"/>
            <a:r>
              <a:rPr lang="en-GB" altLang="en-US" b="1" smtClean="0"/>
              <a:t>Ask:</a:t>
            </a:r>
          </a:p>
          <a:p>
            <a:pPr eaLnBrk="1" hangingPunct="1"/>
            <a:r>
              <a:rPr lang="en-GB" altLang="en-US" smtClean="0"/>
              <a:t>If there are any questions.</a:t>
            </a:r>
          </a:p>
          <a:p>
            <a:pPr eaLnBrk="1" hangingPunct="1"/>
            <a:endParaRPr lang="en-GB" altLang="en-US" sz="800" smtClean="0"/>
          </a:p>
          <a:p>
            <a:pPr eaLnBrk="1" hangingPunct="1"/>
            <a:r>
              <a:rPr lang="en-GB" altLang="en-US" b="1" smtClean="0"/>
              <a:t>Target Response/Key Points</a:t>
            </a:r>
          </a:p>
          <a:p>
            <a:pPr eaLnBrk="1" hangingPunct="1"/>
            <a:r>
              <a:rPr lang="en-GB" altLang="en-US" smtClean="0"/>
              <a:t>Explain that these are two method that are used consistently in the training.  1)  Team competition 2) rewards</a:t>
            </a:r>
          </a:p>
        </p:txBody>
      </p:sp>
      <p:sp>
        <p:nvSpPr>
          <p:cNvPr id="11674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629AABD-BF3C-4B9E-908F-774DA2FF0D98}" type="slidenum">
              <a:rPr lang="en-GB" altLang="en-US" sz="1000"/>
              <a:pPr>
                <a:spcBef>
                  <a:spcPct val="0"/>
                </a:spcBef>
              </a:pPr>
              <a:t>61</a:t>
            </a:fld>
            <a:endParaRPr lang="en-GB" altLang="en-US" sz="1000"/>
          </a:p>
        </p:txBody>
      </p:sp>
      <p:pic>
        <p:nvPicPr>
          <p:cNvPr id="1167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013" y="5364163"/>
            <a:ext cx="5076825" cy="6937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6742" name="TextBox 6"/>
          <p:cNvSpPr txBox="1">
            <a:spLocks noChangeArrowheads="1"/>
          </p:cNvSpPr>
          <p:nvPr/>
        </p:nvSpPr>
        <p:spPr bwMode="auto">
          <a:xfrm>
            <a:off x="1281113" y="5405438"/>
            <a:ext cx="1093787" cy="461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2400">
                <a:solidFill>
                  <a:schemeClr val="bg1"/>
                </a:solidFill>
              </a:rPr>
              <a:t>Team 1</a:t>
            </a:r>
          </a:p>
        </p:txBody>
      </p:sp>
      <p:sp>
        <p:nvSpPr>
          <p:cNvPr id="116743" name="TextBox 8"/>
          <p:cNvSpPr txBox="1">
            <a:spLocks noChangeArrowheads="1"/>
          </p:cNvSpPr>
          <p:nvPr/>
        </p:nvSpPr>
        <p:spPr bwMode="auto">
          <a:xfrm>
            <a:off x="2532063" y="5418138"/>
            <a:ext cx="1093787" cy="461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2400">
                <a:solidFill>
                  <a:schemeClr val="bg1"/>
                </a:solidFill>
              </a:rPr>
              <a:t>Team 2</a:t>
            </a:r>
          </a:p>
        </p:txBody>
      </p:sp>
      <p:sp>
        <p:nvSpPr>
          <p:cNvPr id="116744" name="TextBox 9"/>
          <p:cNvSpPr txBox="1">
            <a:spLocks noChangeArrowheads="1"/>
          </p:cNvSpPr>
          <p:nvPr/>
        </p:nvSpPr>
        <p:spPr bwMode="auto">
          <a:xfrm>
            <a:off x="3836988" y="5437188"/>
            <a:ext cx="1093787" cy="461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2400">
                <a:solidFill>
                  <a:schemeClr val="bg1"/>
                </a:solidFill>
              </a:rPr>
              <a:t>Team 3</a:t>
            </a:r>
          </a:p>
        </p:txBody>
      </p:sp>
      <p:sp>
        <p:nvSpPr>
          <p:cNvPr id="116745" name="TextBox 10"/>
          <p:cNvSpPr txBox="1">
            <a:spLocks noChangeArrowheads="1"/>
          </p:cNvSpPr>
          <p:nvPr/>
        </p:nvSpPr>
        <p:spPr bwMode="auto">
          <a:xfrm>
            <a:off x="5095875" y="5449888"/>
            <a:ext cx="1093788" cy="461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2400">
                <a:solidFill>
                  <a:schemeClr val="bg1"/>
                </a:solidFill>
              </a:rPr>
              <a:t>Team 4</a:t>
            </a:r>
          </a:p>
        </p:txBody>
      </p:sp>
      <p:sp>
        <p:nvSpPr>
          <p:cNvPr id="116746" name="TextBox 11"/>
          <p:cNvSpPr txBox="1">
            <a:spLocks noChangeArrowheads="1"/>
          </p:cNvSpPr>
          <p:nvPr/>
        </p:nvSpPr>
        <p:spPr bwMode="auto">
          <a:xfrm>
            <a:off x="2781300" y="5800725"/>
            <a:ext cx="493713"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2400">
                <a:solidFill>
                  <a:schemeClr val="bg1"/>
                </a:solidFill>
              </a:rPr>
              <a:t>10</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Read slide.  Acknowledge those that are the same as the participant responses and point out any that are different.</a:t>
            </a:r>
          </a:p>
          <a:p>
            <a:pPr eaLnBrk="1" hangingPunct="1"/>
            <a:endParaRPr lang="en-GB" altLang="en-US" smtClean="0"/>
          </a:p>
          <a:p>
            <a:pPr eaLnBrk="1" hangingPunct="1"/>
            <a:r>
              <a:rPr lang="en-GB" altLang="en-US" b="1" smtClean="0"/>
              <a:t>Ask:</a:t>
            </a:r>
          </a:p>
          <a:p>
            <a:pPr eaLnBrk="1" hangingPunct="1"/>
            <a:r>
              <a:rPr lang="en-GB" altLang="en-US" smtClean="0"/>
              <a:t>No Questions</a:t>
            </a:r>
          </a:p>
          <a:p>
            <a:pPr eaLnBrk="1" hangingPunct="1"/>
            <a:endParaRPr lang="en-GB" altLang="en-US" smtClean="0"/>
          </a:p>
          <a:p>
            <a:pPr eaLnBrk="1" hangingPunct="1"/>
            <a:r>
              <a:rPr lang="en-GB" altLang="en-US" b="1" smtClean="0"/>
              <a:t>Target Response/Key Points</a:t>
            </a:r>
          </a:p>
          <a:p>
            <a:pPr eaLnBrk="1" hangingPunct="1"/>
            <a:r>
              <a:rPr lang="en-GB" altLang="en-US" smtClean="0"/>
              <a:t>Reiterate that these are the reasons for using a variety of training methods.</a:t>
            </a:r>
          </a:p>
          <a:p>
            <a:endParaRPr lang="en-US" altLang="en-US" smtClean="0"/>
          </a:p>
        </p:txBody>
      </p:sp>
      <p:sp>
        <p:nvSpPr>
          <p:cNvPr id="11878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8999F1D-A2BD-4FA6-9DE7-0328140190C5}" type="slidenum">
              <a:rPr lang="en-GB" altLang="en-US" sz="1000"/>
              <a:pPr>
                <a:spcBef>
                  <a:spcPct val="0"/>
                </a:spcBef>
              </a:pPr>
              <a:t>62</a:t>
            </a:fld>
            <a:endParaRPr lang="en-GB" altLang="en-US" sz="10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Explain that this slide provides examples of when rewards (fruit snacks) were used.  Read slide.  </a:t>
            </a:r>
          </a:p>
          <a:p>
            <a:pPr eaLnBrk="1" hangingPunct="1"/>
            <a:endParaRPr lang="en-GB" altLang="en-US" smtClean="0"/>
          </a:p>
          <a:p>
            <a:pPr eaLnBrk="1" hangingPunct="1"/>
            <a:r>
              <a:rPr lang="en-GB" altLang="en-US" b="1" smtClean="0"/>
              <a:t>Ask:</a:t>
            </a:r>
          </a:p>
          <a:p>
            <a:pPr eaLnBrk="1" hangingPunct="1"/>
            <a:r>
              <a:rPr lang="en-GB" altLang="en-US" smtClean="0"/>
              <a:t>If there are questions</a:t>
            </a:r>
          </a:p>
          <a:p>
            <a:pPr eaLnBrk="1" hangingPunct="1"/>
            <a:endParaRPr lang="en-GB" altLang="en-US" smtClean="0"/>
          </a:p>
          <a:p>
            <a:pPr eaLnBrk="1" hangingPunct="1"/>
            <a:r>
              <a:rPr lang="en-GB" altLang="en-US" b="1" smtClean="0"/>
              <a:t>Target Response/Key Points</a:t>
            </a:r>
          </a:p>
          <a:p>
            <a:pPr eaLnBrk="1" hangingPunct="1"/>
            <a:r>
              <a:rPr lang="en-GB" altLang="en-US" smtClean="0"/>
              <a:t>Remember:  You can not use grant funds for fruit snacks!</a:t>
            </a:r>
          </a:p>
          <a:p>
            <a:endParaRPr lang="en-US" altLang="en-US" smtClean="0"/>
          </a:p>
        </p:txBody>
      </p:sp>
      <p:sp>
        <p:nvSpPr>
          <p:cNvPr id="12083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771DD96-5A34-4DE0-AA0A-0340EEC93957}" type="slidenum">
              <a:rPr lang="en-GB" altLang="en-US" sz="1000"/>
              <a:pPr>
                <a:spcBef>
                  <a:spcPct val="0"/>
                </a:spcBef>
              </a:pPr>
              <a:t>63</a:t>
            </a:fld>
            <a:endParaRPr lang="en-GB" altLang="en-US"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endParaRPr lang="en-US" altLang="en-US" smtClean="0"/>
          </a:p>
        </p:txBody>
      </p:sp>
      <p:sp>
        <p:nvSpPr>
          <p:cNvPr id="1638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A9762C8-9082-4FA8-A822-5F6EEBCD8AD4}" type="slidenum">
              <a:rPr lang="en-US" altLang="en-US" sz="1000"/>
              <a:pPr>
                <a:spcBef>
                  <a:spcPct val="0"/>
                </a:spcBef>
              </a:pPr>
              <a:t>5</a:t>
            </a:fld>
            <a:endParaRPr lang="en-US" altLang="en-US" sz="10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This is one example of part of a pre and/or post test.  Explain that a variety of testing methods are used, such as; true/false,  fill-in-the-blank, connect the picture to the description, put-in-order, etc.</a:t>
            </a:r>
          </a:p>
          <a:p>
            <a:pPr eaLnBrk="1" hangingPunct="1"/>
            <a:r>
              <a:rPr lang="en-GB" altLang="en-US" smtClean="0"/>
              <a:t>Ask each team to complete the “quiz” on the slide together.</a:t>
            </a:r>
          </a:p>
          <a:p>
            <a:pPr eaLnBrk="1" hangingPunct="1"/>
            <a:r>
              <a:rPr lang="en-GB" altLang="en-US" smtClean="0"/>
              <a:t>Allow 2 minutes to complete</a:t>
            </a:r>
          </a:p>
          <a:p>
            <a:pPr eaLnBrk="1" hangingPunct="1"/>
            <a:r>
              <a:rPr lang="en-GB" altLang="en-US" b="1" smtClean="0"/>
              <a:t>Ask:</a:t>
            </a:r>
          </a:p>
          <a:p>
            <a:pPr eaLnBrk="1" hangingPunct="1"/>
            <a:r>
              <a:rPr lang="en-GB" altLang="en-US" smtClean="0"/>
              <a:t>Who would like to share your answers.  Pick the first hand that goes up.  If they answer correctly give the team 10 points.  If they answer incorrectly give the team fruit snacks for participating.</a:t>
            </a:r>
          </a:p>
          <a:p>
            <a:pPr eaLnBrk="1" hangingPunct="1"/>
            <a:endParaRPr lang="en-GB" altLang="en-US" smtClean="0"/>
          </a:p>
          <a:p>
            <a:pPr eaLnBrk="1" hangingPunct="1"/>
            <a:r>
              <a:rPr lang="en-GB" altLang="en-US" b="1" smtClean="0"/>
              <a:t>Target Response/Key Points</a:t>
            </a:r>
          </a:p>
          <a:p>
            <a:pPr eaLnBrk="1" hangingPunct="1"/>
            <a:r>
              <a:rPr lang="en-GB" altLang="en-US" smtClean="0"/>
              <a:t>Learning can and should be fun!</a:t>
            </a:r>
          </a:p>
          <a:p>
            <a:endParaRPr lang="en-US" altLang="en-US" smtClean="0"/>
          </a:p>
        </p:txBody>
      </p:sp>
      <p:sp>
        <p:nvSpPr>
          <p:cNvPr id="12288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D32DD2A-F34F-4B62-9034-89A466EB8C4D}" type="slidenum">
              <a:rPr lang="en-GB" altLang="en-US" sz="1000"/>
              <a:pPr>
                <a:spcBef>
                  <a:spcPct val="0"/>
                </a:spcBef>
              </a:pPr>
              <a:t>64</a:t>
            </a:fld>
            <a:endParaRPr lang="en-GB" altLang="en-US" sz="10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Explain that this slide means that if you are just lecturing for more than 7 or 8 slides (about 10 minutes) you will lose your audience.  If you show more that two videos in succession for over 10 minutes, you will lose your audience.</a:t>
            </a:r>
          </a:p>
          <a:p>
            <a:pPr eaLnBrk="1" hangingPunct="1"/>
            <a:endParaRPr lang="en-GB" altLang="en-US" smtClean="0"/>
          </a:p>
          <a:p>
            <a:pPr eaLnBrk="1" hangingPunct="1"/>
            <a:r>
              <a:rPr lang="en-GB" altLang="en-US" b="1" smtClean="0"/>
              <a:t>Ask:</a:t>
            </a:r>
          </a:p>
          <a:p>
            <a:pPr eaLnBrk="1" hangingPunct="1"/>
            <a:r>
              <a:rPr lang="en-GB" altLang="en-US" smtClean="0"/>
              <a:t>If there are questions.</a:t>
            </a:r>
          </a:p>
          <a:p>
            <a:pPr eaLnBrk="1" hangingPunct="1"/>
            <a:endParaRPr lang="en-GB" altLang="en-US" smtClean="0"/>
          </a:p>
          <a:p>
            <a:pPr eaLnBrk="1" hangingPunct="1"/>
            <a:r>
              <a:rPr lang="en-GB" altLang="en-US" b="1" smtClean="0"/>
              <a:t>Target Response/Key Points</a:t>
            </a:r>
          </a:p>
          <a:p>
            <a:pPr eaLnBrk="1" hangingPunct="1"/>
            <a:r>
              <a:rPr lang="en-GB" altLang="en-US" smtClean="0"/>
              <a:t>If your training materials are great and you are a great trainer it will not matter if your audience is not listening.</a:t>
            </a:r>
          </a:p>
          <a:p>
            <a:endParaRPr lang="en-US" altLang="en-US" smtClean="0"/>
          </a:p>
        </p:txBody>
      </p:sp>
      <p:sp>
        <p:nvSpPr>
          <p:cNvPr id="12493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B907D9D-6F49-4022-B934-E1F5B514B3FA}" type="slidenum">
              <a:rPr lang="en-GB" altLang="en-US" sz="1000"/>
              <a:pPr>
                <a:spcBef>
                  <a:spcPct val="0"/>
                </a:spcBef>
              </a:pPr>
              <a:t>65</a:t>
            </a:fld>
            <a:endParaRPr lang="en-GB" altLang="en-US" sz="10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4124" indent="-293894" eaLnBrk="0" hangingPunct="0">
              <a:defRPr>
                <a:solidFill>
                  <a:schemeClr val="tx1"/>
                </a:solidFill>
                <a:latin typeface="Arial" charset="0"/>
              </a:defRPr>
            </a:lvl2pPr>
            <a:lvl3pPr marL="1175576" indent="-235115" eaLnBrk="0" hangingPunct="0">
              <a:defRPr>
                <a:solidFill>
                  <a:schemeClr val="tx1"/>
                </a:solidFill>
                <a:latin typeface="Arial" charset="0"/>
              </a:defRPr>
            </a:lvl3pPr>
            <a:lvl4pPr marL="1645806" indent="-235115" eaLnBrk="0" hangingPunct="0">
              <a:defRPr>
                <a:solidFill>
                  <a:schemeClr val="tx1"/>
                </a:solidFill>
                <a:latin typeface="Arial" charset="0"/>
              </a:defRPr>
            </a:lvl4pPr>
            <a:lvl5pPr marL="2116036" indent="-235115" eaLnBrk="0" hangingPunct="0">
              <a:defRPr>
                <a:solidFill>
                  <a:schemeClr val="tx1"/>
                </a:solidFill>
                <a:latin typeface="Arial" charset="0"/>
              </a:defRPr>
            </a:lvl5pPr>
            <a:lvl6pPr marL="2586266" indent="-235115" eaLnBrk="0" fontAlgn="base" hangingPunct="0">
              <a:spcBef>
                <a:spcPct val="0"/>
              </a:spcBef>
              <a:spcAft>
                <a:spcPct val="0"/>
              </a:spcAft>
              <a:defRPr>
                <a:solidFill>
                  <a:schemeClr val="tx1"/>
                </a:solidFill>
                <a:latin typeface="Arial" charset="0"/>
              </a:defRPr>
            </a:lvl6pPr>
            <a:lvl7pPr marL="3056496" indent="-235115" eaLnBrk="0" fontAlgn="base" hangingPunct="0">
              <a:spcBef>
                <a:spcPct val="0"/>
              </a:spcBef>
              <a:spcAft>
                <a:spcPct val="0"/>
              </a:spcAft>
              <a:defRPr>
                <a:solidFill>
                  <a:schemeClr val="tx1"/>
                </a:solidFill>
                <a:latin typeface="Arial" charset="0"/>
              </a:defRPr>
            </a:lvl7pPr>
            <a:lvl8pPr marL="3526727" indent="-235115" eaLnBrk="0" fontAlgn="base" hangingPunct="0">
              <a:spcBef>
                <a:spcPct val="0"/>
              </a:spcBef>
              <a:spcAft>
                <a:spcPct val="0"/>
              </a:spcAft>
              <a:defRPr>
                <a:solidFill>
                  <a:schemeClr val="tx1"/>
                </a:solidFill>
                <a:latin typeface="Arial" charset="0"/>
              </a:defRPr>
            </a:lvl8pPr>
            <a:lvl9pPr marL="3996957" indent="-235115"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SDSRA-S2P2</a:t>
            </a:r>
          </a:p>
        </p:txBody>
      </p:sp>
      <p:sp>
        <p:nvSpPr>
          <p:cNvPr id="12697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New Roman" pitchFamily="18" charset="0"/>
              </a:defRPr>
            </a:lvl1pPr>
            <a:lvl2pPr marL="763588" indent="-293688" defTabSz="939800">
              <a:spcBef>
                <a:spcPct val="30000"/>
              </a:spcBef>
              <a:defRPr sz="1200">
                <a:solidFill>
                  <a:schemeClr val="tx1"/>
                </a:solidFill>
                <a:latin typeface="Times New Roman" pitchFamily="18" charset="0"/>
              </a:defRPr>
            </a:lvl2pPr>
            <a:lvl3pPr marL="1174750" indent="-234950" defTabSz="939800">
              <a:spcBef>
                <a:spcPct val="30000"/>
              </a:spcBef>
              <a:defRPr sz="1200">
                <a:solidFill>
                  <a:schemeClr val="tx1"/>
                </a:solidFill>
                <a:latin typeface="Times New Roman" pitchFamily="18" charset="0"/>
              </a:defRPr>
            </a:lvl3pPr>
            <a:lvl4pPr marL="1644650" indent="-234950" defTabSz="939800">
              <a:spcBef>
                <a:spcPct val="30000"/>
              </a:spcBef>
              <a:defRPr sz="1200">
                <a:solidFill>
                  <a:schemeClr val="tx1"/>
                </a:solidFill>
                <a:latin typeface="Times New Roman" pitchFamily="18" charset="0"/>
              </a:defRPr>
            </a:lvl4pPr>
            <a:lvl5pPr marL="2114550" indent="-234950" defTabSz="939800">
              <a:spcBef>
                <a:spcPct val="30000"/>
              </a:spcBef>
              <a:defRPr sz="1200">
                <a:solidFill>
                  <a:schemeClr val="tx1"/>
                </a:solidFill>
                <a:latin typeface="Times New Roman" pitchFamily="18" charset="0"/>
              </a:defRPr>
            </a:lvl5pPr>
            <a:lvl6pPr marL="2571750" indent="-234950" defTabSz="939800" eaLnBrk="0" fontAlgn="base" hangingPunct="0">
              <a:spcBef>
                <a:spcPct val="30000"/>
              </a:spcBef>
              <a:spcAft>
                <a:spcPct val="0"/>
              </a:spcAft>
              <a:defRPr sz="1200">
                <a:solidFill>
                  <a:schemeClr val="tx1"/>
                </a:solidFill>
                <a:latin typeface="Times New Roman" pitchFamily="18" charset="0"/>
              </a:defRPr>
            </a:lvl6pPr>
            <a:lvl7pPr marL="3028950" indent="-234950" defTabSz="939800" eaLnBrk="0" fontAlgn="base" hangingPunct="0">
              <a:spcBef>
                <a:spcPct val="30000"/>
              </a:spcBef>
              <a:spcAft>
                <a:spcPct val="0"/>
              </a:spcAft>
              <a:defRPr sz="1200">
                <a:solidFill>
                  <a:schemeClr val="tx1"/>
                </a:solidFill>
                <a:latin typeface="Times New Roman" pitchFamily="18" charset="0"/>
              </a:defRPr>
            </a:lvl7pPr>
            <a:lvl8pPr marL="3486150" indent="-234950" defTabSz="939800" eaLnBrk="0" fontAlgn="base" hangingPunct="0">
              <a:spcBef>
                <a:spcPct val="30000"/>
              </a:spcBef>
              <a:spcAft>
                <a:spcPct val="0"/>
              </a:spcAft>
              <a:defRPr sz="1200">
                <a:solidFill>
                  <a:schemeClr val="tx1"/>
                </a:solidFill>
                <a:latin typeface="Times New Roman" pitchFamily="18" charset="0"/>
              </a:defRPr>
            </a:lvl8pPr>
            <a:lvl9pPr marL="3943350" indent="-234950" defTabSz="9398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A921720-DC64-4A70-AE8E-98B1A53FDDE7}" type="slidenum">
              <a:rPr lang="en-US" altLang="en-US" sz="1000">
                <a:latin typeface="Arial" pitchFamily="34" charset="0"/>
              </a:rPr>
              <a:pPr eaLnBrk="1" hangingPunct="1">
                <a:spcBef>
                  <a:spcPct val="0"/>
                </a:spcBef>
              </a:pPr>
              <a:t>66</a:t>
            </a:fld>
            <a:endParaRPr lang="en-US" altLang="en-US" sz="1000">
              <a:latin typeface="Arial" pitchFamily="34" charset="0"/>
            </a:endParaRPr>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smtClean="0"/>
              <a:t>State:</a:t>
            </a:r>
          </a:p>
          <a:p>
            <a:pPr eaLnBrk="1" hangingPunct="1"/>
            <a:r>
              <a:rPr lang="en-GB" altLang="en-US" dirty="0" smtClean="0"/>
              <a:t>Explain that pictures are a powerful learning tool.  A picture does speak a thousand words.  Explain that photos are often used in training sessions to identify what is right and what is not.  It is difficult to take your participants to the work site so this is one way of taking the work site to them.</a:t>
            </a:r>
          </a:p>
          <a:p>
            <a:pPr eaLnBrk="1" hangingPunct="1"/>
            <a:endParaRPr lang="en-GB" altLang="en-US" dirty="0" smtClean="0"/>
          </a:p>
          <a:p>
            <a:pPr eaLnBrk="1" hangingPunct="1"/>
            <a:r>
              <a:rPr lang="en-GB" altLang="en-US" b="1" dirty="0" smtClean="0"/>
              <a:t>Ask:</a:t>
            </a:r>
          </a:p>
          <a:p>
            <a:pPr eaLnBrk="1" hangingPunct="1"/>
            <a:r>
              <a:rPr lang="en-GB" altLang="en-US" dirty="0" smtClean="0"/>
              <a:t>What’s wrong with this picture?</a:t>
            </a:r>
          </a:p>
          <a:p>
            <a:pPr eaLnBrk="1" hangingPunct="1"/>
            <a:endParaRPr lang="en-GB" altLang="en-US" dirty="0" smtClean="0"/>
          </a:p>
          <a:p>
            <a:pPr eaLnBrk="1" hangingPunct="1"/>
            <a:r>
              <a:rPr lang="en-GB" altLang="en-US" b="1" dirty="0" smtClean="0"/>
              <a:t>Target Response/Key Points</a:t>
            </a:r>
          </a:p>
          <a:p>
            <a:pPr eaLnBrk="1" hangingPunct="1"/>
            <a:r>
              <a:rPr lang="en-GB" altLang="en-US" dirty="0" smtClean="0"/>
              <a:t>The leg of the scaffold should be held in the middle of the mud sill by a base plate (see next slide)</a:t>
            </a:r>
          </a:p>
          <a:p>
            <a:pPr eaLnBrk="1" hangingPunct="1"/>
            <a:endParaRPr lang="en-GB" altLang="en-US" dirty="0" smtClean="0"/>
          </a:p>
          <a:p>
            <a:pPr eaLnBrk="1" hangingPunct="1"/>
            <a:r>
              <a:rPr lang="en-GB" altLang="en-US" dirty="0" smtClean="0"/>
              <a:t>“What’s wrong with this picture” is a learning tool that teaches right from wrong but also generates discussion.</a:t>
            </a:r>
          </a:p>
          <a:p>
            <a:pPr eaLnBrk="1" hangingPunct="1"/>
            <a:endParaRPr lang="en-US" altLang="en-US" dirty="0" smtClean="0"/>
          </a:p>
          <a:p>
            <a:endParaRPr lang="en-US" alt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4124" indent="-293894" eaLnBrk="0" hangingPunct="0">
              <a:defRPr>
                <a:solidFill>
                  <a:schemeClr val="tx1"/>
                </a:solidFill>
                <a:latin typeface="Arial" charset="0"/>
              </a:defRPr>
            </a:lvl2pPr>
            <a:lvl3pPr marL="1175576" indent="-235115" eaLnBrk="0" hangingPunct="0">
              <a:defRPr>
                <a:solidFill>
                  <a:schemeClr val="tx1"/>
                </a:solidFill>
                <a:latin typeface="Arial" charset="0"/>
              </a:defRPr>
            </a:lvl3pPr>
            <a:lvl4pPr marL="1645806" indent="-235115" eaLnBrk="0" hangingPunct="0">
              <a:defRPr>
                <a:solidFill>
                  <a:schemeClr val="tx1"/>
                </a:solidFill>
                <a:latin typeface="Arial" charset="0"/>
              </a:defRPr>
            </a:lvl4pPr>
            <a:lvl5pPr marL="2116036" indent="-235115" eaLnBrk="0" hangingPunct="0">
              <a:defRPr>
                <a:solidFill>
                  <a:schemeClr val="tx1"/>
                </a:solidFill>
                <a:latin typeface="Arial" charset="0"/>
              </a:defRPr>
            </a:lvl5pPr>
            <a:lvl6pPr marL="2586266" indent="-235115" eaLnBrk="0" fontAlgn="base" hangingPunct="0">
              <a:spcBef>
                <a:spcPct val="0"/>
              </a:spcBef>
              <a:spcAft>
                <a:spcPct val="0"/>
              </a:spcAft>
              <a:defRPr>
                <a:solidFill>
                  <a:schemeClr val="tx1"/>
                </a:solidFill>
                <a:latin typeface="Arial" charset="0"/>
              </a:defRPr>
            </a:lvl6pPr>
            <a:lvl7pPr marL="3056496" indent="-235115" eaLnBrk="0" fontAlgn="base" hangingPunct="0">
              <a:spcBef>
                <a:spcPct val="0"/>
              </a:spcBef>
              <a:spcAft>
                <a:spcPct val="0"/>
              </a:spcAft>
              <a:defRPr>
                <a:solidFill>
                  <a:schemeClr val="tx1"/>
                </a:solidFill>
                <a:latin typeface="Arial" charset="0"/>
              </a:defRPr>
            </a:lvl7pPr>
            <a:lvl8pPr marL="3526727" indent="-235115" eaLnBrk="0" fontAlgn="base" hangingPunct="0">
              <a:spcBef>
                <a:spcPct val="0"/>
              </a:spcBef>
              <a:spcAft>
                <a:spcPct val="0"/>
              </a:spcAft>
              <a:defRPr>
                <a:solidFill>
                  <a:schemeClr val="tx1"/>
                </a:solidFill>
                <a:latin typeface="Arial" charset="0"/>
              </a:defRPr>
            </a:lvl8pPr>
            <a:lvl9pPr marL="3996957" indent="-235115"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SDSRA-S2P2</a:t>
            </a:r>
          </a:p>
        </p:txBody>
      </p:sp>
      <p:sp>
        <p:nvSpPr>
          <p:cNvPr id="12902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New Roman" pitchFamily="18" charset="0"/>
              </a:defRPr>
            </a:lvl1pPr>
            <a:lvl2pPr marL="763588" indent="-293688" defTabSz="939800">
              <a:spcBef>
                <a:spcPct val="30000"/>
              </a:spcBef>
              <a:defRPr sz="1200">
                <a:solidFill>
                  <a:schemeClr val="tx1"/>
                </a:solidFill>
                <a:latin typeface="Times New Roman" pitchFamily="18" charset="0"/>
              </a:defRPr>
            </a:lvl2pPr>
            <a:lvl3pPr marL="1174750" indent="-234950" defTabSz="939800">
              <a:spcBef>
                <a:spcPct val="30000"/>
              </a:spcBef>
              <a:defRPr sz="1200">
                <a:solidFill>
                  <a:schemeClr val="tx1"/>
                </a:solidFill>
                <a:latin typeface="Times New Roman" pitchFamily="18" charset="0"/>
              </a:defRPr>
            </a:lvl3pPr>
            <a:lvl4pPr marL="1644650" indent="-234950" defTabSz="939800">
              <a:spcBef>
                <a:spcPct val="30000"/>
              </a:spcBef>
              <a:defRPr sz="1200">
                <a:solidFill>
                  <a:schemeClr val="tx1"/>
                </a:solidFill>
                <a:latin typeface="Times New Roman" pitchFamily="18" charset="0"/>
              </a:defRPr>
            </a:lvl4pPr>
            <a:lvl5pPr marL="2114550" indent="-234950" defTabSz="939800">
              <a:spcBef>
                <a:spcPct val="30000"/>
              </a:spcBef>
              <a:defRPr sz="1200">
                <a:solidFill>
                  <a:schemeClr val="tx1"/>
                </a:solidFill>
                <a:latin typeface="Times New Roman" pitchFamily="18" charset="0"/>
              </a:defRPr>
            </a:lvl5pPr>
            <a:lvl6pPr marL="2571750" indent="-234950" defTabSz="939800" eaLnBrk="0" fontAlgn="base" hangingPunct="0">
              <a:spcBef>
                <a:spcPct val="30000"/>
              </a:spcBef>
              <a:spcAft>
                <a:spcPct val="0"/>
              </a:spcAft>
              <a:defRPr sz="1200">
                <a:solidFill>
                  <a:schemeClr val="tx1"/>
                </a:solidFill>
                <a:latin typeface="Times New Roman" pitchFamily="18" charset="0"/>
              </a:defRPr>
            </a:lvl6pPr>
            <a:lvl7pPr marL="3028950" indent="-234950" defTabSz="939800" eaLnBrk="0" fontAlgn="base" hangingPunct="0">
              <a:spcBef>
                <a:spcPct val="30000"/>
              </a:spcBef>
              <a:spcAft>
                <a:spcPct val="0"/>
              </a:spcAft>
              <a:defRPr sz="1200">
                <a:solidFill>
                  <a:schemeClr val="tx1"/>
                </a:solidFill>
                <a:latin typeface="Times New Roman" pitchFamily="18" charset="0"/>
              </a:defRPr>
            </a:lvl7pPr>
            <a:lvl8pPr marL="3486150" indent="-234950" defTabSz="939800" eaLnBrk="0" fontAlgn="base" hangingPunct="0">
              <a:spcBef>
                <a:spcPct val="30000"/>
              </a:spcBef>
              <a:spcAft>
                <a:spcPct val="0"/>
              </a:spcAft>
              <a:defRPr sz="1200">
                <a:solidFill>
                  <a:schemeClr val="tx1"/>
                </a:solidFill>
                <a:latin typeface="Times New Roman" pitchFamily="18" charset="0"/>
              </a:defRPr>
            </a:lvl8pPr>
            <a:lvl9pPr marL="3943350" indent="-234950" defTabSz="9398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7D0F6CC-4C7C-42C0-9938-C92A7F18A8DE}" type="slidenum">
              <a:rPr lang="en-US" altLang="en-US" sz="1000">
                <a:latin typeface="Arial" pitchFamily="34" charset="0"/>
              </a:rPr>
              <a:pPr eaLnBrk="1" hangingPunct="1">
                <a:spcBef>
                  <a:spcPct val="0"/>
                </a:spcBef>
              </a:pPr>
              <a:t>67</a:t>
            </a:fld>
            <a:endParaRPr lang="en-US" altLang="en-US" sz="1000">
              <a:latin typeface="Arial" pitchFamily="34" charset="0"/>
            </a:endParaRPr>
          </a:p>
        </p:txBody>
      </p:sp>
      <p:sp>
        <p:nvSpPr>
          <p:cNvPr id="129028" name="Rectangle 2"/>
          <p:cNvSpPr>
            <a:spLocks noGrp="1" noRot="1" noChangeAspect="1" noChangeArrowheads="1" noTextEdit="1"/>
          </p:cNvSpPr>
          <p:nvPr>
            <p:ph type="sldImg"/>
          </p:nvPr>
        </p:nvSpPr>
        <p:spPr>
          <a:ln/>
        </p:spPr>
      </p:sp>
      <p:sp>
        <p:nvSpPr>
          <p:cNvPr id="12902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smtClean="0"/>
              <a:t>State:</a:t>
            </a:r>
          </a:p>
          <a:p>
            <a:pPr eaLnBrk="1" hangingPunct="1"/>
            <a:r>
              <a:rPr lang="en-GB" altLang="en-US" dirty="0" smtClean="0"/>
              <a:t>Explain that this is correct.</a:t>
            </a:r>
          </a:p>
          <a:p>
            <a:pPr eaLnBrk="1" hangingPunct="1"/>
            <a:endParaRPr lang="en-GB" altLang="en-US" dirty="0" smtClean="0"/>
          </a:p>
          <a:p>
            <a:pPr eaLnBrk="1" hangingPunct="1"/>
            <a:r>
              <a:rPr lang="en-GB" altLang="en-US" dirty="0" smtClean="0"/>
              <a:t>This leads us to the next slide…</a:t>
            </a:r>
          </a:p>
          <a:p>
            <a:pPr eaLnBrk="1" hangingPunct="1"/>
            <a:endParaRPr lang="en-GB" altLang="en-US" dirty="0" smtClean="0"/>
          </a:p>
          <a:p>
            <a:pPr eaLnBrk="1" hangingPunct="1"/>
            <a:r>
              <a:rPr lang="en-GB" altLang="en-US" b="1" dirty="0" smtClean="0"/>
              <a:t>Ask:</a:t>
            </a:r>
          </a:p>
          <a:p>
            <a:pPr eaLnBrk="1" hangingPunct="1"/>
            <a:r>
              <a:rPr lang="en-GB" altLang="en-US" dirty="0" smtClean="0"/>
              <a:t>No Questions</a:t>
            </a:r>
          </a:p>
          <a:p>
            <a:pPr eaLnBrk="1" hangingPunct="1"/>
            <a:endParaRPr lang="en-GB" altLang="en-US" dirty="0" smtClean="0"/>
          </a:p>
          <a:p>
            <a:pPr eaLnBrk="1" hangingPunct="1"/>
            <a:r>
              <a:rPr lang="en-GB" altLang="en-US" b="1" dirty="0" smtClean="0"/>
              <a:t>Target Response/Key Points</a:t>
            </a:r>
          </a:p>
          <a:p>
            <a:pPr eaLnBrk="1" hangingPunct="1"/>
            <a:r>
              <a:rPr lang="en-GB" altLang="en-US" dirty="0" smtClean="0"/>
              <a:t>None</a:t>
            </a:r>
          </a:p>
          <a:p>
            <a:pPr eaLnBrk="1" hangingPunct="1"/>
            <a:endParaRPr lang="en-US" altLang="en-US" dirty="0" smtClean="0"/>
          </a:p>
          <a:p>
            <a:endParaRPr lang="en-US" alt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p:spPr>
        <p:txBody>
          <a:bodyPr/>
          <a:lstStyle/>
          <a:p>
            <a:pPr eaLnBrk="1" hangingPunct="1"/>
            <a:r>
              <a:rPr lang="en-GB" altLang="en-US" b="1" dirty="0" smtClean="0"/>
              <a:t>State:</a:t>
            </a:r>
          </a:p>
          <a:p>
            <a:pPr eaLnBrk="1" hangingPunct="1"/>
            <a:r>
              <a:rPr lang="en-GB" altLang="en-US" dirty="0" smtClean="0"/>
              <a:t>If time permits, ask the teams to list on a piece of paper “What’s wrong with this picture.” </a:t>
            </a:r>
          </a:p>
          <a:p>
            <a:pPr eaLnBrk="1" hangingPunct="1"/>
            <a:endParaRPr lang="en-GB" altLang="en-US" dirty="0" smtClean="0"/>
          </a:p>
          <a:p>
            <a:pPr eaLnBrk="1" hangingPunct="1"/>
            <a:r>
              <a:rPr lang="en-GB" altLang="en-US" dirty="0" smtClean="0"/>
              <a:t>Reward the team that has the most comprehensive list with 10 points or fruit snacks! </a:t>
            </a:r>
          </a:p>
          <a:p>
            <a:pPr eaLnBrk="1" hangingPunct="1"/>
            <a:endParaRPr lang="en-GB" altLang="en-US" dirty="0" smtClean="0"/>
          </a:p>
          <a:p>
            <a:pPr eaLnBrk="1" hangingPunct="1"/>
            <a:r>
              <a:rPr lang="en-GB" altLang="en-US" dirty="0" smtClean="0"/>
              <a:t>If time does not permit, just explain that this is an example of using the technique and in this photo there are about 10 things wrong with this picture.</a:t>
            </a:r>
          </a:p>
          <a:p>
            <a:pPr eaLnBrk="1" hangingPunct="1"/>
            <a:endParaRPr lang="en-GB" altLang="en-US" dirty="0" smtClean="0"/>
          </a:p>
          <a:p>
            <a:pPr eaLnBrk="1" hangingPunct="1"/>
            <a:r>
              <a:rPr lang="en-GB" altLang="en-US" b="1" dirty="0" smtClean="0"/>
              <a:t>Ask:</a:t>
            </a:r>
          </a:p>
          <a:p>
            <a:pPr eaLnBrk="1" hangingPunct="1"/>
            <a:r>
              <a:rPr lang="en-GB" altLang="en-US" dirty="0" smtClean="0"/>
              <a:t>No Questions</a:t>
            </a:r>
          </a:p>
          <a:p>
            <a:pPr eaLnBrk="1" hangingPunct="1"/>
            <a:endParaRPr lang="en-GB" altLang="en-US" dirty="0" smtClean="0"/>
          </a:p>
          <a:p>
            <a:pPr eaLnBrk="1" hangingPunct="1"/>
            <a:r>
              <a:rPr lang="en-GB" altLang="en-US" b="1" dirty="0" smtClean="0"/>
              <a:t>Target Response/Key Points</a:t>
            </a:r>
          </a:p>
          <a:p>
            <a:pPr eaLnBrk="1" hangingPunct="1"/>
            <a:r>
              <a:rPr lang="en-GB" altLang="en-US" dirty="0" smtClean="0"/>
              <a:t>Reiterate the “Power of the Picture.”</a:t>
            </a:r>
          </a:p>
          <a:p>
            <a:endParaRPr lang="en-US" altLang="en-US" dirty="0" smtClean="0"/>
          </a:p>
        </p:txBody>
      </p:sp>
      <p:sp>
        <p:nvSpPr>
          <p:cNvPr id="13107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0BB347D-B9F7-4F31-8297-8CB0ED2BE0E8}" type="slidenum">
              <a:rPr lang="en-GB" altLang="en-US" sz="1000"/>
              <a:pPr>
                <a:spcBef>
                  <a:spcPct val="0"/>
                </a:spcBef>
              </a:pPr>
              <a:t>68</a:t>
            </a:fld>
            <a:endParaRPr lang="en-GB" altLang="en-US" sz="10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Read the slide.</a:t>
            </a:r>
          </a:p>
          <a:p>
            <a:pPr eaLnBrk="1" hangingPunct="1"/>
            <a:endParaRPr lang="en-GB" altLang="en-US" smtClean="0"/>
          </a:p>
          <a:p>
            <a:pPr eaLnBrk="1" hangingPunct="1"/>
            <a:r>
              <a:rPr lang="en-GB" altLang="en-US" b="1" smtClean="0"/>
              <a:t>Ask:</a:t>
            </a:r>
          </a:p>
          <a:p>
            <a:pPr eaLnBrk="1" hangingPunct="1"/>
            <a:r>
              <a:rPr lang="en-GB" altLang="en-US" smtClean="0"/>
              <a:t>Why is this important?</a:t>
            </a:r>
          </a:p>
          <a:p>
            <a:pPr eaLnBrk="1" hangingPunct="1"/>
            <a:endParaRPr lang="en-GB" altLang="en-US" smtClean="0"/>
          </a:p>
          <a:p>
            <a:pPr eaLnBrk="1" hangingPunct="1"/>
            <a:r>
              <a:rPr lang="en-GB" altLang="en-US" b="1" smtClean="0"/>
              <a:t>Target Response/Key Points</a:t>
            </a:r>
          </a:p>
          <a:p>
            <a:pPr eaLnBrk="1" hangingPunct="1"/>
            <a:r>
              <a:rPr lang="en-GB" altLang="en-US" smtClean="0"/>
              <a:t>What we see is often what we do.  Plus it is difficult sometimes to “see” the opposite of what is being shown.</a:t>
            </a:r>
          </a:p>
          <a:p>
            <a:endParaRPr lang="en-US" altLang="en-US" smtClean="0"/>
          </a:p>
        </p:txBody>
      </p:sp>
      <p:sp>
        <p:nvSpPr>
          <p:cNvPr id="13312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98FF369-633B-422D-B634-3FC823FA102F}" type="slidenum">
              <a:rPr lang="en-GB" altLang="en-US" sz="1000"/>
              <a:pPr>
                <a:spcBef>
                  <a:spcPct val="0"/>
                </a:spcBef>
              </a:pPr>
              <a:t>69</a:t>
            </a:fld>
            <a:endParaRPr lang="en-GB" altLang="en-US" sz="10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This is an example of “What’s right with this picture.”</a:t>
            </a:r>
          </a:p>
          <a:p>
            <a:pPr eaLnBrk="1" hangingPunct="1"/>
            <a:endParaRPr lang="en-GB" altLang="en-US" smtClean="0"/>
          </a:p>
          <a:p>
            <a:pPr eaLnBrk="1" hangingPunct="1"/>
            <a:r>
              <a:rPr lang="en-GB" altLang="en-US" b="1" smtClean="0"/>
              <a:t>Ask:</a:t>
            </a:r>
          </a:p>
          <a:p>
            <a:pPr eaLnBrk="1" hangingPunct="1"/>
            <a:r>
              <a:rPr lang="en-GB" altLang="en-US" smtClean="0"/>
              <a:t>If there are questions.</a:t>
            </a:r>
          </a:p>
          <a:p>
            <a:pPr eaLnBrk="1" hangingPunct="1"/>
            <a:endParaRPr lang="en-GB" altLang="en-US" smtClean="0"/>
          </a:p>
          <a:p>
            <a:pPr eaLnBrk="1" hangingPunct="1"/>
            <a:r>
              <a:rPr lang="en-GB" altLang="en-US" b="1" smtClean="0"/>
              <a:t>Target Response/Key Points</a:t>
            </a:r>
          </a:p>
          <a:p>
            <a:pPr eaLnBrk="1" hangingPunct="1"/>
            <a:r>
              <a:rPr lang="en-GB" altLang="en-US" smtClean="0"/>
              <a:t>Now the participant knows how to correct a hazard the proper way.</a:t>
            </a:r>
          </a:p>
          <a:p>
            <a:endParaRPr lang="en-US" altLang="en-US" smtClean="0"/>
          </a:p>
        </p:txBody>
      </p:sp>
      <p:sp>
        <p:nvSpPr>
          <p:cNvPr id="13517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D659D7F-6A34-4DF2-BD1E-37931DBCB1A3}" type="slidenum">
              <a:rPr lang="en-GB" altLang="en-US" sz="1000"/>
              <a:pPr>
                <a:spcBef>
                  <a:spcPct val="0"/>
                </a:spcBef>
              </a:pPr>
              <a:t>70</a:t>
            </a:fld>
            <a:endParaRPr lang="en-GB" altLang="en-US" sz="10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Often team exercises are not effective.  If you have participants from different organizations that do different jobs, a team exercise may not be effective, and may in fact be confusing.  This is an example of an individual exercise.</a:t>
            </a:r>
          </a:p>
          <a:p>
            <a:pPr eaLnBrk="1" hangingPunct="1"/>
            <a:endParaRPr lang="en-GB" altLang="en-US" smtClean="0"/>
          </a:p>
          <a:p>
            <a:pPr eaLnBrk="1" hangingPunct="1"/>
            <a:r>
              <a:rPr lang="en-GB" altLang="en-US" b="1" smtClean="0"/>
              <a:t>Ask:</a:t>
            </a:r>
          </a:p>
          <a:p>
            <a:pPr eaLnBrk="1" hangingPunct="1"/>
            <a:r>
              <a:rPr lang="en-GB" altLang="en-US" smtClean="0"/>
              <a:t>What is the purpose of this exercise?</a:t>
            </a:r>
          </a:p>
          <a:p>
            <a:pPr eaLnBrk="1" hangingPunct="1"/>
            <a:endParaRPr lang="en-GB" altLang="en-US" smtClean="0"/>
          </a:p>
          <a:p>
            <a:pPr eaLnBrk="1" hangingPunct="1"/>
            <a:r>
              <a:rPr lang="en-GB" altLang="en-US" b="1" smtClean="0"/>
              <a:t>Target Response/Key Points</a:t>
            </a:r>
          </a:p>
          <a:p>
            <a:pPr eaLnBrk="1" hangingPunct="1"/>
            <a:r>
              <a:rPr lang="en-GB" altLang="en-US" smtClean="0"/>
              <a:t>To encourage participants to realize that the materials they frequently use, may in fact be harmful to them.</a:t>
            </a:r>
          </a:p>
          <a:p>
            <a:endParaRPr lang="en-US" altLang="en-US" smtClean="0"/>
          </a:p>
        </p:txBody>
      </p:sp>
      <p:sp>
        <p:nvSpPr>
          <p:cNvPr id="13722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CD748A1-F8DA-4388-B4E8-A118B5A3C532}" type="slidenum">
              <a:rPr lang="en-GB" altLang="en-US" sz="1000"/>
              <a:pPr>
                <a:spcBef>
                  <a:spcPct val="0"/>
                </a:spcBef>
              </a:pPr>
              <a:t>71</a:t>
            </a:fld>
            <a:endParaRPr lang="en-GB" altLang="en-US" sz="10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So far we have covered pre-post testing, team competition, rewards, and individual exercises.  Please complete this individual exercise.</a:t>
            </a:r>
          </a:p>
          <a:p>
            <a:pPr eaLnBrk="1" hangingPunct="1"/>
            <a:endParaRPr lang="en-GB" altLang="en-US" smtClean="0"/>
          </a:p>
          <a:p>
            <a:pPr eaLnBrk="1" hangingPunct="1"/>
            <a:r>
              <a:rPr lang="en-GB" altLang="en-US" smtClean="0"/>
              <a:t>Provide about 3 minutes to complete.  </a:t>
            </a:r>
          </a:p>
          <a:p>
            <a:pPr eaLnBrk="1" hangingPunct="1"/>
            <a:endParaRPr lang="en-GB" altLang="en-US" smtClean="0"/>
          </a:p>
          <a:p>
            <a:pPr eaLnBrk="1" hangingPunct="1"/>
            <a:r>
              <a:rPr lang="en-GB" altLang="en-US" b="1" smtClean="0"/>
              <a:t>Ask:</a:t>
            </a:r>
          </a:p>
          <a:p>
            <a:pPr eaLnBrk="1" hangingPunct="1"/>
            <a:r>
              <a:rPr lang="en-GB" altLang="en-US" smtClean="0"/>
              <a:t>If anyone would like to share their information.</a:t>
            </a:r>
          </a:p>
          <a:p>
            <a:pPr eaLnBrk="1" hangingPunct="1"/>
            <a:endParaRPr lang="en-GB" altLang="en-US" smtClean="0"/>
          </a:p>
          <a:p>
            <a:pPr eaLnBrk="1" hangingPunct="1"/>
            <a:r>
              <a:rPr lang="en-GB" altLang="en-US" smtClean="0"/>
              <a:t>“What was the objective for this individual exercise.”</a:t>
            </a:r>
          </a:p>
          <a:p>
            <a:pPr eaLnBrk="1" hangingPunct="1"/>
            <a:endParaRPr lang="en-GB" altLang="en-US" smtClean="0"/>
          </a:p>
          <a:p>
            <a:pPr eaLnBrk="1" hangingPunct="1"/>
            <a:r>
              <a:rPr lang="en-GB" altLang="en-US" b="1" smtClean="0"/>
              <a:t>Target Response/Key Points</a:t>
            </a:r>
          </a:p>
          <a:p>
            <a:pPr eaLnBrk="1" hangingPunct="1"/>
            <a:r>
              <a:rPr lang="en-GB" altLang="en-US" smtClean="0"/>
              <a:t>To encourage the participants to integrate additional training methods into their presentations.</a:t>
            </a:r>
          </a:p>
          <a:p>
            <a:endParaRPr lang="en-US" altLang="en-US" smtClean="0"/>
          </a:p>
        </p:txBody>
      </p:sp>
      <p:sp>
        <p:nvSpPr>
          <p:cNvPr id="13926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294F4BC-D110-46DE-8B14-677FD2B3CA0A}" type="slidenum">
              <a:rPr lang="en-GB" altLang="en-US" sz="1000"/>
              <a:pPr>
                <a:spcBef>
                  <a:spcPct val="0"/>
                </a:spcBef>
              </a:pPr>
              <a:t>72</a:t>
            </a:fld>
            <a:endParaRPr lang="en-GB" altLang="en-US" sz="10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xfrm>
            <a:off x="2389188" y="587375"/>
            <a:ext cx="2444750" cy="3259138"/>
          </a:xfrm>
          <a:ln/>
        </p:spPr>
      </p:sp>
      <p:sp>
        <p:nvSpPr>
          <p:cNvPr id="141315"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Many people learn by “doing.”  When possible I, or one of the participants, will demonstrate a skill.  This can be incorporated into the team competition.  </a:t>
            </a:r>
          </a:p>
          <a:p>
            <a:pPr eaLnBrk="1" hangingPunct="1"/>
            <a:endParaRPr lang="en-GB" altLang="en-US" smtClean="0"/>
          </a:p>
          <a:p>
            <a:pPr eaLnBrk="1" hangingPunct="1"/>
            <a:r>
              <a:rPr lang="en-GB" altLang="en-US" b="1" smtClean="0"/>
              <a:t>Ask:</a:t>
            </a:r>
          </a:p>
          <a:p>
            <a:pPr eaLnBrk="1" hangingPunct="1"/>
            <a:r>
              <a:rPr lang="en-GB" altLang="en-US" smtClean="0"/>
              <a:t>Who would like to demonstrate putting in earplugs?</a:t>
            </a:r>
          </a:p>
          <a:p>
            <a:pPr eaLnBrk="1" hangingPunct="1"/>
            <a:r>
              <a:rPr lang="en-GB" altLang="en-US" smtClean="0"/>
              <a:t>Ask the participants for feedback regarding their demonstration. </a:t>
            </a:r>
          </a:p>
          <a:p>
            <a:pPr eaLnBrk="1" hangingPunct="1"/>
            <a:r>
              <a:rPr lang="en-GB" altLang="en-US" smtClean="0"/>
              <a:t>(Reward the volunteer with a fruit snack!)</a:t>
            </a:r>
          </a:p>
          <a:p>
            <a:pPr eaLnBrk="1" hangingPunct="1"/>
            <a:endParaRPr lang="en-GB" altLang="en-US" smtClean="0"/>
          </a:p>
          <a:p>
            <a:pPr eaLnBrk="1" hangingPunct="1"/>
            <a:r>
              <a:rPr lang="en-GB" altLang="en-US" b="1" smtClean="0"/>
              <a:t>Target Response/Key Points</a:t>
            </a:r>
          </a:p>
          <a:p>
            <a:pPr eaLnBrk="1" hangingPunct="1"/>
            <a:r>
              <a:rPr lang="en-GB" altLang="en-US" smtClean="0"/>
              <a:t>Demonstrating a skill helps learning stick!</a:t>
            </a:r>
          </a:p>
          <a:p>
            <a:endParaRPr lang="en-US" altLang="en-US" smtClean="0"/>
          </a:p>
        </p:txBody>
      </p:sp>
      <p:sp>
        <p:nvSpPr>
          <p:cNvPr id="14131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E1584E1-3B3A-4E44-AB04-2A8B95F36B8B}" type="slidenum">
              <a:rPr lang="en-GB" altLang="en-US" sz="1000"/>
              <a:pPr>
                <a:spcBef>
                  <a:spcPct val="0"/>
                </a:spcBef>
              </a:pPr>
              <a:t>73</a:t>
            </a:fld>
            <a:endParaRPr lang="en-GB" altLang="en-US"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en-US" altLang="en-US" smtClean="0"/>
          </a:p>
        </p:txBody>
      </p:sp>
      <p:sp>
        <p:nvSpPr>
          <p:cNvPr id="1843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D905212-C19C-49BD-B719-8456B9031030}" type="slidenum">
              <a:rPr lang="en-US" altLang="en-US" sz="1000"/>
              <a:pPr>
                <a:spcBef>
                  <a:spcPct val="0"/>
                </a:spcBef>
              </a:pPr>
              <a:t>6</a:t>
            </a:fld>
            <a:endParaRPr lang="en-US" altLang="en-US" sz="10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p:spPr>
        <p:txBody>
          <a:bodyPr/>
          <a:lstStyle/>
          <a:p>
            <a:pPr eaLnBrk="1" hangingPunct="1"/>
            <a:r>
              <a:rPr lang="en-GB" altLang="en-US" b="1" dirty="0" smtClean="0"/>
              <a:t>State:</a:t>
            </a:r>
          </a:p>
          <a:p>
            <a:pPr eaLnBrk="1" hangingPunct="1"/>
            <a:r>
              <a:rPr lang="en-GB" altLang="en-US" dirty="0" smtClean="0"/>
              <a:t>If the ear plugs were not put in correctly, demonstrate the correct way.  If so, move on.</a:t>
            </a:r>
          </a:p>
          <a:p>
            <a:pPr eaLnBrk="1" hangingPunct="1"/>
            <a:endParaRPr lang="en-GB" altLang="en-US" dirty="0" smtClean="0"/>
          </a:p>
          <a:p>
            <a:pPr eaLnBrk="1" hangingPunct="1"/>
            <a:r>
              <a:rPr lang="en-GB" altLang="en-US" b="1" dirty="0" smtClean="0"/>
              <a:t>Ask:</a:t>
            </a:r>
          </a:p>
          <a:p>
            <a:pPr eaLnBrk="1" hangingPunct="1"/>
            <a:r>
              <a:rPr lang="en-GB" altLang="en-US" dirty="0" smtClean="0"/>
              <a:t>No Questions</a:t>
            </a:r>
          </a:p>
          <a:p>
            <a:pPr eaLnBrk="1" hangingPunct="1"/>
            <a:endParaRPr lang="en-GB" altLang="en-US" dirty="0" smtClean="0"/>
          </a:p>
          <a:p>
            <a:pPr eaLnBrk="1" hangingPunct="1"/>
            <a:r>
              <a:rPr lang="en-GB" altLang="en-US" b="1" dirty="0" smtClean="0"/>
              <a:t>Target Response/Key Points</a:t>
            </a:r>
          </a:p>
          <a:p>
            <a:pPr eaLnBrk="1" hangingPunct="1"/>
            <a:r>
              <a:rPr lang="en-GB" altLang="en-US" dirty="0" smtClean="0"/>
              <a:t>None</a:t>
            </a:r>
          </a:p>
          <a:p>
            <a:endParaRPr lang="en-US" altLang="en-US" dirty="0" smtClean="0"/>
          </a:p>
        </p:txBody>
      </p:sp>
      <p:sp>
        <p:nvSpPr>
          <p:cNvPr id="14336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C1DD663-3B62-4183-B755-21D0F325313C}" type="slidenum">
              <a:rPr lang="en-GB" altLang="en-US" sz="1000"/>
              <a:pPr>
                <a:spcBef>
                  <a:spcPct val="0"/>
                </a:spcBef>
              </a:pPr>
              <a:t>74</a:t>
            </a:fld>
            <a:endParaRPr lang="en-GB" altLang="en-US" sz="10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At the end of key training sections, in this case the training module was addressing eye protection, we will often do a review of the training.  In this method, using pictures, we are asking the participant to draw a line from the type of eye protection to the best description.  Explain that often these summaries help make up the pre-post tests.</a:t>
            </a:r>
          </a:p>
          <a:p>
            <a:pPr eaLnBrk="1" hangingPunct="1"/>
            <a:endParaRPr lang="en-GB" altLang="en-US" smtClean="0"/>
          </a:p>
          <a:p>
            <a:pPr eaLnBrk="1" hangingPunct="1"/>
            <a:r>
              <a:rPr lang="en-GB" altLang="en-US" smtClean="0"/>
              <a:t>If time permits, allow participants to complete this exercise in teams.  If not, move on.</a:t>
            </a:r>
          </a:p>
          <a:p>
            <a:pPr eaLnBrk="1" hangingPunct="1"/>
            <a:endParaRPr lang="en-GB" altLang="en-US" smtClean="0"/>
          </a:p>
          <a:p>
            <a:pPr eaLnBrk="1" hangingPunct="1"/>
            <a:r>
              <a:rPr lang="en-GB" altLang="en-US" b="1" smtClean="0"/>
              <a:t>Ask:</a:t>
            </a:r>
          </a:p>
          <a:p>
            <a:pPr eaLnBrk="1" hangingPunct="1"/>
            <a:r>
              <a:rPr lang="en-GB" altLang="en-US" smtClean="0"/>
              <a:t>What is the purpose of this exercise?</a:t>
            </a:r>
          </a:p>
          <a:p>
            <a:pPr eaLnBrk="1" hangingPunct="1"/>
            <a:endParaRPr lang="en-GB" altLang="en-US" smtClean="0"/>
          </a:p>
          <a:p>
            <a:pPr eaLnBrk="1" hangingPunct="1"/>
            <a:r>
              <a:rPr lang="en-GB" altLang="en-US" b="1" smtClean="0"/>
              <a:t>Target Response/Key Points</a:t>
            </a:r>
          </a:p>
          <a:p>
            <a:pPr eaLnBrk="1" hangingPunct="1"/>
            <a:r>
              <a:rPr lang="en-GB" altLang="en-US" smtClean="0"/>
              <a:t>To learn some different types of eye protection and to differentiate the purpose of each.</a:t>
            </a:r>
          </a:p>
          <a:p>
            <a:endParaRPr lang="en-US" altLang="en-US" smtClean="0"/>
          </a:p>
        </p:txBody>
      </p:sp>
      <p:sp>
        <p:nvSpPr>
          <p:cNvPr id="14541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CEEED20-0A86-427E-8EF1-9BC2B2DAC92D}" type="slidenum">
              <a:rPr lang="en-GB" altLang="en-US" sz="1000"/>
              <a:pPr>
                <a:spcBef>
                  <a:spcPct val="0"/>
                </a:spcBef>
              </a:pPr>
              <a:t>75</a:t>
            </a:fld>
            <a:endParaRPr lang="en-GB" altLang="en-US" sz="10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F65EEDB-3D79-438C-866C-C8F1719105FB}" type="slidenum">
              <a:rPr lang="en-US" altLang="en-US" sz="1000">
                <a:latin typeface="Arial" pitchFamily="34" charset="0"/>
              </a:rPr>
              <a:pPr eaLnBrk="1" hangingPunct="1">
                <a:spcBef>
                  <a:spcPct val="0"/>
                </a:spcBef>
              </a:pPr>
              <a:t>76</a:t>
            </a:fld>
            <a:endParaRPr lang="en-US" altLang="en-US" sz="1000">
              <a:latin typeface="Arial" pitchFamily="34" charset="0"/>
            </a:endParaRPr>
          </a:p>
        </p:txBody>
      </p:sp>
      <p:sp>
        <p:nvSpPr>
          <p:cNvPr id="147459" name="Rectangle 2"/>
          <p:cNvSpPr>
            <a:spLocks noGrp="1" noRot="1" noChangeAspect="1" noChangeArrowheads="1" noTextEdit="1"/>
          </p:cNvSpPr>
          <p:nvPr>
            <p:ph type="sldImg"/>
          </p:nvPr>
        </p:nvSpPr>
        <p:spPr>
          <a:ln/>
        </p:spPr>
      </p:sp>
      <p:sp>
        <p:nvSpPr>
          <p:cNvPr id="471044" name="Rectangle 3"/>
          <p:cNvSpPr>
            <a:spLocks noGrp="1" noChangeArrowheads="1"/>
          </p:cNvSpPr>
          <p:nvPr>
            <p:ph type="body" idx="1"/>
          </p:nvPr>
        </p:nvSpPr>
        <p:spPr>
          <a:xfrm>
            <a:off x="709613" y="4127500"/>
            <a:ext cx="5676900" cy="393223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GB" b="1" dirty="0"/>
              <a:t>State:</a:t>
            </a:r>
          </a:p>
          <a:p>
            <a:pPr eaLnBrk="1" hangingPunct="1">
              <a:defRPr/>
            </a:pPr>
            <a:r>
              <a:rPr lang="en-GB" dirty="0" smtClean="0"/>
              <a:t>This is a 6 minute exercise.  </a:t>
            </a:r>
          </a:p>
          <a:p>
            <a:pPr marL="228600" indent="-228600" eaLnBrk="1" hangingPunct="1">
              <a:buFontTx/>
              <a:buAutoNum type="arabicPeriod"/>
              <a:defRPr/>
            </a:pPr>
            <a:r>
              <a:rPr lang="en-GB" dirty="0" smtClean="0"/>
              <a:t>Watch the video.</a:t>
            </a:r>
          </a:p>
          <a:p>
            <a:pPr marL="228600" indent="-228600" eaLnBrk="1" hangingPunct="1">
              <a:buFontTx/>
              <a:buAutoNum type="arabicPeriod"/>
              <a:defRPr/>
            </a:pPr>
            <a:r>
              <a:rPr lang="en-GB" dirty="0" smtClean="0"/>
              <a:t>Discuss in your teams “What should have been done differently?”</a:t>
            </a:r>
          </a:p>
          <a:p>
            <a:pPr marL="228600" indent="-228600" eaLnBrk="1" hangingPunct="1">
              <a:buFontTx/>
              <a:buAutoNum type="arabicPeriod"/>
              <a:defRPr/>
            </a:pPr>
            <a:r>
              <a:rPr lang="en-GB" dirty="0" smtClean="0"/>
              <a:t>Feedback to the class your findings</a:t>
            </a:r>
          </a:p>
          <a:p>
            <a:pPr eaLnBrk="1" hangingPunct="1">
              <a:defRPr/>
            </a:pPr>
            <a:r>
              <a:rPr lang="en-GB" dirty="0" smtClean="0"/>
              <a:t>Reward what you consider the “best” answer with 10 points.</a:t>
            </a:r>
          </a:p>
          <a:p>
            <a:pPr eaLnBrk="1" hangingPunct="1">
              <a:defRPr/>
            </a:pPr>
            <a:r>
              <a:rPr lang="en-GB" dirty="0" smtClean="0"/>
              <a:t>Reward all responses with a fruit snack. </a:t>
            </a:r>
          </a:p>
          <a:p>
            <a:pPr eaLnBrk="1" hangingPunct="1">
              <a:defRPr/>
            </a:pPr>
            <a:endParaRPr lang="en-GB" sz="800" dirty="0"/>
          </a:p>
          <a:p>
            <a:pPr eaLnBrk="1" hangingPunct="1">
              <a:defRPr/>
            </a:pPr>
            <a:r>
              <a:rPr lang="en-GB" b="1" dirty="0"/>
              <a:t>Ask:</a:t>
            </a:r>
          </a:p>
          <a:p>
            <a:pPr eaLnBrk="1" hangingPunct="1">
              <a:defRPr/>
            </a:pPr>
            <a:r>
              <a:rPr lang="en-GB" dirty="0" smtClean="0"/>
              <a:t>What did you like about this exercise?</a:t>
            </a:r>
          </a:p>
          <a:p>
            <a:pPr eaLnBrk="1" hangingPunct="1">
              <a:defRPr/>
            </a:pPr>
            <a:r>
              <a:rPr lang="en-GB" dirty="0" smtClean="0"/>
              <a:t>What didn’t you like about this exercise?</a:t>
            </a:r>
            <a:endParaRPr lang="en-GB" dirty="0"/>
          </a:p>
          <a:p>
            <a:pPr eaLnBrk="1" hangingPunct="1">
              <a:defRPr/>
            </a:pPr>
            <a:endParaRPr lang="en-GB" sz="800" dirty="0"/>
          </a:p>
          <a:p>
            <a:pPr eaLnBrk="1" hangingPunct="1">
              <a:defRPr/>
            </a:pPr>
            <a:r>
              <a:rPr lang="en-GB" b="1" dirty="0"/>
              <a:t>Target Response/Key Points</a:t>
            </a:r>
          </a:p>
          <a:p>
            <a:pPr eaLnBrk="1" hangingPunct="1">
              <a:defRPr/>
            </a:pPr>
            <a:r>
              <a:rPr lang="en-GB" dirty="0" smtClean="0"/>
              <a:t>Explain that this activity incorporated the following training methods:</a:t>
            </a:r>
          </a:p>
          <a:p>
            <a:pPr marL="228600" indent="-228600" eaLnBrk="1" hangingPunct="1">
              <a:buFontTx/>
              <a:buAutoNum type="arabicPeriod"/>
              <a:defRPr/>
            </a:pPr>
            <a:r>
              <a:rPr lang="en-GB" dirty="0" smtClean="0"/>
              <a:t>Video</a:t>
            </a:r>
          </a:p>
          <a:p>
            <a:pPr marL="228600" indent="-228600" eaLnBrk="1" hangingPunct="1">
              <a:buFontTx/>
              <a:buAutoNum type="arabicPeriod"/>
              <a:defRPr/>
            </a:pPr>
            <a:r>
              <a:rPr lang="en-GB" dirty="0" smtClean="0"/>
              <a:t>Team Competition</a:t>
            </a:r>
          </a:p>
          <a:p>
            <a:pPr marL="228600" indent="-228600" eaLnBrk="1" hangingPunct="1">
              <a:buFontTx/>
              <a:buAutoNum type="arabicPeriod"/>
              <a:defRPr/>
            </a:pPr>
            <a:r>
              <a:rPr lang="en-GB" dirty="0" smtClean="0"/>
              <a:t>Rewards</a:t>
            </a:r>
          </a:p>
          <a:p>
            <a:pPr eaLnBrk="1" hangingPunct="1">
              <a:defRPr/>
            </a:pPr>
            <a:r>
              <a:rPr lang="en-GB" dirty="0" smtClean="0"/>
              <a:t>Let the participants know that these videos are available on OSHA’s website.</a:t>
            </a:r>
            <a:endParaRPr lang="en-GB" dirty="0"/>
          </a:p>
          <a:p>
            <a:pPr>
              <a:lnSpc>
                <a:spcPct val="90000"/>
              </a:lnSpc>
              <a:buFontTx/>
              <a:buChar char="•"/>
              <a:defRPr/>
            </a:pPr>
            <a:endParaRPr lang="en-US" i="1" dirty="0" smtClean="0">
              <a:latin typeface="CommonBullets" pitchFamily="34" charset="2"/>
            </a:endParaRPr>
          </a:p>
          <a:p>
            <a:pPr>
              <a:lnSpc>
                <a:spcPct val="90000"/>
              </a:lnSpc>
              <a:defRPr/>
            </a:pPr>
            <a:endParaRPr lang="en-US" dirty="0" smtClean="0"/>
          </a:p>
          <a:p>
            <a:pPr lvl="1">
              <a:defRPr/>
            </a:pPr>
            <a:endParaRPr lang="en-US" i="1" dirty="0" smtClean="0">
              <a:latin typeface="CommonBullets" pitchFamily="34" charset="2"/>
            </a:endParaRPr>
          </a:p>
          <a:p>
            <a:pPr lvl="1">
              <a:defRPr/>
            </a:pPr>
            <a:endParaRPr lang="en-US" i="1" dirty="0" smtClean="0">
              <a:solidFill>
                <a:srgbClr val="000000"/>
              </a:solidFill>
              <a:latin typeface="CommonBullets" pitchFamily="34" charset="2"/>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It is very important to structure activities in detail.  Activities take time and if they are structured incorrectly will cause confusion.</a:t>
            </a:r>
          </a:p>
          <a:p>
            <a:pPr eaLnBrk="1" hangingPunct="1"/>
            <a:endParaRPr lang="en-GB" altLang="en-US" smtClean="0"/>
          </a:p>
          <a:p>
            <a:pPr eaLnBrk="1" hangingPunct="1"/>
            <a:r>
              <a:rPr lang="en-GB" altLang="en-US" b="1" smtClean="0"/>
              <a:t>Ask:</a:t>
            </a:r>
          </a:p>
          <a:p>
            <a:pPr eaLnBrk="1" hangingPunct="1"/>
            <a:r>
              <a:rPr lang="en-GB" altLang="en-US" smtClean="0"/>
              <a:t>If time permits, ask participants to share what they have learned in the past regarding structuring activities.</a:t>
            </a:r>
          </a:p>
          <a:p>
            <a:pPr eaLnBrk="1" hangingPunct="1"/>
            <a:endParaRPr lang="en-GB" altLang="en-US" smtClean="0"/>
          </a:p>
          <a:p>
            <a:pPr eaLnBrk="1" hangingPunct="1"/>
            <a:r>
              <a:rPr lang="en-GB" altLang="en-US" b="1" smtClean="0"/>
              <a:t>Target Response/Key Points</a:t>
            </a:r>
          </a:p>
          <a:p>
            <a:pPr eaLnBrk="1" hangingPunct="1"/>
            <a:r>
              <a:rPr lang="en-GB" altLang="en-US" smtClean="0"/>
              <a:t>Do not rush introducing an activity.  Go into detail each step that is expected.</a:t>
            </a:r>
          </a:p>
          <a:p>
            <a:endParaRPr lang="en-US" altLang="en-US" smtClean="0"/>
          </a:p>
        </p:txBody>
      </p:sp>
      <p:sp>
        <p:nvSpPr>
          <p:cNvPr id="14950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C7BCB7D-C469-4981-A058-2BD1A2CD68C5}" type="slidenum">
              <a:rPr lang="en-GB" altLang="en-US" sz="1000"/>
              <a:pPr>
                <a:spcBef>
                  <a:spcPct val="0"/>
                </a:spcBef>
              </a:pPr>
              <a:t>77</a:t>
            </a:fld>
            <a:endParaRPr lang="en-GB" altLang="en-US" sz="10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63588" indent="-293688" defTabSz="939800">
              <a:spcBef>
                <a:spcPct val="30000"/>
              </a:spcBef>
              <a:defRPr sz="1200">
                <a:solidFill>
                  <a:schemeClr val="tx1"/>
                </a:solidFill>
                <a:latin typeface="Times New Roman" pitchFamily="18" charset="0"/>
              </a:defRPr>
            </a:lvl2pPr>
            <a:lvl3pPr marL="1174750" indent="-234950" defTabSz="939800">
              <a:spcBef>
                <a:spcPct val="30000"/>
              </a:spcBef>
              <a:defRPr sz="1200">
                <a:solidFill>
                  <a:schemeClr val="tx1"/>
                </a:solidFill>
                <a:latin typeface="Times New Roman" pitchFamily="18" charset="0"/>
              </a:defRPr>
            </a:lvl3pPr>
            <a:lvl4pPr marL="1644650" indent="-234950" defTabSz="939800">
              <a:spcBef>
                <a:spcPct val="30000"/>
              </a:spcBef>
              <a:defRPr sz="1200">
                <a:solidFill>
                  <a:schemeClr val="tx1"/>
                </a:solidFill>
                <a:latin typeface="Times New Roman" pitchFamily="18" charset="0"/>
              </a:defRPr>
            </a:lvl4pPr>
            <a:lvl5pPr marL="2114550" indent="-234950" defTabSz="939800">
              <a:spcBef>
                <a:spcPct val="30000"/>
              </a:spcBef>
              <a:defRPr sz="1200">
                <a:solidFill>
                  <a:schemeClr val="tx1"/>
                </a:solidFill>
                <a:latin typeface="Times New Roman" pitchFamily="18" charset="0"/>
              </a:defRPr>
            </a:lvl5pPr>
            <a:lvl6pPr marL="2571750" indent="-234950" defTabSz="939800" eaLnBrk="0" fontAlgn="base" hangingPunct="0">
              <a:spcBef>
                <a:spcPct val="30000"/>
              </a:spcBef>
              <a:spcAft>
                <a:spcPct val="0"/>
              </a:spcAft>
              <a:defRPr sz="1200">
                <a:solidFill>
                  <a:schemeClr val="tx1"/>
                </a:solidFill>
                <a:latin typeface="Times New Roman" pitchFamily="18" charset="0"/>
              </a:defRPr>
            </a:lvl6pPr>
            <a:lvl7pPr marL="3028950" indent="-234950" defTabSz="939800" eaLnBrk="0" fontAlgn="base" hangingPunct="0">
              <a:spcBef>
                <a:spcPct val="30000"/>
              </a:spcBef>
              <a:spcAft>
                <a:spcPct val="0"/>
              </a:spcAft>
              <a:defRPr sz="1200">
                <a:solidFill>
                  <a:schemeClr val="tx1"/>
                </a:solidFill>
                <a:latin typeface="Times New Roman" pitchFamily="18" charset="0"/>
              </a:defRPr>
            </a:lvl7pPr>
            <a:lvl8pPr marL="3486150" indent="-234950" defTabSz="939800" eaLnBrk="0" fontAlgn="base" hangingPunct="0">
              <a:spcBef>
                <a:spcPct val="30000"/>
              </a:spcBef>
              <a:spcAft>
                <a:spcPct val="0"/>
              </a:spcAft>
              <a:defRPr sz="1200">
                <a:solidFill>
                  <a:schemeClr val="tx1"/>
                </a:solidFill>
                <a:latin typeface="Times New Roman" pitchFamily="18" charset="0"/>
              </a:defRPr>
            </a:lvl8pPr>
            <a:lvl9pPr marL="3943350" indent="-234950" defTabSz="9398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5336752-B2AF-4622-AE71-12EEC157FE61}" type="slidenum">
              <a:rPr lang="en-GB" altLang="en-US" sz="1000">
                <a:latin typeface="Arial" pitchFamily="34" charset="0"/>
              </a:rPr>
              <a:pPr eaLnBrk="1" hangingPunct="1">
                <a:spcBef>
                  <a:spcPct val="0"/>
                </a:spcBef>
              </a:pPr>
              <a:t>78</a:t>
            </a:fld>
            <a:endParaRPr lang="en-GB" altLang="en-US" sz="1000">
              <a:latin typeface="Arial" pitchFamily="34"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eaLnBrk="1" hangingPunct="1"/>
            <a:r>
              <a:rPr lang="en-GB" altLang="en-US" b="1" smtClean="0"/>
              <a:t>State:</a:t>
            </a:r>
          </a:p>
          <a:p>
            <a:pPr eaLnBrk="1" hangingPunct="1"/>
            <a:r>
              <a:rPr lang="en-GB" altLang="en-US" smtClean="0"/>
              <a:t>These are some of the learning games we commonly use in training.</a:t>
            </a:r>
          </a:p>
          <a:p>
            <a:pPr eaLnBrk="1" hangingPunct="1"/>
            <a:r>
              <a:rPr lang="en-GB" altLang="en-US" smtClean="0"/>
              <a:t>Read the list.</a:t>
            </a:r>
          </a:p>
          <a:p>
            <a:pPr eaLnBrk="1" hangingPunct="1"/>
            <a:r>
              <a:rPr lang="en-GB" altLang="en-US" smtClean="0"/>
              <a:t>Explain that you will be discussing each of these, except for jeopardy, which we have been “playing” during our workshop.</a:t>
            </a:r>
          </a:p>
          <a:p>
            <a:pPr eaLnBrk="1" hangingPunct="1"/>
            <a:endParaRPr lang="en-GB" altLang="en-US" smtClean="0"/>
          </a:p>
          <a:p>
            <a:pPr eaLnBrk="1" hangingPunct="1"/>
            <a:r>
              <a:rPr lang="en-GB" altLang="en-US" b="1" smtClean="0"/>
              <a:t>Ask:</a:t>
            </a:r>
          </a:p>
          <a:p>
            <a:pPr eaLnBrk="1" hangingPunct="1"/>
            <a:r>
              <a:rPr lang="en-GB" altLang="en-US" smtClean="0"/>
              <a:t>No Questions</a:t>
            </a:r>
          </a:p>
          <a:p>
            <a:pPr eaLnBrk="1" hangingPunct="1"/>
            <a:endParaRPr lang="en-GB" altLang="en-US" smtClean="0"/>
          </a:p>
          <a:p>
            <a:pPr eaLnBrk="1" hangingPunct="1"/>
            <a:r>
              <a:rPr lang="en-GB" altLang="en-US" b="1" smtClean="0"/>
              <a:t>Target Response/Key Points</a:t>
            </a:r>
          </a:p>
          <a:p>
            <a:pPr eaLnBrk="1" hangingPunct="1"/>
            <a:r>
              <a:rPr lang="en-GB" altLang="en-US" smtClean="0"/>
              <a:t>None</a:t>
            </a:r>
          </a:p>
          <a:p>
            <a:pPr eaLnBrk="1" hangingPunct="1"/>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Read the slide and ask each team to write two “reasonable” questions from the material discussed so far.  </a:t>
            </a:r>
          </a:p>
          <a:p>
            <a:pPr eaLnBrk="1" hangingPunct="1"/>
            <a:r>
              <a:rPr lang="en-GB" altLang="en-US" smtClean="0"/>
              <a:t>This may be shortened by asking them to write one question.</a:t>
            </a:r>
          </a:p>
          <a:p>
            <a:pPr eaLnBrk="1" hangingPunct="1"/>
            <a:r>
              <a:rPr lang="en-GB" altLang="en-US" smtClean="0"/>
              <a:t>Let them know that if they “Stump The Class” their team will be given 10 points.</a:t>
            </a:r>
          </a:p>
          <a:p>
            <a:pPr eaLnBrk="1" hangingPunct="1"/>
            <a:r>
              <a:rPr lang="en-GB" altLang="en-US" b="1" smtClean="0"/>
              <a:t>Ask:</a:t>
            </a:r>
          </a:p>
          <a:p>
            <a:pPr eaLnBrk="1" hangingPunct="1"/>
            <a:r>
              <a:rPr lang="en-GB" altLang="en-US" smtClean="0"/>
              <a:t>What is the purpose of this exercise?</a:t>
            </a:r>
          </a:p>
          <a:p>
            <a:pPr eaLnBrk="1" hangingPunct="1"/>
            <a:endParaRPr lang="en-GB" altLang="en-US" smtClean="0"/>
          </a:p>
          <a:p>
            <a:pPr eaLnBrk="1" hangingPunct="1"/>
            <a:r>
              <a:rPr lang="en-GB" altLang="en-US" b="1" smtClean="0"/>
              <a:t>Target Response/Key Points</a:t>
            </a:r>
          </a:p>
          <a:p>
            <a:pPr eaLnBrk="1" hangingPunct="1"/>
            <a:r>
              <a:rPr lang="en-GB" altLang="en-US" smtClean="0"/>
              <a:t>Serves as a fun way to review material.</a:t>
            </a:r>
          </a:p>
          <a:p>
            <a:pPr eaLnBrk="1" hangingPunct="1"/>
            <a:r>
              <a:rPr lang="en-GB" altLang="en-US" smtClean="0"/>
              <a:t>Encourages discussion between team mates.</a:t>
            </a:r>
          </a:p>
          <a:p>
            <a:endParaRPr lang="en-US" altLang="en-US" smtClean="0"/>
          </a:p>
        </p:txBody>
      </p:sp>
      <p:sp>
        <p:nvSpPr>
          <p:cNvPr id="15360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2FFADFA-0FA0-4398-A5CC-685C88C59CAF}" type="slidenum">
              <a:rPr lang="en-GB" altLang="en-US" sz="1000"/>
              <a:pPr>
                <a:spcBef>
                  <a:spcPct val="0"/>
                </a:spcBef>
              </a:pPr>
              <a:t>79</a:t>
            </a:fld>
            <a:endParaRPr lang="en-GB" altLang="en-US" sz="10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1"/>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4198" indent="-293922" eaLnBrk="0" hangingPunct="0">
              <a:defRPr>
                <a:solidFill>
                  <a:schemeClr val="tx1"/>
                </a:solidFill>
                <a:latin typeface="Arial" charset="0"/>
              </a:defRPr>
            </a:lvl2pPr>
            <a:lvl3pPr marL="1175690" indent="-235138" eaLnBrk="0" hangingPunct="0">
              <a:defRPr>
                <a:solidFill>
                  <a:schemeClr val="tx1"/>
                </a:solidFill>
                <a:latin typeface="Arial" charset="0"/>
              </a:defRPr>
            </a:lvl3pPr>
            <a:lvl4pPr marL="1645966" indent="-235138" eaLnBrk="0" hangingPunct="0">
              <a:defRPr>
                <a:solidFill>
                  <a:schemeClr val="tx1"/>
                </a:solidFill>
                <a:latin typeface="Arial" charset="0"/>
              </a:defRPr>
            </a:lvl4pPr>
            <a:lvl5pPr marL="2116242" indent="-235138" eaLnBrk="0" hangingPunct="0">
              <a:defRPr>
                <a:solidFill>
                  <a:schemeClr val="tx1"/>
                </a:solidFill>
                <a:latin typeface="Arial" charset="0"/>
              </a:defRPr>
            </a:lvl5pPr>
            <a:lvl6pPr marL="2586518" indent="-235138" eaLnBrk="0" fontAlgn="base" hangingPunct="0">
              <a:spcBef>
                <a:spcPct val="0"/>
              </a:spcBef>
              <a:spcAft>
                <a:spcPct val="0"/>
              </a:spcAft>
              <a:defRPr>
                <a:solidFill>
                  <a:schemeClr val="tx1"/>
                </a:solidFill>
                <a:latin typeface="Arial" charset="0"/>
              </a:defRPr>
            </a:lvl6pPr>
            <a:lvl7pPr marL="3056793" indent="-235138" eaLnBrk="0" fontAlgn="base" hangingPunct="0">
              <a:spcBef>
                <a:spcPct val="0"/>
              </a:spcBef>
              <a:spcAft>
                <a:spcPct val="0"/>
              </a:spcAft>
              <a:defRPr>
                <a:solidFill>
                  <a:schemeClr val="tx1"/>
                </a:solidFill>
                <a:latin typeface="Arial" charset="0"/>
              </a:defRPr>
            </a:lvl7pPr>
            <a:lvl8pPr marL="3527069" indent="-235138" eaLnBrk="0" fontAlgn="base" hangingPunct="0">
              <a:spcBef>
                <a:spcPct val="0"/>
              </a:spcBef>
              <a:spcAft>
                <a:spcPct val="0"/>
              </a:spcAft>
              <a:defRPr>
                <a:solidFill>
                  <a:schemeClr val="tx1"/>
                </a:solidFill>
                <a:latin typeface="Arial" charset="0"/>
              </a:defRPr>
            </a:lvl8pPr>
            <a:lvl9pPr marL="3997345" indent="-235138" eaLnBrk="0" fontAlgn="base" hangingPunct="0">
              <a:spcBef>
                <a:spcPct val="0"/>
              </a:spcBef>
              <a:spcAft>
                <a:spcPct val="0"/>
              </a:spcAft>
              <a:defRPr>
                <a:solidFill>
                  <a:schemeClr val="tx1"/>
                </a:solidFill>
                <a:latin typeface="Arial" charset="0"/>
              </a:defRPr>
            </a:lvl9pPr>
          </a:lstStyle>
          <a:p>
            <a:pPr eaLnBrk="1" hangingPunct="1">
              <a:defRPr/>
            </a:pPr>
            <a:fld id="{FCF7D239-D1DA-4873-9B8B-89BE300F3A36}" type="datetime1">
              <a:rPr lang="en-US" altLang="en-US" smtClean="0">
                <a:latin typeface="Times New Roman" pitchFamily="18" charset="0"/>
              </a:rPr>
              <a:pPr eaLnBrk="1" hangingPunct="1">
                <a:defRPr/>
              </a:pPr>
              <a:t>6/7/2018</a:t>
            </a:fld>
            <a:endParaRPr lang="en-US" altLang="en-US" dirty="0" smtClean="0">
              <a:latin typeface="Times New Roman" pitchFamily="18" charset="0"/>
            </a:endParaRPr>
          </a:p>
        </p:txBody>
      </p:sp>
      <p:sp>
        <p:nvSpPr>
          <p:cNvPr id="155651" name="Rectangle 1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New Roman" pitchFamily="18" charset="0"/>
              </a:defRPr>
            </a:lvl1pPr>
            <a:lvl2pPr marL="763588" indent="-293688" defTabSz="939800">
              <a:spcBef>
                <a:spcPct val="30000"/>
              </a:spcBef>
              <a:defRPr sz="1200">
                <a:solidFill>
                  <a:schemeClr val="tx1"/>
                </a:solidFill>
                <a:latin typeface="Times New Roman" pitchFamily="18" charset="0"/>
              </a:defRPr>
            </a:lvl2pPr>
            <a:lvl3pPr marL="1174750" indent="-234950" defTabSz="939800">
              <a:spcBef>
                <a:spcPct val="30000"/>
              </a:spcBef>
              <a:defRPr sz="1200">
                <a:solidFill>
                  <a:schemeClr val="tx1"/>
                </a:solidFill>
                <a:latin typeface="Times New Roman" pitchFamily="18" charset="0"/>
              </a:defRPr>
            </a:lvl3pPr>
            <a:lvl4pPr marL="1644650" indent="-234950" defTabSz="939800">
              <a:spcBef>
                <a:spcPct val="30000"/>
              </a:spcBef>
              <a:defRPr sz="1200">
                <a:solidFill>
                  <a:schemeClr val="tx1"/>
                </a:solidFill>
                <a:latin typeface="Times New Roman" pitchFamily="18" charset="0"/>
              </a:defRPr>
            </a:lvl4pPr>
            <a:lvl5pPr marL="2116138" indent="-234950" defTabSz="939800">
              <a:spcBef>
                <a:spcPct val="30000"/>
              </a:spcBef>
              <a:defRPr sz="1200">
                <a:solidFill>
                  <a:schemeClr val="tx1"/>
                </a:solidFill>
                <a:latin typeface="Times New Roman" pitchFamily="18" charset="0"/>
              </a:defRPr>
            </a:lvl5pPr>
            <a:lvl6pPr marL="2573338" indent="-234950" defTabSz="939800" eaLnBrk="0" fontAlgn="base" hangingPunct="0">
              <a:spcBef>
                <a:spcPct val="30000"/>
              </a:spcBef>
              <a:spcAft>
                <a:spcPct val="0"/>
              </a:spcAft>
              <a:defRPr sz="1200">
                <a:solidFill>
                  <a:schemeClr val="tx1"/>
                </a:solidFill>
                <a:latin typeface="Times New Roman" pitchFamily="18" charset="0"/>
              </a:defRPr>
            </a:lvl6pPr>
            <a:lvl7pPr marL="3030538" indent="-234950" defTabSz="939800" eaLnBrk="0" fontAlgn="base" hangingPunct="0">
              <a:spcBef>
                <a:spcPct val="30000"/>
              </a:spcBef>
              <a:spcAft>
                <a:spcPct val="0"/>
              </a:spcAft>
              <a:defRPr sz="1200">
                <a:solidFill>
                  <a:schemeClr val="tx1"/>
                </a:solidFill>
                <a:latin typeface="Times New Roman" pitchFamily="18" charset="0"/>
              </a:defRPr>
            </a:lvl7pPr>
            <a:lvl8pPr marL="3487738" indent="-234950" defTabSz="939800" eaLnBrk="0" fontAlgn="base" hangingPunct="0">
              <a:spcBef>
                <a:spcPct val="30000"/>
              </a:spcBef>
              <a:spcAft>
                <a:spcPct val="0"/>
              </a:spcAft>
              <a:defRPr sz="1200">
                <a:solidFill>
                  <a:schemeClr val="tx1"/>
                </a:solidFill>
                <a:latin typeface="Times New Roman" pitchFamily="18" charset="0"/>
              </a:defRPr>
            </a:lvl8pPr>
            <a:lvl9pPr marL="3944938" indent="-234950" defTabSz="9398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ABCFD1B-B3F4-4C3E-8E37-C69BD1CA8547}" type="slidenum">
              <a:rPr lang="en-US" altLang="en-US" sz="1000"/>
              <a:pPr eaLnBrk="1" hangingPunct="1">
                <a:spcBef>
                  <a:spcPct val="0"/>
                </a:spcBef>
              </a:pPr>
              <a:t>80</a:t>
            </a:fld>
            <a:endParaRPr lang="en-US" altLang="en-US" sz="1000"/>
          </a:p>
        </p:txBody>
      </p:sp>
      <p:sp>
        <p:nvSpPr>
          <p:cNvPr id="155652" name="Rectangle 2"/>
          <p:cNvSpPr>
            <a:spLocks noGrp="1" noRot="1" noChangeAspect="1" noChangeArrowheads="1" noTextEdit="1"/>
          </p:cNvSpPr>
          <p:nvPr>
            <p:ph type="sldImg"/>
          </p:nvPr>
        </p:nvSpPr>
        <p:spPr>
          <a:ln/>
        </p:spPr>
      </p:sp>
      <p:sp>
        <p:nvSpPr>
          <p:cNvPr id="15565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smtClean="0"/>
              <a:t>State:</a:t>
            </a:r>
          </a:p>
          <a:p>
            <a:pPr eaLnBrk="1" hangingPunct="1"/>
            <a:r>
              <a:rPr lang="en-GB" altLang="en-US" smtClean="0"/>
              <a:t>Hangman is a fun way to reinforce key points.  You will need a flipchart and pad.</a:t>
            </a:r>
          </a:p>
          <a:p>
            <a:pPr eaLnBrk="1" hangingPunct="1"/>
            <a:r>
              <a:rPr lang="en-GB" altLang="en-US" smtClean="0"/>
              <a:t>Explain that the team that solves the “puzzle” must also be able to explain three elements of the “puzzle”.</a:t>
            </a:r>
          </a:p>
          <a:p>
            <a:pPr eaLnBrk="1" hangingPunct="1"/>
            <a:r>
              <a:rPr lang="en-GB" altLang="en-US" smtClean="0"/>
              <a:t>Explain that the words are a slide header that you recently discussed.</a:t>
            </a:r>
          </a:p>
          <a:p>
            <a:pPr eaLnBrk="1" hangingPunct="1"/>
            <a:r>
              <a:rPr lang="en-GB" altLang="en-US" smtClean="0"/>
              <a:t>Go around the room and have each team give you a letter.  When they give you a letter that fits the words on the slide fill them in.  At any time a team can solve the puzzle instead of giving you a letter.</a:t>
            </a:r>
          </a:p>
          <a:p>
            <a:pPr eaLnBrk="1" hangingPunct="1"/>
            <a:r>
              <a:rPr lang="en-GB" altLang="en-US" smtClean="0"/>
              <a:t>The team that solves the puzzle receives 10 points.</a:t>
            </a:r>
          </a:p>
          <a:p>
            <a:pPr eaLnBrk="1" hangingPunct="1"/>
            <a:r>
              <a:rPr lang="en-GB" altLang="en-US" smtClean="0"/>
              <a:t>If they are incorrect or cannot provide you with 3 of the elements they will lose 10 points.</a:t>
            </a:r>
          </a:p>
          <a:p>
            <a:pPr eaLnBrk="1" hangingPunct="1"/>
            <a:r>
              <a:rPr lang="en-GB" altLang="en-US" smtClean="0"/>
              <a:t>The words are Video Benefits.</a:t>
            </a:r>
          </a:p>
          <a:p>
            <a:pPr eaLnBrk="1" hangingPunct="1"/>
            <a:r>
              <a:rPr lang="en-GB" altLang="en-US" b="1" smtClean="0"/>
              <a:t>Ask:</a:t>
            </a:r>
          </a:p>
          <a:p>
            <a:pPr eaLnBrk="1" hangingPunct="1"/>
            <a:r>
              <a:rPr lang="en-GB" altLang="en-US" smtClean="0"/>
              <a:t>What was the purpose of this exercise?</a:t>
            </a:r>
          </a:p>
          <a:p>
            <a:pPr eaLnBrk="1" hangingPunct="1"/>
            <a:endParaRPr lang="en-GB" altLang="en-US" smtClean="0"/>
          </a:p>
          <a:p>
            <a:pPr eaLnBrk="1" hangingPunct="1"/>
            <a:r>
              <a:rPr lang="en-GB" altLang="en-US" b="1" smtClean="0"/>
              <a:t>Target Response/Key Points</a:t>
            </a:r>
          </a:p>
          <a:p>
            <a:pPr eaLnBrk="1" hangingPunct="1"/>
            <a:r>
              <a:rPr lang="en-GB" altLang="en-US" smtClean="0"/>
              <a:t>A fun way to review key points of a learning objective.</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This is an example of an exercise used in your Lock Out – Tag Out class.  Explain that this is not an exercise that the participants will be completing.</a:t>
            </a:r>
          </a:p>
          <a:p>
            <a:pPr eaLnBrk="1" hangingPunct="1"/>
            <a:r>
              <a:rPr lang="en-GB" altLang="en-US" smtClean="0"/>
              <a:t>Read the slide instructions and give the participants one minute or so to review.</a:t>
            </a:r>
          </a:p>
          <a:p>
            <a:pPr eaLnBrk="1" hangingPunct="1"/>
            <a:endParaRPr lang="en-GB" altLang="en-US" smtClean="0"/>
          </a:p>
          <a:p>
            <a:pPr eaLnBrk="1" hangingPunct="1"/>
            <a:r>
              <a:rPr lang="en-GB" altLang="en-US" b="1" smtClean="0"/>
              <a:t>Ask:</a:t>
            </a:r>
          </a:p>
          <a:p>
            <a:pPr eaLnBrk="1" hangingPunct="1"/>
            <a:r>
              <a:rPr lang="en-GB" altLang="en-US" smtClean="0"/>
              <a:t>What are the benefits of this activity?</a:t>
            </a:r>
          </a:p>
          <a:p>
            <a:pPr eaLnBrk="1" hangingPunct="1"/>
            <a:endParaRPr lang="en-GB" altLang="en-US" smtClean="0"/>
          </a:p>
          <a:p>
            <a:pPr eaLnBrk="1" hangingPunct="1"/>
            <a:r>
              <a:rPr lang="en-GB" altLang="en-US" b="1" smtClean="0"/>
              <a:t>Target Response/Key Points</a:t>
            </a:r>
          </a:p>
          <a:p>
            <a:pPr eaLnBrk="1" hangingPunct="1"/>
            <a:r>
              <a:rPr lang="en-GB" altLang="en-US" smtClean="0"/>
              <a:t>To learn the proper procedure of Tag Out on a Navy Vessel.  It is much more likely to “stick” than simply reading the process because of the involvement and sharing required to complete.</a:t>
            </a:r>
          </a:p>
          <a:p>
            <a:endParaRPr lang="en-US" altLang="en-US" smtClean="0"/>
          </a:p>
        </p:txBody>
      </p:sp>
      <p:sp>
        <p:nvSpPr>
          <p:cNvPr id="15770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12765B9-455D-469D-92ED-EE77C497270C}" type="slidenum">
              <a:rPr lang="en-GB" altLang="en-US" sz="1000"/>
              <a:pPr>
                <a:spcBef>
                  <a:spcPct val="0"/>
                </a:spcBef>
              </a:pPr>
              <a:t>81</a:t>
            </a:fld>
            <a:endParaRPr lang="en-GB" altLang="en-US" sz="10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Speaking of questions….</a:t>
            </a:r>
          </a:p>
          <a:p>
            <a:pPr eaLnBrk="1" hangingPunct="1"/>
            <a:endParaRPr lang="en-GB" altLang="en-US" smtClean="0"/>
          </a:p>
          <a:p>
            <a:pPr eaLnBrk="1" hangingPunct="1"/>
            <a:r>
              <a:rPr lang="en-GB" altLang="en-US" b="1" smtClean="0"/>
              <a:t>Ask:</a:t>
            </a:r>
          </a:p>
          <a:p>
            <a:pPr eaLnBrk="1" hangingPunct="1"/>
            <a:r>
              <a:rPr lang="en-GB" altLang="en-US" smtClean="0"/>
              <a:t>Who can give me one rule of thumb?  </a:t>
            </a:r>
          </a:p>
          <a:p>
            <a:pPr eaLnBrk="1" hangingPunct="1"/>
            <a:r>
              <a:rPr lang="en-GB" altLang="en-US" smtClean="0"/>
              <a:t>Two?</a:t>
            </a:r>
          </a:p>
          <a:p>
            <a:pPr eaLnBrk="1" hangingPunct="1"/>
            <a:r>
              <a:rPr lang="en-GB" altLang="en-US" smtClean="0"/>
              <a:t>Three?</a:t>
            </a:r>
          </a:p>
          <a:p>
            <a:pPr eaLnBrk="1" hangingPunct="1"/>
            <a:r>
              <a:rPr lang="en-GB" altLang="en-US" smtClean="0"/>
              <a:t>Four?</a:t>
            </a:r>
          </a:p>
          <a:p>
            <a:pPr eaLnBrk="1" hangingPunct="1"/>
            <a:endParaRPr lang="en-GB" altLang="en-US" smtClean="0"/>
          </a:p>
          <a:p>
            <a:pPr eaLnBrk="1" hangingPunct="1"/>
            <a:r>
              <a:rPr lang="en-GB" altLang="en-US" b="1" smtClean="0"/>
              <a:t>Target Response/Key Points</a:t>
            </a:r>
          </a:p>
          <a:p>
            <a:pPr eaLnBrk="1" hangingPunct="1"/>
            <a:r>
              <a:rPr lang="en-GB" altLang="en-US" smtClean="0"/>
              <a:t>Give the team that can give you the most “rules of thumb” 10 points!</a:t>
            </a:r>
          </a:p>
          <a:p>
            <a:endParaRPr lang="en-US" altLang="en-US" smtClean="0"/>
          </a:p>
        </p:txBody>
      </p:sp>
      <p:sp>
        <p:nvSpPr>
          <p:cNvPr id="15974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7B01E45-EF29-4E03-AD60-93474E839A76}" type="slidenum">
              <a:rPr lang="en-GB" altLang="en-US" sz="1000"/>
              <a:pPr>
                <a:spcBef>
                  <a:spcPct val="0"/>
                </a:spcBef>
              </a:pPr>
              <a:t>82</a:t>
            </a:fld>
            <a:endParaRPr lang="en-GB" altLang="en-US" sz="10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p:spPr>
        <p:txBody>
          <a:bodyPr/>
          <a:lstStyle/>
          <a:p>
            <a:endParaRPr lang="en-US" altLang="en-US" smtClean="0"/>
          </a:p>
        </p:txBody>
      </p:sp>
      <p:sp>
        <p:nvSpPr>
          <p:cNvPr id="16179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087240C-64DE-4976-B385-64FD5478F1F9}" type="slidenum">
              <a:rPr lang="en-US" altLang="en-US" sz="1000"/>
              <a:pPr>
                <a:spcBef>
                  <a:spcPct val="0"/>
                </a:spcBef>
              </a:pPr>
              <a:t>83</a:t>
            </a:fld>
            <a:endParaRPr lang="en-US" altLang="en-US"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31"/>
          <p:cNvSpPr>
            <a:spLocks noGrp="1" noChangeArrowheads="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E6AC1D2-ACFD-499A-B140-5D8E9F37310F}" type="slidenum">
              <a:rPr lang="en-US" altLang="en-US" sz="1000"/>
              <a:pPr>
                <a:spcBef>
                  <a:spcPct val="0"/>
                </a:spcBef>
              </a:pPr>
              <a:t>7</a:t>
            </a:fld>
            <a:endParaRPr lang="en-US" altLang="en-US" sz="10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p:spPr>
        <p:txBody>
          <a:bodyPr/>
          <a:lstStyle/>
          <a:p>
            <a:endParaRPr lang="en-US" altLang="en-US" smtClean="0"/>
          </a:p>
        </p:txBody>
      </p:sp>
      <p:sp>
        <p:nvSpPr>
          <p:cNvPr id="16384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997F723-6A43-4302-AA5C-223449FFD027}" type="slidenum">
              <a:rPr lang="en-US" altLang="en-US" sz="1000"/>
              <a:pPr>
                <a:spcBef>
                  <a:spcPct val="0"/>
                </a:spcBef>
              </a:pPr>
              <a:t>84</a:t>
            </a:fld>
            <a:endParaRPr lang="en-US" altLang="en-US" sz="10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p:spPr>
        <p:txBody>
          <a:bodyPr/>
          <a:lstStyle/>
          <a:p>
            <a:endParaRPr lang="en-US" altLang="en-US" smtClean="0"/>
          </a:p>
        </p:txBody>
      </p:sp>
      <p:sp>
        <p:nvSpPr>
          <p:cNvPr id="16589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505886D-9D83-4D66-BBBB-395B2648B520}" type="slidenum">
              <a:rPr lang="en-US" altLang="en-US" sz="1000"/>
              <a:pPr>
                <a:spcBef>
                  <a:spcPct val="0"/>
                </a:spcBef>
              </a:pPr>
              <a:t>85</a:t>
            </a:fld>
            <a:endParaRPr lang="en-US" altLang="en-US" sz="10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p:spPr>
        <p:txBody>
          <a:bodyPr/>
          <a:lstStyle/>
          <a:p>
            <a:endParaRPr lang="en-US" altLang="en-US" smtClean="0"/>
          </a:p>
        </p:txBody>
      </p:sp>
      <p:sp>
        <p:nvSpPr>
          <p:cNvPr id="16794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340CA64-AAD6-463F-8068-F86371E8CD64}" type="slidenum">
              <a:rPr lang="en-US" altLang="en-US" sz="1000"/>
              <a:pPr>
                <a:spcBef>
                  <a:spcPct val="0"/>
                </a:spcBef>
              </a:pPr>
              <a:t>86</a:t>
            </a:fld>
            <a:endParaRPr lang="en-US" altLang="en-US" sz="10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p:spPr>
        <p:txBody>
          <a:bodyPr/>
          <a:lstStyle/>
          <a:p>
            <a:endParaRPr lang="en-US" altLang="en-US" smtClean="0"/>
          </a:p>
        </p:txBody>
      </p:sp>
      <p:sp>
        <p:nvSpPr>
          <p:cNvPr id="16998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8E7BFF1-FC01-4E69-988F-356990F1D8B2}" type="slidenum">
              <a:rPr lang="en-US" altLang="en-US" sz="1000"/>
              <a:pPr>
                <a:spcBef>
                  <a:spcPct val="0"/>
                </a:spcBef>
              </a:pPr>
              <a:t>87</a:t>
            </a:fld>
            <a:endParaRPr lang="en-US" altLang="en-US" sz="10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p:spPr>
        <p:txBody>
          <a:bodyPr/>
          <a:lstStyle/>
          <a:p>
            <a:endParaRPr lang="en-US" altLang="en-US" smtClean="0"/>
          </a:p>
        </p:txBody>
      </p:sp>
      <p:sp>
        <p:nvSpPr>
          <p:cNvPr id="17203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5DF7990-3ED2-4F24-8D34-1D03549DC173}" type="slidenum">
              <a:rPr lang="en-US" altLang="en-US" sz="1000"/>
              <a:pPr>
                <a:spcBef>
                  <a:spcPct val="0"/>
                </a:spcBef>
              </a:pPr>
              <a:t>88</a:t>
            </a:fld>
            <a:endParaRPr lang="en-US" altLang="en-US" sz="100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p:spPr>
        <p:txBody>
          <a:bodyPr/>
          <a:lstStyle/>
          <a:p>
            <a:endParaRPr lang="en-US" altLang="en-US" smtClean="0"/>
          </a:p>
        </p:txBody>
      </p:sp>
      <p:sp>
        <p:nvSpPr>
          <p:cNvPr id="17408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DAAB316-DC03-4DB9-8686-485AFC19735C}" type="slidenum">
              <a:rPr lang="en-US" altLang="en-US" sz="1000"/>
              <a:pPr>
                <a:spcBef>
                  <a:spcPct val="0"/>
                </a:spcBef>
              </a:pPr>
              <a:t>89</a:t>
            </a:fld>
            <a:endParaRPr lang="en-US" altLang="en-US" sz="10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p:spPr>
        <p:txBody>
          <a:bodyPr/>
          <a:lstStyle/>
          <a:p>
            <a:endParaRPr lang="en-US" altLang="en-US" smtClean="0"/>
          </a:p>
        </p:txBody>
      </p:sp>
      <p:sp>
        <p:nvSpPr>
          <p:cNvPr id="17613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2DD61D4-A0B6-44BC-8809-8BE7283DE62D}" type="slidenum">
              <a:rPr lang="en-US" altLang="en-US" sz="1000"/>
              <a:pPr>
                <a:spcBef>
                  <a:spcPct val="0"/>
                </a:spcBef>
              </a:pPr>
              <a:t>90</a:t>
            </a:fld>
            <a:endParaRPr lang="en-US" altLang="en-US" sz="100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p:spPr>
        <p:txBody>
          <a:bodyPr/>
          <a:lstStyle/>
          <a:p>
            <a:endParaRPr lang="en-US" altLang="en-US" smtClean="0"/>
          </a:p>
        </p:txBody>
      </p:sp>
      <p:sp>
        <p:nvSpPr>
          <p:cNvPr id="17818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74B37BE-27A9-490C-83F7-57E2D80DCEB9}" type="slidenum">
              <a:rPr lang="en-US" altLang="en-US" sz="1000"/>
              <a:pPr>
                <a:spcBef>
                  <a:spcPct val="0"/>
                </a:spcBef>
              </a:pPr>
              <a:t>91</a:t>
            </a:fld>
            <a:endParaRPr lang="en-US" altLang="en-US" sz="100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p:spPr>
        <p:txBody>
          <a:bodyPr/>
          <a:lstStyle/>
          <a:p>
            <a:endParaRPr lang="en-US" altLang="en-US" smtClean="0"/>
          </a:p>
        </p:txBody>
      </p:sp>
      <p:sp>
        <p:nvSpPr>
          <p:cNvPr id="18022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6FB9F07-C843-40A1-9078-F51528767ECC}" type="slidenum">
              <a:rPr lang="en-US" altLang="en-US" sz="1000"/>
              <a:pPr>
                <a:spcBef>
                  <a:spcPct val="0"/>
                </a:spcBef>
              </a:pPr>
              <a:t>92</a:t>
            </a:fld>
            <a:endParaRPr lang="en-US" altLang="en-US" sz="100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p:spPr>
        <p:txBody>
          <a:bodyPr/>
          <a:lstStyle/>
          <a:p>
            <a:endParaRPr lang="en-US" altLang="en-US" smtClean="0"/>
          </a:p>
        </p:txBody>
      </p:sp>
      <p:sp>
        <p:nvSpPr>
          <p:cNvPr id="18227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C6B1BFD-1750-4C35-8161-819291CBB556}" type="slidenum">
              <a:rPr lang="en-US" altLang="en-US" sz="1000"/>
              <a:pPr>
                <a:spcBef>
                  <a:spcPct val="0"/>
                </a:spcBef>
              </a:pPr>
              <a:t>93</a:t>
            </a:fld>
            <a:endParaRPr lang="en-US" altLang="en-US"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endParaRPr lang="en-US" altLang="en-US" smtClean="0"/>
          </a:p>
        </p:txBody>
      </p:sp>
      <p:sp>
        <p:nvSpPr>
          <p:cNvPr id="2355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6ECF8E5-9CFB-4C77-91AE-1B48E19A6528}" type="slidenum">
              <a:rPr lang="en-US" altLang="en-US" sz="1000"/>
              <a:pPr>
                <a:spcBef>
                  <a:spcPct val="0"/>
                </a:spcBef>
              </a:pPr>
              <a:t>9</a:t>
            </a:fld>
            <a:endParaRPr lang="en-US" altLang="en-US" sz="10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p:spPr>
        <p:txBody>
          <a:bodyPr/>
          <a:lstStyle/>
          <a:p>
            <a:endParaRPr lang="en-US" altLang="en-US" smtClean="0"/>
          </a:p>
        </p:txBody>
      </p:sp>
      <p:sp>
        <p:nvSpPr>
          <p:cNvPr id="18432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CA7AEBE-BD7C-450A-9D19-E969D38334B8}" type="slidenum">
              <a:rPr lang="en-US" altLang="en-US" sz="1000"/>
              <a:pPr>
                <a:spcBef>
                  <a:spcPct val="0"/>
                </a:spcBef>
              </a:pPr>
              <a:t>94</a:t>
            </a:fld>
            <a:endParaRPr lang="en-US" altLang="en-US" sz="100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p:spPr>
        <p:txBody>
          <a:bodyPr/>
          <a:lstStyle/>
          <a:p>
            <a:endParaRPr lang="en-US" altLang="en-US" smtClean="0"/>
          </a:p>
        </p:txBody>
      </p:sp>
      <p:sp>
        <p:nvSpPr>
          <p:cNvPr id="18637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1318247-220C-4A60-95DA-F8CD027E573F}" type="slidenum">
              <a:rPr lang="en-US" altLang="en-US" sz="1000"/>
              <a:pPr>
                <a:spcBef>
                  <a:spcPct val="0"/>
                </a:spcBef>
              </a:pPr>
              <a:t>95</a:t>
            </a:fld>
            <a:endParaRPr lang="en-US" altLang="en-US" sz="100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p:spPr>
        <p:txBody>
          <a:bodyPr/>
          <a:lstStyle/>
          <a:p>
            <a:endParaRPr lang="en-US" altLang="en-US" smtClean="0"/>
          </a:p>
        </p:txBody>
      </p:sp>
      <p:sp>
        <p:nvSpPr>
          <p:cNvPr id="18842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13E103D-A71E-4664-8239-A7652EA95DDE}" type="slidenum">
              <a:rPr lang="en-US" altLang="en-US" sz="1000"/>
              <a:pPr>
                <a:spcBef>
                  <a:spcPct val="0"/>
                </a:spcBef>
              </a:pPr>
              <a:t>96</a:t>
            </a:fld>
            <a:endParaRPr lang="en-US" altLang="en-US" sz="100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p:spPr>
        <p:txBody>
          <a:bodyPr/>
          <a:lstStyle/>
          <a:p>
            <a:endParaRPr lang="en-US" altLang="en-US" smtClean="0"/>
          </a:p>
        </p:txBody>
      </p:sp>
      <p:sp>
        <p:nvSpPr>
          <p:cNvPr id="19046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A268530-3EAE-4B31-B5E2-C3CAFBD3953E}" type="slidenum">
              <a:rPr lang="en-US" altLang="en-US" sz="1000"/>
              <a:pPr>
                <a:spcBef>
                  <a:spcPct val="0"/>
                </a:spcBef>
              </a:pPr>
              <a:t>97</a:t>
            </a:fld>
            <a:endParaRPr lang="en-US" altLang="en-US" sz="100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p:spPr>
        <p:txBody>
          <a:bodyPr/>
          <a:lstStyle/>
          <a:p>
            <a:endParaRPr lang="en-US" altLang="en-US" smtClean="0"/>
          </a:p>
        </p:txBody>
      </p:sp>
      <p:sp>
        <p:nvSpPr>
          <p:cNvPr id="19251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785452A-31FA-4587-91F6-35C1CC6FFD3B}" type="slidenum">
              <a:rPr lang="en-US" altLang="en-US" sz="1000"/>
              <a:pPr>
                <a:spcBef>
                  <a:spcPct val="0"/>
                </a:spcBef>
              </a:pPr>
              <a:t>98</a:t>
            </a:fld>
            <a:endParaRPr lang="en-US" altLang="en-US" sz="100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p:spPr>
        <p:txBody>
          <a:bodyPr/>
          <a:lstStyle/>
          <a:p>
            <a:endParaRPr lang="en-US" altLang="en-US" smtClean="0"/>
          </a:p>
        </p:txBody>
      </p:sp>
      <p:sp>
        <p:nvSpPr>
          <p:cNvPr id="19456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7CE6FC-A8A8-433E-91B5-E0AFD12E3C58}" type="slidenum">
              <a:rPr lang="en-US" altLang="en-US" sz="1000"/>
              <a:pPr>
                <a:spcBef>
                  <a:spcPct val="0"/>
                </a:spcBef>
              </a:pPr>
              <a:t>99</a:t>
            </a:fld>
            <a:endParaRPr lang="en-US" altLang="en-US" sz="100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p:spPr>
        <p:txBody>
          <a:bodyPr/>
          <a:lstStyle/>
          <a:p>
            <a:endParaRPr lang="en-US" altLang="en-US" smtClean="0"/>
          </a:p>
        </p:txBody>
      </p:sp>
      <p:sp>
        <p:nvSpPr>
          <p:cNvPr id="19661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6F295BA-7C62-49E1-8C20-058D17A3D29B}" type="slidenum">
              <a:rPr lang="en-US" altLang="en-US" sz="1000"/>
              <a:pPr>
                <a:spcBef>
                  <a:spcPct val="0"/>
                </a:spcBef>
              </a:pPr>
              <a:t>100</a:t>
            </a:fld>
            <a:endParaRPr lang="en-US" altLang="en-US" sz="100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p:spPr>
        <p:txBody>
          <a:bodyPr/>
          <a:lstStyle/>
          <a:p>
            <a:endParaRPr lang="en-US" altLang="en-US" smtClean="0"/>
          </a:p>
        </p:txBody>
      </p:sp>
      <p:sp>
        <p:nvSpPr>
          <p:cNvPr id="19866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C61ABA1-3EDE-40B9-BA2A-45405C8923EB}" type="slidenum">
              <a:rPr lang="en-US" altLang="en-US" sz="1000"/>
              <a:pPr>
                <a:spcBef>
                  <a:spcPct val="0"/>
                </a:spcBef>
              </a:pPr>
              <a:t>101</a:t>
            </a:fld>
            <a:endParaRPr lang="en-US" altLang="en-US" sz="100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p:spPr>
        <p:txBody>
          <a:bodyPr/>
          <a:lstStyle/>
          <a:p>
            <a:endParaRPr lang="en-US" altLang="en-US" smtClean="0"/>
          </a:p>
        </p:txBody>
      </p:sp>
      <p:sp>
        <p:nvSpPr>
          <p:cNvPr id="20070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0979750-6135-4CB8-B619-CBEE43C50F7A}" type="slidenum">
              <a:rPr lang="en-US" altLang="en-US" sz="1000"/>
              <a:pPr>
                <a:spcBef>
                  <a:spcPct val="0"/>
                </a:spcBef>
              </a:pPr>
              <a:t>102</a:t>
            </a:fld>
            <a:endParaRPr lang="en-US" altLang="en-US" sz="100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p:spPr>
        <p:txBody>
          <a:bodyPr/>
          <a:lstStyle/>
          <a:p>
            <a:endParaRPr lang="en-US" altLang="en-US" smtClean="0"/>
          </a:p>
        </p:txBody>
      </p:sp>
      <p:sp>
        <p:nvSpPr>
          <p:cNvPr id="20275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5E5A5CA-A448-4BAE-855D-0E55D8C34203}" type="slidenum">
              <a:rPr lang="en-US" altLang="en-US" sz="1000"/>
              <a:pPr>
                <a:spcBef>
                  <a:spcPct val="0"/>
                </a:spcBef>
              </a:pPr>
              <a:t>103</a:t>
            </a:fld>
            <a:endParaRPr lang="en-US" altLang="en-US"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altLang="en-US" smtClean="0"/>
          </a:p>
        </p:txBody>
      </p:sp>
      <p:sp>
        <p:nvSpPr>
          <p:cNvPr id="2560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39775" indent="-284163" defTabSz="939800">
              <a:spcBef>
                <a:spcPct val="30000"/>
              </a:spcBef>
              <a:defRPr sz="1200">
                <a:solidFill>
                  <a:schemeClr val="tx1"/>
                </a:solidFill>
                <a:latin typeface="Times New Roman" pitchFamily="18" charset="0"/>
              </a:defRPr>
            </a:lvl2pPr>
            <a:lvl3pPr marL="1136650" indent="-227013" defTabSz="939800">
              <a:spcBef>
                <a:spcPct val="30000"/>
              </a:spcBef>
              <a:defRPr sz="1200">
                <a:solidFill>
                  <a:schemeClr val="tx1"/>
                </a:solidFill>
                <a:latin typeface="Times New Roman" pitchFamily="18" charset="0"/>
              </a:defRPr>
            </a:lvl3pPr>
            <a:lvl4pPr marL="1592263" indent="-227013" defTabSz="939800">
              <a:spcBef>
                <a:spcPct val="30000"/>
              </a:spcBef>
              <a:defRPr sz="1200">
                <a:solidFill>
                  <a:schemeClr val="tx1"/>
                </a:solidFill>
                <a:latin typeface="Times New Roman" pitchFamily="18" charset="0"/>
              </a:defRPr>
            </a:lvl4pPr>
            <a:lvl5pPr marL="2047875" indent="-227013" defTabSz="939800">
              <a:spcBef>
                <a:spcPct val="30000"/>
              </a:spcBef>
              <a:defRPr sz="1200">
                <a:solidFill>
                  <a:schemeClr val="tx1"/>
                </a:solidFill>
                <a:latin typeface="Times New Roman" pitchFamily="18" charset="0"/>
              </a:defRPr>
            </a:lvl5pPr>
            <a:lvl6pPr marL="2505075" indent="-227013" defTabSz="939800" eaLnBrk="0" fontAlgn="base" hangingPunct="0">
              <a:spcBef>
                <a:spcPct val="30000"/>
              </a:spcBef>
              <a:spcAft>
                <a:spcPct val="0"/>
              </a:spcAft>
              <a:defRPr sz="1200">
                <a:solidFill>
                  <a:schemeClr val="tx1"/>
                </a:solidFill>
                <a:latin typeface="Times New Roman" pitchFamily="18" charset="0"/>
              </a:defRPr>
            </a:lvl6pPr>
            <a:lvl7pPr marL="2962275" indent="-227013" defTabSz="939800" eaLnBrk="0" fontAlgn="base" hangingPunct="0">
              <a:spcBef>
                <a:spcPct val="30000"/>
              </a:spcBef>
              <a:spcAft>
                <a:spcPct val="0"/>
              </a:spcAft>
              <a:defRPr sz="1200">
                <a:solidFill>
                  <a:schemeClr val="tx1"/>
                </a:solidFill>
                <a:latin typeface="Times New Roman" pitchFamily="18" charset="0"/>
              </a:defRPr>
            </a:lvl7pPr>
            <a:lvl8pPr marL="3419475" indent="-227013" defTabSz="939800" eaLnBrk="0" fontAlgn="base" hangingPunct="0">
              <a:spcBef>
                <a:spcPct val="30000"/>
              </a:spcBef>
              <a:spcAft>
                <a:spcPct val="0"/>
              </a:spcAft>
              <a:defRPr sz="1200">
                <a:solidFill>
                  <a:schemeClr val="tx1"/>
                </a:solidFill>
                <a:latin typeface="Times New Roman" pitchFamily="18" charset="0"/>
              </a:defRPr>
            </a:lvl8pPr>
            <a:lvl9pPr marL="3876675" indent="-227013"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A1FDD9D-0E43-422A-A0A4-CBF69B40A100}" type="slidenum">
              <a:rPr lang="en-US" altLang="en-US" sz="1000"/>
              <a:pPr>
                <a:spcBef>
                  <a:spcPct val="0"/>
                </a:spcBef>
              </a:pPr>
              <a:t>10</a:t>
            </a:fld>
            <a:endParaRPr lang="en-US" altLang="en-US" sz="100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p:spPr>
        <p:txBody>
          <a:bodyPr/>
          <a:lstStyle/>
          <a:p>
            <a:endParaRPr lang="en-US" altLang="en-US" smtClean="0"/>
          </a:p>
        </p:txBody>
      </p:sp>
      <p:sp>
        <p:nvSpPr>
          <p:cNvPr id="20480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96D6843-6829-4A08-817F-6608EB46ED55}" type="slidenum">
              <a:rPr lang="en-US" altLang="en-US" sz="1000"/>
              <a:pPr>
                <a:spcBef>
                  <a:spcPct val="0"/>
                </a:spcBef>
              </a:pPr>
              <a:t>104</a:t>
            </a:fld>
            <a:endParaRPr lang="en-US" altLang="en-US" sz="100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p:spPr>
        <p:txBody>
          <a:bodyPr/>
          <a:lstStyle/>
          <a:p>
            <a:endParaRPr lang="en-US" altLang="en-US" smtClean="0"/>
          </a:p>
        </p:txBody>
      </p:sp>
      <p:sp>
        <p:nvSpPr>
          <p:cNvPr id="20685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7ABC248-2E63-4937-BF39-CE4F81575E9B}" type="slidenum">
              <a:rPr lang="en-US" altLang="en-US" sz="1000"/>
              <a:pPr>
                <a:spcBef>
                  <a:spcPct val="0"/>
                </a:spcBef>
              </a:pPr>
              <a:t>105</a:t>
            </a:fld>
            <a:endParaRPr lang="en-US" altLang="en-US" sz="100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p:spPr>
        <p:txBody>
          <a:bodyPr/>
          <a:lstStyle/>
          <a:p>
            <a:endParaRPr lang="en-US" altLang="en-US" smtClean="0"/>
          </a:p>
        </p:txBody>
      </p:sp>
      <p:sp>
        <p:nvSpPr>
          <p:cNvPr id="20890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58A4B3A-46DF-4AA4-AA54-E1701C250039}" type="slidenum">
              <a:rPr lang="en-US" altLang="en-US" sz="1000"/>
              <a:pPr>
                <a:spcBef>
                  <a:spcPct val="0"/>
                </a:spcBef>
              </a:pPr>
              <a:t>106</a:t>
            </a:fld>
            <a:endParaRPr lang="en-US" altLang="en-US" sz="100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What are the different levels of training evaluation required under the Susan Harwood Training Grant Program?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Level 1 – Training Session Reaction Evaluation</a:t>
            </a:r>
          </a:p>
          <a:p>
            <a:pPr eaLnBrk="1" fontAlgn="auto" hangingPunct="1">
              <a:spcBef>
                <a:spcPts val="0"/>
              </a:spcBef>
              <a:spcAft>
                <a:spcPts val="0"/>
              </a:spcAft>
              <a:defRPr/>
            </a:pPr>
            <a:r>
              <a:rPr lang="en-US" dirty="0" smtClean="0"/>
              <a:t>Level 1 evaluations measure a participants reaction to the training session and includes the trainee’s perceptions of the quality and usefulness of the training.  The results should be used for the improvement of the training program. This type of evaluation can be accomplished through trainee satisfaction surveys regarding both the relevancy of the information taught and the teaching style of the instructor.  Level 1 evaluations should be conducted for all training sessions and should be included as part of the training materials development validation process.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Level 2 – Learning Evaluation</a:t>
            </a:r>
          </a:p>
          <a:p>
            <a:pPr eaLnBrk="1" fontAlgn="auto" hangingPunct="1">
              <a:spcBef>
                <a:spcPts val="0"/>
              </a:spcBef>
              <a:spcAft>
                <a:spcPts val="0"/>
              </a:spcAft>
              <a:defRPr/>
            </a:pPr>
            <a:r>
              <a:rPr lang="en-US" dirty="0" smtClean="0"/>
              <a:t>Learning evaluations measure the skills, knowledge, or attitude that the trainee retains because of the training.  This could be accomplished through pre- and/or post-training evaluations.  Alternatively, trainees could be required to perform a new task that was taught during the training and the result evaluated.  Level 2 evaluation should be conducted for all training and should be included as part of the training materials development validation process.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Level 3 – Training Impact Evaluations</a:t>
            </a:r>
          </a:p>
          <a:p>
            <a:pPr eaLnBrk="1" fontAlgn="auto" hangingPunct="1">
              <a:spcBef>
                <a:spcPts val="0"/>
              </a:spcBef>
              <a:spcAft>
                <a:spcPts val="0"/>
              </a:spcAft>
              <a:defRPr/>
            </a:pPr>
            <a:r>
              <a:rPr lang="en-US" dirty="0" smtClean="0"/>
              <a:t>Training impact evaluations gauge the effect of the training on the trainees’ ability to participate in safety and health activities in the workplace.  Grantees should specify at least one measure that is closely linked to the expected outcomes of their planned activities.  Examples of such measures could be:  </a:t>
            </a:r>
          </a:p>
          <a:p>
            <a:pPr marL="177591" indent="-177591" eaLnBrk="1" fontAlgn="auto" hangingPunct="1">
              <a:spcBef>
                <a:spcPts val="0"/>
              </a:spcBef>
              <a:spcAft>
                <a:spcPts val="0"/>
              </a:spcAft>
              <a:buFont typeface="Arial" panose="020B0604020202090204" pitchFamily="34" charset="0"/>
              <a:buChar char="•"/>
              <a:defRPr/>
            </a:pPr>
            <a:r>
              <a:rPr lang="en-US" dirty="0" smtClean="0"/>
              <a:t>Increases in workers’ involvement in workplace safety as demonstrated by reporting the pre-training level and the level at follow-up three to six months later,</a:t>
            </a:r>
          </a:p>
          <a:p>
            <a:pPr marL="177591" indent="-177591" eaLnBrk="1" fontAlgn="auto" hangingPunct="1">
              <a:spcBef>
                <a:spcPts val="0"/>
              </a:spcBef>
              <a:spcAft>
                <a:spcPts val="0"/>
              </a:spcAft>
              <a:buFont typeface="Arial" panose="020B0604020202090204" pitchFamily="34" charset="0"/>
              <a:buChar char="•"/>
              <a:defRPr/>
            </a:pPr>
            <a:r>
              <a:rPr lang="en-US" dirty="0" smtClean="0"/>
              <a:t>Increases in the number of hazards reported as demonstrated by reporting the pre-training level and the three to six month follow-up level, </a:t>
            </a:r>
          </a:p>
          <a:p>
            <a:pPr marL="177591" indent="-177591" eaLnBrk="1" fontAlgn="auto" hangingPunct="1">
              <a:spcBef>
                <a:spcPts val="0"/>
              </a:spcBef>
              <a:spcAft>
                <a:spcPts val="0"/>
              </a:spcAft>
              <a:buFont typeface="Arial" panose="020B0604020202090204" pitchFamily="34" charset="0"/>
              <a:buChar char="•"/>
              <a:defRPr/>
            </a:pPr>
            <a:r>
              <a:rPr lang="en-US" dirty="0" smtClean="0"/>
              <a:t>Increases in the number of workers participating on safety committees as demonstrated by reporting the pre-training level and the three to six month follow up level, </a:t>
            </a:r>
          </a:p>
          <a:p>
            <a:pPr marL="177591" indent="-177591" eaLnBrk="1" fontAlgn="auto" hangingPunct="1">
              <a:spcBef>
                <a:spcPts val="0"/>
              </a:spcBef>
              <a:spcAft>
                <a:spcPts val="0"/>
              </a:spcAft>
              <a:buFont typeface="Arial" panose="020B0604020202090204" pitchFamily="34" charset="0"/>
              <a:buChar char="•"/>
              <a:defRPr/>
            </a:pPr>
            <a:r>
              <a:rPr lang="en-US" dirty="0" smtClean="0"/>
              <a:t>Increases in the number of reported accident near misses as demonstrated by reporting the pre-training level and the three to six month follow up level, </a:t>
            </a:r>
          </a:p>
          <a:p>
            <a:pPr marL="177591" indent="-177591" eaLnBrk="1" fontAlgn="auto" hangingPunct="1">
              <a:spcBef>
                <a:spcPts val="0"/>
              </a:spcBef>
              <a:spcAft>
                <a:spcPts val="0"/>
              </a:spcAft>
              <a:buFont typeface="Arial" panose="020B0604020202090204" pitchFamily="34" charset="0"/>
              <a:buChar char="•"/>
              <a:defRPr/>
            </a:pPr>
            <a:r>
              <a:rPr lang="en-US" dirty="0" smtClean="0"/>
              <a:t>Increases in the number of formal complaints filed, trainee retention of knowledge, positive impacts of training activities on work practices, etc.  </a:t>
            </a:r>
          </a:p>
          <a:p>
            <a:pPr marL="177591" indent="-177591" eaLnBrk="1" fontAlgn="auto" hangingPunct="1">
              <a:spcBef>
                <a:spcPts val="0"/>
              </a:spcBef>
              <a:spcAft>
                <a:spcPts val="0"/>
              </a:spcAft>
              <a:buFont typeface="Arial" panose="020B0604020202090204" pitchFamily="34" charset="0"/>
              <a:buChar char="•"/>
              <a:defRPr/>
            </a:pPr>
            <a:endParaRPr lang="en-US" dirty="0" smtClean="0"/>
          </a:p>
          <a:p>
            <a:pPr eaLnBrk="1" fontAlgn="auto" hangingPunct="1">
              <a:spcBef>
                <a:spcPts val="0"/>
              </a:spcBef>
              <a:spcAft>
                <a:spcPts val="0"/>
              </a:spcAft>
              <a:defRPr/>
            </a:pPr>
            <a:r>
              <a:rPr lang="en-US" dirty="0" smtClean="0"/>
              <a:t>Training impact evaluations are typically conducted three to six months after the training and require the grantees to re-contact trainees by phone, in person, or by survey.</a:t>
            </a:r>
          </a:p>
          <a:p>
            <a:pPr eaLnBrk="1" fontAlgn="auto" hangingPunct="1">
              <a:spcBef>
                <a:spcPts val="0"/>
              </a:spcBef>
              <a:spcAft>
                <a:spcPts val="0"/>
              </a:spcAft>
              <a:defRPr/>
            </a:pPr>
            <a:endParaRPr lang="en-US" dirty="0" smtClean="0"/>
          </a:p>
        </p:txBody>
      </p:sp>
      <p:sp>
        <p:nvSpPr>
          <p:cNvPr id="2109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New Roman" pitchFamily="18" charset="0"/>
              </a:defRPr>
            </a:lvl1pPr>
            <a:lvl2pPr marL="768350" indent="-295275" defTabSz="939800">
              <a:spcBef>
                <a:spcPct val="30000"/>
              </a:spcBef>
              <a:defRPr sz="1200">
                <a:solidFill>
                  <a:schemeClr val="tx1"/>
                </a:solidFill>
                <a:latin typeface="Times New Roman" pitchFamily="18" charset="0"/>
              </a:defRPr>
            </a:lvl2pPr>
            <a:lvl3pPr marL="1182688" indent="-236538" defTabSz="939800">
              <a:spcBef>
                <a:spcPct val="30000"/>
              </a:spcBef>
              <a:defRPr sz="1200">
                <a:solidFill>
                  <a:schemeClr val="tx1"/>
                </a:solidFill>
                <a:latin typeface="Times New Roman" pitchFamily="18" charset="0"/>
              </a:defRPr>
            </a:lvl3pPr>
            <a:lvl4pPr marL="1657350" indent="-236538" defTabSz="939800">
              <a:spcBef>
                <a:spcPct val="30000"/>
              </a:spcBef>
              <a:defRPr sz="1200">
                <a:solidFill>
                  <a:schemeClr val="tx1"/>
                </a:solidFill>
                <a:latin typeface="Times New Roman" pitchFamily="18" charset="0"/>
              </a:defRPr>
            </a:lvl4pPr>
            <a:lvl5pPr marL="2130425" indent="-236538" defTabSz="939800">
              <a:spcBef>
                <a:spcPct val="30000"/>
              </a:spcBef>
              <a:defRPr sz="1200">
                <a:solidFill>
                  <a:schemeClr val="tx1"/>
                </a:solidFill>
                <a:latin typeface="Times New Roman" pitchFamily="18" charset="0"/>
              </a:defRPr>
            </a:lvl5pPr>
            <a:lvl6pPr marL="2587625" indent="-236538" defTabSz="939800" eaLnBrk="0" fontAlgn="base" hangingPunct="0">
              <a:spcBef>
                <a:spcPct val="30000"/>
              </a:spcBef>
              <a:spcAft>
                <a:spcPct val="0"/>
              </a:spcAft>
              <a:defRPr sz="1200">
                <a:solidFill>
                  <a:schemeClr val="tx1"/>
                </a:solidFill>
                <a:latin typeface="Times New Roman" pitchFamily="18" charset="0"/>
              </a:defRPr>
            </a:lvl6pPr>
            <a:lvl7pPr marL="3044825" indent="-236538" defTabSz="939800" eaLnBrk="0" fontAlgn="base" hangingPunct="0">
              <a:spcBef>
                <a:spcPct val="30000"/>
              </a:spcBef>
              <a:spcAft>
                <a:spcPct val="0"/>
              </a:spcAft>
              <a:defRPr sz="1200">
                <a:solidFill>
                  <a:schemeClr val="tx1"/>
                </a:solidFill>
                <a:latin typeface="Times New Roman" pitchFamily="18" charset="0"/>
              </a:defRPr>
            </a:lvl7pPr>
            <a:lvl8pPr marL="3502025" indent="-236538" defTabSz="939800" eaLnBrk="0" fontAlgn="base" hangingPunct="0">
              <a:spcBef>
                <a:spcPct val="30000"/>
              </a:spcBef>
              <a:spcAft>
                <a:spcPct val="0"/>
              </a:spcAft>
              <a:defRPr sz="1200">
                <a:solidFill>
                  <a:schemeClr val="tx1"/>
                </a:solidFill>
                <a:latin typeface="Times New Roman" pitchFamily="18" charset="0"/>
              </a:defRPr>
            </a:lvl8pPr>
            <a:lvl9pPr marL="3959225" indent="-236538"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DC8D851-DA5D-4298-878E-D6A63306BD4E}" type="slidenum">
              <a:rPr lang="en-US" altLang="en-US" sz="1000">
                <a:latin typeface="Tahoma" pitchFamily="34" charset="0"/>
              </a:rPr>
              <a:pPr>
                <a:spcBef>
                  <a:spcPct val="0"/>
                </a:spcBef>
              </a:pPr>
              <a:t>107</a:t>
            </a:fld>
            <a:endParaRPr lang="en-US" altLang="en-US" sz="1000">
              <a:latin typeface="Tahoma"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2129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New Roman" pitchFamily="18" charset="0"/>
              </a:defRPr>
            </a:lvl1pPr>
            <a:lvl2pPr marL="768350" indent="-295275" defTabSz="939800">
              <a:spcBef>
                <a:spcPct val="30000"/>
              </a:spcBef>
              <a:defRPr sz="1200">
                <a:solidFill>
                  <a:schemeClr val="tx1"/>
                </a:solidFill>
                <a:latin typeface="Times New Roman" pitchFamily="18" charset="0"/>
              </a:defRPr>
            </a:lvl2pPr>
            <a:lvl3pPr marL="1182688" indent="-236538" defTabSz="939800">
              <a:spcBef>
                <a:spcPct val="30000"/>
              </a:spcBef>
              <a:defRPr sz="1200">
                <a:solidFill>
                  <a:schemeClr val="tx1"/>
                </a:solidFill>
                <a:latin typeface="Times New Roman" pitchFamily="18" charset="0"/>
              </a:defRPr>
            </a:lvl3pPr>
            <a:lvl4pPr marL="1657350" indent="-236538" defTabSz="939800">
              <a:spcBef>
                <a:spcPct val="30000"/>
              </a:spcBef>
              <a:defRPr sz="1200">
                <a:solidFill>
                  <a:schemeClr val="tx1"/>
                </a:solidFill>
                <a:latin typeface="Times New Roman" pitchFamily="18" charset="0"/>
              </a:defRPr>
            </a:lvl4pPr>
            <a:lvl5pPr marL="2130425" indent="-236538" defTabSz="939800">
              <a:spcBef>
                <a:spcPct val="30000"/>
              </a:spcBef>
              <a:defRPr sz="1200">
                <a:solidFill>
                  <a:schemeClr val="tx1"/>
                </a:solidFill>
                <a:latin typeface="Times New Roman" pitchFamily="18" charset="0"/>
              </a:defRPr>
            </a:lvl5pPr>
            <a:lvl6pPr marL="2587625" indent="-236538" defTabSz="939800" eaLnBrk="0" fontAlgn="base" hangingPunct="0">
              <a:spcBef>
                <a:spcPct val="30000"/>
              </a:spcBef>
              <a:spcAft>
                <a:spcPct val="0"/>
              </a:spcAft>
              <a:defRPr sz="1200">
                <a:solidFill>
                  <a:schemeClr val="tx1"/>
                </a:solidFill>
                <a:latin typeface="Times New Roman" pitchFamily="18" charset="0"/>
              </a:defRPr>
            </a:lvl6pPr>
            <a:lvl7pPr marL="3044825" indent="-236538" defTabSz="939800" eaLnBrk="0" fontAlgn="base" hangingPunct="0">
              <a:spcBef>
                <a:spcPct val="30000"/>
              </a:spcBef>
              <a:spcAft>
                <a:spcPct val="0"/>
              </a:spcAft>
              <a:defRPr sz="1200">
                <a:solidFill>
                  <a:schemeClr val="tx1"/>
                </a:solidFill>
                <a:latin typeface="Times New Roman" pitchFamily="18" charset="0"/>
              </a:defRPr>
            </a:lvl7pPr>
            <a:lvl8pPr marL="3502025" indent="-236538" defTabSz="939800" eaLnBrk="0" fontAlgn="base" hangingPunct="0">
              <a:spcBef>
                <a:spcPct val="30000"/>
              </a:spcBef>
              <a:spcAft>
                <a:spcPct val="0"/>
              </a:spcAft>
              <a:defRPr sz="1200">
                <a:solidFill>
                  <a:schemeClr val="tx1"/>
                </a:solidFill>
                <a:latin typeface="Times New Roman" pitchFamily="18" charset="0"/>
              </a:defRPr>
            </a:lvl8pPr>
            <a:lvl9pPr marL="3959225" indent="-236538"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691A8E7-8757-4C8D-9B7D-5406E0695304}" type="slidenum">
              <a:rPr lang="en-US" altLang="en-US" sz="1000">
                <a:latin typeface="Tahoma" pitchFamily="34" charset="0"/>
              </a:rPr>
              <a:pPr>
                <a:spcBef>
                  <a:spcPct val="0"/>
                </a:spcBef>
              </a:pPr>
              <a:t>108</a:t>
            </a:fld>
            <a:endParaRPr lang="en-US" altLang="en-US" sz="1000">
              <a:latin typeface="Tahoma"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Level 1 evaluations can be conducted through a number of methods.  Common methods include written surveys, participant cards that are held up and tabulated by the instructor, or through group sessions where the group leader records the results.</a:t>
            </a:r>
          </a:p>
          <a:p>
            <a:pPr eaLnBrk="1" hangingPunct="1"/>
            <a:endParaRPr lang="en-US" altLang="en-US" smtClean="0"/>
          </a:p>
          <a:p>
            <a:pPr eaLnBrk="1" hangingPunct="1"/>
            <a:r>
              <a:rPr lang="en-US" altLang="en-US" smtClean="0"/>
              <a:t>Typical Level 1 evaluations typically contain five to 10 questions, and acquire information about the course format, learning environment, course methodology, if the course covered the appropriate topics, and instructor.</a:t>
            </a:r>
          </a:p>
        </p:txBody>
      </p:sp>
      <p:sp>
        <p:nvSpPr>
          <p:cNvPr id="21504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B2830D1-E241-4E33-B1A9-FC564971C1D7}" type="slidenum">
              <a:rPr lang="en-US" altLang="en-US" sz="1000"/>
              <a:pPr>
                <a:spcBef>
                  <a:spcPct val="0"/>
                </a:spcBef>
              </a:pPr>
              <a:t>109</a:t>
            </a:fld>
            <a:endParaRPr lang="en-US" altLang="en-US" sz="100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dirty="0" smtClean="0"/>
              <a:t>This slide lists example results for Level 1 evaluations that should be reported in the close-out report.  Examples include:</a:t>
            </a:r>
          </a:p>
          <a:p>
            <a:pPr marL="177591" indent="-177591" eaLnBrk="1" hangingPunct="1">
              <a:buFont typeface="Arial" panose="020B0604020202090204" pitchFamily="34" charset="0"/>
              <a:buChar char="•"/>
              <a:defRPr/>
            </a:pPr>
            <a:r>
              <a:rPr lang="en-US" dirty="0" smtClean="0"/>
              <a:t>How many participated in the survey</a:t>
            </a:r>
          </a:p>
          <a:p>
            <a:pPr marL="177591" indent="-177591" eaLnBrk="1" hangingPunct="1">
              <a:buFont typeface="Arial" panose="020B0604020202090204" pitchFamily="34" charset="0"/>
              <a:buChar char="•"/>
              <a:defRPr/>
            </a:pPr>
            <a:r>
              <a:rPr lang="en-US" dirty="0" smtClean="0"/>
              <a:t>% or number of respondents to each survey question</a:t>
            </a:r>
          </a:p>
          <a:p>
            <a:pPr marL="177591" indent="-177591" eaLnBrk="1" hangingPunct="1">
              <a:buFont typeface="Arial" panose="020B0604020202090204" pitchFamily="34" charset="0"/>
              <a:buChar char="•"/>
              <a:defRPr/>
            </a:pPr>
            <a:r>
              <a:rPr lang="en-US" dirty="0" smtClean="0"/>
              <a:t>List of qualitative results</a:t>
            </a:r>
          </a:p>
          <a:p>
            <a:pPr marL="177591" indent="-177591" eaLnBrk="1" hangingPunct="1">
              <a:buFont typeface="Arial" panose="020B0604020202090204" pitchFamily="34" charset="0"/>
              <a:buChar char="•"/>
              <a:defRPr/>
            </a:pPr>
            <a:r>
              <a:rPr lang="en-US" dirty="0" smtClean="0"/>
              <a:t>Any trends or changes to the training that occurred as a result of the Level 1 evaluation</a:t>
            </a:r>
          </a:p>
          <a:p>
            <a:pPr eaLnBrk="1" hangingPunct="1">
              <a:defRPr/>
            </a:pPr>
            <a:endParaRPr lang="en-US" dirty="0" smtClean="0"/>
          </a:p>
          <a:p>
            <a:pPr eaLnBrk="1" hangingPunct="1">
              <a:defRPr/>
            </a:pPr>
            <a:endParaRPr lang="en-US" dirty="0"/>
          </a:p>
        </p:txBody>
      </p:sp>
      <p:sp>
        <p:nvSpPr>
          <p:cNvPr id="21709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7C3B657-0481-40C8-8FE2-BC722467CB1A}" type="slidenum">
              <a:rPr lang="en-US" altLang="en-US" sz="1000"/>
              <a:pPr>
                <a:spcBef>
                  <a:spcPct val="0"/>
                </a:spcBef>
              </a:pPr>
              <a:t>110</a:t>
            </a:fld>
            <a:endParaRPr lang="en-US" altLang="en-US" sz="100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p:spPr>
        <p:txBody>
          <a:bodyPr/>
          <a:lstStyle/>
          <a:p>
            <a:endParaRPr lang="en-US" altLang="en-US" smtClean="0"/>
          </a:p>
        </p:txBody>
      </p:sp>
      <p:sp>
        <p:nvSpPr>
          <p:cNvPr id="21914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5E20D7A-C496-4F3B-B925-4B885470D0AD}" type="slidenum">
              <a:rPr lang="en-US" altLang="en-US" sz="1000"/>
              <a:pPr>
                <a:spcBef>
                  <a:spcPct val="0"/>
                </a:spcBef>
              </a:pPr>
              <a:t>111</a:t>
            </a:fld>
            <a:endParaRPr lang="en-US" altLang="en-US" sz="100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Level 2 evaluations can be conducted through written or verbal pre and post training evaluations, or as a post training evaluation of the participants proficiency at completing a skill.  Pre and post evaluation questions should be the same, so that the results are comparable. The results of the evaluations should be tabulated and reported in the close-out report; preferably on a question by question level.</a:t>
            </a:r>
          </a:p>
          <a:p>
            <a:pPr eaLnBrk="1" hangingPunct="1"/>
            <a:endParaRPr lang="en-US" altLang="en-US" smtClean="0"/>
          </a:p>
          <a:p>
            <a:pPr eaLnBrk="1" hangingPunct="1"/>
            <a:r>
              <a:rPr lang="en-US" altLang="en-US" smtClean="0"/>
              <a:t>Level 2 evaluation questions should be based on the course learning objectives. Typical Level 2 questions are multiple choice, fill-in-the-blank, extended answer, true/false, or demonstrating a proficiency in an activity.</a:t>
            </a:r>
          </a:p>
        </p:txBody>
      </p:sp>
      <p:sp>
        <p:nvSpPr>
          <p:cNvPr id="22118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700C829-A20A-44F6-A7F6-1ED0084C4FBF}" type="slidenum">
              <a:rPr lang="en-US" altLang="en-US" sz="1000"/>
              <a:pPr>
                <a:spcBef>
                  <a:spcPct val="0"/>
                </a:spcBef>
              </a:pPr>
              <a:t>112</a:t>
            </a:fld>
            <a:endParaRPr lang="en-US" altLang="en-US" sz="100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dirty="0" smtClean="0"/>
              <a:t>This slide lists examples of  Level 2 evaluation results that should be reported in the close-out report.  Examples include:</a:t>
            </a:r>
          </a:p>
          <a:p>
            <a:pPr marL="177591" indent="-177591" eaLnBrk="1" hangingPunct="1">
              <a:buFont typeface="Arial" panose="020B0604020202090204" pitchFamily="34" charset="0"/>
              <a:buChar char="•"/>
              <a:defRPr/>
            </a:pPr>
            <a:r>
              <a:rPr lang="en-US" dirty="0" smtClean="0"/>
              <a:t>How many participated in the evaluation</a:t>
            </a:r>
          </a:p>
          <a:p>
            <a:pPr marL="177591" indent="-177591" eaLnBrk="1" hangingPunct="1">
              <a:buFont typeface="Arial" panose="020B0604020202090204" pitchFamily="34" charset="0"/>
              <a:buChar char="•"/>
              <a:defRPr/>
            </a:pPr>
            <a:r>
              <a:rPr lang="en-US" dirty="0" smtClean="0"/>
              <a:t>Overall pre and post training evaluation results</a:t>
            </a:r>
          </a:p>
          <a:p>
            <a:pPr marL="177591" indent="-177591" eaLnBrk="1" hangingPunct="1">
              <a:buFont typeface="Arial" panose="020B0604020202090204" pitchFamily="34" charset="0"/>
              <a:buChar char="•"/>
              <a:defRPr/>
            </a:pPr>
            <a:r>
              <a:rPr lang="en-US" dirty="0" smtClean="0"/>
              <a:t>Question by question pre and post training evaluations</a:t>
            </a:r>
          </a:p>
          <a:p>
            <a:pPr marL="177591" indent="-177591" eaLnBrk="1" hangingPunct="1">
              <a:buFont typeface="Arial" panose="020B0604020202090204" pitchFamily="34" charset="0"/>
              <a:buChar char="•"/>
              <a:defRPr/>
            </a:pPr>
            <a:r>
              <a:rPr lang="en-US" dirty="0" smtClean="0"/>
              <a:t>List of qualitative results</a:t>
            </a:r>
          </a:p>
          <a:p>
            <a:pPr marL="177591" indent="-177591" eaLnBrk="1" hangingPunct="1">
              <a:buFont typeface="Arial" panose="020B0604020202090204" pitchFamily="34" charset="0"/>
              <a:buChar char="•"/>
              <a:defRPr/>
            </a:pPr>
            <a:r>
              <a:rPr lang="en-US" dirty="0" smtClean="0"/>
              <a:t>Any trends or changes to the training that occurred as a result of the Level 2 evaluation</a:t>
            </a:r>
          </a:p>
          <a:p>
            <a:pPr eaLnBrk="1" hangingPunct="1">
              <a:defRPr/>
            </a:pPr>
            <a:endParaRPr lang="en-US" dirty="0" smtClean="0"/>
          </a:p>
        </p:txBody>
      </p:sp>
      <p:sp>
        <p:nvSpPr>
          <p:cNvPr id="22528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itchFamily="18" charset="0"/>
              </a:defRPr>
            </a:lvl1pPr>
            <a:lvl2pPr marL="742950" indent="-285750" defTabSz="939800">
              <a:spcBef>
                <a:spcPct val="30000"/>
              </a:spcBef>
              <a:defRPr sz="1200">
                <a:solidFill>
                  <a:schemeClr val="tx1"/>
                </a:solidFill>
                <a:latin typeface="Times New Roman" pitchFamily="18" charset="0"/>
              </a:defRPr>
            </a:lvl2pPr>
            <a:lvl3pPr marL="1143000" indent="-228600" defTabSz="939800">
              <a:spcBef>
                <a:spcPct val="30000"/>
              </a:spcBef>
              <a:defRPr sz="1200">
                <a:solidFill>
                  <a:schemeClr val="tx1"/>
                </a:solidFill>
                <a:latin typeface="Times New Roman" pitchFamily="18" charset="0"/>
              </a:defRPr>
            </a:lvl3pPr>
            <a:lvl4pPr marL="1600200" indent="-228600" defTabSz="939800">
              <a:spcBef>
                <a:spcPct val="30000"/>
              </a:spcBef>
              <a:defRPr sz="1200">
                <a:solidFill>
                  <a:schemeClr val="tx1"/>
                </a:solidFill>
                <a:latin typeface="Times New Roman" pitchFamily="18" charset="0"/>
              </a:defRPr>
            </a:lvl4pPr>
            <a:lvl5pPr marL="2057400" indent="-228600" defTabSz="939800">
              <a:spcBef>
                <a:spcPct val="30000"/>
              </a:spcBef>
              <a:defRPr sz="1200">
                <a:solidFill>
                  <a:schemeClr val="tx1"/>
                </a:solidFill>
                <a:latin typeface="Times New Roman" pitchFamily="18" charset="0"/>
              </a:defRPr>
            </a:lvl5pPr>
            <a:lvl6pPr marL="2514600" indent="-228600" defTabSz="939800" eaLnBrk="0" fontAlgn="base" hangingPunct="0">
              <a:spcBef>
                <a:spcPct val="30000"/>
              </a:spcBef>
              <a:spcAft>
                <a:spcPct val="0"/>
              </a:spcAft>
              <a:defRPr sz="1200">
                <a:solidFill>
                  <a:schemeClr val="tx1"/>
                </a:solidFill>
                <a:latin typeface="Times New Roman" pitchFamily="18" charset="0"/>
              </a:defRPr>
            </a:lvl6pPr>
            <a:lvl7pPr marL="2971800" indent="-228600" defTabSz="939800" eaLnBrk="0" fontAlgn="base" hangingPunct="0">
              <a:spcBef>
                <a:spcPct val="30000"/>
              </a:spcBef>
              <a:spcAft>
                <a:spcPct val="0"/>
              </a:spcAft>
              <a:defRPr sz="1200">
                <a:solidFill>
                  <a:schemeClr val="tx1"/>
                </a:solidFill>
                <a:latin typeface="Times New Roman" pitchFamily="18" charset="0"/>
              </a:defRPr>
            </a:lvl7pPr>
            <a:lvl8pPr marL="3429000" indent="-228600" defTabSz="939800" eaLnBrk="0" fontAlgn="base" hangingPunct="0">
              <a:spcBef>
                <a:spcPct val="30000"/>
              </a:spcBef>
              <a:spcAft>
                <a:spcPct val="0"/>
              </a:spcAft>
              <a:defRPr sz="1200">
                <a:solidFill>
                  <a:schemeClr val="tx1"/>
                </a:solidFill>
                <a:latin typeface="Times New Roman" pitchFamily="18" charset="0"/>
              </a:defRPr>
            </a:lvl8pPr>
            <a:lvl9pPr marL="3886200" indent="-228600" defTabSz="939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5A7421A-1D9B-4C00-BA61-077BD59191CC}" type="slidenum">
              <a:rPr lang="en-US" altLang="en-US" sz="1000"/>
              <a:pPr>
                <a:spcBef>
                  <a:spcPct val="0"/>
                </a:spcBef>
              </a:pPr>
              <a:t>115</a:t>
            </a:fld>
            <a:endParaRPr lang="en-US" altLang="en-US"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  6/01</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BC7BC03-A05F-4207-B7D5-E82D703DF159}" type="slidenum">
              <a:rPr lang="en-US" altLang="en-US"/>
              <a:pPr/>
              <a:t>‹#›</a:t>
            </a:fld>
            <a:endParaRPr lang="en-US" altLang="en-US"/>
          </a:p>
        </p:txBody>
      </p:sp>
    </p:spTree>
    <p:extLst>
      <p:ext uri="{BB962C8B-B14F-4D97-AF65-F5344CB8AC3E}">
        <p14:creationId xmlns:p14="http://schemas.microsoft.com/office/powerpoint/2010/main" val="3955388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  6/01</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A41DF87-A7BA-4409-B89C-BC9ED57DD0EC}" type="slidenum">
              <a:rPr lang="en-US" altLang="en-US"/>
              <a:pPr/>
              <a:t>‹#›</a:t>
            </a:fld>
            <a:endParaRPr lang="en-US" altLang="en-US"/>
          </a:p>
        </p:txBody>
      </p:sp>
    </p:spTree>
    <p:extLst>
      <p:ext uri="{BB962C8B-B14F-4D97-AF65-F5344CB8AC3E}">
        <p14:creationId xmlns:p14="http://schemas.microsoft.com/office/powerpoint/2010/main" val="537780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0613" y="838200"/>
            <a:ext cx="1462087" cy="7543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838200"/>
            <a:ext cx="4233863" cy="7543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  6/01</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64C7B3B-6DA4-4B2E-BD7F-ED0EA1A7D8B4}" type="slidenum">
              <a:rPr lang="en-US" altLang="en-US"/>
              <a:pPr/>
              <a:t>‹#›</a:t>
            </a:fld>
            <a:endParaRPr lang="en-US" altLang="en-US"/>
          </a:p>
        </p:txBody>
      </p:sp>
    </p:spTree>
    <p:extLst>
      <p:ext uri="{BB962C8B-B14F-4D97-AF65-F5344CB8AC3E}">
        <p14:creationId xmlns:p14="http://schemas.microsoft.com/office/powerpoint/2010/main" val="1075460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5829300" cy="939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350" y="2438400"/>
            <a:ext cx="283845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3505200" y="2438400"/>
            <a:ext cx="2838450" cy="5943600"/>
          </a:xfrm>
        </p:spPr>
        <p:txBody>
          <a:bodyPr/>
          <a:lstStyle/>
          <a:p>
            <a:pPr lvl="0"/>
            <a:endParaRPr lang="en-US" noProof="0" dirty="0" smtClean="0"/>
          </a:p>
        </p:txBody>
      </p:sp>
      <p:sp>
        <p:nvSpPr>
          <p:cNvPr id="5" name="Rectangle 4"/>
          <p:cNvSpPr>
            <a:spLocks noGrp="1" noChangeArrowheads="1"/>
          </p:cNvSpPr>
          <p:nvPr>
            <p:ph type="dt" sz="half" idx="10"/>
          </p:nvPr>
        </p:nvSpPr>
        <p:spPr/>
        <p:txBody>
          <a:bodyPr/>
          <a:lstStyle>
            <a:lvl1pPr>
              <a:defRPr/>
            </a:lvl1pPr>
          </a:lstStyle>
          <a:p>
            <a:pPr>
              <a:defRPr/>
            </a:pPr>
            <a:r>
              <a:rPr lang="en-US"/>
              <a:t>  6/01</a:t>
            </a:r>
          </a:p>
        </p:txBody>
      </p:sp>
      <p:sp>
        <p:nvSpPr>
          <p:cNvPr id="6" name="Rectangle 5"/>
          <p:cNvSpPr>
            <a:spLocks noGrp="1" noChangeArrowheads="1"/>
          </p:cNvSpPr>
          <p:nvPr>
            <p:ph type="sldNum" sz="quarter" idx="11"/>
          </p:nvPr>
        </p:nvSpPr>
        <p:spPr/>
        <p:txBody>
          <a:bodyPr/>
          <a:lstStyle>
            <a:lvl1pPr>
              <a:defRPr/>
            </a:lvl1pPr>
          </a:lstStyle>
          <a:p>
            <a:fld id="{FD26CDEE-CB43-4C2B-88E4-E3CB5CFEA324}" type="slidenum">
              <a:rPr lang="en-US" altLang="en-US"/>
              <a:pPr/>
              <a:t>‹#›</a:t>
            </a:fld>
            <a:endParaRPr lang="en-US" altLang="en-US"/>
          </a:p>
        </p:txBody>
      </p:sp>
    </p:spTree>
    <p:extLst>
      <p:ext uri="{BB962C8B-B14F-4D97-AF65-F5344CB8AC3E}">
        <p14:creationId xmlns:p14="http://schemas.microsoft.com/office/powerpoint/2010/main" val="990653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5829300" cy="939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350" y="2438400"/>
            <a:ext cx="283845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505200" y="2438400"/>
            <a:ext cx="2838450"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505200" y="5486400"/>
            <a:ext cx="2838450" cy="2895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p:txBody>
          <a:bodyPr/>
          <a:lstStyle>
            <a:lvl1pPr>
              <a:defRPr/>
            </a:lvl1pPr>
          </a:lstStyle>
          <a:p>
            <a:pPr>
              <a:defRPr/>
            </a:pPr>
            <a:r>
              <a:rPr lang="en-US"/>
              <a:t>  6/01</a:t>
            </a:r>
          </a:p>
        </p:txBody>
      </p:sp>
      <p:sp>
        <p:nvSpPr>
          <p:cNvPr id="7" name="Rectangle 6"/>
          <p:cNvSpPr>
            <a:spLocks noGrp="1" noChangeArrowheads="1"/>
          </p:cNvSpPr>
          <p:nvPr>
            <p:ph type="sldNum" sz="quarter" idx="11"/>
          </p:nvPr>
        </p:nvSpPr>
        <p:spPr/>
        <p:txBody>
          <a:bodyPr/>
          <a:lstStyle>
            <a:lvl1pPr>
              <a:defRPr/>
            </a:lvl1pPr>
          </a:lstStyle>
          <a:p>
            <a:fld id="{A94DFEE4-1D4C-4F7C-A534-F04CB5EB514F}" type="slidenum">
              <a:rPr lang="en-US" altLang="en-US"/>
              <a:pPr/>
              <a:t>‹#›</a:t>
            </a:fld>
            <a:endParaRPr lang="en-US" altLang="en-US"/>
          </a:p>
        </p:txBody>
      </p:sp>
    </p:spTree>
    <p:extLst>
      <p:ext uri="{BB962C8B-B14F-4D97-AF65-F5344CB8AC3E}">
        <p14:creationId xmlns:p14="http://schemas.microsoft.com/office/powerpoint/2010/main" val="109847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  6/01</a:t>
            </a:r>
          </a:p>
        </p:txBody>
      </p:sp>
      <p:sp>
        <p:nvSpPr>
          <p:cNvPr id="5" name="Rectangle 6"/>
          <p:cNvSpPr>
            <a:spLocks noGrp="1" noChangeArrowheads="1"/>
          </p:cNvSpPr>
          <p:nvPr>
            <p:ph type="sldNum" sz="quarter" idx="11"/>
          </p:nvPr>
        </p:nvSpPr>
        <p:spPr/>
        <p:txBody>
          <a:bodyPr/>
          <a:lstStyle>
            <a:lvl1pPr>
              <a:defRPr/>
            </a:lvl1pPr>
          </a:lstStyle>
          <a:p>
            <a:fld id="{8BB7C436-D584-4E8F-833E-AA69BD1447CA}" type="slidenum">
              <a:rPr lang="en-US" altLang="en-US"/>
              <a:pPr/>
              <a:t>‹#›</a:t>
            </a:fld>
            <a:endParaRPr lang="en-US" altLang="en-US"/>
          </a:p>
        </p:txBody>
      </p:sp>
    </p:spTree>
    <p:extLst>
      <p:ext uri="{BB962C8B-B14F-4D97-AF65-F5344CB8AC3E}">
        <p14:creationId xmlns:p14="http://schemas.microsoft.com/office/powerpoint/2010/main" val="2083318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r>
              <a:rPr lang="en-US"/>
              <a:t>  6/01</a:t>
            </a:r>
          </a:p>
        </p:txBody>
      </p:sp>
      <p:sp>
        <p:nvSpPr>
          <p:cNvPr id="5" name="Rectangle 5"/>
          <p:cNvSpPr>
            <a:spLocks noGrp="1" noChangeArrowheads="1"/>
          </p:cNvSpPr>
          <p:nvPr>
            <p:ph type="ftr" sz="quarter" idx="11"/>
          </p:nvPr>
        </p:nvSpPr>
        <p:spPr>
          <a:xfrm>
            <a:off x="2362200" y="8509000"/>
            <a:ext cx="2171700" cy="6096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0F70AA21-FC68-4808-9B29-3E4CF4F497C7}" type="slidenum">
              <a:rPr lang="en-US" altLang="en-US"/>
              <a:pPr/>
              <a:t>‹#›</a:t>
            </a:fld>
            <a:endParaRPr lang="en-US" altLang="en-US"/>
          </a:p>
        </p:txBody>
      </p:sp>
    </p:spTree>
    <p:extLst>
      <p:ext uri="{BB962C8B-B14F-4D97-AF65-F5344CB8AC3E}">
        <p14:creationId xmlns:p14="http://schemas.microsoft.com/office/powerpoint/2010/main" val="2195438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2438400"/>
            <a:ext cx="283845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438400"/>
            <a:ext cx="283845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  6/01</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EDCD730-5674-4C81-AB3D-4E7C2C9B661B}" type="slidenum">
              <a:rPr lang="en-US" altLang="en-US"/>
              <a:pPr/>
              <a:t>‹#›</a:t>
            </a:fld>
            <a:endParaRPr lang="en-US" altLang="en-US"/>
          </a:p>
        </p:txBody>
      </p:sp>
    </p:spTree>
    <p:extLst>
      <p:ext uri="{BB962C8B-B14F-4D97-AF65-F5344CB8AC3E}">
        <p14:creationId xmlns:p14="http://schemas.microsoft.com/office/powerpoint/2010/main" val="36413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  6/01</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DE0DB76-50C3-430D-9241-10F2E5B53253}" type="slidenum">
              <a:rPr lang="en-US" altLang="en-US"/>
              <a:pPr/>
              <a:t>‹#›</a:t>
            </a:fld>
            <a:endParaRPr lang="en-US" altLang="en-US"/>
          </a:p>
        </p:txBody>
      </p:sp>
    </p:spTree>
    <p:extLst>
      <p:ext uri="{BB962C8B-B14F-4D97-AF65-F5344CB8AC3E}">
        <p14:creationId xmlns:p14="http://schemas.microsoft.com/office/powerpoint/2010/main" val="4210363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  6/01</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8222B90-CC84-4329-80F6-CFB651016AB5}" type="slidenum">
              <a:rPr lang="en-US" altLang="en-US"/>
              <a:pPr/>
              <a:t>‹#›</a:t>
            </a:fld>
            <a:endParaRPr lang="en-US" altLang="en-US"/>
          </a:p>
        </p:txBody>
      </p:sp>
    </p:spTree>
    <p:extLst>
      <p:ext uri="{BB962C8B-B14F-4D97-AF65-F5344CB8AC3E}">
        <p14:creationId xmlns:p14="http://schemas.microsoft.com/office/powerpoint/2010/main" val="773182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  6/01</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CA877F6-F3D2-41FC-A193-F33BF7530DA0}" type="slidenum">
              <a:rPr lang="en-US" altLang="en-US"/>
              <a:pPr/>
              <a:t>‹#›</a:t>
            </a:fld>
            <a:endParaRPr lang="en-US" altLang="en-US"/>
          </a:p>
        </p:txBody>
      </p:sp>
    </p:spTree>
    <p:extLst>
      <p:ext uri="{BB962C8B-B14F-4D97-AF65-F5344CB8AC3E}">
        <p14:creationId xmlns:p14="http://schemas.microsoft.com/office/powerpoint/2010/main" val="1791368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  6/01</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FD285DA-2A09-4E06-98FA-7A94A2250A63}" type="slidenum">
              <a:rPr lang="en-US" altLang="en-US"/>
              <a:pPr/>
              <a:t>‹#›</a:t>
            </a:fld>
            <a:endParaRPr lang="en-US" altLang="en-US"/>
          </a:p>
        </p:txBody>
      </p:sp>
    </p:spTree>
    <p:extLst>
      <p:ext uri="{BB962C8B-B14F-4D97-AF65-F5344CB8AC3E}">
        <p14:creationId xmlns:p14="http://schemas.microsoft.com/office/powerpoint/2010/main" val="204699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  6/01</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BA487F4-BCA8-40B7-98B1-247F2C63854E}" type="slidenum">
              <a:rPr lang="en-US" altLang="en-US"/>
              <a:pPr/>
              <a:t>‹#›</a:t>
            </a:fld>
            <a:endParaRPr lang="en-US" altLang="en-US"/>
          </a:p>
        </p:txBody>
      </p:sp>
    </p:spTree>
    <p:extLst>
      <p:ext uri="{BB962C8B-B14F-4D97-AF65-F5344CB8AC3E}">
        <p14:creationId xmlns:p14="http://schemas.microsoft.com/office/powerpoint/2010/main" val="3013189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838200"/>
            <a:ext cx="5829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14350" y="2438400"/>
            <a:ext cx="58293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8305800"/>
            <a:ext cx="14287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cs typeface="+mn-cs"/>
              </a:defRPr>
            </a:lvl1pPr>
          </a:lstStyle>
          <a:p>
            <a:pPr>
              <a:defRPr/>
            </a:pPr>
            <a:r>
              <a:rPr lang="en-US"/>
              <a:t>  6/01</a:t>
            </a:r>
          </a:p>
        </p:txBody>
      </p:sp>
      <p:sp>
        <p:nvSpPr>
          <p:cNvPr id="112645" name="Rectangle 5"/>
          <p:cNvSpPr>
            <a:spLocks noGrp="1" noChangeArrowheads="1"/>
          </p:cNvSpPr>
          <p:nvPr>
            <p:ph type="ftr" sz="quarter" idx="3"/>
          </p:nvPr>
        </p:nvSpPr>
        <p:spPr bwMode="auto">
          <a:xfrm>
            <a:off x="2343150" y="8331200"/>
            <a:ext cx="2171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b="0" i="0">
                <a:cs typeface="+mn-cs"/>
              </a:defRPr>
            </a:lvl1pPr>
          </a:lstStyle>
          <a:p>
            <a:pPr>
              <a:defRPr/>
            </a:pPr>
            <a:endParaRPr lang="en-US"/>
          </a:p>
        </p:txBody>
      </p:sp>
      <p:sp>
        <p:nvSpPr>
          <p:cNvPr id="112646" name="Rectangle 6"/>
          <p:cNvSpPr>
            <a:spLocks noGrp="1" noChangeArrowheads="1"/>
          </p:cNvSpPr>
          <p:nvPr>
            <p:ph type="sldNum" sz="quarter" idx="4"/>
          </p:nvPr>
        </p:nvSpPr>
        <p:spPr bwMode="auto">
          <a:xfrm>
            <a:off x="4914900" y="8686800"/>
            <a:ext cx="14287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BA94209-3A6D-49FB-8C2F-EA6A863724AD}" type="slidenum">
              <a:rPr lang="en-US" altLang="en-US"/>
              <a:pPr/>
              <a:t>‹#›</a:t>
            </a:fld>
            <a:endParaRPr lang="en-US" altLang="en-US"/>
          </a:p>
        </p:txBody>
      </p:sp>
      <p:sp>
        <p:nvSpPr>
          <p:cNvPr id="1031" name="Line 7"/>
          <p:cNvSpPr>
            <a:spLocks noChangeShapeType="1"/>
          </p:cNvSpPr>
          <p:nvPr/>
        </p:nvSpPr>
        <p:spPr bwMode="auto">
          <a:xfrm>
            <a:off x="533400" y="609600"/>
            <a:ext cx="5867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Text Box 8"/>
          <p:cNvSpPr txBox="1">
            <a:spLocks noChangeArrowheads="1"/>
          </p:cNvSpPr>
          <p:nvPr/>
        </p:nvSpPr>
        <p:spPr bwMode="auto">
          <a:xfrm>
            <a:off x="4572000" y="304800"/>
            <a:ext cx="1738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1600" b="1" i="1" dirty="0" smtClean="0">
                <a:cs typeface="+mn-cs"/>
              </a:rPr>
              <a:t>T</a:t>
            </a:r>
            <a:r>
              <a:rPr lang="en-US" sz="1200" b="1" i="1" dirty="0" smtClean="0">
                <a:cs typeface="+mn-cs"/>
              </a:rPr>
              <a:t>RAIN THE TRAINER</a:t>
            </a:r>
          </a:p>
        </p:txBody>
      </p:sp>
      <p:sp>
        <p:nvSpPr>
          <p:cNvPr id="1033" name="Line 10"/>
          <p:cNvSpPr>
            <a:spLocks noChangeShapeType="1"/>
          </p:cNvSpPr>
          <p:nvPr/>
        </p:nvSpPr>
        <p:spPr bwMode="auto">
          <a:xfrm>
            <a:off x="533400" y="8610600"/>
            <a:ext cx="5867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4255" r:id="rId1"/>
    <p:sldLayoutId id="2147484264" r:id="rId2"/>
    <p:sldLayoutId id="214748426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6" r:id="rId12"/>
    <p:sldLayoutId id="2147484267"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3.tmp"/><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74.tmp"/><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76.tmp"/><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7.tmp"/><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8.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jpeg"/></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6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7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hyperlink" Target="My_last_day_at_Home_Depot.wmv" TargetMode="External"/><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7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8.tmp"/><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3.tmp"/><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4.tmp"/><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0" y="0"/>
            <a:ext cx="857250" cy="9144000"/>
          </a:xfrm>
          <a:solidFill>
            <a:srgbClr val="000066"/>
          </a:solidFill>
        </p:spPr>
        <p:txBody>
          <a:bodyPr/>
          <a:lstStyle/>
          <a:p>
            <a:pPr eaLnBrk="1" hangingPunct="1"/>
            <a:r>
              <a:rPr lang="en-US" altLang="en-US" sz="3200" b="1" smtClean="0">
                <a:solidFill>
                  <a:schemeClr val="bg1"/>
                </a:solidFill>
              </a:rPr>
              <a:t>T</a:t>
            </a:r>
            <a:br>
              <a:rPr lang="en-US" altLang="en-US" sz="3200" b="1" smtClean="0">
                <a:solidFill>
                  <a:schemeClr val="bg1"/>
                </a:solidFill>
              </a:rPr>
            </a:br>
            <a:r>
              <a:rPr lang="en-US" altLang="en-US" sz="3200" b="1" smtClean="0">
                <a:solidFill>
                  <a:schemeClr val="bg1"/>
                </a:solidFill>
              </a:rPr>
              <a:t>3</a:t>
            </a:r>
            <a:br>
              <a:rPr lang="en-US" altLang="en-US" sz="3200" b="1" smtClean="0">
                <a:solidFill>
                  <a:schemeClr val="bg1"/>
                </a:solidFill>
              </a:rPr>
            </a:br>
            <a:r>
              <a:rPr lang="en-US" altLang="en-US" sz="3200" b="1" smtClean="0">
                <a:solidFill>
                  <a:schemeClr val="bg1"/>
                </a:solidFill>
              </a:rPr>
              <a:t/>
            </a:r>
            <a:br>
              <a:rPr lang="en-US" altLang="en-US" sz="3200" b="1" smtClean="0">
                <a:solidFill>
                  <a:schemeClr val="bg1"/>
                </a:solidFill>
              </a:rPr>
            </a:br>
            <a:endParaRPr lang="en-US" altLang="en-US" sz="3200" b="1" smtClean="0">
              <a:solidFill>
                <a:schemeClr val="bg1"/>
              </a:solidFill>
            </a:endParaRPr>
          </a:p>
        </p:txBody>
      </p:sp>
      <p:sp>
        <p:nvSpPr>
          <p:cNvPr id="7171" name="Text Box 28"/>
          <p:cNvSpPr txBox="1">
            <a:spLocks noChangeArrowheads="1"/>
          </p:cNvSpPr>
          <p:nvPr/>
        </p:nvSpPr>
        <p:spPr bwMode="auto">
          <a:xfrm>
            <a:off x="838200" y="1219200"/>
            <a:ext cx="5745163"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3600" b="1" i="1">
                <a:solidFill>
                  <a:schemeClr val="accent2"/>
                </a:solidFill>
                <a:latin typeface="Arial Black" pitchFamily="34" charset="0"/>
              </a:rPr>
              <a:t>Train</a:t>
            </a:r>
          </a:p>
          <a:p>
            <a:pPr algn="ctr" eaLnBrk="1" hangingPunct="1">
              <a:spcBef>
                <a:spcPct val="0"/>
              </a:spcBef>
              <a:buFontTx/>
              <a:buNone/>
            </a:pPr>
            <a:r>
              <a:rPr lang="en-US" altLang="en-US" sz="3600" b="1" i="1">
                <a:solidFill>
                  <a:schemeClr val="accent2"/>
                </a:solidFill>
                <a:latin typeface="Arial Black" pitchFamily="34" charset="0"/>
              </a:rPr>
              <a:t>The</a:t>
            </a:r>
          </a:p>
          <a:p>
            <a:pPr algn="ctr" eaLnBrk="1" hangingPunct="1">
              <a:spcBef>
                <a:spcPct val="0"/>
              </a:spcBef>
              <a:buFontTx/>
              <a:buNone/>
            </a:pPr>
            <a:r>
              <a:rPr lang="en-US" altLang="en-US" sz="3600" b="1" i="1">
                <a:solidFill>
                  <a:schemeClr val="accent2"/>
                </a:solidFill>
                <a:latin typeface="Arial Black" pitchFamily="34" charset="0"/>
              </a:rPr>
              <a:t>Trainer</a:t>
            </a:r>
          </a:p>
          <a:p>
            <a:pPr algn="ctr" eaLnBrk="1" hangingPunct="1">
              <a:spcBef>
                <a:spcPct val="0"/>
              </a:spcBef>
              <a:buFontTx/>
              <a:buNone/>
            </a:pPr>
            <a:endParaRPr lang="en-US" altLang="en-US" sz="1400" b="1" i="1">
              <a:solidFill>
                <a:schemeClr val="accent2"/>
              </a:solidFill>
              <a:latin typeface="Arial Black" pitchFamily="34" charset="0"/>
            </a:endParaRPr>
          </a:p>
          <a:p>
            <a:pPr algn="ctr" eaLnBrk="1" hangingPunct="1">
              <a:spcBef>
                <a:spcPct val="0"/>
              </a:spcBef>
              <a:buFontTx/>
              <a:buNone/>
            </a:pPr>
            <a:r>
              <a:rPr lang="en-US" altLang="en-US" sz="1800" b="1" i="1">
                <a:solidFill>
                  <a:schemeClr val="accent2"/>
                </a:solidFill>
                <a:latin typeface="Arial Black" pitchFamily="34" charset="0"/>
              </a:rPr>
              <a:t>“Transferring skills and knowledge”</a:t>
            </a:r>
          </a:p>
        </p:txBody>
      </p:sp>
      <p:sp>
        <p:nvSpPr>
          <p:cNvPr id="7172" name="Text Box 29" title="Image of a blank rectangle redacting information on the slide"/>
          <p:cNvSpPr txBox="1">
            <a:spLocks noChangeArrowheads="1"/>
          </p:cNvSpPr>
          <p:nvPr/>
        </p:nvSpPr>
        <p:spPr bwMode="auto">
          <a:xfrm>
            <a:off x="838200" y="7924800"/>
            <a:ext cx="6019800" cy="581025"/>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1600" b="1">
              <a:solidFill>
                <a:schemeClr val="bg1"/>
              </a:solidFill>
              <a:latin typeface="Arial" pitchFamily="34" charset="0"/>
            </a:endParaRPr>
          </a:p>
          <a:p>
            <a:pPr algn="ctr" eaLnBrk="1" hangingPunct="1">
              <a:spcBef>
                <a:spcPct val="0"/>
              </a:spcBef>
              <a:buFontTx/>
              <a:buNone/>
            </a:pPr>
            <a:endParaRPr lang="en-US" altLang="en-US" sz="1600" b="1">
              <a:solidFill>
                <a:schemeClr val="bg1"/>
              </a:solidFill>
              <a:latin typeface="Arial" pitchFamily="34" charset="0"/>
            </a:endParaRPr>
          </a:p>
        </p:txBody>
      </p:sp>
      <p:sp>
        <p:nvSpPr>
          <p:cNvPr id="7173" name="Text Box 34"/>
          <p:cNvSpPr txBox="1">
            <a:spLocks noChangeArrowheads="1"/>
          </p:cNvSpPr>
          <p:nvPr/>
        </p:nvSpPr>
        <p:spPr bwMode="auto">
          <a:xfrm>
            <a:off x="866775" y="4046538"/>
            <a:ext cx="6019800" cy="8302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1600" b="1">
              <a:latin typeface="Arial" pitchFamily="34" charset="0"/>
            </a:endParaRPr>
          </a:p>
          <a:p>
            <a:pPr algn="ctr" eaLnBrk="1" hangingPunct="1">
              <a:spcBef>
                <a:spcPct val="0"/>
              </a:spcBef>
              <a:buFontTx/>
              <a:buNone/>
            </a:pPr>
            <a:r>
              <a:rPr lang="en-US" altLang="en-US" sz="1600" b="1">
                <a:latin typeface="Arial" pitchFamily="34" charset="0"/>
              </a:rPr>
              <a:t>A Port of San Diego Ship Repair Association</a:t>
            </a:r>
          </a:p>
          <a:p>
            <a:pPr algn="ctr" eaLnBrk="1" hangingPunct="1">
              <a:spcBef>
                <a:spcPct val="0"/>
              </a:spcBef>
              <a:buFontTx/>
              <a:buNone/>
            </a:pPr>
            <a:r>
              <a:rPr lang="en-US" altLang="en-US" sz="1600" b="1">
                <a:latin typeface="Arial" pitchFamily="34" charset="0"/>
              </a:rPr>
              <a:t>Course for Shipyard Workers</a:t>
            </a:r>
          </a:p>
        </p:txBody>
      </p:sp>
      <p:pic>
        <p:nvPicPr>
          <p:cNvPr id="7174" name="Picture 8" descr="LOGO-Email-PSDSR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7400" y="5105400"/>
            <a:ext cx="350520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40"/>
          <p:cNvSpPr txBox="1">
            <a:spLocks noChangeArrowheads="1"/>
          </p:cNvSpPr>
          <p:nvPr/>
        </p:nvSpPr>
        <p:spPr bwMode="auto">
          <a:xfrm>
            <a:off x="914400" y="8442325"/>
            <a:ext cx="4800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ja-JP" sz="800" dirty="0">
              <a:latin typeface="Arial" pitchFamily="34" charset="0"/>
              <a:ea typeface="ＭＳ Ｐゴシック" pitchFamily="34" charset="-128"/>
            </a:endParaRPr>
          </a:p>
          <a:p>
            <a:pPr eaLnBrk="1" hangingPunct="1">
              <a:spcBef>
                <a:spcPct val="0"/>
              </a:spcBef>
              <a:buFontTx/>
              <a:buNone/>
            </a:pPr>
            <a:r>
              <a:rPr lang="en-US" altLang="ja-JP" sz="800" dirty="0">
                <a:latin typeface="Arial" pitchFamily="34" charset="0"/>
                <a:ea typeface="ＭＳ Ｐゴシック" pitchFamily="34" charset="-128"/>
              </a:rPr>
              <a:t>This material was produced under grant </a:t>
            </a:r>
            <a:r>
              <a:rPr lang="en-US" altLang="en-US" sz="800" dirty="0" smtClean="0">
                <a:latin typeface="Arial" pitchFamily="34" charset="0"/>
                <a:ea typeface="ＭＳ Ｐゴシック" pitchFamily="34" charset="-128"/>
              </a:rPr>
              <a:t>SH-29629-SH6 </a:t>
            </a:r>
            <a:r>
              <a:rPr lang="en-US" altLang="ja-JP" sz="800" dirty="0" smtClean="0">
                <a:latin typeface="Arial" pitchFamily="34" charset="0"/>
                <a:ea typeface="ＭＳ Ｐゴシック" pitchFamily="34" charset="-128"/>
              </a:rPr>
              <a:t> </a:t>
            </a:r>
            <a:r>
              <a:rPr lang="en-US" altLang="ja-JP" sz="800" dirty="0">
                <a:latin typeface="Arial" pitchFamily="34" charset="0"/>
                <a:ea typeface="ＭＳ Ｐゴシック" pitchFamily="34" charset="-128"/>
              </a:rPr>
              <a:t>from the Occupational Safety and </a:t>
            </a:r>
          </a:p>
          <a:p>
            <a:pPr eaLnBrk="1" hangingPunct="1">
              <a:spcBef>
                <a:spcPct val="0"/>
              </a:spcBef>
              <a:buFontTx/>
              <a:buNone/>
            </a:pPr>
            <a:r>
              <a:rPr lang="en-US" altLang="ja-JP" sz="800" dirty="0">
                <a:latin typeface="Arial" pitchFamily="34" charset="0"/>
                <a:ea typeface="ＭＳ Ｐゴシック" pitchFamily="34" charset="-128"/>
              </a:rPr>
              <a:t>Health Administration, U.S. Department of Labor.  It does not necessarily reflect the views or policies </a:t>
            </a:r>
          </a:p>
          <a:p>
            <a:pPr eaLnBrk="1" hangingPunct="1">
              <a:spcBef>
                <a:spcPct val="0"/>
              </a:spcBef>
              <a:buFontTx/>
              <a:buNone/>
            </a:pPr>
            <a:r>
              <a:rPr lang="en-US" altLang="ja-JP" sz="800" dirty="0">
                <a:latin typeface="Arial" pitchFamily="34" charset="0"/>
                <a:ea typeface="ＭＳ Ｐゴシック" pitchFamily="34" charset="-128"/>
              </a:rPr>
              <a:t>of the U.S. Department of Labor, nor does mention of trade names, commercial products or </a:t>
            </a:r>
          </a:p>
          <a:p>
            <a:pPr eaLnBrk="1" hangingPunct="1">
              <a:spcBef>
                <a:spcPct val="0"/>
              </a:spcBef>
              <a:buFontTx/>
              <a:buNone/>
            </a:pPr>
            <a:r>
              <a:rPr lang="en-US" altLang="ja-JP" sz="800" dirty="0">
                <a:latin typeface="Arial" pitchFamily="34" charset="0"/>
                <a:ea typeface="ＭＳ Ｐゴシック" pitchFamily="34" charset="-128"/>
              </a:rPr>
              <a:t>organizations imply endorsement by the U.S. Government.</a:t>
            </a:r>
            <a:endParaRPr lang="en-US" altLang="en-US" sz="800" dirty="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28F41047-EBC8-4CAC-98FC-F761E5A2187A}" type="slidenum">
              <a:rPr lang="en-US" altLang="en-US" sz="1400"/>
              <a:pPr>
                <a:spcBef>
                  <a:spcPct val="0"/>
                </a:spcBef>
                <a:buFontTx/>
                <a:buNone/>
              </a:pPr>
              <a:t>10</a:t>
            </a:fld>
            <a:endParaRPr lang="en-US" altLang="en-US" sz="1400"/>
          </a:p>
        </p:txBody>
      </p:sp>
      <p:sp>
        <p:nvSpPr>
          <p:cNvPr id="24579" name="Rectangle 2"/>
          <p:cNvSpPr>
            <a:spLocks noGrp="1" noChangeArrowheads="1"/>
          </p:cNvSpPr>
          <p:nvPr>
            <p:ph type="title"/>
          </p:nvPr>
        </p:nvSpPr>
        <p:spPr>
          <a:xfrm>
            <a:off x="381000" y="533400"/>
            <a:ext cx="5829300" cy="1371600"/>
          </a:xfrm>
        </p:spPr>
        <p:txBody>
          <a:bodyPr lIns="92075" tIns="46038" rIns="92075" bIns="46038"/>
          <a:lstStyle/>
          <a:p>
            <a:r>
              <a:rPr lang="en-US" altLang="en-US" b="1" smtClean="0">
                <a:solidFill>
                  <a:schemeClr val="accent2"/>
                </a:solidFill>
              </a:rPr>
              <a:t>     </a:t>
            </a:r>
            <a:r>
              <a:rPr lang="en-US" altLang="en-US" sz="3600" b="1" smtClean="0">
                <a:solidFill>
                  <a:schemeClr val="accent2"/>
                </a:solidFill>
              </a:rPr>
              <a:t>NUMBERS!</a:t>
            </a:r>
            <a:endParaRPr lang="en-US" altLang="en-US" b="1" smtClean="0">
              <a:solidFill>
                <a:schemeClr val="accent2"/>
              </a:solidFill>
            </a:endParaRPr>
          </a:p>
        </p:txBody>
      </p:sp>
      <p:sp>
        <p:nvSpPr>
          <p:cNvPr id="24580" name="Rectangle 3"/>
          <p:cNvSpPr>
            <a:spLocks noGrp="1" noChangeArrowheads="1"/>
          </p:cNvSpPr>
          <p:nvPr>
            <p:ph type="body" idx="1"/>
          </p:nvPr>
        </p:nvSpPr>
        <p:spPr>
          <a:xfrm rot="19560000">
            <a:off x="711200" y="2466975"/>
            <a:ext cx="488950" cy="457200"/>
          </a:xfrm>
        </p:spPr>
        <p:txBody>
          <a:bodyPr wrap="none" lIns="92075" tIns="46038" rIns="92075" bIns="46038">
            <a:spAutoFit/>
          </a:bodyPr>
          <a:lstStyle/>
          <a:p>
            <a:pPr marL="0" indent="0">
              <a:spcBef>
                <a:spcPct val="0"/>
              </a:spcBef>
              <a:buFontTx/>
              <a:buNone/>
            </a:pPr>
            <a:r>
              <a:rPr lang="en-US" altLang="en-US" sz="2400" b="1" smtClean="0">
                <a:solidFill>
                  <a:schemeClr val="accent2"/>
                </a:solidFill>
              </a:rPr>
              <a:t>25</a:t>
            </a:r>
          </a:p>
        </p:txBody>
      </p:sp>
      <p:sp>
        <p:nvSpPr>
          <p:cNvPr id="24581" name="Rectangle 6"/>
          <p:cNvSpPr>
            <a:spLocks noChangeArrowheads="1"/>
          </p:cNvSpPr>
          <p:nvPr/>
        </p:nvSpPr>
        <p:spPr bwMode="auto">
          <a:xfrm>
            <a:off x="2590800" y="2422525"/>
            <a:ext cx="39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1</a:t>
            </a:r>
          </a:p>
        </p:txBody>
      </p:sp>
      <p:sp>
        <p:nvSpPr>
          <p:cNvPr id="24582" name="Rectangle 7"/>
          <p:cNvSpPr>
            <a:spLocks noChangeArrowheads="1"/>
          </p:cNvSpPr>
          <p:nvPr/>
        </p:nvSpPr>
        <p:spPr bwMode="auto">
          <a:xfrm>
            <a:off x="4098925" y="28797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2</a:t>
            </a:r>
          </a:p>
        </p:txBody>
      </p:sp>
      <p:sp>
        <p:nvSpPr>
          <p:cNvPr id="24583" name="Rectangle 8"/>
          <p:cNvSpPr>
            <a:spLocks noChangeArrowheads="1"/>
          </p:cNvSpPr>
          <p:nvPr/>
        </p:nvSpPr>
        <p:spPr bwMode="auto">
          <a:xfrm>
            <a:off x="746125" y="35655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i="1">
                <a:solidFill>
                  <a:schemeClr val="accent2"/>
                </a:solidFill>
              </a:rPr>
              <a:t>3</a:t>
            </a:r>
          </a:p>
        </p:txBody>
      </p:sp>
      <p:sp>
        <p:nvSpPr>
          <p:cNvPr id="24584" name="Rectangle 9"/>
          <p:cNvSpPr>
            <a:spLocks noChangeArrowheads="1"/>
          </p:cNvSpPr>
          <p:nvPr/>
        </p:nvSpPr>
        <p:spPr bwMode="auto">
          <a:xfrm>
            <a:off x="4556125" y="37941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4</a:t>
            </a:r>
          </a:p>
        </p:txBody>
      </p:sp>
      <p:sp>
        <p:nvSpPr>
          <p:cNvPr id="24585" name="Rectangle 10"/>
          <p:cNvSpPr>
            <a:spLocks noChangeArrowheads="1"/>
          </p:cNvSpPr>
          <p:nvPr/>
        </p:nvSpPr>
        <p:spPr bwMode="auto">
          <a:xfrm>
            <a:off x="1889125" y="44799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5</a:t>
            </a:r>
          </a:p>
        </p:txBody>
      </p:sp>
      <p:sp>
        <p:nvSpPr>
          <p:cNvPr id="24586" name="Rectangle 11"/>
          <p:cNvSpPr>
            <a:spLocks noChangeArrowheads="1"/>
          </p:cNvSpPr>
          <p:nvPr/>
        </p:nvSpPr>
        <p:spPr bwMode="auto">
          <a:xfrm>
            <a:off x="5318125" y="24225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6</a:t>
            </a:r>
          </a:p>
        </p:txBody>
      </p:sp>
      <p:sp>
        <p:nvSpPr>
          <p:cNvPr id="24587" name="Rectangle 12"/>
          <p:cNvSpPr>
            <a:spLocks noChangeArrowheads="1"/>
          </p:cNvSpPr>
          <p:nvPr/>
        </p:nvSpPr>
        <p:spPr bwMode="auto">
          <a:xfrm>
            <a:off x="746125" y="54705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7</a:t>
            </a:r>
          </a:p>
        </p:txBody>
      </p:sp>
      <p:sp>
        <p:nvSpPr>
          <p:cNvPr id="24588" name="Rectangle 13"/>
          <p:cNvSpPr>
            <a:spLocks noChangeArrowheads="1"/>
          </p:cNvSpPr>
          <p:nvPr/>
        </p:nvSpPr>
        <p:spPr bwMode="auto">
          <a:xfrm rot="5220000">
            <a:off x="4251325" y="76803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8</a:t>
            </a:r>
          </a:p>
        </p:txBody>
      </p:sp>
      <p:sp>
        <p:nvSpPr>
          <p:cNvPr id="24589" name="Rectangle 14"/>
          <p:cNvSpPr>
            <a:spLocks noChangeArrowheads="1"/>
          </p:cNvSpPr>
          <p:nvPr/>
        </p:nvSpPr>
        <p:spPr bwMode="auto">
          <a:xfrm rot="3060000">
            <a:off x="1965325" y="54705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9</a:t>
            </a:r>
          </a:p>
        </p:txBody>
      </p:sp>
      <p:sp>
        <p:nvSpPr>
          <p:cNvPr id="24590" name="Rectangle 15"/>
          <p:cNvSpPr>
            <a:spLocks noChangeArrowheads="1"/>
          </p:cNvSpPr>
          <p:nvPr/>
        </p:nvSpPr>
        <p:spPr bwMode="auto">
          <a:xfrm>
            <a:off x="4632325" y="6842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i="1">
                <a:solidFill>
                  <a:schemeClr val="accent2"/>
                </a:solidFill>
              </a:rPr>
              <a:t>10</a:t>
            </a:r>
          </a:p>
        </p:txBody>
      </p:sp>
      <p:sp>
        <p:nvSpPr>
          <p:cNvPr id="24591" name="Rectangle 16"/>
          <p:cNvSpPr>
            <a:spLocks noChangeArrowheads="1"/>
          </p:cNvSpPr>
          <p:nvPr/>
        </p:nvSpPr>
        <p:spPr bwMode="auto">
          <a:xfrm>
            <a:off x="2498725" y="6765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11</a:t>
            </a:r>
          </a:p>
        </p:txBody>
      </p:sp>
      <p:sp>
        <p:nvSpPr>
          <p:cNvPr id="24592" name="Rectangle 17"/>
          <p:cNvSpPr>
            <a:spLocks noChangeArrowheads="1"/>
          </p:cNvSpPr>
          <p:nvPr/>
        </p:nvSpPr>
        <p:spPr bwMode="auto">
          <a:xfrm>
            <a:off x="4022725" y="7070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i="1">
                <a:solidFill>
                  <a:schemeClr val="accent2"/>
                </a:solidFill>
              </a:rPr>
              <a:t>12</a:t>
            </a:r>
          </a:p>
        </p:txBody>
      </p:sp>
      <p:sp>
        <p:nvSpPr>
          <p:cNvPr id="24593" name="Rectangle 18"/>
          <p:cNvSpPr>
            <a:spLocks noChangeArrowheads="1"/>
          </p:cNvSpPr>
          <p:nvPr/>
        </p:nvSpPr>
        <p:spPr bwMode="auto">
          <a:xfrm rot="10680000">
            <a:off x="1279525" y="3413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13</a:t>
            </a:r>
          </a:p>
        </p:txBody>
      </p:sp>
      <p:sp>
        <p:nvSpPr>
          <p:cNvPr id="24594" name="Rectangle 19"/>
          <p:cNvSpPr>
            <a:spLocks noChangeArrowheads="1"/>
          </p:cNvSpPr>
          <p:nvPr/>
        </p:nvSpPr>
        <p:spPr bwMode="auto">
          <a:xfrm>
            <a:off x="3565525" y="3260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14</a:t>
            </a:r>
          </a:p>
        </p:txBody>
      </p:sp>
      <p:sp>
        <p:nvSpPr>
          <p:cNvPr id="24595" name="Rectangle 20"/>
          <p:cNvSpPr>
            <a:spLocks noChangeArrowheads="1"/>
          </p:cNvSpPr>
          <p:nvPr/>
        </p:nvSpPr>
        <p:spPr bwMode="auto">
          <a:xfrm>
            <a:off x="1431925" y="4022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15</a:t>
            </a:r>
          </a:p>
        </p:txBody>
      </p:sp>
      <p:sp>
        <p:nvSpPr>
          <p:cNvPr id="24596" name="Rectangle 21"/>
          <p:cNvSpPr>
            <a:spLocks noChangeArrowheads="1"/>
          </p:cNvSpPr>
          <p:nvPr/>
        </p:nvSpPr>
        <p:spPr bwMode="auto">
          <a:xfrm rot="6900000">
            <a:off x="3794125" y="38703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16</a:t>
            </a:r>
          </a:p>
        </p:txBody>
      </p:sp>
      <p:sp>
        <p:nvSpPr>
          <p:cNvPr id="24597" name="Rectangle 22"/>
          <p:cNvSpPr>
            <a:spLocks noChangeArrowheads="1"/>
          </p:cNvSpPr>
          <p:nvPr/>
        </p:nvSpPr>
        <p:spPr bwMode="auto">
          <a:xfrm>
            <a:off x="898525" y="4403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17</a:t>
            </a:r>
          </a:p>
        </p:txBody>
      </p:sp>
      <p:sp>
        <p:nvSpPr>
          <p:cNvPr id="24598" name="Rectangle 23"/>
          <p:cNvSpPr>
            <a:spLocks noChangeArrowheads="1"/>
          </p:cNvSpPr>
          <p:nvPr/>
        </p:nvSpPr>
        <p:spPr bwMode="auto">
          <a:xfrm>
            <a:off x="5165725" y="35655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18</a:t>
            </a:r>
          </a:p>
        </p:txBody>
      </p:sp>
      <p:sp>
        <p:nvSpPr>
          <p:cNvPr id="24599" name="Rectangle 24"/>
          <p:cNvSpPr>
            <a:spLocks noChangeArrowheads="1"/>
          </p:cNvSpPr>
          <p:nvPr/>
        </p:nvSpPr>
        <p:spPr bwMode="auto">
          <a:xfrm rot="-10620000">
            <a:off x="1050925" y="6080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19</a:t>
            </a:r>
          </a:p>
        </p:txBody>
      </p:sp>
      <p:sp>
        <p:nvSpPr>
          <p:cNvPr id="24600" name="Rectangle 25"/>
          <p:cNvSpPr>
            <a:spLocks noChangeArrowheads="1"/>
          </p:cNvSpPr>
          <p:nvPr/>
        </p:nvSpPr>
        <p:spPr bwMode="auto">
          <a:xfrm>
            <a:off x="3794125" y="5622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20</a:t>
            </a:r>
          </a:p>
        </p:txBody>
      </p:sp>
      <p:sp>
        <p:nvSpPr>
          <p:cNvPr id="24601" name="Rectangle 26"/>
          <p:cNvSpPr>
            <a:spLocks noChangeArrowheads="1"/>
          </p:cNvSpPr>
          <p:nvPr/>
        </p:nvSpPr>
        <p:spPr bwMode="auto">
          <a:xfrm>
            <a:off x="2346325" y="5927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21</a:t>
            </a:r>
          </a:p>
        </p:txBody>
      </p:sp>
      <p:sp>
        <p:nvSpPr>
          <p:cNvPr id="24602" name="Rectangle 27"/>
          <p:cNvSpPr>
            <a:spLocks noChangeArrowheads="1"/>
          </p:cNvSpPr>
          <p:nvPr/>
        </p:nvSpPr>
        <p:spPr bwMode="auto">
          <a:xfrm>
            <a:off x="3717925" y="6461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22</a:t>
            </a:r>
          </a:p>
        </p:txBody>
      </p:sp>
      <p:sp>
        <p:nvSpPr>
          <p:cNvPr id="24603" name="Rectangle 28"/>
          <p:cNvSpPr>
            <a:spLocks noChangeArrowheads="1"/>
          </p:cNvSpPr>
          <p:nvPr/>
        </p:nvSpPr>
        <p:spPr bwMode="auto">
          <a:xfrm>
            <a:off x="1203325" y="66135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i="1">
                <a:solidFill>
                  <a:schemeClr val="accent2"/>
                </a:solidFill>
              </a:rPr>
              <a:t>23</a:t>
            </a:r>
          </a:p>
        </p:txBody>
      </p:sp>
      <p:sp>
        <p:nvSpPr>
          <p:cNvPr id="24604" name="Rectangle 29"/>
          <p:cNvSpPr>
            <a:spLocks noChangeArrowheads="1"/>
          </p:cNvSpPr>
          <p:nvPr/>
        </p:nvSpPr>
        <p:spPr bwMode="auto">
          <a:xfrm rot="2760000">
            <a:off x="4327525" y="6080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24</a:t>
            </a:r>
          </a:p>
        </p:txBody>
      </p:sp>
      <p:sp>
        <p:nvSpPr>
          <p:cNvPr id="24605" name="Rectangle 30"/>
          <p:cNvSpPr>
            <a:spLocks noChangeArrowheads="1"/>
          </p:cNvSpPr>
          <p:nvPr/>
        </p:nvSpPr>
        <p:spPr bwMode="auto">
          <a:xfrm>
            <a:off x="3794125" y="23463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26</a:t>
            </a:r>
          </a:p>
        </p:txBody>
      </p:sp>
      <p:sp>
        <p:nvSpPr>
          <p:cNvPr id="24606" name="Rectangle 31"/>
          <p:cNvSpPr>
            <a:spLocks noChangeArrowheads="1"/>
          </p:cNvSpPr>
          <p:nvPr/>
        </p:nvSpPr>
        <p:spPr bwMode="auto">
          <a:xfrm>
            <a:off x="1889125" y="3641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27</a:t>
            </a:r>
          </a:p>
        </p:txBody>
      </p:sp>
      <p:sp>
        <p:nvSpPr>
          <p:cNvPr id="24607" name="Rectangle 32"/>
          <p:cNvSpPr>
            <a:spLocks noChangeArrowheads="1"/>
          </p:cNvSpPr>
          <p:nvPr/>
        </p:nvSpPr>
        <p:spPr bwMode="auto">
          <a:xfrm>
            <a:off x="4175125" y="4403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i="1">
                <a:solidFill>
                  <a:schemeClr val="accent2"/>
                </a:solidFill>
              </a:rPr>
              <a:t>28</a:t>
            </a:r>
          </a:p>
        </p:txBody>
      </p:sp>
      <p:sp>
        <p:nvSpPr>
          <p:cNvPr id="24608" name="Rectangle 33"/>
          <p:cNvSpPr>
            <a:spLocks noChangeArrowheads="1"/>
          </p:cNvSpPr>
          <p:nvPr/>
        </p:nvSpPr>
        <p:spPr bwMode="auto">
          <a:xfrm>
            <a:off x="1736725" y="2879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29</a:t>
            </a:r>
          </a:p>
        </p:txBody>
      </p:sp>
      <p:sp>
        <p:nvSpPr>
          <p:cNvPr id="24609" name="Rectangle 34"/>
          <p:cNvSpPr>
            <a:spLocks noChangeArrowheads="1"/>
          </p:cNvSpPr>
          <p:nvPr/>
        </p:nvSpPr>
        <p:spPr bwMode="auto">
          <a:xfrm>
            <a:off x="4632325" y="2955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30</a:t>
            </a:r>
          </a:p>
        </p:txBody>
      </p:sp>
      <p:sp>
        <p:nvSpPr>
          <p:cNvPr id="24610" name="Rectangle 35"/>
          <p:cNvSpPr>
            <a:spLocks noChangeArrowheads="1"/>
          </p:cNvSpPr>
          <p:nvPr/>
        </p:nvSpPr>
        <p:spPr bwMode="auto">
          <a:xfrm>
            <a:off x="1279525" y="5165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i="1">
                <a:solidFill>
                  <a:schemeClr val="accent2"/>
                </a:solidFill>
              </a:rPr>
              <a:t>31</a:t>
            </a:r>
          </a:p>
        </p:txBody>
      </p:sp>
      <p:sp>
        <p:nvSpPr>
          <p:cNvPr id="24611" name="Rectangle 36"/>
          <p:cNvSpPr>
            <a:spLocks noChangeArrowheads="1"/>
          </p:cNvSpPr>
          <p:nvPr/>
        </p:nvSpPr>
        <p:spPr bwMode="auto">
          <a:xfrm>
            <a:off x="4556125" y="5241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32</a:t>
            </a:r>
          </a:p>
        </p:txBody>
      </p:sp>
      <p:sp>
        <p:nvSpPr>
          <p:cNvPr id="24612" name="Rectangle 37"/>
          <p:cNvSpPr>
            <a:spLocks noChangeArrowheads="1"/>
          </p:cNvSpPr>
          <p:nvPr/>
        </p:nvSpPr>
        <p:spPr bwMode="auto">
          <a:xfrm>
            <a:off x="1965325" y="65373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33</a:t>
            </a:r>
          </a:p>
        </p:txBody>
      </p:sp>
      <p:sp>
        <p:nvSpPr>
          <p:cNvPr id="24613" name="Rectangle 38"/>
          <p:cNvSpPr>
            <a:spLocks noChangeArrowheads="1"/>
          </p:cNvSpPr>
          <p:nvPr/>
        </p:nvSpPr>
        <p:spPr bwMode="auto">
          <a:xfrm>
            <a:off x="4937125" y="58515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34</a:t>
            </a:r>
          </a:p>
        </p:txBody>
      </p:sp>
      <p:sp>
        <p:nvSpPr>
          <p:cNvPr id="24614" name="Rectangle 39"/>
          <p:cNvSpPr>
            <a:spLocks noChangeArrowheads="1"/>
          </p:cNvSpPr>
          <p:nvPr/>
        </p:nvSpPr>
        <p:spPr bwMode="auto">
          <a:xfrm>
            <a:off x="5851525" y="6080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36</a:t>
            </a:r>
          </a:p>
        </p:txBody>
      </p:sp>
      <p:sp>
        <p:nvSpPr>
          <p:cNvPr id="24615" name="Rectangle 40"/>
          <p:cNvSpPr>
            <a:spLocks noChangeArrowheads="1"/>
          </p:cNvSpPr>
          <p:nvPr/>
        </p:nvSpPr>
        <p:spPr bwMode="auto">
          <a:xfrm rot="-7260000">
            <a:off x="2574925" y="38703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37</a:t>
            </a:r>
          </a:p>
        </p:txBody>
      </p:sp>
      <p:sp>
        <p:nvSpPr>
          <p:cNvPr id="24616" name="Rectangle 41"/>
          <p:cNvSpPr>
            <a:spLocks noChangeArrowheads="1"/>
          </p:cNvSpPr>
          <p:nvPr/>
        </p:nvSpPr>
        <p:spPr bwMode="auto">
          <a:xfrm rot="-4260000">
            <a:off x="5775325" y="3032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i="1">
                <a:solidFill>
                  <a:schemeClr val="accent2"/>
                </a:solidFill>
              </a:rPr>
              <a:t>38</a:t>
            </a:r>
          </a:p>
        </p:txBody>
      </p:sp>
      <p:sp>
        <p:nvSpPr>
          <p:cNvPr id="24617" name="Rectangle 42"/>
          <p:cNvSpPr>
            <a:spLocks noChangeArrowheads="1"/>
          </p:cNvSpPr>
          <p:nvPr/>
        </p:nvSpPr>
        <p:spPr bwMode="auto">
          <a:xfrm>
            <a:off x="2498725" y="4403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i="1">
                <a:solidFill>
                  <a:schemeClr val="accent2"/>
                </a:solidFill>
              </a:rPr>
              <a:t>39</a:t>
            </a:r>
          </a:p>
        </p:txBody>
      </p:sp>
      <p:sp>
        <p:nvSpPr>
          <p:cNvPr id="24618" name="Rectangle 43"/>
          <p:cNvSpPr>
            <a:spLocks noChangeArrowheads="1"/>
          </p:cNvSpPr>
          <p:nvPr/>
        </p:nvSpPr>
        <p:spPr bwMode="auto">
          <a:xfrm>
            <a:off x="5013325" y="4479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40</a:t>
            </a:r>
          </a:p>
        </p:txBody>
      </p:sp>
      <p:sp>
        <p:nvSpPr>
          <p:cNvPr id="24619" name="Rectangle 44"/>
          <p:cNvSpPr>
            <a:spLocks noChangeArrowheads="1"/>
          </p:cNvSpPr>
          <p:nvPr/>
        </p:nvSpPr>
        <p:spPr bwMode="auto">
          <a:xfrm>
            <a:off x="2651125" y="31083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41</a:t>
            </a:r>
          </a:p>
        </p:txBody>
      </p:sp>
      <p:sp>
        <p:nvSpPr>
          <p:cNvPr id="24620" name="Rectangle 45"/>
          <p:cNvSpPr>
            <a:spLocks noChangeArrowheads="1"/>
          </p:cNvSpPr>
          <p:nvPr/>
        </p:nvSpPr>
        <p:spPr bwMode="auto">
          <a:xfrm rot="10800000">
            <a:off x="5851525" y="4479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42</a:t>
            </a:r>
          </a:p>
        </p:txBody>
      </p:sp>
      <p:sp>
        <p:nvSpPr>
          <p:cNvPr id="24621" name="Rectangle 46"/>
          <p:cNvSpPr>
            <a:spLocks noChangeArrowheads="1"/>
          </p:cNvSpPr>
          <p:nvPr/>
        </p:nvSpPr>
        <p:spPr bwMode="auto">
          <a:xfrm>
            <a:off x="2498725" y="5241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43</a:t>
            </a:r>
          </a:p>
        </p:txBody>
      </p:sp>
      <p:sp>
        <p:nvSpPr>
          <p:cNvPr id="24622" name="Rectangle 47"/>
          <p:cNvSpPr>
            <a:spLocks noChangeArrowheads="1"/>
          </p:cNvSpPr>
          <p:nvPr/>
        </p:nvSpPr>
        <p:spPr bwMode="auto">
          <a:xfrm>
            <a:off x="5699125" y="53943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44</a:t>
            </a:r>
          </a:p>
        </p:txBody>
      </p:sp>
      <p:sp>
        <p:nvSpPr>
          <p:cNvPr id="24623" name="Rectangle 48"/>
          <p:cNvSpPr>
            <a:spLocks noChangeArrowheads="1"/>
          </p:cNvSpPr>
          <p:nvPr/>
        </p:nvSpPr>
        <p:spPr bwMode="auto">
          <a:xfrm rot="3180000">
            <a:off x="2574925" y="7527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45</a:t>
            </a:r>
          </a:p>
        </p:txBody>
      </p:sp>
      <p:sp>
        <p:nvSpPr>
          <p:cNvPr id="24624" name="Rectangle 49"/>
          <p:cNvSpPr>
            <a:spLocks noChangeArrowheads="1"/>
          </p:cNvSpPr>
          <p:nvPr/>
        </p:nvSpPr>
        <p:spPr bwMode="auto">
          <a:xfrm rot="10800000">
            <a:off x="5470525" y="66135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46</a:t>
            </a:r>
          </a:p>
        </p:txBody>
      </p:sp>
      <p:sp>
        <p:nvSpPr>
          <p:cNvPr id="24625" name="Rectangle 50"/>
          <p:cNvSpPr>
            <a:spLocks noChangeArrowheads="1"/>
          </p:cNvSpPr>
          <p:nvPr/>
        </p:nvSpPr>
        <p:spPr bwMode="auto">
          <a:xfrm>
            <a:off x="1050925" y="7604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47</a:t>
            </a:r>
          </a:p>
        </p:txBody>
      </p:sp>
      <p:sp>
        <p:nvSpPr>
          <p:cNvPr id="24626" name="Rectangle 51"/>
          <p:cNvSpPr>
            <a:spLocks noChangeArrowheads="1"/>
          </p:cNvSpPr>
          <p:nvPr/>
        </p:nvSpPr>
        <p:spPr bwMode="auto">
          <a:xfrm>
            <a:off x="5622925" y="72993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48</a:t>
            </a:r>
          </a:p>
        </p:txBody>
      </p:sp>
      <p:sp>
        <p:nvSpPr>
          <p:cNvPr id="24627" name="Rectangle 52"/>
          <p:cNvSpPr>
            <a:spLocks noChangeArrowheads="1"/>
          </p:cNvSpPr>
          <p:nvPr/>
        </p:nvSpPr>
        <p:spPr bwMode="auto">
          <a:xfrm>
            <a:off x="1736725" y="7223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chemeClr val="accent2"/>
                </a:solidFill>
              </a:rPr>
              <a:t>35</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59CA2645-0782-409A-BFD0-24B447524FAD}" type="slidenum">
              <a:rPr lang="en-US" altLang="en-US" sz="1400"/>
              <a:pPr>
                <a:spcBef>
                  <a:spcPct val="0"/>
                </a:spcBef>
                <a:buFontTx/>
                <a:buNone/>
              </a:pPr>
              <a:t>100</a:t>
            </a:fld>
            <a:endParaRPr lang="en-US" altLang="en-US" sz="1400"/>
          </a:p>
        </p:txBody>
      </p:sp>
      <p:sp>
        <p:nvSpPr>
          <p:cNvPr id="195587" name="Rectangle 2"/>
          <p:cNvSpPr>
            <a:spLocks noGrp="1" noChangeArrowheads="1"/>
          </p:cNvSpPr>
          <p:nvPr>
            <p:ph type="title"/>
          </p:nvPr>
        </p:nvSpPr>
        <p:spPr>
          <a:xfrm>
            <a:off x="533400" y="609600"/>
            <a:ext cx="5829300" cy="838200"/>
          </a:xfrm>
        </p:spPr>
        <p:txBody>
          <a:bodyPr/>
          <a:lstStyle/>
          <a:p>
            <a:r>
              <a:rPr lang="en-US" altLang="en-US" sz="3600" b="1" smtClean="0"/>
              <a:t>STRESS REDUCERS</a:t>
            </a:r>
            <a:endParaRPr lang="en-US" altLang="en-US" smtClean="0"/>
          </a:p>
        </p:txBody>
      </p:sp>
      <p:sp>
        <p:nvSpPr>
          <p:cNvPr id="195588" name="Text Box 4"/>
          <p:cNvSpPr txBox="1">
            <a:spLocks noChangeArrowheads="1"/>
          </p:cNvSpPr>
          <p:nvPr/>
        </p:nvSpPr>
        <p:spPr bwMode="auto">
          <a:xfrm>
            <a:off x="533400" y="1447800"/>
            <a:ext cx="57912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000" b="1"/>
              <a:t>Fear</a:t>
            </a:r>
            <a:r>
              <a:rPr lang="en-US" altLang="en-US" sz="2000"/>
              <a:t>:  A distressing emotion aroused by an impending pain, danger or evil; </a:t>
            </a:r>
            <a:r>
              <a:rPr lang="en-US" altLang="en-US" sz="2000" b="1" i="1"/>
              <a:t>or by the illusion of such</a:t>
            </a:r>
            <a:r>
              <a:rPr lang="en-US" altLang="en-US" sz="2000"/>
              <a:t>.  According to some surveys, presenting before a group</a:t>
            </a:r>
          </a:p>
          <a:p>
            <a:pPr>
              <a:spcBef>
                <a:spcPct val="0"/>
              </a:spcBef>
              <a:buFontTx/>
              <a:buNone/>
            </a:pPr>
            <a:r>
              <a:rPr lang="en-US" altLang="en-US" sz="2000"/>
              <a:t>is a leading “fear creator”.  No matter what nervous symptoms you experience before your audience, the secret is to </a:t>
            </a:r>
            <a:r>
              <a:rPr lang="en-US" altLang="en-US" sz="2000" b="1" i="1"/>
              <a:t>control</a:t>
            </a:r>
            <a:r>
              <a:rPr lang="en-US" altLang="en-US" sz="2000"/>
              <a:t> nervousness - not eliminate it.</a:t>
            </a:r>
          </a:p>
          <a:p>
            <a:pPr>
              <a:spcBef>
                <a:spcPct val="0"/>
              </a:spcBef>
              <a:buFontTx/>
              <a:buNone/>
            </a:pPr>
            <a:endParaRPr lang="en-US" altLang="en-US" sz="2000"/>
          </a:p>
        </p:txBody>
      </p:sp>
      <p:pic>
        <p:nvPicPr>
          <p:cNvPr id="195590" name="Picture 3" title="Photo of a stressed out fac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33400" y="3578225"/>
            <a:ext cx="58293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B7B37D61-BEB3-48B4-BD84-1C02D5E160E5}" type="slidenum">
              <a:rPr lang="en-US" altLang="en-US" sz="1400"/>
              <a:pPr>
                <a:spcBef>
                  <a:spcPct val="0"/>
                </a:spcBef>
                <a:buFontTx/>
                <a:buNone/>
              </a:pPr>
              <a:t>101</a:t>
            </a:fld>
            <a:endParaRPr lang="en-US" altLang="en-US" sz="1400"/>
          </a:p>
        </p:txBody>
      </p:sp>
      <p:sp>
        <p:nvSpPr>
          <p:cNvPr id="197635" name="Rectangle 2"/>
          <p:cNvSpPr>
            <a:spLocks noGrp="1" noChangeArrowheads="1"/>
          </p:cNvSpPr>
          <p:nvPr>
            <p:ph type="title"/>
          </p:nvPr>
        </p:nvSpPr>
        <p:spPr>
          <a:xfrm>
            <a:off x="533400" y="609600"/>
            <a:ext cx="5829300" cy="838200"/>
          </a:xfrm>
        </p:spPr>
        <p:txBody>
          <a:bodyPr/>
          <a:lstStyle/>
          <a:p>
            <a:r>
              <a:rPr lang="en-US" altLang="en-US" sz="3600" b="1" dirty="0" smtClean="0"/>
              <a:t>STRESS REDUCERS </a:t>
            </a:r>
            <a:endParaRPr lang="en-US" altLang="en-US" dirty="0" smtClean="0"/>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903" y="-5255"/>
            <a:ext cx="6858000" cy="9144000"/>
          </a:xfrm>
          <a:prstGeom prst="rect">
            <a:avLst/>
          </a:prstGeom>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p:txBody>
          <a:bodyPr/>
          <a:lstStyle/>
          <a:p>
            <a:r>
              <a:rPr lang="en-US" altLang="en-US" sz="3600" b="1" dirty="0" smtClean="0">
                <a:solidFill>
                  <a:schemeClr val="tx1"/>
                </a:solidFill>
              </a:rPr>
              <a:t>POP QUIZ!  </a:t>
            </a:r>
          </a:p>
        </p:txBody>
      </p:sp>
      <p:sp>
        <p:nvSpPr>
          <p:cNvPr id="199683" name="Content Placeholder 2"/>
          <p:cNvSpPr>
            <a:spLocks noGrp="1"/>
          </p:cNvSpPr>
          <p:nvPr>
            <p:ph idx="1"/>
          </p:nvPr>
        </p:nvSpPr>
        <p:spPr>
          <a:xfrm>
            <a:off x="514350" y="1981200"/>
            <a:ext cx="6038850" cy="6400800"/>
          </a:xfrm>
        </p:spPr>
        <p:txBody>
          <a:bodyPr/>
          <a:lstStyle/>
          <a:p>
            <a:pPr marL="0" indent="0">
              <a:buFontTx/>
              <a:buNone/>
            </a:pPr>
            <a:r>
              <a:rPr lang="en-US" altLang="en-US" sz="1600" b="1" smtClean="0"/>
              <a:t>True or False</a:t>
            </a:r>
          </a:p>
          <a:p>
            <a:pPr marL="0" indent="0">
              <a:buFontTx/>
              <a:buNone/>
            </a:pPr>
            <a:r>
              <a:rPr lang="en-US" altLang="en-US" sz="1600" smtClean="0"/>
              <a:t>T or F	1. V3 has to do with the three most important variables to 	writing training objectives.</a:t>
            </a:r>
          </a:p>
          <a:p>
            <a:pPr marL="0" indent="0">
              <a:buFontTx/>
              <a:buNone/>
            </a:pPr>
            <a:r>
              <a:rPr lang="en-US" altLang="en-US" sz="1600" smtClean="0"/>
              <a:t>	</a:t>
            </a:r>
          </a:p>
          <a:p>
            <a:pPr marL="0" indent="0">
              <a:buFontTx/>
              <a:buNone/>
            </a:pPr>
            <a:endParaRPr lang="en-US" altLang="en-US" sz="1600" smtClean="0"/>
          </a:p>
          <a:p>
            <a:pPr marL="0" indent="0">
              <a:buFontTx/>
              <a:buNone/>
            </a:pPr>
            <a:r>
              <a:rPr lang="en-US" altLang="en-US" sz="1600" smtClean="0"/>
              <a:t>T or F	2. An imagery word is a word that forms a picture in your 	mind.</a:t>
            </a:r>
          </a:p>
          <a:p>
            <a:pPr marL="0" indent="0">
              <a:buFontTx/>
              <a:buNone/>
            </a:pPr>
            <a:endParaRPr lang="en-US" altLang="en-US" sz="1600" smtClean="0"/>
          </a:p>
          <a:p>
            <a:pPr marL="0" indent="0">
              <a:buFontTx/>
              <a:buNone/>
            </a:pPr>
            <a:endParaRPr lang="en-US" altLang="en-US" sz="1600" smtClean="0"/>
          </a:p>
          <a:p>
            <a:pPr marL="0" indent="0">
              <a:buFontTx/>
              <a:buNone/>
            </a:pPr>
            <a:r>
              <a:rPr lang="en-US" altLang="en-US" sz="1600" smtClean="0"/>
              <a:t>T or F	3. When speaking to your training audience you should 	pause for emphasis.</a:t>
            </a:r>
          </a:p>
          <a:p>
            <a:pPr marL="0" indent="0">
              <a:buFontTx/>
              <a:buNone/>
            </a:pPr>
            <a:endParaRPr lang="en-US" altLang="en-US" sz="1600" smtClean="0"/>
          </a:p>
          <a:p>
            <a:pPr marL="0" indent="0">
              <a:buFontTx/>
              <a:buNone/>
            </a:pPr>
            <a:endParaRPr lang="en-US" altLang="en-US" sz="1600" smtClean="0"/>
          </a:p>
          <a:p>
            <a:pPr marL="0" indent="0">
              <a:buFontTx/>
              <a:buNone/>
            </a:pPr>
            <a:r>
              <a:rPr lang="en-US" altLang="en-US" sz="1600" smtClean="0"/>
              <a:t>T or F	4. When speaking to your audience you should avoid head 	movements as they are distracting.</a:t>
            </a:r>
          </a:p>
          <a:p>
            <a:pPr marL="0" indent="0">
              <a:buFontTx/>
              <a:buNone/>
            </a:pPr>
            <a:r>
              <a:rPr lang="en-US" altLang="en-US" sz="1600" smtClean="0"/>
              <a:t>	</a:t>
            </a:r>
          </a:p>
          <a:p>
            <a:pPr marL="0" indent="0">
              <a:buFontTx/>
              <a:buNone/>
            </a:pPr>
            <a:endParaRPr lang="en-US" altLang="en-US" sz="1600" smtClean="0"/>
          </a:p>
          <a:p>
            <a:pPr marL="0" indent="0">
              <a:buFontTx/>
              <a:buNone/>
            </a:pPr>
            <a:r>
              <a:rPr lang="en-US" altLang="en-US" sz="1600" smtClean="0"/>
              <a:t>T or F	5. You should sometimes use a “poker face” to demonstrate 	confidence.</a:t>
            </a:r>
          </a:p>
          <a:p>
            <a:pPr marL="0" indent="0">
              <a:buFontTx/>
              <a:buNone/>
            </a:pPr>
            <a:endParaRPr lang="en-US" altLang="en-US" sz="1600" smtClean="0"/>
          </a:p>
          <a:p>
            <a:pPr marL="0" indent="0">
              <a:buFontTx/>
              <a:buNone/>
            </a:pPr>
            <a:endParaRPr lang="en-US" altLang="en-US" sz="1600" smtClean="0"/>
          </a:p>
        </p:txBody>
      </p:sp>
      <p:sp>
        <p:nvSpPr>
          <p:cNvPr id="199684"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EA4FD368-6872-4022-88FF-9D3C4A4C4BA3}" type="slidenum">
              <a:rPr lang="en-US" altLang="en-US" sz="1400"/>
              <a:pPr>
                <a:spcBef>
                  <a:spcPct val="0"/>
                </a:spcBef>
                <a:buFontTx/>
                <a:buNone/>
              </a:pPr>
              <a:t>102</a:t>
            </a:fld>
            <a:endParaRPr lang="en-US" altLang="en-US" sz="140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a:xfrm>
            <a:off x="523875" y="685800"/>
            <a:ext cx="5829300" cy="939800"/>
          </a:xfrm>
        </p:spPr>
        <p:txBody>
          <a:bodyPr/>
          <a:lstStyle/>
          <a:p>
            <a:r>
              <a:rPr lang="en-US" altLang="en-US" sz="3600" b="1" smtClean="0"/>
              <a:t>YOUR TURN!</a:t>
            </a:r>
          </a:p>
        </p:txBody>
      </p:sp>
      <p:sp>
        <p:nvSpPr>
          <p:cNvPr id="201731" name="Content Placeholder 2"/>
          <p:cNvSpPr>
            <a:spLocks noGrp="1"/>
          </p:cNvSpPr>
          <p:nvPr>
            <p:ph idx="1"/>
          </p:nvPr>
        </p:nvSpPr>
        <p:spPr>
          <a:xfrm>
            <a:off x="514350" y="1778000"/>
            <a:ext cx="5829300" cy="6604000"/>
          </a:xfrm>
        </p:spPr>
        <p:txBody>
          <a:bodyPr/>
          <a:lstStyle/>
          <a:p>
            <a:r>
              <a:rPr lang="en-US" altLang="en-US" sz="2800" smtClean="0"/>
              <a:t>Get with a partner or form a group of up to 3 people</a:t>
            </a:r>
          </a:p>
          <a:p>
            <a:endParaRPr lang="en-US" altLang="en-US" sz="2800" smtClean="0"/>
          </a:p>
          <a:p>
            <a:r>
              <a:rPr lang="en-US" altLang="en-US" sz="2800" smtClean="0"/>
              <a:t>Select at least 10 slides from this presentation.  The slides should be consecutive.</a:t>
            </a:r>
          </a:p>
          <a:p>
            <a:endParaRPr lang="en-US" altLang="en-US" sz="2800" smtClean="0"/>
          </a:p>
          <a:p>
            <a:r>
              <a:rPr lang="en-US" altLang="en-US" sz="2800" smtClean="0"/>
              <a:t>Divide presentation equally within your team</a:t>
            </a:r>
          </a:p>
          <a:p>
            <a:endParaRPr lang="en-US" altLang="en-US" sz="2800" smtClean="0"/>
          </a:p>
          <a:p>
            <a:r>
              <a:rPr lang="en-US" altLang="en-US" sz="2800" smtClean="0"/>
              <a:t>Prepare and deliver a presentation!</a:t>
            </a:r>
          </a:p>
          <a:p>
            <a:endParaRPr lang="en-US" altLang="en-US" smtClean="0"/>
          </a:p>
        </p:txBody>
      </p:sp>
      <p:sp>
        <p:nvSpPr>
          <p:cNvPr id="201732"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45934A0F-D474-4970-AD4C-DF8056E2F46C}" type="slidenum">
              <a:rPr lang="en-US" altLang="en-US" sz="1400"/>
              <a:pPr>
                <a:spcBef>
                  <a:spcPct val="0"/>
                </a:spcBef>
                <a:buFontTx/>
                <a:buNone/>
              </a:pPr>
              <a:t>103</a:t>
            </a:fld>
            <a:endParaRPr lang="en-US" altLang="en-US" sz="140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Footer Placeholder 4"/>
          <p:cNvSpPr>
            <a:spLocks noGrp="1"/>
          </p:cNvSpPr>
          <p:nvPr>
            <p:ph type="ftr" sz="quarter" idx="4294967295"/>
          </p:nvPr>
        </p:nvSpPr>
        <p:spPr>
          <a:xfrm>
            <a:off x="4914900" y="8686800"/>
            <a:ext cx="1428750" cy="2540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smtClean="0">
                <a:cs typeface="Arial" pitchFamily="34" charset="0"/>
              </a:rPr>
              <a:t> </a:t>
            </a:r>
          </a:p>
          <a:p>
            <a:pPr>
              <a:spcBef>
                <a:spcPct val="0"/>
              </a:spcBef>
              <a:buFontTx/>
              <a:buNone/>
            </a:pPr>
            <a:endParaRPr lang="en-US" altLang="en-US" sz="1400" smtClean="0">
              <a:cs typeface="Arial" pitchFamily="34" charset="0"/>
            </a:endParaRPr>
          </a:p>
          <a:p>
            <a:pPr algn="r">
              <a:spcBef>
                <a:spcPct val="0"/>
              </a:spcBef>
              <a:buFontTx/>
              <a:buNone/>
            </a:pPr>
            <a:r>
              <a:rPr lang="en-US" altLang="en-US" sz="1000" smtClean="0">
                <a:cs typeface="Arial" pitchFamily="34" charset="0"/>
              </a:rPr>
              <a:t>                           </a:t>
            </a:r>
            <a:r>
              <a:rPr lang="en-US" altLang="en-US" sz="1400" smtClean="0">
                <a:cs typeface="Arial" pitchFamily="34" charset="0"/>
              </a:rPr>
              <a:t> </a:t>
            </a:r>
          </a:p>
        </p:txBody>
      </p:sp>
      <p:sp>
        <p:nvSpPr>
          <p:cNvPr id="203779"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383DD759-90AC-456E-8704-A5F0E028A665}" type="slidenum">
              <a:rPr lang="en-US" altLang="en-US" sz="1400"/>
              <a:pPr>
                <a:spcBef>
                  <a:spcPct val="0"/>
                </a:spcBef>
                <a:buFontTx/>
                <a:buNone/>
              </a:pPr>
              <a:t>104</a:t>
            </a:fld>
            <a:endParaRPr lang="en-US" altLang="en-US" sz="1400"/>
          </a:p>
        </p:txBody>
      </p:sp>
      <p:sp>
        <p:nvSpPr>
          <p:cNvPr id="203780" name="Rectangle 2"/>
          <p:cNvSpPr>
            <a:spLocks noGrp="1" noChangeArrowheads="1"/>
          </p:cNvSpPr>
          <p:nvPr>
            <p:ph type="title"/>
          </p:nvPr>
        </p:nvSpPr>
        <p:spPr>
          <a:xfrm>
            <a:off x="533400" y="533400"/>
            <a:ext cx="5829300" cy="1295400"/>
          </a:xfrm>
        </p:spPr>
        <p:txBody>
          <a:bodyPr/>
          <a:lstStyle/>
          <a:p>
            <a:r>
              <a:rPr lang="en-US" altLang="en-US" sz="3600" b="1" smtClean="0"/>
              <a:t>YOUR PRESENTATION</a:t>
            </a:r>
            <a:endParaRPr lang="en-US" altLang="en-US" smtClean="0"/>
          </a:p>
        </p:txBody>
      </p:sp>
      <p:sp>
        <p:nvSpPr>
          <p:cNvPr id="182277" name="Rectangle 3"/>
          <p:cNvSpPr>
            <a:spLocks noGrp="1" noChangeArrowheads="1"/>
          </p:cNvSpPr>
          <p:nvPr>
            <p:ph type="body" idx="1"/>
          </p:nvPr>
        </p:nvSpPr>
        <p:spPr>
          <a:xfrm>
            <a:off x="533400" y="1905000"/>
            <a:ext cx="5829300" cy="5486400"/>
          </a:xfrm>
        </p:spPr>
        <p:txBody>
          <a:bodyPr/>
          <a:lstStyle/>
          <a:p>
            <a:pPr marL="0" indent="0">
              <a:lnSpc>
                <a:spcPct val="50000"/>
              </a:lnSpc>
              <a:buFontTx/>
              <a:buNone/>
              <a:defRPr/>
            </a:pPr>
            <a:endParaRPr lang="en-US" altLang="en-US" sz="2800" dirty="0" smtClean="0"/>
          </a:p>
          <a:p>
            <a:pPr>
              <a:defRPr/>
            </a:pPr>
            <a:r>
              <a:rPr lang="en-US" altLang="en-US" sz="2800" dirty="0" smtClean="0"/>
              <a:t>Each presentation should be at least 5 minutes but no more than 10.</a:t>
            </a:r>
          </a:p>
          <a:p>
            <a:pPr>
              <a:defRPr/>
            </a:pPr>
            <a:endParaRPr lang="en-US" altLang="en-US" sz="2800" dirty="0" smtClean="0"/>
          </a:p>
          <a:p>
            <a:pPr>
              <a:defRPr/>
            </a:pPr>
            <a:r>
              <a:rPr lang="en-US" altLang="en-US" sz="2800" dirty="0" smtClean="0"/>
              <a:t>Your presentation will be critiqued by your class mates (see following pages). </a:t>
            </a:r>
          </a:p>
          <a:p>
            <a:pPr>
              <a:lnSpc>
                <a:spcPct val="50000"/>
              </a:lnSpc>
              <a:defRPr/>
            </a:pPr>
            <a:endParaRPr lang="en-US" altLang="en-US" sz="2800" dirty="0" smtClean="0"/>
          </a:p>
          <a:p>
            <a:pPr>
              <a:lnSpc>
                <a:spcPct val="50000"/>
              </a:lnSpc>
              <a:defRPr/>
            </a:pPr>
            <a:endParaRPr lang="en-US" altLang="en-US" sz="2800" dirty="0" smtClean="0"/>
          </a:p>
          <a:p>
            <a:pPr>
              <a:defRPr/>
            </a:pPr>
            <a:r>
              <a:rPr lang="en-US" altLang="en-US" sz="2800" dirty="0" smtClean="0"/>
              <a:t>You will critique others so that we all may learn together!</a:t>
            </a:r>
          </a:p>
          <a:p>
            <a:pPr>
              <a:defRPr/>
            </a:pPr>
            <a:endParaRPr lang="en-US" altLang="en-US" sz="2800" dirty="0"/>
          </a:p>
          <a:p>
            <a:pPr>
              <a:defRPr/>
            </a:pPr>
            <a:r>
              <a:rPr lang="en-US" altLang="en-US" sz="2800" dirty="0" smtClean="0"/>
              <a:t>You and your team have 30 minutes to prepare.</a:t>
            </a:r>
          </a:p>
          <a:p>
            <a:pPr>
              <a:defRPr/>
            </a:pPr>
            <a:endParaRPr lang="en-US" altLang="en-US" sz="2800" dirty="0" smtClean="0"/>
          </a:p>
          <a:p>
            <a:pPr>
              <a:defRPr/>
            </a:pPr>
            <a:endParaRPr lang="en-US" altLang="en-US" dirty="0"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BB68C6FA-AE4D-4127-9EC8-494D9AC6B991}" type="slidenum">
              <a:rPr lang="en-US" altLang="en-US" sz="1400"/>
              <a:pPr>
                <a:spcBef>
                  <a:spcPct val="0"/>
                </a:spcBef>
                <a:buFontTx/>
                <a:buNone/>
              </a:pPr>
              <a:t>105</a:t>
            </a:fld>
            <a:endParaRPr lang="en-US" altLang="en-US" sz="1400"/>
          </a:p>
        </p:txBody>
      </p:sp>
      <p:sp>
        <p:nvSpPr>
          <p:cNvPr id="205827" name="Rectangle 2"/>
          <p:cNvSpPr>
            <a:spLocks noGrp="1" noChangeArrowheads="1"/>
          </p:cNvSpPr>
          <p:nvPr>
            <p:ph type="title"/>
          </p:nvPr>
        </p:nvSpPr>
        <p:spPr>
          <a:xfrm>
            <a:off x="533400" y="533400"/>
            <a:ext cx="5829300" cy="1295400"/>
          </a:xfrm>
        </p:spPr>
        <p:txBody>
          <a:bodyPr/>
          <a:lstStyle/>
          <a:p>
            <a:r>
              <a:rPr lang="en-US" altLang="en-US" sz="3600" b="1" smtClean="0"/>
              <a:t>CRITIQUE SHEET</a:t>
            </a:r>
            <a:endParaRPr lang="en-US" altLang="en-US" smtClean="0"/>
          </a:p>
        </p:txBody>
      </p:sp>
      <p:sp>
        <p:nvSpPr>
          <p:cNvPr id="104454" name="Rectangle 4"/>
          <p:cNvSpPr>
            <a:spLocks noGrp="1" noChangeArrowheads="1"/>
          </p:cNvSpPr>
          <p:nvPr>
            <p:ph type="body" sz="half" idx="2"/>
          </p:nvPr>
        </p:nvSpPr>
        <p:spPr>
          <a:xfrm>
            <a:off x="788988" y="1825625"/>
            <a:ext cx="5554662" cy="6403975"/>
          </a:xfrm>
        </p:spPr>
        <p:txBody>
          <a:bodyPr/>
          <a:lstStyle/>
          <a:p>
            <a:pPr marL="0" algn="ctr" eaLnBrk="1" fontAlgn="t" hangingPunct="1">
              <a:spcBef>
                <a:spcPts val="0"/>
              </a:spcBef>
              <a:spcAft>
                <a:spcPts val="0"/>
              </a:spcAft>
              <a:defRPr/>
            </a:pPr>
            <a:r>
              <a:rPr lang="en-US" sz="1600" b="1" kern="1200" dirty="0">
                <a:solidFill>
                  <a:srgbClr val="FFFFFF"/>
                </a:solidFill>
              </a:rPr>
              <a:t>Good Trainer Characteristics (Page 15)</a:t>
            </a:r>
            <a:endParaRPr lang="en-US" sz="1600" dirty="0">
              <a:latin typeface="Arial" panose="020B0604020202020204" pitchFamily="34" charset="0"/>
            </a:endParaRPr>
          </a:p>
          <a:p>
            <a:pPr marL="0" indent="0" eaLnBrk="1" fontAlgn="t" hangingPunct="1">
              <a:buFontTx/>
              <a:buNone/>
              <a:defRPr/>
            </a:pPr>
            <a:endParaRPr lang="en-US" sz="1600"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858000" cy="9144000"/>
          </a:xfrm>
          <a:prstGeom prst="rect">
            <a:avLst/>
          </a:prstGeom>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a:xfrm>
            <a:off x="2557463" y="8839200"/>
            <a:ext cx="2171700" cy="609600"/>
          </a:xfrm>
        </p:spPr>
        <p:txBody>
          <a:bodyPr/>
          <a:lstStyle/>
          <a:p>
            <a:pPr>
              <a:defRPr/>
            </a:pPr>
            <a:r>
              <a:rPr lang="en-US" altLang="en-US" dirty="0"/>
              <a:t> </a:t>
            </a:r>
          </a:p>
          <a:p>
            <a:pPr>
              <a:defRPr/>
            </a:pPr>
            <a:endParaRPr lang="en-US" altLang="en-US" dirty="0"/>
          </a:p>
          <a:p>
            <a:pPr>
              <a:defRPr/>
            </a:pPr>
            <a:r>
              <a:rPr lang="en-US" altLang="en-US" sz="1000" dirty="0"/>
              <a:t>                           </a:t>
            </a:r>
            <a:endParaRPr lang="en-US" altLang="en-US" dirty="0"/>
          </a:p>
        </p:txBody>
      </p:sp>
      <p:sp>
        <p:nvSpPr>
          <p:cNvPr id="207875"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936ED204-1CB5-48B2-B6FE-86D9F414ECDF}" type="slidenum">
              <a:rPr lang="en-US" altLang="en-US" sz="1400"/>
              <a:pPr>
                <a:spcBef>
                  <a:spcPct val="0"/>
                </a:spcBef>
                <a:buFontTx/>
                <a:buNone/>
              </a:pPr>
              <a:t>106</a:t>
            </a:fld>
            <a:endParaRPr lang="en-US" altLang="en-US" sz="1400"/>
          </a:p>
        </p:txBody>
      </p:sp>
      <p:sp>
        <p:nvSpPr>
          <p:cNvPr id="207876" name="Rectangle 2"/>
          <p:cNvSpPr>
            <a:spLocks noGrp="1" noChangeArrowheads="1"/>
          </p:cNvSpPr>
          <p:nvPr>
            <p:ph type="title"/>
          </p:nvPr>
        </p:nvSpPr>
        <p:spPr>
          <a:xfrm>
            <a:off x="533400" y="533400"/>
            <a:ext cx="5829300" cy="1295400"/>
          </a:xfrm>
        </p:spPr>
        <p:txBody>
          <a:bodyPr/>
          <a:lstStyle/>
          <a:p>
            <a:r>
              <a:rPr lang="en-US" altLang="en-US" sz="3600" b="1" dirty="0" smtClean="0"/>
              <a:t>CRITIQUE SHEET </a:t>
            </a:r>
            <a:endParaRPr lang="en-US" altLang="en-US" dirty="0" smtClean="0"/>
          </a:p>
        </p:txBody>
      </p:sp>
      <p:sp>
        <p:nvSpPr>
          <p:cNvPr id="104454" name="Rectangle 4"/>
          <p:cNvSpPr>
            <a:spLocks noGrp="1" noChangeArrowheads="1"/>
          </p:cNvSpPr>
          <p:nvPr>
            <p:ph type="body" sz="half" idx="2"/>
          </p:nvPr>
        </p:nvSpPr>
        <p:spPr>
          <a:xfrm>
            <a:off x="788988" y="1825625"/>
            <a:ext cx="5554662" cy="6403975"/>
          </a:xfrm>
        </p:spPr>
        <p:txBody>
          <a:bodyPr/>
          <a:lstStyle/>
          <a:p>
            <a:pPr marL="0" algn="ctr" eaLnBrk="1" fontAlgn="t" hangingPunct="1">
              <a:spcBef>
                <a:spcPts val="0"/>
              </a:spcBef>
              <a:spcAft>
                <a:spcPts val="0"/>
              </a:spcAft>
              <a:defRPr/>
            </a:pPr>
            <a:r>
              <a:rPr lang="en-US" sz="1600" b="1" kern="1200" dirty="0">
                <a:solidFill>
                  <a:srgbClr val="FFFFFF"/>
                </a:solidFill>
              </a:rPr>
              <a:t>Good Trainer Characteristics (Page 15)</a:t>
            </a:r>
            <a:endParaRPr lang="en-US" sz="1600" dirty="0">
              <a:latin typeface="Arial" panose="020B0604020202020204" pitchFamily="34" charset="0"/>
            </a:endParaRPr>
          </a:p>
          <a:p>
            <a:pPr marL="0" indent="0" eaLnBrk="1" fontAlgn="t" hangingPunct="1">
              <a:buFontTx/>
              <a:buNone/>
              <a:defRPr/>
            </a:pPr>
            <a:endParaRPr lang="en-US" sz="1600" dirty="0"/>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766" y="0"/>
            <a:ext cx="6857999" cy="9144000"/>
          </a:xfrm>
          <a:prstGeom prst="rect">
            <a:avLst/>
          </a:prstGeom>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p:cNvSpPr>
            <a:spLocks noGrp="1"/>
          </p:cNvSpPr>
          <p:nvPr>
            <p:ph type="title"/>
          </p:nvPr>
        </p:nvSpPr>
        <p:spPr/>
        <p:txBody>
          <a:bodyPr/>
          <a:lstStyle/>
          <a:p>
            <a:pPr eaLnBrk="1" hangingPunct="1"/>
            <a:r>
              <a:rPr lang="en-US" altLang="en-US" sz="3600" b="1" smtClean="0"/>
              <a:t>TRAINING EVALUATION</a:t>
            </a:r>
          </a:p>
        </p:txBody>
      </p:sp>
      <p:pic>
        <p:nvPicPr>
          <p:cNvPr id="209923" name="Picture 2" descr="http://image.slidesharecdn.com/kirkpatricklevelsoftrainingevaluation-140413223547-phpapp02/95/kirkpatricks-levels-of-training-evaluation-training-and-development-1-638.jpg?cb=139742880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667000"/>
            <a:ext cx="5829300" cy="4562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9924" name="Slide Number Placeholder 1"/>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C70C21C3-024F-4AD0-88CF-360502A37BB6}" type="slidenum">
              <a:rPr lang="en-US" altLang="en-US" sz="1400"/>
              <a:pPr>
                <a:spcBef>
                  <a:spcPct val="0"/>
                </a:spcBef>
                <a:buFontTx/>
                <a:buNone/>
              </a:pPr>
              <a:t>107</a:t>
            </a:fld>
            <a:endParaRPr lang="en-US" altLang="en-US" sz="1400"/>
          </a:p>
        </p:txBody>
      </p:sp>
    </p:spTree>
  </p:cSld>
  <p:clrMapOvr>
    <a:masterClrMapping/>
  </p:clrMapOvr>
  <p:transition spd="slow"/>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1"/>
          <p:cNvSpPr>
            <a:spLocks noGrp="1"/>
          </p:cNvSpPr>
          <p:nvPr>
            <p:ph type="title"/>
          </p:nvPr>
        </p:nvSpPr>
        <p:spPr/>
        <p:txBody>
          <a:bodyPr/>
          <a:lstStyle/>
          <a:p>
            <a:pPr eaLnBrk="1" hangingPunct="1"/>
            <a:r>
              <a:rPr lang="en-US" altLang="en-US" sz="3600" b="1" smtClean="0"/>
              <a:t>LEVELS OF EVALUATION</a:t>
            </a:r>
          </a:p>
        </p:txBody>
      </p:sp>
      <p:sp>
        <p:nvSpPr>
          <p:cNvPr id="211971" name="Content Placeholder 2"/>
          <p:cNvSpPr>
            <a:spLocks noGrp="1"/>
          </p:cNvSpPr>
          <p:nvPr>
            <p:ph idx="1"/>
          </p:nvPr>
        </p:nvSpPr>
        <p:spPr>
          <a:xfrm>
            <a:off x="609600" y="2743200"/>
            <a:ext cx="5105400" cy="4572000"/>
          </a:xfrm>
        </p:spPr>
        <p:txBody>
          <a:bodyPr/>
          <a:lstStyle/>
          <a:p>
            <a:pPr marL="0" indent="0" eaLnBrk="1" hangingPunct="1">
              <a:spcBef>
                <a:spcPct val="0"/>
              </a:spcBef>
              <a:spcAft>
                <a:spcPts val="600"/>
              </a:spcAft>
              <a:buFontTx/>
              <a:buNone/>
              <a:defRPr/>
            </a:pPr>
            <a:r>
              <a:rPr lang="en-US" altLang="en-US" sz="2800" dirty="0" smtClean="0"/>
              <a:t>Level 1 – Training Session</a:t>
            </a:r>
          </a:p>
          <a:p>
            <a:pPr lvl="1" eaLnBrk="1" hangingPunct="1">
              <a:spcBef>
                <a:spcPct val="0"/>
              </a:spcBef>
              <a:spcAft>
                <a:spcPts val="600"/>
              </a:spcAft>
              <a:defRPr/>
            </a:pPr>
            <a:r>
              <a:rPr lang="en-US" altLang="en-US" sz="2400" dirty="0" smtClean="0"/>
              <a:t>Reaction Sheets</a:t>
            </a:r>
          </a:p>
          <a:p>
            <a:pPr eaLnBrk="1" hangingPunct="1">
              <a:spcBef>
                <a:spcPct val="0"/>
              </a:spcBef>
              <a:spcAft>
                <a:spcPts val="600"/>
              </a:spcAft>
              <a:defRPr/>
            </a:pPr>
            <a:endParaRPr lang="en-US" altLang="en-US" sz="2800" dirty="0" smtClean="0"/>
          </a:p>
          <a:p>
            <a:pPr marL="0" indent="0" eaLnBrk="1" hangingPunct="1">
              <a:spcBef>
                <a:spcPct val="0"/>
              </a:spcBef>
              <a:spcAft>
                <a:spcPts val="600"/>
              </a:spcAft>
              <a:buFontTx/>
              <a:buNone/>
              <a:defRPr/>
            </a:pPr>
            <a:r>
              <a:rPr lang="en-US" altLang="en-US" sz="2800" dirty="0" smtClean="0"/>
              <a:t>Level 2 – Learning Evaluation</a:t>
            </a:r>
          </a:p>
          <a:p>
            <a:pPr lvl="1" eaLnBrk="1" hangingPunct="1">
              <a:spcBef>
                <a:spcPct val="0"/>
              </a:spcBef>
              <a:spcAft>
                <a:spcPts val="600"/>
              </a:spcAft>
              <a:defRPr/>
            </a:pPr>
            <a:r>
              <a:rPr lang="en-US" altLang="en-US" sz="2400" dirty="0" smtClean="0"/>
              <a:t>Pre-Post Tests</a:t>
            </a:r>
          </a:p>
          <a:p>
            <a:pPr lvl="1" eaLnBrk="1" hangingPunct="1">
              <a:spcBef>
                <a:spcPct val="0"/>
              </a:spcBef>
              <a:spcAft>
                <a:spcPts val="600"/>
              </a:spcAft>
              <a:defRPr/>
            </a:pPr>
            <a:endParaRPr lang="en-US" altLang="en-US" sz="2400" dirty="0" smtClean="0"/>
          </a:p>
          <a:p>
            <a:pPr marL="0" indent="0" eaLnBrk="1" hangingPunct="1">
              <a:spcBef>
                <a:spcPct val="0"/>
              </a:spcBef>
              <a:spcAft>
                <a:spcPts val="600"/>
              </a:spcAft>
              <a:buFontTx/>
              <a:buNone/>
              <a:defRPr/>
            </a:pPr>
            <a:r>
              <a:rPr lang="en-US" altLang="en-US" sz="2800" dirty="0" smtClean="0"/>
              <a:t>Level 3 – Training Impact 	</a:t>
            </a:r>
          </a:p>
          <a:p>
            <a:pPr lvl="1" eaLnBrk="1" hangingPunct="1">
              <a:spcBef>
                <a:spcPct val="0"/>
              </a:spcBef>
              <a:spcAft>
                <a:spcPts val="600"/>
              </a:spcAft>
              <a:defRPr/>
            </a:pPr>
            <a:r>
              <a:rPr lang="en-US" altLang="en-US" sz="2400" dirty="0" smtClean="0"/>
              <a:t>Behavior Change</a:t>
            </a:r>
          </a:p>
        </p:txBody>
      </p:sp>
      <p:sp>
        <p:nvSpPr>
          <p:cNvPr id="211972" name="Slide Number Placeholder 1"/>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820B29BD-2AE4-4D79-88C8-585833F866E8}" type="slidenum">
              <a:rPr lang="en-US" altLang="en-US" sz="1400"/>
              <a:pPr>
                <a:spcBef>
                  <a:spcPct val="0"/>
                </a:spcBef>
                <a:buFontTx/>
                <a:buNone/>
              </a:pPr>
              <a:t>108</a:t>
            </a:fld>
            <a:endParaRPr lang="en-US" altLang="en-US" sz="1400"/>
          </a:p>
        </p:txBody>
      </p:sp>
    </p:spTree>
  </p:cSld>
  <p:clrMapOvr>
    <a:masterClrMapping/>
  </p:clrMapOvr>
  <p:transition spd="slow"/>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p:cNvSpPr>
            <a:spLocks noGrp="1"/>
          </p:cNvSpPr>
          <p:nvPr>
            <p:ph type="title"/>
          </p:nvPr>
        </p:nvSpPr>
        <p:spPr/>
        <p:txBody>
          <a:bodyPr/>
          <a:lstStyle/>
          <a:p>
            <a:pPr eaLnBrk="1" hangingPunct="1"/>
            <a:r>
              <a:rPr lang="en-US" altLang="en-US" sz="3600" b="1" smtClean="0"/>
              <a:t>LEVEL 1</a:t>
            </a:r>
          </a:p>
        </p:txBody>
      </p:sp>
      <p:sp>
        <p:nvSpPr>
          <p:cNvPr id="214019" name="Content Placeholder 2"/>
          <p:cNvSpPr>
            <a:spLocks noGrp="1"/>
          </p:cNvSpPr>
          <p:nvPr>
            <p:ph idx="1"/>
          </p:nvPr>
        </p:nvSpPr>
        <p:spPr>
          <a:xfrm>
            <a:off x="457200" y="2057400"/>
            <a:ext cx="5943600" cy="6705600"/>
          </a:xfrm>
        </p:spPr>
        <p:txBody>
          <a:bodyPr/>
          <a:lstStyle/>
          <a:p>
            <a:pPr eaLnBrk="1" hangingPunct="1"/>
            <a:r>
              <a:rPr lang="en-US" altLang="en-US" sz="2400" smtClean="0"/>
              <a:t>Example Methods</a:t>
            </a:r>
          </a:p>
          <a:p>
            <a:pPr lvl="1" eaLnBrk="1" hangingPunct="1"/>
            <a:r>
              <a:rPr lang="en-US" altLang="en-US" sz="2400" smtClean="0"/>
              <a:t>Written survey</a:t>
            </a:r>
          </a:p>
          <a:p>
            <a:pPr lvl="1" eaLnBrk="1" hangingPunct="1"/>
            <a:r>
              <a:rPr lang="en-US" altLang="en-US" sz="2400" smtClean="0"/>
              <a:t>Cards – red, yellow, green (tally results)</a:t>
            </a:r>
          </a:p>
          <a:p>
            <a:pPr lvl="1" eaLnBrk="1" hangingPunct="1"/>
            <a:r>
              <a:rPr lang="en-US" altLang="en-US" sz="2400" smtClean="0"/>
              <a:t>Group session (tally results)</a:t>
            </a:r>
          </a:p>
          <a:p>
            <a:pPr lvl="1" eaLnBrk="1" hangingPunct="1"/>
            <a:endParaRPr lang="en-US" altLang="en-US" sz="2400" smtClean="0"/>
          </a:p>
          <a:p>
            <a:pPr eaLnBrk="1" hangingPunct="1"/>
            <a:r>
              <a:rPr lang="en-US" altLang="en-US" sz="2400" smtClean="0"/>
              <a:t>Example Questions </a:t>
            </a:r>
          </a:p>
          <a:p>
            <a:pPr lvl="1" eaLnBrk="1" hangingPunct="1"/>
            <a:r>
              <a:rPr lang="en-US" altLang="en-US" sz="2400" smtClean="0"/>
              <a:t>Was the learning environment conducive to learning?</a:t>
            </a:r>
          </a:p>
          <a:p>
            <a:pPr lvl="1" eaLnBrk="1" hangingPunct="1"/>
            <a:r>
              <a:rPr lang="en-US" altLang="en-US" sz="2400" smtClean="0"/>
              <a:t>What thing could we have done to make the training better?</a:t>
            </a:r>
          </a:p>
          <a:p>
            <a:pPr lvl="1" eaLnBrk="1" hangingPunct="1"/>
            <a:r>
              <a:rPr lang="en-US" altLang="en-US" sz="2400" smtClean="0"/>
              <a:t>How do you feel after participating in this training?</a:t>
            </a:r>
          </a:p>
          <a:p>
            <a:pPr lvl="1" eaLnBrk="1" hangingPunct="1"/>
            <a:r>
              <a:rPr lang="en-US" altLang="en-US" sz="2400" smtClean="0"/>
              <a:t>On a scale of 1 (low) to 5 (high), how would you rate the trainer?</a:t>
            </a:r>
          </a:p>
        </p:txBody>
      </p:sp>
      <p:sp>
        <p:nvSpPr>
          <p:cNvPr id="214020" name="Slide Number Placeholder 1"/>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771F836E-55C5-4778-8BB0-DAAAFF16BBCF}" type="slidenum">
              <a:rPr lang="en-US" altLang="en-US" sz="1400"/>
              <a:pPr>
                <a:spcBef>
                  <a:spcPct val="0"/>
                </a:spcBef>
                <a:buFontTx/>
                <a:buNone/>
              </a:pPr>
              <a:t>109</a:t>
            </a:fld>
            <a:endParaRPr lang="en-US" altLang="en-US" sz="140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A2E11109-D349-4B2C-ADA0-60DBD1C719F2}" type="slidenum">
              <a:rPr lang="en-US" altLang="en-US" sz="1400"/>
              <a:pPr>
                <a:spcBef>
                  <a:spcPct val="0"/>
                </a:spcBef>
                <a:buFontTx/>
                <a:buNone/>
              </a:pPr>
              <a:t>11</a:t>
            </a:fld>
            <a:endParaRPr lang="en-US" altLang="en-US" sz="1400"/>
          </a:p>
        </p:txBody>
      </p:sp>
      <p:sp>
        <p:nvSpPr>
          <p:cNvPr id="26627" name="Rectangle 2"/>
          <p:cNvSpPr>
            <a:spLocks noGrp="1" noChangeArrowheads="1"/>
          </p:cNvSpPr>
          <p:nvPr>
            <p:ph type="title"/>
          </p:nvPr>
        </p:nvSpPr>
        <p:spPr>
          <a:xfrm>
            <a:off x="533400" y="762000"/>
            <a:ext cx="5829300" cy="914400"/>
          </a:xfrm>
        </p:spPr>
        <p:txBody>
          <a:bodyPr/>
          <a:lstStyle/>
          <a:p>
            <a:r>
              <a:rPr lang="en-US" altLang="en-US" sz="3600" b="1" smtClean="0"/>
              <a:t>A GOOD TRAINER</a:t>
            </a:r>
            <a:endParaRPr lang="en-US" altLang="en-US" smtClean="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857999" cy="9143999"/>
          </a:xfrm>
          <a:prstGeom prst="rect">
            <a:avLst/>
          </a:prstGeom>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p:cNvSpPr>
            <a:spLocks noGrp="1"/>
          </p:cNvSpPr>
          <p:nvPr>
            <p:ph type="title"/>
          </p:nvPr>
        </p:nvSpPr>
        <p:spPr/>
        <p:txBody>
          <a:bodyPr/>
          <a:lstStyle/>
          <a:p>
            <a:pPr eaLnBrk="1" hangingPunct="1"/>
            <a:r>
              <a:rPr lang="en-US" altLang="en-US" sz="3600" b="1" smtClean="0"/>
              <a:t>LEVEL 1  EXAMPLE RESULTS</a:t>
            </a:r>
          </a:p>
        </p:txBody>
      </p:sp>
      <p:sp>
        <p:nvSpPr>
          <p:cNvPr id="216067" name="Content Placeholder 2"/>
          <p:cNvSpPr>
            <a:spLocks noGrp="1"/>
          </p:cNvSpPr>
          <p:nvPr>
            <p:ph idx="1"/>
          </p:nvPr>
        </p:nvSpPr>
        <p:spPr>
          <a:xfrm>
            <a:off x="381000" y="2286000"/>
            <a:ext cx="5943600" cy="5943600"/>
          </a:xfrm>
        </p:spPr>
        <p:txBody>
          <a:bodyPr/>
          <a:lstStyle/>
          <a:p>
            <a:pPr eaLnBrk="1" hangingPunct="1">
              <a:spcBef>
                <a:spcPct val="0"/>
              </a:spcBef>
              <a:spcAft>
                <a:spcPts val="600"/>
              </a:spcAft>
            </a:pPr>
            <a:r>
              <a:rPr lang="en-US" altLang="en-US" sz="2400" smtClean="0"/>
              <a:t>Examples of How Results are Reported</a:t>
            </a:r>
          </a:p>
          <a:p>
            <a:pPr lvl="1" eaLnBrk="1" hangingPunct="1">
              <a:spcBef>
                <a:spcPct val="0"/>
              </a:spcBef>
              <a:spcAft>
                <a:spcPts val="600"/>
              </a:spcAft>
            </a:pPr>
            <a:r>
              <a:rPr lang="en-US" altLang="en-US" sz="1800" smtClean="0"/>
              <a:t>All participants were provided a Level 1 evaluation.</a:t>
            </a:r>
          </a:p>
          <a:p>
            <a:pPr lvl="1" eaLnBrk="1" hangingPunct="1">
              <a:spcBef>
                <a:spcPct val="0"/>
              </a:spcBef>
              <a:spcAft>
                <a:spcPts val="600"/>
              </a:spcAft>
            </a:pPr>
            <a:r>
              <a:rPr lang="en-US" altLang="en-US" sz="1800" smtClean="0"/>
              <a:t>93% of the class rated the learning environment conducive to training as green (green, yellow, red scale)</a:t>
            </a:r>
          </a:p>
          <a:p>
            <a:pPr lvl="1" eaLnBrk="1" hangingPunct="1">
              <a:spcBef>
                <a:spcPct val="0"/>
              </a:spcBef>
              <a:spcAft>
                <a:spcPts val="600"/>
              </a:spcAft>
            </a:pPr>
            <a:r>
              <a:rPr lang="en-US" altLang="en-US" sz="1800" smtClean="0"/>
              <a:t>Participants felt the training would have been better if the module on worker’s rights included __________</a:t>
            </a:r>
          </a:p>
          <a:p>
            <a:pPr lvl="1" eaLnBrk="1" hangingPunct="1">
              <a:spcBef>
                <a:spcPct val="0"/>
              </a:spcBef>
              <a:spcAft>
                <a:spcPts val="1200"/>
              </a:spcAft>
            </a:pPr>
            <a:r>
              <a:rPr lang="en-US" altLang="en-US" sz="1800" smtClean="0"/>
              <a:t>Participants felt that after the training session they would be better able to approach their supervisor about  a safety hazard</a:t>
            </a:r>
          </a:p>
          <a:p>
            <a:pPr eaLnBrk="1" hangingPunct="1">
              <a:spcBef>
                <a:spcPct val="0"/>
              </a:spcBef>
              <a:spcAft>
                <a:spcPts val="600"/>
              </a:spcAft>
            </a:pPr>
            <a:r>
              <a:rPr lang="en-US" altLang="en-US" sz="2400" smtClean="0"/>
              <a:t>Examples of Modifications as a Result of the Level 1 Survey</a:t>
            </a:r>
          </a:p>
          <a:p>
            <a:pPr lvl="1" eaLnBrk="1" hangingPunct="1">
              <a:spcBef>
                <a:spcPct val="0"/>
              </a:spcBef>
              <a:spcAft>
                <a:spcPts val="600"/>
              </a:spcAft>
            </a:pPr>
            <a:r>
              <a:rPr lang="en-US" altLang="en-US" sz="1800" smtClean="0"/>
              <a:t>Based on Level 1 Survey results from the first three training sessions, the instructor manual was modified to include ___________</a:t>
            </a:r>
          </a:p>
          <a:p>
            <a:pPr lvl="1" eaLnBrk="1" hangingPunct="1">
              <a:spcBef>
                <a:spcPct val="0"/>
              </a:spcBef>
              <a:spcAft>
                <a:spcPts val="600"/>
              </a:spcAft>
            </a:pPr>
            <a:r>
              <a:rPr lang="en-US" altLang="en-US" sz="1800" smtClean="0"/>
              <a:t>Based on the Level 1 Survey results from the initial training, Module 1 was modified from a lecture to a hands-on activity</a:t>
            </a:r>
          </a:p>
        </p:txBody>
      </p:sp>
      <p:sp>
        <p:nvSpPr>
          <p:cNvPr id="216068" name="Slide Number Placeholder 1"/>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065A37FF-242D-4D27-BF73-1D1995732DF3}" type="slidenum">
              <a:rPr lang="en-US" altLang="en-US" sz="1400"/>
              <a:pPr>
                <a:spcBef>
                  <a:spcPct val="0"/>
                </a:spcBef>
                <a:buFontTx/>
                <a:buNone/>
              </a:pPr>
              <a:t>110</a:t>
            </a:fld>
            <a:endParaRPr lang="en-US" altLang="en-US" sz="1400"/>
          </a:p>
        </p:txBody>
      </p:sp>
    </p:spTree>
  </p:cSld>
  <p:clrMapOvr>
    <a:masterClrMapping/>
  </p:clrMapOvr>
  <p:transition spd="slow"/>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FEEDBACK FORM</a:t>
            </a:r>
            <a:br>
              <a:rPr lang="en-US" altLang="en-US" b="1" dirty="0"/>
            </a:br>
            <a:endParaRPr lang="en-US" dirty="0"/>
          </a:p>
        </p:txBody>
      </p:sp>
      <p:sp>
        <p:nvSpPr>
          <p:cNvPr id="218116"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E1D15F86-68ED-4C92-949C-5E9B43457B6C}" type="slidenum">
              <a:rPr lang="en-US" altLang="en-US" sz="1400"/>
              <a:pPr>
                <a:spcBef>
                  <a:spcPct val="0"/>
                </a:spcBef>
                <a:buFontTx/>
                <a:buNone/>
              </a:pPr>
              <a:t>111</a:t>
            </a:fld>
            <a:endParaRPr lang="en-US" altLang="en-US" sz="140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648" y="0"/>
            <a:ext cx="6858000" cy="9144000"/>
          </a:xfrm>
          <a:prstGeom prst="rect">
            <a:avLst/>
          </a:prstGeom>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p:cNvSpPr>
            <a:spLocks noGrp="1"/>
          </p:cNvSpPr>
          <p:nvPr>
            <p:ph type="title"/>
          </p:nvPr>
        </p:nvSpPr>
        <p:spPr>
          <a:xfrm>
            <a:off x="533400" y="685800"/>
            <a:ext cx="5829300" cy="939800"/>
          </a:xfrm>
        </p:spPr>
        <p:txBody>
          <a:bodyPr/>
          <a:lstStyle/>
          <a:p>
            <a:pPr eaLnBrk="1" hangingPunct="1"/>
            <a:r>
              <a:rPr lang="en-US" altLang="en-US" sz="3600" b="1" smtClean="0"/>
              <a:t>LEVEL 2</a:t>
            </a:r>
            <a:r>
              <a:rPr lang="en-US" altLang="en-US" smtClean="0"/>
              <a:t> </a:t>
            </a:r>
          </a:p>
        </p:txBody>
      </p:sp>
      <p:sp>
        <p:nvSpPr>
          <p:cNvPr id="220163" name="Content Placeholder 2"/>
          <p:cNvSpPr>
            <a:spLocks noGrp="1"/>
          </p:cNvSpPr>
          <p:nvPr>
            <p:ph idx="1"/>
          </p:nvPr>
        </p:nvSpPr>
        <p:spPr>
          <a:xfrm>
            <a:off x="457200" y="1828800"/>
            <a:ext cx="6172200" cy="6096000"/>
          </a:xfrm>
        </p:spPr>
        <p:txBody>
          <a:bodyPr/>
          <a:lstStyle/>
          <a:p>
            <a:pPr eaLnBrk="1" hangingPunct="1"/>
            <a:r>
              <a:rPr lang="en-US" altLang="en-US" sz="2400" smtClean="0"/>
              <a:t>Example Methods</a:t>
            </a:r>
          </a:p>
          <a:p>
            <a:pPr lvl="1"/>
            <a:r>
              <a:rPr lang="en-US" altLang="en-US" sz="2400" smtClean="0"/>
              <a:t>Written pre- and post-training evaluations</a:t>
            </a:r>
          </a:p>
          <a:p>
            <a:pPr lvl="1" eaLnBrk="1" hangingPunct="1"/>
            <a:r>
              <a:rPr lang="en-US" altLang="en-US" sz="2400" smtClean="0"/>
              <a:t>Oral pre- and post-training evaluations</a:t>
            </a:r>
          </a:p>
          <a:p>
            <a:pPr lvl="1" eaLnBrk="1" hangingPunct="1"/>
            <a:r>
              <a:rPr lang="en-US" altLang="en-US" sz="2400" smtClean="0"/>
              <a:t>Group session (tally results pre- and post-training for comparison)</a:t>
            </a:r>
          </a:p>
          <a:p>
            <a:pPr lvl="1" eaLnBrk="1" hangingPunct="1"/>
            <a:endParaRPr lang="en-US" altLang="en-US" sz="2400" smtClean="0"/>
          </a:p>
          <a:p>
            <a:pPr eaLnBrk="1" hangingPunct="1"/>
            <a:r>
              <a:rPr lang="en-US" altLang="en-US" sz="2400" smtClean="0"/>
              <a:t>Knowledge Questions from Learning 	Objectives </a:t>
            </a:r>
          </a:p>
          <a:p>
            <a:pPr lvl="1" eaLnBrk="1" hangingPunct="1"/>
            <a:r>
              <a:rPr lang="en-US" altLang="en-US" sz="2400" smtClean="0"/>
              <a:t>When is fall protection required?</a:t>
            </a:r>
          </a:p>
          <a:p>
            <a:pPr lvl="1" eaLnBrk="1" hangingPunct="1"/>
            <a:r>
              <a:rPr lang="en-US" altLang="en-US" sz="2400" smtClean="0"/>
              <a:t>What are the three words for preventing illness related to heat?</a:t>
            </a:r>
          </a:p>
          <a:p>
            <a:pPr lvl="1" eaLnBrk="1" hangingPunct="1"/>
            <a:r>
              <a:rPr lang="en-US" altLang="en-US" sz="2400" smtClean="0"/>
              <a:t>OSHA is a government agency that works on?</a:t>
            </a:r>
          </a:p>
          <a:p>
            <a:pPr eaLnBrk="1" hangingPunct="1"/>
            <a:endParaRPr lang="en-US" altLang="en-US" smtClean="0">
              <a:solidFill>
                <a:srgbClr val="159BDF"/>
              </a:solidFill>
            </a:endParaRPr>
          </a:p>
        </p:txBody>
      </p:sp>
      <p:sp>
        <p:nvSpPr>
          <p:cNvPr id="220164" name="Slide Number Placeholder 1"/>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1DB120B0-50FD-4AA5-A675-7A12900F8E50}" type="slidenum">
              <a:rPr lang="en-US" altLang="en-US" sz="1400"/>
              <a:pPr>
                <a:spcBef>
                  <a:spcPct val="0"/>
                </a:spcBef>
                <a:buFontTx/>
                <a:buNone/>
              </a:pPr>
              <a:t>112</a:t>
            </a:fld>
            <a:endParaRPr lang="en-US" altLang="en-US" sz="1400"/>
          </a:p>
        </p:txBody>
      </p:sp>
    </p:spTree>
  </p:cSld>
  <p:clrMapOvr>
    <a:masterClrMapping/>
  </p:clrMapOvr>
  <p:transition spd="slow"/>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p:cNvSpPr>
            <a:spLocks noGrp="1"/>
          </p:cNvSpPr>
          <p:nvPr>
            <p:ph type="title"/>
          </p:nvPr>
        </p:nvSpPr>
        <p:spPr/>
        <p:txBody>
          <a:bodyPr/>
          <a:lstStyle/>
          <a:p>
            <a:r>
              <a:rPr lang="en-US" altLang="en-US" sz="3600" b="1" smtClean="0"/>
              <a:t>SAMPLE POST-TEST</a:t>
            </a:r>
          </a:p>
        </p:txBody>
      </p:sp>
      <p:sp>
        <p:nvSpPr>
          <p:cNvPr id="222238"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01CC8D36-37F9-40E0-AE7B-85D2E512F31D}" type="slidenum">
              <a:rPr lang="en-US" altLang="en-US" sz="1400"/>
              <a:pPr>
                <a:spcBef>
                  <a:spcPct val="0"/>
                </a:spcBef>
                <a:buFontTx/>
                <a:buNone/>
              </a:pPr>
              <a:t>113</a:t>
            </a:fld>
            <a:endParaRPr lang="en-US" altLang="en-US" sz="1400"/>
          </a:p>
        </p:txBody>
      </p:sp>
      <p:sp>
        <p:nvSpPr>
          <p:cNvPr id="222239" name="Rectangle 1"/>
          <p:cNvSpPr>
            <a:spLocks noChangeArrowheads="1"/>
          </p:cNvSpPr>
          <p:nvPr/>
        </p:nvSpPr>
        <p:spPr bwMode="auto">
          <a:xfrm>
            <a:off x="349250" y="2278063"/>
            <a:ext cx="62484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200">
                <a:latin typeface="Arial" pitchFamily="34" charset="0"/>
              </a:rPr>
              <a:t>Shipyard Ergonomics</a:t>
            </a:r>
            <a:endParaRPr lang="en-US" altLang="en-US" sz="600"/>
          </a:p>
          <a:p>
            <a:pPr>
              <a:spcBef>
                <a:spcPct val="0"/>
              </a:spcBef>
              <a:buFontTx/>
              <a:buNone/>
            </a:pPr>
            <a:r>
              <a:rPr lang="en-US" altLang="en-US" sz="1200">
                <a:latin typeface="Arial" pitchFamily="34" charset="0"/>
              </a:rPr>
              <a:t>Pre-Test                                                                                                               Post-Test</a:t>
            </a:r>
            <a:endParaRPr lang="en-US" altLang="en-US" sz="600"/>
          </a:p>
          <a:p>
            <a:pPr>
              <a:spcBef>
                <a:spcPct val="0"/>
              </a:spcBef>
              <a:buFontTx/>
              <a:buNone/>
            </a:pPr>
            <a:r>
              <a:rPr lang="en-US" altLang="en-US" sz="1200">
                <a:latin typeface="Arial" pitchFamily="34" charset="0"/>
              </a:rPr>
              <a:t>NAME: _________________________________DATE:_________________________</a:t>
            </a:r>
            <a:endParaRPr lang="en-US" altLang="en-US" sz="600"/>
          </a:p>
          <a:p>
            <a:pPr>
              <a:spcBef>
                <a:spcPct val="0"/>
              </a:spcBef>
              <a:buFontTx/>
              <a:buNone/>
            </a:pPr>
            <a:endParaRPr lang="en-US" altLang="en-US" sz="1200">
              <a:latin typeface="Arial" pitchFamily="34" charset="0"/>
            </a:endParaRPr>
          </a:p>
          <a:p>
            <a:pPr>
              <a:spcBef>
                <a:spcPct val="0"/>
              </a:spcBef>
              <a:buFontTx/>
              <a:buNone/>
            </a:pPr>
            <a:r>
              <a:rPr lang="en-US" altLang="en-US" sz="1200">
                <a:latin typeface="Arial" pitchFamily="34" charset="0"/>
              </a:rPr>
              <a:t>True or False:  For each statement below, circle T or F</a:t>
            </a:r>
            <a:endParaRPr lang="en-US" altLang="en-US" sz="600"/>
          </a:p>
          <a:p>
            <a:pPr>
              <a:spcBef>
                <a:spcPct val="0"/>
              </a:spcBef>
              <a:buFontTx/>
              <a:buNone/>
            </a:pPr>
            <a:endParaRPr lang="en-US" altLang="en-US" sz="240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6858000" cy="9144000"/>
          </a:xfrm>
          <a:prstGeom prst="rect">
            <a:avLst/>
          </a:prstGeom>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p:txBody>
          <a:bodyPr/>
          <a:lstStyle/>
          <a:p>
            <a:r>
              <a:rPr lang="en-US" altLang="en-US" sz="3600" b="1" smtClean="0"/>
              <a:t>MIX IT UP!</a:t>
            </a:r>
          </a:p>
        </p:txBody>
      </p:sp>
      <p:sp>
        <p:nvSpPr>
          <p:cNvPr id="3" name="Content Placeholder 2"/>
          <p:cNvSpPr>
            <a:spLocks noGrp="1"/>
          </p:cNvSpPr>
          <p:nvPr>
            <p:ph idx="1"/>
          </p:nvPr>
        </p:nvSpPr>
        <p:spPr/>
        <p:txBody>
          <a:bodyPr/>
          <a:lstStyle/>
          <a:p>
            <a:pPr>
              <a:lnSpc>
                <a:spcPct val="150000"/>
              </a:lnSpc>
              <a:defRPr/>
            </a:pPr>
            <a:r>
              <a:rPr lang="en-US" sz="2800" dirty="0" smtClean="0"/>
              <a:t>True / False</a:t>
            </a:r>
          </a:p>
          <a:p>
            <a:pPr>
              <a:lnSpc>
                <a:spcPct val="150000"/>
              </a:lnSpc>
              <a:defRPr/>
            </a:pPr>
            <a:r>
              <a:rPr lang="en-US" sz="2800" dirty="0" smtClean="0"/>
              <a:t>Fill In </a:t>
            </a:r>
            <a:r>
              <a:rPr lang="en-US" sz="2800" dirty="0"/>
              <a:t>T</a:t>
            </a:r>
            <a:r>
              <a:rPr lang="en-US" sz="2800" dirty="0" smtClean="0"/>
              <a:t>he blank</a:t>
            </a:r>
          </a:p>
          <a:p>
            <a:pPr>
              <a:lnSpc>
                <a:spcPct val="150000"/>
              </a:lnSpc>
              <a:defRPr/>
            </a:pPr>
            <a:r>
              <a:rPr lang="en-US" sz="2800" dirty="0" smtClean="0"/>
              <a:t>Multiple Choice</a:t>
            </a:r>
          </a:p>
          <a:p>
            <a:pPr>
              <a:lnSpc>
                <a:spcPct val="150000"/>
              </a:lnSpc>
              <a:defRPr/>
            </a:pPr>
            <a:r>
              <a:rPr lang="en-US" sz="2800" dirty="0" smtClean="0"/>
              <a:t>Put-In-Order</a:t>
            </a:r>
          </a:p>
          <a:p>
            <a:pPr>
              <a:lnSpc>
                <a:spcPct val="150000"/>
              </a:lnSpc>
              <a:defRPr/>
            </a:pPr>
            <a:r>
              <a:rPr lang="en-US" sz="2800" dirty="0" smtClean="0"/>
              <a:t>Draw a Line To The Picture</a:t>
            </a:r>
          </a:p>
          <a:p>
            <a:pPr marL="0" indent="0">
              <a:buFontTx/>
              <a:buNone/>
              <a:defRPr/>
            </a:pPr>
            <a:endParaRPr lang="en-US" sz="2800" dirty="0"/>
          </a:p>
          <a:p>
            <a:pPr marL="0" indent="0">
              <a:buFontTx/>
              <a:buNone/>
              <a:defRPr/>
            </a:pPr>
            <a:r>
              <a:rPr lang="en-US" sz="2800" b="1" i="1" dirty="0" smtClean="0"/>
              <a:t>Try to avoid subjective questions!</a:t>
            </a:r>
            <a:endParaRPr lang="en-US" sz="2800" b="1" i="1" dirty="0"/>
          </a:p>
        </p:txBody>
      </p:sp>
      <p:sp>
        <p:nvSpPr>
          <p:cNvPr id="223236"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C576AF05-1372-424D-815A-3F7E7E2BFE5F}" type="slidenum">
              <a:rPr lang="en-US" altLang="en-US" sz="1400"/>
              <a:pPr>
                <a:spcBef>
                  <a:spcPct val="0"/>
                </a:spcBef>
                <a:buFontTx/>
                <a:buNone/>
              </a:pPr>
              <a:t>114</a:t>
            </a:fld>
            <a:endParaRPr lang="en-US" altLang="en-US" sz="140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1"/>
          <p:cNvSpPr>
            <a:spLocks noGrp="1"/>
          </p:cNvSpPr>
          <p:nvPr>
            <p:ph type="title"/>
          </p:nvPr>
        </p:nvSpPr>
        <p:spPr/>
        <p:txBody>
          <a:bodyPr/>
          <a:lstStyle/>
          <a:p>
            <a:pPr eaLnBrk="1" hangingPunct="1"/>
            <a:r>
              <a:rPr lang="en-US" altLang="en-US" sz="3600" b="1" smtClean="0"/>
              <a:t>LEVEL 2  EXAMPLE RESULTS</a:t>
            </a:r>
          </a:p>
        </p:txBody>
      </p:sp>
      <p:sp>
        <p:nvSpPr>
          <p:cNvPr id="224259" name="Content Placeholder 2"/>
          <p:cNvSpPr>
            <a:spLocks noGrp="1"/>
          </p:cNvSpPr>
          <p:nvPr>
            <p:ph idx="1"/>
          </p:nvPr>
        </p:nvSpPr>
        <p:spPr>
          <a:xfrm>
            <a:off x="342900" y="1930400"/>
            <a:ext cx="6134100" cy="6400800"/>
          </a:xfrm>
        </p:spPr>
        <p:txBody>
          <a:bodyPr/>
          <a:lstStyle/>
          <a:p>
            <a:pPr eaLnBrk="1" hangingPunct="1">
              <a:spcBef>
                <a:spcPct val="0"/>
              </a:spcBef>
              <a:spcAft>
                <a:spcPts val="600"/>
              </a:spcAft>
            </a:pPr>
            <a:r>
              <a:rPr lang="en-US" altLang="en-US" sz="2400" smtClean="0"/>
              <a:t>Examples of How Results are Reported</a:t>
            </a:r>
          </a:p>
          <a:p>
            <a:pPr lvl="1" eaLnBrk="1" hangingPunct="1">
              <a:spcBef>
                <a:spcPct val="0"/>
              </a:spcBef>
              <a:spcAft>
                <a:spcPts val="600"/>
              </a:spcAft>
            </a:pPr>
            <a:r>
              <a:rPr lang="en-US" altLang="en-US" sz="2400" smtClean="0"/>
              <a:t>476 of the 499 participants participated in the pre- and post-training evaluations</a:t>
            </a:r>
          </a:p>
          <a:p>
            <a:pPr lvl="1" eaLnBrk="1" hangingPunct="1">
              <a:spcBef>
                <a:spcPct val="0"/>
              </a:spcBef>
              <a:spcAft>
                <a:spcPts val="600"/>
              </a:spcAft>
            </a:pPr>
            <a:r>
              <a:rPr lang="en-US" altLang="en-US" sz="2400" smtClean="0"/>
              <a:t>The evaluation consisted of 25 questions</a:t>
            </a:r>
          </a:p>
          <a:p>
            <a:pPr lvl="1" eaLnBrk="1" hangingPunct="1">
              <a:spcBef>
                <a:spcPct val="0"/>
              </a:spcBef>
              <a:spcAft>
                <a:spcPts val="600"/>
              </a:spcAft>
            </a:pPr>
            <a:r>
              <a:rPr lang="en-US" altLang="en-US" sz="2400" smtClean="0"/>
              <a:t>Pre-training scores ranged from 33% to 68% and post-training scores ranged from 65% to 98%</a:t>
            </a:r>
          </a:p>
          <a:p>
            <a:pPr>
              <a:spcBef>
                <a:spcPct val="0"/>
              </a:spcBef>
              <a:spcAft>
                <a:spcPts val="600"/>
              </a:spcAft>
            </a:pPr>
            <a:r>
              <a:rPr lang="en-US" altLang="en-US" sz="2400" smtClean="0"/>
              <a:t>Examples of Modifications as a Result of the Level 2 Evaluation</a:t>
            </a:r>
          </a:p>
          <a:p>
            <a:pPr lvl="1" eaLnBrk="1" hangingPunct="1">
              <a:spcBef>
                <a:spcPct val="0"/>
              </a:spcBef>
              <a:spcAft>
                <a:spcPts val="600"/>
              </a:spcAft>
            </a:pPr>
            <a:r>
              <a:rPr lang="en-US" altLang="en-US" sz="2400" smtClean="0"/>
              <a:t>The training evaluation was modified from an individual to group format to increase participation</a:t>
            </a:r>
          </a:p>
          <a:p>
            <a:pPr lvl="1" eaLnBrk="1" hangingPunct="1">
              <a:spcBef>
                <a:spcPct val="0"/>
              </a:spcBef>
              <a:spcAft>
                <a:spcPts val="600"/>
              </a:spcAft>
            </a:pPr>
            <a:r>
              <a:rPr lang="en-US" altLang="en-US" sz="2400" smtClean="0"/>
              <a:t>Due to low test scores during our first 3 training sessions, the module on wearing PPE was modified for clarification</a:t>
            </a:r>
          </a:p>
        </p:txBody>
      </p:sp>
      <p:sp>
        <p:nvSpPr>
          <p:cNvPr id="224260" name="Slide Number Placeholder 1"/>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16D9E908-774D-447C-918C-F15CC3DECBD8}" type="slidenum">
              <a:rPr lang="en-US" altLang="en-US" sz="1400"/>
              <a:pPr>
                <a:spcBef>
                  <a:spcPct val="0"/>
                </a:spcBef>
                <a:buFontTx/>
                <a:buNone/>
              </a:pPr>
              <a:t>115</a:t>
            </a:fld>
            <a:endParaRPr lang="en-US" altLang="en-US" sz="1400"/>
          </a:p>
        </p:txBody>
      </p:sp>
    </p:spTree>
  </p:cSld>
  <p:clrMapOvr>
    <a:masterClrMapping/>
  </p:clrMapOvr>
  <p:transition spd="slow"/>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1"/>
          <p:cNvSpPr>
            <a:spLocks noGrp="1"/>
          </p:cNvSpPr>
          <p:nvPr>
            <p:ph type="title"/>
          </p:nvPr>
        </p:nvSpPr>
        <p:spPr>
          <a:xfrm>
            <a:off x="0" y="838200"/>
            <a:ext cx="6858000" cy="939800"/>
          </a:xfrm>
        </p:spPr>
        <p:txBody>
          <a:bodyPr/>
          <a:lstStyle/>
          <a:p>
            <a:r>
              <a:rPr lang="en-US" altLang="en-US" sz="3600" b="1" smtClean="0"/>
              <a:t>HOW WOULD YOU TEST THIS CLASS?</a:t>
            </a:r>
          </a:p>
        </p:txBody>
      </p:sp>
      <p:sp>
        <p:nvSpPr>
          <p:cNvPr id="226307" name="Content Placeholder 2"/>
          <p:cNvSpPr>
            <a:spLocks noGrp="1"/>
          </p:cNvSpPr>
          <p:nvPr>
            <p:ph idx="1"/>
          </p:nvPr>
        </p:nvSpPr>
        <p:spPr>
          <a:xfrm>
            <a:off x="514350" y="2057400"/>
            <a:ext cx="5829300" cy="6324600"/>
          </a:xfrm>
        </p:spPr>
        <p:txBody>
          <a:bodyPr/>
          <a:lstStyle/>
          <a:p>
            <a:pPr marL="0" indent="0">
              <a:buFontTx/>
              <a:buNone/>
            </a:pPr>
            <a:r>
              <a:rPr lang="en-US" alt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226308"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A9F3F52D-6CD2-42A0-BFCA-6100130F7F33}" type="slidenum">
              <a:rPr lang="en-US" altLang="en-US" sz="1400"/>
              <a:pPr>
                <a:spcBef>
                  <a:spcPct val="0"/>
                </a:spcBef>
                <a:buFontTx/>
                <a:buNone/>
              </a:pPr>
              <a:t>116</a:t>
            </a:fld>
            <a:endParaRPr lang="en-US" altLang="en-US" sz="140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1"/>
          <p:cNvSpPr>
            <a:spLocks noGrp="1"/>
          </p:cNvSpPr>
          <p:nvPr>
            <p:ph type="title"/>
          </p:nvPr>
        </p:nvSpPr>
        <p:spPr>
          <a:xfrm>
            <a:off x="533400" y="685800"/>
            <a:ext cx="5829300" cy="939800"/>
          </a:xfrm>
        </p:spPr>
        <p:txBody>
          <a:bodyPr/>
          <a:lstStyle/>
          <a:p>
            <a:pPr eaLnBrk="1" hangingPunct="1"/>
            <a:r>
              <a:rPr lang="en-US" altLang="en-US" sz="3600" b="1" smtClean="0"/>
              <a:t>LEVEL 3</a:t>
            </a:r>
          </a:p>
        </p:txBody>
      </p:sp>
      <p:sp>
        <p:nvSpPr>
          <p:cNvPr id="227331" name="Content Placeholder 2"/>
          <p:cNvSpPr>
            <a:spLocks noGrp="1"/>
          </p:cNvSpPr>
          <p:nvPr>
            <p:ph idx="1"/>
          </p:nvPr>
        </p:nvSpPr>
        <p:spPr>
          <a:xfrm>
            <a:off x="304800" y="1752600"/>
            <a:ext cx="6019800" cy="6172200"/>
          </a:xfrm>
        </p:spPr>
        <p:txBody>
          <a:bodyPr/>
          <a:lstStyle/>
          <a:p>
            <a:pPr eaLnBrk="1" hangingPunct="1"/>
            <a:r>
              <a:rPr lang="en-US" altLang="en-US" sz="2400" smtClean="0"/>
              <a:t>Example Methods</a:t>
            </a:r>
          </a:p>
          <a:p>
            <a:pPr lvl="1" eaLnBrk="1" hangingPunct="1"/>
            <a:r>
              <a:rPr lang="en-US" altLang="en-US" sz="2400" smtClean="0"/>
              <a:t>Direct mail</a:t>
            </a:r>
          </a:p>
          <a:p>
            <a:pPr lvl="1" eaLnBrk="1" hangingPunct="1"/>
            <a:r>
              <a:rPr lang="en-US" altLang="en-US" sz="2400" smtClean="0"/>
              <a:t>Online survey</a:t>
            </a:r>
          </a:p>
          <a:p>
            <a:pPr lvl="1" eaLnBrk="1" hangingPunct="1"/>
            <a:r>
              <a:rPr lang="en-US" altLang="en-US" sz="2400" smtClean="0"/>
              <a:t>Focus Group</a:t>
            </a:r>
          </a:p>
          <a:p>
            <a:pPr lvl="1" eaLnBrk="1" hangingPunct="1"/>
            <a:r>
              <a:rPr lang="en-US" altLang="en-US" sz="2400" smtClean="0"/>
              <a:t>Telephone survey/in-person interview</a:t>
            </a:r>
          </a:p>
          <a:p>
            <a:pPr lvl="1" eaLnBrk="1" hangingPunct="1"/>
            <a:endParaRPr lang="en-US" altLang="en-US" sz="2400" smtClean="0"/>
          </a:p>
          <a:p>
            <a:pPr eaLnBrk="1" hangingPunct="1"/>
            <a:r>
              <a:rPr lang="en-US" altLang="en-US" sz="2400" smtClean="0"/>
              <a:t>Example Questions</a:t>
            </a:r>
          </a:p>
          <a:p>
            <a:pPr lvl="1" eaLnBrk="1" hangingPunct="1"/>
            <a:r>
              <a:rPr lang="en-US" altLang="en-US" sz="2400" smtClean="0"/>
              <a:t>Have any new occupational safety and health measures been implemented as a result of the training? If so, what?</a:t>
            </a:r>
          </a:p>
          <a:p>
            <a:pPr lvl="1" eaLnBrk="1" hangingPunct="1"/>
            <a:r>
              <a:rPr lang="en-US" altLang="en-US" sz="2400" smtClean="0"/>
              <a:t>Have you shared anything you learned in the training with a co-worker or family?</a:t>
            </a:r>
          </a:p>
          <a:p>
            <a:pPr lvl="1" eaLnBrk="1" hangingPunct="1"/>
            <a:r>
              <a:rPr lang="en-US" altLang="en-US" sz="2400" smtClean="0"/>
              <a:t>Has knowledge from the training been applied since you returned to your job? If so, how?</a:t>
            </a:r>
          </a:p>
          <a:p>
            <a:pPr lvl="1" eaLnBrk="1" hangingPunct="1"/>
            <a:endParaRPr lang="en-US" altLang="en-US" sz="2000" smtClean="0">
              <a:solidFill>
                <a:srgbClr val="159BDF"/>
              </a:solidFill>
            </a:endParaRPr>
          </a:p>
          <a:p>
            <a:pPr lvl="1" eaLnBrk="1" hangingPunct="1"/>
            <a:endParaRPr lang="en-US" altLang="en-US" sz="2000" smtClean="0">
              <a:solidFill>
                <a:srgbClr val="159BDF"/>
              </a:solidFill>
            </a:endParaRPr>
          </a:p>
          <a:p>
            <a:pPr lvl="1" eaLnBrk="1" hangingPunct="1"/>
            <a:endParaRPr lang="en-US" altLang="en-US" sz="2000" smtClean="0">
              <a:solidFill>
                <a:srgbClr val="159BDF"/>
              </a:solidFill>
            </a:endParaRPr>
          </a:p>
          <a:p>
            <a:pPr eaLnBrk="1" hangingPunct="1"/>
            <a:endParaRPr lang="en-US" altLang="en-US" smtClean="0">
              <a:solidFill>
                <a:srgbClr val="159BDF"/>
              </a:solidFill>
            </a:endParaRPr>
          </a:p>
        </p:txBody>
      </p:sp>
      <p:sp>
        <p:nvSpPr>
          <p:cNvPr id="227332" name="Slide Number Placeholder 1"/>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C9E7D26F-924C-4E89-83B5-46C85D5CCD75}" type="slidenum">
              <a:rPr lang="en-US" altLang="en-US" sz="1400"/>
              <a:pPr>
                <a:spcBef>
                  <a:spcPct val="0"/>
                </a:spcBef>
                <a:buFontTx/>
                <a:buNone/>
              </a:pPr>
              <a:t>117</a:t>
            </a:fld>
            <a:endParaRPr lang="en-US" altLang="en-US" sz="1400"/>
          </a:p>
        </p:txBody>
      </p:sp>
    </p:spTree>
  </p:cSld>
  <p:clrMapOvr>
    <a:masterClrMapping/>
  </p:clrMapOvr>
  <p:transition spd="slow"/>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1"/>
          <p:cNvSpPr>
            <a:spLocks noGrp="1"/>
          </p:cNvSpPr>
          <p:nvPr>
            <p:ph type="title"/>
          </p:nvPr>
        </p:nvSpPr>
        <p:spPr/>
        <p:txBody>
          <a:bodyPr/>
          <a:lstStyle/>
          <a:p>
            <a:pPr eaLnBrk="1" hangingPunct="1"/>
            <a:r>
              <a:rPr lang="en-US" altLang="en-US" sz="3600" b="1" smtClean="0"/>
              <a:t>LEVEL 3  EXAMPLE RESULTS</a:t>
            </a:r>
          </a:p>
        </p:txBody>
      </p:sp>
      <p:sp>
        <p:nvSpPr>
          <p:cNvPr id="229379" name="Content Placeholder 2"/>
          <p:cNvSpPr>
            <a:spLocks noGrp="1"/>
          </p:cNvSpPr>
          <p:nvPr>
            <p:ph idx="1"/>
          </p:nvPr>
        </p:nvSpPr>
        <p:spPr>
          <a:xfrm>
            <a:off x="304800" y="1981200"/>
            <a:ext cx="6435725" cy="6324600"/>
          </a:xfrm>
        </p:spPr>
        <p:txBody>
          <a:bodyPr/>
          <a:lstStyle/>
          <a:p>
            <a:pPr>
              <a:spcBef>
                <a:spcPct val="0"/>
              </a:spcBef>
              <a:spcAft>
                <a:spcPts val="600"/>
              </a:spcAft>
            </a:pPr>
            <a:r>
              <a:rPr lang="en-US" altLang="en-US" sz="2400" smtClean="0"/>
              <a:t>Examples of How Results are Reported</a:t>
            </a:r>
          </a:p>
          <a:p>
            <a:pPr lvl="1" eaLnBrk="1" hangingPunct="1">
              <a:spcBef>
                <a:spcPct val="0"/>
              </a:spcBef>
              <a:spcAft>
                <a:spcPts val="600"/>
              </a:spcAft>
            </a:pPr>
            <a:r>
              <a:rPr lang="en-US" altLang="en-US" sz="2400" smtClean="0"/>
              <a:t>10% of the participants responded to the survey and/or participated in the focus groups</a:t>
            </a:r>
          </a:p>
          <a:p>
            <a:pPr lvl="1" eaLnBrk="1" hangingPunct="1">
              <a:spcBef>
                <a:spcPct val="0"/>
              </a:spcBef>
              <a:spcAft>
                <a:spcPts val="600"/>
              </a:spcAft>
            </a:pPr>
            <a:r>
              <a:rPr lang="en-US" altLang="en-US" sz="2400" smtClean="0"/>
              <a:t>As a result of the training, our company has developed a safety committee</a:t>
            </a:r>
          </a:p>
          <a:p>
            <a:pPr lvl="1" eaLnBrk="1" hangingPunct="1">
              <a:spcBef>
                <a:spcPct val="0"/>
              </a:spcBef>
              <a:spcAft>
                <a:spcPts val="600"/>
              </a:spcAft>
            </a:pPr>
            <a:r>
              <a:rPr lang="en-US" altLang="en-US" sz="2400" smtClean="0"/>
              <a:t>As a result of the training, our company has initiated completion of job hazard analysis for all positions</a:t>
            </a:r>
          </a:p>
          <a:p>
            <a:pPr>
              <a:spcBef>
                <a:spcPct val="0"/>
              </a:spcBef>
              <a:spcAft>
                <a:spcPts val="600"/>
              </a:spcAft>
            </a:pPr>
            <a:r>
              <a:rPr lang="en-US" altLang="en-US" sz="2400" smtClean="0"/>
              <a:t>Examples of Modifications as a Result of the Level 3 Evaluation</a:t>
            </a:r>
          </a:p>
          <a:p>
            <a:pPr lvl="1" eaLnBrk="1" hangingPunct="1">
              <a:spcBef>
                <a:spcPct val="0"/>
              </a:spcBef>
              <a:spcAft>
                <a:spcPts val="600"/>
              </a:spcAft>
            </a:pPr>
            <a:r>
              <a:rPr lang="en-US" altLang="en-US" sz="2400" smtClean="0"/>
              <a:t>A one-hour refresher module was added to the Train-the-Trainer curriculum</a:t>
            </a:r>
          </a:p>
          <a:p>
            <a:pPr lvl="1" eaLnBrk="1" hangingPunct="1">
              <a:spcBef>
                <a:spcPct val="0"/>
              </a:spcBef>
              <a:spcAft>
                <a:spcPts val="1200"/>
              </a:spcAft>
            </a:pPr>
            <a:r>
              <a:rPr lang="en-US" altLang="en-US" sz="2400" smtClean="0"/>
              <a:t>Based on feedback, training was expanded to the following states: Florida, Georgia, and Tennessee</a:t>
            </a:r>
          </a:p>
        </p:txBody>
      </p:sp>
      <p:sp>
        <p:nvSpPr>
          <p:cNvPr id="229380" name="Slide Number Placeholder 1"/>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BB2B2269-A4E1-461D-99C1-ED53F897D32C}" type="slidenum">
              <a:rPr lang="en-US" altLang="en-US" sz="1400"/>
              <a:pPr>
                <a:spcBef>
                  <a:spcPct val="0"/>
                </a:spcBef>
                <a:buFontTx/>
                <a:buNone/>
              </a:pPr>
              <a:t>118</a:t>
            </a:fld>
            <a:endParaRPr lang="en-US" altLang="en-US" sz="1400"/>
          </a:p>
        </p:txBody>
      </p:sp>
    </p:spTree>
  </p:cSld>
  <p:clrMapOvr>
    <a:masterClrMapping/>
  </p:clrMapOvr>
  <p:transition spd="slow"/>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1"/>
          <p:cNvSpPr>
            <a:spLocks noGrp="1"/>
          </p:cNvSpPr>
          <p:nvPr>
            <p:ph type="title"/>
          </p:nvPr>
        </p:nvSpPr>
        <p:spPr/>
        <p:txBody>
          <a:bodyPr/>
          <a:lstStyle/>
          <a:p>
            <a:r>
              <a:rPr lang="en-US" altLang="en-US" sz="3600" b="1" smtClean="0"/>
              <a:t>LEVEL 3</a:t>
            </a:r>
            <a:br>
              <a:rPr lang="en-US" altLang="en-US" sz="3600" b="1" smtClean="0"/>
            </a:br>
            <a:r>
              <a:rPr lang="en-US" altLang="en-US" sz="3600" b="1" smtClean="0"/>
              <a:t> QUESTIONNAIRE</a:t>
            </a:r>
          </a:p>
        </p:txBody>
      </p:sp>
      <p:sp>
        <p:nvSpPr>
          <p:cNvPr id="231428"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8C658A5B-49CF-4290-B2E7-BB6D891FF184}" type="slidenum">
              <a:rPr lang="en-US" altLang="en-US" sz="1400"/>
              <a:pPr>
                <a:spcBef>
                  <a:spcPct val="0"/>
                </a:spcBef>
                <a:buFontTx/>
                <a:buNone/>
              </a:pPr>
              <a:t>119</a:t>
            </a:fld>
            <a:endParaRPr lang="en-US" altLang="en-US" sz="140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6858000" cy="9144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381000"/>
            <a:ext cx="5829300" cy="1524000"/>
          </a:xfrm>
        </p:spPr>
        <p:txBody>
          <a:bodyPr lIns="92075" tIns="46038" rIns="92075" bIns="46038"/>
          <a:lstStyle/>
          <a:p>
            <a:r>
              <a:rPr lang="en-US" altLang="en-US" sz="3600" b="1" dirty="0" smtClean="0"/>
              <a:t>THE TRAINER </a:t>
            </a:r>
          </a:p>
        </p:txBody>
      </p:sp>
      <p:sp>
        <p:nvSpPr>
          <p:cNvPr id="28675" name="Rectangle 3"/>
          <p:cNvSpPr>
            <a:spLocks noGrp="1" noChangeArrowheads="1"/>
          </p:cNvSpPr>
          <p:nvPr>
            <p:ph type="body" idx="1"/>
          </p:nvPr>
        </p:nvSpPr>
        <p:spPr>
          <a:xfrm>
            <a:off x="533400" y="1981200"/>
            <a:ext cx="5829300" cy="5715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buFontTx/>
              <a:buNone/>
            </a:pPr>
            <a:r>
              <a:rPr lang="en-US" altLang="en-US" b="1" smtClean="0"/>
              <a:t>Don’t…</a:t>
            </a:r>
          </a:p>
          <a:p>
            <a:pPr algn="ctr">
              <a:buFontTx/>
              <a:buNone/>
            </a:pPr>
            <a:endParaRPr lang="en-US" altLang="en-US" smtClean="0"/>
          </a:p>
          <a:p>
            <a:pPr algn="ctr">
              <a:buFontTx/>
              <a:buNone/>
            </a:pPr>
            <a:r>
              <a:rPr lang="en-US" altLang="en-US" smtClean="0"/>
              <a:t>	</a:t>
            </a:r>
          </a:p>
        </p:txBody>
      </p:sp>
      <p:sp>
        <p:nvSpPr>
          <p:cNvPr id="28677" name="Rectangle 6"/>
          <p:cNvSpPr>
            <a:spLocks noChangeArrowheads="1"/>
          </p:cNvSpPr>
          <p:nvPr/>
        </p:nvSpPr>
        <p:spPr bwMode="auto">
          <a:xfrm>
            <a:off x="1720850" y="2641600"/>
            <a:ext cx="34163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a:t>Rush</a:t>
            </a:r>
          </a:p>
          <a:p>
            <a:pPr algn="ctr">
              <a:spcBef>
                <a:spcPct val="0"/>
              </a:spcBef>
              <a:buFontTx/>
              <a:buNone/>
            </a:pPr>
            <a:r>
              <a:rPr lang="en-US" altLang="en-US" sz="2800"/>
              <a:t>Overwhelm</a:t>
            </a:r>
          </a:p>
          <a:p>
            <a:pPr algn="ctr">
              <a:spcBef>
                <a:spcPct val="0"/>
              </a:spcBef>
              <a:buFontTx/>
              <a:buNone/>
            </a:pPr>
            <a:r>
              <a:rPr lang="en-US" altLang="en-US" sz="2800"/>
              <a:t>Doubt </a:t>
            </a:r>
          </a:p>
          <a:p>
            <a:pPr algn="ctr">
              <a:spcBef>
                <a:spcPct val="0"/>
              </a:spcBef>
              <a:buFontTx/>
              <a:buNone/>
            </a:pPr>
            <a:r>
              <a:rPr lang="en-US" altLang="en-US" sz="2800"/>
              <a:t>Compare</a:t>
            </a:r>
          </a:p>
        </p:txBody>
      </p:sp>
      <p:pic>
        <p:nvPicPr>
          <p:cNvPr id="28679" name="Picture 2" descr="http://www.finearttips.com/wp-content/uploads/2009/03/overwhelmed.jpg" title="Photo of a stressed out pers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4927600"/>
            <a:ext cx="4457700" cy="2971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80" name="Slide Number Placeholder 1"/>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6A91DBCA-E2AE-4B16-8DD4-42B534452013}" type="slidenum">
              <a:rPr lang="en-US" altLang="en-US" sz="1400"/>
              <a:pPr>
                <a:spcBef>
                  <a:spcPct val="0"/>
                </a:spcBef>
                <a:buFontTx/>
                <a:buNone/>
              </a:pPr>
              <a:t>12</a:t>
            </a:fld>
            <a:endParaRPr lang="en-US" altLang="en-US" sz="140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Number Placeholder 3"/>
          <p:cNvSpPr>
            <a:spLocks noGrp="1"/>
          </p:cNvSpPr>
          <p:nvPr>
            <p:ph type="sldNum" sz="quarter" idx="11"/>
          </p:nvPr>
        </p:nvSpPr>
        <p:spPr>
          <a:xfrm>
            <a:off x="5857875" y="8686800"/>
            <a:ext cx="1428750" cy="609600"/>
          </a:xfrm>
          <a:noFill/>
        </p:spPr>
        <p:txBody>
          <a:bodyPr/>
          <a:lstStyle>
            <a:lvl1pPr>
              <a:spcBef>
                <a:spcPct val="20000"/>
              </a:spcBef>
              <a:buChar char="•"/>
              <a:defRPr sz="3200">
                <a:solidFill>
                  <a:schemeClr val="tx1"/>
                </a:solidFill>
                <a:latin typeface="Times New Roman" pitchFamily="18" charset="0"/>
              </a:defRPr>
            </a:lvl1pPr>
            <a:lvl2pPr marL="557213" indent="-214313">
              <a:spcBef>
                <a:spcPct val="20000"/>
              </a:spcBef>
              <a:buChar char="–"/>
              <a:defRPr sz="2800">
                <a:solidFill>
                  <a:schemeClr val="tx1"/>
                </a:solidFill>
                <a:latin typeface="Times New Roman" pitchFamily="18" charset="0"/>
              </a:defRPr>
            </a:lvl2pPr>
            <a:lvl3pPr marL="857250" indent="-171450">
              <a:spcBef>
                <a:spcPct val="20000"/>
              </a:spcBef>
              <a:buChar char="•"/>
              <a:defRPr sz="2400">
                <a:solidFill>
                  <a:schemeClr val="tx1"/>
                </a:solidFill>
                <a:latin typeface="Times New Roman" pitchFamily="18" charset="0"/>
              </a:defRPr>
            </a:lvl3pPr>
            <a:lvl4pPr marL="1200150" indent="-171450">
              <a:spcBef>
                <a:spcPct val="20000"/>
              </a:spcBef>
              <a:buChar char="–"/>
              <a:defRPr sz="2000">
                <a:solidFill>
                  <a:schemeClr val="tx1"/>
                </a:solidFill>
                <a:latin typeface="Times New Roman" pitchFamily="18" charset="0"/>
              </a:defRPr>
            </a:lvl4pPr>
            <a:lvl5pPr marL="1543050" indent="-171450">
              <a:spcBef>
                <a:spcPct val="20000"/>
              </a:spcBef>
              <a:buChar char="»"/>
              <a:defRPr sz="2000">
                <a:solidFill>
                  <a:schemeClr val="tx1"/>
                </a:solidFill>
                <a:latin typeface="Times New Roman" pitchFamily="18" charset="0"/>
              </a:defRPr>
            </a:lvl5pPr>
            <a:lvl6pPr marL="2000250" indent="-171450" eaLnBrk="0" fontAlgn="base" hangingPunct="0">
              <a:spcBef>
                <a:spcPct val="20000"/>
              </a:spcBef>
              <a:spcAft>
                <a:spcPct val="0"/>
              </a:spcAft>
              <a:buChar char="»"/>
              <a:defRPr sz="2000">
                <a:solidFill>
                  <a:schemeClr val="tx1"/>
                </a:solidFill>
                <a:latin typeface="Times New Roman" pitchFamily="18" charset="0"/>
              </a:defRPr>
            </a:lvl6pPr>
            <a:lvl7pPr marL="2457450" indent="-171450" eaLnBrk="0" fontAlgn="base" hangingPunct="0">
              <a:spcBef>
                <a:spcPct val="20000"/>
              </a:spcBef>
              <a:spcAft>
                <a:spcPct val="0"/>
              </a:spcAft>
              <a:buChar char="»"/>
              <a:defRPr sz="2000">
                <a:solidFill>
                  <a:schemeClr val="tx1"/>
                </a:solidFill>
                <a:latin typeface="Times New Roman" pitchFamily="18" charset="0"/>
              </a:defRPr>
            </a:lvl7pPr>
            <a:lvl8pPr marL="2914650" indent="-171450" eaLnBrk="0" fontAlgn="base" hangingPunct="0">
              <a:spcBef>
                <a:spcPct val="20000"/>
              </a:spcBef>
              <a:spcAft>
                <a:spcPct val="0"/>
              </a:spcAft>
              <a:buChar char="»"/>
              <a:defRPr sz="2000">
                <a:solidFill>
                  <a:schemeClr val="tx1"/>
                </a:solidFill>
                <a:latin typeface="Times New Roman" pitchFamily="18" charset="0"/>
              </a:defRPr>
            </a:lvl8pPr>
            <a:lvl9pPr marL="3371850" indent="-171450" eaLnBrk="0" fontAlgn="base" hangingPunct="0">
              <a:spcBef>
                <a:spcPct val="20000"/>
              </a:spcBef>
              <a:spcAft>
                <a:spcPct val="0"/>
              </a:spcAft>
              <a:buChar char="»"/>
              <a:defRPr sz="2000">
                <a:solidFill>
                  <a:schemeClr val="tx1"/>
                </a:solidFill>
                <a:latin typeface="Times New Roman" pitchFamily="18" charset="0"/>
              </a:defRPr>
            </a:lvl9pPr>
          </a:lstStyle>
          <a:p>
            <a:pPr algn="l" eaLnBrk="1" hangingPunct="1">
              <a:spcBef>
                <a:spcPct val="0"/>
              </a:spcBef>
              <a:buFontTx/>
              <a:buNone/>
            </a:pPr>
            <a:fld id="{DFDE14EF-62E6-4306-9B05-343994DAA264}" type="slidenum">
              <a:rPr lang="en-GB" altLang="en-US" sz="1400"/>
              <a:pPr algn="l" eaLnBrk="1" hangingPunct="1">
                <a:spcBef>
                  <a:spcPct val="0"/>
                </a:spcBef>
                <a:buFontTx/>
                <a:buNone/>
              </a:pPr>
              <a:t>120</a:t>
            </a:fld>
            <a:endParaRPr lang="en-GB" altLang="en-US" sz="1400"/>
          </a:p>
        </p:txBody>
      </p:sp>
      <p:sp>
        <p:nvSpPr>
          <p:cNvPr id="232451" name="Rectangle 2"/>
          <p:cNvSpPr>
            <a:spLocks noGrp="1" noChangeArrowheads="1"/>
          </p:cNvSpPr>
          <p:nvPr>
            <p:ph type="title"/>
          </p:nvPr>
        </p:nvSpPr>
        <p:spPr/>
        <p:txBody>
          <a:bodyPr/>
          <a:lstStyle/>
          <a:p>
            <a:pPr eaLnBrk="1" hangingPunct="1"/>
            <a:r>
              <a:rPr lang="en-US" altLang="en-US" sz="3600" b="1" smtClean="0"/>
              <a:t>QUESTIONS</a:t>
            </a:r>
          </a:p>
        </p:txBody>
      </p:sp>
      <p:pic>
        <p:nvPicPr>
          <p:cNvPr id="232452" name="Picture 6" title="Image of quetion mark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675" y="3271838"/>
            <a:ext cx="5546725" cy="3278187"/>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EDBFC320-3CBD-4E36-AC84-F555A6F7FD41}" type="slidenum">
              <a:rPr lang="en-US" altLang="en-US" sz="1400"/>
              <a:pPr>
                <a:spcBef>
                  <a:spcPct val="0"/>
                </a:spcBef>
                <a:buFontTx/>
                <a:buNone/>
              </a:pPr>
              <a:t>13</a:t>
            </a:fld>
            <a:endParaRPr lang="en-US" altLang="en-US" sz="1400"/>
          </a:p>
        </p:txBody>
      </p:sp>
      <p:sp>
        <p:nvSpPr>
          <p:cNvPr id="30723" name="Rectangle 2"/>
          <p:cNvSpPr>
            <a:spLocks noGrp="1" noChangeArrowheads="1"/>
          </p:cNvSpPr>
          <p:nvPr>
            <p:ph type="title"/>
          </p:nvPr>
        </p:nvSpPr>
        <p:spPr/>
        <p:txBody>
          <a:bodyPr/>
          <a:lstStyle/>
          <a:p>
            <a:r>
              <a:rPr lang="en-US" altLang="en-US" sz="3600" b="1" smtClean="0"/>
              <a:t>GOOD TRAINER CHARACTERISTICS</a:t>
            </a:r>
          </a:p>
        </p:txBody>
      </p:sp>
      <p:sp>
        <p:nvSpPr>
          <p:cNvPr id="30724" name="Rectangle 3"/>
          <p:cNvSpPr>
            <a:spLocks noGrp="1" noChangeArrowheads="1"/>
          </p:cNvSpPr>
          <p:nvPr>
            <p:ph type="body" idx="1"/>
          </p:nvPr>
        </p:nvSpPr>
        <p:spPr>
          <a:xfrm>
            <a:off x="1050925" y="2362200"/>
            <a:ext cx="5829300" cy="5943600"/>
          </a:xfrm>
        </p:spPr>
        <p:txBody>
          <a:bodyPr/>
          <a:lstStyle/>
          <a:p>
            <a:pPr>
              <a:lnSpc>
                <a:spcPct val="80000"/>
              </a:lnSpc>
            </a:pPr>
            <a:r>
              <a:rPr lang="en-US" altLang="en-US" sz="2400" smtClean="0"/>
              <a:t>Speaks clearly</a:t>
            </a:r>
          </a:p>
          <a:p>
            <a:pPr>
              <a:lnSpc>
                <a:spcPct val="80000"/>
              </a:lnSpc>
            </a:pPr>
            <a:r>
              <a:rPr lang="en-US" altLang="en-US" sz="2400" smtClean="0"/>
              <a:t>Organized</a:t>
            </a:r>
          </a:p>
          <a:p>
            <a:pPr>
              <a:lnSpc>
                <a:spcPct val="80000"/>
              </a:lnSpc>
            </a:pPr>
            <a:r>
              <a:rPr lang="en-US" altLang="en-US" sz="2400" smtClean="0"/>
              <a:t>Approachable </a:t>
            </a:r>
          </a:p>
          <a:p>
            <a:pPr>
              <a:lnSpc>
                <a:spcPct val="80000"/>
              </a:lnSpc>
            </a:pPr>
            <a:r>
              <a:rPr lang="en-US" altLang="en-US" sz="2400" smtClean="0"/>
              <a:t>Patient</a:t>
            </a:r>
          </a:p>
          <a:p>
            <a:pPr>
              <a:lnSpc>
                <a:spcPct val="80000"/>
              </a:lnSpc>
            </a:pPr>
            <a:r>
              <a:rPr lang="en-US" altLang="en-US" sz="2400" smtClean="0"/>
              <a:t>Uses a consistent approach</a:t>
            </a:r>
          </a:p>
          <a:p>
            <a:pPr>
              <a:lnSpc>
                <a:spcPct val="80000"/>
              </a:lnSpc>
            </a:pPr>
            <a:r>
              <a:rPr lang="en-US" altLang="en-US" sz="2400" smtClean="0"/>
              <a:t>Reads their participant(s)</a:t>
            </a:r>
          </a:p>
          <a:p>
            <a:pPr>
              <a:lnSpc>
                <a:spcPct val="80000"/>
              </a:lnSpc>
            </a:pPr>
            <a:r>
              <a:rPr lang="en-US" altLang="en-US" sz="2400" smtClean="0"/>
              <a:t>Knowledgeable</a:t>
            </a:r>
          </a:p>
          <a:p>
            <a:pPr>
              <a:lnSpc>
                <a:spcPct val="80000"/>
              </a:lnSpc>
            </a:pPr>
            <a:r>
              <a:rPr lang="en-US" altLang="en-US" sz="2400" smtClean="0"/>
              <a:t>Confident</a:t>
            </a:r>
          </a:p>
          <a:p>
            <a:pPr>
              <a:lnSpc>
                <a:spcPct val="80000"/>
              </a:lnSpc>
            </a:pPr>
            <a:r>
              <a:rPr lang="en-US" altLang="en-US" sz="2400" smtClean="0"/>
              <a:t>Prepared</a:t>
            </a:r>
          </a:p>
          <a:p>
            <a:pPr>
              <a:lnSpc>
                <a:spcPct val="80000"/>
              </a:lnSpc>
            </a:pPr>
            <a:r>
              <a:rPr lang="en-US" altLang="en-US" sz="2400" smtClean="0"/>
              <a:t>Flexible</a:t>
            </a:r>
          </a:p>
          <a:p>
            <a:pPr>
              <a:lnSpc>
                <a:spcPct val="80000"/>
              </a:lnSpc>
            </a:pPr>
            <a:r>
              <a:rPr lang="en-US" altLang="en-US" sz="2400" smtClean="0"/>
              <a:t>Good Listener</a:t>
            </a:r>
          </a:p>
          <a:p>
            <a:pPr>
              <a:lnSpc>
                <a:spcPct val="80000"/>
              </a:lnSpc>
            </a:pPr>
            <a:r>
              <a:rPr lang="en-US" altLang="en-US" sz="2400" smtClean="0"/>
              <a:t>Doesn’t downplay task (“This is easy.”)</a:t>
            </a:r>
          </a:p>
          <a:p>
            <a:pPr>
              <a:lnSpc>
                <a:spcPct val="80000"/>
              </a:lnSpc>
            </a:pPr>
            <a:r>
              <a:rPr lang="en-US" altLang="en-US" sz="2400" smtClean="0"/>
              <a:t>Has a positive attitude</a:t>
            </a:r>
          </a:p>
          <a:p>
            <a:pPr>
              <a:lnSpc>
                <a:spcPct val="80000"/>
              </a:lnSpc>
            </a:pPr>
            <a:r>
              <a:rPr lang="en-US" altLang="en-US" sz="2400" smtClean="0"/>
              <a:t>Makes others feel comfortable</a:t>
            </a:r>
          </a:p>
          <a:p>
            <a:pPr>
              <a:lnSpc>
                <a:spcPct val="80000"/>
              </a:lnSpc>
            </a:pPr>
            <a:r>
              <a:rPr lang="en-US" altLang="en-US" sz="2400" smtClean="0"/>
              <a:t>Gives positive feedback</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D20D5AF5-C3D2-437C-B8D2-31ED1EC36BD3}" type="slidenum">
              <a:rPr lang="en-US" altLang="en-US" sz="1400"/>
              <a:pPr>
                <a:spcBef>
                  <a:spcPct val="0"/>
                </a:spcBef>
                <a:buFontTx/>
                <a:buNone/>
              </a:pPr>
              <a:t>14</a:t>
            </a:fld>
            <a:endParaRPr lang="en-US" altLang="en-US" sz="1400"/>
          </a:p>
        </p:txBody>
      </p:sp>
      <p:sp>
        <p:nvSpPr>
          <p:cNvPr id="32771" name="Rectangle 1026"/>
          <p:cNvSpPr>
            <a:spLocks noGrp="1" noChangeArrowheads="1"/>
          </p:cNvSpPr>
          <p:nvPr>
            <p:ph type="title"/>
          </p:nvPr>
        </p:nvSpPr>
        <p:spPr>
          <a:xfrm>
            <a:off x="533400" y="762000"/>
            <a:ext cx="5829300" cy="914400"/>
          </a:xfrm>
        </p:spPr>
        <p:txBody>
          <a:bodyPr/>
          <a:lstStyle/>
          <a:p>
            <a:r>
              <a:rPr lang="en-US" altLang="en-US" sz="3600" b="1" i="1" u="sng" smtClean="0"/>
              <a:t>YOUR</a:t>
            </a:r>
            <a:r>
              <a:rPr lang="en-US" altLang="en-US" sz="3600" b="1" smtClean="0"/>
              <a:t> “TRAINER” RESPONSIBILITIES</a:t>
            </a:r>
            <a:endParaRPr lang="en-US" altLang="en-US" smtClean="0"/>
          </a:p>
        </p:txBody>
      </p:sp>
      <p:sp>
        <p:nvSpPr>
          <p:cNvPr id="32772" name="Rectangle 1027"/>
          <p:cNvSpPr>
            <a:spLocks noGrp="1" noChangeArrowheads="1"/>
          </p:cNvSpPr>
          <p:nvPr>
            <p:ph type="body" idx="1"/>
          </p:nvPr>
        </p:nvSpPr>
        <p:spPr>
          <a:xfrm>
            <a:off x="533400" y="2209800"/>
            <a:ext cx="5829300" cy="6172200"/>
          </a:xfrm>
        </p:spPr>
        <p:txBody>
          <a:bodyPr/>
          <a:lstStyle/>
          <a:p>
            <a:pPr marL="230188" indent="0">
              <a:buFontTx/>
              <a:buNone/>
            </a:pPr>
            <a:r>
              <a:rPr lang="en-US" altLang="en-US" sz="2000" smtClean="0"/>
              <a:t>As a trainer, please list below what you believe your responsibilities to be:</a:t>
            </a:r>
          </a:p>
          <a:p>
            <a:pPr marL="230188" indent="0">
              <a:buFontTx/>
              <a:buNone/>
            </a:pPr>
            <a:r>
              <a:rPr lang="en-US" altLang="en-US" sz="200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230188" indent="0">
              <a:buFontTx/>
              <a:buNone/>
            </a:pPr>
            <a:r>
              <a:rPr lang="en-US" altLang="en-US" sz="2000" smtClean="0"/>
              <a:t>____________________________________________________________________________________</a:t>
            </a:r>
          </a:p>
          <a:p>
            <a:pPr marL="230188" indent="0">
              <a:buFontTx/>
              <a:buNone/>
            </a:pPr>
            <a:r>
              <a:rPr lang="en-US" altLang="en-US" sz="2000" smtClean="0"/>
              <a:t>____________________________________________________________________________________</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6E945491-9604-4D47-B24E-5A51183E5E58}" type="slidenum">
              <a:rPr lang="en-US" altLang="en-US" sz="1400"/>
              <a:pPr>
                <a:spcBef>
                  <a:spcPct val="0"/>
                </a:spcBef>
                <a:buFontTx/>
                <a:buNone/>
              </a:pPr>
              <a:t>15</a:t>
            </a:fld>
            <a:endParaRPr lang="en-US" altLang="en-US" sz="1400"/>
          </a:p>
        </p:txBody>
      </p:sp>
      <p:sp>
        <p:nvSpPr>
          <p:cNvPr id="34819" name="Rectangle 2"/>
          <p:cNvSpPr>
            <a:spLocks noGrp="1" noChangeArrowheads="1"/>
          </p:cNvSpPr>
          <p:nvPr>
            <p:ph type="title"/>
          </p:nvPr>
        </p:nvSpPr>
        <p:spPr>
          <a:xfrm>
            <a:off x="381000" y="762000"/>
            <a:ext cx="5962650" cy="1371600"/>
          </a:xfrm>
        </p:spPr>
        <p:txBody>
          <a:bodyPr lIns="92075" tIns="46038" rIns="92075" bIns="46038"/>
          <a:lstStyle/>
          <a:p>
            <a:r>
              <a:rPr lang="en-US" altLang="en-US" sz="3600" b="1" smtClean="0"/>
              <a:t>A KEY TRAINER                  RESPONSIBILITY</a:t>
            </a:r>
            <a:endParaRPr lang="en-US" altLang="en-US" sz="3200" smtClean="0"/>
          </a:p>
        </p:txBody>
      </p:sp>
      <p:sp>
        <p:nvSpPr>
          <p:cNvPr id="34821" name="Rectangle 6"/>
          <p:cNvSpPr>
            <a:spLocks noChangeArrowheads="1"/>
          </p:cNvSpPr>
          <p:nvPr/>
        </p:nvSpPr>
        <p:spPr bwMode="auto">
          <a:xfrm>
            <a:off x="533400" y="6781800"/>
            <a:ext cx="594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a:latin typeface="Script MT Bold" pitchFamily="66" charset="0"/>
              </a:rPr>
              <a:t>Creating a Learning Environment!</a:t>
            </a:r>
          </a:p>
        </p:txBody>
      </p:sp>
      <p:pic>
        <p:nvPicPr>
          <p:cNvPr id="34822" name="Picture 7" descr="C:\Users\Tom\Desktop\My PIctures\Webite\Workship Bright Training Solutions.jpg" title="Photo of students in clas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3300" y="3073400"/>
            <a:ext cx="5003800" cy="3708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12444525-8CD5-4533-9026-2E8FCEA3F7F8}" type="slidenum">
              <a:rPr lang="en-US" altLang="en-US" sz="1400"/>
              <a:pPr>
                <a:spcBef>
                  <a:spcPct val="0"/>
                </a:spcBef>
                <a:buFontTx/>
                <a:buNone/>
              </a:pPr>
              <a:t>16</a:t>
            </a:fld>
            <a:endParaRPr lang="en-US" altLang="en-US" sz="1400"/>
          </a:p>
        </p:txBody>
      </p:sp>
      <p:sp>
        <p:nvSpPr>
          <p:cNvPr id="36867" name="Rectangle 2"/>
          <p:cNvSpPr>
            <a:spLocks noGrp="1" noChangeArrowheads="1"/>
          </p:cNvSpPr>
          <p:nvPr>
            <p:ph type="title"/>
          </p:nvPr>
        </p:nvSpPr>
        <p:spPr>
          <a:xfrm>
            <a:off x="609600" y="381000"/>
            <a:ext cx="5829300" cy="1524000"/>
          </a:xfrm>
        </p:spPr>
        <p:txBody>
          <a:bodyPr/>
          <a:lstStyle/>
          <a:p>
            <a:r>
              <a:rPr lang="en-US" altLang="en-US" sz="3600" b="1" smtClean="0"/>
              <a:t>PREPARING FOR TRAINING</a:t>
            </a:r>
            <a:endParaRPr lang="en-US" altLang="en-US" smtClean="0"/>
          </a:p>
        </p:txBody>
      </p:sp>
      <p:sp>
        <p:nvSpPr>
          <p:cNvPr id="36868" name="Rectangle 3"/>
          <p:cNvSpPr>
            <a:spLocks noGrp="1" noChangeArrowheads="1"/>
          </p:cNvSpPr>
          <p:nvPr>
            <p:ph type="body" idx="1"/>
          </p:nvPr>
        </p:nvSpPr>
        <p:spPr>
          <a:xfrm>
            <a:off x="514350" y="2133600"/>
            <a:ext cx="5829300" cy="5994400"/>
          </a:xfrm>
        </p:spPr>
        <p:txBody>
          <a:bodyPr/>
          <a:lstStyle/>
          <a:p>
            <a:pPr algn="just">
              <a:buFont typeface="Monotype Sorts"/>
              <a:buChar char=" "/>
            </a:pPr>
            <a:r>
              <a:rPr lang="en-US" altLang="en-US" sz="3000" smtClean="0"/>
              <a:t>“You can’t drive a car by looking in the rear view mirror.”</a:t>
            </a:r>
          </a:p>
          <a:p>
            <a:pPr>
              <a:buFontTx/>
              <a:buNone/>
            </a:pPr>
            <a:r>
              <a:rPr lang="en-US" altLang="en-US" sz="1800" smtClean="0"/>
              <a:t>	                                                                        </a:t>
            </a:r>
            <a:r>
              <a:rPr lang="en-US" altLang="en-US" sz="1800" i="1" smtClean="0"/>
              <a:t>- Deming</a:t>
            </a:r>
            <a:endParaRPr lang="en-US" altLang="en-US" i="1" smtClean="0"/>
          </a:p>
          <a:p>
            <a:pPr>
              <a:buFont typeface="Monotype Sorts"/>
              <a:buChar char="ä"/>
            </a:pPr>
            <a:endParaRPr lang="en-US" altLang="en-US" i="1" smtClean="0"/>
          </a:p>
        </p:txBody>
      </p:sp>
      <p:pic>
        <p:nvPicPr>
          <p:cNvPr id="36869" name="Picture 7" descr="http://www.drivinginstructortrainingu.com/wp-content/uploads/2011/10/Car-Driving-Mirror.jpg" title="Photo of a car mirr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4013200"/>
            <a:ext cx="5734050" cy="4114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E9755ED1-E50D-4F27-84C2-EB07E1A92068}" type="slidenum">
              <a:rPr lang="en-US" altLang="en-US" sz="1400"/>
              <a:pPr>
                <a:spcBef>
                  <a:spcPct val="0"/>
                </a:spcBef>
                <a:buFontTx/>
                <a:buNone/>
              </a:pPr>
              <a:t>17</a:t>
            </a:fld>
            <a:endParaRPr lang="en-US" altLang="en-US" sz="1400"/>
          </a:p>
        </p:txBody>
      </p:sp>
      <p:sp>
        <p:nvSpPr>
          <p:cNvPr id="38915" name="Rectangle 2"/>
          <p:cNvSpPr>
            <a:spLocks noGrp="1" noChangeArrowheads="1"/>
          </p:cNvSpPr>
          <p:nvPr>
            <p:ph type="title"/>
          </p:nvPr>
        </p:nvSpPr>
        <p:spPr>
          <a:xfrm>
            <a:off x="609600" y="457200"/>
            <a:ext cx="5829300" cy="1447800"/>
          </a:xfrm>
        </p:spPr>
        <p:txBody>
          <a:bodyPr/>
          <a:lstStyle/>
          <a:p>
            <a:r>
              <a:rPr lang="en-US" altLang="en-US" sz="3600" b="1" smtClean="0"/>
              <a:t>PREPARATION KEY ELEMENTS</a:t>
            </a:r>
            <a:endParaRPr lang="en-US" altLang="en-US" smtClean="0"/>
          </a:p>
        </p:txBody>
      </p:sp>
      <p:sp>
        <p:nvSpPr>
          <p:cNvPr id="38916" name="Rectangle 3"/>
          <p:cNvSpPr>
            <a:spLocks noGrp="1" noChangeArrowheads="1"/>
          </p:cNvSpPr>
          <p:nvPr>
            <p:ph type="body" idx="1"/>
          </p:nvPr>
        </p:nvSpPr>
        <p:spPr>
          <a:xfrm>
            <a:off x="914400" y="2209800"/>
            <a:ext cx="5448300" cy="5486400"/>
          </a:xfrm>
        </p:spPr>
        <p:txBody>
          <a:bodyPr/>
          <a:lstStyle/>
          <a:p>
            <a:pPr>
              <a:lnSpc>
                <a:spcPct val="90000"/>
              </a:lnSpc>
            </a:pPr>
            <a:r>
              <a:rPr lang="en-US" altLang="en-US" sz="2400" smtClean="0"/>
              <a:t>Know the Material/Task</a:t>
            </a:r>
            <a:endParaRPr lang="en-US" altLang="en-US" smtClean="0"/>
          </a:p>
          <a:p>
            <a:pPr>
              <a:lnSpc>
                <a:spcPct val="90000"/>
              </a:lnSpc>
            </a:pPr>
            <a:endParaRPr lang="en-US" altLang="en-US" smtClean="0"/>
          </a:p>
          <a:p>
            <a:pPr>
              <a:lnSpc>
                <a:spcPct val="90000"/>
              </a:lnSpc>
            </a:pPr>
            <a:r>
              <a:rPr lang="en-US" altLang="en-US" sz="2400" smtClean="0"/>
              <a:t>Know skill/knowledge level of trainees</a:t>
            </a:r>
            <a:endParaRPr lang="en-US" altLang="en-US" smtClean="0"/>
          </a:p>
          <a:p>
            <a:pPr>
              <a:lnSpc>
                <a:spcPct val="90000"/>
              </a:lnSpc>
            </a:pPr>
            <a:endParaRPr lang="en-US" altLang="en-US" smtClean="0"/>
          </a:p>
          <a:p>
            <a:pPr>
              <a:lnSpc>
                <a:spcPct val="90000"/>
              </a:lnSpc>
            </a:pPr>
            <a:r>
              <a:rPr lang="en-US" altLang="en-US" sz="2400" smtClean="0"/>
              <a:t>“Walk Through” the Task/Material</a:t>
            </a:r>
            <a:endParaRPr lang="en-US" altLang="en-US" smtClean="0"/>
          </a:p>
          <a:p>
            <a:pPr>
              <a:lnSpc>
                <a:spcPct val="90000"/>
              </a:lnSpc>
            </a:pPr>
            <a:endParaRPr lang="en-US" altLang="en-US" smtClean="0"/>
          </a:p>
          <a:p>
            <a:pPr>
              <a:lnSpc>
                <a:spcPct val="90000"/>
              </a:lnSpc>
            </a:pPr>
            <a:r>
              <a:rPr lang="en-US" altLang="en-US" sz="2400" smtClean="0"/>
              <a:t>Establish the Physical Environment</a:t>
            </a:r>
          </a:p>
          <a:p>
            <a:pPr>
              <a:lnSpc>
                <a:spcPct val="90000"/>
              </a:lnSpc>
            </a:pPr>
            <a:endParaRPr lang="en-US" altLang="en-US" sz="2400" smtClean="0"/>
          </a:p>
          <a:p>
            <a:pPr>
              <a:lnSpc>
                <a:spcPct val="90000"/>
              </a:lnSpc>
            </a:pPr>
            <a:r>
              <a:rPr lang="en-US" altLang="en-US" sz="2400" smtClean="0"/>
              <a:t>Design and Use a Checklist</a:t>
            </a:r>
          </a:p>
          <a:p>
            <a:pPr>
              <a:lnSpc>
                <a:spcPct val="90000"/>
              </a:lnSpc>
            </a:pPr>
            <a:endParaRPr lang="en-US" altLang="en-US" sz="2400" smtClean="0"/>
          </a:p>
          <a:p>
            <a:pPr>
              <a:lnSpc>
                <a:spcPct val="90000"/>
              </a:lnSpc>
            </a:pPr>
            <a:r>
              <a:rPr lang="en-US" altLang="en-US" sz="2400" smtClean="0"/>
              <a:t>Anticipate Questions</a:t>
            </a:r>
            <a:endParaRPr lang="en-US" altLang="en-US" smtClean="0"/>
          </a:p>
          <a:p>
            <a:pPr>
              <a:lnSpc>
                <a:spcPct val="90000"/>
              </a:lnSpc>
            </a:pPr>
            <a:endParaRPr lang="en-US" altLang="en-US" smtClean="0"/>
          </a:p>
          <a:p>
            <a:pPr>
              <a:lnSpc>
                <a:spcPct val="90000"/>
              </a:lnSpc>
            </a:pPr>
            <a:endParaRPr lang="en-US" alt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ED0DAA4A-B288-4458-AB6F-AFF2675E28F6}" type="slidenum">
              <a:rPr lang="en-US" altLang="en-US" sz="1400"/>
              <a:pPr>
                <a:spcBef>
                  <a:spcPct val="0"/>
                </a:spcBef>
                <a:buFontTx/>
                <a:buNone/>
              </a:pPr>
              <a:t>18</a:t>
            </a:fld>
            <a:endParaRPr lang="en-US" altLang="en-US" sz="1400"/>
          </a:p>
        </p:txBody>
      </p:sp>
      <p:sp>
        <p:nvSpPr>
          <p:cNvPr id="40963" name="Rectangle 2"/>
          <p:cNvSpPr>
            <a:spLocks noGrp="1" noChangeArrowheads="1"/>
          </p:cNvSpPr>
          <p:nvPr>
            <p:ph type="title"/>
          </p:nvPr>
        </p:nvSpPr>
        <p:spPr>
          <a:xfrm>
            <a:off x="609600" y="457200"/>
            <a:ext cx="5829300" cy="1447800"/>
          </a:xfrm>
        </p:spPr>
        <p:txBody>
          <a:bodyPr/>
          <a:lstStyle/>
          <a:p>
            <a:r>
              <a:rPr lang="en-US" altLang="en-US" sz="3600" b="1" smtClean="0"/>
              <a:t>SAMPLE CHECKLIST</a:t>
            </a:r>
            <a:endParaRPr lang="en-US" altLang="en-US" smtClean="0"/>
          </a:p>
        </p:txBody>
      </p:sp>
      <p:sp>
        <p:nvSpPr>
          <p:cNvPr id="40964" name="Rectangle 3"/>
          <p:cNvSpPr>
            <a:spLocks noGrp="1" noChangeArrowheads="1"/>
          </p:cNvSpPr>
          <p:nvPr>
            <p:ph type="body" idx="1"/>
          </p:nvPr>
        </p:nvSpPr>
        <p:spPr>
          <a:xfrm>
            <a:off x="1295400" y="2286000"/>
            <a:ext cx="4610100" cy="5715000"/>
          </a:xfrm>
        </p:spPr>
        <p:txBody>
          <a:bodyPr/>
          <a:lstStyle/>
          <a:p>
            <a:pPr>
              <a:lnSpc>
                <a:spcPct val="125000"/>
              </a:lnSpc>
              <a:buFont typeface="Wingdings" pitchFamily="2" charset="2"/>
              <a:buChar char="q"/>
            </a:pPr>
            <a:r>
              <a:rPr lang="en-US" altLang="en-US" sz="1800" smtClean="0"/>
              <a:t>Trainer’s Guide (Notes) </a:t>
            </a:r>
          </a:p>
          <a:p>
            <a:pPr>
              <a:lnSpc>
                <a:spcPct val="125000"/>
              </a:lnSpc>
              <a:buFont typeface="Wingdings" pitchFamily="2" charset="2"/>
              <a:buChar char="q"/>
            </a:pPr>
            <a:r>
              <a:rPr lang="en-US" altLang="en-US" sz="1800" smtClean="0"/>
              <a:t>Trainee Books</a:t>
            </a:r>
          </a:p>
          <a:p>
            <a:pPr>
              <a:lnSpc>
                <a:spcPct val="125000"/>
              </a:lnSpc>
              <a:buFont typeface="Wingdings" pitchFamily="2" charset="2"/>
              <a:buChar char="q"/>
            </a:pPr>
            <a:r>
              <a:rPr lang="en-US" altLang="en-US" sz="1800" smtClean="0"/>
              <a:t>Handout </a:t>
            </a:r>
          </a:p>
          <a:p>
            <a:pPr>
              <a:lnSpc>
                <a:spcPct val="125000"/>
              </a:lnSpc>
              <a:buFont typeface="Wingdings" pitchFamily="2" charset="2"/>
              <a:buChar char="q"/>
            </a:pPr>
            <a:r>
              <a:rPr lang="en-US" altLang="en-US" sz="1800" smtClean="0"/>
              <a:t>Notepaper </a:t>
            </a:r>
          </a:p>
          <a:p>
            <a:pPr>
              <a:lnSpc>
                <a:spcPct val="125000"/>
              </a:lnSpc>
              <a:buFont typeface="Wingdings" pitchFamily="2" charset="2"/>
              <a:buChar char="q"/>
            </a:pPr>
            <a:r>
              <a:rPr lang="en-US" altLang="en-US" sz="1800" smtClean="0"/>
              <a:t>Pens </a:t>
            </a:r>
          </a:p>
          <a:p>
            <a:pPr>
              <a:lnSpc>
                <a:spcPct val="125000"/>
              </a:lnSpc>
              <a:buFont typeface="Wingdings" pitchFamily="2" charset="2"/>
              <a:buChar char="q"/>
            </a:pPr>
            <a:r>
              <a:rPr lang="en-US" altLang="en-US" sz="1800" smtClean="0"/>
              <a:t>LCD Projector </a:t>
            </a:r>
          </a:p>
          <a:p>
            <a:pPr>
              <a:lnSpc>
                <a:spcPct val="125000"/>
              </a:lnSpc>
              <a:buFont typeface="Wingdings" pitchFamily="2" charset="2"/>
              <a:buChar char="q"/>
            </a:pPr>
            <a:r>
              <a:rPr lang="en-US" altLang="en-US" sz="1800" smtClean="0"/>
              <a:t>LCD Screen</a:t>
            </a:r>
          </a:p>
          <a:p>
            <a:pPr>
              <a:lnSpc>
                <a:spcPct val="125000"/>
              </a:lnSpc>
              <a:buFont typeface="Wingdings" pitchFamily="2" charset="2"/>
              <a:buChar char="q"/>
            </a:pPr>
            <a:r>
              <a:rPr lang="en-US" altLang="en-US" sz="1800" smtClean="0"/>
              <a:t>Lap Top Computer with course and videos  </a:t>
            </a:r>
          </a:p>
          <a:p>
            <a:pPr>
              <a:lnSpc>
                <a:spcPct val="125000"/>
              </a:lnSpc>
              <a:buFont typeface="Wingdings" pitchFamily="2" charset="2"/>
              <a:buChar char="q"/>
            </a:pPr>
            <a:r>
              <a:rPr lang="en-US" altLang="en-US" sz="1800" smtClean="0"/>
              <a:t>All Cord(s) </a:t>
            </a:r>
          </a:p>
          <a:p>
            <a:pPr>
              <a:lnSpc>
                <a:spcPct val="125000"/>
              </a:lnSpc>
              <a:buFont typeface="Wingdings" pitchFamily="2" charset="2"/>
              <a:buChar char="q"/>
            </a:pPr>
            <a:r>
              <a:rPr lang="en-US" altLang="en-US" sz="1800" smtClean="0"/>
              <a:t>Two Flipchart Stands </a:t>
            </a:r>
          </a:p>
          <a:p>
            <a:pPr>
              <a:lnSpc>
                <a:spcPct val="125000"/>
              </a:lnSpc>
              <a:buFont typeface="Wingdings" pitchFamily="2" charset="2"/>
              <a:buChar char="q"/>
            </a:pPr>
            <a:r>
              <a:rPr lang="en-US" altLang="en-US" sz="1800" smtClean="0"/>
              <a:t>Two Flipchart Pads </a:t>
            </a:r>
          </a:p>
          <a:p>
            <a:pPr>
              <a:lnSpc>
                <a:spcPct val="125000"/>
              </a:lnSpc>
              <a:buFont typeface="Wingdings" pitchFamily="2" charset="2"/>
              <a:buChar char="q"/>
            </a:pPr>
            <a:r>
              <a:rPr lang="en-US" altLang="en-US" sz="1800" smtClean="0"/>
              <a:t>Set of Flipchart Markers </a:t>
            </a:r>
          </a:p>
          <a:p>
            <a:pPr>
              <a:lnSpc>
                <a:spcPct val="125000"/>
              </a:lnSpc>
              <a:buFont typeface="Wingdings" pitchFamily="2" charset="2"/>
              <a:buChar char="q"/>
            </a:pPr>
            <a:r>
              <a:rPr lang="en-US" altLang="en-US" sz="1800" smtClean="0"/>
              <a:t>Masking Tape </a:t>
            </a:r>
          </a:p>
          <a:p>
            <a:pPr>
              <a:lnSpc>
                <a:spcPct val="125000"/>
              </a:lnSpc>
              <a:buFont typeface="Wingdings" pitchFamily="2" charset="2"/>
              <a:buChar char="q"/>
            </a:pPr>
            <a:r>
              <a:rPr lang="en-US" altLang="en-US" sz="1800" smtClean="0"/>
              <a:t>Feedback Handout </a:t>
            </a:r>
          </a:p>
          <a:p>
            <a:endParaRPr lang="en-US" altLang="en-US" sz="1800" smtClean="0"/>
          </a:p>
          <a:p>
            <a:endParaRPr lang="en-US" alt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5CC1A2C4-341D-440A-BA17-0C055E63FA06}" type="slidenum">
              <a:rPr lang="en-US" altLang="en-US" sz="1400"/>
              <a:pPr>
                <a:spcBef>
                  <a:spcPct val="0"/>
                </a:spcBef>
                <a:buFontTx/>
                <a:buNone/>
              </a:pPr>
              <a:t>19</a:t>
            </a:fld>
            <a:endParaRPr lang="en-US" altLang="en-US" sz="1400"/>
          </a:p>
        </p:txBody>
      </p:sp>
      <p:sp>
        <p:nvSpPr>
          <p:cNvPr id="43011" name="Rectangle 2"/>
          <p:cNvSpPr>
            <a:spLocks noGrp="1" noChangeArrowheads="1"/>
          </p:cNvSpPr>
          <p:nvPr>
            <p:ph type="title"/>
          </p:nvPr>
        </p:nvSpPr>
        <p:spPr>
          <a:xfrm>
            <a:off x="609600" y="457200"/>
            <a:ext cx="5829300" cy="1447800"/>
          </a:xfrm>
        </p:spPr>
        <p:txBody>
          <a:bodyPr/>
          <a:lstStyle/>
          <a:p>
            <a:r>
              <a:rPr lang="en-US" altLang="en-US" sz="3600" b="1" smtClean="0"/>
              <a:t>YOUR CHECKLIST</a:t>
            </a:r>
            <a:endParaRPr lang="en-US" altLang="en-US" smtClean="0"/>
          </a:p>
        </p:txBody>
      </p:sp>
      <p:sp>
        <p:nvSpPr>
          <p:cNvPr id="44036" name="Rectangle 3"/>
          <p:cNvSpPr>
            <a:spLocks noGrp="1" noChangeArrowheads="1"/>
          </p:cNvSpPr>
          <p:nvPr>
            <p:ph type="body" idx="1"/>
          </p:nvPr>
        </p:nvSpPr>
        <p:spPr>
          <a:xfrm>
            <a:off x="533400" y="1752600"/>
            <a:ext cx="5867400" cy="6629400"/>
          </a:xfrm>
        </p:spPr>
        <p:txBody>
          <a:bodyPr/>
          <a:lstStyle/>
          <a:p>
            <a:pPr marL="0" indent="0">
              <a:lnSpc>
                <a:spcPct val="125000"/>
              </a:lnSpc>
              <a:buFontTx/>
              <a:buNone/>
              <a:defRPr/>
            </a:pPr>
            <a:r>
              <a:rPr lang="en-US" altLang="en-US" sz="1800" dirty="0" smtClean="0"/>
              <a:t>COURSE TITLE:  _________________________</a:t>
            </a:r>
          </a:p>
          <a:p>
            <a:pPr marL="0" indent="0">
              <a:lnSpc>
                <a:spcPct val="125000"/>
              </a:lnSpc>
              <a:buFontTx/>
              <a:buNone/>
              <a:defRPr/>
            </a:pPr>
            <a:endParaRPr lang="en-US" altLang="en-US" sz="1800" dirty="0" smtClean="0"/>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80000"/>
              </a:lnSpc>
              <a:defRPr/>
            </a:pPr>
            <a:endParaRPr lang="en-US" altLang="en-US" sz="1800" dirty="0" smtClean="0"/>
          </a:p>
          <a:p>
            <a:pPr>
              <a:lnSpc>
                <a:spcPct val="80000"/>
              </a:lnSpc>
              <a:defRPr/>
            </a:pPr>
            <a:endParaRPr lang="en-US"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761FF70C-3589-4B7B-B09A-1932819ABDBA}" type="slidenum">
              <a:rPr lang="en-US" altLang="en-US" sz="1400"/>
              <a:pPr>
                <a:spcBef>
                  <a:spcPct val="0"/>
                </a:spcBef>
                <a:buFontTx/>
                <a:buNone/>
              </a:pPr>
              <a:t>2</a:t>
            </a:fld>
            <a:endParaRPr lang="en-US" altLang="en-US" sz="1400"/>
          </a:p>
        </p:txBody>
      </p:sp>
      <p:sp>
        <p:nvSpPr>
          <p:cNvPr id="9219" name="Rectangle 2"/>
          <p:cNvSpPr>
            <a:spLocks noGrp="1" noChangeArrowheads="1"/>
          </p:cNvSpPr>
          <p:nvPr>
            <p:ph type="title"/>
          </p:nvPr>
        </p:nvSpPr>
        <p:spPr>
          <a:xfrm>
            <a:off x="457200" y="609600"/>
            <a:ext cx="6038850" cy="1066800"/>
          </a:xfrm>
        </p:spPr>
        <p:txBody>
          <a:bodyPr lIns="92075" tIns="46038" rIns="92075" bIns="46038"/>
          <a:lstStyle/>
          <a:p>
            <a:r>
              <a:rPr lang="en-US" altLang="en-US" sz="3200" smtClean="0"/>
              <a:t>         </a:t>
            </a:r>
            <a:br>
              <a:rPr lang="en-US" altLang="en-US" sz="3200" smtClean="0"/>
            </a:br>
            <a:r>
              <a:rPr lang="en-US" altLang="en-US" sz="3600" b="1" smtClean="0"/>
              <a:t>TRAIN THE TRAINER</a:t>
            </a:r>
            <a:endParaRPr lang="en-US" altLang="en-US" sz="2800" b="1" smtClean="0"/>
          </a:p>
        </p:txBody>
      </p:sp>
      <p:sp>
        <p:nvSpPr>
          <p:cNvPr id="9220" name="Rectangle 3"/>
          <p:cNvSpPr>
            <a:spLocks noGrp="1" noChangeArrowheads="1"/>
          </p:cNvSpPr>
          <p:nvPr>
            <p:ph type="body" sz="half" idx="1"/>
          </p:nvPr>
        </p:nvSpPr>
        <p:spPr>
          <a:xfrm>
            <a:off x="533400" y="1981200"/>
            <a:ext cx="2838450" cy="6324600"/>
          </a:xfrm>
        </p:spPr>
        <p:txBody>
          <a:bodyPr lIns="92075" tIns="46038" rIns="92075" bIns="46038"/>
          <a:lstStyle/>
          <a:p>
            <a:pPr>
              <a:buFontTx/>
              <a:buNone/>
            </a:pPr>
            <a:endParaRPr lang="en-US" altLang="en-US" sz="2400" smtClean="0"/>
          </a:p>
          <a:p>
            <a:pPr>
              <a:buFontTx/>
              <a:buNone/>
            </a:pPr>
            <a:r>
              <a:rPr lang="en-US" altLang="en-US" sz="2800" smtClean="0"/>
              <a:t>“You can help a person catch a fish and feed them for a day or you can teach a person how to fish and they can feed themselves for a lifetime.”</a:t>
            </a:r>
          </a:p>
        </p:txBody>
      </p:sp>
      <p:pic>
        <p:nvPicPr>
          <p:cNvPr id="9223" name="Picture 1" title="Photo of a person fishi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6858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z="3600" b="1" smtClean="0">
                <a:solidFill>
                  <a:schemeClr val="tx1"/>
                </a:solidFill>
              </a:rPr>
              <a:t>THE MATERIAL</a:t>
            </a:r>
          </a:p>
        </p:txBody>
      </p:sp>
      <p:sp>
        <p:nvSpPr>
          <p:cNvPr id="45059"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3C6A23C2-57AD-4A91-A377-BD7629C47EBF}" type="slidenum">
              <a:rPr lang="en-US" altLang="en-US" sz="1400"/>
              <a:pPr>
                <a:spcBef>
                  <a:spcPct val="0"/>
                </a:spcBef>
                <a:buFontTx/>
                <a:buNone/>
              </a:pPr>
              <a:t>20</a:t>
            </a:fld>
            <a:endParaRPr lang="en-US" altLang="en-US" sz="1400"/>
          </a:p>
        </p:txBody>
      </p:sp>
      <p:pic>
        <p:nvPicPr>
          <p:cNvPr id="45060" name="Content Placeholder 3" title="Photo of person looking at a book"/>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465263" y="1981200"/>
            <a:ext cx="3965575" cy="5943600"/>
          </a:xfrm>
          <a:ln>
            <a:solidFill>
              <a:schemeClr val="tx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z="3600" b="1" dirty="0" smtClean="0"/>
              <a:t>THE MATERIAL </a:t>
            </a:r>
          </a:p>
        </p:txBody>
      </p:sp>
      <p:sp>
        <p:nvSpPr>
          <p:cNvPr id="46083" name="Content Placeholder 2"/>
          <p:cNvSpPr>
            <a:spLocks noGrp="1"/>
          </p:cNvSpPr>
          <p:nvPr>
            <p:ph idx="1"/>
          </p:nvPr>
        </p:nvSpPr>
        <p:spPr>
          <a:xfrm>
            <a:off x="514350" y="1905000"/>
            <a:ext cx="5829300" cy="6477000"/>
          </a:xfrm>
        </p:spPr>
        <p:txBody>
          <a:bodyPr/>
          <a:lstStyle/>
          <a:p>
            <a:pPr>
              <a:lnSpc>
                <a:spcPct val="200000"/>
              </a:lnSpc>
            </a:pPr>
            <a:r>
              <a:rPr lang="en-US" altLang="en-US" sz="2800" smtClean="0"/>
              <a:t>There is a need</a:t>
            </a:r>
          </a:p>
          <a:p>
            <a:pPr>
              <a:lnSpc>
                <a:spcPct val="200000"/>
              </a:lnSpc>
            </a:pPr>
            <a:r>
              <a:rPr lang="en-US" altLang="en-US" sz="2800" smtClean="0"/>
              <a:t>Right level</a:t>
            </a:r>
          </a:p>
          <a:p>
            <a:pPr>
              <a:lnSpc>
                <a:spcPct val="200000"/>
              </a:lnSpc>
            </a:pPr>
            <a:r>
              <a:rPr lang="en-US" altLang="en-US" sz="2800" smtClean="0"/>
              <a:t>Maintains interest</a:t>
            </a:r>
          </a:p>
          <a:p>
            <a:pPr>
              <a:lnSpc>
                <a:spcPct val="200000"/>
              </a:lnSpc>
            </a:pPr>
            <a:r>
              <a:rPr lang="en-US" altLang="en-US" sz="2800" smtClean="0"/>
              <a:t>Purpose and objectives</a:t>
            </a:r>
          </a:p>
          <a:p>
            <a:pPr>
              <a:lnSpc>
                <a:spcPct val="200000"/>
              </a:lnSpc>
            </a:pPr>
            <a:r>
              <a:rPr lang="en-US" altLang="en-US" sz="2800" smtClean="0"/>
              <a:t>Digestible chunks</a:t>
            </a:r>
          </a:p>
        </p:txBody>
      </p:sp>
      <p:sp>
        <p:nvSpPr>
          <p:cNvPr id="46084"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A107C3C2-1676-461D-8F32-CF8BA77D4D52}" type="slidenum">
              <a:rPr lang="en-US" altLang="en-US" sz="1400"/>
              <a:pPr>
                <a:spcBef>
                  <a:spcPct val="0"/>
                </a:spcBef>
                <a:buFontTx/>
                <a:buNone/>
              </a:pPr>
              <a:t>21</a:t>
            </a:fld>
            <a:endParaRPr lang="en-US" altLang="en-US" sz="1400"/>
          </a:p>
        </p:txBody>
      </p:sp>
      <p:pic>
        <p:nvPicPr>
          <p:cNvPr id="46085" name="Picture 1" title="Image of safety material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19600" y="2667000"/>
            <a:ext cx="17462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z="3600" b="1" smtClean="0"/>
              <a:t>WHAT PEOPLE REMEMBER!</a:t>
            </a:r>
          </a:p>
        </p:txBody>
      </p:sp>
      <p:sp>
        <p:nvSpPr>
          <p:cNvPr id="47108" name="Slide Number Placeholder 4"/>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9DFAB86A-CE97-403A-B7A8-0E5AB3A4E1FD}" type="slidenum">
              <a:rPr lang="en-US" altLang="en-US" sz="1400"/>
              <a:pPr>
                <a:spcBef>
                  <a:spcPct val="0"/>
                </a:spcBef>
                <a:buFontTx/>
                <a:buNone/>
              </a:pPr>
              <a:t>22</a:t>
            </a:fld>
            <a:endParaRPr lang="en-US" altLang="en-US" sz="140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858000" cy="914399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530225"/>
            <a:ext cx="5829300" cy="939800"/>
          </a:xfrm>
        </p:spPr>
        <p:txBody>
          <a:bodyPr/>
          <a:lstStyle/>
          <a:p>
            <a:r>
              <a:rPr lang="en-US" altLang="en-US" sz="3600" b="1" smtClean="0"/>
              <a:t>RULE OF THUMB ONE</a:t>
            </a:r>
          </a:p>
        </p:txBody>
      </p:sp>
      <p:sp>
        <p:nvSpPr>
          <p:cNvPr id="49155" name="Content Placeholder 2"/>
          <p:cNvSpPr>
            <a:spLocks noGrp="1"/>
          </p:cNvSpPr>
          <p:nvPr>
            <p:ph idx="1"/>
          </p:nvPr>
        </p:nvSpPr>
        <p:spPr>
          <a:xfrm>
            <a:off x="520700" y="1754188"/>
            <a:ext cx="3238500" cy="3460750"/>
          </a:xfrm>
        </p:spPr>
        <p:txBody>
          <a:bodyPr/>
          <a:lstStyle/>
          <a:p>
            <a:r>
              <a:rPr lang="en-US" altLang="en-US" sz="2400" i="1" smtClean="0"/>
              <a:t>Tell your audience what you're going to tell them. (Pre-Test)</a:t>
            </a:r>
          </a:p>
          <a:p>
            <a:endParaRPr lang="en-US" altLang="en-US" sz="2400" i="1" smtClean="0"/>
          </a:p>
          <a:p>
            <a:r>
              <a:rPr lang="en-US" altLang="en-US" sz="2400" i="1" smtClean="0"/>
              <a:t>Tell them. (A variety of training methods)</a:t>
            </a:r>
          </a:p>
          <a:p>
            <a:endParaRPr lang="en-US" altLang="en-US" sz="2400" i="1" smtClean="0"/>
          </a:p>
          <a:p>
            <a:r>
              <a:rPr lang="en-US" altLang="en-US" sz="2400" i="1" smtClean="0"/>
              <a:t>Then tell them what you told them. (Section  Summaries)</a:t>
            </a:r>
          </a:p>
          <a:p>
            <a:endParaRPr lang="en-US" altLang="en-US" sz="2400" i="1" smtClean="0"/>
          </a:p>
          <a:p>
            <a:r>
              <a:rPr lang="en-US" altLang="en-US" sz="2400" b="1" i="1" smtClean="0"/>
              <a:t>Let them tell you! (Questioning, Post-Test)</a:t>
            </a:r>
          </a:p>
        </p:txBody>
      </p:sp>
      <p:sp>
        <p:nvSpPr>
          <p:cNvPr id="49156" name="Slide Number Placeholder 3"/>
          <p:cNvSpPr>
            <a:spLocks noGrp="1"/>
          </p:cNvSpPr>
          <p:nvPr>
            <p:ph type="sldNum" sz="quarter" idx="11"/>
          </p:nvPr>
        </p:nvSpPr>
        <p:spPr>
          <a:xfrm>
            <a:off x="6019800" y="8686800"/>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F75D14C5-FD99-4A89-A584-FDE71FE71EAB}" type="slidenum">
              <a:rPr lang="en-GB" altLang="en-US" sz="1400"/>
              <a:pPr algn="l">
                <a:spcBef>
                  <a:spcPct val="0"/>
                </a:spcBef>
                <a:buFontTx/>
                <a:buNone/>
              </a:pPr>
              <a:t>23</a:t>
            </a:fld>
            <a:endParaRPr lang="en-GB" altLang="en-US" sz="1400"/>
          </a:p>
        </p:txBody>
      </p:sp>
      <p:pic>
        <p:nvPicPr>
          <p:cNvPr id="49157" name="Picture 2" descr="http://blaisephoto.com/blog/wp-content/uploads/2009/05/thumbs-up.jpg" title="Photo of a thumbs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46525" y="2667000"/>
            <a:ext cx="2320925" cy="308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85800" y="990600"/>
            <a:ext cx="5829300" cy="939800"/>
          </a:xfrm>
        </p:spPr>
        <p:txBody>
          <a:bodyPr/>
          <a:lstStyle/>
          <a:p>
            <a:r>
              <a:rPr lang="en-US" altLang="en-US" sz="3600" b="1" smtClean="0"/>
              <a:t>TRAINING NEEDS ASSESSMENT</a:t>
            </a:r>
          </a:p>
        </p:txBody>
      </p:sp>
      <p:sp>
        <p:nvSpPr>
          <p:cNvPr id="33795" name="Content Placeholder 2"/>
          <p:cNvSpPr>
            <a:spLocks noGrp="1"/>
          </p:cNvSpPr>
          <p:nvPr>
            <p:ph idx="1"/>
          </p:nvPr>
        </p:nvSpPr>
        <p:spPr/>
        <p:txBody>
          <a:bodyPr/>
          <a:lstStyle/>
          <a:p>
            <a:pPr>
              <a:defRPr/>
            </a:pPr>
            <a:r>
              <a:rPr lang="en-US" altLang="en-US" sz="2800" dirty="0" smtClean="0"/>
              <a:t>Hard Copy – All or select number of employees</a:t>
            </a:r>
          </a:p>
          <a:p>
            <a:pPr lvl="1">
              <a:defRPr/>
            </a:pPr>
            <a:r>
              <a:rPr lang="en-US" altLang="en-US" sz="2400" dirty="0" smtClean="0"/>
              <a:t>Conducted in meetings, drop-box or mail in</a:t>
            </a:r>
          </a:p>
          <a:p>
            <a:pPr lvl="1">
              <a:defRPr/>
            </a:pPr>
            <a:endParaRPr lang="en-US" altLang="en-US" dirty="0" smtClean="0"/>
          </a:p>
          <a:p>
            <a:pPr>
              <a:defRPr/>
            </a:pPr>
            <a:r>
              <a:rPr lang="en-US" altLang="en-US" sz="2800" dirty="0" smtClean="0"/>
              <a:t>Hard Copy – Focus Group</a:t>
            </a:r>
          </a:p>
          <a:p>
            <a:pPr lvl="1">
              <a:defRPr/>
            </a:pPr>
            <a:r>
              <a:rPr lang="en-US" altLang="en-US" sz="2400" dirty="0" smtClean="0"/>
              <a:t>Key 6-7 individuals</a:t>
            </a:r>
          </a:p>
          <a:p>
            <a:pPr>
              <a:defRPr/>
            </a:pPr>
            <a:endParaRPr lang="en-US" altLang="en-US" sz="2800" dirty="0" smtClean="0"/>
          </a:p>
          <a:p>
            <a:pPr>
              <a:defRPr/>
            </a:pPr>
            <a:r>
              <a:rPr lang="en-US" altLang="en-US" sz="2800" dirty="0" smtClean="0"/>
              <a:t>Electronic Survey</a:t>
            </a:r>
          </a:p>
          <a:p>
            <a:pPr lvl="1">
              <a:defRPr/>
            </a:pPr>
            <a:r>
              <a:rPr lang="en-US" altLang="en-US" sz="2400" dirty="0" smtClean="0"/>
              <a:t>Free or Pay</a:t>
            </a:r>
          </a:p>
          <a:p>
            <a:pPr marL="457200" lvl="1" indent="0">
              <a:buFontTx/>
              <a:buNone/>
              <a:defRPr/>
            </a:pPr>
            <a:endParaRPr lang="en-US" altLang="en-US" dirty="0" smtClean="0"/>
          </a:p>
          <a:p>
            <a:pPr>
              <a:defRPr/>
            </a:pPr>
            <a:endParaRPr lang="en-US" altLang="en-US" dirty="0" smtClean="0"/>
          </a:p>
        </p:txBody>
      </p:sp>
      <p:sp>
        <p:nvSpPr>
          <p:cNvPr id="51204"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DE3208B3-DF86-44CE-9A6A-D1B60D604427}" type="slidenum">
              <a:rPr lang="en-US" altLang="en-US" sz="1400"/>
              <a:pPr>
                <a:spcBef>
                  <a:spcPct val="0"/>
                </a:spcBef>
                <a:buFontTx/>
                <a:buNone/>
              </a:pPr>
              <a:t>24</a:t>
            </a:fld>
            <a:endParaRPr lang="en-US" altLang="en-US" sz="1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514350" y="536575"/>
            <a:ext cx="5829300" cy="939800"/>
          </a:xfrm>
        </p:spPr>
        <p:txBody>
          <a:bodyPr/>
          <a:lstStyle/>
          <a:p>
            <a:r>
              <a:rPr lang="en-US" altLang="en-US" sz="3600" b="1" smtClean="0"/>
              <a:t>THE PROS AND CONS</a:t>
            </a:r>
          </a:p>
        </p:txBody>
      </p:sp>
      <p:sp>
        <p:nvSpPr>
          <p:cNvPr id="52246"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6C32F688-1151-496A-ACA2-158C70EDC08F}" type="slidenum">
              <a:rPr lang="en-US" altLang="en-US" sz="1400"/>
              <a:pPr>
                <a:spcBef>
                  <a:spcPct val="0"/>
                </a:spcBef>
                <a:buFontTx/>
                <a:buNone/>
              </a:pPr>
              <a:t>25</a:t>
            </a:fld>
            <a:endParaRPr lang="en-US" altLang="en-US" sz="1400"/>
          </a:p>
        </p:txBody>
      </p:sp>
      <p:pic>
        <p:nvPicPr>
          <p:cNvPr id="11" name="Picture 10"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6858000" cy="914399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514350" y="876300"/>
            <a:ext cx="5829300" cy="939800"/>
          </a:xfrm>
        </p:spPr>
        <p:txBody>
          <a:bodyPr/>
          <a:lstStyle/>
          <a:p>
            <a:r>
              <a:rPr lang="en-US" altLang="en-US" sz="3600" b="1" smtClean="0"/>
              <a:t>TRAINING ASSESSMENT COVER MEMO</a:t>
            </a:r>
          </a:p>
        </p:txBody>
      </p:sp>
      <p:sp>
        <p:nvSpPr>
          <p:cNvPr id="53251" name="Content Placeholder 2"/>
          <p:cNvSpPr>
            <a:spLocks noGrp="1"/>
          </p:cNvSpPr>
          <p:nvPr>
            <p:ph idx="1"/>
          </p:nvPr>
        </p:nvSpPr>
        <p:spPr/>
        <p:txBody>
          <a:bodyPr/>
          <a:lstStyle/>
          <a:p>
            <a:pPr marL="0" indent="0" algn="just">
              <a:buFontTx/>
              <a:buNone/>
            </a:pPr>
            <a:r>
              <a:rPr lang="en-US" altLang="en-US" sz="1800" smtClean="0"/>
              <a:t>Our company has been selected and is participating in a Training Program in partnership with the Port of San Diego Ship Repair Association and OSHA’s Susan Harwood Program.  </a:t>
            </a:r>
          </a:p>
          <a:p>
            <a:pPr marL="0" indent="0" algn="just">
              <a:buFontTx/>
              <a:buNone/>
            </a:pPr>
            <a:endParaRPr lang="en-US" altLang="en-US" sz="1800" smtClean="0"/>
          </a:p>
          <a:p>
            <a:pPr marL="0" indent="0" algn="just">
              <a:buFontTx/>
              <a:buNone/>
            </a:pPr>
            <a:r>
              <a:rPr lang="en-US" altLang="en-US" sz="1800" smtClean="0"/>
              <a:t>In order to best determine which training to provide to our employees, we would appreciate if you would complete and return the attached Training Needs Assessment Form to:</a:t>
            </a:r>
          </a:p>
          <a:p>
            <a:pPr marL="0" indent="0" algn="just">
              <a:buFontTx/>
              <a:buNone/>
            </a:pPr>
            <a:r>
              <a:rPr lang="en-US" altLang="en-US" sz="1800" u="sng" smtClean="0"/>
              <a:t>Insert trainer name or POC  here </a:t>
            </a:r>
          </a:p>
          <a:p>
            <a:pPr marL="0" indent="0" algn="just">
              <a:buFontTx/>
              <a:buNone/>
            </a:pPr>
            <a:r>
              <a:rPr lang="en-US" altLang="en-US" sz="1800" smtClean="0"/>
              <a:t>on or before ______________________________.</a:t>
            </a:r>
          </a:p>
          <a:p>
            <a:pPr marL="0" indent="0" algn="just">
              <a:buFontTx/>
              <a:buNone/>
            </a:pPr>
            <a:endParaRPr lang="en-US" altLang="en-US" sz="1800" smtClean="0"/>
          </a:p>
          <a:p>
            <a:pPr marL="0" indent="0" algn="just">
              <a:buFontTx/>
              <a:buNone/>
            </a:pPr>
            <a:r>
              <a:rPr lang="en-US" altLang="en-US" sz="1800" smtClean="0"/>
              <a:t>We plan to have our training class during the month of January, 2016.</a:t>
            </a:r>
          </a:p>
          <a:p>
            <a:pPr marL="0" indent="0" algn="just">
              <a:buFontTx/>
              <a:buNone/>
            </a:pPr>
            <a:endParaRPr lang="en-US" altLang="en-US" sz="1800" smtClean="0"/>
          </a:p>
          <a:p>
            <a:pPr marL="0" indent="0" algn="just">
              <a:buFontTx/>
              <a:buNone/>
            </a:pPr>
            <a:r>
              <a:rPr lang="en-US" altLang="en-US" sz="1800" smtClean="0"/>
              <a:t>If you have any questions or comments,  please let me know.</a:t>
            </a:r>
          </a:p>
          <a:p>
            <a:pPr marL="0" indent="0" algn="just">
              <a:buFontTx/>
              <a:buNone/>
            </a:pPr>
            <a:r>
              <a:rPr lang="en-US" altLang="en-US" sz="1800" smtClean="0"/>
              <a:t>Thank you for your input.</a:t>
            </a:r>
          </a:p>
          <a:p>
            <a:pPr marL="0" indent="0" algn="just">
              <a:buFontTx/>
              <a:buNone/>
            </a:pPr>
            <a:endParaRPr lang="en-US" altLang="en-US" sz="1800" smtClean="0"/>
          </a:p>
          <a:p>
            <a:pPr marL="0" indent="0" algn="just">
              <a:buFontTx/>
              <a:buNone/>
            </a:pPr>
            <a:r>
              <a:rPr lang="en-US" altLang="en-US" sz="1800" smtClean="0"/>
              <a:t>Signed,</a:t>
            </a:r>
          </a:p>
          <a:p>
            <a:pPr marL="0" indent="0" algn="just">
              <a:buFontTx/>
              <a:buNone/>
            </a:pPr>
            <a:r>
              <a:rPr lang="en-US" altLang="en-US" sz="1800" smtClean="0"/>
              <a:t>Trainer from your company</a:t>
            </a:r>
          </a:p>
          <a:p>
            <a:pPr marL="0" indent="0">
              <a:buFontTx/>
              <a:buNone/>
            </a:pPr>
            <a:endParaRPr lang="en-US" altLang="en-US" sz="1400" smtClean="0"/>
          </a:p>
        </p:txBody>
      </p:sp>
      <p:sp>
        <p:nvSpPr>
          <p:cNvPr id="53252"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C65B761C-7ACF-4564-B7D7-6EC52AB70ACE}" type="slidenum">
              <a:rPr lang="en-US" altLang="en-US" sz="1400"/>
              <a:pPr>
                <a:spcBef>
                  <a:spcPct val="0"/>
                </a:spcBef>
                <a:buFontTx/>
                <a:buNone/>
              </a:pPr>
              <a:t>26</a:t>
            </a:fld>
            <a:endParaRPr lang="en-US" altLang="en-US" sz="1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533400" y="990600"/>
            <a:ext cx="6096000" cy="939800"/>
          </a:xfrm>
        </p:spPr>
        <p:txBody>
          <a:bodyPr/>
          <a:lstStyle/>
          <a:p>
            <a:r>
              <a:rPr lang="en-US" altLang="en-US" sz="3600" b="1" smtClean="0"/>
              <a:t>TRAINING ASSESSMENT  METHOD ONE</a:t>
            </a:r>
          </a:p>
        </p:txBody>
      </p:sp>
      <p:sp>
        <p:nvSpPr>
          <p:cNvPr id="54275" name="Content Placeholder 2"/>
          <p:cNvSpPr>
            <a:spLocks noGrp="1"/>
          </p:cNvSpPr>
          <p:nvPr>
            <p:ph idx="1"/>
          </p:nvPr>
        </p:nvSpPr>
        <p:spPr>
          <a:xfrm>
            <a:off x="0" y="2438400"/>
            <a:ext cx="6629400" cy="5943600"/>
          </a:xfrm>
        </p:spPr>
        <p:txBody>
          <a:bodyPr/>
          <a:lstStyle/>
          <a:p>
            <a:pPr marL="0" indent="0">
              <a:buFontTx/>
              <a:buNone/>
            </a:pPr>
            <a:r>
              <a:rPr lang="en-US" altLang="en-US" sz="2800" smtClean="0"/>
              <a:t>     Hard Copy – All or a select number of        	           employees</a:t>
            </a:r>
          </a:p>
          <a:p>
            <a:pPr marL="0" indent="0">
              <a:buFontTx/>
              <a:buNone/>
            </a:pPr>
            <a:endParaRPr lang="en-US" altLang="en-US" sz="2800" smtClean="0"/>
          </a:p>
          <a:p>
            <a:pPr lvl="2">
              <a:lnSpc>
                <a:spcPct val="150000"/>
              </a:lnSpc>
            </a:pPr>
            <a:r>
              <a:rPr lang="en-US" altLang="en-US" sz="2800" smtClean="0"/>
              <a:t>Expect 30% return</a:t>
            </a:r>
          </a:p>
          <a:p>
            <a:pPr lvl="2"/>
            <a:r>
              <a:rPr lang="en-US" altLang="en-US" sz="2800" smtClean="0"/>
              <a:t>Return to trainer, drop-box or point of contact for roll up	</a:t>
            </a:r>
          </a:p>
          <a:p>
            <a:pPr lvl="2">
              <a:lnSpc>
                <a:spcPct val="150000"/>
              </a:lnSpc>
            </a:pPr>
            <a:r>
              <a:rPr lang="en-US" altLang="en-US" sz="2800" smtClean="0"/>
              <a:t>Increases “buy-in”</a:t>
            </a:r>
          </a:p>
          <a:p>
            <a:pPr lvl="2"/>
            <a:r>
              <a:rPr lang="en-US" altLang="en-US" sz="2800" smtClean="0"/>
              <a:t>Can be done through an interview one-on-one or focus group (see next method)</a:t>
            </a:r>
          </a:p>
        </p:txBody>
      </p:sp>
      <p:sp>
        <p:nvSpPr>
          <p:cNvPr id="54276"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2A95271F-826A-456D-A807-3D468AC391E4}" type="slidenum">
              <a:rPr lang="en-US" altLang="en-US" sz="1400"/>
              <a:pPr>
                <a:spcBef>
                  <a:spcPct val="0"/>
                </a:spcBef>
                <a:buFontTx/>
                <a:buNone/>
              </a:pPr>
              <a:t>27</a:t>
            </a:fld>
            <a:endParaRPr lang="en-US" altLang="en-US" sz="14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28600" y="914400"/>
            <a:ext cx="6324600" cy="939800"/>
          </a:xfrm>
        </p:spPr>
        <p:txBody>
          <a:bodyPr/>
          <a:lstStyle/>
          <a:p>
            <a:r>
              <a:rPr lang="en-US" altLang="en-US" sz="3600" b="1" smtClean="0"/>
              <a:t>TRAINING ASSESSMENT  METHOD TWO</a:t>
            </a:r>
          </a:p>
        </p:txBody>
      </p:sp>
      <p:sp>
        <p:nvSpPr>
          <p:cNvPr id="33795" name="Content Placeholder 2"/>
          <p:cNvSpPr>
            <a:spLocks noGrp="1"/>
          </p:cNvSpPr>
          <p:nvPr>
            <p:ph idx="1"/>
          </p:nvPr>
        </p:nvSpPr>
        <p:spPr>
          <a:xfrm>
            <a:off x="914400" y="2438400"/>
            <a:ext cx="5181600" cy="5943600"/>
          </a:xfrm>
        </p:spPr>
        <p:txBody>
          <a:bodyPr/>
          <a:lstStyle/>
          <a:p>
            <a:pPr marL="0" indent="0">
              <a:buFontTx/>
              <a:buNone/>
              <a:defRPr/>
            </a:pPr>
            <a:r>
              <a:rPr lang="en-US" altLang="en-US" sz="2800" dirty="0" smtClean="0"/>
              <a:t>Hard Copy – Focus Group</a:t>
            </a:r>
          </a:p>
          <a:p>
            <a:pPr marL="0" indent="0">
              <a:buFontTx/>
              <a:buNone/>
              <a:defRPr/>
            </a:pPr>
            <a:endParaRPr lang="en-US" altLang="en-US" sz="2800" dirty="0" smtClean="0"/>
          </a:p>
          <a:p>
            <a:pPr>
              <a:lnSpc>
                <a:spcPct val="150000"/>
              </a:lnSpc>
              <a:defRPr/>
            </a:pPr>
            <a:r>
              <a:rPr lang="en-US" altLang="en-US" sz="2800" dirty="0" smtClean="0"/>
              <a:t>Groups of  6-7</a:t>
            </a:r>
          </a:p>
          <a:p>
            <a:pPr>
              <a:lnSpc>
                <a:spcPct val="150000"/>
              </a:lnSpc>
              <a:defRPr/>
            </a:pPr>
            <a:r>
              <a:rPr lang="en-US" altLang="en-US" sz="2800" dirty="0" smtClean="0"/>
              <a:t>Allows discussion</a:t>
            </a:r>
          </a:p>
          <a:p>
            <a:pPr>
              <a:lnSpc>
                <a:spcPct val="150000"/>
              </a:lnSpc>
              <a:defRPr/>
            </a:pPr>
            <a:r>
              <a:rPr lang="en-US" altLang="en-US" sz="2800" dirty="0" smtClean="0"/>
              <a:t>Work Group representation</a:t>
            </a:r>
          </a:p>
          <a:p>
            <a:pPr>
              <a:lnSpc>
                <a:spcPct val="150000"/>
              </a:lnSpc>
              <a:defRPr/>
            </a:pPr>
            <a:r>
              <a:rPr lang="en-US" altLang="en-US" sz="2800" dirty="0" smtClean="0"/>
              <a:t>Faster implementation</a:t>
            </a:r>
          </a:p>
          <a:p>
            <a:pPr>
              <a:lnSpc>
                <a:spcPct val="150000"/>
              </a:lnSpc>
              <a:defRPr/>
            </a:pPr>
            <a:r>
              <a:rPr lang="en-US" altLang="en-US" sz="2800" dirty="0" smtClean="0"/>
              <a:t>Faster roll-up</a:t>
            </a:r>
          </a:p>
          <a:p>
            <a:pPr>
              <a:lnSpc>
                <a:spcPct val="150000"/>
              </a:lnSpc>
              <a:defRPr/>
            </a:pPr>
            <a:r>
              <a:rPr lang="en-US" altLang="en-US" sz="2800" dirty="0" smtClean="0"/>
              <a:t>Less buy-in from participants</a:t>
            </a:r>
          </a:p>
        </p:txBody>
      </p:sp>
      <p:sp>
        <p:nvSpPr>
          <p:cNvPr id="55300"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55FBFE52-1145-4CDB-9E86-4FD04EBA17E3}" type="slidenum">
              <a:rPr lang="en-US" altLang="en-US" sz="1400"/>
              <a:pPr>
                <a:spcBef>
                  <a:spcPct val="0"/>
                </a:spcBef>
                <a:buFontTx/>
                <a:buNone/>
              </a:pPr>
              <a:t>28</a:t>
            </a:fld>
            <a:endParaRPr lang="en-US" altLang="en-US" sz="1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28600" y="990600"/>
            <a:ext cx="6400800" cy="939800"/>
          </a:xfrm>
        </p:spPr>
        <p:txBody>
          <a:bodyPr/>
          <a:lstStyle/>
          <a:p>
            <a:r>
              <a:rPr lang="en-US" altLang="en-US" sz="3600" b="1" smtClean="0"/>
              <a:t>TRAINING ASSESSMENT METHOD THREE</a:t>
            </a:r>
          </a:p>
        </p:txBody>
      </p:sp>
      <p:sp>
        <p:nvSpPr>
          <p:cNvPr id="71683" name="Content Placeholder 2"/>
          <p:cNvSpPr>
            <a:spLocks noGrp="1"/>
          </p:cNvSpPr>
          <p:nvPr>
            <p:ph idx="1"/>
          </p:nvPr>
        </p:nvSpPr>
        <p:spPr>
          <a:xfrm>
            <a:off x="609600" y="2362200"/>
            <a:ext cx="5829300" cy="6400800"/>
          </a:xfrm>
        </p:spPr>
        <p:txBody>
          <a:bodyPr/>
          <a:lstStyle/>
          <a:p>
            <a:pPr marL="0" indent="0">
              <a:buFontTx/>
              <a:buNone/>
              <a:defRPr/>
            </a:pPr>
            <a:r>
              <a:rPr lang="en-US" altLang="en-US" sz="2800" dirty="0" smtClean="0"/>
              <a:t>Electronic Surveys</a:t>
            </a:r>
          </a:p>
          <a:p>
            <a:pPr marL="0" indent="0">
              <a:buFontTx/>
              <a:buNone/>
              <a:defRPr/>
            </a:pPr>
            <a:endParaRPr lang="en-US" altLang="en-US" sz="2800" dirty="0" smtClean="0"/>
          </a:p>
          <a:p>
            <a:pPr>
              <a:defRPr/>
            </a:pPr>
            <a:r>
              <a:rPr lang="en-US" altLang="en-US" sz="2800" dirty="0" smtClean="0"/>
              <a:t>Survey Monkey – commonly used</a:t>
            </a:r>
          </a:p>
          <a:p>
            <a:pPr>
              <a:defRPr/>
            </a:pPr>
            <a:endParaRPr lang="en-US" altLang="en-US" sz="2800" dirty="0" smtClean="0"/>
          </a:p>
          <a:p>
            <a:pPr>
              <a:defRPr/>
            </a:pPr>
            <a:r>
              <a:rPr lang="en-US" altLang="en-US" sz="2800" dirty="0" smtClean="0"/>
              <a:t>Results to trainer or POC</a:t>
            </a:r>
          </a:p>
          <a:p>
            <a:pPr>
              <a:defRPr/>
            </a:pPr>
            <a:endParaRPr lang="en-US" altLang="en-US" sz="2800" dirty="0" smtClean="0"/>
          </a:p>
          <a:p>
            <a:pPr>
              <a:defRPr/>
            </a:pPr>
            <a:r>
              <a:rPr lang="en-US" altLang="en-US" sz="2800" dirty="0" smtClean="0"/>
              <a:t>Results done within survey tool</a:t>
            </a:r>
          </a:p>
          <a:p>
            <a:pPr>
              <a:defRPr/>
            </a:pPr>
            <a:endParaRPr lang="en-US" altLang="en-US" sz="2800" dirty="0" smtClean="0"/>
          </a:p>
          <a:p>
            <a:pPr>
              <a:defRPr/>
            </a:pPr>
            <a:r>
              <a:rPr lang="en-US" altLang="en-US" sz="2800" dirty="0" smtClean="0"/>
              <a:t>Specifics to be found on Assessment Tool Websites</a:t>
            </a:r>
          </a:p>
          <a:p>
            <a:pPr>
              <a:defRPr/>
            </a:pPr>
            <a:endParaRPr lang="en-US" altLang="en-US" dirty="0" smtClean="0"/>
          </a:p>
        </p:txBody>
      </p:sp>
      <p:sp>
        <p:nvSpPr>
          <p:cNvPr id="56324"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840C67FD-AE59-4BD6-8318-57CAC2A21493}" type="slidenum">
              <a:rPr lang="en-US" altLang="en-US" sz="1400"/>
              <a:pPr>
                <a:spcBef>
                  <a:spcPct val="0"/>
                </a:spcBef>
                <a:buFontTx/>
                <a:buNone/>
              </a:pPr>
              <a:t>29</a:t>
            </a:fld>
            <a:endParaRPr lang="en-US" altLang="en-US" sz="1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8D8C9F97-348E-4DEF-90E3-C490CE6384BA}" type="slidenum">
              <a:rPr lang="en-US" altLang="en-US" sz="1400"/>
              <a:pPr>
                <a:spcBef>
                  <a:spcPct val="0"/>
                </a:spcBef>
                <a:buFontTx/>
                <a:buNone/>
              </a:pPr>
              <a:t>3</a:t>
            </a:fld>
            <a:endParaRPr lang="en-US" altLang="en-US" sz="1400"/>
          </a:p>
        </p:txBody>
      </p:sp>
      <p:sp>
        <p:nvSpPr>
          <p:cNvPr id="11267" name="Rectangle 1026"/>
          <p:cNvSpPr>
            <a:spLocks noGrp="1" noChangeArrowheads="1"/>
          </p:cNvSpPr>
          <p:nvPr>
            <p:ph type="title"/>
          </p:nvPr>
        </p:nvSpPr>
        <p:spPr>
          <a:xfrm>
            <a:off x="457200" y="762000"/>
            <a:ext cx="5829300" cy="1143000"/>
          </a:xfrm>
        </p:spPr>
        <p:txBody>
          <a:bodyPr/>
          <a:lstStyle/>
          <a:p>
            <a:r>
              <a:rPr lang="en-US" altLang="en-US" sz="3600" b="1" smtClean="0"/>
              <a:t>EMPLOYEE</a:t>
            </a:r>
            <a:r>
              <a:rPr lang="en-US" altLang="en-US" b="1" smtClean="0"/>
              <a:t> </a:t>
            </a:r>
            <a:r>
              <a:rPr lang="en-US" altLang="en-US" sz="3600" b="1" smtClean="0"/>
              <a:t>DEVELOPMENT</a:t>
            </a:r>
            <a:endParaRPr lang="en-US" altLang="en-US" smtClean="0"/>
          </a:p>
        </p:txBody>
      </p:sp>
      <p:sp>
        <p:nvSpPr>
          <p:cNvPr id="11268" name="Rectangle 1027"/>
          <p:cNvSpPr>
            <a:spLocks noGrp="1" noChangeArrowheads="1"/>
          </p:cNvSpPr>
          <p:nvPr>
            <p:ph type="body" idx="1"/>
          </p:nvPr>
        </p:nvSpPr>
        <p:spPr>
          <a:xfrm>
            <a:off x="533400" y="2514600"/>
            <a:ext cx="5829300" cy="5486400"/>
          </a:xfrm>
        </p:spPr>
        <p:txBody>
          <a:bodyPr/>
          <a:lstStyle/>
          <a:p>
            <a:pPr marL="0" indent="0" algn="just">
              <a:lnSpc>
                <a:spcPct val="90000"/>
              </a:lnSpc>
              <a:buFont typeface="Monotype Sorts"/>
              <a:buNone/>
            </a:pPr>
            <a:r>
              <a:rPr lang="en-US" altLang="en-US" sz="2000" smtClean="0"/>
              <a:t>“I believe the desire and ability of an organization to continuously learn from any source, anywhere, and rapidly convert this learning into action is its ultimate competitive advantage.”… Jack Welch, Former-CEO General Electric Company.</a:t>
            </a:r>
          </a:p>
          <a:p>
            <a:pPr marL="0" indent="0" algn="just">
              <a:lnSpc>
                <a:spcPct val="110000"/>
              </a:lnSpc>
              <a:buFont typeface="Monotype Sorts"/>
              <a:buChar char="ä"/>
            </a:pPr>
            <a:endParaRPr lang="en-US" altLang="en-US" sz="2000" smtClean="0"/>
          </a:p>
          <a:p>
            <a:pPr marL="0" indent="0" algn="just">
              <a:lnSpc>
                <a:spcPct val="90000"/>
              </a:lnSpc>
              <a:buFont typeface="Monotype Sorts"/>
              <a:buNone/>
            </a:pPr>
            <a:r>
              <a:rPr lang="en-US" altLang="en-US" sz="2000" smtClean="0"/>
              <a:t>The skills and knowledge an organization possesses is fast becoming recognized as its most important asset. A key element of organizational excellence is the skill and knowledge its employees possess.  To fully empower an individual, that individual must have the ability to be empowered.  To hold employees accountable, they must be capable of performing the activity or the job.</a:t>
            </a:r>
          </a:p>
          <a:p>
            <a:pPr marL="0" indent="0" algn="just">
              <a:lnSpc>
                <a:spcPct val="110000"/>
              </a:lnSpc>
              <a:buFont typeface="Monotype Sorts"/>
              <a:buChar char="ä"/>
            </a:pPr>
            <a:endParaRPr lang="en-US" altLang="en-US" sz="2000" smtClean="0"/>
          </a:p>
          <a:p>
            <a:pPr marL="0" indent="0" algn="just">
              <a:lnSpc>
                <a:spcPct val="90000"/>
              </a:lnSpc>
              <a:buFont typeface="Monotype Sorts"/>
              <a:buNone/>
            </a:pPr>
            <a:r>
              <a:rPr lang="en-US" altLang="en-US" sz="2000" b="1" i="1" smtClean="0"/>
              <a:t>The purpose of this course is to build upon your ability to train others.</a:t>
            </a:r>
            <a:endParaRPr lang="en-US" altLang="en-US" sz="2000" smtClean="0"/>
          </a:p>
          <a:p>
            <a:pPr marL="0" indent="0" algn="just">
              <a:lnSpc>
                <a:spcPct val="90000"/>
              </a:lnSpc>
              <a:buFontTx/>
              <a:buNone/>
            </a:pPr>
            <a:endParaRPr lang="en-US" altLang="en-US" sz="20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z="3600" b="1" smtClean="0"/>
              <a:t>ELECTRONIC SURVEYS</a:t>
            </a:r>
          </a:p>
        </p:txBody>
      </p:sp>
      <p:sp>
        <p:nvSpPr>
          <p:cNvPr id="57347" name="Content Placeholder 2"/>
          <p:cNvSpPr>
            <a:spLocks noGrp="1"/>
          </p:cNvSpPr>
          <p:nvPr>
            <p:ph idx="1"/>
          </p:nvPr>
        </p:nvSpPr>
        <p:spPr>
          <a:xfrm>
            <a:off x="514350" y="2057400"/>
            <a:ext cx="5829300" cy="5943600"/>
          </a:xfrm>
        </p:spPr>
        <p:txBody>
          <a:bodyPr/>
          <a:lstStyle/>
          <a:p>
            <a:r>
              <a:rPr lang="en-US" altLang="en-US" sz="2400" smtClean="0"/>
              <a:t>Electronic surveys have many advantages over traditional surveys, including a reduction in cost and ease of analysis. Drawbacks to this type of data collection include the potential for selection bias and poorer response rates. </a:t>
            </a:r>
          </a:p>
          <a:p>
            <a:endParaRPr lang="en-US" altLang="en-US" sz="2400" smtClean="0"/>
          </a:p>
          <a:p>
            <a:r>
              <a:rPr lang="en-US" altLang="en-US" sz="2400" smtClean="0"/>
              <a:t>The fast, efficient and often 'free' electronic survey has many advantages over the traditional postal data collection method, including ease of analysis for what can be vast amounts of data. However, to capitalize on these benefits, researchers must carefully consider techniques to maximize response rates and minimize selection bias for their target population.</a:t>
            </a:r>
          </a:p>
          <a:p>
            <a:endParaRPr lang="en-US" altLang="en-US" sz="2400" smtClean="0"/>
          </a:p>
          <a:p>
            <a:endParaRPr lang="en-US" altLang="en-US" smtClean="0"/>
          </a:p>
        </p:txBody>
      </p:sp>
      <p:sp>
        <p:nvSpPr>
          <p:cNvPr id="57348"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256AB718-6A29-4C67-844B-C8179A281B10}" type="slidenum">
              <a:rPr lang="en-US" altLang="en-US" sz="1400"/>
              <a:pPr>
                <a:spcBef>
                  <a:spcPct val="0"/>
                </a:spcBef>
                <a:buFontTx/>
                <a:buNone/>
              </a:pPr>
              <a:t>30</a:t>
            </a:fld>
            <a:endParaRPr lang="en-US" altLang="en-US" sz="14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z="3600" b="1" smtClean="0"/>
              <a:t>STRATEGIES</a:t>
            </a:r>
          </a:p>
        </p:txBody>
      </p:sp>
      <p:sp>
        <p:nvSpPr>
          <p:cNvPr id="58371" name="Content Placeholder 2"/>
          <p:cNvSpPr>
            <a:spLocks noGrp="1"/>
          </p:cNvSpPr>
          <p:nvPr>
            <p:ph idx="1"/>
          </p:nvPr>
        </p:nvSpPr>
        <p:spPr>
          <a:xfrm>
            <a:off x="514350" y="2057400"/>
            <a:ext cx="5829300" cy="5943600"/>
          </a:xfrm>
        </p:spPr>
        <p:txBody>
          <a:bodyPr/>
          <a:lstStyle/>
          <a:p>
            <a:pPr>
              <a:lnSpc>
                <a:spcPct val="150000"/>
              </a:lnSpc>
            </a:pPr>
            <a:r>
              <a:rPr lang="en-US" altLang="en-US" sz="2400" smtClean="0"/>
              <a:t>Easily accessible link</a:t>
            </a:r>
          </a:p>
          <a:p>
            <a:pPr>
              <a:lnSpc>
                <a:spcPct val="150000"/>
              </a:lnSpc>
            </a:pPr>
            <a:r>
              <a:rPr lang="en-US" altLang="en-US" sz="2400" smtClean="0"/>
              <a:t>Stating the length</a:t>
            </a:r>
          </a:p>
          <a:p>
            <a:pPr>
              <a:lnSpc>
                <a:spcPct val="150000"/>
              </a:lnSpc>
            </a:pPr>
            <a:r>
              <a:rPr lang="en-US" altLang="en-US" sz="2400" smtClean="0"/>
              <a:t>Stating the population</a:t>
            </a:r>
          </a:p>
          <a:p>
            <a:pPr>
              <a:lnSpc>
                <a:spcPct val="150000"/>
              </a:lnSpc>
            </a:pPr>
            <a:r>
              <a:rPr lang="en-US" altLang="en-US" sz="2400" smtClean="0"/>
              <a:t>Sending up to three reminders</a:t>
            </a:r>
          </a:p>
          <a:p>
            <a:pPr>
              <a:lnSpc>
                <a:spcPct val="150000"/>
              </a:lnSpc>
            </a:pPr>
            <a:r>
              <a:rPr lang="en-US" altLang="en-US" sz="2400" smtClean="0"/>
              <a:t>Personalizing each email</a:t>
            </a:r>
          </a:p>
          <a:p>
            <a:pPr>
              <a:lnSpc>
                <a:spcPct val="150000"/>
              </a:lnSpc>
            </a:pPr>
            <a:endParaRPr lang="en-US" altLang="en-US" sz="800" smtClean="0"/>
          </a:p>
          <a:p>
            <a:r>
              <a:rPr lang="en-US" altLang="en-US" sz="2400" smtClean="0"/>
              <a:t>Adding the updated response rate to reminder emails</a:t>
            </a:r>
          </a:p>
          <a:p>
            <a:endParaRPr lang="en-US" altLang="en-US" sz="800" smtClean="0"/>
          </a:p>
          <a:p>
            <a:r>
              <a:rPr lang="en-US" altLang="en-US" sz="2400" smtClean="0"/>
              <a:t>Stating the average time it would take to complete the survey in the title of the email</a:t>
            </a:r>
          </a:p>
          <a:p>
            <a:endParaRPr lang="en-US" altLang="en-US" smtClean="0"/>
          </a:p>
        </p:txBody>
      </p:sp>
      <p:sp>
        <p:nvSpPr>
          <p:cNvPr id="58372"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22244CFE-92F4-4004-A0E8-641DEC5EF382}" type="slidenum">
              <a:rPr lang="en-US" altLang="en-US" sz="1400"/>
              <a:pPr>
                <a:spcBef>
                  <a:spcPct val="0"/>
                </a:spcBef>
                <a:buFontTx/>
                <a:buNone/>
              </a:pPr>
              <a:t>31</a:t>
            </a:fld>
            <a:endParaRPr lang="en-US" altLang="en-US" sz="14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533400" y="990600"/>
            <a:ext cx="5829300" cy="939800"/>
          </a:xfrm>
        </p:spPr>
        <p:txBody>
          <a:bodyPr/>
          <a:lstStyle/>
          <a:p>
            <a:r>
              <a:rPr lang="en-US" altLang="en-US" sz="3600" b="1" dirty="0" smtClean="0"/>
              <a:t>TRAINING NEEDS ASSESSMENT </a:t>
            </a:r>
          </a:p>
        </p:txBody>
      </p:sp>
      <p:sp>
        <p:nvSpPr>
          <p:cNvPr id="59395" name="Content Placeholder 2"/>
          <p:cNvSpPr>
            <a:spLocks noGrp="1"/>
          </p:cNvSpPr>
          <p:nvPr>
            <p:ph idx="1"/>
          </p:nvPr>
        </p:nvSpPr>
        <p:spPr>
          <a:xfrm>
            <a:off x="574675" y="2376488"/>
            <a:ext cx="5829300" cy="5943600"/>
          </a:xfrm>
        </p:spPr>
        <p:txBody>
          <a:bodyPr/>
          <a:lstStyle/>
          <a:p>
            <a:pPr marL="0" indent="0">
              <a:buFontTx/>
              <a:buNone/>
            </a:pPr>
            <a:r>
              <a:rPr lang="en-US" altLang="en-US" smtClean="0"/>
              <a:t>Sample Assessment</a:t>
            </a:r>
          </a:p>
          <a:p>
            <a:pPr marL="0" indent="0">
              <a:buFontTx/>
              <a:buNone/>
            </a:pPr>
            <a:endParaRPr lang="en-US" altLang="en-US" smtClean="0"/>
          </a:p>
        </p:txBody>
      </p:sp>
      <p:sp>
        <p:nvSpPr>
          <p:cNvPr id="59396"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4311DDF2-F143-4364-A540-B0BB34315F98}" type="slidenum">
              <a:rPr lang="en-US" altLang="en-US" sz="1400"/>
              <a:pPr>
                <a:spcBef>
                  <a:spcPct val="0"/>
                </a:spcBef>
                <a:buFontTx/>
                <a:buNone/>
              </a:pPr>
              <a:t>32</a:t>
            </a:fld>
            <a:endParaRPr lang="en-US" altLang="en-US" sz="1400"/>
          </a:p>
        </p:txBody>
      </p:sp>
      <p:pic>
        <p:nvPicPr>
          <p:cNvPr id="59397" name="Picture 5" title="Image of training needs assessmen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0675" y="3276600"/>
            <a:ext cx="6126163" cy="490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514350" y="609600"/>
            <a:ext cx="5829300" cy="939800"/>
          </a:xfrm>
        </p:spPr>
        <p:txBody>
          <a:bodyPr/>
          <a:lstStyle/>
          <a:p>
            <a:r>
              <a:rPr lang="en-US" altLang="en-US" sz="3600" b="1" smtClean="0"/>
              <a:t>ASSESSMENT ROLL-UP</a:t>
            </a:r>
          </a:p>
        </p:txBody>
      </p:sp>
      <p:sp>
        <p:nvSpPr>
          <p:cNvPr id="60419"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A46047F5-E0E7-4415-B495-FAF73415DCBA}" type="slidenum">
              <a:rPr lang="en-US" altLang="en-US" sz="1400"/>
              <a:pPr>
                <a:spcBef>
                  <a:spcPct val="0"/>
                </a:spcBef>
                <a:buFontTx/>
                <a:buNone/>
              </a:pPr>
              <a:t>33</a:t>
            </a:fld>
            <a:endParaRPr lang="en-US" altLang="en-US" sz="140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6857999" cy="91440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52400" y="1143000"/>
            <a:ext cx="6503988" cy="409575"/>
          </a:xfrm>
        </p:spPr>
        <p:txBody>
          <a:bodyPr/>
          <a:lstStyle/>
          <a:p>
            <a:pPr eaLnBrk="1" hangingPunct="1"/>
            <a:r>
              <a:rPr lang="en-US" altLang="en-US" sz="3600" b="1" smtClean="0"/>
              <a:t>  SAFETY TRAINING RESULTS</a:t>
            </a:r>
          </a:p>
        </p:txBody>
      </p:sp>
      <p:sp>
        <p:nvSpPr>
          <p:cNvPr id="61443" name="Content Placeholder 2"/>
          <p:cNvSpPr>
            <a:spLocks noGrp="1"/>
          </p:cNvSpPr>
          <p:nvPr>
            <p:ph idx="1"/>
          </p:nvPr>
        </p:nvSpPr>
        <p:spPr>
          <a:xfrm>
            <a:off x="457200" y="2057400"/>
            <a:ext cx="5894388" cy="6248400"/>
          </a:xfrm>
        </p:spPr>
        <p:txBody>
          <a:bodyPr/>
          <a:lstStyle/>
          <a:p>
            <a:pPr marL="0" indent="0" eaLnBrk="1" hangingPunct="1">
              <a:buFontTx/>
              <a:buNone/>
            </a:pPr>
            <a:r>
              <a:rPr lang="en-US" altLang="en-US" sz="1800" smtClean="0"/>
              <a:t>The top 8 safety training needs are listed below by highest average score.  (Average score in parentheses.)</a:t>
            </a:r>
          </a:p>
          <a:p>
            <a:pPr marL="0" indent="0" eaLnBrk="1" hangingPunct="1"/>
            <a:endParaRPr lang="en-US" altLang="en-US" sz="1800" smtClean="0"/>
          </a:p>
          <a:p>
            <a:pPr marL="300038" lvl="1" indent="0" eaLnBrk="1" hangingPunct="1">
              <a:lnSpc>
                <a:spcPct val="200000"/>
              </a:lnSpc>
              <a:buFontTx/>
              <a:buNone/>
            </a:pPr>
            <a:r>
              <a:rPr lang="en-US" altLang="en-US" sz="1800" smtClean="0"/>
              <a:t>  1. Locking and Tagging-Out Safely (3.75)</a:t>
            </a:r>
          </a:p>
          <a:p>
            <a:pPr marL="300038" lvl="1" indent="0" eaLnBrk="1" hangingPunct="1">
              <a:lnSpc>
                <a:spcPct val="200000"/>
              </a:lnSpc>
              <a:buFontTx/>
              <a:buNone/>
            </a:pPr>
            <a:r>
              <a:rPr lang="en-US" altLang="en-US" sz="1800" smtClean="0"/>
              <a:t>  2. Working In and Around Confined Spaces (3.71)</a:t>
            </a:r>
          </a:p>
          <a:p>
            <a:pPr marL="300038" lvl="1" indent="0" eaLnBrk="1" hangingPunct="1">
              <a:lnSpc>
                <a:spcPct val="200000"/>
              </a:lnSpc>
              <a:buFontTx/>
              <a:buNone/>
            </a:pPr>
            <a:r>
              <a:rPr lang="en-US" altLang="en-US" sz="1800" smtClean="0"/>
              <a:t>  3. Preventing Fires and Performing Hot Work (3.61)</a:t>
            </a:r>
          </a:p>
          <a:p>
            <a:pPr marL="300038" lvl="1" indent="0" eaLnBrk="1" hangingPunct="1">
              <a:lnSpc>
                <a:spcPct val="200000"/>
              </a:lnSpc>
              <a:buFontTx/>
              <a:buNone/>
            </a:pPr>
            <a:r>
              <a:rPr lang="en-US" altLang="en-US" sz="1800" smtClean="0"/>
              <a:t>  4. 10-Hour OSHA (7615) (3.61)</a:t>
            </a:r>
          </a:p>
          <a:p>
            <a:pPr marL="300038" lvl="1" indent="0" eaLnBrk="1" hangingPunct="1">
              <a:lnSpc>
                <a:spcPct val="200000"/>
              </a:lnSpc>
              <a:buFontTx/>
              <a:buNone/>
            </a:pPr>
            <a:r>
              <a:rPr lang="en-US" altLang="en-US" sz="1800" smtClean="0"/>
              <a:t>  5. Performing a Hazard Assessment (3.61)</a:t>
            </a:r>
          </a:p>
          <a:p>
            <a:pPr marL="300038" lvl="1" indent="0" eaLnBrk="1" hangingPunct="1">
              <a:lnSpc>
                <a:spcPct val="200000"/>
              </a:lnSpc>
              <a:buFontTx/>
              <a:buNone/>
            </a:pPr>
            <a:r>
              <a:rPr lang="en-US" altLang="en-US" sz="1800" smtClean="0"/>
              <a:t>  6. Creating a Safety Culture (3.57)</a:t>
            </a:r>
          </a:p>
          <a:p>
            <a:pPr marL="300038" lvl="1" indent="0" eaLnBrk="1" hangingPunct="1">
              <a:lnSpc>
                <a:spcPct val="200000"/>
              </a:lnSpc>
              <a:buFontTx/>
              <a:buNone/>
            </a:pPr>
            <a:r>
              <a:rPr lang="en-US" altLang="en-US" sz="1800" smtClean="0"/>
              <a:t>  7. Performing a Job Safety Analysis (3.57)</a:t>
            </a:r>
          </a:p>
          <a:p>
            <a:pPr marL="300038" lvl="1" indent="0" eaLnBrk="1" hangingPunct="1">
              <a:lnSpc>
                <a:spcPct val="200000"/>
              </a:lnSpc>
              <a:buFontTx/>
              <a:buNone/>
            </a:pPr>
            <a:r>
              <a:rPr lang="en-US" altLang="en-US" sz="1800" smtClean="0"/>
              <a:t>  8. Protecting Yourself From Falls (3.57)</a:t>
            </a:r>
          </a:p>
          <a:p>
            <a:pPr marL="0" indent="0" eaLnBrk="1" hangingPunct="1">
              <a:buFontTx/>
              <a:buAutoNum type="arabicPeriod"/>
            </a:pPr>
            <a:endParaRPr lang="en-US" altLang="en-US" sz="1800" smtClean="0"/>
          </a:p>
          <a:p>
            <a:pPr marL="0" indent="0" eaLnBrk="1" hangingPunct="1">
              <a:buFontTx/>
              <a:buAutoNum type="arabicPeriod"/>
            </a:pPr>
            <a:endParaRPr lang="en-US" altLang="en-US" sz="1800" smtClean="0"/>
          </a:p>
          <a:p>
            <a:pPr marL="0" indent="0" eaLnBrk="1" hangingPunct="1">
              <a:buFontTx/>
              <a:buAutoNum type="arabicPeriod"/>
            </a:pPr>
            <a:endParaRPr lang="en-US" altLang="en-US" sz="1800" smtClean="0"/>
          </a:p>
          <a:p>
            <a:pPr marL="0" indent="0" eaLnBrk="1" hangingPunct="1">
              <a:buFontTx/>
              <a:buAutoNum type="arabicPeriod"/>
            </a:pPr>
            <a:endParaRPr lang="en-US" altLang="en-US" sz="1800" smtClean="0"/>
          </a:p>
          <a:p>
            <a:pPr marL="0" indent="0" eaLnBrk="1" hangingPunct="1">
              <a:buFontTx/>
              <a:buAutoNum type="arabicPeriod"/>
            </a:pPr>
            <a:endParaRPr lang="en-US" altLang="en-US" sz="1800" smtClean="0"/>
          </a:p>
          <a:p>
            <a:pPr marL="0" indent="0" eaLnBrk="1" hangingPunct="1">
              <a:buFontTx/>
              <a:buNone/>
            </a:pPr>
            <a:endParaRPr lang="en-US" altLang="en-US" sz="1800" smtClean="0"/>
          </a:p>
          <a:p>
            <a:pPr marL="0" indent="0" algn="ctr" eaLnBrk="1" hangingPunct="1">
              <a:buFontTx/>
              <a:buNone/>
            </a:pPr>
            <a:endParaRPr lang="en-US" altLang="en-US" sz="1800" smtClean="0"/>
          </a:p>
          <a:p>
            <a:pPr marL="0" indent="0" eaLnBrk="1" hangingPunct="1"/>
            <a:endParaRPr lang="en-US" altLang="en-US" sz="1800" smtClean="0"/>
          </a:p>
        </p:txBody>
      </p:sp>
      <p:sp>
        <p:nvSpPr>
          <p:cNvPr id="61444" name="Slide Number Placeholder 1"/>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672AE69B-AF6E-4646-B487-2B082BC467E6}" type="slidenum">
              <a:rPr lang="en-US" altLang="en-US" sz="1400"/>
              <a:pPr>
                <a:spcBef>
                  <a:spcPct val="0"/>
                </a:spcBef>
                <a:buFontTx/>
                <a:buNone/>
              </a:pPr>
              <a:t>34</a:t>
            </a:fld>
            <a:endParaRPr lang="en-US" altLang="en-US" sz="1400"/>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z="3600" b="1" smtClean="0">
                <a:solidFill>
                  <a:schemeClr val="tx1"/>
                </a:solidFill>
              </a:rPr>
              <a:t>THE PHYSICAL ENVIRONMENT</a:t>
            </a:r>
          </a:p>
        </p:txBody>
      </p:sp>
      <p:pic>
        <p:nvPicPr>
          <p:cNvPr id="63491" name="Content Placeholder 1" title="Photo of students in class"/>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533400" y="2133600"/>
            <a:ext cx="5715000" cy="4286250"/>
          </a:xfrm>
          <a:ln>
            <a:solidFill>
              <a:schemeClr val="tx1"/>
            </a:solidFill>
            <a:miter lim="800000"/>
            <a:headEnd/>
            <a:tailEnd/>
          </a:ln>
        </p:spPr>
      </p:pic>
      <p:sp>
        <p:nvSpPr>
          <p:cNvPr id="63492"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E2616897-03E3-4021-A7FE-E7FC57030508}" type="slidenum">
              <a:rPr lang="en-US" altLang="en-US" sz="1400"/>
              <a:pPr>
                <a:spcBef>
                  <a:spcPct val="0"/>
                </a:spcBef>
                <a:buFontTx/>
                <a:buNone/>
              </a:pPr>
              <a:t>35</a:t>
            </a:fld>
            <a:endParaRPr lang="en-US" altLang="en-US" sz="1400"/>
          </a:p>
        </p:txBody>
      </p:sp>
      <p:sp>
        <p:nvSpPr>
          <p:cNvPr id="63493" name="TextBox 2"/>
          <p:cNvSpPr txBox="1">
            <a:spLocks noChangeArrowheads="1"/>
          </p:cNvSpPr>
          <p:nvPr/>
        </p:nvSpPr>
        <p:spPr bwMode="auto">
          <a:xfrm>
            <a:off x="1382713" y="6881813"/>
            <a:ext cx="4130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What’s wrong with this picture?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z="3600" b="1" smtClean="0">
                <a:solidFill>
                  <a:schemeClr val="tx1"/>
                </a:solidFill>
              </a:rPr>
              <a:t>TRAINING IN A CLASSROOM</a:t>
            </a:r>
          </a:p>
        </p:txBody>
      </p:sp>
      <p:sp>
        <p:nvSpPr>
          <p:cNvPr id="64515" name="Content Placeholder 2"/>
          <p:cNvSpPr>
            <a:spLocks noGrp="1"/>
          </p:cNvSpPr>
          <p:nvPr>
            <p:ph idx="1"/>
          </p:nvPr>
        </p:nvSpPr>
        <p:spPr>
          <a:xfrm>
            <a:off x="514350" y="2133600"/>
            <a:ext cx="5829300" cy="6248400"/>
          </a:xfrm>
        </p:spPr>
        <p:txBody>
          <a:bodyPr/>
          <a:lstStyle/>
          <a:p>
            <a:pPr>
              <a:lnSpc>
                <a:spcPct val="150000"/>
              </a:lnSpc>
            </a:pPr>
            <a:r>
              <a:rPr lang="en-US" altLang="en-US" sz="2800" smtClean="0">
                <a:solidFill>
                  <a:srgbClr val="000000"/>
                </a:solidFill>
              </a:rPr>
              <a:t>The physical environment</a:t>
            </a:r>
          </a:p>
          <a:p>
            <a:pPr>
              <a:lnSpc>
                <a:spcPct val="150000"/>
              </a:lnSpc>
            </a:pPr>
            <a:r>
              <a:rPr lang="en-US" altLang="en-US" sz="2800" smtClean="0">
                <a:solidFill>
                  <a:srgbClr val="000000"/>
                </a:solidFill>
              </a:rPr>
              <a:t>The power of questions</a:t>
            </a:r>
          </a:p>
          <a:p>
            <a:pPr>
              <a:lnSpc>
                <a:spcPct val="150000"/>
              </a:lnSpc>
            </a:pPr>
            <a:r>
              <a:rPr lang="en-US" altLang="en-US" sz="2800" smtClean="0">
                <a:solidFill>
                  <a:srgbClr val="000000"/>
                </a:solidFill>
              </a:rPr>
              <a:t>Use training media effectively</a:t>
            </a:r>
          </a:p>
          <a:p>
            <a:pPr>
              <a:lnSpc>
                <a:spcPct val="150000"/>
              </a:lnSpc>
            </a:pPr>
            <a:r>
              <a:rPr lang="en-US" altLang="en-US" sz="2800" smtClean="0">
                <a:solidFill>
                  <a:srgbClr val="000000"/>
                </a:solidFill>
              </a:rPr>
              <a:t>Participative training methods</a:t>
            </a:r>
          </a:p>
          <a:p>
            <a:endParaRPr lang="en-US" altLang="en-US" smtClean="0"/>
          </a:p>
        </p:txBody>
      </p:sp>
      <p:sp>
        <p:nvSpPr>
          <p:cNvPr id="64516"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805B3555-D653-4D45-A0A1-0AE2A1276B6F}" type="slidenum">
              <a:rPr lang="en-US" altLang="en-US" sz="1400"/>
              <a:pPr>
                <a:spcBef>
                  <a:spcPct val="0"/>
                </a:spcBef>
                <a:buFontTx/>
                <a:buNone/>
              </a:pPr>
              <a:t>36</a:t>
            </a:fld>
            <a:endParaRPr lang="en-US" altLang="en-US" sz="1400"/>
          </a:p>
        </p:txBody>
      </p:sp>
      <p:pic>
        <p:nvPicPr>
          <p:cNvPr id="64517" name="Picture 7" title="Photo of students raising their hands in clas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5426075"/>
            <a:ext cx="3333750" cy="2362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D3F4F90F-D524-43BC-936C-244D958A97F6}" type="slidenum">
              <a:rPr lang="en-US" altLang="en-US" sz="1400"/>
              <a:pPr>
                <a:spcBef>
                  <a:spcPct val="0"/>
                </a:spcBef>
                <a:buFontTx/>
                <a:buNone/>
              </a:pPr>
              <a:t>37</a:t>
            </a:fld>
            <a:endParaRPr lang="en-US" altLang="en-US" sz="1400"/>
          </a:p>
        </p:txBody>
      </p:sp>
      <p:sp>
        <p:nvSpPr>
          <p:cNvPr id="66563" name="Rectangle 2"/>
          <p:cNvSpPr>
            <a:spLocks noGrp="1" noChangeArrowheads="1"/>
          </p:cNvSpPr>
          <p:nvPr>
            <p:ph type="title"/>
          </p:nvPr>
        </p:nvSpPr>
        <p:spPr>
          <a:xfrm>
            <a:off x="533400" y="609600"/>
            <a:ext cx="5829300" cy="1244600"/>
          </a:xfrm>
        </p:spPr>
        <p:txBody>
          <a:bodyPr/>
          <a:lstStyle/>
          <a:p>
            <a:r>
              <a:rPr lang="en-US" altLang="en-US" sz="3600" b="1" dirty="0" smtClean="0"/>
              <a:t>THE PHYSICAL ENVIRONMENT </a:t>
            </a:r>
            <a:endParaRPr lang="en-US" altLang="en-US" dirty="0" smtClean="0"/>
          </a:p>
        </p:txBody>
      </p:sp>
      <p:sp>
        <p:nvSpPr>
          <p:cNvPr id="66564" name="Rectangle 3"/>
          <p:cNvSpPr>
            <a:spLocks noGrp="1" noChangeArrowheads="1"/>
          </p:cNvSpPr>
          <p:nvPr>
            <p:ph type="body" idx="1"/>
          </p:nvPr>
        </p:nvSpPr>
        <p:spPr>
          <a:xfrm>
            <a:off x="542925" y="1981200"/>
            <a:ext cx="6162675" cy="5486400"/>
          </a:xfrm>
        </p:spPr>
        <p:txBody>
          <a:bodyPr/>
          <a:lstStyle/>
          <a:p>
            <a:pPr algn="ctr">
              <a:buFontTx/>
              <a:buNone/>
            </a:pPr>
            <a:endParaRPr lang="en-US" altLang="en-US" sz="2800" b="1" i="1" smtClean="0"/>
          </a:p>
          <a:p>
            <a:pPr algn="ctr">
              <a:buFontTx/>
              <a:buNone/>
            </a:pPr>
            <a:r>
              <a:rPr lang="en-US" altLang="en-US" sz="2800" b="1" i="1" smtClean="0"/>
              <a:t>Listening is purely a voluntary activity!</a:t>
            </a:r>
          </a:p>
          <a:p>
            <a:pPr algn="ctr">
              <a:buFontTx/>
              <a:buNone/>
            </a:pPr>
            <a:endParaRPr lang="en-US" altLang="en-US" smtClean="0"/>
          </a:p>
          <a:p>
            <a:pPr algn="ctr">
              <a:buFontTx/>
              <a:buNone/>
            </a:pPr>
            <a:endParaRPr lang="en-US" altLang="en-US" smtClean="0"/>
          </a:p>
        </p:txBody>
      </p:sp>
      <p:pic>
        <p:nvPicPr>
          <p:cNvPr id="66565" name="Picture 4" title="Photo of classroom set up"/>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47750" y="3505200"/>
            <a:ext cx="4800600" cy="480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D5496968-3CAB-456C-836E-C0D0A13E523C}" type="slidenum">
              <a:rPr lang="en-US" altLang="en-US" sz="1400"/>
              <a:pPr>
                <a:spcBef>
                  <a:spcPct val="0"/>
                </a:spcBef>
                <a:buFontTx/>
                <a:buNone/>
              </a:pPr>
              <a:t>38</a:t>
            </a:fld>
            <a:endParaRPr lang="en-US" altLang="en-US" sz="1400"/>
          </a:p>
        </p:txBody>
      </p:sp>
      <p:sp>
        <p:nvSpPr>
          <p:cNvPr id="68611" name="Rectangle 1026"/>
          <p:cNvSpPr>
            <a:spLocks noGrp="1" noChangeArrowheads="1"/>
          </p:cNvSpPr>
          <p:nvPr>
            <p:ph type="title"/>
          </p:nvPr>
        </p:nvSpPr>
        <p:spPr>
          <a:xfrm>
            <a:off x="533400" y="685800"/>
            <a:ext cx="5829300" cy="990600"/>
          </a:xfrm>
        </p:spPr>
        <p:txBody>
          <a:bodyPr/>
          <a:lstStyle/>
          <a:p>
            <a:r>
              <a:rPr lang="en-US" altLang="en-US" sz="3600" b="1" dirty="0" smtClean="0"/>
              <a:t>THE PHYSICAL ENVIRONMENT  </a:t>
            </a:r>
            <a:endParaRPr lang="en-US" altLang="en-US" dirty="0" smtClean="0"/>
          </a:p>
        </p:txBody>
      </p:sp>
      <p:sp>
        <p:nvSpPr>
          <p:cNvPr id="68612" name="Rectangle 1027"/>
          <p:cNvSpPr>
            <a:spLocks noGrp="1" noChangeArrowheads="1"/>
          </p:cNvSpPr>
          <p:nvPr>
            <p:ph type="body" idx="1"/>
          </p:nvPr>
        </p:nvSpPr>
        <p:spPr>
          <a:xfrm>
            <a:off x="533400" y="2133600"/>
            <a:ext cx="5829300" cy="5486400"/>
          </a:xfrm>
        </p:spPr>
        <p:txBody>
          <a:bodyPr/>
          <a:lstStyle/>
          <a:p>
            <a:pPr marL="173038" indent="0">
              <a:buFont typeface="Monotype Sorts"/>
              <a:buNone/>
            </a:pPr>
            <a:r>
              <a:rPr lang="en-US" altLang="en-US" sz="2400" smtClean="0"/>
              <a:t>List below what you believe to be the optimum </a:t>
            </a:r>
            <a:r>
              <a:rPr lang="en-US" altLang="en-US" sz="2400" u="sng" smtClean="0"/>
              <a:t>physical</a:t>
            </a:r>
            <a:r>
              <a:rPr lang="en-US" altLang="en-US" sz="2400" smtClean="0"/>
              <a:t> environment for training.</a:t>
            </a:r>
          </a:p>
          <a:p>
            <a:pPr marL="173038" indent="0">
              <a:buFont typeface="Monotype Sorts"/>
              <a:buNone/>
            </a:pPr>
            <a:endParaRPr lang="en-US" altLang="en-US" sz="2000" smtClean="0"/>
          </a:p>
          <a:p>
            <a:pPr marL="173038" indent="0">
              <a:buFont typeface="Monotype Sorts"/>
              <a:buNone/>
            </a:pPr>
            <a:r>
              <a:rPr lang="en-US" altLang="en-US" sz="1600" smtClean="0"/>
              <a:t>1.____________________________________________________2.____________________________________________________</a:t>
            </a:r>
          </a:p>
          <a:p>
            <a:pPr marL="173038" indent="0">
              <a:buFont typeface="Monotype Sorts"/>
              <a:buNone/>
            </a:pPr>
            <a:r>
              <a:rPr lang="en-US" altLang="en-US" sz="1600" smtClean="0"/>
              <a:t>3.____________________________________________________</a:t>
            </a:r>
          </a:p>
          <a:p>
            <a:pPr marL="173038" indent="0">
              <a:buFont typeface="Monotype Sorts"/>
              <a:buNone/>
            </a:pPr>
            <a:r>
              <a:rPr lang="en-US" altLang="en-US" sz="1600" smtClean="0"/>
              <a:t>4.____________________________________________________</a:t>
            </a:r>
          </a:p>
          <a:p>
            <a:pPr marL="173038" indent="0">
              <a:buFont typeface="Monotype Sorts"/>
              <a:buNone/>
            </a:pPr>
            <a:r>
              <a:rPr lang="en-US" altLang="en-US" sz="1600" smtClean="0"/>
              <a:t>5.____________________________________________________</a:t>
            </a:r>
          </a:p>
          <a:p>
            <a:pPr marL="173038" indent="0">
              <a:buFont typeface="Monotype Sorts"/>
              <a:buNone/>
            </a:pPr>
            <a:r>
              <a:rPr lang="en-US" altLang="en-US" sz="1600" smtClean="0"/>
              <a:t>6.____________________________________________________</a:t>
            </a:r>
          </a:p>
          <a:p>
            <a:pPr marL="173038" indent="0">
              <a:buFont typeface="Monotype Sorts"/>
              <a:buNone/>
            </a:pPr>
            <a:r>
              <a:rPr lang="en-US" altLang="en-US" sz="1600" smtClean="0"/>
              <a:t>7.____________________________________________________</a:t>
            </a:r>
          </a:p>
          <a:p>
            <a:pPr marL="173038" indent="0">
              <a:buFont typeface="Monotype Sorts"/>
              <a:buNone/>
            </a:pPr>
            <a:r>
              <a:rPr lang="en-US" altLang="en-US" sz="1600" smtClean="0"/>
              <a:t>8.____________________________________________________</a:t>
            </a:r>
          </a:p>
          <a:p>
            <a:pPr marL="173038" indent="0">
              <a:buFont typeface="Monotype Sorts"/>
              <a:buNone/>
            </a:pPr>
            <a:r>
              <a:rPr lang="en-US" altLang="en-US" sz="1600" smtClean="0"/>
              <a:t>9.____________________________________________________</a:t>
            </a:r>
          </a:p>
          <a:p>
            <a:pPr marL="173038" indent="0">
              <a:buFont typeface="Monotype Sorts"/>
              <a:buNone/>
            </a:pPr>
            <a:r>
              <a:rPr lang="en-US" altLang="en-US" sz="1600" smtClean="0"/>
              <a:t>10.___________________________________________________</a:t>
            </a:r>
          </a:p>
          <a:p>
            <a:pPr marL="173038" indent="0">
              <a:buFont typeface="Monotype Sorts"/>
              <a:buNone/>
            </a:pPr>
            <a:r>
              <a:rPr lang="en-US" altLang="en-US" sz="1600" smtClean="0"/>
              <a:t>11.___________________________________________________</a:t>
            </a:r>
          </a:p>
          <a:p>
            <a:pPr marL="173038" indent="0">
              <a:buFont typeface="Monotype Sorts"/>
              <a:buNone/>
            </a:pPr>
            <a:r>
              <a:rPr lang="en-US" altLang="en-US" sz="1600" smtClean="0"/>
              <a:t>12.___________________________________________________</a:t>
            </a:r>
          </a:p>
          <a:p>
            <a:pPr marL="173038" indent="0">
              <a:buFont typeface="Monotype Sorts"/>
              <a:buNone/>
            </a:pPr>
            <a:r>
              <a:rPr lang="en-US" altLang="en-US" sz="1600" smtClean="0"/>
              <a:t>13.___________________________________________________</a:t>
            </a:r>
          </a:p>
          <a:p>
            <a:pPr marL="173038" indent="0">
              <a:buFont typeface="Monotype Sorts"/>
              <a:buNone/>
            </a:pPr>
            <a:r>
              <a:rPr lang="en-US" altLang="en-US" sz="1600" smtClean="0"/>
              <a:t>14.___________________________________________________</a:t>
            </a:r>
          </a:p>
          <a:p>
            <a:pPr marL="173038" indent="0">
              <a:buFont typeface="Monotype Sorts"/>
              <a:buNone/>
            </a:pPr>
            <a:r>
              <a:rPr lang="en-US" altLang="en-US" sz="1600" smtClean="0"/>
              <a:t>15.___________________________________________________</a:t>
            </a:r>
          </a:p>
          <a:p>
            <a:pPr marL="173038" indent="0">
              <a:buFont typeface="Monotype Sorts"/>
              <a:buNone/>
            </a:pPr>
            <a:r>
              <a:rPr lang="en-US" altLang="en-US" sz="1600" smtClean="0"/>
              <a:t>16.___________________________________________________</a:t>
            </a:r>
          </a:p>
          <a:p>
            <a:pPr marL="173038" indent="0">
              <a:buFontTx/>
              <a:buNone/>
            </a:pPr>
            <a:endParaRPr lang="en-US" alt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422DDB78-F105-431F-84C1-59506B49D1E0}" type="slidenum">
              <a:rPr lang="en-US" altLang="en-US" sz="1400"/>
              <a:pPr>
                <a:spcBef>
                  <a:spcPct val="0"/>
                </a:spcBef>
                <a:buFontTx/>
                <a:buNone/>
              </a:pPr>
              <a:t>39</a:t>
            </a:fld>
            <a:endParaRPr lang="en-US" altLang="en-US" sz="1400"/>
          </a:p>
        </p:txBody>
      </p:sp>
      <p:sp>
        <p:nvSpPr>
          <p:cNvPr id="70659" name="Rectangle 1026"/>
          <p:cNvSpPr>
            <a:spLocks noGrp="1" noChangeArrowheads="1"/>
          </p:cNvSpPr>
          <p:nvPr>
            <p:ph type="title"/>
          </p:nvPr>
        </p:nvSpPr>
        <p:spPr>
          <a:xfrm>
            <a:off x="0" y="762000"/>
            <a:ext cx="6858000" cy="1295400"/>
          </a:xfrm>
        </p:spPr>
        <p:txBody>
          <a:bodyPr/>
          <a:lstStyle/>
          <a:p>
            <a:r>
              <a:rPr lang="en-US" altLang="en-US" sz="3600" b="1" smtClean="0"/>
              <a:t>PHYSICAL ENVIRONMENT ELEMENTS</a:t>
            </a:r>
            <a:endParaRPr lang="en-US" altLang="en-US" smtClean="0"/>
          </a:p>
        </p:txBody>
      </p:sp>
      <p:sp>
        <p:nvSpPr>
          <p:cNvPr id="70660" name="Rectangle 1027"/>
          <p:cNvSpPr>
            <a:spLocks noGrp="1" noChangeArrowheads="1"/>
          </p:cNvSpPr>
          <p:nvPr>
            <p:ph type="body" idx="1"/>
          </p:nvPr>
        </p:nvSpPr>
        <p:spPr>
          <a:xfrm>
            <a:off x="838200" y="2362200"/>
            <a:ext cx="5524500" cy="5486400"/>
          </a:xfrm>
        </p:spPr>
        <p:txBody>
          <a:bodyPr/>
          <a:lstStyle/>
          <a:p>
            <a:pPr>
              <a:lnSpc>
                <a:spcPct val="150000"/>
              </a:lnSpc>
            </a:pPr>
            <a:r>
              <a:rPr lang="en-US" altLang="en-US" sz="2800" smtClean="0"/>
              <a:t>Temperature</a:t>
            </a:r>
          </a:p>
          <a:p>
            <a:pPr>
              <a:lnSpc>
                <a:spcPct val="150000"/>
              </a:lnSpc>
            </a:pPr>
            <a:r>
              <a:rPr lang="en-US" altLang="en-US" sz="2800" smtClean="0"/>
              <a:t>Comfort of Chairs</a:t>
            </a:r>
          </a:p>
          <a:p>
            <a:pPr>
              <a:lnSpc>
                <a:spcPct val="150000"/>
              </a:lnSpc>
            </a:pPr>
            <a:r>
              <a:rPr lang="en-US" altLang="en-US" sz="2800" smtClean="0"/>
              <a:t>Space</a:t>
            </a:r>
          </a:p>
          <a:p>
            <a:pPr>
              <a:lnSpc>
                <a:spcPct val="150000"/>
              </a:lnSpc>
            </a:pPr>
            <a:r>
              <a:rPr lang="en-US" altLang="en-US" sz="2800" smtClean="0"/>
              <a:t>Distractions</a:t>
            </a:r>
          </a:p>
          <a:p>
            <a:pPr>
              <a:lnSpc>
                <a:spcPct val="150000"/>
              </a:lnSpc>
            </a:pPr>
            <a:r>
              <a:rPr lang="en-US" altLang="en-US" sz="2800" smtClean="0"/>
              <a:t>Furniture Arrangement</a:t>
            </a:r>
          </a:p>
          <a:p>
            <a:pPr>
              <a:lnSpc>
                <a:spcPct val="150000"/>
              </a:lnSpc>
            </a:pPr>
            <a:r>
              <a:rPr lang="en-US" altLang="en-US" sz="2800" smtClean="0"/>
              <a:t>Lighting</a:t>
            </a:r>
          </a:p>
          <a:p>
            <a:pPr>
              <a:lnSpc>
                <a:spcPct val="150000"/>
              </a:lnSpc>
            </a:pPr>
            <a:r>
              <a:rPr lang="en-US" altLang="en-US" sz="2800" smtClean="0"/>
              <a:t>Restrooms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4A34045A-A1E0-404F-9B4D-84DE966298EA}" type="slidenum">
              <a:rPr lang="en-US" altLang="en-US" sz="1400"/>
              <a:pPr>
                <a:spcBef>
                  <a:spcPct val="0"/>
                </a:spcBef>
                <a:buFontTx/>
                <a:buNone/>
              </a:pPr>
              <a:t>4</a:t>
            </a:fld>
            <a:endParaRPr lang="en-US" altLang="en-US" sz="1400"/>
          </a:p>
        </p:txBody>
      </p:sp>
      <p:sp>
        <p:nvSpPr>
          <p:cNvPr id="13315" name="Rectangle 2"/>
          <p:cNvSpPr>
            <a:spLocks noGrp="1" noChangeArrowheads="1"/>
          </p:cNvSpPr>
          <p:nvPr>
            <p:ph type="title"/>
          </p:nvPr>
        </p:nvSpPr>
        <p:spPr>
          <a:xfrm>
            <a:off x="609600" y="381000"/>
            <a:ext cx="5829300" cy="1524000"/>
          </a:xfrm>
        </p:spPr>
        <p:txBody>
          <a:bodyPr/>
          <a:lstStyle/>
          <a:p>
            <a:r>
              <a:rPr lang="en-US" altLang="en-US" sz="3600" b="1" smtClean="0"/>
              <a:t>DEFINING TRAINING</a:t>
            </a:r>
            <a:endParaRPr lang="en-US" altLang="en-US" smtClean="0"/>
          </a:p>
        </p:txBody>
      </p:sp>
      <p:sp>
        <p:nvSpPr>
          <p:cNvPr id="13316" name="Rectangle 3"/>
          <p:cNvSpPr>
            <a:spLocks noGrp="1" noChangeArrowheads="1"/>
          </p:cNvSpPr>
          <p:nvPr>
            <p:ph type="body" idx="1"/>
          </p:nvPr>
        </p:nvSpPr>
        <p:spPr>
          <a:xfrm>
            <a:off x="533400" y="1981200"/>
            <a:ext cx="5829300" cy="5943600"/>
          </a:xfrm>
        </p:spPr>
        <p:txBody>
          <a:bodyPr/>
          <a:lstStyle/>
          <a:p>
            <a:pPr>
              <a:buFontTx/>
              <a:buChar char=" "/>
            </a:pPr>
            <a:r>
              <a:rPr lang="en-US" altLang="en-US" smtClean="0"/>
              <a:t>“An </a:t>
            </a:r>
            <a:r>
              <a:rPr lang="en-US" altLang="en-US" i="1" smtClean="0"/>
              <a:t>organized</a:t>
            </a:r>
            <a:r>
              <a:rPr lang="en-US" altLang="en-US" smtClean="0"/>
              <a:t> activity </a:t>
            </a:r>
            <a:r>
              <a:rPr lang="en-US" altLang="en-US" i="1" smtClean="0"/>
              <a:t>designed</a:t>
            </a:r>
            <a:r>
              <a:rPr lang="en-US" altLang="en-US" smtClean="0"/>
              <a:t> to bring about change.”</a:t>
            </a:r>
          </a:p>
        </p:txBody>
      </p:sp>
      <p:sp>
        <p:nvSpPr>
          <p:cNvPr id="13317" name="Text Box 4"/>
          <p:cNvSpPr txBox="1">
            <a:spLocks noChangeArrowheads="1"/>
          </p:cNvSpPr>
          <p:nvPr/>
        </p:nvSpPr>
        <p:spPr bwMode="auto">
          <a:xfrm>
            <a:off x="4114800" y="4419600"/>
            <a:ext cx="2049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CLASSROOM</a:t>
            </a:r>
          </a:p>
        </p:txBody>
      </p:sp>
      <p:sp>
        <p:nvSpPr>
          <p:cNvPr id="13318" name="Text Box 5"/>
          <p:cNvSpPr txBox="1">
            <a:spLocks noChangeArrowheads="1"/>
          </p:cNvSpPr>
          <p:nvPr/>
        </p:nvSpPr>
        <p:spPr bwMode="auto">
          <a:xfrm>
            <a:off x="974725" y="7204075"/>
            <a:ext cx="196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ON-THE-JOB</a:t>
            </a:r>
          </a:p>
        </p:txBody>
      </p:sp>
      <p:pic>
        <p:nvPicPr>
          <p:cNvPr id="13319" name="Picture 14" title="Photo of a worker being train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19463" y="6172200"/>
            <a:ext cx="2844800" cy="206375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3" title="Photo of a classroom"/>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52525" y="4017963"/>
            <a:ext cx="22860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3642EBB8-11AD-4A93-883A-415B509621F4}" type="slidenum">
              <a:rPr lang="en-US" altLang="en-US" sz="1400"/>
              <a:pPr>
                <a:spcBef>
                  <a:spcPct val="0"/>
                </a:spcBef>
                <a:buFontTx/>
                <a:buNone/>
              </a:pPr>
              <a:t>40</a:t>
            </a:fld>
            <a:endParaRPr lang="en-US" altLang="en-US" sz="1400"/>
          </a:p>
        </p:txBody>
      </p:sp>
      <p:sp>
        <p:nvSpPr>
          <p:cNvPr id="72707" name="Rectangle 2"/>
          <p:cNvSpPr>
            <a:spLocks noGrp="1" noChangeArrowheads="1"/>
          </p:cNvSpPr>
          <p:nvPr>
            <p:ph type="title"/>
          </p:nvPr>
        </p:nvSpPr>
        <p:spPr>
          <a:xfrm>
            <a:off x="533400" y="609600"/>
            <a:ext cx="5981700" cy="1295400"/>
          </a:xfrm>
        </p:spPr>
        <p:txBody>
          <a:bodyPr/>
          <a:lstStyle/>
          <a:p>
            <a:r>
              <a:rPr lang="en-US" altLang="en-US" sz="3600" b="1" smtClean="0"/>
              <a:t>RATING THIS ENVIRONMENT</a:t>
            </a:r>
            <a:endParaRPr lang="en-US" altLang="en-US" smtClean="0"/>
          </a:p>
        </p:txBody>
      </p:sp>
      <p:sp>
        <p:nvSpPr>
          <p:cNvPr id="72708" name="Rectangle 3"/>
          <p:cNvSpPr>
            <a:spLocks noGrp="1" noChangeArrowheads="1"/>
          </p:cNvSpPr>
          <p:nvPr>
            <p:ph type="body" idx="1"/>
          </p:nvPr>
        </p:nvSpPr>
        <p:spPr>
          <a:xfrm>
            <a:off x="990600" y="2590800"/>
            <a:ext cx="5372100" cy="5486400"/>
          </a:xfrm>
        </p:spPr>
        <p:txBody>
          <a:bodyPr/>
          <a:lstStyle/>
          <a:p>
            <a:pPr marL="0" indent="0">
              <a:lnSpc>
                <a:spcPct val="130000"/>
              </a:lnSpc>
              <a:buFontTx/>
              <a:buNone/>
            </a:pPr>
            <a:r>
              <a:rPr lang="en-US" altLang="en-US" sz="2800" smtClean="0"/>
              <a:t>___  Temperature  </a:t>
            </a:r>
          </a:p>
          <a:p>
            <a:pPr marL="0" indent="0">
              <a:lnSpc>
                <a:spcPct val="130000"/>
              </a:lnSpc>
              <a:buFontTx/>
              <a:buNone/>
            </a:pPr>
            <a:r>
              <a:rPr lang="en-US" altLang="en-US" sz="2800" smtClean="0"/>
              <a:t>___  Comfort of Chairs </a:t>
            </a:r>
          </a:p>
          <a:p>
            <a:pPr marL="0" indent="0">
              <a:lnSpc>
                <a:spcPct val="130000"/>
              </a:lnSpc>
              <a:buFontTx/>
              <a:buNone/>
            </a:pPr>
            <a:r>
              <a:rPr lang="en-US" altLang="en-US" sz="2800" smtClean="0"/>
              <a:t>___  Room Size &amp; Dimensions </a:t>
            </a:r>
          </a:p>
          <a:p>
            <a:pPr marL="0" indent="0">
              <a:lnSpc>
                <a:spcPct val="130000"/>
              </a:lnSpc>
              <a:buFontTx/>
              <a:buNone/>
            </a:pPr>
            <a:r>
              <a:rPr lang="en-US" altLang="en-US" sz="2800" smtClean="0"/>
              <a:t>___  Screen or Chart Locations  </a:t>
            </a:r>
          </a:p>
          <a:p>
            <a:pPr marL="0" indent="0">
              <a:lnSpc>
                <a:spcPct val="130000"/>
              </a:lnSpc>
              <a:buFontTx/>
              <a:buNone/>
            </a:pPr>
            <a:r>
              <a:rPr lang="en-US" altLang="en-US" sz="2800" smtClean="0"/>
              <a:t>___  Distractions  </a:t>
            </a:r>
          </a:p>
          <a:p>
            <a:pPr marL="0" indent="0">
              <a:lnSpc>
                <a:spcPct val="130000"/>
              </a:lnSpc>
              <a:buFontTx/>
              <a:buNone/>
            </a:pPr>
            <a:r>
              <a:rPr lang="en-US" altLang="en-US" sz="2800" smtClean="0"/>
              <a:t>___  Furniture Layout  </a:t>
            </a:r>
          </a:p>
          <a:p>
            <a:pPr marL="0" indent="0">
              <a:lnSpc>
                <a:spcPct val="130000"/>
              </a:lnSpc>
              <a:buFontTx/>
              <a:buNone/>
            </a:pPr>
            <a:r>
              <a:rPr lang="en-US" altLang="en-US" sz="2800" smtClean="0"/>
              <a:t>___  Lighting  </a:t>
            </a:r>
          </a:p>
          <a:p>
            <a:pPr marL="0" indent="0">
              <a:lnSpc>
                <a:spcPct val="130000"/>
              </a:lnSpc>
              <a:buFontTx/>
              <a:buNone/>
            </a:pPr>
            <a:r>
              <a:rPr lang="en-US" altLang="en-US" sz="2800" smtClean="0"/>
              <a:t>___  Restrooms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237F7E72-17C3-41DB-8A0B-1BAAB2063CBE}" type="slidenum">
              <a:rPr lang="en-US" altLang="en-US" sz="1400"/>
              <a:pPr>
                <a:spcBef>
                  <a:spcPct val="0"/>
                </a:spcBef>
                <a:buFontTx/>
                <a:buNone/>
              </a:pPr>
              <a:t>41</a:t>
            </a:fld>
            <a:endParaRPr lang="en-US" altLang="en-US" sz="1400"/>
          </a:p>
        </p:txBody>
      </p:sp>
      <p:sp>
        <p:nvSpPr>
          <p:cNvPr id="74755" name="Rectangle 2"/>
          <p:cNvSpPr>
            <a:spLocks noGrp="1" noChangeArrowheads="1"/>
          </p:cNvSpPr>
          <p:nvPr>
            <p:ph type="title"/>
          </p:nvPr>
        </p:nvSpPr>
        <p:spPr>
          <a:xfrm>
            <a:off x="533400" y="990600"/>
            <a:ext cx="5829300" cy="531813"/>
          </a:xfrm>
        </p:spPr>
        <p:txBody>
          <a:bodyPr/>
          <a:lstStyle/>
          <a:p>
            <a:r>
              <a:rPr lang="en-US" altLang="en-US" sz="3600" b="1" smtClean="0"/>
              <a:t>ROOM CHECKLIST</a:t>
            </a:r>
            <a:endParaRPr lang="en-US" altLang="en-US" smtClean="0"/>
          </a:p>
        </p:txBody>
      </p:sp>
      <p:sp>
        <p:nvSpPr>
          <p:cNvPr id="64516" name="Rectangle 3"/>
          <p:cNvSpPr>
            <a:spLocks noGrp="1" noChangeArrowheads="1"/>
          </p:cNvSpPr>
          <p:nvPr>
            <p:ph type="body" sz="half" idx="1"/>
          </p:nvPr>
        </p:nvSpPr>
        <p:spPr>
          <a:xfrm>
            <a:off x="533400" y="1981200"/>
            <a:ext cx="3200400" cy="5486400"/>
          </a:xfrm>
        </p:spPr>
        <p:txBody>
          <a:bodyPr/>
          <a:lstStyle/>
          <a:p>
            <a:pPr>
              <a:buFontTx/>
              <a:buChar char=" "/>
              <a:defRPr/>
            </a:pPr>
            <a:r>
              <a:rPr lang="en-US" altLang="en-US" sz="1800" b="1" dirty="0" smtClean="0"/>
              <a:t>Lighting</a:t>
            </a:r>
            <a:endParaRPr lang="en-US" altLang="en-US" sz="1600" dirty="0" smtClean="0"/>
          </a:p>
          <a:p>
            <a:pPr>
              <a:buFont typeface="Wingdings" panose="05000000000000000000" pitchFamily="2" charset="2"/>
              <a:buChar char="q"/>
              <a:defRPr/>
            </a:pPr>
            <a:r>
              <a:rPr lang="en-US" altLang="en-US" sz="1600" dirty="0" smtClean="0"/>
              <a:t>How is it controlled?</a:t>
            </a:r>
          </a:p>
          <a:p>
            <a:pPr>
              <a:buFont typeface="Wingdings" panose="05000000000000000000" pitchFamily="2" charset="2"/>
              <a:buChar char="q"/>
              <a:defRPr/>
            </a:pPr>
            <a:r>
              <a:rPr lang="en-US" altLang="en-US" sz="1600" dirty="0" smtClean="0"/>
              <a:t>Is dimmer switch available?</a:t>
            </a:r>
          </a:p>
          <a:p>
            <a:pPr>
              <a:buFont typeface="Wingdings" panose="05000000000000000000" pitchFamily="2" charset="2"/>
              <a:buChar char="q"/>
              <a:defRPr/>
            </a:pPr>
            <a:r>
              <a:rPr lang="en-US" altLang="en-US" sz="1600" dirty="0" smtClean="0"/>
              <a:t>All bulbs/fixtures working?</a:t>
            </a:r>
          </a:p>
          <a:p>
            <a:pPr>
              <a:buFont typeface="Wingdings" panose="05000000000000000000" pitchFamily="2" charset="2"/>
              <a:buChar char="q"/>
              <a:defRPr/>
            </a:pPr>
            <a:r>
              <a:rPr lang="en-US" altLang="en-US" sz="1600" dirty="0" smtClean="0"/>
              <a:t>Windows have shades/blinds?</a:t>
            </a:r>
          </a:p>
          <a:p>
            <a:pPr>
              <a:buFont typeface="Wingdings" panose="05000000000000000000" pitchFamily="2" charset="2"/>
              <a:buChar char="q"/>
              <a:defRPr/>
            </a:pPr>
            <a:r>
              <a:rPr lang="en-US" altLang="en-US" sz="1600" dirty="0" smtClean="0"/>
              <a:t>Do you know how to operate?</a:t>
            </a:r>
          </a:p>
          <a:p>
            <a:pPr>
              <a:buFontTx/>
              <a:buChar char="—"/>
              <a:defRPr/>
            </a:pPr>
            <a:endParaRPr lang="en-US" altLang="en-US" sz="1600" dirty="0" smtClean="0"/>
          </a:p>
          <a:p>
            <a:pPr>
              <a:buFontTx/>
              <a:buChar char="—"/>
              <a:defRPr/>
            </a:pPr>
            <a:endParaRPr lang="en-US" altLang="en-US" sz="1600" dirty="0" smtClean="0"/>
          </a:p>
          <a:p>
            <a:pPr>
              <a:buFontTx/>
              <a:buChar char=" "/>
              <a:defRPr/>
            </a:pPr>
            <a:r>
              <a:rPr lang="en-US" altLang="en-US" sz="1800" b="1" dirty="0" smtClean="0"/>
              <a:t>Electrical Outlets</a:t>
            </a:r>
            <a:endParaRPr lang="en-US" altLang="en-US" sz="1600" dirty="0" smtClean="0"/>
          </a:p>
          <a:p>
            <a:pPr>
              <a:buFont typeface="Wingdings" panose="05000000000000000000" pitchFamily="2" charset="2"/>
              <a:buChar char="q"/>
              <a:defRPr/>
            </a:pPr>
            <a:r>
              <a:rPr lang="en-US" altLang="en-US" sz="1600" dirty="0" smtClean="0"/>
              <a:t>Where are they?</a:t>
            </a:r>
          </a:p>
          <a:p>
            <a:pPr>
              <a:buFont typeface="Wingdings" panose="05000000000000000000" pitchFamily="2" charset="2"/>
              <a:buChar char="q"/>
              <a:defRPr/>
            </a:pPr>
            <a:r>
              <a:rPr lang="en-US" altLang="en-US" sz="1600" dirty="0" smtClean="0"/>
              <a:t>Is an extension cord needed?</a:t>
            </a:r>
          </a:p>
          <a:p>
            <a:pPr>
              <a:buFont typeface="Wingdings" panose="05000000000000000000" pitchFamily="2" charset="2"/>
              <a:buChar char="q"/>
              <a:defRPr/>
            </a:pPr>
            <a:r>
              <a:rPr lang="en-US" altLang="en-US" sz="1600" dirty="0" smtClean="0"/>
              <a:t>Do you need an adapter?</a:t>
            </a:r>
          </a:p>
          <a:p>
            <a:pPr>
              <a:lnSpc>
                <a:spcPct val="130000"/>
              </a:lnSpc>
              <a:buFont typeface="Wingdings" panose="05000000000000000000" pitchFamily="2" charset="2"/>
              <a:buChar char="q"/>
              <a:defRPr/>
            </a:pPr>
            <a:endParaRPr lang="en-US" altLang="en-US" sz="1600" dirty="0" smtClean="0"/>
          </a:p>
          <a:p>
            <a:pPr>
              <a:lnSpc>
                <a:spcPct val="130000"/>
              </a:lnSpc>
              <a:buFontTx/>
              <a:buChar char="—"/>
              <a:defRPr/>
            </a:pPr>
            <a:endParaRPr lang="en-US" altLang="en-US" sz="1600" dirty="0"/>
          </a:p>
          <a:p>
            <a:pPr>
              <a:lnSpc>
                <a:spcPct val="130000"/>
              </a:lnSpc>
              <a:buFontTx/>
              <a:buChar char="—"/>
              <a:defRPr/>
            </a:pPr>
            <a:endParaRPr lang="en-US" altLang="en-US" sz="1600" dirty="0" smtClean="0"/>
          </a:p>
          <a:p>
            <a:pPr marL="0" indent="0">
              <a:buFontTx/>
              <a:buNone/>
              <a:defRPr/>
            </a:pPr>
            <a:r>
              <a:rPr lang="en-US" altLang="en-US" sz="1800" b="1" dirty="0" smtClean="0"/>
              <a:t>Microphone</a:t>
            </a:r>
            <a:endParaRPr lang="en-US" altLang="en-US" sz="1600" dirty="0" smtClean="0"/>
          </a:p>
          <a:p>
            <a:pPr>
              <a:buFont typeface="Wingdings" panose="05000000000000000000" pitchFamily="2" charset="2"/>
              <a:buChar char="q"/>
              <a:defRPr/>
            </a:pPr>
            <a:r>
              <a:rPr lang="en-US" altLang="en-US" sz="1600" dirty="0" smtClean="0"/>
              <a:t>Are there more than 40 people?</a:t>
            </a:r>
          </a:p>
          <a:p>
            <a:pPr>
              <a:buFont typeface="Wingdings" panose="05000000000000000000" pitchFamily="2" charset="2"/>
              <a:buChar char="q"/>
              <a:defRPr/>
            </a:pPr>
            <a:r>
              <a:rPr lang="en-US" altLang="en-US" sz="1600" dirty="0" smtClean="0"/>
              <a:t>What type of microphone?</a:t>
            </a:r>
          </a:p>
          <a:p>
            <a:pPr>
              <a:buFont typeface="Wingdings" panose="05000000000000000000" pitchFamily="2" charset="2"/>
              <a:buChar char="q"/>
              <a:defRPr/>
            </a:pPr>
            <a:r>
              <a:rPr lang="en-US" altLang="en-US" sz="1600" dirty="0" smtClean="0"/>
              <a:t>Did I practice using it?</a:t>
            </a:r>
          </a:p>
          <a:p>
            <a:pPr>
              <a:buFontTx/>
              <a:buChar char="—"/>
              <a:defRPr/>
            </a:pPr>
            <a:endParaRPr lang="en-US" altLang="en-US" dirty="0" smtClean="0"/>
          </a:p>
          <a:p>
            <a:pPr lvl="1">
              <a:defRPr/>
            </a:pPr>
            <a:endParaRPr lang="en-US" altLang="en-US" dirty="0" smtClean="0"/>
          </a:p>
        </p:txBody>
      </p:sp>
      <p:sp>
        <p:nvSpPr>
          <p:cNvPr id="74757" name="Rectangle 4"/>
          <p:cNvSpPr>
            <a:spLocks noGrp="1" noChangeArrowheads="1"/>
          </p:cNvSpPr>
          <p:nvPr>
            <p:ph type="body" sz="half" idx="2"/>
          </p:nvPr>
        </p:nvSpPr>
        <p:spPr>
          <a:xfrm>
            <a:off x="3657600" y="1905000"/>
            <a:ext cx="2838450" cy="5486400"/>
          </a:xfrm>
        </p:spPr>
        <p:txBody>
          <a:bodyPr/>
          <a:lstStyle/>
          <a:p>
            <a:pPr>
              <a:buFontTx/>
              <a:buChar char=" "/>
            </a:pPr>
            <a:r>
              <a:rPr lang="en-US" altLang="en-US" sz="1800" b="1" smtClean="0"/>
              <a:t>Audience Comfort</a:t>
            </a:r>
            <a:endParaRPr lang="en-US" altLang="en-US" sz="1600" smtClean="0"/>
          </a:p>
          <a:p>
            <a:pPr>
              <a:buFont typeface="Wingdings" pitchFamily="2" charset="2"/>
              <a:buChar char="q"/>
            </a:pPr>
            <a:r>
              <a:rPr lang="en-US" altLang="en-US" sz="1600" smtClean="0"/>
              <a:t>Temperature Control?</a:t>
            </a:r>
          </a:p>
          <a:p>
            <a:pPr>
              <a:buFont typeface="Wingdings" pitchFamily="2" charset="2"/>
              <a:buChar char="q"/>
            </a:pPr>
            <a:r>
              <a:rPr lang="en-US" altLang="en-US" sz="1600" smtClean="0"/>
              <a:t>Room dimensions?</a:t>
            </a:r>
          </a:p>
          <a:p>
            <a:pPr>
              <a:buFont typeface="Wingdings" pitchFamily="2" charset="2"/>
              <a:buChar char="q"/>
            </a:pPr>
            <a:r>
              <a:rPr lang="en-US" altLang="en-US" sz="1600" smtClean="0"/>
              <a:t>Screen location?</a:t>
            </a:r>
          </a:p>
          <a:p>
            <a:pPr>
              <a:buFont typeface="Wingdings" pitchFamily="2" charset="2"/>
              <a:buChar char="q"/>
            </a:pPr>
            <a:r>
              <a:rPr lang="en-US" altLang="en-US" sz="1600" smtClean="0"/>
              <a:t>Comfort of chairs?</a:t>
            </a:r>
          </a:p>
          <a:p>
            <a:pPr>
              <a:buFont typeface="Wingdings" pitchFamily="2" charset="2"/>
              <a:buChar char="q"/>
            </a:pPr>
            <a:r>
              <a:rPr lang="en-US" altLang="en-US" sz="1600" smtClean="0"/>
              <a:t>Noise/distractions?</a:t>
            </a:r>
          </a:p>
          <a:p>
            <a:pPr>
              <a:buFont typeface="Wingdings" pitchFamily="2" charset="2"/>
              <a:buChar char="q"/>
            </a:pPr>
            <a:r>
              <a:rPr lang="en-US" altLang="en-US" sz="1600" smtClean="0"/>
              <a:t>Restroom locations? </a:t>
            </a:r>
          </a:p>
          <a:p>
            <a:pPr>
              <a:buFontTx/>
              <a:buChar char="—"/>
            </a:pPr>
            <a:endParaRPr lang="en-US" altLang="en-US" sz="1600" smtClean="0"/>
          </a:p>
          <a:p>
            <a:pPr>
              <a:buFontTx/>
              <a:buChar char=" "/>
            </a:pPr>
            <a:r>
              <a:rPr lang="en-US" altLang="en-US" sz="1800" b="1" smtClean="0"/>
              <a:t>Room Set-up</a:t>
            </a:r>
            <a:endParaRPr lang="en-US" altLang="en-US" sz="1600" smtClean="0"/>
          </a:p>
          <a:p>
            <a:pPr>
              <a:buFont typeface="Wingdings" pitchFamily="2" charset="2"/>
              <a:buChar char="q"/>
            </a:pPr>
            <a:r>
              <a:rPr lang="en-US" altLang="en-US" sz="1600" smtClean="0"/>
              <a:t>Theater style?</a:t>
            </a:r>
          </a:p>
          <a:p>
            <a:pPr>
              <a:buFont typeface="Wingdings" pitchFamily="2" charset="2"/>
              <a:buChar char="q"/>
            </a:pPr>
            <a:r>
              <a:rPr lang="en-US" altLang="en-US" sz="1600" smtClean="0"/>
              <a:t>U-shape style?</a:t>
            </a:r>
          </a:p>
          <a:p>
            <a:pPr>
              <a:buFont typeface="Wingdings" pitchFamily="2" charset="2"/>
              <a:buChar char="q"/>
            </a:pPr>
            <a:r>
              <a:rPr lang="en-US" altLang="en-US" sz="1600" smtClean="0"/>
              <a:t>Herringbone style?</a:t>
            </a:r>
          </a:p>
          <a:p>
            <a:pPr>
              <a:buFont typeface="Wingdings" pitchFamily="2" charset="2"/>
              <a:buChar char="q"/>
            </a:pPr>
            <a:r>
              <a:rPr lang="en-US" altLang="en-US" sz="1600" smtClean="0"/>
              <a:t>Classroom style?</a:t>
            </a:r>
          </a:p>
          <a:p>
            <a:pPr>
              <a:buFont typeface="Wingdings" pitchFamily="2" charset="2"/>
              <a:buChar char="q"/>
            </a:pPr>
            <a:r>
              <a:rPr lang="en-US" altLang="en-US" sz="1600" smtClean="0"/>
              <a:t>Conference style?</a:t>
            </a:r>
          </a:p>
          <a:p>
            <a:pPr>
              <a:buFont typeface="Wingdings" pitchFamily="2" charset="2"/>
              <a:buChar char="q"/>
            </a:pPr>
            <a:r>
              <a:rPr lang="en-US" altLang="en-US" sz="1600" smtClean="0"/>
              <a:t>Buzz style?</a:t>
            </a:r>
          </a:p>
          <a:p>
            <a:pPr>
              <a:lnSpc>
                <a:spcPct val="70000"/>
              </a:lnSpc>
              <a:buFontTx/>
              <a:buChar char="—"/>
            </a:pPr>
            <a:endParaRPr lang="en-US" altLang="en-US" sz="1600" smtClean="0"/>
          </a:p>
          <a:p>
            <a:pPr>
              <a:buFontTx/>
              <a:buChar char=" "/>
            </a:pPr>
            <a:r>
              <a:rPr lang="en-US" altLang="en-US" sz="1800" b="1" smtClean="0"/>
              <a:t>Stage</a:t>
            </a:r>
            <a:endParaRPr lang="en-US" altLang="en-US" sz="1600" smtClean="0"/>
          </a:p>
          <a:p>
            <a:pPr>
              <a:buFont typeface="Wingdings" pitchFamily="2" charset="2"/>
              <a:buChar char="q"/>
            </a:pPr>
            <a:r>
              <a:rPr lang="en-US" altLang="en-US" sz="1600" smtClean="0"/>
              <a:t>Practice walking/climbing?</a:t>
            </a:r>
          </a:p>
          <a:p>
            <a:pPr>
              <a:buFont typeface="Wingdings" pitchFamily="2" charset="2"/>
              <a:buChar char="q"/>
            </a:pPr>
            <a:r>
              <a:rPr lang="en-US" altLang="en-US" sz="1600" smtClean="0"/>
              <a:t>Is there a lectern?</a:t>
            </a:r>
          </a:p>
          <a:p>
            <a:pPr>
              <a:buFont typeface="Wingdings" pitchFamily="2" charset="2"/>
              <a:buChar char="q"/>
            </a:pPr>
            <a:r>
              <a:rPr lang="en-US" altLang="en-US" sz="1600" smtClean="0"/>
              <a:t>Are there lights?</a:t>
            </a:r>
          </a:p>
          <a:p>
            <a:pPr>
              <a:buFont typeface="Wingdings" pitchFamily="2" charset="2"/>
              <a:buChar char="q"/>
            </a:pPr>
            <a:r>
              <a:rPr lang="en-US" altLang="en-US" sz="1600" smtClean="0"/>
              <a:t>Is it adjustable?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EF1CD005-F53B-405F-9329-81B30222DB03}" type="slidenum">
              <a:rPr lang="en-US" altLang="en-US" sz="1400"/>
              <a:pPr>
                <a:spcBef>
                  <a:spcPct val="0"/>
                </a:spcBef>
                <a:buFontTx/>
                <a:buNone/>
              </a:pPr>
              <a:t>42</a:t>
            </a:fld>
            <a:endParaRPr lang="en-US" altLang="en-US" sz="1400"/>
          </a:p>
        </p:txBody>
      </p:sp>
      <p:sp>
        <p:nvSpPr>
          <p:cNvPr id="76803" name="Rectangle 2"/>
          <p:cNvSpPr>
            <a:spLocks noGrp="1" noChangeArrowheads="1"/>
          </p:cNvSpPr>
          <p:nvPr>
            <p:ph type="title"/>
          </p:nvPr>
        </p:nvSpPr>
        <p:spPr>
          <a:xfrm>
            <a:off x="609600" y="457200"/>
            <a:ext cx="5829300" cy="1447800"/>
          </a:xfrm>
        </p:spPr>
        <p:txBody>
          <a:bodyPr/>
          <a:lstStyle/>
          <a:p>
            <a:r>
              <a:rPr lang="en-US" altLang="en-US" sz="3600" b="1" smtClean="0"/>
              <a:t>YOUR ENVIRONMENT</a:t>
            </a:r>
            <a:endParaRPr lang="en-US" altLang="en-US" smtClean="0"/>
          </a:p>
        </p:txBody>
      </p:sp>
      <p:sp>
        <p:nvSpPr>
          <p:cNvPr id="20484" name="Rectangle 3"/>
          <p:cNvSpPr>
            <a:spLocks noGrp="1" noChangeArrowheads="1"/>
          </p:cNvSpPr>
          <p:nvPr>
            <p:ph type="body" idx="1"/>
          </p:nvPr>
        </p:nvSpPr>
        <p:spPr>
          <a:xfrm>
            <a:off x="609600" y="1752600"/>
            <a:ext cx="5867400" cy="6629400"/>
          </a:xfrm>
        </p:spPr>
        <p:txBody>
          <a:bodyPr/>
          <a:lstStyle/>
          <a:p>
            <a:pPr marL="0" indent="0">
              <a:lnSpc>
                <a:spcPct val="125000"/>
              </a:lnSpc>
              <a:buFontTx/>
              <a:buNone/>
              <a:defRPr/>
            </a:pPr>
            <a:r>
              <a:rPr lang="en-US" sz="2000" dirty="0" smtClean="0"/>
              <a:t>WHERE YOU WILL BE TRAINING?  </a:t>
            </a:r>
          </a:p>
          <a:p>
            <a:pPr marL="0" indent="0">
              <a:lnSpc>
                <a:spcPct val="125000"/>
              </a:lnSpc>
              <a:buFontTx/>
              <a:buNone/>
              <a:defRPr/>
            </a:pPr>
            <a:r>
              <a:rPr lang="en-US" sz="2000" dirty="0" smtClean="0"/>
              <a:t>___________________________________________</a:t>
            </a:r>
          </a:p>
          <a:p>
            <a:pPr marL="0" indent="0">
              <a:lnSpc>
                <a:spcPct val="125000"/>
              </a:lnSpc>
              <a:buFontTx/>
              <a:buNone/>
              <a:defRPr/>
            </a:pPr>
            <a:endParaRPr lang="en-US" sz="2000" dirty="0" smtClean="0"/>
          </a:p>
          <a:p>
            <a:pPr marL="0" indent="0">
              <a:lnSpc>
                <a:spcPct val="125000"/>
              </a:lnSpc>
              <a:buFontTx/>
              <a:buNone/>
              <a:defRPr/>
            </a:pPr>
            <a:r>
              <a:rPr lang="en-US" sz="2000" dirty="0" smtClean="0"/>
              <a:t>How can the environment be improved?</a:t>
            </a:r>
          </a:p>
          <a:p>
            <a:pPr marL="0" indent="0">
              <a:lnSpc>
                <a:spcPct val="125000"/>
              </a:lnSpc>
              <a:buFontTx/>
              <a:buNone/>
              <a:defRPr/>
            </a:pPr>
            <a:endParaRPr lang="en-US" sz="2000" dirty="0" smtClean="0"/>
          </a:p>
          <a:p>
            <a:pPr>
              <a:lnSpc>
                <a:spcPct val="125000"/>
              </a:lnSpc>
              <a:defRPr/>
            </a:pPr>
            <a:r>
              <a:rPr lang="en-US" sz="1800" dirty="0" smtClean="0"/>
              <a:t>___________________________________________</a:t>
            </a:r>
          </a:p>
          <a:p>
            <a:pPr>
              <a:lnSpc>
                <a:spcPct val="125000"/>
              </a:lnSpc>
              <a:defRPr/>
            </a:pPr>
            <a:r>
              <a:rPr lang="en-US" sz="1800" dirty="0" smtClean="0"/>
              <a:t>___________________________________________</a:t>
            </a:r>
          </a:p>
          <a:p>
            <a:pPr>
              <a:lnSpc>
                <a:spcPct val="125000"/>
              </a:lnSpc>
              <a:defRPr/>
            </a:pPr>
            <a:r>
              <a:rPr lang="en-US" sz="1800" dirty="0" smtClean="0"/>
              <a:t>___________________________________________</a:t>
            </a:r>
          </a:p>
          <a:p>
            <a:pPr>
              <a:lnSpc>
                <a:spcPct val="125000"/>
              </a:lnSpc>
              <a:defRPr/>
            </a:pPr>
            <a:r>
              <a:rPr lang="en-US" sz="1800" dirty="0" smtClean="0"/>
              <a:t>___________________________________________</a:t>
            </a:r>
          </a:p>
          <a:p>
            <a:pPr>
              <a:lnSpc>
                <a:spcPct val="125000"/>
              </a:lnSpc>
              <a:defRPr/>
            </a:pPr>
            <a:r>
              <a:rPr lang="en-US" sz="1800" dirty="0" smtClean="0"/>
              <a:t>___________________________________________</a:t>
            </a:r>
          </a:p>
          <a:p>
            <a:pPr>
              <a:lnSpc>
                <a:spcPct val="125000"/>
              </a:lnSpc>
              <a:defRPr/>
            </a:pPr>
            <a:r>
              <a:rPr lang="en-US" sz="1800" dirty="0" smtClean="0"/>
              <a:t>___________________________________________</a:t>
            </a:r>
          </a:p>
          <a:p>
            <a:pPr>
              <a:lnSpc>
                <a:spcPct val="125000"/>
              </a:lnSpc>
              <a:defRPr/>
            </a:pPr>
            <a:r>
              <a:rPr lang="en-US" sz="1800" dirty="0" smtClean="0"/>
              <a:t>___________________________________________</a:t>
            </a:r>
          </a:p>
          <a:p>
            <a:pPr>
              <a:lnSpc>
                <a:spcPct val="125000"/>
              </a:lnSpc>
              <a:defRPr/>
            </a:pPr>
            <a:r>
              <a:rPr lang="en-US" sz="1800" dirty="0" smtClean="0"/>
              <a:t>___________________________________________</a:t>
            </a:r>
          </a:p>
          <a:p>
            <a:pPr>
              <a:lnSpc>
                <a:spcPct val="80000"/>
              </a:lnSpc>
              <a:defRPr/>
            </a:pPr>
            <a:endParaRPr lang="en-US" sz="1800" dirty="0" smtClean="0"/>
          </a:p>
          <a:p>
            <a:pPr>
              <a:lnSpc>
                <a:spcPct val="80000"/>
              </a:lnSpc>
              <a:defRPr/>
            </a:pPr>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z="3600" b="1" smtClean="0">
                <a:solidFill>
                  <a:schemeClr val="tx1"/>
                </a:solidFill>
              </a:rPr>
              <a:t>POP QUIZ!</a:t>
            </a:r>
          </a:p>
        </p:txBody>
      </p:sp>
      <p:sp>
        <p:nvSpPr>
          <p:cNvPr id="173059" name="Content Placeholder 2"/>
          <p:cNvSpPr>
            <a:spLocks noGrp="1"/>
          </p:cNvSpPr>
          <p:nvPr>
            <p:ph idx="1"/>
          </p:nvPr>
        </p:nvSpPr>
        <p:spPr>
          <a:xfrm>
            <a:off x="514350" y="1981200"/>
            <a:ext cx="6038850" cy="6400800"/>
          </a:xfrm>
        </p:spPr>
        <p:txBody>
          <a:bodyPr/>
          <a:lstStyle/>
          <a:p>
            <a:pPr marL="0" indent="0">
              <a:buFontTx/>
              <a:buNone/>
              <a:defRPr/>
            </a:pPr>
            <a:r>
              <a:rPr lang="en-US" altLang="en-US" sz="2400" b="1" dirty="0" smtClean="0"/>
              <a:t>Please fill in the blanks</a:t>
            </a:r>
          </a:p>
          <a:p>
            <a:pPr marL="0" indent="0">
              <a:buFontTx/>
              <a:buNone/>
              <a:defRPr/>
            </a:pPr>
            <a:endParaRPr lang="en-US" altLang="en-US" sz="2400" dirty="0" smtClean="0"/>
          </a:p>
          <a:p>
            <a:pPr>
              <a:defRPr/>
            </a:pPr>
            <a:r>
              <a:rPr lang="en-US" altLang="en-US" sz="2400" dirty="0" smtClean="0"/>
              <a:t>What do the trainer, the materials and the physical space create? Fill in the blanks.</a:t>
            </a:r>
          </a:p>
          <a:p>
            <a:pPr marL="0" indent="0">
              <a:buFontTx/>
              <a:buNone/>
              <a:defRPr/>
            </a:pPr>
            <a:r>
              <a:rPr lang="en-US" altLang="en-US" sz="2400" dirty="0" smtClean="0"/>
              <a:t>     A  _ _ a _ _ _ _ g  E _ _ _ r _ _ _ _ n _</a:t>
            </a:r>
          </a:p>
          <a:p>
            <a:pPr marL="0" indent="0">
              <a:buFontTx/>
              <a:buNone/>
              <a:defRPr/>
            </a:pPr>
            <a:endParaRPr lang="en-US" altLang="en-US" sz="2400" dirty="0" smtClean="0"/>
          </a:p>
          <a:p>
            <a:pPr>
              <a:defRPr/>
            </a:pPr>
            <a:r>
              <a:rPr lang="en-US" altLang="en-US" sz="2400" dirty="0" smtClean="0"/>
              <a:t>One characteristic of a good trainer is being C _ _ _ _ _ _ _ t  .</a:t>
            </a:r>
          </a:p>
          <a:p>
            <a:pPr>
              <a:defRPr/>
            </a:pPr>
            <a:endParaRPr lang="en-US" altLang="en-US" sz="2400" dirty="0" smtClean="0"/>
          </a:p>
          <a:p>
            <a:pPr>
              <a:defRPr/>
            </a:pPr>
            <a:r>
              <a:rPr lang="en-US" altLang="en-US" sz="2400" dirty="0" smtClean="0"/>
              <a:t>Designing and using a checklist is a key element in P_ _ _ _ _ _ _ _ for training.</a:t>
            </a:r>
          </a:p>
          <a:p>
            <a:pPr>
              <a:defRPr/>
            </a:pPr>
            <a:endParaRPr lang="en-US" altLang="en-US" sz="2400" dirty="0" smtClean="0"/>
          </a:p>
          <a:p>
            <a:pPr>
              <a:defRPr/>
            </a:pPr>
            <a:r>
              <a:rPr lang="en-US" altLang="en-US" sz="2400" dirty="0" smtClean="0"/>
              <a:t>In creating an effective physical space it is important to consider d _ _ _ _ _ c _ _ _ _  _.</a:t>
            </a:r>
          </a:p>
          <a:p>
            <a:pPr>
              <a:defRPr/>
            </a:pPr>
            <a:endParaRPr lang="en-US" altLang="en-US" sz="1600" dirty="0" smtClean="0"/>
          </a:p>
          <a:p>
            <a:pPr>
              <a:defRPr/>
            </a:pPr>
            <a:endParaRPr lang="en-US" altLang="en-US" sz="1600" dirty="0" smtClean="0"/>
          </a:p>
        </p:txBody>
      </p:sp>
      <p:sp>
        <p:nvSpPr>
          <p:cNvPr id="78852"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D96B3F62-C959-4197-B543-5180A4FCFB6B}" type="slidenum">
              <a:rPr lang="en-US" altLang="en-US" sz="1400"/>
              <a:pPr>
                <a:spcBef>
                  <a:spcPct val="0"/>
                </a:spcBef>
                <a:buFontTx/>
                <a:buNone/>
              </a:pPr>
              <a:t>43</a:t>
            </a:fld>
            <a:endParaRPr lang="en-US" altLang="en-US" sz="14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sz="3600" b="1" dirty="0" smtClean="0">
                <a:solidFill>
                  <a:schemeClr val="tx1"/>
                </a:solidFill>
              </a:rPr>
              <a:t>TRAINING IN A CLASSROOM </a:t>
            </a:r>
          </a:p>
        </p:txBody>
      </p:sp>
      <p:sp>
        <p:nvSpPr>
          <p:cNvPr id="80899" name="Content Placeholder 2"/>
          <p:cNvSpPr>
            <a:spLocks noGrp="1"/>
          </p:cNvSpPr>
          <p:nvPr>
            <p:ph idx="1"/>
          </p:nvPr>
        </p:nvSpPr>
        <p:spPr>
          <a:xfrm>
            <a:off x="514350" y="2133600"/>
            <a:ext cx="5829300" cy="6248400"/>
          </a:xfrm>
        </p:spPr>
        <p:txBody>
          <a:bodyPr/>
          <a:lstStyle/>
          <a:p>
            <a:pPr>
              <a:lnSpc>
                <a:spcPct val="150000"/>
              </a:lnSpc>
            </a:pPr>
            <a:r>
              <a:rPr lang="en-US" altLang="en-US" sz="2800" smtClean="0">
                <a:solidFill>
                  <a:srgbClr val="000000"/>
                </a:solidFill>
              </a:rPr>
              <a:t>Use training media effectively</a:t>
            </a:r>
          </a:p>
          <a:p>
            <a:pPr>
              <a:lnSpc>
                <a:spcPct val="150000"/>
              </a:lnSpc>
            </a:pPr>
            <a:r>
              <a:rPr lang="en-US" altLang="en-US" sz="2800" smtClean="0">
                <a:solidFill>
                  <a:srgbClr val="000000"/>
                </a:solidFill>
              </a:rPr>
              <a:t>Participative training methods</a:t>
            </a:r>
          </a:p>
          <a:p>
            <a:pPr>
              <a:lnSpc>
                <a:spcPct val="150000"/>
              </a:lnSpc>
            </a:pPr>
            <a:r>
              <a:rPr lang="en-US" altLang="en-US" sz="2800" smtClean="0">
                <a:solidFill>
                  <a:srgbClr val="000000"/>
                </a:solidFill>
              </a:rPr>
              <a:t>V3 (Vocal, Verbal and Visual)</a:t>
            </a:r>
          </a:p>
          <a:p>
            <a:endParaRPr lang="en-US" altLang="en-US" smtClean="0"/>
          </a:p>
        </p:txBody>
      </p:sp>
      <p:sp>
        <p:nvSpPr>
          <p:cNvPr id="80900"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00972E43-4EE8-455A-B491-FBE1DB465F3F}" type="slidenum">
              <a:rPr lang="en-US" altLang="en-US" sz="1400"/>
              <a:pPr>
                <a:spcBef>
                  <a:spcPct val="0"/>
                </a:spcBef>
                <a:buFontTx/>
                <a:buNone/>
              </a:pPr>
              <a:t>44</a:t>
            </a:fld>
            <a:endParaRPr lang="en-US" altLang="en-US" sz="1400"/>
          </a:p>
        </p:txBody>
      </p:sp>
      <p:pic>
        <p:nvPicPr>
          <p:cNvPr id="80901" name="Picture 7" title="Photo of students raising their hands in clas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5426075"/>
            <a:ext cx="3333750" cy="2362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10141627-82CB-4BB9-8C77-036EDA718FA4}" type="slidenum">
              <a:rPr lang="en-US" altLang="en-US" sz="1400"/>
              <a:pPr>
                <a:spcBef>
                  <a:spcPct val="0"/>
                </a:spcBef>
                <a:buFontTx/>
                <a:buNone/>
              </a:pPr>
              <a:t>45</a:t>
            </a:fld>
            <a:endParaRPr lang="en-US" altLang="en-US" sz="1400"/>
          </a:p>
        </p:txBody>
      </p:sp>
      <p:sp>
        <p:nvSpPr>
          <p:cNvPr id="82947" name="Rectangle 2"/>
          <p:cNvSpPr>
            <a:spLocks noGrp="1" noChangeArrowheads="1"/>
          </p:cNvSpPr>
          <p:nvPr>
            <p:ph type="ctrTitle"/>
          </p:nvPr>
        </p:nvSpPr>
        <p:spPr>
          <a:xfrm>
            <a:off x="-490538" y="995363"/>
            <a:ext cx="6553201" cy="304800"/>
          </a:xfrm>
        </p:spPr>
        <p:txBody>
          <a:bodyPr/>
          <a:lstStyle/>
          <a:p>
            <a:pPr algn="l"/>
            <a:r>
              <a:rPr lang="en-US" altLang="en-US" sz="4000" smtClean="0"/>
              <a:t>             </a:t>
            </a:r>
            <a:r>
              <a:rPr lang="en-US" altLang="en-US" sz="4000" b="1" smtClean="0"/>
              <a:t>TYPES OF MEDIA</a:t>
            </a:r>
            <a:endParaRPr lang="en-US" altLang="en-US" sz="3600" b="1" smtClean="0">
              <a:latin typeface="Arial" pitchFamily="34" charset="0"/>
            </a:endParaRPr>
          </a:p>
        </p:txBody>
      </p:sp>
      <p:sp>
        <p:nvSpPr>
          <p:cNvPr id="82948" name="Rectangle 3"/>
          <p:cNvSpPr>
            <a:spLocks noGrp="1" noChangeArrowheads="1"/>
          </p:cNvSpPr>
          <p:nvPr>
            <p:ph type="subTitle" idx="1"/>
          </p:nvPr>
        </p:nvSpPr>
        <p:spPr>
          <a:xfrm>
            <a:off x="533400" y="1828800"/>
            <a:ext cx="5410200" cy="7162800"/>
          </a:xfrm>
        </p:spPr>
        <p:txBody>
          <a:bodyPr/>
          <a:lstStyle/>
          <a:p>
            <a:pPr>
              <a:lnSpc>
                <a:spcPct val="0"/>
              </a:lnSpc>
            </a:pPr>
            <a:endParaRPr lang="en-US" altLang="en-US" sz="4000" smtClean="0">
              <a:latin typeface="Arial" pitchFamily="34" charset="0"/>
            </a:endParaRPr>
          </a:p>
          <a:p>
            <a:pPr algn="l">
              <a:lnSpc>
                <a:spcPct val="160000"/>
              </a:lnSpc>
              <a:buFontTx/>
              <a:buChar char="•"/>
            </a:pPr>
            <a:r>
              <a:rPr lang="en-US" altLang="en-US" smtClean="0"/>
              <a:t>Video</a:t>
            </a:r>
          </a:p>
          <a:p>
            <a:pPr algn="l">
              <a:lnSpc>
                <a:spcPct val="160000"/>
              </a:lnSpc>
              <a:buFontTx/>
              <a:buChar char="•"/>
            </a:pPr>
            <a:endParaRPr lang="en-US" altLang="en-US" smtClean="0"/>
          </a:p>
          <a:p>
            <a:pPr algn="l">
              <a:lnSpc>
                <a:spcPct val="390000"/>
              </a:lnSpc>
              <a:buFontTx/>
              <a:buChar char="•"/>
            </a:pPr>
            <a:r>
              <a:rPr lang="en-US" altLang="en-US" smtClean="0"/>
              <a:t>Slides/Multi-media</a:t>
            </a:r>
          </a:p>
          <a:p>
            <a:pPr algn="l">
              <a:lnSpc>
                <a:spcPct val="390000"/>
              </a:lnSpc>
              <a:buFontTx/>
              <a:buChar char="•"/>
            </a:pPr>
            <a:r>
              <a:rPr lang="en-US" altLang="en-US" smtClean="0"/>
              <a:t>Flipcharts</a:t>
            </a:r>
            <a:endParaRPr lang="en-US" altLang="en-US" sz="4000" smtClean="0"/>
          </a:p>
          <a:p>
            <a:pPr algn="l">
              <a:buFontTx/>
              <a:buChar char="•"/>
            </a:pPr>
            <a:endParaRPr lang="en-US" altLang="en-US" sz="4000" smtClean="0"/>
          </a:p>
          <a:p>
            <a:pPr algn="l">
              <a:buFontTx/>
              <a:buChar char="•"/>
            </a:pPr>
            <a:endParaRPr lang="en-US" altLang="en-US" sz="2400" smtClean="0"/>
          </a:p>
          <a:p>
            <a:endParaRPr lang="en-US" altLang="en-US" sz="2000" smtClean="0"/>
          </a:p>
          <a:p>
            <a:endParaRPr lang="en-US" altLang="en-US" sz="2000" smtClean="0"/>
          </a:p>
          <a:p>
            <a:endParaRPr lang="en-US" altLang="en-US" sz="2000" smtClean="0">
              <a:latin typeface="Arial" pitchFamily="34" charset="0"/>
            </a:endParaRPr>
          </a:p>
          <a:p>
            <a:pPr algn="l"/>
            <a:endParaRPr lang="en-US" altLang="en-US" sz="1600" b="1" smtClean="0">
              <a:latin typeface="Arial" pitchFamily="34" charset="0"/>
            </a:endParaRPr>
          </a:p>
          <a:p>
            <a:pPr algn="l"/>
            <a:endParaRPr lang="en-US" altLang="en-US" sz="1600" smtClean="0">
              <a:latin typeface="Arial" pitchFamily="34" charset="0"/>
            </a:endParaRPr>
          </a:p>
          <a:p>
            <a:pPr algn="l"/>
            <a:endParaRPr lang="en-US" altLang="en-US" sz="1400" b="1" smtClean="0">
              <a:latin typeface="Arial" pitchFamily="34" charset="0"/>
            </a:endParaRPr>
          </a:p>
        </p:txBody>
      </p:sp>
      <p:pic>
        <p:nvPicPr>
          <p:cNvPr id="82950" name="Picture 13" descr="200464629-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14800" y="4038600"/>
            <a:ext cx="1947863" cy="1504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951" name="Picture 12" descr="http://upload.wikimedia.org/wikipedia/commons/thumb/0/03/Flipchart1-Asio.JPG/220px-Flipchart1-Asio.JPG" title="Photo of a flipchar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67000" y="5927725"/>
            <a:ext cx="1752600" cy="2501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952" name="Picture 1" title="Photo of a thumb drive"/>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047875" y="2052638"/>
            <a:ext cx="2857500" cy="1609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4B72187D-DB29-4339-9170-67B909101A52}" type="slidenum">
              <a:rPr lang="en-US" altLang="en-US" sz="1400"/>
              <a:pPr>
                <a:spcBef>
                  <a:spcPct val="0"/>
                </a:spcBef>
                <a:buFontTx/>
                <a:buNone/>
              </a:pPr>
              <a:t>46</a:t>
            </a:fld>
            <a:endParaRPr lang="en-US" altLang="en-US" sz="1400"/>
          </a:p>
        </p:txBody>
      </p:sp>
      <p:sp>
        <p:nvSpPr>
          <p:cNvPr id="84995" name="Rectangle 2"/>
          <p:cNvSpPr>
            <a:spLocks noGrp="1" noChangeArrowheads="1"/>
          </p:cNvSpPr>
          <p:nvPr>
            <p:ph type="ctrTitle"/>
          </p:nvPr>
        </p:nvSpPr>
        <p:spPr>
          <a:xfrm>
            <a:off x="0" y="990600"/>
            <a:ext cx="6400800" cy="1066800"/>
          </a:xfrm>
        </p:spPr>
        <p:txBody>
          <a:bodyPr/>
          <a:lstStyle/>
          <a:p>
            <a:pPr defTabSz="406400"/>
            <a:r>
              <a:rPr lang="en-US" altLang="en-US" sz="3600" b="1" smtClean="0"/>
              <a:t>   USING THE RIGHT MEDIA …RIGHT!</a:t>
            </a:r>
            <a:endParaRPr lang="en-US" altLang="en-US" i="1" smtClean="0">
              <a:latin typeface="Arial" pitchFamily="34" charset="0"/>
            </a:endParaRPr>
          </a:p>
        </p:txBody>
      </p:sp>
      <p:pic>
        <p:nvPicPr>
          <p:cNvPr id="84996" name="Picture 13" descr="http://femineering.files.wordpress.com/2011/04/bad-presentation1.jpg" title="Photo of a class that is aslee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2590800"/>
            <a:ext cx="5724525" cy="381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4997" name="TextBox 5"/>
          <p:cNvSpPr txBox="1">
            <a:spLocks noChangeArrowheads="1"/>
          </p:cNvSpPr>
          <p:nvPr/>
        </p:nvSpPr>
        <p:spPr bwMode="auto">
          <a:xfrm>
            <a:off x="2466975" y="6931025"/>
            <a:ext cx="2162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800" b="1"/>
              <a:t>Not the goal!</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72F5DC21-FF84-41D6-A9E4-77315AD2838E}" type="slidenum">
              <a:rPr lang="en-US" altLang="en-US" sz="1400"/>
              <a:pPr>
                <a:spcBef>
                  <a:spcPct val="0"/>
                </a:spcBef>
                <a:buFontTx/>
                <a:buNone/>
              </a:pPr>
              <a:t>47</a:t>
            </a:fld>
            <a:endParaRPr lang="en-US" altLang="en-US" sz="1400"/>
          </a:p>
        </p:txBody>
      </p:sp>
      <p:sp>
        <p:nvSpPr>
          <p:cNvPr id="87043" name="Rectangle 2"/>
          <p:cNvSpPr>
            <a:spLocks noGrp="1" noChangeArrowheads="1"/>
          </p:cNvSpPr>
          <p:nvPr>
            <p:ph type="title"/>
          </p:nvPr>
        </p:nvSpPr>
        <p:spPr>
          <a:xfrm>
            <a:off x="533400" y="1066800"/>
            <a:ext cx="5829300" cy="531813"/>
          </a:xfrm>
        </p:spPr>
        <p:txBody>
          <a:bodyPr/>
          <a:lstStyle/>
          <a:p>
            <a:r>
              <a:rPr lang="en-US" altLang="en-US" sz="3600" b="1" smtClean="0"/>
              <a:t>DEVELOPING AND USING MEDIA</a:t>
            </a:r>
            <a:endParaRPr lang="en-US" altLang="en-US" smtClean="0"/>
          </a:p>
        </p:txBody>
      </p:sp>
      <p:sp>
        <p:nvSpPr>
          <p:cNvPr id="87044" name="Rectangle 3"/>
          <p:cNvSpPr>
            <a:spLocks noGrp="1" noChangeArrowheads="1"/>
          </p:cNvSpPr>
          <p:nvPr>
            <p:ph type="body" idx="1"/>
          </p:nvPr>
        </p:nvSpPr>
        <p:spPr>
          <a:xfrm>
            <a:off x="533400" y="2362200"/>
            <a:ext cx="6019800" cy="5486400"/>
          </a:xfrm>
        </p:spPr>
        <p:txBody>
          <a:bodyPr/>
          <a:lstStyle/>
          <a:p>
            <a:pPr marL="0" indent="0">
              <a:lnSpc>
                <a:spcPct val="90000"/>
              </a:lnSpc>
              <a:buFontTx/>
              <a:buNone/>
              <a:defRPr/>
            </a:pPr>
            <a:r>
              <a:rPr lang="en-US" altLang="en-US" sz="2000" dirty="0" smtClean="0"/>
              <a:t>Presenters use media to both </a:t>
            </a:r>
            <a:r>
              <a:rPr lang="en-US" altLang="en-US" sz="2000" b="1" i="1" dirty="0" smtClean="0"/>
              <a:t>increase</a:t>
            </a:r>
            <a:r>
              <a:rPr lang="en-US" altLang="en-US" sz="2000" dirty="0" smtClean="0"/>
              <a:t> their </a:t>
            </a:r>
            <a:r>
              <a:rPr lang="en-US" altLang="en-US" sz="2000" b="1" i="1" dirty="0" smtClean="0"/>
              <a:t>persuasiveness</a:t>
            </a:r>
            <a:r>
              <a:rPr lang="en-US" altLang="en-US" sz="2000" dirty="0" smtClean="0"/>
              <a:t> and </a:t>
            </a:r>
            <a:r>
              <a:rPr lang="en-US" altLang="en-US" sz="2000" b="1" i="1" dirty="0" smtClean="0"/>
              <a:t>heighten</a:t>
            </a:r>
            <a:r>
              <a:rPr lang="en-US" altLang="en-US" sz="2000" dirty="0" smtClean="0"/>
              <a:t> audience </a:t>
            </a:r>
            <a:r>
              <a:rPr lang="en-US" altLang="en-US" sz="2000" b="1" i="1" dirty="0" smtClean="0"/>
              <a:t>retention</a:t>
            </a:r>
            <a:r>
              <a:rPr lang="en-US" altLang="en-US" sz="2000" dirty="0" smtClean="0"/>
              <a:t>.  </a:t>
            </a:r>
          </a:p>
          <a:p>
            <a:pPr>
              <a:lnSpc>
                <a:spcPct val="70000"/>
              </a:lnSpc>
              <a:defRPr/>
            </a:pPr>
            <a:endParaRPr lang="en-US" altLang="en-US" sz="2000" dirty="0" smtClean="0"/>
          </a:p>
          <a:p>
            <a:pPr>
              <a:lnSpc>
                <a:spcPct val="90000"/>
              </a:lnSpc>
              <a:defRPr/>
            </a:pPr>
            <a:r>
              <a:rPr lang="en-US" altLang="en-US" sz="2000" dirty="0" smtClean="0"/>
              <a:t>Increase Persuasiveness</a:t>
            </a:r>
          </a:p>
          <a:p>
            <a:pPr lvl="1">
              <a:lnSpc>
                <a:spcPct val="90000"/>
              </a:lnSpc>
              <a:defRPr/>
            </a:pPr>
            <a:r>
              <a:rPr lang="en-US" altLang="en-US" sz="2000" dirty="0" smtClean="0"/>
              <a:t>Presenters using visual aids conduct meetings in 28% less time</a:t>
            </a:r>
          </a:p>
          <a:p>
            <a:pPr lvl="1">
              <a:lnSpc>
                <a:spcPct val="130000"/>
              </a:lnSpc>
              <a:defRPr/>
            </a:pPr>
            <a:r>
              <a:rPr lang="en-US" altLang="en-US" sz="2000" dirty="0" smtClean="0"/>
              <a:t>Proposals are approved twice as often</a:t>
            </a:r>
          </a:p>
          <a:p>
            <a:pPr>
              <a:lnSpc>
                <a:spcPct val="30000"/>
              </a:lnSpc>
              <a:defRPr/>
            </a:pPr>
            <a:endParaRPr lang="en-US" altLang="en-US" sz="2000" dirty="0" smtClean="0"/>
          </a:p>
          <a:p>
            <a:pPr>
              <a:lnSpc>
                <a:spcPct val="170000"/>
              </a:lnSpc>
              <a:defRPr/>
            </a:pPr>
            <a:r>
              <a:rPr lang="en-US" altLang="en-US" sz="2000" dirty="0" smtClean="0"/>
              <a:t>Heighten Retention</a:t>
            </a:r>
          </a:p>
          <a:p>
            <a:pPr lvl="1">
              <a:lnSpc>
                <a:spcPct val="140000"/>
              </a:lnSpc>
              <a:defRPr/>
            </a:pPr>
            <a:r>
              <a:rPr lang="en-US" altLang="en-US" sz="2000" dirty="0" smtClean="0"/>
              <a:t>Retention increases by about 10%</a:t>
            </a:r>
          </a:p>
          <a:p>
            <a:pPr lvl="1">
              <a:lnSpc>
                <a:spcPct val="140000"/>
              </a:lnSpc>
              <a:defRPr/>
            </a:pPr>
            <a:r>
              <a:rPr lang="en-US" altLang="en-US" sz="2000" dirty="0" smtClean="0"/>
              <a:t>Participants learn vocabulary twice as well</a:t>
            </a:r>
          </a:p>
          <a:p>
            <a:pPr lvl="1">
              <a:lnSpc>
                <a:spcPct val="110000"/>
              </a:lnSpc>
              <a:defRPr/>
            </a:pPr>
            <a:r>
              <a:rPr lang="en-US" altLang="en-US" sz="2000" dirty="0" smtClean="0"/>
              <a:t>People comprehend about 7% of information delivered verbally.  They comprehend 87% when the information is delivered both verbally and visually.</a:t>
            </a:r>
          </a:p>
          <a:p>
            <a:pPr>
              <a:lnSpc>
                <a:spcPct val="160000"/>
              </a:lnSpc>
              <a:defRPr/>
            </a:pPr>
            <a:endParaRPr lang="en-US" altLang="en-US" sz="20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sz="3600" b="1" dirty="0" smtClean="0"/>
              <a:t>WHAT PEOPLE REMEMBER! </a:t>
            </a:r>
          </a:p>
        </p:txBody>
      </p:sp>
      <p:sp>
        <p:nvSpPr>
          <p:cNvPr id="89092" name="Slide Number Placeholder 4"/>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F95B8F83-36F2-4C59-800F-539BAD3618CD}" type="slidenum">
              <a:rPr lang="en-US" altLang="en-US" sz="1400"/>
              <a:pPr>
                <a:spcBef>
                  <a:spcPct val="0"/>
                </a:spcBef>
                <a:buFontTx/>
                <a:buNone/>
              </a:pPr>
              <a:t>48</a:t>
            </a:fld>
            <a:endParaRPr lang="en-US" altLang="en-US" sz="140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858000" cy="91440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5C9F48BF-C09C-4CF3-9139-588FBF1823F1}" type="slidenum">
              <a:rPr lang="en-US" altLang="en-US" sz="1400"/>
              <a:pPr>
                <a:spcBef>
                  <a:spcPct val="0"/>
                </a:spcBef>
                <a:buFontTx/>
                <a:buNone/>
              </a:pPr>
              <a:t>49</a:t>
            </a:fld>
            <a:endParaRPr lang="en-US" altLang="en-US" sz="1400"/>
          </a:p>
        </p:txBody>
      </p:sp>
      <p:sp>
        <p:nvSpPr>
          <p:cNvPr id="91139" name="Rectangle 2"/>
          <p:cNvSpPr>
            <a:spLocks noGrp="1" noChangeArrowheads="1"/>
          </p:cNvSpPr>
          <p:nvPr>
            <p:ph type="ctrTitle"/>
          </p:nvPr>
        </p:nvSpPr>
        <p:spPr>
          <a:xfrm>
            <a:off x="719138" y="990600"/>
            <a:ext cx="5649912" cy="1066800"/>
          </a:xfrm>
        </p:spPr>
        <p:txBody>
          <a:bodyPr/>
          <a:lstStyle/>
          <a:p>
            <a:pPr defTabSz="406400"/>
            <a:r>
              <a:rPr lang="en-US" altLang="en-US" sz="3600" b="1" smtClean="0"/>
              <a:t> SLIDES WITH                                                      DISCUSSION</a:t>
            </a:r>
            <a:endParaRPr lang="en-US" altLang="en-US" i="1" smtClean="0">
              <a:latin typeface="Arial" pitchFamily="34" charset="0"/>
            </a:endParaRPr>
          </a:p>
        </p:txBody>
      </p:sp>
      <p:pic>
        <p:nvPicPr>
          <p:cNvPr id="91140" name="Picture 9" descr="C:\Users\Tom\Desktop\My PIctures\Webite\training[1] (2).jpg" title="Photo of a video projector and comput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9138" y="2743200"/>
            <a:ext cx="5419725" cy="403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91141" name="Group 10" title="Image of students learn 50 percent more of what they see and hear"/>
          <p:cNvGrpSpPr>
            <a:grpSpLocks/>
          </p:cNvGrpSpPr>
          <p:nvPr/>
        </p:nvGrpSpPr>
        <p:grpSpPr bwMode="auto">
          <a:xfrm>
            <a:off x="539750" y="6934200"/>
            <a:ext cx="5829300" cy="1100138"/>
            <a:chOff x="0" y="2419811"/>
            <a:chExt cx="5829300" cy="1099914"/>
          </a:xfrm>
        </p:grpSpPr>
        <p:sp>
          <p:nvSpPr>
            <p:cNvPr id="12" name="Rounded Rectangle 11"/>
            <p:cNvSpPr/>
            <p:nvPr/>
          </p:nvSpPr>
          <p:spPr>
            <a:xfrm>
              <a:off x="0" y="2419811"/>
              <a:ext cx="5829300" cy="1099914"/>
            </a:xfrm>
            <a:prstGeom prst="roundRect">
              <a:avLst>
                <a:gd name="adj" fmla="val 10000"/>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1276350" y="2419811"/>
              <a:ext cx="4552950" cy="1099914"/>
            </a:xfrm>
            <a:prstGeom prst="rect">
              <a:avLst/>
            </a:prstGeom>
          </p:spPr>
          <p:style>
            <a:lnRef idx="0">
              <a:scrgbClr r="0" g="0" b="0"/>
            </a:lnRef>
            <a:fillRef idx="0">
              <a:scrgbClr r="0" g="0" b="0"/>
            </a:fillRef>
            <a:effectRef idx="0">
              <a:scrgbClr r="0" g="0" b="0"/>
            </a:effectRef>
            <a:fontRef idx="minor">
              <a:schemeClr val="lt1"/>
            </a:fontRef>
          </p:style>
          <p:txBody>
            <a:bodyPr lIns="83820" tIns="83820" rIns="83820" bIns="83820"/>
            <a:lstStyle/>
            <a:p>
              <a:pPr defTabSz="977900">
                <a:lnSpc>
                  <a:spcPct val="90000"/>
                </a:lnSpc>
                <a:spcAft>
                  <a:spcPct val="35000"/>
                </a:spcAft>
                <a:defRPr/>
              </a:pPr>
              <a:r>
                <a:rPr lang="en-US" sz="2200" dirty="0">
                  <a:solidFill>
                    <a:srgbClr val="FFFFFF"/>
                  </a:solidFill>
                </a:rPr>
                <a:t>See and Hear</a:t>
              </a:r>
            </a:p>
            <a:p>
              <a:pPr marL="171450" lvl="1" indent="-171450" defTabSz="977900">
                <a:lnSpc>
                  <a:spcPct val="90000"/>
                </a:lnSpc>
                <a:spcAft>
                  <a:spcPct val="15000"/>
                </a:spcAft>
                <a:buFontTx/>
                <a:buChar char="•"/>
                <a:defRPr/>
              </a:pPr>
              <a:r>
                <a:rPr lang="en-US" sz="1700" dirty="0">
                  <a:solidFill>
                    <a:srgbClr val="FFFFFF"/>
                  </a:solidFill>
                </a:rPr>
                <a:t>Watch and listen to a demonstration</a:t>
              </a:r>
            </a:p>
            <a:p>
              <a:pPr marL="171450" lvl="1" indent="-171450" defTabSz="977900">
                <a:lnSpc>
                  <a:spcPct val="90000"/>
                </a:lnSpc>
                <a:spcAft>
                  <a:spcPct val="15000"/>
                </a:spcAft>
                <a:buFontTx/>
                <a:buChar char="•"/>
                <a:defRPr/>
              </a:pPr>
              <a:r>
                <a:rPr lang="en-US" sz="1700" dirty="0">
                  <a:solidFill>
                    <a:srgbClr val="FFFFFF"/>
                  </a:solidFill>
                </a:rPr>
                <a:t>Watch a video </a:t>
              </a:r>
            </a:p>
          </p:txBody>
        </p:sp>
      </p:grpSp>
      <p:sp>
        <p:nvSpPr>
          <p:cNvPr id="14" name="Rounded Rectangle 13" title="Decorative 50 percent image"/>
          <p:cNvSpPr/>
          <p:nvPr/>
        </p:nvSpPr>
        <p:spPr>
          <a:xfrm>
            <a:off x="666750" y="7043738"/>
            <a:ext cx="1166813" cy="881062"/>
          </a:xfrm>
          <a:prstGeom prst="roundRect">
            <a:avLst>
              <a:gd name="adj" fmla="val 10000"/>
            </a:avLst>
          </a:prstGeom>
          <a:blipFill>
            <a:blip r:embed="rId4"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219B5B7C-9070-4E10-A2AB-DE075200324E}" type="slidenum">
              <a:rPr lang="en-US" altLang="en-US" sz="1400"/>
              <a:pPr>
                <a:spcBef>
                  <a:spcPct val="0"/>
                </a:spcBef>
                <a:buFontTx/>
                <a:buNone/>
              </a:pPr>
              <a:t>5</a:t>
            </a:fld>
            <a:endParaRPr lang="en-US" altLang="en-US" sz="1400"/>
          </a:p>
        </p:txBody>
      </p:sp>
      <p:sp>
        <p:nvSpPr>
          <p:cNvPr id="15363" name="Rectangle 2"/>
          <p:cNvSpPr>
            <a:spLocks noGrp="1" noChangeArrowheads="1"/>
          </p:cNvSpPr>
          <p:nvPr>
            <p:ph type="title"/>
          </p:nvPr>
        </p:nvSpPr>
        <p:spPr>
          <a:xfrm>
            <a:off x="533400" y="762000"/>
            <a:ext cx="5829300" cy="914400"/>
          </a:xfrm>
        </p:spPr>
        <p:txBody>
          <a:bodyPr/>
          <a:lstStyle/>
          <a:p>
            <a:r>
              <a:rPr lang="en-US" altLang="en-US" sz="3600" b="1" smtClean="0"/>
              <a:t>THINK OF SOMETHING YOU LEARNED!</a:t>
            </a:r>
            <a:endParaRPr lang="en-US" altLang="en-US" smtClean="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858000" cy="9143999"/>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E0294611-FE8F-4D38-B61B-7D2B77665986}" type="slidenum">
              <a:rPr lang="en-US" altLang="en-US" sz="1400"/>
              <a:pPr>
                <a:spcBef>
                  <a:spcPct val="0"/>
                </a:spcBef>
                <a:buFontTx/>
                <a:buNone/>
              </a:pPr>
              <a:t>50</a:t>
            </a:fld>
            <a:endParaRPr lang="en-US" altLang="en-US" sz="1400"/>
          </a:p>
        </p:txBody>
      </p:sp>
      <p:sp>
        <p:nvSpPr>
          <p:cNvPr id="93187" name="Rectangle 2"/>
          <p:cNvSpPr>
            <a:spLocks noGrp="1" noChangeArrowheads="1"/>
          </p:cNvSpPr>
          <p:nvPr>
            <p:ph type="ctrTitle"/>
          </p:nvPr>
        </p:nvSpPr>
        <p:spPr>
          <a:xfrm>
            <a:off x="0" y="990600"/>
            <a:ext cx="6400800" cy="1066800"/>
          </a:xfrm>
        </p:spPr>
        <p:txBody>
          <a:bodyPr/>
          <a:lstStyle/>
          <a:p>
            <a:pPr defTabSz="406400"/>
            <a:r>
              <a:rPr lang="en-US" altLang="en-US" sz="3600" b="1" smtClean="0"/>
              <a:t>   TAKING NOTES WHILE WATCHING A VIDEO</a:t>
            </a:r>
            <a:endParaRPr lang="en-US" altLang="en-US" i="1" smtClean="0">
              <a:latin typeface="Arial" pitchFamily="34" charset="0"/>
            </a:endParaRPr>
          </a:p>
        </p:txBody>
      </p:sp>
      <p:grpSp>
        <p:nvGrpSpPr>
          <p:cNvPr id="93188" name="Group 10" title="Image of students learn 70 percent more of what they see and hear"/>
          <p:cNvGrpSpPr>
            <a:grpSpLocks/>
          </p:cNvGrpSpPr>
          <p:nvPr/>
        </p:nvGrpSpPr>
        <p:grpSpPr bwMode="auto">
          <a:xfrm>
            <a:off x="539750" y="6934200"/>
            <a:ext cx="5829300" cy="1100138"/>
            <a:chOff x="0" y="2419811"/>
            <a:chExt cx="5829300" cy="1099914"/>
          </a:xfrm>
        </p:grpSpPr>
        <p:sp>
          <p:nvSpPr>
            <p:cNvPr id="12" name="Rounded Rectangle 11"/>
            <p:cNvSpPr/>
            <p:nvPr/>
          </p:nvSpPr>
          <p:spPr>
            <a:xfrm>
              <a:off x="0" y="2419811"/>
              <a:ext cx="5829300" cy="1099914"/>
            </a:xfrm>
            <a:prstGeom prst="roundRect">
              <a:avLst>
                <a:gd name="adj" fmla="val 10000"/>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1276350" y="2419811"/>
              <a:ext cx="4552950" cy="1099914"/>
            </a:xfrm>
            <a:prstGeom prst="rect">
              <a:avLst/>
            </a:prstGeom>
          </p:spPr>
          <p:style>
            <a:lnRef idx="0">
              <a:scrgbClr r="0" g="0" b="0"/>
            </a:lnRef>
            <a:fillRef idx="0">
              <a:scrgbClr r="0" g="0" b="0"/>
            </a:fillRef>
            <a:effectRef idx="0">
              <a:scrgbClr r="0" g="0" b="0"/>
            </a:effectRef>
            <a:fontRef idx="minor">
              <a:schemeClr val="lt1"/>
            </a:fontRef>
          </p:style>
          <p:txBody>
            <a:bodyPr lIns="83820" tIns="83820" rIns="83820" bIns="83820"/>
            <a:lstStyle/>
            <a:p>
              <a:pPr defTabSz="977900">
                <a:lnSpc>
                  <a:spcPct val="90000"/>
                </a:lnSpc>
                <a:spcAft>
                  <a:spcPct val="35000"/>
                </a:spcAft>
                <a:defRPr/>
              </a:pPr>
              <a:r>
                <a:rPr lang="en-US" sz="2200" dirty="0">
                  <a:solidFill>
                    <a:srgbClr val="FFFFFF"/>
                  </a:solidFill>
                </a:rPr>
                <a:t>See and Hear</a:t>
              </a:r>
            </a:p>
            <a:p>
              <a:pPr marL="171450" lvl="1" indent="-171450" defTabSz="977900">
                <a:lnSpc>
                  <a:spcPct val="90000"/>
                </a:lnSpc>
                <a:spcAft>
                  <a:spcPct val="15000"/>
                </a:spcAft>
                <a:buFontTx/>
                <a:buChar char="•"/>
                <a:defRPr/>
              </a:pPr>
              <a:r>
                <a:rPr lang="en-US" sz="1700" dirty="0">
                  <a:solidFill>
                    <a:srgbClr val="FFFFFF"/>
                  </a:solidFill>
                </a:rPr>
                <a:t>Watch and listen to a demonstration</a:t>
              </a:r>
            </a:p>
            <a:p>
              <a:pPr marL="171450" lvl="1" indent="-171450" defTabSz="977900">
                <a:lnSpc>
                  <a:spcPct val="90000"/>
                </a:lnSpc>
                <a:spcAft>
                  <a:spcPct val="15000"/>
                </a:spcAft>
                <a:buFontTx/>
                <a:buChar char="•"/>
                <a:defRPr/>
              </a:pPr>
              <a:r>
                <a:rPr lang="en-US" sz="1700" dirty="0">
                  <a:solidFill>
                    <a:srgbClr val="FFFFFF"/>
                  </a:solidFill>
                </a:rPr>
                <a:t>Watch a video </a:t>
              </a:r>
            </a:p>
          </p:txBody>
        </p:sp>
      </p:grpSp>
      <p:pic>
        <p:nvPicPr>
          <p:cNvPr id="93189" name="Picture 2" descr="http://www.zeemedical.com/mm5/graphics/00000001/videod.jpg" title="Photo of an instructor and students in a clas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22375" y="2362200"/>
            <a:ext cx="4464050" cy="4464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ounded Rectangle 8" title="Decorative 70 percent image"/>
          <p:cNvSpPr/>
          <p:nvPr/>
        </p:nvSpPr>
        <p:spPr>
          <a:xfrm>
            <a:off x="663575" y="7043738"/>
            <a:ext cx="1165225" cy="881062"/>
          </a:xfrm>
          <a:prstGeom prst="roundRect">
            <a:avLst>
              <a:gd name="adj" fmla="val 10000"/>
            </a:avLst>
          </a:prstGeom>
          <a:blipFill>
            <a:blip r:embed="rId4"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15A4DCCF-9197-4169-93DB-7AE768083A9E}" type="slidenum">
              <a:rPr lang="en-US" altLang="en-US" sz="1400"/>
              <a:pPr>
                <a:spcBef>
                  <a:spcPct val="0"/>
                </a:spcBef>
                <a:buFontTx/>
                <a:buNone/>
              </a:pPr>
              <a:t>51</a:t>
            </a:fld>
            <a:endParaRPr lang="en-US" altLang="en-US" sz="1400"/>
          </a:p>
        </p:txBody>
      </p:sp>
      <p:sp>
        <p:nvSpPr>
          <p:cNvPr id="95235" name="Text Box 2"/>
          <p:cNvSpPr txBox="1">
            <a:spLocks noChangeArrowheads="1"/>
          </p:cNvSpPr>
          <p:nvPr/>
        </p:nvSpPr>
        <p:spPr bwMode="auto">
          <a:xfrm>
            <a:off x="304800" y="1524000"/>
            <a:ext cx="6172200" cy="378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spcBef>
                <a:spcPct val="20000"/>
              </a:spcBef>
              <a:buChar char="•"/>
              <a:defRPr sz="3200">
                <a:solidFill>
                  <a:schemeClr val="tx1"/>
                </a:solidFill>
                <a:latin typeface="Times New Roman" pitchFamily="18" charset="0"/>
              </a:defRPr>
            </a:lvl1pPr>
            <a:lvl2pPr marL="742950" indent="-285750" defTabSz="457200">
              <a:spcBef>
                <a:spcPct val="20000"/>
              </a:spcBef>
              <a:buChar char="–"/>
              <a:defRPr sz="2800">
                <a:solidFill>
                  <a:schemeClr val="tx1"/>
                </a:solidFill>
                <a:latin typeface="Times New Roman" pitchFamily="18" charset="0"/>
              </a:defRPr>
            </a:lvl2pPr>
            <a:lvl3pPr defTabSz="457200">
              <a:spcBef>
                <a:spcPct val="20000"/>
              </a:spcBef>
              <a:buChar char="•"/>
              <a:defRPr sz="2400">
                <a:solidFill>
                  <a:schemeClr val="tx1"/>
                </a:solidFill>
                <a:latin typeface="Times New Roman" pitchFamily="18" charset="0"/>
              </a:defRPr>
            </a:lvl3pPr>
            <a:lvl4pPr defTabSz="457200">
              <a:spcBef>
                <a:spcPct val="20000"/>
              </a:spcBef>
              <a:buChar char="–"/>
              <a:defRPr sz="2000">
                <a:solidFill>
                  <a:schemeClr val="tx1"/>
                </a:solidFill>
                <a:latin typeface="Times New Roman" pitchFamily="18" charset="0"/>
              </a:defRPr>
            </a:lvl4pPr>
            <a:lvl5pPr marL="2057400" indent="-228600" defTabSz="457200">
              <a:spcBef>
                <a:spcPct val="20000"/>
              </a:spcBef>
              <a:buChar char="»"/>
              <a:defRPr sz="2000">
                <a:solidFill>
                  <a:schemeClr val="tx1"/>
                </a:solidFill>
                <a:latin typeface="Times New Roman" pitchFamily="18" charset="0"/>
              </a:defRPr>
            </a:lvl5pPr>
            <a:lvl6pPr marL="2514600" indent="-228600" defTabSz="457200"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457200"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457200"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4572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buFontTx/>
              <a:buNone/>
            </a:pPr>
            <a:endParaRPr lang="en-US" altLang="en-US" sz="1600" b="1">
              <a:solidFill>
                <a:schemeClr val="tx2"/>
              </a:solidFill>
              <a:latin typeface="Arial" pitchFamily="34" charset="0"/>
              <a:ea typeface="Arial Unicode MS" pitchFamily="34" charset="-128"/>
              <a:cs typeface="Arial Unicode MS" pitchFamily="34" charset="-128"/>
            </a:endParaRPr>
          </a:p>
          <a:p>
            <a:pPr eaLnBrk="1" hangingPunct="1">
              <a:buFontTx/>
              <a:buNone/>
            </a:pPr>
            <a:r>
              <a:rPr lang="en-US" altLang="en-US" sz="1000" b="1">
                <a:solidFill>
                  <a:schemeClr val="tx2"/>
                </a:solidFill>
                <a:latin typeface="Arial" pitchFamily="34" charset="0"/>
                <a:ea typeface="Arial Unicode MS" pitchFamily="34" charset="-128"/>
                <a:cs typeface="Arial Unicode MS" pitchFamily="34" charset="-128"/>
              </a:rPr>
              <a:t>	   			      </a:t>
            </a:r>
            <a:r>
              <a:rPr lang="en-US" altLang="en-US" sz="1400" b="1">
                <a:solidFill>
                  <a:schemeClr val="tx2"/>
                </a:solidFill>
                <a:latin typeface="Arial" pitchFamily="34" charset="0"/>
                <a:ea typeface="Arial Unicode MS" pitchFamily="34" charset="-128"/>
                <a:cs typeface="Arial Unicode MS" pitchFamily="34" charset="-128"/>
              </a:rPr>
              <a:t>The Pros			   The Cons</a:t>
            </a:r>
          </a:p>
          <a:p>
            <a:pPr eaLnBrk="1" hangingPunct="1">
              <a:buFontTx/>
              <a:buNone/>
            </a:pPr>
            <a:endParaRPr lang="en-US" altLang="en-US" sz="1400" b="1">
              <a:solidFill>
                <a:schemeClr val="tx2"/>
              </a:solidFill>
              <a:latin typeface="Arial" pitchFamily="34" charset="0"/>
              <a:ea typeface="Arial Unicode MS" pitchFamily="34" charset="-128"/>
              <a:cs typeface="Arial Unicode MS" pitchFamily="34" charset="-128"/>
            </a:endParaRPr>
          </a:p>
          <a:p>
            <a:pPr eaLnBrk="1" hangingPunct="1">
              <a:lnSpc>
                <a:spcPct val="95000"/>
              </a:lnSpc>
              <a:buFontTx/>
              <a:buNone/>
            </a:pPr>
            <a:r>
              <a:rPr lang="en-US" altLang="en-US" sz="1200" b="1">
                <a:solidFill>
                  <a:schemeClr val="tx2"/>
                </a:solidFill>
                <a:latin typeface="Arial" pitchFamily="34" charset="0"/>
                <a:ea typeface="Arial Unicode MS" pitchFamily="34" charset="-128"/>
                <a:cs typeface="Arial Unicode MS" pitchFamily="34" charset="-128"/>
              </a:rPr>
              <a:t>VIDEO </a:t>
            </a:r>
            <a:r>
              <a:rPr lang="en-US" altLang="en-US" sz="1200">
                <a:solidFill>
                  <a:schemeClr val="tx2"/>
                </a:solidFill>
                <a:latin typeface="Arial" pitchFamily="34" charset="0"/>
                <a:ea typeface="Arial Unicode MS" pitchFamily="34" charset="-128"/>
                <a:cs typeface="Arial Unicode MS" pitchFamily="34" charset="-128"/>
              </a:rPr>
              <a:t> 		__________________________   ___________________________</a:t>
            </a:r>
          </a:p>
          <a:p>
            <a:pPr lvl="3" eaLnBrk="1" hangingPunct="1">
              <a:lnSpc>
                <a:spcPct val="95000"/>
              </a:lnSpc>
              <a:buFontTx/>
              <a:buNone/>
            </a:pPr>
            <a:r>
              <a:rPr lang="en-US" altLang="en-US" sz="1200">
                <a:latin typeface="Arial" pitchFamily="34" charset="0"/>
              </a:rPr>
              <a:t>__________________________   ___________________________</a:t>
            </a:r>
          </a:p>
          <a:p>
            <a:pPr>
              <a:lnSpc>
                <a:spcPct val="95000"/>
              </a:lnSpc>
              <a:spcBef>
                <a:spcPct val="50000"/>
              </a:spcBef>
              <a:buFontTx/>
              <a:buNone/>
            </a:pPr>
            <a:r>
              <a:rPr lang="en-US" altLang="en-US" sz="1200">
                <a:latin typeface="Arial" pitchFamily="34" charset="0"/>
              </a:rPr>
              <a:t> </a:t>
            </a:r>
            <a:endParaRPr lang="en-US" altLang="en-US" sz="1200">
              <a:solidFill>
                <a:schemeClr val="tx2"/>
              </a:solidFill>
              <a:latin typeface="Arial" pitchFamily="34" charset="0"/>
              <a:ea typeface="Arial Unicode MS" pitchFamily="34" charset="-128"/>
              <a:cs typeface="Arial Unicode MS" pitchFamily="34" charset="-128"/>
            </a:endParaRPr>
          </a:p>
          <a:p>
            <a:pPr eaLnBrk="1" hangingPunct="1">
              <a:lnSpc>
                <a:spcPct val="95000"/>
              </a:lnSpc>
              <a:buFontTx/>
              <a:buNone/>
            </a:pPr>
            <a:r>
              <a:rPr lang="en-US" altLang="en-US" sz="1200" b="1">
                <a:solidFill>
                  <a:schemeClr val="tx2"/>
                </a:solidFill>
                <a:latin typeface="Arial" pitchFamily="34" charset="0"/>
                <a:ea typeface="Arial Unicode MS" pitchFamily="34" charset="-128"/>
                <a:cs typeface="Arial Unicode MS" pitchFamily="34" charset="-128"/>
              </a:rPr>
              <a:t>POWERPOINT 	</a:t>
            </a:r>
            <a:r>
              <a:rPr lang="en-US" altLang="en-US" sz="1200">
                <a:solidFill>
                  <a:schemeClr val="tx2"/>
                </a:solidFill>
                <a:latin typeface="Arial" pitchFamily="34" charset="0"/>
                <a:ea typeface="Arial Unicode MS" pitchFamily="34" charset="-128"/>
                <a:cs typeface="Arial Unicode MS" pitchFamily="34" charset="-128"/>
              </a:rPr>
              <a:t>__________________________   ___________________________</a:t>
            </a:r>
          </a:p>
          <a:p>
            <a:pPr lvl="3" eaLnBrk="1" hangingPunct="1">
              <a:lnSpc>
                <a:spcPct val="95000"/>
              </a:lnSpc>
              <a:buFontTx/>
              <a:buNone/>
            </a:pPr>
            <a:r>
              <a:rPr lang="en-US" altLang="en-US" sz="1200">
                <a:latin typeface="Arial" pitchFamily="34" charset="0"/>
              </a:rPr>
              <a:t>__________________________   ___________________________</a:t>
            </a:r>
          </a:p>
          <a:p>
            <a:pPr>
              <a:lnSpc>
                <a:spcPct val="95000"/>
              </a:lnSpc>
              <a:spcBef>
                <a:spcPct val="50000"/>
              </a:spcBef>
              <a:buFontTx/>
              <a:buNone/>
            </a:pPr>
            <a:r>
              <a:rPr lang="en-US" altLang="en-US" sz="1200">
                <a:latin typeface="Arial" pitchFamily="34" charset="0"/>
              </a:rPr>
              <a:t> </a:t>
            </a:r>
            <a:endParaRPr lang="en-US" altLang="en-US" sz="1200">
              <a:solidFill>
                <a:schemeClr val="tx2"/>
              </a:solidFill>
              <a:latin typeface="Arial" pitchFamily="34" charset="0"/>
              <a:ea typeface="Arial Unicode MS" pitchFamily="34" charset="-128"/>
              <a:cs typeface="Arial Unicode MS" pitchFamily="34" charset="-128"/>
            </a:endParaRPr>
          </a:p>
          <a:p>
            <a:pPr eaLnBrk="1" hangingPunct="1">
              <a:lnSpc>
                <a:spcPct val="95000"/>
              </a:lnSpc>
              <a:buFontTx/>
              <a:buNone/>
            </a:pPr>
            <a:r>
              <a:rPr lang="en-US" altLang="en-US" sz="1200" b="1">
                <a:solidFill>
                  <a:schemeClr val="tx2"/>
                </a:solidFill>
                <a:latin typeface="Arial" pitchFamily="34" charset="0"/>
                <a:ea typeface="Arial Unicode MS" pitchFamily="34" charset="-128"/>
                <a:cs typeface="Arial Unicode MS" pitchFamily="34" charset="-128"/>
              </a:rPr>
              <a:t>FLIPCHARTS	</a:t>
            </a:r>
            <a:r>
              <a:rPr lang="en-US" altLang="en-US" sz="1200">
                <a:solidFill>
                  <a:schemeClr val="tx2"/>
                </a:solidFill>
                <a:latin typeface="Arial" pitchFamily="34" charset="0"/>
                <a:ea typeface="Arial Unicode MS" pitchFamily="34" charset="-128"/>
                <a:cs typeface="Arial Unicode MS" pitchFamily="34" charset="-128"/>
              </a:rPr>
              <a:t>__________________________   ___________________________</a:t>
            </a:r>
          </a:p>
          <a:p>
            <a:pPr lvl="3" eaLnBrk="1" hangingPunct="1">
              <a:lnSpc>
                <a:spcPct val="95000"/>
              </a:lnSpc>
              <a:buFontTx/>
              <a:buNone/>
            </a:pPr>
            <a:r>
              <a:rPr lang="en-US" altLang="en-US" sz="1200">
                <a:latin typeface="Arial" pitchFamily="34" charset="0"/>
              </a:rPr>
              <a:t>__________________________   ___________________________</a:t>
            </a:r>
          </a:p>
          <a:p>
            <a:pPr lvl="3" eaLnBrk="1" hangingPunct="1">
              <a:lnSpc>
                <a:spcPct val="95000"/>
              </a:lnSpc>
              <a:buFontTx/>
              <a:buNone/>
            </a:pPr>
            <a:endParaRPr lang="en-US" altLang="en-US" sz="1200" b="1">
              <a:solidFill>
                <a:schemeClr val="tx2"/>
              </a:solidFill>
              <a:latin typeface="Arial" pitchFamily="34" charset="0"/>
              <a:ea typeface="Arial Unicode MS" pitchFamily="34" charset="-128"/>
              <a:cs typeface="Arial Unicode MS" pitchFamily="34" charset="-128"/>
            </a:endParaRPr>
          </a:p>
          <a:p>
            <a:pPr>
              <a:lnSpc>
                <a:spcPct val="95000"/>
              </a:lnSpc>
              <a:spcBef>
                <a:spcPct val="50000"/>
              </a:spcBef>
              <a:buFontTx/>
              <a:buNone/>
            </a:pPr>
            <a:r>
              <a:rPr lang="en-US" altLang="en-US" sz="1200" b="1">
                <a:solidFill>
                  <a:schemeClr val="tx2"/>
                </a:solidFill>
                <a:latin typeface="Arial" pitchFamily="34" charset="0"/>
                <a:ea typeface="Arial Unicode MS" pitchFamily="34" charset="-128"/>
                <a:cs typeface="Arial Unicode MS" pitchFamily="34" charset="-128"/>
              </a:rPr>
              <a:t>HANDOUTS</a:t>
            </a:r>
            <a:r>
              <a:rPr lang="en-US" altLang="en-US" sz="1200">
                <a:solidFill>
                  <a:schemeClr val="tx2"/>
                </a:solidFill>
                <a:latin typeface="Arial" pitchFamily="34" charset="0"/>
                <a:ea typeface="Arial Unicode MS" pitchFamily="34" charset="-128"/>
                <a:cs typeface="Arial Unicode MS" pitchFamily="34" charset="-128"/>
              </a:rPr>
              <a:t>   	__________________________   ___________________________</a:t>
            </a:r>
          </a:p>
          <a:p>
            <a:pPr lvl="3" eaLnBrk="1" hangingPunct="1">
              <a:lnSpc>
                <a:spcPct val="95000"/>
              </a:lnSpc>
              <a:buFontTx/>
              <a:buNone/>
            </a:pPr>
            <a:r>
              <a:rPr lang="en-US" altLang="en-US" sz="1200">
                <a:latin typeface="Arial" pitchFamily="34" charset="0"/>
              </a:rPr>
              <a:t>__________________________   ___________________________</a:t>
            </a:r>
          </a:p>
          <a:p>
            <a:pPr lvl="3" eaLnBrk="1" hangingPunct="1">
              <a:lnSpc>
                <a:spcPct val="95000"/>
              </a:lnSpc>
              <a:buFontTx/>
              <a:buNone/>
            </a:pPr>
            <a:endParaRPr lang="en-US" altLang="en-US" sz="1200">
              <a:solidFill>
                <a:schemeClr val="tx2"/>
              </a:solidFill>
              <a:latin typeface="Arial" pitchFamily="34" charset="0"/>
              <a:ea typeface="Arial Unicode MS" pitchFamily="34" charset="-128"/>
              <a:cs typeface="Arial Unicode MS" pitchFamily="34" charset="-128"/>
            </a:endParaRPr>
          </a:p>
          <a:p>
            <a:pPr eaLnBrk="1" hangingPunct="1">
              <a:lnSpc>
                <a:spcPct val="95000"/>
              </a:lnSpc>
              <a:buFontTx/>
              <a:buNone/>
            </a:pPr>
            <a:r>
              <a:rPr lang="en-US" altLang="en-US" sz="1200">
                <a:latin typeface="Arial" pitchFamily="34" charset="0"/>
              </a:rPr>
              <a:t> </a:t>
            </a:r>
          </a:p>
        </p:txBody>
      </p:sp>
      <p:pic>
        <p:nvPicPr>
          <p:cNvPr id="95237" name="Picture 8" descr="http://www.choice32.com/wp-content/uploads/2010/03/business_management_flip_chart1.jpg" title="Photo of instructor and students using a flipcha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5867400"/>
            <a:ext cx="2822575" cy="187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5238" name="Picture 8" descr="http://www.firehow.com/images/stories/review-a-movie.jpg" title="Photo of a video rea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62338" y="5880100"/>
            <a:ext cx="2797175" cy="1844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04800" y="762000"/>
            <a:ext cx="6172200" cy="939800"/>
          </a:xfrm>
        </p:spPr>
        <p:txBody>
          <a:bodyPr/>
          <a:lstStyle/>
          <a:p>
            <a:r>
              <a:rPr lang="en-US" altLang="en-US" b="1" dirty="0" smtClean="0"/>
              <a:t> THE </a:t>
            </a:r>
            <a:r>
              <a:rPr lang="en-US" altLang="en-US" b="1" dirty="0"/>
              <a:t>PROS AND </a:t>
            </a:r>
            <a:r>
              <a:rPr lang="en-US" altLang="en-US" b="1" dirty="0" smtClean="0"/>
              <a:t>CONS</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C9A36FD3-6C4E-4050-ADE1-D0B4CD761C35}" type="slidenum">
              <a:rPr lang="en-US" altLang="en-US" sz="1400"/>
              <a:pPr>
                <a:spcBef>
                  <a:spcPct val="0"/>
                </a:spcBef>
                <a:buFontTx/>
                <a:buNone/>
              </a:pPr>
              <a:t>52</a:t>
            </a:fld>
            <a:endParaRPr lang="en-US" altLang="en-US" sz="1400"/>
          </a:p>
        </p:txBody>
      </p:sp>
      <p:sp>
        <p:nvSpPr>
          <p:cNvPr id="97283" name="Rectangle 2"/>
          <p:cNvSpPr>
            <a:spLocks noGrp="1" noChangeArrowheads="1"/>
          </p:cNvSpPr>
          <p:nvPr>
            <p:ph type="title"/>
          </p:nvPr>
        </p:nvSpPr>
        <p:spPr>
          <a:xfrm>
            <a:off x="533400" y="914400"/>
            <a:ext cx="5829300" cy="485775"/>
          </a:xfrm>
        </p:spPr>
        <p:txBody>
          <a:bodyPr/>
          <a:lstStyle/>
          <a:p>
            <a:r>
              <a:rPr lang="en-US" altLang="en-US" sz="3600" b="1" smtClean="0"/>
              <a:t>REMEMBER!</a:t>
            </a:r>
            <a:endParaRPr lang="en-US" altLang="en-US" smtClean="0"/>
          </a:p>
        </p:txBody>
      </p:sp>
      <p:sp>
        <p:nvSpPr>
          <p:cNvPr id="97284" name="Rectangle 3"/>
          <p:cNvSpPr>
            <a:spLocks noGrp="1" noChangeArrowheads="1"/>
          </p:cNvSpPr>
          <p:nvPr>
            <p:ph type="body" idx="1"/>
          </p:nvPr>
        </p:nvSpPr>
        <p:spPr>
          <a:xfrm>
            <a:off x="533400" y="1676400"/>
            <a:ext cx="5829300" cy="4876800"/>
          </a:xfrm>
        </p:spPr>
        <p:txBody>
          <a:bodyPr/>
          <a:lstStyle/>
          <a:p>
            <a:r>
              <a:rPr lang="en-US" altLang="en-US" sz="2400" smtClean="0"/>
              <a:t>With any type of projection device, the darker the room the clearer the picture.</a:t>
            </a:r>
          </a:p>
          <a:p>
            <a:endParaRPr lang="en-US" altLang="en-US" sz="1400" smtClean="0"/>
          </a:p>
          <a:p>
            <a:pPr algn="ctr">
              <a:buFontTx/>
              <a:buNone/>
            </a:pPr>
            <a:r>
              <a:rPr lang="en-US" altLang="en-US" sz="2400" b="1" i="1" smtClean="0"/>
              <a:t>However……</a:t>
            </a:r>
          </a:p>
          <a:p>
            <a:pPr algn="ctr">
              <a:buFontTx/>
              <a:buNone/>
            </a:pPr>
            <a:endParaRPr lang="en-US" altLang="en-US" sz="1400" smtClean="0"/>
          </a:p>
          <a:p>
            <a:r>
              <a:rPr lang="en-US" altLang="en-US" sz="2400" smtClean="0"/>
              <a:t>The darker the room the more difficult it is to see and </a:t>
            </a:r>
            <a:r>
              <a:rPr lang="en-US" altLang="en-US" sz="2400" u="sng" smtClean="0"/>
              <a:t>hear</a:t>
            </a:r>
            <a:r>
              <a:rPr lang="en-US" altLang="en-US" sz="2400" smtClean="0"/>
              <a:t> you. </a:t>
            </a:r>
          </a:p>
          <a:p>
            <a:r>
              <a:rPr lang="en-US" altLang="en-US" sz="2400" smtClean="0"/>
              <a:t>The darker the room the more difficult it is to take notes.  </a:t>
            </a:r>
          </a:p>
          <a:p>
            <a:r>
              <a:rPr lang="en-US" altLang="en-US" sz="2400" smtClean="0"/>
              <a:t>The darker the room the less audience participation you will receive.</a:t>
            </a:r>
            <a:endParaRPr lang="en-US" altLang="en-US" smtClean="0"/>
          </a:p>
        </p:txBody>
      </p:sp>
      <p:pic>
        <p:nvPicPr>
          <p:cNvPr id="97285" name="Picture 6" descr="C:\Users\Tom\Desktop\My PIctures\Webite\training-banner[1].jpg" title="Photo of students taking not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6248400"/>
            <a:ext cx="3679825" cy="1905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86A176B5-9090-4C04-AFAA-CF193C55CD25}" type="slidenum">
              <a:rPr lang="en-US" altLang="en-US" sz="1400"/>
              <a:pPr>
                <a:spcBef>
                  <a:spcPct val="0"/>
                </a:spcBef>
                <a:buFontTx/>
                <a:buNone/>
              </a:pPr>
              <a:t>53</a:t>
            </a:fld>
            <a:endParaRPr lang="en-US" altLang="en-US" sz="1400"/>
          </a:p>
        </p:txBody>
      </p:sp>
      <p:sp>
        <p:nvSpPr>
          <p:cNvPr id="99331" name="Rectangle 2"/>
          <p:cNvSpPr>
            <a:spLocks noGrp="1" noChangeArrowheads="1"/>
          </p:cNvSpPr>
          <p:nvPr>
            <p:ph type="title"/>
          </p:nvPr>
        </p:nvSpPr>
        <p:spPr>
          <a:xfrm>
            <a:off x="533400" y="762000"/>
            <a:ext cx="5829300" cy="787400"/>
          </a:xfrm>
        </p:spPr>
        <p:txBody>
          <a:bodyPr/>
          <a:lstStyle/>
          <a:p>
            <a:r>
              <a:rPr lang="en-US" altLang="en-US" sz="3600" b="1" i="1" u="sng" smtClean="0"/>
              <a:t>YOUR</a:t>
            </a:r>
            <a:r>
              <a:rPr lang="en-US" altLang="en-US" sz="3600" b="1" smtClean="0"/>
              <a:t> MEDIA</a:t>
            </a:r>
            <a:endParaRPr lang="en-US" altLang="en-US" smtClean="0"/>
          </a:p>
        </p:txBody>
      </p:sp>
      <p:sp>
        <p:nvSpPr>
          <p:cNvPr id="99332" name="Rectangle 3"/>
          <p:cNvSpPr>
            <a:spLocks noGrp="1" noChangeArrowheads="1"/>
          </p:cNvSpPr>
          <p:nvPr>
            <p:ph type="body" idx="1"/>
          </p:nvPr>
        </p:nvSpPr>
        <p:spPr>
          <a:xfrm>
            <a:off x="533400" y="1676400"/>
            <a:ext cx="5829300" cy="5486400"/>
          </a:xfrm>
        </p:spPr>
        <p:txBody>
          <a:bodyPr/>
          <a:lstStyle/>
          <a:p>
            <a:pPr marL="400050" lvl="1" indent="0">
              <a:buFontTx/>
              <a:buNone/>
            </a:pPr>
            <a:r>
              <a:rPr lang="en-US" altLang="en-US" sz="2400" smtClean="0"/>
              <a:t>Write below the media you are planning on using  for your presentation and why you have selected that media.</a:t>
            </a:r>
          </a:p>
          <a:p>
            <a:pPr marL="400050" lvl="1" indent="0">
              <a:buFontTx/>
              <a:buNone/>
            </a:pPr>
            <a:endParaRPr lang="en-US" altLang="en-US" sz="2400" smtClean="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858000" cy="91440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ltLang="en-US" sz="3600" b="1" smtClean="0"/>
              <a:t>PARTICIPATIVE</a:t>
            </a:r>
            <a:br>
              <a:rPr lang="en-US" altLang="en-US" sz="3600" b="1" smtClean="0"/>
            </a:br>
            <a:r>
              <a:rPr lang="en-US" altLang="en-US" sz="3600" b="1" smtClean="0"/>
              <a:t>   TRAINNG METHODS</a:t>
            </a:r>
            <a:r>
              <a:rPr lang="en-US" altLang="en-US" smtClean="0"/>
              <a:t>	</a:t>
            </a:r>
          </a:p>
        </p:txBody>
      </p:sp>
      <p:sp>
        <p:nvSpPr>
          <p:cNvPr id="101379" name="Content Placeholder 2"/>
          <p:cNvSpPr>
            <a:spLocks noGrp="1"/>
          </p:cNvSpPr>
          <p:nvPr>
            <p:ph sz="half" idx="1"/>
          </p:nvPr>
        </p:nvSpPr>
        <p:spPr>
          <a:xfrm>
            <a:off x="533400" y="2206625"/>
            <a:ext cx="2838450" cy="5943600"/>
          </a:xfrm>
        </p:spPr>
        <p:txBody>
          <a:bodyPr/>
          <a:lstStyle/>
          <a:p>
            <a:pPr>
              <a:lnSpc>
                <a:spcPct val="150000"/>
              </a:lnSpc>
            </a:pPr>
            <a:r>
              <a:rPr lang="en-US" altLang="en-US" sz="2400" smtClean="0"/>
              <a:t>Team Competition</a:t>
            </a:r>
          </a:p>
          <a:p>
            <a:pPr>
              <a:lnSpc>
                <a:spcPct val="150000"/>
              </a:lnSpc>
            </a:pPr>
            <a:endParaRPr lang="en-US" altLang="en-US" sz="1000" smtClean="0"/>
          </a:p>
          <a:p>
            <a:pPr>
              <a:lnSpc>
                <a:spcPct val="150000"/>
              </a:lnSpc>
            </a:pPr>
            <a:r>
              <a:rPr lang="en-US" altLang="en-US" sz="2400" smtClean="0"/>
              <a:t>Rewards</a:t>
            </a:r>
          </a:p>
          <a:p>
            <a:pPr>
              <a:lnSpc>
                <a:spcPct val="150000"/>
              </a:lnSpc>
            </a:pPr>
            <a:endParaRPr lang="en-US" altLang="en-US" sz="1000" smtClean="0"/>
          </a:p>
          <a:p>
            <a:pPr>
              <a:lnSpc>
                <a:spcPct val="150000"/>
              </a:lnSpc>
            </a:pPr>
            <a:r>
              <a:rPr lang="en-US" altLang="en-US" sz="2400" smtClean="0"/>
              <a:t>Pre-Post Testing</a:t>
            </a:r>
          </a:p>
          <a:p>
            <a:pPr>
              <a:lnSpc>
                <a:spcPct val="150000"/>
              </a:lnSpc>
            </a:pPr>
            <a:endParaRPr lang="en-US" altLang="en-US" sz="1000" smtClean="0"/>
          </a:p>
          <a:p>
            <a:pPr>
              <a:lnSpc>
                <a:spcPct val="150000"/>
              </a:lnSpc>
            </a:pPr>
            <a:r>
              <a:rPr lang="en-US" altLang="en-US" sz="2400" smtClean="0"/>
              <a:t>Graphics/Pictures</a:t>
            </a:r>
          </a:p>
          <a:p>
            <a:pPr>
              <a:lnSpc>
                <a:spcPct val="150000"/>
              </a:lnSpc>
            </a:pPr>
            <a:endParaRPr lang="en-US" altLang="en-US" sz="1000" smtClean="0"/>
          </a:p>
          <a:p>
            <a:r>
              <a:rPr lang="en-US" altLang="en-US" sz="2400" smtClean="0"/>
              <a:t>Individual Exercises</a:t>
            </a:r>
          </a:p>
          <a:p>
            <a:endParaRPr lang="en-US" altLang="en-US" sz="600" smtClean="0"/>
          </a:p>
          <a:p>
            <a:pPr>
              <a:lnSpc>
                <a:spcPct val="150000"/>
              </a:lnSpc>
            </a:pPr>
            <a:endParaRPr lang="en-US" altLang="en-US" sz="1800" smtClean="0"/>
          </a:p>
        </p:txBody>
      </p:sp>
      <p:sp>
        <p:nvSpPr>
          <p:cNvPr id="101380" name="Slide Number Placeholder 3"/>
          <p:cNvSpPr>
            <a:spLocks noGrp="1"/>
          </p:cNvSpPr>
          <p:nvPr>
            <p:ph type="sldNum" sz="quarter" idx="12"/>
          </p:nvPr>
        </p:nvSpPr>
        <p:spPr>
          <a:xfrm>
            <a:off x="6143625" y="8613775"/>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5F2C039C-18F8-4F9A-BF79-895A197B9554}" type="slidenum">
              <a:rPr lang="en-GB" altLang="en-US" sz="1400"/>
              <a:pPr algn="l">
                <a:spcBef>
                  <a:spcPct val="0"/>
                </a:spcBef>
                <a:buFontTx/>
                <a:buNone/>
              </a:pPr>
              <a:t>54</a:t>
            </a:fld>
            <a:endParaRPr lang="en-GB" altLang="en-US" sz="1400"/>
          </a:p>
        </p:txBody>
      </p:sp>
      <p:sp>
        <p:nvSpPr>
          <p:cNvPr id="101381" name="TextBox 4"/>
          <p:cNvSpPr txBox="1">
            <a:spLocks noChangeArrowheads="1"/>
          </p:cNvSpPr>
          <p:nvPr/>
        </p:nvSpPr>
        <p:spPr bwMode="auto">
          <a:xfrm>
            <a:off x="457200" y="6858000"/>
            <a:ext cx="58293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100" b="1"/>
              <a:t>Every training method should </a:t>
            </a:r>
          </a:p>
          <a:p>
            <a:pPr algn="ctr">
              <a:spcBef>
                <a:spcPct val="0"/>
              </a:spcBef>
              <a:buFontTx/>
              <a:buNone/>
            </a:pPr>
            <a:r>
              <a:rPr lang="en-US" altLang="en-US" sz="2100" b="1"/>
              <a:t>have a learning objective!</a:t>
            </a:r>
            <a:endParaRPr lang="en-US" altLang="en-US" sz="1800"/>
          </a:p>
        </p:txBody>
      </p:sp>
      <p:sp>
        <p:nvSpPr>
          <p:cNvPr id="101382" name="Content Placeholder 2"/>
          <p:cNvSpPr>
            <a:spLocks noGrp="1"/>
          </p:cNvSpPr>
          <p:nvPr>
            <p:ph sz="half" idx="1"/>
          </p:nvPr>
        </p:nvSpPr>
        <p:spPr>
          <a:xfrm>
            <a:off x="3963988" y="2162175"/>
            <a:ext cx="2838450" cy="5943600"/>
          </a:xfrm>
        </p:spPr>
        <p:txBody>
          <a:bodyPr/>
          <a:lstStyle/>
          <a:p>
            <a:pPr>
              <a:lnSpc>
                <a:spcPct val="150000"/>
              </a:lnSpc>
            </a:pPr>
            <a:r>
              <a:rPr lang="en-US" altLang="en-US" sz="2400" smtClean="0"/>
              <a:t>Demonstration</a:t>
            </a:r>
          </a:p>
          <a:p>
            <a:pPr>
              <a:lnSpc>
                <a:spcPct val="150000"/>
              </a:lnSpc>
            </a:pPr>
            <a:endParaRPr lang="en-US" altLang="en-US" sz="1000" smtClean="0"/>
          </a:p>
          <a:p>
            <a:pPr>
              <a:lnSpc>
                <a:spcPct val="150000"/>
              </a:lnSpc>
            </a:pPr>
            <a:r>
              <a:rPr lang="en-US" altLang="en-US" sz="2400" smtClean="0"/>
              <a:t>Summaries</a:t>
            </a:r>
          </a:p>
          <a:p>
            <a:pPr>
              <a:lnSpc>
                <a:spcPct val="150000"/>
              </a:lnSpc>
            </a:pPr>
            <a:endParaRPr lang="en-US" altLang="en-US" sz="1000" smtClean="0"/>
          </a:p>
          <a:p>
            <a:pPr>
              <a:lnSpc>
                <a:spcPct val="150000"/>
              </a:lnSpc>
            </a:pPr>
            <a:r>
              <a:rPr lang="en-US" altLang="en-US" sz="2400" smtClean="0"/>
              <a:t>Videos</a:t>
            </a:r>
          </a:p>
          <a:p>
            <a:pPr>
              <a:lnSpc>
                <a:spcPct val="150000"/>
              </a:lnSpc>
            </a:pPr>
            <a:endParaRPr lang="en-US" altLang="en-US" sz="1000" smtClean="0"/>
          </a:p>
          <a:p>
            <a:pPr>
              <a:lnSpc>
                <a:spcPct val="150000"/>
              </a:lnSpc>
            </a:pPr>
            <a:r>
              <a:rPr lang="en-US" altLang="en-US" sz="2400" smtClean="0"/>
              <a:t>Games</a:t>
            </a:r>
          </a:p>
          <a:p>
            <a:pPr>
              <a:lnSpc>
                <a:spcPct val="150000"/>
              </a:lnSpc>
            </a:pPr>
            <a:endParaRPr lang="en-US" altLang="en-US" sz="1000" smtClean="0"/>
          </a:p>
          <a:p>
            <a:r>
              <a:rPr lang="en-US" altLang="en-US" sz="2400" smtClean="0"/>
              <a:t>Questions</a:t>
            </a:r>
          </a:p>
          <a:p>
            <a:endParaRPr lang="en-US" altLang="en-US" sz="600" smtClean="0"/>
          </a:p>
          <a:p>
            <a:pPr>
              <a:lnSpc>
                <a:spcPct val="150000"/>
              </a:lnSpc>
            </a:pPr>
            <a:endParaRPr lang="en-US" altLang="en-US" sz="1800" smtClean="0"/>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E13ED13F-3230-4461-B585-D064489D7B9F}" type="slidenum">
              <a:rPr lang="en-US" altLang="en-US" sz="1400"/>
              <a:pPr>
                <a:spcBef>
                  <a:spcPct val="0"/>
                </a:spcBef>
                <a:buFontTx/>
                <a:buNone/>
              </a:pPr>
              <a:t>55</a:t>
            </a:fld>
            <a:endParaRPr lang="en-US" altLang="en-US" sz="1400"/>
          </a:p>
        </p:txBody>
      </p:sp>
      <p:sp>
        <p:nvSpPr>
          <p:cNvPr id="103427" name="Rectangle 2"/>
          <p:cNvSpPr>
            <a:spLocks noGrp="1" noChangeArrowheads="1"/>
          </p:cNvSpPr>
          <p:nvPr>
            <p:ph type="title"/>
          </p:nvPr>
        </p:nvSpPr>
        <p:spPr>
          <a:xfrm>
            <a:off x="457200" y="762000"/>
            <a:ext cx="5829300" cy="152400"/>
          </a:xfrm>
        </p:spPr>
        <p:txBody>
          <a:bodyPr/>
          <a:lstStyle/>
          <a:p>
            <a:r>
              <a:rPr lang="en-US" altLang="en-US" smtClean="0"/>
              <a:t/>
            </a:r>
            <a:br>
              <a:rPr lang="en-US" altLang="en-US" smtClean="0"/>
            </a:br>
            <a:r>
              <a:rPr lang="en-US" altLang="en-US" sz="3600" b="1" smtClean="0"/>
              <a:t>THE POWER OF QUESTIONS</a:t>
            </a:r>
          </a:p>
        </p:txBody>
      </p:sp>
      <p:sp>
        <p:nvSpPr>
          <p:cNvPr id="103428" name="Rectangle 3"/>
          <p:cNvSpPr>
            <a:spLocks noGrp="1" noChangeArrowheads="1"/>
          </p:cNvSpPr>
          <p:nvPr>
            <p:ph type="body" idx="1"/>
          </p:nvPr>
        </p:nvSpPr>
        <p:spPr>
          <a:xfrm>
            <a:off x="533400" y="2209800"/>
            <a:ext cx="5829300" cy="5486400"/>
          </a:xfrm>
        </p:spPr>
        <p:txBody>
          <a:bodyPr/>
          <a:lstStyle/>
          <a:p>
            <a:pPr algn="ctr">
              <a:buFont typeface="Monotype Sorts"/>
              <a:buNone/>
            </a:pPr>
            <a:r>
              <a:rPr lang="en-US" altLang="en-US" sz="2400" smtClean="0"/>
              <a:t>    “Judge a man by his questions rather than his answers.”</a:t>
            </a:r>
            <a:br>
              <a:rPr lang="en-US" altLang="en-US" sz="2400" smtClean="0"/>
            </a:br>
            <a:endParaRPr lang="en-US" altLang="en-US" sz="2400" smtClean="0"/>
          </a:p>
          <a:p>
            <a:pPr algn="ctr">
              <a:buFont typeface="Monotype Sorts"/>
              <a:buNone/>
            </a:pPr>
            <a:r>
              <a:rPr lang="en-US" altLang="en-US" sz="1800" i="1" smtClean="0"/>
              <a:t>                                                                                  - Voltaire</a:t>
            </a:r>
          </a:p>
          <a:p>
            <a:pPr algn="ctr">
              <a:buFontTx/>
              <a:buNone/>
            </a:pPr>
            <a:endParaRPr lang="en-US" altLang="en-US" sz="1800" smtClean="0"/>
          </a:p>
        </p:txBody>
      </p:sp>
      <p:pic>
        <p:nvPicPr>
          <p:cNvPr id="103429" name="Picture 6" title="Photo of students raising their han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4114800"/>
            <a:ext cx="5378450" cy="38100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85F86593-E58B-4554-AACA-15069EAD9D17}" type="slidenum">
              <a:rPr lang="en-US" altLang="en-US" sz="1400"/>
              <a:pPr>
                <a:spcBef>
                  <a:spcPct val="0"/>
                </a:spcBef>
                <a:buFontTx/>
                <a:buNone/>
              </a:pPr>
              <a:t>56</a:t>
            </a:fld>
            <a:endParaRPr lang="en-US" altLang="en-US" sz="1400"/>
          </a:p>
        </p:txBody>
      </p:sp>
      <p:sp>
        <p:nvSpPr>
          <p:cNvPr id="105475" name="Rectangle 2"/>
          <p:cNvSpPr>
            <a:spLocks noGrp="1" noChangeArrowheads="1"/>
          </p:cNvSpPr>
          <p:nvPr>
            <p:ph type="title"/>
          </p:nvPr>
        </p:nvSpPr>
        <p:spPr>
          <a:xfrm>
            <a:off x="381000" y="304800"/>
            <a:ext cx="5829300" cy="1143000"/>
          </a:xfrm>
        </p:spPr>
        <p:txBody>
          <a:bodyPr/>
          <a:lstStyle/>
          <a:p>
            <a:r>
              <a:rPr lang="en-US" altLang="en-US" smtClean="0"/>
              <a:t/>
            </a:r>
            <a:br>
              <a:rPr lang="en-US" altLang="en-US" smtClean="0"/>
            </a:br>
            <a:r>
              <a:rPr lang="en-US" altLang="en-US" smtClean="0"/>
              <a:t> </a:t>
            </a:r>
            <a:r>
              <a:rPr lang="en-US" altLang="en-US" sz="3600" b="1" smtClean="0"/>
              <a:t>OPEN QUESTIONS</a:t>
            </a:r>
            <a:endParaRPr lang="en-US" altLang="en-US" smtClean="0"/>
          </a:p>
        </p:txBody>
      </p:sp>
      <p:sp>
        <p:nvSpPr>
          <p:cNvPr id="105476" name="Rectangle 3"/>
          <p:cNvSpPr>
            <a:spLocks noGrp="1" noChangeArrowheads="1"/>
          </p:cNvSpPr>
          <p:nvPr>
            <p:ph type="body" idx="1"/>
          </p:nvPr>
        </p:nvSpPr>
        <p:spPr>
          <a:xfrm>
            <a:off x="533400" y="1600200"/>
            <a:ext cx="5829300" cy="5486400"/>
          </a:xfrm>
        </p:spPr>
        <p:txBody>
          <a:bodyPr/>
          <a:lstStyle/>
          <a:p>
            <a:pPr>
              <a:lnSpc>
                <a:spcPct val="80000"/>
              </a:lnSpc>
            </a:pPr>
            <a:endParaRPr lang="en-US" altLang="en-US" sz="2400" b="1" smtClean="0"/>
          </a:p>
          <a:p>
            <a:pPr>
              <a:buFontTx/>
              <a:buNone/>
            </a:pPr>
            <a:r>
              <a:rPr lang="en-US" altLang="en-US" sz="2400" u="sng" smtClean="0"/>
              <a:t>Questioning</a:t>
            </a:r>
            <a:r>
              <a:rPr lang="en-US" altLang="en-US" sz="2400" b="1" smtClean="0"/>
              <a:t> </a:t>
            </a:r>
            <a:r>
              <a:rPr lang="en-US" altLang="en-US" sz="2400" u="sng" smtClean="0"/>
              <a:t>Accomplishes:</a:t>
            </a:r>
            <a:endParaRPr lang="en-US" altLang="en-US" sz="2000" smtClean="0"/>
          </a:p>
          <a:p>
            <a:pPr>
              <a:lnSpc>
                <a:spcPct val="80000"/>
              </a:lnSpc>
              <a:buFontTx/>
              <a:buNone/>
            </a:pPr>
            <a:r>
              <a:rPr lang="en-US" altLang="en-US" sz="2000" smtClean="0"/>
              <a:t>	</a:t>
            </a:r>
          </a:p>
          <a:p>
            <a:pPr lvl="1">
              <a:buFontTx/>
              <a:buChar char="•"/>
            </a:pPr>
            <a:r>
              <a:rPr lang="en-US" altLang="en-US" sz="2400" smtClean="0"/>
              <a:t>Gathering of information, sharing ideas, learning about a situation</a:t>
            </a:r>
          </a:p>
          <a:p>
            <a:pPr>
              <a:lnSpc>
                <a:spcPct val="80000"/>
              </a:lnSpc>
            </a:pPr>
            <a:endParaRPr lang="en-US" altLang="en-US" sz="2400" smtClean="0"/>
          </a:p>
          <a:p>
            <a:pPr lvl="1">
              <a:buFontTx/>
              <a:buChar char="•"/>
            </a:pPr>
            <a:r>
              <a:rPr lang="en-US" altLang="en-US" sz="2400" smtClean="0"/>
              <a:t>Obtaining specific information</a:t>
            </a:r>
          </a:p>
          <a:p>
            <a:pPr lvl="1">
              <a:lnSpc>
                <a:spcPct val="80000"/>
              </a:lnSpc>
              <a:buFontTx/>
              <a:buChar char="•"/>
            </a:pPr>
            <a:endParaRPr lang="en-US" altLang="en-US" sz="2400" smtClean="0"/>
          </a:p>
          <a:p>
            <a:pPr lvl="1">
              <a:buFontTx/>
              <a:buChar char="•"/>
            </a:pPr>
            <a:r>
              <a:rPr lang="en-US" altLang="en-US" sz="2400" smtClean="0"/>
              <a:t>Encouraging people to think!!</a:t>
            </a:r>
          </a:p>
          <a:p>
            <a:pPr lvl="1">
              <a:lnSpc>
                <a:spcPct val="80000"/>
              </a:lnSpc>
              <a:buFontTx/>
              <a:buChar char="•"/>
            </a:pPr>
            <a:endParaRPr lang="en-US" altLang="en-US" sz="2400" b="1" smtClean="0"/>
          </a:p>
          <a:p>
            <a:pPr lvl="1">
              <a:buFontTx/>
              <a:buChar char="•"/>
            </a:pPr>
            <a:r>
              <a:rPr lang="en-US" altLang="en-US" sz="2400" smtClean="0"/>
              <a:t>Guiding a conversation</a:t>
            </a:r>
          </a:p>
          <a:p>
            <a:pPr lvl="1">
              <a:lnSpc>
                <a:spcPct val="80000"/>
              </a:lnSpc>
              <a:buFontTx/>
              <a:buChar char="•"/>
            </a:pPr>
            <a:endParaRPr lang="en-US" altLang="en-US" sz="2400" smtClean="0"/>
          </a:p>
          <a:p>
            <a:pPr lvl="1">
              <a:buFontTx/>
              <a:buChar char="•"/>
            </a:pPr>
            <a:r>
              <a:rPr lang="en-US" altLang="en-US" sz="2400" smtClean="0"/>
              <a:t>Providing general information or specific information</a:t>
            </a:r>
          </a:p>
          <a:p>
            <a:pPr lvl="1">
              <a:lnSpc>
                <a:spcPct val="80000"/>
              </a:lnSpc>
              <a:buFontTx/>
              <a:buChar char="•"/>
            </a:pPr>
            <a:endParaRPr lang="en-US" altLang="en-US" sz="2400" smtClean="0"/>
          </a:p>
          <a:p>
            <a:pPr lvl="1">
              <a:buFontTx/>
              <a:buChar char="•"/>
            </a:pPr>
            <a:r>
              <a:rPr lang="en-US" altLang="en-US" sz="2400" b="1" i="1" smtClean="0"/>
              <a:t>Demonstrating that you value the thoughts and feelings of others.</a:t>
            </a:r>
          </a:p>
          <a:p>
            <a:pPr lvl="1">
              <a:buFont typeface="Monotype Sorts"/>
              <a:buChar char="ä"/>
            </a:pPr>
            <a:endParaRPr lang="en-US" altLang="en-US" sz="2000" b="1" i="1" smtClean="0"/>
          </a:p>
          <a:p>
            <a:pPr>
              <a:lnSpc>
                <a:spcPct val="20000"/>
              </a:lnSpc>
              <a:buFontTx/>
              <a:buNone/>
            </a:pPr>
            <a:endParaRPr lang="en-US" altLang="en-US" sz="2000" smtClean="0"/>
          </a:p>
          <a:p>
            <a:pPr>
              <a:buFontTx/>
              <a:buNone/>
            </a:pPr>
            <a:r>
              <a:rPr lang="en-US" altLang="en-US" sz="2000" smtClean="0"/>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7969B72A-6C94-4548-8BBF-D49DC0125CB7}" type="slidenum">
              <a:rPr lang="en-US" altLang="en-US" sz="1400"/>
              <a:pPr>
                <a:spcBef>
                  <a:spcPct val="0"/>
                </a:spcBef>
                <a:buFontTx/>
                <a:buNone/>
              </a:pPr>
              <a:t>57</a:t>
            </a:fld>
            <a:endParaRPr lang="en-US" altLang="en-US" sz="1400"/>
          </a:p>
        </p:txBody>
      </p:sp>
      <p:sp>
        <p:nvSpPr>
          <p:cNvPr id="107523" name="Rectangle 2"/>
          <p:cNvSpPr>
            <a:spLocks noGrp="1" noChangeArrowheads="1"/>
          </p:cNvSpPr>
          <p:nvPr>
            <p:ph type="title"/>
          </p:nvPr>
        </p:nvSpPr>
        <p:spPr/>
        <p:txBody>
          <a:bodyPr/>
          <a:lstStyle/>
          <a:p>
            <a:r>
              <a:rPr lang="en-US" altLang="en-US" sz="3600" b="1" smtClean="0"/>
              <a:t>TYPES OF OPEN QUESTIONS</a:t>
            </a:r>
            <a:endParaRPr lang="en-US" altLang="en-US" smtClean="0"/>
          </a:p>
        </p:txBody>
      </p:sp>
      <p:sp>
        <p:nvSpPr>
          <p:cNvPr id="107524" name="Rectangle 3"/>
          <p:cNvSpPr>
            <a:spLocks noGrp="1" noChangeArrowheads="1"/>
          </p:cNvSpPr>
          <p:nvPr>
            <p:ph type="body" idx="1"/>
          </p:nvPr>
        </p:nvSpPr>
        <p:spPr/>
        <p:txBody>
          <a:bodyPr/>
          <a:lstStyle/>
          <a:p>
            <a:r>
              <a:rPr lang="en-US" altLang="en-US" sz="2000" smtClean="0"/>
              <a:t>What?….this will focus the training on events</a:t>
            </a:r>
          </a:p>
          <a:p>
            <a:pPr>
              <a:lnSpc>
                <a:spcPct val="80000"/>
              </a:lnSpc>
            </a:pPr>
            <a:endParaRPr lang="en-US" altLang="en-US" sz="2000" smtClean="0"/>
          </a:p>
          <a:p>
            <a:r>
              <a:rPr lang="en-US" altLang="en-US" sz="2000" smtClean="0"/>
              <a:t>How?….this will focus the training on the 	       	      process or sequence of doing things</a:t>
            </a:r>
          </a:p>
          <a:p>
            <a:pPr>
              <a:lnSpc>
                <a:spcPct val="80000"/>
              </a:lnSpc>
            </a:pPr>
            <a:endParaRPr lang="en-US" altLang="en-US" sz="2000" smtClean="0"/>
          </a:p>
          <a:p>
            <a:r>
              <a:rPr lang="en-US" altLang="en-US" sz="2000" smtClean="0"/>
              <a:t>Why?….this will require an explanation</a:t>
            </a:r>
          </a:p>
          <a:p>
            <a:pPr>
              <a:lnSpc>
                <a:spcPct val="80000"/>
              </a:lnSpc>
            </a:pPr>
            <a:endParaRPr lang="en-US" altLang="en-US" sz="2000" smtClean="0"/>
          </a:p>
          <a:p>
            <a:r>
              <a:rPr lang="en-US" altLang="en-US" sz="2000" smtClean="0"/>
              <a:t>Who can tell me about….</a:t>
            </a:r>
          </a:p>
          <a:p>
            <a:pPr>
              <a:lnSpc>
                <a:spcPct val="80000"/>
              </a:lnSpc>
            </a:pPr>
            <a:endParaRPr lang="en-US" altLang="en-US" sz="2000" smtClean="0"/>
          </a:p>
          <a:p>
            <a:r>
              <a:rPr lang="en-US" altLang="en-US" sz="2000" smtClean="0"/>
              <a:t>Please explain…</a:t>
            </a:r>
          </a:p>
          <a:p>
            <a:pPr>
              <a:lnSpc>
                <a:spcPct val="80000"/>
              </a:lnSpc>
            </a:pPr>
            <a:endParaRPr lang="en-US" altLang="en-US" sz="2000" smtClean="0"/>
          </a:p>
          <a:p>
            <a:r>
              <a:rPr lang="en-US" altLang="en-US" sz="2000" smtClean="0"/>
              <a:t>I would like your opinion regarding…</a:t>
            </a:r>
          </a:p>
          <a:p>
            <a:pPr>
              <a:lnSpc>
                <a:spcPct val="80000"/>
              </a:lnSpc>
            </a:pPr>
            <a:endParaRPr lang="en-US" altLang="en-US" sz="2000" smtClean="0"/>
          </a:p>
          <a:p>
            <a:r>
              <a:rPr lang="en-US" altLang="en-US" sz="2000" smtClean="0"/>
              <a:t>I am interested in your views of…</a:t>
            </a:r>
          </a:p>
          <a:p>
            <a:pPr>
              <a:lnSpc>
                <a:spcPct val="80000"/>
              </a:lnSpc>
            </a:pPr>
            <a:endParaRPr lang="en-US" altLang="en-US" sz="2000" smtClean="0"/>
          </a:p>
          <a:p>
            <a:r>
              <a:rPr lang="en-US" altLang="en-US" sz="2000" smtClean="0"/>
              <a:t>Tell me your feelings about...</a:t>
            </a:r>
          </a:p>
          <a:p>
            <a:endParaRPr lang="en-US" alt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61A3F4AC-4FA2-46BC-86AF-E40F5C887E05}" type="slidenum">
              <a:rPr lang="en-US" altLang="en-US" sz="1400"/>
              <a:pPr>
                <a:spcBef>
                  <a:spcPct val="0"/>
                </a:spcBef>
                <a:buFontTx/>
                <a:buNone/>
              </a:pPr>
              <a:t>58</a:t>
            </a:fld>
            <a:endParaRPr lang="en-US" altLang="en-US" sz="1400"/>
          </a:p>
        </p:txBody>
      </p:sp>
      <p:sp>
        <p:nvSpPr>
          <p:cNvPr id="109571" name="Rectangle 2"/>
          <p:cNvSpPr>
            <a:spLocks noGrp="1" noChangeArrowheads="1"/>
          </p:cNvSpPr>
          <p:nvPr>
            <p:ph type="title"/>
          </p:nvPr>
        </p:nvSpPr>
        <p:spPr>
          <a:xfrm>
            <a:off x="609600" y="762000"/>
            <a:ext cx="5829300" cy="939800"/>
          </a:xfrm>
        </p:spPr>
        <p:txBody>
          <a:bodyPr/>
          <a:lstStyle/>
          <a:p>
            <a:r>
              <a:rPr lang="en-US" altLang="en-US" sz="3600" b="1" smtClean="0"/>
              <a:t>THE DIFFERENCE</a:t>
            </a:r>
          </a:p>
        </p:txBody>
      </p:sp>
      <p:sp>
        <p:nvSpPr>
          <p:cNvPr id="109572" name="Rectangle 4"/>
          <p:cNvSpPr>
            <a:spLocks noGrp="1" noChangeArrowheads="1"/>
          </p:cNvSpPr>
          <p:nvPr>
            <p:ph type="body" sz="half" idx="1"/>
          </p:nvPr>
        </p:nvSpPr>
        <p:spPr>
          <a:xfrm>
            <a:off x="533400" y="2209800"/>
            <a:ext cx="2838450" cy="5943600"/>
          </a:xfrm>
        </p:spPr>
        <p:txBody>
          <a:bodyPr/>
          <a:lstStyle/>
          <a:p>
            <a:pPr>
              <a:buFontTx/>
              <a:buNone/>
            </a:pPr>
            <a:r>
              <a:rPr lang="en-US" altLang="en-US" sz="2000" smtClean="0"/>
              <a:t>Let me tell you why you need to …</a:t>
            </a:r>
          </a:p>
          <a:p>
            <a:pPr>
              <a:buFontTx/>
              <a:buNone/>
            </a:pPr>
            <a:endParaRPr lang="en-US" altLang="en-US" sz="2000" smtClean="0"/>
          </a:p>
          <a:p>
            <a:pPr>
              <a:buFontTx/>
              <a:buNone/>
            </a:pPr>
            <a:r>
              <a:rPr lang="en-US" altLang="en-US" sz="2000" smtClean="0"/>
              <a:t>You shouldn’t do this because…</a:t>
            </a:r>
          </a:p>
          <a:p>
            <a:pPr>
              <a:buFontTx/>
              <a:buNone/>
            </a:pPr>
            <a:endParaRPr lang="en-US" altLang="en-US" sz="2000" smtClean="0"/>
          </a:p>
          <a:p>
            <a:pPr>
              <a:buFontTx/>
              <a:buNone/>
            </a:pPr>
            <a:r>
              <a:rPr lang="en-US" altLang="en-US" sz="2000" smtClean="0"/>
              <a:t>The best way to do this is…</a:t>
            </a:r>
          </a:p>
          <a:p>
            <a:pPr>
              <a:buFontTx/>
              <a:buNone/>
            </a:pPr>
            <a:endParaRPr lang="en-US" altLang="en-US" sz="2000" smtClean="0"/>
          </a:p>
          <a:p>
            <a:pPr>
              <a:buFontTx/>
              <a:buNone/>
            </a:pPr>
            <a:r>
              <a:rPr lang="en-US" altLang="en-US" sz="2000" smtClean="0"/>
              <a:t>My experience in this is…</a:t>
            </a:r>
          </a:p>
          <a:p>
            <a:pPr>
              <a:buFontTx/>
              <a:buNone/>
            </a:pPr>
            <a:endParaRPr lang="en-US" altLang="en-US" sz="2000" smtClean="0"/>
          </a:p>
          <a:p>
            <a:pPr>
              <a:buFontTx/>
              <a:buNone/>
            </a:pPr>
            <a:r>
              <a:rPr lang="en-US" altLang="en-US" sz="2000" smtClean="0"/>
              <a:t>If you use this tool, be sure to…</a:t>
            </a:r>
          </a:p>
          <a:p>
            <a:pPr>
              <a:buFontTx/>
              <a:buNone/>
            </a:pPr>
            <a:endParaRPr lang="en-US" altLang="en-US" sz="2000" smtClean="0"/>
          </a:p>
          <a:p>
            <a:pPr>
              <a:buFontTx/>
              <a:buNone/>
            </a:pPr>
            <a:r>
              <a:rPr lang="en-US" altLang="en-US" sz="2000" smtClean="0"/>
              <a:t>I am going to do this because…</a:t>
            </a:r>
          </a:p>
          <a:p>
            <a:pPr>
              <a:buFontTx/>
              <a:buNone/>
            </a:pPr>
            <a:endParaRPr lang="en-US" altLang="en-US" sz="2000" smtClean="0"/>
          </a:p>
          <a:p>
            <a:pPr>
              <a:buFontTx/>
              <a:buNone/>
            </a:pPr>
            <a:endParaRPr lang="en-US" altLang="en-US" sz="2000" smtClean="0"/>
          </a:p>
        </p:txBody>
      </p:sp>
      <p:sp>
        <p:nvSpPr>
          <p:cNvPr id="109573" name="Rectangle 6"/>
          <p:cNvSpPr>
            <a:spLocks noChangeArrowheads="1"/>
          </p:cNvSpPr>
          <p:nvPr/>
        </p:nvSpPr>
        <p:spPr bwMode="auto">
          <a:xfrm>
            <a:off x="3429000" y="2209800"/>
            <a:ext cx="283845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r>
              <a:rPr lang="en-US" altLang="en-US" sz="2000"/>
              <a:t>Who can tell me why you need to …?</a:t>
            </a:r>
          </a:p>
          <a:p>
            <a:pPr>
              <a:buFontTx/>
              <a:buNone/>
            </a:pPr>
            <a:endParaRPr lang="en-US" altLang="en-US" sz="2000"/>
          </a:p>
          <a:p>
            <a:pPr>
              <a:buFontTx/>
              <a:buNone/>
            </a:pPr>
            <a:r>
              <a:rPr lang="en-US" altLang="en-US" sz="2000"/>
              <a:t>If I were to do this, what would happen?</a:t>
            </a:r>
          </a:p>
          <a:p>
            <a:pPr>
              <a:buFontTx/>
              <a:buNone/>
            </a:pPr>
            <a:endParaRPr lang="en-US" altLang="en-US" sz="2000"/>
          </a:p>
          <a:p>
            <a:pPr>
              <a:buFontTx/>
              <a:buNone/>
            </a:pPr>
            <a:r>
              <a:rPr lang="en-US" altLang="en-US" sz="2000"/>
              <a:t>What do you think is the best way to do this?</a:t>
            </a:r>
          </a:p>
          <a:p>
            <a:pPr>
              <a:buFontTx/>
              <a:buNone/>
            </a:pPr>
            <a:endParaRPr lang="en-US" altLang="en-US" sz="2000"/>
          </a:p>
          <a:p>
            <a:pPr>
              <a:buFontTx/>
              <a:buNone/>
            </a:pPr>
            <a:r>
              <a:rPr lang="en-US" altLang="en-US" sz="2000"/>
              <a:t>What is your experience in this?</a:t>
            </a:r>
          </a:p>
          <a:p>
            <a:pPr>
              <a:buFontTx/>
              <a:buNone/>
            </a:pPr>
            <a:endParaRPr lang="en-US" altLang="en-US" sz="2000"/>
          </a:p>
          <a:p>
            <a:pPr>
              <a:buFontTx/>
              <a:buNone/>
            </a:pPr>
            <a:r>
              <a:rPr lang="en-US" altLang="en-US" sz="2000"/>
              <a:t>How should you use this tool?</a:t>
            </a:r>
          </a:p>
          <a:p>
            <a:pPr>
              <a:buFontTx/>
              <a:buNone/>
            </a:pPr>
            <a:endParaRPr lang="en-US" altLang="en-US" sz="2000"/>
          </a:p>
          <a:p>
            <a:pPr>
              <a:buFontTx/>
              <a:buNone/>
            </a:pPr>
            <a:r>
              <a:rPr lang="en-US" altLang="en-US" sz="2000"/>
              <a:t>Why would I do this?</a:t>
            </a:r>
          </a:p>
          <a:p>
            <a:pPr>
              <a:buFontTx/>
              <a:buNone/>
            </a:pPr>
            <a:endParaRPr lang="en-US" altLang="en-US" sz="2000"/>
          </a:p>
          <a:p>
            <a:pPr>
              <a:buFontTx/>
              <a:buNone/>
            </a:pPr>
            <a:endParaRPr lang="en-US" altLang="en-US" sz="20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AB207C5C-1176-4B60-AB95-23F216AA374D}" type="slidenum">
              <a:rPr lang="en-US" altLang="en-US" sz="1400"/>
              <a:pPr>
                <a:spcBef>
                  <a:spcPct val="0"/>
                </a:spcBef>
                <a:buFontTx/>
                <a:buNone/>
              </a:pPr>
              <a:t>59</a:t>
            </a:fld>
            <a:endParaRPr lang="en-US" altLang="en-US" sz="1400"/>
          </a:p>
        </p:txBody>
      </p:sp>
      <p:sp>
        <p:nvSpPr>
          <p:cNvPr id="111619" name="Rectangle 2"/>
          <p:cNvSpPr>
            <a:spLocks noGrp="1" noChangeArrowheads="1"/>
          </p:cNvSpPr>
          <p:nvPr>
            <p:ph type="title"/>
          </p:nvPr>
        </p:nvSpPr>
        <p:spPr>
          <a:xfrm>
            <a:off x="533400" y="762000"/>
            <a:ext cx="5829300" cy="939800"/>
          </a:xfrm>
        </p:spPr>
        <p:txBody>
          <a:bodyPr/>
          <a:lstStyle/>
          <a:p>
            <a:r>
              <a:rPr lang="en-US" altLang="en-US" sz="3600" b="1" smtClean="0"/>
              <a:t>ANOTHER GOOD REASON TO QUESTION</a:t>
            </a:r>
          </a:p>
        </p:txBody>
      </p:sp>
      <p:sp>
        <p:nvSpPr>
          <p:cNvPr id="111620" name="Rectangle 3"/>
          <p:cNvSpPr>
            <a:spLocks noGrp="1" noChangeArrowheads="1"/>
          </p:cNvSpPr>
          <p:nvPr>
            <p:ph type="body" idx="1"/>
          </p:nvPr>
        </p:nvSpPr>
        <p:spPr/>
        <p:txBody>
          <a:bodyPr/>
          <a:lstStyle/>
          <a:p>
            <a:pPr marL="0" indent="0" algn="ctr">
              <a:buFontTx/>
              <a:buNone/>
            </a:pPr>
            <a:r>
              <a:rPr lang="en-US" altLang="en-US" smtClean="0"/>
              <a:t>It makes the trainer’s life a lot easier!</a:t>
            </a:r>
          </a:p>
        </p:txBody>
      </p:sp>
      <p:pic>
        <p:nvPicPr>
          <p:cNvPr id="111621" name="Picture 8" title="Photo of students sitting in a clas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4114800"/>
            <a:ext cx="4762500" cy="35718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B364C961-E654-4D31-8C3B-E43DA6EA5B38}" type="slidenum">
              <a:rPr lang="en-US" altLang="en-US" sz="1400"/>
              <a:pPr>
                <a:spcBef>
                  <a:spcPct val="0"/>
                </a:spcBef>
                <a:buFontTx/>
                <a:buNone/>
              </a:pPr>
              <a:t>6</a:t>
            </a:fld>
            <a:endParaRPr lang="en-US" altLang="en-US" sz="1400"/>
          </a:p>
        </p:txBody>
      </p:sp>
      <p:sp>
        <p:nvSpPr>
          <p:cNvPr id="17411" name="Rectangle 2"/>
          <p:cNvSpPr>
            <a:spLocks noGrp="1" noChangeArrowheads="1"/>
          </p:cNvSpPr>
          <p:nvPr>
            <p:ph type="title"/>
          </p:nvPr>
        </p:nvSpPr>
        <p:spPr>
          <a:xfrm>
            <a:off x="457200" y="685800"/>
            <a:ext cx="5829300" cy="787400"/>
          </a:xfrm>
        </p:spPr>
        <p:txBody>
          <a:bodyPr lIns="92075" tIns="46038" rIns="92075" bIns="46038"/>
          <a:lstStyle/>
          <a:p>
            <a:r>
              <a:rPr lang="en-US" altLang="en-US" sz="3600" b="1" smtClean="0">
                <a:solidFill>
                  <a:schemeClr val="tx1"/>
                </a:solidFill>
              </a:rPr>
              <a:t>COURSE OBJECTIVES</a:t>
            </a:r>
            <a:endParaRPr lang="en-US" altLang="en-US" smtClean="0">
              <a:solidFill>
                <a:schemeClr val="tx1"/>
              </a:solidFill>
            </a:endParaRPr>
          </a:p>
        </p:txBody>
      </p:sp>
      <p:sp>
        <p:nvSpPr>
          <p:cNvPr id="17412" name="Rectangle 3"/>
          <p:cNvSpPr>
            <a:spLocks noGrp="1" noChangeArrowheads="1"/>
          </p:cNvSpPr>
          <p:nvPr>
            <p:ph type="body" idx="1"/>
          </p:nvPr>
        </p:nvSpPr>
        <p:spPr>
          <a:xfrm>
            <a:off x="685800" y="2514600"/>
            <a:ext cx="5829300" cy="5867400"/>
          </a:xfrm>
        </p:spPr>
        <p:txBody>
          <a:bodyPr lIns="92075" tIns="46038" rIns="92075" bIns="46038"/>
          <a:lstStyle/>
          <a:p>
            <a:r>
              <a:rPr lang="en-US" altLang="en-US" sz="2400" smtClean="0">
                <a:solidFill>
                  <a:srgbClr val="000000"/>
                </a:solidFill>
              </a:rPr>
              <a:t>Demonstrate four qualities of a good trainer</a:t>
            </a:r>
          </a:p>
          <a:p>
            <a:pPr>
              <a:lnSpc>
                <a:spcPct val="150000"/>
              </a:lnSpc>
            </a:pPr>
            <a:r>
              <a:rPr lang="en-US" altLang="en-US" sz="2400" smtClean="0">
                <a:solidFill>
                  <a:srgbClr val="000000"/>
                </a:solidFill>
              </a:rPr>
              <a:t>List four things to prepare for training</a:t>
            </a:r>
          </a:p>
          <a:p>
            <a:pPr>
              <a:lnSpc>
                <a:spcPct val="150000"/>
              </a:lnSpc>
            </a:pPr>
            <a:r>
              <a:rPr lang="en-US" altLang="en-US" sz="2400" smtClean="0">
                <a:solidFill>
                  <a:srgbClr val="000000"/>
                </a:solidFill>
              </a:rPr>
              <a:t>Conduct a Training Needs Assessment</a:t>
            </a:r>
          </a:p>
          <a:p>
            <a:pPr>
              <a:lnSpc>
                <a:spcPct val="150000"/>
              </a:lnSpc>
            </a:pPr>
            <a:r>
              <a:rPr lang="en-US" altLang="en-US" sz="2400" smtClean="0">
                <a:solidFill>
                  <a:srgbClr val="000000"/>
                </a:solidFill>
              </a:rPr>
              <a:t>Create an effective learning environment</a:t>
            </a:r>
          </a:p>
          <a:p>
            <a:pPr>
              <a:lnSpc>
                <a:spcPct val="150000"/>
              </a:lnSpc>
            </a:pPr>
            <a:r>
              <a:rPr lang="en-US" altLang="en-US" sz="2400" smtClean="0">
                <a:solidFill>
                  <a:srgbClr val="000000"/>
                </a:solidFill>
              </a:rPr>
              <a:t>Use at least two types of classroom training media effectively</a:t>
            </a:r>
          </a:p>
          <a:p>
            <a:pPr>
              <a:lnSpc>
                <a:spcPct val="150000"/>
              </a:lnSpc>
            </a:pPr>
            <a:r>
              <a:rPr lang="en-US" altLang="en-US" sz="2400" smtClean="0">
                <a:solidFill>
                  <a:srgbClr val="000000"/>
                </a:solidFill>
              </a:rPr>
              <a:t>Use four participative training methods</a:t>
            </a:r>
          </a:p>
          <a:p>
            <a:r>
              <a:rPr lang="en-US" altLang="en-US" sz="2400" smtClean="0">
                <a:solidFill>
                  <a:srgbClr val="000000"/>
                </a:solidFill>
              </a:rPr>
              <a:t>Use vocal, verbal and visual skills to conduct an effective training class</a:t>
            </a:r>
          </a:p>
          <a:p>
            <a:pPr>
              <a:lnSpc>
                <a:spcPct val="150000"/>
              </a:lnSpc>
            </a:pPr>
            <a:r>
              <a:rPr lang="en-US" altLang="en-US" sz="2400" smtClean="0">
                <a:solidFill>
                  <a:srgbClr val="000000"/>
                </a:solidFill>
              </a:rPr>
              <a:t>Assess training effectiveness</a:t>
            </a:r>
          </a:p>
          <a:p>
            <a:pPr>
              <a:lnSpc>
                <a:spcPct val="80000"/>
              </a:lnSpc>
            </a:pPr>
            <a:endParaRPr lang="en-US" altLang="en-US" sz="2400" smtClean="0">
              <a:solidFill>
                <a:srgbClr val="000000"/>
              </a:solidFill>
            </a:endParaRPr>
          </a:p>
          <a:p>
            <a:pPr>
              <a:lnSpc>
                <a:spcPct val="80000"/>
              </a:lnSpc>
            </a:pPr>
            <a:endParaRPr lang="en-US" altLang="en-US" sz="2400" smtClean="0">
              <a:solidFill>
                <a:srgbClr val="000000"/>
              </a:solidFill>
            </a:endParaRPr>
          </a:p>
          <a:p>
            <a:pPr>
              <a:lnSpc>
                <a:spcPct val="80000"/>
              </a:lnSpc>
              <a:buFontTx/>
              <a:buNone/>
            </a:pPr>
            <a:endParaRPr lang="en-US" altLang="en-US" sz="2400" smtClean="0">
              <a:solidFill>
                <a:srgbClr val="000000"/>
              </a:solidFill>
            </a:endParaRPr>
          </a:p>
        </p:txBody>
      </p:sp>
      <p:sp>
        <p:nvSpPr>
          <p:cNvPr id="17413" name="Text Box 0"/>
          <p:cNvSpPr txBox="1">
            <a:spLocks noChangeArrowheads="1"/>
          </p:cNvSpPr>
          <p:nvPr/>
        </p:nvSpPr>
        <p:spPr bwMode="auto">
          <a:xfrm>
            <a:off x="804863" y="1676400"/>
            <a:ext cx="55721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Upon completion of this training course, the</a:t>
            </a:r>
          </a:p>
          <a:p>
            <a:pPr>
              <a:spcBef>
                <a:spcPct val="0"/>
              </a:spcBef>
              <a:buFontTx/>
              <a:buNone/>
            </a:pPr>
            <a:r>
              <a:rPr lang="en-US" altLang="en-US" sz="2400"/>
              <a:t>learners will have the ability to:</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9E398C20-16D9-498E-9A3A-41E7941304DC}" type="slidenum">
              <a:rPr lang="en-US" altLang="en-US" sz="1400"/>
              <a:pPr>
                <a:spcBef>
                  <a:spcPct val="0"/>
                </a:spcBef>
                <a:buFontTx/>
                <a:buNone/>
              </a:pPr>
              <a:t>60</a:t>
            </a:fld>
            <a:endParaRPr lang="en-US" altLang="en-US" sz="1400"/>
          </a:p>
        </p:txBody>
      </p:sp>
      <p:sp>
        <p:nvSpPr>
          <p:cNvPr id="113667" name="Rectangle 2"/>
          <p:cNvSpPr>
            <a:spLocks noGrp="1" noChangeArrowheads="1"/>
          </p:cNvSpPr>
          <p:nvPr>
            <p:ph type="title"/>
          </p:nvPr>
        </p:nvSpPr>
        <p:spPr>
          <a:xfrm>
            <a:off x="533400" y="685800"/>
            <a:ext cx="5829300" cy="939800"/>
          </a:xfrm>
        </p:spPr>
        <p:txBody>
          <a:bodyPr/>
          <a:lstStyle/>
          <a:p>
            <a:r>
              <a:rPr lang="en-US" altLang="en-US" sz="3600" b="1" smtClean="0"/>
              <a:t>QUESTIONING</a:t>
            </a:r>
          </a:p>
        </p:txBody>
      </p:sp>
      <p:sp>
        <p:nvSpPr>
          <p:cNvPr id="113668" name="Rectangle 3"/>
          <p:cNvSpPr>
            <a:spLocks noGrp="1" noChangeArrowheads="1"/>
          </p:cNvSpPr>
          <p:nvPr>
            <p:ph type="body" sz="half" idx="1"/>
          </p:nvPr>
        </p:nvSpPr>
        <p:spPr>
          <a:xfrm>
            <a:off x="533400" y="3962400"/>
            <a:ext cx="2838450" cy="4953000"/>
          </a:xfrm>
        </p:spPr>
        <p:txBody>
          <a:bodyPr/>
          <a:lstStyle/>
          <a:p>
            <a:pPr marL="533400" indent="-533400">
              <a:buFontTx/>
              <a:buAutoNum type="arabicPeriod"/>
            </a:pPr>
            <a:r>
              <a:rPr lang="en-US" altLang="en-US" sz="1800" b="1" smtClean="0"/>
              <a:t>____________________________________</a:t>
            </a:r>
          </a:p>
          <a:p>
            <a:pPr marL="533400" indent="-533400">
              <a:buFontTx/>
              <a:buAutoNum type="arabicPeriod"/>
            </a:pPr>
            <a:endParaRPr lang="en-US" altLang="en-US" sz="1800" b="1" smtClean="0"/>
          </a:p>
          <a:p>
            <a:pPr marL="533400" indent="-533400">
              <a:buFontTx/>
              <a:buAutoNum type="arabicPeriod"/>
            </a:pPr>
            <a:r>
              <a:rPr lang="en-US" altLang="en-US" sz="1800" b="1" smtClean="0"/>
              <a:t>____________________________________</a:t>
            </a:r>
          </a:p>
          <a:p>
            <a:pPr marL="533400" indent="-533400">
              <a:buFontTx/>
              <a:buAutoNum type="arabicPeriod"/>
            </a:pPr>
            <a:endParaRPr lang="en-US" altLang="en-US" sz="1800" b="1" smtClean="0"/>
          </a:p>
          <a:p>
            <a:pPr marL="533400" indent="-533400">
              <a:buFontTx/>
              <a:buAutoNum type="arabicPeriod"/>
            </a:pPr>
            <a:r>
              <a:rPr lang="en-US" altLang="en-US" sz="1800" b="1" smtClean="0"/>
              <a:t>____________________________________</a:t>
            </a:r>
          </a:p>
          <a:p>
            <a:pPr marL="533400" indent="-533400">
              <a:buFontTx/>
              <a:buAutoNum type="arabicPeriod"/>
            </a:pPr>
            <a:endParaRPr lang="en-US" altLang="en-US" sz="1800" b="1" smtClean="0"/>
          </a:p>
          <a:p>
            <a:pPr marL="533400" indent="-533400">
              <a:buFontTx/>
              <a:buAutoNum type="arabicPeriod"/>
            </a:pPr>
            <a:r>
              <a:rPr lang="en-US" altLang="en-US" sz="1800" b="1" smtClean="0"/>
              <a:t>____________________________________</a:t>
            </a:r>
          </a:p>
          <a:p>
            <a:pPr marL="533400" indent="-533400">
              <a:buFontTx/>
              <a:buAutoNum type="arabicPeriod"/>
            </a:pPr>
            <a:endParaRPr lang="en-US" altLang="en-US" sz="1800" b="1" smtClean="0"/>
          </a:p>
          <a:p>
            <a:pPr marL="533400" indent="-533400">
              <a:buFontTx/>
              <a:buAutoNum type="arabicPeriod"/>
            </a:pPr>
            <a:r>
              <a:rPr lang="en-US" altLang="en-US" sz="1800" b="1" smtClean="0"/>
              <a:t>____________________________________</a:t>
            </a:r>
          </a:p>
        </p:txBody>
      </p:sp>
      <p:sp>
        <p:nvSpPr>
          <p:cNvPr id="113669" name="Text Box 5"/>
          <p:cNvSpPr txBox="1">
            <a:spLocks noChangeArrowheads="1"/>
          </p:cNvSpPr>
          <p:nvPr/>
        </p:nvSpPr>
        <p:spPr bwMode="auto">
          <a:xfrm>
            <a:off x="593725" y="2019300"/>
            <a:ext cx="586740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r>
              <a:rPr lang="en-US" altLang="en-US" sz="1800"/>
              <a:t>In the space provided below, write 5 statements regarding the </a:t>
            </a:r>
          </a:p>
          <a:p>
            <a:pPr>
              <a:buFontTx/>
              <a:buNone/>
            </a:pPr>
            <a:r>
              <a:rPr lang="en-US" altLang="en-US" sz="1800"/>
              <a:t>training you will be conducting.  After finishing those 5 </a:t>
            </a:r>
          </a:p>
          <a:p>
            <a:pPr>
              <a:buFontTx/>
              <a:buNone/>
            </a:pPr>
            <a:r>
              <a:rPr lang="en-US" altLang="en-US" sz="1800"/>
              <a:t>statements, turn them into open ended questions.</a:t>
            </a:r>
          </a:p>
          <a:p>
            <a:pPr>
              <a:buFontTx/>
              <a:buNone/>
            </a:pPr>
            <a:endParaRPr lang="en-US" altLang="en-US" sz="1800"/>
          </a:p>
          <a:p>
            <a:pPr>
              <a:buFontTx/>
              <a:buNone/>
            </a:pPr>
            <a:r>
              <a:rPr lang="en-US" altLang="en-US" sz="1800"/>
              <a:t>           </a:t>
            </a:r>
            <a:r>
              <a:rPr lang="en-US" altLang="en-US" sz="1800" u="sng"/>
              <a:t>STATEMENTS</a:t>
            </a:r>
            <a:r>
              <a:rPr lang="en-US" altLang="en-US" sz="1800"/>
              <a:t>		  </a:t>
            </a:r>
            <a:r>
              <a:rPr lang="en-US" altLang="en-US" sz="1800" u="sng"/>
              <a:t>QUESTIONS</a:t>
            </a:r>
          </a:p>
          <a:p>
            <a:pPr>
              <a:spcBef>
                <a:spcPct val="0"/>
              </a:spcBef>
              <a:buFontTx/>
              <a:buNone/>
            </a:pPr>
            <a:endParaRPr lang="en-US" altLang="en-US" sz="1800" u="sng"/>
          </a:p>
        </p:txBody>
      </p:sp>
      <p:sp>
        <p:nvSpPr>
          <p:cNvPr id="113670" name="Rectangle 6"/>
          <p:cNvSpPr>
            <a:spLocks noChangeArrowheads="1"/>
          </p:cNvSpPr>
          <p:nvPr/>
        </p:nvSpPr>
        <p:spPr bwMode="auto">
          <a:xfrm>
            <a:off x="3581400" y="3962400"/>
            <a:ext cx="283845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Tx/>
              <a:buAutoNum type="arabicPeriod"/>
            </a:pPr>
            <a:r>
              <a:rPr lang="en-US" altLang="en-US" sz="1800" b="1"/>
              <a:t>____________________________________</a:t>
            </a:r>
          </a:p>
          <a:p>
            <a:pPr>
              <a:buFontTx/>
              <a:buAutoNum type="arabicPeriod"/>
            </a:pPr>
            <a:endParaRPr lang="en-US" altLang="en-US" sz="1800" b="1"/>
          </a:p>
          <a:p>
            <a:pPr>
              <a:buFontTx/>
              <a:buAutoNum type="arabicPeriod"/>
            </a:pPr>
            <a:r>
              <a:rPr lang="en-US" altLang="en-US" sz="1800" b="1"/>
              <a:t>____________________________________</a:t>
            </a:r>
          </a:p>
          <a:p>
            <a:pPr>
              <a:buFontTx/>
              <a:buAutoNum type="arabicPeriod"/>
            </a:pPr>
            <a:endParaRPr lang="en-US" altLang="en-US" sz="1800" b="1"/>
          </a:p>
          <a:p>
            <a:pPr>
              <a:buFontTx/>
              <a:buAutoNum type="arabicPeriod"/>
            </a:pPr>
            <a:r>
              <a:rPr lang="en-US" altLang="en-US" sz="1800" b="1"/>
              <a:t>____________________________________</a:t>
            </a:r>
          </a:p>
          <a:p>
            <a:pPr>
              <a:buFontTx/>
              <a:buAutoNum type="arabicPeriod"/>
            </a:pPr>
            <a:endParaRPr lang="en-US" altLang="en-US" sz="1800" b="1"/>
          </a:p>
          <a:p>
            <a:pPr>
              <a:buFontTx/>
              <a:buAutoNum type="arabicPeriod"/>
            </a:pPr>
            <a:r>
              <a:rPr lang="en-US" altLang="en-US" sz="1800" b="1"/>
              <a:t>____________________________________</a:t>
            </a:r>
          </a:p>
          <a:p>
            <a:pPr>
              <a:buFontTx/>
              <a:buAutoNum type="arabicPeriod"/>
            </a:pPr>
            <a:endParaRPr lang="en-US" altLang="en-US" sz="1800" b="1"/>
          </a:p>
          <a:p>
            <a:pPr>
              <a:buFontTx/>
              <a:buAutoNum type="arabicPeriod"/>
            </a:pPr>
            <a:r>
              <a:rPr lang="en-US" altLang="en-US" sz="1800" b="1"/>
              <a:t>____________________________________</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514350" y="685800"/>
            <a:ext cx="5829300" cy="939800"/>
          </a:xfrm>
        </p:spPr>
        <p:txBody>
          <a:bodyPr/>
          <a:lstStyle/>
          <a:p>
            <a:r>
              <a:rPr lang="en-US" altLang="en-US" sz="3600" b="1" smtClean="0"/>
              <a:t>    TRAINING METHODS</a:t>
            </a:r>
            <a:r>
              <a:rPr lang="en-US" altLang="en-US" smtClean="0"/>
              <a:t>	</a:t>
            </a:r>
          </a:p>
        </p:txBody>
      </p:sp>
      <p:sp>
        <p:nvSpPr>
          <p:cNvPr id="115715" name="Slide Number Placeholder 3"/>
          <p:cNvSpPr>
            <a:spLocks noGrp="1"/>
          </p:cNvSpPr>
          <p:nvPr>
            <p:ph type="sldNum" sz="quarter" idx="12"/>
          </p:nvPr>
        </p:nvSpPr>
        <p:spPr>
          <a:xfrm>
            <a:off x="6019800" y="8686800"/>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B74826B1-AE91-4533-8FDB-172E0389E9AD}" type="slidenum">
              <a:rPr lang="en-GB" altLang="en-US" sz="1400"/>
              <a:pPr algn="l">
                <a:spcBef>
                  <a:spcPct val="0"/>
                </a:spcBef>
                <a:buFontTx/>
                <a:buNone/>
              </a:pPr>
              <a:t>61</a:t>
            </a:fld>
            <a:endParaRPr lang="en-GB" altLang="en-US" sz="1400"/>
          </a:p>
        </p:txBody>
      </p:sp>
      <p:sp>
        <p:nvSpPr>
          <p:cNvPr id="115716" name="Content Placeholder 6"/>
          <p:cNvSpPr>
            <a:spLocks noGrp="1"/>
          </p:cNvSpPr>
          <p:nvPr>
            <p:ph sz="half" idx="4294967295"/>
          </p:nvPr>
        </p:nvSpPr>
        <p:spPr>
          <a:xfrm>
            <a:off x="533400" y="2057400"/>
            <a:ext cx="5829300" cy="3459163"/>
          </a:xfrm>
        </p:spPr>
        <p:txBody>
          <a:bodyPr/>
          <a:lstStyle/>
          <a:p>
            <a:pPr marL="0" indent="0">
              <a:buFontTx/>
              <a:buNone/>
            </a:pPr>
            <a:r>
              <a:rPr lang="en-US" altLang="en-US" sz="2400" smtClean="0"/>
              <a:t>Why use a variety of  learning methods?</a:t>
            </a:r>
          </a:p>
          <a:p>
            <a:pPr marL="0" indent="0">
              <a:buFontTx/>
              <a:buNone/>
            </a:pPr>
            <a:r>
              <a:rPr lang="en-US" alt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altLang="en-US" sz="3600" b="1" smtClean="0"/>
              <a:t>USING DIFFERENT METHODS</a:t>
            </a:r>
          </a:p>
        </p:txBody>
      </p:sp>
      <p:sp>
        <p:nvSpPr>
          <p:cNvPr id="117763" name="Content Placeholder 2"/>
          <p:cNvSpPr>
            <a:spLocks noGrp="1"/>
          </p:cNvSpPr>
          <p:nvPr>
            <p:ph sz="half" idx="1"/>
          </p:nvPr>
        </p:nvSpPr>
        <p:spPr>
          <a:xfrm>
            <a:off x="533400" y="1981200"/>
            <a:ext cx="5829300" cy="3570288"/>
          </a:xfrm>
        </p:spPr>
        <p:txBody>
          <a:bodyPr/>
          <a:lstStyle/>
          <a:p>
            <a:pPr>
              <a:lnSpc>
                <a:spcPct val="200000"/>
              </a:lnSpc>
              <a:buFont typeface="Times New Roman" pitchFamily="18" charset="0"/>
              <a:buAutoNum type="arabicPeriod"/>
            </a:pPr>
            <a:r>
              <a:rPr lang="en-US" altLang="en-US" sz="2400" smtClean="0"/>
              <a:t>Generates interest</a:t>
            </a:r>
          </a:p>
          <a:p>
            <a:pPr>
              <a:lnSpc>
                <a:spcPct val="200000"/>
              </a:lnSpc>
              <a:buFont typeface="Times New Roman" pitchFamily="18" charset="0"/>
              <a:buAutoNum type="arabicPeriod"/>
            </a:pPr>
            <a:r>
              <a:rPr lang="en-US" altLang="en-US" sz="2400" smtClean="0"/>
              <a:t>People learn in different ways</a:t>
            </a:r>
          </a:p>
          <a:p>
            <a:pPr>
              <a:lnSpc>
                <a:spcPct val="200000"/>
              </a:lnSpc>
              <a:buFont typeface="Times New Roman" pitchFamily="18" charset="0"/>
              <a:buAutoNum type="arabicPeriod"/>
            </a:pPr>
            <a:r>
              <a:rPr lang="en-US" altLang="en-US" sz="2400" smtClean="0"/>
              <a:t>People learn at different rates</a:t>
            </a:r>
          </a:p>
          <a:p>
            <a:pPr>
              <a:lnSpc>
                <a:spcPct val="200000"/>
              </a:lnSpc>
              <a:buFont typeface="Times New Roman" pitchFamily="18" charset="0"/>
              <a:buAutoNum type="arabicPeriod"/>
            </a:pPr>
            <a:r>
              <a:rPr lang="en-US" altLang="en-US" sz="2400" smtClean="0"/>
              <a:t>People learn from different experiences</a:t>
            </a:r>
          </a:p>
          <a:p>
            <a:pPr>
              <a:lnSpc>
                <a:spcPct val="200000"/>
              </a:lnSpc>
              <a:buFont typeface="Times New Roman" pitchFamily="18" charset="0"/>
              <a:buAutoNum type="arabicPeriod"/>
            </a:pPr>
            <a:r>
              <a:rPr lang="en-US" altLang="en-US" sz="2400" smtClean="0"/>
              <a:t>People learn from fun experiences</a:t>
            </a:r>
          </a:p>
          <a:p>
            <a:pPr>
              <a:buFont typeface="Times New Roman" pitchFamily="18" charset="0"/>
              <a:buAutoNum type="arabicPeriod"/>
            </a:pPr>
            <a:endParaRPr lang="en-US" altLang="en-US" sz="2400" smtClean="0"/>
          </a:p>
        </p:txBody>
      </p:sp>
      <p:sp>
        <p:nvSpPr>
          <p:cNvPr id="117764" name="Slide Number Placeholder 3"/>
          <p:cNvSpPr>
            <a:spLocks noGrp="1"/>
          </p:cNvSpPr>
          <p:nvPr>
            <p:ph type="sldNum" sz="quarter" idx="12"/>
          </p:nvPr>
        </p:nvSpPr>
        <p:spPr>
          <a:xfrm>
            <a:off x="5943600" y="8686800"/>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D16C86A3-D40D-4843-B4C9-FEA4DD3CBE06}" type="slidenum">
              <a:rPr lang="en-GB" altLang="en-US" sz="1400"/>
              <a:pPr algn="l">
                <a:spcBef>
                  <a:spcPct val="0"/>
                </a:spcBef>
                <a:buFontTx/>
                <a:buNone/>
              </a:pPr>
              <a:t>62</a:t>
            </a:fld>
            <a:endParaRPr lang="en-GB" altLang="en-US" sz="1400"/>
          </a:p>
        </p:txBody>
      </p:sp>
      <p:pic>
        <p:nvPicPr>
          <p:cNvPr id="117765" name="Picture 4" descr="http://www.cmft.nhs.uk/published/UserUpload/image/education/NewLogoRGB.jpg" title="Decorative image of a person juggl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600" y="6389688"/>
            <a:ext cx="1746250" cy="1846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487363" y="527050"/>
            <a:ext cx="5829300" cy="939800"/>
          </a:xfrm>
        </p:spPr>
        <p:txBody>
          <a:bodyPr/>
          <a:lstStyle/>
          <a:p>
            <a:r>
              <a:rPr lang="en-US" altLang="en-US" sz="3600" b="1" smtClean="0"/>
              <a:t>REWARDS</a:t>
            </a:r>
          </a:p>
        </p:txBody>
      </p:sp>
      <p:sp>
        <p:nvSpPr>
          <p:cNvPr id="119811" name="Content Placeholder 2"/>
          <p:cNvSpPr>
            <a:spLocks noGrp="1"/>
          </p:cNvSpPr>
          <p:nvPr>
            <p:ph sz="half" idx="1"/>
          </p:nvPr>
        </p:nvSpPr>
        <p:spPr>
          <a:xfrm>
            <a:off x="527050" y="1466850"/>
            <a:ext cx="2838450" cy="5943600"/>
          </a:xfrm>
        </p:spPr>
        <p:txBody>
          <a:bodyPr/>
          <a:lstStyle/>
          <a:p>
            <a:pPr>
              <a:lnSpc>
                <a:spcPct val="150000"/>
              </a:lnSpc>
            </a:pPr>
            <a:r>
              <a:rPr lang="en-US" altLang="en-US" smtClean="0"/>
              <a:t>Participating</a:t>
            </a:r>
          </a:p>
          <a:p>
            <a:pPr lvl="1">
              <a:lnSpc>
                <a:spcPct val="150000"/>
              </a:lnSpc>
            </a:pPr>
            <a:r>
              <a:rPr lang="en-US" altLang="en-US" smtClean="0"/>
              <a:t>Reading</a:t>
            </a:r>
          </a:p>
          <a:p>
            <a:pPr lvl="1">
              <a:lnSpc>
                <a:spcPct val="150000"/>
              </a:lnSpc>
            </a:pPr>
            <a:endParaRPr lang="en-US" altLang="en-US" sz="1400" smtClean="0"/>
          </a:p>
          <a:p>
            <a:pPr lvl="1"/>
            <a:r>
              <a:rPr lang="en-US" altLang="en-US" smtClean="0"/>
              <a:t>Answering questions</a:t>
            </a:r>
          </a:p>
          <a:p>
            <a:pPr lvl="1"/>
            <a:endParaRPr lang="en-US" altLang="en-US" smtClean="0"/>
          </a:p>
          <a:p>
            <a:pPr lvl="1"/>
            <a:r>
              <a:rPr lang="en-US" altLang="en-US" smtClean="0"/>
              <a:t>Providing examples</a:t>
            </a:r>
          </a:p>
          <a:p>
            <a:pPr lvl="1"/>
            <a:endParaRPr lang="en-US" altLang="en-US" smtClean="0"/>
          </a:p>
          <a:p>
            <a:pPr lvl="1"/>
            <a:r>
              <a:rPr lang="en-US" altLang="en-US" smtClean="0"/>
              <a:t>Encouraging others</a:t>
            </a:r>
          </a:p>
          <a:p>
            <a:pPr lvl="1"/>
            <a:endParaRPr lang="en-US" altLang="en-US" smtClean="0"/>
          </a:p>
          <a:p>
            <a:pPr lvl="1"/>
            <a:r>
              <a:rPr lang="en-US" altLang="en-US" smtClean="0"/>
              <a:t>Offering suggestions</a:t>
            </a:r>
          </a:p>
          <a:p>
            <a:pPr lvl="1"/>
            <a:endParaRPr lang="en-US" altLang="en-US" smtClean="0"/>
          </a:p>
          <a:p>
            <a:pPr lvl="1"/>
            <a:r>
              <a:rPr lang="en-US" altLang="en-US" smtClean="0"/>
              <a:t>Others?</a:t>
            </a:r>
          </a:p>
          <a:p>
            <a:pPr lvl="1"/>
            <a:endParaRPr lang="en-US" altLang="en-US" smtClean="0"/>
          </a:p>
        </p:txBody>
      </p:sp>
      <p:sp>
        <p:nvSpPr>
          <p:cNvPr id="119812" name="Slide Number Placeholder 4"/>
          <p:cNvSpPr>
            <a:spLocks noGrp="1"/>
          </p:cNvSpPr>
          <p:nvPr>
            <p:ph type="sldNum" sz="quarter" idx="12"/>
          </p:nvPr>
        </p:nvSpPr>
        <p:spPr>
          <a:xfrm>
            <a:off x="5865813" y="8601075"/>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488200E9-2B01-4A40-B42C-8992FFB5EBBB}" type="slidenum">
              <a:rPr lang="en-GB" altLang="en-US" sz="1400"/>
              <a:pPr algn="l">
                <a:spcBef>
                  <a:spcPct val="0"/>
                </a:spcBef>
                <a:buFontTx/>
                <a:buNone/>
              </a:pPr>
              <a:t>63</a:t>
            </a:fld>
            <a:endParaRPr lang="en-GB" altLang="en-US" sz="1400"/>
          </a:p>
        </p:txBody>
      </p:sp>
      <p:pic>
        <p:nvPicPr>
          <p:cNvPr id="119813" name="Picture 2" title="Photo of welch's fruit snack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7938" y="3189288"/>
            <a:ext cx="2047875" cy="3394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ltLang="en-US" sz="3600" b="1" smtClean="0"/>
              <a:t>PRE-POST TEST</a:t>
            </a:r>
          </a:p>
        </p:txBody>
      </p:sp>
      <p:sp>
        <p:nvSpPr>
          <p:cNvPr id="4" name="Content Placeholder 3"/>
          <p:cNvSpPr>
            <a:spLocks noGrp="1"/>
          </p:cNvSpPr>
          <p:nvPr>
            <p:ph sz="half" idx="2"/>
          </p:nvPr>
        </p:nvSpPr>
        <p:spPr>
          <a:xfrm>
            <a:off x="457200" y="1612900"/>
            <a:ext cx="5905500" cy="4748213"/>
          </a:xfrm>
        </p:spPr>
        <p:txBody>
          <a:bodyPr/>
          <a:lstStyle/>
          <a:p>
            <a:pPr>
              <a:defRPr/>
            </a:pPr>
            <a:endParaRPr lang="en-US" sz="900" dirty="0"/>
          </a:p>
          <a:p>
            <a:pPr marL="0" indent="0">
              <a:buFontTx/>
              <a:buNone/>
              <a:defRPr/>
            </a:pPr>
            <a:r>
              <a:rPr lang="en-US" sz="1800" dirty="0"/>
              <a:t>Circle the letter of the matches the pliers</a:t>
            </a:r>
          </a:p>
          <a:p>
            <a:pPr>
              <a:defRPr/>
            </a:pPr>
            <a:endParaRPr lang="en-US" sz="1800" dirty="0"/>
          </a:p>
          <a:p>
            <a:pPr marL="171450" indent="-171450">
              <a:buFontTx/>
              <a:buAutoNum type="arabicPeriod" startAt="14"/>
              <a:defRPr/>
            </a:pPr>
            <a:r>
              <a:rPr lang="en-US" sz="1800" dirty="0" smtClean="0"/>
              <a:t>   A  B  C  D  E        Slipjoint</a:t>
            </a:r>
            <a:r>
              <a:rPr lang="en-US" sz="1800" dirty="0"/>
              <a:t>	                  </a:t>
            </a:r>
          </a:p>
          <a:p>
            <a:pPr marL="0" indent="0">
              <a:buFontTx/>
              <a:buNone/>
              <a:defRPr/>
            </a:pPr>
            <a:r>
              <a:rPr lang="en-US" sz="1800" dirty="0"/>
              <a:t>15.  </a:t>
            </a:r>
            <a:r>
              <a:rPr lang="en-US" sz="1800" dirty="0" smtClean="0"/>
              <a:t> A  B  C  </a:t>
            </a:r>
            <a:r>
              <a:rPr lang="en-US" sz="1800" dirty="0"/>
              <a:t>D </a:t>
            </a:r>
            <a:r>
              <a:rPr lang="en-US" sz="1800" dirty="0" smtClean="0"/>
              <a:t> E        Needle </a:t>
            </a:r>
            <a:r>
              <a:rPr lang="en-US" sz="1800" dirty="0"/>
              <a:t>nose</a:t>
            </a:r>
            <a:r>
              <a:rPr lang="en-US" sz="1800" u="sng" dirty="0"/>
              <a:t>    </a:t>
            </a:r>
            <a:r>
              <a:rPr lang="en-US" sz="1800" dirty="0"/>
              <a:t> </a:t>
            </a:r>
            <a:r>
              <a:rPr lang="en-US" sz="1800" u="sng" dirty="0"/>
              <a:t>     </a:t>
            </a:r>
            <a:endParaRPr lang="en-US" sz="1800" dirty="0"/>
          </a:p>
          <a:p>
            <a:pPr marL="171450" indent="-171450">
              <a:buFontTx/>
              <a:buAutoNum type="arabicPeriod" startAt="16"/>
              <a:defRPr/>
            </a:pPr>
            <a:r>
              <a:rPr lang="en-US" sz="1800" dirty="0" smtClean="0"/>
              <a:t>   A  B  C  D  E        Multi-groove / Channel Lock</a:t>
            </a:r>
            <a:endParaRPr lang="en-US" sz="1800" dirty="0"/>
          </a:p>
          <a:p>
            <a:pPr marL="171450" indent="-171450">
              <a:buFontTx/>
              <a:buAutoNum type="arabicPeriod" startAt="17"/>
              <a:defRPr/>
            </a:pPr>
            <a:r>
              <a:rPr lang="en-US" sz="1800" dirty="0" smtClean="0"/>
              <a:t>   A  B  C  D  E        Diagonal</a:t>
            </a:r>
            <a:endParaRPr lang="en-US" sz="1800" dirty="0"/>
          </a:p>
          <a:p>
            <a:pPr marL="0" indent="0">
              <a:buFontTx/>
              <a:buNone/>
              <a:defRPr/>
            </a:pPr>
            <a:r>
              <a:rPr lang="en-US" sz="1800" dirty="0"/>
              <a:t>18.  </a:t>
            </a:r>
            <a:r>
              <a:rPr lang="en-US" sz="1800" dirty="0" smtClean="0"/>
              <a:t> A  B  C  D  E        Vise Grip / Locking</a:t>
            </a:r>
            <a:endParaRPr lang="en-US" sz="1800" dirty="0"/>
          </a:p>
        </p:txBody>
      </p:sp>
      <p:sp>
        <p:nvSpPr>
          <p:cNvPr id="121860" name="Slide Number Placeholder 4"/>
          <p:cNvSpPr>
            <a:spLocks noGrp="1"/>
          </p:cNvSpPr>
          <p:nvPr>
            <p:ph type="sldNum" sz="quarter" idx="12"/>
          </p:nvPr>
        </p:nvSpPr>
        <p:spPr>
          <a:xfrm>
            <a:off x="6143625" y="8686800"/>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0E47DAAE-C921-47EB-AAFB-04710E3A4677}" type="slidenum">
              <a:rPr lang="en-GB" altLang="en-US" sz="1400"/>
              <a:pPr algn="l">
                <a:spcBef>
                  <a:spcPct val="0"/>
                </a:spcBef>
                <a:buFontTx/>
                <a:buNone/>
              </a:pPr>
              <a:t>64</a:t>
            </a:fld>
            <a:endParaRPr lang="en-GB" altLang="en-US" sz="1400"/>
          </a:p>
        </p:txBody>
      </p:sp>
      <p:pic>
        <p:nvPicPr>
          <p:cNvPr id="121861" name="Content Placeholder 6" title="Photo of pliers"/>
          <p:cNvPicPr>
            <a:picLocks noGrp="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1600200" y="4419600"/>
            <a:ext cx="3028950" cy="3133725"/>
          </a:xfrm>
          <a:ln>
            <a:solidFill>
              <a:schemeClr val="tx1"/>
            </a:solidFill>
            <a:miter lim="800000"/>
            <a:headEnd/>
            <a:tailEnd/>
          </a:ln>
        </p:spPr>
      </p:pic>
      <p:sp>
        <p:nvSpPr>
          <p:cNvPr id="121862" name="Text Box 2"/>
          <p:cNvSpPr txBox="1">
            <a:spLocks noChangeArrowheads="1"/>
          </p:cNvSpPr>
          <p:nvPr/>
        </p:nvSpPr>
        <p:spPr bwMode="auto">
          <a:xfrm>
            <a:off x="2890838" y="4687888"/>
            <a:ext cx="341312" cy="374650"/>
          </a:xfrm>
          <a:prstGeom prst="rect">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spcAft>
                <a:spcPts val="750"/>
              </a:spcAft>
              <a:buFontTx/>
              <a:buNone/>
            </a:pPr>
            <a:r>
              <a:rPr lang="en-US" altLang="en-US" sz="1800">
                <a:latin typeface="Calibri" pitchFamily="34" charset="0"/>
                <a:ea typeface="Calibri" pitchFamily="34" charset="0"/>
                <a:cs typeface="Times New Roman" pitchFamily="18" charset="0"/>
              </a:rPr>
              <a:t>A</a:t>
            </a:r>
          </a:p>
        </p:txBody>
      </p:sp>
      <p:sp>
        <p:nvSpPr>
          <p:cNvPr id="121863" name="Text Box 2"/>
          <p:cNvSpPr txBox="1">
            <a:spLocks noChangeArrowheads="1"/>
          </p:cNvSpPr>
          <p:nvPr/>
        </p:nvSpPr>
        <p:spPr bwMode="auto">
          <a:xfrm>
            <a:off x="3062288" y="5449888"/>
            <a:ext cx="322262" cy="417512"/>
          </a:xfrm>
          <a:prstGeom prst="rect">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spcAft>
                <a:spcPts val="750"/>
              </a:spcAft>
              <a:buFontTx/>
              <a:buNone/>
            </a:pPr>
            <a:r>
              <a:rPr lang="en-US" altLang="en-US" sz="1800">
                <a:latin typeface="Calibri" pitchFamily="34" charset="0"/>
                <a:ea typeface="Calibri" pitchFamily="34" charset="0"/>
                <a:cs typeface="Times New Roman" pitchFamily="18" charset="0"/>
              </a:rPr>
              <a:t>B</a:t>
            </a:r>
          </a:p>
        </p:txBody>
      </p:sp>
      <p:sp>
        <p:nvSpPr>
          <p:cNvPr id="121864" name="Text Box 2"/>
          <p:cNvSpPr txBox="1">
            <a:spLocks noChangeArrowheads="1"/>
          </p:cNvSpPr>
          <p:nvPr/>
        </p:nvSpPr>
        <p:spPr bwMode="auto">
          <a:xfrm>
            <a:off x="3062288" y="6138863"/>
            <a:ext cx="322262" cy="406400"/>
          </a:xfrm>
          <a:prstGeom prst="rect">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spcAft>
                <a:spcPts val="750"/>
              </a:spcAft>
              <a:buFontTx/>
              <a:buNone/>
            </a:pPr>
            <a:r>
              <a:rPr lang="en-US" altLang="en-US" sz="1800">
                <a:latin typeface="Calibri" pitchFamily="34" charset="0"/>
                <a:ea typeface="Calibri" pitchFamily="34" charset="0"/>
                <a:cs typeface="Times New Roman" pitchFamily="18" charset="0"/>
              </a:rPr>
              <a:t>C</a:t>
            </a:r>
          </a:p>
        </p:txBody>
      </p:sp>
      <p:sp>
        <p:nvSpPr>
          <p:cNvPr id="121865" name="Text Box 2"/>
          <p:cNvSpPr txBox="1">
            <a:spLocks noChangeArrowheads="1"/>
          </p:cNvSpPr>
          <p:nvPr/>
        </p:nvSpPr>
        <p:spPr bwMode="auto">
          <a:xfrm>
            <a:off x="3079750" y="6975475"/>
            <a:ext cx="304800" cy="357188"/>
          </a:xfrm>
          <a:prstGeom prst="rect">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spcAft>
                <a:spcPts val="750"/>
              </a:spcAft>
              <a:buFontTx/>
              <a:buNone/>
            </a:pPr>
            <a:r>
              <a:rPr lang="en-US" altLang="en-US" sz="1800">
                <a:latin typeface="Calibri" pitchFamily="34" charset="0"/>
                <a:ea typeface="Calibri" pitchFamily="34" charset="0"/>
                <a:cs typeface="Times New Roman" pitchFamily="18" charset="0"/>
              </a:rPr>
              <a:t>D</a:t>
            </a:r>
          </a:p>
        </p:txBody>
      </p:sp>
      <p:sp>
        <p:nvSpPr>
          <p:cNvPr id="121866" name="Text Box 2"/>
          <p:cNvSpPr txBox="1">
            <a:spLocks noChangeArrowheads="1"/>
          </p:cNvSpPr>
          <p:nvPr/>
        </p:nvSpPr>
        <p:spPr bwMode="auto">
          <a:xfrm>
            <a:off x="4060825" y="6115050"/>
            <a:ext cx="274638" cy="304800"/>
          </a:xfrm>
          <a:prstGeom prst="rect">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spcAft>
                <a:spcPts val="750"/>
              </a:spcAft>
              <a:buFontTx/>
              <a:buNone/>
            </a:pPr>
            <a:r>
              <a:rPr lang="en-US" altLang="en-US" sz="1800">
                <a:latin typeface="Calibri" pitchFamily="34" charset="0"/>
                <a:ea typeface="Calibri" pitchFamily="34" charset="0"/>
                <a:cs typeface="Times New Roman" pitchFamily="18" charset="0"/>
              </a:rPr>
              <a:t>E</a:t>
            </a:r>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Content Placeholder 2"/>
          <p:cNvSpPr>
            <a:spLocks noGrp="1"/>
          </p:cNvSpPr>
          <p:nvPr>
            <p:ph idx="1"/>
          </p:nvPr>
        </p:nvSpPr>
        <p:spPr>
          <a:xfrm>
            <a:off x="479425" y="1905000"/>
            <a:ext cx="5829300" cy="6705600"/>
          </a:xfrm>
        </p:spPr>
        <p:txBody>
          <a:bodyPr/>
          <a:lstStyle/>
          <a:p>
            <a:pPr marL="0" indent="0">
              <a:buFontTx/>
              <a:buNone/>
            </a:pPr>
            <a:r>
              <a:rPr lang="en-US" altLang="en-US" b="1" i="1" smtClean="0"/>
              <a:t>Seven Slide Rule:</a:t>
            </a:r>
          </a:p>
          <a:p>
            <a:pPr marL="0" indent="0">
              <a:buFontTx/>
              <a:buNone/>
            </a:pPr>
            <a:endParaRPr lang="en-US" altLang="en-US" smtClean="0"/>
          </a:p>
          <a:p>
            <a:pPr marL="0" indent="0">
              <a:buFontTx/>
              <a:buNone/>
            </a:pPr>
            <a:r>
              <a:rPr lang="en-US" altLang="en-US" i="1" smtClean="0"/>
              <a:t>No more than seven slides/pages without a change in media.</a:t>
            </a:r>
          </a:p>
          <a:p>
            <a:pPr marL="0" indent="0">
              <a:buFontTx/>
              <a:buNone/>
            </a:pPr>
            <a:endParaRPr lang="en-US" altLang="en-US" smtClean="0"/>
          </a:p>
          <a:p>
            <a:pPr marL="0" indent="0">
              <a:buFontTx/>
              <a:buNone/>
            </a:pPr>
            <a:endParaRPr lang="en-US" altLang="en-US" smtClean="0"/>
          </a:p>
        </p:txBody>
      </p:sp>
      <p:sp>
        <p:nvSpPr>
          <p:cNvPr id="123907" name="Slide Number Placeholder 3"/>
          <p:cNvSpPr>
            <a:spLocks noGrp="1"/>
          </p:cNvSpPr>
          <p:nvPr>
            <p:ph type="sldNum" sz="quarter" idx="11"/>
          </p:nvPr>
        </p:nvSpPr>
        <p:spPr>
          <a:xfrm>
            <a:off x="6143625" y="8588375"/>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93011609-9204-4189-9D2C-73539AF3EB1B}" type="slidenum">
              <a:rPr lang="en-GB" altLang="en-US" sz="1400"/>
              <a:pPr algn="l">
                <a:spcBef>
                  <a:spcPct val="0"/>
                </a:spcBef>
                <a:buFontTx/>
                <a:buNone/>
              </a:pPr>
              <a:t>65</a:t>
            </a:fld>
            <a:endParaRPr lang="en-GB" altLang="en-US" sz="1400"/>
          </a:p>
        </p:txBody>
      </p:sp>
      <p:pic>
        <p:nvPicPr>
          <p:cNvPr id="123908" name="Picture 2" descr="http://blaisephoto.com/blog/wp-content/uploads/2009/05/thumbs-up.jpg" title="Photo of thumbs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3150" y="4800600"/>
            <a:ext cx="232092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9" name="Picture 2" descr="http://blaisephoto.com/blog/wp-content/uploads/2009/05/thumbs-up.jpg" title="Photo of thumbs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94075" y="4800600"/>
            <a:ext cx="2322513"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0" name="Title 1"/>
          <p:cNvSpPr>
            <a:spLocks noGrp="1"/>
          </p:cNvSpPr>
          <p:nvPr>
            <p:ph type="title"/>
          </p:nvPr>
        </p:nvSpPr>
        <p:spPr>
          <a:xfrm>
            <a:off x="457200" y="609600"/>
            <a:ext cx="5829300" cy="939800"/>
          </a:xfrm>
        </p:spPr>
        <p:txBody>
          <a:bodyPr/>
          <a:lstStyle/>
          <a:p>
            <a:r>
              <a:rPr lang="en-US" altLang="en-US" sz="3600" b="1" smtClean="0"/>
              <a:t>RULE OF THUMB TWO</a:t>
            </a: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557213" indent="-214313">
              <a:spcBef>
                <a:spcPct val="20000"/>
              </a:spcBef>
              <a:buChar char="–"/>
              <a:defRPr sz="2800">
                <a:solidFill>
                  <a:schemeClr val="tx1"/>
                </a:solidFill>
                <a:latin typeface="Times New Roman" pitchFamily="18" charset="0"/>
              </a:defRPr>
            </a:lvl2pPr>
            <a:lvl3pPr marL="857250" indent="-171450">
              <a:spcBef>
                <a:spcPct val="20000"/>
              </a:spcBef>
              <a:buChar char="•"/>
              <a:defRPr sz="2400">
                <a:solidFill>
                  <a:schemeClr val="tx1"/>
                </a:solidFill>
                <a:latin typeface="Times New Roman" pitchFamily="18" charset="0"/>
              </a:defRPr>
            </a:lvl3pPr>
            <a:lvl4pPr marL="1200150" indent="-171450">
              <a:spcBef>
                <a:spcPct val="20000"/>
              </a:spcBef>
              <a:buChar char="–"/>
              <a:defRPr sz="2000">
                <a:solidFill>
                  <a:schemeClr val="tx1"/>
                </a:solidFill>
                <a:latin typeface="Times New Roman" pitchFamily="18" charset="0"/>
              </a:defRPr>
            </a:lvl4pPr>
            <a:lvl5pPr marL="1543050" indent="-171450">
              <a:spcBef>
                <a:spcPct val="20000"/>
              </a:spcBef>
              <a:buChar char="»"/>
              <a:defRPr sz="2000">
                <a:solidFill>
                  <a:schemeClr val="tx1"/>
                </a:solidFill>
                <a:latin typeface="Times New Roman" pitchFamily="18" charset="0"/>
              </a:defRPr>
            </a:lvl5pPr>
            <a:lvl6pPr marL="2000250" indent="-171450" eaLnBrk="0" fontAlgn="base" hangingPunct="0">
              <a:spcBef>
                <a:spcPct val="20000"/>
              </a:spcBef>
              <a:spcAft>
                <a:spcPct val="0"/>
              </a:spcAft>
              <a:buChar char="»"/>
              <a:defRPr sz="2000">
                <a:solidFill>
                  <a:schemeClr val="tx1"/>
                </a:solidFill>
                <a:latin typeface="Times New Roman" pitchFamily="18" charset="0"/>
              </a:defRPr>
            </a:lvl6pPr>
            <a:lvl7pPr marL="2457450" indent="-171450" eaLnBrk="0" fontAlgn="base" hangingPunct="0">
              <a:spcBef>
                <a:spcPct val="20000"/>
              </a:spcBef>
              <a:spcAft>
                <a:spcPct val="0"/>
              </a:spcAft>
              <a:buChar char="»"/>
              <a:defRPr sz="2000">
                <a:solidFill>
                  <a:schemeClr val="tx1"/>
                </a:solidFill>
                <a:latin typeface="Times New Roman" pitchFamily="18" charset="0"/>
              </a:defRPr>
            </a:lvl7pPr>
            <a:lvl8pPr marL="2914650" indent="-171450" eaLnBrk="0" fontAlgn="base" hangingPunct="0">
              <a:spcBef>
                <a:spcPct val="20000"/>
              </a:spcBef>
              <a:spcAft>
                <a:spcPct val="0"/>
              </a:spcAft>
              <a:buChar char="»"/>
              <a:defRPr sz="2000">
                <a:solidFill>
                  <a:schemeClr val="tx1"/>
                </a:solidFill>
                <a:latin typeface="Times New Roman" pitchFamily="18" charset="0"/>
              </a:defRPr>
            </a:lvl8pPr>
            <a:lvl9pPr marL="3371850" indent="-17145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1DFE5087-6200-4B83-BB1F-BA942AC8A157}" type="slidenum">
              <a:rPr lang="en-US" altLang="en-US" sz="1400"/>
              <a:pPr eaLnBrk="1" hangingPunct="1">
                <a:spcBef>
                  <a:spcPct val="0"/>
                </a:spcBef>
                <a:buFontTx/>
                <a:buNone/>
              </a:pPr>
              <a:t>66</a:t>
            </a:fld>
            <a:endParaRPr lang="en-US" altLang="en-US" sz="1400"/>
          </a:p>
        </p:txBody>
      </p:sp>
      <p:pic>
        <p:nvPicPr>
          <p:cNvPr id="125956" name="Picture 3" title="Photo of the leg of a scaffol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2950" y="2292350"/>
            <a:ext cx="5143500"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7" name="Picture 6" descr="http://rurelevant.com/wp-content/uploads/2010/02/no-sign.png" title="Image of a do not symbo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5163" y="2292350"/>
            <a:ext cx="3076575"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82918" y="762000"/>
            <a:ext cx="5829300" cy="939800"/>
          </a:xfrm>
        </p:spPr>
        <p:txBody>
          <a:bodyPr/>
          <a:lstStyle/>
          <a:p>
            <a:pPr lvl="0">
              <a:defRPr/>
            </a:pPr>
            <a:r>
              <a:rPr lang="en-US" sz="3600" b="1" dirty="0" smtClean="0">
                <a:solidFill>
                  <a:srgbClr val="000000"/>
                </a:solidFill>
                <a:latin typeface="Times New Roman" pitchFamily="18" charset="0"/>
                <a:ea typeface="+mn-ea"/>
                <a:cs typeface="Arial" pitchFamily="34" charset="0"/>
              </a:rPr>
              <a:t>GRAPHICS/PICTURES</a:t>
            </a:r>
            <a:endParaRPr lang="en-US" dirty="0"/>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557213" indent="-214313">
              <a:spcBef>
                <a:spcPct val="20000"/>
              </a:spcBef>
              <a:buChar char="–"/>
              <a:defRPr sz="2800">
                <a:solidFill>
                  <a:schemeClr val="tx1"/>
                </a:solidFill>
                <a:latin typeface="Times New Roman" pitchFamily="18" charset="0"/>
              </a:defRPr>
            </a:lvl2pPr>
            <a:lvl3pPr marL="857250" indent="-171450">
              <a:spcBef>
                <a:spcPct val="20000"/>
              </a:spcBef>
              <a:buChar char="•"/>
              <a:defRPr sz="2400">
                <a:solidFill>
                  <a:schemeClr val="tx1"/>
                </a:solidFill>
                <a:latin typeface="Times New Roman" pitchFamily="18" charset="0"/>
              </a:defRPr>
            </a:lvl3pPr>
            <a:lvl4pPr marL="1200150" indent="-171450">
              <a:spcBef>
                <a:spcPct val="20000"/>
              </a:spcBef>
              <a:buChar char="–"/>
              <a:defRPr sz="2000">
                <a:solidFill>
                  <a:schemeClr val="tx1"/>
                </a:solidFill>
                <a:latin typeface="Times New Roman" pitchFamily="18" charset="0"/>
              </a:defRPr>
            </a:lvl4pPr>
            <a:lvl5pPr marL="1543050" indent="-171450">
              <a:spcBef>
                <a:spcPct val="20000"/>
              </a:spcBef>
              <a:buChar char="»"/>
              <a:defRPr sz="2000">
                <a:solidFill>
                  <a:schemeClr val="tx1"/>
                </a:solidFill>
                <a:latin typeface="Times New Roman" pitchFamily="18" charset="0"/>
              </a:defRPr>
            </a:lvl5pPr>
            <a:lvl6pPr marL="2000250" indent="-171450" eaLnBrk="0" fontAlgn="base" hangingPunct="0">
              <a:spcBef>
                <a:spcPct val="20000"/>
              </a:spcBef>
              <a:spcAft>
                <a:spcPct val="0"/>
              </a:spcAft>
              <a:buChar char="»"/>
              <a:defRPr sz="2000">
                <a:solidFill>
                  <a:schemeClr val="tx1"/>
                </a:solidFill>
                <a:latin typeface="Times New Roman" pitchFamily="18" charset="0"/>
              </a:defRPr>
            </a:lvl6pPr>
            <a:lvl7pPr marL="2457450" indent="-171450" eaLnBrk="0" fontAlgn="base" hangingPunct="0">
              <a:spcBef>
                <a:spcPct val="20000"/>
              </a:spcBef>
              <a:spcAft>
                <a:spcPct val="0"/>
              </a:spcAft>
              <a:buChar char="»"/>
              <a:defRPr sz="2000">
                <a:solidFill>
                  <a:schemeClr val="tx1"/>
                </a:solidFill>
                <a:latin typeface="Times New Roman" pitchFamily="18" charset="0"/>
              </a:defRPr>
            </a:lvl7pPr>
            <a:lvl8pPr marL="2914650" indent="-171450" eaLnBrk="0" fontAlgn="base" hangingPunct="0">
              <a:spcBef>
                <a:spcPct val="20000"/>
              </a:spcBef>
              <a:spcAft>
                <a:spcPct val="0"/>
              </a:spcAft>
              <a:buChar char="»"/>
              <a:defRPr sz="2000">
                <a:solidFill>
                  <a:schemeClr val="tx1"/>
                </a:solidFill>
                <a:latin typeface="Times New Roman" pitchFamily="18" charset="0"/>
              </a:defRPr>
            </a:lvl8pPr>
            <a:lvl9pPr marL="3371850" indent="-17145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BE965B8D-C3FD-4A7F-A152-76945FAC7BE9}" type="slidenum">
              <a:rPr lang="en-US" altLang="en-US" sz="1400"/>
              <a:pPr eaLnBrk="1" hangingPunct="1">
                <a:spcBef>
                  <a:spcPct val="0"/>
                </a:spcBef>
                <a:buFontTx/>
                <a:buNone/>
              </a:pPr>
              <a:t>67</a:t>
            </a:fld>
            <a:endParaRPr lang="en-US" altLang="en-US" sz="1400"/>
          </a:p>
        </p:txBody>
      </p:sp>
      <p:pic>
        <p:nvPicPr>
          <p:cNvPr id="128004" name="Picture 3" descr="New-scaf0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4675" y="2643188"/>
            <a:ext cx="5614988" cy="4926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8005" name="Rectangle 4"/>
          <p:cNvSpPr>
            <a:spLocks noChangeArrowheads="1"/>
          </p:cNvSpPr>
          <p:nvPr/>
        </p:nvSpPr>
        <p:spPr bwMode="auto">
          <a:xfrm>
            <a:off x="1143000" y="5265738"/>
            <a:ext cx="1366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000">
                <a:solidFill>
                  <a:schemeClr val="bg1"/>
                </a:solidFill>
              </a:rPr>
              <a:t> </a:t>
            </a:r>
            <a:r>
              <a:rPr lang="en-US" altLang="en-US" sz="2000" b="1"/>
              <a:t>Base plate</a:t>
            </a:r>
          </a:p>
        </p:txBody>
      </p:sp>
      <p:sp>
        <p:nvSpPr>
          <p:cNvPr id="128006" name="Line 5" title="Image of an arrow pointing to the base plate of a scaffold"/>
          <p:cNvSpPr>
            <a:spLocks noChangeShapeType="1"/>
          </p:cNvSpPr>
          <p:nvPr/>
        </p:nvSpPr>
        <p:spPr bwMode="auto">
          <a:xfrm>
            <a:off x="1371600" y="5668963"/>
            <a:ext cx="14287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8007" name="Rectangle 6"/>
          <p:cNvSpPr>
            <a:spLocks noChangeArrowheads="1"/>
          </p:cNvSpPr>
          <p:nvPr/>
        </p:nvSpPr>
        <p:spPr bwMode="auto">
          <a:xfrm>
            <a:off x="4411663" y="4822825"/>
            <a:ext cx="1044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000" b="1"/>
              <a:t>Mudsill</a:t>
            </a:r>
          </a:p>
        </p:txBody>
      </p:sp>
      <p:sp>
        <p:nvSpPr>
          <p:cNvPr id="3" name="Title 2"/>
          <p:cNvSpPr>
            <a:spLocks noGrp="1"/>
          </p:cNvSpPr>
          <p:nvPr>
            <p:ph type="title"/>
          </p:nvPr>
        </p:nvSpPr>
        <p:spPr>
          <a:xfrm>
            <a:off x="574675" y="914400"/>
            <a:ext cx="5829300" cy="939800"/>
          </a:xfrm>
        </p:spPr>
        <p:txBody>
          <a:bodyPr/>
          <a:lstStyle/>
          <a:p>
            <a:pPr lvl="0">
              <a:defRPr/>
            </a:pPr>
            <a:r>
              <a:rPr lang="en-US" sz="3600" b="1" dirty="0" smtClean="0">
                <a:solidFill>
                  <a:srgbClr val="000000"/>
                </a:solidFill>
                <a:latin typeface="Times New Roman" pitchFamily="18" charset="0"/>
                <a:ea typeface="+mn-ea"/>
                <a:cs typeface="Arial" pitchFamily="34" charset="0"/>
              </a:rPr>
              <a:t>GRAPHICS/PICTURES </a:t>
            </a:r>
            <a:endParaRPr lang="en-US" dirty="0"/>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ltLang="en-US" sz="3600" b="1" smtClean="0">
                <a:solidFill>
                  <a:schemeClr val="tx1"/>
                </a:solidFill>
              </a:rPr>
              <a:t>WHAT’S WRONG WITH THIS PICTURE?</a:t>
            </a:r>
          </a:p>
        </p:txBody>
      </p:sp>
      <p:sp>
        <p:nvSpPr>
          <p:cNvPr id="130051" name="Slide Number Placeholder 2"/>
          <p:cNvSpPr>
            <a:spLocks noGrp="1"/>
          </p:cNvSpPr>
          <p:nvPr>
            <p:ph type="sldNum" sz="quarter" idx="12"/>
          </p:nvPr>
        </p:nvSpPr>
        <p:spPr>
          <a:xfrm>
            <a:off x="6143625" y="8686800"/>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9C8A67CA-1EBA-495D-80A2-80B5625B4418}" type="slidenum">
              <a:rPr lang="en-GB" altLang="en-US" sz="1400"/>
              <a:pPr algn="l">
                <a:spcBef>
                  <a:spcPct val="0"/>
                </a:spcBef>
                <a:buFontTx/>
                <a:buNone/>
              </a:pPr>
              <a:t>68</a:t>
            </a:fld>
            <a:endParaRPr lang="en-GB" altLang="en-US" sz="1400"/>
          </a:p>
        </p:txBody>
      </p:sp>
      <p:pic>
        <p:nvPicPr>
          <p:cNvPr id="130052" name="Picture 2" descr="C:\Documents and Settings\mark.j.stewart\Desktop\OSHA 10-30 PICS\IMG_0115.JPG" title="Photo of a disorganized ship de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6275" y="2819400"/>
            <a:ext cx="5543550" cy="4829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24855" y="6934200"/>
            <a:ext cx="1563688" cy="369888"/>
          </a:xfrm>
          <a:prstGeom prst="rect">
            <a:avLst/>
          </a:prstGeom>
          <a:solidFill>
            <a:schemeClr val="tx1">
              <a:lumMod val="95000"/>
              <a:lumOff val="5000"/>
            </a:schemeClr>
          </a:solidFill>
        </p:spPr>
        <p:txBody>
          <a:bodyPr>
            <a:spAutoFit/>
          </a:bodyPr>
          <a:lstStyle/>
          <a:p>
            <a:pPr>
              <a:defRPr/>
            </a:pPr>
            <a:r>
              <a:rPr lang="en-US" sz="1800" dirty="0"/>
              <a:t>   dd</a:t>
            </a:r>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Content Placeholder 2"/>
          <p:cNvSpPr>
            <a:spLocks noGrp="1"/>
          </p:cNvSpPr>
          <p:nvPr>
            <p:ph idx="1"/>
          </p:nvPr>
        </p:nvSpPr>
        <p:spPr>
          <a:xfrm>
            <a:off x="184150" y="1676400"/>
            <a:ext cx="6475413" cy="5059363"/>
          </a:xfrm>
        </p:spPr>
        <p:txBody>
          <a:bodyPr/>
          <a:lstStyle/>
          <a:p>
            <a:pPr marL="0" indent="0">
              <a:buFontTx/>
              <a:buNone/>
            </a:pPr>
            <a:r>
              <a:rPr lang="en-US" altLang="en-US" i="1" smtClean="0"/>
              <a:t>If you show a negative picture, graphic or example, always show the positive.</a:t>
            </a:r>
          </a:p>
        </p:txBody>
      </p:sp>
      <p:sp>
        <p:nvSpPr>
          <p:cNvPr id="132099" name="Slide Number Placeholder 3"/>
          <p:cNvSpPr>
            <a:spLocks noGrp="1"/>
          </p:cNvSpPr>
          <p:nvPr>
            <p:ph type="sldNum" sz="quarter" idx="11"/>
          </p:nvPr>
        </p:nvSpPr>
        <p:spPr>
          <a:xfrm>
            <a:off x="5945188" y="8653463"/>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0EFBB345-021C-41DE-8FDC-085D7F664CCD}" type="slidenum">
              <a:rPr lang="en-GB" altLang="en-US" sz="1400"/>
              <a:pPr algn="l">
                <a:spcBef>
                  <a:spcPct val="0"/>
                </a:spcBef>
                <a:buFontTx/>
                <a:buNone/>
              </a:pPr>
              <a:t>69</a:t>
            </a:fld>
            <a:endParaRPr lang="en-GB" altLang="en-US" sz="1400"/>
          </a:p>
        </p:txBody>
      </p:sp>
      <p:pic>
        <p:nvPicPr>
          <p:cNvPr id="132100" name="Picture 2" descr="http://blaisephoto.com/blog/wp-content/uploads/2009/05/thumbs-up.jpg" title="Photo of a thumbs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7825" y="3898900"/>
            <a:ext cx="1946275"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2" descr="http://blaisephoto.com/blog/wp-content/uploads/2009/05/thumbs-up.jpg" title="Photo of a thumbs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0625" y="3898900"/>
            <a:ext cx="1946275"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2" name="Picture 2" descr="http://blaisephoto.com/blog/wp-content/uploads/2009/05/thumbs-up.jpg" title="Photo of a thumbs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35488" y="3898900"/>
            <a:ext cx="1946275"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3" name="Title 1"/>
          <p:cNvSpPr>
            <a:spLocks noGrp="1"/>
          </p:cNvSpPr>
          <p:nvPr>
            <p:ph type="title"/>
          </p:nvPr>
        </p:nvSpPr>
        <p:spPr>
          <a:xfrm>
            <a:off x="457200" y="530225"/>
            <a:ext cx="5829300" cy="939800"/>
          </a:xfrm>
        </p:spPr>
        <p:txBody>
          <a:bodyPr/>
          <a:lstStyle/>
          <a:p>
            <a:r>
              <a:rPr lang="en-US" altLang="en-US" sz="3600" b="1" smtClean="0"/>
              <a:t>RULE OF THUMB THREE</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457200"/>
            <a:ext cx="5829300" cy="1524000"/>
          </a:xfrm>
        </p:spPr>
        <p:txBody>
          <a:bodyPr lIns="92075" tIns="46038" rIns="92075" bIns="46038"/>
          <a:lstStyle/>
          <a:p>
            <a:r>
              <a:rPr lang="en-US" altLang="en-US" sz="3600" b="1" smtClean="0"/>
              <a:t>CREATING A LEARNING ENVIRONMENT</a:t>
            </a:r>
          </a:p>
        </p:txBody>
      </p:sp>
      <p:sp>
        <p:nvSpPr>
          <p:cNvPr id="19459" name="Rectangle 3"/>
          <p:cNvSpPr>
            <a:spLocks noGrp="1" noChangeArrowheads="1"/>
          </p:cNvSpPr>
          <p:nvPr>
            <p:ph type="body" idx="1"/>
          </p:nvPr>
        </p:nvSpPr>
        <p:spPr>
          <a:xfrm>
            <a:off x="533400" y="2133600"/>
            <a:ext cx="58293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buFontTx/>
              <a:buNone/>
            </a:pPr>
            <a:r>
              <a:rPr lang="en-US" altLang="en-US" sz="2800" smtClean="0"/>
              <a:t>The Trainer</a:t>
            </a:r>
          </a:p>
          <a:p>
            <a:pPr algn="ctr">
              <a:buFontTx/>
              <a:buNone/>
            </a:pPr>
            <a:r>
              <a:rPr lang="en-US" altLang="en-US" sz="2800" smtClean="0"/>
              <a:t>The Material</a:t>
            </a:r>
          </a:p>
          <a:p>
            <a:pPr algn="ctr">
              <a:buFontTx/>
              <a:buNone/>
            </a:pPr>
            <a:r>
              <a:rPr lang="en-US" altLang="en-US" sz="2800" smtClean="0"/>
              <a:t>The Physical Space</a:t>
            </a:r>
          </a:p>
          <a:p>
            <a:pPr algn="ctr">
              <a:buFontTx/>
              <a:buNone/>
            </a:pPr>
            <a:r>
              <a:rPr lang="en-US" altLang="en-US" smtClean="0"/>
              <a:t>	</a:t>
            </a:r>
          </a:p>
        </p:txBody>
      </p:sp>
      <p:pic>
        <p:nvPicPr>
          <p:cNvPr id="19461" name="Picture 2" descr="http://www.become-an-electrician.com/images/electrical-panel1.jpg" title="Photo of an electrician being train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4084638"/>
            <a:ext cx="5105400" cy="3702050"/>
          </a:xfrm>
          <a:prstGeom prst="rect">
            <a:avLst/>
          </a:prstGeom>
          <a:solidFill>
            <a:schemeClr val="bg1"/>
          </a:solidFill>
          <a:ln w="9525">
            <a:solidFill>
              <a:schemeClr val="tx1"/>
            </a:solidFill>
            <a:miter lim="800000"/>
            <a:headEnd/>
            <a:tailEnd/>
          </a:ln>
        </p:spPr>
      </p:pic>
      <p:sp>
        <p:nvSpPr>
          <p:cNvPr id="19462" name="Slide Number Placeholder 1"/>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1E9F1BC4-B828-4D1B-9A8D-218EDA0820A9}" type="slidenum">
              <a:rPr lang="en-US" altLang="en-US" sz="1400"/>
              <a:pPr>
                <a:spcBef>
                  <a:spcPct val="0"/>
                </a:spcBef>
                <a:buFontTx/>
                <a:buNone/>
              </a:pPr>
              <a:t>7</a:t>
            </a:fld>
            <a:endParaRPr lang="en-US" altLang="en-US" sz="14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457200" y="490538"/>
            <a:ext cx="5829300" cy="939800"/>
          </a:xfrm>
        </p:spPr>
        <p:txBody>
          <a:bodyPr/>
          <a:lstStyle/>
          <a:p>
            <a:r>
              <a:rPr lang="en-US" altLang="en-US" smtClean="0"/>
              <a:t/>
            </a:r>
            <a:br>
              <a:rPr lang="en-US" altLang="en-US" smtClean="0"/>
            </a:br>
            <a:r>
              <a:rPr lang="en-US" altLang="en-US" sz="3600" b="1" smtClean="0"/>
              <a:t>GOOD EXAMPLE!</a:t>
            </a:r>
          </a:p>
        </p:txBody>
      </p:sp>
      <p:sp>
        <p:nvSpPr>
          <p:cNvPr id="134147" name="Slide Number Placeholder 2"/>
          <p:cNvSpPr>
            <a:spLocks noGrp="1"/>
          </p:cNvSpPr>
          <p:nvPr>
            <p:ph type="sldNum" sz="quarter" idx="12"/>
          </p:nvPr>
        </p:nvSpPr>
        <p:spPr>
          <a:xfrm>
            <a:off x="5943600" y="8686800"/>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007473C1-348D-44BF-B0F1-CA1F1DC27533}" type="slidenum">
              <a:rPr lang="en-GB" altLang="en-US" sz="1400"/>
              <a:pPr algn="l">
                <a:spcBef>
                  <a:spcPct val="0"/>
                </a:spcBef>
                <a:buFontTx/>
                <a:buNone/>
              </a:pPr>
              <a:t>70</a:t>
            </a:fld>
            <a:endParaRPr lang="en-GB" altLang="en-US" sz="1400"/>
          </a:p>
        </p:txBody>
      </p:sp>
      <p:pic>
        <p:nvPicPr>
          <p:cNvPr id="134148" name="Picture 4" title="Photo of leads tied up off the de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2514600"/>
            <a:ext cx="5340350" cy="441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xfrm>
            <a:off x="533400" y="688975"/>
            <a:ext cx="5829300" cy="939800"/>
          </a:xfrm>
        </p:spPr>
        <p:txBody>
          <a:bodyPr/>
          <a:lstStyle/>
          <a:p>
            <a:r>
              <a:rPr lang="en-US" altLang="en-US" sz="3600" b="1" smtClean="0"/>
              <a:t>INDIVIDUAL EXERCISE</a:t>
            </a:r>
          </a:p>
        </p:txBody>
      </p:sp>
      <p:sp>
        <p:nvSpPr>
          <p:cNvPr id="136195" name="Slide Number Placeholder 2"/>
          <p:cNvSpPr>
            <a:spLocks noGrp="1"/>
          </p:cNvSpPr>
          <p:nvPr>
            <p:ph type="sldNum" sz="quarter" idx="12"/>
          </p:nvPr>
        </p:nvSpPr>
        <p:spPr>
          <a:xfrm>
            <a:off x="5867400" y="8686800"/>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7B3A0B36-4087-4FE0-B672-CF3BEF8CB078}" type="slidenum">
              <a:rPr lang="en-GB" altLang="en-US" sz="1400"/>
              <a:pPr algn="l">
                <a:spcBef>
                  <a:spcPct val="0"/>
                </a:spcBef>
                <a:buFontTx/>
                <a:buNone/>
              </a:pPr>
              <a:t>71</a:t>
            </a:fld>
            <a:endParaRPr lang="en-GB" altLang="en-US" sz="1400"/>
          </a:p>
        </p:txBody>
      </p:sp>
      <p:sp>
        <p:nvSpPr>
          <p:cNvPr id="136230" name="TextBox 4"/>
          <p:cNvSpPr txBox="1">
            <a:spLocks noChangeArrowheads="1"/>
          </p:cNvSpPr>
          <p:nvPr/>
        </p:nvSpPr>
        <p:spPr bwMode="auto">
          <a:xfrm>
            <a:off x="306388" y="1778000"/>
            <a:ext cx="6473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dirty="0">
                <a:solidFill>
                  <a:srgbClr val="000000"/>
                </a:solidFill>
              </a:rPr>
              <a:t>Using the table below, list the work you perform in the left column, </a:t>
            </a:r>
          </a:p>
          <a:p>
            <a:pPr>
              <a:spcBef>
                <a:spcPct val="0"/>
              </a:spcBef>
              <a:buFontTx/>
              <a:buNone/>
            </a:pPr>
            <a:r>
              <a:rPr lang="en-US" altLang="en-US" sz="1800" dirty="0">
                <a:solidFill>
                  <a:srgbClr val="000000"/>
                </a:solidFill>
              </a:rPr>
              <a:t>the hazardous materials and/or chemicals you use to perform that </a:t>
            </a:r>
          </a:p>
          <a:p>
            <a:pPr>
              <a:spcBef>
                <a:spcPct val="0"/>
              </a:spcBef>
              <a:buFontTx/>
              <a:buNone/>
            </a:pPr>
            <a:r>
              <a:rPr lang="en-US" altLang="en-US" sz="1800" dirty="0">
                <a:solidFill>
                  <a:srgbClr val="000000"/>
                </a:solidFill>
              </a:rPr>
              <a:t>work in the middle column and the potential adverse health affects </a:t>
            </a:r>
          </a:p>
          <a:p>
            <a:pPr>
              <a:spcBef>
                <a:spcPct val="0"/>
              </a:spcBef>
              <a:buFontTx/>
              <a:buNone/>
            </a:pPr>
            <a:r>
              <a:rPr lang="en-US" altLang="en-US" sz="1800" dirty="0">
                <a:solidFill>
                  <a:srgbClr val="000000"/>
                </a:solidFill>
              </a:rPr>
              <a:t>in the right column.</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858000" cy="9143999"/>
          </a:xfrm>
          <a:prstGeom prst="rect">
            <a:avLst/>
          </a:prstGeom>
        </p:spPr>
      </p:pic>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ltLang="en-US" sz="3600" b="1" smtClean="0"/>
              <a:t>YOUR INDIVIDUAL EXERCISE</a:t>
            </a:r>
          </a:p>
        </p:txBody>
      </p:sp>
      <p:sp>
        <p:nvSpPr>
          <p:cNvPr id="138243" name="Slide Number Placeholder 2"/>
          <p:cNvSpPr>
            <a:spLocks noGrp="1"/>
          </p:cNvSpPr>
          <p:nvPr>
            <p:ph type="sldNum" sz="quarter" idx="12"/>
          </p:nvPr>
        </p:nvSpPr>
        <p:spPr>
          <a:xfrm>
            <a:off x="5819775" y="8639175"/>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08CCA361-81D5-4A6A-97A2-830244931335}" type="slidenum">
              <a:rPr lang="en-GB" altLang="en-US" sz="1400"/>
              <a:pPr algn="l">
                <a:spcBef>
                  <a:spcPct val="0"/>
                </a:spcBef>
                <a:buFontTx/>
                <a:buNone/>
              </a:pPr>
              <a:t>72</a:t>
            </a:fld>
            <a:endParaRPr lang="en-GB" altLang="en-US" sz="1400"/>
          </a:p>
        </p:txBody>
      </p:sp>
      <p:sp>
        <p:nvSpPr>
          <p:cNvPr id="138278" name="TextBox 4"/>
          <p:cNvSpPr txBox="1">
            <a:spLocks noChangeArrowheads="1"/>
          </p:cNvSpPr>
          <p:nvPr/>
        </p:nvSpPr>
        <p:spPr bwMode="auto">
          <a:xfrm>
            <a:off x="533400" y="1998663"/>
            <a:ext cx="6000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a:solidFill>
                  <a:srgbClr val="000000"/>
                </a:solidFill>
              </a:rPr>
              <a:t>Based on the training you are or will be conducting, complete the table below. List the training method(s) you will be using in the left column, how you will use it in the middle column and the benefits you expect in the right column.</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858000" cy="9144000"/>
          </a:xfrm>
          <a:prstGeom prst="rect">
            <a:avLst/>
          </a:prstGeom>
        </p:spPr>
      </p:pic>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US" altLang="en-US" sz="3600" b="1" smtClean="0"/>
              <a:t>DEMONSTRATION</a:t>
            </a:r>
          </a:p>
        </p:txBody>
      </p:sp>
      <p:sp>
        <p:nvSpPr>
          <p:cNvPr id="140291" name="Slide Number Placeholder 2"/>
          <p:cNvSpPr>
            <a:spLocks noGrp="1"/>
          </p:cNvSpPr>
          <p:nvPr>
            <p:ph type="sldNum" sz="quarter" idx="12"/>
          </p:nvPr>
        </p:nvSpPr>
        <p:spPr>
          <a:xfrm>
            <a:off x="5791200" y="8686800"/>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840C09B7-942D-4C04-87E4-76053826614F}" type="slidenum">
              <a:rPr lang="en-GB" altLang="en-US" sz="1400"/>
              <a:pPr algn="l">
                <a:spcBef>
                  <a:spcPct val="0"/>
                </a:spcBef>
                <a:buFontTx/>
                <a:buNone/>
              </a:pPr>
              <a:t>73</a:t>
            </a:fld>
            <a:endParaRPr lang="en-GB" altLang="en-US" sz="1400"/>
          </a:p>
        </p:txBody>
      </p:sp>
      <p:sp>
        <p:nvSpPr>
          <p:cNvPr id="140292" name="TextBox 4"/>
          <p:cNvSpPr txBox="1">
            <a:spLocks noChangeArrowheads="1"/>
          </p:cNvSpPr>
          <p:nvPr/>
        </p:nvSpPr>
        <p:spPr bwMode="auto">
          <a:xfrm>
            <a:off x="533400" y="1906588"/>
            <a:ext cx="61356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100">
                <a:solidFill>
                  <a:srgbClr val="000000"/>
                </a:solidFill>
              </a:rPr>
              <a:t>For a fruit snack, who would demonstrate how to properly put in ear plugs</a:t>
            </a:r>
            <a:r>
              <a:rPr lang="en-US" altLang="en-US" sz="1800">
                <a:solidFill>
                  <a:srgbClr val="000000"/>
                </a:solidFill>
              </a:rPr>
              <a:t>?</a:t>
            </a:r>
          </a:p>
        </p:txBody>
      </p:sp>
      <p:pic>
        <p:nvPicPr>
          <p:cNvPr id="140293" name="Picture 2" descr="http://media.indiatimes.in/media/content/2012/Oct/noisy_paradise-getty_1351277115_540x540.jpg" title="Photo of a person with fingers in his ea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9613" y="3629025"/>
            <a:ext cx="5518150" cy="3659188"/>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40294" name="Picture 6" descr="http://rurelevant.com/wp-content/uploads/2010/02/no-sign.png" title="Image of a do not symbo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2950" y="3629025"/>
            <a:ext cx="22288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r>
              <a:rPr lang="en-US" altLang="en-US" sz="3600" b="1" dirty="0" smtClean="0">
                <a:solidFill>
                  <a:schemeClr val="tx1"/>
                </a:solidFill>
              </a:rPr>
              <a:t>DEMONSTRATION </a:t>
            </a:r>
          </a:p>
        </p:txBody>
      </p:sp>
      <p:sp>
        <p:nvSpPr>
          <p:cNvPr id="142339" name="Slide Number Placeholder 2"/>
          <p:cNvSpPr>
            <a:spLocks noGrp="1"/>
          </p:cNvSpPr>
          <p:nvPr>
            <p:ph type="sldNum" sz="quarter" idx="12"/>
          </p:nvPr>
        </p:nvSpPr>
        <p:spPr>
          <a:xfrm>
            <a:off x="5648325" y="8607425"/>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0C6D59F0-EE36-4F35-8AE9-CB84998E29E6}" type="slidenum">
              <a:rPr lang="en-GB" altLang="en-US" sz="1400"/>
              <a:pPr algn="l">
                <a:spcBef>
                  <a:spcPct val="0"/>
                </a:spcBef>
                <a:buFontTx/>
                <a:buNone/>
              </a:pPr>
              <a:t>74</a:t>
            </a:fld>
            <a:endParaRPr lang="en-GB" altLang="en-US" sz="1400"/>
          </a:p>
        </p:txBody>
      </p:sp>
      <p:pic>
        <p:nvPicPr>
          <p:cNvPr id="142340" name="Picture 2" title="Photo of a worker putting in ear plug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4550" y="3143250"/>
            <a:ext cx="5156200" cy="3867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altLang="en-US" sz="3600" b="1" smtClean="0"/>
              <a:t>SECTION SUMMARIES</a:t>
            </a:r>
          </a:p>
        </p:txBody>
      </p:sp>
      <p:sp>
        <p:nvSpPr>
          <p:cNvPr id="144387" name="Slide Number Placeholder 2"/>
          <p:cNvSpPr>
            <a:spLocks noGrp="1"/>
          </p:cNvSpPr>
          <p:nvPr>
            <p:ph type="sldNum" sz="quarter" idx="12"/>
          </p:nvPr>
        </p:nvSpPr>
        <p:spPr>
          <a:xfrm>
            <a:off x="5867400" y="8686800"/>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097FE32E-5EBC-44D4-9AF8-550454139E99}" type="slidenum">
              <a:rPr lang="en-GB" altLang="en-US" sz="1400"/>
              <a:pPr algn="l">
                <a:spcBef>
                  <a:spcPct val="0"/>
                </a:spcBef>
                <a:buFontTx/>
                <a:buNone/>
              </a:pPr>
              <a:t>75</a:t>
            </a:fld>
            <a:endParaRPr lang="en-GB" altLang="en-US" sz="1400"/>
          </a:p>
        </p:txBody>
      </p:sp>
      <p:sp>
        <p:nvSpPr>
          <p:cNvPr id="144415" name="TextBox 5"/>
          <p:cNvSpPr txBox="1">
            <a:spLocks noChangeArrowheads="1"/>
          </p:cNvSpPr>
          <p:nvPr/>
        </p:nvSpPr>
        <p:spPr bwMode="auto">
          <a:xfrm>
            <a:off x="557213" y="1905000"/>
            <a:ext cx="58054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800" b="1">
                <a:solidFill>
                  <a:schemeClr val="tx2"/>
                </a:solidFill>
              </a:rPr>
              <a:t>Draw a Line From the Type of Eye Protection </a:t>
            </a:r>
          </a:p>
          <a:p>
            <a:pPr algn="ctr" eaLnBrk="1" hangingPunct="1">
              <a:spcBef>
                <a:spcPct val="0"/>
              </a:spcBef>
              <a:buFontTx/>
              <a:buNone/>
            </a:pPr>
            <a:r>
              <a:rPr lang="en-US" altLang="en-US" sz="1800" b="1">
                <a:solidFill>
                  <a:schemeClr val="tx2"/>
                </a:solidFill>
              </a:rPr>
              <a:t>to the Key Feature It Possesses</a:t>
            </a:r>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858000" cy="9144000"/>
          </a:xfrm>
          <a:prstGeom prst="rect">
            <a:avLst/>
          </a:prstGeom>
        </p:spPr>
      </p:pic>
    </p:spTree>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6"/>
          <p:cNvSpPr>
            <a:spLocks noGrp="1" noChangeArrowheads="1"/>
          </p:cNvSpPr>
          <p:nvPr>
            <p:ph type="sldNum" sz="quarter" idx="12"/>
          </p:nvPr>
        </p:nvSpPr>
        <p:spPr>
          <a:xfrm>
            <a:off x="4573588" y="8610600"/>
            <a:ext cx="1778000"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557213" indent="-214313">
              <a:spcBef>
                <a:spcPct val="20000"/>
              </a:spcBef>
              <a:buChar char="–"/>
              <a:defRPr sz="2800">
                <a:solidFill>
                  <a:schemeClr val="tx1"/>
                </a:solidFill>
                <a:latin typeface="Times New Roman" pitchFamily="18" charset="0"/>
              </a:defRPr>
            </a:lvl2pPr>
            <a:lvl3pPr marL="857250" indent="-171450">
              <a:spcBef>
                <a:spcPct val="20000"/>
              </a:spcBef>
              <a:buChar char="•"/>
              <a:defRPr sz="2400">
                <a:solidFill>
                  <a:schemeClr val="tx1"/>
                </a:solidFill>
                <a:latin typeface="Times New Roman" pitchFamily="18" charset="0"/>
              </a:defRPr>
            </a:lvl3pPr>
            <a:lvl4pPr marL="1200150" indent="-171450">
              <a:spcBef>
                <a:spcPct val="20000"/>
              </a:spcBef>
              <a:buChar char="–"/>
              <a:defRPr sz="2000">
                <a:solidFill>
                  <a:schemeClr val="tx1"/>
                </a:solidFill>
                <a:latin typeface="Times New Roman" pitchFamily="18" charset="0"/>
              </a:defRPr>
            </a:lvl4pPr>
            <a:lvl5pPr marL="1543050" indent="-171450">
              <a:spcBef>
                <a:spcPct val="20000"/>
              </a:spcBef>
              <a:buChar char="»"/>
              <a:defRPr sz="2000">
                <a:solidFill>
                  <a:schemeClr val="tx1"/>
                </a:solidFill>
                <a:latin typeface="Times New Roman" pitchFamily="18" charset="0"/>
              </a:defRPr>
            </a:lvl5pPr>
            <a:lvl6pPr marL="2000250" indent="-171450" eaLnBrk="0" fontAlgn="base" hangingPunct="0">
              <a:spcBef>
                <a:spcPct val="20000"/>
              </a:spcBef>
              <a:spcAft>
                <a:spcPct val="0"/>
              </a:spcAft>
              <a:buChar char="»"/>
              <a:defRPr sz="2000">
                <a:solidFill>
                  <a:schemeClr val="tx1"/>
                </a:solidFill>
                <a:latin typeface="Times New Roman" pitchFamily="18" charset="0"/>
              </a:defRPr>
            </a:lvl6pPr>
            <a:lvl7pPr marL="2457450" indent="-171450" eaLnBrk="0" fontAlgn="base" hangingPunct="0">
              <a:spcBef>
                <a:spcPct val="20000"/>
              </a:spcBef>
              <a:spcAft>
                <a:spcPct val="0"/>
              </a:spcAft>
              <a:buChar char="»"/>
              <a:defRPr sz="2000">
                <a:solidFill>
                  <a:schemeClr val="tx1"/>
                </a:solidFill>
                <a:latin typeface="Times New Roman" pitchFamily="18" charset="0"/>
              </a:defRPr>
            </a:lvl7pPr>
            <a:lvl8pPr marL="2914650" indent="-171450" eaLnBrk="0" fontAlgn="base" hangingPunct="0">
              <a:spcBef>
                <a:spcPct val="20000"/>
              </a:spcBef>
              <a:spcAft>
                <a:spcPct val="0"/>
              </a:spcAft>
              <a:buChar char="»"/>
              <a:defRPr sz="2000">
                <a:solidFill>
                  <a:schemeClr val="tx1"/>
                </a:solidFill>
                <a:latin typeface="Times New Roman" pitchFamily="18" charset="0"/>
              </a:defRPr>
            </a:lvl8pPr>
            <a:lvl9pPr marL="3371850" indent="-17145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BCB18E3A-8E5C-4237-853B-9EF071129F4C}" type="slidenum">
              <a:rPr lang="en-US" altLang="en-US" sz="1400"/>
              <a:pPr eaLnBrk="1" hangingPunct="1">
                <a:spcBef>
                  <a:spcPct val="0"/>
                </a:spcBef>
                <a:buFontTx/>
                <a:buNone/>
              </a:pPr>
              <a:t>76</a:t>
            </a:fld>
            <a:endParaRPr lang="en-US" altLang="en-US" sz="1400"/>
          </a:p>
        </p:txBody>
      </p:sp>
      <p:sp>
        <p:nvSpPr>
          <p:cNvPr id="146435" name="Rectangle 2"/>
          <p:cNvSpPr>
            <a:spLocks noGrp="1" noChangeArrowheads="1"/>
          </p:cNvSpPr>
          <p:nvPr>
            <p:ph type="title" idx="4294967295"/>
          </p:nvPr>
        </p:nvSpPr>
        <p:spPr>
          <a:xfrm>
            <a:off x="528638" y="641350"/>
            <a:ext cx="5829300" cy="939800"/>
          </a:xfrm>
        </p:spPr>
        <p:txBody>
          <a:bodyPr anchor="b"/>
          <a:lstStyle/>
          <a:p>
            <a:r>
              <a:rPr lang="en-US" altLang="en-US" sz="3600" b="1" smtClean="0"/>
              <a:t>VIDEO EXERCISE</a:t>
            </a:r>
          </a:p>
        </p:txBody>
      </p:sp>
      <p:sp>
        <p:nvSpPr>
          <p:cNvPr id="146436" name="Rectangle 6"/>
          <p:cNvSpPr>
            <a:spLocks noChangeArrowheads="1"/>
          </p:cNvSpPr>
          <p:nvPr/>
        </p:nvSpPr>
        <p:spPr bwMode="auto">
          <a:xfrm>
            <a:off x="528638" y="2030413"/>
            <a:ext cx="5822950"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600"/>
              <a:t>Step 1:  Watch the video</a:t>
            </a:r>
          </a:p>
          <a:p>
            <a:pPr>
              <a:spcBef>
                <a:spcPct val="0"/>
              </a:spcBef>
              <a:buFontTx/>
              <a:buNone/>
            </a:pPr>
            <a:endParaRPr lang="en-US" altLang="en-US" sz="1600"/>
          </a:p>
          <a:p>
            <a:pPr>
              <a:spcBef>
                <a:spcPct val="0"/>
              </a:spcBef>
              <a:buFontTx/>
              <a:buNone/>
            </a:pPr>
            <a:r>
              <a:rPr lang="en-US" altLang="en-US" sz="1600"/>
              <a:t>Step 2: Discuss with your team</a:t>
            </a:r>
          </a:p>
          <a:p>
            <a:pPr>
              <a:spcBef>
                <a:spcPct val="0"/>
              </a:spcBef>
              <a:buFontTx/>
              <a:buNone/>
            </a:pPr>
            <a:r>
              <a:rPr lang="en-US" altLang="en-US" sz="1600"/>
              <a:t>“What should have been done</a:t>
            </a:r>
          </a:p>
          <a:p>
            <a:pPr>
              <a:spcBef>
                <a:spcPct val="0"/>
              </a:spcBef>
              <a:buFontTx/>
              <a:buNone/>
            </a:pPr>
            <a:r>
              <a:rPr lang="en-US" altLang="en-US" sz="1600"/>
              <a:t>differently?” and list below</a:t>
            </a:r>
          </a:p>
          <a:p>
            <a:pPr>
              <a:spcBef>
                <a:spcPct val="0"/>
              </a:spcBef>
              <a:buFontTx/>
              <a:buNone/>
            </a:pPr>
            <a:endParaRPr lang="en-US" altLang="en-US" sz="1600"/>
          </a:p>
          <a:p>
            <a:pPr>
              <a:spcBef>
                <a:spcPct val="0"/>
              </a:spcBef>
              <a:buFontTx/>
              <a:buNone/>
            </a:pPr>
            <a:r>
              <a:rPr lang="en-US" altLang="en-US" sz="1600"/>
              <a:t>Step 3:  Be prepared to share</a:t>
            </a:r>
          </a:p>
          <a:p>
            <a:pPr>
              <a:spcBef>
                <a:spcPct val="0"/>
              </a:spcBef>
              <a:buFontTx/>
              <a:buNone/>
            </a:pPr>
            <a:r>
              <a:rPr lang="en-US" altLang="en-US" sz="1600"/>
              <a:t>your list with the class</a:t>
            </a:r>
          </a:p>
          <a:p>
            <a:pPr>
              <a:spcBef>
                <a:spcPct val="0"/>
              </a:spcBef>
              <a:buFontTx/>
              <a:buNone/>
            </a:pPr>
            <a:endParaRPr lang="en-US" altLang="en-US" sz="1500"/>
          </a:p>
          <a:p>
            <a:pPr>
              <a:lnSpc>
                <a:spcPct val="150000"/>
              </a:lnSpc>
              <a:spcBef>
                <a:spcPct val="0"/>
              </a:spcBef>
              <a:buFontTx/>
              <a:buNone/>
            </a:pPr>
            <a:r>
              <a:rPr lang="en-US" altLang="en-US" sz="18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146437" name="Picture 3" descr="MPj04310140000[1]">
            <a:hlinkClick r:id="rId3" action="ppaction://hlinkfile"/>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43300" y="2057400"/>
            <a:ext cx="2657475" cy="176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Content Placeholder 2"/>
          <p:cNvSpPr>
            <a:spLocks noGrp="1"/>
          </p:cNvSpPr>
          <p:nvPr>
            <p:ph idx="1"/>
          </p:nvPr>
        </p:nvSpPr>
        <p:spPr>
          <a:xfrm>
            <a:off x="514350" y="1600200"/>
            <a:ext cx="5829300" cy="6781800"/>
          </a:xfrm>
        </p:spPr>
        <p:txBody>
          <a:bodyPr/>
          <a:lstStyle/>
          <a:p>
            <a:pPr marL="0" indent="0">
              <a:buFontTx/>
              <a:buNone/>
            </a:pPr>
            <a:r>
              <a:rPr lang="en-US" altLang="en-US" i="1" smtClean="0"/>
              <a:t>When structuring a game or activity, assume the training participants have no idea what you are talking about (See Rule of Thumb One!).</a:t>
            </a:r>
          </a:p>
        </p:txBody>
      </p:sp>
      <p:sp>
        <p:nvSpPr>
          <p:cNvPr id="148483" name="Slide Number Placeholder 3"/>
          <p:cNvSpPr>
            <a:spLocks noGrp="1"/>
          </p:cNvSpPr>
          <p:nvPr>
            <p:ph type="sldNum" sz="quarter" idx="11"/>
          </p:nvPr>
        </p:nvSpPr>
        <p:spPr>
          <a:xfrm>
            <a:off x="5867400" y="8594725"/>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43D14EEE-3519-4B22-993B-1772FEFE7055}" type="slidenum">
              <a:rPr lang="en-GB" altLang="en-US" sz="1400"/>
              <a:pPr algn="l">
                <a:spcBef>
                  <a:spcPct val="0"/>
                </a:spcBef>
                <a:buFontTx/>
                <a:buNone/>
              </a:pPr>
              <a:t>77</a:t>
            </a:fld>
            <a:endParaRPr lang="en-GB" altLang="en-US" sz="1400"/>
          </a:p>
        </p:txBody>
      </p:sp>
      <p:pic>
        <p:nvPicPr>
          <p:cNvPr id="148484" name="Picture 2" descr="http://blaisephoto.com/blog/wp-content/uploads/2009/05/thumbs-up.jpg" title="Image of a thumbs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875" y="4200525"/>
            <a:ext cx="158115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5" name="Picture 2" descr="http://blaisephoto.com/blog/wp-content/uploads/2009/05/thumbs-up.jpg" title="Image of a thumbs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82775" y="4314825"/>
            <a:ext cx="158115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6" name="Picture 2" descr="http://blaisephoto.com/blog/wp-content/uploads/2009/05/thumbs-up.jpg" title="Image of a thumbs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1175" y="4314825"/>
            <a:ext cx="158115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7" name="Picture 2" descr="http://blaisephoto.com/blog/wp-content/uploads/2009/05/thumbs-up.jpg" title="Image of a thumbs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3738" y="4322763"/>
            <a:ext cx="1579562"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8" name="Picture 2" descr="http://blaisephoto.com/blog/wp-content/uploads/2009/05/thumbs-up.jpg" title="Image of a thumbs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54550" y="4322763"/>
            <a:ext cx="1581150"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9" name="Title 1"/>
          <p:cNvSpPr>
            <a:spLocks noGrp="1"/>
          </p:cNvSpPr>
          <p:nvPr>
            <p:ph type="title"/>
          </p:nvPr>
        </p:nvSpPr>
        <p:spPr>
          <a:xfrm>
            <a:off x="457200" y="530225"/>
            <a:ext cx="5829300" cy="939800"/>
          </a:xfrm>
        </p:spPr>
        <p:txBody>
          <a:bodyPr/>
          <a:lstStyle/>
          <a:p>
            <a:r>
              <a:rPr lang="en-US" altLang="en-US" sz="3600" b="1" smtClean="0"/>
              <a:t>RULE OF THUMB FOUR</a:t>
            </a:r>
          </a:p>
        </p:txBody>
      </p:sp>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3"/>
          <p:cNvSpPr>
            <a:spLocks noGrp="1" noChangeArrowheads="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557213" indent="-214313">
              <a:spcBef>
                <a:spcPct val="20000"/>
              </a:spcBef>
              <a:buChar char="–"/>
              <a:defRPr sz="2800">
                <a:solidFill>
                  <a:schemeClr val="tx1"/>
                </a:solidFill>
                <a:latin typeface="Times New Roman" pitchFamily="18" charset="0"/>
              </a:defRPr>
            </a:lvl2pPr>
            <a:lvl3pPr marL="857250" indent="-171450">
              <a:spcBef>
                <a:spcPct val="20000"/>
              </a:spcBef>
              <a:buChar char="•"/>
              <a:defRPr sz="2400">
                <a:solidFill>
                  <a:schemeClr val="tx1"/>
                </a:solidFill>
                <a:latin typeface="Times New Roman" pitchFamily="18" charset="0"/>
              </a:defRPr>
            </a:lvl3pPr>
            <a:lvl4pPr marL="1200150" indent="-171450">
              <a:spcBef>
                <a:spcPct val="20000"/>
              </a:spcBef>
              <a:buChar char="–"/>
              <a:defRPr sz="2000">
                <a:solidFill>
                  <a:schemeClr val="tx1"/>
                </a:solidFill>
                <a:latin typeface="Times New Roman" pitchFamily="18" charset="0"/>
              </a:defRPr>
            </a:lvl4pPr>
            <a:lvl5pPr marL="1543050" indent="-171450">
              <a:spcBef>
                <a:spcPct val="20000"/>
              </a:spcBef>
              <a:buChar char="»"/>
              <a:defRPr sz="2000">
                <a:solidFill>
                  <a:schemeClr val="tx1"/>
                </a:solidFill>
                <a:latin typeface="Times New Roman" pitchFamily="18" charset="0"/>
              </a:defRPr>
            </a:lvl5pPr>
            <a:lvl6pPr marL="2000250" indent="-171450" eaLnBrk="0" fontAlgn="base" hangingPunct="0">
              <a:spcBef>
                <a:spcPct val="20000"/>
              </a:spcBef>
              <a:spcAft>
                <a:spcPct val="0"/>
              </a:spcAft>
              <a:buChar char="»"/>
              <a:defRPr sz="2000">
                <a:solidFill>
                  <a:schemeClr val="tx1"/>
                </a:solidFill>
                <a:latin typeface="Times New Roman" pitchFamily="18" charset="0"/>
              </a:defRPr>
            </a:lvl6pPr>
            <a:lvl7pPr marL="2457450" indent="-171450" eaLnBrk="0" fontAlgn="base" hangingPunct="0">
              <a:spcBef>
                <a:spcPct val="20000"/>
              </a:spcBef>
              <a:spcAft>
                <a:spcPct val="0"/>
              </a:spcAft>
              <a:buChar char="»"/>
              <a:defRPr sz="2000">
                <a:solidFill>
                  <a:schemeClr val="tx1"/>
                </a:solidFill>
                <a:latin typeface="Times New Roman" pitchFamily="18" charset="0"/>
              </a:defRPr>
            </a:lvl7pPr>
            <a:lvl8pPr marL="2914650" indent="-171450" eaLnBrk="0" fontAlgn="base" hangingPunct="0">
              <a:spcBef>
                <a:spcPct val="20000"/>
              </a:spcBef>
              <a:spcAft>
                <a:spcPct val="0"/>
              </a:spcAft>
              <a:buChar char="»"/>
              <a:defRPr sz="2000">
                <a:solidFill>
                  <a:schemeClr val="tx1"/>
                </a:solidFill>
                <a:latin typeface="Times New Roman" pitchFamily="18" charset="0"/>
              </a:defRPr>
            </a:lvl8pPr>
            <a:lvl9pPr marL="3371850" indent="-171450" eaLnBrk="0" fontAlgn="base" hangingPunct="0">
              <a:spcBef>
                <a:spcPct val="20000"/>
              </a:spcBef>
              <a:spcAft>
                <a:spcPct val="0"/>
              </a:spcAft>
              <a:buChar char="»"/>
              <a:defRPr sz="2000">
                <a:solidFill>
                  <a:schemeClr val="tx1"/>
                </a:solidFill>
                <a:latin typeface="Times New Roman" pitchFamily="18" charset="0"/>
              </a:defRPr>
            </a:lvl9pPr>
          </a:lstStyle>
          <a:p>
            <a:pPr algn="l" eaLnBrk="1" hangingPunct="1">
              <a:spcBef>
                <a:spcPct val="0"/>
              </a:spcBef>
              <a:buFontTx/>
              <a:buNone/>
            </a:pPr>
            <a:fld id="{68F5AD4D-6694-483B-A4EC-6A423FF00969}" type="slidenum">
              <a:rPr lang="en-GB" altLang="en-US" sz="1400"/>
              <a:pPr algn="l" eaLnBrk="1" hangingPunct="1">
                <a:spcBef>
                  <a:spcPct val="0"/>
                </a:spcBef>
                <a:buFontTx/>
                <a:buNone/>
              </a:pPr>
              <a:t>78</a:t>
            </a:fld>
            <a:endParaRPr lang="en-GB" altLang="en-US" sz="1400"/>
          </a:p>
        </p:txBody>
      </p:sp>
      <p:sp>
        <p:nvSpPr>
          <p:cNvPr id="4100" name="Rectangle 13"/>
          <p:cNvSpPr>
            <a:spLocks noGrp="1" noChangeArrowheads="1"/>
          </p:cNvSpPr>
          <p:nvPr>
            <p:ph type="subTitle" idx="4294967295"/>
          </p:nvPr>
        </p:nvSpPr>
        <p:spPr>
          <a:xfrm>
            <a:off x="0" y="1512888"/>
            <a:ext cx="5886450" cy="5845175"/>
          </a:xfrm>
        </p:spPr>
        <p:txBody>
          <a:bodyPr/>
          <a:lstStyle/>
          <a:p>
            <a:pPr marL="257175" indent="-257175" eaLnBrk="1" hangingPunct="1">
              <a:buFont typeface="Arial" pitchFamily="34" charset="0"/>
              <a:buChar char="•"/>
              <a:defRPr/>
            </a:pPr>
            <a:endParaRPr lang="en-US" sz="1800" b="1" dirty="0"/>
          </a:p>
          <a:p>
            <a:pPr eaLnBrk="1" hangingPunct="1">
              <a:defRPr/>
            </a:pPr>
            <a:endParaRPr lang="en-US" sz="1800" b="1" dirty="0"/>
          </a:p>
          <a:p>
            <a:pPr marL="814388" lvl="1" indent="-257175" algn="l" eaLnBrk="1" hangingPunct="1">
              <a:buFont typeface="Arial" pitchFamily="34" charset="0"/>
              <a:buChar char="•"/>
              <a:defRPr/>
            </a:pPr>
            <a:r>
              <a:rPr lang="en-US" dirty="0"/>
              <a:t>Stump the Class</a:t>
            </a:r>
          </a:p>
          <a:p>
            <a:pPr marL="814388" lvl="1" indent="-257175" algn="l" eaLnBrk="1" hangingPunct="1">
              <a:buFont typeface="Arial" pitchFamily="34" charset="0"/>
              <a:buChar char="•"/>
              <a:defRPr/>
            </a:pPr>
            <a:endParaRPr lang="en-US" dirty="0"/>
          </a:p>
          <a:p>
            <a:pPr marL="814388" lvl="1" indent="-257175" algn="l" eaLnBrk="1" hangingPunct="1">
              <a:buFont typeface="Arial" pitchFamily="34" charset="0"/>
              <a:buChar char="•"/>
              <a:defRPr/>
            </a:pPr>
            <a:r>
              <a:rPr lang="en-US" dirty="0"/>
              <a:t>Jeopardy</a:t>
            </a:r>
          </a:p>
          <a:p>
            <a:pPr marL="814388" lvl="1" indent="-257175" algn="l" eaLnBrk="1" hangingPunct="1">
              <a:buFont typeface="Arial" pitchFamily="34" charset="0"/>
              <a:buChar char="•"/>
              <a:defRPr/>
            </a:pPr>
            <a:endParaRPr lang="en-US" dirty="0"/>
          </a:p>
          <a:p>
            <a:pPr marL="814388" lvl="1" indent="-257175" algn="l" eaLnBrk="1" hangingPunct="1">
              <a:buFont typeface="Arial" pitchFamily="34" charset="0"/>
              <a:buChar char="•"/>
              <a:defRPr/>
            </a:pPr>
            <a:r>
              <a:rPr lang="en-US" dirty="0"/>
              <a:t>Hangman</a:t>
            </a:r>
          </a:p>
          <a:p>
            <a:pPr marL="814388" lvl="1" indent="-257175" algn="l" eaLnBrk="1" hangingPunct="1">
              <a:buFont typeface="Arial" pitchFamily="34" charset="0"/>
              <a:buChar char="•"/>
              <a:defRPr/>
            </a:pPr>
            <a:endParaRPr lang="en-US" dirty="0"/>
          </a:p>
          <a:p>
            <a:pPr marL="814388" lvl="1" indent="-257175" algn="l" eaLnBrk="1" hangingPunct="1">
              <a:buFont typeface="Arial" pitchFamily="34" charset="0"/>
              <a:buChar char="•"/>
              <a:defRPr/>
            </a:pPr>
            <a:r>
              <a:rPr lang="en-US" dirty="0"/>
              <a:t>Put-In-Order</a:t>
            </a:r>
          </a:p>
          <a:p>
            <a:pPr eaLnBrk="1" hangingPunct="1">
              <a:lnSpc>
                <a:spcPct val="90000"/>
              </a:lnSpc>
              <a:defRPr/>
            </a:pPr>
            <a:endParaRPr lang="en-US" sz="2800" dirty="0"/>
          </a:p>
          <a:p>
            <a:pPr eaLnBrk="1" hangingPunct="1">
              <a:lnSpc>
                <a:spcPct val="90000"/>
              </a:lnSpc>
              <a:defRPr/>
            </a:pPr>
            <a:endParaRPr lang="en-US" sz="2800" dirty="0"/>
          </a:p>
        </p:txBody>
      </p:sp>
      <p:pic>
        <p:nvPicPr>
          <p:cNvPr id="150533" name="Picture 2" title="Image of a hangman"/>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546475" y="2841625"/>
            <a:ext cx="24003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1825" y="838200"/>
            <a:ext cx="5829300" cy="939800"/>
          </a:xfrm>
        </p:spPr>
        <p:txBody>
          <a:bodyPr/>
          <a:lstStyle/>
          <a:p>
            <a:r>
              <a:rPr lang="en-US" dirty="0" smtClean="0"/>
              <a:t>Games</a:t>
            </a:r>
            <a:endParaRPr lang="en-US" dirty="0"/>
          </a:p>
        </p:txBody>
      </p:sp>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r>
              <a:rPr lang="en-US" altLang="en-US" sz="3600" b="1" smtClean="0"/>
              <a:t>STUMP THE CLASS</a:t>
            </a:r>
          </a:p>
        </p:txBody>
      </p:sp>
      <p:sp>
        <p:nvSpPr>
          <p:cNvPr id="3" name="Content Placeholder 2"/>
          <p:cNvSpPr>
            <a:spLocks noGrp="1"/>
          </p:cNvSpPr>
          <p:nvPr>
            <p:ph idx="1"/>
          </p:nvPr>
        </p:nvSpPr>
        <p:spPr>
          <a:xfrm>
            <a:off x="457200" y="1905000"/>
            <a:ext cx="5905500" cy="6248400"/>
          </a:xfrm>
        </p:spPr>
        <p:txBody>
          <a:bodyPr/>
          <a:lstStyle/>
          <a:p>
            <a:pPr marL="0" indent="0" eaLnBrk="1" hangingPunct="1">
              <a:buFontTx/>
              <a:buNone/>
              <a:defRPr/>
            </a:pPr>
            <a:r>
              <a:rPr lang="en-US" sz="2400" dirty="0" smtClean="0"/>
              <a:t>With </a:t>
            </a:r>
            <a:r>
              <a:rPr lang="en-US" sz="2400" dirty="0"/>
              <a:t>a partner, write </a:t>
            </a:r>
            <a:r>
              <a:rPr lang="en-US" sz="2400" dirty="0" smtClean="0"/>
              <a:t>a question </a:t>
            </a:r>
            <a:r>
              <a:rPr lang="en-US" sz="2400" dirty="0"/>
              <a:t>from this </a:t>
            </a:r>
            <a:r>
              <a:rPr lang="en-US" sz="2400" dirty="0" smtClean="0"/>
              <a:t>     section (Training Methods) </a:t>
            </a:r>
            <a:r>
              <a:rPr lang="en-US" sz="2400" dirty="0"/>
              <a:t>that you believe the rest of the class will be challenged in answering correctly. (Questions must be reasonable!  If your instructor can’t answer, it doesn’t count</a:t>
            </a:r>
            <a:r>
              <a:rPr lang="en-US" sz="2400" dirty="0" smtClean="0"/>
              <a:t>!)</a:t>
            </a:r>
          </a:p>
          <a:p>
            <a:pPr marL="0" indent="0" eaLnBrk="1" hangingPunct="1">
              <a:buFontTx/>
              <a:buNone/>
              <a:defRPr/>
            </a:pPr>
            <a:endParaRPr lang="en-US" sz="2400" dirty="0"/>
          </a:p>
          <a:p>
            <a:pPr marL="0" indent="0">
              <a:lnSpc>
                <a:spcPct val="150000"/>
              </a:lnSpc>
              <a:buFontTx/>
              <a:buNone/>
              <a:defRPr/>
            </a:pPr>
            <a:r>
              <a:rPr lang="en-US" sz="16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defRPr/>
            </a:pPr>
            <a:endParaRPr lang="en-US" sz="1600" dirty="0"/>
          </a:p>
          <a:p>
            <a:pPr>
              <a:defRPr/>
            </a:pPr>
            <a:endParaRPr lang="en-US" sz="1600" dirty="0"/>
          </a:p>
          <a:p>
            <a:pPr>
              <a:defRPr/>
            </a:pPr>
            <a:endParaRPr lang="en-US" sz="900" dirty="0"/>
          </a:p>
        </p:txBody>
      </p:sp>
      <p:sp>
        <p:nvSpPr>
          <p:cNvPr id="152580" name="Slide Number Placeholder 3"/>
          <p:cNvSpPr>
            <a:spLocks noGrp="1"/>
          </p:cNvSpPr>
          <p:nvPr>
            <p:ph type="sldNum" sz="quarter" idx="11"/>
          </p:nvPr>
        </p:nvSpPr>
        <p:spPr>
          <a:xfrm>
            <a:off x="5867400" y="8686800"/>
            <a:ext cx="1428750" cy="6096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CBB426D7-49AD-40CF-9B9D-9C1F32782F84}" type="slidenum">
              <a:rPr lang="en-GB" altLang="en-US" sz="1400"/>
              <a:pPr algn="l">
                <a:spcBef>
                  <a:spcPct val="0"/>
                </a:spcBef>
                <a:buFontTx/>
                <a:buNone/>
              </a:pPr>
              <a:t>79</a:t>
            </a:fld>
            <a:endParaRPr lang="en-GB" altLang="en-US" sz="140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3600" b="1" smtClean="0">
                <a:solidFill>
                  <a:schemeClr val="tx1"/>
                </a:solidFill>
              </a:rPr>
              <a:t>THE TRAINER</a:t>
            </a:r>
          </a:p>
        </p:txBody>
      </p:sp>
      <p:sp>
        <p:nvSpPr>
          <p:cNvPr id="21507"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EFE83196-5F0C-48F0-914E-F9CCCB8A5F8F}" type="slidenum">
              <a:rPr lang="en-US" altLang="en-US" sz="1400"/>
              <a:pPr>
                <a:spcBef>
                  <a:spcPct val="0"/>
                </a:spcBef>
                <a:buFontTx/>
                <a:buNone/>
              </a:pPr>
              <a:t>8</a:t>
            </a:fld>
            <a:endParaRPr lang="en-US" altLang="en-US" sz="1400"/>
          </a:p>
        </p:txBody>
      </p:sp>
      <p:pic>
        <p:nvPicPr>
          <p:cNvPr id="21508" name="Content Placeholder 2" title="Photo of an instructor teaching students"/>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533400" y="2895600"/>
            <a:ext cx="5829300" cy="4038600"/>
          </a:xfrm>
          <a:ln>
            <a:solidFill>
              <a:schemeClr val="tx1"/>
            </a:solid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12"/>
          <p:cNvSpPr>
            <a:spLocks noGrp="1" noChangeArrowheads="1"/>
          </p:cNvSpPr>
          <p:nvPr>
            <p:ph type="body" idx="1"/>
          </p:nvPr>
        </p:nvSpPr>
        <p:spPr>
          <a:xfrm>
            <a:off x="285750" y="2057400"/>
            <a:ext cx="6286500" cy="4229100"/>
          </a:xfrm>
        </p:spPr>
        <p:txBody>
          <a:bodyPr/>
          <a:lstStyle/>
          <a:p>
            <a:pPr>
              <a:buFontTx/>
              <a:buNone/>
            </a:pPr>
            <a:r>
              <a:rPr lang="en-US" altLang="en-US" sz="4000" smtClean="0"/>
              <a:t>s _ _ _ _   s _ _ _ _   </a:t>
            </a:r>
            <a:r>
              <a:rPr lang="en-US" altLang="en-US" sz="2800" smtClean="0"/>
              <a:t>R</a:t>
            </a:r>
            <a:r>
              <a:rPr lang="en-US" altLang="en-US" sz="4000" smtClean="0"/>
              <a:t> _ _ _ </a:t>
            </a:r>
          </a:p>
          <a:p>
            <a:pPr>
              <a:buFontTx/>
              <a:buNone/>
            </a:pPr>
            <a:endParaRPr lang="en-US" altLang="en-US" sz="1800" smtClean="0"/>
          </a:p>
          <a:p>
            <a:pPr>
              <a:buFontTx/>
              <a:buNone/>
            </a:pPr>
            <a:endParaRPr lang="en-US" altLang="en-US" sz="1800" smtClean="0"/>
          </a:p>
          <a:p>
            <a:pPr algn="ctr">
              <a:buFontTx/>
              <a:buNone/>
            </a:pPr>
            <a:r>
              <a:rPr lang="en-US" altLang="en-US" sz="2400" smtClean="0"/>
              <a:t>The three words above a “rule of thumb”. When you are ready to solve please raise your hand, </a:t>
            </a:r>
          </a:p>
          <a:p>
            <a:pPr algn="ctr">
              <a:buFontTx/>
              <a:buNone/>
            </a:pPr>
            <a:r>
              <a:rPr lang="en-US" altLang="en-US" sz="2400" smtClean="0"/>
              <a:t>discuss with your team, give the answer and an explanation.</a:t>
            </a:r>
          </a:p>
          <a:p>
            <a:pPr lvl="1">
              <a:buFontTx/>
              <a:buNone/>
            </a:pPr>
            <a:endParaRPr lang="en-US" altLang="en-US" sz="1500" smtClean="0"/>
          </a:p>
        </p:txBody>
      </p:sp>
      <p:sp>
        <p:nvSpPr>
          <p:cNvPr id="154627" name="Slide Number Placeholder 1"/>
          <p:cNvSpPr>
            <a:spLocks noGrp="1"/>
          </p:cNvSpPr>
          <p:nvPr>
            <p:ph type="sldNum" sz="quarter" idx="11"/>
          </p:nvPr>
        </p:nvSpPr>
        <p:spPr>
          <a:xfrm>
            <a:off x="4733925" y="8686800"/>
            <a:ext cx="1763713" cy="219075"/>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2B6CFAB4-3458-4101-ABDA-D5EF411DA663}" type="slidenum">
              <a:rPr lang="en-US" altLang="en-US" sz="1400"/>
              <a:pPr>
                <a:spcBef>
                  <a:spcPct val="0"/>
                </a:spcBef>
                <a:buFontTx/>
                <a:buNone/>
              </a:pPr>
              <a:t>80</a:t>
            </a:fld>
            <a:endParaRPr lang="en-US" altLang="en-US" sz="1400"/>
          </a:p>
        </p:txBody>
      </p:sp>
      <p:pic>
        <p:nvPicPr>
          <p:cNvPr id="154628" name="Picture 2" title="Image of a hangma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86200" y="5513388"/>
            <a:ext cx="142875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629" name="Title 1"/>
          <p:cNvSpPr>
            <a:spLocks noGrp="1"/>
          </p:cNvSpPr>
          <p:nvPr>
            <p:ph type="title"/>
          </p:nvPr>
        </p:nvSpPr>
        <p:spPr/>
        <p:txBody>
          <a:bodyPr/>
          <a:lstStyle/>
          <a:p>
            <a:r>
              <a:rPr lang="en-US" altLang="en-US" sz="3600" b="1" smtClean="0"/>
              <a:t>HANGMAN</a:t>
            </a:r>
          </a:p>
        </p:txBody>
      </p:sp>
    </p:spTree>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E5565579-4270-4221-969C-09F3D91847B2}" type="slidenum">
              <a:rPr lang="en-GB" altLang="en-US" sz="1400"/>
              <a:pPr algn="l">
                <a:spcBef>
                  <a:spcPct val="0"/>
                </a:spcBef>
                <a:buFontTx/>
                <a:buNone/>
              </a:pPr>
              <a:t>81</a:t>
            </a:fld>
            <a:endParaRPr lang="en-GB" altLang="en-US" sz="1400"/>
          </a:p>
        </p:txBody>
      </p:sp>
      <p:sp>
        <p:nvSpPr>
          <p:cNvPr id="5" name="Title 1"/>
          <p:cNvSpPr txBox="1">
            <a:spLocks/>
          </p:cNvSpPr>
          <p:nvPr/>
        </p:nvSpPr>
        <p:spPr bwMode="auto">
          <a:xfrm>
            <a:off x="685800" y="762000"/>
            <a:ext cx="5829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US" sz="3600" b="1" kern="0" dirty="0" smtClean="0"/>
              <a:t>PUT-IN-ORDER</a:t>
            </a:r>
            <a:endParaRPr lang="en-US" sz="3600" b="1" kern="0" dirty="0"/>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21021"/>
            <a:ext cx="6857999" cy="9144000"/>
          </a:xfrm>
          <a:prstGeom prst="rect">
            <a:avLst/>
          </a:prstGeom>
        </p:spPr>
      </p:pic>
      <p:sp>
        <p:nvSpPr>
          <p:cNvPr id="2" name="Title 1"/>
          <p:cNvSpPr>
            <a:spLocks noGrp="1"/>
          </p:cNvSpPr>
          <p:nvPr>
            <p:ph type="title"/>
          </p:nvPr>
        </p:nvSpPr>
        <p:spPr>
          <a:xfrm>
            <a:off x="670560" y="762000"/>
            <a:ext cx="5829300" cy="939800"/>
          </a:xfrm>
          <a:solidFill>
            <a:schemeClr val="bg1"/>
          </a:solidFill>
        </p:spPr>
        <p:txBody>
          <a:bodyPr/>
          <a:lstStyle/>
          <a:p>
            <a:r>
              <a:rPr lang="en-US" b="1" dirty="0" smtClean="0"/>
              <a:t>PUT-IN-ORDER</a:t>
            </a:r>
            <a:endParaRPr lang="en-US" b="1" dirty="0"/>
          </a:p>
        </p:txBody>
      </p:sp>
    </p:spTree>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FontTx/>
              <a:buNone/>
              <a:defRPr/>
            </a:pPr>
            <a:r>
              <a:rPr lang="en-US" dirty="0" smtClean="0"/>
              <a:t>Who can tell me the four “Rules of Thumb?”</a:t>
            </a:r>
          </a:p>
          <a:p>
            <a:pPr>
              <a:defRPr/>
            </a:pPr>
            <a:endParaRPr lang="en-US" dirty="0" smtClean="0"/>
          </a:p>
          <a:p>
            <a:pPr marL="385763" indent="-385763">
              <a:lnSpc>
                <a:spcPct val="250000"/>
              </a:lnSpc>
              <a:buFont typeface="+mj-lt"/>
              <a:buAutoNum type="arabicPeriod"/>
              <a:defRPr/>
            </a:pPr>
            <a:r>
              <a:rPr lang="en-US" sz="1800" dirty="0" smtClean="0"/>
              <a:t>_________________</a:t>
            </a:r>
          </a:p>
          <a:p>
            <a:pPr marL="385763" indent="-385763">
              <a:lnSpc>
                <a:spcPct val="250000"/>
              </a:lnSpc>
              <a:buFont typeface="+mj-lt"/>
              <a:buAutoNum type="arabicPeriod"/>
              <a:defRPr/>
            </a:pPr>
            <a:r>
              <a:rPr lang="en-US" sz="1800" dirty="0" smtClean="0"/>
              <a:t>_________________</a:t>
            </a:r>
          </a:p>
          <a:p>
            <a:pPr marL="385763" indent="-385763">
              <a:lnSpc>
                <a:spcPct val="250000"/>
              </a:lnSpc>
              <a:buFont typeface="+mj-lt"/>
              <a:buAutoNum type="arabicPeriod"/>
              <a:defRPr/>
            </a:pPr>
            <a:r>
              <a:rPr lang="en-US" sz="1800" dirty="0" smtClean="0"/>
              <a:t>_________________</a:t>
            </a:r>
          </a:p>
          <a:p>
            <a:pPr marL="385763" indent="-385763">
              <a:lnSpc>
                <a:spcPct val="250000"/>
              </a:lnSpc>
              <a:buFont typeface="+mj-lt"/>
              <a:buAutoNum type="arabicPeriod"/>
              <a:defRPr/>
            </a:pPr>
            <a:r>
              <a:rPr lang="en-US" sz="1800" dirty="0" smtClean="0"/>
              <a:t>_________________</a:t>
            </a:r>
            <a:endParaRPr lang="en-US" sz="1800" dirty="0"/>
          </a:p>
        </p:txBody>
      </p:sp>
      <p:sp>
        <p:nvSpPr>
          <p:cNvPr id="158723" name="Slide Number Placeholder 4"/>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fld id="{CF73320E-C551-4362-8F0A-499A35223E21}" type="slidenum">
              <a:rPr lang="en-GB" altLang="en-US" sz="1400"/>
              <a:pPr algn="l">
                <a:spcBef>
                  <a:spcPct val="0"/>
                </a:spcBef>
                <a:buFontTx/>
                <a:buNone/>
              </a:pPr>
              <a:t>82</a:t>
            </a:fld>
            <a:endParaRPr lang="en-GB" altLang="en-US" sz="1400"/>
          </a:p>
        </p:txBody>
      </p:sp>
      <p:pic>
        <p:nvPicPr>
          <p:cNvPr id="158724" name="Picture 2" descr="http://blaisephoto.com/blog/wp-content/uploads/2009/05/thumbs-up.jpg" title="Photo of a thumbs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11550" y="3279775"/>
            <a:ext cx="131762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5" name="Picture 2" title="Photo of a thumbs u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70500" y="3278188"/>
            <a:ext cx="1317625" cy="175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8726" name="Picture 2" descr="http://blaisephoto.com/blog/wp-content/uploads/2009/05/thumbs-up.jpg" title="Photo of a thumbs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11550" y="4865688"/>
            <a:ext cx="131762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7" name="Picture 2" descr="http://blaisephoto.com/blog/wp-content/uploads/2009/05/thumbs-up.jpg" title="Photo of a thumbs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3188" y="4794250"/>
            <a:ext cx="131762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41033" y="838200"/>
            <a:ext cx="5829300" cy="939800"/>
          </a:xfrm>
        </p:spPr>
        <p:txBody>
          <a:bodyPr/>
          <a:lstStyle/>
          <a:p>
            <a:r>
              <a:rPr lang="en-US" b="1" dirty="0" smtClean="0"/>
              <a:t>QUESTIONING </a:t>
            </a:r>
            <a:endParaRPr lang="en-US" dirty="0"/>
          </a:p>
        </p:txBody>
      </p:sp>
    </p:spTree>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r>
              <a:rPr lang="en-US" altLang="en-US" sz="3600" b="1" dirty="0" smtClean="0">
                <a:solidFill>
                  <a:schemeClr val="tx1"/>
                </a:solidFill>
              </a:rPr>
              <a:t>POP QUIZ! </a:t>
            </a:r>
          </a:p>
        </p:txBody>
      </p:sp>
      <p:sp>
        <p:nvSpPr>
          <p:cNvPr id="160771" name="Content Placeholder 2"/>
          <p:cNvSpPr>
            <a:spLocks noGrp="1"/>
          </p:cNvSpPr>
          <p:nvPr>
            <p:ph idx="1"/>
          </p:nvPr>
        </p:nvSpPr>
        <p:spPr>
          <a:xfrm>
            <a:off x="514350" y="1981200"/>
            <a:ext cx="6038850" cy="6400800"/>
          </a:xfrm>
        </p:spPr>
        <p:txBody>
          <a:bodyPr/>
          <a:lstStyle/>
          <a:p>
            <a:pPr marL="0" indent="0">
              <a:buFontTx/>
              <a:buNone/>
            </a:pPr>
            <a:r>
              <a:rPr lang="en-US" altLang="en-US" sz="1600" b="1" smtClean="0"/>
              <a:t>True or False</a:t>
            </a:r>
          </a:p>
          <a:p>
            <a:pPr marL="0" indent="0">
              <a:buFontTx/>
              <a:buNone/>
            </a:pPr>
            <a:endParaRPr lang="en-US" altLang="en-US" sz="1600" b="1" smtClean="0"/>
          </a:p>
          <a:p>
            <a:pPr marL="0" indent="0">
              <a:buFontTx/>
              <a:buNone/>
            </a:pPr>
            <a:r>
              <a:rPr lang="en-US" altLang="en-US" sz="1600" smtClean="0"/>
              <a:t>T or F	1. People remember about 40% of the information they just 	read.</a:t>
            </a:r>
          </a:p>
          <a:p>
            <a:pPr marL="0" indent="0">
              <a:buFontTx/>
              <a:buNone/>
            </a:pPr>
            <a:r>
              <a:rPr lang="en-US" altLang="en-US" sz="1600" smtClean="0"/>
              <a:t>	</a:t>
            </a:r>
          </a:p>
          <a:p>
            <a:pPr marL="0" indent="0">
              <a:buFontTx/>
              <a:buNone/>
            </a:pPr>
            <a:endParaRPr lang="en-US" altLang="en-US" sz="1600" smtClean="0"/>
          </a:p>
          <a:p>
            <a:pPr marL="0" indent="0">
              <a:buFontTx/>
              <a:buNone/>
            </a:pPr>
            <a:r>
              <a:rPr lang="en-US" altLang="en-US" sz="1600" smtClean="0"/>
              <a:t>T or F	2. Using questions is a powerful way to solicit participation 	from trainees.</a:t>
            </a:r>
          </a:p>
          <a:p>
            <a:pPr marL="0" indent="0">
              <a:buFontTx/>
              <a:buNone/>
            </a:pPr>
            <a:endParaRPr lang="en-US" altLang="en-US" sz="1600" smtClean="0"/>
          </a:p>
          <a:p>
            <a:pPr marL="0" indent="0">
              <a:buFontTx/>
              <a:buNone/>
            </a:pPr>
            <a:endParaRPr lang="en-US" altLang="en-US" sz="1600" smtClean="0"/>
          </a:p>
          <a:p>
            <a:pPr marL="0" indent="0">
              <a:buFontTx/>
              <a:buNone/>
            </a:pPr>
            <a:r>
              <a:rPr lang="en-US" altLang="en-US" sz="1600" smtClean="0"/>
              <a:t>T or F	3. When structuring an exercise you should assume your 	trainees have no idea about what you’re talking about.</a:t>
            </a:r>
          </a:p>
          <a:p>
            <a:pPr marL="0" indent="0">
              <a:buFontTx/>
              <a:buNone/>
            </a:pPr>
            <a:endParaRPr lang="en-US" altLang="en-US" sz="1600" smtClean="0"/>
          </a:p>
          <a:p>
            <a:pPr marL="0" indent="0">
              <a:buFontTx/>
              <a:buNone/>
            </a:pPr>
            <a:endParaRPr lang="en-US" altLang="en-US" sz="1600" smtClean="0"/>
          </a:p>
          <a:p>
            <a:pPr marL="0" indent="0">
              <a:buFontTx/>
              <a:buNone/>
            </a:pPr>
            <a:r>
              <a:rPr lang="en-US" altLang="en-US" sz="1600" smtClean="0"/>
              <a:t>T or F	4. When showing a graphic to illustrate the right and wrong 	way of doing something, you should always show both.</a:t>
            </a:r>
          </a:p>
          <a:p>
            <a:pPr marL="0" indent="0">
              <a:buFontTx/>
              <a:buNone/>
            </a:pPr>
            <a:endParaRPr lang="en-US" altLang="en-US" sz="1600" smtClean="0"/>
          </a:p>
          <a:p>
            <a:pPr marL="0" indent="0">
              <a:buFontTx/>
              <a:buNone/>
            </a:pPr>
            <a:endParaRPr lang="en-US" altLang="en-US" sz="1600" smtClean="0"/>
          </a:p>
          <a:p>
            <a:pPr marL="0" indent="0">
              <a:buFontTx/>
              <a:buNone/>
            </a:pPr>
            <a:r>
              <a:rPr lang="en-US" altLang="en-US" sz="1600" smtClean="0"/>
              <a:t>T or F	5. The seven slide rule has to do with the amount of 	information on each slide.</a:t>
            </a:r>
          </a:p>
          <a:p>
            <a:pPr marL="0" indent="0">
              <a:buFontTx/>
              <a:buNone/>
            </a:pPr>
            <a:endParaRPr lang="en-US" altLang="en-US" sz="1600" smtClean="0"/>
          </a:p>
          <a:p>
            <a:pPr marL="0" indent="0">
              <a:buFontTx/>
              <a:buNone/>
            </a:pPr>
            <a:endParaRPr lang="en-US" altLang="en-US" sz="1600" smtClean="0"/>
          </a:p>
        </p:txBody>
      </p:sp>
      <p:sp>
        <p:nvSpPr>
          <p:cNvPr id="160772"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A23627C5-A9CE-4B3C-B201-41002CE22B93}" type="slidenum">
              <a:rPr lang="en-US" altLang="en-US" sz="1400"/>
              <a:pPr>
                <a:spcBef>
                  <a:spcPct val="0"/>
                </a:spcBef>
                <a:buFontTx/>
                <a:buNone/>
              </a:pPr>
              <a:t>83</a:t>
            </a:fld>
            <a:endParaRPr lang="en-US" altLang="en-US" sz="140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Footer Placeholder 4"/>
          <p:cNvSpPr>
            <a:spLocks noGrp="1"/>
          </p:cNvSpPr>
          <p:nvPr>
            <p:ph type="ftr" sz="quarter" idx="4294967295"/>
          </p:nvPr>
        </p:nvSpPr>
        <p:spPr>
          <a:xfrm>
            <a:off x="4914900" y="8686800"/>
            <a:ext cx="1428750" cy="2540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smtClean="0">
                <a:cs typeface="Arial" pitchFamily="34" charset="0"/>
              </a:rPr>
              <a:t> </a:t>
            </a:r>
          </a:p>
          <a:p>
            <a:pPr>
              <a:spcBef>
                <a:spcPct val="0"/>
              </a:spcBef>
              <a:buFontTx/>
              <a:buNone/>
            </a:pPr>
            <a:endParaRPr lang="en-US" altLang="en-US" sz="1400" smtClean="0">
              <a:cs typeface="Arial" pitchFamily="34" charset="0"/>
            </a:endParaRPr>
          </a:p>
        </p:txBody>
      </p:sp>
      <p:sp>
        <p:nvSpPr>
          <p:cNvPr id="162819"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F0EAEF72-D224-4C22-A6C9-01570B2414C0}" type="slidenum">
              <a:rPr lang="en-US" altLang="en-US" sz="1400"/>
              <a:pPr>
                <a:spcBef>
                  <a:spcPct val="0"/>
                </a:spcBef>
                <a:buFontTx/>
                <a:buNone/>
              </a:pPr>
              <a:t>84</a:t>
            </a:fld>
            <a:endParaRPr lang="en-US" altLang="en-US" sz="1400"/>
          </a:p>
        </p:txBody>
      </p:sp>
      <p:sp>
        <p:nvSpPr>
          <p:cNvPr id="162820" name="Rectangle 2"/>
          <p:cNvSpPr>
            <a:spLocks noGrp="1" noChangeArrowheads="1"/>
          </p:cNvSpPr>
          <p:nvPr>
            <p:ph type="title"/>
          </p:nvPr>
        </p:nvSpPr>
        <p:spPr>
          <a:xfrm>
            <a:off x="609600" y="533400"/>
            <a:ext cx="5829300" cy="1295400"/>
          </a:xfrm>
        </p:spPr>
        <p:txBody>
          <a:bodyPr/>
          <a:lstStyle/>
          <a:p>
            <a:r>
              <a:rPr lang="en-US" altLang="en-US" sz="3600" b="1" smtClean="0">
                <a:solidFill>
                  <a:schemeClr val="tx1"/>
                </a:solidFill>
              </a:rPr>
              <a:t>V3 - DELIVERY</a:t>
            </a:r>
          </a:p>
        </p:txBody>
      </p:sp>
      <p:sp>
        <p:nvSpPr>
          <p:cNvPr id="162821" name="Rectangle 3"/>
          <p:cNvSpPr>
            <a:spLocks noGrp="1" noChangeArrowheads="1"/>
          </p:cNvSpPr>
          <p:nvPr>
            <p:ph type="body" idx="1"/>
          </p:nvPr>
        </p:nvSpPr>
        <p:spPr>
          <a:xfrm>
            <a:off x="609600" y="2209800"/>
            <a:ext cx="5829300" cy="5486400"/>
          </a:xfrm>
        </p:spPr>
        <p:txBody>
          <a:bodyPr/>
          <a:lstStyle/>
          <a:p>
            <a:r>
              <a:rPr lang="en-US" altLang="en-US" smtClean="0"/>
              <a:t>Vocal</a:t>
            </a:r>
          </a:p>
          <a:p>
            <a:endParaRPr lang="en-US" altLang="en-US" smtClean="0"/>
          </a:p>
          <a:p>
            <a:endParaRPr lang="en-US" altLang="en-US" smtClean="0"/>
          </a:p>
          <a:p>
            <a:pPr>
              <a:lnSpc>
                <a:spcPct val="40000"/>
              </a:lnSpc>
              <a:buFontTx/>
              <a:buNone/>
            </a:pPr>
            <a:endParaRPr lang="en-US" altLang="en-US" smtClean="0"/>
          </a:p>
          <a:p>
            <a:r>
              <a:rPr lang="en-US" altLang="en-US" smtClean="0"/>
              <a:t>Verbal</a:t>
            </a:r>
          </a:p>
          <a:p>
            <a:endParaRPr lang="en-US" altLang="en-US" smtClean="0"/>
          </a:p>
          <a:p>
            <a:endParaRPr lang="en-US" altLang="en-US" smtClean="0"/>
          </a:p>
          <a:p>
            <a:pPr>
              <a:lnSpc>
                <a:spcPct val="50000"/>
              </a:lnSpc>
            </a:pPr>
            <a:endParaRPr lang="en-US" altLang="en-US" smtClean="0"/>
          </a:p>
          <a:p>
            <a:r>
              <a:rPr lang="en-US" altLang="en-US" smtClean="0"/>
              <a:t>Visual</a:t>
            </a:r>
          </a:p>
        </p:txBody>
      </p:sp>
      <p:pic>
        <p:nvPicPr>
          <p:cNvPr id="162822" name="Picture 1" title="Photo of Donald Tru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0800" y="2438400"/>
            <a:ext cx="3267075"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r>
              <a:rPr lang="en-US" altLang="en-US" sz="3600" b="1" smtClean="0"/>
              <a:t>VOCAL</a:t>
            </a:r>
          </a:p>
        </p:txBody>
      </p:sp>
      <p:pic>
        <p:nvPicPr>
          <p:cNvPr id="164867" name="Content Placeholder 4" title="Photo of a man with his fingers in his ears"/>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533400" y="2743200"/>
            <a:ext cx="5868988" cy="4191000"/>
          </a:xfrm>
          <a:ln w="12700">
            <a:solidFill>
              <a:schemeClr val="tx1"/>
            </a:solidFill>
            <a:miter lim="800000"/>
            <a:headEnd/>
            <a:tailEnd/>
          </a:ln>
        </p:spPr>
      </p:pic>
      <p:sp>
        <p:nvSpPr>
          <p:cNvPr id="164868"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E36FC0FD-06A2-4187-9928-851920BE18D7}" type="slidenum">
              <a:rPr lang="en-US" altLang="en-US" sz="1400"/>
              <a:pPr>
                <a:spcBef>
                  <a:spcPct val="0"/>
                </a:spcBef>
                <a:buFontTx/>
                <a:buNone/>
              </a:pPr>
              <a:t>85</a:t>
            </a:fld>
            <a:endParaRPr lang="en-US" altLang="en-US" sz="140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Footer Placeholder 4"/>
          <p:cNvSpPr>
            <a:spLocks noGrp="1"/>
          </p:cNvSpPr>
          <p:nvPr>
            <p:ph type="ftr" sz="quarter" idx="4294967295"/>
          </p:nvPr>
        </p:nvSpPr>
        <p:spPr>
          <a:xfrm>
            <a:off x="4914900" y="8686800"/>
            <a:ext cx="1428750" cy="2540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smtClean="0">
                <a:cs typeface="Arial" pitchFamily="34" charset="0"/>
              </a:rPr>
              <a:t> </a:t>
            </a:r>
          </a:p>
          <a:p>
            <a:pPr>
              <a:spcBef>
                <a:spcPct val="0"/>
              </a:spcBef>
              <a:buFontTx/>
              <a:buNone/>
            </a:pPr>
            <a:endParaRPr lang="en-US" altLang="en-US" sz="1400" smtClean="0">
              <a:cs typeface="Arial" pitchFamily="34" charset="0"/>
            </a:endParaRPr>
          </a:p>
          <a:p>
            <a:pPr algn="r">
              <a:spcBef>
                <a:spcPct val="0"/>
              </a:spcBef>
              <a:buFontTx/>
              <a:buNone/>
            </a:pPr>
            <a:r>
              <a:rPr lang="en-US" altLang="en-US" sz="1000" smtClean="0">
                <a:cs typeface="Arial" pitchFamily="34" charset="0"/>
              </a:rPr>
              <a:t>                         </a:t>
            </a:r>
            <a:r>
              <a:rPr lang="en-US" altLang="en-US" sz="1400" smtClean="0">
                <a:cs typeface="Arial" pitchFamily="34" charset="0"/>
              </a:rPr>
              <a:t> </a:t>
            </a:r>
          </a:p>
        </p:txBody>
      </p:sp>
      <p:sp>
        <p:nvSpPr>
          <p:cNvPr id="166915"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69D6BEC4-963E-497A-92CC-A00A3806A599}" type="slidenum">
              <a:rPr lang="en-US" altLang="en-US" sz="1400"/>
              <a:pPr>
                <a:spcBef>
                  <a:spcPct val="0"/>
                </a:spcBef>
                <a:buFontTx/>
                <a:buNone/>
              </a:pPr>
              <a:t>86</a:t>
            </a:fld>
            <a:endParaRPr lang="en-US" altLang="en-US" sz="1400"/>
          </a:p>
        </p:txBody>
      </p:sp>
      <p:sp>
        <p:nvSpPr>
          <p:cNvPr id="166916" name="Rectangle 2"/>
          <p:cNvSpPr>
            <a:spLocks noGrp="1" noChangeArrowheads="1"/>
          </p:cNvSpPr>
          <p:nvPr>
            <p:ph type="title"/>
          </p:nvPr>
        </p:nvSpPr>
        <p:spPr>
          <a:xfrm>
            <a:off x="520700" y="914400"/>
            <a:ext cx="5829300" cy="485775"/>
          </a:xfrm>
        </p:spPr>
        <p:txBody>
          <a:bodyPr/>
          <a:lstStyle/>
          <a:p>
            <a:r>
              <a:rPr lang="en-US" altLang="en-US" sz="3600" b="1" smtClean="0"/>
              <a:t>VOCAL ELEMENTS</a:t>
            </a:r>
            <a:endParaRPr lang="en-US" altLang="en-US" smtClean="0"/>
          </a:p>
        </p:txBody>
      </p:sp>
      <p:sp>
        <p:nvSpPr>
          <p:cNvPr id="166917" name="Text Box 4"/>
          <p:cNvSpPr txBox="1">
            <a:spLocks noChangeArrowheads="1"/>
          </p:cNvSpPr>
          <p:nvPr/>
        </p:nvSpPr>
        <p:spPr bwMode="auto">
          <a:xfrm>
            <a:off x="533400" y="1600200"/>
            <a:ext cx="5791200" cy="10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600" dirty="0"/>
              <a:t>How you speak can be almost as important as what you say.  All of the preparation in the world can be wasted if you don’t create the proper </a:t>
            </a:r>
            <a:r>
              <a:rPr lang="en-US" altLang="en-US" sz="1600" b="1" i="1" dirty="0"/>
              <a:t>image.</a:t>
            </a:r>
            <a:endParaRPr lang="en-US" altLang="en-US" sz="1600" dirty="0"/>
          </a:p>
          <a:p>
            <a:pPr>
              <a:spcBef>
                <a:spcPct val="0"/>
              </a:spcBef>
              <a:buFontTx/>
              <a:buNone/>
            </a:pPr>
            <a:endParaRPr lang="en-US" altLang="en-US" sz="1400"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858000" cy="9144000"/>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Footer Placeholder 4"/>
          <p:cNvSpPr>
            <a:spLocks noGrp="1"/>
          </p:cNvSpPr>
          <p:nvPr>
            <p:ph type="ftr" sz="quarter" idx="4294967295"/>
          </p:nvPr>
        </p:nvSpPr>
        <p:spPr>
          <a:xfrm>
            <a:off x="4914900" y="8686800"/>
            <a:ext cx="1428750" cy="2540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smtClean="0">
                <a:cs typeface="Arial" pitchFamily="34" charset="0"/>
              </a:rPr>
              <a:t> </a:t>
            </a:r>
          </a:p>
          <a:p>
            <a:pPr>
              <a:spcBef>
                <a:spcPct val="0"/>
              </a:spcBef>
              <a:buFontTx/>
              <a:buNone/>
            </a:pPr>
            <a:endParaRPr lang="en-US" altLang="en-US" sz="1400" smtClean="0">
              <a:cs typeface="Arial" pitchFamily="34" charset="0"/>
            </a:endParaRPr>
          </a:p>
          <a:p>
            <a:pPr algn="r">
              <a:spcBef>
                <a:spcPct val="0"/>
              </a:spcBef>
              <a:buFontTx/>
              <a:buNone/>
            </a:pPr>
            <a:r>
              <a:rPr lang="en-US" altLang="en-US" sz="1000" smtClean="0">
                <a:cs typeface="Arial" pitchFamily="34" charset="0"/>
              </a:rPr>
              <a:t>                         </a:t>
            </a:r>
            <a:r>
              <a:rPr lang="en-US" altLang="en-US" sz="1400" smtClean="0">
                <a:cs typeface="Arial" pitchFamily="34" charset="0"/>
              </a:rPr>
              <a:t> </a:t>
            </a:r>
          </a:p>
        </p:txBody>
      </p:sp>
      <p:sp>
        <p:nvSpPr>
          <p:cNvPr id="168963"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7586C778-6C44-4F2A-B321-F5F5838E39AC}" type="slidenum">
              <a:rPr lang="en-US" altLang="en-US" sz="1400"/>
              <a:pPr>
                <a:spcBef>
                  <a:spcPct val="0"/>
                </a:spcBef>
                <a:buFontTx/>
                <a:buNone/>
              </a:pPr>
              <a:t>87</a:t>
            </a:fld>
            <a:endParaRPr lang="en-US" altLang="en-US" sz="1400"/>
          </a:p>
        </p:txBody>
      </p:sp>
      <p:sp>
        <p:nvSpPr>
          <p:cNvPr id="168964" name="Rectangle 2"/>
          <p:cNvSpPr>
            <a:spLocks noGrp="1" noChangeArrowheads="1"/>
          </p:cNvSpPr>
          <p:nvPr>
            <p:ph type="title"/>
          </p:nvPr>
        </p:nvSpPr>
        <p:spPr>
          <a:xfrm>
            <a:off x="520700" y="914400"/>
            <a:ext cx="5829300" cy="485775"/>
          </a:xfrm>
        </p:spPr>
        <p:txBody>
          <a:bodyPr/>
          <a:lstStyle/>
          <a:p>
            <a:r>
              <a:rPr lang="en-US" altLang="en-US" sz="3600" b="1" dirty="0" smtClean="0"/>
              <a:t>VOCAL ELEMENTS </a:t>
            </a:r>
            <a:endParaRPr lang="en-US" altLang="en-US" dirty="0" smtClean="0"/>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858000" cy="9144000"/>
          </a:xfrm>
          <a:prstGeom prst="rect">
            <a:avLst/>
          </a:prstGeo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6A9F11A4-5BD7-4F3D-8AFC-04EE73140491}" type="slidenum">
              <a:rPr lang="en-US" altLang="en-US" sz="1400"/>
              <a:pPr>
                <a:spcBef>
                  <a:spcPct val="0"/>
                </a:spcBef>
                <a:buFontTx/>
                <a:buNone/>
              </a:pPr>
              <a:t>88</a:t>
            </a:fld>
            <a:endParaRPr lang="en-US" altLang="en-US" sz="1400"/>
          </a:p>
        </p:txBody>
      </p:sp>
      <p:sp>
        <p:nvSpPr>
          <p:cNvPr id="171012" name="Rectangle 2"/>
          <p:cNvSpPr>
            <a:spLocks noGrp="1" noChangeArrowheads="1"/>
          </p:cNvSpPr>
          <p:nvPr>
            <p:ph type="title"/>
          </p:nvPr>
        </p:nvSpPr>
        <p:spPr>
          <a:xfrm>
            <a:off x="533400" y="1066800"/>
            <a:ext cx="5829300" cy="376238"/>
          </a:xfrm>
        </p:spPr>
        <p:txBody>
          <a:bodyPr/>
          <a:lstStyle/>
          <a:p>
            <a:r>
              <a:rPr lang="en-US" altLang="en-US" sz="3600" b="1" smtClean="0">
                <a:solidFill>
                  <a:schemeClr val="tx1"/>
                </a:solidFill>
              </a:rPr>
              <a:t>VOCAL</a:t>
            </a:r>
            <a:r>
              <a:rPr lang="en-US" altLang="en-US" sz="3600" b="1" smtClean="0"/>
              <a:t> DON’TS</a:t>
            </a:r>
            <a:endParaRPr lang="en-US" altLang="en-US" smtClean="0"/>
          </a:p>
        </p:txBody>
      </p:sp>
      <p:sp>
        <p:nvSpPr>
          <p:cNvPr id="90117" name="Rectangle 3"/>
          <p:cNvSpPr>
            <a:spLocks noGrp="1" noChangeArrowheads="1"/>
          </p:cNvSpPr>
          <p:nvPr>
            <p:ph type="body" sz="half" idx="1"/>
          </p:nvPr>
        </p:nvSpPr>
        <p:spPr>
          <a:xfrm>
            <a:off x="533400" y="1905000"/>
            <a:ext cx="2838450" cy="5486400"/>
          </a:xfrm>
        </p:spPr>
        <p:txBody>
          <a:bodyPr/>
          <a:lstStyle/>
          <a:p>
            <a:pPr>
              <a:lnSpc>
                <a:spcPct val="70000"/>
              </a:lnSpc>
              <a:defRPr/>
            </a:pPr>
            <a:endParaRPr lang="en-US" altLang="en-US" dirty="0" smtClean="0"/>
          </a:p>
          <a:p>
            <a:pPr>
              <a:defRPr/>
            </a:pPr>
            <a:r>
              <a:rPr lang="en-US" altLang="en-US" sz="2400" dirty="0" smtClean="0"/>
              <a:t>Filler words</a:t>
            </a:r>
          </a:p>
          <a:p>
            <a:pPr>
              <a:lnSpc>
                <a:spcPct val="60000"/>
              </a:lnSpc>
              <a:defRPr/>
            </a:pPr>
            <a:endParaRPr lang="en-US" altLang="en-US" sz="2400" dirty="0" smtClean="0"/>
          </a:p>
          <a:p>
            <a:pPr>
              <a:defRPr/>
            </a:pPr>
            <a:r>
              <a:rPr lang="en-US" altLang="en-US" sz="2400" dirty="0" smtClean="0"/>
              <a:t>Harshness</a:t>
            </a:r>
          </a:p>
          <a:p>
            <a:pPr marL="0" indent="0">
              <a:lnSpc>
                <a:spcPct val="60000"/>
              </a:lnSpc>
              <a:buFontTx/>
              <a:buNone/>
              <a:defRPr/>
            </a:pPr>
            <a:endParaRPr lang="en-US" altLang="en-US" sz="2400" dirty="0" smtClean="0"/>
          </a:p>
          <a:p>
            <a:pPr>
              <a:defRPr/>
            </a:pPr>
            <a:r>
              <a:rPr lang="en-US" altLang="en-US" sz="2400" dirty="0" smtClean="0"/>
              <a:t>Breathlessness</a:t>
            </a:r>
          </a:p>
          <a:p>
            <a:pPr>
              <a:lnSpc>
                <a:spcPct val="60000"/>
              </a:lnSpc>
              <a:defRPr/>
            </a:pPr>
            <a:endParaRPr lang="en-US" altLang="en-US" sz="2400" dirty="0" smtClean="0"/>
          </a:p>
          <a:p>
            <a:pPr>
              <a:defRPr/>
            </a:pPr>
            <a:r>
              <a:rPr lang="en-US" altLang="en-US" sz="2400" dirty="0" smtClean="0"/>
              <a:t>Voice change at the end of sentences</a:t>
            </a:r>
          </a:p>
          <a:p>
            <a:pPr>
              <a:lnSpc>
                <a:spcPct val="60000"/>
              </a:lnSpc>
              <a:defRPr/>
            </a:pPr>
            <a:endParaRPr lang="en-US" altLang="en-US" sz="2400" dirty="0" smtClean="0"/>
          </a:p>
          <a:p>
            <a:pPr>
              <a:defRPr/>
            </a:pPr>
            <a:r>
              <a:rPr lang="en-US" altLang="en-US" sz="2400" dirty="0" smtClean="0"/>
              <a:t>Mumbling or slurring</a:t>
            </a:r>
          </a:p>
        </p:txBody>
      </p:sp>
      <p:pic>
        <p:nvPicPr>
          <p:cNvPr id="171014" name="Picture 7" title="Photo of Darth Vader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2971800"/>
            <a:ext cx="2784475"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p:txBody>
          <a:bodyPr/>
          <a:lstStyle/>
          <a:p>
            <a:r>
              <a:rPr lang="en-US" altLang="en-US" sz="3600" b="1" smtClean="0">
                <a:solidFill>
                  <a:schemeClr val="tx1"/>
                </a:solidFill>
              </a:rPr>
              <a:t>PRACTICE AND FEEDBACK</a:t>
            </a:r>
          </a:p>
        </p:txBody>
      </p:sp>
      <p:sp>
        <p:nvSpPr>
          <p:cNvPr id="173059" name="Content Placeholder 2"/>
          <p:cNvSpPr>
            <a:spLocks noGrp="1"/>
          </p:cNvSpPr>
          <p:nvPr>
            <p:ph sz="half" idx="1"/>
          </p:nvPr>
        </p:nvSpPr>
        <p:spPr>
          <a:xfrm>
            <a:off x="514350" y="2438400"/>
            <a:ext cx="5810250" cy="5943600"/>
          </a:xfrm>
        </p:spPr>
        <p:txBody>
          <a:bodyPr/>
          <a:lstStyle/>
          <a:p>
            <a:pPr marL="0" indent="0">
              <a:buFontTx/>
              <a:buNone/>
            </a:pPr>
            <a:r>
              <a:rPr lang="en-US" altLang="en-US" smtClean="0"/>
              <a:t>Practice and honest feedback are effective methods to improve your delivery.  One way to do this is to record yourself.  Another is to deliver training to an objective person willing to give you honest feedback.</a:t>
            </a:r>
          </a:p>
          <a:p>
            <a:pPr marL="0" indent="0">
              <a:buFontTx/>
              <a:buNone/>
            </a:pPr>
            <a:endParaRPr lang="en-US" altLang="en-US" smtClean="0"/>
          </a:p>
        </p:txBody>
      </p:sp>
      <p:sp>
        <p:nvSpPr>
          <p:cNvPr id="173060"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7E2FF704-EBA5-43D0-83B3-4AD591CDE951}" type="slidenum">
              <a:rPr lang="en-US" altLang="en-US" sz="1400"/>
              <a:pPr>
                <a:spcBef>
                  <a:spcPct val="0"/>
                </a:spcBef>
                <a:buFontTx/>
                <a:buNone/>
              </a:pPr>
              <a:t>89</a:t>
            </a:fld>
            <a:endParaRPr lang="en-US" altLang="en-US" sz="1400"/>
          </a:p>
        </p:txBody>
      </p:sp>
      <p:pic>
        <p:nvPicPr>
          <p:cNvPr id="173061" name="Picture 5" title="Photo of a worker practicing train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5410200"/>
            <a:ext cx="4991100" cy="28035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6CC8DE50-8B68-44DD-854B-C11E5A4BD9B0}" type="slidenum">
              <a:rPr lang="en-US" altLang="en-US" sz="1400"/>
              <a:pPr>
                <a:spcBef>
                  <a:spcPct val="0"/>
                </a:spcBef>
                <a:buFontTx/>
                <a:buNone/>
              </a:pPr>
              <a:t>9</a:t>
            </a:fld>
            <a:endParaRPr lang="en-US" altLang="en-US" sz="1400"/>
          </a:p>
        </p:txBody>
      </p:sp>
      <p:sp>
        <p:nvSpPr>
          <p:cNvPr id="22531" name="Rectangle 2"/>
          <p:cNvSpPr>
            <a:spLocks noGrp="1" noChangeArrowheads="1"/>
          </p:cNvSpPr>
          <p:nvPr>
            <p:ph type="title"/>
          </p:nvPr>
        </p:nvSpPr>
        <p:spPr>
          <a:xfrm>
            <a:off x="609600" y="838200"/>
            <a:ext cx="5829300" cy="939800"/>
          </a:xfrm>
        </p:spPr>
        <p:txBody>
          <a:bodyPr/>
          <a:lstStyle/>
          <a:p>
            <a:r>
              <a:rPr lang="en-US" altLang="en-US" sz="3600" b="1" smtClean="0"/>
              <a:t>THE QUALITIES OF A GOOD TRAINER</a:t>
            </a:r>
          </a:p>
        </p:txBody>
      </p:sp>
      <p:sp>
        <p:nvSpPr>
          <p:cNvPr id="22532" name="Rectangle 3"/>
          <p:cNvSpPr>
            <a:spLocks noGrp="1" noChangeArrowheads="1"/>
          </p:cNvSpPr>
          <p:nvPr>
            <p:ph type="body" idx="1"/>
          </p:nvPr>
        </p:nvSpPr>
        <p:spPr>
          <a:xfrm>
            <a:off x="514350" y="2057400"/>
            <a:ext cx="5829300" cy="6324600"/>
          </a:xfrm>
        </p:spPr>
        <p:txBody>
          <a:bodyPr/>
          <a:lstStyle/>
          <a:p>
            <a:pPr>
              <a:buFontTx/>
              <a:buNone/>
            </a:pPr>
            <a:r>
              <a:rPr lang="en-US" altLang="en-US" smtClean="0"/>
              <a:t>	</a:t>
            </a:r>
            <a:r>
              <a:rPr lang="en-US" altLang="en-US" sz="2800" smtClean="0"/>
              <a:t>“The mediocre teacher tells.  The good teacher explains.  The superior teacher demonstrates.  The great teacher inspires.” </a:t>
            </a:r>
          </a:p>
          <a:p>
            <a:pPr>
              <a:buFontTx/>
              <a:buNone/>
            </a:pPr>
            <a:r>
              <a:rPr lang="en-US" altLang="en-US" sz="2000" i="1" smtClean="0"/>
              <a:t>				        - William Arthur Ward</a:t>
            </a:r>
            <a:r>
              <a:rPr lang="en-US" altLang="en-US" smtClean="0"/>
              <a:t/>
            </a:r>
            <a:br>
              <a:rPr lang="en-US" altLang="en-US" smtClean="0"/>
            </a:br>
            <a:endParaRPr lang="en-US" altLang="en-US" smtClean="0"/>
          </a:p>
        </p:txBody>
      </p:sp>
      <p:pic>
        <p:nvPicPr>
          <p:cNvPr id="22534" name="Picture 8" descr="C:\Users\Tom\Desktop\My PIctures\Webite\Training II.jpg" title="Photo of students in a classroo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8700" y="4419600"/>
            <a:ext cx="4978400" cy="3733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Content Placeholder 5" title="Photo of the band kiss"/>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33400" y="2819400"/>
            <a:ext cx="5832475" cy="3657600"/>
          </a:xfrm>
        </p:spPr>
      </p:pic>
      <p:sp>
        <p:nvSpPr>
          <p:cNvPr id="175107"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24D2E289-B549-4CE2-BF29-BF0DAF6FBF2B}" type="slidenum">
              <a:rPr lang="en-US" altLang="en-US" sz="1400"/>
              <a:pPr>
                <a:spcBef>
                  <a:spcPct val="0"/>
                </a:spcBef>
                <a:buFontTx/>
                <a:buNone/>
              </a:pPr>
              <a:t>90</a:t>
            </a:fld>
            <a:endParaRPr lang="en-US" altLang="en-US" sz="1400"/>
          </a:p>
        </p:txBody>
      </p:sp>
      <p:sp>
        <p:nvSpPr>
          <p:cNvPr id="175108" name="Rectangle 2"/>
          <p:cNvSpPr>
            <a:spLocks noGrp="1" noChangeArrowheads="1"/>
          </p:cNvSpPr>
          <p:nvPr>
            <p:ph type="title"/>
          </p:nvPr>
        </p:nvSpPr>
        <p:spPr/>
        <p:txBody>
          <a:bodyPr/>
          <a:lstStyle/>
          <a:p>
            <a:r>
              <a:rPr lang="en-US" altLang="en-US" sz="3600" b="1" smtClean="0">
                <a:solidFill>
                  <a:schemeClr val="tx1"/>
                </a:solidFill>
              </a:rPr>
              <a:t>VERBAL</a:t>
            </a:r>
            <a:endParaRPr lang="en-US" altLang="en-US" smtClean="0">
              <a:solidFill>
                <a:schemeClr val="tx1"/>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Footer Placeholder 4"/>
          <p:cNvSpPr>
            <a:spLocks noGrp="1"/>
          </p:cNvSpPr>
          <p:nvPr>
            <p:ph type="ftr" sz="quarter" idx="4294967295"/>
          </p:nvPr>
        </p:nvSpPr>
        <p:spPr>
          <a:xfrm>
            <a:off x="4914900" y="8686800"/>
            <a:ext cx="1428750" cy="2540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smtClean="0">
                <a:cs typeface="Arial" pitchFamily="34" charset="0"/>
              </a:rPr>
              <a:t> </a:t>
            </a:r>
          </a:p>
          <a:p>
            <a:pPr>
              <a:spcBef>
                <a:spcPct val="0"/>
              </a:spcBef>
              <a:buFontTx/>
              <a:buNone/>
            </a:pPr>
            <a:endParaRPr lang="en-US" altLang="en-US" sz="1400" smtClean="0">
              <a:cs typeface="Arial" pitchFamily="34" charset="0"/>
            </a:endParaRPr>
          </a:p>
          <a:p>
            <a:pPr algn="r">
              <a:spcBef>
                <a:spcPct val="0"/>
              </a:spcBef>
              <a:buFontTx/>
              <a:buNone/>
            </a:pPr>
            <a:r>
              <a:rPr lang="en-US" altLang="en-US" sz="1000" smtClean="0">
                <a:cs typeface="Arial" pitchFamily="34" charset="0"/>
              </a:rPr>
              <a:t>                           </a:t>
            </a:r>
            <a:endParaRPr lang="en-US" altLang="en-US" sz="1400" smtClean="0">
              <a:cs typeface="Arial" pitchFamily="34" charset="0"/>
            </a:endParaRPr>
          </a:p>
        </p:txBody>
      </p:sp>
      <p:sp>
        <p:nvSpPr>
          <p:cNvPr id="177155"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CD97F752-D0A3-49CB-A1D1-DAA43B508288}" type="slidenum">
              <a:rPr lang="en-US" altLang="en-US" sz="1400"/>
              <a:pPr>
                <a:spcBef>
                  <a:spcPct val="0"/>
                </a:spcBef>
                <a:buFontTx/>
                <a:buNone/>
              </a:pPr>
              <a:t>91</a:t>
            </a:fld>
            <a:endParaRPr lang="en-US" altLang="en-US" sz="1400"/>
          </a:p>
        </p:txBody>
      </p:sp>
      <p:sp>
        <p:nvSpPr>
          <p:cNvPr id="177156" name="Rectangle 2"/>
          <p:cNvSpPr>
            <a:spLocks noGrp="1" noChangeArrowheads="1"/>
          </p:cNvSpPr>
          <p:nvPr>
            <p:ph type="title"/>
          </p:nvPr>
        </p:nvSpPr>
        <p:spPr>
          <a:xfrm>
            <a:off x="461963" y="850900"/>
            <a:ext cx="5829300" cy="485775"/>
          </a:xfrm>
        </p:spPr>
        <p:txBody>
          <a:bodyPr/>
          <a:lstStyle/>
          <a:p>
            <a:r>
              <a:rPr lang="en-US" altLang="en-US" sz="3600" b="1" dirty="0" smtClean="0">
                <a:solidFill>
                  <a:schemeClr val="tx1"/>
                </a:solidFill>
              </a:rPr>
              <a:t>VERBAL </a:t>
            </a:r>
            <a:endParaRPr lang="en-US" altLang="en-US" dirty="0" smtClean="0">
              <a:solidFill>
                <a:schemeClr val="tx1"/>
              </a:solidFill>
            </a:endParaRPr>
          </a:p>
        </p:txBody>
      </p:sp>
      <p:sp>
        <p:nvSpPr>
          <p:cNvPr id="177157" name="Text Box 4"/>
          <p:cNvSpPr txBox="1">
            <a:spLocks noChangeArrowheads="1"/>
          </p:cNvSpPr>
          <p:nvPr/>
        </p:nvSpPr>
        <p:spPr bwMode="auto">
          <a:xfrm>
            <a:off x="525463" y="1643063"/>
            <a:ext cx="5791200" cy="277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000"/>
              <a:t>A good rule to follow when making a presentation is KISS (Keep It Short and Simple).  Using simple, clear words and phrases makes your meaning clear.  Remember, people can process your words 3 times faster than you can speak so keeping key points short reduces the chance that your audience will take “side trips” during your presentation.  Using rare words or inflated statements also marks you as a “show-off”.</a:t>
            </a:r>
          </a:p>
          <a:p>
            <a:pPr>
              <a:spcBef>
                <a:spcPct val="0"/>
              </a:spcBef>
              <a:buFontTx/>
              <a:buNone/>
            </a:pPr>
            <a:endParaRPr lang="en-US" altLang="en-US" sz="1400"/>
          </a:p>
        </p:txBody>
      </p:sp>
      <p:pic>
        <p:nvPicPr>
          <p:cNvPr id="177158" name="Picture 7" title="Photo of the band kis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4713288"/>
            <a:ext cx="5059363" cy="3162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Footer Placeholder 4"/>
          <p:cNvSpPr>
            <a:spLocks noGrp="1"/>
          </p:cNvSpPr>
          <p:nvPr>
            <p:ph type="ftr" sz="quarter" idx="4294967295"/>
          </p:nvPr>
        </p:nvSpPr>
        <p:spPr>
          <a:xfrm>
            <a:off x="4914900" y="8686800"/>
            <a:ext cx="1428750" cy="2540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smtClean="0">
                <a:cs typeface="Arial" pitchFamily="34" charset="0"/>
              </a:rPr>
              <a:t> </a:t>
            </a:r>
          </a:p>
          <a:p>
            <a:pPr algn="r">
              <a:spcBef>
                <a:spcPct val="0"/>
              </a:spcBef>
              <a:buFontTx/>
              <a:buNone/>
            </a:pPr>
            <a:r>
              <a:rPr lang="en-US" altLang="en-US" sz="1400" smtClean="0">
                <a:cs typeface="Arial" pitchFamily="34" charset="0"/>
              </a:rPr>
              <a:t> </a:t>
            </a:r>
          </a:p>
        </p:txBody>
      </p:sp>
      <p:sp>
        <p:nvSpPr>
          <p:cNvPr id="179203"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FC0CEBCF-83C8-47B9-BC4E-3A36E01BF993}" type="slidenum">
              <a:rPr lang="en-US" altLang="en-US" sz="1400"/>
              <a:pPr>
                <a:spcBef>
                  <a:spcPct val="0"/>
                </a:spcBef>
                <a:buFontTx/>
                <a:buNone/>
              </a:pPr>
              <a:t>92</a:t>
            </a:fld>
            <a:endParaRPr lang="en-US" altLang="en-US" sz="1400"/>
          </a:p>
        </p:txBody>
      </p:sp>
      <p:sp>
        <p:nvSpPr>
          <p:cNvPr id="179204" name="Rectangle 2"/>
          <p:cNvSpPr>
            <a:spLocks noGrp="1" noChangeArrowheads="1"/>
          </p:cNvSpPr>
          <p:nvPr>
            <p:ph type="title"/>
          </p:nvPr>
        </p:nvSpPr>
        <p:spPr>
          <a:xfrm>
            <a:off x="533400" y="914400"/>
            <a:ext cx="5829300" cy="485775"/>
          </a:xfrm>
        </p:spPr>
        <p:txBody>
          <a:bodyPr/>
          <a:lstStyle/>
          <a:p>
            <a:r>
              <a:rPr lang="en-US" altLang="en-US" sz="3600" b="1" smtClean="0"/>
              <a:t>SIX VERBAL DO’S</a:t>
            </a:r>
            <a:endParaRPr lang="en-US" altLang="en-US" smtClean="0"/>
          </a:p>
        </p:txBody>
      </p:sp>
      <p:sp>
        <p:nvSpPr>
          <p:cNvPr id="94213" name="Rectangle 3"/>
          <p:cNvSpPr>
            <a:spLocks noGrp="1" noChangeArrowheads="1"/>
          </p:cNvSpPr>
          <p:nvPr>
            <p:ph type="body" idx="1"/>
          </p:nvPr>
        </p:nvSpPr>
        <p:spPr>
          <a:xfrm>
            <a:off x="533400" y="1752600"/>
            <a:ext cx="5829300" cy="6553200"/>
          </a:xfrm>
        </p:spPr>
        <p:txBody>
          <a:bodyPr/>
          <a:lstStyle/>
          <a:p>
            <a:pPr>
              <a:lnSpc>
                <a:spcPct val="0"/>
              </a:lnSpc>
              <a:defRPr/>
            </a:pPr>
            <a:endParaRPr lang="en-US" altLang="en-US" sz="2000" dirty="0" smtClean="0"/>
          </a:p>
          <a:p>
            <a:pPr lvl="1">
              <a:lnSpc>
                <a:spcPct val="0"/>
              </a:lnSpc>
              <a:defRPr/>
            </a:pPr>
            <a:endParaRPr lang="en-US" altLang="en-US" sz="1800" dirty="0" smtClean="0"/>
          </a:p>
          <a:p>
            <a:pPr marL="457200" indent="-457200">
              <a:lnSpc>
                <a:spcPct val="150000"/>
              </a:lnSpc>
              <a:buFont typeface="+mj-lt"/>
              <a:buAutoNum type="arabicPeriod"/>
              <a:defRPr/>
            </a:pPr>
            <a:r>
              <a:rPr lang="en-US" altLang="en-US" sz="2400" dirty="0" smtClean="0"/>
              <a:t>Use </a:t>
            </a:r>
            <a:r>
              <a:rPr lang="en-US" altLang="en-US" sz="2400" dirty="0"/>
              <a:t>i</a:t>
            </a:r>
            <a:r>
              <a:rPr lang="en-US" altLang="en-US" sz="2400" dirty="0" smtClean="0"/>
              <a:t>magery-words your listeners can picture</a:t>
            </a:r>
          </a:p>
          <a:p>
            <a:pPr marL="457200" indent="-457200">
              <a:lnSpc>
                <a:spcPct val="150000"/>
              </a:lnSpc>
              <a:buFont typeface="+mj-lt"/>
              <a:buAutoNum type="arabicPeriod"/>
              <a:defRPr/>
            </a:pPr>
            <a:r>
              <a:rPr lang="en-US" altLang="en-US" sz="2400" dirty="0" smtClean="0"/>
              <a:t>Pronouncing words correctly</a:t>
            </a:r>
          </a:p>
          <a:p>
            <a:pPr marL="457200" indent="-457200">
              <a:lnSpc>
                <a:spcPct val="150000"/>
              </a:lnSpc>
              <a:buFont typeface="+mj-lt"/>
              <a:buAutoNum type="arabicPeriod"/>
              <a:defRPr/>
            </a:pPr>
            <a:r>
              <a:rPr lang="en-US" altLang="en-US" sz="2400" dirty="0" smtClean="0"/>
              <a:t>Using proper grammar</a:t>
            </a:r>
          </a:p>
          <a:p>
            <a:pPr marL="457200" indent="-457200">
              <a:lnSpc>
                <a:spcPct val="150000"/>
              </a:lnSpc>
              <a:buFont typeface="+mj-lt"/>
              <a:buAutoNum type="arabicPeriod"/>
              <a:defRPr/>
            </a:pPr>
            <a:r>
              <a:rPr lang="en-US" altLang="en-US" sz="2400" dirty="0" smtClean="0"/>
              <a:t>Know </a:t>
            </a:r>
            <a:r>
              <a:rPr lang="en-US" altLang="en-US" sz="2400" dirty="0"/>
              <a:t>the difference between commonly confused </a:t>
            </a:r>
            <a:r>
              <a:rPr lang="en-US" altLang="en-US" sz="2400" dirty="0" smtClean="0"/>
              <a:t>words </a:t>
            </a:r>
          </a:p>
          <a:p>
            <a:pPr marL="457200" indent="-457200">
              <a:lnSpc>
                <a:spcPct val="150000"/>
              </a:lnSpc>
              <a:buFont typeface="+mj-lt"/>
              <a:buAutoNum type="arabicPeriod"/>
              <a:defRPr/>
            </a:pPr>
            <a:r>
              <a:rPr lang="en-US" altLang="en-US" sz="2400" dirty="0" smtClean="0"/>
              <a:t>Emphasize key words</a:t>
            </a:r>
          </a:p>
          <a:p>
            <a:pPr marL="457200" indent="-457200">
              <a:lnSpc>
                <a:spcPct val="150000"/>
              </a:lnSpc>
              <a:buFont typeface="+mj-lt"/>
              <a:buAutoNum type="arabicPeriod"/>
              <a:defRPr/>
            </a:pPr>
            <a:r>
              <a:rPr lang="en-US" altLang="en-US" sz="2400" dirty="0" smtClean="0"/>
              <a:t>Avoid certain words</a:t>
            </a:r>
            <a:endParaRPr lang="en-US" altLang="en-US" sz="2400" dirty="0"/>
          </a:p>
          <a:p>
            <a:pPr marL="0" indent="0">
              <a:buFontTx/>
              <a:buNone/>
              <a:defRPr/>
            </a:pPr>
            <a:endParaRPr lang="en-US" altLang="en-US" sz="1400"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Footer Placeholder 4"/>
          <p:cNvSpPr>
            <a:spLocks noGrp="1"/>
          </p:cNvSpPr>
          <p:nvPr>
            <p:ph type="ftr" sz="quarter" idx="4294967295"/>
          </p:nvPr>
        </p:nvSpPr>
        <p:spPr>
          <a:xfrm>
            <a:off x="4914900" y="8686800"/>
            <a:ext cx="1428750" cy="2540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smtClean="0">
                <a:cs typeface="Arial" pitchFamily="34" charset="0"/>
              </a:rPr>
              <a:t> </a:t>
            </a:r>
          </a:p>
          <a:p>
            <a:pPr algn="r">
              <a:spcBef>
                <a:spcPct val="0"/>
              </a:spcBef>
              <a:buFontTx/>
              <a:buNone/>
            </a:pPr>
            <a:r>
              <a:rPr lang="en-US" altLang="en-US" sz="1400" smtClean="0">
                <a:cs typeface="Arial" pitchFamily="34" charset="0"/>
              </a:rPr>
              <a:t> </a:t>
            </a:r>
          </a:p>
        </p:txBody>
      </p:sp>
      <p:sp>
        <p:nvSpPr>
          <p:cNvPr id="181251"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87070752-0D5C-4791-93C5-32FD4F44B76F}" type="slidenum">
              <a:rPr lang="en-US" altLang="en-US" sz="1400"/>
              <a:pPr>
                <a:spcBef>
                  <a:spcPct val="0"/>
                </a:spcBef>
                <a:buFontTx/>
                <a:buNone/>
              </a:pPr>
              <a:t>93</a:t>
            </a:fld>
            <a:endParaRPr lang="en-US" altLang="en-US" sz="1400"/>
          </a:p>
        </p:txBody>
      </p:sp>
      <p:sp>
        <p:nvSpPr>
          <p:cNvPr id="181252" name="Rectangle 2"/>
          <p:cNvSpPr>
            <a:spLocks noGrp="1" noChangeArrowheads="1"/>
          </p:cNvSpPr>
          <p:nvPr>
            <p:ph type="title"/>
          </p:nvPr>
        </p:nvSpPr>
        <p:spPr>
          <a:xfrm>
            <a:off x="533400" y="914400"/>
            <a:ext cx="5829300" cy="485775"/>
          </a:xfrm>
        </p:spPr>
        <p:txBody>
          <a:bodyPr/>
          <a:lstStyle/>
          <a:p>
            <a:r>
              <a:rPr lang="en-US" altLang="en-US" sz="3600" b="1" smtClean="0"/>
              <a:t>VERBAL DO’S</a:t>
            </a:r>
            <a:endParaRPr lang="en-US" altLang="en-US" smtClean="0"/>
          </a:p>
        </p:txBody>
      </p:sp>
      <p:sp>
        <p:nvSpPr>
          <p:cNvPr id="94213" name="Rectangle 3"/>
          <p:cNvSpPr>
            <a:spLocks noGrp="1" noChangeArrowheads="1"/>
          </p:cNvSpPr>
          <p:nvPr>
            <p:ph type="body" idx="1"/>
          </p:nvPr>
        </p:nvSpPr>
        <p:spPr>
          <a:xfrm>
            <a:off x="533400" y="1752600"/>
            <a:ext cx="5829300" cy="6553200"/>
          </a:xfrm>
        </p:spPr>
        <p:txBody>
          <a:bodyPr/>
          <a:lstStyle/>
          <a:p>
            <a:pPr>
              <a:lnSpc>
                <a:spcPct val="0"/>
              </a:lnSpc>
              <a:defRPr/>
            </a:pPr>
            <a:endParaRPr lang="en-US" altLang="en-US" sz="2000" dirty="0" smtClean="0"/>
          </a:p>
          <a:p>
            <a:pPr lvl="1">
              <a:lnSpc>
                <a:spcPct val="0"/>
              </a:lnSpc>
              <a:defRPr/>
            </a:pPr>
            <a:endParaRPr lang="en-US" altLang="en-US" sz="1800" dirty="0" smtClean="0"/>
          </a:p>
          <a:p>
            <a:pPr marL="0" indent="0">
              <a:buFontTx/>
              <a:buNone/>
              <a:defRPr/>
            </a:pPr>
            <a:r>
              <a:rPr lang="en-US" altLang="en-US" sz="2000" dirty="0" smtClean="0"/>
              <a:t>Use </a:t>
            </a:r>
            <a:r>
              <a:rPr lang="en-US" altLang="en-US" sz="2000" dirty="0"/>
              <a:t>i</a:t>
            </a:r>
            <a:r>
              <a:rPr lang="en-US" altLang="en-US" sz="2000" dirty="0" smtClean="0"/>
              <a:t>magery-words your listeners can picture, such as..</a:t>
            </a:r>
          </a:p>
          <a:p>
            <a:pPr lvl="1">
              <a:buFont typeface="Arial" panose="020B0604020202020204" pitchFamily="34" charset="0"/>
              <a:buChar char="•"/>
              <a:defRPr/>
            </a:pPr>
            <a:r>
              <a:rPr lang="en-US" altLang="en-US" sz="2000" dirty="0" smtClean="0"/>
              <a:t>Bottleneck vs. problem</a:t>
            </a:r>
          </a:p>
          <a:p>
            <a:pPr lvl="1">
              <a:buFont typeface="Arial" panose="020B0604020202020204" pitchFamily="34" charset="0"/>
              <a:buChar char="•"/>
              <a:defRPr/>
            </a:pPr>
            <a:r>
              <a:rPr lang="en-US" altLang="en-US" sz="2000" dirty="0" smtClean="0"/>
              <a:t>Sticky situation vs. challenge</a:t>
            </a:r>
          </a:p>
          <a:p>
            <a:pPr lvl="1">
              <a:buFont typeface="Arial" panose="020B0604020202020204" pitchFamily="34" charset="0"/>
              <a:buChar char="•"/>
              <a:defRPr/>
            </a:pPr>
            <a:r>
              <a:rPr lang="en-US" altLang="en-US" sz="2000" dirty="0" smtClean="0"/>
              <a:t>Iron fisted vs. strong</a:t>
            </a:r>
          </a:p>
          <a:p>
            <a:pPr lvl="1">
              <a:buFont typeface="Arial" panose="020B0604020202020204" pitchFamily="34" charset="0"/>
              <a:buChar char="•"/>
              <a:defRPr/>
            </a:pPr>
            <a:r>
              <a:rPr lang="en-US" altLang="en-US" sz="2000" dirty="0"/>
              <a:t>D</a:t>
            </a:r>
            <a:r>
              <a:rPr lang="en-US" altLang="en-US" sz="2000" dirty="0" smtClean="0"/>
              <a:t>elighted vs. happy</a:t>
            </a:r>
          </a:p>
          <a:p>
            <a:pPr lvl="1">
              <a:defRPr/>
            </a:pPr>
            <a:endParaRPr lang="en-US" altLang="en-US" sz="800" dirty="0" smtClean="0"/>
          </a:p>
          <a:p>
            <a:pPr>
              <a:lnSpc>
                <a:spcPct val="0"/>
              </a:lnSpc>
              <a:defRPr/>
            </a:pPr>
            <a:endParaRPr lang="en-US" altLang="en-US" sz="2000" dirty="0" smtClean="0"/>
          </a:p>
          <a:p>
            <a:pPr marL="0" indent="0">
              <a:buFontTx/>
              <a:buNone/>
              <a:defRPr/>
            </a:pPr>
            <a:r>
              <a:rPr lang="en-US" altLang="en-US" sz="2000" dirty="0" smtClean="0"/>
              <a:t>Pronouncing words correctly, such as….</a:t>
            </a:r>
          </a:p>
          <a:p>
            <a:pPr lvl="1">
              <a:buFont typeface="Arial" panose="020B0604020202020204" pitchFamily="34" charset="0"/>
              <a:buChar char="•"/>
              <a:defRPr/>
            </a:pPr>
            <a:r>
              <a:rPr lang="en-US" altLang="en-US" sz="2000" dirty="0" smtClean="0"/>
              <a:t>Accidentally (not </a:t>
            </a:r>
            <a:r>
              <a:rPr lang="en-US" altLang="en-US" sz="2000" dirty="0" err="1" smtClean="0"/>
              <a:t>assidently</a:t>
            </a:r>
            <a:r>
              <a:rPr lang="en-US" altLang="en-US" sz="2000" dirty="0" smtClean="0"/>
              <a:t>)</a:t>
            </a:r>
          </a:p>
          <a:p>
            <a:pPr lvl="1">
              <a:buFont typeface="Arial" panose="020B0604020202020204" pitchFamily="34" charset="0"/>
              <a:buChar char="•"/>
              <a:defRPr/>
            </a:pPr>
            <a:r>
              <a:rPr lang="en-US" altLang="en-US" sz="2000" dirty="0" smtClean="0"/>
              <a:t>Interesting (not </a:t>
            </a:r>
            <a:r>
              <a:rPr lang="en-US" altLang="en-US" sz="2000" dirty="0" err="1" smtClean="0"/>
              <a:t>inneresting</a:t>
            </a:r>
            <a:r>
              <a:rPr lang="en-US" altLang="en-US" sz="2000" dirty="0" smtClean="0"/>
              <a:t>)</a:t>
            </a:r>
          </a:p>
          <a:p>
            <a:pPr lvl="1">
              <a:buFont typeface="Arial" panose="020B0604020202020204" pitchFamily="34" charset="0"/>
              <a:buChar char="•"/>
              <a:defRPr/>
            </a:pPr>
            <a:r>
              <a:rPr lang="en-US" altLang="en-US" sz="2000" dirty="0" smtClean="0"/>
              <a:t>Toward (not </a:t>
            </a:r>
            <a:r>
              <a:rPr lang="en-US" altLang="en-US" sz="2000" dirty="0" err="1" smtClean="0"/>
              <a:t>tward</a:t>
            </a:r>
            <a:r>
              <a:rPr lang="en-US" altLang="en-US" sz="2000" dirty="0" smtClean="0"/>
              <a:t>)</a:t>
            </a:r>
          </a:p>
          <a:p>
            <a:pPr lvl="1">
              <a:defRPr/>
            </a:pPr>
            <a:endParaRPr lang="en-US" altLang="en-US" sz="800" u="sng" dirty="0" smtClean="0"/>
          </a:p>
          <a:p>
            <a:pPr>
              <a:lnSpc>
                <a:spcPct val="0"/>
              </a:lnSpc>
              <a:defRPr/>
            </a:pPr>
            <a:endParaRPr lang="en-US" altLang="en-US" sz="2000" dirty="0" smtClean="0"/>
          </a:p>
          <a:p>
            <a:pPr marL="0" indent="0">
              <a:buFontTx/>
              <a:buNone/>
              <a:defRPr/>
            </a:pPr>
            <a:r>
              <a:rPr lang="en-US" altLang="en-US" sz="2000" dirty="0" smtClean="0"/>
              <a:t>Using proper grammar, say...</a:t>
            </a:r>
          </a:p>
          <a:p>
            <a:pPr lvl="1">
              <a:buFont typeface="Arial" panose="020B0604020202020204" pitchFamily="34" charset="0"/>
              <a:buChar char="•"/>
              <a:defRPr/>
            </a:pPr>
            <a:r>
              <a:rPr lang="en-US" altLang="en-US" sz="2000" i="1" dirty="0" smtClean="0"/>
              <a:t>Phenomenon</a:t>
            </a:r>
            <a:r>
              <a:rPr lang="en-US" altLang="en-US" sz="2000" dirty="0" smtClean="0"/>
              <a:t> instead of phenomena</a:t>
            </a:r>
          </a:p>
          <a:p>
            <a:pPr lvl="1">
              <a:buFont typeface="Arial" panose="020B0604020202020204" pitchFamily="34" charset="0"/>
              <a:buChar char="•"/>
              <a:defRPr/>
            </a:pPr>
            <a:r>
              <a:rPr lang="en-US" altLang="en-US" sz="2000" i="1" dirty="0" smtClean="0"/>
              <a:t>Regardless</a:t>
            </a:r>
            <a:r>
              <a:rPr lang="en-US" altLang="en-US" sz="2000" dirty="0" smtClean="0"/>
              <a:t> instead of </a:t>
            </a:r>
            <a:r>
              <a:rPr lang="en-US" altLang="en-US" sz="2000" dirty="0" err="1" smtClean="0"/>
              <a:t>irregardless</a:t>
            </a:r>
            <a:endParaRPr lang="en-US" altLang="en-US" sz="2000" dirty="0" smtClean="0"/>
          </a:p>
          <a:p>
            <a:pPr lvl="1">
              <a:buFont typeface="Arial" panose="020B0604020202020204" pitchFamily="34" charset="0"/>
              <a:buChar char="•"/>
              <a:defRPr/>
            </a:pPr>
            <a:r>
              <a:rPr lang="en-US" altLang="en-US" sz="2000" i="1" dirty="0" smtClean="0"/>
              <a:t>Reason is</a:t>
            </a:r>
            <a:r>
              <a:rPr lang="en-US" altLang="en-US" sz="2000" dirty="0" smtClean="0"/>
              <a:t> instead of reason is because</a:t>
            </a:r>
          </a:p>
          <a:p>
            <a:pPr lvl="1">
              <a:buFont typeface="Arial" panose="020B0604020202020204" pitchFamily="34" charset="0"/>
              <a:buChar char="•"/>
              <a:defRPr/>
            </a:pPr>
            <a:r>
              <a:rPr lang="en-US" altLang="en-US" sz="2000" i="1" dirty="0" smtClean="0"/>
              <a:t>Themselves </a:t>
            </a:r>
            <a:r>
              <a:rPr lang="en-US" altLang="en-US" sz="2000" dirty="0" smtClean="0"/>
              <a:t>instead of </a:t>
            </a:r>
            <a:r>
              <a:rPr lang="en-US" altLang="en-US" sz="2000" dirty="0" err="1" smtClean="0"/>
              <a:t>theirselves</a:t>
            </a:r>
            <a:endParaRPr lang="en-US" altLang="en-US" sz="2000" dirty="0" smtClean="0"/>
          </a:p>
          <a:p>
            <a:pPr>
              <a:lnSpc>
                <a:spcPct val="0"/>
              </a:lnSpc>
              <a:defRPr/>
            </a:pPr>
            <a:endParaRPr lang="en-US" altLang="en-US" sz="1400"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Footer Placeholder 4"/>
          <p:cNvSpPr>
            <a:spLocks noGrp="1"/>
          </p:cNvSpPr>
          <p:nvPr>
            <p:ph type="ftr" sz="quarter" idx="4294967295"/>
          </p:nvPr>
        </p:nvSpPr>
        <p:spPr>
          <a:xfrm>
            <a:off x="4914900" y="8686800"/>
            <a:ext cx="1428750" cy="2540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smtClean="0">
                <a:cs typeface="Arial" pitchFamily="34" charset="0"/>
              </a:rPr>
              <a:t> </a:t>
            </a:r>
          </a:p>
          <a:p>
            <a:pPr>
              <a:spcBef>
                <a:spcPct val="0"/>
              </a:spcBef>
              <a:buFontTx/>
              <a:buNone/>
            </a:pPr>
            <a:endParaRPr lang="en-US" altLang="en-US" sz="1400" smtClean="0">
              <a:cs typeface="Arial" pitchFamily="34" charset="0"/>
            </a:endParaRPr>
          </a:p>
          <a:p>
            <a:pPr algn="r">
              <a:spcBef>
                <a:spcPct val="0"/>
              </a:spcBef>
              <a:buFontTx/>
              <a:buNone/>
            </a:pPr>
            <a:r>
              <a:rPr lang="en-US" altLang="en-US" sz="1000" smtClean="0">
                <a:cs typeface="Arial" pitchFamily="34" charset="0"/>
              </a:rPr>
              <a:t>                           </a:t>
            </a:r>
            <a:r>
              <a:rPr lang="en-US" altLang="en-US" sz="1400" smtClean="0">
                <a:cs typeface="Arial" pitchFamily="34" charset="0"/>
              </a:rPr>
              <a:t> </a:t>
            </a:r>
          </a:p>
        </p:txBody>
      </p:sp>
      <p:sp>
        <p:nvSpPr>
          <p:cNvPr id="183299"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021C7388-34FF-43F3-A2C8-0748467F5C2E}" type="slidenum">
              <a:rPr lang="en-US" altLang="en-US" sz="1400"/>
              <a:pPr>
                <a:spcBef>
                  <a:spcPct val="0"/>
                </a:spcBef>
                <a:buFontTx/>
                <a:buNone/>
              </a:pPr>
              <a:t>94</a:t>
            </a:fld>
            <a:endParaRPr lang="en-US" altLang="en-US" sz="1400"/>
          </a:p>
        </p:txBody>
      </p:sp>
      <p:sp>
        <p:nvSpPr>
          <p:cNvPr id="183300" name="Rectangle 2"/>
          <p:cNvSpPr>
            <a:spLocks noGrp="1" noChangeArrowheads="1"/>
          </p:cNvSpPr>
          <p:nvPr>
            <p:ph type="title"/>
          </p:nvPr>
        </p:nvSpPr>
        <p:spPr>
          <a:xfrm>
            <a:off x="533400" y="914400"/>
            <a:ext cx="5829300" cy="423863"/>
          </a:xfrm>
        </p:spPr>
        <p:txBody>
          <a:bodyPr/>
          <a:lstStyle/>
          <a:p>
            <a:r>
              <a:rPr lang="en-US" altLang="en-US" sz="3600" b="1" smtClean="0"/>
              <a:t>MORE ON WORDS</a:t>
            </a:r>
            <a:endParaRPr lang="en-US" altLang="en-US" smtClean="0"/>
          </a:p>
        </p:txBody>
      </p:sp>
      <p:sp>
        <p:nvSpPr>
          <p:cNvPr id="95237" name="Rectangle 3"/>
          <p:cNvSpPr>
            <a:spLocks noGrp="1" noChangeArrowheads="1"/>
          </p:cNvSpPr>
          <p:nvPr>
            <p:ph type="body" idx="1"/>
          </p:nvPr>
        </p:nvSpPr>
        <p:spPr>
          <a:xfrm>
            <a:off x="533400" y="1600200"/>
            <a:ext cx="6096000" cy="5791200"/>
          </a:xfrm>
        </p:spPr>
        <p:txBody>
          <a:bodyPr/>
          <a:lstStyle/>
          <a:p>
            <a:pPr>
              <a:lnSpc>
                <a:spcPct val="0"/>
              </a:lnSpc>
              <a:defRPr/>
            </a:pPr>
            <a:endParaRPr lang="en-US" altLang="en-US" sz="2000" dirty="0" smtClean="0"/>
          </a:p>
          <a:p>
            <a:pPr lvl="1">
              <a:lnSpc>
                <a:spcPct val="0"/>
              </a:lnSpc>
              <a:defRPr/>
            </a:pPr>
            <a:endParaRPr lang="en-US" altLang="en-US" sz="1800" dirty="0" smtClean="0"/>
          </a:p>
          <a:p>
            <a:pPr marL="0" indent="0">
              <a:buFontTx/>
              <a:buNone/>
              <a:defRPr/>
            </a:pPr>
            <a:r>
              <a:rPr lang="en-US" altLang="en-US" sz="1800" b="1" dirty="0" smtClean="0"/>
              <a:t>Usage</a:t>
            </a:r>
            <a:r>
              <a:rPr lang="en-US" altLang="en-US" sz="1800" dirty="0" smtClean="0"/>
              <a:t>- know the difference between commonly confused words, such as...</a:t>
            </a:r>
          </a:p>
          <a:p>
            <a:pPr lvl="1">
              <a:buFont typeface="Arial" panose="020B0604020202020204" pitchFamily="34" charset="0"/>
              <a:buChar char="•"/>
              <a:defRPr/>
            </a:pPr>
            <a:r>
              <a:rPr lang="en-US" altLang="en-US" sz="1800" dirty="0" smtClean="0"/>
              <a:t>Affect vs. effect</a:t>
            </a:r>
          </a:p>
          <a:p>
            <a:pPr lvl="1">
              <a:buFont typeface="Arial" panose="020B0604020202020204" pitchFamily="34" charset="0"/>
              <a:buChar char="•"/>
              <a:defRPr/>
            </a:pPr>
            <a:r>
              <a:rPr lang="en-US" altLang="en-US" sz="1800" dirty="0" smtClean="0"/>
              <a:t>Ensure vs. insure</a:t>
            </a:r>
          </a:p>
          <a:p>
            <a:pPr lvl="1">
              <a:buFont typeface="Arial" panose="020B0604020202020204" pitchFamily="34" charset="0"/>
              <a:buChar char="•"/>
              <a:defRPr/>
            </a:pPr>
            <a:r>
              <a:rPr lang="en-US" altLang="en-US" sz="1800" dirty="0" smtClean="0"/>
              <a:t>Farther vs. further</a:t>
            </a:r>
          </a:p>
          <a:p>
            <a:pPr lvl="1">
              <a:buFont typeface="Arial" panose="020B0604020202020204" pitchFamily="34" charset="0"/>
              <a:buChar char="•"/>
              <a:defRPr/>
            </a:pPr>
            <a:r>
              <a:rPr lang="en-US" altLang="en-US" sz="1800" dirty="0" smtClean="0"/>
              <a:t>Imply vs. infer</a:t>
            </a:r>
          </a:p>
          <a:p>
            <a:pPr lvl="1">
              <a:defRPr/>
            </a:pPr>
            <a:endParaRPr lang="en-US" altLang="en-US" sz="800" dirty="0" smtClean="0"/>
          </a:p>
          <a:p>
            <a:pPr>
              <a:lnSpc>
                <a:spcPct val="0"/>
              </a:lnSpc>
              <a:defRPr/>
            </a:pPr>
            <a:endParaRPr lang="en-US" altLang="en-US" sz="1800" dirty="0" smtClean="0"/>
          </a:p>
          <a:p>
            <a:pPr marL="0" indent="0">
              <a:buFontTx/>
              <a:buNone/>
              <a:defRPr/>
            </a:pPr>
            <a:r>
              <a:rPr lang="en-US" altLang="en-US" sz="1800" b="1" dirty="0" smtClean="0"/>
              <a:t>Emphasis</a:t>
            </a:r>
            <a:r>
              <a:rPr lang="en-US" altLang="en-US" sz="1800" dirty="0" smtClean="0"/>
              <a:t>-use techniques to emphasize certain words, such as...</a:t>
            </a:r>
          </a:p>
          <a:p>
            <a:pPr lvl="1">
              <a:buFont typeface="Arial" panose="020B0604020202020204" pitchFamily="34" charset="0"/>
              <a:buChar char="•"/>
              <a:defRPr/>
            </a:pPr>
            <a:r>
              <a:rPr lang="en-US" altLang="en-US" sz="1800" dirty="0" smtClean="0"/>
              <a:t>Change pace to emphasize key points</a:t>
            </a:r>
          </a:p>
          <a:p>
            <a:pPr lvl="1">
              <a:buFont typeface="Arial" panose="020B0604020202020204" pitchFamily="34" charset="0"/>
              <a:buChar char="•"/>
              <a:defRPr/>
            </a:pPr>
            <a:r>
              <a:rPr lang="en-US" altLang="en-US" sz="1800" dirty="0" smtClean="0"/>
              <a:t>Change pitch to create interest</a:t>
            </a:r>
          </a:p>
          <a:p>
            <a:pPr lvl="1">
              <a:buFont typeface="Arial" panose="020B0604020202020204" pitchFamily="34" charset="0"/>
              <a:buChar char="•"/>
              <a:defRPr/>
            </a:pPr>
            <a:r>
              <a:rPr lang="en-US" altLang="en-US" sz="1800" dirty="0" smtClean="0"/>
              <a:t>Change volume to emphasize contrast</a:t>
            </a:r>
          </a:p>
          <a:p>
            <a:pPr lvl="1">
              <a:buFont typeface="Arial" panose="020B0604020202020204" pitchFamily="34" charset="0"/>
              <a:buChar char="•"/>
              <a:defRPr/>
            </a:pPr>
            <a:r>
              <a:rPr lang="en-US" altLang="en-US" sz="1800" dirty="0" smtClean="0"/>
              <a:t>Pause to provide anticipation</a:t>
            </a:r>
          </a:p>
          <a:p>
            <a:pPr lvl="1">
              <a:defRPr/>
            </a:pPr>
            <a:endParaRPr lang="en-US" altLang="en-US" sz="800" u="sng" dirty="0" smtClean="0"/>
          </a:p>
          <a:p>
            <a:pPr>
              <a:lnSpc>
                <a:spcPct val="0"/>
              </a:lnSpc>
              <a:defRPr/>
            </a:pPr>
            <a:endParaRPr lang="en-US" altLang="en-US" sz="800" dirty="0" smtClean="0"/>
          </a:p>
          <a:p>
            <a:pPr marL="0" indent="0">
              <a:buFontTx/>
              <a:buNone/>
              <a:defRPr/>
            </a:pPr>
            <a:r>
              <a:rPr lang="en-US" altLang="en-US" sz="1800" b="1" dirty="0" smtClean="0"/>
              <a:t>Turnoffs</a:t>
            </a:r>
            <a:r>
              <a:rPr lang="en-US" altLang="en-US" sz="1800" dirty="0" smtClean="0"/>
              <a:t>-avoid turnoffs such as...</a:t>
            </a:r>
          </a:p>
          <a:p>
            <a:pPr lvl="1">
              <a:buFont typeface="Arial" panose="020B0604020202020204" pitchFamily="34" charset="0"/>
              <a:buChar char="•"/>
              <a:defRPr/>
            </a:pPr>
            <a:r>
              <a:rPr lang="en-US" altLang="en-US" sz="1800" dirty="0" smtClean="0"/>
              <a:t>Fad words</a:t>
            </a:r>
          </a:p>
          <a:p>
            <a:pPr lvl="1">
              <a:buFont typeface="Arial" panose="020B0604020202020204" pitchFamily="34" charset="0"/>
              <a:buChar char="•"/>
              <a:defRPr/>
            </a:pPr>
            <a:r>
              <a:rPr lang="en-US" altLang="en-US" sz="1800" dirty="0" smtClean="0"/>
              <a:t>Slang</a:t>
            </a:r>
          </a:p>
          <a:p>
            <a:pPr lvl="1">
              <a:buFont typeface="Arial" panose="020B0604020202020204" pitchFamily="34" charset="0"/>
              <a:buChar char="•"/>
              <a:defRPr/>
            </a:pPr>
            <a:r>
              <a:rPr lang="en-US" altLang="en-US" sz="1800" dirty="0" smtClean="0"/>
              <a:t>Degrading words</a:t>
            </a:r>
          </a:p>
          <a:p>
            <a:pPr lvl="1">
              <a:buFont typeface="Arial" panose="020B0604020202020204" pitchFamily="34" charset="0"/>
              <a:buChar char="•"/>
              <a:defRPr/>
            </a:pPr>
            <a:r>
              <a:rPr lang="en-US" altLang="en-US" sz="1800" dirty="0" smtClean="0"/>
              <a:t>Profanity </a:t>
            </a:r>
          </a:p>
          <a:p>
            <a:pPr lvl="1">
              <a:defRPr/>
            </a:pPr>
            <a:endParaRPr lang="en-US" altLang="en-US" sz="900" dirty="0" smtClean="0"/>
          </a:p>
          <a:p>
            <a:pPr marL="0" indent="0" algn="ctr">
              <a:buFontTx/>
              <a:buNone/>
              <a:defRPr/>
            </a:pPr>
            <a:r>
              <a:rPr lang="en-US" altLang="en-US" sz="1800" b="1" dirty="0" smtClean="0"/>
              <a:t>Build your vocabulary-always be on the lookout for new words and practice using them!</a:t>
            </a:r>
          </a:p>
          <a:p>
            <a:pPr lvl="1">
              <a:defRPr/>
            </a:pPr>
            <a:endParaRPr lang="en-US" altLang="en-US" sz="1400" dirty="0" smtClean="0"/>
          </a:p>
          <a:p>
            <a:pPr>
              <a:lnSpc>
                <a:spcPct val="0"/>
              </a:lnSpc>
              <a:defRPr/>
            </a:pPr>
            <a:endParaRPr lang="en-US" altLang="en-US" sz="1400"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p:txBody>
          <a:bodyPr/>
          <a:lstStyle/>
          <a:p>
            <a:r>
              <a:rPr lang="en-US" altLang="en-US" sz="3600" b="1" smtClean="0">
                <a:solidFill>
                  <a:schemeClr val="tx1"/>
                </a:solidFill>
              </a:rPr>
              <a:t>VISUAL</a:t>
            </a:r>
          </a:p>
        </p:txBody>
      </p:sp>
      <p:sp>
        <p:nvSpPr>
          <p:cNvPr id="185347"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AB0376D0-DCDB-49A5-87BC-113FBC38F292}" type="slidenum">
              <a:rPr lang="en-US" altLang="en-US" sz="1400"/>
              <a:pPr>
                <a:spcBef>
                  <a:spcPct val="0"/>
                </a:spcBef>
                <a:buFontTx/>
                <a:buNone/>
              </a:pPr>
              <a:t>95</a:t>
            </a:fld>
            <a:endParaRPr lang="en-US" altLang="en-US" sz="1400"/>
          </a:p>
        </p:txBody>
      </p:sp>
      <p:pic>
        <p:nvPicPr>
          <p:cNvPr id="185348" name="Content Placeholder 2" title="Photo of Hillary Clinton"/>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085850" y="1981200"/>
            <a:ext cx="4724400" cy="6161088"/>
          </a:xfrm>
          <a:ln>
            <a:solidFill>
              <a:schemeClr val="tx1"/>
            </a:solid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CE80D886-C400-4871-B314-636370A18266}" type="slidenum">
              <a:rPr lang="en-US" altLang="en-US" sz="1400"/>
              <a:pPr>
                <a:spcBef>
                  <a:spcPct val="0"/>
                </a:spcBef>
                <a:buFontTx/>
                <a:buNone/>
              </a:pPr>
              <a:t>96</a:t>
            </a:fld>
            <a:endParaRPr lang="en-US" altLang="en-US" sz="1400"/>
          </a:p>
        </p:txBody>
      </p:sp>
      <p:sp>
        <p:nvSpPr>
          <p:cNvPr id="187395" name="Rectangle 2"/>
          <p:cNvSpPr>
            <a:spLocks noGrp="1" noChangeArrowheads="1"/>
          </p:cNvSpPr>
          <p:nvPr>
            <p:ph type="title"/>
          </p:nvPr>
        </p:nvSpPr>
        <p:spPr>
          <a:xfrm>
            <a:off x="533400" y="609600"/>
            <a:ext cx="5829300" cy="1219200"/>
          </a:xfrm>
        </p:spPr>
        <p:txBody>
          <a:bodyPr/>
          <a:lstStyle/>
          <a:p>
            <a:r>
              <a:rPr lang="en-US" altLang="en-US" sz="3600" b="1" smtClean="0"/>
              <a:t>YOUR VISUAL IMAGE</a:t>
            </a:r>
            <a:endParaRPr lang="en-US" altLang="en-US" smtClean="0"/>
          </a:p>
        </p:txBody>
      </p:sp>
      <p:sp>
        <p:nvSpPr>
          <p:cNvPr id="187396" name="Text Box 4"/>
          <p:cNvSpPr txBox="1">
            <a:spLocks noChangeArrowheads="1"/>
          </p:cNvSpPr>
          <p:nvPr/>
        </p:nvSpPr>
        <p:spPr bwMode="auto">
          <a:xfrm>
            <a:off x="533400" y="1905000"/>
            <a:ext cx="5791200"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a:t>Your voice never conveys your whole message.  Nor does your choice of words.  A critical part of our presentation success is your personal appearance; your posture, eye contact, facial expressions, head movements, gestures and dress.</a:t>
            </a:r>
          </a:p>
          <a:p>
            <a:pPr>
              <a:spcBef>
                <a:spcPct val="0"/>
              </a:spcBef>
              <a:buFontTx/>
              <a:buNone/>
            </a:pPr>
            <a:endParaRPr lang="en-US" altLang="en-US" sz="1400"/>
          </a:p>
        </p:txBody>
      </p:sp>
      <p:sp>
        <p:nvSpPr>
          <p:cNvPr id="187398" name="Rectangle 10"/>
          <p:cNvSpPr>
            <a:spLocks noGrp="1" noChangeArrowheads="1"/>
          </p:cNvSpPr>
          <p:nvPr>
            <p:ph type="body" sz="half" idx="2"/>
          </p:nvPr>
        </p:nvSpPr>
        <p:spPr>
          <a:xfrm>
            <a:off x="533400" y="3409950"/>
            <a:ext cx="5791200" cy="4705350"/>
          </a:xfrm>
        </p:spPr>
        <p:txBody>
          <a:bodyPr/>
          <a:lstStyle/>
          <a:p>
            <a:pPr marL="0" indent="0">
              <a:buFontTx/>
              <a:buNone/>
            </a:pPr>
            <a:r>
              <a:rPr lang="en-US" altLang="en-US" sz="2000" b="1" smtClean="0"/>
              <a:t>Avoid Distractions</a:t>
            </a:r>
          </a:p>
          <a:p>
            <a:pPr lvl="1">
              <a:lnSpc>
                <a:spcPct val="180000"/>
              </a:lnSpc>
              <a:buFont typeface="Arial" pitchFamily="34" charset="0"/>
              <a:buChar char="•"/>
            </a:pPr>
            <a:r>
              <a:rPr lang="en-US" altLang="en-US" sz="1800" smtClean="0"/>
              <a:t>Swaying or rocking</a:t>
            </a:r>
          </a:p>
          <a:p>
            <a:pPr lvl="1">
              <a:lnSpc>
                <a:spcPct val="180000"/>
              </a:lnSpc>
              <a:buFont typeface="Arial" pitchFamily="34" charset="0"/>
              <a:buChar char="•"/>
            </a:pPr>
            <a:r>
              <a:rPr lang="en-US" altLang="en-US" sz="1800" smtClean="0"/>
              <a:t>Pacing too much</a:t>
            </a:r>
          </a:p>
          <a:p>
            <a:pPr lvl="1">
              <a:lnSpc>
                <a:spcPct val="180000"/>
              </a:lnSpc>
              <a:buFont typeface="Arial" pitchFamily="34" charset="0"/>
              <a:buChar char="•"/>
            </a:pPr>
            <a:r>
              <a:rPr lang="en-US" altLang="en-US" sz="1800" smtClean="0"/>
              <a:t>Thumping or tapping</a:t>
            </a:r>
          </a:p>
          <a:p>
            <a:pPr lvl="1">
              <a:lnSpc>
                <a:spcPct val="180000"/>
              </a:lnSpc>
              <a:buFont typeface="Arial" pitchFamily="34" charset="0"/>
              <a:buChar char="•"/>
            </a:pPr>
            <a:r>
              <a:rPr lang="en-US" altLang="en-US" sz="1800" smtClean="0"/>
              <a:t>Staring at notes</a:t>
            </a:r>
          </a:p>
          <a:p>
            <a:pPr lvl="1">
              <a:lnSpc>
                <a:spcPct val="180000"/>
              </a:lnSpc>
              <a:buFont typeface="Arial" pitchFamily="34" charset="0"/>
              <a:buChar char="•"/>
            </a:pPr>
            <a:r>
              <a:rPr lang="en-US" altLang="en-US" sz="1800" smtClean="0"/>
              <a:t>Tugging at ear</a:t>
            </a:r>
          </a:p>
          <a:p>
            <a:pPr lvl="1">
              <a:lnSpc>
                <a:spcPct val="180000"/>
              </a:lnSpc>
              <a:buFont typeface="Arial" pitchFamily="34" charset="0"/>
              <a:buChar char="•"/>
            </a:pPr>
            <a:r>
              <a:rPr lang="en-US" altLang="en-US" sz="1800" smtClean="0"/>
              <a:t>Jingling keys or coins</a:t>
            </a:r>
          </a:p>
          <a:p>
            <a:pPr lvl="1">
              <a:lnSpc>
                <a:spcPct val="180000"/>
              </a:lnSpc>
              <a:buFont typeface="Arial" pitchFamily="34" charset="0"/>
              <a:buChar char="•"/>
            </a:pPr>
            <a:r>
              <a:rPr lang="en-US" altLang="en-US" sz="1800" smtClean="0"/>
              <a:t>Pointing fingers</a:t>
            </a:r>
          </a:p>
          <a:p>
            <a:pPr lvl="1">
              <a:lnSpc>
                <a:spcPct val="10000"/>
              </a:lnSpc>
              <a:buFont typeface="Arial" pitchFamily="34" charset="0"/>
              <a:buChar char="•"/>
            </a:pPr>
            <a:endParaRPr lang="en-US" altLang="en-US" sz="1800" smtClean="0"/>
          </a:p>
          <a:p>
            <a:pPr lvl="1">
              <a:lnSpc>
                <a:spcPct val="110000"/>
              </a:lnSpc>
              <a:buFont typeface="Arial" pitchFamily="34" charset="0"/>
              <a:buChar char="•"/>
            </a:pPr>
            <a:r>
              <a:rPr lang="en-US" altLang="en-US" sz="1800" smtClean="0"/>
              <a:t>Slouching or slumped shoulders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Footer Placeholder 4"/>
          <p:cNvSpPr>
            <a:spLocks noGrp="1"/>
          </p:cNvSpPr>
          <p:nvPr>
            <p:ph type="ftr" sz="quarter" idx="4294967295"/>
          </p:nvPr>
        </p:nvSpPr>
        <p:spPr>
          <a:xfrm>
            <a:off x="4914900" y="8686800"/>
            <a:ext cx="1428750" cy="2540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smtClean="0">
                <a:cs typeface="Arial" pitchFamily="34" charset="0"/>
              </a:rPr>
              <a:t> </a:t>
            </a:r>
          </a:p>
          <a:p>
            <a:pPr>
              <a:spcBef>
                <a:spcPct val="0"/>
              </a:spcBef>
              <a:buFontTx/>
              <a:buNone/>
            </a:pPr>
            <a:endParaRPr lang="en-US" altLang="en-US" sz="1400" smtClean="0">
              <a:cs typeface="Arial" pitchFamily="34" charset="0"/>
            </a:endParaRPr>
          </a:p>
        </p:txBody>
      </p:sp>
      <p:sp>
        <p:nvSpPr>
          <p:cNvPr id="189443"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7E5CC552-7233-44E4-BB51-E19C347B01D3}" type="slidenum">
              <a:rPr lang="en-US" altLang="en-US" sz="1400"/>
              <a:pPr>
                <a:spcBef>
                  <a:spcPct val="0"/>
                </a:spcBef>
                <a:buFontTx/>
                <a:buNone/>
              </a:pPr>
              <a:t>97</a:t>
            </a:fld>
            <a:endParaRPr lang="en-US" altLang="en-US" sz="1400"/>
          </a:p>
        </p:txBody>
      </p:sp>
      <p:sp>
        <p:nvSpPr>
          <p:cNvPr id="189444" name="Rectangle 2"/>
          <p:cNvSpPr>
            <a:spLocks noGrp="1" noChangeArrowheads="1"/>
          </p:cNvSpPr>
          <p:nvPr>
            <p:ph type="title"/>
          </p:nvPr>
        </p:nvSpPr>
        <p:spPr>
          <a:xfrm>
            <a:off x="533400" y="1143000"/>
            <a:ext cx="5829300" cy="485775"/>
          </a:xfrm>
        </p:spPr>
        <p:txBody>
          <a:bodyPr/>
          <a:lstStyle/>
          <a:p>
            <a:r>
              <a:rPr lang="en-US" altLang="en-US" sz="3600" b="1" smtClean="0"/>
              <a:t>NON-VERBAL DOS</a:t>
            </a:r>
            <a:endParaRPr lang="en-US" altLang="en-US" smtClean="0"/>
          </a:p>
        </p:txBody>
      </p:sp>
      <p:sp>
        <p:nvSpPr>
          <p:cNvPr id="100357" name="Rectangle 3"/>
          <p:cNvSpPr>
            <a:spLocks noGrp="1" noChangeArrowheads="1"/>
          </p:cNvSpPr>
          <p:nvPr>
            <p:ph type="body" idx="1"/>
          </p:nvPr>
        </p:nvSpPr>
        <p:spPr>
          <a:xfrm>
            <a:off x="495300" y="3059113"/>
            <a:ext cx="5829300" cy="5029200"/>
          </a:xfrm>
        </p:spPr>
        <p:txBody>
          <a:bodyPr/>
          <a:lstStyle/>
          <a:p>
            <a:pPr>
              <a:lnSpc>
                <a:spcPct val="0"/>
              </a:lnSpc>
              <a:defRPr/>
            </a:pPr>
            <a:endParaRPr lang="en-US" altLang="en-US" sz="2000" dirty="0" smtClean="0"/>
          </a:p>
          <a:p>
            <a:pPr lvl="1">
              <a:lnSpc>
                <a:spcPct val="0"/>
              </a:lnSpc>
              <a:defRPr/>
            </a:pPr>
            <a:endParaRPr lang="en-US" altLang="en-US" sz="1800" dirty="0" smtClean="0"/>
          </a:p>
          <a:p>
            <a:pPr marL="0" indent="0">
              <a:buFontTx/>
              <a:buNone/>
              <a:defRPr/>
            </a:pPr>
            <a:r>
              <a:rPr lang="en-US" altLang="en-US" sz="2400" b="1" dirty="0" smtClean="0"/>
              <a:t>Eye Contact</a:t>
            </a:r>
            <a:endParaRPr lang="en-US" altLang="en-US" sz="2400" dirty="0" smtClean="0"/>
          </a:p>
          <a:p>
            <a:pPr lvl="1">
              <a:buFont typeface="Arial" panose="020B0604020202020204" pitchFamily="34" charset="0"/>
              <a:buChar char="•"/>
              <a:defRPr/>
            </a:pPr>
            <a:r>
              <a:rPr lang="en-US" altLang="en-US" sz="2000" dirty="0" smtClean="0"/>
              <a:t>With small group, focus on each person</a:t>
            </a:r>
          </a:p>
          <a:p>
            <a:pPr lvl="1">
              <a:buFont typeface="Arial" panose="020B0604020202020204" pitchFamily="34" charset="0"/>
              <a:buChar char="•"/>
              <a:defRPr/>
            </a:pPr>
            <a:r>
              <a:rPr lang="en-US" altLang="en-US" sz="2000" dirty="0" smtClean="0"/>
              <a:t>With a large group use the 1,2,3,6 and 9 approach or pick out several friendly faces, address each person and move on</a:t>
            </a:r>
          </a:p>
          <a:p>
            <a:pPr lvl="1">
              <a:lnSpc>
                <a:spcPct val="40000"/>
              </a:lnSpc>
              <a:defRPr/>
            </a:pPr>
            <a:endParaRPr lang="en-US" altLang="en-US" sz="2400" dirty="0" smtClean="0"/>
          </a:p>
          <a:p>
            <a:pPr>
              <a:lnSpc>
                <a:spcPct val="0"/>
              </a:lnSpc>
              <a:defRPr/>
            </a:pPr>
            <a:endParaRPr lang="en-US" altLang="en-US" sz="2400" dirty="0" smtClean="0"/>
          </a:p>
          <a:p>
            <a:pPr>
              <a:lnSpc>
                <a:spcPct val="0"/>
              </a:lnSpc>
              <a:defRPr/>
            </a:pPr>
            <a:endParaRPr lang="en-US" altLang="en-US" sz="2400" dirty="0" smtClean="0"/>
          </a:p>
          <a:p>
            <a:pPr marL="0" indent="0">
              <a:lnSpc>
                <a:spcPct val="80000"/>
              </a:lnSpc>
              <a:buFontTx/>
              <a:buNone/>
              <a:defRPr/>
            </a:pPr>
            <a:r>
              <a:rPr lang="en-US" altLang="en-US" sz="2400" b="1" dirty="0" smtClean="0"/>
              <a:t>Head movements convey information</a:t>
            </a:r>
            <a:endParaRPr lang="en-US" altLang="en-US" sz="2400" dirty="0" smtClean="0"/>
          </a:p>
          <a:p>
            <a:pPr lvl="1">
              <a:buFont typeface="Arial" panose="020B0604020202020204" pitchFamily="34" charset="0"/>
              <a:buChar char="•"/>
              <a:defRPr/>
            </a:pPr>
            <a:r>
              <a:rPr lang="en-US" altLang="en-US" sz="2000" dirty="0" smtClean="0"/>
              <a:t>Nodding = affirmation</a:t>
            </a:r>
          </a:p>
          <a:p>
            <a:pPr lvl="1">
              <a:buFont typeface="Arial" panose="020B0604020202020204" pitchFamily="34" charset="0"/>
              <a:buChar char="•"/>
              <a:defRPr/>
            </a:pPr>
            <a:r>
              <a:rPr lang="en-US" altLang="en-US" sz="2000" dirty="0" smtClean="0"/>
              <a:t>Shaking = denial</a:t>
            </a:r>
          </a:p>
          <a:p>
            <a:pPr lvl="1">
              <a:buFont typeface="Arial" panose="020B0604020202020204" pitchFamily="34" charset="0"/>
              <a:buChar char="•"/>
              <a:defRPr/>
            </a:pPr>
            <a:r>
              <a:rPr lang="en-US" altLang="en-US" sz="2000" dirty="0" smtClean="0"/>
              <a:t>Tilting = curiosity or uncertainty</a:t>
            </a:r>
          </a:p>
          <a:p>
            <a:pPr lvl="1">
              <a:buFont typeface="Arial" panose="020B0604020202020204" pitchFamily="34" charset="0"/>
              <a:buChar char="•"/>
              <a:defRPr/>
            </a:pPr>
            <a:r>
              <a:rPr lang="en-US" altLang="en-US" sz="2000" b="1" dirty="0" smtClean="0"/>
              <a:t>Holding head high = confidence</a:t>
            </a:r>
          </a:p>
          <a:p>
            <a:pPr lvl="1">
              <a:lnSpc>
                <a:spcPct val="60000"/>
              </a:lnSpc>
              <a:defRPr/>
            </a:pPr>
            <a:endParaRPr lang="en-US" altLang="en-US" sz="1400" b="1" dirty="0" smtClean="0"/>
          </a:p>
          <a:p>
            <a:pPr lvl="1">
              <a:defRPr/>
            </a:pPr>
            <a:endParaRPr lang="en-US" altLang="en-US" sz="1400" b="1" dirty="0" smtClean="0"/>
          </a:p>
          <a:p>
            <a:pPr lvl="1">
              <a:defRPr/>
            </a:pPr>
            <a:endParaRPr lang="en-US" altLang="en-US" sz="1400" b="1" dirty="0" smtClean="0"/>
          </a:p>
          <a:p>
            <a:pPr lvl="1">
              <a:lnSpc>
                <a:spcPct val="10000"/>
              </a:lnSpc>
              <a:defRPr/>
            </a:pPr>
            <a:endParaRPr lang="en-US" altLang="en-US" sz="1400" b="1" dirty="0" smtClean="0"/>
          </a:p>
          <a:p>
            <a:pPr lvl="1">
              <a:defRPr/>
            </a:pPr>
            <a:endParaRPr lang="en-US" altLang="en-US" sz="1400" dirty="0" smtClean="0"/>
          </a:p>
          <a:p>
            <a:pPr>
              <a:lnSpc>
                <a:spcPct val="0"/>
              </a:lnSpc>
              <a:defRPr/>
            </a:pPr>
            <a:endParaRPr lang="en-US" altLang="en-US" sz="1400" dirty="0" smtClean="0"/>
          </a:p>
        </p:txBody>
      </p:sp>
      <p:sp>
        <p:nvSpPr>
          <p:cNvPr id="189446" name="Text Box 4"/>
          <p:cNvSpPr txBox="1">
            <a:spLocks noChangeArrowheads="1"/>
          </p:cNvSpPr>
          <p:nvPr/>
        </p:nvSpPr>
        <p:spPr bwMode="auto">
          <a:xfrm>
            <a:off x="533400" y="1828800"/>
            <a:ext cx="5791200" cy="123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000"/>
              <a:t>You will connect with your listeners when you look at them.  You will feel more relaxed, less isolated and your audience will have more confidence in you.</a:t>
            </a:r>
          </a:p>
          <a:p>
            <a:pPr>
              <a:spcBef>
                <a:spcPct val="0"/>
              </a:spcBef>
              <a:buFontTx/>
              <a:buNone/>
            </a:pPr>
            <a:endParaRPr lang="en-US" altLang="en-US" sz="140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Footer Placeholder 4"/>
          <p:cNvSpPr>
            <a:spLocks noGrp="1"/>
          </p:cNvSpPr>
          <p:nvPr>
            <p:ph type="ftr" sz="quarter" idx="4294967295"/>
          </p:nvPr>
        </p:nvSpPr>
        <p:spPr>
          <a:xfrm>
            <a:off x="4914900" y="8686800"/>
            <a:ext cx="1428750" cy="2540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smtClean="0">
                <a:cs typeface="Arial" pitchFamily="34" charset="0"/>
              </a:rPr>
              <a:t> </a:t>
            </a:r>
          </a:p>
          <a:p>
            <a:pPr algn="r">
              <a:spcBef>
                <a:spcPct val="0"/>
              </a:spcBef>
              <a:buFontTx/>
              <a:buNone/>
            </a:pPr>
            <a:r>
              <a:rPr lang="en-US" altLang="en-US" sz="1400" smtClean="0">
                <a:cs typeface="Arial" pitchFamily="34" charset="0"/>
              </a:rPr>
              <a:t> </a:t>
            </a:r>
          </a:p>
        </p:txBody>
      </p:sp>
      <p:sp>
        <p:nvSpPr>
          <p:cNvPr id="191491"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DA166FB5-72C2-4F47-BCF0-4B22C59F0580}" type="slidenum">
              <a:rPr lang="en-US" altLang="en-US" sz="1400"/>
              <a:pPr>
                <a:spcBef>
                  <a:spcPct val="0"/>
                </a:spcBef>
                <a:buFontTx/>
                <a:buNone/>
              </a:pPr>
              <a:t>98</a:t>
            </a:fld>
            <a:endParaRPr lang="en-US" altLang="en-US" sz="1400"/>
          </a:p>
        </p:txBody>
      </p:sp>
      <p:sp>
        <p:nvSpPr>
          <p:cNvPr id="191492" name="Rectangle 2"/>
          <p:cNvSpPr>
            <a:spLocks noGrp="1" noChangeArrowheads="1"/>
          </p:cNvSpPr>
          <p:nvPr>
            <p:ph type="title"/>
          </p:nvPr>
        </p:nvSpPr>
        <p:spPr>
          <a:xfrm>
            <a:off x="533400" y="1143000"/>
            <a:ext cx="5829300" cy="485775"/>
          </a:xfrm>
        </p:spPr>
        <p:txBody>
          <a:bodyPr/>
          <a:lstStyle/>
          <a:p>
            <a:r>
              <a:rPr lang="en-US" altLang="en-US" sz="3600" b="1" smtClean="0"/>
              <a:t>NON-VERBAL DON’TS</a:t>
            </a:r>
            <a:endParaRPr lang="en-US" altLang="en-US" smtClean="0"/>
          </a:p>
        </p:txBody>
      </p:sp>
      <p:sp>
        <p:nvSpPr>
          <p:cNvPr id="100357" name="Rectangle 3"/>
          <p:cNvSpPr>
            <a:spLocks noGrp="1" noChangeArrowheads="1"/>
          </p:cNvSpPr>
          <p:nvPr>
            <p:ph type="body" idx="1"/>
          </p:nvPr>
        </p:nvSpPr>
        <p:spPr>
          <a:xfrm>
            <a:off x="914400" y="2286000"/>
            <a:ext cx="5334000" cy="4865688"/>
          </a:xfrm>
        </p:spPr>
        <p:txBody>
          <a:bodyPr/>
          <a:lstStyle/>
          <a:p>
            <a:pPr>
              <a:lnSpc>
                <a:spcPct val="0"/>
              </a:lnSpc>
              <a:defRPr/>
            </a:pPr>
            <a:endParaRPr lang="en-US" altLang="en-US" sz="2000" dirty="0" smtClean="0"/>
          </a:p>
          <a:p>
            <a:pPr lvl="1">
              <a:lnSpc>
                <a:spcPct val="0"/>
              </a:lnSpc>
              <a:defRPr/>
            </a:pPr>
            <a:endParaRPr lang="en-US" altLang="en-US" sz="1800" dirty="0" smtClean="0"/>
          </a:p>
          <a:p>
            <a:pPr lvl="1">
              <a:lnSpc>
                <a:spcPct val="40000"/>
              </a:lnSpc>
              <a:defRPr/>
            </a:pPr>
            <a:endParaRPr lang="en-US" altLang="en-US" sz="1400" dirty="0" smtClean="0"/>
          </a:p>
          <a:p>
            <a:pPr>
              <a:lnSpc>
                <a:spcPct val="0"/>
              </a:lnSpc>
              <a:defRPr/>
            </a:pPr>
            <a:endParaRPr lang="en-US" altLang="en-US" sz="2000" dirty="0" smtClean="0"/>
          </a:p>
          <a:p>
            <a:pPr marL="0" indent="0">
              <a:lnSpc>
                <a:spcPct val="80000"/>
              </a:lnSpc>
              <a:buFontTx/>
              <a:buNone/>
              <a:defRPr/>
            </a:pPr>
            <a:r>
              <a:rPr lang="en-US" altLang="en-US" sz="2400" b="1" dirty="0" smtClean="0"/>
              <a:t>Facial Expression</a:t>
            </a:r>
            <a:endParaRPr lang="en-US" altLang="en-US" sz="2400" dirty="0" smtClean="0"/>
          </a:p>
          <a:p>
            <a:pPr lvl="1">
              <a:buFont typeface="Arial" panose="020B0604020202020204" pitchFamily="34" charset="0"/>
              <a:buChar char="•"/>
              <a:defRPr/>
            </a:pPr>
            <a:r>
              <a:rPr lang="en-US" altLang="en-US" sz="2000" dirty="0" smtClean="0"/>
              <a:t>Do not tense facial muscles</a:t>
            </a:r>
          </a:p>
          <a:p>
            <a:pPr lvl="1">
              <a:buFont typeface="Arial" panose="020B0604020202020204" pitchFamily="34" charset="0"/>
              <a:buChar char="•"/>
              <a:defRPr/>
            </a:pPr>
            <a:r>
              <a:rPr lang="en-US" altLang="en-US" sz="2000" dirty="0" smtClean="0"/>
              <a:t>Do not smile constantly</a:t>
            </a:r>
          </a:p>
          <a:p>
            <a:pPr lvl="1">
              <a:buFont typeface="Arial" panose="020B0604020202020204" pitchFamily="34" charset="0"/>
              <a:buChar char="•"/>
              <a:defRPr/>
            </a:pPr>
            <a:r>
              <a:rPr lang="en-US" altLang="en-US" sz="2000" dirty="0" smtClean="0"/>
              <a:t>Do not over use poker face</a:t>
            </a:r>
          </a:p>
          <a:p>
            <a:pPr lvl="1">
              <a:lnSpc>
                <a:spcPct val="30000"/>
              </a:lnSpc>
              <a:defRPr/>
            </a:pPr>
            <a:endParaRPr lang="en-US" altLang="en-US" sz="1600" u="sng" dirty="0" smtClean="0"/>
          </a:p>
          <a:p>
            <a:pPr>
              <a:lnSpc>
                <a:spcPct val="0"/>
              </a:lnSpc>
              <a:defRPr/>
            </a:pPr>
            <a:endParaRPr lang="en-US" altLang="en-US" sz="2000" dirty="0" smtClean="0"/>
          </a:p>
          <a:p>
            <a:pPr lvl="1">
              <a:lnSpc>
                <a:spcPct val="60000"/>
              </a:lnSpc>
              <a:defRPr/>
            </a:pPr>
            <a:endParaRPr lang="en-US" altLang="en-US" sz="1400" b="1" dirty="0" smtClean="0"/>
          </a:p>
          <a:p>
            <a:pPr marL="0" indent="0">
              <a:lnSpc>
                <a:spcPct val="80000"/>
              </a:lnSpc>
              <a:buFontTx/>
              <a:buNone/>
              <a:defRPr/>
            </a:pPr>
            <a:r>
              <a:rPr lang="en-US" altLang="en-US" sz="2400" b="1" dirty="0" smtClean="0"/>
              <a:t>Posture</a:t>
            </a:r>
            <a:endParaRPr lang="en-US" altLang="en-US" sz="2400" dirty="0" smtClean="0"/>
          </a:p>
          <a:p>
            <a:pPr lvl="1">
              <a:buFont typeface="Arial" panose="020B0604020202020204" pitchFamily="34" charset="0"/>
              <a:buChar char="•"/>
              <a:defRPr/>
            </a:pPr>
            <a:r>
              <a:rPr lang="en-US" altLang="en-US" sz="2000" dirty="0" smtClean="0"/>
              <a:t>Stand straight… but not stiff!</a:t>
            </a:r>
          </a:p>
          <a:p>
            <a:pPr lvl="1">
              <a:buFont typeface="Arial" panose="020B0604020202020204" pitchFamily="34" charset="0"/>
              <a:buChar char="•"/>
              <a:defRPr/>
            </a:pPr>
            <a:r>
              <a:rPr lang="en-US" altLang="en-US" sz="2000" dirty="0" smtClean="0"/>
              <a:t>Point feet at audience with weight evenly distributed</a:t>
            </a:r>
          </a:p>
          <a:p>
            <a:pPr lvl="1">
              <a:buFont typeface="Arial" panose="020B0604020202020204" pitchFamily="34" charset="0"/>
              <a:buChar char="•"/>
              <a:defRPr/>
            </a:pPr>
            <a:r>
              <a:rPr lang="en-US" altLang="en-US" sz="2000" dirty="0" smtClean="0"/>
              <a:t>DO NOT put hands in pockets</a:t>
            </a:r>
          </a:p>
          <a:p>
            <a:pPr lvl="3">
              <a:buFont typeface="Arial" panose="020B0604020202020204" pitchFamily="34" charset="0"/>
              <a:buChar char="•"/>
              <a:defRPr/>
            </a:pPr>
            <a:r>
              <a:rPr lang="en-US" altLang="en-US" dirty="0" smtClean="0"/>
              <a:t>Cross arms</a:t>
            </a:r>
          </a:p>
          <a:p>
            <a:pPr lvl="3">
              <a:buFont typeface="Arial" panose="020B0604020202020204" pitchFamily="34" charset="0"/>
              <a:buChar char="•"/>
              <a:defRPr/>
            </a:pPr>
            <a:r>
              <a:rPr lang="en-US" altLang="en-US" dirty="0" smtClean="0"/>
              <a:t>Wring hands</a:t>
            </a:r>
          </a:p>
          <a:p>
            <a:pPr lvl="3">
              <a:buFont typeface="Arial" panose="020B0604020202020204" pitchFamily="34" charset="0"/>
              <a:buChar char="•"/>
              <a:defRPr/>
            </a:pPr>
            <a:r>
              <a:rPr lang="en-US" altLang="en-US" dirty="0" smtClean="0"/>
              <a:t>Cling for life!</a:t>
            </a:r>
            <a:endParaRPr lang="en-US" altLang="en-US" b="1" dirty="0" smtClean="0"/>
          </a:p>
          <a:p>
            <a:pPr lvl="1">
              <a:defRPr/>
            </a:pPr>
            <a:endParaRPr lang="en-US" altLang="en-US" sz="1400" b="1" dirty="0" smtClean="0"/>
          </a:p>
          <a:p>
            <a:pPr lvl="1">
              <a:defRPr/>
            </a:pPr>
            <a:endParaRPr lang="en-US" altLang="en-US" sz="1400" b="1" dirty="0" smtClean="0"/>
          </a:p>
          <a:p>
            <a:pPr lvl="1">
              <a:lnSpc>
                <a:spcPct val="10000"/>
              </a:lnSpc>
              <a:defRPr/>
            </a:pPr>
            <a:endParaRPr lang="en-US" altLang="en-US" sz="1400" b="1" dirty="0" smtClean="0"/>
          </a:p>
          <a:p>
            <a:pPr lvl="1">
              <a:defRPr/>
            </a:pPr>
            <a:endParaRPr lang="en-US" altLang="en-US" sz="1400" dirty="0" smtClean="0"/>
          </a:p>
          <a:p>
            <a:pPr>
              <a:lnSpc>
                <a:spcPct val="0"/>
              </a:lnSpc>
              <a:defRPr/>
            </a:pPr>
            <a:endParaRPr lang="en-US" altLang="en-US" sz="1400" dirty="0" smtClean="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Footer Placeholder 4"/>
          <p:cNvSpPr>
            <a:spLocks noGrp="1"/>
          </p:cNvSpPr>
          <p:nvPr>
            <p:ph type="ftr" sz="quarter" idx="4294967295"/>
          </p:nvPr>
        </p:nvSpPr>
        <p:spPr>
          <a:xfrm>
            <a:off x="4914900" y="8686800"/>
            <a:ext cx="1428750" cy="254000"/>
          </a:xfrm>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smtClean="0">
                <a:cs typeface="Arial" pitchFamily="34" charset="0"/>
              </a:rPr>
              <a:t> </a:t>
            </a:r>
          </a:p>
          <a:p>
            <a:pPr algn="r">
              <a:spcBef>
                <a:spcPct val="0"/>
              </a:spcBef>
              <a:buFontTx/>
              <a:buNone/>
            </a:pPr>
            <a:r>
              <a:rPr lang="en-US" altLang="en-US" sz="1000" smtClean="0">
                <a:cs typeface="Arial" pitchFamily="34" charset="0"/>
              </a:rPr>
              <a:t>                    </a:t>
            </a:r>
            <a:endParaRPr lang="en-US" altLang="en-US" sz="1400" smtClean="0">
              <a:cs typeface="Arial" pitchFamily="34" charset="0"/>
            </a:endParaRPr>
          </a:p>
        </p:txBody>
      </p:sp>
      <p:sp>
        <p:nvSpPr>
          <p:cNvPr id="193539"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9CC4B763-7D27-42EC-9FA2-770E9524544D}" type="slidenum">
              <a:rPr lang="en-US" altLang="en-US" sz="1400"/>
              <a:pPr>
                <a:spcBef>
                  <a:spcPct val="0"/>
                </a:spcBef>
                <a:buFontTx/>
                <a:buNone/>
              </a:pPr>
              <a:t>99</a:t>
            </a:fld>
            <a:endParaRPr lang="en-US" altLang="en-US" sz="1400"/>
          </a:p>
        </p:txBody>
      </p:sp>
      <p:sp>
        <p:nvSpPr>
          <p:cNvPr id="193540" name="Rectangle 2"/>
          <p:cNvSpPr>
            <a:spLocks noGrp="1" noChangeArrowheads="1"/>
          </p:cNvSpPr>
          <p:nvPr>
            <p:ph type="title"/>
          </p:nvPr>
        </p:nvSpPr>
        <p:spPr>
          <a:xfrm>
            <a:off x="533400" y="893763"/>
            <a:ext cx="5829300" cy="485775"/>
          </a:xfrm>
        </p:spPr>
        <p:txBody>
          <a:bodyPr/>
          <a:lstStyle/>
          <a:p>
            <a:r>
              <a:rPr lang="en-US" altLang="en-US" sz="3600" b="1" smtClean="0"/>
              <a:t>DRESS</a:t>
            </a:r>
            <a:endParaRPr lang="en-US" altLang="en-US" smtClean="0"/>
          </a:p>
        </p:txBody>
      </p:sp>
      <p:sp>
        <p:nvSpPr>
          <p:cNvPr id="101381" name="Rectangle 3"/>
          <p:cNvSpPr>
            <a:spLocks noGrp="1" noChangeArrowheads="1"/>
          </p:cNvSpPr>
          <p:nvPr>
            <p:ph type="body" idx="1"/>
          </p:nvPr>
        </p:nvSpPr>
        <p:spPr>
          <a:xfrm>
            <a:off x="152400" y="1684338"/>
            <a:ext cx="5829300" cy="5486400"/>
          </a:xfrm>
        </p:spPr>
        <p:txBody>
          <a:bodyPr/>
          <a:lstStyle/>
          <a:p>
            <a:pPr>
              <a:lnSpc>
                <a:spcPct val="0"/>
              </a:lnSpc>
              <a:defRPr/>
            </a:pPr>
            <a:endParaRPr lang="en-US" altLang="en-US" sz="2000" dirty="0" smtClean="0"/>
          </a:p>
          <a:p>
            <a:pPr lvl="1">
              <a:lnSpc>
                <a:spcPct val="0"/>
              </a:lnSpc>
              <a:defRPr/>
            </a:pPr>
            <a:endParaRPr lang="en-US" altLang="en-US" sz="1400" b="1" dirty="0" smtClean="0"/>
          </a:p>
          <a:p>
            <a:pPr lvl="1">
              <a:defRPr/>
            </a:pPr>
            <a:endParaRPr lang="en-US" altLang="en-US" sz="1400" dirty="0" smtClean="0"/>
          </a:p>
          <a:p>
            <a:pPr lvl="1">
              <a:buFont typeface="Arial" panose="020B0604020202020204" pitchFamily="34" charset="0"/>
              <a:buChar char="•"/>
              <a:defRPr/>
            </a:pPr>
            <a:r>
              <a:rPr lang="en-US" altLang="en-US" sz="2400" dirty="0" smtClean="0"/>
              <a:t>Dress for your audience (audience “level” plus one)</a:t>
            </a:r>
          </a:p>
          <a:p>
            <a:pPr lvl="1">
              <a:buFont typeface="Arial" panose="020B0604020202020204" pitchFamily="34" charset="0"/>
              <a:buChar char="•"/>
              <a:defRPr/>
            </a:pPr>
            <a:endParaRPr lang="en-US" altLang="en-US" sz="2400" dirty="0" smtClean="0"/>
          </a:p>
          <a:p>
            <a:pPr lvl="1">
              <a:buFont typeface="Arial" panose="020B0604020202020204" pitchFamily="34" charset="0"/>
              <a:buChar char="•"/>
              <a:defRPr/>
            </a:pPr>
            <a:r>
              <a:rPr lang="en-US" altLang="en-US" sz="2400" dirty="0" smtClean="0"/>
              <a:t>Be conservative</a:t>
            </a:r>
          </a:p>
          <a:p>
            <a:pPr lvl="1">
              <a:buFont typeface="Arial" panose="020B0604020202020204" pitchFamily="34" charset="0"/>
              <a:buChar char="•"/>
              <a:defRPr/>
            </a:pPr>
            <a:endParaRPr lang="en-US" altLang="en-US" sz="2400" dirty="0" smtClean="0"/>
          </a:p>
          <a:p>
            <a:pPr lvl="1">
              <a:buFont typeface="Arial" panose="020B0604020202020204" pitchFamily="34" charset="0"/>
              <a:buChar char="•"/>
              <a:defRPr/>
            </a:pPr>
            <a:r>
              <a:rPr lang="en-US" altLang="en-US" sz="2400" dirty="0" smtClean="0"/>
              <a:t>Aim for neat</a:t>
            </a:r>
          </a:p>
          <a:p>
            <a:pPr lvl="1">
              <a:buFont typeface="Arial" panose="020B0604020202020204" pitchFamily="34" charset="0"/>
              <a:buChar char="•"/>
              <a:defRPr/>
            </a:pPr>
            <a:endParaRPr lang="en-US" altLang="en-US" sz="2400" dirty="0" smtClean="0"/>
          </a:p>
          <a:p>
            <a:pPr marL="457200" lvl="1" indent="0">
              <a:buFontTx/>
              <a:buNone/>
              <a:defRPr/>
            </a:pPr>
            <a:endParaRPr lang="en-US" altLang="en-US" sz="1400" dirty="0" smtClean="0"/>
          </a:p>
        </p:txBody>
      </p:sp>
      <p:pic>
        <p:nvPicPr>
          <p:cNvPr id="193542" name="Picture 1" title="Photo of a clown"/>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60713" y="3886200"/>
            <a:ext cx="3146425" cy="4195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raining One-On-One">
  <a:themeElements>
    <a:clrScheme name="Training One-On-On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raining One-On-O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raining One-On-On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raining One-On-On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raining One-On-On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raining One-On-On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raining One-On-O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raining One-On-O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raining One-On-O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Designs\Training One-On-One.pot</Template>
  <TotalTime>0</TotalTime>
  <Words>6406</Words>
  <Application>Microsoft Office PowerPoint</Application>
  <PresentationFormat>Letter Paper (8.5x11 in)</PresentationFormat>
  <Paragraphs>1509</Paragraphs>
  <Slides>120</Slides>
  <Notes>102</Notes>
  <HiddenSlides>0</HiddenSlides>
  <MMClips>0</MMClips>
  <ScaleCrop>false</ScaleCrop>
  <HeadingPairs>
    <vt:vector size="4" baseType="variant">
      <vt:variant>
        <vt:lpstr>Theme</vt:lpstr>
      </vt:variant>
      <vt:variant>
        <vt:i4>1</vt:i4>
      </vt:variant>
      <vt:variant>
        <vt:lpstr>Slide Titles</vt:lpstr>
      </vt:variant>
      <vt:variant>
        <vt:i4>120</vt:i4>
      </vt:variant>
    </vt:vector>
  </HeadingPairs>
  <TitlesOfParts>
    <vt:vector size="121" baseType="lpstr">
      <vt:lpstr>Training One-On-One</vt:lpstr>
      <vt:lpstr>T 3  </vt:lpstr>
      <vt:lpstr>          TRAIN THE TRAINER</vt:lpstr>
      <vt:lpstr>EMPLOYEE DEVELOPMENT</vt:lpstr>
      <vt:lpstr>DEFINING TRAINING</vt:lpstr>
      <vt:lpstr>THINK OF SOMETHING YOU LEARNED!</vt:lpstr>
      <vt:lpstr>COURSE OBJECTIVES</vt:lpstr>
      <vt:lpstr>CREATING A LEARNING ENVIRONMENT</vt:lpstr>
      <vt:lpstr>THE TRAINER</vt:lpstr>
      <vt:lpstr>THE QUALITIES OF A GOOD TRAINER</vt:lpstr>
      <vt:lpstr>     NUMBERS!</vt:lpstr>
      <vt:lpstr>A GOOD TRAINER</vt:lpstr>
      <vt:lpstr>THE TRAINER </vt:lpstr>
      <vt:lpstr>GOOD TRAINER CHARACTERISTICS</vt:lpstr>
      <vt:lpstr>YOUR “TRAINER” RESPONSIBILITIES</vt:lpstr>
      <vt:lpstr>A KEY TRAINER                  RESPONSIBILITY</vt:lpstr>
      <vt:lpstr>PREPARING FOR TRAINING</vt:lpstr>
      <vt:lpstr>PREPARATION KEY ELEMENTS</vt:lpstr>
      <vt:lpstr>SAMPLE CHECKLIST</vt:lpstr>
      <vt:lpstr>YOUR CHECKLIST</vt:lpstr>
      <vt:lpstr>THE MATERIAL</vt:lpstr>
      <vt:lpstr>THE MATERIAL </vt:lpstr>
      <vt:lpstr>WHAT PEOPLE REMEMBER!</vt:lpstr>
      <vt:lpstr>RULE OF THUMB ONE</vt:lpstr>
      <vt:lpstr>TRAINING NEEDS ASSESSMENT</vt:lpstr>
      <vt:lpstr>THE PROS AND CONS</vt:lpstr>
      <vt:lpstr>TRAINING ASSESSMENT COVER MEMO</vt:lpstr>
      <vt:lpstr>TRAINING ASSESSMENT  METHOD ONE</vt:lpstr>
      <vt:lpstr>TRAINING ASSESSMENT  METHOD TWO</vt:lpstr>
      <vt:lpstr>TRAINING ASSESSMENT METHOD THREE</vt:lpstr>
      <vt:lpstr>ELECTRONIC SURVEYS</vt:lpstr>
      <vt:lpstr>STRATEGIES</vt:lpstr>
      <vt:lpstr>TRAINING NEEDS ASSESSMENT </vt:lpstr>
      <vt:lpstr>ASSESSMENT ROLL-UP</vt:lpstr>
      <vt:lpstr>  SAFETY TRAINING RESULTS</vt:lpstr>
      <vt:lpstr>THE PHYSICAL ENVIRONMENT</vt:lpstr>
      <vt:lpstr>TRAINING IN A CLASSROOM</vt:lpstr>
      <vt:lpstr>THE PHYSICAL ENVIRONMENT </vt:lpstr>
      <vt:lpstr>THE PHYSICAL ENVIRONMENT  </vt:lpstr>
      <vt:lpstr>PHYSICAL ENVIRONMENT ELEMENTS</vt:lpstr>
      <vt:lpstr>RATING THIS ENVIRONMENT</vt:lpstr>
      <vt:lpstr>ROOM CHECKLIST</vt:lpstr>
      <vt:lpstr>YOUR ENVIRONMENT</vt:lpstr>
      <vt:lpstr>POP QUIZ!</vt:lpstr>
      <vt:lpstr>TRAINING IN A CLASSROOM </vt:lpstr>
      <vt:lpstr>             TYPES OF MEDIA</vt:lpstr>
      <vt:lpstr>   USING THE RIGHT MEDIA …RIGHT!</vt:lpstr>
      <vt:lpstr>DEVELOPING AND USING MEDIA</vt:lpstr>
      <vt:lpstr>WHAT PEOPLE REMEMBER! </vt:lpstr>
      <vt:lpstr> SLIDES WITH                                                      DISCUSSION</vt:lpstr>
      <vt:lpstr>   TAKING NOTES WHILE WATCHING A VIDEO</vt:lpstr>
      <vt:lpstr> THE PROS AND CONS</vt:lpstr>
      <vt:lpstr>REMEMBER!</vt:lpstr>
      <vt:lpstr>YOUR MEDIA</vt:lpstr>
      <vt:lpstr>PARTICIPATIVE    TRAINNG METHODS </vt:lpstr>
      <vt:lpstr> THE POWER OF QUESTIONS</vt:lpstr>
      <vt:lpstr>  OPEN QUESTIONS</vt:lpstr>
      <vt:lpstr>TYPES OF OPEN QUESTIONS</vt:lpstr>
      <vt:lpstr>THE DIFFERENCE</vt:lpstr>
      <vt:lpstr>ANOTHER GOOD REASON TO QUESTION</vt:lpstr>
      <vt:lpstr>QUESTIONING</vt:lpstr>
      <vt:lpstr>    TRAINING METHODS </vt:lpstr>
      <vt:lpstr>USING DIFFERENT METHODS</vt:lpstr>
      <vt:lpstr>REWARDS</vt:lpstr>
      <vt:lpstr>PRE-POST TEST</vt:lpstr>
      <vt:lpstr>RULE OF THUMB TWO</vt:lpstr>
      <vt:lpstr>GRAPHICS/PICTURES</vt:lpstr>
      <vt:lpstr>GRAPHICS/PICTURES </vt:lpstr>
      <vt:lpstr>WHAT’S WRONG WITH THIS PICTURE?</vt:lpstr>
      <vt:lpstr>RULE OF THUMB THREE</vt:lpstr>
      <vt:lpstr> GOOD EXAMPLE!</vt:lpstr>
      <vt:lpstr>INDIVIDUAL EXERCISE</vt:lpstr>
      <vt:lpstr>YOUR INDIVIDUAL EXERCISE</vt:lpstr>
      <vt:lpstr>DEMONSTRATION</vt:lpstr>
      <vt:lpstr>DEMONSTRATION </vt:lpstr>
      <vt:lpstr>SECTION SUMMARIES</vt:lpstr>
      <vt:lpstr>VIDEO EXERCISE</vt:lpstr>
      <vt:lpstr>RULE OF THUMB FOUR</vt:lpstr>
      <vt:lpstr>Games</vt:lpstr>
      <vt:lpstr>STUMP THE CLASS</vt:lpstr>
      <vt:lpstr>HANGMAN</vt:lpstr>
      <vt:lpstr>PUT-IN-ORDER</vt:lpstr>
      <vt:lpstr>QUESTIONING </vt:lpstr>
      <vt:lpstr>POP QUIZ! </vt:lpstr>
      <vt:lpstr>V3 - DELIVERY</vt:lpstr>
      <vt:lpstr>VOCAL</vt:lpstr>
      <vt:lpstr>VOCAL ELEMENTS</vt:lpstr>
      <vt:lpstr>VOCAL ELEMENTS </vt:lpstr>
      <vt:lpstr>VOCAL DON’TS</vt:lpstr>
      <vt:lpstr>PRACTICE AND FEEDBACK</vt:lpstr>
      <vt:lpstr>VERBAL</vt:lpstr>
      <vt:lpstr>VERBAL </vt:lpstr>
      <vt:lpstr>SIX VERBAL DO’S</vt:lpstr>
      <vt:lpstr>VERBAL DO’S</vt:lpstr>
      <vt:lpstr>MORE ON WORDS</vt:lpstr>
      <vt:lpstr>VISUAL</vt:lpstr>
      <vt:lpstr>YOUR VISUAL IMAGE</vt:lpstr>
      <vt:lpstr>NON-VERBAL DOS</vt:lpstr>
      <vt:lpstr>NON-VERBAL DON’TS</vt:lpstr>
      <vt:lpstr>DRESS</vt:lpstr>
      <vt:lpstr>STRESS REDUCERS</vt:lpstr>
      <vt:lpstr>STRESS REDUCERS </vt:lpstr>
      <vt:lpstr>POP QUIZ!  </vt:lpstr>
      <vt:lpstr>YOUR TURN!</vt:lpstr>
      <vt:lpstr>YOUR PRESENTATION</vt:lpstr>
      <vt:lpstr>CRITIQUE SHEET</vt:lpstr>
      <vt:lpstr>CRITIQUE SHEET </vt:lpstr>
      <vt:lpstr>TRAINING EVALUATION</vt:lpstr>
      <vt:lpstr>LEVELS OF EVALUATION</vt:lpstr>
      <vt:lpstr>LEVEL 1</vt:lpstr>
      <vt:lpstr>LEVEL 1  EXAMPLE RESULTS</vt:lpstr>
      <vt:lpstr>FEEDBACK FORM </vt:lpstr>
      <vt:lpstr>LEVEL 2 </vt:lpstr>
      <vt:lpstr>SAMPLE POST-TEST</vt:lpstr>
      <vt:lpstr>MIX IT UP!</vt:lpstr>
      <vt:lpstr>LEVEL 2  EXAMPLE RESULTS</vt:lpstr>
      <vt:lpstr>HOW WOULD YOU TEST THIS CLASS?</vt:lpstr>
      <vt:lpstr>LEVEL 3</vt:lpstr>
      <vt:lpstr>LEVEL 3  EXAMPLE RESULTS</vt:lpstr>
      <vt:lpstr>LEVEL 3  QUESTIONNAIRE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2018-06-06T15:22:09Z</dcterms:created>
  <dcterms:modified xsi:type="dcterms:W3CDTF">2018-06-07T22:50:59Z</dcterms:modified>
</cp:coreProperties>
</file>