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923" r:id="rId2"/>
    <p:sldMasterId id="2147483929" r:id="rId3"/>
    <p:sldMasterId id="2147483935" r:id="rId4"/>
    <p:sldMasterId id="2147484371" r:id="rId5"/>
  </p:sldMasterIdLst>
  <p:notesMasterIdLst>
    <p:notesMasterId r:id="rId54"/>
  </p:notesMasterIdLst>
  <p:handoutMasterIdLst>
    <p:handoutMasterId r:id="rId55"/>
  </p:handoutMasterIdLst>
  <p:sldIdLst>
    <p:sldId id="892" r:id="rId6"/>
    <p:sldId id="887" r:id="rId7"/>
    <p:sldId id="763" r:id="rId8"/>
    <p:sldId id="764" r:id="rId9"/>
    <p:sldId id="834" r:id="rId10"/>
    <p:sldId id="835" r:id="rId11"/>
    <p:sldId id="765" r:id="rId12"/>
    <p:sldId id="766" r:id="rId13"/>
    <p:sldId id="767" r:id="rId14"/>
    <p:sldId id="842" r:id="rId15"/>
    <p:sldId id="838" r:id="rId16"/>
    <p:sldId id="888" r:id="rId17"/>
    <p:sldId id="799" r:id="rId18"/>
    <p:sldId id="878" r:id="rId19"/>
    <p:sldId id="880" r:id="rId20"/>
    <p:sldId id="881" r:id="rId21"/>
    <p:sldId id="841" r:id="rId22"/>
    <p:sldId id="843" r:id="rId23"/>
    <p:sldId id="844" r:id="rId24"/>
    <p:sldId id="850" r:id="rId25"/>
    <p:sldId id="845" r:id="rId26"/>
    <p:sldId id="846" r:id="rId27"/>
    <p:sldId id="800" r:id="rId28"/>
    <p:sldId id="643" r:id="rId29"/>
    <p:sldId id="883" r:id="rId30"/>
    <p:sldId id="848" r:id="rId31"/>
    <p:sldId id="889" r:id="rId32"/>
    <p:sldId id="890" r:id="rId33"/>
    <p:sldId id="851" r:id="rId34"/>
    <p:sldId id="852" r:id="rId35"/>
    <p:sldId id="853" r:id="rId36"/>
    <p:sldId id="864" r:id="rId37"/>
    <p:sldId id="891" r:id="rId38"/>
    <p:sldId id="884" r:id="rId39"/>
    <p:sldId id="865" r:id="rId40"/>
    <p:sldId id="866" r:id="rId41"/>
    <p:sldId id="893" r:id="rId42"/>
    <p:sldId id="868" r:id="rId43"/>
    <p:sldId id="894" r:id="rId44"/>
    <p:sldId id="869" r:id="rId45"/>
    <p:sldId id="896" r:id="rId46"/>
    <p:sldId id="897" r:id="rId47"/>
    <p:sldId id="870" r:id="rId48"/>
    <p:sldId id="872" r:id="rId49"/>
    <p:sldId id="898" r:id="rId50"/>
    <p:sldId id="871" r:id="rId51"/>
    <p:sldId id="899" r:id="rId52"/>
    <p:sldId id="886" r:id="rId53"/>
  </p:sldIdLst>
  <p:sldSz cx="9144000" cy="6858000" type="screen4x3"/>
  <p:notesSz cx="7086600" cy="93726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945" autoAdjust="0"/>
    <p:restoredTop sz="84748" autoAdjust="0"/>
  </p:normalViewPr>
  <p:slideViewPr>
    <p:cSldViewPr>
      <p:cViewPr>
        <p:scale>
          <a:sx n="85" d="100"/>
          <a:sy n="85" d="100"/>
        </p:scale>
        <p:origin x="-2364" y="-6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728"/>
    </p:cViewPr>
  </p:sorterViewPr>
  <p:notesViewPr>
    <p:cSldViewPr>
      <p:cViewPr>
        <p:scale>
          <a:sx n="75" d="100"/>
          <a:sy n="75" d="100"/>
        </p:scale>
        <p:origin x="-2885" y="-5"/>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3070225" cy="468313"/>
          </a:xfrm>
          <a:prstGeom prst="rect">
            <a:avLst/>
          </a:prstGeom>
          <a:noFill/>
          <a:ln w="9525">
            <a:noFill/>
            <a:miter lim="800000"/>
            <a:headEnd/>
            <a:tailEnd/>
          </a:ln>
          <a:effectLst/>
        </p:spPr>
        <p:txBody>
          <a:bodyPr vert="horz" wrap="square" lIns="94046" tIns="47023" rIns="94046" bIns="47023" numCol="1" anchor="t" anchorCtr="0" compatLnSpc="1">
            <a:prstTxWarp prst="textNoShape">
              <a:avLst/>
            </a:prstTxWarp>
          </a:bodyPr>
          <a:lstStyle>
            <a:lvl1pPr eaLnBrk="1" hangingPunct="1">
              <a:defRPr sz="1200">
                <a:latin typeface="Arial" charset="0"/>
              </a:defRPr>
            </a:lvl1pPr>
          </a:lstStyle>
          <a:p>
            <a:pPr>
              <a:defRPr/>
            </a:pPr>
            <a:r>
              <a:rPr lang="en-US"/>
              <a:t>SDSRA-S2P2</a:t>
            </a:r>
          </a:p>
        </p:txBody>
      </p:sp>
      <p:sp>
        <p:nvSpPr>
          <p:cNvPr id="76803" name="Rectangle 3"/>
          <p:cNvSpPr>
            <a:spLocks noGrp="1" noChangeArrowheads="1"/>
          </p:cNvSpPr>
          <p:nvPr>
            <p:ph type="dt" sz="quarter" idx="1"/>
          </p:nvPr>
        </p:nvSpPr>
        <p:spPr bwMode="auto">
          <a:xfrm>
            <a:off x="4014788" y="0"/>
            <a:ext cx="3070225" cy="468313"/>
          </a:xfrm>
          <a:prstGeom prst="rect">
            <a:avLst/>
          </a:prstGeom>
          <a:noFill/>
          <a:ln w="9525">
            <a:noFill/>
            <a:miter lim="800000"/>
            <a:headEnd/>
            <a:tailEnd/>
          </a:ln>
          <a:effectLst/>
        </p:spPr>
        <p:txBody>
          <a:bodyPr vert="horz" wrap="square" lIns="94046" tIns="47023" rIns="94046" bIns="47023" numCol="1" anchor="t" anchorCtr="0" compatLnSpc="1">
            <a:prstTxWarp prst="textNoShape">
              <a:avLst/>
            </a:prstTxWarp>
          </a:bodyPr>
          <a:lstStyle>
            <a:lvl1pPr algn="r" eaLnBrk="1" hangingPunct="1">
              <a:defRPr sz="1200">
                <a:latin typeface="Arial" charset="0"/>
              </a:defRPr>
            </a:lvl1pPr>
          </a:lstStyle>
          <a:p>
            <a:pPr>
              <a:defRPr/>
            </a:pPr>
            <a:fld id="{7B0AB2B6-299E-4225-B97F-391042609AEF}" type="datetimeFigureOut">
              <a:rPr lang="en-US"/>
              <a:pPr>
                <a:defRPr/>
              </a:pPr>
              <a:t>6/7/2018</a:t>
            </a:fld>
            <a:endParaRPr lang="en-US" dirty="0"/>
          </a:p>
        </p:txBody>
      </p:sp>
      <p:sp>
        <p:nvSpPr>
          <p:cNvPr id="76804" name="Rectangle 4"/>
          <p:cNvSpPr>
            <a:spLocks noGrp="1" noChangeArrowheads="1"/>
          </p:cNvSpPr>
          <p:nvPr>
            <p:ph type="ftr" sz="quarter" idx="2"/>
          </p:nvPr>
        </p:nvSpPr>
        <p:spPr bwMode="auto">
          <a:xfrm>
            <a:off x="0" y="8902700"/>
            <a:ext cx="3070225" cy="468313"/>
          </a:xfrm>
          <a:prstGeom prst="rect">
            <a:avLst/>
          </a:prstGeom>
          <a:noFill/>
          <a:ln w="9525">
            <a:noFill/>
            <a:miter lim="800000"/>
            <a:headEnd/>
            <a:tailEnd/>
          </a:ln>
          <a:effectLst/>
        </p:spPr>
        <p:txBody>
          <a:bodyPr vert="horz" wrap="square" lIns="94046" tIns="47023" rIns="94046" bIns="47023"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6805" name="Rectangle 5"/>
          <p:cNvSpPr>
            <a:spLocks noGrp="1" noChangeArrowheads="1"/>
          </p:cNvSpPr>
          <p:nvPr>
            <p:ph type="sldNum" sz="quarter" idx="3"/>
          </p:nvPr>
        </p:nvSpPr>
        <p:spPr bwMode="auto">
          <a:xfrm>
            <a:off x="4014788" y="8902700"/>
            <a:ext cx="3070225" cy="468313"/>
          </a:xfrm>
          <a:prstGeom prst="rect">
            <a:avLst/>
          </a:prstGeom>
          <a:noFill/>
          <a:ln w="9525">
            <a:noFill/>
            <a:miter lim="800000"/>
            <a:headEnd/>
            <a:tailEnd/>
          </a:ln>
          <a:effectLst/>
        </p:spPr>
        <p:txBody>
          <a:bodyPr vert="horz" wrap="square" lIns="94046" tIns="47023" rIns="94046" bIns="47023" numCol="1" anchor="b" anchorCtr="0" compatLnSpc="1">
            <a:prstTxWarp prst="textNoShape">
              <a:avLst/>
            </a:prstTxWarp>
          </a:bodyPr>
          <a:lstStyle>
            <a:lvl1pPr algn="r" eaLnBrk="1" hangingPunct="1">
              <a:defRPr sz="1200"/>
            </a:lvl1pPr>
          </a:lstStyle>
          <a:p>
            <a:fld id="{F0764B7C-86CD-4F9B-94F9-4BB36B5EA723}" type="slidenum">
              <a:rPr lang="en-US" altLang="en-US"/>
              <a:pPr/>
              <a:t>‹#›</a:t>
            </a:fld>
            <a:endParaRPr lang="en-US" altLang="en-US"/>
          </a:p>
        </p:txBody>
      </p:sp>
    </p:spTree>
    <p:extLst>
      <p:ext uri="{BB962C8B-B14F-4D97-AF65-F5344CB8AC3E}">
        <p14:creationId xmlns:p14="http://schemas.microsoft.com/office/powerpoint/2010/main" val="27972919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4"/>
          <p:cNvSpPr>
            <a:spLocks noGrp="1" noRot="1" noChangeAspect="1" noChangeArrowheads="1" noTextEdit="1"/>
          </p:cNvSpPr>
          <p:nvPr>
            <p:ph type="sldImg" idx="2"/>
          </p:nvPr>
        </p:nvSpPr>
        <p:spPr bwMode="auto">
          <a:xfrm>
            <a:off x="1200150" y="703263"/>
            <a:ext cx="4686300" cy="3514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08025" y="4451350"/>
            <a:ext cx="5670550" cy="4217988"/>
          </a:xfrm>
          <a:prstGeom prst="rect">
            <a:avLst/>
          </a:prstGeom>
          <a:noFill/>
          <a:ln w="9525">
            <a:noFill/>
            <a:miter lim="800000"/>
            <a:headEnd/>
            <a:tailEnd/>
          </a:ln>
          <a:effectLst/>
        </p:spPr>
        <p:txBody>
          <a:bodyPr vert="horz" wrap="square" lIns="94046" tIns="47023" rIns="94046" bIns="470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902700"/>
            <a:ext cx="3070225" cy="468313"/>
          </a:xfrm>
          <a:prstGeom prst="rect">
            <a:avLst/>
          </a:prstGeom>
          <a:noFill/>
          <a:ln w="9525">
            <a:noFill/>
            <a:miter lim="800000"/>
            <a:headEnd/>
            <a:tailEnd/>
          </a:ln>
          <a:effectLst/>
        </p:spPr>
        <p:txBody>
          <a:bodyPr vert="horz" wrap="square" lIns="94046" tIns="47023" rIns="94046" bIns="47023"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4014788" y="8902700"/>
            <a:ext cx="3070225" cy="468313"/>
          </a:xfrm>
          <a:prstGeom prst="rect">
            <a:avLst/>
          </a:prstGeom>
          <a:noFill/>
          <a:ln w="9525">
            <a:noFill/>
            <a:miter lim="800000"/>
            <a:headEnd/>
            <a:tailEnd/>
          </a:ln>
          <a:effectLst/>
        </p:spPr>
        <p:txBody>
          <a:bodyPr vert="horz" wrap="square" lIns="94046" tIns="47023" rIns="94046" bIns="47023" numCol="1" anchor="b" anchorCtr="0" compatLnSpc="1">
            <a:prstTxWarp prst="textNoShape">
              <a:avLst/>
            </a:prstTxWarp>
          </a:bodyPr>
          <a:lstStyle>
            <a:lvl1pPr algn="r" eaLnBrk="1" hangingPunct="1">
              <a:defRPr sz="1200"/>
            </a:lvl1pPr>
          </a:lstStyle>
          <a:p>
            <a:fld id="{07CE2FDA-F577-4903-A0EF-19EB496EF41C}" type="slidenum">
              <a:rPr lang="en-US" altLang="en-US"/>
              <a:pPr/>
              <a:t>‹#›</a:t>
            </a:fld>
            <a:endParaRPr lang="en-US" altLang="en-US"/>
          </a:p>
        </p:txBody>
      </p:sp>
    </p:spTree>
    <p:extLst>
      <p:ext uri="{BB962C8B-B14F-4D97-AF65-F5344CB8AC3E}">
        <p14:creationId xmlns:p14="http://schemas.microsoft.com/office/powerpoint/2010/main" val="4282399355"/>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osha.gov/pls/osha7/eComplaintForm.html"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www.osha.gov/oshforms/OSHA7_SPANISH.pdf" TargetMode="External"/><Relationship Id="rId5" Type="http://schemas.openxmlformats.org/officeDocument/2006/relationships/hyperlink" Target="http://www.osha.gov/oshforms/osha7.pdf" TargetMode="External"/><Relationship Id="rId4" Type="http://schemas.openxmlformats.org/officeDocument/2006/relationships/hyperlink" Target="http://www.osha.gov/html/RAmap.html"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3263"/>
            <a:ext cx="4686300" cy="3514725"/>
          </a:xfrm>
        </p:spPr>
      </p:sp>
      <p:sp>
        <p:nvSpPr>
          <p:cNvPr id="3" name="Notes Placeholder 2"/>
          <p:cNvSpPr>
            <a:spLocks noGrp="1"/>
          </p:cNvSpPr>
          <p:nvPr>
            <p:ph type="body" idx="1"/>
          </p:nvPr>
        </p:nvSpPr>
        <p:spPr/>
        <p:txBody>
          <a:bodyPr/>
          <a:lstStyle/>
          <a:p>
            <a:pPr eaLnBrk="1" hangingPunct="1"/>
            <a:r>
              <a:rPr lang="en-US" altLang="en-US" b="1" dirty="0" smtClean="0"/>
              <a:t>Hazard Assessment and Job Safety Analysis</a:t>
            </a:r>
          </a:p>
          <a:p>
            <a:pPr eaLnBrk="1" hangingPunct="1">
              <a:buFontTx/>
              <a:buChar char="•"/>
            </a:pPr>
            <a:endParaRPr lang="en-US" altLang="en-US" sz="800" dirty="0" smtClean="0"/>
          </a:p>
          <a:p>
            <a:pPr eaLnBrk="1" hangingPunct="1"/>
            <a:r>
              <a:rPr lang="en-US" altLang="en-US" dirty="0" smtClean="0"/>
              <a:t>There are many definitions for “hazard” but the more common definition when talking about workplace health and safety is:</a:t>
            </a:r>
          </a:p>
          <a:p>
            <a:pPr eaLnBrk="1" hangingPunct="1"/>
            <a:endParaRPr lang="en-US" altLang="en-US" sz="800" dirty="0" smtClean="0"/>
          </a:p>
          <a:p>
            <a:pPr eaLnBrk="1" hangingPunct="1"/>
            <a:r>
              <a:rPr lang="en-US" altLang="en-US" dirty="0" smtClean="0"/>
              <a:t>“A hazard is any source of potential damage, harm or adverse health effects on something or someone under certain conditions at work.”</a:t>
            </a:r>
          </a:p>
          <a:p>
            <a:pPr eaLnBrk="1" hangingPunct="1"/>
            <a:endParaRPr lang="en-US" altLang="en-US" sz="800" dirty="0" smtClean="0"/>
          </a:p>
          <a:p>
            <a:pPr eaLnBrk="1" hangingPunct="1"/>
            <a:r>
              <a:rPr lang="en-US" altLang="en-US" dirty="0" smtClean="0"/>
              <a:t>Basically, a hazard can cause harm or adverse effects (to individuals as health effects or to organizations as property or equipment losses).</a:t>
            </a:r>
          </a:p>
          <a:p>
            <a:pPr eaLnBrk="1" hangingPunct="1"/>
            <a:endParaRPr lang="en-US" altLang="en-US" sz="800" dirty="0" smtClean="0"/>
          </a:p>
          <a:p>
            <a:pPr eaLnBrk="1" hangingPunct="1"/>
            <a:r>
              <a:rPr lang="en-US" altLang="en-US" dirty="0" smtClean="0"/>
              <a:t>“Risk” is the chance or probability that a person will be harmed or experience an adverse health effect if exposed to a hazard. It may also apply to situations with property or equipment loss.</a:t>
            </a:r>
          </a:p>
          <a:p>
            <a:pPr eaLnBrk="1" hangingPunct="1"/>
            <a:endParaRPr lang="en-US" altLang="en-US" sz="800" dirty="0" smtClean="0"/>
          </a:p>
          <a:p>
            <a:pPr eaLnBrk="1" hangingPunct="1"/>
            <a:r>
              <a:rPr lang="en-US" altLang="en-US" dirty="0" smtClean="0"/>
              <a:t>Shipyards have a death and accident/injury rate close to two-times that of general industry.  This means that either shipyard workers are exposed to more hazards, and/or the hazards are not controlled.</a:t>
            </a:r>
          </a:p>
          <a:p>
            <a:pPr eaLnBrk="1" hangingPunct="1"/>
            <a:endParaRPr lang="en-US" altLang="en-US" sz="800" dirty="0" smtClean="0"/>
          </a:p>
          <a:p>
            <a:pPr eaLnBrk="1" hangingPunct="1"/>
            <a:r>
              <a:rPr lang="en-US" altLang="en-US" b="1" i="1" dirty="0" smtClean="0"/>
              <a:t>At the completion of this workshop it is expected that all trainees will be able to better identify, evaluate and control its occupational health and safety risks on an on-going basis.</a:t>
            </a:r>
          </a:p>
          <a:p>
            <a:endParaRPr lang="en-US" dirty="0"/>
          </a:p>
        </p:txBody>
      </p:sp>
      <p:sp>
        <p:nvSpPr>
          <p:cNvPr id="4" name="Slide Number Placeholder 3"/>
          <p:cNvSpPr>
            <a:spLocks noGrp="1"/>
          </p:cNvSpPr>
          <p:nvPr>
            <p:ph type="sldNum" sz="quarter" idx="10"/>
          </p:nvPr>
        </p:nvSpPr>
        <p:spPr/>
        <p:txBody>
          <a:bodyPr/>
          <a:lstStyle/>
          <a:p>
            <a:fld id="{07CE2FDA-F577-4903-A0EF-19EB496EF41C}" type="slidenum">
              <a:rPr lang="en-US" altLang="en-US" smtClean="0"/>
              <a:pPr/>
              <a:t>1</a:t>
            </a:fld>
            <a:endParaRPr lang="en-US" altLang="en-US"/>
          </a:p>
        </p:txBody>
      </p:sp>
    </p:spTree>
    <p:extLst>
      <p:ext uri="{BB962C8B-B14F-4D97-AF65-F5344CB8AC3E}">
        <p14:creationId xmlns:p14="http://schemas.microsoft.com/office/powerpoint/2010/main" val="2709217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B29D7956-A66D-4A7D-9DD5-AA0E55A0E45B}" type="slidenum">
              <a:rPr lang="en-US" altLang="en-US"/>
              <a:pPr>
                <a:spcBef>
                  <a:spcPct val="0"/>
                </a:spcBef>
              </a:pPr>
              <a:t>10</a:t>
            </a:fld>
            <a:endParaRPr lang="en-US" altLang="en-US"/>
          </a:p>
        </p:txBody>
      </p:sp>
      <p:sp>
        <p:nvSpPr>
          <p:cNvPr id="48131" name="Rectangle 2"/>
          <p:cNvSpPr>
            <a:spLocks noGrp="1" noRot="1" noChangeAspect="1" noChangeArrowheads="1" noTextEdit="1"/>
          </p:cNvSpPr>
          <p:nvPr>
            <p:ph type="sldImg"/>
          </p:nvPr>
        </p:nvSpPr>
        <p:spPr>
          <a:xfrm>
            <a:off x="1257300" y="746125"/>
            <a:ext cx="4572000" cy="3429000"/>
          </a:xfrm>
          <a:ln/>
        </p:spPr>
      </p:sp>
      <p:sp>
        <p:nvSpPr>
          <p:cNvPr id="48132" name="Rectangle 3"/>
          <p:cNvSpPr>
            <a:spLocks noGrp="1" noChangeArrowheads="1"/>
          </p:cNvSpPr>
          <p:nvPr>
            <p:ph type="body" idx="1"/>
          </p:nvPr>
        </p:nvSpPr>
        <p:spPr>
          <a:xfrm>
            <a:off x="944563" y="4449763"/>
            <a:ext cx="5197475" cy="4219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Introduction</a:t>
            </a:r>
            <a:endParaRPr lang="en-US" altLang="en-US" sz="1000" b="1" smtClean="0"/>
          </a:p>
          <a:p>
            <a:endParaRPr lang="en-US" altLang="en-US" sz="1000" smtClean="0"/>
          </a:p>
          <a:p>
            <a:r>
              <a:rPr lang="en-US" altLang="en-US" smtClean="0"/>
              <a:t>In this section we will discuss the following:</a:t>
            </a:r>
          </a:p>
          <a:p>
            <a:endParaRPr lang="en-US" altLang="en-US" sz="1000" smtClean="0"/>
          </a:p>
          <a:p>
            <a:pPr>
              <a:buFontTx/>
              <a:buChar char="•"/>
            </a:pPr>
            <a:r>
              <a:rPr lang="en-US" altLang="en-US" smtClean="0"/>
              <a:t> Definitions</a:t>
            </a:r>
          </a:p>
          <a:p>
            <a:pPr>
              <a:buFontTx/>
              <a:buChar char="•"/>
            </a:pPr>
            <a:endParaRPr lang="en-US" altLang="en-US" sz="1000" smtClean="0"/>
          </a:p>
          <a:p>
            <a:pPr>
              <a:buFontTx/>
              <a:buChar char="•"/>
            </a:pPr>
            <a:r>
              <a:rPr lang="en-US" altLang="en-US" smtClean="0"/>
              <a:t> Hazards and Risk</a:t>
            </a:r>
          </a:p>
          <a:p>
            <a:pPr>
              <a:buFontTx/>
              <a:buChar char="•"/>
            </a:pPr>
            <a:endParaRPr lang="en-US" altLang="en-US" sz="1000" smtClean="0"/>
          </a:p>
          <a:p>
            <a:pPr>
              <a:buFontTx/>
              <a:buChar char="•"/>
            </a:pPr>
            <a:r>
              <a:rPr lang="en-US" altLang="en-US" smtClean="0"/>
              <a:t> Quiz</a:t>
            </a:r>
          </a:p>
          <a:p>
            <a:endParaRPr lang="en-US" altLang="en-US" sz="1000" smtClean="0"/>
          </a:p>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6D4E3416-4EAD-4B7B-A777-6D807DCA9DAF}" type="slidenum">
              <a:rPr lang="en-US" altLang="en-US"/>
              <a:pPr>
                <a:spcBef>
                  <a:spcPct val="0"/>
                </a:spcBef>
              </a:pPr>
              <a:t>11</a:t>
            </a:fld>
            <a:endParaRPr lang="en-US" altLang="en-US"/>
          </a:p>
        </p:txBody>
      </p:sp>
      <p:sp>
        <p:nvSpPr>
          <p:cNvPr id="50179"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43BF554-7885-4BB6-BB2E-CCAC4A72C36A}" type="slidenum">
              <a:rPr lang="en-US" altLang="en-US"/>
              <a:pPr algn="r" eaLnBrk="1" hangingPunct="1">
                <a:spcBef>
                  <a:spcPct val="0"/>
                </a:spcBef>
              </a:pPr>
              <a:t>11</a:t>
            </a:fld>
            <a:endParaRPr lang="en-US" altLang="en-US"/>
          </a:p>
        </p:txBody>
      </p:sp>
      <p:sp>
        <p:nvSpPr>
          <p:cNvPr id="50180" name="Rectangle 2"/>
          <p:cNvSpPr>
            <a:spLocks noGrp="1" noRot="1" noChangeAspect="1" noChangeArrowheads="1" noTextEdit="1"/>
          </p:cNvSpPr>
          <p:nvPr>
            <p:ph type="sldImg"/>
          </p:nvPr>
        </p:nvSpPr>
        <p:spPr>
          <a:xfrm>
            <a:off x="1200150" y="703263"/>
            <a:ext cx="4686300" cy="3514725"/>
          </a:xfrm>
          <a:ln/>
        </p:spPr>
      </p:sp>
      <p:sp>
        <p:nvSpPr>
          <p:cNvPr id="50181" name="Rectangle 3"/>
          <p:cNvSpPr>
            <a:spLocks noGrp="1" noChangeArrowheads="1"/>
          </p:cNvSpPr>
          <p:nvPr>
            <p:ph type="body" idx="1"/>
          </p:nvPr>
        </p:nvSpPr>
        <p:spPr>
          <a:xfrm>
            <a:off x="708025" y="4451350"/>
            <a:ext cx="5670550" cy="427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b="1" dirty="0" smtClean="0"/>
              <a:t>Acceptable Risk</a:t>
            </a:r>
            <a:r>
              <a:rPr lang="en-US" altLang="en-US" dirty="0" smtClean="0"/>
              <a:t> – Risk that has been reduced to a level that can be tolerated by the organization having regard to its legal obligations and its own Occupational Health &amp; Safety policy.</a:t>
            </a:r>
          </a:p>
          <a:p>
            <a:pPr eaLnBrk="1" hangingPunct="1">
              <a:lnSpc>
                <a:spcPct val="90000"/>
              </a:lnSpc>
            </a:pPr>
            <a:endParaRPr lang="en-US" altLang="en-US" dirty="0" smtClean="0"/>
          </a:p>
          <a:p>
            <a:pPr eaLnBrk="1" hangingPunct="1">
              <a:lnSpc>
                <a:spcPct val="90000"/>
              </a:lnSpc>
            </a:pPr>
            <a:r>
              <a:rPr lang="en-US" altLang="en-US" b="1" dirty="0" smtClean="0"/>
              <a:t>Accident</a:t>
            </a:r>
            <a:r>
              <a:rPr lang="en-US" altLang="en-US" dirty="0" smtClean="0"/>
              <a:t> - An incident which has given rise to injury, ill health, or fatality.</a:t>
            </a:r>
          </a:p>
          <a:p>
            <a:pPr eaLnBrk="1" hangingPunct="1">
              <a:lnSpc>
                <a:spcPct val="90000"/>
              </a:lnSpc>
            </a:pPr>
            <a:endParaRPr lang="en-US" altLang="en-US" dirty="0" smtClean="0"/>
          </a:p>
          <a:p>
            <a:pPr eaLnBrk="1" hangingPunct="1">
              <a:lnSpc>
                <a:spcPct val="90000"/>
              </a:lnSpc>
            </a:pPr>
            <a:r>
              <a:rPr lang="en-US" altLang="en-US" b="1" dirty="0" smtClean="0"/>
              <a:t>Competent personnel </a:t>
            </a:r>
            <a:r>
              <a:rPr lang="en-US" altLang="en-US" dirty="0" smtClean="0"/>
              <a:t>– Employees with appropriate level of shipyard experience and the ability to recognize hazards, assess risk, and decide on necessary controls.</a:t>
            </a:r>
          </a:p>
          <a:p>
            <a:pPr eaLnBrk="1" hangingPunct="1">
              <a:lnSpc>
                <a:spcPct val="90000"/>
              </a:lnSpc>
            </a:pPr>
            <a:endParaRPr lang="en-US" altLang="en-US" dirty="0" smtClean="0"/>
          </a:p>
          <a:p>
            <a:pPr eaLnBrk="1" hangingPunct="1">
              <a:lnSpc>
                <a:spcPct val="90000"/>
              </a:lnSpc>
            </a:pPr>
            <a:r>
              <a:rPr lang="en-US" altLang="en-US" b="1" dirty="0" smtClean="0"/>
              <a:t>Harm </a:t>
            </a:r>
            <a:r>
              <a:rPr lang="en-US" altLang="en-US" dirty="0" smtClean="0"/>
              <a:t>- Includes death, injury, physical or mental ill health, damage to property, loss of production, or any combination of these.</a:t>
            </a:r>
          </a:p>
          <a:p>
            <a:pPr eaLnBrk="1" hangingPunct="1">
              <a:lnSpc>
                <a:spcPct val="90000"/>
              </a:lnSpc>
            </a:pPr>
            <a:endParaRPr lang="en-US" altLang="en-US" dirty="0" smtClean="0"/>
          </a:p>
          <a:p>
            <a:pPr eaLnBrk="1" hangingPunct="1">
              <a:lnSpc>
                <a:spcPct val="90000"/>
              </a:lnSpc>
            </a:pPr>
            <a:r>
              <a:rPr lang="en-US" altLang="en-US" b="1" dirty="0" smtClean="0"/>
              <a:t>Hazard</a:t>
            </a:r>
            <a:r>
              <a:rPr lang="en-US" altLang="en-US" dirty="0" smtClean="0"/>
              <a:t> - </a:t>
            </a:r>
            <a:r>
              <a:rPr lang="en-US" altLang="en-US" b="1" dirty="0" smtClean="0"/>
              <a:t>A source, situation, or act with a potential for harm in terms of human injury or ill health, or combination of these.</a:t>
            </a:r>
          </a:p>
          <a:p>
            <a:pPr eaLnBrk="1" hangingPunct="1">
              <a:lnSpc>
                <a:spcPct val="90000"/>
              </a:lnSpc>
            </a:pPr>
            <a:endParaRPr lang="en-US" altLang="en-US" dirty="0" smtClean="0"/>
          </a:p>
          <a:p>
            <a:pPr eaLnBrk="1" hangingPunct="1">
              <a:lnSpc>
                <a:spcPct val="90000"/>
              </a:lnSpc>
            </a:pPr>
            <a:r>
              <a:rPr lang="en-US" altLang="en-US" b="1" dirty="0" smtClean="0"/>
              <a:t>Incident </a:t>
            </a:r>
            <a:r>
              <a:rPr lang="en-US" altLang="en-US" dirty="0" smtClean="0"/>
              <a:t>- A work-related event(s) in which an injury or ill health (regardless of severity) or fatality occurred, or could have occurred.</a:t>
            </a:r>
          </a:p>
          <a:p>
            <a:pPr eaLnBrk="1" hangingPunct="1">
              <a:lnSpc>
                <a:spcPct val="90000"/>
              </a:lnSpc>
            </a:pPr>
            <a:endParaRPr lang="en-US" altLang="en-US" dirty="0" smtClean="0"/>
          </a:p>
          <a:p>
            <a:pPr eaLnBrk="1" hangingPunct="1">
              <a:lnSpc>
                <a:spcPct val="90000"/>
              </a:lnSpc>
            </a:pPr>
            <a:r>
              <a:rPr lang="en-US" altLang="en-US" b="1" dirty="0" smtClean="0"/>
              <a:t>Fatality </a:t>
            </a:r>
            <a:r>
              <a:rPr lang="en-US" altLang="en-US" dirty="0" smtClean="0"/>
              <a:t>- Death due to a work related injury or illness regardless of the time between the injury or illness and death.</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9584D3F3-4936-4C49-89E7-C948C0F73934}" type="slidenum">
              <a:rPr lang="en-US" altLang="en-US"/>
              <a:pPr>
                <a:spcBef>
                  <a:spcPct val="0"/>
                </a:spcBef>
              </a:pPr>
              <a:t>12</a:t>
            </a:fld>
            <a:endParaRPr lang="en-US" altLang="en-US"/>
          </a:p>
        </p:txBody>
      </p:sp>
      <p:sp>
        <p:nvSpPr>
          <p:cNvPr id="52227" name="Rectangle 2"/>
          <p:cNvSpPr>
            <a:spLocks noGrp="1" noRot="1" noChangeAspect="1" noChangeArrowheads="1" noTextEdit="1"/>
          </p:cNvSpPr>
          <p:nvPr>
            <p:ph type="sldImg"/>
          </p:nvPr>
        </p:nvSpPr>
        <p:spPr>
          <a:xfrm>
            <a:off x="1257300" y="746125"/>
            <a:ext cx="4572000" cy="3429000"/>
          </a:xfrm>
          <a:ln/>
        </p:spPr>
      </p:sp>
      <p:sp>
        <p:nvSpPr>
          <p:cNvPr id="52228" name="Rectangle 3"/>
          <p:cNvSpPr>
            <a:spLocks noGrp="1" noChangeArrowheads="1"/>
          </p:cNvSpPr>
          <p:nvPr>
            <p:ph type="body" idx="1"/>
          </p:nvPr>
        </p:nvSpPr>
        <p:spPr>
          <a:xfrm>
            <a:off x="944563" y="4449763"/>
            <a:ext cx="5197475" cy="4219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b="1" smtClean="0"/>
              <a:t>Lost Time Injury </a:t>
            </a:r>
            <a:r>
              <a:rPr lang="en-US" altLang="en-US" smtClean="0"/>
              <a:t>- Work related injury or illness, which renders the injured person unable to perform his normal duties on any day following the day of accident.</a:t>
            </a:r>
          </a:p>
          <a:p>
            <a:pPr eaLnBrk="1" hangingPunct="1">
              <a:lnSpc>
                <a:spcPct val="90000"/>
              </a:lnSpc>
            </a:pPr>
            <a:endParaRPr lang="en-US" altLang="en-US" sz="800" smtClean="0"/>
          </a:p>
          <a:p>
            <a:pPr eaLnBrk="1" hangingPunct="1">
              <a:lnSpc>
                <a:spcPct val="90000"/>
              </a:lnSpc>
            </a:pPr>
            <a:r>
              <a:rPr lang="en-US" altLang="en-US" b="1" smtClean="0"/>
              <a:t>Nonconformit</a:t>
            </a:r>
            <a:r>
              <a:rPr lang="en-US" altLang="en-US" smtClean="0"/>
              <a:t>y – A non-fulfillment of a requirement</a:t>
            </a:r>
          </a:p>
          <a:p>
            <a:pPr eaLnBrk="1" hangingPunct="1">
              <a:lnSpc>
                <a:spcPct val="90000"/>
              </a:lnSpc>
            </a:pPr>
            <a:endParaRPr lang="en-US" altLang="en-US" sz="800" smtClean="0"/>
          </a:p>
          <a:p>
            <a:pPr eaLnBrk="1" hangingPunct="1">
              <a:lnSpc>
                <a:spcPct val="90000"/>
              </a:lnSpc>
            </a:pPr>
            <a:r>
              <a:rPr lang="en-US" altLang="en-US" b="1" smtClean="0"/>
              <a:t>Review Team </a:t>
            </a:r>
            <a:r>
              <a:rPr lang="en-US" altLang="en-US" smtClean="0"/>
              <a:t>– Members of management and hourly personnel who are most knowledgeable about the risks inherent in the area.</a:t>
            </a:r>
          </a:p>
          <a:p>
            <a:pPr eaLnBrk="1" hangingPunct="1">
              <a:lnSpc>
                <a:spcPct val="90000"/>
              </a:lnSpc>
            </a:pPr>
            <a:endParaRPr lang="en-US" altLang="en-US" sz="800" smtClean="0"/>
          </a:p>
          <a:p>
            <a:pPr eaLnBrk="1" hangingPunct="1">
              <a:lnSpc>
                <a:spcPct val="90000"/>
              </a:lnSpc>
            </a:pPr>
            <a:r>
              <a:rPr lang="en-US" altLang="en-US" b="1" smtClean="0"/>
              <a:t>Risk</a:t>
            </a:r>
            <a:r>
              <a:rPr lang="en-US" altLang="en-US" smtClean="0"/>
              <a:t> - </a:t>
            </a:r>
            <a:r>
              <a:rPr lang="en-US" altLang="en-US" b="1" smtClean="0"/>
              <a:t>The combination of the likelihood of an occurrence of a hazardous event or exposure(s) and severity of injury or ill health that can be caused by the event or exposure(s).</a:t>
            </a:r>
          </a:p>
          <a:p>
            <a:pPr eaLnBrk="1" hangingPunct="1">
              <a:lnSpc>
                <a:spcPct val="90000"/>
              </a:lnSpc>
            </a:pPr>
            <a:endParaRPr lang="en-US" altLang="en-US" sz="800" smtClean="0"/>
          </a:p>
          <a:p>
            <a:r>
              <a:rPr lang="en-US" altLang="en-US" b="1" smtClean="0"/>
              <a:t>Risk Assessment </a:t>
            </a:r>
            <a:r>
              <a:rPr lang="en-US" altLang="en-US" smtClean="0"/>
              <a:t>- The process of evaluating the risk(s) arising from a hazard(s), taking into account the adequacy of any existing controls, and deciding whether or not the risk(s) is acceptable.</a:t>
            </a:r>
          </a:p>
          <a:p>
            <a:endParaRPr lang="en-US" altLang="en-US" sz="800" smtClean="0"/>
          </a:p>
          <a:p>
            <a:r>
              <a:rPr lang="en-US" altLang="en-US" b="1" smtClean="0"/>
              <a:t>Routine Work </a:t>
            </a:r>
            <a:r>
              <a:rPr lang="en-US" altLang="en-US" smtClean="0"/>
              <a:t>– activities that are conducted daily, weekly, monthly or quarterly.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AF8F019D-5EA5-453A-86EF-50474CD4A628}" type="slidenum">
              <a:rPr lang="en-US" altLang="en-US"/>
              <a:pPr>
                <a:spcBef>
                  <a:spcPct val="0"/>
                </a:spcBef>
              </a:pPr>
              <a:t>13</a:t>
            </a:fld>
            <a:endParaRPr lang="en-US" altLang="en-US"/>
          </a:p>
        </p:txBody>
      </p:sp>
      <p:sp>
        <p:nvSpPr>
          <p:cNvPr id="54275" name="Rectangle 2"/>
          <p:cNvSpPr>
            <a:spLocks noGrp="1" noRot="1" noChangeAspect="1" noChangeArrowheads="1" noTextEdit="1"/>
          </p:cNvSpPr>
          <p:nvPr>
            <p:ph type="sldImg"/>
          </p:nvPr>
        </p:nvSpPr>
        <p:spPr>
          <a:xfrm>
            <a:off x="1257300" y="746125"/>
            <a:ext cx="4572000" cy="3429000"/>
          </a:xfrm>
          <a:ln/>
        </p:spPr>
      </p:sp>
      <p:sp>
        <p:nvSpPr>
          <p:cNvPr id="54276" name="Rectangle 3"/>
          <p:cNvSpPr>
            <a:spLocks noGrp="1" noChangeArrowheads="1"/>
          </p:cNvSpPr>
          <p:nvPr>
            <p:ph type="body" idx="1"/>
          </p:nvPr>
        </p:nvSpPr>
        <p:spPr>
          <a:xfrm>
            <a:off x="944563" y="4449763"/>
            <a:ext cx="5197475" cy="4219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Hazard</a:t>
            </a:r>
          </a:p>
          <a:p>
            <a:endParaRPr lang="en-US" altLang="en-US" sz="800" b="1" dirty="0" smtClean="0"/>
          </a:p>
          <a:p>
            <a:r>
              <a:rPr lang="en-US" altLang="en-US" dirty="0" smtClean="0"/>
              <a:t>Employers should identify and abate all hazards.  </a:t>
            </a:r>
          </a:p>
          <a:p>
            <a:r>
              <a:rPr lang="en-US" altLang="en-US" dirty="0" smtClean="0"/>
              <a:t>A hazard is a source, situation, or act with a potential for harm in terms of human injury or ill health, or combination of these.</a:t>
            </a:r>
          </a:p>
          <a:p>
            <a:endParaRPr lang="en-US" altLang="en-US" sz="800" dirty="0" smtClean="0"/>
          </a:p>
          <a:p>
            <a:r>
              <a:rPr lang="en-US" altLang="en-US" dirty="0" smtClean="0"/>
              <a:t>Act/Situation – Crossing the road</a:t>
            </a:r>
          </a:p>
          <a:p>
            <a:r>
              <a:rPr lang="en-US" altLang="en-US" dirty="0" smtClean="0"/>
              <a:t>Hazard – Hit by a car</a:t>
            </a:r>
          </a:p>
          <a:p>
            <a:r>
              <a:rPr lang="en-US" altLang="en-US" dirty="0" smtClean="0"/>
              <a:t>Consequence – Serious injury or fatality</a:t>
            </a:r>
          </a:p>
          <a:p>
            <a:endParaRPr lang="en-US" altLang="en-US" sz="800" dirty="0" smtClean="0"/>
          </a:p>
          <a:p>
            <a:r>
              <a:rPr lang="en-US" altLang="en-US" b="1" dirty="0" smtClean="0"/>
              <a:t>Risk</a:t>
            </a:r>
          </a:p>
          <a:p>
            <a:endParaRPr lang="en-US" altLang="en-US" sz="800" b="1" dirty="0" smtClean="0"/>
          </a:p>
          <a:p>
            <a:r>
              <a:rPr lang="en-US" altLang="en-US" dirty="0" smtClean="0"/>
              <a:t>The combination of the likelihood of an occurrence of a hazardous event or exposure(s) and severity of injury or ill health that can be caused by the event or exposure(s).</a:t>
            </a:r>
          </a:p>
          <a:p>
            <a:endParaRPr lang="en-US" altLang="en-US" sz="800" dirty="0" smtClean="0"/>
          </a:p>
          <a:p>
            <a:r>
              <a:rPr lang="en-US" altLang="en-US" dirty="0" smtClean="0"/>
              <a:t>Based on the hazard above, what are the factors that would determine the risk? ______________________________________________________________________________________________________________________</a:t>
            </a:r>
          </a:p>
          <a:p>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56A9D39E-CC77-441D-930F-01626EC902A3}" type="slidenum">
              <a:rPr lang="en-US" altLang="en-US">
                <a:solidFill>
                  <a:srgbClr val="000000"/>
                </a:solidFill>
              </a:rPr>
              <a:pPr>
                <a:spcBef>
                  <a:spcPct val="0"/>
                </a:spcBef>
              </a:pPr>
              <a:t>14</a:t>
            </a:fld>
            <a:endParaRPr lang="en-US" altLang="en-US">
              <a:solidFill>
                <a:srgbClr val="000000"/>
              </a:solidFill>
            </a:endParaRPr>
          </a:p>
        </p:txBody>
      </p:sp>
      <p:sp>
        <p:nvSpPr>
          <p:cNvPr id="56323" name="Rectangle 2"/>
          <p:cNvSpPr>
            <a:spLocks noGrp="1" noRot="1" noChangeAspect="1" noChangeArrowheads="1" noTextEdit="1"/>
          </p:cNvSpPr>
          <p:nvPr>
            <p:ph type="sldImg"/>
          </p:nvPr>
        </p:nvSpPr>
        <p:spPr>
          <a:xfrm>
            <a:off x="1257300" y="746125"/>
            <a:ext cx="4572000" cy="3429000"/>
          </a:xfrm>
          <a:ln/>
        </p:spPr>
      </p:sp>
      <p:sp>
        <p:nvSpPr>
          <p:cNvPr id="56324" name="Rectangle 3"/>
          <p:cNvSpPr>
            <a:spLocks noGrp="1" noChangeArrowheads="1"/>
          </p:cNvSpPr>
          <p:nvPr>
            <p:ph type="body" idx="1"/>
          </p:nvPr>
        </p:nvSpPr>
        <p:spPr>
          <a:xfrm>
            <a:off x="944563" y="4449763"/>
            <a:ext cx="5265737" cy="4219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Step 1. Please identify the Hazards (column “B”).  Step 2. Rate how likely the hazard is to occur in column “D”  as (1) Low, (2) Medium or (3) High.  Be prepared to justify your answers. Skip Column “C” and “E”. </a:t>
            </a:r>
          </a:p>
          <a:p>
            <a:r>
              <a:rPr lang="en-US" altLang="en-US" b="1" smtClean="0"/>
              <a:t>In each Situation/Act you will be crossing on foot.</a:t>
            </a:r>
          </a:p>
          <a:p>
            <a:endParaRPr lang="en-US" altLang="en-US" smtClean="0"/>
          </a:p>
          <a:p>
            <a:endParaRPr lang="en-US" altLang="en-US" smtClean="0"/>
          </a:p>
        </p:txBody>
      </p:sp>
      <p:graphicFrame>
        <p:nvGraphicFramePr>
          <p:cNvPr id="6" name="Table 5"/>
          <p:cNvGraphicFramePr>
            <a:graphicFrameLocks noGrp="1"/>
          </p:cNvGraphicFramePr>
          <p:nvPr/>
        </p:nvGraphicFramePr>
        <p:xfrm>
          <a:off x="1257300" y="5448300"/>
          <a:ext cx="4724400" cy="3205169"/>
        </p:xfrm>
        <a:graphic>
          <a:graphicData uri="http://schemas.openxmlformats.org/drawingml/2006/table">
            <a:tbl>
              <a:tblPr firstRow="1" bandRow="1">
                <a:tableStyleId>{5C22544A-7EE6-4342-B048-85BDC9FD1C3A}</a:tableStyleId>
              </a:tblPr>
              <a:tblGrid>
                <a:gridCol w="1219200"/>
                <a:gridCol w="1066800"/>
                <a:gridCol w="914400"/>
                <a:gridCol w="914400"/>
                <a:gridCol w="609600"/>
              </a:tblGrid>
              <a:tr h="370779">
                <a:tc>
                  <a:txBody>
                    <a:bodyPr/>
                    <a:lstStyle/>
                    <a:p>
                      <a:r>
                        <a:rPr lang="en-US" sz="1200" dirty="0" smtClean="0">
                          <a:solidFill>
                            <a:schemeClr val="tx1"/>
                          </a:solidFill>
                        </a:rPr>
                        <a:t>A. Situation/Act</a:t>
                      </a:r>
                      <a:endParaRPr lang="en-US" sz="1200" dirty="0">
                        <a:solidFill>
                          <a:schemeClr val="tx1"/>
                        </a:solidFill>
                      </a:endParaRPr>
                    </a:p>
                  </a:txBody>
                  <a:tcPr marT="45715" marB="45715"/>
                </a:tc>
                <a:tc>
                  <a:txBody>
                    <a:bodyPr/>
                    <a:lstStyle/>
                    <a:p>
                      <a:r>
                        <a:rPr lang="en-US" sz="1200" dirty="0" smtClean="0">
                          <a:solidFill>
                            <a:schemeClr val="tx1"/>
                          </a:solidFill>
                        </a:rPr>
                        <a:t>B. Hazards</a:t>
                      </a:r>
                      <a:endParaRPr lang="en-US" sz="1200" dirty="0">
                        <a:solidFill>
                          <a:schemeClr val="tx1"/>
                        </a:solidFill>
                      </a:endParaRPr>
                    </a:p>
                  </a:txBody>
                  <a:tcPr marT="45715" marB="45715"/>
                </a:tc>
                <a:tc>
                  <a:txBody>
                    <a:bodyPr/>
                    <a:lstStyle/>
                    <a:p>
                      <a:r>
                        <a:rPr lang="en-US" sz="1200" dirty="0" smtClean="0">
                          <a:solidFill>
                            <a:schemeClr val="tx1"/>
                          </a:solidFill>
                        </a:rPr>
                        <a:t>C. Severity</a:t>
                      </a:r>
                      <a:endParaRPr lang="en-US" sz="1200" dirty="0">
                        <a:solidFill>
                          <a:schemeClr val="tx1"/>
                        </a:solidFill>
                      </a:endParaRPr>
                    </a:p>
                  </a:txBody>
                  <a:tcPr marT="45715" marB="45715"/>
                </a:tc>
                <a:tc>
                  <a:txBody>
                    <a:bodyPr/>
                    <a:lstStyle/>
                    <a:p>
                      <a:r>
                        <a:rPr lang="en-US" sz="1200" dirty="0" smtClean="0">
                          <a:solidFill>
                            <a:schemeClr val="tx1"/>
                          </a:solidFill>
                        </a:rPr>
                        <a:t>D. </a:t>
                      </a:r>
                      <a:r>
                        <a:rPr lang="en-US" sz="1000" dirty="0" smtClean="0">
                          <a:solidFill>
                            <a:schemeClr val="tx1"/>
                          </a:solidFill>
                        </a:rPr>
                        <a:t>Likelihood</a:t>
                      </a:r>
                      <a:endParaRPr lang="en-US" sz="1000" dirty="0">
                        <a:solidFill>
                          <a:schemeClr val="tx1"/>
                        </a:solidFill>
                      </a:endParaRPr>
                    </a:p>
                  </a:txBody>
                  <a:tcPr marT="45715" marB="45715"/>
                </a:tc>
                <a:tc>
                  <a:txBody>
                    <a:bodyPr/>
                    <a:lstStyle/>
                    <a:p>
                      <a:r>
                        <a:rPr lang="en-US" sz="1200" dirty="0" smtClean="0">
                          <a:solidFill>
                            <a:schemeClr val="tx1"/>
                          </a:solidFill>
                        </a:rPr>
                        <a:t>E. Risk</a:t>
                      </a:r>
                      <a:endParaRPr lang="en-US" sz="1200" dirty="0">
                        <a:solidFill>
                          <a:schemeClr val="tx1"/>
                        </a:solidFill>
                      </a:endParaRPr>
                    </a:p>
                  </a:txBody>
                  <a:tcPr marT="45715" marB="45715"/>
                </a:tc>
              </a:tr>
              <a:tr h="457149">
                <a:tc>
                  <a:txBody>
                    <a:bodyPr/>
                    <a:lstStyle/>
                    <a:p>
                      <a:r>
                        <a:rPr lang="en-US" sz="1200" dirty="0" smtClean="0"/>
                        <a:t>Crossing country road</a:t>
                      </a:r>
                      <a:endParaRPr lang="en-US" sz="1200" dirty="0"/>
                    </a:p>
                  </a:txBody>
                  <a:tcPr marT="45695" marB="45695"/>
                </a:tc>
                <a:tc>
                  <a:txBody>
                    <a:bodyPr/>
                    <a:lstStyle/>
                    <a:p>
                      <a:endParaRPr lang="en-US" sz="1800" dirty="0"/>
                    </a:p>
                  </a:txBody>
                  <a:tcPr marT="45715" marB="45715"/>
                </a:tc>
                <a:tc>
                  <a:txBody>
                    <a:bodyPr/>
                    <a:lstStyle/>
                    <a:p>
                      <a:endParaRPr lang="en-US" sz="1800" dirty="0"/>
                    </a:p>
                  </a:txBody>
                  <a:tcPr marT="45715" marB="45715"/>
                </a:tc>
                <a:tc>
                  <a:txBody>
                    <a:bodyPr/>
                    <a:lstStyle/>
                    <a:p>
                      <a:endParaRPr lang="en-US" sz="1800" dirty="0"/>
                    </a:p>
                  </a:txBody>
                  <a:tcPr marT="45715" marB="45715"/>
                </a:tc>
                <a:tc>
                  <a:txBody>
                    <a:bodyPr/>
                    <a:lstStyle/>
                    <a:p>
                      <a:endParaRPr lang="en-US" sz="1800" dirty="0"/>
                    </a:p>
                  </a:txBody>
                  <a:tcPr marT="45715" marB="45715"/>
                </a:tc>
              </a:tr>
              <a:tr h="640029">
                <a:tc>
                  <a:txBody>
                    <a:bodyPr/>
                    <a:lstStyle/>
                    <a:p>
                      <a:r>
                        <a:rPr lang="en-US" sz="1200" dirty="0" smtClean="0"/>
                        <a:t>Crossing street from</a:t>
                      </a:r>
                      <a:r>
                        <a:rPr lang="en-US" sz="1200" baseline="0" dirty="0" smtClean="0"/>
                        <a:t> shipyard to your car</a:t>
                      </a:r>
                      <a:endParaRPr lang="en-US" sz="1200" dirty="0"/>
                    </a:p>
                  </a:txBody>
                  <a:tcPr marT="45695" marB="45695"/>
                </a:tc>
                <a:tc>
                  <a:txBody>
                    <a:bodyPr/>
                    <a:lstStyle/>
                    <a:p>
                      <a:endParaRPr lang="en-US" sz="1800" dirty="0"/>
                    </a:p>
                  </a:txBody>
                  <a:tcPr marT="45715" marB="45715"/>
                </a:tc>
                <a:tc>
                  <a:txBody>
                    <a:bodyPr/>
                    <a:lstStyle/>
                    <a:p>
                      <a:endParaRPr lang="en-US" sz="1800" dirty="0"/>
                    </a:p>
                  </a:txBody>
                  <a:tcPr marT="45715" marB="45715"/>
                </a:tc>
                <a:tc>
                  <a:txBody>
                    <a:bodyPr/>
                    <a:lstStyle/>
                    <a:p>
                      <a:endParaRPr lang="en-US" sz="1800" dirty="0"/>
                    </a:p>
                  </a:txBody>
                  <a:tcPr marT="45715" marB="45715"/>
                </a:tc>
                <a:tc>
                  <a:txBody>
                    <a:bodyPr/>
                    <a:lstStyle/>
                    <a:p>
                      <a:endParaRPr lang="en-US" sz="1800" dirty="0"/>
                    </a:p>
                  </a:txBody>
                  <a:tcPr marT="45715" marB="45715"/>
                </a:tc>
              </a:tr>
              <a:tr h="640029">
                <a:tc>
                  <a:txBody>
                    <a:bodyPr/>
                    <a:lstStyle/>
                    <a:p>
                      <a:endParaRPr lang="en-US" sz="1200" dirty="0" smtClean="0"/>
                    </a:p>
                    <a:p>
                      <a:r>
                        <a:rPr lang="en-US" sz="1200" dirty="0" smtClean="0"/>
                        <a:t>Crossing freeway</a:t>
                      </a:r>
                    </a:p>
                  </a:txBody>
                  <a:tcPr marT="45695" marB="45695"/>
                </a:tc>
                <a:tc>
                  <a:txBody>
                    <a:bodyPr/>
                    <a:lstStyle/>
                    <a:p>
                      <a:endParaRPr lang="en-US" sz="1800" dirty="0"/>
                    </a:p>
                  </a:txBody>
                  <a:tcPr marT="45715" marB="45715"/>
                </a:tc>
                <a:tc>
                  <a:txBody>
                    <a:bodyPr/>
                    <a:lstStyle/>
                    <a:p>
                      <a:endParaRPr lang="en-US" sz="1800" dirty="0"/>
                    </a:p>
                  </a:txBody>
                  <a:tcPr marT="45715" marB="45715"/>
                </a:tc>
                <a:tc>
                  <a:txBody>
                    <a:bodyPr/>
                    <a:lstStyle/>
                    <a:p>
                      <a:endParaRPr lang="en-US" sz="1800" dirty="0"/>
                    </a:p>
                  </a:txBody>
                  <a:tcPr marT="45715" marB="45715"/>
                </a:tc>
                <a:tc>
                  <a:txBody>
                    <a:bodyPr/>
                    <a:lstStyle/>
                    <a:p>
                      <a:endParaRPr lang="en-US" sz="1800" dirty="0"/>
                    </a:p>
                  </a:txBody>
                  <a:tcPr marT="45715" marB="45715"/>
                </a:tc>
              </a:tr>
              <a:tr h="457149">
                <a:tc>
                  <a:txBody>
                    <a:bodyPr/>
                    <a:lstStyle/>
                    <a:p>
                      <a:r>
                        <a:rPr lang="en-US" sz="1200" dirty="0" smtClean="0"/>
                        <a:t>Crossing</a:t>
                      </a:r>
                      <a:r>
                        <a:rPr lang="en-US" sz="1200" baseline="0" dirty="0" smtClean="0"/>
                        <a:t> bike path</a:t>
                      </a:r>
                      <a:endParaRPr lang="en-US" sz="1200" dirty="0" smtClean="0"/>
                    </a:p>
                  </a:txBody>
                  <a:tcPr marT="45695" marB="45695"/>
                </a:tc>
                <a:tc>
                  <a:txBody>
                    <a:bodyPr/>
                    <a:lstStyle/>
                    <a:p>
                      <a:endParaRPr lang="en-US" sz="1800" dirty="0"/>
                    </a:p>
                  </a:txBody>
                  <a:tcPr marT="45715" marB="45715"/>
                </a:tc>
                <a:tc>
                  <a:txBody>
                    <a:bodyPr/>
                    <a:lstStyle/>
                    <a:p>
                      <a:endParaRPr lang="en-US" sz="1800" dirty="0"/>
                    </a:p>
                  </a:txBody>
                  <a:tcPr marT="45715" marB="45715"/>
                </a:tc>
                <a:tc>
                  <a:txBody>
                    <a:bodyPr/>
                    <a:lstStyle/>
                    <a:p>
                      <a:endParaRPr lang="en-US" sz="1800" dirty="0"/>
                    </a:p>
                  </a:txBody>
                  <a:tcPr marT="45715" marB="45715"/>
                </a:tc>
                <a:tc>
                  <a:txBody>
                    <a:bodyPr/>
                    <a:lstStyle/>
                    <a:p>
                      <a:endParaRPr lang="en-US" sz="1800" dirty="0"/>
                    </a:p>
                  </a:txBody>
                  <a:tcPr marT="45715" marB="45715"/>
                </a:tc>
              </a:tr>
              <a:tr h="640029">
                <a:tc>
                  <a:txBody>
                    <a:bodyPr/>
                    <a:lstStyle/>
                    <a:p>
                      <a:r>
                        <a:rPr lang="en-US" sz="1200" dirty="0" smtClean="0"/>
                        <a:t>Crossing shipyard vehicle lane</a:t>
                      </a:r>
                    </a:p>
                  </a:txBody>
                  <a:tcPr marT="45695" marB="45695"/>
                </a:tc>
                <a:tc>
                  <a:txBody>
                    <a:bodyPr/>
                    <a:lstStyle/>
                    <a:p>
                      <a:endParaRPr lang="en-US" sz="1800" dirty="0"/>
                    </a:p>
                  </a:txBody>
                  <a:tcPr marT="45715" marB="45715"/>
                </a:tc>
                <a:tc>
                  <a:txBody>
                    <a:bodyPr/>
                    <a:lstStyle/>
                    <a:p>
                      <a:endParaRPr lang="en-US" sz="1800" dirty="0"/>
                    </a:p>
                  </a:txBody>
                  <a:tcPr marT="45715" marB="45715"/>
                </a:tc>
                <a:tc>
                  <a:txBody>
                    <a:bodyPr/>
                    <a:lstStyle/>
                    <a:p>
                      <a:endParaRPr lang="en-US" sz="1800" dirty="0"/>
                    </a:p>
                  </a:txBody>
                  <a:tcPr marT="45715" marB="45715"/>
                </a:tc>
                <a:tc>
                  <a:txBody>
                    <a:bodyPr/>
                    <a:lstStyle/>
                    <a:p>
                      <a:endParaRPr lang="en-US" sz="1800" dirty="0"/>
                    </a:p>
                  </a:txBody>
                  <a:tcPr marT="45715" marB="45715"/>
                </a:tc>
              </a:tr>
            </a:tbl>
          </a:graphicData>
        </a:graphic>
      </p:graphicFrame>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10B772B7-37A6-473A-ABB0-59C55BEA3BB8}" type="slidenum">
              <a:rPr lang="en-US" altLang="en-US">
                <a:solidFill>
                  <a:srgbClr val="000000"/>
                </a:solidFill>
              </a:rPr>
              <a:pPr>
                <a:spcBef>
                  <a:spcPct val="0"/>
                </a:spcBef>
              </a:pPr>
              <a:t>15</a:t>
            </a:fld>
            <a:endParaRPr lang="en-US" altLang="en-US">
              <a:solidFill>
                <a:srgbClr val="000000"/>
              </a:solidFill>
            </a:endParaRPr>
          </a:p>
        </p:txBody>
      </p:sp>
      <p:sp>
        <p:nvSpPr>
          <p:cNvPr id="58371" name="Rectangle 2"/>
          <p:cNvSpPr>
            <a:spLocks noGrp="1" noRot="1" noChangeAspect="1" noChangeArrowheads="1" noTextEdit="1"/>
          </p:cNvSpPr>
          <p:nvPr>
            <p:ph type="sldImg"/>
          </p:nvPr>
        </p:nvSpPr>
        <p:spPr>
          <a:xfrm>
            <a:off x="1257300" y="746125"/>
            <a:ext cx="4572000" cy="3429000"/>
          </a:xfrm>
          <a:ln/>
        </p:spPr>
      </p:sp>
      <p:sp>
        <p:nvSpPr>
          <p:cNvPr id="58372" name="Rectangle 3"/>
          <p:cNvSpPr>
            <a:spLocks noGrp="1" noChangeArrowheads="1"/>
          </p:cNvSpPr>
          <p:nvPr>
            <p:ph type="body" idx="1"/>
          </p:nvPr>
        </p:nvSpPr>
        <p:spPr>
          <a:xfrm>
            <a:off x="1028700" y="4610100"/>
            <a:ext cx="5197475" cy="4219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smtClean="0"/>
              <a:t>Now certain hazards are more severe than others.  Step 3. Using the work you did on the previous page, please identify the severity of the hazard in column “C” using the rating scale (1) Minor injury, negligible lost time, property damage less than $1,000, (2) 7 days lost time, permanent injury, property damage $10,000 or more, (3) Fatality, 30 days lost time, Property damage $100,000 or more.</a:t>
            </a:r>
          </a:p>
          <a:p>
            <a:endParaRPr lang="en-US" altLang="en-US" smtClean="0"/>
          </a:p>
          <a:p>
            <a:endParaRPr lang="en-US" altLang="en-US" smtClean="0"/>
          </a:p>
        </p:txBody>
      </p:sp>
      <p:graphicFrame>
        <p:nvGraphicFramePr>
          <p:cNvPr id="9" name="Table 8"/>
          <p:cNvGraphicFramePr>
            <a:graphicFrameLocks noGrp="1"/>
          </p:cNvGraphicFramePr>
          <p:nvPr/>
        </p:nvGraphicFramePr>
        <p:xfrm>
          <a:off x="1257300" y="5753100"/>
          <a:ext cx="4724400" cy="3205169"/>
        </p:xfrm>
        <a:graphic>
          <a:graphicData uri="http://schemas.openxmlformats.org/drawingml/2006/table">
            <a:tbl>
              <a:tblPr firstRow="1" bandRow="1">
                <a:tableStyleId>{5C22544A-7EE6-4342-B048-85BDC9FD1C3A}</a:tableStyleId>
              </a:tblPr>
              <a:tblGrid>
                <a:gridCol w="1219200"/>
                <a:gridCol w="1066800"/>
                <a:gridCol w="914400"/>
                <a:gridCol w="914400"/>
                <a:gridCol w="609600"/>
              </a:tblGrid>
              <a:tr h="370779">
                <a:tc>
                  <a:txBody>
                    <a:bodyPr/>
                    <a:lstStyle/>
                    <a:p>
                      <a:r>
                        <a:rPr lang="en-US" sz="1200" dirty="0" smtClean="0">
                          <a:solidFill>
                            <a:schemeClr val="tx1"/>
                          </a:solidFill>
                        </a:rPr>
                        <a:t>A. Situation/Act</a:t>
                      </a:r>
                      <a:endParaRPr lang="en-US" sz="1200" dirty="0">
                        <a:solidFill>
                          <a:schemeClr val="tx1"/>
                        </a:solidFill>
                      </a:endParaRPr>
                    </a:p>
                  </a:txBody>
                  <a:tcPr marT="45715" marB="45715"/>
                </a:tc>
                <a:tc>
                  <a:txBody>
                    <a:bodyPr/>
                    <a:lstStyle/>
                    <a:p>
                      <a:r>
                        <a:rPr lang="en-US" sz="1200" dirty="0" smtClean="0">
                          <a:solidFill>
                            <a:schemeClr val="tx1"/>
                          </a:solidFill>
                        </a:rPr>
                        <a:t>B. Hazards</a:t>
                      </a:r>
                      <a:endParaRPr lang="en-US" sz="1200" dirty="0">
                        <a:solidFill>
                          <a:schemeClr val="tx1"/>
                        </a:solidFill>
                      </a:endParaRPr>
                    </a:p>
                  </a:txBody>
                  <a:tcPr marT="45715" marB="45715"/>
                </a:tc>
                <a:tc>
                  <a:txBody>
                    <a:bodyPr/>
                    <a:lstStyle/>
                    <a:p>
                      <a:r>
                        <a:rPr lang="en-US" sz="1200" dirty="0" smtClean="0">
                          <a:solidFill>
                            <a:schemeClr val="tx1"/>
                          </a:solidFill>
                        </a:rPr>
                        <a:t>C. Severity</a:t>
                      </a:r>
                      <a:endParaRPr lang="en-US" sz="1200" dirty="0">
                        <a:solidFill>
                          <a:schemeClr val="tx1"/>
                        </a:solidFill>
                      </a:endParaRPr>
                    </a:p>
                  </a:txBody>
                  <a:tcPr marT="45715" marB="45715"/>
                </a:tc>
                <a:tc>
                  <a:txBody>
                    <a:bodyPr/>
                    <a:lstStyle/>
                    <a:p>
                      <a:r>
                        <a:rPr lang="en-US" sz="1200" dirty="0" smtClean="0">
                          <a:solidFill>
                            <a:schemeClr val="tx1"/>
                          </a:solidFill>
                        </a:rPr>
                        <a:t>D. </a:t>
                      </a:r>
                      <a:r>
                        <a:rPr lang="en-US" sz="1000" dirty="0" smtClean="0">
                          <a:solidFill>
                            <a:schemeClr val="tx1"/>
                          </a:solidFill>
                        </a:rPr>
                        <a:t>Likelihood</a:t>
                      </a:r>
                      <a:endParaRPr lang="en-US" sz="1000" dirty="0">
                        <a:solidFill>
                          <a:schemeClr val="tx1"/>
                        </a:solidFill>
                      </a:endParaRPr>
                    </a:p>
                  </a:txBody>
                  <a:tcPr marT="45715" marB="45715"/>
                </a:tc>
                <a:tc>
                  <a:txBody>
                    <a:bodyPr/>
                    <a:lstStyle/>
                    <a:p>
                      <a:r>
                        <a:rPr lang="en-US" sz="1200" dirty="0" smtClean="0">
                          <a:solidFill>
                            <a:schemeClr val="tx1"/>
                          </a:solidFill>
                        </a:rPr>
                        <a:t>E. Risk</a:t>
                      </a:r>
                      <a:endParaRPr lang="en-US" sz="1200" dirty="0">
                        <a:solidFill>
                          <a:schemeClr val="tx1"/>
                        </a:solidFill>
                      </a:endParaRPr>
                    </a:p>
                  </a:txBody>
                  <a:tcPr marT="45715" marB="45715"/>
                </a:tc>
              </a:tr>
              <a:tr h="457149">
                <a:tc>
                  <a:txBody>
                    <a:bodyPr/>
                    <a:lstStyle/>
                    <a:p>
                      <a:r>
                        <a:rPr lang="en-US" sz="1200" dirty="0" smtClean="0"/>
                        <a:t>Crossing country road</a:t>
                      </a:r>
                      <a:endParaRPr lang="en-US" sz="1200" dirty="0"/>
                    </a:p>
                  </a:txBody>
                  <a:tcPr marT="45695" marB="45695"/>
                </a:tc>
                <a:tc>
                  <a:txBody>
                    <a:bodyPr/>
                    <a:lstStyle/>
                    <a:p>
                      <a:endParaRPr lang="en-US" sz="1800" dirty="0"/>
                    </a:p>
                  </a:txBody>
                  <a:tcPr marT="45715" marB="45715"/>
                </a:tc>
                <a:tc>
                  <a:txBody>
                    <a:bodyPr/>
                    <a:lstStyle/>
                    <a:p>
                      <a:endParaRPr lang="en-US" sz="1800" dirty="0"/>
                    </a:p>
                  </a:txBody>
                  <a:tcPr marT="45715" marB="45715"/>
                </a:tc>
                <a:tc>
                  <a:txBody>
                    <a:bodyPr/>
                    <a:lstStyle/>
                    <a:p>
                      <a:endParaRPr lang="en-US" sz="1800" dirty="0"/>
                    </a:p>
                  </a:txBody>
                  <a:tcPr marT="45715" marB="45715"/>
                </a:tc>
                <a:tc>
                  <a:txBody>
                    <a:bodyPr/>
                    <a:lstStyle/>
                    <a:p>
                      <a:endParaRPr lang="en-US" sz="1800" dirty="0"/>
                    </a:p>
                  </a:txBody>
                  <a:tcPr marT="45715" marB="45715"/>
                </a:tc>
              </a:tr>
              <a:tr h="640029">
                <a:tc>
                  <a:txBody>
                    <a:bodyPr/>
                    <a:lstStyle/>
                    <a:p>
                      <a:r>
                        <a:rPr lang="en-US" sz="1200" dirty="0" smtClean="0"/>
                        <a:t>Crossing street from</a:t>
                      </a:r>
                      <a:r>
                        <a:rPr lang="en-US" sz="1200" baseline="0" dirty="0" smtClean="0"/>
                        <a:t> shipyard to your car</a:t>
                      </a:r>
                      <a:endParaRPr lang="en-US" sz="1200" dirty="0"/>
                    </a:p>
                  </a:txBody>
                  <a:tcPr marT="45695" marB="45695"/>
                </a:tc>
                <a:tc>
                  <a:txBody>
                    <a:bodyPr/>
                    <a:lstStyle/>
                    <a:p>
                      <a:endParaRPr lang="en-US" sz="1800" dirty="0"/>
                    </a:p>
                  </a:txBody>
                  <a:tcPr marT="45715" marB="45715"/>
                </a:tc>
                <a:tc>
                  <a:txBody>
                    <a:bodyPr/>
                    <a:lstStyle/>
                    <a:p>
                      <a:endParaRPr lang="en-US" sz="1800" dirty="0"/>
                    </a:p>
                  </a:txBody>
                  <a:tcPr marT="45715" marB="45715"/>
                </a:tc>
                <a:tc>
                  <a:txBody>
                    <a:bodyPr/>
                    <a:lstStyle/>
                    <a:p>
                      <a:endParaRPr lang="en-US" sz="1800" dirty="0"/>
                    </a:p>
                  </a:txBody>
                  <a:tcPr marT="45715" marB="45715"/>
                </a:tc>
                <a:tc>
                  <a:txBody>
                    <a:bodyPr/>
                    <a:lstStyle/>
                    <a:p>
                      <a:endParaRPr lang="en-US" sz="1800" dirty="0"/>
                    </a:p>
                  </a:txBody>
                  <a:tcPr marT="45715" marB="45715"/>
                </a:tc>
              </a:tr>
              <a:tr h="640029">
                <a:tc>
                  <a:txBody>
                    <a:bodyPr/>
                    <a:lstStyle/>
                    <a:p>
                      <a:endParaRPr lang="en-US" sz="1200" dirty="0" smtClean="0"/>
                    </a:p>
                    <a:p>
                      <a:r>
                        <a:rPr lang="en-US" sz="1200" dirty="0" smtClean="0"/>
                        <a:t>Crossing freeway</a:t>
                      </a:r>
                    </a:p>
                  </a:txBody>
                  <a:tcPr marT="45695" marB="45695"/>
                </a:tc>
                <a:tc>
                  <a:txBody>
                    <a:bodyPr/>
                    <a:lstStyle/>
                    <a:p>
                      <a:endParaRPr lang="en-US" sz="1800" dirty="0"/>
                    </a:p>
                  </a:txBody>
                  <a:tcPr marT="45715" marB="45715"/>
                </a:tc>
                <a:tc>
                  <a:txBody>
                    <a:bodyPr/>
                    <a:lstStyle/>
                    <a:p>
                      <a:endParaRPr lang="en-US" sz="1800" dirty="0"/>
                    </a:p>
                  </a:txBody>
                  <a:tcPr marT="45715" marB="45715"/>
                </a:tc>
                <a:tc>
                  <a:txBody>
                    <a:bodyPr/>
                    <a:lstStyle/>
                    <a:p>
                      <a:endParaRPr lang="en-US" sz="1800" dirty="0"/>
                    </a:p>
                  </a:txBody>
                  <a:tcPr marT="45715" marB="45715"/>
                </a:tc>
                <a:tc>
                  <a:txBody>
                    <a:bodyPr/>
                    <a:lstStyle/>
                    <a:p>
                      <a:endParaRPr lang="en-US" sz="1800" dirty="0"/>
                    </a:p>
                  </a:txBody>
                  <a:tcPr marT="45715" marB="45715"/>
                </a:tc>
              </a:tr>
              <a:tr h="457149">
                <a:tc>
                  <a:txBody>
                    <a:bodyPr/>
                    <a:lstStyle/>
                    <a:p>
                      <a:r>
                        <a:rPr lang="en-US" sz="1200" dirty="0" smtClean="0"/>
                        <a:t>Crossing</a:t>
                      </a:r>
                      <a:r>
                        <a:rPr lang="en-US" sz="1200" baseline="0" dirty="0" smtClean="0"/>
                        <a:t> bike path</a:t>
                      </a:r>
                      <a:endParaRPr lang="en-US" sz="1200" dirty="0" smtClean="0"/>
                    </a:p>
                  </a:txBody>
                  <a:tcPr marT="45695" marB="45695"/>
                </a:tc>
                <a:tc>
                  <a:txBody>
                    <a:bodyPr/>
                    <a:lstStyle/>
                    <a:p>
                      <a:endParaRPr lang="en-US" sz="1800" dirty="0"/>
                    </a:p>
                  </a:txBody>
                  <a:tcPr marT="45715" marB="45715"/>
                </a:tc>
                <a:tc>
                  <a:txBody>
                    <a:bodyPr/>
                    <a:lstStyle/>
                    <a:p>
                      <a:endParaRPr lang="en-US" sz="1800" dirty="0"/>
                    </a:p>
                  </a:txBody>
                  <a:tcPr marT="45715" marB="45715"/>
                </a:tc>
                <a:tc>
                  <a:txBody>
                    <a:bodyPr/>
                    <a:lstStyle/>
                    <a:p>
                      <a:endParaRPr lang="en-US" sz="1800" dirty="0"/>
                    </a:p>
                  </a:txBody>
                  <a:tcPr marT="45715" marB="45715"/>
                </a:tc>
                <a:tc>
                  <a:txBody>
                    <a:bodyPr/>
                    <a:lstStyle/>
                    <a:p>
                      <a:endParaRPr lang="en-US" sz="1800" dirty="0"/>
                    </a:p>
                  </a:txBody>
                  <a:tcPr marT="45715" marB="45715"/>
                </a:tc>
              </a:tr>
              <a:tr h="640029">
                <a:tc>
                  <a:txBody>
                    <a:bodyPr/>
                    <a:lstStyle/>
                    <a:p>
                      <a:r>
                        <a:rPr lang="en-US" sz="1200" dirty="0" smtClean="0"/>
                        <a:t>Crossing shipyard vehicle lane</a:t>
                      </a:r>
                    </a:p>
                  </a:txBody>
                  <a:tcPr marT="45695" marB="45695"/>
                </a:tc>
                <a:tc>
                  <a:txBody>
                    <a:bodyPr/>
                    <a:lstStyle/>
                    <a:p>
                      <a:endParaRPr lang="en-US" sz="1800" dirty="0"/>
                    </a:p>
                  </a:txBody>
                  <a:tcPr marT="45715" marB="45715"/>
                </a:tc>
                <a:tc>
                  <a:txBody>
                    <a:bodyPr/>
                    <a:lstStyle/>
                    <a:p>
                      <a:endParaRPr lang="en-US" sz="1800" dirty="0"/>
                    </a:p>
                  </a:txBody>
                  <a:tcPr marT="45715" marB="45715"/>
                </a:tc>
                <a:tc>
                  <a:txBody>
                    <a:bodyPr/>
                    <a:lstStyle/>
                    <a:p>
                      <a:endParaRPr lang="en-US" sz="1800" dirty="0"/>
                    </a:p>
                  </a:txBody>
                  <a:tcPr marT="45715" marB="45715"/>
                </a:tc>
                <a:tc>
                  <a:txBody>
                    <a:bodyPr/>
                    <a:lstStyle/>
                    <a:p>
                      <a:endParaRPr lang="en-US" sz="1800" dirty="0"/>
                    </a:p>
                  </a:txBody>
                  <a:tcPr marT="45715" marB="45715"/>
                </a:tc>
              </a:tr>
            </a:tbl>
          </a:graphicData>
        </a:graphic>
      </p:graphicFrame>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AD4916C4-7B92-4DC2-980A-96C460327145}" type="slidenum">
              <a:rPr lang="en-US" altLang="en-US">
                <a:solidFill>
                  <a:srgbClr val="000000"/>
                </a:solidFill>
              </a:rPr>
              <a:pPr>
                <a:spcBef>
                  <a:spcPct val="0"/>
                </a:spcBef>
              </a:pPr>
              <a:t>16</a:t>
            </a:fld>
            <a:endParaRPr lang="en-US" altLang="en-US">
              <a:solidFill>
                <a:srgbClr val="000000"/>
              </a:solidFill>
            </a:endParaRPr>
          </a:p>
        </p:txBody>
      </p:sp>
      <p:sp>
        <p:nvSpPr>
          <p:cNvPr id="60419" name="Rectangle 2"/>
          <p:cNvSpPr>
            <a:spLocks noGrp="1" noRot="1" noChangeAspect="1" noChangeArrowheads="1" noTextEdit="1"/>
          </p:cNvSpPr>
          <p:nvPr>
            <p:ph type="sldImg"/>
          </p:nvPr>
        </p:nvSpPr>
        <p:spPr>
          <a:xfrm>
            <a:off x="1257300" y="746125"/>
            <a:ext cx="4572000" cy="3429000"/>
          </a:xfrm>
          <a:ln/>
        </p:spPr>
      </p:sp>
      <p:sp>
        <p:nvSpPr>
          <p:cNvPr id="60420" name="Rectangle 3"/>
          <p:cNvSpPr>
            <a:spLocks noGrp="1" noChangeArrowheads="1"/>
          </p:cNvSpPr>
          <p:nvPr>
            <p:ph type="body" idx="1"/>
          </p:nvPr>
        </p:nvSpPr>
        <p:spPr>
          <a:xfrm>
            <a:off x="947738" y="4457700"/>
            <a:ext cx="5197475" cy="4219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Step 4. To assess the risk, multiply the number in the “Severity” column (“C”) by the number in the “Likelihood” column (“D”).</a:t>
            </a:r>
          </a:p>
          <a:p>
            <a:endParaRPr lang="en-US" altLang="en-US" smtClean="0"/>
          </a:p>
          <a:p>
            <a:endParaRPr lang="en-US" altLang="en-US" smtClean="0"/>
          </a:p>
        </p:txBody>
      </p:sp>
      <p:graphicFrame>
        <p:nvGraphicFramePr>
          <p:cNvPr id="2" name="Table 1"/>
          <p:cNvGraphicFramePr>
            <a:graphicFrameLocks noGrp="1"/>
          </p:cNvGraphicFramePr>
          <p:nvPr/>
        </p:nvGraphicFramePr>
        <p:xfrm>
          <a:off x="1028700" y="4991100"/>
          <a:ext cx="4724400" cy="3205169"/>
        </p:xfrm>
        <a:graphic>
          <a:graphicData uri="http://schemas.openxmlformats.org/drawingml/2006/table">
            <a:tbl>
              <a:tblPr firstRow="1" bandRow="1">
                <a:tableStyleId>{5C22544A-7EE6-4342-B048-85BDC9FD1C3A}</a:tableStyleId>
              </a:tblPr>
              <a:tblGrid>
                <a:gridCol w="1219200"/>
                <a:gridCol w="1066800"/>
                <a:gridCol w="914400"/>
                <a:gridCol w="914400"/>
                <a:gridCol w="609600"/>
              </a:tblGrid>
              <a:tr h="370779">
                <a:tc>
                  <a:txBody>
                    <a:bodyPr/>
                    <a:lstStyle/>
                    <a:p>
                      <a:r>
                        <a:rPr lang="en-US" sz="1200" dirty="0" smtClean="0">
                          <a:solidFill>
                            <a:schemeClr val="tx1"/>
                          </a:solidFill>
                        </a:rPr>
                        <a:t>A. Situation/Act</a:t>
                      </a:r>
                      <a:endParaRPr lang="en-US" sz="1200" dirty="0">
                        <a:solidFill>
                          <a:schemeClr val="tx1"/>
                        </a:solidFill>
                      </a:endParaRPr>
                    </a:p>
                  </a:txBody>
                  <a:tcPr marT="45715" marB="45715"/>
                </a:tc>
                <a:tc>
                  <a:txBody>
                    <a:bodyPr/>
                    <a:lstStyle/>
                    <a:p>
                      <a:r>
                        <a:rPr lang="en-US" sz="1200" dirty="0" smtClean="0">
                          <a:solidFill>
                            <a:schemeClr val="tx1"/>
                          </a:solidFill>
                        </a:rPr>
                        <a:t>B. Hazards</a:t>
                      </a:r>
                      <a:endParaRPr lang="en-US" sz="1200" dirty="0">
                        <a:solidFill>
                          <a:schemeClr val="tx1"/>
                        </a:solidFill>
                      </a:endParaRPr>
                    </a:p>
                  </a:txBody>
                  <a:tcPr marT="45715" marB="45715"/>
                </a:tc>
                <a:tc>
                  <a:txBody>
                    <a:bodyPr/>
                    <a:lstStyle/>
                    <a:p>
                      <a:r>
                        <a:rPr lang="en-US" sz="1200" dirty="0" smtClean="0">
                          <a:solidFill>
                            <a:schemeClr val="tx1"/>
                          </a:solidFill>
                        </a:rPr>
                        <a:t>C. Severity</a:t>
                      </a:r>
                      <a:endParaRPr lang="en-US" sz="1200" dirty="0">
                        <a:solidFill>
                          <a:schemeClr val="tx1"/>
                        </a:solidFill>
                      </a:endParaRPr>
                    </a:p>
                  </a:txBody>
                  <a:tcPr marT="45715" marB="45715"/>
                </a:tc>
                <a:tc>
                  <a:txBody>
                    <a:bodyPr/>
                    <a:lstStyle/>
                    <a:p>
                      <a:r>
                        <a:rPr lang="en-US" sz="1200" dirty="0" smtClean="0">
                          <a:solidFill>
                            <a:schemeClr val="tx1"/>
                          </a:solidFill>
                        </a:rPr>
                        <a:t>D. </a:t>
                      </a:r>
                      <a:r>
                        <a:rPr lang="en-US" sz="1000" dirty="0" smtClean="0">
                          <a:solidFill>
                            <a:schemeClr val="tx1"/>
                          </a:solidFill>
                        </a:rPr>
                        <a:t>Likelihood</a:t>
                      </a:r>
                      <a:endParaRPr lang="en-US" sz="1000" dirty="0">
                        <a:solidFill>
                          <a:schemeClr val="tx1"/>
                        </a:solidFill>
                      </a:endParaRPr>
                    </a:p>
                  </a:txBody>
                  <a:tcPr marT="45715" marB="45715"/>
                </a:tc>
                <a:tc>
                  <a:txBody>
                    <a:bodyPr/>
                    <a:lstStyle/>
                    <a:p>
                      <a:r>
                        <a:rPr lang="en-US" sz="1200" dirty="0" smtClean="0">
                          <a:solidFill>
                            <a:schemeClr val="tx1"/>
                          </a:solidFill>
                        </a:rPr>
                        <a:t>E. Risk</a:t>
                      </a:r>
                      <a:endParaRPr lang="en-US" sz="1200" dirty="0">
                        <a:solidFill>
                          <a:schemeClr val="tx1"/>
                        </a:solidFill>
                      </a:endParaRPr>
                    </a:p>
                  </a:txBody>
                  <a:tcPr marT="45715" marB="45715"/>
                </a:tc>
              </a:tr>
              <a:tr h="457149">
                <a:tc>
                  <a:txBody>
                    <a:bodyPr/>
                    <a:lstStyle/>
                    <a:p>
                      <a:r>
                        <a:rPr lang="en-US" sz="1200" dirty="0" smtClean="0"/>
                        <a:t>Crossing country road</a:t>
                      </a:r>
                      <a:endParaRPr lang="en-US" sz="1200" dirty="0"/>
                    </a:p>
                  </a:txBody>
                  <a:tcPr marT="45695" marB="45695"/>
                </a:tc>
                <a:tc>
                  <a:txBody>
                    <a:bodyPr/>
                    <a:lstStyle/>
                    <a:p>
                      <a:endParaRPr lang="en-US" sz="1800" dirty="0"/>
                    </a:p>
                  </a:txBody>
                  <a:tcPr marT="45715" marB="45715"/>
                </a:tc>
                <a:tc>
                  <a:txBody>
                    <a:bodyPr/>
                    <a:lstStyle/>
                    <a:p>
                      <a:endParaRPr lang="en-US" sz="1800" dirty="0"/>
                    </a:p>
                  </a:txBody>
                  <a:tcPr marT="45715" marB="45715"/>
                </a:tc>
                <a:tc>
                  <a:txBody>
                    <a:bodyPr/>
                    <a:lstStyle/>
                    <a:p>
                      <a:endParaRPr lang="en-US" sz="1800" dirty="0"/>
                    </a:p>
                  </a:txBody>
                  <a:tcPr marT="45715" marB="45715"/>
                </a:tc>
                <a:tc>
                  <a:txBody>
                    <a:bodyPr/>
                    <a:lstStyle/>
                    <a:p>
                      <a:endParaRPr lang="en-US" sz="1800" dirty="0"/>
                    </a:p>
                  </a:txBody>
                  <a:tcPr marT="45715" marB="45715"/>
                </a:tc>
              </a:tr>
              <a:tr h="640029">
                <a:tc>
                  <a:txBody>
                    <a:bodyPr/>
                    <a:lstStyle/>
                    <a:p>
                      <a:r>
                        <a:rPr lang="en-US" sz="1200" dirty="0" smtClean="0"/>
                        <a:t>Crossing street from</a:t>
                      </a:r>
                      <a:r>
                        <a:rPr lang="en-US" sz="1200" baseline="0" dirty="0" smtClean="0"/>
                        <a:t> shipyard to your car</a:t>
                      </a:r>
                      <a:endParaRPr lang="en-US" sz="1200" dirty="0"/>
                    </a:p>
                  </a:txBody>
                  <a:tcPr marT="45695" marB="45695"/>
                </a:tc>
                <a:tc>
                  <a:txBody>
                    <a:bodyPr/>
                    <a:lstStyle/>
                    <a:p>
                      <a:endParaRPr lang="en-US" sz="1800" dirty="0"/>
                    </a:p>
                  </a:txBody>
                  <a:tcPr marT="45715" marB="45715"/>
                </a:tc>
                <a:tc>
                  <a:txBody>
                    <a:bodyPr/>
                    <a:lstStyle/>
                    <a:p>
                      <a:endParaRPr lang="en-US" sz="1800" dirty="0"/>
                    </a:p>
                  </a:txBody>
                  <a:tcPr marT="45715" marB="45715"/>
                </a:tc>
                <a:tc>
                  <a:txBody>
                    <a:bodyPr/>
                    <a:lstStyle/>
                    <a:p>
                      <a:endParaRPr lang="en-US" sz="1800" dirty="0"/>
                    </a:p>
                  </a:txBody>
                  <a:tcPr marT="45715" marB="45715"/>
                </a:tc>
                <a:tc>
                  <a:txBody>
                    <a:bodyPr/>
                    <a:lstStyle/>
                    <a:p>
                      <a:endParaRPr lang="en-US" sz="1800" dirty="0"/>
                    </a:p>
                  </a:txBody>
                  <a:tcPr marT="45715" marB="45715"/>
                </a:tc>
              </a:tr>
              <a:tr h="640029">
                <a:tc>
                  <a:txBody>
                    <a:bodyPr/>
                    <a:lstStyle/>
                    <a:p>
                      <a:endParaRPr lang="en-US" sz="1200" dirty="0" smtClean="0"/>
                    </a:p>
                    <a:p>
                      <a:r>
                        <a:rPr lang="en-US" sz="1200" dirty="0" smtClean="0"/>
                        <a:t>Crossing freeway</a:t>
                      </a:r>
                    </a:p>
                  </a:txBody>
                  <a:tcPr marT="45695" marB="45695"/>
                </a:tc>
                <a:tc>
                  <a:txBody>
                    <a:bodyPr/>
                    <a:lstStyle/>
                    <a:p>
                      <a:endParaRPr lang="en-US" sz="1800" dirty="0"/>
                    </a:p>
                  </a:txBody>
                  <a:tcPr marT="45715" marB="45715"/>
                </a:tc>
                <a:tc>
                  <a:txBody>
                    <a:bodyPr/>
                    <a:lstStyle/>
                    <a:p>
                      <a:endParaRPr lang="en-US" sz="1800" dirty="0"/>
                    </a:p>
                  </a:txBody>
                  <a:tcPr marT="45715" marB="45715"/>
                </a:tc>
                <a:tc>
                  <a:txBody>
                    <a:bodyPr/>
                    <a:lstStyle/>
                    <a:p>
                      <a:endParaRPr lang="en-US" sz="1800" dirty="0"/>
                    </a:p>
                  </a:txBody>
                  <a:tcPr marT="45715" marB="45715"/>
                </a:tc>
                <a:tc>
                  <a:txBody>
                    <a:bodyPr/>
                    <a:lstStyle/>
                    <a:p>
                      <a:endParaRPr lang="en-US" sz="1800" dirty="0"/>
                    </a:p>
                  </a:txBody>
                  <a:tcPr marT="45715" marB="45715"/>
                </a:tc>
              </a:tr>
              <a:tr h="457149">
                <a:tc>
                  <a:txBody>
                    <a:bodyPr/>
                    <a:lstStyle/>
                    <a:p>
                      <a:r>
                        <a:rPr lang="en-US" sz="1200" dirty="0" smtClean="0"/>
                        <a:t>Crossing</a:t>
                      </a:r>
                      <a:r>
                        <a:rPr lang="en-US" sz="1200" baseline="0" dirty="0" smtClean="0"/>
                        <a:t> bike path</a:t>
                      </a:r>
                      <a:endParaRPr lang="en-US" sz="1200" dirty="0" smtClean="0"/>
                    </a:p>
                  </a:txBody>
                  <a:tcPr marT="45695" marB="45695"/>
                </a:tc>
                <a:tc>
                  <a:txBody>
                    <a:bodyPr/>
                    <a:lstStyle/>
                    <a:p>
                      <a:endParaRPr lang="en-US" sz="1800" dirty="0"/>
                    </a:p>
                  </a:txBody>
                  <a:tcPr marT="45715" marB="45715"/>
                </a:tc>
                <a:tc>
                  <a:txBody>
                    <a:bodyPr/>
                    <a:lstStyle/>
                    <a:p>
                      <a:endParaRPr lang="en-US" sz="1800" dirty="0"/>
                    </a:p>
                  </a:txBody>
                  <a:tcPr marT="45715" marB="45715"/>
                </a:tc>
                <a:tc>
                  <a:txBody>
                    <a:bodyPr/>
                    <a:lstStyle/>
                    <a:p>
                      <a:endParaRPr lang="en-US" sz="1800" dirty="0"/>
                    </a:p>
                  </a:txBody>
                  <a:tcPr marT="45715" marB="45715"/>
                </a:tc>
                <a:tc>
                  <a:txBody>
                    <a:bodyPr/>
                    <a:lstStyle/>
                    <a:p>
                      <a:endParaRPr lang="en-US" sz="1800" dirty="0"/>
                    </a:p>
                  </a:txBody>
                  <a:tcPr marT="45715" marB="45715"/>
                </a:tc>
              </a:tr>
              <a:tr h="640029">
                <a:tc>
                  <a:txBody>
                    <a:bodyPr/>
                    <a:lstStyle/>
                    <a:p>
                      <a:r>
                        <a:rPr lang="en-US" sz="1200" dirty="0" smtClean="0"/>
                        <a:t>Crossing shipyard vehicle lane</a:t>
                      </a:r>
                    </a:p>
                  </a:txBody>
                  <a:tcPr marT="45695" marB="45695"/>
                </a:tc>
                <a:tc>
                  <a:txBody>
                    <a:bodyPr/>
                    <a:lstStyle/>
                    <a:p>
                      <a:endParaRPr lang="en-US" sz="1800" dirty="0"/>
                    </a:p>
                  </a:txBody>
                  <a:tcPr marT="45715" marB="45715"/>
                </a:tc>
                <a:tc>
                  <a:txBody>
                    <a:bodyPr/>
                    <a:lstStyle/>
                    <a:p>
                      <a:endParaRPr lang="en-US" sz="1800" dirty="0"/>
                    </a:p>
                  </a:txBody>
                  <a:tcPr marT="45715" marB="45715"/>
                </a:tc>
                <a:tc>
                  <a:txBody>
                    <a:bodyPr/>
                    <a:lstStyle/>
                    <a:p>
                      <a:endParaRPr lang="en-US" sz="1800" dirty="0"/>
                    </a:p>
                  </a:txBody>
                  <a:tcPr marT="45715" marB="45715"/>
                </a:tc>
                <a:tc>
                  <a:txBody>
                    <a:bodyPr/>
                    <a:lstStyle/>
                    <a:p>
                      <a:endParaRPr lang="en-US" sz="1800" dirty="0"/>
                    </a:p>
                  </a:txBody>
                  <a:tcPr marT="45715" marB="45715"/>
                </a:tc>
              </a:tr>
            </a:tbl>
          </a:graphicData>
        </a:graphic>
      </p:graphicFrame>
      <p:sp>
        <p:nvSpPr>
          <p:cNvPr id="60465" name="TextBox 2"/>
          <p:cNvSpPr txBox="1">
            <a:spLocks noChangeArrowheads="1"/>
          </p:cNvSpPr>
          <p:nvPr/>
        </p:nvSpPr>
        <p:spPr bwMode="auto">
          <a:xfrm>
            <a:off x="1714500" y="8320088"/>
            <a:ext cx="3006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z="1800"/>
              <a:t>Which has the highest risk?</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F60D640C-E2ED-4CCA-B54C-6A9E6D35F739}" type="slidenum">
              <a:rPr lang="en-US" altLang="en-US">
                <a:solidFill>
                  <a:srgbClr val="000000"/>
                </a:solidFill>
              </a:rPr>
              <a:pPr>
                <a:spcBef>
                  <a:spcPct val="0"/>
                </a:spcBef>
              </a:pPr>
              <a:t>17</a:t>
            </a:fld>
            <a:endParaRPr lang="en-US" altLang="en-US">
              <a:solidFill>
                <a:srgbClr val="000000"/>
              </a:solidFill>
            </a:endParaRPr>
          </a:p>
        </p:txBody>
      </p:sp>
      <p:sp>
        <p:nvSpPr>
          <p:cNvPr id="62467"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B5211CE-9D18-4C34-97E0-D1113717B8D6}" type="slidenum">
              <a:rPr lang="en-US" altLang="en-US">
                <a:solidFill>
                  <a:srgbClr val="000000"/>
                </a:solidFill>
              </a:rPr>
              <a:pPr algn="r" eaLnBrk="1" hangingPunct="1">
                <a:spcBef>
                  <a:spcPct val="0"/>
                </a:spcBef>
              </a:pPr>
              <a:t>17</a:t>
            </a:fld>
            <a:endParaRPr lang="en-US" altLang="en-US">
              <a:solidFill>
                <a:srgbClr val="000000"/>
              </a:solidFill>
            </a:endParaRPr>
          </a:p>
        </p:txBody>
      </p:sp>
      <p:sp>
        <p:nvSpPr>
          <p:cNvPr id="62468" name="Rectangle 2"/>
          <p:cNvSpPr>
            <a:spLocks noGrp="1" noRot="1" noChangeAspect="1" noChangeArrowheads="1" noTextEdit="1"/>
          </p:cNvSpPr>
          <p:nvPr>
            <p:ph type="sldImg"/>
          </p:nvPr>
        </p:nvSpPr>
        <p:spPr>
          <a:xfrm>
            <a:off x="1200150" y="703263"/>
            <a:ext cx="4686300" cy="3514725"/>
          </a:xfrm>
          <a:ln/>
        </p:spPr>
      </p:sp>
      <p:sp>
        <p:nvSpPr>
          <p:cNvPr id="624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For each statement below circle T for True or F for False.</a:t>
            </a:r>
          </a:p>
        </p:txBody>
      </p:sp>
      <p:graphicFrame>
        <p:nvGraphicFramePr>
          <p:cNvPr id="386053" name="Group 5"/>
          <p:cNvGraphicFramePr>
            <a:graphicFrameLocks noGrp="1"/>
          </p:cNvGraphicFramePr>
          <p:nvPr/>
        </p:nvGraphicFramePr>
        <p:xfrm>
          <a:off x="708025" y="4999038"/>
          <a:ext cx="5591175" cy="2965450"/>
        </p:xfrm>
        <a:graphic>
          <a:graphicData uri="http://schemas.openxmlformats.org/drawingml/2006/table">
            <a:tbl>
              <a:tblPr/>
              <a:tblGrid>
                <a:gridCol w="314996"/>
                <a:gridCol w="314996"/>
                <a:gridCol w="4961183"/>
              </a:tblGrid>
              <a:tr h="6426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T</a:t>
                      </a:r>
                    </a:p>
                  </a:txBody>
                  <a:tcPr marL="94499" marR="94499" marT="46863" marB="4686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F</a:t>
                      </a:r>
                    </a:p>
                  </a:txBody>
                  <a:tcPr marL="94499" marR="94499" marT="46863" marB="468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An incident is always an accident</a:t>
                      </a:r>
                    </a:p>
                  </a:txBody>
                  <a:tcPr marL="94499" marR="94499" marT="46863" marB="4686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29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T</a:t>
                      </a:r>
                    </a:p>
                  </a:txBody>
                  <a:tcPr marL="94499" marR="94499" marT="46863" marB="4686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F</a:t>
                      </a:r>
                    </a:p>
                  </a:txBody>
                  <a:tcPr marL="94499" marR="94499" marT="46863" marB="468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Another way to describe “Acceptable Risk” is “Tolerated Risk”</a:t>
                      </a:r>
                    </a:p>
                  </a:txBody>
                  <a:tcPr marL="94499" marR="94499" marT="46863" marB="4686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29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T</a:t>
                      </a:r>
                    </a:p>
                  </a:txBody>
                  <a:tcPr marL="94499" marR="94499" marT="46863" marB="4686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F</a:t>
                      </a:r>
                    </a:p>
                  </a:txBody>
                  <a:tcPr marL="94499" marR="94499" marT="46863" marB="468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A hazard always results in an accident</a:t>
                      </a:r>
                    </a:p>
                  </a:txBody>
                  <a:tcPr marL="94499" marR="94499" marT="46863" marB="4686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69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T</a:t>
                      </a:r>
                    </a:p>
                  </a:txBody>
                  <a:tcPr marL="94499" marR="94499" marT="46863" marB="4686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F</a:t>
                      </a:r>
                    </a:p>
                  </a:txBody>
                  <a:tcPr marL="94499" marR="94499" marT="46863" marB="468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Risk is determined by Severity divided by Likelihood.</a:t>
                      </a:r>
                    </a:p>
                  </a:txBody>
                  <a:tcPr marL="94499" marR="94499" marT="46863" marB="4686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8F87D593-90BE-4299-A0E8-C5582E3838A7}" type="slidenum">
              <a:rPr lang="en-US" altLang="en-US"/>
              <a:pPr>
                <a:spcBef>
                  <a:spcPct val="0"/>
                </a:spcBef>
              </a:pPr>
              <a:t>18</a:t>
            </a:fld>
            <a:endParaRPr lang="en-US" altLang="en-US"/>
          </a:p>
        </p:txBody>
      </p:sp>
      <p:sp>
        <p:nvSpPr>
          <p:cNvPr id="64515" name="Rectangle 2"/>
          <p:cNvSpPr>
            <a:spLocks noGrp="1" noRot="1" noChangeAspect="1" noChangeArrowheads="1" noTextEdit="1"/>
          </p:cNvSpPr>
          <p:nvPr>
            <p:ph type="sldImg"/>
          </p:nvPr>
        </p:nvSpPr>
        <p:spPr>
          <a:xfrm>
            <a:off x="1257300" y="746125"/>
            <a:ext cx="4572000" cy="3429000"/>
          </a:xfrm>
          <a:ln/>
        </p:spPr>
      </p:sp>
      <p:sp>
        <p:nvSpPr>
          <p:cNvPr id="64516" name="Rectangle 3"/>
          <p:cNvSpPr>
            <a:spLocks noGrp="1" noChangeArrowheads="1"/>
          </p:cNvSpPr>
          <p:nvPr>
            <p:ph type="body" idx="1"/>
          </p:nvPr>
        </p:nvSpPr>
        <p:spPr>
          <a:xfrm>
            <a:off x="944563" y="4449763"/>
            <a:ext cx="5197475" cy="4219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Hazards and Hazard Controls</a:t>
            </a:r>
            <a:endParaRPr lang="en-US" altLang="en-US" sz="1000" b="1" dirty="0" smtClean="0"/>
          </a:p>
          <a:p>
            <a:endParaRPr lang="en-US" altLang="en-US" sz="1000" dirty="0" smtClean="0"/>
          </a:p>
          <a:p>
            <a:r>
              <a:rPr lang="en-US" altLang="en-US" dirty="0" smtClean="0"/>
              <a:t>In this section we will discuss the following:</a:t>
            </a:r>
          </a:p>
          <a:p>
            <a:endParaRPr lang="en-US" altLang="en-US" sz="1000" dirty="0" smtClean="0"/>
          </a:p>
          <a:p>
            <a:pPr>
              <a:buFontTx/>
              <a:buChar char="•"/>
            </a:pPr>
            <a:r>
              <a:rPr lang="en-US" altLang="en-US" dirty="0" smtClean="0"/>
              <a:t> Shipyard Hazards</a:t>
            </a:r>
          </a:p>
          <a:p>
            <a:pPr>
              <a:buFontTx/>
              <a:buChar char="•"/>
            </a:pPr>
            <a:endParaRPr lang="en-US" altLang="en-US" dirty="0" smtClean="0"/>
          </a:p>
          <a:p>
            <a:pPr>
              <a:buFontTx/>
              <a:buChar char="•"/>
            </a:pPr>
            <a:r>
              <a:rPr lang="en-US" altLang="en-US" dirty="0" smtClean="0"/>
              <a:t> Elimination/Substitution</a:t>
            </a:r>
          </a:p>
          <a:p>
            <a:pPr>
              <a:buFontTx/>
              <a:buChar char="•"/>
            </a:pPr>
            <a:endParaRPr lang="en-US" altLang="en-US" sz="1000" dirty="0" smtClean="0"/>
          </a:p>
          <a:p>
            <a:pPr>
              <a:buFontTx/>
              <a:buChar char="•"/>
            </a:pPr>
            <a:r>
              <a:rPr lang="en-US" altLang="en-US" dirty="0" smtClean="0"/>
              <a:t> Engineering Controls</a:t>
            </a:r>
          </a:p>
          <a:p>
            <a:pPr>
              <a:buFontTx/>
              <a:buChar char="•"/>
            </a:pPr>
            <a:endParaRPr lang="en-US" altLang="en-US" sz="1000" dirty="0" smtClean="0"/>
          </a:p>
          <a:p>
            <a:pPr>
              <a:buFontTx/>
              <a:buChar char="•"/>
            </a:pPr>
            <a:r>
              <a:rPr lang="en-US" altLang="en-US" dirty="0" smtClean="0"/>
              <a:t> Administrative Controls</a:t>
            </a:r>
          </a:p>
          <a:p>
            <a:pPr>
              <a:buFontTx/>
              <a:buChar char="•"/>
            </a:pPr>
            <a:endParaRPr lang="en-US" altLang="en-US" dirty="0" smtClean="0"/>
          </a:p>
          <a:p>
            <a:pPr>
              <a:buFontTx/>
              <a:buChar char="•"/>
            </a:pPr>
            <a:r>
              <a:rPr lang="en-US" altLang="en-US" dirty="0" smtClean="0"/>
              <a:t> Personal Protective Equipment</a:t>
            </a:r>
          </a:p>
          <a:p>
            <a:endParaRPr lang="en-US" altLang="en-US" sz="1000" dirty="0" smtClean="0"/>
          </a:p>
          <a:p>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B681DC4B-96AA-491E-A324-24A843BA7C06}" type="slidenum">
              <a:rPr lang="en-US" altLang="en-US">
                <a:solidFill>
                  <a:srgbClr val="000000"/>
                </a:solidFill>
              </a:rPr>
              <a:pPr>
                <a:spcBef>
                  <a:spcPct val="0"/>
                </a:spcBef>
              </a:pPr>
              <a:t>19</a:t>
            </a:fld>
            <a:endParaRPr lang="en-US" altLang="en-US">
              <a:solidFill>
                <a:srgbClr val="000000"/>
              </a:solidFill>
            </a:endParaRPr>
          </a:p>
        </p:txBody>
      </p:sp>
      <p:sp>
        <p:nvSpPr>
          <p:cNvPr id="66563"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BDDB4342-33AC-4EBF-B157-1D0CEB0B28DC}" type="slidenum">
              <a:rPr lang="en-US" altLang="en-US">
                <a:solidFill>
                  <a:srgbClr val="000000"/>
                </a:solidFill>
              </a:rPr>
              <a:pPr algn="r" eaLnBrk="1" hangingPunct="1">
                <a:spcBef>
                  <a:spcPct val="0"/>
                </a:spcBef>
              </a:pPr>
              <a:t>19</a:t>
            </a:fld>
            <a:endParaRPr lang="en-US" altLang="en-US">
              <a:solidFill>
                <a:srgbClr val="000000"/>
              </a:solidFill>
            </a:endParaRPr>
          </a:p>
        </p:txBody>
      </p:sp>
      <p:sp>
        <p:nvSpPr>
          <p:cNvPr id="66564" name="Rectangle 2"/>
          <p:cNvSpPr>
            <a:spLocks noGrp="1" noRot="1" noChangeAspect="1" noChangeArrowheads="1" noTextEdit="1"/>
          </p:cNvSpPr>
          <p:nvPr>
            <p:ph type="sldImg"/>
          </p:nvPr>
        </p:nvSpPr>
        <p:spPr>
          <a:xfrm>
            <a:off x="1200150" y="703263"/>
            <a:ext cx="4686300" cy="3514725"/>
          </a:xfrm>
          <a:ln/>
        </p:spPr>
      </p:sp>
      <p:sp>
        <p:nvSpPr>
          <p:cNvPr id="66565" name="Rectangle 3"/>
          <p:cNvSpPr>
            <a:spLocks noGrp="1" noChangeArrowheads="1"/>
          </p:cNvSpPr>
          <p:nvPr>
            <p:ph type="body" idx="1"/>
          </p:nvPr>
        </p:nvSpPr>
        <p:spPr>
          <a:xfrm>
            <a:off x="708025" y="4451350"/>
            <a:ext cx="5670550" cy="4451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t>Hazards Found in the Shipyard</a:t>
            </a:r>
          </a:p>
          <a:p>
            <a:pPr eaLnBrk="1" hangingPunct="1">
              <a:buFontTx/>
              <a:buChar char="•"/>
            </a:pPr>
            <a:endParaRPr lang="en-US" altLang="en-US" sz="800" dirty="0" smtClean="0"/>
          </a:p>
          <a:p>
            <a:pPr eaLnBrk="1" hangingPunct="1"/>
            <a:r>
              <a:rPr lang="en-US" altLang="en-US" dirty="0" smtClean="0"/>
              <a:t>The following are types of workplace hazards you will find in the shipyard and in your shop.  Circle the Physical Hazards you are exposed to.</a:t>
            </a:r>
          </a:p>
          <a:p>
            <a:pPr eaLnBrk="1" hangingPunct="1"/>
            <a:endParaRPr lang="en-US" altLang="en-US" sz="800" dirty="0" smtClean="0"/>
          </a:p>
          <a:p>
            <a:pPr eaLnBrk="1" hangingPunct="1"/>
            <a:r>
              <a:rPr lang="en-US" altLang="en-US" b="1" i="1" dirty="0" smtClean="0"/>
              <a:t>Physical Hazard		Related Shipyard Process Example</a:t>
            </a:r>
            <a:endParaRPr lang="en-US" altLang="en-US" dirty="0" smtClean="0"/>
          </a:p>
          <a:p>
            <a:pPr eaLnBrk="1" hangingPunct="1"/>
            <a:r>
              <a:rPr lang="en-US" altLang="en-US" b="1" i="1" dirty="0" smtClean="0"/>
              <a:t> </a:t>
            </a:r>
            <a:endParaRPr lang="en-US" altLang="en-US" dirty="0" smtClean="0"/>
          </a:p>
          <a:p>
            <a:pPr eaLnBrk="1" hangingPunct="1"/>
            <a:r>
              <a:rPr lang="en-US" altLang="en-US" dirty="0" smtClean="0"/>
              <a:t>Pinch hazard			Equipment gears rotating</a:t>
            </a:r>
          </a:p>
          <a:p>
            <a:pPr eaLnBrk="1" hangingPunct="1"/>
            <a:r>
              <a:rPr lang="en-US" altLang="en-US" dirty="0" smtClean="0"/>
              <a:t>Trips and falls		Lines crossing/walk-ways</a:t>
            </a:r>
          </a:p>
          <a:p>
            <a:pPr eaLnBrk="1" hangingPunct="1"/>
            <a:r>
              <a:rPr lang="en-US" altLang="en-US" dirty="0" smtClean="0"/>
              <a:t>Vibration and noise		Turbines rotating</a:t>
            </a:r>
          </a:p>
          <a:p>
            <a:pPr eaLnBrk="1" hangingPunct="1"/>
            <a:r>
              <a:rPr lang="en-US" altLang="en-US" dirty="0" smtClean="0"/>
              <a:t>Electrical hazards		Working on electrical boxes</a:t>
            </a:r>
          </a:p>
          <a:p>
            <a:pPr eaLnBrk="1" hangingPunct="1"/>
            <a:r>
              <a:rPr lang="en-US" altLang="en-US" dirty="0" smtClean="0"/>
              <a:t>Extreme temperatures		Steam plant lighting off</a:t>
            </a:r>
          </a:p>
          <a:p>
            <a:pPr eaLnBrk="1" hangingPunct="1"/>
            <a:r>
              <a:rPr lang="en-US" altLang="en-US" dirty="0" smtClean="0"/>
              <a:t>Radiation exposure		Radiation leak on nuclear vessel</a:t>
            </a:r>
          </a:p>
          <a:p>
            <a:pPr eaLnBrk="1" hangingPunct="1"/>
            <a:r>
              <a:rPr lang="en-US" altLang="en-US" dirty="0" smtClean="0"/>
              <a:t>Confined Space		Oxygen deficiency</a:t>
            </a:r>
          </a:p>
          <a:p>
            <a:pPr eaLnBrk="1" hangingPunct="1"/>
            <a:r>
              <a:rPr lang="en-US" altLang="en-US" dirty="0" smtClean="0"/>
              <a:t>Fires			 Oily material ignited while welding</a:t>
            </a:r>
          </a:p>
          <a:p>
            <a:pPr eaLnBrk="1" hangingPunct="1"/>
            <a:r>
              <a:rPr lang="en-US" altLang="en-US" dirty="0" smtClean="0"/>
              <a:t>Explosions			 Brazing material </a:t>
            </a:r>
          </a:p>
          <a:p>
            <a:pPr eaLnBrk="1" hangingPunct="1"/>
            <a:r>
              <a:rPr lang="en-US" altLang="en-US" dirty="0" smtClean="0"/>
              <a:t>Cuts and abrasions		 Using machinery or tools</a:t>
            </a:r>
          </a:p>
          <a:p>
            <a:pPr eaLnBrk="1" hangingPunct="1"/>
            <a:r>
              <a:rPr lang="en-US" altLang="en-US" dirty="0" smtClean="0"/>
              <a:t>Death			All of the above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6A39E6A7-AD8B-4BB2-8005-CE68A97E92C5}" type="slidenum">
              <a:rPr lang="en-US" altLang="en-US">
                <a:solidFill>
                  <a:srgbClr val="000000"/>
                </a:solidFill>
              </a:rPr>
              <a:pPr>
                <a:spcBef>
                  <a:spcPct val="0"/>
                </a:spcBef>
              </a:pPr>
              <a:t>2</a:t>
            </a:fld>
            <a:endParaRPr lang="en-US" altLang="en-US">
              <a:solidFill>
                <a:srgbClr val="000000"/>
              </a:solidFill>
            </a:endParaRPr>
          </a:p>
        </p:txBody>
      </p:sp>
      <p:sp>
        <p:nvSpPr>
          <p:cNvPr id="31747" name="Rectangle 2"/>
          <p:cNvSpPr>
            <a:spLocks noGrp="1" noRot="1" noChangeAspect="1" noChangeArrowheads="1" noTextEdit="1"/>
          </p:cNvSpPr>
          <p:nvPr>
            <p:ph type="sldImg"/>
          </p:nvPr>
        </p:nvSpPr>
        <p:spPr>
          <a:xfrm>
            <a:off x="1200150" y="703263"/>
            <a:ext cx="4686300" cy="3514725"/>
          </a:xfrm>
          <a:ln/>
        </p:spPr>
      </p:sp>
      <p:sp>
        <p:nvSpPr>
          <p:cNvPr id="66564" name="Rectangle 3"/>
          <p:cNvSpPr>
            <a:spLocks noGrp="1" noChangeArrowheads="1"/>
          </p:cNvSpPr>
          <p:nvPr>
            <p:ph type="body" idx="1"/>
          </p:nvPr>
        </p:nvSpPr>
        <p:spPr>
          <a:xfrm>
            <a:off x="630238" y="4451350"/>
            <a:ext cx="5668962" cy="42179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b="1" dirty="0" smtClean="0"/>
              <a:t>Course Objectives</a:t>
            </a:r>
          </a:p>
          <a:p>
            <a:pPr>
              <a:defRPr/>
            </a:pPr>
            <a:endParaRPr lang="en-US" b="1" dirty="0"/>
          </a:p>
          <a:p>
            <a:pPr>
              <a:defRPr/>
            </a:pPr>
            <a:r>
              <a:rPr lang="en-US" b="1" dirty="0" smtClean="0"/>
              <a:t>At course completion it is expected that the training participants will be able to demonstrate:</a:t>
            </a:r>
          </a:p>
          <a:p>
            <a:pPr>
              <a:defRPr/>
            </a:pPr>
            <a:endParaRPr lang="en-US" b="1" dirty="0"/>
          </a:p>
          <a:p>
            <a:pPr marL="171450" indent="-171450">
              <a:lnSpc>
                <a:spcPct val="150000"/>
              </a:lnSpc>
              <a:buFont typeface="Arial" pitchFamily="34" charset="0"/>
              <a:buChar char="•"/>
              <a:defRPr/>
            </a:pPr>
            <a:r>
              <a:rPr lang="en-US" dirty="0" smtClean="0"/>
              <a:t>An understanding of Employer and Employee rights and responsibilities under OSHA</a:t>
            </a:r>
          </a:p>
          <a:p>
            <a:pPr marL="171450" indent="-171450">
              <a:lnSpc>
                <a:spcPct val="150000"/>
              </a:lnSpc>
              <a:buFont typeface="Arial" pitchFamily="34" charset="0"/>
              <a:buChar char="•"/>
              <a:defRPr/>
            </a:pPr>
            <a:r>
              <a:rPr lang="en-US" dirty="0" smtClean="0"/>
              <a:t>Knowledge regarding the meaning of “No Retribution”</a:t>
            </a:r>
          </a:p>
          <a:p>
            <a:pPr marL="171450" indent="-171450">
              <a:lnSpc>
                <a:spcPct val="150000"/>
              </a:lnSpc>
              <a:buFont typeface="Arial" pitchFamily="34" charset="0"/>
              <a:buChar char="•"/>
              <a:defRPr/>
            </a:pPr>
            <a:r>
              <a:rPr lang="en-US" dirty="0" smtClean="0"/>
              <a:t>Knowledge on how to report a hazard or file a complaint with OSHA</a:t>
            </a:r>
          </a:p>
          <a:p>
            <a:pPr marL="171450" indent="-171450">
              <a:lnSpc>
                <a:spcPct val="150000"/>
              </a:lnSpc>
              <a:buFont typeface="Arial" pitchFamily="34" charset="0"/>
              <a:buChar char="•"/>
              <a:defRPr/>
            </a:pPr>
            <a:r>
              <a:rPr lang="en-US" dirty="0" smtClean="0"/>
              <a:t>An understanding regarding hazard assessment terminology</a:t>
            </a:r>
          </a:p>
          <a:p>
            <a:pPr marL="171450" indent="-171450">
              <a:lnSpc>
                <a:spcPct val="150000"/>
              </a:lnSpc>
              <a:buFont typeface="Arial" pitchFamily="34" charset="0"/>
              <a:buChar char="•"/>
              <a:defRPr/>
            </a:pPr>
            <a:r>
              <a:rPr lang="en-US" dirty="0" smtClean="0"/>
              <a:t>How to conduct a basic hazard assessment</a:t>
            </a:r>
          </a:p>
          <a:p>
            <a:pPr marL="171450" indent="-171450">
              <a:lnSpc>
                <a:spcPct val="150000"/>
              </a:lnSpc>
              <a:buFont typeface="Arial" pitchFamily="34" charset="0"/>
              <a:buChar char="•"/>
              <a:defRPr/>
            </a:pPr>
            <a:r>
              <a:rPr lang="en-US" dirty="0" smtClean="0"/>
              <a:t>How to conduct a Job Safety Analysis</a:t>
            </a:r>
          </a:p>
          <a:p>
            <a:pPr>
              <a:defRPr/>
            </a:pPr>
            <a:endParaRPr lang="en-US" dirty="0" smtClean="0"/>
          </a:p>
          <a:p>
            <a:pPr>
              <a:defRPr/>
            </a:pP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8BD24881-8280-49BB-A76D-26E7EC41F688}" type="slidenum">
              <a:rPr lang="en-US" altLang="en-US">
                <a:solidFill>
                  <a:srgbClr val="000000"/>
                </a:solidFill>
              </a:rPr>
              <a:pPr>
                <a:spcBef>
                  <a:spcPct val="0"/>
                </a:spcBef>
              </a:pPr>
              <a:t>20</a:t>
            </a:fld>
            <a:endParaRPr lang="en-US" altLang="en-US">
              <a:solidFill>
                <a:srgbClr val="000000"/>
              </a:solidFill>
            </a:endParaRPr>
          </a:p>
        </p:txBody>
      </p:sp>
      <p:sp>
        <p:nvSpPr>
          <p:cNvPr id="68611"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2297377-5BCA-4C4A-A906-920CCC0866E4}" type="slidenum">
              <a:rPr lang="en-US" altLang="en-US">
                <a:solidFill>
                  <a:srgbClr val="000000"/>
                </a:solidFill>
              </a:rPr>
              <a:pPr algn="r" eaLnBrk="1" hangingPunct="1">
                <a:spcBef>
                  <a:spcPct val="0"/>
                </a:spcBef>
              </a:pPr>
              <a:t>20</a:t>
            </a:fld>
            <a:endParaRPr lang="en-US" altLang="en-US">
              <a:solidFill>
                <a:srgbClr val="000000"/>
              </a:solidFill>
            </a:endParaRPr>
          </a:p>
        </p:txBody>
      </p:sp>
      <p:sp>
        <p:nvSpPr>
          <p:cNvPr id="68612" name="Rectangle 2"/>
          <p:cNvSpPr>
            <a:spLocks noGrp="1" noRot="1" noChangeAspect="1" noChangeArrowheads="1" noTextEdit="1"/>
          </p:cNvSpPr>
          <p:nvPr>
            <p:ph type="sldImg"/>
          </p:nvPr>
        </p:nvSpPr>
        <p:spPr>
          <a:xfrm>
            <a:off x="1200150" y="703263"/>
            <a:ext cx="4686300" cy="3514725"/>
          </a:xfrm>
          <a:ln/>
        </p:spPr>
      </p:sp>
      <p:sp>
        <p:nvSpPr>
          <p:cNvPr id="686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t>Elimination</a:t>
            </a:r>
          </a:p>
          <a:p>
            <a:pPr eaLnBrk="1" hangingPunct="1"/>
            <a:endParaRPr lang="en-US" altLang="en-US" sz="800" dirty="0" smtClean="0"/>
          </a:p>
          <a:p>
            <a:pPr eaLnBrk="1" hangingPunct="1"/>
            <a:r>
              <a:rPr lang="en-US" altLang="en-US" dirty="0" smtClean="0"/>
              <a:t>The best way to abate a hazard is to eliminate it! </a:t>
            </a:r>
          </a:p>
          <a:p>
            <a:pPr eaLnBrk="1" hangingPunct="1"/>
            <a:r>
              <a:rPr lang="en-US" altLang="en-US" dirty="0" smtClean="0"/>
              <a:t>Elimination is the process of removing the hazard from the workplace. It is the most effective way to control a risk because the hazard is no longer present. It is the preferred way to control a hazard and should be used when ever possible.</a:t>
            </a:r>
          </a:p>
          <a:p>
            <a:pPr eaLnBrk="1" hangingPunct="1"/>
            <a:endParaRPr lang="en-US" altLang="en-US" dirty="0" smtClean="0"/>
          </a:p>
          <a:p>
            <a:pPr eaLnBrk="1" hangingPunct="1"/>
            <a:r>
              <a:rPr lang="en-US" altLang="en-US" b="1" dirty="0" smtClean="0"/>
              <a:t>Example</a:t>
            </a:r>
            <a:r>
              <a:rPr lang="en-US" altLang="en-US" dirty="0" smtClean="0"/>
              <a:t>:  Work that was once done on the ship is now fabricated in the shop.</a:t>
            </a:r>
          </a:p>
          <a:p>
            <a:pPr eaLnBrk="1" hangingPunct="1"/>
            <a:r>
              <a:rPr lang="en-US" altLang="en-US" dirty="0" smtClean="0"/>
              <a:t> </a:t>
            </a:r>
          </a:p>
          <a:p>
            <a:pPr eaLnBrk="1" hangingPunct="1"/>
            <a:r>
              <a:rPr lang="en-US" altLang="en-US" b="1" dirty="0" smtClean="0"/>
              <a:t>Substitution</a:t>
            </a:r>
          </a:p>
          <a:p>
            <a:pPr eaLnBrk="1" hangingPunct="1"/>
            <a:endParaRPr lang="en-US" altLang="en-US" b="1" dirty="0" smtClean="0"/>
          </a:p>
          <a:p>
            <a:pPr eaLnBrk="1" hangingPunct="1"/>
            <a:r>
              <a:rPr lang="en-US" altLang="en-US" dirty="0" smtClean="0"/>
              <a:t>Substitution is the process of implementing a less hazardous process in place of a more hazardous process.</a:t>
            </a:r>
          </a:p>
          <a:p>
            <a:pPr eaLnBrk="1" hangingPunct="1"/>
            <a:endParaRPr lang="en-US" altLang="en-US" dirty="0" smtClean="0"/>
          </a:p>
          <a:p>
            <a:pPr eaLnBrk="1" hangingPunct="1"/>
            <a:endParaRPr lang="en-US" altLang="en-US" sz="800" dirty="0" smtClean="0"/>
          </a:p>
          <a:p>
            <a:pPr eaLnBrk="1" hangingPunct="1"/>
            <a:r>
              <a:rPr lang="en-US" altLang="en-US" b="1" dirty="0" smtClean="0"/>
              <a:t>Example:</a:t>
            </a:r>
            <a:r>
              <a:rPr lang="en-US" altLang="en-US" dirty="0" smtClean="0"/>
              <a:t>  A new chemical or substance is used instead of a more hazardous chemical or substance.</a:t>
            </a:r>
          </a:p>
          <a:p>
            <a:pPr eaLnBrk="1" hangingPunct="1"/>
            <a:r>
              <a:rPr lang="en-US" altLang="en-US" dirty="0" smtClean="0"/>
              <a:t> </a:t>
            </a:r>
          </a:p>
          <a:p>
            <a:pPr eaLnBrk="1" hangingPunct="1"/>
            <a:endParaRPr lang="en-US" altLang="en-US" dirty="0" smtClean="0">
              <a:solidFill>
                <a:schemeClr val="tx2"/>
              </a:solidFill>
            </a:endParaRPr>
          </a:p>
          <a:p>
            <a:pPr eaLnBrk="1" hangingPunct="1"/>
            <a:endParaRPr lang="en-US" altLang="en-US" u="sng" dirty="0" smtClean="0">
              <a:solidFill>
                <a:schemeClr val="tx2"/>
              </a:solidFill>
            </a:endParaRPr>
          </a:p>
          <a:p>
            <a:pPr eaLnBrk="1" hangingPunct="1"/>
            <a:endParaRPr lang="en-US" altLang="en-US" b="1" u="sng"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32695CB3-3A3A-42CC-BA62-0FE2994322D3}" type="slidenum">
              <a:rPr lang="en-US" altLang="en-US">
                <a:solidFill>
                  <a:srgbClr val="000000"/>
                </a:solidFill>
              </a:rPr>
              <a:pPr>
                <a:spcBef>
                  <a:spcPct val="0"/>
                </a:spcBef>
              </a:pPr>
              <a:t>21</a:t>
            </a:fld>
            <a:endParaRPr lang="en-US" altLang="en-US">
              <a:solidFill>
                <a:srgbClr val="000000"/>
              </a:solidFill>
            </a:endParaRPr>
          </a:p>
        </p:txBody>
      </p:sp>
      <p:sp>
        <p:nvSpPr>
          <p:cNvPr id="70659"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3729D07-D772-4B7F-A43C-38D00764298B}" type="slidenum">
              <a:rPr lang="en-US" altLang="en-US">
                <a:solidFill>
                  <a:srgbClr val="000000"/>
                </a:solidFill>
              </a:rPr>
              <a:pPr algn="r" eaLnBrk="1" hangingPunct="1">
                <a:spcBef>
                  <a:spcPct val="0"/>
                </a:spcBef>
              </a:pPr>
              <a:t>21</a:t>
            </a:fld>
            <a:endParaRPr lang="en-US" altLang="en-US">
              <a:solidFill>
                <a:srgbClr val="000000"/>
              </a:solidFill>
            </a:endParaRPr>
          </a:p>
        </p:txBody>
      </p:sp>
      <p:sp>
        <p:nvSpPr>
          <p:cNvPr id="70660" name="Rectangle 2"/>
          <p:cNvSpPr>
            <a:spLocks noGrp="1" noRot="1" noChangeAspect="1" noChangeArrowheads="1" noTextEdit="1"/>
          </p:cNvSpPr>
          <p:nvPr>
            <p:ph type="sldImg"/>
          </p:nvPr>
        </p:nvSpPr>
        <p:spPr>
          <a:xfrm>
            <a:off x="1200150" y="703263"/>
            <a:ext cx="4686300" cy="3514725"/>
          </a:xfrm>
          <a:ln/>
        </p:spPr>
      </p:sp>
      <p:sp>
        <p:nvSpPr>
          <p:cNvPr id="706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t>Engineering Controls</a:t>
            </a:r>
          </a:p>
          <a:p>
            <a:pPr eaLnBrk="1" hangingPunct="1"/>
            <a:endParaRPr lang="en-US" altLang="en-US" sz="800" smtClean="0"/>
          </a:p>
          <a:p>
            <a:pPr eaLnBrk="1" hangingPunct="1"/>
            <a:r>
              <a:rPr lang="en-US" altLang="en-US" smtClean="0"/>
              <a:t>Controlling a hazard at its source is the best way to protect employees. These controls are called Engineering Controls and focus on the source of the hazard rather than on the employees exposed to the hazard.  Depending on the hazard or workplace conditions, OSHA recommends the use of engineering or work practice controls to manage or eliminate hazards.</a:t>
            </a:r>
          </a:p>
          <a:p>
            <a:pPr eaLnBrk="1" hangingPunct="1"/>
            <a:r>
              <a:rPr lang="en-US" altLang="en-US" smtClean="0"/>
              <a:t> </a:t>
            </a:r>
          </a:p>
          <a:p>
            <a:pPr eaLnBrk="1" hangingPunct="1"/>
            <a:r>
              <a:rPr lang="en-US" altLang="en-US" b="1" smtClean="0"/>
              <a:t>Types of Engineering Controls</a:t>
            </a:r>
            <a:r>
              <a:rPr lang="en-US" altLang="en-US" smtClean="0"/>
              <a:t>:</a:t>
            </a:r>
          </a:p>
          <a:p>
            <a:pPr eaLnBrk="1" hangingPunct="1">
              <a:buFontTx/>
              <a:buChar char="•"/>
            </a:pPr>
            <a:r>
              <a:rPr lang="en-US" altLang="en-US" smtClean="0"/>
              <a:t> Initial design specifications</a:t>
            </a:r>
          </a:p>
          <a:p>
            <a:pPr eaLnBrk="1" hangingPunct="1">
              <a:buFontTx/>
              <a:buChar char="•"/>
            </a:pPr>
            <a:r>
              <a:rPr lang="en-US" altLang="en-US" smtClean="0"/>
              <a:t> Change process</a:t>
            </a:r>
          </a:p>
          <a:p>
            <a:pPr eaLnBrk="1" hangingPunct="1">
              <a:buFontTx/>
              <a:buChar char="•"/>
            </a:pPr>
            <a:r>
              <a:rPr lang="en-US" altLang="en-US" smtClean="0"/>
              <a:t> Enclose process</a:t>
            </a:r>
          </a:p>
          <a:p>
            <a:pPr eaLnBrk="1" hangingPunct="1">
              <a:buFontTx/>
              <a:buChar char="•"/>
            </a:pPr>
            <a:r>
              <a:rPr lang="en-US" altLang="en-US" smtClean="0"/>
              <a:t> Isolate process</a:t>
            </a:r>
          </a:p>
          <a:p>
            <a:pPr eaLnBrk="1" hangingPunct="1">
              <a:buFontTx/>
              <a:buChar char="•"/>
            </a:pPr>
            <a:r>
              <a:rPr lang="en-US" altLang="en-US" smtClean="0"/>
              <a:t> Ventilation</a:t>
            </a:r>
          </a:p>
          <a:p>
            <a:pPr eaLnBrk="1" hangingPunct="1">
              <a:buFontTx/>
              <a:buChar char="•"/>
            </a:pPr>
            <a:endParaRPr lang="en-US" altLang="en-US" sz="800" smtClean="0"/>
          </a:p>
          <a:p>
            <a:pPr eaLnBrk="1" hangingPunct="1"/>
            <a:r>
              <a:rPr lang="en-US" altLang="en-US" b="1" smtClean="0"/>
              <a:t>Example:</a:t>
            </a:r>
            <a:r>
              <a:rPr lang="en-US" altLang="en-US" smtClean="0"/>
              <a:t>  If a compressor is causing significant vibration, building walls around the compressor is an engineering control that will protect employees from noise.</a:t>
            </a:r>
          </a:p>
          <a:p>
            <a:pPr eaLnBrk="1" hangingPunct="1">
              <a:buFontTx/>
              <a:buChar char="•"/>
            </a:pPr>
            <a:endParaRPr lang="en-US" altLang="en-US" smtClean="0"/>
          </a:p>
          <a:p>
            <a:pPr eaLnBrk="1" hangingPunct="1"/>
            <a:endParaRPr lang="en-US" altLang="en-US" smtClean="0"/>
          </a:p>
          <a:p>
            <a:pPr eaLnBrk="1" hangingPunct="1"/>
            <a:r>
              <a:rPr lang="en-US" altLang="en-US" smtClean="0"/>
              <a:t> </a:t>
            </a:r>
          </a:p>
          <a:p>
            <a:pPr eaLnBrk="1" hangingPunct="1"/>
            <a:endParaRPr lang="en-US" altLang="en-US" smtClean="0">
              <a:solidFill>
                <a:schemeClr val="tx2"/>
              </a:solidFill>
            </a:endParaRPr>
          </a:p>
          <a:p>
            <a:pPr eaLnBrk="1" hangingPunct="1"/>
            <a:endParaRPr lang="en-US" altLang="en-US" u="sng" smtClean="0">
              <a:solidFill>
                <a:schemeClr val="tx2"/>
              </a:solidFill>
            </a:endParaRPr>
          </a:p>
          <a:p>
            <a:pPr eaLnBrk="1" hangingPunct="1"/>
            <a:endParaRPr lang="en-US" altLang="en-US" b="1" u="sng"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B1B4E736-CDDF-4B79-9FBF-16FBC3466F10}" type="slidenum">
              <a:rPr lang="en-US" altLang="en-US">
                <a:solidFill>
                  <a:srgbClr val="000000"/>
                </a:solidFill>
              </a:rPr>
              <a:pPr>
                <a:spcBef>
                  <a:spcPct val="0"/>
                </a:spcBef>
              </a:pPr>
              <a:t>22</a:t>
            </a:fld>
            <a:endParaRPr lang="en-US" altLang="en-US">
              <a:solidFill>
                <a:srgbClr val="000000"/>
              </a:solidFill>
            </a:endParaRPr>
          </a:p>
        </p:txBody>
      </p:sp>
      <p:sp>
        <p:nvSpPr>
          <p:cNvPr id="72707"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7EC8CDA6-3FDD-4204-AC83-79EBE238104B}" type="slidenum">
              <a:rPr lang="en-US" altLang="en-US">
                <a:solidFill>
                  <a:srgbClr val="000000"/>
                </a:solidFill>
              </a:rPr>
              <a:pPr algn="r" eaLnBrk="1" hangingPunct="1">
                <a:spcBef>
                  <a:spcPct val="0"/>
                </a:spcBef>
              </a:pPr>
              <a:t>22</a:t>
            </a:fld>
            <a:endParaRPr lang="en-US" altLang="en-US">
              <a:solidFill>
                <a:srgbClr val="000000"/>
              </a:solidFill>
            </a:endParaRPr>
          </a:p>
        </p:txBody>
      </p:sp>
      <p:sp>
        <p:nvSpPr>
          <p:cNvPr id="72708" name="Rectangle 2"/>
          <p:cNvSpPr>
            <a:spLocks noGrp="1" noRot="1" noChangeAspect="1" noChangeArrowheads="1" noTextEdit="1"/>
          </p:cNvSpPr>
          <p:nvPr>
            <p:ph type="sldImg"/>
          </p:nvPr>
        </p:nvSpPr>
        <p:spPr>
          <a:xfrm>
            <a:off x="1200150" y="703263"/>
            <a:ext cx="4686300" cy="3514725"/>
          </a:xfrm>
          <a:ln/>
        </p:spPr>
      </p:sp>
      <p:sp>
        <p:nvSpPr>
          <p:cNvPr id="72709" name="Rectangle 3"/>
          <p:cNvSpPr>
            <a:spLocks noGrp="1" noChangeArrowheads="1"/>
          </p:cNvSpPr>
          <p:nvPr>
            <p:ph type="body" idx="1"/>
          </p:nvPr>
        </p:nvSpPr>
        <p:spPr>
          <a:xfrm>
            <a:off x="708025" y="4451350"/>
            <a:ext cx="5670550" cy="4375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Administrative Controls</a:t>
            </a:r>
          </a:p>
          <a:p>
            <a:endParaRPr lang="en-US" altLang="en-US" sz="800" smtClean="0"/>
          </a:p>
          <a:p>
            <a:r>
              <a:rPr lang="en-US" altLang="en-US" smtClean="0"/>
              <a:t>Administrative controls are work practices, work methods, policies and procedures established by the employer with the goal of reducing exposure to a work-related risk and/or hazard.  Administrative controls include:</a:t>
            </a:r>
          </a:p>
          <a:p>
            <a:r>
              <a:rPr lang="en-US" altLang="en-US" smtClean="0"/>
              <a:t> </a:t>
            </a:r>
          </a:p>
          <a:p>
            <a:pPr>
              <a:buFontTx/>
              <a:buChar char="•"/>
            </a:pPr>
            <a:r>
              <a:rPr lang="en-US" altLang="en-US" smtClean="0"/>
              <a:t> Rotating workers in jobs that induce body fatigue, such as welders and burners that use vibratory pneumatic tools in tasks such as smoothing welds or removing paint.  These pneumatic tools can cause tendon, nerve or neurovascular disorders.</a:t>
            </a:r>
          </a:p>
          <a:p>
            <a:pPr>
              <a:buFontTx/>
              <a:buChar char="•"/>
            </a:pPr>
            <a:r>
              <a:rPr lang="en-US" altLang="en-US" smtClean="0"/>
              <a:t> Requiring worker in hot environments (such as tanks) to take breaks in cool areas and providing fluids for re-hydration</a:t>
            </a:r>
          </a:p>
          <a:p>
            <a:pPr>
              <a:buFontTx/>
              <a:buChar char="•"/>
            </a:pPr>
            <a:r>
              <a:rPr lang="en-US" altLang="en-US" smtClean="0"/>
              <a:t> Proper housekeeping.  Reducing clutter reduces the chances for an incident and minimizes the effects if an accident occurs</a:t>
            </a:r>
          </a:p>
          <a:p>
            <a:pPr>
              <a:buFontTx/>
              <a:buChar char="•"/>
            </a:pPr>
            <a:r>
              <a:rPr lang="en-US" altLang="en-US" smtClean="0"/>
              <a:t> Conducting hearing tests</a:t>
            </a:r>
          </a:p>
          <a:p>
            <a:pPr>
              <a:buFontTx/>
              <a:buChar char="•"/>
            </a:pPr>
            <a:r>
              <a:rPr lang="en-US" altLang="en-US" smtClean="0"/>
              <a:t> Directing welders to use their hands and not their necks to raise and lower their welding hoods.  Using the neck can cause neck trauma</a:t>
            </a:r>
          </a:p>
          <a:p>
            <a:pPr>
              <a:buFontTx/>
              <a:buChar char="•"/>
            </a:pPr>
            <a:r>
              <a:rPr lang="en-US" altLang="en-US" smtClean="0"/>
              <a:t> Safety training throughout the organization</a:t>
            </a:r>
          </a:p>
          <a:p>
            <a:pPr eaLnBrk="1" hangingPunct="1">
              <a:buFontTx/>
              <a:buChar char="•"/>
            </a:pPr>
            <a:r>
              <a:rPr lang="en-US" altLang="en-US" smtClean="0"/>
              <a:t> Communicating to workers through policies, procedures and signs</a:t>
            </a:r>
          </a:p>
          <a:p>
            <a:pPr eaLnBrk="1" hangingPunct="1"/>
            <a:endParaRPr lang="en-US" altLang="en-US" smtClean="0"/>
          </a:p>
          <a:p>
            <a:pPr eaLnBrk="1" hangingPunct="1"/>
            <a:r>
              <a:rPr lang="en-US" altLang="en-US" smtClean="0"/>
              <a:t> </a:t>
            </a:r>
          </a:p>
          <a:p>
            <a:pPr eaLnBrk="1" hangingPunct="1"/>
            <a:endParaRPr lang="en-US" altLang="en-US" smtClean="0">
              <a:solidFill>
                <a:schemeClr val="tx2"/>
              </a:solidFill>
            </a:endParaRPr>
          </a:p>
          <a:p>
            <a:pPr eaLnBrk="1" hangingPunct="1"/>
            <a:endParaRPr lang="en-US" altLang="en-US" u="sng" smtClean="0">
              <a:solidFill>
                <a:schemeClr val="tx2"/>
              </a:solidFill>
            </a:endParaRPr>
          </a:p>
          <a:p>
            <a:pPr eaLnBrk="1" hangingPunct="1"/>
            <a:endParaRPr lang="en-US" altLang="en-US" b="1" u="sng"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1E5C6DD4-B38B-4AC7-9EC9-7FB0E1707316}" type="slidenum">
              <a:rPr lang="en-US" altLang="en-US"/>
              <a:pPr>
                <a:spcBef>
                  <a:spcPct val="0"/>
                </a:spcBef>
              </a:pPr>
              <a:t>23</a:t>
            </a:fld>
            <a:endParaRPr lang="en-US" altLang="en-US"/>
          </a:p>
        </p:txBody>
      </p:sp>
      <p:sp>
        <p:nvSpPr>
          <p:cNvPr id="74755" name="Rectangle 2"/>
          <p:cNvSpPr>
            <a:spLocks noGrp="1" noRot="1" noChangeAspect="1" noChangeArrowheads="1" noTextEdit="1"/>
          </p:cNvSpPr>
          <p:nvPr>
            <p:ph type="sldImg"/>
          </p:nvPr>
        </p:nvSpPr>
        <p:spPr>
          <a:xfrm>
            <a:off x="1257300" y="746125"/>
            <a:ext cx="4572000" cy="3429000"/>
          </a:xfrm>
          <a:ln/>
        </p:spPr>
      </p:sp>
      <p:sp>
        <p:nvSpPr>
          <p:cNvPr id="64516" name="Rectangle 3"/>
          <p:cNvSpPr>
            <a:spLocks noGrp="1" noChangeArrowheads="1"/>
          </p:cNvSpPr>
          <p:nvPr>
            <p:ph type="body" idx="1"/>
          </p:nvPr>
        </p:nvSpPr>
        <p:spPr>
          <a:xfrm>
            <a:off x="944563" y="4449763"/>
            <a:ext cx="5197475" cy="421957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b="1" dirty="0" smtClean="0"/>
              <a:t>Personal Protective Equipment (PPE)</a:t>
            </a:r>
          </a:p>
          <a:p>
            <a:pPr>
              <a:defRPr/>
            </a:pPr>
            <a:endParaRPr lang="en-US" sz="1000" b="1" dirty="0" smtClean="0"/>
          </a:p>
          <a:p>
            <a:pPr>
              <a:defRPr/>
            </a:pPr>
            <a:r>
              <a:rPr lang="en-US" dirty="0" smtClean="0"/>
              <a:t>Types of general shipyard work personal protective equipment include:</a:t>
            </a:r>
          </a:p>
          <a:p>
            <a:pPr>
              <a:defRPr/>
            </a:pPr>
            <a:endParaRPr lang="en-US" dirty="0" smtClean="0"/>
          </a:p>
          <a:p>
            <a:pPr marL="171450" indent="-171450">
              <a:buFont typeface="Arial" pitchFamily="34" charset="0"/>
              <a:buChar char="•"/>
              <a:defRPr/>
            </a:pPr>
            <a:r>
              <a:rPr lang="en-US" dirty="0" smtClean="0"/>
              <a:t>Head Protection  </a:t>
            </a:r>
          </a:p>
          <a:p>
            <a:pPr marL="171450" indent="-171450">
              <a:buFont typeface="Arial" pitchFamily="34" charset="0"/>
              <a:buChar char="•"/>
              <a:defRPr/>
            </a:pPr>
            <a:r>
              <a:rPr lang="en-US" dirty="0" smtClean="0"/>
              <a:t>Eye and Face Protection</a:t>
            </a:r>
          </a:p>
          <a:p>
            <a:pPr marL="171450" indent="-171450">
              <a:buFont typeface="Arial" pitchFamily="34" charset="0"/>
              <a:buChar char="•"/>
              <a:defRPr/>
            </a:pPr>
            <a:r>
              <a:rPr lang="en-US" dirty="0" smtClean="0"/>
              <a:t>Foot Protection</a:t>
            </a:r>
          </a:p>
          <a:p>
            <a:pPr marL="171450" indent="-171450">
              <a:buFont typeface="Arial" pitchFamily="34" charset="0"/>
              <a:buChar char="•"/>
              <a:defRPr/>
            </a:pPr>
            <a:r>
              <a:rPr lang="en-US" dirty="0" smtClean="0"/>
              <a:t>Hearing Protection  </a:t>
            </a:r>
          </a:p>
          <a:p>
            <a:pPr marL="171450" indent="-171450">
              <a:buFont typeface="Arial" pitchFamily="34" charset="0"/>
              <a:buChar char="•"/>
              <a:defRPr/>
            </a:pPr>
            <a:r>
              <a:rPr lang="en-US" dirty="0" smtClean="0"/>
              <a:t>Respiratory Protection</a:t>
            </a:r>
          </a:p>
          <a:p>
            <a:pPr marL="171450" indent="-171450">
              <a:buFont typeface="Arial" pitchFamily="34" charset="0"/>
              <a:buChar char="•"/>
              <a:defRPr/>
            </a:pPr>
            <a:r>
              <a:rPr lang="en-US" dirty="0" smtClean="0"/>
              <a:t>Hand and Body Protection  </a:t>
            </a:r>
          </a:p>
          <a:p>
            <a:pPr marL="171450" indent="-171450">
              <a:buFont typeface="Arial" pitchFamily="34" charset="0"/>
              <a:buChar char="•"/>
              <a:defRPr/>
            </a:pPr>
            <a:r>
              <a:rPr lang="en-US" dirty="0" smtClean="0"/>
              <a:t>Lifesaving Equipment and Personal Flotation Devices (PFDs)</a:t>
            </a:r>
          </a:p>
          <a:p>
            <a:pPr marL="171450" indent="-171450">
              <a:buFont typeface="Arial" pitchFamily="34" charset="0"/>
              <a:buChar char="•"/>
              <a:defRPr/>
            </a:pPr>
            <a:r>
              <a:rPr lang="en-US" dirty="0" smtClean="0"/>
              <a:t>Personal Fall Protection Equipment</a:t>
            </a:r>
          </a:p>
          <a:p>
            <a:pPr marL="171450" indent="-171450">
              <a:buFont typeface="Arial" pitchFamily="34" charset="0"/>
              <a:buChar char="•"/>
              <a:defRPr/>
            </a:pPr>
            <a:endParaRPr lang="en-US" dirty="0"/>
          </a:p>
          <a:p>
            <a:pPr>
              <a:defRPr/>
            </a:pPr>
            <a:r>
              <a:rPr lang="en-US" dirty="0" smtClean="0"/>
              <a:t>In addition to the above mentioned protections additional PPE is required when performing specific types of work processes.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176B077F-DBBC-40A5-B1DE-FBF3695EB766}" type="slidenum">
              <a:rPr lang="en-US" altLang="en-US"/>
              <a:pPr>
                <a:spcBef>
                  <a:spcPct val="0"/>
                </a:spcBef>
              </a:pPr>
              <a:t>24</a:t>
            </a:fld>
            <a:endParaRPr lang="en-US" altLang="en-US"/>
          </a:p>
        </p:txBody>
      </p:sp>
      <p:sp>
        <p:nvSpPr>
          <p:cNvPr id="76803" name="Rectangle 2"/>
          <p:cNvSpPr>
            <a:spLocks noGrp="1" noRot="1" noChangeAspect="1" noChangeArrowheads="1" noTextEdit="1"/>
          </p:cNvSpPr>
          <p:nvPr>
            <p:ph type="sldImg"/>
          </p:nvPr>
        </p:nvSpPr>
        <p:spPr>
          <a:xfrm>
            <a:off x="1200150" y="703263"/>
            <a:ext cx="4686300" cy="3514725"/>
          </a:xfrm>
          <a:ln/>
        </p:spPr>
      </p:sp>
      <p:sp>
        <p:nvSpPr>
          <p:cNvPr id="65540"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b="1" dirty="0" smtClean="0"/>
              <a:t>OSHA’S Hierarchy of Controls </a:t>
            </a:r>
          </a:p>
          <a:p>
            <a:pPr>
              <a:defRPr/>
            </a:pPr>
            <a:endParaRPr lang="en-US" b="1" dirty="0"/>
          </a:p>
          <a:p>
            <a:pPr>
              <a:defRPr/>
            </a:pPr>
            <a:r>
              <a:rPr lang="en-US" dirty="0" smtClean="0"/>
              <a:t>OSHA’s hierarchy of controls is:</a:t>
            </a:r>
          </a:p>
          <a:p>
            <a:pPr>
              <a:defRPr/>
            </a:pPr>
            <a:endParaRPr lang="en-US" dirty="0"/>
          </a:p>
          <a:p>
            <a:pPr marL="171450" indent="-171450">
              <a:buFont typeface="Arial" pitchFamily="34" charset="0"/>
              <a:buChar char="•"/>
              <a:defRPr/>
            </a:pPr>
            <a:r>
              <a:rPr lang="en-US" dirty="0" smtClean="0"/>
              <a:t>Elimination</a:t>
            </a:r>
          </a:p>
          <a:p>
            <a:pPr marL="171450" indent="-171450">
              <a:buFont typeface="Arial" pitchFamily="34" charset="0"/>
              <a:buChar char="•"/>
              <a:defRPr/>
            </a:pPr>
            <a:endParaRPr lang="en-US" dirty="0"/>
          </a:p>
          <a:p>
            <a:pPr marL="171450" indent="-171450">
              <a:buFont typeface="Arial" pitchFamily="34" charset="0"/>
              <a:buChar char="•"/>
              <a:defRPr/>
            </a:pPr>
            <a:r>
              <a:rPr lang="en-US" dirty="0" smtClean="0"/>
              <a:t>Engineering Controls</a:t>
            </a:r>
          </a:p>
          <a:p>
            <a:pPr marL="171450" indent="-171450">
              <a:buFont typeface="Arial" pitchFamily="34" charset="0"/>
              <a:buChar char="•"/>
              <a:defRPr/>
            </a:pPr>
            <a:endParaRPr lang="en-US" dirty="0" smtClean="0"/>
          </a:p>
          <a:p>
            <a:pPr marL="171450" indent="-171450">
              <a:buFont typeface="Arial" pitchFamily="34" charset="0"/>
              <a:buChar char="•"/>
              <a:defRPr/>
            </a:pPr>
            <a:r>
              <a:rPr lang="en-US" dirty="0" smtClean="0"/>
              <a:t>Administrative Controls</a:t>
            </a:r>
          </a:p>
          <a:p>
            <a:pPr marL="171450" indent="-171450">
              <a:buFont typeface="Arial" pitchFamily="34" charset="0"/>
              <a:buChar char="•"/>
              <a:defRPr/>
            </a:pPr>
            <a:endParaRPr lang="en-US" dirty="0" smtClean="0"/>
          </a:p>
          <a:p>
            <a:pPr marL="171450" indent="-171450">
              <a:buFont typeface="Arial" pitchFamily="34" charset="0"/>
              <a:buChar char="•"/>
              <a:defRPr/>
            </a:pPr>
            <a:r>
              <a:rPr lang="en-US" dirty="0" smtClean="0"/>
              <a:t>Personal Protective Equipment</a:t>
            </a:r>
          </a:p>
          <a:p>
            <a:pPr>
              <a:defRPr/>
            </a:pPr>
            <a:endParaRPr lang="en-US" dirty="0" smtClean="0"/>
          </a:p>
          <a:p>
            <a:pPr>
              <a:defRPr/>
            </a:pPr>
            <a:r>
              <a:rPr lang="en-US" dirty="0" smtClean="0"/>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275795E1-ADA1-45D6-B945-1F912FD9E8AF}" type="slidenum">
              <a:rPr lang="en-US" altLang="en-US">
                <a:solidFill>
                  <a:srgbClr val="000000"/>
                </a:solidFill>
              </a:rPr>
              <a:pPr>
                <a:spcBef>
                  <a:spcPct val="0"/>
                </a:spcBef>
              </a:pPr>
              <a:t>25</a:t>
            </a:fld>
            <a:endParaRPr lang="en-US" altLang="en-US">
              <a:solidFill>
                <a:srgbClr val="000000"/>
              </a:solidFill>
            </a:endParaRPr>
          </a:p>
        </p:txBody>
      </p:sp>
      <p:sp>
        <p:nvSpPr>
          <p:cNvPr id="78851" name="Rectangle 2"/>
          <p:cNvSpPr>
            <a:spLocks noGrp="1" noRot="1" noChangeAspect="1" noChangeArrowheads="1" noTextEdit="1"/>
          </p:cNvSpPr>
          <p:nvPr>
            <p:ph type="sldImg"/>
          </p:nvPr>
        </p:nvSpPr>
        <p:spPr>
          <a:xfrm>
            <a:off x="1257300" y="746125"/>
            <a:ext cx="4572000" cy="3429000"/>
          </a:xfrm>
          <a:ln/>
        </p:spPr>
      </p:sp>
      <p:sp>
        <p:nvSpPr>
          <p:cNvPr id="78852" name="Rectangle 3"/>
          <p:cNvSpPr>
            <a:spLocks noGrp="1" noChangeArrowheads="1"/>
          </p:cNvSpPr>
          <p:nvPr>
            <p:ph type="body" idx="1"/>
          </p:nvPr>
        </p:nvSpPr>
        <p:spPr>
          <a:xfrm>
            <a:off x="947738" y="4457700"/>
            <a:ext cx="5197475" cy="4219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From pages 14-16, for each hazard, identify a control under each heading that could be implemented to abate the hazard.</a:t>
            </a:r>
          </a:p>
          <a:p>
            <a:endParaRPr lang="en-US" altLang="en-US" smtClean="0"/>
          </a:p>
          <a:p>
            <a:endParaRPr lang="en-US" altLang="en-US" smtClean="0"/>
          </a:p>
        </p:txBody>
      </p:sp>
      <p:graphicFrame>
        <p:nvGraphicFramePr>
          <p:cNvPr id="2" name="Table 1"/>
          <p:cNvGraphicFramePr>
            <a:graphicFrameLocks noGrp="1"/>
          </p:cNvGraphicFramePr>
          <p:nvPr/>
        </p:nvGraphicFramePr>
        <p:xfrm>
          <a:off x="1028700" y="4991100"/>
          <a:ext cx="4724400" cy="3290932"/>
        </p:xfrm>
        <a:graphic>
          <a:graphicData uri="http://schemas.openxmlformats.org/drawingml/2006/table">
            <a:tbl>
              <a:tblPr firstRow="1" bandRow="1">
                <a:tableStyleId>{5C22544A-7EE6-4342-B048-85BDC9FD1C3A}</a:tableStyleId>
              </a:tblPr>
              <a:tblGrid>
                <a:gridCol w="1219200"/>
                <a:gridCol w="990600"/>
                <a:gridCol w="990600"/>
                <a:gridCol w="914400"/>
                <a:gridCol w="609600"/>
              </a:tblGrid>
              <a:tr h="457076">
                <a:tc>
                  <a:txBody>
                    <a:bodyPr/>
                    <a:lstStyle/>
                    <a:p>
                      <a:pPr algn="ctr"/>
                      <a:r>
                        <a:rPr lang="en-US" sz="1200" dirty="0" smtClean="0">
                          <a:solidFill>
                            <a:schemeClr val="tx1"/>
                          </a:solidFill>
                        </a:rPr>
                        <a:t>A. Situation/Act</a:t>
                      </a:r>
                      <a:endParaRPr lang="en-US" sz="1200" dirty="0">
                        <a:solidFill>
                          <a:schemeClr val="tx1"/>
                        </a:solidFill>
                      </a:endParaRPr>
                    </a:p>
                  </a:txBody>
                  <a:tcPr marT="45661" marB="45661"/>
                </a:tc>
                <a:tc>
                  <a:txBody>
                    <a:bodyPr/>
                    <a:lstStyle/>
                    <a:p>
                      <a:pPr algn="ctr"/>
                      <a:r>
                        <a:rPr lang="en-US" sz="1200" dirty="0" smtClean="0">
                          <a:solidFill>
                            <a:schemeClr val="tx1"/>
                          </a:solidFill>
                        </a:rPr>
                        <a:t>Elimination/Substitution</a:t>
                      </a:r>
                      <a:endParaRPr lang="en-US" sz="1200" dirty="0">
                        <a:solidFill>
                          <a:schemeClr val="tx1"/>
                        </a:solidFill>
                      </a:endParaRPr>
                    </a:p>
                  </a:txBody>
                  <a:tcPr marT="45661" marB="45661"/>
                </a:tc>
                <a:tc>
                  <a:txBody>
                    <a:bodyPr/>
                    <a:lstStyle/>
                    <a:p>
                      <a:pPr algn="ctr"/>
                      <a:r>
                        <a:rPr lang="en-US" sz="1200" dirty="0" smtClean="0">
                          <a:solidFill>
                            <a:schemeClr val="tx1"/>
                          </a:solidFill>
                        </a:rPr>
                        <a:t>Engineering</a:t>
                      </a:r>
                      <a:endParaRPr lang="en-US" sz="1200" dirty="0">
                        <a:solidFill>
                          <a:schemeClr val="tx1"/>
                        </a:solidFill>
                      </a:endParaRPr>
                    </a:p>
                  </a:txBody>
                  <a:tcPr marT="45661" marB="45661"/>
                </a:tc>
                <a:tc>
                  <a:txBody>
                    <a:bodyPr/>
                    <a:lstStyle/>
                    <a:p>
                      <a:pPr algn="ctr"/>
                      <a:r>
                        <a:rPr lang="en-US" sz="1200" dirty="0" smtClean="0">
                          <a:solidFill>
                            <a:schemeClr val="tx1"/>
                          </a:solidFill>
                        </a:rPr>
                        <a:t>Administrative</a:t>
                      </a:r>
                      <a:endParaRPr lang="en-US" sz="1000" dirty="0">
                        <a:solidFill>
                          <a:schemeClr val="tx1"/>
                        </a:solidFill>
                      </a:endParaRPr>
                    </a:p>
                  </a:txBody>
                  <a:tcPr marT="45661" marB="45661"/>
                </a:tc>
                <a:tc>
                  <a:txBody>
                    <a:bodyPr/>
                    <a:lstStyle/>
                    <a:p>
                      <a:pPr algn="ctr"/>
                      <a:r>
                        <a:rPr lang="en-US" sz="1200" dirty="0" smtClean="0">
                          <a:solidFill>
                            <a:schemeClr val="tx1"/>
                          </a:solidFill>
                        </a:rPr>
                        <a:t>PPE</a:t>
                      </a:r>
                      <a:endParaRPr lang="en-US" sz="1200" dirty="0">
                        <a:solidFill>
                          <a:schemeClr val="tx1"/>
                        </a:solidFill>
                      </a:endParaRPr>
                    </a:p>
                  </a:txBody>
                  <a:tcPr marT="45661" marB="45661"/>
                </a:tc>
              </a:tr>
              <a:tr h="457036">
                <a:tc>
                  <a:txBody>
                    <a:bodyPr/>
                    <a:lstStyle/>
                    <a:p>
                      <a:r>
                        <a:rPr lang="en-US" sz="1200" dirty="0" smtClean="0"/>
                        <a:t>Crossing country road</a:t>
                      </a:r>
                      <a:endParaRPr lang="en-US" sz="1200" dirty="0"/>
                    </a:p>
                  </a:txBody>
                  <a:tcPr marT="45641" marB="45641"/>
                </a:tc>
                <a:tc>
                  <a:txBody>
                    <a:bodyPr/>
                    <a:lstStyle/>
                    <a:p>
                      <a:endParaRPr lang="en-US" sz="1800" dirty="0"/>
                    </a:p>
                  </a:txBody>
                  <a:tcPr marT="45661" marB="45661"/>
                </a:tc>
                <a:tc>
                  <a:txBody>
                    <a:bodyPr/>
                    <a:lstStyle/>
                    <a:p>
                      <a:endParaRPr lang="en-US" sz="1800" dirty="0"/>
                    </a:p>
                  </a:txBody>
                  <a:tcPr marT="45661" marB="45661"/>
                </a:tc>
                <a:tc>
                  <a:txBody>
                    <a:bodyPr/>
                    <a:lstStyle/>
                    <a:p>
                      <a:endParaRPr lang="en-US" sz="1800" dirty="0"/>
                    </a:p>
                  </a:txBody>
                  <a:tcPr marT="45661" marB="45661"/>
                </a:tc>
                <a:tc>
                  <a:txBody>
                    <a:bodyPr/>
                    <a:lstStyle/>
                    <a:p>
                      <a:endParaRPr lang="en-US" sz="1800" dirty="0"/>
                    </a:p>
                  </a:txBody>
                  <a:tcPr marT="45661" marB="45661"/>
                </a:tc>
              </a:tr>
              <a:tr h="639913">
                <a:tc>
                  <a:txBody>
                    <a:bodyPr/>
                    <a:lstStyle/>
                    <a:p>
                      <a:r>
                        <a:rPr lang="en-US" sz="1200" dirty="0" smtClean="0"/>
                        <a:t>Crossing street from</a:t>
                      </a:r>
                      <a:r>
                        <a:rPr lang="en-US" sz="1200" baseline="0" dirty="0" smtClean="0"/>
                        <a:t> shipyard to your car</a:t>
                      </a:r>
                      <a:endParaRPr lang="en-US" sz="1200" dirty="0"/>
                    </a:p>
                  </a:txBody>
                  <a:tcPr marT="45641" marB="45641"/>
                </a:tc>
                <a:tc>
                  <a:txBody>
                    <a:bodyPr/>
                    <a:lstStyle/>
                    <a:p>
                      <a:endParaRPr lang="en-US" sz="1800" dirty="0"/>
                    </a:p>
                  </a:txBody>
                  <a:tcPr marT="45661" marB="45661"/>
                </a:tc>
                <a:tc>
                  <a:txBody>
                    <a:bodyPr/>
                    <a:lstStyle/>
                    <a:p>
                      <a:endParaRPr lang="en-US" sz="1800" dirty="0"/>
                    </a:p>
                  </a:txBody>
                  <a:tcPr marT="45661" marB="45661"/>
                </a:tc>
                <a:tc>
                  <a:txBody>
                    <a:bodyPr/>
                    <a:lstStyle/>
                    <a:p>
                      <a:endParaRPr lang="en-US" sz="1800" dirty="0"/>
                    </a:p>
                  </a:txBody>
                  <a:tcPr marT="45661" marB="45661"/>
                </a:tc>
                <a:tc>
                  <a:txBody>
                    <a:bodyPr/>
                    <a:lstStyle/>
                    <a:p>
                      <a:endParaRPr lang="en-US" sz="1800" dirty="0"/>
                    </a:p>
                  </a:txBody>
                  <a:tcPr marT="45661" marB="45661"/>
                </a:tc>
              </a:tr>
              <a:tr h="639913">
                <a:tc>
                  <a:txBody>
                    <a:bodyPr/>
                    <a:lstStyle/>
                    <a:p>
                      <a:endParaRPr lang="en-US" sz="1200" dirty="0" smtClean="0"/>
                    </a:p>
                    <a:p>
                      <a:r>
                        <a:rPr lang="en-US" sz="1200" dirty="0" smtClean="0"/>
                        <a:t>Crossing freeway</a:t>
                      </a:r>
                    </a:p>
                  </a:txBody>
                  <a:tcPr marT="45641" marB="45641"/>
                </a:tc>
                <a:tc>
                  <a:txBody>
                    <a:bodyPr/>
                    <a:lstStyle/>
                    <a:p>
                      <a:endParaRPr lang="en-US" sz="1800" dirty="0"/>
                    </a:p>
                  </a:txBody>
                  <a:tcPr marT="45661" marB="45661"/>
                </a:tc>
                <a:tc>
                  <a:txBody>
                    <a:bodyPr/>
                    <a:lstStyle/>
                    <a:p>
                      <a:endParaRPr lang="en-US" sz="1800" dirty="0"/>
                    </a:p>
                  </a:txBody>
                  <a:tcPr marT="45661" marB="45661"/>
                </a:tc>
                <a:tc>
                  <a:txBody>
                    <a:bodyPr/>
                    <a:lstStyle/>
                    <a:p>
                      <a:endParaRPr lang="en-US" sz="1800" dirty="0"/>
                    </a:p>
                  </a:txBody>
                  <a:tcPr marT="45661" marB="45661"/>
                </a:tc>
                <a:tc>
                  <a:txBody>
                    <a:bodyPr/>
                    <a:lstStyle/>
                    <a:p>
                      <a:endParaRPr lang="en-US" sz="1800" dirty="0"/>
                    </a:p>
                  </a:txBody>
                  <a:tcPr marT="45661" marB="45661"/>
                </a:tc>
              </a:tr>
              <a:tr h="457036">
                <a:tc>
                  <a:txBody>
                    <a:bodyPr/>
                    <a:lstStyle/>
                    <a:p>
                      <a:r>
                        <a:rPr lang="en-US" sz="1200" dirty="0" smtClean="0"/>
                        <a:t>Crossing</a:t>
                      </a:r>
                      <a:r>
                        <a:rPr lang="en-US" sz="1200" baseline="0" dirty="0" smtClean="0"/>
                        <a:t> bike path</a:t>
                      </a:r>
                      <a:endParaRPr lang="en-US" sz="1200" dirty="0" smtClean="0"/>
                    </a:p>
                  </a:txBody>
                  <a:tcPr marT="45641" marB="45641"/>
                </a:tc>
                <a:tc>
                  <a:txBody>
                    <a:bodyPr/>
                    <a:lstStyle/>
                    <a:p>
                      <a:endParaRPr lang="en-US" sz="1800" dirty="0"/>
                    </a:p>
                  </a:txBody>
                  <a:tcPr marT="45661" marB="45661"/>
                </a:tc>
                <a:tc>
                  <a:txBody>
                    <a:bodyPr/>
                    <a:lstStyle/>
                    <a:p>
                      <a:endParaRPr lang="en-US" sz="1800" dirty="0"/>
                    </a:p>
                  </a:txBody>
                  <a:tcPr marT="45661" marB="45661"/>
                </a:tc>
                <a:tc>
                  <a:txBody>
                    <a:bodyPr/>
                    <a:lstStyle/>
                    <a:p>
                      <a:endParaRPr lang="en-US" sz="1800" dirty="0"/>
                    </a:p>
                  </a:txBody>
                  <a:tcPr marT="45661" marB="45661"/>
                </a:tc>
                <a:tc>
                  <a:txBody>
                    <a:bodyPr/>
                    <a:lstStyle/>
                    <a:p>
                      <a:endParaRPr lang="en-US" sz="1800" dirty="0"/>
                    </a:p>
                  </a:txBody>
                  <a:tcPr marT="45661" marB="45661"/>
                </a:tc>
              </a:tr>
              <a:tr h="639913">
                <a:tc>
                  <a:txBody>
                    <a:bodyPr/>
                    <a:lstStyle/>
                    <a:p>
                      <a:r>
                        <a:rPr lang="en-US" sz="1200" dirty="0" smtClean="0"/>
                        <a:t>Crossing shipyard vehicle lane</a:t>
                      </a:r>
                    </a:p>
                  </a:txBody>
                  <a:tcPr marT="45641" marB="45641"/>
                </a:tc>
                <a:tc>
                  <a:txBody>
                    <a:bodyPr/>
                    <a:lstStyle/>
                    <a:p>
                      <a:endParaRPr lang="en-US" sz="1800" dirty="0"/>
                    </a:p>
                  </a:txBody>
                  <a:tcPr marT="45661" marB="45661"/>
                </a:tc>
                <a:tc>
                  <a:txBody>
                    <a:bodyPr/>
                    <a:lstStyle/>
                    <a:p>
                      <a:endParaRPr lang="en-US" sz="1800" dirty="0"/>
                    </a:p>
                  </a:txBody>
                  <a:tcPr marT="45661" marB="45661"/>
                </a:tc>
                <a:tc>
                  <a:txBody>
                    <a:bodyPr/>
                    <a:lstStyle/>
                    <a:p>
                      <a:endParaRPr lang="en-US" sz="1800" dirty="0"/>
                    </a:p>
                  </a:txBody>
                  <a:tcPr marT="45661" marB="45661"/>
                </a:tc>
                <a:tc>
                  <a:txBody>
                    <a:bodyPr/>
                    <a:lstStyle/>
                    <a:p>
                      <a:endParaRPr lang="en-US" sz="1800" dirty="0"/>
                    </a:p>
                  </a:txBody>
                  <a:tcPr marT="45661" marB="45661"/>
                </a:tc>
              </a:tr>
            </a:tbl>
          </a:graphicData>
        </a:graphic>
      </p:graphicFrame>
      <p:sp>
        <p:nvSpPr>
          <p:cNvPr id="78897" name="TextBox 2"/>
          <p:cNvSpPr txBox="1">
            <a:spLocks noChangeArrowheads="1"/>
          </p:cNvSpPr>
          <p:nvPr/>
        </p:nvSpPr>
        <p:spPr bwMode="auto">
          <a:xfrm>
            <a:off x="1714500" y="8320088"/>
            <a:ext cx="34242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z="1800"/>
              <a:t>Which control is most effective?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F61AB28A-786D-4FEC-9FBA-A07CA9783241}" type="slidenum">
              <a:rPr lang="en-US" altLang="en-US">
                <a:solidFill>
                  <a:srgbClr val="000000"/>
                </a:solidFill>
              </a:rPr>
              <a:pPr>
                <a:spcBef>
                  <a:spcPct val="0"/>
                </a:spcBef>
              </a:pPr>
              <a:t>26</a:t>
            </a:fld>
            <a:endParaRPr lang="en-US" altLang="en-US">
              <a:solidFill>
                <a:srgbClr val="000000"/>
              </a:solidFill>
            </a:endParaRPr>
          </a:p>
        </p:txBody>
      </p:sp>
      <p:sp>
        <p:nvSpPr>
          <p:cNvPr id="80899" name="Rectangle 2"/>
          <p:cNvSpPr>
            <a:spLocks noGrp="1" noRot="1" noChangeAspect="1" noChangeArrowheads="1" noTextEdit="1"/>
          </p:cNvSpPr>
          <p:nvPr>
            <p:ph type="sldImg"/>
          </p:nvPr>
        </p:nvSpPr>
        <p:spPr>
          <a:xfrm>
            <a:off x="1257300" y="746125"/>
            <a:ext cx="4572000" cy="3429000"/>
          </a:xfrm>
          <a:ln/>
        </p:spPr>
      </p:sp>
      <p:sp>
        <p:nvSpPr>
          <p:cNvPr id="80900" name="Rectangle 3"/>
          <p:cNvSpPr>
            <a:spLocks noGrp="1" noChangeArrowheads="1"/>
          </p:cNvSpPr>
          <p:nvPr>
            <p:ph type="body" idx="1"/>
          </p:nvPr>
        </p:nvSpPr>
        <p:spPr>
          <a:xfrm>
            <a:off x="944563" y="4449763"/>
            <a:ext cx="5265737" cy="4219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From page 19, identify one of the hazards that you circled and describe below how you might implement each of the controls to abate the hazard.</a:t>
            </a:r>
          </a:p>
          <a:p>
            <a:r>
              <a:rPr lang="en-US" altLang="en-US" smtClean="0"/>
              <a:t>Hazard ________________________________________________</a:t>
            </a:r>
          </a:p>
          <a:p>
            <a:endParaRPr lang="en-US" altLang="en-US" smtClean="0"/>
          </a:p>
          <a:p>
            <a:endParaRPr lang="en-US" altLang="en-US" smtClean="0"/>
          </a:p>
        </p:txBody>
      </p:sp>
      <p:graphicFrame>
        <p:nvGraphicFramePr>
          <p:cNvPr id="2" name="Table 1"/>
          <p:cNvGraphicFramePr>
            <a:graphicFrameLocks noGrp="1"/>
          </p:cNvGraphicFramePr>
          <p:nvPr/>
        </p:nvGraphicFramePr>
        <p:xfrm>
          <a:off x="952500" y="5524500"/>
          <a:ext cx="5257800" cy="3297238"/>
        </p:xfrm>
        <a:graphic>
          <a:graphicData uri="http://schemas.openxmlformats.org/drawingml/2006/table">
            <a:tbl>
              <a:tblPr firstRow="1" bandRow="1">
                <a:tableStyleId>{5C22544A-7EE6-4342-B048-85BDC9FD1C3A}</a:tableStyleId>
              </a:tblPr>
              <a:tblGrid>
                <a:gridCol w="1981200"/>
                <a:gridCol w="1752600"/>
                <a:gridCol w="1524000"/>
              </a:tblGrid>
              <a:tr h="365744">
                <a:tc>
                  <a:txBody>
                    <a:bodyPr/>
                    <a:lstStyle/>
                    <a:p>
                      <a:pPr algn="ctr"/>
                      <a:r>
                        <a:rPr lang="en-US" sz="1600" dirty="0" smtClean="0">
                          <a:solidFill>
                            <a:schemeClr val="tx1"/>
                          </a:solidFill>
                        </a:rPr>
                        <a:t>Eliminate/Substitute</a:t>
                      </a:r>
                      <a:endParaRPr lang="en-US" sz="1600" dirty="0">
                        <a:solidFill>
                          <a:schemeClr val="tx1"/>
                        </a:solidFill>
                      </a:endParaRPr>
                    </a:p>
                  </a:txBody>
                  <a:tcPr marT="45712" marB="45712"/>
                </a:tc>
                <a:tc>
                  <a:txBody>
                    <a:bodyPr/>
                    <a:lstStyle/>
                    <a:p>
                      <a:pPr algn="ctr"/>
                      <a:r>
                        <a:rPr lang="en-US" sz="1600" dirty="0" smtClean="0">
                          <a:solidFill>
                            <a:schemeClr val="tx1"/>
                          </a:solidFill>
                        </a:rPr>
                        <a:t>Engineering</a:t>
                      </a:r>
                      <a:endParaRPr lang="en-US" sz="1600" dirty="0">
                        <a:solidFill>
                          <a:schemeClr val="tx1"/>
                        </a:solidFill>
                      </a:endParaRPr>
                    </a:p>
                  </a:txBody>
                  <a:tcPr marT="45712" marB="45712"/>
                </a:tc>
                <a:tc>
                  <a:txBody>
                    <a:bodyPr/>
                    <a:lstStyle/>
                    <a:p>
                      <a:pPr algn="ctr"/>
                      <a:r>
                        <a:rPr lang="en-US" sz="1600" dirty="0" smtClean="0">
                          <a:solidFill>
                            <a:schemeClr val="tx1"/>
                          </a:solidFill>
                        </a:rPr>
                        <a:t>Administrative</a:t>
                      </a:r>
                      <a:endParaRPr lang="en-US" sz="1600" dirty="0">
                        <a:solidFill>
                          <a:schemeClr val="tx1"/>
                        </a:solidFill>
                      </a:endParaRPr>
                    </a:p>
                  </a:txBody>
                  <a:tcPr marT="45712" marB="45712"/>
                </a:tc>
              </a:tr>
              <a:tr h="2931494">
                <a:tc>
                  <a:txBody>
                    <a:bodyPr/>
                    <a:lstStyle/>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txBody>
                  <a:tcPr marT="45712" marB="45712"/>
                </a:tc>
                <a:tc>
                  <a:txBody>
                    <a:bodyPr/>
                    <a:lstStyle/>
                    <a:p>
                      <a:endParaRPr lang="en-US" sz="1800" dirty="0"/>
                    </a:p>
                  </a:txBody>
                  <a:tcPr marT="45712" marB="45712"/>
                </a:tc>
                <a:tc>
                  <a:txBody>
                    <a:bodyPr/>
                    <a:lstStyle/>
                    <a:p>
                      <a:endParaRPr lang="en-US" sz="1800" dirty="0"/>
                    </a:p>
                  </a:txBody>
                  <a:tcPr marT="45712" marB="45712"/>
                </a:tc>
              </a:tr>
            </a:tbl>
          </a:graphicData>
        </a:graphic>
      </p:graphicFrame>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1200150" y="703263"/>
            <a:ext cx="4686300" cy="3514725"/>
          </a:xfrm>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This is a sample of an actual Hazard Assessment form used in a large shipyard.</a:t>
            </a:r>
          </a:p>
          <a:p>
            <a:endParaRPr lang="en-US" altLang="en-US" dirty="0" smtClean="0"/>
          </a:p>
          <a:p>
            <a:r>
              <a:rPr lang="en-US" altLang="en-US" dirty="0" smtClean="0"/>
              <a:t>Take a minute to review and be prepared to explain each box.</a:t>
            </a:r>
          </a:p>
          <a:p>
            <a:endParaRPr lang="en-US" altLang="en-US" dirty="0" smtClean="0"/>
          </a:p>
          <a:p>
            <a:r>
              <a:rPr lang="en-US" altLang="en-US" dirty="0" smtClean="0"/>
              <a:t>What could additional recommendation be?</a:t>
            </a:r>
          </a:p>
          <a:p>
            <a:endParaRPr lang="en-US" altLang="en-US" dirty="0" smtClean="0"/>
          </a:p>
          <a:p>
            <a:r>
              <a:rPr lang="en-US" altLang="en-US" dirty="0" smtClean="0"/>
              <a:t>What Hazard Control would it classified as?</a:t>
            </a: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DC438A7-125E-4561-998F-9066F0365F86}" type="slidenum">
              <a:rPr lang="en-US" altLang="en-US"/>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200150" y="703263"/>
            <a:ext cx="4686300" cy="3514725"/>
          </a:xfrm>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is a sample of an actual Hazard Assessment form used in a large shipyard.</a:t>
            </a:r>
          </a:p>
          <a:p>
            <a:endParaRPr lang="en-US" altLang="en-US" smtClean="0"/>
          </a:p>
          <a:p>
            <a:r>
              <a:rPr lang="en-US" altLang="en-US" smtClean="0"/>
              <a:t>Take a minute to review and be prepared to explain each box.</a:t>
            </a:r>
          </a:p>
          <a:p>
            <a:endParaRPr lang="en-US" altLang="en-US" smtClean="0"/>
          </a:p>
          <a:p>
            <a:r>
              <a:rPr lang="en-US" altLang="en-US" smtClean="0"/>
              <a:t>What could additional recommendation be?</a:t>
            </a:r>
          </a:p>
          <a:p>
            <a:endParaRPr lang="en-US" altLang="en-US" smtClean="0"/>
          </a:p>
          <a:p>
            <a:r>
              <a:rPr lang="en-US" altLang="en-US" smtClean="0"/>
              <a:t>What Hazard Control would it classified as?</a:t>
            </a:r>
          </a:p>
          <a:p>
            <a:endParaRPr lang="en-US" altLang="en-US" smtClean="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0BB9D6C-83E9-4A63-8E56-4B456CEDAF26}" type="slidenum">
              <a:rPr lang="en-US" altLang="en-US"/>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E9735DF3-AD20-478F-9211-515A50C02B1C}" type="slidenum">
              <a:rPr lang="en-US" altLang="en-US">
                <a:solidFill>
                  <a:srgbClr val="000000"/>
                </a:solidFill>
              </a:rPr>
              <a:pPr>
                <a:spcBef>
                  <a:spcPct val="0"/>
                </a:spcBef>
              </a:pPr>
              <a:t>29</a:t>
            </a:fld>
            <a:endParaRPr lang="en-US" altLang="en-US">
              <a:solidFill>
                <a:srgbClr val="000000"/>
              </a:solidFill>
            </a:endParaRPr>
          </a:p>
        </p:txBody>
      </p:sp>
      <p:sp>
        <p:nvSpPr>
          <p:cNvPr id="87043" name="Rectangle 2"/>
          <p:cNvSpPr>
            <a:spLocks noGrp="1" noRot="1" noChangeAspect="1" noChangeArrowheads="1" noTextEdit="1"/>
          </p:cNvSpPr>
          <p:nvPr>
            <p:ph type="sldImg"/>
          </p:nvPr>
        </p:nvSpPr>
        <p:spPr>
          <a:xfrm>
            <a:off x="1200150" y="703263"/>
            <a:ext cx="4686300" cy="3514725"/>
          </a:xfrm>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For each statement or question below circle the best answer.</a:t>
            </a:r>
          </a:p>
        </p:txBody>
      </p:sp>
      <p:graphicFrame>
        <p:nvGraphicFramePr>
          <p:cNvPr id="150532" name="Group 4"/>
          <p:cNvGraphicFramePr>
            <a:graphicFrameLocks noGrp="1"/>
          </p:cNvGraphicFramePr>
          <p:nvPr/>
        </p:nvGraphicFramePr>
        <p:xfrm>
          <a:off x="1181100" y="4841875"/>
          <a:ext cx="4724400" cy="3936996"/>
        </p:xfrm>
        <a:graphic>
          <a:graphicData uri="http://schemas.openxmlformats.org/drawingml/2006/table">
            <a:tbl>
              <a:tblPr/>
              <a:tblGrid>
                <a:gridCol w="4724400"/>
              </a:tblGrid>
              <a:tr h="2812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1.  Elimination/Substitution is a type of:</a:t>
                      </a:r>
                    </a:p>
                  </a:txBody>
                  <a:tcPr marL="94488" marR="94488" marT="46862" marB="4686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2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a)  Method used to calculate Risk</a:t>
                      </a:r>
                    </a:p>
                  </a:txBody>
                  <a:tcPr marL="94488" marR="94488" marT="46862" marB="4686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2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b)  Administrative Control</a:t>
                      </a:r>
                    </a:p>
                  </a:txBody>
                  <a:tcPr marL="94488" marR="94488" marT="46862" marB="4686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2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c)  Hazard Control</a:t>
                      </a:r>
                    </a:p>
                  </a:txBody>
                  <a:tcPr marL="94488" marR="94488" marT="46862" marB="4686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21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d)  None of the above</a:t>
                      </a:r>
                    </a:p>
                  </a:txBody>
                  <a:tcPr marL="94488" marR="94488" marT="46862" marB="4686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2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2.  Ventilation is a type of:</a:t>
                      </a:r>
                    </a:p>
                  </a:txBody>
                  <a:tcPr marL="94488" marR="94488" marT="46862" marB="4686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21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a)  Engineering Control</a:t>
                      </a:r>
                    </a:p>
                  </a:txBody>
                  <a:tcPr marL="94488" marR="94488" marT="46862" marB="4686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2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b)  Administrative Control</a:t>
                      </a:r>
                    </a:p>
                  </a:txBody>
                  <a:tcPr marL="94488" marR="94488" marT="46862" marB="4686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2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c)  PPE</a:t>
                      </a:r>
                    </a:p>
                  </a:txBody>
                  <a:tcPr marL="94488" marR="94488" marT="46862" marB="4686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2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3.  PPE is:</a:t>
                      </a:r>
                    </a:p>
                  </a:txBody>
                  <a:tcPr marL="94488" marR="94488" marT="46862" marB="4686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2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a)  First in OSHA’s hierarchy of control</a:t>
                      </a:r>
                    </a:p>
                  </a:txBody>
                  <a:tcPr marL="94488" marR="94488" marT="46862" marB="4686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2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b)  Last in OSHA’s hierarchy of control</a:t>
                      </a:r>
                    </a:p>
                  </a:txBody>
                  <a:tcPr marL="94488" marR="94488" marT="46862" marB="4686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2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c)  Not in OSHA’s hierarchy of control</a:t>
                      </a:r>
                    </a:p>
                  </a:txBody>
                  <a:tcPr marL="94488" marR="94488" marT="46862" marB="4686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2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d)  Not a Hazard Control at all</a:t>
                      </a:r>
                    </a:p>
                  </a:txBody>
                  <a:tcPr marL="94488" marR="94488" marT="46862" marB="4686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1184275" y="727075"/>
            <a:ext cx="4686300" cy="3516313"/>
          </a:xfrm>
          <a:ln/>
        </p:spPr>
      </p:sp>
      <p:sp>
        <p:nvSpPr>
          <p:cNvPr id="3" name="Notes Placeholder 2"/>
          <p:cNvSpPr>
            <a:spLocks noGrp="1"/>
          </p:cNvSpPr>
          <p:nvPr>
            <p:ph type="body" idx="1"/>
          </p:nvPr>
        </p:nvSpPr>
        <p:spPr/>
        <p:txBody>
          <a:bodyPr/>
          <a:lstStyle/>
          <a:p>
            <a:pPr eaLnBrk="1" hangingPunct="1">
              <a:defRPr/>
            </a:pPr>
            <a:r>
              <a:rPr lang="en-US" sz="1800" b="1" dirty="0"/>
              <a:t>OSHA and You!</a:t>
            </a:r>
          </a:p>
          <a:p>
            <a:pPr eaLnBrk="1" hangingPunct="1">
              <a:defRPr/>
            </a:pPr>
            <a:endParaRPr lang="en-US" dirty="0"/>
          </a:p>
          <a:p>
            <a:pPr marL="171941" indent="-171941">
              <a:lnSpc>
                <a:spcPct val="200000"/>
              </a:lnSpc>
              <a:buFont typeface="Arial" pitchFamily="34" charset="0"/>
              <a:buChar char="•"/>
              <a:defRPr/>
            </a:pPr>
            <a:r>
              <a:rPr lang="en-US" sz="1800" dirty="0"/>
              <a:t>You have rights!</a:t>
            </a:r>
          </a:p>
          <a:p>
            <a:pPr marL="171941" indent="-171941">
              <a:lnSpc>
                <a:spcPct val="200000"/>
              </a:lnSpc>
              <a:buFont typeface="Arial" pitchFamily="34" charset="0"/>
              <a:buChar char="•"/>
              <a:defRPr/>
            </a:pPr>
            <a:r>
              <a:rPr lang="en-US" sz="1800" dirty="0"/>
              <a:t>No retribution</a:t>
            </a:r>
          </a:p>
          <a:p>
            <a:pPr marL="171941" indent="-171941">
              <a:lnSpc>
                <a:spcPct val="200000"/>
              </a:lnSpc>
              <a:buFont typeface="Arial" pitchFamily="34" charset="0"/>
              <a:buChar char="•"/>
              <a:defRPr/>
            </a:pPr>
            <a:r>
              <a:rPr lang="en-US" sz="1800" dirty="0"/>
              <a:t>Filing a complaint</a:t>
            </a:r>
          </a:p>
          <a:p>
            <a:pPr>
              <a:defRPr/>
            </a:pPr>
            <a:endParaRPr lang="en-US" dirty="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F934FA46-41E9-418D-9F02-BB5C9EDFFE3A}" type="slidenum">
              <a:rPr lang="en-US" altLang="en-US"/>
              <a:pPr>
                <a:spcBef>
                  <a:spcPct val="0"/>
                </a:spcBef>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3CE746EE-1950-4149-9C21-D4EA56CC0D4E}" type="slidenum">
              <a:rPr lang="en-US" altLang="en-US"/>
              <a:pPr>
                <a:spcBef>
                  <a:spcPct val="0"/>
                </a:spcBef>
              </a:pPr>
              <a:t>30</a:t>
            </a:fld>
            <a:endParaRPr lang="en-US" altLang="en-US"/>
          </a:p>
        </p:txBody>
      </p:sp>
      <p:sp>
        <p:nvSpPr>
          <p:cNvPr id="89091" name="Rectangle 2"/>
          <p:cNvSpPr>
            <a:spLocks noGrp="1" noRot="1" noChangeAspect="1" noChangeArrowheads="1" noTextEdit="1"/>
          </p:cNvSpPr>
          <p:nvPr>
            <p:ph type="sldImg"/>
          </p:nvPr>
        </p:nvSpPr>
        <p:spPr>
          <a:xfrm>
            <a:off x="1257300" y="746125"/>
            <a:ext cx="4572000" cy="3429000"/>
          </a:xfrm>
          <a:ln/>
        </p:spPr>
      </p:sp>
      <p:sp>
        <p:nvSpPr>
          <p:cNvPr id="64516" name="Rectangle 3"/>
          <p:cNvSpPr>
            <a:spLocks noGrp="1" noChangeArrowheads="1"/>
          </p:cNvSpPr>
          <p:nvPr>
            <p:ph type="body" idx="1"/>
          </p:nvPr>
        </p:nvSpPr>
        <p:spPr>
          <a:xfrm>
            <a:off x="944563" y="4449763"/>
            <a:ext cx="5197475" cy="421957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b="1" dirty="0" smtClean="0"/>
              <a:t>Under the OSHA LAW, employers have a responsibility to provide a safe workplace. This is a short summary of key employer responsibilities and is not all inclusive:</a:t>
            </a:r>
          </a:p>
          <a:p>
            <a:pPr>
              <a:defRPr/>
            </a:pPr>
            <a:endParaRPr lang="en-US" b="1" dirty="0" smtClean="0"/>
          </a:p>
          <a:p>
            <a:pPr marL="171450" indent="-171450">
              <a:buFont typeface="Arial" pitchFamily="34" charset="0"/>
              <a:buChar char="•"/>
              <a:defRPr/>
            </a:pPr>
            <a:r>
              <a:rPr lang="en-US" b="1" i="1" dirty="0" smtClean="0"/>
              <a:t>Provide a workplace free from serious recognized hazards and comply with standards, rules and regulations issued under the OSH Act.</a:t>
            </a:r>
          </a:p>
          <a:p>
            <a:pPr marL="171450" indent="-171450">
              <a:buFont typeface="Arial" pitchFamily="34" charset="0"/>
              <a:buChar char="•"/>
              <a:defRPr/>
            </a:pPr>
            <a:endParaRPr lang="en-US" dirty="0" smtClean="0"/>
          </a:p>
          <a:p>
            <a:pPr marL="171450" indent="-171450">
              <a:buFont typeface="Arial" pitchFamily="34" charset="0"/>
              <a:buChar char="•"/>
              <a:defRPr/>
            </a:pPr>
            <a:r>
              <a:rPr lang="en-US" dirty="0" smtClean="0"/>
              <a:t>Examine workplace conditions to make sure they conform to applicable OSHA standards.</a:t>
            </a:r>
          </a:p>
          <a:p>
            <a:pPr marL="171450" indent="-171450">
              <a:buFont typeface="Arial" pitchFamily="34" charset="0"/>
              <a:buChar char="•"/>
              <a:defRPr/>
            </a:pPr>
            <a:endParaRPr lang="en-US" dirty="0" smtClean="0"/>
          </a:p>
          <a:p>
            <a:pPr marL="171450" indent="-171450">
              <a:buFont typeface="Arial" pitchFamily="34" charset="0"/>
              <a:buChar char="•"/>
              <a:defRPr/>
            </a:pPr>
            <a:r>
              <a:rPr lang="en-US" dirty="0" smtClean="0"/>
              <a:t>Make sure employees have and use safe tools and equipment and properly maintain this equipment.</a:t>
            </a:r>
          </a:p>
          <a:p>
            <a:pPr marL="171450" indent="-171450">
              <a:buFont typeface="Arial" pitchFamily="34" charset="0"/>
              <a:buChar char="•"/>
              <a:defRPr/>
            </a:pPr>
            <a:endParaRPr lang="en-US" dirty="0" smtClean="0"/>
          </a:p>
          <a:p>
            <a:pPr marL="171450" indent="-171450">
              <a:buFont typeface="Arial" pitchFamily="34" charset="0"/>
              <a:buChar char="•"/>
              <a:defRPr/>
            </a:pPr>
            <a:r>
              <a:rPr lang="en-US" dirty="0" smtClean="0"/>
              <a:t>Use color codes, posters, labels or signs to warn employees of potential hazards.</a:t>
            </a:r>
          </a:p>
          <a:p>
            <a:pPr marL="171450" indent="-171450">
              <a:buFont typeface="Arial" pitchFamily="34" charset="0"/>
              <a:buChar char="•"/>
              <a:defRPr/>
            </a:pPr>
            <a:endParaRPr lang="en-US" dirty="0" smtClean="0"/>
          </a:p>
          <a:p>
            <a:pPr marL="171450" indent="-171450">
              <a:buFont typeface="Arial" pitchFamily="34" charset="0"/>
              <a:buChar char="•"/>
              <a:defRPr/>
            </a:pPr>
            <a:r>
              <a:rPr lang="en-US" dirty="0" smtClean="0"/>
              <a:t>Establish or update operating procedures and communicate them so that employees follow safety and health requirements.</a:t>
            </a:r>
          </a:p>
          <a:p>
            <a:pPr>
              <a:defRPr/>
            </a:pPr>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28771EF5-2014-422A-8A67-491FC79148E5}" type="slidenum">
              <a:rPr lang="en-US" altLang="en-US">
                <a:solidFill>
                  <a:srgbClr val="000000"/>
                </a:solidFill>
              </a:rPr>
              <a:pPr>
                <a:spcBef>
                  <a:spcPct val="0"/>
                </a:spcBef>
              </a:pPr>
              <a:t>31</a:t>
            </a:fld>
            <a:endParaRPr lang="en-US" altLang="en-US">
              <a:solidFill>
                <a:srgbClr val="000000"/>
              </a:solidFill>
            </a:endParaRPr>
          </a:p>
        </p:txBody>
      </p:sp>
      <p:sp>
        <p:nvSpPr>
          <p:cNvPr id="91139"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96CC55DD-45EF-4715-A773-FA23E266BA5D}" type="slidenum">
              <a:rPr lang="en-US" altLang="en-US">
                <a:solidFill>
                  <a:srgbClr val="000000"/>
                </a:solidFill>
              </a:rPr>
              <a:pPr algn="r" eaLnBrk="1" hangingPunct="1">
                <a:spcBef>
                  <a:spcPct val="0"/>
                </a:spcBef>
              </a:pPr>
              <a:t>31</a:t>
            </a:fld>
            <a:endParaRPr lang="en-US" altLang="en-US">
              <a:solidFill>
                <a:srgbClr val="000000"/>
              </a:solidFill>
            </a:endParaRPr>
          </a:p>
        </p:txBody>
      </p:sp>
      <p:sp>
        <p:nvSpPr>
          <p:cNvPr id="91140" name="Rectangle 2"/>
          <p:cNvSpPr>
            <a:spLocks noGrp="1" noRot="1" noChangeAspect="1" noChangeArrowheads="1" noTextEdit="1"/>
          </p:cNvSpPr>
          <p:nvPr>
            <p:ph type="sldImg"/>
          </p:nvPr>
        </p:nvSpPr>
        <p:spPr>
          <a:xfrm>
            <a:off x="1200150" y="703263"/>
            <a:ext cx="4686300" cy="3514725"/>
          </a:xfrm>
          <a:ln/>
        </p:spPr>
      </p:sp>
      <p:sp>
        <p:nvSpPr>
          <p:cNvPr id="91141" name="Rectangle 3"/>
          <p:cNvSpPr>
            <a:spLocks noGrp="1" noChangeArrowheads="1"/>
          </p:cNvSpPr>
          <p:nvPr>
            <p:ph type="body" idx="1"/>
          </p:nvPr>
        </p:nvSpPr>
        <p:spPr>
          <a:xfrm>
            <a:off x="708025" y="4451350"/>
            <a:ext cx="5670550" cy="4451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t>Job Safety Analysis (JSA)</a:t>
            </a:r>
          </a:p>
          <a:p>
            <a:pPr eaLnBrk="1" hangingPunct="1"/>
            <a:endParaRPr lang="en-US" altLang="en-US" b="1" dirty="0" smtClean="0"/>
          </a:p>
          <a:p>
            <a:pPr eaLnBrk="1" hangingPunct="1"/>
            <a:r>
              <a:rPr lang="en-US" altLang="en-US" dirty="0" smtClean="0"/>
              <a:t>A tried and true method to identify and reduce the risk of workplace hazards is a  job safety analysis (JSA).</a:t>
            </a:r>
          </a:p>
          <a:p>
            <a:pPr eaLnBrk="1" hangingPunct="1"/>
            <a:endParaRPr lang="en-US" altLang="en-US" dirty="0" smtClean="0"/>
          </a:p>
          <a:p>
            <a:r>
              <a:rPr lang="en-US" altLang="en-US" dirty="0" smtClean="0"/>
              <a:t>In a JSA, each basic step of the job is analyzed to identify potential hazards and to recommend the safest way to do the job. Other terms used to describe this procedure are job hazard analysis (JHA) and job hazard breakdown.</a:t>
            </a:r>
          </a:p>
          <a:p>
            <a:endParaRPr lang="en-US" altLang="en-US" dirty="0" smtClean="0"/>
          </a:p>
          <a:p>
            <a:r>
              <a:rPr lang="en-US" altLang="en-US" b="1" dirty="0" smtClean="0"/>
              <a:t> </a:t>
            </a:r>
            <a:endParaRPr lang="en-US" altLang="en-US" dirty="0" smtClean="0"/>
          </a:p>
          <a:p>
            <a:pPr eaLnBrk="1" hangingPunct="1"/>
            <a:endParaRPr lang="en-US" alt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1200150" y="703263"/>
            <a:ext cx="4686300" cy="3514725"/>
          </a:xfrm>
          <a:ln/>
        </p:spPr>
      </p:sp>
      <p:sp>
        <p:nvSpPr>
          <p:cNvPr id="3" name="Notes Placeholder 2"/>
          <p:cNvSpPr>
            <a:spLocks noGrp="1"/>
          </p:cNvSpPr>
          <p:nvPr>
            <p:ph type="body" idx="1"/>
          </p:nvPr>
        </p:nvSpPr>
        <p:spPr/>
        <p:txBody>
          <a:bodyPr/>
          <a:lstStyle/>
          <a:p>
            <a:pPr>
              <a:defRPr/>
            </a:pPr>
            <a:r>
              <a:rPr lang="en-US" b="1" dirty="0" smtClean="0"/>
              <a:t>When To Conduct a Job Safety Analysis</a:t>
            </a:r>
          </a:p>
          <a:p>
            <a:pPr>
              <a:defRPr/>
            </a:pPr>
            <a:endParaRPr lang="en-US" sz="800" dirty="0" smtClean="0"/>
          </a:p>
          <a:p>
            <a:pPr>
              <a:defRPr/>
            </a:pPr>
            <a:r>
              <a:rPr lang="en-US" dirty="0" smtClean="0"/>
              <a:t>Ultimately, a JSA should be conducted on all work processes.  To begin use the list below for guidance.</a:t>
            </a:r>
          </a:p>
          <a:p>
            <a:pPr>
              <a:defRPr/>
            </a:pPr>
            <a:endParaRPr lang="en-US" sz="800" dirty="0" smtClean="0"/>
          </a:p>
          <a:p>
            <a:pPr marL="171450" indent="-171450">
              <a:buFont typeface="Arial" pitchFamily="34" charset="0"/>
              <a:buChar char="•"/>
              <a:defRPr/>
            </a:pPr>
            <a:r>
              <a:rPr lang="en-US" dirty="0" smtClean="0"/>
              <a:t>Jobs with the highest injury or illness rates</a:t>
            </a:r>
          </a:p>
          <a:p>
            <a:pPr marL="171450" indent="-171450">
              <a:buFont typeface="Arial" pitchFamily="34" charset="0"/>
              <a:buChar char="•"/>
              <a:defRPr/>
            </a:pPr>
            <a:endParaRPr lang="en-US" sz="800" dirty="0" smtClean="0"/>
          </a:p>
          <a:p>
            <a:pPr marL="171450" indent="-171450">
              <a:buFont typeface="Arial" pitchFamily="34" charset="0"/>
              <a:buChar char="•"/>
              <a:defRPr/>
            </a:pPr>
            <a:r>
              <a:rPr lang="en-US" dirty="0" smtClean="0"/>
              <a:t>Jobs with the potential to cause severe or disabling injuries or illness even if there is no history of previous accidents</a:t>
            </a:r>
          </a:p>
          <a:p>
            <a:pPr marL="171450" indent="-171450">
              <a:buFont typeface="Arial" pitchFamily="34" charset="0"/>
              <a:buChar char="•"/>
              <a:defRPr/>
            </a:pPr>
            <a:endParaRPr lang="en-US" sz="800" dirty="0" smtClean="0"/>
          </a:p>
          <a:p>
            <a:pPr marL="171450" indent="-171450">
              <a:buFont typeface="Arial" pitchFamily="34" charset="0"/>
              <a:buChar char="•"/>
              <a:defRPr/>
            </a:pPr>
            <a:r>
              <a:rPr lang="en-US" dirty="0" smtClean="0"/>
              <a:t>Jobs in which simple human error could lead to a severe accident or injury</a:t>
            </a:r>
          </a:p>
          <a:p>
            <a:pPr marL="171450" indent="-171450">
              <a:buFont typeface="Arial" pitchFamily="34" charset="0"/>
              <a:buChar char="•"/>
              <a:defRPr/>
            </a:pPr>
            <a:endParaRPr lang="en-US" sz="800" dirty="0" smtClean="0"/>
          </a:p>
          <a:p>
            <a:pPr marL="171450" indent="-171450">
              <a:buFont typeface="Arial" pitchFamily="34" charset="0"/>
              <a:buChar char="•"/>
              <a:defRPr/>
            </a:pPr>
            <a:r>
              <a:rPr lang="en-US" dirty="0" smtClean="0"/>
              <a:t>Jobs that are new or have undergone changes in processes and procedures</a:t>
            </a:r>
          </a:p>
          <a:p>
            <a:pPr marL="171450" indent="-171450">
              <a:buFont typeface="Arial" pitchFamily="34" charset="0"/>
              <a:buChar char="•"/>
              <a:defRPr/>
            </a:pPr>
            <a:endParaRPr lang="en-US" sz="800" dirty="0" smtClean="0"/>
          </a:p>
          <a:p>
            <a:pPr marL="171450" indent="-171450">
              <a:buFont typeface="Arial" pitchFamily="34" charset="0"/>
              <a:buChar char="•"/>
              <a:defRPr/>
            </a:pPr>
            <a:r>
              <a:rPr lang="en-US" dirty="0" smtClean="0"/>
              <a:t>Jobs complex enough to require written instructions</a:t>
            </a:r>
          </a:p>
          <a:p>
            <a:pPr marL="171450" indent="-171450">
              <a:buFont typeface="Arial" pitchFamily="34" charset="0"/>
              <a:buChar char="•"/>
              <a:defRPr/>
            </a:pPr>
            <a:endParaRPr lang="en-US" sz="800" dirty="0" smtClean="0"/>
          </a:p>
          <a:p>
            <a:pPr marL="171450" indent="-171450">
              <a:buFont typeface="Arial" pitchFamily="34" charset="0"/>
              <a:buChar char="•"/>
              <a:defRPr/>
            </a:pPr>
            <a:r>
              <a:rPr lang="en-US" dirty="0" smtClean="0"/>
              <a:t>Unusual jobs/use of new tools or machinery</a:t>
            </a:r>
          </a:p>
          <a:p>
            <a:pPr marL="171450" indent="-171450">
              <a:buFont typeface="Arial" pitchFamily="34" charset="0"/>
              <a:buChar char="•"/>
              <a:defRPr/>
            </a:pPr>
            <a:endParaRPr lang="en-US" sz="800" dirty="0" smtClean="0"/>
          </a:p>
          <a:p>
            <a:pPr marL="171450" indent="-171450">
              <a:buFont typeface="Arial" pitchFamily="34" charset="0"/>
              <a:buChar char="•"/>
              <a:defRPr/>
            </a:pPr>
            <a:r>
              <a:rPr lang="en-US" dirty="0" smtClean="0"/>
              <a:t>Tasks that require the interaction of multiple people or systems</a:t>
            </a:r>
          </a:p>
          <a:p>
            <a:pPr marL="171450" indent="-171450">
              <a:buFont typeface="Arial" pitchFamily="34" charset="0"/>
              <a:buChar char="•"/>
              <a:defRPr/>
            </a:pPr>
            <a:endParaRPr lang="en-US" sz="800" dirty="0" smtClean="0"/>
          </a:p>
          <a:p>
            <a:pPr marL="171450" indent="-171450">
              <a:buFont typeface="Arial" pitchFamily="34" charset="0"/>
              <a:buChar char="•"/>
              <a:defRPr/>
            </a:pPr>
            <a:r>
              <a:rPr lang="en-US" dirty="0" smtClean="0"/>
              <a:t>Any task in which an employee/supervisor has safety concerns</a:t>
            </a:r>
            <a:endParaRPr lang="en-US" dirty="0"/>
          </a:p>
        </p:txBody>
      </p:sp>
      <p:sp>
        <p:nvSpPr>
          <p:cNvPr id="93188"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BBF0BAFD-CC50-4A32-8723-C34B05BA7F5F}" type="slidenum">
              <a:rPr lang="en-US" altLang="en-US"/>
              <a:pPr>
                <a:spcBef>
                  <a:spcPct val="0"/>
                </a:spcBef>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xfrm>
            <a:off x="1200150" y="703263"/>
            <a:ext cx="4686300" cy="3514725"/>
          </a:xfrm>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b="1" smtClean="0"/>
              <a:t>NAVSEA Std. Item 009-74, 3.1.3</a:t>
            </a:r>
          </a:p>
          <a:p>
            <a:endParaRPr lang="en-US" altLang="en-US" sz="600" b="1" smtClean="0"/>
          </a:p>
          <a:p>
            <a:r>
              <a:rPr lang="en-US" altLang="en-US" smtClean="0"/>
              <a:t>3.1.3 A process for performing a Job Safety Analysis/Job Hazard Analysis (JSA/JHA) for:</a:t>
            </a:r>
          </a:p>
          <a:p>
            <a:endParaRPr lang="en-US" altLang="en-US" smtClean="0"/>
          </a:p>
          <a:p>
            <a:r>
              <a:rPr lang="en-US" altLang="en-US" smtClean="0"/>
              <a:t>3.1.3.1 Processes and equipment new to the worksite.</a:t>
            </a:r>
          </a:p>
          <a:p>
            <a:endParaRPr lang="en-US" altLang="en-US" smtClean="0"/>
          </a:p>
          <a:p>
            <a:r>
              <a:rPr lang="en-US" altLang="en-US" smtClean="0"/>
              <a:t>3.1.3.2 Existing processes and equipment that have been involved in mishaps or near misses.</a:t>
            </a:r>
          </a:p>
          <a:p>
            <a:endParaRPr lang="en-US" altLang="en-US" smtClean="0"/>
          </a:p>
          <a:p>
            <a:r>
              <a:rPr lang="en-US" altLang="en-US" smtClean="0"/>
              <a:t>3.1.3.3 Maintain a copy of each JSA/JHA which shall be available for review by the SUPERVISOR upon request.</a:t>
            </a:r>
          </a:p>
          <a:p>
            <a:endParaRPr lang="en-US" altLang="en-US" smtClean="0"/>
          </a:p>
          <a:p>
            <a:r>
              <a:rPr lang="en-US" altLang="en-US" smtClean="0"/>
              <a:t>3.1.4 A process for identification, communication, abatement, and prevention of unsafe conditions and work practices.</a:t>
            </a:r>
          </a:p>
          <a:p>
            <a:endParaRPr lang="en-US" altLang="en-US"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8F939AF-E669-414B-90D5-7DF6D9C0331B}" type="slidenum">
              <a:rPr lang="en-US" altLang="en-US"/>
              <a:pPr/>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1200150" y="703263"/>
            <a:ext cx="4686300" cy="3514725"/>
          </a:xfrm>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The Benefits of a JSA</a:t>
            </a:r>
          </a:p>
          <a:p>
            <a:endParaRPr lang="en-US" altLang="en-US" sz="800" smtClean="0"/>
          </a:p>
          <a:p>
            <a:r>
              <a:rPr lang="en-US" altLang="en-US" smtClean="0"/>
              <a:t>List below the benefits of conducting a Job Safety Analysis.</a:t>
            </a:r>
          </a:p>
          <a:p>
            <a:endParaRPr lang="en-US" altLang="en-US" smtClean="0"/>
          </a:p>
        </p:txBody>
      </p:sp>
      <p:sp>
        <p:nvSpPr>
          <p:cNvPr id="97284"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2C251F77-7E1F-43EB-9B14-6F63D606EAD8}" type="slidenum">
              <a:rPr lang="en-US" altLang="en-US">
                <a:solidFill>
                  <a:srgbClr val="000000"/>
                </a:solidFill>
              </a:rPr>
              <a:pPr>
                <a:spcBef>
                  <a:spcPct val="0"/>
                </a:spcBef>
              </a:pPr>
              <a:t>34</a:t>
            </a:fld>
            <a:endParaRPr lang="en-US" altLang="en-US">
              <a:solidFill>
                <a:srgbClr val="000000"/>
              </a:solidFill>
            </a:endParaRPr>
          </a:p>
        </p:txBody>
      </p:sp>
      <p:graphicFrame>
        <p:nvGraphicFramePr>
          <p:cNvPr id="2" name="Table 1"/>
          <p:cNvGraphicFramePr>
            <a:graphicFrameLocks noGrp="1"/>
          </p:cNvGraphicFramePr>
          <p:nvPr/>
        </p:nvGraphicFramePr>
        <p:xfrm>
          <a:off x="876300" y="5219700"/>
          <a:ext cx="5257800" cy="2967040"/>
        </p:xfrm>
        <a:graphic>
          <a:graphicData uri="http://schemas.openxmlformats.org/drawingml/2006/table">
            <a:tbl>
              <a:tblPr firstRow="1" bandRow="1">
                <a:tableStyleId>{5C22544A-7EE6-4342-B048-85BDC9FD1C3A}</a:tableStyleId>
              </a:tblPr>
              <a:tblGrid>
                <a:gridCol w="5257800"/>
              </a:tblGrid>
              <a:tr h="370880">
                <a:tc>
                  <a:txBody>
                    <a:bodyPr/>
                    <a:lstStyle/>
                    <a:p>
                      <a:pPr algn="ctr"/>
                      <a:r>
                        <a:rPr lang="en-US" sz="1800" dirty="0" smtClean="0">
                          <a:solidFill>
                            <a:schemeClr val="tx1"/>
                          </a:solidFill>
                        </a:rPr>
                        <a:t>Benefits</a:t>
                      </a:r>
                      <a:endParaRPr lang="en-US" sz="1800" dirty="0">
                        <a:solidFill>
                          <a:schemeClr val="tx1"/>
                        </a:solidFill>
                      </a:endParaRPr>
                    </a:p>
                  </a:txBody>
                  <a:tcPr marT="45725" marB="45725"/>
                </a:tc>
              </a:tr>
              <a:tr h="370880">
                <a:tc>
                  <a:txBody>
                    <a:bodyPr/>
                    <a:lstStyle/>
                    <a:p>
                      <a:endParaRPr lang="en-US" sz="1800" dirty="0"/>
                    </a:p>
                  </a:txBody>
                  <a:tcPr marT="45725" marB="45725"/>
                </a:tc>
              </a:tr>
              <a:tr h="370880">
                <a:tc>
                  <a:txBody>
                    <a:bodyPr/>
                    <a:lstStyle/>
                    <a:p>
                      <a:endParaRPr lang="en-US" sz="1800" dirty="0"/>
                    </a:p>
                  </a:txBody>
                  <a:tcPr marT="45725" marB="45725"/>
                </a:tc>
              </a:tr>
              <a:tr h="370880">
                <a:tc>
                  <a:txBody>
                    <a:bodyPr/>
                    <a:lstStyle/>
                    <a:p>
                      <a:endParaRPr lang="en-US" sz="1800" dirty="0"/>
                    </a:p>
                  </a:txBody>
                  <a:tcPr marT="45725" marB="45725"/>
                </a:tc>
              </a:tr>
              <a:tr h="370880">
                <a:tc>
                  <a:txBody>
                    <a:bodyPr/>
                    <a:lstStyle/>
                    <a:p>
                      <a:endParaRPr lang="en-US" sz="1800" dirty="0"/>
                    </a:p>
                  </a:txBody>
                  <a:tcPr marT="45725" marB="45725"/>
                </a:tc>
              </a:tr>
              <a:tr h="370880">
                <a:tc>
                  <a:txBody>
                    <a:bodyPr/>
                    <a:lstStyle/>
                    <a:p>
                      <a:endParaRPr lang="en-US" sz="1800" dirty="0"/>
                    </a:p>
                  </a:txBody>
                  <a:tcPr marT="45725" marB="45725"/>
                </a:tc>
              </a:tr>
              <a:tr h="370880">
                <a:tc>
                  <a:txBody>
                    <a:bodyPr/>
                    <a:lstStyle/>
                    <a:p>
                      <a:endParaRPr lang="en-US" sz="1800" dirty="0"/>
                    </a:p>
                  </a:txBody>
                  <a:tcPr marT="45725" marB="45725"/>
                </a:tc>
              </a:tr>
              <a:tr h="370880">
                <a:tc>
                  <a:txBody>
                    <a:bodyPr/>
                    <a:lstStyle/>
                    <a:p>
                      <a:endParaRPr lang="en-US" sz="1800" dirty="0"/>
                    </a:p>
                  </a:txBody>
                  <a:tcPr marT="45725" marB="45725"/>
                </a:tc>
              </a:tr>
            </a:tbl>
          </a:graphicData>
        </a:graphic>
      </p:graphicFrame>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xfrm>
            <a:off x="1181100" y="723900"/>
            <a:ext cx="4686300" cy="3514725"/>
          </a:xfrm>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The Benefits of a JSA</a:t>
            </a:r>
          </a:p>
          <a:p>
            <a:endParaRPr lang="en-US" altLang="en-US" sz="800" smtClean="0"/>
          </a:p>
          <a:p>
            <a:r>
              <a:rPr lang="en-US" altLang="en-US" smtClean="0"/>
              <a:t>Initial benefits from developing a JSA will become clear in the preparation stage. The analysis process may identify previously undetected hazards and increase the job knowledge of those participating. Safety and health awareness is raised, communication between workers and supervisors is improved, and acceptance of safe work procedures is promoted.</a:t>
            </a:r>
          </a:p>
          <a:p>
            <a:endParaRPr lang="en-US" altLang="en-US" smtClean="0"/>
          </a:p>
          <a:p>
            <a:r>
              <a:rPr lang="en-US" altLang="en-US" smtClean="0"/>
              <a:t>A JSA can, and in most cases should, become a written work procedure.  This process can form the basis for regular contact between supervisors and workers. It can serve as a teaching aid for initial job training and as a briefing guide for infrequent jobs. It may be used as a standard for health and safety inspections or observations. In particular, a JSA will assist in completing comprehensive incident investigations.</a:t>
            </a:r>
          </a:p>
        </p:txBody>
      </p:sp>
      <p:sp>
        <p:nvSpPr>
          <p:cNvPr id="99332"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B645EAB7-BA7A-406A-8047-50C0AD62BE84}" type="slidenum">
              <a:rPr lang="en-US" altLang="en-US">
                <a:solidFill>
                  <a:srgbClr val="000000"/>
                </a:solidFill>
              </a:rPr>
              <a:pPr>
                <a:spcBef>
                  <a:spcPct val="0"/>
                </a:spcBef>
              </a:pPr>
              <a:t>35</a:t>
            </a:fld>
            <a:endParaRPr lang="en-US" altLang="en-US">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xfrm>
            <a:off x="1200150" y="703263"/>
            <a:ext cx="4686300" cy="3514725"/>
          </a:xfrm>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Who Should Conduct the JSA</a:t>
            </a:r>
          </a:p>
          <a:p>
            <a:endParaRPr lang="en-US" altLang="en-US" sz="800" smtClean="0"/>
          </a:p>
          <a:p>
            <a:r>
              <a:rPr lang="en-US" altLang="en-US" smtClean="0"/>
              <a:t>Initially JSA’s are often conducted with a small team such as a Safety Technician, Production Lead or Supervisor, and a Production Worker.  However, as the process is better understood through experience and training, many organizations rely on their front-line production workers to perform JSA’s. </a:t>
            </a:r>
          </a:p>
          <a:p>
            <a:endParaRPr lang="en-US" altLang="en-US" smtClean="0"/>
          </a:p>
        </p:txBody>
      </p:sp>
      <p:sp>
        <p:nvSpPr>
          <p:cNvPr id="101380"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361788A6-08B5-4C43-AADD-D55C3C3461B2}" type="slidenum">
              <a:rPr lang="en-US" altLang="en-US">
                <a:solidFill>
                  <a:srgbClr val="000000"/>
                </a:solidFill>
              </a:rPr>
              <a:pPr>
                <a:spcBef>
                  <a:spcPct val="0"/>
                </a:spcBef>
              </a:pPr>
              <a:t>36</a:t>
            </a:fld>
            <a:endParaRPr lang="en-US" altLang="en-US">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3263"/>
            <a:ext cx="4686300" cy="3514725"/>
          </a:xfrm>
        </p:spPr>
      </p:sp>
      <p:sp>
        <p:nvSpPr>
          <p:cNvPr id="3" name="Notes Placeholder 2"/>
          <p:cNvSpPr>
            <a:spLocks noGrp="1"/>
          </p:cNvSpPr>
          <p:nvPr>
            <p:ph type="body" idx="1"/>
          </p:nvPr>
        </p:nvSpPr>
        <p:spPr/>
        <p:txBody>
          <a:bodyPr/>
          <a:lstStyle/>
          <a:p>
            <a:r>
              <a:rPr lang="en-US" altLang="en-US" b="1" dirty="0" smtClean="0"/>
              <a:t>The Four Basic Steps</a:t>
            </a:r>
          </a:p>
          <a:p>
            <a:endParaRPr lang="en-US" altLang="en-US" sz="800" dirty="0" smtClean="0"/>
          </a:p>
          <a:p>
            <a:r>
              <a:rPr lang="en-US" altLang="en-US" dirty="0" smtClean="0"/>
              <a:t>Four basic stages in conducting a JSA are:</a:t>
            </a:r>
          </a:p>
          <a:p>
            <a:endParaRPr lang="en-US" altLang="en-US" dirty="0" smtClean="0"/>
          </a:p>
          <a:p>
            <a:r>
              <a:rPr lang="en-US" altLang="en-US" dirty="0" smtClean="0"/>
              <a:t>• Selecting the job to be analyzed</a:t>
            </a:r>
          </a:p>
          <a:p>
            <a:endParaRPr lang="en-US" altLang="en-US" dirty="0" smtClean="0"/>
          </a:p>
          <a:p>
            <a:r>
              <a:rPr lang="en-US" altLang="en-US" dirty="0" smtClean="0"/>
              <a:t>• Breaking the job down into a sequence of steps</a:t>
            </a:r>
          </a:p>
          <a:p>
            <a:endParaRPr lang="en-US" altLang="en-US" dirty="0" smtClean="0"/>
          </a:p>
          <a:p>
            <a:r>
              <a:rPr lang="en-US" altLang="en-US" dirty="0" smtClean="0"/>
              <a:t>• Identifying potential hazards</a:t>
            </a:r>
          </a:p>
          <a:p>
            <a:endParaRPr lang="en-US" altLang="en-US" dirty="0" smtClean="0"/>
          </a:p>
          <a:p>
            <a:r>
              <a:rPr lang="en-US" altLang="en-US" dirty="0" smtClean="0"/>
              <a:t>• Determining preventive measures to overcome these hazards</a:t>
            </a:r>
            <a:endParaRPr lang="en-US" dirty="0"/>
          </a:p>
        </p:txBody>
      </p:sp>
      <p:sp>
        <p:nvSpPr>
          <p:cNvPr id="4" name="Slide Number Placeholder 3"/>
          <p:cNvSpPr>
            <a:spLocks noGrp="1"/>
          </p:cNvSpPr>
          <p:nvPr>
            <p:ph type="sldNum" sz="quarter" idx="10"/>
          </p:nvPr>
        </p:nvSpPr>
        <p:spPr/>
        <p:txBody>
          <a:bodyPr/>
          <a:lstStyle/>
          <a:p>
            <a:fld id="{07CE2FDA-F577-4903-A0EF-19EB496EF41C}" type="slidenum">
              <a:rPr lang="en-US" altLang="en-US" smtClean="0"/>
              <a:pPr/>
              <a:t>37</a:t>
            </a:fld>
            <a:endParaRPr lang="en-US" altLang="en-US"/>
          </a:p>
        </p:txBody>
      </p:sp>
    </p:spTree>
    <p:extLst>
      <p:ext uri="{BB962C8B-B14F-4D97-AF65-F5344CB8AC3E}">
        <p14:creationId xmlns:p14="http://schemas.microsoft.com/office/powerpoint/2010/main" val="32505466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xfrm>
            <a:off x="1200150" y="703263"/>
            <a:ext cx="4686300" cy="3514725"/>
          </a:xfrm>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Selecting the Job to Be Analyzed</a:t>
            </a:r>
          </a:p>
          <a:p>
            <a:endParaRPr lang="en-US" altLang="en-US" sz="800" dirty="0" smtClean="0"/>
          </a:p>
          <a:p>
            <a:r>
              <a:rPr lang="en-US" altLang="en-US" dirty="0" smtClean="0"/>
              <a:t>All jobs should be subjected to a JSA.  Another consideration is that each JSA will require revision whenever equipment materials, processes, or the environment change. For these reasons, it is usually necessary to identify which jobs are to be analyzed. Even if analysis of all jobs is planned, this step ensures that the most critical jobs are examined first as mentioned in the previous pages.</a:t>
            </a:r>
          </a:p>
        </p:txBody>
      </p:sp>
      <p:sp>
        <p:nvSpPr>
          <p:cNvPr id="105476"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674E1610-0DE5-4FC1-AE86-787E8D94EB8C}" type="slidenum">
              <a:rPr lang="en-US" altLang="en-US">
                <a:solidFill>
                  <a:srgbClr val="000000"/>
                </a:solidFill>
              </a:rPr>
              <a:pPr>
                <a:spcBef>
                  <a:spcPct val="0"/>
                </a:spcBef>
              </a:pPr>
              <a:t>38</a:t>
            </a:fld>
            <a:endParaRPr lang="en-US" altLang="en-US">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3263"/>
            <a:ext cx="4686300" cy="3514725"/>
          </a:xfrm>
        </p:spPr>
      </p:sp>
      <p:sp>
        <p:nvSpPr>
          <p:cNvPr id="3" name="Notes Placeholder 2"/>
          <p:cNvSpPr>
            <a:spLocks noGrp="1"/>
          </p:cNvSpPr>
          <p:nvPr>
            <p:ph type="body" idx="1"/>
          </p:nvPr>
        </p:nvSpPr>
        <p:spPr/>
        <p:txBody>
          <a:bodyPr/>
          <a:lstStyle/>
          <a:p>
            <a:r>
              <a:rPr lang="en-US" altLang="en-US" b="1" dirty="0" smtClean="0"/>
              <a:t>Your JSA!</a:t>
            </a:r>
          </a:p>
          <a:p>
            <a:endParaRPr lang="en-US" altLang="en-US" b="1" dirty="0" smtClean="0"/>
          </a:p>
          <a:p>
            <a:r>
              <a:rPr lang="en-US" altLang="en-US" b="1" dirty="0" smtClean="0"/>
              <a:t>From slides 39 to 47 you will be asked to complete a JSA on a job task that you commonly perform.</a:t>
            </a:r>
          </a:p>
          <a:p>
            <a:endParaRPr lang="en-US" altLang="en-US" b="1" dirty="0" smtClean="0"/>
          </a:p>
          <a:p>
            <a:r>
              <a:rPr lang="en-US" altLang="en-US" dirty="0" smtClean="0"/>
              <a:t>Step One.  Using the form at the top of this page select a job that you commonly perform and write it in the blank above.</a:t>
            </a:r>
          </a:p>
          <a:p>
            <a:endParaRPr lang="en-US" dirty="0"/>
          </a:p>
        </p:txBody>
      </p:sp>
      <p:sp>
        <p:nvSpPr>
          <p:cNvPr id="4" name="Slide Number Placeholder 3"/>
          <p:cNvSpPr>
            <a:spLocks noGrp="1"/>
          </p:cNvSpPr>
          <p:nvPr>
            <p:ph type="sldNum" sz="quarter" idx="10"/>
          </p:nvPr>
        </p:nvSpPr>
        <p:spPr/>
        <p:txBody>
          <a:bodyPr/>
          <a:lstStyle/>
          <a:p>
            <a:fld id="{07CE2FDA-F577-4903-A0EF-19EB496EF41C}" type="slidenum">
              <a:rPr lang="en-US" altLang="en-US" smtClean="0"/>
              <a:pPr/>
              <a:t>39</a:t>
            </a:fld>
            <a:endParaRPr lang="en-US" altLang="en-US"/>
          </a:p>
        </p:txBody>
      </p:sp>
    </p:spTree>
    <p:extLst>
      <p:ext uri="{BB962C8B-B14F-4D97-AF65-F5344CB8AC3E}">
        <p14:creationId xmlns:p14="http://schemas.microsoft.com/office/powerpoint/2010/main" val="1547279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200150" y="703263"/>
            <a:ext cx="4686300" cy="3514725"/>
          </a:xfrm>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t>Employee’s Responsibilities and Rights</a:t>
            </a:r>
          </a:p>
          <a:p>
            <a:pPr eaLnBrk="1" hangingPunct="1"/>
            <a:endParaRPr lang="en-US" altLang="en-US" smtClean="0"/>
          </a:p>
          <a:p>
            <a:pPr eaLnBrk="1" hangingPunct="1"/>
            <a:r>
              <a:rPr lang="en-US" altLang="en-US" smtClean="0"/>
              <a:t>Responsibilities include:</a:t>
            </a:r>
          </a:p>
          <a:p>
            <a:pPr eaLnBrk="1" hangingPunct="1">
              <a:buFontTx/>
              <a:buChar char="•"/>
            </a:pPr>
            <a:r>
              <a:rPr lang="en-US" altLang="en-US" smtClean="0"/>
              <a:t>  Complying with OSHA standards _____</a:t>
            </a:r>
          </a:p>
          <a:p>
            <a:pPr eaLnBrk="1" hangingPunct="1">
              <a:buFontTx/>
              <a:buChar char="•"/>
            </a:pPr>
            <a:r>
              <a:rPr lang="en-US" altLang="en-US" smtClean="0"/>
              <a:t>  Wearing required PPE _____</a:t>
            </a:r>
          </a:p>
          <a:p>
            <a:pPr eaLnBrk="1" hangingPunct="1">
              <a:buFontTx/>
              <a:buChar char="•"/>
            </a:pPr>
            <a:r>
              <a:rPr lang="en-US" altLang="en-US" smtClean="0"/>
              <a:t>  Reporting hazards to supervisor _____</a:t>
            </a:r>
          </a:p>
          <a:p>
            <a:pPr eaLnBrk="1" hangingPunct="1">
              <a:buFontTx/>
              <a:buChar char="•"/>
            </a:pPr>
            <a:r>
              <a:rPr lang="en-US" altLang="en-US" smtClean="0"/>
              <a:t>  Complying with your organization’s rules and policies _____</a:t>
            </a:r>
          </a:p>
          <a:p>
            <a:pPr eaLnBrk="1" hangingPunct="1">
              <a:buFontTx/>
              <a:buChar char="•"/>
            </a:pPr>
            <a:endParaRPr lang="en-US" altLang="en-US" smtClean="0"/>
          </a:p>
          <a:p>
            <a:pPr eaLnBrk="1" hangingPunct="1"/>
            <a:r>
              <a:rPr lang="en-US" altLang="en-US" i="1" smtClean="0"/>
              <a:t>Rate yourself on how often you fulfill each of your responsibilities above.  “1” is less than 50% of the time; “2” is 50% to 75% of the time; “3” is 75% to 100% of the time. How might your scores impact your risk of injury?</a:t>
            </a:r>
          </a:p>
          <a:p>
            <a:pPr eaLnBrk="1" hangingPunct="1"/>
            <a:endParaRPr lang="en-US" altLang="en-US" smtClean="0"/>
          </a:p>
          <a:p>
            <a:pPr eaLnBrk="1" hangingPunct="1"/>
            <a:r>
              <a:rPr lang="en-US" altLang="en-US" smtClean="0"/>
              <a:t>Rights include:</a:t>
            </a:r>
          </a:p>
          <a:p>
            <a:pPr eaLnBrk="1" hangingPunct="1">
              <a:buFontTx/>
              <a:buChar char="•"/>
            </a:pPr>
            <a:r>
              <a:rPr lang="en-US" altLang="en-US" smtClean="0"/>
              <a:t>  Reviewing standards</a:t>
            </a:r>
          </a:p>
          <a:p>
            <a:pPr eaLnBrk="1" hangingPunct="1">
              <a:buFontTx/>
              <a:buChar char="•"/>
            </a:pPr>
            <a:r>
              <a:rPr lang="en-US" altLang="en-US" smtClean="0"/>
              <a:t>  Receiving training</a:t>
            </a:r>
          </a:p>
          <a:p>
            <a:pPr eaLnBrk="1" hangingPunct="1">
              <a:buFontTx/>
              <a:buChar char="•"/>
            </a:pPr>
            <a:r>
              <a:rPr lang="en-US" altLang="en-US" smtClean="0"/>
              <a:t>  Requesting an OSHA investigation (employer or OSHA) and receiving</a:t>
            </a:r>
          </a:p>
          <a:p>
            <a:pPr eaLnBrk="1" hangingPunct="1"/>
            <a:r>
              <a:rPr lang="en-US" altLang="en-US" smtClean="0"/>
              <a:t>   feedback upon request</a:t>
            </a:r>
          </a:p>
          <a:p>
            <a:pPr eaLnBrk="1" hangingPunct="1">
              <a:buFontTx/>
              <a:buChar char="•"/>
            </a:pPr>
            <a:r>
              <a:rPr lang="en-US" altLang="en-US" smtClean="0"/>
              <a:t>  Reviewing the OSHA 300 Log</a:t>
            </a:r>
          </a:p>
          <a:p>
            <a:endParaRPr lang="en-US" altLang="en-US"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2C6AC313-335E-4AF6-AA8F-EB7B2D321D00}" type="slidenum">
              <a:rPr lang="en-US" altLang="en-US"/>
              <a:pPr>
                <a:spcBef>
                  <a:spcPct val="0"/>
                </a:spcBef>
              </a:pPr>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xfrm>
            <a:off x="1200150" y="703263"/>
            <a:ext cx="4686300" cy="3514725"/>
          </a:xfrm>
          <a:ln/>
        </p:spPr>
      </p:sp>
      <p:sp>
        <p:nvSpPr>
          <p:cNvPr id="109571" name="Notes Placeholder 2"/>
          <p:cNvSpPr>
            <a:spLocks noGrp="1"/>
          </p:cNvSpPr>
          <p:nvPr>
            <p:ph type="body" idx="1"/>
          </p:nvPr>
        </p:nvSpPr>
        <p:spPr>
          <a:xfrm>
            <a:off x="723900" y="4457700"/>
            <a:ext cx="5670550"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Breakdown the Job</a:t>
            </a:r>
          </a:p>
          <a:p>
            <a:endParaRPr lang="en-US" altLang="en-US" sz="800" dirty="0" smtClean="0"/>
          </a:p>
          <a:p>
            <a:r>
              <a:rPr lang="en-US" altLang="en-US" dirty="0" smtClean="0"/>
              <a:t>After a job has been chosen for analysis, the next stage is to break the job into steps. A job step is defined as a segment of the operation necessary to advance the work. </a:t>
            </a:r>
          </a:p>
          <a:p>
            <a:endParaRPr lang="en-US" altLang="en-US" sz="800" dirty="0" smtClean="0"/>
          </a:p>
          <a:p>
            <a:r>
              <a:rPr lang="en-US" altLang="en-US" dirty="0" smtClean="0"/>
              <a:t>Care must be taken not to make the steps too general. Missing specific steps and their associated hazards will not help. On the other hand, if they are too detailed, there will be too many steps. A rule of thumb is that most jobs can be described in less than ten steps. If more steps are required, you might want to divide the job into two segments, each with its separate JSA, or combine steps where appropriate. </a:t>
            </a:r>
            <a:endParaRPr lang="en-US" altLang="en-US" dirty="0" smtClean="0">
              <a:solidFill>
                <a:srgbClr val="FF0000"/>
              </a:solidFill>
            </a:endParaRPr>
          </a:p>
          <a:p>
            <a:endParaRPr lang="en-US" altLang="en-US" sz="800" dirty="0" smtClean="0"/>
          </a:p>
          <a:p>
            <a:r>
              <a:rPr lang="en-US" altLang="en-US" dirty="0" smtClean="0"/>
              <a:t>An important point to remember is to keep the steps in their correct sequence. Any step which is out of order may miss serious potential hazards or introduce hazards which do not actually exist.</a:t>
            </a:r>
          </a:p>
          <a:p>
            <a:endParaRPr lang="en-US" altLang="en-US" sz="800" dirty="0" smtClean="0"/>
          </a:p>
          <a:p>
            <a:r>
              <a:rPr lang="en-US" altLang="en-US" dirty="0" smtClean="0"/>
              <a:t>Each step is recorded in sequence. Make notes about what is done rather than how it is done. Each item is started with an action verb. This part of the analysis is usually prepared by knowing or watching a worker do the job. The observer is normally the immediate supervisor.  </a:t>
            </a:r>
          </a:p>
        </p:txBody>
      </p:sp>
      <p:sp>
        <p:nvSpPr>
          <p:cNvPr id="109572"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6CEA4772-D13E-4205-8CE2-BECC9F28F142}" type="slidenum">
              <a:rPr lang="en-US" altLang="en-US">
                <a:solidFill>
                  <a:srgbClr val="000000"/>
                </a:solidFill>
              </a:rPr>
              <a:pPr>
                <a:spcBef>
                  <a:spcPct val="0"/>
                </a:spcBef>
              </a:pPr>
              <a:t>40</a:t>
            </a:fld>
            <a:endParaRPr lang="en-US" altLang="en-US">
              <a:solidFill>
                <a:srgbClr val="000000"/>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3263"/>
            <a:ext cx="4686300" cy="3514725"/>
          </a:xfrm>
        </p:spPr>
      </p:sp>
      <p:sp>
        <p:nvSpPr>
          <p:cNvPr id="3" name="Notes Placeholder 2"/>
          <p:cNvSpPr>
            <a:spLocks noGrp="1"/>
          </p:cNvSpPr>
          <p:nvPr>
            <p:ph type="body" idx="1"/>
          </p:nvPr>
        </p:nvSpPr>
        <p:spPr/>
        <p:txBody>
          <a:bodyPr/>
          <a:lstStyle/>
          <a:p>
            <a:r>
              <a:rPr lang="en-US" altLang="en-US" b="1" dirty="0" smtClean="0"/>
              <a:t>Breakdown the Job</a:t>
            </a:r>
          </a:p>
          <a:p>
            <a:endParaRPr lang="en-US" altLang="en-US" b="1" dirty="0" smtClean="0"/>
          </a:p>
          <a:p>
            <a:r>
              <a:rPr lang="en-US" altLang="en-US" dirty="0" smtClean="0"/>
              <a:t>Above is an example of breaking down the job.</a:t>
            </a:r>
          </a:p>
          <a:p>
            <a:endParaRPr lang="en-US" dirty="0"/>
          </a:p>
        </p:txBody>
      </p:sp>
      <p:sp>
        <p:nvSpPr>
          <p:cNvPr id="4" name="Slide Number Placeholder 3"/>
          <p:cNvSpPr>
            <a:spLocks noGrp="1"/>
          </p:cNvSpPr>
          <p:nvPr>
            <p:ph type="sldNum" sz="quarter" idx="10"/>
          </p:nvPr>
        </p:nvSpPr>
        <p:spPr/>
        <p:txBody>
          <a:bodyPr/>
          <a:lstStyle/>
          <a:p>
            <a:fld id="{07CE2FDA-F577-4903-A0EF-19EB496EF41C}" type="slidenum">
              <a:rPr lang="en-US" altLang="en-US" smtClean="0"/>
              <a:pPr/>
              <a:t>41</a:t>
            </a:fld>
            <a:endParaRPr lang="en-US" altLang="en-US"/>
          </a:p>
        </p:txBody>
      </p:sp>
    </p:spTree>
    <p:extLst>
      <p:ext uri="{BB962C8B-B14F-4D97-AF65-F5344CB8AC3E}">
        <p14:creationId xmlns:p14="http://schemas.microsoft.com/office/powerpoint/2010/main" val="10900003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3263"/>
            <a:ext cx="4686300" cy="3514725"/>
          </a:xfrm>
        </p:spPr>
      </p:sp>
      <p:sp>
        <p:nvSpPr>
          <p:cNvPr id="3" name="Notes Placeholder 2"/>
          <p:cNvSpPr>
            <a:spLocks noGrp="1"/>
          </p:cNvSpPr>
          <p:nvPr>
            <p:ph type="body" idx="1"/>
          </p:nvPr>
        </p:nvSpPr>
        <p:spPr/>
        <p:txBody>
          <a:bodyPr/>
          <a:lstStyle/>
          <a:p>
            <a:r>
              <a:rPr lang="en-US" altLang="en-US" b="1" dirty="0" smtClean="0"/>
              <a:t>Breakdown the Job</a:t>
            </a:r>
          </a:p>
          <a:p>
            <a:endParaRPr lang="en-US" altLang="en-US" b="1" dirty="0" smtClean="0"/>
          </a:p>
          <a:p>
            <a:r>
              <a:rPr lang="en-US" altLang="en-US" dirty="0" smtClean="0"/>
              <a:t>Step 2.  Now, using the form above or continuing with the form you started on page 39, break the job down in column 2.</a:t>
            </a:r>
          </a:p>
          <a:p>
            <a:endParaRPr lang="en-US" dirty="0"/>
          </a:p>
        </p:txBody>
      </p:sp>
      <p:sp>
        <p:nvSpPr>
          <p:cNvPr id="4" name="Slide Number Placeholder 3"/>
          <p:cNvSpPr>
            <a:spLocks noGrp="1"/>
          </p:cNvSpPr>
          <p:nvPr>
            <p:ph type="sldNum" sz="quarter" idx="10"/>
          </p:nvPr>
        </p:nvSpPr>
        <p:spPr/>
        <p:txBody>
          <a:bodyPr/>
          <a:lstStyle/>
          <a:p>
            <a:fld id="{07CE2FDA-F577-4903-A0EF-19EB496EF41C}" type="slidenum">
              <a:rPr lang="en-US" altLang="en-US" smtClean="0"/>
              <a:pPr/>
              <a:t>42</a:t>
            </a:fld>
            <a:endParaRPr lang="en-US" altLang="en-US"/>
          </a:p>
        </p:txBody>
      </p:sp>
    </p:spTree>
    <p:extLst>
      <p:ext uri="{BB962C8B-B14F-4D97-AF65-F5344CB8AC3E}">
        <p14:creationId xmlns:p14="http://schemas.microsoft.com/office/powerpoint/2010/main" val="31588428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xfrm>
            <a:off x="1200150" y="703263"/>
            <a:ext cx="4686300" cy="3514725"/>
          </a:xfrm>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Identify Hazards</a:t>
            </a:r>
          </a:p>
          <a:p>
            <a:endParaRPr lang="en-US" altLang="en-US" sz="800" dirty="0" smtClean="0"/>
          </a:p>
          <a:p>
            <a:r>
              <a:rPr lang="en-US" altLang="en-US" dirty="0" smtClean="0"/>
              <a:t>Once the basic steps have been recorded, potential hazards must be identified at each step. Based on observations of the job, knowledge of incident and injury causes, and personal experience, list the things that could go wrong at each step.</a:t>
            </a:r>
          </a:p>
          <a:p>
            <a:r>
              <a:rPr lang="en-US" altLang="en-US" dirty="0" smtClean="0"/>
              <a:t>A second observation of the job being performed may be needed. Since the basic steps have already been recorded, more attention can now be focused on each potential hazards. At this stage, no attempt is made to solve any problems which may have been detected.</a:t>
            </a:r>
          </a:p>
          <a:p>
            <a:r>
              <a:rPr lang="en-US" altLang="en-US" dirty="0" smtClean="0"/>
              <a:t>To help identify potential hazards, the job analyst may use questions such as those on the following page.</a:t>
            </a:r>
          </a:p>
          <a:p>
            <a:endParaRPr lang="en-US" altLang="en-US" dirty="0" smtClean="0"/>
          </a:p>
        </p:txBody>
      </p:sp>
      <p:sp>
        <p:nvSpPr>
          <p:cNvPr id="115716" name="Header Placeholder 3"/>
          <p:cNvSpPr>
            <a:spLocks noGrp="1"/>
          </p:cNvSpPr>
          <p:nvPr>
            <p:ph type="hdr" sz="quarter" idx="4294967295"/>
          </p:nvPr>
        </p:nvSpPr>
        <p:spPr bwMode="auto">
          <a:xfrm>
            <a:off x="0" y="0"/>
            <a:ext cx="3070225" cy="4683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z="1800">
                <a:solidFill>
                  <a:srgbClr val="000000"/>
                </a:solidFill>
              </a:rPr>
              <a:t>SDSRA-S2P2</a:t>
            </a:r>
          </a:p>
        </p:txBody>
      </p:sp>
      <p:sp>
        <p:nvSpPr>
          <p:cNvPr id="11571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732CEBFC-CE18-4C7B-9706-B54937F2E627}" type="slidenum">
              <a:rPr lang="en-US" altLang="en-US">
                <a:solidFill>
                  <a:srgbClr val="000000"/>
                </a:solidFill>
              </a:rPr>
              <a:pPr>
                <a:spcBef>
                  <a:spcPct val="0"/>
                </a:spcBef>
              </a:pPr>
              <a:t>43</a:t>
            </a:fld>
            <a:endParaRPr lang="en-US" altLang="en-US">
              <a:solidFill>
                <a:srgbClr val="000000"/>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xfrm>
            <a:off x="1200150" y="703263"/>
            <a:ext cx="4686300" cy="3514725"/>
          </a:xfrm>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Questions to Support Identifying Potential Hazards</a:t>
            </a:r>
          </a:p>
          <a:p>
            <a:endParaRPr lang="en-US" altLang="en-US" sz="800" smtClean="0"/>
          </a:p>
          <a:p>
            <a:r>
              <a:rPr lang="en-US" altLang="en-US" smtClean="0"/>
              <a:t>To help identify potential hazards, the job analyst may use questions such as those below.</a:t>
            </a:r>
          </a:p>
          <a:p>
            <a:endParaRPr lang="en-US" altLang="en-US" sz="800" smtClean="0"/>
          </a:p>
          <a:p>
            <a:r>
              <a:rPr lang="en-US" altLang="en-US" smtClean="0"/>
              <a:t>• Can any body part get caught in or between objects?</a:t>
            </a:r>
          </a:p>
          <a:p>
            <a:r>
              <a:rPr lang="en-US" altLang="en-US" smtClean="0"/>
              <a:t>• Do tools, machines, or equipment present any hazards?</a:t>
            </a:r>
          </a:p>
          <a:p>
            <a:r>
              <a:rPr lang="en-US" altLang="en-US" smtClean="0"/>
              <a:t>• Can the worker make harmful contact with moving objects?</a:t>
            </a:r>
          </a:p>
          <a:p>
            <a:r>
              <a:rPr lang="en-US" altLang="en-US" smtClean="0"/>
              <a:t>• Can the worker slip, trip, or fall?</a:t>
            </a:r>
          </a:p>
          <a:p>
            <a:r>
              <a:rPr lang="en-US" altLang="en-US" smtClean="0"/>
              <a:t>• Can the worker suffer strain from lifting, pushing, or pulling?</a:t>
            </a:r>
          </a:p>
          <a:p>
            <a:r>
              <a:rPr lang="en-US" altLang="en-US" smtClean="0"/>
              <a:t>• Is the worker exposed to extreme heat or cold?</a:t>
            </a:r>
          </a:p>
          <a:p>
            <a:r>
              <a:rPr lang="en-US" altLang="en-US" smtClean="0"/>
              <a:t>• Is excessive noise or vibration a problem?</a:t>
            </a:r>
          </a:p>
          <a:p>
            <a:r>
              <a:rPr lang="en-US" altLang="en-US" smtClean="0"/>
              <a:t>• Is there a danger from falling objects?</a:t>
            </a:r>
          </a:p>
          <a:p>
            <a:r>
              <a:rPr lang="en-US" altLang="en-US" smtClean="0"/>
              <a:t>• Is lighting a problem?</a:t>
            </a:r>
          </a:p>
          <a:p>
            <a:r>
              <a:rPr lang="en-US" altLang="en-US" smtClean="0"/>
              <a:t>• Can weather conditions affect safety?</a:t>
            </a:r>
          </a:p>
          <a:p>
            <a:r>
              <a:rPr lang="en-US" altLang="en-US" smtClean="0"/>
              <a:t>• Is harmful radiation a possibility?</a:t>
            </a:r>
          </a:p>
          <a:p>
            <a:r>
              <a:rPr lang="en-US" altLang="en-US" smtClean="0"/>
              <a:t>• Can contact be made with hot, toxic, or caustic substances?</a:t>
            </a:r>
          </a:p>
          <a:p>
            <a:r>
              <a:rPr lang="en-US" altLang="en-US" smtClean="0"/>
              <a:t>• Are there dusts, fumes, mists, or vapor in the air?</a:t>
            </a:r>
          </a:p>
        </p:txBody>
      </p:sp>
      <p:sp>
        <p:nvSpPr>
          <p:cNvPr id="117764"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CBF96AB3-BE53-43F5-B913-27F99E3DCB3C}" type="slidenum">
              <a:rPr lang="en-US" altLang="en-US">
                <a:solidFill>
                  <a:srgbClr val="000000"/>
                </a:solidFill>
              </a:rPr>
              <a:pPr>
                <a:spcBef>
                  <a:spcPct val="0"/>
                </a:spcBef>
              </a:pPr>
              <a:t>44</a:t>
            </a:fld>
            <a:endParaRPr lang="en-US" altLang="en-US">
              <a:solidFill>
                <a:srgbClr val="000000"/>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3263"/>
            <a:ext cx="4686300" cy="3514725"/>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Step 3.  Now, using the form above or continuing with the form you started on page 39, identify the hazards for each step of the process in column 3.</a:t>
            </a:r>
          </a:p>
          <a:p>
            <a:endParaRPr lang="en-US" dirty="0"/>
          </a:p>
        </p:txBody>
      </p:sp>
      <p:sp>
        <p:nvSpPr>
          <p:cNvPr id="4" name="Slide Number Placeholder 3"/>
          <p:cNvSpPr>
            <a:spLocks noGrp="1"/>
          </p:cNvSpPr>
          <p:nvPr>
            <p:ph type="sldNum" sz="quarter" idx="10"/>
          </p:nvPr>
        </p:nvSpPr>
        <p:spPr/>
        <p:txBody>
          <a:bodyPr/>
          <a:lstStyle/>
          <a:p>
            <a:fld id="{07CE2FDA-F577-4903-A0EF-19EB496EF41C}" type="slidenum">
              <a:rPr lang="en-US" altLang="en-US" smtClean="0"/>
              <a:pPr/>
              <a:t>45</a:t>
            </a:fld>
            <a:endParaRPr lang="en-US" altLang="en-US"/>
          </a:p>
        </p:txBody>
      </p:sp>
    </p:spTree>
    <p:extLst>
      <p:ext uri="{BB962C8B-B14F-4D97-AF65-F5344CB8AC3E}">
        <p14:creationId xmlns:p14="http://schemas.microsoft.com/office/powerpoint/2010/main" val="38298732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xfrm>
            <a:off x="1200150" y="703263"/>
            <a:ext cx="4686300" cy="3514725"/>
          </a:xfrm>
          <a:ln/>
        </p:spPr>
      </p:sp>
      <p:sp>
        <p:nvSpPr>
          <p:cNvPr id="9216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b="1" dirty="0" smtClean="0"/>
              <a:t>Determining Preventive </a:t>
            </a:r>
            <a:r>
              <a:rPr lang="en-US" b="1" dirty="0"/>
              <a:t>M</a:t>
            </a:r>
            <a:r>
              <a:rPr lang="en-US" b="1" dirty="0" smtClean="0"/>
              <a:t>easures to Overcome </a:t>
            </a:r>
            <a:r>
              <a:rPr lang="en-US" b="1" dirty="0"/>
              <a:t>T</a:t>
            </a:r>
            <a:r>
              <a:rPr lang="en-US" b="1" dirty="0" smtClean="0"/>
              <a:t>hese </a:t>
            </a:r>
            <a:r>
              <a:rPr lang="en-US" b="1" dirty="0"/>
              <a:t>H</a:t>
            </a:r>
            <a:r>
              <a:rPr lang="en-US" b="1" dirty="0" smtClean="0"/>
              <a:t>azards</a:t>
            </a:r>
          </a:p>
          <a:p>
            <a:pPr>
              <a:defRPr/>
            </a:pPr>
            <a:endParaRPr lang="en-US" sz="800" dirty="0" smtClean="0"/>
          </a:p>
          <a:p>
            <a:pPr marL="171450" indent="-171450">
              <a:buFont typeface="Arial" pitchFamily="34" charset="0"/>
              <a:buChar char="•"/>
              <a:defRPr/>
            </a:pPr>
            <a:r>
              <a:rPr lang="en-US" dirty="0" smtClean="0"/>
              <a:t>Elimination/Substitution</a:t>
            </a:r>
          </a:p>
          <a:p>
            <a:pPr marL="0" indent="0">
              <a:buFont typeface="Arial" pitchFamily="34" charset="0"/>
              <a:buNone/>
              <a:defRPr/>
            </a:pPr>
            <a:endParaRPr lang="en-US" dirty="0" smtClean="0"/>
          </a:p>
          <a:p>
            <a:pPr marL="171450" indent="-171450">
              <a:buFont typeface="Arial" pitchFamily="34" charset="0"/>
              <a:buChar char="•"/>
              <a:defRPr/>
            </a:pPr>
            <a:r>
              <a:rPr lang="en-US" dirty="0" smtClean="0"/>
              <a:t> Engineering Controls</a:t>
            </a:r>
          </a:p>
          <a:p>
            <a:pPr marL="171450" indent="-171450">
              <a:buFont typeface="Arial" pitchFamily="34" charset="0"/>
              <a:buChar char="•"/>
              <a:defRPr/>
            </a:pPr>
            <a:endParaRPr lang="en-US" dirty="0" smtClean="0"/>
          </a:p>
          <a:p>
            <a:pPr marL="171450" indent="-171450">
              <a:buFont typeface="Arial" pitchFamily="34" charset="0"/>
              <a:buChar char="•"/>
              <a:defRPr/>
            </a:pPr>
            <a:r>
              <a:rPr lang="en-US" dirty="0" smtClean="0"/>
              <a:t> Administrative Controls</a:t>
            </a:r>
          </a:p>
          <a:p>
            <a:pPr marL="171450" indent="-171450">
              <a:buFont typeface="Arial" pitchFamily="34" charset="0"/>
              <a:buChar char="•"/>
              <a:defRPr/>
            </a:pPr>
            <a:endParaRPr lang="en-US" dirty="0" smtClean="0"/>
          </a:p>
          <a:p>
            <a:pPr marL="171450" indent="-171450">
              <a:buFont typeface="Arial" pitchFamily="34" charset="0"/>
              <a:buChar char="•"/>
              <a:defRPr/>
            </a:pPr>
            <a:r>
              <a:rPr lang="en-US" dirty="0" smtClean="0"/>
              <a:t> Personal Protective Equipment</a:t>
            </a:r>
          </a:p>
          <a:p>
            <a:pPr>
              <a:defRPr/>
            </a:pPr>
            <a:endParaRPr lang="en-US" dirty="0"/>
          </a:p>
          <a:p>
            <a:pPr algn="ctr">
              <a:defRPr/>
            </a:pPr>
            <a:r>
              <a:rPr lang="en-US" dirty="0" smtClean="0"/>
              <a:t>See pages 18-24</a:t>
            </a:r>
          </a:p>
          <a:p>
            <a:pPr>
              <a:defRPr/>
            </a:pPr>
            <a:endParaRPr lang="en-US" dirty="0" smtClean="0"/>
          </a:p>
        </p:txBody>
      </p:sp>
      <p:sp>
        <p:nvSpPr>
          <p:cNvPr id="121860"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4BFDAB77-D194-4419-9036-E3ED04925E14}" type="slidenum">
              <a:rPr lang="en-US" altLang="en-US">
                <a:solidFill>
                  <a:srgbClr val="000000"/>
                </a:solidFill>
              </a:rPr>
              <a:pPr>
                <a:spcBef>
                  <a:spcPct val="0"/>
                </a:spcBef>
              </a:pPr>
              <a:t>46</a:t>
            </a:fld>
            <a:endParaRPr lang="en-US" altLang="en-US">
              <a:solidFill>
                <a:srgbClr val="000000"/>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3263"/>
            <a:ext cx="4686300" cy="3514725"/>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Step 4.  Lastly, using the form above or continuing with the form you started on page 39, determine what protection should be used for each step of the process in column 4.  Take into consideration Elimination/Substitution, Engineering Controls, Administrative Controls and Personal Protective Equipment (PPE).</a:t>
            </a:r>
          </a:p>
          <a:p>
            <a:endParaRPr lang="en-US" dirty="0"/>
          </a:p>
        </p:txBody>
      </p:sp>
      <p:sp>
        <p:nvSpPr>
          <p:cNvPr id="4" name="Slide Number Placeholder 3"/>
          <p:cNvSpPr>
            <a:spLocks noGrp="1"/>
          </p:cNvSpPr>
          <p:nvPr>
            <p:ph type="sldNum" sz="quarter" idx="10"/>
          </p:nvPr>
        </p:nvSpPr>
        <p:spPr/>
        <p:txBody>
          <a:bodyPr/>
          <a:lstStyle/>
          <a:p>
            <a:fld id="{07CE2FDA-F577-4903-A0EF-19EB496EF41C}" type="slidenum">
              <a:rPr lang="en-US" altLang="en-US" smtClean="0"/>
              <a:pPr/>
              <a:t>47</a:t>
            </a:fld>
            <a:endParaRPr lang="en-US" altLang="en-US"/>
          </a:p>
        </p:txBody>
      </p:sp>
    </p:spTree>
    <p:extLst>
      <p:ext uri="{BB962C8B-B14F-4D97-AF65-F5344CB8AC3E}">
        <p14:creationId xmlns:p14="http://schemas.microsoft.com/office/powerpoint/2010/main" val="34000320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1460C556-3BBE-43B8-9792-B7FD14E6C0D4}" type="slidenum">
              <a:rPr lang="en-US" altLang="en-US">
                <a:solidFill>
                  <a:srgbClr val="000000"/>
                </a:solidFill>
              </a:rPr>
              <a:pPr>
                <a:spcBef>
                  <a:spcPct val="0"/>
                </a:spcBef>
              </a:pPr>
              <a:t>48</a:t>
            </a:fld>
            <a:endParaRPr lang="en-US" altLang="en-US">
              <a:solidFill>
                <a:srgbClr val="000000"/>
              </a:solidFill>
            </a:endParaRPr>
          </a:p>
        </p:txBody>
      </p:sp>
      <p:sp>
        <p:nvSpPr>
          <p:cNvPr id="125955" name="Rectangle 2"/>
          <p:cNvSpPr>
            <a:spLocks noGrp="1" noRot="1" noChangeAspect="1" noChangeArrowheads="1" noTextEdit="1"/>
          </p:cNvSpPr>
          <p:nvPr>
            <p:ph type="sldImg"/>
          </p:nvPr>
        </p:nvSpPr>
        <p:spPr>
          <a:xfrm>
            <a:off x="1200150" y="703263"/>
            <a:ext cx="4686300" cy="3514725"/>
          </a:xfrm>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smtClean="0"/>
          </a:p>
        </p:txBody>
      </p:sp>
      <p:graphicFrame>
        <p:nvGraphicFramePr>
          <p:cNvPr id="150532" name="Group 4"/>
          <p:cNvGraphicFramePr>
            <a:graphicFrameLocks noGrp="1"/>
          </p:cNvGraphicFramePr>
          <p:nvPr/>
        </p:nvGraphicFramePr>
        <p:xfrm>
          <a:off x="1181100" y="4841875"/>
          <a:ext cx="4724400" cy="1949450"/>
        </p:xfrm>
        <a:graphic>
          <a:graphicData uri="http://schemas.openxmlformats.org/drawingml/2006/table">
            <a:tbl>
              <a:tblPr/>
              <a:tblGrid>
                <a:gridCol w="304800"/>
                <a:gridCol w="4419600"/>
              </a:tblGrid>
              <a:tr h="82519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marL="94488" marR="94488" marT="46837" marB="4683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There are 4 basic steps to conducting a Job Safety Analysis.  Put those step in the proper order by placing a 1 in the blank of the first step of the process, a 2 in the second step and so on.</a:t>
                      </a:r>
                    </a:p>
                  </a:txBody>
                  <a:tcPr marL="94488" marR="94488" marT="46837" marB="4683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0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a:t>
                      </a:r>
                    </a:p>
                  </a:txBody>
                  <a:tcPr marL="94488" marR="94488" marT="46837" marB="4683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 ___ Identify hazards</a:t>
                      </a:r>
                    </a:p>
                  </a:txBody>
                  <a:tcPr marL="94488" marR="94488" marT="46837" marB="4683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0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2</a:t>
                      </a:r>
                    </a:p>
                  </a:txBody>
                  <a:tcPr marL="94488" marR="94488" marT="46837" marB="4683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 ___ Determine protection</a:t>
                      </a:r>
                    </a:p>
                  </a:txBody>
                  <a:tcPr marL="94488" marR="94488" marT="46837" marB="4683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0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3</a:t>
                      </a:r>
                    </a:p>
                  </a:txBody>
                  <a:tcPr marL="94488" marR="94488" marT="46837" marB="4683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 ___ Identify the job</a:t>
                      </a:r>
                    </a:p>
                  </a:txBody>
                  <a:tcPr marL="94488" marR="94488" marT="46837" marB="4683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06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4</a:t>
                      </a:r>
                    </a:p>
                  </a:txBody>
                  <a:tcPr marL="94488" marR="94488" marT="46837" marB="4683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 ___ Breakdown the job</a:t>
                      </a:r>
                    </a:p>
                  </a:txBody>
                  <a:tcPr marL="94488" marR="94488" marT="46837" marB="4683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37B3D9BE-C03E-4B70-AB56-89FFB88ADB16}" type="slidenum">
              <a:rPr lang="en-US" altLang="en-US"/>
              <a:pPr>
                <a:spcBef>
                  <a:spcPct val="0"/>
                </a:spcBef>
              </a:pPr>
              <a:t>5</a:t>
            </a:fld>
            <a:endParaRPr lang="en-US" altLang="en-US"/>
          </a:p>
        </p:txBody>
      </p:sp>
      <p:sp>
        <p:nvSpPr>
          <p:cNvPr id="37891"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BD65EB25-A698-4989-8C84-08ACB4A7EE27}" type="slidenum">
              <a:rPr lang="en-US" altLang="en-US"/>
              <a:pPr algn="r" eaLnBrk="1" hangingPunct="1">
                <a:spcBef>
                  <a:spcPct val="0"/>
                </a:spcBef>
              </a:pPr>
              <a:t>5</a:t>
            </a:fld>
            <a:endParaRPr lang="en-US" altLang="en-US"/>
          </a:p>
        </p:txBody>
      </p:sp>
      <p:sp>
        <p:nvSpPr>
          <p:cNvPr id="37892"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DE23C85D-10D1-479C-8EBA-0A724102E0DF}" type="slidenum">
              <a:rPr lang="en-US" altLang="en-US">
                <a:cs typeface="Arial" charset="0"/>
              </a:rPr>
              <a:pPr algn="r" eaLnBrk="1" hangingPunct="1">
                <a:spcBef>
                  <a:spcPct val="0"/>
                </a:spcBef>
              </a:pPr>
              <a:t>5</a:t>
            </a:fld>
            <a:endParaRPr lang="en-US" altLang="en-US">
              <a:cs typeface="Arial" charset="0"/>
            </a:endParaRPr>
          </a:p>
        </p:txBody>
      </p:sp>
      <p:sp>
        <p:nvSpPr>
          <p:cNvPr id="37893" name="Rectangle 2"/>
          <p:cNvSpPr>
            <a:spLocks noGrp="1" noRot="1" noChangeAspect="1" noChangeArrowheads="1" noTextEdit="1"/>
          </p:cNvSpPr>
          <p:nvPr>
            <p:ph type="sldImg"/>
          </p:nvPr>
        </p:nvSpPr>
        <p:spPr>
          <a:xfrm>
            <a:off x="1200150" y="703263"/>
            <a:ext cx="4686300" cy="3514725"/>
          </a:xfrm>
          <a:ln/>
        </p:spPr>
      </p:sp>
      <p:sp>
        <p:nvSpPr>
          <p:cNvPr id="368647" name="Rectangle 3"/>
          <p:cNvSpPr>
            <a:spLocks noGrp="1" noChangeArrowheads="1"/>
          </p:cNvSpPr>
          <p:nvPr>
            <p:ph type="body" idx="1"/>
          </p:nvPr>
        </p:nvSpPr>
        <p:spPr>
          <a:xfrm>
            <a:off x="495300" y="4451350"/>
            <a:ext cx="6019800" cy="457835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b="1" dirty="0" smtClean="0"/>
              <a:t>Employer’s Responsibility</a:t>
            </a:r>
          </a:p>
          <a:p>
            <a:pPr eaLnBrk="1" hangingPunct="1">
              <a:defRPr/>
            </a:pPr>
            <a:r>
              <a:rPr lang="en-US" dirty="0" smtClean="0"/>
              <a:t>Employers have certain responsibilities under the OSH Act of 1970.  The following list is a summary of the most important ones.</a:t>
            </a:r>
          </a:p>
          <a:p>
            <a:pPr eaLnBrk="1" hangingPunct="1">
              <a:defRPr/>
            </a:pPr>
            <a:endParaRPr lang="en-US" sz="900" dirty="0" smtClean="0"/>
          </a:p>
          <a:p>
            <a:pPr marL="171450" indent="-171450" eaLnBrk="1" hangingPunct="1">
              <a:buFont typeface="Arial" pitchFamily="34" charset="0"/>
              <a:buChar char="•"/>
              <a:defRPr/>
            </a:pPr>
            <a:r>
              <a:rPr lang="en-US" b="1" i="1" dirty="0" smtClean="0"/>
              <a:t>Provide a workplace free from serious recognized hazards and comply with standards, rules and regulations issued under the OSHA Act</a:t>
            </a:r>
          </a:p>
          <a:p>
            <a:pPr marL="171450" indent="-171450" eaLnBrk="1" hangingPunct="1">
              <a:buFont typeface="Arial" pitchFamily="34" charset="0"/>
              <a:buChar char="•"/>
              <a:defRPr/>
            </a:pPr>
            <a:endParaRPr lang="en-US" sz="800" dirty="0" smtClean="0"/>
          </a:p>
          <a:p>
            <a:pPr marL="171450" indent="-171450" eaLnBrk="1" hangingPunct="1">
              <a:buFont typeface="Arial" pitchFamily="34" charset="0"/>
              <a:buChar char="•"/>
              <a:defRPr/>
            </a:pPr>
            <a:r>
              <a:rPr lang="en-US" b="1" i="1" dirty="0" smtClean="0"/>
              <a:t>Examine workplace conditions to make sure they conform to applicable OSHA standards</a:t>
            </a:r>
          </a:p>
          <a:p>
            <a:pPr marL="171450" indent="-171450" eaLnBrk="1" hangingPunct="1">
              <a:buFont typeface="Arial" pitchFamily="34" charset="0"/>
              <a:buChar char="•"/>
              <a:defRPr/>
            </a:pPr>
            <a:endParaRPr lang="en-US" sz="800" dirty="0" smtClean="0"/>
          </a:p>
          <a:p>
            <a:pPr marL="171450" indent="-171450" eaLnBrk="1" hangingPunct="1">
              <a:buFont typeface="Arial" pitchFamily="34" charset="0"/>
              <a:buChar char="•"/>
              <a:defRPr/>
            </a:pPr>
            <a:r>
              <a:rPr lang="en-US" b="1" i="1" dirty="0" smtClean="0"/>
              <a:t>Make sure employees have and use safe tools and equipment and properly maintain this equipment</a:t>
            </a:r>
          </a:p>
          <a:p>
            <a:pPr marL="171450" indent="-171450" eaLnBrk="1" hangingPunct="1">
              <a:buFont typeface="Arial" pitchFamily="34" charset="0"/>
              <a:buChar char="•"/>
              <a:defRPr/>
            </a:pPr>
            <a:endParaRPr lang="en-US" sz="800" b="1" i="1" dirty="0" smtClean="0"/>
          </a:p>
          <a:p>
            <a:pPr marL="171450" indent="-171450" eaLnBrk="1" hangingPunct="1">
              <a:buFont typeface="Arial" pitchFamily="34" charset="0"/>
              <a:buChar char="•"/>
              <a:defRPr/>
            </a:pPr>
            <a:r>
              <a:rPr lang="en-US" b="1" i="1" dirty="0" smtClean="0"/>
              <a:t>Use color codes, posters, labels or signs to warn employees of potential hazards</a:t>
            </a:r>
          </a:p>
          <a:p>
            <a:pPr marL="171450" indent="-171450" eaLnBrk="1" hangingPunct="1">
              <a:buFont typeface="Arial" pitchFamily="34" charset="0"/>
              <a:buChar char="•"/>
              <a:defRPr/>
            </a:pPr>
            <a:endParaRPr lang="en-US" sz="800" b="1" i="1" dirty="0" smtClean="0"/>
          </a:p>
          <a:p>
            <a:pPr marL="171450" indent="-171450" eaLnBrk="1" hangingPunct="1">
              <a:buFont typeface="Arial" pitchFamily="34" charset="0"/>
              <a:buChar char="•"/>
              <a:defRPr/>
            </a:pPr>
            <a:r>
              <a:rPr lang="en-US" b="1" i="1" dirty="0" smtClean="0"/>
              <a:t>Establish or update operating procedures and communicate them so that employees follow safety and health requirements</a:t>
            </a:r>
          </a:p>
          <a:p>
            <a:pPr marL="171450" indent="-171450" eaLnBrk="1" hangingPunct="1">
              <a:buFont typeface="Arial" pitchFamily="34" charset="0"/>
              <a:buChar char="•"/>
              <a:defRPr/>
            </a:pPr>
            <a:endParaRPr lang="en-US" sz="800" dirty="0" smtClean="0"/>
          </a:p>
          <a:p>
            <a:pPr marL="171450" indent="-171450" eaLnBrk="1" hangingPunct="1">
              <a:buFont typeface="Arial" pitchFamily="34" charset="0"/>
              <a:buChar char="•"/>
              <a:defRPr/>
            </a:pPr>
            <a:r>
              <a:rPr lang="en-US" dirty="0" smtClean="0"/>
              <a:t>Provide medical examinations and training when required by OSHA standards</a:t>
            </a:r>
          </a:p>
          <a:p>
            <a:pPr marL="171450" indent="-171450" eaLnBrk="1" hangingPunct="1">
              <a:buFont typeface="Arial" pitchFamily="34" charset="0"/>
              <a:buChar char="•"/>
              <a:defRPr/>
            </a:pPr>
            <a:endParaRPr lang="en-US" sz="800" dirty="0" smtClean="0"/>
          </a:p>
          <a:p>
            <a:pPr marL="171450" indent="-171450" eaLnBrk="1" hangingPunct="1">
              <a:buFont typeface="Arial" pitchFamily="34" charset="0"/>
              <a:buChar char="•"/>
              <a:defRPr/>
            </a:pPr>
            <a:r>
              <a:rPr lang="en-US" dirty="0" smtClean="0"/>
              <a:t>Post, at a prominent location within the workplace, the OSHA poster (or the state-plan equivalent) informing employees of their rights and responsibilities.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6EA0E22B-1605-411C-8814-CC4AA819E329}" type="slidenum">
              <a:rPr lang="en-US" altLang="en-US"/>
              <a:pPr>
                <a:spcBef>
                  <a:spcPct val="0"/>
                </a:spcBef>
              </a:pPr>
              <a:t>6</a:t>
            </a:fld>
            <a:endParaRPr lang="en-US" altLang="en-US"/>
          </a:p>
        </p:txBody>
      </p:sp>
      <p:sp>
        <p:nvSpPr>
          <p:cNvPr id="39939"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53C45663-F43F-4521-8F97-5C6B5EDD8F1C}" type="slidenum">
              <a:rPr lang="en-US" altLang="en-US"/>
              <a:pPr algn="r" eaLnBrk="1" hangingPunct="1">
                <a:spcBef>
                  <a:spcPct val="0"/>
                </a:spcBef>
              </a:pPr>
              <a:t>6</a:t>
            </a:fld>
            <a:endParaRPr lang="en-US" altLang="en-US"/>
          </a:p>
        </p:txBody>
      </p:sp>
      <p:sp>
        <p:nvSpPr>
          <p:cNvPr id="39940"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8BA83AB-CB90-4172-AD4C-3D0B94EF41EA}" type="slidenum">
              <a:rPr lang="en-US" altLang="en-US">
                <a:cs typeface="Arial" charset="0"/>
              </a:rPr>
              <a:pPr algn="r" eaLnBrk="1" hangingPunct="1">
                <a:spcBef>
                  <a:spcPct val="0"/>
                </a:spcBef>
              </a:pPr>
              <a:t>6</a:t>
            </a:fld>
            <a:endParaRPr lang="en-US" altLang="en-US">
              <a:cs typeface="Arial" charset="0"/>
            </a:endParaRPr>
          </a:p>
        </p:txBody>
      </p:sp>
      <p:sp>
        <p:nvSpPr>
          <p:cNvPr id="39941" name="Rectangle 2"/>
          <p:cNvSpPr>
            <a:spLocks noGrp="1" noRot="1" noChangeAspect="1" noChangeArrowheads="1" noTextEdit="1"/>
          </p:cNvSpPr>
          <p:nvPr>
            <p:ph type="sldImg"/>
          </p:nvPr>
        </p:nvSpPr>
        <p:spPr>
          <a:xfrm>
            <a:off x="1200150" y="703263"/>
            <a:ext cx="4686300" cy="3514725"/>
          </a:xfrm>
          <a:ln/>
        </p:spPr>
      </p:sp>
      <p:sp>
        <p:nvSpPr>
          <p:cNvPr id="368647" name="Rectangle 3"/>
          <p:cNvSpPr>
            <a:spLocks noGrp="1" noChangeArrowheads="1"/>
          </p:cNvSpPr>
          <p:nvPr>
            <p:ph type="body" idx="1"/>
          </p:nvPr>
        </p:nvSpPr>
        <p:spPr>
          <a:xfrm>
            <a:off x="495300" y="4451350"/>
            <a:ext cx="6019800" cy="445135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b="1" dirty="0" smtClean="0"/>
              <a:t>More Employer’s Responsibility</a:t>
            </a:r>
          </a:p>
          <a:p>
            <a:pPr marL="171450" indent="-171450" eaLnBrk="1" hangingPunct="1">
              <a:buFont typeface="Arial" pitchFamily="34" charset="0"/>
              <a:buChar char="•"/>
              <a:defRPr/>
            </a:pPr>
            <a:endParaRPr lang="en-US" dirty="0" smtClean="0"/>
          </a:p>
          <a:p>
            <a:pPr marL="171450" indent="-171450" eaLnBrk="1" hangingPunct="1">
              <a:buFont typeface="Arial" pitchFamily="34" charset="0"/>
              <a:buChar char="•"/>
              <a:defRPr/>
            </a:pPr>
            <a:r>
              <a:rPr lang="en-US" dirty="0" smtClean="0"/>
              <a:t>Report to the nearest OSHA office within 8 hours any fatal accident or one that results in the hospitalization of 3 or more employees</a:t>
            </a:r>
          </a:p>
          <a:p>
            <a:pPr marL="171450" indent="-171450" eaLnBrk="1" hangingPunct="1">
              <a:buFont typeface="Arial" pitchFamily="34" charset="0"/>
              <a:buChar char="•"/>
              <a:defRPr/>
            </a:pPr>
            <a:r>
              <a:rPr lang="en-US" dirty="0" smtClean="0"/>
              <a:t>Keep records of work-related injuries and illnesses.  (Note: Employers with 10 or fewer employees and employers in certain low-hazard industries are exempt from this requirement)</a:t>
            </a:r>
          </a:p>
          <a:p>
            <a:pPr marL="171450" indent="-171450" eaLnBrk="1" hangingPunct="1">
              <a:buFont typeface="Arial" pitchFamily="34" charset="0"/>
              <a:buChar char="•"/>
              <a:defRPr/>
            </a:pPr>
            <a:r>
              <a:rPr lang="en-US" dirty="0" smtClean="0"/>
              <a:t>Provide employees, former employees and their representative’s access to the Log of Work Related Injuries and Illnesses (OSHA Form 300)</a:t>
            </a:r>
          </a:p>
          <a:p>
            <a:pPr marL="171450" indent="-171450" eaLnBrk="1" hangingPunct="1">
              <a:buFont typeface="Arial" pitchFamily="34" charset="0"/>
              <a:buChar char="•"/>
              <a:defRPr/>
            </a:pPr>
            <a:r>
              <a:rPr lang="en-US" dirty="0" smtClean="0"/>
              <a:t>Provide access to employee medical records and exposure records to employees or their authorized representatives</a:t>
            </a:r>
          </a:p>
          <a:p>
            <a:pPr marL="171450" indent="-171450" eaLnBrk="1" hangingPunct="1">
              <a:buFont typeface="Arial" pitchFamily="34" charset="0"/>
              <a:buChar char="•"/>
              <a:defRPr/>
            </a:pPr>
            <a:r>
              <a:rPr lang="en-US" dirty="0" smtClean="0"/>
              <a:t>Provide to the OSHA compliance officer the names of authorized employee representatives who may be asked to accompany the compliance officer during an inspection</a:t>
            </a:r>
          </a:p>
          <a:p>
            <a:pPr marL="171450" indent="-171450" eaLnBrk="1" hangingPunct="1">
              <a:buFont typeface="Arial" pitchFamily="34" charset="0"/>
              <a:buChar char="•"/>
              <a:defRPr/>
            </a:pPr>
            <a:r>
              <a:rPr lang="en-US" dirty="0" smtClean="0"/>
              <a:t>Not discriminate against employees who exercise their rights under the Act</a:t>
            </a:r>
          </a:p>
          <a:p>
            <a:pPr marL="171450" indent="-171450" eaLnBrk="1" hangingPunct="1">
              <a:buFont typeface="Arial" pitchFamily="34" charset="0"/>
              <a:buChar char="•"/>
              <a:defRPr/>
            </a:pPr>
            <a:r>
              <a:rPr lang="en-US" dirty="0" smtClean="0"/>
              <a:t>Post OSHA citations at or near the work area involved.  Each citation must remain posted until the violation has been corrected, or for three working days, whichever is longer.  Post abatement verifications documents or tags</a:t>
            </a:r>
          </a:p>
          <a:p>
            <a:pPr marL="171450" indent="-171450" eaLnBrk="1" hangingPunct="1">
              <a:buFont typeface="Arial" pitchFamily="34" charset="0"/>
              <a:buChar char="•"/>
              <a:defRPr/>
            </a:pPr>
            <a:r>
              <a:rPr lang="en-US" dirty="0" smtClean="0"/>
              <a:t>Correct cited violations by the deadline set in the OSHA citation and submit required abatement verification documentation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1200150" y="703263"/>
            <a:ext cx="4686300" cy="3514725"/>
          </a:xfrm>
          <a:ln/>
        </p:spPr>
      </p:sp>
      <p:sp>
        <p:nvSpPr>
          <p:cNvPr id="41987" name="Notes Placeholder 2"/>
          <p:cNvSpPr>
            <a:spLocks noGrp="1"/>
          </p:cNvSpPr>
          <p:nvPr>
            <p:ph type="body" idx="1"/>
          </p:nvPr>
        </p:nvSpPr>
        <p:spPr>
          <a:xfrm>
            <a:off x="708025" y="4451350"/>
            <a:ext cx="5670550" cy="434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t>No Retribution</a:t>
            </a:r>
          </a:p>
          <a:p>
            <a:pPr eaLnBrk="1" hangingPunct="1"/>
            <a:endParaRPr lang="en-US" altLang="en-US" sz="800" dirty="0" smtClean="0"/>
          </a:p>
          <a:p>
            <a:pPr eaLnBrk="1" hangingPunct="1">
              <a:spcBef>
                <a:spcPct val="0"/>
              </a:spcBef>
            </a:pPr>
            <a:r>
              <a:rPr lang="en-US" altLang="en-US" dirty="0" smtClean="0"/>
              <a:t>Section 11(c) (1) No person shall discharge or in any manner discriminate against any employee because such employee has filed any oral and written complaints.  </a:t>
            </a:r>
          </a:p>
          <a:p>
            <a:pPr eaLnBrk="1" hangingPunct="1">
              <a:spcBef>
                <a:spcPct val="0"/>
              </a:spcBef>
            </a:pPr>
            <a:endParaRPr lang="en-US" altLang="en-US" sz="800" dirty="0" smtClean="0"/>
          </a:p>
          <a:p>
            <a:pPr eaLnBrk="1" hangingPunct="1">
              <a:spcBef>
                <a:spcPct val="0"/>
              </a:spcBef>
            </a:pPr>
            <a:r>
              <a:rPr lang="en-US" altLang="en-US" b="1" dirty="0" smtClean="0"/>
              <a:t>Discrimination includes:</a:t>
            </a:r>
          </a:p>
          <a:p>
            <a:pPr eaLnBrk="1" hangingPunct="1">
              <a:lnSpc>
                <a:spcPct val="150000"/>
              </a:lnSpc>
              <a:spcBef>
                <a:spcPct val="0"/>
              </a:spcBef>
              <a:buFontTx/>
              <a:buChar char="•"/>
            </a:pPr>
            <a:r>
              <a:rPr lang="en-US" altLang="en-US" sz="1300" dirty="0" smtClean="0"/>
              <a:t>  Firing or laying off </a:t>
            </a:r>
          </a:p>
          <a:p>
            <a:pPr eaLnBrk="1" hangingPunct="1">
              <a:lnSpc>
                <a:spcPct val="150000"/>
              </a:lnSpc>
              <a:spcBef>
                <a:spcPct val="0"/>
              </a:spcBef>
              <a:buFontTx/>
              <a:buChar char="•"/>
            </a:pPr>
            <a:r>
              <a:rPr lang="en-US" altLang="en-US" sz="1300" dirty="0" smtClean="0"/>
              <a:t>  Blacklisting demoting</a:t>
            </a:r>
          </a:p>
          <a:p>
            <a:pPr eaLnBrk="1" hangingPunct="1">
              <a:lnSpc>
                <a:spcPct val="150000"/>
              </a:lnSpc>
              <a:spcBef>
                <a:spcPct val="0"/>
              </a:spcBef>
              <a:buFontTx/>
              <a:buChar char="•"/>
            </a:pPr>
            <a:r>
              <a:rPr lang="en-US" altLang="en-US" sz="1300" dirty="0" smtClean="0"/>
              <a:t>  Denying overtime or promotion </a:t>
            </a:r>
          </a:p>
          <a:p>
            <a:pPr eaLnBrk="1" hangingPunct="1">
              <a:lnSpc>
                <a:spcPct val="150000"/>
              </a:lnSpc>
              <a:spcBef>
                <a:spcPct val="0"/>
              </a:spcBef>
              <a:buFontTx/>
              <a:buChar char="•"/>
            </a:pPr>
            <a:r>
              <a:rPr lang="en-US" altLang="en-US" sz="1300" dirty="0" smtClean="0"/>
              <a:t>  Disciplining</a:t>
            </a:r>
          </a:p>
          <a:p>
            <a:pPr eaLnBrk="1" hangingPunct="1">
              <a:lnSpc>
                <a:spcPct val="150000"/>
              </a:lnSpc>
              <a:spcBef>
                <a:spcPct val="0"/>
              </a:spcBef>
              <a:buFontTx/>
              <a:buChar char="•"/>
            </a:pPr>
            <a:r>
              <a:rPr lang="en-US" altLang="en-US" sz="1300" dirty="0" smtClean="0"/>
              <a:t>  Denial of benefits</a:t>
            </a:r>
          </a:p>
          <a:p>
            <a:pPr eaLnBrk="1" hangingPunct="1">
              <a:lnSpc>
                <a:spcPct val="150000"/>
              </a:lnSpc>
              <a:spcBef>
                <a:spcPct val="0"/>
              </a:spcBef>
              <a:buFontTx/>
              <a:buChar char="•"/>
            </a:pPr>
            <a:r>
              <a:rPr lang="en-US" altLang="en-US" sz="1300" dirty="0" smtClean="0"/>
              <a:t>  Failure to hire or rehire</a:t>
            </a:r>
          </a:p>
          <a:p>
            <a:pPr eaLnBrk="1" hangingPunct="1">
              <a:lnSpc>
                <a:spcPct val="150000"/>
              </a:lnSpc>
              <a:spcBef>
                <a:spcPct val="0"/>
              </a:spcBef>
              <a:buFontTx/>
              <a:buChar char="•"/>
            </a:pPr>
            <a:r>
              <a:rPr lang="en-US" altLang="en-US" sz="1300" dirty="0" smtClean="0"/>
              <a:t>  Intimidation </a:t>
            </a:r>
          </a:p>
          <a:p>
            <a:pPr eaLnBrk="1" hangingPunct="1">
              <a:lnSpc>
                <a:spcPct val="150000"/>
              </a:lnSpc>
              <a:spcBef>
                <a:spcPct val="0"/>
              </a:spcBef>
              <a:buFontTx/>
              <a:buChar char="•"/>
            </a:pPr>
            <a:r>
              <a:rPr lang="en-US" altLang="en-US" sz="1300" dirty="0" smtClean="0"/>
              <a:t>  Reassignment affecting future promotions</a:t>
            </a:r>
          </a:p>
          <a:p>
            <a:pPr eaLnBrk="1" hangingPunct="1">
              <a:lnSpc>
                <a:spcPct val="150000"/>
              </a:lnSpc>
              <a:spcBef>
                <a:spcPct val="0"/>
              </a:spcBef>
              <a:buFontTx/>
              <a:buChar char="•"/>
            </a:pPr>
            <a:r>
              <a:rPr lang="en-US" altLang="en-US" sz="1300" dirty="0" smtClean="0"/>
              <a:t>  Reducing pay or hours</a:t>
            </a:r>
          </a:p>
          <a:p>
            <a:endParaRPr lang="en-US" altLang="en-US" dirty="0"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C00BD922-B4FB-4336-8311-6E9CF5CF2D81}" type="slidenum">
              <a:rPr lang="en-US" altLang="en-US"/>
              <a:pPr>
                <a:spcBef>
                  <a:spcPct val="0"/>
                </a:spcBef>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1200150" y="703263"/>
            <a:ext cx="4686300" cy="3514725"/>
          </a:xfrm>
          <a:ln/>
        </p:spPr>
      </p:sp>
      <p:sp>
        <p:nvSpPr>
          <p:cNvPr id="440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2BA13183-FEDA-4821-9AA6-BAD42446FDD0}" type="slidenum">
              <a:rPr lang="en-US" altLang="en-US"/>
              <a:pPr>
                <a:spcBef>
                  <a:spcPct val="0"/>
                </a:spcBef>
              </a:pPr>
              <a:t>8</a:t>
            </a:fld>
            <a:endParaRPr lang="en-US" altLang="en-US"/>
          </a:p>
        </p:txBody>
      </p:sp>
      <p:sp>
        <p:nvSpPr>
          <p:cNvPr id="44036" name="Content Placeholder 2"/>
          <p:cNvSpPr>
            <a:spLocks noGrp="1"/>
          </p:cNvSpPr>
          <p:nvPr>
            <p:ph type="body" idx="1"/>
          </p:nvPr>
        </p:nvSpPr>
        <p:spPr>
          <a:xfrm>
            <a:off x="708025" y="4451350"/>
            <a:ext cx="2835275" cy="4530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b="1" dirty="0" smtClean="0"/>
              <a:t>Resolve With Your Company – </a:t>
            </a:r>
            <a:r>
              <a:rPr lang="en-US" altLang="en-US" sz="1300" dirty="0" smtClean="0"/>
              <a:t>Follow your chain of command.  Go to your Lead, Supervisor or Safety Technician.  However, if this fails you should file a valid complaint.  </a:t>
            </a:r>
          </a:p>
          <a:p>
            <a:endParaRPr lang="en-US" altLang="en-US" sz="800" b="1" dirty="0" smtClean="0"/>
          </a:p>
          <a:p>
            <a:r>
              <a:rPr lang="en-US" altLang="en-US" sz="1300" b="1" dirty="0" smtClean="0"/>
              <a:t>Online</a:t>
            </a:r>
            <a:r>
              <a:rPr lang="en-US" altLang="en-US" sz="1300" dirty="0" smtClean="0"/>
              <a:t> - Go to the Online </a:t>
            </a:r>
            <a:r>
              <a:rPr lang="en-US" altLang="en-US" sz="1300" dirty="0" smtClean="0">
                <a:hlinkClick r:id="rId3" tooltip="Online Complaint Form"/>
              </a:rPr>
              <a:t>Complaint Form</a:t>
            </a:r>
            <a:r>
              <a:rPr lang="en-US" altLang="en-US" sz="1300" dirty="0" smtClean="0"/>
              <a:t>. Written complaints that are signed by workers or their representative and submitted to an OSHA Area or Regional office are more likely to result in onsite OSHA inspections. </a:t>
            </a:r>
          </a:p>
          <a:p>
            <a:endParaRPr lang="en-US" altLang="en-US" sz="800" dirty="0" smtClean="0"/>
          </a:p>
          <a:p>
            <a:r>
              <a:rPr lang="en-US" altLang="en-US" sz="1300" b="1" dirty="0" smtClean="0"/>
              <a:t>Telephone</a:t>
            </a:r>
            <a:r>
              <a:rPr lang="en-US" altLang="en-US" sz="1300" dirty="0" smtClean="0"/>
              <a:t> - your local </a:t>
            </a:r>
            <a:r>
              <a:rPr lang="en-US" altLang="en-US" sz="1300" dirty="0" smtClean="0">
                <a:hlinkClick r:id="rId4" tooltip="local OSHA Office"/>
              </a:rPr>
              <a:t>OSHA Regional or Area Office</a:t>
            </a:r>
            <a:r>
              <a:rPr lang="en-US" altLang="en-US" sz="1300" dirty="0" smtClean="0"/>
              <a:t>. OSHA staff can discuss your complaint and respond to any questions you have call 1</a:t>
            </a:r>
            <a:r>
              <a:rPr lang="en-US" altLang="en-US" sz="1300" b="1" dirty="0" smtClean="0"/>
              <a:t>-800-321-OSHA</a:t>
            </a:r>
            <a:r>
              <a:rPr lang="en-US" altLang="en-US" sz="1300" dirty="0" smtClean="0"/>
              <a:t>.  </a:t>
            </a:r>
            <a:endParaRPr lang="en-US" altLang="en-US" sz="1400" b="1" dirty="0" smtClean="0"/>
          </a:p>
          <a:p>
            <a:endParaRPr lang="en-US" altLang="en-US" sz="1400" dirty="0" smtClean="0"/>
          </a:p>
          <a:p>
            <a:endParaRPr lang="en-US" altLang="en-US" dirty="0" smtClean="0"/>
          </a:p>
        </p:txBody>
      </p:sp>
      <p:sp>
        <p:nvSpPr>
          <p:cNvPr id="44037" name="Content Placeholder 3"/>
          <p:cNvSpPr txBox="1">
            <a:spLocks/>
          </p:cNvSpPr>
          <p:nvPr/>
        </p:nvSpPr>
        <p:spPr bwMode="auto">
          <a:xfrm>
            <a:off x="3695700" y="4457700"/>
            <a:ext cx="2670175"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02" tIns="45851" rIns="91702" bIns="45851"/>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20000"/>
              </a:spcBef>
            </a:pPr>
            <a:r>
              <a:rPr lang="en-US" altLang="en-US" sz="1400" b="1" dirty="0" smtClean="0">
                <a:latin typeface="Calibri" pitchFamily="34" charset="0"/>
              </a:rPr>
              <a:t>Download </a:t>
            </a:r>
            <a:r>
              <a:rPr lang="en-US" altLang="en-US" sz="1400" b="1" dirty="0">
                <a:latin typeface="Calibri" pitchFamily="34" charset="0"/>
              </a:rPr>
              <a:t>and Fax/Mail</a:t>
            </a:r>
            <a:r>
              <a:rPr lang="en-US" altLang="en-US" sz="1400" dirty="0">
                <a:latin typeface="Calibri" pitchFamily="34" charset="0"/>
              </a:rPr>
              <a:t> - Download the OSHA </a:t>
            </a:r>
            <a:r>
              <a:rPr lang="en-US" altLang="en-US" sz="1400" dirty="0">
                <a:latin typeface="Calibri" pitchFamily="34" charset="0"/>
                <a:hlinkClick r:id="rId5" tooltip="OSHA Complaint Form PDF"/>
              </a:rPr>
              <a:t>complaint form</a:t>
            </a:r>
            <a:r>
              <a:rPr lang="en-US" altLang="en-US" sz="1400" dirty="0">
                <a:latin typeface="Calibri" pitchFamily="34" charset="0"/>
              </a:rPr>
              <a:t>* [</a:t>
            </a:r>
            <a:r>
              <a:rPr lang="en-US" altLang="en-US" sz="1400" dirty="0" err="1">
                <a:latin typeface="Calibri" pitchFamily="34" charset="0"/>
                <a:hlinkClick r:id="rId6" tooltip="OSHA 7 form - PDF 160K"/>
              </a:rPr>
              <a:t>En</a:t>
            </a:r>
            <a:r>
              <a:rPr lang="en-US" altLang="en-US" sz="1400" dirty="0">
                <a:latin typeface="Calibri" pitchFamily="34" charset="0"/>
                <a:hlinkClick r:id="rId6" tooltip="OSHA 7 form - PDF 160K"/>
              </a:rPr>
              <a:t> </a:t>
            </a:r>
            <a:r>
              <a:rPr lang="en-US" altLang="en-US" sz="1400" dirty="0" err="1">
                <a:latin typeface="Calibri" pitchFamily="34" charset="0"/>
                <a:hlinkClick r:id="rId6" tooltip="OSHA 7 form - PDF 160K"/>
              </a:rPr>
              <a:t>Espanol</a:t>
            </a:r>
            <a:r>
              <a:rPr lang="en-US" altLang="en-US" sz="1400" dirty="0">
                <a:latin typeface="Calibri" pitchFamily="34" charset="0"/>
              </a:rPr>
              <a:t>*] (or request a copy from your local </a:t>
            </a:r>
            <a:r>
              <a:rPr lang="en-US" altLang="en-US" sz="1400" dirty="0">
                <a:latin typeface="Calibri" pitchFamily="34" charset="0"/>
                <a:hlinkClick r:id="rId4"/>
              </a:rPr>
              <a:t>OSHA Regional or Area Office</a:t>
            </a:r>
            <a:r>
              <a:rPr lang="en-US" altLang="en-US" sz="1400" dirty="0">
                <a:latin typeface="Calibri" pitchFamily="34" charset="0"/>
              </a:rPr>
              <a:t>), complete it and then fax or mail it back to your local OSHA Regional or Area Office. Written complaints that are signed by a worker or representative and submitted to the closest OSHA Area Office are more likely to result in onsite OSHA inspections. Please include your name, address and telephone number so we can contact you to follow up. This information is confidential.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1200150" y="703263"/>
            <a:ext cx="4686300" cy="3514725"/>
          </a:xfrm>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Question One:</a:t>
            </a:r>
          </a:p>
          <a:p>
            <a:pPr>
              <a:lnSpc>
                <a:spcPct val="150000"/>
              </a:lnSpc>
            </a:pPr>
            <a:r>
              <a:rPr lang="en-US" altLang="en-US"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altLang="en-US" smtClean="0"/>
          </a:p>
          <a:p>
            <a:r>
              <a:rPr lang="en-US" altLang="en-US" smtClean="0"/>
              <a:t>Question Two:</a:t>
            </a:r>
          </a:p>
          <a:p>
            <a:pPr>
              <a:lnSpc>
                <a:spcPct val="150000"/>
              </a:lnSpc>
            </a:pPr>
            <a:r>
              <a:rPr lang="en-US" altLang="en-US"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altLang="en-US"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BB3DC3EA-2C95-4CDB-BC55-451AAEDA802B}" type="slidenum">
              <a:rPr lang="en-US" altLang="en-US"/>
              <a:pPr>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fld id="{B69534C3-082B-4F5F-8427-502A67180B24}" type="slidenum">
              <a:rPr lang="en-US" altLang="en-US"/>
              <a:pPr/>
              <a:t>‹#›</a:t>
            </a:fld>
            <a:endParaRPr lang="en-US" altLang="en-US"/>
          </a:p>
        </p:txBody>
      </p:sp>
    </p:spTree>
    <p:extLst>
      <p:ext uri="{BB962C8B-B14F-4D97-AF65-F5344CB8AC3E}">
        <p14:creationId xmlns:p14="http://schemas.microsoft.com/office/powerpoint/2010/main" val="2771198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fld id="{A9BCE5F0-D87D-48D3-9C24-E1F373E87C50}" type="slidenum">
              <a:rPr lang="en-US" altLang="en-US"/>
              <a:pPr/>
              <a:t>‹#›</a:t>
            </a:fld>
            <a:endParaRPr lang="en-US" altLang="en-US"/>
          </a:p>
        </p:txBody>
      </p:sp>
    </p:spTree>
    <p:extLst>
      <p:ext uri="{BB962C8B-B14F-4D97-AF65-F5344CB8AC3E}">
        <p14:creationId xmlns:p14="http://schemas.microsoft.com/office/powerpoint/2010/main" val="1190606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fld id="{0D6E63C5-1F6B-4355-99FC-0D08806F26E2}" type="slidenum">
              <a:rPr lang="en-US" altLang="en-US"/>
              <a:pPr/>
              <a:t>‹#›</a:t>
            </a:fld>
            <a:endParaRPr lang="en-US" altLang="en-US"/>
          </a:p>
        </p:txBody>
      </p:sp>
    </p:spTree>
    <p:extLst>
      <p:ext uri="{BB962C8B-B14F-4D97-AF65-F5344CB8AC3E}">
        <p14:creationId xmlns:p14="http://schemas.microsoft.com/office/powerpoint/2010/main" val="211677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76404"/>
            <a:ext cx="40386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4"/>
            <a:ext cx="40386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fld id="{8BAB1BED-A824-4C97-9FE3-74AF3FE9C828}" type="slidenum">
              <a:rPr lang="en-US" altLang="en-US"/>
              <a:pPr/>
              <a:t>‹#›</a:t>
            </a:fld>
            <a:endParaRPr lang="en-US" altLang="en-US"/>
          </a:p>
        </p:txBody>
      </p:sp>
    </p:spTree>
    <p:extLst>
      <p:ext uri="{BB962C8B-B14F-4D97-AF65-F5344CB8AC3E}">
        <p14:creationId xmlns:p14="http://schemas.microsoft.com/office/powerpoint/2010/main" val="3662339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572000" y="1600200"/>
            <a:ext cx="3810000" cy="4114800"/>
          </a:xfrm>
        </p:spPr>
        <p:txBody>
          <a:bodyPr/>
          <a:lstStyle/>
          <a:p>
            <a:pPr lvl="0"/>
            <a:endParaRPr lang="en-US" noProof="0" dirty="0" smtClean="0"/>
          </a:p>
        </p:txBody>
      </p:sp>
      <p:sp>
        <p:nvSpPr>
          <p:cNvPr id="5" name="Rectangle 4"/>
          <p:cNvSpPr>
            <a:spLocks noGrp="1" noChangeArrowheads="1"/>
          </p:cNvSpPr>
          <p:nvPr>
            <p:ph type="sldNum" sz="quarter" idx="10"/>
          </p:nvPr>
        </p:nvSpPr>
        <p:spPr/>
        <p:txBody>
          <a:bodyPr/>
          <a:lstStyle>
            <a:lvl1pPr>
              <a:defRPr/>
            </a:lvl1pPr>
          </a:lstStyle>
          <a:p>
            <a:fld id="{F34675F4-36C7-4FCD-956E-F24B7EDC4D4B}" type="slidenum">
              <a:rPr lang="en-US" altLang="en-US"/>
              <a:pPr/>
              <a:t>‹#›</a:t>
            </a:fld>
            <a:endParaRPr lang="en-US" altLang="en-US"/>
          </a:p>
        </p:txBody>
      </p:sp>
    </p:spTree>
    <p:extLst>
      <p:ext uri="{BB962C8B-B14F-4D97-AF65-F5344CB8AC3E}">
        <p14:creationId xmlns:p14="http://schemas.microsoft.com/office/powerpoint/2010/main" val="2172774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fld id="{F8E47E34-90A5-4E4E-9553-E3E037F46863}" type="slidenum">
              <a:rPr lang="en-US" altLang="en-US"/>
              <a:pPr/>
              <a:t>‹#›</a:t>
            </a:fld>
            <a:endParaRPr lang="en-US" altLang="en-US"/>
          </a:p>
        </p:txBody>
      </p:sp>
    </p:spTree>
    <p:extLst>
      <p:ext uri="{BB962C8B-B14F-4D97-AF65-F5344CB8AC3E}">
        <p14:creationId xmlns:p14="http://schemas.microsoft.com/office/powerpoint/2010/main" val="2495661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3"/>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3"/>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a:defRPr/>
            </a:lvl1pPr>
          </a:lstStyle>
          <a:p>
            <a:fld id="{9F759F24-84FE-4CC9-9BE9-A73A27791947}" type="slidenum">
              <a:rPr lang="en-US" altLang="en-US"/>
              <a:pPr/>
              <a:t>‹#›</a:t>
            </a:fld>
            <a:endParaRPr lang="en-US" altLang="en-US"/>
          </a:p>
        </p:txBody>
      </p:sp>
    </p:spTree>
    <p:extLst>
      <p:ext uri="{BB962C8B-B14F-4D97-AF65-F5344CB8AC3E}">
        <p14:creationId xmlns:p14="http://schemas.microsoft.com/office/powerpoint/2010/main" val="954445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p:txBody>
          <a:bodyPr/>
          <a:lstStyle>
            <a:lvl1pPr>
              <a:defRPr/>
            </a:lvl1pPr>
          </a:lstStyle>
          <a:p>
            <a:fld id="{2EDE67D5-37E9-408B-B4F6-9DAC0ED37366}" type="slidenum">
              <a:rPr lang="en-US" altLang="en-US"/>
              <a:pPr/>
              <a:t>‹#›</a:t>
            </a:fld>
            <a:endParaRPr lang="en-US" altLang="en-US"/>
          </a:p>
        </p:txBody>
      </p:sp>
    </p:spTree>
    <p:extLst>
      <p:ext uri="{BB962C8B-B14F-4D97-AF65-F5344CB8AC3E}">
        <p14:creationId xmlns:p14="http://schemas.microsoft.com/office/powerpoint/2010/main" val="211037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a:defRPr/>
            </a:lvl1pPr>
          </a:lstStyle>
          <a:p>
            <a:fld id="{6B27A829-6083-4A3B-A587-8EBE4BC78979}" type="slidenum">
              <a:rPr lang="en-US" altLang="en-US"/>
              <a:pPr/>
              <a:t>‹#›</a:t>
            </a:fld>
            <a:endParaRPr lang="en-US" altLang="en-US"/>
          </a:p>
        </p:txBody>
      </p:sp>
    </p:spTree>
    <p:extLst>
      <p:ext uri="{BB962C8B-B14F-4D97-AF65-F5344CB8AC3E}">
        <p14:creationId xmlns:p14="http://schemas.microsoft.com/office/powerpoint/2010/main" val="379031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76403"/>
            <a:ext cx="40386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3"/>
            <a:ext cx="40386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fld id="{93F0D9DE-8DD4-42CF-8135-526A39D085FB}" type="slidenum">
              <a:rPr lang="en-US" altLang="en-US"/>
              <a:pPr/>
              <a:t>‹#›</a:t>
            </a:fld>
            <a:endParaRPr lang="en-US" altLang="en-US"/>
          </a:p>
        </p:txBody>
      </p:sp>
    </p:spTree>
    <p:extLst>
      <p:ext uri="{BB962C8B-B14F-4D97-AF65-F5344CB8AC3E}">
        <p14:creationId xmlns:p14="http://schemas.microsoft.com/office/powerpoint/2010/main" val="3524684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fld id="{93C3C8AD-E7FF-4B37-8B7E-182A7F709CDB}" type="slidenum">
              <a:rPr lang="en-US" altLang="en-US"/>
              <a:pPr/>
              <a:t>‹#›</a:t>
            </a:fld>
            <a:endParaRPr lang="en-US" altLang="en-US"/>
          </a:p>
        </p:txBody>
      </p:sp>
    </p:spTree>
    <p:extLst>
      <p:ext uri="{BB962C8B-B14F-4D97-AF65-F5344CB8AC3E}">
        <p14:creationId xmlns:p14="http://schemas.microsoft.com/office/powerpoint/2010/main" val="2899878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defRPr/>
            </a:lvl1pPr>
          </a:lstStyle>
          <a:p>
            <a:fld id="{2CB9939B-CE99-444F-A5C7-42F4FA93627C}" type="slidenum">
              <a:rPr lang="en-US" altLang="en-US"/>
              <a:pPr/>
              <a:t>‹#›</a:t>
            </a:fld>
            <a:endParaRPr lang="en-US" altLang="en-US"/>
          </a:p>
        </p:txBody>
      </p:sp>
    </p:spTree>
    <p:extLst>
      <p:ext uri="{BB962C8B-B14F-4D97-AF65-F5344CB8AC3E}">
        <p14:creationId xmlns:p14="http://schemas.microsoft.com/office/powerpoint/2010/main" val="1259656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3"/>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3"/>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fld id="{3ED26F91-78B9-4E00-8043-5DE552E51707}" type="slidenum">
              <a:rPr lang="en-US" altLang="en-US"/>
              <a:pPr/>
              <a:t>‹#›</a:t>
            </a:fld>
            <a:endParaRPr lang="en-US" altLang="en-US"/>
          </a:p>
        </p:txBody>
      </p:sp>
    </p:spTree>
    <p:extLst>
      <p:ext uri="{BB962C8B-B14F-4D97-AF65-F5344CB8AC3E}">
        <p14:creationId xmlns:p14="http://schemas.microsoft.com/office/powerpoint/2010/main" val="32819126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a:lvl1pPr>
          </a:lstStyle>
          <a:p>
            <a:fld id="{9566FC65-4AA7-4E21-BC65-1E5549FDB272}" type="slidenum">
              <a:rPr lang="en-US" altLang="en-US"/>
              <a:pPr/>
              <a:t>‹#›</a:t>
            </a:fld>
            <a:endParaRPr lang="en-US" altLang="en-US"/>
          </a:p>
        </p:txBody>
      </p:sp>
    </p:spTree>
    <p:extLst>
      <p:ext uri="{BB962C8B-B14F-4D97-AF65-F5344CB8AC3E}">
        <p14:creationId xmlns:p14="http://schemas.microsoft.com/office/powerpoint/2010/main" val="1515141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fld id="{2BD48B29-DDE5-498F-B548-40C52021F4CB}" type="slidenum">
              <a:rPr lang="en-US" altLang="en-US"/>
              <a:pPr/>
              <a:t>‹#›</a:t>
            </a:fld>
            <a:endParaRPr lang="en-US" altLang="en-US"/>
          </a:p>
        </p:txBody>
      </p:sp>
    </p:spTree>
    <p:extLst>
      <p:ext uri="{BB962C8B-B14F-4D97-AF65-F5344CB8AC3E}">
        <p14:creationId xmlns:p14="http://schemas.microsoft.com/office/powerpoint/2010/main" val="39486788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76403"/>
            <a:ext cx="40386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3"/>
            <a:ext cx="40386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fld id="{10C8571E-4FA5-41DD-B218-1F516675FD9F}" type="slidenum">
              <a:rPr lang="en-US" altLang="en-US"/>
              <a:pPr/>
              <a:t>‹#›</a:t>
            </a:fld>
            <a:endParaRPr lang="en-US" altLang="en-US"/>
          </a:p>
        </p:txBody>
      </p:sp>
    </p:spTree>
    <p:extLst>
      <p:ext uri="{BB962C8B-B14F-4D97-AF65-F5344CB8AC3E}">
        <p14:creationId xmlns:p14="http://schemas.microsoft.com/office/powerpoint/2010/main" val="8843743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xfrm>
            <a:off x="457200" y="6245225"/>
            <a:ext cx="6654800" cy="476250"/>
          </a:xfrm>
          <a:prstGeom prst="rect">
            <a:avLst/>
          </a:prstGeom>
        </p:spPr>
        <p:txBody>
          <a:bodyPr/>
          <a:lstStyle>
            <a:lvl1pPr eaLnBrk="1" hangingPunct="1">
              <a:defRPr>
                <a:solidFill>
                  <a:srgbClr val="000000"/>
                </a:solidFill>
                <a:latin typeface="Arial" charset="0"/>
              </a:defRPr>
            </a:lvl1pPr>
          </a:lstStyle>
          <a:p>
            <a:pPr>
              <a:defRPr/>
            </a:pPr>
            <a:endParaRPr lang="en-US"/>
          </a:p>
        </p:txBody>
      </p:sp>
      <p:sp>
        <p:nvSpPr>
          <p:cNvPr id="5" name="Rectangle 4"/>
          <p:cNvSpPr>
            <a:spLocks noGrp="1" noChangeArrowheads="1"/>
          </p:cNvSpPr>
          <p:nvPr>
            <p:ph type="sldNum" sz="quarter" idx="11"/>
          </p:nvPr>
        </p:nvSpPr>
        <p:spPr/>
        <p:txBody>
          <a:bodyPr/>
          <a:lstStyle>
            <a:lvl1pPr>
              <a:defRPr/>
            </a:lvl1pPr>
          </a:lstStyle>
          <a:p>
            <a:fld id="{A5A8C5DE-CE7A-44D0-B8C0-73EB83B5C45D}" type="slidenum">
              <a:rPr lang="en-US" altLang="en-US"/>
              <a:pPr/>
              <a:t>‹#›</a:t>
            </a:fld>
            <a:endParaRPr lang="en-US" altLang="en-US"/>
          </a:p>
        </p:txBody>
      </p:sp>
    </p:spTree>
    <p:extLst>
      <p:ext uri="{BB962C8B-B14F-4D97-AF65-F5344CB8AC3E}">
        <p14:creationId xmlns:p14="http://schemas.microsoft.com/office/powerpoint/2010/main" val="7659068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3"/>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3"/>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E4534D5D-0E88-49D1-B455-CA8CE714F293}" type="slidenum">
              <a:rPr lang="en-US" altLang="en-US"/>
              <a:pPr/>
              <a:t>‹#›</a:t>
            </a:fld>
            <a:endParaRPr lang="en-US" altLang="en-US"/>
          </a:p>
        </p:txBody>
      </p:sp>
    </p:spTree>
    <p:extLst>
      <p:ext uri="{BB962C8B-B14F-4D97-AF65-F5344CB8AC3E}">
        <p14:creationId xmlns:p14="http://schemas.microsoft.com/office/powerpoint/2010/main" val="6166372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00872C53-A9FE-4C6A-A2E4-3F0CE0CC8762}" type="slidenum">
              <a:rPr lang="en-US" altLang="en-US"/>
              <a:pPr/>
              <a:t>‹#›</a:t>
            </a:fld>
            <a:endParaRPr lang="en-US" altLang="en-US"/>
          </a:p>
        </p:txBody>
      </p:sp>
    </p:spTree>
    <p:extLst>
      <p:ext uri="{BB962C8B-B14F-4D97-AF65-F5344CB8AC3E}">
        <p14:creationId xmlns:p14="http://schemas.microsoft.com/office/powerpoint/2010/main" val="15579546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7C1BF41A-FB5E-4E3F-A919-CD47E24F673B}" type="slidenum">
              <a:rPr lang="en-US" altLang="en-US"/>
              <a:pPr/>
              <a:t>‹#›</a:t>
            </a:fld>
            <a:endParaRPr lang="en-US" altLang="en-US"/>
          </a:p>
        </p:txBody>
      </p:sp>
    </p:spTree>
    <p:extLst>
      <p:ext uri="{BB962C8B-B14F-4D97-AF65-F5344CB8AC3E}">
        <p14:creationId xmlns:p14="http://schemas.microsoft.com/office/powerpoint/2010/main" val="38180882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76403"/>
            <a:ext cx="40386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3"/>
            <a:ext cx="40386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6781800" cy="476250"/>
          </a:xfrm>
          <a:prstGeom prst="rect">
            <a:avLst/>
          </a:prstGeom>
        </p:spPr>
        <p:txBody>
          <a:bodyPr/>
          <a:lstStyle>
            <a:lvl1pPr eaLnBrk="1" hangingPunct="1">
              <a:defRPr>
                <a:solidFill>
                  <a:srgbClr val="000000"/>
                </a:solidFill>
                <a:latin typeface="Arial" charset="0"/>
              </a:defRPr>
            </a:lvl1pPr>
          </a:lstStyle>
          <a:p>
            <a:pPr>
              <a:defRPr/>
            </a:pPr>
            <a:endParaRPr lang="en-US"/>
          </a:p>
        </p:txBody>
      </p:sp>
      <p:sp>
        <p:nvSpPr>
          <p:cNvPr id="6" name="Rectangle 5"/>
          <p:cNvSpPr>
            <a:spLocks noGrp="1" noChangeArrowheads="1"/>
          </p:cNvSpPr>
          <p:nvPr>
            <p:ph type="sldNum" sz="quarter" idx="11"/>
          </p:nvPr>
        </p:nvSpPr>
        <p:spPr/>
        <p:txBody>
          <a:bodyPr/>
          <a:lstStyle>
            <a:lvl1pPr>
              <a:defRPr/>
            </a:lvl1pPr>
          </a:lstStyle>
          <a:p>
            <a:fld id="{CEB789A8-50C9-48E0-99A0-4BDB07F5D37F}" type="slidenum">
              <a:rPr lang="en-US" altLang="en-US"/>
              <a:pPr/>
              <a:t>‹#›</a:t>
            </a:fld>
            <a:endParaRPr lang="en-US" altLang="en-US"/>
          </a:p>
        </p:txBody>
      </p:sp>
    </p:spTree>
    <p:extLst>
      <p:ext uri="{BB962C8B-B14F-4D97-AF65-F5344CB8AC3E}">
        <p14:creationId xmlns:p14="http://schemas.microsoft.com/office/powerpoint/2010/main" val="23387255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fld id="{FB427C5D-66B5-4B9C-8751-42AB32E63147}" type="slidenum">
              <a:rPr lang="en-US" altLang="en-US"/>
              <a:pPr/>
              <a:t>‹#›</a:t>
            </a:fld>
            <a:endParaRPr lang="en-US" altLang="en-US"/>
          </a:p>
        </p:txBody>
      </p:sp>
    </p:spTree>
    <p:extLst>
      <p:ext uri="{BB962C8B-B14F-4D97-AF65-F5344CB8AC3E}">
        <p14:creationId xmlns:p14="http://schemas.microsoft.com/office/powerpoint/2010/main" val="2113821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fld id="{3335521D-778B-4F53-A790-96C943F5DA40}" type="slidenum">
              <a:rPr lang="en-US" altLang="en-US"/>
              <a:pPr/>
              <a:t>‹#›</a:t>
            </a:fld>
            <a:endParaRPr lang="en-US" altLang="en-US"/>
          </a:p>
        </p:txBody>
      </p:sp>
    </p:spTree>
    <p:extLst>
      <p:ext uri="{BB962C8B-B14F-4D97-AF65-F5344CB8AC3E}">
        <p14:creationId xmlns:p14="http://schemas.microsoft.com/office/powerpoint/2010/main" val="4128044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F3CDDE62-AE23-4EBD-858E-5F6D6C2637D1}" type="slidenum">
              <a:rPr lang="en-US" altLang="en-US"/>
              <a:pPr/>
              <a:t>‹#›</a:t>
            </a:fld>
            <a:endParaRPr lang="en-US" altLang="en-US"/>
          </a:p>
        </p:txBody>
      </p:sp>
    </p:spTree>
    <p:extLst>
      <p:ext uri="{BB962C8B-B14F-4D97-AF65-F5344CB8AC3E}">
        <p14:creationId xmlns:p14="http://schemas.microsoft.com/office/powerpoint/2010/main" val="40354138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noChangeArrowheads="1"/>
          </p:cNvSpPr>
          <p:nvPr>
            <p:ph type="dt" sz="half" idx="10"/>
          </p:nvPr>
        </p:nvSpPr>
        <p:spPr>
          <a:xfrm>
            <a:off x="457200" y="6245225"/>
            <a:ext cx="6654800" cy="476250"/>
          </a:xfrm>
          <a:prstGeom prst="rect">
            <a:avLst/>
          </a:prstGeom>
        </p:spPr>
        <p:txBody>
          <a:bodyPr/>
          <a:lstStyle>
            <a:lvl1pPr>
              <a:defRPr>
                <a:latin typeface="Arial" panose="020B0604020202020204" pitchFamily="34" charset="0"/>
              </a:defRPr>
            </a:lvl1pPr>
          </a:lstStyle>
          <a:p>
            <a:pPr>
              <a:defRPr/>
            </a:pPr>
            <a:endParaRPr lang="en-US"/>
          </a:p>
        </p:txBody>
      </p:sp>
      <p:sp>
        <p:nvSpPr>
          <p:cNvPr id="5" name="Rectangle 6"/>
          <p:cNvSpPr>
            <a:spLocks noGrp="1" noChangeArrowheads="1"/>
          </p:cNvSpPr>
          <p:nvPr>
            <p:ph type="sldNum" sz="quarter" idx="11"/>
          </p:nvPr>
        </p:nvSpPr>
        <p:spPr/>
        <p:txBody>
          <a:bodyPr/>
          <a:lstStyle>
            <a:lvl1pPr>
              <a:defRPr/>
            </a:lvl1pPr>
          </a:lstStyle>
          <a:p>
            <a:fld id="{06DCF8FE-5392-4032-92CD-60AA1D5D2323}" type="slidenum">
              <a:rPr lang="en-US" altLang="en-US"/>
              <a:pPr/>
              <a:t>‹#›</a:t>
            </a:fld>
            <a:endParaRPr lang="en-US" altLang="en-US"/>
          </a:p>
        </p:txBody>
      </p:sp>
    </p:spTree>
    <p:extLst>
      <p:ext uri="{BB962C8B-B14F-4D97-AF65-F5344CB8AC3E}">
        <p14:creationId xmlns:p14="http://schemas.microsoft.com/office/powerpoint/2010/main" val="121762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4"/>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4"/>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8AA8E4DF-4DE7-49C8-BEAA-259C85046DE6}" type="slidenum">
              <a:rPr lang="en-US" altLang="en-US"/>
              <a:pPr/>
              <a:t>‹#›</a:t>
            </a:fld>
            <a:endParaRPr lang="en-US" altLang="en-US"/>
          </a:p>
        </p:txBody>
      </p:sp>
    </p:spTree>
    <p:extLst>
      <p:ext uri="{BB962C8B-B14F-4D97-AF65-F5344CB8AC3E}">
        <p14:creationId xmlns:p14="http://schemas.microsoft.com/office/powerpoint/2010/main" val="13591805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26315716-4C9D-4100-B2B0-F65B9D1A3135}" type="slidenum">
              <a:rPr lang="en-US" altLang="en-US"/>
              <a:pPr/>
              <a:t>‹#›</a:t>
            </a:fld>
            <a:endParaRPr lang="en-US" altLang="en-US"/>
          </a:p>
        </p:txBody>
      </p:sp>
    </p:spTree>
    <p:extLst>
      <p:ext uri="{BB962C8B-B14F-4D97-AF65-F5344CB8AC3E}">
        <p14:creationId xmlns:p14="http://schemas.microsoft.com/office/powerpoint/2010/main" val="27299087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3A36E97B-BC84-4400-9AEA-E4E2048485EE}" type="slidenum">
              <a:rPr lang="en-US" altLang="en-US"/>
              <a:pPr/>
              <a:t>‹#›</a:t>
            </a:fld>
            <a:endParaRPr lang="en-US" altLang="en-US"/>
          </a:p>
        </p:txBody>
      </p:sp>
    </p:spTree>
    <p:extLst>
      <p:ext uri="{BB962C8B-B14F-4D97-AF65-F5344CB8AC3E}">
        <p14:creationId xmlns:p14="http://schemas.microsoft.com/office/powerpoint/2010/main" val="42501877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6AD23240-73E8-4B8B-9895-536834A6B855}" type="slidenum">
              <a:rPr lang="en-US" altLang="en-US"/>
              <a:pPr/>
              <a:t>‹#›</a:t>
            </a:fld>
            <a:endParaRPr lang="en-US" altLang="en-US"/>
          </a:p>
        </p:txBody>
      </p:sp>
    </p:spTree>
    <p:extLst>
      <p:ext uri="{BB962C8B-B14F-4D97-AF65-F5344CB8AC3E}">
        <p14:creationId xmlns:p14="http://schemas.microsoft.com/office/powerpoint/2010/main" val="26458473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4BC3837B-4D3B-46FC-BD77-90FBBE494786}" type="slidenum">
              <a:rPr lang="en-US" altLang="en-US"/>
              <a:pPr/>
              <a:t>‹#›</a:t>
            </a:fld>
            <a:endParaRPr lang="en-US" altLang="en-US"/>
          </a:p>
        </p:txBody>
      </p:sp>
    </p:spTree>
    <p:extLst>
      <p:ext uri="{BB962C8B-B14F-4D97-AF65-F5344CB8AC3E}">
        <p14:creationId xmlns:p14="http://schemas.microsoft.com/office/powerpoint/2010/main" val="3732079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CDE3E8DE-C21A-4DF7-AFC5-D9CB3703E5E3}" type="slidenum">
              <a:rPr lang="en-US" altLang="en-US"/>
              <a:pPr/>
              <a:t>‹#›</a:t>
            </a:fld>
            <a:endParaRPr lang="en-US" altLang="en-US"/>
          </a:p>
        </p:txBody>
      </p:sp>
    </p:spTree>
    <p:extLst>
      <p:ext uri="{BB962C8B-B14F-4D97-AF65-F5344CB8AC3E}">
        <p14:creationId xmlns:p14="http://schemas.microsoft.com/office/powerpoint/2010/main" val="15538572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73020E6F-058A-4F7D-9283-DACC64B9E51A}" type="slidenum">
              <a:rPr lang="en-US" altLang="en-US"/>
              <a:pPr/>
              <a:t>‹#›</a:t>
            </a:fld>
            <a:endParaRPr lang="en-US" altLang="en-US"/>
          </a:p>
        </p:txBody>
      </p:sp>
    </p:spTree>
    <p:extLst>
      <p:ext uri="{BB962C8B-B14F-4D97-AF65-F5344CB8AC3E}">
        <p14:creationId xmlns:p14="http://schemas.microsoft.com/office/powerpoint/2010/main" val="34369853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9D7AC427-8707-4559-8EA2-07C4FEDEF2BA}" type="slidenum">
              <a:rPr lang="en-US" altLang="en-US"/>
              <a:pPr/>
              <a:t>‹#›</a:t>
            </a:fld>
            <a:endParaRPr lang="en-US" altLang="en-US"/>
          </a:p>
        </p:txBody>
      </p:sp>
    </p:spTree>
    <p:extLst>
      <p:ext uri="{BB962C8B-B14F-4D97-AF65-F5344CB8AC3E}">
        <p14:creationId xmlns:p14="http://schemas.microsoft.com/office/powerpoint/2010/main" val="746288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4"/>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3"/>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fld id="{23D8B9B2-A32D-4D78-9553-FBE016564A78}" type="slidenum">
              <a:rPr lang="en-US" altLang="en-US"/>
              <a:pPr/>
              <a:t>‹#›</a:t>
            </a:fld>
            <a:endParaRPr lang="en-US" altLang="en-US"/>
          </a:p>
        </p:txBody>
      </p:sp>
    </p:spTree>
    <p:extLst>
      <p:ext uri="{BB962C8B-B14F-4D97-AF65-F5344CB8AC3E}">
        <p14:creationId xmlns:p14="http://schemas.microsoft.com/office/powerpoint/2010/main" val="34335681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76404"/>
            <a:ext cx="40386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4"/>
            <a:ext cx="40386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5356206B-8CC6-46FD-91A4-21BD8D7255C8}" type="slidenum">
              <a:rPr lang="en-US" altLang="en-US"/>
              <a:pPr/>
              <a:t>‹#›</a:t>
            </a:fld>
            <a:endParaRPr lang="en-US" altLang="en-US"/>
          </a:p>
        </p:txBody>
      </p:sp>
    </p:spTree>
    <p:extLst>
      <p:ext uri="{BB962C8B-B14F-4D97-AF65-F5344CB8AC3E}">
        <p14:creationId xmlns:p14="http://schemas.microsoft.com/office/powerpoint/2010/main" val="11210771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572000" y="1600200"/>
            <a:ext cx="3810000" cy="4114800"/>
          </a:xfrm>
        </p:spPr>
        <p:txBody>
          <a:bodyPr/>
          <a:lstStyle/>
          <a:p>
            <a:pPr lvl="0"/>
            <a:endParaRPr lang="en-US" noProof="0" dirty="0" smtClean="0"/>
          </a:p>
        </p:txBody>
      </p:sp>
      <p:sp>
        <p:nvSpPr>
          <p:cNvPr id="5" name="Rectangle 6"/>
          <p:cNvSpPr>
            <a:spLocks noGrp="1" noChangeArrowheads="1"/>
          </p:cNvSpPr>
          <p:nvPr>
            <p:ph type="sldNum" sz="quarter" idx="10"/>
          </p:nvPr>
        </p:nvSpPr>
        <p:spPr>
          <a:ln/>
        </p:spPr>
        <p:txBody>
          <a:bodyPr/>
          <a:lstStyle>
            <a:lvl1pPr>
              <a:defRPr/>
            </a:lvl1pPr>
          </a:lstStyle>
          <a:p>
            <a:fld id="{59849D48-0619-4374-AF16-1398021B3C2C}" type="slidenum">
              <a:rPr lang="en-US" altLang="en-US"/>
              <a:pPr/>
              <a:t>‹#›</a:t>
            </a:fld>
            <a:endParaRPr lang="en-US" altLang="en-US"/>
          </a:p>
        </p:txBody>
      </p:sp>
    </p:spTree>
    <p:extLst>
      <p:ext uri="{BB962C8B-B14F-4D97-AF65-F5344CB8AC3E}">
        <p14:creationId xmlns:p14="http://schemas.microsoft.com/office/powerpoint/2010/main" val="3478953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fld id="{4C7435F4-27AE-4D84-9616-3702A1E8501E}" type="slidenum">
              <a:rPr lang="en-US" altLang="en-US"/>
              <a:pPr/>
              <a:t>‹#›</a:t>
            </a:fld>
            <a:endParaRPr lang="en-US" altLang="en-US"/>
          </a:p>
        </p:txBody>
      </p:sp>
    </p:spTree>
    <p:extLst>
      <p:ext uri="{BB962C8B-B14F-4D97-AF65-F5344CB8AC3E}">
        <p14:creationId xmlns:p14="http://schemas.microsoft.com/office/powerpoint/2010/main" val="3795432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fld id="{BC19AF90-E9D0-4E56-884A-221EA9E3B90A}" type="slidenum">
              <a:rPr lang="en-US" altLang="en-US"/>
              <a:pPr/>
              <a:t>‹#›</a:t>
            </a:fld>
            <a:endParaRPr lang="en-US" altLang="en-US"/>
          </a:p>
        </p:txBody>
      </p:sp>
    </p:spTree>
    <p:extLst>
      <p:ext uri="{BB962C8B-B14F-4D97-AF65-F5344CB8AC3E}">
        <p14:creationId xmlns:p14="http://schemas.microsoft.com/office/powerpoint/2010/main" val="3489558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a:defRPr/>
            </a:lvl1pPr>
          </a:lstStyle>
          <a:p>
            <a:fld id="{E7E06CB0-585D-456D-BEEB-90FD9ABB161C}" type="slidenum">
              <a:rPr lang="en-US" altLang="en-US"/>
              <a:pPr/>
              <a:t>‹#›</a:t>
            </a:fld>
            <a:endParaRPr lang="en-US" altLang="en-US"/>
          </a:p>
        </p:txBody>
      </p:sp>
    </p:spTree>
    <p:extLst>
      <p:ext uri="{BB962C8B-B14F-4D97-AF65-F5344CB8AC3E}">
        <p14:creationId xmlns:p14="http://schemas.microsoft.com/office/powerpoint/2010/main" val="831489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fld id="{7E4A5F16-2428-4A5E-9009-B229FE3B0D84}" type="slidenum">
              <a:rPr lang="en-US" altLang="en-US"/>
              <a:pPr/>
              <a:t>‹#›</a:t>
            </a:fld>
            <a:endParaRPr lang="en-US" altLang="en-US"/>
          </a:p>
        </p:txBody>
      </p:sp>
    </p:spTree>
    <p:extLst>
      <p:ext uri="{BB962C8B-B14F-4D97-AF65-F5344CB8AC3E}">
        <p14:creationId xmlns:p14="http://schemas.microsoft.com/office/powerpoint/2010/main" val="120194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fld id="{B270A13B-0C71-43A2-8455-829C7DE4BF9C}" type="slidenum">
              <a:rPr lang="en-US" altLang="en-US"/>
              <a:pPr/>
              <a:t>‹#›</a:t>
            </a:fld>
            <a:endParaRPr lang="en-US" altLang="en-US"/>
          </a:p>
        </p:txBody>
      </p:sp>
    </p:spTree>
    <p:extLst>
      <p:ext uri="{BB962C8B-B14F-4D97-AF65-F5344CB8AC3E}">
        <p14:creationId xmlns:p14="http://schemas.microsoft.com/office/powerpoint/2010/main" val="2197082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4.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76403"/>
            <a:ext cx="8229600"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665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8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9488C4EF-51A7-4D4C-862C-4A0A643AA5C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150" r:id="rId1"/>
    <p:sldLayoutId id="2147485171" r:id="rId2"/>
    <p:sldLayoutId id="2147485151" r:id="rId3"/>
    <p:sldLayoutId id="2147485152" r:id="rId4"/>
    <p:sldLayoutId id="2147485153" r:id="rId5"/>
    <p:sldLayoutId id="2147485154" r:id="rId6"/>
    <p:sldLayoutId id="2147485172" r:id="rId7"/>
    <p:sldLayoutId id="2147485173" r:id="rId8"/>
    <p:sldLayoutId id="2147485174" r:id="rId9"/>
    <p:sldLayoutId id="2147485175" r:id="rId10"/>
    <p:sldLayoutId id="2147485176" r:id="rId11"/>
    <p:sldLayoutId id="2147485155" r:id="rId12"/>
    <p:sldLayoutId id="2147485177" r:id="rId13"/>
  </p:sldLayoutIdLst>
  <p:timing>
    <p:tnLst>
      <p:par>
        <p:cTn id="1" dur="indefinite" restart="never" nodeType="tmRoot"/>
      </p:par>
    </p:tnLst>
  </p:timing>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fontAlgn="base">
        <a:spcBef>
          <a:spcPct val="0"/>
        </a:spcBef>
        <a:spcAft>
          <a:spcPct val="0"/>
        </a:spcAft>
        <a:defRPr sz="4000" b="1">
          <a:solidFill>
            <a:schemeClr val="tx2"/>
          </a:solidFill>
          <a:latin typeface="Arial" charset="0"/>
        </a:defRPr>
      </a:lvl6pPr>
      <a:lvl7pPr marL="914400" algn="ctr" rtl="0" fontAlgn="base">
        <a:spcBef>
          <a:spcPct val="0"/>
        </a:spcBef>
        <a:spcAft>
          <a:spcPct val="0"/>
        </a:spcAft>
        <a:defRPr sz="4000" b="1">
          <a:solidFill>
            <a:schemeClr val="tx2"/>
          </a:solidFill>
          <a:latin typeface="Arial" charset="0"/>
        </a:defRPr>
      </a:lvl7pPr>
      <a:lvl8pPr marL="1371600" algn="ctr" rtl="0" fontAlgn="base">
        <a:spcBef>
          <a:spcPct val="0"/>
        </a:spcBef>
        <a:spcAft>
          <a:spcPct val="0"/>
        </a:spcAft>
        <a:defRPr sz="4000" b="1">
          <a:solidFill>
            <a:schemeClr val="tx2"/>
          </a:solidFill>
          <a:latin typeface="Arial" charset="0"/>
        </a:defRPr>
      </a:lvl8pPr>
      <a:lvl9pPr marL="1828800" algn="ctr" rtl="0" fontAlgn="base">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733553"/>
            <a:ext cx="8229600"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665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80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B0BE39DF-D8FD-4E6E-8CDA-DD26A519748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178" r:id="rId1"/>
    <p:sldLayoutId id="2147485179" r:id="rId2"/>
    <p:sldLayoutId id="2147485180" r:id="rId3"/>
    <p:sldLayoutId id="2147485181" r:id="rId4"/>
    <p:sldLayoutId id="2147485182" r:id="rId5"/>
  </p:sldLayoutIdLst>
  <p:timing>
    <p:tnLst>
      <p:par>
        <p:cTn id="1" dur="indefinite" restart="never" nodeType="tmRoot"/>
      </p:par>
    </p:tnLst>
  </p:timing>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fontAlgn="base">
        <a:spcBef>
          <a:spcPct val="0"/>
        </a:spcBef>
        <a:spcAft>
          <a:spcPct val="0"/>
        </a:spcAft>
        <a:defRPr sz="4000" b="1">
          <a:solidFill>
            <a:schemeClr val="tx2"/>
          </a:solidFill>
          <a:latin typeface="Arial" charset="0"/>
        </a:defRPr>
      </a:lvl6pPr>
      <a:lvl7pPr marL="914400" algn="ctr" rtl="0" fontAlgn="base">
        <a:spcBef>
          <a:spcPct val="0"/>
        </a:spcBef>
        <a:spcAft>
          <a:spcPct val="0"/>
        </a:spcAft>
        <a:defRPr sz="4000" b="1">
          <a:solidFill>
            <a:schemeClr val="tx2"/>
          </a:solidFill>
          <a:latin typeface="Arial" charset="0"/>
        </a:defRPr>
      </a:lvl7pPr>
      <a:lvl8pPr marL="1371600" algn="ctr" rtl="0" fontAlgn="base">
        <a:spcBef>
          <a:spcPct val="0"/>
        </a:spcBef>
        <a:spcAft>
          <a:spcPct val="0"/>
        </a:spcAft>
        <a:defRPr sz="4000" b="1">
          <a:solidFill>
            <a:schemeClr val="tx2"/>
          </a:solidFill>
          <a:latin typeface="Arial" charset="0"/>
        </a:defRPr>
      </a:lvl8pPr>
      <a:lvl9pPr marL="1828800" algn="ctr" rtl="0" fontAlgn="base">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733553"/>
            <a:ext cx="8229600"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665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80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7616A08E-CB46-42E6-8015-EA179DDD232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183" r:id="rId1"/>
    <p:sldLayoutId id="2147485184" r:id="rId2"/>
    <p:sldLayoutId id="2147485185" r:id="rId3"/>
    <p:sldLayoutId id="2147485186" r:id="rId4"/>
    <p:sldLayoutId id="2147485187" r:id="rId5"/>
  </p:sldLayoutIdLst>
  <p:timing>
    <p:tnLst>
      <p:par>
        <p:cTn id="1" dur="indefinite" restart="never" nodeType="tmRoot"/>
      </p:par>
    </p:tnLst>
  </p:timing>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fontAlgn="base">
        <a:spcBef>
          <a:spcPct val="0"/>
        </a:spcBef>
        <a:spcAft>
          <a:spcPct val="0"/>
        </a:spcAft>
        <a:defRPr sz="4000" b="1">
          <a:solidFill>
            <a:schemeClr val="tx2"/>
          </a:solidFill>
          <a:latin typeface="Arial" charset="0"/>
        </a:defRPr>
      </a:lvl6pPr>
      <a:lvl7pPr marL="914400" algn="ctr" rtl="0" fontAlgn="base">
        <a:spcBef>
          <a:spcPct val="0"/>
        </a:spcBef>
        <a:spcAft>
          <a:spcPct val="0"/>
        </a:spcAft>
        <a:defRPr sz="4000" b="1">
          <a:solidFill>
            <a:schemeClr val="tx2"/>
          </a:solidFill>
          <a:latin typeface="Arial" charset="0"/>
        </a:defRPr>
      </a:lvl7pPr>
      <a:lvl8pPr marL="1371600" algn="ctr" rtl="0" fontAlgn="base">
        <a:spcBef>
          <a:spcPct val="0"/>
        </a:spcBef>
        <a:spcAft>
          <a:spcPct val="0"/>
        </a:spcAft>
        <a:defRPr sz="4000" b="1">
          <a:solidFill>
            <a:schemeClr val="tx2"/>
          </a:solidFill>
          <a:latin typeface="Arial" charset="0"/>
        </a:defRPr>
      </a:lvl8pPr>
      <a:lvl9pPr marL="1828800" algn="ctr" rtl="0" fontAlgn="base">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733553"/>
            <a:ext cx="8229600"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A25190FB-E626-40E9-85A3-12BBBECE2EA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188" r:id="rId1"/>
    <p:sldLayoutId id="2147485156" r:id="rId2"/>
    <p:sldLayoutId id="2147485157" r:id="rId3"/>
    <p:sldLayoutId id="2147485158" r:id="rId4"/>
    <p:sldLayoutId id="2147485189" r:id="rId5"/>
  </p:sldLayoutIdLst>
  <p:timing>
    <p:tnLst>
      <p:par>
        <p:cTn id="1" dur="indefinite" restart="never" nodeType="tmRoot"/>
      </p:par>
    </p:tnLst>
  </p:timing>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fontAlgn="base">
        <a:spcBef>
          <a:spcPct val="0"/>
        </a:spcBef>
        <a:spcAft>
          <a:spcPct val="0"/>
        </a:spcAft>
        <a:defRPr sz="4000" b="1">
          <a:solidFill>
            <a:schemeClr val="tx2"/>
          </a:solidFill>
          <a:latin typeface="Arial" charset="0"/>
        </a:defRPr>
      </a:lvl6pPr>
      <a:lvl7pPr marL="914400" algn="ctr" rtl="0" fontAlgn="base">
        <a:spcBef>
          <a:spcPct val="0"/>
        </a:spcBef>
        <a:spcAft>
          <a:spcPct val="0"/>
        </a:spcAft>
        <a:defRPr sz="4000" b="1">
          <a:solidFill>
            <a:schemeClr val="tx2"/>
          </a:solidFill>
          <a:latin typeface="Arial" charset="0"/>
        </a:defRPr>
      </a:lvl7pPr>
      <a:lvl8pPr marL="1371600" algn="ctr" rtl="0" fontAlgn="base">
        <a:spcBef>
          <a:spcPct val="0"/>
        </a:spcBef>
        <a:spcAft>
          <a:spcPct val="0"/>
        </a:spcAft>
        <a:defRPr sz="4000" b="1">
          <a:solidFill>
            <a:schemeClr val="tx2"/>
          </a:solidFill>
          <a:latin typeface="Arial" charset="0"/>
        </a:defRPr>
      </a:lvl8pPr>
      <a:lvl9pPr marL="1828800" algn="ctr" rtl="0" fontAlgn="base">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457200" y="1676403"/>
            <a:ext cx="8229600"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96026533-711E-4970-AEDA-5C3052F6A92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159" r:id="rId1"/>
    <p:sldLayoutId id="2147485160" r:id="rId2"/>
    <p:sldLayoutId id="2147485190" r:id="rId3"/>
    <p:sldLayoutId id="2147485161" r:id="rId4"/>
    <p:sldLayoutId id="2147485162" r:id="rId5"/>
    <p:sldLayoutId id="2147485163" r:id="rId6"/>
    <p:sldLayoutId id="2147485164" r:id="rId7"/>
    <p:sldLayoutId id="2147485165" r:id="rId8"/>
    <p:sldLayoutId id="2147485166" r:id="rId9"/>
    <p:sldLayoutId id="2147485167" r:id="rId10"/>
    <p:sldLayoutId id="2147485168" r:id="rId11"/>
    <p:sldLayoutId id="2147485169" r:id="rId12"/>
    <p:sldLayoutId id="2147485170" r:id="rId13"/>
  </p:sldLayoutIdLst>
  <p:timing>
    <p:tnLst>
      <p:par>
        <p:cTn id="1" dur="indefinite" restart="never" nodeType="tmRoot"/>
      </p:par>
    </p:tnLst>
  </p:timing>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fontAlgn="base">
        <a:spcBef>
          <a:spcPct val="0"/>
        </a:spcBef>
        <a:spcAft>
          <a:spcPct val="0"/>
        </a:spcAft>
        <a:defRPr sz="4000" b="1">
          <a:solidFill>
            <a:schemeClr val="tx2"/>
          </a:solidFill>
          <a:latin typeface="Arial" charset="0"/>
        </a:defRPr>
      </a:lvl6pPr>
      <a:lvl7pPr marL="914400" algn="ctr" rtl="0" fontAlgn="base">
        <a:spcBef>
          <a:spcPct val="0"/>
        </a:spcBef>
        <a:spcAft>
          <a:spcPct val="0"/>
        </a:spcAft>
        <a:defRPr sz="4000" b="1">
          <a:solidFill>
            <a:schemeClr val="tx2"/>
          </a:solidFill>
          <a:latin typeface="Arial" charset="0"/>
        </a:defRPr>
      </a:lvl7pPr>
      <a:lvl8pPr marL="1371600" algn="ctr" rtl="0" fontAlgn="base">
        <a:spcBef>
          <a:spcPct val="0"/>
        </a:spcBef>
        <a:spcAft>
          <a:spcPct val="0"/>
        </a:spcAft>
        <a:defRPr sz="4000" b="1">
          <a:solidFill>
            <a:schemeClr val="tx2"/>
          </a:solidFill>
          <a:latin typeface="Arial" charset="0"/>
        </a:defRPr>
      </a:lvl8pPr>
      <a:lvl9pPr marL="1828800" algn="ctr" rtl="0" fontAlgn="base">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42.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notesSlide" Target="../notesSlides/notesSlide45.xm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notesSlide" Target="../notesSlides/notesSlide47.xml"/><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www.osha.gov/pls/oshaweb/owasrch.search_form?p_doc_type=STANDARDS&amp;p_toc_level=0&amp;p_keyvalue="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Hazard Assessment JSA Training Manual</a:t>
            </a:r>
            <a:endParaRPr lang="en-US" dirty="0"/>
          </a:p>
        </p:txBody>
      </p:sp>
      <p:sp>
        <p:nvSpPr>
          <p:cNvPr id="2" name="Slide Number Placeholder 1"/>
          <p:cNvSpPr>
            <a:spLocks noGrp="1"/>
          </p:cNvSpPr>
          <p:nvPr>
            <p:ph type="sldNum" sz="quarter" idx="11"/>
          </p:nvPr>
        </p:nvSpPr>
        <p:spPr/>
        <p:txBody>
          <a:bodyPr/>
          <a:lstStyle/>
          <a:p>
            <a:fld id="{E7E06CB0-585D-456D-BEEB-90FD9ABB161C}" type="slidenum">
              <a:rPr lang="en-US" altLang="en-US" smtClean="0"/>
              <a:pPr/>
              <a:t>1</a:t>
            </a:fld>
            <a:endParaRPr lang="en-US" altLang="en-US"/>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862" y="13447"/>
            <a:ext cx="9143999" cy="6858000"/>
          </a:xfrm>
          <a:prstGeom prst="rect">
            <a:avLst/>
          </a:prstGeom>
        </p:spPr>
      </p:pic>
      <p:sp>
        <p:nvSpPr>
          <p:cNvPr id="5" name="TextBox 4" title="Text Box"/>
          <p:cNvSpPr txBox="1"/>
          <p:nvPr/>
        </p:nvSpPr>
        <p:spPr>
          <a:xfrm>
            <a:off x="2743202" y="3962400"/>
            <a:ext cx="5562601" cy="1569660"/>
          </a:xfrm>
          <a:prstGeom prst="rect">
            <a:avLst/>
          </a:prstGeom>
          <a:solidFill>
            <a:schemeClr val="accent2">
              <a:lumMod val="20000"/>
              <a:lumOff val="80000"/>
            </a:schemeClr>
          </a:solidFill>
        </p:spPr>
        <p:txBody>
          <a:bodyPr wrap="square" rtlCol="0">
            <a:spAutoFit/>
          </a:bodyPr>
          <a:lstStyle/>
          <a:p>
            <a:pPr algn="ctr"/>
            <a:r>
              <a:rPr lang="en-US" sz="3200" dirty="0" smtClean="0"/>
              <a:t>Developed by The Port</a:t>
            </a:r>
          </a:p>
          <a:p>
            <a:pPr algn="ctr"/>
            <a:r>
              <a:rPr lang="en-US" sz="3200" dirty="0"/>
              <a:t>o</a:t>
            </a:r>
            <a:r>
              <a:rPr lang="en-US" sz="3200" dirty="0" smtClean="0"/>
              <a:t>f San Diego Ship Repair</a:t>
            </a:r>
          </a:p>
          <a:p>
            <a:pPr algn="ctr"/>
            <a:r>
              <a:rPr lang="en-US" sz="3200" dirty="0" smtClean="0"/>
              <a:t>Association</a:t>
            </a:r>
            <a:endParaRPr lang="en-US" sz="3200" dirty="0"/>
          </a:p>
        </p:txBody>
      </p:sp>
    </p:spTree>
    <p:extLst>
      <p:ext uri="{BB962C8B-B14F-4D97-AF65-F5344CB8AC3E}">
        <p14:creationId xmlns:p14="http://schemas.microsoft.com/office/powerpoint/2010/main" val="3966984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311151"/>
            <a:ext cx="7772400" cy="1144588"/>
          </a:xfrm>
          <a:noFill/>
        </p:spPr>
        <p:txBody>
          <a:bodyPr lIns="92075" tIns="46038" rIns="92075" bIns="46038"/>
          <a:lstStyle/>
          <a:p>
            <a:pPr algn="l"/>
            <a:r>
              <a:rPr lang="en-US" altLang="en-US" smtClean="0"/>
              <a:t>Introduction</a:t>
            </a:r>
          </a:p>
        </p:txBody>
      </p:sp>
      <p:pic>
        <p:nvPicPr>
          <p:cNvPr id="47107" name="Picture 2" title="Photo of a risk ahead road sig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52600" y="1447803"/>
            <a:ext cx="5562600" cy="46640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710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1B314BC-3277-4B00-8042-DDE12648A316}" type="slidenum">
              <a:rPr lang="en-US" altLang="en-US" sz="1400"/>
              <a:pPr>
                <a:spcBef>
                  <a:spcPct val="0"/>
                </a:spcBef>
                <a:buFontTx/>
                <a:buNone/>
              </a:pPr>
              <a:t>10</a:t>
            </a:fld>
            <a:endParaRPr lang="en-US" altLang="en-US" sz="1400"/>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4"/>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41C3C0F8-D694-47C8-8B44-3710999EB0CD}" type="slidenum">
              <a:rPr lang="en-US" altLang="en-US" sz="1400"/>
              <a:pPr algn="r" eaLnBrk="1" hangingPunct="1">
                <a:spcBef>
                  <a:spcPct val="0"/>
                </a:spcBef>
                <a:buFontTx/>
                <a:buNone/>
              </a:pPr>
              <a:t>11</a:t>
            </a:fld>
            <a:endParaRPr lang="en-US" altLang="en-US" sz="1400"/>
          </a:p>
        </p:txBody>
      </p:sp>
      <p:sp>
        <p:nvSpPr>
          <p:cNvPr id="8196" name="Rectangle 3"/>
          <p:cNvSpPr>
            <a:spLocks noGrp="1" noChangeArrowheads="1"/>
          </p:cNvSpPr>
          <p:nvPr>
            <p:ph idx="1"/>
          </p:nvPr>
        </p:nvSpPr>
        <p:spPr/>
        <p:txBody>
          <a:bodyPr/>
          <a:lstStyle/>
          <a:p>
            <a:pPr marL="0" indent="0" eaLnBrk="1" hangingPunct="1">
              <a:lnSpc>
                <a:spcPct val="90000"/>
              </a:lnSpc>
              <a:buFontTx/>
              <a:buNone/>
              <a:defRPr/>
            </a:pPr>
            <a:endParaRPr lang="en-US" b="1" dirty="0" smtClean="0"/>
          </a:p>
          <a:p>
            <a:pPr eaLnBrk="1" hangingPunct="1">
              <a:lnSpc>
                <a:spcPct val="90000"/>
              </a:lnSpc>
              <a:defRPr/>
            </a:pPr>
            <a:r>
              <a:rPr lang="en-US" dirty="0" smtClean="0"/>
              <a:t>The following pages contain definitions associated with hazard assessment and controls used in shipyards.  </a:t>
            </a:r>
          </a:p>
          <a:p>
            <a:pPr eaLnBrk="1" hangingPunct="1">
              <a:lnSpc>
                <a:spcPct val="90000"/>
              </a:lnSpc>
              <a:defRPr/>
            </a:pPr>
            <a:endParaRPr lang="en-US" dirty="0" smtClean="0"/>
          </a:p>
          <a:p>
            <a:pPr eaLnBrk="1" hangingPunct="1">
              <a:lnSpc>
                <a:spcPct val="90000"/>
              </a:lnSpc>
              <a:defRPr/>
            </a:pPr>
            <a:r>
              <a:rPr lang="en-US" dirty="0" smtClean="0"/>
              <a:t>As we go through each lesson, look for these terms being used! </a:t>
            </a:r>
          </a:p>
        </p:txBody>
      </p:sp>
      <p:sp>
        <p:nvSpPr>
          <p:cNvPr id="49157"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B44F4A15-47F0-4290-8C37-A8BFC7733AC6}" type="slidenum">
              <a:rPr lang="en-US" altLang="en-US" sz="1400"/>
              <a:pPr>
                <a:spcBef>
                  <a:spcPct val="0"/>
                </a:spcBef>
                <a:buFontTx/>
                <a:buNone/>
              </a:pPr>
              <a:t>11</a:t>
            </a:fld>
            <a:endParaRPr lang="en-US" altLang="en-US" sz="1400"/>
          </a:p>
        </p:txBody>
      </p:sp>
      <p:sp>
        <p:nvSpPr>
          <p:cNvPr id="3" name="Title 2"/>
          <p:cNvSpPr>
            <a:spLocks noGrp="1"/>
          </p:cNvSpPr>
          <p:nvPr>
            <p:ph type="title"/>
          </p:nvPr>
        </p:nvSpPr>
        <p:spPr>
          <a:xfrm>
            <a:off x="457200" y="274638"/>
            <a:ext cx="8229600" cy="1249362"/>
          </a:xfrm>
        </p:spPr>
        <p:txBody>
          <a:bodyPr/>
          <a:lstStyle/>
          <a:p>
            <a:r>
              <a:rPr lang="en-US" dirty="0" smtClean="0"/>
              <a:t>Definitions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311151"/>
            <a:ext cx="7772400" cy="1144588"/>
          </a:xfrm>
          <a:noFill/>
        </p:spPr>
        <p:txBody>
          <a:bodyPr lIns="92075" tIns="46038" rIns="92075" bIns="46038"/>
          <a:lstStyle/>
          <a:p>
            <a:pPr algn="l"/>
            <a:r>
              <a:rPr lang="en-US" altLang="en-US" smtClean="0"/>
              <a:t>Definitions Continued</a:t>
            </a:r>
          </a:p>
        </p:txBody>
      </p:sp>
      <p:sp>
        <p:nvSpPr>
          <p:cNvPr id="51203" name="AutoShape 6" descr="http://www.piblawg.co.uk/image.axd?picture=2012%2F5%2Fpedestrian-crossing.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pic>
        <p:nvPicPr>
          <p:cNvPr id="51204" name="Picture 4" descr="MPj0439339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828800"/>
            <a:ext cx="8229600" cy="4229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1205"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60D2439-E2BA-45C5-8428-60CAAD2761F1}" type="slidenum">
              <a:rPr lang="en-US" altLang="en-US" sz="1400"/>
              <a:pPr>
                <a:spcBef>
                  <a:spcPct val="0"/>
                </a:spcBef>
                <a:buFontTx/>
                <a:buNone/>
              </a:pPr>
              <a:t>12</a:t>
            </a:fld>
            <a:endParaRPr lang="en-US" altLang="en-US" sz="1400"/>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311151"/>
            <a:ext cx="7772400" cy="1144588"/>
          </a:xfrm>
          <a:noFill/>
        </p:spPr>
        <p:txBody>
          <a:bodyPr lIns="92075" tIns="46038" rIns="92075" bIns="46038"/>
          <a:lstStyle/>
          <a:p>
            <a:pPr algn="l"/>
            <a:r>
              <a:rPr lang="en-US" altLang="en-US" smtClean="0"/>
              <a:t>Hazards and Risk</a:t>
            </a:r>
          </a:p>
        </p:txBody>
      </p:sp>
      <p:sp>
        <p:nvSpPr>
          <p:cNvPr id="53251" name="AutoShape 6" descr="http://www.piblawg.co.uk/image.axd?picture=2012%2F5%2Fpedestrian-crossing.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pic>
        <p:nvPicPr>
          <p:cNvPr id="53252" name="Picture 7" title="Image of a walking hazar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14600" y="1524000"/>
            <a:ext cx="41910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253"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75E3FC3-9C94-44A6-BEFC-6DB5ED802778}" type="slidenum">
              <a:rPr lang="en-US" altLang="en-US" sz="1400"/>
              <a:pPr>
                <a:spcBef>
                  <a:spcPct val="0"/>
                </a:spcBef>
                <a:buFontTx/>
                <a:buNone/>
              </a:pPr>
              <a:t>13</a:t>
            </a:fld>
            <a:endParaRPr lang="en-US" altLang="en-US" sz="1400"/>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311151"/>
            <a:ext cx="7772400" cy="1144588"/>
          </a:xfrm>
          <a:noFill/>
        </p:spPr>
        <p:txBody>
          <a:bodyPr lIns="92075" tIns="46038" rIns="92075" bIns="46038"/>
          <a:lstStyle/>
          <a:p>
            <a:pPr algn="l"/>
            <a:r>
              <a:rPr lang="en-US" altLang="en-US" dirty="0" smtClean="0"/>
              <a:t>Hazards and Risk Exercise</a:t>
            </a:r>
          </a:p>
        </p:txBody>
      </p:sp>
      <p:graphicFrame>
        <p:nvGraphicFramePr>
          <p:cNvPr id="8" name="Table 7" title="Image of hazards and risk exercise table"/>
          <p:cNvGraphicFramePr>
            <a:graphicFrameLocks noGrp="1"/>
          </p:cNvGraphicFramePr>
          <p:nvPr>
            <p:extLst>
              <p:ext uri="{D42A27DB-BD31-4B8C-83A1-F6EECF244321}">
                <p14:modId xmlns:p14="http://schemas.microsoft.com/office/powerpoint/2010/main" val="1485723484"/>
              </p:ext>
            </p:extLst>
          </p:nvPr>
        </p:nvGraphicFramePr>
        <p:xfrm>
          <a:off x="838204" y="1600200"/>
          <a:ext cx="7543801" cy="4429129"/>
        </p:xfrm>
        <a:graphic>
          <a:graphicData uri="http://schemas.openxmlformats.org/drawingml/2006/table">
            <a:tbl>
              <a:tblPr firstRow="1" bandRow="1">
                <a:tableStyleId>{5C22544A-7EE6-4342-B048-85BDC9FD1C3A}</a:tableStyleId>
              </a:tblPr>
              <a:tblGrid>
                <a:gridCol w="1946787"/>
                <a:gridCol w="1703439"/>
                <a:gridCol w="1460091"/>
                <a:gridCol w="1460091"/>
                <a:gridCol w="973393"/>
              </a:tblGrid>
              <a:tr h="659809">
                <a:tc>
                  <a:txBody>
                    <a:bodyPr/>
                    <a:lstStyle/>
                    <a:p>
                      <a:r>
                        <a:rPr lang="en-US" sz="1200" dirty="0" smtClean="0">
                          <a:solidFill>
                            <a:schemeClr val="tx1"/>
                          </a:solidFill>
                        </a:rPr>
                        <a:t>A. Situation/Act</a:t>
                      </a:r>
                      <a:endParaRPr lang="en-US" sz="1200" dirty="0">
                        <a:solidFill>
                          <a:schemeClr val="tx1"/>
                        </a:solidFill>
                      </a:endParaRPr>
                    </a:p>
                  </a:txBody>
                  <a:tcPr>
                    <a:solidFill>
                      <a:schemeClr val="bg1">
                        <a:lumMod val="65000"/>
                      </a:schemeClr>
                    </a:solidFill>
                  </a:tcPr>
                </a:tc>
                <a:tc>
                  <a:txBody>
                    <a:bodyPr/>
                    <a:lstStyle/>
                    <a:p>
                      <a:r>
                        <a:rPr lang="en-US" sz="1200" dirty="0" smtClean="0">
                          <a:solidFill>
                            <a:schemeClr val="tx1"/>
                          </a:solidFill>
                        </a:rPr>
                        <a:t>B. Hazards</a:t>
                      </a:r>
                      <a:endParaRPr lang="en-US" sz="1200" dirty="0">
                        <a:solidFill>
                          <a:schemeClr val="tx1"/>
                        </a:solidFill>
                      </a:endParaRPr>
                    </a:p>
                  </a:txBody>
                  <a:tcPr>
                    <a:solidFill>
                      <a:schemeClr val="bg1">
                        <a:lumMod val="65000"/>
                      </a:schemeClr>
                    </a:solidFill>
                  </a:tcPr>
                </a:tc>
                <a:tc>
                  <a:txBody>
                    <a:bodyPr/>
                    <a:lstStyle/>
                    <a:p>
                      <a:r>
                        <a:rPr lang="en-US" sz="1200" dirty="0" smtClean="0">
                          <a:solidFill>
                            <a:schemeClr val="tx1"/>
                          </a:solidFill>
                        </a:rPr>
                        <a:t>C. Severity</a:t>
                      </a:r>
                      <a:endParaRPr lang="en-US" sz="1200" dirty="0">
                        <a:solidFill>
                          <a:schemeClr val="tx1"/>
                        </a:solidFill>
                      </a:endParaRPr>
                    </a:p>
                  </a:txBody>
                  <a:tcPr>
                    <a:solidFill>
                      <a:schemeClr val="bg1">
                        <a:lumMod val="65000"/>
                      </a:schemeClr>
                    </a:solidFill>
                  </a:tcPr>
                </a:tc>
                <a:tc>
                  <a:txBody>
                    <a:bodyPr/>
                    <a:lstStyle/>
                    <a:p>
                      <a:r>
                        <a:rPr lang="en-US" sz="1200" dirty="0" smtClean="0">
                          <a:solidFill>
                            <a:schemeClr val="tx1"/>
                          </a:solidFill>
                        </a:rPr>
                        <a:t>D. </a:t>
                      </a:r>
                      <a:r>
                        <a:rPr lang="en-US" sz="1000" dirty="0" smtClean="0">
                          <a:solidFill>
                            <a:schemeClr val="tx1"/>
                          </a:solidFill>
                        </a:rPr>
                        <a:t>Likelihood</a:t>
                      </a:r>
                      <a:endParaRPr lang="en-US" sz="1000" dirty="0">
                        <a:solidFill>
                          <a:schemeClr val="tx1"/>
                        </a:solidFill>
                      </a:endParaRPr>
                    </a:p>
                  </a:txBody>
                  <a:tcPr>
                    <a:solidFill>
                      <a:schemeClr val="bg1">
                        <a:lumMod val="65000"/>
                      </a:schemeClr>
                    </a:solidFill>
                  </a:tcPr>
                </a:tc>
                <a:tc>
                  <a:txBody>
                    <a:bodyPr/>
                    <a:lstStyle/>
                    <a:p>
                      <a:r>
                        <a:rPr lang="en-US" sz="1200" dirty="0" smtClean="0">
                          <a:solidFill>
                            <a:schemeClr val="tx1"/>
                          </a:solidFill>
                        </a:rPr>
                        <a:t>E. Risk</a:t>
                      </a:r>
                      <a:endParaRPr lang="en-US" sz="1200" dirty="0">
                        <a:solidFill>
                          <a:schemeClr val="tx1"/>
                        </a:solidFill>
                      </a:endParaRPr>
                    </a:p>
                  </a:txBody>
                  <a:tcPr>
                    <a:solidFill>
                      <a:schemeClr val="bg1">
                        <a:lumMod val="65000"/>
                      </a:schemeClr>
                    </a:solidFill>
                  </a:tcPr>
                </a:tc>
              </a:tr>
              <a:tr h="659809">
                <a:tc>
                  <a:txBody>
                    <a:bodyPr/>
                    <a:lstStyle/>
                    <a:p>
                      <a:r>
                        <a:rPr lang="en-US" sz="1200" dirty="0" smtClean="0"/>
                        <a:t>Crossing country road</a:t>
                      </a:r>
                      <a:endParaRPr lang="en-US" sz="1200" dirty="0"/>
                    </a:p>
                  </a:txBody>
                  <a:tcPr marT="45700" marB="45700">
                    <a:solidFill>
                      <a:schemeClr val="bg1">
                        <a:lumMod val="85000"/>
                      </a:schemeClr>
                    </a:solidFill>
                  </a:tcPr>
                </a:tc>
                <a:tc>
                  <a:txBody>
                    <a:bodyPr/>
                    <a:lstStyle/>
                    <a:p>
                      <a:endParaRPr lang="en-US" sz="1800" dirty="0"/>
                    </a:p>
                  </a:txBody>
                  <a:tcPr>
                    <a:solidFill>
                      <a:schemeClr val="bg1">
                        <a:lumMod val="85000"/>
                      </a:schemeClr>
                    </a:solidFill>
                  </a:tcPr>
                </a:tc>
                <a:tc>
                  <a:txBody>
                    <a:bodyPr/>
                    <a:lstStyle/>
                    <a:p>
                      <a:endParaRPr lang="en-US" sz="1800" dirty="0"/>
                    </a:p>
                  </a:txBody>
                  <a:tcPr>
                    <a:solidFill>
                      <a:schemeClr val="bg1">
                        <a:lumMod val="85000"/>
                      </a:schemeClr>
                    </a:solidFill>
                  </a:tcPr>
                </a:tc>
                <a:tc>
                  <a:txBody>
                    <a:bodyPr/>
                    <a:lstStyle/>
                    <a:p>
                      <a:endParaRPr lang="en-US" sz="1800" dirty="0"/>
                    </a:p>
                  </a:txBody>
                  <a:tcPr>
                    <a:solidFill>
                      <a:schemeClr val="bg1">
                        <a:lumMod val="85000"/>
                      </a:schemeClr>
                    </a:solidFill>
                  </a:tcPr>
                </a:tc>
                <a:tc>
                  <a:txBody>
                    <a:bodyPr/>
                    <a:lstStyle/>
                    <a:p>
                      <a:endParaRPr lang="en-US" sz="1800" dirty="0"/>
                    </a:p>
                  </a:txBody>
                  <a:tcPr>
                    <a:solidFill>
                      <a:schemeClr val="bg1">
                        <a:lumMod val="85000"/>
                      </a:schemeClr>
                    </a:solidFill>
                  </a:tcPr>
                </a:tc>
              </a:tr>
              <a:tr h="822920">
                <a:tc>
                  <a:txBody>
                    <a:bodyPr/>
                    <a:lstStyle/>
                    <a:p>
                      <a:r>
                        <a:rPr lang="en-US" sz="1200" dirty="0" smtClean="0"/>
                        <a:t>Crossing street from</a:t>
                      </a:r>
                      <a:r>
                        <a:rPr lang="en-US" sz="1200" baseline="0" dirty="0" smtClean="0"/>
                        <a:t> shipyard to your car</a:t>
                      </a:r>
                      <a:endParaRPr lang="en-US" sz="1200" dirty="0"/>
                    </a:p>
                  </a:txBody>
                  <a:tcPr marT="45700" marB="45700"/>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r>
              <a:tr h="813391">
                <a:tc>
                  <a:txBody>
                    <a:bodyPr/>
                    <a:lstStyle/>
                    <a:p>
                      <a:endParaRPr lang="en-US" sz="1200" dirty="0" smtClean="0"/>
                    </a:p>
                    <a:p>
                      <a:r>
                        <a:rPr lang="en-US" sz="1200" dirty="0" smtClean="0"/>
                        <a:t>Crossing freeway</a:t>
                      </a:r>
                    </a:p>
                  </a:txBody>
                  <a:tcPr marT="45700" marB="45700">
                    <a:solidFill>
                      <a:schemeClr val="bg1">
                        <a:lumMod val="85000"/>
                      </a:schemeClr>
                    </a:solidFill>
                  </a:tcPr>
                </a:tc>
                <a:tc>
                  <a:txBody>
                    <a:bodyPr/>
                    <a:lstStyle/>
                    <a:p>
                      <a:endParaRPr lang="en-US" sz="1800" dirty="0"/>
                    </a:p>
                  </a:txBody>
                  <a:tcPr>
                    <a:solidFill>
                      <a:schemeClr val="bg1">
                        <a:lumMod val="85000"/>
                      </a:schemeClr>
                    </a:solidFill>
                  </a:tcPr>
                </a:tc>
                <a:tc>
                  <a:txBody>
                    <a:bodyPr/>
                    <a:lstStyle/>
                    <a:p>
                      <a:endParaRPr lang="en-US" sz="1800" dirty="0"/>
                    </a:p>
                  </a:txBody>
                  <a:tcPr>
                    <a:solidFill>
                      <a:schemeClr val="bg1">
                        <a:lumMod val="85000"/>
                      </a:schemeClr>
                    </a:solidFill>
                  </a:tcPr>
                </a:tc>
                <a:tc>
                  <a:txBody>
                    <a:bodyPr/>
                    <a:lstStyle/>
                    <a:p>
                      <a:endParaRPr lang="en-US" sz="1800" dirty="0"/>
                    </a:p>
                  </a:txBody>
                  <a:tcPr>
                    <a:solidFill>
                      <a:schemeClr val="bg1">
                        <a:lumMod val="85000"/>
                      </a:schemeClr>
                    </a:solidFill>
                  </a:tcPr>
                </a:tc>
                <a:tc>
                  <a:txBody>
                    <a:bodyPr/>
                    <a:lstStyle/>
                    <a:p>
                      <a:endParaRPr lang="en-US" sz="1800" dirty="0"/>
                    </a:p>
                  </a:txBody>
                  <a:tcPr>
                    <a:solidFill>
                      <a:schemeClr val="bg1">
                        <a:lumMod val="85000"/>
                      </a:schemeClr>
                    </a:solidFill>
                  </a:tcPr>
                </a:tc>
              </a:tr>
              <a:tr h="659809">
                <a:tc>
                  <a:txBody>
                    <a:bodyPr/>
                    <a:lstStyle/>
                    <a:p>
                      <a:r>
                        <a:rPr lang="en-US" sz="1200" dirty="0" smtClean="0"/>
                        <a:t>Crossing</a:t>
                      </a:r>
                      <a:r>
                        <a:rPr lang="en-US" sz="1200" baseline="0" dirty="0" smtClean="0"/>
                        <a:t> bike path</a:t>
                      </a:r>
                      <a:endParaRPr lang="en-US" sz="1200" dirty="0" smtClean="0"/>
                    </a:p>
                  </a:txBody>
                  <a:tcPr marT="45700" marB="45700"/>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r>
              <a:tr h="813391">
                <a:tc>
                  <a:txBody>
                    <a:bodyPr/>
                    <a:lstStyle/>
                    <a:p>
                      <a:r>
                        <a:rPr lang="en-US" sz="1200" dirty="0" smtClean="0"/>
                        <a:t>Crossing shipyard vehicle lane</a:t>
                      </a:r>
                    </a:p>
                  </a:txBody>
                  <a:tcPr marT="45700" marB="45700">
                    <a:solidFill>
                      <a:schemeClr val="bg1">
                        <a:lumMod val="85000"/>
                      </a:schemeClr>
                    </a:solidFill>
                  </a:tcPr>
                </a:tc>
                <a:tc>
                  <a:txBody>
                    <a:bodyPr/>
                    <a:lstStyle/>
                    <a:p>
                      <a:endParaRPr lang="en-US" sz="1800" dirty="0"/>
                    </a:p>
                  </a:txBody>
                  <a:tcPr>
                    <a:solidFill>
                      <a:schemeClr val="bg1">
                        <a:lumMod val="85000"/>
                      </a:schemeClr>
                    </a:solidFill>
                  </a:tcPr>
                </a:tc>
                <a:tc>
                  <a:txBody>
                    <a:bodyPr/>
                    <a:lstStyle/>
                    <a:p>
                      <a:endParaRPr lang="en-US" sz="1800" dirty="0"/>
                    </a:p>
                  </a:txBody>
                  <a:tcPr>
                    <a:solidFill>
                      <a:schemeClr val="bg1">
                        <a:lumMod val="85000"/>
                      </a:schemeClr>
                    </a:solidFill>
                  </a:tcPr>
                </a:tc>
                <a:tc>
                  <a:txBody>
                    <a:bodyPr/>
                    <a:lstStyle/>
                    <a:p>
                      <a:endParaRPr lang="en-US" sz="1800" dirty="0"/>
                    </a:p>
                  </a:txBody>
                  <a:tcPr>
                    <a:solidFill>
                      <a:schemeClr val="bg1">
                        <a:lumMod val="85000"/>
                      </a:schemeClr>
                    </a:solidFill>
                  </a:tcPr>
                </a:tc>
                <a:tc>
                  <a:txBody>
                    <a:bodyPr/>
                    <a:lstStyle/>
                    <a:p>
                      <a:endParaRPr lang="en-US" sz="1800" dirty="0"/>
                    </a:p>
                  </a:txBody>
                  <a:tcPr>
                    <a:solidFill>
                      <a:schemeClr val="bg1">
                        <a:lumMod val="85000"/>
                      </a:schemeClr>
                    </a:solidFill>
                  </a:tcPr>
                </a:tc>
              </a:tr>
            </a:tbl>
          </a:graphicData>
        </a:graphic>
      </p:graphicFrame>
      <p:sp>
        <p:nvSpPr>
          <p:cNvPr id="55343"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F34420BA-05DF-40C2-AFF3-DF91CC287DF3}" type="slidenum">
              <a:rPr lang="en-US" altLang="en-US" sz="1400"/>
              <a:pPr>
                <a:spcBef>
                  <a:spcPct val="0"/>
                </a:spcBef>
                <a:buFontTx/>
                <a:buNone/>
              </a:pPr>
              <a:t>14</a:t>
            </a:fld>
            <a:endParaRPr lang="en-US" altLang="en-US" sz="1400"/>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311151"/>
            <a:ext cx="7772400" cy="1144588"/>
          </a:xfrm>
          <a:noFill/>
        </p:spPr>
        <p:txBody>
          <a:bodyPr lIns="92075" tIns="46038" rIns="92075" bIns="46038"/>
          <a:lstStyle/>
          <a:p>
            <a:pPr algn="l"/>
            <a:r>
              <a:rPr lang="en-US" altLang="en-US" smtClean="0"/>
              <a:t>Severity</a:t>
            </a:r>
          </a:p>
        </p:txBody>
      </p:sp>
      <p:graphicFrame>
        <p:nvGraphicFramePr>
          <p:cNvPr id="6" name="Table 5" title="Image of severity table"/>
          <p:cNvGraphicFramePr>
            <a:graphicFrameLocks noGrp="1"/>
          </p:cNvGraphicFramePr>
          <p:nvPr>
            <p:extLst>
              <p:ext uri="{D42A27DB-BD31-4B8C-83A1-F6EECF244321}">
                <p14:modId xmlns:p14="http://schemas.microsoft.com/office/powerpoint/2010/main" val="3274449786"/>
              </p:ext>
            </p:extLst>
          </p:nvPr>
        </p:nvGraphicFramePr>
        <p:xfrm>
          <a:off x="762005" y="1524000"/>
          <a:ext cx="7772401" cy="4191000"/>
        </p:xfrm>
        <a:graphic>
          <a:graphicData uri="http://schemas.openxmlformats.org/drawingml/2006/table">
            <a:tbl>
              <a:tblPr firstRow="1" bandRow="1">
                <a:tableStyleId>{5C22544A-7EE6-4342-B048-85BDC9FD1C3A}</a:tableStyleId>
              </a:tblPr>
              <a:tblGrid>
                <a:gridCol w="2005781"/>
                <a:gridCol w="1755059"/>
                <a:gridCol w="1504335"/>
                <a:gridCol w="1504335"/>
                <a:gridCol w="1002891"/>
              </a:tblGrid>
              <a:tr h="582119">
                <a:tc>
                  <a:txBody>
                    <a:bodyPr/>
                    <a:lstStyle/>
                    <a:p>
                      <a:r>
                        <a:rPr lang="en-US" sz="1200" dirty="0" smtClean="0">
                          <a:solidFill>
                            <a:schemeClr val="tx1"/>
                          </a:solidFill>
                        </a:rPr>
                        <a:t>A. Situation/Act</a:t>
                      </a:r>
                      <a:endParaRPr lang="en-US" sz="1200" dirty="0">
                        <a:solidFill>
                          <a:schemeClr val="tx1"/>
                        </a:solidFill>
                      </a:endParaRPr>
                    </a:p>
                  </a:txBody>
                  <a:tcPr/>
                </a:tc>
                <a:tc>
                  <a:txBody>
                    <a:bodyPr/>
                    <a:lstStyle/>
                    <a:p>
                      <a:r>
                        <a:rPr lang="en-US" sz="1200" dirty="0" smtClean="0">
                          <a:solidFill>
                            <a:schemeClr val="tx1"/>
                          </a:solidFill>
                        </a:rPr>
                        <a:t>B. Hazards</a:t>
                      </a:r>
                      <a:endParaRPr lang="en-US" sz="1200" dirty="0">
                        <a:solidFill>
                          <a:schemeClr val="tx1"/>
                        </a:solidFill>
                      </a:endParaRPr>
                    </a:p>
                  </a:txBody>
                  <a:tcPr/>
                </a:tc>
                <a:tc>
                  <a:txBody>
                    <a:bodyPr/>
                    <a:lstStyle/>
                    <a:p>
                      <a:r>
                        <a:rPr lang="en-US" sz="1200" dirty="0" smtClean="0">
                          <a:solidFill>
                            <a:schemeClr val="tx1"/>
                          </a:solidFill>
                        </a:rPr>
                        <a:t>C. Severity</a:t>
                      </a:r>
                      <a:endParaRPr lang="en-US" sz="1200" dirty="0">
                        <a:solidFill>
                          <a:schemeClr val="tx1"/>
                        </a:solidFill>
                      </a:endParaRPr>
                    </a:p>
                  </a:txBody>
                  <a:tcPr/>
                </a:tc>
                <a:tc>
                  <a:txBody>
                    <a:bodyPr/>
                    <a:lstStyle/>
                    <a:p>
                      <a:r>
                        <a:rPr lang="en-US" sz="1200" dirty="0" smtClean="0">
                          <a:solidFill>
                            <a:schemeClr val="tx1"/>
                          </a:solidFill>
                        </a:rPr>
                        <a:t>D. </a:t>
                      </a:r>
                      <a:r>
                        <a:rPr lang="en-US" sz="1000" dirty="0" smtClean="0">
                          <a:solidFill>
                            <a:schemeClr val="tx1"/>
                          </a:solidFill>
                        </a:rPr>
                        <a:t>Likelihood</a:t>
                      </a:r>
                      <a:endParaRPr lang="en-US" sz="1000" dirty="0">
                        <a:solidFill>
                          <a:schemeClr val="tx1"/>
                        </a:solidFill>
                      </a:endParaRPr>
                    </a:p>
                  </a:txBody>
                  <a:tcPr/>
                </a:tc>
                <a:tc>
                  <a:txBody>
                    <a:bodyPr/>
                    <a:lstStyle/>
                    <a:p>
                      <a:r>
                        <a:rPr lang="en-US" sz="1200" dirty="0" smtClean="0">
                          <a:solidFill>
                            <a:schemeClr val="tx1"/>
                          </a:solidFill>
                        </a:rPr>
                        <a:t>E. Risk</a:t>
                      </a:r>
                      <a:endParaRPr lang="en-US" sz="1200" dirty="0">
                        <a:solidFill>
                          <a:schemeClr val="tx1"/>
                        </a:solidFill>
                      </a:endParaRPr>
                    </a:p>
                  </a:txBody>
                  <a:tcPr/>
                </a:tc>
              </a:tr>
              <a:tr h="582068">
                <a:tc>
                  <a:txBody>
                    <a:bodyPr/>
                    <a:lstStyle/>
                    <a:p>
                      <a:r>
                        <a:rPr lang="en-US" sz="1200" dirty="0" smtClean="0"/>
                        <a:t>Crossing country road</a:t>
                      </a:r>
                      <a:endParaRPr lang="en-US" sz="1200" dirty="0"/>
                    </a:p>
                  </a:txBody>
                  <a:tcPr marT="45700" marB="45700">
                    <a:solidFill>
                      <a:schemeClr val="bg1">
                        <a:lumMod val="85000"/>
                      </a:schemeClr>
                    </a:solidFill>
                  </a:tcPr>
                </a:tc>
                <a:tc>
                  <a:txBody>
                    <a:bodyPr/>
                    <a:lstStyle/>
                    <a:p>
                      <a:endParaRPr lang="en-US" sz="1800" dirty="0"/>
                    </a:p>
                  </a:txBody>
                  <a:tcPr>
                    <a:solidFill>
                      <a:schemeClr val="bg1">
                        <a:lumMod val="85000"/>
                      </a:schemeClr>
                    </a:solidFill>
                  </a:tcPr>
                </a:tc>
                <a:tc>
                  <a:txBody>
                    <a:bodyPr/>
                    <a:lstStyle/>
                    <a:p>
                      <a:endParaRPr lang="en-US" sz="1800" dirty="0"/>
                    </a:p>
                  </a:txBody>
                  <a:tcPr>
                    <a:solidFill>
                      <a:schemeClr val="bg1">
                        <a:lumMod val="85000"/>
                      </a:schemeClr>
                    </a:solidFill>
                  </a:tcPr>
                </a:tc>
                <a:tc>
                  <a:txBody>
                    <a:bodyPr/>
                    <a:lstStyle/>
                    <a:p>
                      <a:endParaRPr lang="en-US" sz="1800" dirty="0"/>
                    </a:p>
                  </a:txBody>
                  <a:tcPr>
                    <a:solidFill>
                      <a:schemeClr val="bg1">
                        <a:lumMod val="85000"/>
                      </a:schemeClr>
                    </a:solidFill>
                  </a:tcPr>
                </a:tc>
                <a:tc>
                  <a:txBody>
                    <a:bodyPr/>
                    <a:lstStyle/>
                    <a:p>
                      <a:endParaRPr lang="en-US" sz="1800" dirty="0"/>
                    </a:p>
                  </a:txBody>
                  <a:tcPr>
                    <a:solidFill>
                      <a:schemeClr val="bg1">
                        <a:lumMod val="85000"/>
                      </a:schemeClr>
                    </a:solidFill>
                  </a:tcPr>
                </a:tc>
              </a:tr>
              <a:tr h="814915">
                <a:tc>
                  <a:txBody>
                    <a:bodyPr/>
                    <a:lstStyle/>
                    <a:p>
                      <a:r>
                        <a:rPr lang="en-US" sz="1200" dirty="0" smtClean="0"/>
                        <a:t>Crossing street from</a:t>
                      </a:r>
                      <a:r>
                        <a:rPr lang="en-US" sz="1200" baseline="0" dirty="0" smtClean="0"/>
                        <a:t> shipyard to your car</a:t>
                      </a:r>
                      <a:endParaRPr lang="en-US" sz="1200" dirty="0"/>
                    </a:p>
                  </a:txBody>
                  <a:tcPr marT="45700" marB="45700"/>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r>
              <a:tr h="814915">
                <a:tc>
                  <a:txBody>
                    <a:bodyPr/>
                    <a:lstStyle/>
                    <a:p>
                      <a:endParaRPr lang="en-US" sz="1200" dirty="0" smtClean="0"/>
                    </a:p>
                    <a:p>
                      <a:r>
                        <a:rPr lang="en-US" sz="1200" dirty="0" smtClean="0"/>
                        <a:t>Crossing freeway</a:t>
                      </a:r>
                    </a:p>
                  </a:txBody>
                  <a:tcPr marT="45700" marB="45700">
                    <a:solidFill>
                      <a:schemeClr val="bg1">
                        <a:lumMod val="85000"/>
                      </a:schemeClr>
                    </a:solidFill>
                  </a:tcPr>
                </a:tc>
                <a:tc>
                  <a:txBody>
                    <a:bodyPr/>
                    <a:lstStyle/>
                    <a:p>
                      <a:endParaRPr lang="en-US" sz="1800" dirty="0"/>
                    </a:p>
                  </a:txBody>
                  <a:tcPr>
                    <a:solidFill>
                      <a:schemeClr val="bg1">
                        <a:lumMod val="85000"/>
                      </a:schemeClr>
                    </a:solidFill>
                  </a:tcPr>
                </a:tc>
                <a:tc>
                  <a:txBody>
                    <a:bodyPr/>
                    <a:lstStyle/>
                    <a:p>
                      <a:endParaRPr lang="en-US" sz="1800" dirty="0"/>
                    </a:p>
                  </a:txBody>
                  <a:tcPr>
                    <a:solidFill>
                      <a:schemeClr val="bg1">
                        <a:lumMod val="85000"/>
                      </a:schemeClr>
                    </a:solidFill>
                  </a:tcPr>
                </a:tc>
                <a:tc>
                  <a:txBody>
                    <a:bodyPr/>
                    <a:lstStyle/>
                    <a:p>
                      <a:endParaRPr lang="en-US" sz="1800" dirty="0"/>
                    </a:p>
                  </a:txBody>
                  <a:tcPr>
                    <a:solidFill>
                      <a:schemeClr val="bg1">
                        <a:lumMod val="85000"/>
                      </a:schemeClr>
                    </a:solidFill>
                  </a:tcPr>
                </a:tc>
                <a:tc>
                  <a:txBody>
                    <a:bodyPr/>
                    <a:lstStyle/>
                    <a:p>
                      <a:endParaRPr lang="en-US" sz="1800" dirty="0"/>
                    </a:p>
                  </a:txBody>
                  <a:tcPr>
                    <a:solidFill>
                      <a:schemeClr val="bg1">
                        <a:lumMod val="85000"/>
                      </a:schemeClr>
                    </a:solidFill>
                  </a:tcPr>
                </a:tc>
              </a:tr>
              <a:tr h="582068">
                <a:tc>
                  <a:txBody>
                    <a:bodyPr/>
                    <a:lstStyle/>
                    <a:p>
                      <a:r>
                        <a:rPr lang="en-US" sz="1200" dirty="0" smtClean="0"/>
                        <a:t>Crossing</a:t>
                      </a:r>
                      <a:r>
                        <a:rPr lang="en-US" sz="1200" baseline="0" dirty="0" smtClean="0"/>
                        <a:t> bike path</a:t>
                      </a:r>
                      <a:endParaRPr lang="en-US" sz="1200" dirty="0" smtClean="0"/>
                    </a:p>
                  </a:txBody>
                  <a:tcPr marT="45700" marB="45700"/>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r>
              <a:tr h="814915">
                <a:tc>
                  <a:txBody>
                    <a:bodyPr/>
                    <a:lstStyle/>
                    <a:p>
                      <a:r>
                        <a:rPr lang="en-US" sz="1200" dirty="0" smtClean="0"/>
                        <a:t>Crossing shipyard vehicle lane</a:t>
                      </a:r>
                    </a:p>
                  </a:txBody>
                  <a:tcPr marT="45700" marB="45700">
                    <a:solidFill>
                      <a:schemeClr val="bg1">
                        <a:lumMod val="85000"/>
                      </a:schemeClr>
                    </a:solidFill>
                  </a:tcPr>
                </a:tc>
                <a:tc>
                  <a:txBody>
                    <a:bodyPr/>
                    <a:lstStyle/>
                    <a:p>
                      <a:endParaRPr lang="en-US" sz="1800" dirty="0"/>
                    </a:p>
                  </a:txBody>
                  <a:tcPr>
                    <a:solidFill>
                      <a:schemeClr val="bg1">
                        <a:lumMod val="85000"/>
                      </a:schemeClr>
                    </a:solidFill>
                  </a:tcPr>
                </a:tc>
                <a:tc>
                  <a:txBody>
                    <a:bodyPr/>
                    <a:lstStyle/>
                    <a:p>
                      <a:endParaRPr lang="en-US" sz="1800" dirty="0"/>
                    </a:p>
                  </a:txBody>
                  <a:tcPr>
                    <a:solidFill>
                      <a:schemeClr val="bg1">
                        <a:lumMod val="85000"/>
                      </a:schemeClr>
                    </a:solidFill>
                  </a:tcPr>
                </a:tc>
                <a:tc>
                  <a:txBody>
                    <a:bodyPr/>
                    <a:lstStyle/>
                    <a:p>
                      <a:endParaRPr lang="en-US" sz="1800" dirty="0"/>
                    </a:p>
                  </a:txBody>
                  <a:tcPr>
                    <a:solidFill>
                      <a:schemeClr val="bg1">
                        <a:lumMod val="85000"/>
                      </a:schemeClr>
                    </a:solidFill>
                  </a:tcPr>
                </a:tc>
                <a:tc>
                  <a:txBody>
                    <a:bodyPr/>
                    <a:lstStyle/>
                    <a:p>
                      <a:endParaRPr lang="en-US" sz="1800" dirty="0"/>
                    </a:p>
                  </a:txBody>
                  <a:tcPr>
                    <a:solidFill>
                      <a:schemeClr val="bg1">
                        <a:lumMod val="85000"/>
                      </a:schemeClr>
                    </a:solidFill>
                  </a:tcPr>
                </a:tc>
              </a:tr>
            </a:tbl>
          </a:graphicData>
        </a:graphic>
      </p:graphicFrame>
      <p:sp>
        <p:nvSpPr>
          <p:cNvPr id="57391"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08C5F2E9-DBAC-4C87-901E-54CD821EEB03}" type="slidenum">
              <a:rPr lang="en-US" altLang="en-US" sz="1400"/>
              <a:pPr>
                <a:spcBef>
                  <a:spcPct val="0"/>
                </a:spcBef>
                <a:buFontTx/>
                <a:buNone/>
              </a:pPr>
              <a:t>15</a:t>
            </a:fld>
            <a:endParaRPr lang="en-US" altLang="en-US" sz="1400"/>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311151"/>
            <a:ext cx="7772400" cy="1144588"/>
          </a:xfrm>
          <a:noFill/>
        </p:spPr>
        <p:txBody>
          <a:bodyPr lIns="92075" tIns="46038" rIns="92075" bIns="46038"/>
          <a:lstStyle/>
          <a:p>
            <a:pPr algn="l"/>
            <a:r>
              <a:rPr lang="en-US" altLang="en-US" smtClean="0"/>
              <a:t>Hazard Assessment</a:t>
            </a:r>
          </a:p>
        </p:txBody>
      </p:sp>
      <p:graphicFrame>
        <p:nvGraphicFramePr>
          <p:cNvPr id="5" name="Table 4" title="Image of hazard assessment table"/>
          <p:cNvGraphicFramePr>
            <a:graphicFrameLocks noGrp="1"/>
          </p:cNvGraphicFramePr>
          <p:nvPr>
            <p:extLst>
              <p:ext uri="{D42A27DB-BD31-4B8C-83A1-F6EECF244321}">
                <p14:modId xmlns:p14="http://schemas.microsoft.com/office/powerpoint/2010/main" val="3310468257"/>
              </p:ext>
            </p:extLst>
          </p:nvPr>
        </p:nvGraphicFramePr>
        <p:xfrm>
          <a:off x="838200" y="1676400"/>
          <a:ext cx="7543803" cy="4199005"/>
        </p:xfrm>
        <a:graphic>
          <a:graphicData uri="http://schemas.openxmlformats.org/drawingml/2006/table">
            <a:tbl>
              <a:tblPr firstRow="1" bandRow="1">
                <a:tableStyleId>{5C22544A-7EE6-4342-B048-85BDC9FD1C3A}</a:tableStyleId>
              </a:tblPr>
              <a:tblGrid>
                <a:gridCol w="1946787"/>
                <a:gridCol w="1703439"/>
                <a:gridCol w="1460091"/>
                <a:gridCol w="1460091"/>
                <a:gridCol w="973395"/>
              </a:tblGrid>
              <a:tr h="582119">
                <a:tc>
                  <a:txBody>
                    <a:bodyPr/>
                    <a:lstStyle/>
                    <a:p>
                      <a:r>
                        <a:rPr lang="en-US" sz="1200" dirty="0" smtClean="0">
                          <a:solidFill>
                            <a:schemeClr val="tx1"/>
                          </a:solidFill>
                        </a:rPr>
                        <a:t>A. Situation/Act</a:t>
                      </a:r>
                      <a:endParaRPr lang="en-US" sz="1200" dirty="0">
                        <a:solidFill>
                          <a:schemeClr val="tx1"/>
                        </a:solidFill>
                      </a:endParaRPr>
                    </a:p>
                  </a:txBody>
                  <a:tcPr/>
                </a:tc>
                <a:tc>
                  <a:txBody>
                    <a:bodyPr/>
                    <a:lstStyle/>
                    <a:p>
                      <a:r>
                        <a:rPr lang="en-US" sz="1200" dirty="0" smtClean="0">
                          <a:solidFill>
                            <a:schemeClr val="tx1"/>
                          </a:solidFill>
                        </a:rPr>
                        <a:t>B. Hazards</a:t>
                      </a:r>
                      <a:endParaRPr lang="en-US" sz="1200" dirty="0">
                        <a:solidFill>
                          <a:schemeClr val="tx1"/>
                        </a:solidFill>
                      </a:endParaRPr>
                    </a:p>
                  </a:txBody>
                  <a:tcPr/>
                </a:tc>
                <a:tc>
                  <a:txBody>
                    <a:bodyPr/>
                    <a:lstStyle/>
                    <a:p>
                      <a:r>
                        <a:rPr lang="en-US" sz="1200" dirty="0" smtClean="0">
                          <a:solidFill>
                            <a:schemeClr val="tx1"/>
                          </a:solidFill>
                        </a:rPr>
                        <a:t>C. Severity</a:t>
                      </a:r>
                      <a:endParaRPr lang="en-US" sz="1200" dirty="0">
                        <a:solidFill>
                          <a:schemeClr val="tx1"/>
                        </a:solidFill>
                      </a:endParaRPr>
                    </a:p>
                  </a:txBody>
                  <a:tcPr/>
                </a:tc>
                <a:tc>
                  <a:txBody>
                    <a:bodyPr/>
                    <a:lstStyle/>
                    <a:p>
                      <a:r>
                        <a:rPr lang="en-US" sz="1200" dirty="0" smtClean="0">
                          <a:solidFill>
                            <a:schemeClr val="tx1"/>
                          </a:solidFill>
                        </a:rPr>
                        <a:t>D. </a:t>
                      </a:r>
                      <a:r>
                        <a:rPr lang="en-US" sz="1000" dirty="0" smtClean="0">
                          <a:solidFill>
                            <a:schemeClr val="tx1"/>
                          </a:solidFill>
                        </a:rPr>
                        <a:t>Likelihood</a:t>
                      </a:r>
                      <a:endParaRPr lang="en-US" sz="1000" dirty="0">
                        <a:solidFill>
                          <a:schemeClr val="tx1"/>
                        </a:solidFill>
                      </a:endParaRPr>
                    </a:p>
                  </a:txBody>
                  <a:tcPr/>
                </a:tc>
                <a:tc>
                  <a:txBody>
                    <a:bodyPr/>
                    <a:lstStyle/>
                    <a:p>
                      <a:r>
                        <a:rPr lang="en-US" sz="1200" dirty="0" smtClean="0">
                          <a:solidFill>
                            <a:schemeClr val="tx1"/>
                          </a:solidFill>
                        </a:rPr>
                        <a:t>E. Risk</a:t>
                      </a:r>
                      <a:endParaRPr lang="en-US" sz="1200" dirty="0">
                        <a:solidFill>
                          <a:schemeClr val="tx1"/>
                        </a:solidFill>
                      </a:endParaRPr>
                    </a:p>
                  </a:txBody>
                  <a:tcPr/>
                </a:tc>
              </a:tr>
              <a:tr h="582068">
                <a:tc>
                  <a:txBody>
                    <a:bodyPr/>
                    <a:lstStyle/>
                    <a:p>
                      <a:r>
                        <a:rPr lang="en-US" sz="1200" dirty="0" smtClean="0"/>
                        <a:t>Crossing country road</a:t>
                      </a:r>
                      <a:endParaRPr lang="en-US" sz="1200" dirty="0"/>
                    </a:p>
                  </a:txBody>
                  <a:tcPr marT="45700" marB="45700">
                    <a:solidFill>
                      <a:schemeClr val="bg1">
                        <a:lumMod val="85000"/>
                      </a:schemeClr>
                    </a:solidFill>
                  </a:tcPr>
                </a:tc>
                <a:tc>
                  <a:txBody>
                    <a:bodyPr/>
                    <a:lstStyle/>
                    <a:p>
                      <a:endParaRPr lang="en-US" sz="1800" dirty="0"/>
                    </a:p>
                  </a:txBody>
                  <a:tcPr>
                    <a:solidFill>
                      <a:schemeClr val="bg1">
                        <a:lumMod val="85000"/>
                      </a:schemeClr>
                    </a:solidFill>
                  </a:tcPr>
                </a:tc>
                <a:tc>
                  <a:txBody>
                    <a:bodyPr/>
                    <a:lstStyle/>
                    <a:p>
                      <a:endParaRPr lang="en-US" sz="1800" dirty="0"/>
                    </a:p>
                  </a:txBody>
                  <a:tcPr>
                    <a:solidFill>
                      <a:schemeClr val="bg1">
                        <a:lumMod val="85000"/>
                      </a:schemeClr>
                    </a:solidFill>
                  </a:tcPr>
                </a:tc>
                <a:tc>
                  <a:txBody>
                    <a:bodyPr/>
                    <a:lstStyle/>
                    <a:p>
                      <a:endParaRPr lang="en-US" sz="1800" dirty="0"/>
                    </a:p>
                  </a:txBody>
                  <a:tcPr>
                    <a:solidFill>
                      <a:schemeClr val="bg1">
                        <a:lumMod val="85000"/>
                      </a:schemeClr>
                    </a:solidFill>
                  </a:tcPr>
                </a:tc>
                <a:tc>
                  <a:txBody>
                    <a:bodyPr/>
                    <a:lstStyle/>
                    <a:p>
                      <a:endParaRPr lang="en-US" sz="1800" dirty="0"/>
                    </a:p>
                  </a:txBody>
                  <a:tcPr>
                    <a:solidFill>
                      <a:schemeClr val="bg1">
                        <a:lumMod val="85000"/>
                      </a:schemeClr>
                    </a:solidFill>
                  </a:tcPr>
                </a:tc>
              </a:tr>
              <a:tr h="822920">
                <a:tc>
                  <a:txBody>
                    <a:bodyPr/>
                    <a:lstStyle/>
                    <a:p>
                      <a:r>
                        <a:rPr lang="en-US" sz="1200" dirty="0" smtClean="0"/>
                        <a:t>Crossing street from</a:t>
                      </a:r>
                      <a:r>
                        <a:rPr lang="en-US" sz="1200" baseline="0" dirty="0" smtClean="0"/>
                        <a:t> shipyard to your car</a:t>
                      </a:r>
                      <a:endParaRPr lang="en-US" sz="1200" dirty="0"/>
                    </a:p>
                  </a:txBody>
                  <a:tcPr marT="45700" marB="45700"/>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r>
              <a:tr h="814915">
                <a:tc>
                  <a:txBody>
                    <a:bodyPr/>
                    <a:lstStyle/>
                    <a:p>
                      <a:endParaRPr lang="en-US" sz="1200" dirty="0" smtClean="0"/>
                    </a:p>
                    <a:p>
                      <a:r>
                        <a:rPr lang="en-US" sz="1200" dirty="0" smtClean="0"/>
                        <a:t>Crossing freeway</a:t>
                      </a:r>
                    </a:p>
                  </a:txBody>
                  <a:tcPr marT="45700" marB="45700">
                    <a:solidFill>
                      <a:schemeClr val="bg1">
                        <a:lumMod val="85000"/>
                      </a:schemeClr>
                    </a:solidFill>
                  </a:tcPr>
                </a:tc>
                <a:tc>
                  <a:txBody>
                    <a:bodyPr/>
                    <a:lstStyle/>
                    <a:p>
                      <a:endParaRPr lang="en-US" sz="1800" dirty="0"/>
                    </a:p>
                  </a:txBody>
                  <a:tcPr>
                    <a:solidFill>
                      <a:schemeClr val="bg1">
                        <a:lumMod val="85000"/>
                      </a:schemeClr>
                    </a:solidFill>
                  </a:tcPr>
                </a:tc>
                <a:tc>
                  <a:txBody>
                    <a:bodyPr/>
                    <a:lstStyle/>
                    <a:p>
                      <a:endParaRPr lang="en-US" sz="1800" dirty="0"/>
                    </a:p>
                  </a:txBody>
                  <a:tcPr>
                    <a:solidFill>
                      <a:schemeClr val="bg1">
                        <a:lumMod val="85000"/>
                      </a:schemeClr>
                    </a:solidFill>
                  </a:tcPr>
                </a:tc>
                <a:tc>
                  <a:txBody>
                    <a:bodyPr/>
                    <a:lstStyle/>
                    <a:p>
                      <a:endParaRPr lang="en-US" sz="1800" dirty="0"/>
                    </a:p>
                  </a:txBody>
                  <a:tcPr>
                    <a:solidFill>
                      <a:schemeClr val="bg1">
                        <a:lumMod val="85000"/>
                      </a:schemeClr>
                    </a:solidFill>
                  </a:tcPr>
                </a:tc>
                <a:tc>
                  <a:txBody>
                    <a:bodyPr/>
                    <a:lstStyle/>
                    <a:p>
                      <a:endParaRPr lang="en-US" sz="1800" dirty="0"/>
                    </a:p>
                  </a:txBody>
                  <a:tcPr>
                    <a:solidFill>
                      <a:schemeClr val="bg1">
                        <a:lumMod val="85000"/>
                      </a:schemeClr>
                    </a:solidFill>
                  </a:tcPr>
                </a:tc>
              </a:tr>
              <a:tr h="582068">
                <a:tc>
                  <a:txBody>
                    <a:bodyPr/>
                    <a:lstStyle/>
                    <a:p>
                      <a:r>
                        <a:rPr lang="en-US" sz="1200" dirty="0" smtClean="0"/>
                        <a:t>Crossing</a:t>
                      </a:r>
                      <a:r>
                        <a:rPr lang="en-US" sz="1200" baseline="0" dirty="0" smtClean="0"/>
                        <a:t> bike path</a:t>
                      </a:r>
                      <a:endParaRPr lang="en-US" sz="1200" dirty="0" smtClean="0"/>
                    </a:p>
                  </a:txBody>
                  <a:tcPr marT="45700" marB="45700"/>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r>
              <a:tr h="814915">
                <a:tc>
                  <a:txBody>
                    <a:bodyPr/>
                    <a:lstStyle/>
                    <a:p>
                      <a:r>
                        <a:rPr lang="en-US" sz="1200" dirty="0" smtClean="0"/>
                        <a:t>Crossing shipyard vehicle lane</a:t>
                      </a:r>
                    </a:p>
                  </a:txBody>
                  <a:tcPr marT="45700" marB="45700">
                    <a:solidFill>
                      <a:schemeClr val="bg1">
                        <a:lumMod val="85000"/>
                      </a:schemeClr>
                    </a:solidFill>
                  </a:tcPr>
                </a:tc>
                <a:tc>
                  <a:txBody>
                    <a:bodyPr/>
                    <a:lstStyle/>
                    <a:p>
                      <a:endParaRPr lang="en-US" sz="1800" dirty="0"/>
                    </a:p>
                  </a:txBody>
                  <a:tcPr>
                    <a:solidFill>
                      <a:schemeClr val="bg1">
                        <a:lumMod val="85000"/>
                      </a:schemeClr>
                    </a:solidFill>
                  </a:tcPr>
                </a:tc>
                <a:tc>
                  <a:txBody>
                    <a:bodyPr/>
                    <a:lstStyle/>
                    <a:p>
                      <a:endParaRPr lang="en-US" sz="1800" dirty="0"/>
                    </a:p>
                  </a:txBody>
                  <a:tcPr>
                    <a:solidFill>
                      <a:schemeClr val="bg1">
                        <a:lumMod val="85000"/>
                      </a:schemeClr>
                    </a:solidFill>
                  </a:tcPr>
                </a:tc>
                <a:tc>
                  <a:txBody>
                    <a:bodyPr/>
                    <a:lstStyle/>
                    <a:p>
                      <a:endParaRPr lang="en-US" sz="1800" dirty="0"/>
                    </a:p>
                  </a:txBody>
                  <a:tcPr>
                    <a:solidFill>
                      <a:schemeClr val="bg1">
                        <a:lumMod val="85000"/>
                      </a:schemeClr>
                    </a:solidFill>
                  </a:tcPr>
                </a:tc>
                <a:tc>
                  <a:txBody>
                    <a:bodyPr/>
                    <a:lstStyle/>
                    <a:p>
                      <a:endParaRPr lang="en-US" sz="1800" dirty="0"/>
                    </a:p>
                  </a:txBody>
                  <a:tcPr>
                    <a:solidFill>
                      <a:schemeClr val="bg1">
                        <a:lumMod val="85000"/>
                      </a:schemeClr>
                    </a:solidFill>
                  </a:tcPr>
                </a:tc>
              </a:tr>
            </a:tbl>
          </a:graphicData>
        </a:graphic>
      </p:graphicFrame>
      <p:sp>
        <p:nvSpPr>
          <p:cNvPr id="59439"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DDFE0121-8518-4CF3-9132-83D3DE324041}" type="slidenum">
              <a:rPr lang="en-US" altLang="en-US" sz="1400"/>
              <a:pPr>
                <a:spcBef>
                  <a:spcPct val="0"/>
                </a:spcBef>
                <a:buFontTx/>
                <a:buNone/>
              </a:pPr>
              <a:t>16</a:t>
            </a:fld>
            <a:endParaRPr lang="en-US" altLang="en-US" sz="1400"/>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4"/>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7485AACA-C2D4-4063-8083-26B6D452E65D}" type="slidenum">
              <a:rPr lang="en-US" altLang="en-US" sz="1400">
                <a:solidFill>
                  <a:srgbClr val="000000"/>
                </a:solidFill>
              </a:rPr>
              <a:pPr algn="r" eaLnBrk="1" hangingPunct="1">
                <a:spcBef>
                  <a:spcPct val="0"/>
                </a:spcBef>
                <a:buFontTx/>
                <a:buNone/>
              </a:pPr>
              <a:t>17</a:t>
            </a:fld>
            <a:endParaRPr lang="en-US" altLang="en-US" sz="1400">
              <a:solidFill>
                <a:srgbClr val="000000"/>
              </a:solidFill>
            </a:endParaRPr>
          </a:p>
        </p:txBody>
      </p:sp>
      <p:sp>
        <p:nvSpPr>
          <p:cNvPr id="61443" name="Rectangle 2"/>
          <p:cNvSpPr>
            <a:spLocks noGrp="1" noChangeArrowheads="1"/>
          </p:cNvSpPr>
          <p:nvPr>
            <p:ph type="title" idx="4294967295"/>
          </p:nvPr>
        </p:nvSpPr>
        <p:spPr>
          <a:xfrm>
            <a:off x="457200" y="533400"/>
            <a:ext cx="8229600" cy="533400"/>
          </a:xfrm>
        </p:spPr>
        <p:txBody>
          <a:bodyPr/>
          <a:lstStyle/>
          <a:p>
            <a:pPr algn="l"/>
            <a:r>
              <a:rPr lang="en-US" altLang="en-US" smtClean="0"/>
              <a:t>Introduction Quiz </a:t>
            </a:r>
            <a:r>
              <a:rPr lang="en-US" altLang="en-US" sz="3600" smtClean="0"/>
              <a:t> 	</a:t>
            </a:r>
          </a:p>
        </p:txBody>
      </p:sp>
      <p:pic>
        <p:nvPicPr>
          <p:cNvPr id="61444" name="Picture 1" title="Decorative introduction quiz slid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1017" y="1387477"/>
            <a:ext cx="8181975" cy="409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title="Image of question marks on paper"/>
          <p:cNvSpPr/>
          <p:nvPr/>
        </p:nvSpPr>
        <p:spPr>
          <a:xfrm>
            <a:off x="901701" y="1811340"/>
            <a:ext cx="1630363" cy="3251200"/>
          </a:xfrm>
          <a:prstGeom prst="roundRect">
            <a:avLst>
              <a:gd name="adj" fmla="val 10000"/>
            </a:avLst>
          </a:prstGeom>
          <a:blipFill rotWithShape="1">
            <a:blip r:embed="rId4" cstate="email">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144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D7BC5389-3A16-4094-87E7-F86E22EF4873}" type="slidenum">
              <a:rPr lang="en-US" altLang="en-US" sz="1400"/>
              <a:pPr>
                <a:spcBef>
                  <a:spcPct val="0"/>
                </a:spcBef>
                <a:buFontTx/>
                <a:buNone/>
              </a:pPr>
              <a:t>17</a:t>
            </a:fld>
            <a:endParaRPr lang="en-US" altLang="en-US" sz="14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311151"/>
            <a:ext cx="7772400" cy="1144588"/>
          </a:xfrm>
          <a:noFill/>
        </p:spPr>
        <p:txBody>
          <a:bodyPr lIns="92075" tIns="46038" rIns="92075" bIns="46038"/>
          <a:lstStyle/>
          <a:p>
            <a:pPr algn="l"/>
            <a:r>
              <a:rPr lang="en-US" altLang="en-US" smtClean="0"/>
              <a:t>Hazards and Hazard Controls</a:t>
            </a:r>
          </a:p>
        </p:txBody>
      </p:sp>
      <p:pic>
        <p:nvPicPr>
          <p:cNvPr id="63491" name="Picture 5" title="Image of H C S Pictograms and Hazard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1447800"/>
            <a:ext cx="7620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E95121C-398C-4A20-A611-89004B965C7C}" type="slidenum">
              <a:rPr lang="en-US" altLang="en-US" sz="1400"/>
              <a:pPr>
                <a:spcBef>
                  <a:spcPct val="0"/>
                </a:spcBef>
                <a:buFontTx/>
                <a:buNone/>
              </a:pPr>
              <a:t>18</a:t>
            </a:fld>
            <a:endParaRPr lang="en-US" altLang="en-US" sz="1400"/>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a:xfrm>
            <a:off x="0" y="0"/>
            <a:ext cx="8229600" cy="1143000"/>
          </a:xfrm>
        </p:spPr>
        <p:txBody>
          <a:bodyPr anchor="b"/>
          <a:lstStyle/>
          <a:p>
            <a:pPr algn="l" eaLnBrk="1" hangingPunct="1"/>
            <a:r>
              <a:rPr lang="en-US" altLang="en-US" smtClean="0"/>
              <a:t>   Shipyard Hazards</a:t>
            </a:r>
          </a:p>
        </p:txBody>
      </p:sp>
      <p:sp>
        <p:nvSpPr>
          <p:cNvPr id="65539" name="Slide Number Placeholder 2"/>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D1B27568-830E-46CD-8E7E-495AD46203A7}" type="slidenum">
              <a:rPr lang="en-US" altLang="en-US" sz="1400">
                <a:solidFill>
                  <a:srgbClr val="000000"/>
                </a:solidFill>
              </a:rPr>
              <a:pPr algn="r" eaLnBrk="1" hangingPunct="1">
                <a:spcBef>
                  <a:spcPct val="0"/>
                </a:spcBef>
                <a:buFontTx/>
                <a:buNone/>
              </a:pPr>
              <a:t>19</a:t>
            </a:fld>
            <a:endParaRPr lang="en-US" altLang="en-US" sz="1400">
              <a:solidFill>
                <a:srgbClr val="000000"/>
              </a:solidFill>
            </a:endParaRPr>
          </a:p>
        </p:txBody>
      </p:sp>
      <p:pic>
        <p:nvPicPr>
          <p:cNvPr id="65540" name="Picture 2" title="Photo of firefighters extinguishing a ship fir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28700" y="1371600"/>
            <a:ext cx="6629400" cy="4419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5541"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62E6A1B2-0CBA-41A0-991B-F2EB9F44F519}" type="slidenum">
              <a:rPr lang="en-US" altLang="en-US" sz="1400">
                <a:solidFill>
                  <a:srgbClr val="000000"/>
                </a:solidFill>
              </a:rPr>
              <a:pPr>
                <a:spcBef>
                  <a:spcPct val="0"/>
                </a:spcBef>
                <a:buFontTx/>
                <a:buNone/>
              </a:pPr>
              <a:t>19</a:t>
            </a:fld>
            <a:endParaRPr lang="en-US" altLang="en-US" sz="1400">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l"/>
            <a:r>
              <a:rPr lang="en-US" altLang="en-US" smtClean="0"/>
              <a:t>Course Objectives</a:t>
            </a:r>
          </a:p>
        </p:txBody>
      </p:sp>
      <p:pic>
        <p:nvPicPr>
          <p:cNvPr id="30723" name="Picture 3" title="Photo of a worker sanding the side of a shi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47800" y="1600201"/>
            <a:ext cx="6248400" cy="449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1302946B-4CF2-47A1-A9C2-9F86B3650D45}" type="slidenum">
              <a:rPr lang="en-US" altLang="en-US" sz="1400">
                <a:solidFill>
                  <a:srgbClr val="000000"/>
                </a:solidFill>
              </a:rPr>
              <a:pPr>
                <a:spcBef>
                  <a:spcPct val="0"/>
                </a:spcBef>
                <a:buFontTx/>
                <a:buNone/>
              </a:pPr>
              <a:t>2</a:t>
            </a:fld>
            <a:endParaRPr lang="en-US" altLang="en-US" sz="1400">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0" y="152400"/>
            <a:ext cx="8229600" cy="1143000"/>
          </a:xfrm>
        </p:spPr>
        <p:txBody>
          <a:bodyPr anchor="b"/>
          <a:lstStyle/>
          <a:p>
            <a:pPr algn="l" eaLnBrk="1" hangingPunct="1"/>
            <a:r>
              <a:rPr lang="en-US" altLang="en-US" smtClean="0"/>
              <a:t>  Elimination/Substitution</a:t>
            </a:r>
          </a:p>
        </p:txBody>
      </p:sp>
      <p:sp>
        <p:nvSpPr>
          <p:cNvPr id="67587" name="Slide Number Placeholder 2"/>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FCD61C85-1A28-481D-8BE7-E40147CEBCA0}" type="slidenum">
              <a:rPr lang="en-US" altLang="en-US" sz="1400">
                <a:solidFill>
                  <a:srgbClr val="000000"/>
                </a:solidFill>
              </a:rPr>
              <a:pPr algn="r" eaLnBrk="1" hangingPunct="1">
                <a:spcBef>
                  <a:spcPct val="0"/>
                </a:spcBef>
                <a:buFontTx/>
                <a:buNone/>
              </a:pPr>
              <a:t>20</a:t>
            </a:fld>
            <a:endParaRPr lang="en-US" altLang="en-US" sz="1400">
              <a:solidFill>
                <a:srgbClr val="000000"/>
              </a:solidFill>
            </a:endParaRPr>
          </a:p>
        </p:txBody>
      </p:sp>
      <p:pic>
        <p:nvPicPr>
          <p:cNvPr id="67588" name="Picture 2" title="Image of a do not hazard symbol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60605" y="1676403"/>
            <a:ext cx="4767263" cy="4049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quot;No&quot; Symbol 1" title="Image of a do not hazard symbols"/>
          <p:cNvSpPr/>
          <p:nvPr/>
        </p:nvSpPr>
        <p:spPr>
          <a:xfrm>
            <a:off x="2590800" y="1752603"/>
            <a:ext cx="4343400" cy="3973513"/>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0000"/>
              </a:solidFill>
            </a:endParaRPr>
          </a:p>
        </p:txBody>
      </p:sp>
      <p:sp>
        <p:nvSpPr>
          <p:cNvPr id="6759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6D354FFA-11C9-4273-B50A-F696068AF585}" type="slidenum">
              <a:rPr lang="en-US" altLang="en-US" sz="1400">
                <a:solidFill>
                  <a:srgbClr val="000000"/>
                </a:solidFill>
              </a:rPr>
              <a:pPr>
                <a:spcBef>
                  <a:spcPct val="0"/>
                </a:spcBef>
                <a:buFontTx/>
                <a:buNone/>
              </a:pPr>
              <a:t>20</a:t>
            </a:fld>
            <a:endParaRPr lang="en-US" altLang="en-US" sz="1400">
              <a:solidFill>
                <a:srgbClr val="0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0" y="152400"/>
            <a:ext cx="8229600" cy="1143000"/>
          </a:xfrm>
        </p:spPr>
        <p:txBody>
          <a:bodyPr anchor="b"/>
          <a:lstStyle/>
          <a:p>
            <a:pPr algn="l" eaLnBrk="1" hangingPunct="1"/>
            <a:r>
              <a:rPr lang="en-US" altLang="en-US" smtClean="0"/>
              <a:t>  Engineering Controls</a:t>
            </a:r>
          </a:p>
        </p:txBody>
      </p:sp>
      <p:sp>
        <p:nvSpPr>
          <p:cNvPr id="69635" name="Slide Number Placeholder 2"/>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18EED4D0-DBED-4B0A-AECD-34413EC63B2C}" type="slidenum">
              <a:rPr lang="en-US" altLang="en-US" sz="1400">
                <a:solidFill>
                  <a:srgbClr val="000000"/>
                </a:solidFill>
              </a:rPr>
              <a:pPr algn="r" eaLnBrk="1" hangingPunct="1">
                <a:spcBef>
                  <a:spcPct val="0"/>
                </a:spcBef>
                <a:buFontTx/>
                <a:buNone/>
              </a:pPr>
              <a:t>21</a:t>
            </a:fld>
            <a:endParaRPr lang="en-US" altLang="en-US" sz="1400">
              <a:solidFill>
                <a:srgbClr val="000000"/>
              </a:solidFill>
            </a:endParaRPr>
          </a:p>
        </p:txBody>
      </p:sp>
      <p:pic>
        <p:nvPicPr>
          <p:cNvPr id="69636" name="Picture 12" descr="Figure 2: Electric ducted exhaust ventilati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0600" y="1600200"/>
            <a:ext cx="7239000" cy="441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9637"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125DFDB8-B420-4735-912C-0BC6C75A20CD}" type="slidenum">
              <a:rPr lang="en-US" altLang="en-US" sz="1400">
                <a:solidFill>
                  <a:srgbClr val="000000"/>
                </a:solidFill>
              </a:rPr>
              <a:pPr>
                <a:spcBef>
                  <a:spcPct val="0"/>
                </a:spcBef>
                <a:buFontTx/>
                <a:buNone/>
              </a:pPr>
              <a:t>21</a:t>
            </a:fld>
            <a:endParaRPr lang="en-US" altLang="en-US" sz="1400">
              <a:solidFill>
                <a:srgbClr val="0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0" y="152400"/>
            <a:ext cx="8229600" cy="1143000"/>
          </a:xfrm>
        </p:spPr>
        <p:txBody>
          <a:bodyPr anchor="b"/>
          <a:lstStyle/>
          <a:p>
            <a:pPr algn="l" eaLnBrk="1" hangingPunct="1"/>
            <a:r>
              <a:rPr lang="en-US" altLang="en-US" smtClean="0"/>
              <a:t>  Administrative Controls</a:t>
            </a:r>
          </a:p>
        </p:txBody>
      </p:sp>
      <p:sp>
        <p:nvSpPr>
          <p:cNvPr id="71683" name="Slide Number Placeholder 2"/>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5690871F-9900-4B8F-AD51-F8488863F5FD}" type="slidenum">
              <a:rPr lang="en-US" altLang="en-US" sz="1400">
                <a:solidFill>
                  <a:srgbClr val="000000"/>
                </a:solidFill>
              </a:rPr>
              <a:pPr algn="r" eaLnBrk="1" hangingPunct="1">
                <a:spcBef>
                  <a:spcPct val="0"/>
                </a:spcBef>
                <a:buFontTx/>
                <a:buNone/>
              </a:pPr>
              <a:t>22</a:t>
            </a:fld>
            <a:endParaRPr lang="en-US" altLang="en-US" sz="1400">
              <a:solidFill>
                <a:srgbClr val="000000"/>
              </a:solidFill>
            </a:endParaRPr>
          </a:p>
        </p:txBody>
      </p:sp>
      <p:pic>
        <p:nvPicPr>
          <p:cNvPr id="71684" name="Picture 18" title="Photo of a danger sign that says do not watch arc welder at work the light might blind you"/>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19200" y="1600200"/>
            <a:ext cx="7010400" cy="4368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1685"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E2F115D-81A3-4F55-97B3-1542FA401C30}" type="slidenum">
              <a:rPr lang="en-US" altLang="en-US" sz="1400">
                <a:solidFill>
                  <a:srgbClr val="000000"/>
                </a:solidFill>
              </a:rPr>
              <a:pPr>
                <a:spcBef>
                  <a:spcPct val="0"/>
                </a:spcBef>
                <a:buFontTx/>
                <a:buNone/>
              </a:pPr>
              <a:t>22</a:t>
            </a:fld>
            <a:endParaRPr lang="en-US" altLang="en-US" sz="1400">
              <a:solidFill>
                <a:srgbClr val="0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311151"/>
            <a:ext cx="7772400" cy="1144588"/>
          </a:xfrm>
          <a:noFill/>
        </p:spPr>
        <p:txBody>
          <a:bodyPr lIns="92075" tIns="46038" rIns="92075" bIns="46038"/>
          <a:lstStyle/>
          <a:p>
            <a:pPr algn="l"/>
            <a:r>
              <a:rPr lang="en-US" altLang="en-US" smtClean="0"/>
              <a:t>Personal Protective Equipment</a:t>
            </a:r>
          </a:p>
        </p:txBody>
      </p:sp>
      <p:pic>
        <p:nvPicPr>
          <p:cNvPr id="73731" name="Picture 5" title="Image of workers wearing PPE while working on different parts of a shi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30302" y="1362077"/>
            <a:ext cx="7023100" cy="47339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373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5092B06C-B677-4E94-B36E-321ACA1CE57F}" type="slidenum">
              <a:rPr lang="en-US" altLang="en-US" sz="1400"/>
              <a:pPr>
                <a:spcBef>
                  <a:spcPct val="0"/>
                </a:spcBef>
                <a:buFontTx/>
                <a:buNone/>
              </a:pPr>
              <a:t>23</a:t>
            </a:fld>
            <a:endParaRPr lang="en-US" altLang="en-US" sz="1400"/>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lgn="l"/>
            <a:r>
              <a:rPr lang="en-US" altLang="en-US" smtClean="0"/>
              <a:t>OSHA’s Hierarchy of Controls</a:t>
            </a:r>
          </a:p>
        </p:txBody>
      </p:sp>
      <p:pic>
        <p:nvPicPr>
          <p:cNvPr id="75779" name="Picture 6" title="Image of OSHAs Hierarchy of Control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8200" y="1295400"/>
            <a:ext cx="70866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578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28A5780-2887-4BBD-84EB-6912871EAF36}" type="slidenum">
              <a:rPr lang="en-US" altLang="en-US" sz="1400"/>
              <a:pPr>
                <a:spcBef>
                  <a:spcPct val="0"/>
                </a:spcBef>
                <a:buFontTx/>
                <a:buNone/>
              </a:pPr>
              <a:t>24</a:t>
            </a:fld>
            <a:endParaRPr lang="en-US" altLang="en-US" sz="14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800" y="311151"/>
            <a:ext cx="7772400" cy="1144588"/>
          </a:xfrm>
          <a:noFill/>
        </p:spPr>
        <p:txBody>
          <a:bodyPr lIns="92075" tIns="46038" rIns="92075" bIns="46038"/>
          <a:lstStyle/>
          <a:p>
            <a:pPr algn="l"/>
            <a:r>
              <a:rPr lang="en-US" altLang="en-US" smtClean="0"/>
              <a:t>Hazard Control Exercise</a:t>
            </a:r>
          </a:p>
        </p:txBody>
      </p:sp>
      <p:sp>
        <p:nvSpPr>
          <p:cNvPr id="77827" name="AutoShape 2" descr="http://www.kcci.com/image/view/-/17599176/highRes/1/-/maxh/460/maxw/620/-/ki90ckz/-/I-235-Chase.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pic>
        <p:nvPicPr>
          <p:cNvPr id="77828" name="Picture 3" title="Image of a person running across a roa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01713" y="1447800"/>
            <a:ext cx="7467600" cy="438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7829"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6362B6CB-C239-4DC5-8F8D-331D7C003442}" type="slidenum">
              <a:rPr lang="en-US" altLang="en-US" sz="1400"/>
              <a:pPr>
                <a:spcBef>
                  <a:spcPct val="0"/>
                </a:spcBef>
                <a:buFontTx/>
                <a:buNone/>
              </a:pPr>
              <a:t>25</a:t>
            </a:fld>
            <a:endParaRPr lang="en-US" altLang="en-US" sz="1400"/>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311151"/>
            <a:ext cx="9144000" cy="1144588"/>
          </a:xfrm>
          <a:noFill/>
        </p:spPr>
        <p:txBody>
          <a:bodyPr lIns="92075" tIns="46038" rIns="92075" bIns="46038"/>
          <a:lstStyle/>
          <a:p>
            <a:pPr algn="l"/>
            <a:r>
              <a:rPr lang="en-US" altLang="en-US" smtClean="0"/>
              <a:t> Hazards &amp; Hazard Controls Exercise</a:t>
            </a:r>
          </a:p>
        </p:txBody>
      </p:sp>
      <p:pic>
        <p:nvPicPr>
          <p:cNvPr id="79875" name="Picture 2" descr="http://www.oshatrain.org/courses/images/701hierarchy.gif" title="Image of Hierarchy of Control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38427" y="1828803"/>
            <a:ext cx="3997325" cy="3578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987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B51C88A0-BCA0-4FE0-B277-DF7822069E76}" type="slidenum">
              <a:rPr lang="en-US" altLang="en-US" sz="1400"/>
              <a:pPr>
                <a:spcBef>
                  <a:spcPct val="0"/>
                </a:spcBef>
                <a:buFontTx/>
                <a:buNone/>
              </a:pPr>
              <a:t>26</a:t>
            </a:fld>
            <a:endParaRPr lang="en-US" altLang="en-US" sz="1400"/>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3" title="Image of a hazard assessment form"/>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600200"/>
            <a:ext cx="8229600"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7C95A5F8-CC61-472A-9351-FA3CD9FCFF5A}" type="slidenum">
              <a:rPr lang="en-US" altLang="en-US" sz="1400"/>
              <a:pPr>
                <a:spcBef>
                  <a:spcPct val="0"/>
                </a:spcBef>
                <a:buFontTx/>
                <a:buNone/>
              </a:pPr>
              <a:t>27</a:t>
            </a:fld>
            <a:endParaRPr lang="en-US" altLang="en-US" sz="1400"/>
          </a:p>
        </p:txBody>
      </p:sp>
      <p:sp>
        <p:nvSpPr>
          <p:cNvPr id="3" name="Title 2"/>
          <p:cNvSpPr>
            <a:spLocks noGrp="1"/>
          </p:cNvSpPr>
          <p:nvPr>
            <p:ph type="title"/>
          </p:nvPr>
        </p:nvSpPr>
        <p:spPr>
          <a:xfrm>
            <a:off x="457200" y="274638"/>
            <a:ext cx="8229600" cy="777081"/>
          </a:xfrm>
        </p:spPr>
        <p:txBody>
          <a:bodyPr/>
          <a:lstStyle/>
          <a:p>
            <a:r>
              <a:rPr lang="en-US" dirty="0" smtClean="0"/>
              <a:t>Sample Form</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3" title="Image of hazard assessment sample form"/>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600203"/>
            <a:ext cx="8229600" cy="442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2"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7949BDD4-6030-4BD8-AAA7-A3903933C437}" type="slidenum">
              <a:rPr lang="en-US" altLang="en-US" sz="1400"/>
              <a:pPr>
                <a:spcBef>
                  <a:spcPct val="0"/>
                </a:spcBef>
                <a:buFontTx/>
                <a:buNone/>
              </a:pPr>
              <a:t>28</a:t>
            </a:fld>
            <a:endParaRPr lang="en-US" altLang="en-US" sz="1400"/>
          </a:p>
        </p:txBody>
      </p:sp>
      <p:sp>
        <p:nvSpPr>
          <p:cNvPr id="3" name="Title 2"/>
          <p:cNvSpPr>
            <a:spLocks noGrp="1"/>
          </p:cNvSpPr>
          <p:nvPr>
            <p:ph type="title"/>
          </p:nvPr>
        </p:nvSpPr>
        <p:spPr>
          <a:xfrm>
            <a:off x="457200" y="274638"/>
            <a:ext cx="8229600" cy="715962"/>
          </a:xfrm>
        </p:spPr>
        <p:txBody>
          <a:bodyPr/>
          <a:lstStyle/>
          <a:p>
            <a:r>
              <a:rPr lang="en-US" dirty="0" smtClean="0"/>
              <a:t>Sample Form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731838"/>
            <a:ext cx="8229600" cy="685800"/>
          </a:xfrm>
          <a:extLst>
            <a:ext uri="{91240B29-F687-4F45-9708-019B960494DF}">
              <a14:hiddenLine xmlns:a14="http://schemas.microsoft.com/office/drawing/2010/main" w="9525">
                <a:solidFill>
                  <a:schemeClr val="tx1"/>
                </a:solidFill>
                <a:miter lim="800000"/>
                <a:headEnd/>
                <a:tailEnd/>
              </a14:hiddenLine>
            </a:ext>
          </a:extLst>
        </p:spPr>
        <p:txBody>
          <a:bodyPr/>
          <a:lstStyle/>
          <a:p>
            <a:pPr algn="l"/>
            <a:r>
              <a:rPr lang="en-US" altLang="en-US" smtClean="0"/>
              <a:t>Hazards</a:t>
            </a:r>
            <a:r>
              <a:rPr lang="en-US" altLang="en-US" sz="3600" smtClean="0"/>
              <a:t> and Hazard Controls Quiz	</a:t>
            </a:r>
          </a:p>
        </p:txBody>
      </p:sp>
      <p:sp>
        <p:nvSpPr>
          <p:cNvPr id="86019" name="Rectangle 3"/>
          <p:cNvSpPr>
            <a:spLocks noGrp="1" noChangeArrowheads="1"/>
          </p:cNvSpPr>
          <p:nvPr>
            <p:ph idx="1"/>
          </p:nvPr>
        </p:nvSpPr>
        <p:spPr/>
        <p:txBody>
          <a:bodyPr/>
          <a:lstStyle/>
          <a:p>
            <a:r>
              <a:rPr lang="en-US" altLang="en-US" smtClean="0"/>
              <a:t>QUIZ!</a:t>
            </a:r>
          </a:p>
          <a:p>
            <a:endParaRPr lang="en-US" altLang="en-US" smtClean="0"/>
          </a:p>
        </p:txBody>
      </p:sp>
      <p:grpSp>
        <p:nvGrpSpPr>
          <p:cNvPr id="86020" name="Group 5" title="Decorative image of hazards and hazard controls quiz slide"/>
          <p:cNvGrpSpPr>
            <a:grpSpLocks/>
          </p:cNvGrpSpPr>
          <p:nvPr/>
        </p:nvGrpSpPr>
        <p:grpSpPr bwMode="auto">
          <a:xfrm>
            <a:off x="495300" y="1397002"/>
            <a:ext cx="8153400" cy="4064000"/>
            <a:chOff x="0" y="0"/>
            <a:chExt cx="8153400" cy="4064000"/>
          </a:xfrm>
        </p:grpSpPr>
        <p:sp>
          <p:nvSpPr>
            <p:cNvPr id="7" name="Rounded Rectangle 6"/>
            <p:cNvSpPr/>
            <p:nvPr/>
          </p:nvSpPr>
          <p:spPr>
            <a:xfrm>
              <a:off x="0" y="0"/>
              <a:ext cx="8153400" cy="4064000"/>
            </a:xfrm>
            <a:prstGeom prst="roundRect">
              <a:avLst>
                <a:gd name="adj" fmla="val 10000"/>
              </a:avLst>
            </a:pr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p:cNvSpPr/>
            <p:nvPr/>
          </p:nvSpPr>
          <p:spPr>
            <a:xfrm>
              <a:off x="2036763" y="0"/>
              <a:ext cx="6116637" cy="4064000"/>
            </a:xfrm>
            <a:prstGeom prst="rect">
              <a:avLst/>
            </a:prstGeom>
          </p:spPr>
          <p:style>
            <a:lnRef idx="0">
              <a:scrgbClr r="0" g="0" b="0"/>
            </a:lnRef>
            <a:fillRef idx="0">
              <a:scrgbClr r="0" g="0" b="0"/>
            </a:fillRef>
            <a:effectRef idx="0">
              <a:scrgbClr r="0" g="0" b="0"/>
            </a:effectRef>
            <a:fontRef idx="minor">
              <a:schemeClr val="lt1"/>
            </a:fontRef>
          </p:style>
          <p:txBody>
            <a:bodyPr lIns="247650" tIns="247650" rIns="247650" bIns="247650" spcCol="1270" anchor="ctr"/>
            <a:lstStyle/>
            <a:p>
              <a:pPr defTabSz="2889250" eaLnBrk="1" hangingPunct="1">
                <a:lnSpc>
                  <a:spcPct val="90000"/>
                </a:lnSpc>
                <a:spcAft>
                  <a:spcPct val="35000"/>
                </a:spcAft>
                <a:defRPr/>
              </a:pPr>
              <a:r>
                <a:rPr lang="en-US" sz="6500" dirty="0">
                  <a:solidFill>
                    <a:srgbClr val="FFFFFF"/>
                  </a:solidFill>
                </a:rPr>
                <a:t>QUIZ!</a:t>
              </a:r>
            </a:p>
          </p:txBody>
        </p:sp>
      </p:grpSp>
      <p:sp>
        <p:nvSpPr>
          <p:cNvPr id="9" name="Rounded Rectangle 8" title="Decorative image of question marks on papers"/>
          <p:cNvSpPr/>
          <p:nvPr/>
        </p:nvSpPr>
        <p:spPr>
          <a:xfrm>
            <a:off x="901701" y="1811340"/>
            <a:ext cx="1630363" cy="3251200"/>
          </a:xfrm>
          <a:prstGeom prst="roundRect">
            <a:avLst>
              <a:gd name="adj" fmla="val 10000"/>
            </a:avLst>
          </a:prstGeom>
          <a:blipFill rotWithShape="1">
            <a:blip r:embed="rId3" cstate="email">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6022"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D992716-90BC-4F28-846C-B133AAC00A5A}" type="slidenum">
              <a:rPr lang="en-US" altLang="en-US" sz="1400">
                <a:solidFill>
                  <a:srgbClr val="000000"/>
                </a:solidFill>
              </a:rPr>
              <a:pPr>
                <a:spcBef>
                  <a:spcPct val="0"/>
                </a:spcBef>
                <a:buFontTx/>
                <a:buNone/>
              </a:pPr>
              <a:t>29</a:t>
            </a:fld>
            <a:endParaRPr lang="en-US" altLang="en-US" sz="1400">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81000" y="4763"/>
            <a:ext cx="8229600" cy="1143000"/>
          </a:xfrm>
        </p:spPr>
        <p:txBody>
          <a:bodyPr/>
          <a:lstStyle/>
          <a:p>
            <a:pPr algn="l"/>
            <a:r>
              <a:rPr lang="en-US" altLang="en-US" smtClean="0"/>
              <a:t>OSHA</a:t>
            </a:r>
          </a:p>
        </p:txBody>
      </p:sp>
      <p:pic>
        <p:nvPicPr>
          <p:cNvPr id="32772" name="Picture 5" descr="http://alliancepayroll.files.wordpress.com/2011/06/osha-logosvg1.png" title="Image of the OSHA 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3000" y="1905000"/>
            <a:ext cx="6858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3D2EB24D-0625-4DA8-841F-445A76FFC534}" type="slidenum">
              <a:rPr lang="en-US" altLang="en-US" sz="1400"/>
              <a:pPr>
                <a:spcBef>
                  <a:spcPct val="0"/>
                </a:spcBef>
                <a:buFontTx/>
                <a:buNone/>
              </a:pPr>
              <a:t>3</a:t>
            </a:fld>
            <a:endParaRPr lang="en-US" altLang="en-US" sz="14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85800" y="311151"/>
            <a:ext cx="7772400" cy="1144588"/>
          </a:xfrm>
          <a:noFill/>
        </p:spPr>
        <p:txBody>
          <a:bodyPr lIns="92075" tIns="46038" rIns="92075" bIns="46038"/>
          <a:lstStyle/>
          <a:p>
            <a:pPr algn="l"/>
            <a:r>
              <a:rPr lang="en-US" altLang="en-US" smtClean="0"/>
              <a:t>Hazard Analysis</a:t>
            </a:r>
          </a:p>
        </p:txBody>
      </p:sp>
      <p:pic>
        <p:nvPicPr>
          <p:cNvPr id="88067" name="Picture 2" descr="C:\Users\Tom\Desktop\My PIctures\Webite\Picture23.png" title="Photo of a worker weldi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41425" y="1447803"/>
            <a:ext cx="6618288" cy="44227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8068"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DDABE4F-6FD4-41A7-A7CF-C971D2CC44DA}" type="slidenum">
              <a:rPr lang="en-US" altLang="en-US" sz="1400">
                <a:solidFill>
                  <a:srgbClr val="000000"/>
                </a:solidFill>
              </a:rPr>
              <a:pPr>
                <a:spcBef>
                  <a:spcPct val="0"/>
                </a:spcBef>
                <a:buFontTx/>
                <a:buNone/>
              </a:pPr>
              <a:t>30</a:t>
            </a:fld>
            <a:endParaRPr lang="en-US" altLang="en-US" sz="1400">
              <a:solidFill>
                <a:srgbClr val="000000"/>
              </a:solidFill>
            </a:endParaRP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a:xfrm>
            <a:off x="0" y="0"/>
            <a:ext cx="8229600" cy="1143000"/>
          </a:xfrm>
        </p:spPr>
        <p:txBody>
          <a:bodyPr anchor="b"/>
          <a:lstStyle/>
          <a:p>
            <a:pPr algn="l" eaLnBrk="1" hangingPunct="1"/>
            <a:r>
              <a:rPr lang="en-US" altLang="en-US" smtClean="0"/>
              <a:t>Job Safety Analysis (JSA)</a:t>
            </a:r>
          </a:p>
        </p:txBody>
      </p:sp>
      <p:sp>
        <p:nvSpPr>
          <p:cNvPr id="90115" name="Slide Number Placeholder 2"/>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CD3CD8F5-3D1F-4892-BAB6-E6030992D014}" type="slidenum">
              <a:rPr lang="en-US" altLang="en-US" sz="1400">
                <a:solidFill>
                  <a:srgbClr val="000000"/>
                </a:solidFill>
              </a:rPr>
              <a:pPr algn="r" eaLnBrk="1" hangingPunct="1">
                <a:spcBef>
                  <a:spcPct val="0"/>
                </a:spcBef>
                <a:buFontTx/>
                <a:buNone/>
              </a:pPr>
              <a:t>31</a:t>
            </a:fld>
            <a:endParaRPr lang="en-US" altLang="en-US" sz="1400">
              <a:solidFill>
                <a:srgbClr val="000000"/>
              </a:solidFill>
            </a:endParaRPr>
          </a:p>
        </p:txBody>
      </p:sp>
      <p:pic>
        <p:nvPicPr>
          <p:cNvPr id="90116" name="Picture 5" title="Photo of a person working with meta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16000" y="1554166"/>
            <a:ext cx="6680200" cy="40084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0117"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C033FDF-4847-4D28-AF59-44C34A1F20F8}" type="slidenum">
              <a:rPr lang="en-US" altLang="en-US" sz="1400">
                <a:solidFill>
                  <a:srgbClr val="000000"/>
                </a:solidFill>
              </a:rPr>
              <a:pPr>
                <a:spcBef>
                  <a:spcPct val="0"/>
                </a:spcBef>
                <a:buFontTx/>
                <a:buNone/>
              </a:pPr>
              <a:t>31</a:t>
            </a:fld>
            <a:endParaRPr lang="en-US" altLang="en-US" sz="1400">
              <a:solidFill>
                <a:srgbClr val="0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2"/>
          <p:cNvSpPr>
            <a:spLocks noGrp="1"/>
          </p:cNvSpPr>
          <p:nvPr>
            <p:ph type="title"/>
          </p:nvPr>
        </p:nvSpPr>
        <p:spPr/>
        <p:txBody>
          <a:bodyPr/>
          <a:lstStyle/>
          <a:p>
            <a:pPr algn="l"/>
            <a:r>
              <a:rPr lang="en-US" altLang="en-US" smtClean="0"/>
              <a:t>When To Conduct a  JSA</a:t>
            </a:r>
          </a:p>
        </p:txBody>
      </p:sp>
      <p:pic>
        <p:nvPicPr>
          <p:cNvPr id="92164" name="Picture 2" title="Photo workers conducting a job safety analysi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4717" y="1828800"/>
            <a:ext cx="7394575" cy="4103688"/>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65"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C77F65F1-917C-4A5B-8EE7-929CA522C129}" type="slidenum">
              <a:rPr lang="en-US" altLang="en-US" sz="1400">
                <a:solidFill>
                  <a:srgbClr val="000000"/>
                </a:solidFill>
              </a:rPr>
              <a:pPr>
                <a:spcBef>
                  <a:spcPct val="0"/>
                </a:spcBef>
                <a:buFontTx/>
                <a:buNone/>
              </a:pPr>
              <a:t>32</a:t>
            </a:fld>
            <a:endParaRPr lang="en-US" altLang="en-US" sz="1400">
              <a:solidFill>
                <a:srgbClr val="00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600" smtClean="0"/>
              <a:t>When According to the Navy</a:t>
            </a:r>
          </a:p>
        </p:txBody>
      </p:sp>
      <p:pic>
        <p:nvPicPr>
          <p:cNvPr id="94211" name="Content Placeholder 5" title="Photo of a Navy Ship"/>
          <p:cNvPicPr>
            <a:picLocks noGrp="1" noChangeAspect="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606429" y="1624013"/>
            <a:ext cx="7931151" cy="4449762"/>
          </a:xfrm>
          <a:ln>
            <a:solidFill>
              <a:schemeClr val="tx1"/>
            </a:solidFill>
            <a:miter lim="800000"/>
            <a:headEnd/>
            <a:tailEnd/>
          </a:ln>
        </p:spPr>
      </p:pic>
      <p:sp>
        <p:nvSpPr>
          <p:cNvPr id="94212"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E8FB7729-0C9D-46BB-80FF-4F7F1D36083E}" type="slidenum">
              <a:rPr lang="en-US" altLang="en-US" sz="1400">
                <a:solidFill>
                  <a:srgbClr val="000000"/>
                </a:solidFill>
              </a:rPr>
              <a:pPr>
                <a:spcBef>
                  <a:spcPct val="0"/>
                </a:spcBef>
                <a:buFontTx/>
                <a:buNone/>
              </a:pPr>
              <a:t>33</a:t>
            </a:fld>
            <a:endParaRPr lang="en-US" altLang="en-US" sz="1400">
              <a:solidFill>
                <a:srgbClr val="00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2"/>
          <p:cNvSpPr>
            <a:spLocks noGrp="1"/>
          </p:cNvSpPr>
          <p:nvPr>
            <p:ph type="title"/>
          </p:nvPr>
        </p:nvSpPr>
        <p:spPr/>
        <p:txBody>
          <a:bodyPr/>
          <a:lstStyle/>
          <a:p>
            <a:pPr algn="l"/>
            <a:r>
              <a:rPr lang="en-US" altLang="en-US" smtClean="0"/>
              <a:t>The Benefits of a JSA Exercise</a:t>
            </a:r>
          </a:p>
        </p:txBody>
      </p:sp>
      <p:pic>
        <p:nvPicPr>
          <p:cNvPr id="96260" name="Picture 3" title="Photo of a supervisor doing a job safety analysi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0" y="1752600"/>
            <a:ext cx="7467600" cy="4419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6261"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798F959-50DA-439C-B04A-0A1350EB85D4}" type="slidenum">
              <a:rPr lang="en-US" altLang="en-US" sz="1400">
                <a:solidFill>
                  <a:srgbClr val="000000"/>
                </a:solidFill>
              </a:rPr>
              <a:pPr>
                <a:spcBef>
                  <a:spcPct val="0"/>
                </a:spcBef>
                <a:buFontTx/>
                <a:buNone/>
              </a:pPr>
              <a:t>34</a:t>
            </a:fld>
            <a:endParaRPr lang="en-US" altLang="en-US" sz="1400">
              <a:solidFill>
                <a:srgbClr val="00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2"/>
          <p:cNvSpPr>
            <a:spLocks noGrp="1"/>
          </p:cNvSpPr>
          <p:nvPr>
            <p:ph type="title"/>
          </p:nvPr>
        </p:nvSpPr>
        <p:spPr/>
        <p:txBody>
          <a:bodyPr/>
          <a:lstStyle/>
          <a:p>
            <a:pPr algn="l"/>
            <a:r>
              <a:rPr lang="en-US" altLang="en-US" smtClean="0"/>
              <a:t>The Benefits of a JSA</a:t>
            </a:r>
          </a:p>
        </p:txBody>
      </p:sp>
      <p:pic>
        <p:nvPicPr>
          <p:cNvPr id="98308" name="Picture 6" title="Image of a J S A checklis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2800" y="1600200"/>
            <a:ext cx="7620000" cy="45354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8309"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12A54DCB-E105-469F-9619-F8A490071FF1}" type="slidenum">
              <a:rPr lang="en-US" altLang="en-US" sz="1400">
                <a:solidFill>
                  <a:srgbClr val="000000"/>
                </a:solidFill>
              </a:rPr>
              <a:pPr>
                <a:spcBef>
                  <a:spcPct val="0"/>
                </a:spcBef>
                <a:buFontTx/>
                <a:buNone/>
              </a:pPr>
              <a:t>35</a:t>
            </a:fld>
            <a:endParaRPr lang="en-US" altLang="en-US" sz="1400">
              <a:solidFill>
                <a:srgbClr val="00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2"/>
          <p:cNvSpPr>
            <a:spLocks noGrp="1"/>
          </p:cNvSpPr>
          <p:nvPr>
            <p:ph type="title"/>
          </p:nvPr>
        </p:nvSpPr>
        <p:spPr/>
        <p:txBody>
          <a:bodyPr/>
          <a:lstStyle/>
          <a:p>
            <a:pPr algn="l"/>
            <a:r>
              <a:rPr lang="en-US" altLang="en-US" smtClean="0"/>
              <a:t>Who Conducts the JSA?</a:t>
            </a:r>
          </a:p>
        </p:txBody>
      </p:sp>
      <p:pic>
        <p:nvPicPr>
          <p:cNvPr id="100356" name="Picture 2" title="Photo of workers conducting a J S 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 y="1741489"/>
            <a:ext cx="7620000" cy="444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0357"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64ECA941-1E40-40DC-89C4-139F66372254}" type="slidenum">
              <a:rPr lang="en-US" altLang="en-US" sz="1400">
                <a:solidFill>
                  <a:srgbClr val="000000"/>
                </a:solidFill>
              </a:rPr>
              <a:pPr>
                <a:spcBef>
                  <a:spcPct val="0"/>
                </a:spcBef>
                <a:buFontTx/>
                <a:buNone/>
              </a:pPr>
              <a:t>36</a:t>
            </a:fld>
            <a:endParaRPr lang="en-US" altLang="en-US" sz="1400">
              <a:solidFill>
                <a:srgbClr val="00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C1BF41A-FB5E-4E3F-A919-CD47E24F673B}" type="slidenum">
              <a:rPr lang="en-US" altLang="en-US" smtClean="0"/>
              <a:pPr/>
              <a:t>37</a:t>
            </a:fld>
            <a:endParaRPr lang="en-US" altLang="en-US"/>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 y="0"/>
            <a:ext cx="9143999" cy="6858000"/>
          </a:xfrm>
          <a:prstGeom prst="rect">
            <a:avLst/>
          </a:prstGeom>
        </p:spPr>
      </p:pic>
      <p:sp>
        <p:nvSpPr>
          <p:cNvPr id="5" name="Title 4"/>
          <p:cNvSpPr>
            <a:spLocks noGrp="1"/>
          </p:cNvSpPr>
          <p:nvPr>
            <p:ph type="title"/>
          </p:nvPr>
        </p:nvSpPr>
        <p:spPr>
          <a:xfrm>
            <a:off x="304800" y="533400"/>
            <a:ext cx="8229600" cy="639762"/>
          </a:xfrm>
          <a:solidFill>
            <a:schemeClr val="bg1"/>
          </a:solidFill>
        </p:spPr>
        <p:txBody>
          <a:bodyPr/>
          <a:lstStyle/>
          <a:p>
            <a:r>
              <a:rPr lang="en-US" dirty="0" smtClean="0"/>
              <a:t>The Four Basic Steps</a:t>
            </a:r>
            <a:endParaRPr lang="en-US" dirty="0"/>
          </a:p>
        </p:txBody>
      </p:sp>
    </p:spTree>
    <p:extLst>
      <p:ext uri="{BB962C8B-B14F-4D97-AF65-F5344CB8AC3E}">
        <p14:creationId xmlns:p14="http://schemas.microsoft.com/office/powerpoint/2010/main" val="7274416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2"/>
          <p:cNvSpPr>
            <a:spLocks noGrp="1"/>
          </p:cNvSpPr>
          <p:nvPr>
            <p:ph type="title"/>
          </p:nvPr>
        </p:nvSpPr>
        <p:spPr/>
        <p:txBody>
          <a:bodyPr/>
          <a:lstStyle/>
          <a:p>
            <a:pPr algn="l"/>
            <a:r>
              <a:rPr lang="en-US" altLang="en-US" smtClean="0"/>
              <a:t>Select The Job</a:t>
            </a:r>
          </a:p>
        </p:txBody>
      </p:sp>
      <p:pic>
        <p:nvPicPr>
          <p:cNvPr id="104452" name="Picture 3" title="Image of an OSHA Form 30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8164" y="1752600"/>
            <a:ext cx="8148637" cy="4267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4453"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C624E16E-D7AB-45BE-8420-F92A48AF2053}" type="slidenum">
              <a:rPr lang="en-US" altLang="en-US" sz="1400">
                <a:solidFill>
                  <a:srgbClr val="000000"/>
                </a:solidFill>
              </a:rPr>
              <a:pPr>
                <a:spcBef>
                  <a:spcPct val="0"/>
                </a:spcBef>
                <a:buFontTx/>
                <a:buNone/>
              </a:pPr>
              <a:t>38</a:t>
            </a:fld>
            <a:endParaRPr lang="en-US" altLang="en-US" sz="1400">
              <a:solidFill>
                <a:srgbClr val="00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0872C53-A9FE-4C6A-A2E4-3F0CE0CC8762}" type="slidenum">
              <a:rPr lang="en-US" altLang="en-US" smtClean="0"/>
              <a:pPr/>
              <a:t>39</a:t>
            </a:fld>
            <a:endParaRPr lang="en-US" altLang="en-US"/>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70" y="0"/>
            <a:ext cx="9143999" cy="6858000"/>
          </a:xfrm>
          <a:prstGeom prst="rect">
            <a:avLst/>
          </a:prstGeom>
        </p:spPr>
      </p:pic>
      <p:sp>
        <p:nvSpPr>
          <p:cNvPr id="4" name="Title 3"/>
          <p:cNvSpPr>
            <a:spLocks noGrp="1"/>
          </p:cNvSpPr>
          <p:nvPr>
            <p:ph type="title"/>
          </p:nvPr>
        </p:nvSpPr>
        <p:spPr>
          <a:xfrm>
            <a:off x="466169" y="304800"/>
            <a:ext cx="8229600" cy="1143000"/>
          </a:xfrm>
          <a:solidFill>
            <a:schemeClr val="bg1"/>
          </a:solidFill>
        </p:spPr>
        <p:txBody>
          <a:bodyPr/>
          <a:lstStyle/>
          <a:p>
            <a:pPr algn="l"/>
            <a:r>
              <a:rPr lang="en-US" dirty="0" smtClean="0"/>
              <a:t>JSA Exercise</a:t>
            </a:r>
            <a:endParaRPr lang="en-US" dirty="0"/>
          </a:p>
        </p:txBody>
      </p:sp>
    </p:spTree>
    <p:extLst>
      <p:ext uri="{BB962C8B-B14F-4D97-AF65-F5344CB8AC3E}">
        <p14:creationId xmlns:p14="http://schemas.microsoft.com/office/powerpoint/2010/main" val="16384417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gn="l"/>
            <a:r>
              <a:rPr lang="en-US" altLang="en-US" smtClean="0"/>
              <a:t>      OSHA Exercise</a:t>
            </a:r>
          </a:p>
        </p:txBody>
      </p:sp>
      <p:pic>
        <p:nvPicPr>
          <p:cNvPr id="34819" name="Picture 10" descr="DSCF001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4" y="1905000"/>
            <a:ext cx="70326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01189971-830D-47E3-95D5-D4BA9FB2A663}" type="slidenum">
              <a:rPr lang="en-US" altLang="en-US" sz="1400"/>
              <a:pPr>
                <a:spcBef>
                  <a:spcPct val="0"/>
                </a:spcBef>
                <a:buFontTx/>
                <a:buNone/>
              </a:pPr>
              <a:t>4</a:t>
            </a:fld>
            <a:endParaRPr lang="en-US" altLang="en-US" sz="14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2"/>
          <p:cNvSpPr>
            <a:spLocks noGrp="1"/>
          </p:cNvSpPr>
          <p:nvPr>
            <p:ph type="title"/>
          </p:nvPr>
        </p:nvSpPr>
        <p:spPr/>
        <p:txBody>
          <a:bodyPr/>
          <a:lstStyle/>
          <a:p>
            <a:pPr algn="l"/>
            <a:r>
              <a:rPr lang="en-US" altLang="en-US" smtClean="0"/>
              <a:t>Breakdown The Job</a:t>
            </a:r>
          </a:p>
        </p:txBody>
      </p:sp>
      <p:pic>
        <p:nvPicPr>
          <p:cNvPr id="108547" name="Picture 2" title="Image of a person drawing a flow chart"/>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646117" y="1524002"/>
            <a:ext cx="7583487" cy="42767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548"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D675DB0F-CA4B-499F-B2B0-2FDF9C1C1054}" type="slidenum">
              <a:rPr lang="en-US" altLang="en-US" sz="1400">
                <a:solidFill>
                  <a:srgbClr val="000000"/>
                </a:solidFill>
              </a:rPr>
              <a:pPr>
                <a:spcBef>
                  <a:spcPct val="0"/>
                </a:spcBef>
                <a:buFontTx/>
                <a:buNone/>
              </a:pPr>
              <a:t>40</a:t>
            </a:fld>
            <a:endParaRPr lang="en-US" altLang="en-US" sz="1400">
              <a:solidFill>
                <a:srgbClr val="00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Breakdown the Job</a:t>
            </a:r>
            <a:endParaRPr lang="en-US" dirty="0"/>
          </a:p>
        </p:txBody>
      </p:sp>
      <p:sp>
        <p:nvSpPr>
          <p:cNvPr id="3" name="Slide Number Placeholder 2"/>
          <p:cNvSpPr>
            <a:spLocks noGrp="1"/>
          </p:cNvSpPr>
          <p:nvPr>
            <p:ph type="sldNum" sz="quarter" idx="10"/>
          </p:nvPr>
        </p:nvSpPr>
        <p:spPr/>
        <p:txBody>
          <a:bodyPr/>
          <a:lstStyle/>
          <a:p>
            <a:fld id="{00872C53-A9FE-4C6A-A2E4-3F0CE0CC8762}" type="slidenum">
              <a:rPr lang="en-US" altLang="en-US" smtClean="0"/>
              <a:pPr/>
              <a:t>41</a:t>
            </a:fld>
            <a:endParaRPr lang="en-US" altLang="en-US"/>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9144000" cy="6858000"/>
          </a:xfrm>
          <a:prstGeom prst="rect">
            <a:avLst/>
          </a:prstGeom>
        </p:spPr>
      </p:pic>
    </p:spTree>
    <p:extLst>
      <p:ext uri="{BB962C8B-B14F-4D97-AF65-F5344CB8AC3E}">
        <p14:creationId xmlns:p14="http://schemas.microsoft.com/office/powerpoint/2010/main" val="37606083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0872C53-A9FE-4C6A-A2E4-3F0CE0CC8762}" type="slidenum">
              <a:rPr lang="en-US" altLang="en-US" smtClean="0"/>
              <a:pPr/>
              <a:t>42</a:t>
            </a:fld>
            <a:endParaRPr lang="en-US" altLang="en-US"/>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 y="0"/>
            <a:ext cx="9143999" cy="6858000"/>
          </a:xfrm>
          <a:prstGeom prst="rect">
            <a:avLst/>
          </a:prstGeom>
        </p:spPr>
      </p:pic>
      <p:sp>
        <p:nvSpPr>
          <p:cNvPr id="5" name="Title 4"/>
          <p:cNvSpPr>
            <a:spLocks noGrp="1"/>
          </p:cNvSpPr>
          <p:nvPr>
            <p:ph type="title"/>
          </p:nvPr>
        </p:nvSpPr>
        <p:spPr>
          <a:xfrm>
            <a:off x="457204" y="381000"/>
            <a:ext cx="8229600" cy="1143000"/>
          </a:xfrm>
          <a:solidFill>
            <a:schemeClr val="bg1"/>
          </a:solidFill>
        </p:spPr>
        <p:txBody>
          <a:bodyPr/>
          <a:lstStyle/>
          <a:p>
            <a:pPr algn="l"/>
            <a:r>
              <a:rPr lang="en-US" dirty="0" smtClean="0"/>
              <a:t>Your:  Breakdown the Job </a:t>
            </a:r>
            <a:endParaRPr lang="en-US" dirty="0"/>
          </a:p>
        </p:txBody>
      </p:sp>
    </p:spTree>
    <p:extLst>
      <p:ext uri="{BB962C8B-B14F-4D97-AF65-F5344CB8AC3E}">
        <p14:creationId xmlns:p14="http://schemas.microsoft.com/office/powerpoint/2010/main" val="547427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2"/>
          <p:cNvSpPr>
            <a:spLocks noGrp="1"/>
          </p:cNvSpPr>
          <p:nvPr>
            <p:ph type="title"/>
          </p:nvPr>
        </p:nvSpPr>
        <p:spPr/>
        <p:txBody>
          <a:bodyPr/>
          <a:lstStyle/>
          <a:p>
            <a:pPr algn="l"/>
            <a:r>
              <a:rPr lang="en-US" altLang="en-US" smtClean="0"/>
              <a:t>Identify the Hazards</a:t>
            </a:r>
          </a:p>
        </p:txBody>
      </p:sp>
      <p:pic>
        <p:nvPicPr>
          <p:cNvPr id="114691" name="Picture 2" title="Image of a hazard sign"/>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838201" y="1371600"/>
            <a:ext cx="7127875" cy="4572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692"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0D0DDB0C-C171-47E8-823B-BB8E1AD83A0A}" type="slidenum">
              <a:rPr lang="en-US" altLang="en-US" sz="1400">
                <a:solidFill>
                  <a:srgbClr val="000000"/>
                </a:solidFill>
              </a:rPr>
              <a:pPr>
                <a:spcBef>
                  <a:spcPct val="0"/>
                </a:spcBef>
                <a:buFontTx/>
                <a:buNone/>
              </a:pPr>
              <a:t>43</a:t>
            </a:fld>
            <a:endParaRPr lang="en-US" altLang="en-US" sz="1400">
              <a:solidFill>
                <a:srgbClr val="00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2"/>
          <p:cNvSpPr>
            <a:spLocks noGrp="1"/>
          </p:cNvSpPr>
          <p:nvPr>
            <p:ph type="title"/>
          </p:nvPr>
        </p:nvSpPr>
        <p:spPr/>
        <p:txBody>
          <a:bodyPr/>
          <a:lstStyle/>
          <a:p>
            <a:pPr algn="l"/>
            <a:r>
              <a:rPr lang="en-US" altLang="en-US" smtClean="0"/>
              <a:t>Questions to Support Identifying Hazards</a:t>
            </a:r>
          </a:p>
        </p:txBody>
      </p:sp>
      <p:pic>
        <p:nvPicPr>
          <p:cNvPr id="116739" name="Picture 2" title="Image of a hazard sign"/>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1066801" y="1517650"/>
            <a:ext cx="6899275" cy="44259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6740"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3D02C506-BFEF-42CB-9531-304559EB8771}" type="slidenum">
              <a:rPr lang="en-US" altLang="en-US" sz="1400">
                <a:solidFill>
                  <a:srgbClr val="000000"/>
                </a:solidFill>
              </a:rPr>
              <a:pPr>
                <a:spcBef>
                  <a:spcPct val="0"/>
                </a:spcBef>
                <a:buFontTx/>
                <a:buNone/>
              </a:pPr>
              <a:t>44</a:t>
            </a:fld>
            <a:endParaRPr lang="en-US" altLang="en-US" sz="1400">
              <a:solidFill>
                <a:srgbClr val="00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0872C53-A9FE-4C6A-A2E4-3F0CE0CC8762}" type="slidenum">
              <a:rPr lang="en-US" altLang="en-US" smtClean="0"/>
              <a:pPr/>
              <a:t>45</a:t>
            </a:fld>
            <a:endParaRPr lang="en-US" altLang="en-US"/>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5" name="Title 4"/>
          <p:cNvSpPr>
            <a:spLocks noGrp="1"/>
          </p:cNvSpPr>
          <p:nvPr>
            <p:ph type="title"/>
          </p:nvPr>
        </p:nvSpPr>
        <p:spPr>
          <a:solidFill>
            <a:schemeClr val="bg1"/>
          </a:solidFill>
        </p:spPr>
        <p:txBody>
          <a:bodyPr/>
          <a:lstStyle/>
          <a:p>
            <a:pPr algn="l"/>
            <a:r>
              <a:rPr lang="en-US" dirty="0" smtClean="0"/>
              <a:t>Your:  Identify the Hazards</a:t>
            </a:r>
            <a:endParaRPr lang="en-US" dirty="0"/>
          </a:p>
        </p:txBody>
      </p:sp>
    </p:spTree>
    <p:extLst>
      <p:ext uri="{BB962C8B-B14F-4D97-AF65-F5344CB8AC3E}">
        <p14:creationId xmlns:p14="http://schemas.microsoft.com/office/powerpoint/2010/main" val="20069349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2"/>
          <p:cNvSpPr>
            <a:spLocks noGrp="1"/>
          </p:cNvSpPr>
          <p:nvPr>
            <p:ph type="title"/>
          </p:nvPr>
        </p:nvSpPr>
        <p:spPr/>
        <p:txBody>
          <a:bodyPr/>
          <a:lstStyle/>
          <a:p>
            <a:pPr algn="l"/>
            <a:r>
              <a:rPr lang="en-US" altLang="en-US" smtClean="0"/>
              <a:t>Determine Protection</a:t>
            </a:r>
          </a:p>
        </p:txBody>
      </p:sp>
      <p:pic>
        <p:nvPicPr>
          <p:cNvPr id="120835" name="Picture 2" title="Image of Hierarchy of Controls"/>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533400" y="1600200"/>
            <a:ext cx="80010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0836"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04AB9CE8-8C3C-43CD-80CD-5C4CEE5A3A63}" type="slidenum">
              <a:rPr lang="en-US" altLang="en-US" sz="1400">
                <a:solidFill>
                  <a:srgbClr val="000000"/>
                </a:solidFill>
              </a:rPr>
              <a:pPr>
                <a:spcBef>
                  <a:spcPct val="0"/>
                </a:spcBef>
                <a:buFontTx/>
                <a:buNone/>
              </a:pPr>
              <a:t>46</a:t>
            </a:fld>
            <a:endParaRPr lang="en-US" altLang="en-US" sz="1400">
              <a:solidFill>
                <a:srgbClr val="00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Determine Protection</a:t>
            </a:r>
            <a:endParaRPr lang="en-US" dirty="0"/>
          </a:p>
        </p:txBody>
      </p:sp>
      <p:sp>
        <p:nvSpPr>
          <p:cNvPr id="3" name="Slide Number Placeholder 2"/>
          <p:cNvSpPr>
            <a:spLocks noGrp="1"/>
          </p:cNvSpPr>
          <p:nvPr>
            <p:ph type="sldNum" sz="quarter" idx="10"/>
          </p:nvPr>
        </p:nvSpPr>
        <p:spPr/>
        <p:txBody>
          <a:bodyPr/>
          <a:lstStyle/>
          <a:p>
            <a:fld id="{00872C53-A9FE-4C6A-A2E4-3F0CE0CC8762}" type="slidenum">
              <a:rPr lang="en-US" altLang="en-US" smtClean="0"/>
              <a:pPr/>
              <a:t>47</a:t>
            </a:fld>
            <a:endParaRPr lang="en-US" altLang="en-US"/>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63585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457200" y="731838"/>
            <a:ext cx="8229600" cy="685800"/>
          </a:xfrm>
          <a:extLst>
            <a:ext uri="{91240B29-F687-4F45-9708-019B960494DF}">
              <a14:hiddenLine xmlns:a14="http://schemas.microsoft.com/office/drawing/2010/main" w="9525">
                <a:solidFill>
                  <a:schemeClr val="tx1"/>
                </a:solidFill>
                <a:miter lim="800000"/>
                <a:headEnd/>
                <a:tailEnd/>
              </a14:hiddenLine>
            </a:ext>
          </a:extLst>
        </p:spPr>
        <p:txBody>
          <a:bodyPr/>
          <a:lstStyle/>
          <a:p>
            <a:pPr algn="l"/>
            <a:r>
              <a:rPr lang="en-US" altLang="en-US" smtClean="0"/>
              <a:t>Job Safety Analysis</a:t>
            </a:r>
            <a:endParaRPr lang="en-US" altLang="en-US" sz="3600" smtClean="0"/>
          </a:p>
        </p:txBody>
      </p:sp>
      <p:sp>
        <p:nvSpPr>
          <p:cNvPr id="124931" name="Rectangle 3"/>
          <p:cNvSpPr>
            <a:spLocks noGrp="1" noChangeArrowheads="1"/>
          </p:cNvSpPr>
          <p:nvPr>
            <p:ph idx="1"/>
          </p:nvPr>
        </p:nvSpPr>
        <p:spPr/>
        <p:txBody>
          <a:bodyPr/>
          <a:lstStyle/>
          <a:p>
            <a:r>
              <a:rPr lang="en-US" altLang="en-US" smtClean="0"/>
              <a:t>QUIZ!</a:t>
            </a:r>
          </a:p>
          <a:p>
            <a:endParaRPr lang="en-US" altLang="en-US" smtClean="0"/>
          </a:p>
        </p:txBody>
      </p:sp>
      <p:grpSp>
        <p:nvGrpSpPr>
          <p:cNvPr id="124932" name="Group 5" title="Image of a Job Safety Analysis Quiz slide"/>
          <p:cNvGrpSpPr>
            <a:grpSpLocks/>
          </p:cNvGrpSpPr>
          <p:nvPr/>
        </p:nvGrpSpPr>
        <p:grpSpPr bwMode="auto">
          <a:xfrm>
            <a:off x="495300" y="1397002"/>
            <a:ext cx="8153400" cy="4064000"/>
            <a:chOff x="0" y="0"/>
            <a:chExt cx="8153400" cy="4064000"/>
          </a:xfrm>
        </p:grpSpPr>
        <p:sp>
          <p:nvSpPr>
            <p:cNvPr id="7" name="Rounded Rectangle 6"/>
            <p:cNvSpPr/>
            <p:nvPr/>
          </p:nvSpPr>
          <p:spPr>
            <a:xfrm>
              <a:off x="0" y="0"/>
              <a:ext cx="8153400" cy="4064000"/>
            </a:xfrm>
            <a:prstGeom prst="roundRect">
              <a:avLst>
                <a:gd name="adj" fmla="val 10000"/>
              </a:avLst>
            </a:pr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p:cNvSpPr/>
            <p:nvPr/>
          </p:nvSpPr>
          <p:spPr>
            <a:xfrm>
              <a:off x="2036763" y="0"/>
              <a:ext cx="6116637" cy="4064000"/>
            </a:xfrm>
            <a:prstGeom prst="rect">
              <a:avLst/>
            </a:prstGeom>
          </p:spPr>
          <p:style>
            <a:lnRef idx="0">
              <a:scrgbClr r="0" g="0" b="0"/>
            </a:lnRef>
            <a:fillRef idx="0">
              <a:scrgbClr r="0" g="0" b="0"/>
            </a:fillRef>
            <a:effectRef idx="0">
              <a:scrgbClr r="0" g="0" b="0"/>
            </a:effectRef>
            <a:fontRef idx="minor">
              <a:schemeClr val="lt1"/>
            </a:fontRef>
          </p:style>
          <p:txBody>
            <a:bodyPr lIns="247650" tIns="247650" rIns="247650" bIns="247650" spcCol="1270" anchor="ctr"/>
            <a:lstStyle/>
            <a:p>
              <a:pPr defTabSz="2889250" eaLnBrk="1" hangingPunct="1">
                <a:lnSpc>
                  <a:spcPct val="90000"/>
                </a:lnSpc>
                <a:spcAft>
                  <a:spcPct val="35000"/>
                </a:spcAft>
                <a:defRPr/>
              </a:pPr>
              <a:r>
                <a:rPr lang="en-US" sz="6500" dirty="0">
                  <a:solidFill>
                    <a:srgbClr val="FFFFFF"/>
                  </a:solidFill>
                </a:rPr>
                <a:t>QUIZ!</a:t>
              </a:r>
            </a:p>
          </p:txBody>
        </p:sp>
      </p:grpSp>
      <p:sp>
        <p:nvSpPr>
          <p:cNvPr id="9" name="Rounded Rectangle 8" title="Decorative image of question marks on papers"/>
          <p:cNvSpPr/>
          <p:nvPr/>
        </p:nvSpPr>
        <p:spPr>
          <a:xfrm>
            <a:off x="901701" y="1811340"/>
            <a:ext cx="1630363" cy="3251200"/>
          </a:xfrm>
          <a:prstGeom prst="roundRect">
            <a:avLst>
              <a:gd name="adj" fmla="val 10000"/>
            </a:avLst>
          </a:prstGeom>
          <a:blipFill rotWithShape="1">
            <a:blip r:embed="rId3" cstate="email">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4934"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345908D6-309D-4E57-8BEC-304CAC6C9792}" type="slidenum">
              <a:rPr lang="en-US" altLang="en-US" sz="1400">
                <a:solidFill>
                  <a:srgbClr val="000000"/>
                </a:solidFill>
              </a:rPr>
              <a:pPr>
                <a:spcBef>
                  <a:spcPct val="0"/>
                </a:spcBef>
                <a:buFontTx/>
                <a:buNone/>
              </a:pPr>
              <a:t>48</a:t>
            </a:fld>
            <a:endParaRPr lang="en-US" altLang="en-US" sz="1400">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2"/>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16E673DE-4E8B-4982-832C-B70FF3979314}" type="slidenum">
              <a:rPr lang="en-US" altLang="en-US" sz="1400"/>
              <a:pPr algn="r" eaLnBrk="1" hangingPunct="1">
                <a:spcBef>
                  <a:spcPct val="0"/>
                </a:spcBef>
                <a:buFontTx/>
                <a:buNone/>
              </a:pPr>
              <a:t>5</a:t>
            </a:fld>
            <a:endParaRPr lang="en-US" altLang="en-US" sz="1400"/>
          </a:p>
        </p:txBody>
      </p:sp>
      <p:pic>
        <p:nvPicPr>
          <p:cNvPr id="36867" name="Picture 10" descr="MPj0406735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0" y="1600203"/>
            <a:ext cx="6553200"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6016D037-C445-4DC2-9471-77865BD9CE5D}" type="slidenum">
              <a:rPr lang="en-US" altLang="en-US" sz="1400"/>
              <a:pPr>
                <a:spcBef>
                  <a:spcPct val="0"/>
                </a:spcBef>
                <a:buFontTx/>
                <a:buNone/>
              </a:pPr>
              <a:t>5</a:t>
            </a:fld>
            <a:endParaRPr lang="en-US" altLang="en-US" sz="1400"/>
          </a:p>
        </p:txBody>
      </p:sp>
      <p:sp>
        <p:nvSpPr>
          <p:cNvPr id="2" name="Title 1"/>
          <p:cNvSpPr>
            <a:spLocks noGrp="1"/>
          </p:cNvSpPr>
          <p:nvPr>
            <p:ph type="title"/>
          </p:nvPr>
        </p:nvSpPr>
        <p:spPr>
          <a:xfrm>
            <a:off x="457200" y="274638"/>
            <a:ext cx="8229600" cy="810530"/>
          </a:xfrm>
        </p:spPr>
        <p:txBody>
          <a:bodyPr/>
          <a:lstStyle/>
          <a:p>
            <a:r>
              <a:rPr lang="en-US" smtClean="0"/>
              <a:t> OSHA</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2"/>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35CFD3EA-0BEC-4BE0-94D3-F897FACAD5C0}" type="slidenum">
              <a:rPr lang="en-US" altLang="en-US" sz="1400"/>
              <a:pPr algn="r" eaLnBrk="1" hangingPunct="1">
                <a:spcBef>
                  <a:spcPct val="0"/>
                </a:spcBef>
                <a:buFontTx/>
                <a:buNone/>
              </a:pPr>
              <a:t>6</a:t>
            </a:fld>
            <a:endParaRPr lang="en-US" altLang="en-US" sz="1400"/>
          </a:p>
        </p:txBody>
      </p:sp>
      <p:pic>
        <p:nvPicPr>
          <p:cNvPr id="38916" name="Picture 12" descr="MPj0409031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76400" y="1600200"/>
            <a:ext cx="5410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101E7C0-B1BD-47D7-B887-8A4C6D66C67B}" type="slidenum">
              <a:rPr lang="en-US" altLang="en-US" sz="1400"/>
              <a:pPr>
                <a:spcBef>
                  <a:spcPct val="0"/>
                </a:spcBef>
                <a:buFontTx/>
                <a:buNone/>
              </a:pPr>
              <a:t>6</a:t>
            </a:fld>
            <a:endParaRPr lang="en-US" altLang="en-US" sz="1400"/>
          </a:p>
        </p:txBody>
      </p:sp>
      <p:sp>
        <p:nvSpPr>
          <p:cNvPr id="3" name="Title 2"/>
          <p:cNvSpPr>
            <a:spLocks noGrp="1"/>
          </p:cNvSpPr>
          <p:nvPr>
            <p:ph type="title"/>
          </p:nvPr>
        </p:nvSpPr>
        <p:spPr>
          <a:xfrm>
            <a:off x="457200" y="274638"/>
            <a:ext cx="8229600" cy="810530"/>
          </a:xfrm>
        </p:spPr>
        <p:txBody>
          <a:bodyPr/>
          <a:lstStyle/>
          <a:p>
            <a:r>
              <a:rPr lang="en-US" dirty="0" smtClean="0"/>
              <a:t>OSHA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gn="l"/>
            <a:r>
              <a:rPr lang="en-US" altLang="en-US" dirty="0" smtClean="0"/>
              <a:t>OSHA  </a:t>
            </a:r>
          </a:p>
        </p:txBody>
      </p:sp>
      <p:pic>
        <p:nvPicPr>
          <p:cNvPr id="40963" name="Picture 2" descr="http://allthingsd.com/files/2012/04/pinkslip-1.jpeg" title="Photo of a pink sli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5" y="1654178"/>
            <a:ext cx="5489575"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8" descr="MCj04325380000[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5163" y="1143002"/>
            <a:ext cx="2665412"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D03B4E9-B24B-4931-9645-7A75D60045BE}" type="slidenum">
              <a:rPr lang="en-US" altLang="en-US" sz="1400"/>
              <a:pPr>
                <a:spcBef>
                  <a:spcPct val="0"/>
                </a:spcBef>
                <a:buFontTx/>
                <a:buNone/>
              </a:pPr>
              <a:t>7</a:t>
            </a:fld>
            <a:endParaRPr lang="en-US" altLang="en-US" sz="14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lgn="l"/>
            <a:r>
              <a:rPr lang="en-US" altLang="en-US" dirty="0" smtClean="0"/>
              <a:t>OSHA    </a:t>
            </a:r>
          </a:p>
        </p:txBody>
      </p:sp>
      <p:pic>
        <p:nvPicPr>
          <p:cNvPr id="43011" name="Picture 9" title="Image of the OSHA website">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t="6735" r="2025" b="4033"/>
          <a:stretch>
            <a:fillRect/>
          </a:stretch>
        </p:blipFill>
        <p:spPr bwMode="auto">
          <a:xfrm>
            <a:off x="1219200" y="1600203"/>
            <a:ext cx="6400800" cy="446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D6CBAA1-BFF0-4126-8387-E2CCA079F685}" type="slidenum">
              <a:rPr lang="en-US" altLang="en-US" sz="1400"/>
              <a:pPr>
                <a:spcBef>
                  <a:spcPct val="0"/>
                </a:spcBef>
                <a:buFontTx/>
                <a:buNone/>
              </a:pPr>
              <a:t>8</a:t>
            </a:fld>
            <a:endParaRPr lang="en-US" altLang="en-US" sz="14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81000" y="609600"/>
            <a:ext cx="8229600" cy="1143000"/>
          </a:xfrm>
        </p:spPr>
        <p:txBody>
          <a:bodyPr/>
          <a:lstStyle/>
          <a:p>
            <a:pPr algn="l" eaLnBrk="1" hangingPunct="1"/>
            <a:r>
              <a:rPr lang="en-US" altLang="en-US" smtClean="0"/>
              <a:t>OSHA Exercise</a:t>
            </a:r>
            <a:br>
              <a:rPr lang="en-US" altLang="en-US" smtClean="0"/>
            </a:br>
            <a:endParaRPr lang="en-US" altLang="en-US" smtClean="0"/>
          </a:p>
        </p:txBody>
      </p:sp>
      <p:sp>
        <p:nvSpPr>
          <p:cNvPr id="176131" name="Rectangle 3"/>
          <p:cNvSpPr>
            <a:spLocks noGrp="1" noChangeArrowheads="1"/>
          </p:cNvSpPr>
          <p:nvPr>
            <p:ph idx="1"/>
          </p:nvPr>
        </p:nvSpPr>
        <p:spPr>
          <a:solidFill>
            <a:schemeClr val="bg1"/>
          </a:solidFill>
        </p:spPr>
        <p:txBody>
          <a:bodyPr/>
          <a:lstStyle/>
          <a:p>
            <a:pPr marL="0" indent="0" eaLnBrk="1" hangingPunct="1">
              <a:buFontTx/>
              <a:buNone/>
              <a:defRPr/>
            </a:pPr>
            <a:r>
              <a:rPr lang="en-US" sz="2800" dirty="0" smtClean="0"/>
              <a:t>Stump the class!</a:t>
            </a:r>
          </a:p>
          <a:p>
            <a:pPr eaLnBrk="1" hangingPunct="1">
              <a:defRPr/>
            </a:pPr>
            <a:endParaRPr lang="en-US" sz="2800" dirty="0"/>
          </a:p>
          <a:p>
            <a:pPr eaLnBrk="1" hangingPunct="1">
              <a:defRPr/>
            </a:pPr>
            <a:r>
              <a:rPr lang="en-US" sz="2800" dirty="0" smtClean="0"/>
              <a:t>With a partner, write two questions from this section that you believe the rest of the class will be challenged in answering correctly. (Questions must be reasonable!  If your instructor can’t answer, it doesn’t count!)</a:t>
            </a:r>
          </a:p>
          <a:p>
            <a:pPr eaLnBrk="1" hangingPunct="1">
              <a:defRPr/>
            </a:pPr>
            <a:endParaRPr lang="en-US" sz="2800" dirty="0" smtClean="0"/>
          </a:p>
        </p:txBody>
      </p:sp>
      <p:sp>
        <p:nvSpPr>
          <p:cNvPr id="4506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FF03971-AEE4-4798-8653-5F21E9FC8248}" type="slidenum">
              <a:rPr lang="en-US" altLang="en-US" sz="1400"/>
              <a:pPr>
                <a:spcBef>
                  <a:spcPct val="0"/>
                </a:spcBef>
                <a:buFontTx/>
                <a:buNone/>
              </a:pPr>
              <a:t>9</a:t>
            </a:fld>
            <a:endParaRPr lang="en-US" altLang="en-US" sz="14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4177</Words>
  <Application>Microsoft Office PowerPoint</Application>
  <PresentationFormat>On-screen Show (4:3)</PresentationFormat>
  <Paragraphs>700</Paragraphs>
  <Slides>48</Slides>
  <Notes>48</Notes>
  <HiddenSlides>0</HiddenSlides>
  <MMClips>0</MMClips>
  <ScaleCrop>false</ScaleCrop>
  <HeadingPairs>
    <vt:vector size="4" baseType="variant">
      <vt:variant>
        <vt:lpstr>Theme</vt:lpstr>
      </vt:variant>
      <vt:variant>
        <vt:i4>5</vt:i4>
      </vt:variant>
      <vt:variant>
        <vt:lpstr>Slide Titles</vt:lpstr>
      </vt:variant>
      <vt:variant>
        <vt:i4>48</vt:i4>
      </vt:variant>
    </vt:vector>
  </HeadingPairs>
  <TitlesOfParts>
    <vt:vector size="53" baseType="lpstr">
      <vt:lpstr>Default Design</vt:lpstr>
      <vt:lpstr>1_Default Design</vt:lpstr>
      <vt:lpstr>2_Default Design</vt:lpstr>
      <vt:lpstr>3_Default Design</vt:lpstr>
      <vt:lpstr>4_Default Design</vt:lpstr>
      <vt:lpstr>Hazard Assessment JSA Training Manual</vt:lpstr>
      <vt:lpstr>Course Objectives</vt:lpstr>
      <vt:lpstr>OSHA</vt:lpstr>
      <vt:lpstr>      OSHA Exercise</vt:lpstr>
      <vt:lpstr> OSHA</vt:lpstr>
      <vt:lpstr>OSHA </vt:lpstr>
      <vt:lpstr>OSHA  </vt:lpstr>
      <vt:lpstr>OSHA    </vt:lpstr>
      <vt:lpstr>OSHA Exercise </vt:lpstr>
      <vt:lpstr>Introduction</vt:lpstr>
      <vt:lpstr>Definitions</vt:lpstr>
      <vt:lpstr>Definitions Continued</vt:lpstr>
      <vt:lpstr>Hazards and Risk</vt:lpstr>
      <vt:lpstr>Hazards and Risk Exercise</vt:lpstr>
      <vt:lpstr>Severity</vt:lpstr>
      <vt:lpstr>Hazard Assessment</vt:lpstr>
      <vt:lpstr>Introduction Quiz   </vt:lpstr>
      <vt:lpstr>Hazards and Hazard Controls</vt:lpstr>
      <vt:lpstr>   Shipyard Hazards</vt:lpstr>
      <vt:lpstr>  Elimination/Substitution</vt:lpstr>
      <vt:lpstr>  Engineering Controls</vt:lpstr>
      <vt:lpstr>  Administrative Controls</vt:lpstr>
      <vt:lpstr>Personal Protective Equipment</vt:lpstr>
      <vt:lpstr>OSHA’s Hierarchy of Controls</vt:lpstr>
      <vt:lpstr>Hazard Control Exercise</vt:lpstr>
      <vt:lpstr> Hazards &amp; Hazard Controls Exercise</vt:lpstr>
      <vt:lpstr>Sample Form</vt:lpstr>
      <vt:lpstr>Sample Form </vt:lpstr>
      <vt:lpstr>Hazards and Hazard Controls Quiz </vt:lpstr>
      <vt:lpstr>Hazard Analysis</vt:lpstr>
      <vt:lpstr>Job Safety Analysis (JSA)</vt:lpstr>
      <vt:lpstr>When To Conduct a  JSA</vt:lpstr>
      <vt:lpstr>When According to the Navy</vt:lpstr>
      <vt:lpstr>The Benefits of a JSA Exercise</vt:lpstr>
      <vt:lpstr>The Benefits of a JSA</vt:lpstr>
      <vt:lpstr>Who Conducts the JSA?</vt:lpstr>
      <vt:lpstr>The Four Basic Steps</vt:lpstr>
      <vt:lpstr>Select The Job</vt:lpstr>
      <vt:lpstr>JSA Exercise</vt:lpstr>
      <vt:lpstr>Breakdown The Job</vt:lpstr>
      <vt:lpstr>Sample: Breakdown the Job</vt:lpstr>
      <vt:lpstr>Your:  Breakdown the Job </vt:lpstr>
      <vt:lpstr>Identify the Hazards</vt:lpstr>
      <vt:lpstr>Questions to Support Identifying Hazards</vt:lpstr>
      <vt:lpstr>Your:  Identify the Hazards</vt:lpstr>
      <vt:lpstr>Determine Protection</vt:lpstr>
      <vt:lpstr>Your: Determine Protection</vt:lpstr>
      <vt:lpstr>Job Safety Analysis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2018-06-06T13:17:33Z</dcterms:created>
  <dcterms:modified xsi:type="dcterms:W3CDTF">2018-06-07T22:23:23Z</dcterms:modified>
</cp:coreProperties>
</file>