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23" r:id="rId2"/>
    <p:sldMasterId id="2147483897" r:id="rId3"/>
  </p:sldMasterIdLst>
  <p:notesMasterIdLst>
    <p:notesMasterId r:id="rId56"/>
  </p:notesMasterIdLst>
  <p:handoutMasterIdLst>
    <p:handoutMasterId r:id="rId57"/>
  </p:handoutMasterIdLst>
  <p:sldIdLst>
    <p:sldId id="972" r:id="rId4"/>
    <p:sldId id="257" r:id="rId5"/>
    <p:sldId id="285" r:id="rId6"/>
    <p:sldId id="821" r:id="rId7"/>
    <p:sldId id="822" r:id="rId8"/>
    <p:sldId id="817" r:id="rId9"/>
    <p:sldId id="818" r:id="rId10"/>
    <p:sldId id="819" r:id="rId11"/>
    <p:sldId id="820" r:id="rId12"/>
    <p:sldId id="823" r:id="rId13"/>
    <p:sldId id="824" r:id="rId14"/>
    <p:sldId id="965" r:id="rId15"/>
    <p:sldId id="966" r:id="rId16"/>
    <p:sldId id="969" r:id="rId17"/>
    <p:sldId id="970" r:id="rId18"/>
    <p:sldId id="971" r:id="rId19"/>
    <p:sldId id="952" r:id="rId20"/>
    <p:sldId id="782" r:id="rId21"/>
    <p:sldId id="783" r:id="rId22"/>
    <p:sldId id="826" r:id="rId23"/>
    <p:sldId id="827" r:id="rId24"/>
    <p:sldId id="828" r:id="rId25"/>
    <p:sldId id="913" r:id="rId26"/>
    <p:sldId id="947" r:id="rId27"/>
    <p:sldId id="948" r:id="rId28"/>
    <p:sldId id="950" r:id="rId29"/>
    <p:sldId id="951" r:id="rId30"/>
    <p:sldId id="953" r:id="rId31"/>
    <p:sldId id="786" r:id="rId32"/>
    <p:sldId id="955" r:id="rId33"/>
    <p:sldId id="956" r:id="rId34"/>
    <p:sldId id="964" r:id="rId35"/>
    <p:sldId id="957" r:id="rId36"/>
    <p:sldId id="960" r:id="rId37"/>
    <p:sldId id="958" r:id="rId38"/>
    <p:sldId id="789" r:id="rId39"/>
    <p:sldId id="790" r:id="rId40"/>
    <p:sldId id="791" r:id="rId41"/>
    <p:sldId id="792" r:id="rId42"/>
    <p:sldId id="793" r:id="rId43"/>
    <p:sldId id="794" r:id="rId44"/>
    <p:sldId id="831" r:id="rId45"/>
    <p:sldId id="932" r:id="rId46"/>
    <p:sldId id="933" r:id="rId47"/>
    <p:sldId id="962" r:id="rId48"/>
    <p:sldId id="934" r:id="rId49"/>
    <p:sldId id="935" r:id="rId50"/>
    <p:sldId id="937" r:id="rId51"/>
    <p:sldId id="938" r:id="rId52"/>
    <p:sldId id="916" r:id="rId53"/>
    <p:sldId id="940" r:id="rId54"/>
    <p:sldId id="963" r:id="rId55"/>
  </p:sldIdLst>
  <p:sldSz cx="9144000" cy="6858000" type="screen4x3"/>
  <p:notesSz cx="7077075" cy="93694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51"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33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59" autoAdjust="0"/>
    <p:restoredTop sz="91344" autoAdjust="0"/>
  </p:normalViewPr>
  <p:slideViewPr>
    <p:cSldViewPr>
      <p:cViewPr varScale="1">
        <p:scale>
          <a:sx n="122" d="100"/>
          <a:sy n="122" d="100"/>
        </p:scale>
        <p:origin x="-1116" y="-90"/>
      </p:cViewPr>
      <p:guideLst>
        <p:guide orient="horz" pos="2160"/>
        <p:guide pos="2880"/>
      </p:guideLst>
    </p:cSldViewPr>
  </p:slideViewPr>
  <p:outlineViewPr>
    <p:cViewPr>
      <p:scale>
        <a:sx n="33" d="100"/>
        <a:sy n="33" d="100"/>
      </p:scale>
      <p:origin x="0" y="-117456"/>
    </p:cViewPr>
  </p:outlineViewPr>
  <p:notesTextViewPr>
    <p:cViewPr>
      <p:scale>
        <a:sx n="100" d="100"/>
        <a:sy n="100" d="100"/>
      </p:scale>
      <p:origin x="0" y="0"/>
    </p:cViewPr>
  </p:notesTextViewPr>
  <p:sorterViewPr>
    <p:cViewPr varScale="1">
      <p:scale>
        <a:sx n="1" d="1"/>
        <a:sy n="1" d="1"/>
      </p:scale>
      <p:origin x="0" y="-21978"/>
    </p:cViewPr>
  </p:sorterViewPr>
  <p:notesViewPr>
    <p:cSldViewPr>
      <p:cViewPr>
        <p:scale>
          <a:sx n="80" d="100"/>
          <a:sy n="80" d="100"/>
        </p:scale>
        <p:origin x="-2779" y="144"/>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E0497-3944-4825-8812-6DE5777FABD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024C2278-268B-4572-923C-382F62143B1F}">
      <dgm:prSet/>
      <dgm:spPr>
        <a:solidFill>
          <a:schemeClr val="bg1"/>
        </a:solidFill>
        <a:ln>
          <a:solidFill>
            <a:schemeClr val="tx1"/>
          </a:solidFill>
        </a:ln>
      </dgm:spPr>
      <dgm:t>
        <a:bodyPr/>
        <a:lstStyle/>
        <a:p>
          <a:pPr rtl="0"/>
          <a:r>
            <a:rPr lang="en-US" dirty="0" smtClean="0">
              <a:solidFill>
                <a:schemeClr val="tx1"/>
              </a:solidFill>
            </a:rPr>
            <a:t>Course Purpose</a:t>
          </a:r>
          <a:endParaRPr lang="en-US" dirty="0">
            <a:solidFill>
              <a:schemeClr val="tx1"/>
            </a:solidFill>
          </a:endParaRPr>
        </a:p>
      </dgm:t>
    </dgm:pt>
    <dgm:pt modelId="{A24F8183-BA53-4318-A5EE-4ACAA2FF2A2A}" type="parTrans" cxnId="{7117EA40-9ED1-486E-9CB0-FA3C528BE353}">
      <dgm:prSet/>
      <dgm:spPr/>
      <dgm:t>
        <a:bodyPr/>
        <a:lstStyle/>
        <a:p>
          <a:endParaRPr lang="en-US"/>
        </a:p>
      </dgm:t>
    </dgm:pt>
    <dgm:pt modelId="{BEF1FBB7-96B5-49C9-B1C1-58FD77E1D65E}" type="sibTrans" cxnId="{7117EA40-9ED1-486E-9CB0-FA3C528BE353}">
      <dgm:prSet/>
      <dgm:spPr>
        <a:solidFill>
          <a:schemeClr val="tx1"/>
        </a:solidFill>
      </dgm:spPr>
      <dgm:t>
        <a:bodyPr/>
        <a:lstStyle/>
        <a:p>
          <a:endParaRPr lang="en-US"/>
        </a:p>
      </dgm:t>
    </dgm:pt>
    <dgm:pt modelId="{EECF5C9A-7965-457B-B4B5-EAD5A397EF92}">
      <dgm:prSet/>
      <dgm:spPr>
        <a:solidFill>
          <a:schemeClr val="bg1"/>
        </a:solidFill>
        <a:ln>
          <a:solidFill>
            <a:schemeClr val="tx1"/>
          </a:solidFill>
        </a:ln>
      </dgm:spPr>
      <dgm:t>
        <a:bodyPr/>
        <a:lstStyle/>
        <a:p>
          <a:pPr rtl="0"/>
          <a:r>
            <a:rPr lang="en-US" dirty="0" smtClean="0">
              <a:solidFill>
                <a:schemeClr val="tx1"/>
              </a:solidFill>
            </a:rPr>
            <a:t>Course Objectives</a:t>
          </a:r>
          <a:endParaRPr lang="en-US" dirty="0">
            <a:solidFill>
              <a:schemeClr val="tx1"/>
            </a:solidFill>
          </a:endParaRPr>
        </a:p>
      </dgm:t>
    </dgm:pt>
    <dgm:pt modelId="{3FAED111-8717-4F74-B423-EBED1CD76DF7}" type="parTrans" cxnId="{65158622-77B5-4184-B2DB-0F7409517AD6}">
      <dgm:prSet/>
      <dgm:spPr/>
      <dgm:t>
        <a:bodyPr/>
        <a:lstStyle/>
        <a:p>
          <a:endParaRPr lang="en-US"/>
        </a:p>
      </dgm:t>
    </dgm:pt>
    <dgm:pt modelId="{2C6679EA-FA9C-4FCC-918E-C7CF47559AB2}" type="sibTrans" cxnId="{65158622-77B5-4184-B2DB-0F7409517AD6}">
      <dgm:prSet/>
      <dgm:spPr>
        <a:solidFill>
          <a:schemeClr val="tx1"/>
        </a:solidFill>
      </dgm:spPr>
      <dgm:t>
        <a:bodyPr/>
        <a:lstStyle/>
        <a:p>
          <a:endParaRPr lang="en-US"/>
        </a:p>
      </dgm:t>
    </dgm:pt>
    <dgm:pt modelId="{0C9016F3-D00A-461C-B47F-5195126730AD}">
      <dgm:prSet/>
      <dgm:spPr>
        <a:solidFill>
          <a:schemeClr val="bg1"/>
        </a:solidFill>
        <a:ln>
          <a:solidFill>
            <a:schemeClr val="tx1"/>
          </a:solidFill>
        </a:ln>
      </dgm:spPr>
      <dgm:t>
        <a:bodyPr/>
        <a:lstStyle/>
        <a:p>
          <a:pPr rtl="0"/>
          <a:r>
            <a:rPr lang="en-US" dirty="0" smtClean="0">
              <a:solidFill>
                <a:schemeClr val="tx1"/>
              </a:solidFill>
            </a:rPr>
            <a:t>Course Measurement</a:t>
          </a:r>
          <a:endParaRPr lang="en-US" dirty="0">
            <a:solidFill>
              <a:schemeClr val="tx1"/>
            </a:solidFill>
          </a:endParaRPr>
        </a:p>
      </dgm:t>
    </dgm:pt>
    <dgm:pt modelId="{5451BAC9-420B-4FAD-A096-595F73151576}" type="parTrans" cxnId="{3F055C74-E238-4E2C-B12B-3958FE1FFEE3}">
      <dgm:prSet/>
      <dgm:spPr/>
      <dgm:t>
        <a:bodyPr/>
        <a:lstStyle/>
        <a:p>
          <a:endParaRPr lang="en-US"/>
        </a:p>
      </dgm:t>
    </dgm:pt>
    <dgm:pt modelId="{2EB65EB5-AF86-463E-B1DE-4519ACC69B4D}" type="sibTrans" cxnId="{3F055C74-E238-4E2C-B12B-3958FE1FFEE3}">
      <dgm:prSet/>
      <dgm:spPr/>
      <dgm:t>
        <a:bodyPr/>
        <a:lstStyle/>
        <a:p>
          <a:endParaRPr lang="en-US"/>
        </a:p>
      </dgm:t>
    </dgm:pt>
    <dgm:pt modelId="{CAECBFDE-BE61-43D2-9CA5-7FB2382AEA3F}" type="pres">
      <dgm:prSet presAssocID="{B80E0497-3944-4825-8812-6DE5777FABD2}" presName="rootnode" presStyleCnt="0">
        <dgm:presLayoutVars>
          <dgm:chMax/>
          <dgm:chPref/>
          <dgm:dir/>
          <dgm:animLvl val="lvl"/>
        </dgm:presLayoutVars>
      </dgm:prSet>
      <dgm:spPr/>
      <dgm:t>
        <a:bodyPr/>
        <a:lstStyle/>
        <a:p>
          <a:endParaRPr lang="en-US"/>
        </a:p>
      </dgm:t>
    </dgm:pt>
    <dgm:pt modelId="{7B27029C-2D18-4DE4-A7F9-C72F064771AA}" type="pres">
      <dgm:prSet presAssocID="{024C2278-268B-4572-923C-382F62143B1F}" presName="composite" presStyleCnt="0"/>
      <dgm:spPr/>
    </dgm:pt>
    <dgm:pt modelId="{F264C6A9-0DE4-49E4-9F6A-127AD34A3890}" type="pres">
      <dgm:prSet presAssocID="{024C2278-268B-4572-923C-382F62143B1F}" presName="bentUpArrow1" presStyleLbl="alignImgPlace1" presStyleIdx="0" presStyleCnt="2"/>
      <dgm:spPr>
        <a:solidFill>
          <a:schemeClr val="tx1"/>
        </a:solidFill>
      </dgm:spPr>
    </dgm:pt>
    <dgm:pt modelId="{3EC4835C-AA2D-4F1F-B976-8414744CEA79}" type="pres">
      <dgm:prSet presAssocID="{024C2278-268B-4572-923C-382F62143B1F}" presName="ParentText" presStyleLbl="node1" presStyleIdx="0" presStyleCnt="3">
        <dgm:presLayoutVars>
          <dgm:chMax val="1"/>
          <dgm:chPref val="1"/>
          <dgm:bulletEnabled val="1"/>
        </dgm:presLayoutVars>
      </dgm:prSet>
      <dgm:spPr/>
      <dgm:t>
        <a:bodyPr/>
        <a:lstStyle/>
        <a:p>
          <a:endParaRPr lang="en-US"/>
        </a:p>
      </dgm:t>
    </dgm:pt>
    <dgm:pt modelId="{F14D0864-5A54-4D43-967D-35BD30A9FCDB}" type="pres">
      <dgm:prSet presAssocID="{024C2278-268B-4572-923C-382F62143B1F}" presName="ChildText" presStyleLbl="revTx" presStyleIdx="0" presStyleCnt="2">
        <dgm:presLayoutVars>
          <dgm:chMax val="0"/>
          <dgm:chPref val="0"/>
          <dgm:bulletEnabled val="1"/>
        </dgm:presLayoutVars>
      </dgm:prSet>
      <dgm:spPr/>
    </dgm:pt>
    <dgm:pt modelId="{35E973D3-8AB6-4FBD-9056-BC549167FED2}" type="pres">
      <dgm:prSet presAssocID="{BEF1FBB7-96B5-49C9-B1C1-58FD77E1D65E}" presName="sibTrans" presStyleCnt="0"/>
      <dgm:spPr/>
    </dgm:pt>
    <dgm:pt modelId="{A36756F2-BB15-4C72-9F72-F179C4B4D201}" type="pres">
      <dgm:prSet presAssocID="{EECF5C9A-7965-457B-B4B5-EAD5A397EF92}" presName="composite" presStyleCnt="0"/>
      <dgm:spPr/>
    </dgm:pt>
    <dgm:pt modelId="{15E881A8-3038-48C9-9AFB-A5B4CF0AC525}" type="pres">
      <dgm:prSet presAssocID="{EECF5C9A-7965-457B-B4B5-EAD5A397EF92}" presName="bentUpArrow1" presStyleLbl="alignImgPlace1" presStyleIdx="1" presStyleCnt="2"/>
      <dgm:spPr>
        <a:solidFill>
          <a:schemeClr val="tx1"/>
        </a:solidFill>
      </dgm:spPr>
    </dgm:pt>
    <dgm:pt modelId="{BC601072-D781-4860-AFFC-8CAEDBD07DA1}" type="pres">
      <dgm:prSet presAssocID="{EECF5C9A-7965-457B-B4B5-EAD5A397EF92}" presName="ParentText" presStyleLbl="node1" presStyleIdx="1" presStyleCnt="3">
        <dgm:presLayoutVars>
          <dgm:chMax val="1"/>
          <dgm:chPref val="1"/>
          <dgm:bulletEnabled val="1"/>
        </dgm:presLayoutVars>
      </dgm:prSet>
      <dgm:spPr/>
      <dgm:t>
        <a:bodyPr/>
        <a:lstStyle/>
        <a:p>
          <a:endParaRPr lang="en-US"/>
        </a:p>
      </dgm:t>
    </dgm:pt>
    <dgm:pt modelId="{79DDDCFC-CF4C-4070-9BF4-E91943531602}" type="pres">
      <dgm:prSet presAssocID="{EECF5C9A-7965-457B-B4B5-EAD5A397EF92}" presName="ChildText" presStyleLbl="revTx" presStyleIdx="1" presStyleCnt="2">
        <dgm:presLayoutVars>
          <dgm:chMax val="0"/>
          <dgm:chPref val="0"/>
          <dgm:bulletEnabled val="1"/>
        </dgm:presLayoutVars>
      </dgm:prSet>
      <dgm:spPr/>
    </dgm:pt>
    <dgm:pt modelId="{BD3B584E-CA66-46B9-B6D1-2298B63DFCD2}" type="pres">
      <dgm:prSet presAssocID="{2C6679EA-FA9C-4FCC-918E-C7CF47559AB2}" presName="sibTrans" presStyleCnt="0"/>
      <dgm:spPr/>
    </dgm:pt>
    <dgm:pt modelId="{600ED9B7-C831-4DC4-9FEA-8A35F09BD413}" type="pres">
      <dgm:prSet presAssocID="{0C9016F3-D00A-461C-B47F-5195126730AD}" presName="composite" presStyleCnt="0"/>
      <dgm:spPr/>
    </dgm:pt>
    <dgm:pt modelId="{CD2FEE82-9C92-4367-B511-0DD54A5F6D91}" type="pres">
      <dgm:prSet presAssocID="{0C9016F3-D00A-461C-B47F-5195126730AD}" presName="ParentText" presStyleLbl="node1" presStyleIdx="2" presStyleCnt="3">
        <dgm:presLayoutVars>
          <dgm:chMax val="1"/>
          <dgm:chPref val="1"/>
          <dgm:bulletEnabled val="1"/>
        </dgm:presLayoutVars>
      </dgm:prSet>
      <dgm:spPr/>
      <dgm:t>
        <a:bodyPr/>
        <a:lstStyle/>
        <a:p>
          <a:endParaRPr lang="en-US"/>
        </a:p>
      </dgm:t>
    </dgm:pt>
  </dgm:ptLst>
  <dgm:cxnLst>
    <dgm:cxn modelId="{3F055C74-E238-4E2C-B12B-3958FE1FFEE3}" srcId="{B80E0497-3944-4825-8812-6DE5777FABD2}" destId="{0C9016F3-D00A-461C-B47F-5195126730AD}" srcOrd="2" destOrd="0" parTransId="{5451BAC9-420B-4FAD-A096-595F73151576}" sibTransId="{2EB65EB5-AF86-463E-B1DE-4519ACC69B4D}"/>
    <dgm:cxn modelId="{881F4ADF-E7C8-4407-B93D-7607650F9563}" type="presOf" srcId="{0C9016F3-D00A-461C-B47F-5195126730AD}" destId="{CD2FEE82-9C92-4367-B511-0DD54A5F6D91}" srcOrd="0" destOrd="0" presId="urn:microsoft.com/office/officeart/2005/8/layout/StepDownProcess"/>
    <dgm:cxn modelId="{5305B34D-0E37-4406-861E-B2CB31CA5973}" type="presOf" srcId="{EECF5C9A-7965-457B-B4B5-EAD5A397EF92}" destId="{BC601072-D781-4860-AFFC-8CAEDBD07DA1}" srcOrd="0" destOrd="0" presId="urn:microsoft.com/office/officeart/2005/8/layout/StepDownProcess"/>
    <dgm:cxn modelId="{40544276-332C-440E-8404-F44A34740174}" type="presOf" srcId="{024C2278-268B-4572-923C-382F62143B1F}" destId="{3EC4835C-AA2D-4F1F-B976-8414744CEA79}" srcOrd="0" destOrd="0" presId="urn:microsoft.com/office/officeart/2005/8/layout/StepDownProcess"/>
    <dgm:cxn modelId="{7117EA40-9ED1-486E-9CB0-FA3C528BE353}" srcId="{B80E0497-3944-4825-8812-6DE5777FABD2}" destId="{024C2278-268B-4572-923C-382F62143B1F}" srcOrd="0" destOrd="0" parTransId="{A24F8183-BA53-4318-A5EE-4ACAA2FF2A2A}" sibTransId="{BEF1FBB7-96B5-49C9-B1C1-58FD77E1D65E}"/>
    <dgm:cxn modelId="{65158622-77B5-4184-B2DB-0F7409517AD6}" srcId="{B80E0497-3944-4825-8812-6DE5777FABD2}" destId="{EECF5C9A-7965-457B-B4B5-EAD5A397EF92}" srcOrd="1" destOrd="0" parTransId="{3FAED111-8717-4F74-B423-EBED1CD76DF7}" sibTransId="{2C6679EA-FA9C-4FCC-918E-C7CF47559AB2}"/>
    <dgm:cxn modelId="{9E89A1AF-1660-4D39-87EB-E7AFC70CCCB7}" type="presOf" srcId="{B80E0497-3944-4825-8812-6DE5777FABD2}" destId="{CAECBFDE-BE61-43D2-9CA5-7FB2382AEA3F}" srcOrd="0" destOrd="0" presId="urn:microsoft.com/office/officeart/2005/8/layout/StepDownProcess"/>
    <dgm:cxn modelId="{5EF74CBF-D835-4B54-ADDA-A0B9CAF8EA2C}" type="presParOf" srcId="{CAECBFDE-BE61-43D2-9CA5-7FB2382AEA3F}" destId="{7B27029C-2D18-4DE4-A7F9-C72F064771AA}" srcOrd="0" destOrd="0" presId="urn:microsoft.com/office/officeart/2005/8/layout/StepDownProcess"/>
    <dgm:cxn modelId="{A9DC89FA-7766-472E-A35E-6072E3BDAEC2}" type="presParOf" srcId="{7B27029C-2D18-4DE4-A7F9-C72F064771AA}" destId="{F264C6A9-0DE4-49E4-9F6A-127AD34A3890}" srcOrd="0" destOrd="0" presId="urn:microsoft.com/office/officeart/2005/8/layout/StepDownProcess"/>
    <dgm:cxn modelId="{19EF76A1-7175-46CF-82DE-828D8FE11599}" type="presParOf" srcId="{7B27029C-2D18-4DE4-A7F9-C72F064771AA}" destId="{3EC4835C-AA2D-4F1F-B976-8414744CEA79}" srcOrd="1" destOrd="0" presId="urn:microsoft.com/office/officeart/2005/8/layout/StepDownProcess"/>
    <dgm:cxn modelId="{12424C8A-B9D2-4528-875B-298BA4774397}" type="presParOf" srcId="{7B27029C-2D18-4DE4-A7F9-C72F064771AA}" destId="{F14D0864-5A54-4D43-967D-35BD30A9FCDB}" srcOrd="2" destOrd="0" presId="urn:microsoft.com/office/officeart/2005/8/layout/StepDownProcess"/>
    <dgm:cxn modelId="{4E8E515D-80FD-4F11-AD86-6C1FD20F2621}" type="presParOf" srcId="{CAECBFDE-BE61-43D2-9CA5-7FB2382AEA3F}" destId="{35E973D3-8AB6-4FBD-9056-BC549167FED2}" srcOrd="1" destOrd="0" presId="urn:microsoft.com/office/officeart/2005/8/layout/StepDownProcess"/>
    <dgm:cxn modelId="{DEFED2B6-7FB3-4296-BB91-FF2707A85A4D}" type="presParOf" srcId="{CAECBFDE-BE61-43D2-9CA5-7FB2382AEA3F}" destId="{A36756F2-BB15-4C72-9F72-F179C4B4D201}" srcOrd="2" destOrd="0" presId="urn:microsoft.com/office/officeart/2005/8/layout/StepDownProcess"/>
    <dgm:cxn modelId="{EA51283A-3EA8-4A48-8427-F86100EEFBA6}" type="presParOf" srcId="{A36756F2-BB15-4C72-9F72-F179C4B4D201}" destId="{15E881A8-3038-48C9-9AFB-A5B4CF0AC525}" srcOrd="0" destOrd="0" presId="urn:microsoft.com/office/officeart/2005/8/layout/StepDownProcess"/>
    <dgm:cxn modelId="{41F9BEA0-398C-46AE-B691-4FF6D1676EF7}" type="presParOf" srcId="{A36756F2-BB15-4C72-9F72-F179C4B4D201}" destId="{BC601072-D781-4860-AFFC-8CAEDBD07DA1}" srcOrd="1" destOrd="0" presId="urn:microsoft.com/office/officeart/2005/8/layout/StepDownProcess"/>
    <dgm:cxn modelId="{CEF024A9-E1A3-4EF8-BC90-753EB0D82520}" type="presParOf" srcId="{A36756F2-BB15-4C72-9F72-F179C4B4D201}" destId="{79DDDCFC-CF4C-4070-9BF4-E91943531602}" srcOrd="2" destOrd="0" presId="urn:microsoft.com/office/officeart/2005/8/layout/StepDownProcess"/>
    <dgm:cxn modelId="{83EC3347-BAA0-4C44-B166-D952EAA3CAA4}" type="presParOf" srcId="{CAECBFDE-BE61-43D2-9CA5-7FB2382AEA3F}" destId="{BD3B584E-CA66-46B9-B6D1-2298B63DFCD2}" srcOrd="3" destOrd="0" presId="urn:microsoft.com/office/officeart/2005/8/layout/StepDownProcess"/>
    <dgm:cxn modelId="{CB446AC1-2879-4E0C-8217-C6B9A3A322F9}" type="presParOf" srcId="{CAECBFDE-BE61-43D2-9CA5-7FB2382AEA3F}" destId="{600ED9B7-C831-4DC4-9FEA-8A35F09BD413}" srcOrd="4" destOrd="0" presId="urn:microsoft.com/office/officeart/2005/8/layout/StepDownProcess"/>
    <dgm:cxn modelId="{263B630E-67CA-4651-90ED-28DC67B92BDE}" type="presParOf" srcId="{600ED9B7-C831-4DC4-9FEA-8A35F09BD413}" destId="{CD2FEE82-9C92-4367-B511-0DD54A5F6D9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0536AD-26E7-475E-9237-7CA38A225B9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A4D2052-8A2B-4CAD-96F6-98BCB000D608}">
      <dgm:prSet/>
      <dgm:spPr>
        <a:solidFill>
          <a:schemeClr val="tx1"/>
        </a:solidFill>
      </dgm:spPr>
      <dgm:t>
        <a:bodyPr/>
        <a:lstStyle/>
        <a:p>
          <a:pPr rtl="0"/>
          <a:r>
            <a:rPr lang="en-US" dirty="0" smtClean="0"/>
            <a:t>Physical</a:t>
          </a:r>
          <a:endParaRPr lang="en-US" dirty="0"/>
        </a:p>
      </dgm:t>
    </dgm:pt>
    <dgm:pt modelId="{7B40C787-05FA-4D47-9501-35CF8E5E7267}" type="parTrans" cxnId="{644D8B93-0B63-48F4-BF8C-4069224B4C7C}">
      <dgm:prSet/>
      <dgm:spPr/>
      <dgm:t>
        <a:bodyPr/>
        <a:lstStyle/>
        <a:p>
          <a:endParaRPr lang="en-US"/>
        </a:p>
      </dgm:t>
    </dgm:pt>
    <dgm:pt modelId="{75478976-6882-4C39-AA26-65EB814645BB}" type="sibTrans" cxnId="{644D8B93-0B63-48F4-BF8C-4069224B4C7C}">
      <dgm:prSet/>
      <dgm:spPr/>
      <dgm:t>
        <a:bodyPr/>
        <a:lstStyle/>
        <a:p>
          <a:endParaRPr lang="en-US"/>
        </a:p>
      </dgm:t>
    </dgm:pt>
    <dgm:pt modelId="{77879B9C-8469-4B06-88B8-1E2B3B7F1527}">
      <dgm:prSet/>
      <dgm:spPr>
        <a:solidFill>
          <a:schemeClr val="bg1"/>
        </a:solidFill>
        <a:ln>
          <a:solidFill>
            <a:schemeClr val="tx1"/>
          </a:solidFill>
        </a:ln>
      </dgm:spPr>
      <dgm:t>
        <a:bodyPr/>
        <a:lstStyle/>
        <a:p>
          <a:pPr rtl="0"/>
          <a:r>
            <a:rPr lang="en-US" dirty="0" smtClean="0">
              <a:solidFill>
                <a:schemeClr val="tx1"/>
              </a:solidFill>
            </a:rPr>
            <a:t>Health</a:t>
          </a:r>
          <a:endParaRPr lang="en-US" dirty="0">
            <a:solidFill>
              <a:schemeClr val="tx1"/>
            </a:solidFill>
          </a:endParaRPr>
        </a:p>
      </dgm:t>
    </dgm:pt>
    <dgm:pt modelId="{FCEB1EAB-7A1A-484C-806A-FEF8AFB33CE6}" type="parTrans" cxnId="{0BDF0D42-09E9-40D4-946C-DB8736A0566A}">
      <dgm:prSet/>
      <dgm:spPr/>
      <dgm:t>
        <a:bodyPr/>
        <a:lstStyle/>
        <a:p>
          <a:endParaRPr lang="en-US"/>
        </a:p>
      </dgm:t>
    </dgm:pt>
    <dgm:pt modelId="{DF809FE1-4734-439C-ACF1-904AB2FB9763}" type="sibTrans" cxnId="{0BDF0D42-09E9-40D4-946C-DB8736A0566A}">
      <dgm:prSet/>
      <dgm:spPr/>
      <dgm:t>
        <a:bodyPr/>
        <a:lstStyle/>
        <a:p>
          <a:endParaRPr lang="en-US"/>
        </a:p>
      </dgm:t>
    </dgm:pt>
    <dgm:pt modelId="{30183B9F-8093-4FA0-9681-F22707B6B15B}" type="pres">
      <dgm:prSet presAssocID="{0B0536AD-26E7-475E-9237-7CA38A225B98}" presName="Name0" presStyleCnt="0">
        <dgm:presLayoutVars>
          <dgm:chPref val="3"/>
          <dgm:dir/>
          <dgm:animLvl val="lvl"/>
          <dgm:resizeHandles/>
        </dgm:presLayoutVars>
      </dgm:prSet>
      <dgm:spPr/>
      <dgm:t>
        <a:bodyPr/>
        <a:lstStyle/>
        <a:p>
          <a:endParaRPr lang="en-US"/>
        </a:p>
      </dgm:t>
    </dgm:pt>
    <dgm:pt modelId="{D26F3392-01FE-48E5-8705-68B64658E28D}" type="pres">
      <dgm:prSet presAssocID="{9A4D2052-8A2B-4CAD-96F6-98BCB000D608}" presName="horFlow" presStyleCnt="0"/>
      <dgm:spPr/>
    </dgm:pt>
    <dgm:pt modelId="{76B1DB53-9021-4C68-AF23-D7C162BB25F0}" type="pres">
      <dgm:prSet presAssocID="{9A4D2052-8A2B-4CAD-96F6-98BCB000D608}" presName="bigChev" presStyleLbl="node1" presStyleIdx="0" presStyleCnt="2"/>
      <dgm:spPr/>
      <dgm:t>
        <a:bodyPr/>
        <a:lstStyle/>
        <a:p>
          <a:endParaRPr lang="en-US"/>
        </a:p>
      </dgm:t>
    </dgm:pt>
    <dgm:pt modelId="{4D9D2691-ACD3-4FE7-B196-78B7F5D69304}" type="pres">
      <dgm:prSet presAssocID="{9A4D2052-8A2B-4CAD-96F6-98BCB000D608}" presName="vSp" presStyleCnt="0"/>
      <dgm:spPr/>
    </dgm:pt>
    <dgm:pt modelId="{45FA3B63-1B19-4DD1-BF95-1DB920196206}" type="pres">
      <dgm:prSet presAssocID="{77879B9C-8469-4B06-88B8-1E2B3B7F1527}" presName="horFlow" presStyleCnt="0"/>
      <dgm:spPr/>
    </dgm:pt>
    <dgm:pt modelId="{596D6801-2C07-4608-AE30-2D4DE673778A}" type="pres">
      <dgm:prSet presAssocID="{77879B9C-8469-4B06-88B8-1E2B3B7F1527}" presName="bigChev" presStyleLbl="node1" presStyleIdx="1" presStyleCnt="2"/>
      <dgm:spPr/>
      <dgm:t>
        <a:bodyPr/>
        <a:lstStyle/>
        <a:p>
          <a:endParaRPr lang="en-US"/>
        </a:p>
      </dgm:t>
    </dgm:pt>
  </dgm:ptLst>
  <dgm:cxnLst>
    <dgm:cxn modelId="{F83A3D47-C681-4436-AC74-932A056283CB}" type="presOf" srcId="{9A4D2052-8A2B-4CAD-96F6-98BCB000D608}" destId="{76B1DB53-9021-4C68-AF23-D7C162BB25F0}" srcOrd="0" destOrd="0" presId="urn:microsoft.com/office/officeart/2005/8/layout/lProcess3"/>
    <dgm:cxn modelId="{0BDF0D42-09E9-40D4-946C-DB8736A0566A}" srcId="{0B0536AD-26E7-475E-9237-7CA38A225B98}" destId="{77879B9C-8469-4B06-88B8-1E2B3B7F1527}" srcOrd="1" destOrd="0" parTransId="{FCEB1EAB-7A1A-484C-806A-FEF8AFB33CE6}" sibTransId="{DF809FE1-4734-439C-ACF1-904AB2FB9763}"/>
    <dgm:cxn modelId="{722B214D-848A-4C99-B3B0-CD7230BEEB6A}" type="presOf" srcId="{77879B9C-8469-4B06-88B8-1E2B3B7F1527}" destId="{596D6801-2C07-4608-AE30-2D4DE673778A}" srcOrd="0" destOrd="0" presId="urn:microsoft.com/office/officeart/2005/8/layout/lProcess3"/>
    <dgm:cxn modelId="{6195DC3B-5F48-4167-B3EC-D9960B1F0583}" type="presOf" srcId="{0B0536AD-26E7-475E-9237-7CA38A225B98}" destId="{30183B9F-8093-4FA0-9681-F22707B6B15B}" srcOrd="0" destOrd="0" presId="urn:microsoft.com/office/officeart/2005/8/layout/lProcess3"/>
    <dgm:cxn modelId="{644D8B93-0B63-48F4-BF8C-4069224B4C7C}" srcId="{0B0536AD-26E7-475E-9237-7CA38A225B98}" destId="{9A4D2052-8A2B-4CAD-96F6-98BCB000D608}" srcOrd="0" destOrd="0" parTransId="{7B40C787-05FA-4D47-9501-35CF8E5E7267}" sibTransId="{75478976-6882-4C39-AA26-65EB814645BB}"/>
    <dgm:cxn modelId="{248AED02-18F9-4F7E-977F-16CAF1267BF0}" type="presParOf" srcId="{30183B9F-8093-4FA0-9681-F22707B6B15B}" destId="{D26F3392-01FE-48E5-8705-68B64658E28D}" srcOrd="0" destOrd="0" presId="urn:microsoft.com/office/officeart/2005/8/layout/lProcess3"/>
    <dgm:cxn modelId="{553BEE3F-E2C3-4AA2-8D37-708E02ED8371}" type="presParOf" srcId="{D26F3392-01FE-48E5-8705-68B64658E28D}" destId="{76B1DB53-9021-4C68-AF23-D7C162BB25F0}" srcOrd="0" destOrd="0" presId="urn:microsoft.com/office/officeart/2005/8/layout/lProcess3"/>
    <dgm:cxn modelId="{818C398F-B78E-45CF-B179-FBEF440AD715}" type="presParOf" srcId="{30183B9F-8093-4FA0-9681-F22707B6B15B}" destId="{4D9D2691-ACD3-4FE7-B196-78B7F5D69304}" srcOrd="1" destOrd="0" presId="urn:microsoft.com/office/officeart/2005/8/layout/lProcess3"/>
    <dgm:cxn modelId="{CD211010-4FAC-40BE-B019-669B8B9951CA}" type="presParOf" srcId="{30183B9F-8093-4FA0-9681-F22707B6B15B}" destId="{45FA3B63-1B19-4DD1-BF95-1DB920196206}" srcOrd="2" destOrd="0" presId="urn:microsoft.com/office/officeart/2005/8/layout/lProcess3"/>
    <dgm:cxn modelId="{7BF08C51-0FBA-4BAA-A71A-2E33332841DD}" type="presParOf" srcId="{45FA3B63-1B19-4DD1-BF95-1DB920196206}" destId="{596D6801-2C07-4608-AE30-2D4DE673778A}"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4C6A9-0DE4-49E4-9F6A-127AD34A3890}">
      <dsp:nvSpPr>
        <dsp:cNvPr id="0" name=""/>
        <dsp:cNvSpPr/>
      </dsp:nvSpPr>
      <dsp:spPr>
        <a:xfrm rot="5400000">
          <a:off x="1331730" y="1202217"/>
          <a:ext cx="1063257" cy="1210481"/>
        </a:xfrm>
        <a:prstGeom prst="bentUpArrow">
          <a:avLst>
            <a:gd name="adj1" fmla="val 32840"/>
            <a:gd name="adj2" fmla="val 25000"/>
            <a:gd name="adj3" fmla="val 3578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C4835C-AA2D-4F1F-B976-8414744CEA79}">
      <dsp:nvSpPr>
        <dsp:cNvPr id="0" name=""/>
        <dsp:cNvSpPr/>
      </dsp:nvSpPr>
      <dsp:spPr>
        <a:xfrm>
          <a:off x="1050032" y="23574"/>
          <a:ext cx="1789900" cy="1252872"/>
        </a:xfrm>
        <a:prstGeom prst="roundRect">
          <a:avLst>
            <a:gd name="adj" fmla="val 1667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Course Purpose</a:t>
          </a:r>
          <a:endParaRPr lang="en-US" sz="1900" kern="1200" dirty="0">
            <a:solidFill>
              <a:schemeClr val="tx1"/>
            </a:solidFill>
          </a:endParaRPr>
        </a:p>
      </dsp:txBody>
      <dsp:txXfrm>
        <a:off x="1111203" y="84745"/>
        <a:ext cx="1667558" cy="1130530"/>
      </dsp:txXfrm>
    </dsp:sp>
    <dsp:sp modelId="{F14D0864-5A54-4D43-967D-35BD30A9FCDB}">
      <dsp:nvSpPr>
        <dsp:cNvPr id="0" name=""/>
        <dsp:cNvSpPr/>
      </dsp:nvSpPr>
      <dsp:spPr>
        <a:xfrm>
          <a:off x="2839932" y="143064"/>
          <a:ext cx="1301802" cy="1012626"/>
        </a:xfrm>
        <a:prstGeom prst="rect">
          <a:avLst/>
        </a:prstGeom>
        <a:noFill/>
        <a:ln>
          <a:noFill/>
        </a:ln>
        <a:effectLst/>
      </dsp:spPr>
      <dsp:style>
        <a:lnRef idx="0">
          <a:scrgbClr r="0" g="0" b="0"/>
        </a:lnRef>
        <a:fillRef idx="0">
          <a:scrgbClr r="0" g="0" b="0"/>
        </a:fillRef>
        <a:effectRef idx="0">
          <a:scrgbClr r="0" g="0" b="0"/>
        </a:effectRef>
        <a:fontRef idx="minor"/>
      </dsp:style>
    </dsp:sp>
    <dsp:sp modelId="{15E881A8-3038-48C9-9AFB-A5B4CF0AC525}">
      <dsp:nvSpPr>
        <dsp:cNvPr id="0" name=""/>
        <dsp:cNvSpPr/>
      </dsp:nvSpPr>
      <dsp:spPr>
        <a:xfrm rot="5400000">
          <a:off x="2815748" y="2609606"/>
          <a:ext cx="1063257" cy="1210481"/>
        </a:xfrm>
        <a:prstGeom prst="bentUpArrow">
          <a:avLst>
            <a:gd name="adj1" fmla="val 32840"/>
            <a:gd name="adj2" fmla="val 25000"/>
            <a:gd name="adj3" fmla="val 3578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601072-D781-4860-AFFC-8CAEDBD07DA1}">
      <dsp:nvSpPr>
        <dsp:cNvPr id="0" name=""/>
        <dsp:cNvSpPr/>
      </dsp:nvSpPr>
      <dsp:spPr>
        <a:xfrm>
          <a:off x="2534049" y="1430963"/>
          <a:ext cx="1789900" cy="1252872"/>
        </a:xfrm>
        <a:prstGeom prst="roundRect">
          <a:avLst>
            <a:gd name="adj" fmla="val 1667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Course Objectives</a:t>
          </a:r>
          <a:endParaRPr lang="en-US" sz="1900" kern="1200" dirty="0">
            <a:solidFill>
              <a:schemeClr val="tx1"/>
            </a:solidFill>
          </a:endParaRPr>
        </a:p>
      </dsp:txBody>
      <dsp:txXfrm>
        <a:off x="2595220" y="1492134"/>
        <a:ext cx="1667558" cy="1130530"/>
      </dsp:txXfrm>
    </dsp:sp>
    <dsp:sp modelId="{79DDDCFC-CF4C-4070-9BF4-E91943531602}">
      <dsp:nvSpPr>
        <dsp:cNvPr id="0" name=""/>
        <dsp:cNvSpPr/>
      </dsp:nvSpPr>
      <dsp:spPr>
        <a:xfrm>
          <a:off x="4323950" y="1550453"/>
          <a:ext cx="1301802" cy="1012626"/>
        </a:xfrm>
        <a:prstGeom prst="rect">
          <a:avLst/>
        </a:prstGeom>
        <a:noFill/>
        <a:ln>
          <a:noFill/>
        </a:ln>
        <a:effectLst/>
      </dsp:spPr>
      <dsp:style>
        <a:lnRef idx="0">
          <a:scrgbClr r="0" g="0" b="0"/>
        </a:lnRef>
        <a:fillRef idx="0">
          <a:scrgbClr r="0" g="0" b="0"/>
        </a:fillRef>
        <a:effectRef idx="0">
          <a:scrgbClr r="0" g="0" b="0"/>
        </a:effectRef>
        <a:fontRef idx="minor"/>
      </dsp:style>
    </dsp:sp>
    <dsp:sp modelId="{CD2FEE82-9C92-4367-B511-0DD54A5F6D91}">
      <dsp:nvSpPr>
        <dsp:cNvPr id="0" name=""/>
        <dsp:cNvSpPr/>
      </dsp:nvSpPr>
      <dsp:spPr>
        <a:xfrm>
          <a:off x="4018067" y="2838352"/>
          <a:ext cx="1789900" cy="1252872"/>
        </a:xfrm>
        <a:prstGeom prst="roundRect">
          <a:avLst>
            <a:gd name="adj" fmla="val 1667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kern="1200" dirty="0" smtClean="0">
              <a:solidFill>
                <a:schemeClr val="tx1"/>
              </a:solidFill>
            </a:rPr>
            <a:t>Course Measurement</a:t>
          </a:r>
          <a:endParaRPr lang="en-US" sz="1900" kern="1200" dirty="0">
            <a:solidFill>
              <a:schemeClr val="tx1"/>
            </a:solidFill>
          </a:endParaRPr>
        </a:p>
      </dsp:txBody>
      <dsp:txXfrm>
        <a:off x="4079238" y="2899523"/>
        <a:ext cx="1667558" cy="1130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1" y="1"/>
            <a:ext cx="3066733" cy="468471"/>
          </a:xfrm>
          <a:prstGeom prst="rect">
            <a:avLst/>
          </a:prstGeom>
          <a:noFill/>
          <a:ln w="9525">
            <a:noFill/>
            <a:miter lim="800000"/>
            <a:headEnd/>
            <a:tailEnd/>
          </a:ln>
          <a:effectLst/>
        </p:spPr>
        <p:txBody>
          <a:bodyPr vert="horz" wrap="square" lIns="94250" tIns="47124" rIns="94250" bIns="47124" numCol="1" anchor="t" anchorCtr="0" compatLnSpc="1">
            <a:prstTxWarp prst="textNoShape">
              <a:avLst/>
            </a:prstTxWarp>
          </a:bodyPr>
          <a:lstStyle>
            <a:lvl1pPr>
              <a:defRPr sz="1200">
                <a:latin typeface="Arial" charset="0"/>
              </a:defRPr>
            </a:lvl1pPr>
          </a:lstStyle>
          <a:p>
            <a:pPr>
              <a:defRPr/>
            </a:pPr>
            <a:r>
              <a:rPr lang="en-US" dirty="0"/>
              <a:t>Lesson 1:  Course Introduction</a:t>
            </a:r>
          </a:p>
        </p:txBody>
      </p:sp>
      <p:sp>
        <p:nvSpPr>
          <p:cNvPr id="76803" name="Rectangle 3"/>
          <p:cNvSpPr>
            <a:spLocks noGrp="1" noChangeArrowheads="1"/>
          </p:cNvSpPr>
          <p:nvPr>
            <p:ph type="dt" sz="quarter" idx="1"/>
          </p:nvPr>
        </p:nvSpPr>
        <p:spPr bwMode="auto">
          <a:xfrm>
            <a:off x="4008706" y="1"/>
            <a:ext cx="3066733" cy="468471"/>
          </a:xfrm>
          <a:prstGeom prst="rect">
            <a:avLst/>
          </a:prstGeom>
          <a:noFill/>
          <a:ln w="9525">
            <a:noFill/>
            <a:miter lim="800000"/>
            <a:headEnd/>
            <a:tailEnd/>
          </a:ln>
          <a:effectLst/>
        </p:spPr>
        <p:txBody>
          <a:bodyPr vert="horz" wrap="square" lIns="94250" tIns="47124" rIns="94250" bIns="47124" numCol="1" anchor="t" anchorCtr="0" compatLnSpc="1">
            <a:prstTxWarp prst="textNoShape">
              <a:avLst/>
            </a:prstTxWarp>
          </a:bodyPr>
          <a:lstStyle>
            <a:lvl1pPr algn="r">
              <a:defRPr sz="1200">
                <a:latin typeface="Arial" charset="0"/>
              </a:defRPr>
            </a:lvl1pPr>
          </a:lstStyle>
          <a:p>
            <a:pPr>
              <a:defRPr/>
            </a:pPr>
            <a:fld id="{10D46651-8751-4EB8-9754-B9C7B26D3119}" type="datetimeFigureOut">
              <a:rPr lang="en-US"/>
              <a:pPr>
                <a:defRPr/>
              </a:pPr>
              <a:t>6/7/2018</a:t>
            </a:fld>
            <a:endParaRPr lang="en-US" dirty="0"/>
          </a:p>
        </p:txBody>
      </p:sp>
      <p:sp>
        <p:nvSpPr>
          <p:cNvPr id="76804" name="Rectangle 4"/>
          <p:cNvSpPr>
            <a:spLocks noGrp="1" noChangeArrowheads="1"/>
          </p:cNvSpPr>
          <p:nvPr>
            <p:ph type="ftr" sz="quarter" idx="2"/>
          </p:nvPr>
        </p:nvSpPr>
        <p:spPr bwMode="auto">
          <a:xfrm>
            <a:off x="1" y="8899328"/>
            <a:ext cx="3066733" cy="468471"/>
          </a:xfrm>
          <a:prstGeom prst="rect">
            <a:avLst/>
          </a:prstGeom>
          <a:noFill/>
          <a:ln w="9525">
            <a:noFill/>
            <a:miter lim="800000"/>
            <a:headEnd/>
            <a:tailEnd/>
          </a:ln>
          <a:effectLst/>
        </p:spPr>
        <p:txBody>
          <a:bodyPr vert="horz" wrap="square" lIns="94250" tIns="47124" rIns="94250" bIns="47124" numCol="1" anchor="b" anchorCtr="0" compatLnSpc="1">
            <a:prstTxWarp prst="textNoShape">
              <a:avLst/>
            </a:prstTxWarp>
          </a:bodyPr>
          <a:lstStyle>
            <a:lvl1pPr>
              <a:defRPr sz="1200">
                <a:latin typeface="Arial" charset="0"/>
              </a:defRPr>
            </a:lvl1pPr>
          </a:lstStyle>
          <a:p>
            <a:pPr>
              <a:defRPr/>
            </a:pPr>
            <a:endParaRPr lang="en-US" dirty="0"/>
          </a:p>
        </p:txBody>
      </p:sp>
      <p:sp>
        <p:nvSpPr>
          <p:cNvPr id="76805" name="Rectangle 5"/>
          <p:cNvSpPr>
            <a:spLocks noGrp="1" noChangeArrowheads="1"/>
          </p:cNvSpPr>
          <p:nvPr>
            <p:ph type="sldNum" sz="quarter" idx="3"/>
          </p:nvPr>
        </p:nvSpPr>
        <p:spPr bwMode="auto">
          <a:xfrm>
            <a:off x="4008706" y="8899328"/>
            <a:ext cx="3066733" cy="468471"/>
          </a:xfrm>
          <a:prstGeom prst="rect">
            <a:avLst/>
          </a:prstGeom>
          <a:noFill/>
          <a:ln w="9525">
            <a:noFill/>
            <a:miter lim="800000"/>
            <a:headEnd/>
            <a:tailEnd/>
          </a:ln>
          <a:effectLst/>
        </p:spPr>
        <p:txBody>
          <a:bodyPr vert="horz" wrap="square" lIns="94250" tIns="47124" rIns="94250" bIns="47124" numCol="1" anchor="b" anchorCtr="0" compatLnSpc="1">
            <a:prstTxWarp prst="textNoShape">
              <a:avLst/>
            </a:prstTxWarp>
          </a:bodyPr>
          <a:lstStyle>
            <a:lvl1pPr algn="r">
              <a:defRPr sz="1200">
                <a:latin typeface="Arial" charset="0"/>
              </a:defRPr>
            </a:lvl1pPr>
          </a:lstStyle>
          <a:p>
            <a:pPr>
              <a:defRPr/>
            </a:pPr>
            <a:fld id="{01415760-6116-4135-BB0A-A7964D0D5BC2}" type="slidenum">
              <a:rPr lang="en-US"/>
              <a:pPr>
                <a:defRPr/>
              </a:pPr>
              <a:t>‹#›</a:t>
            </a:fld>
            <a:endParaRPr lang="en-US" dirty="0"/>
          </a:p>
        </p:txBody>
      </p:sp>
    </p:spTree>
    <p:extLst>
      <p:ext uri="{BB962C8B-B14F-4D97-AF65-F5344CB8AC3E}">
        <p14:creationId xmlns:p14="http://schemas.microsoft.com/office/powerpoint/2010/main" val="138492684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dt" idx="1"/>
          </p:nvPr>
        </p:nvSpPr>
        <p:spPr bwMode="auto">
          <a:xfrm>
            <a:off x="4008706" y="1"/>
            <a:ext cx="3066733" cy="468471"/>
          </a:xfrm>
          <a:prstGeom prst="rect">
            <a:avLst/>
          </a:prstGeom>
          <a:noFill/>
          <a:ln w="9525">
            <a:noFill/>
            <a:miter lim="800000"/>
            <a:headEnd/>
            <a:tailEnd/>
          </a:ln>
          <a:effectLst/>
        </p:spPr>
        <p:txBody>
          <a:bodyPr vert="horz" wrap="square" lIns="94250" tIns="47124" rIns="94250" bIns="47124" numCol="1" anchor="t" anchorCtr="0" compatLnSpc="1">
            <a:prstTxWarp prst="textNoShape">
              <a:avLst/>
            </a:prstTxWarp>
          </a:bodyPr>
          <a:lstStyle>
            <a:lvl1pPr algn="r">
              <a:defRPr sz="1200">
                <a:latin typeface="Arial" charset="0"/>
              </a:defRPr>
            </a:lvl1pPr>
          </a:lstStyle>
          <a:p>
            <a:pPr>
              <a:defRPr/>
            </a:pPr>
            <a:fld id="{D9E59824-32C1-46C8-BD75-30C56C82AC08}" type="datetimeFigureOut">
              <a:rPr lang="en-US"/>
              <a:pPr>
                <a:defRPr/>
              </a:pPr>
              <a:t>6/7/2018</a:t>
            </a:fld>
            <a:endParaRPr lang="en-US" dirty="0"/>
          </a:p>
        </p:txBody>
      </p:sp>
      <p:sp>
        <p:nvSpPr>
          <p:cNvPr id="131075" name="Rectangle 4"/>
          <p:cNvSpPr>
            <a:spLocks noGrp="1" noRot="1" noChangeAspect="1" noChangeArrowheads="1" noTextEdit="1"/>
          </p:cNvSpPr>
          <p:nvPr>
            <p:ph type="sldImg" idx="2"/>
          </p:nvPr>
        </p:nvSpPr>
        <p:spPr bwMode="auto">
          <a:xfrm>
            <a:off x="1195388" y="701675"/>
            <a:ext cx="4686300" cy="351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7708" y="4450478"/>
            <a:ext cx="5661660" cy="4216241"/>
          </a:xfrm>
          <a:prstGeom prst="rect">
            <a:avLst/>
          </a:prstGeom>
          <a:noFill/>
          <a:ln w="9525">
            <a:noFill/>
            <a:miter lim="800000"/>
            <a:headEnd/>
            <a:tailEnd/>
          </a:ln>
          <a:effectLst/>
        </p:spPr>
        <p:txBody>
          <a:bodyPr vert="horz" wrap="square" lIns="94250" tIns="47124" rIns="94250" bIns="471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1" y="8899328"/>
            <a:ext cx="3066733" cy="468471"/>
          </a:xfrm>
          <a:prstGeom prst="rect">
            <a:avLst/>
          </a:prstGeom>
          <a:noFill/>
          <a:ln w="9525">
            <a:noFill/>
            <a:miter lim="800000"/>
            <a:headEnd/>
            <a:tailEnd/>
          </a:ln>
          <a:effectLst/>
        </p:spPr>
        <p:txBody>
          <a:bodyPr vert="horz" wrap="square" lIns="94250" tIns="47124" rIns="94250" bIns="47124" numCol="1" anchor="b" anchorCtr="0" compatLnSpc="1">
            <a:prstTxWarp prst="textNoShape">
              <a:avLst/>
            </a:prstTxWarp>
          </a:bodyPr>
          <a:lstStyle>
            <a:lvl1pPr>
              <a:defRPr sz="1200">
                <a:latin typeface="Arial" charset="0"/>
              </a:defRPr>
            </a:lvl1pPr>
          </a:lstStyle>
          <a:p>
            <a:pPr>
              <a:defRPr/>
            </a:pPr>
            <a:endParaRPr lang="en-US" dirty="0"/>
          </a:p>
        </p:txBody>
      </p:sp>
      <p:sp>
        <p:nvSpPr>
          <p:cNvPr id="5127" name="Rectangle 7"/>
          <p:cNvSpPr>
            <a:spLocks noGrp="1" noChangeArrowheads="1"/>
          </p:cNvSpPr>
          <p:nvPr>
            <p:ph type="sldNum" sz="quarter" idx="5"/>
          </p:nvPr>
        </p:nvSpPr>
        <p:spPr bwMode="auto">
          <a:xfrm>
            <a:off x="4008706" y="8899328"/>
            <a:ext cx="3066733" cy="468471"/>
          </a:xfrm>
          <a:prstGeom prst="rect">
            <a:avLst/>
          </a:prstGeom>
          <a:noFill/>
          <a:ln w="9525">
            <a:noFill/>
            <a:miter lim="800000"/>
            <a:headEnd/>
            <a:tailEnd/>
          </a:ln>
          <a:effectLst/>
        </p:spPr>
        <p:txBody>
          <a:bodyPr vert="horz" wrap="square" lIns="94250" tIns="47124" rIns="94250" bIns="47124" numCol="1" anchor="b" anchorCtr="0" compatLnSpc="1">
            <a:prstTxWarp prst="textNoShape">
              <a:avLst/>
            </a:prstTxWarp>
          </a:bodyPr>
          <a:lstStyle>
            <a:lvl1pPr algn="r">
              <a:defRPr sz="1200">
                <a:latin typeface="Arial" charset="0"/>
              </a:defRPr>
            </a:lvl1pPr>
          </a:lstStyle>
          <a:p>
            <a:pPr>
              <a:defRPr/>
            </a:pPr>
            <a:fld id="{F1E5EAE7-55D8-4A56-996F-31593AF552F0}" type="slidenum">
              <a:rPr lang="en-US"/>
              <a:pPr>
                <a:defRPr/>
              </a:pPr>
              <a:t>‹#›</a:t>
            </a:fld>
            <a:endParaRPr lang="en-US" dirty="0"/>
          </a:p>
        </p:txBody>
      </p:sp>
    </p:spTree>
    <p:extLst>
      <p:ext uri="{BB962C8B-B14F-4D97-AF65-F5344CB8AC3E}">
        <p14:creationId xmlns:p14="http://schemas.microsoft.com/office/powerpoint/2010/main" val="324087054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image" Target="../media/image7.png"/><Relationship Id="rId4" Type="http://schemas.openxmlformats.org/officeDocument/2006/relationships/image" Target="../media/image6.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5.png"/><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wmf"/></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6.png"/></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png"/><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image" Target="../media/image7.png"/><Relationship Id="rId4" Type="http://schemas.openxmlformats.org/officeDocument/2006/relationships/image" Target="../media/image5.png"/></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3.wmf"/><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png"/></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image" Target="../media/image7.png"/><Relationship Id="rId4" Type="http://schemas.openxmlformats.org/officeDocument/2006/relationships/image" Target="../media/image5.pn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defRPr>
            </a:lvl1pPr>
            <a:lvl2pPr marL="763530" indent="-293665">
              <a:spcBef>
                <a:spcPct val="30000"/>
              </a:spcBef>
              <a:defRPr sz="1200">
                <a:solidFill>
                  <a:schemeClr val="tx1"/>
                </a:solidFill>
                <a:latin typeface="Arial" pitchFamily="34" charset="0"/>
              </a:defRPr>
            </a:lvl2pPr>
            <a:lvl3pPr marL="1174661" indent="-234932">
              <a:spcBef>
                <a:spcPct val="30000"/>
              </a:spcBef>
              <a:defRPr sz="1200">
                <a:solidFill>
                  <a:schemeClr val="tx1"/>
                </a:solidFill>
                <a:latin typeface="Arial" pitchFamily="34" charset="0"/>
              </a:defRPr>
            </a:lvl3pPr>
            <a:lvl4pPr marL="1644526" indent="-234932">
              <a:spcBef>
                <a:spcPct val="30000"/>
              </a:spcBef>
              <a:defRPr sz="1200">
                <a:solidFill>
                  <a:schemeClr val="tx1"/>
                </a:solidFill>
                <a:latin typeface="Arial" pitchFamily="34" charset="0"/>
              </a:defRPr>
            </a:lvl4pPr>
            <a:lvl5pPr marL="2114390" indent="-234932">
              <a:spcBef>
                <a:spcPct val="30000"/>
              </a:spcBef>
              <a:defRPr sz="1200">
                <a:solidFill>
                  <a:schemeClr val="tx1"/>
                </a:solidFill>
                <a:latin typeface="Arial" pitchFamily="34" charset="0"/>
              </a:defRPr>
            </a:lvl5pPr>
            <a:lvl6pPr marL="2584254" indent="-234932" eaLnBrk="0" fontAlgn="base" hangingPunct="0">
              <a:spcBef>
                <a:spcPct val="30000"/>
              </a:spcBef>
              <a:spcAft>
                <a:spcPct val="0"/>
              </a:spcAft>
              <a:defRPr sz="1200">
                <a:solidFill>
                  <a:schemeClr val="tx1"/>
                </a:solidFill>
                <a:latin typeface="Arial" pitchFamily="34" charset="0"/>
              </a:defRPr>
            </a:lvl6pPr>
            <a:lvl7pPr marL="3054119" indent="-234932" eaLnBrk="0" fontAlgn="base" hangingPunct="0">
              <a:spcBef>
                <a:spcPct val="30000"/>
              </a:spcBef>
              <a:spcAft>
                <a:spcPct val="0"/>
              </a:spcAft>
              <a:defRPr sz="1200">
                <a:solidFill>
                  <a:schemeClr val="tx1"/>
                </a:solidFill>
                <a:latin typeface="Arial" pitchFamily="34" charset="0"/>
              </a:defRPr>
            </a:lvl7pPr>
            <a:lvl8pPr marL="3523983" indent="-234932" eaLnBrk="0" fontAlgn="base" hangingPunct="0">
              <a:spcBef>
                <a:spcPct val="30000"/>
              </a:spcBef>
              <a:spcAft>
                <a:spcPct val="0"/>
              </a:spcAft>
              <a:defRPr sz="1200">
                <a:solidFill>
                  <a:schemeClr val="tx1"/>
                </a:solidFill>
                <a:latin typeface="Arial" pitchFamily="34" charset="0"/>
              </a:defRPr>
            </a:lvl8pPr>
            <a:lvl9pPr marL="3993848" indent="-234932" eaLnBrk="0" fontAlgn="base" hangingPunct="0">
              <a:spcBef>
                <a:spcPct val="30000"/>
              </a:spcBef>
              <a:spcAft>
                <a:spcPct val="0"/>
              </a:spcAft>
              <a:defRPr sz="1200">
                <a:solidFill>
                  <a:schemeClr val="tx1"/>
                </a:solidFill>
                <a:latin typeface="Arial" pitchFamily="34" charset="0"/>
              </a:defRPr>
            </a:lvl9pPr>
          </a:lstStyle>
          <a:p>
            <a:pPr>
              <a:spcBef>
                <a:spcPct val="0"/>
              </a:spcBef>
            </a:pPr>
            <a:fld id="{9BBC2E8D-AA43-4840-9106-C4B58CF86F89}" type="slidenum">
              <a:rPr lang="en-US" altLang="en-US">
                <a:solidFill>
                  <a:prstClr val="black"/>
                </a:solidFill>
              </a:rPr>
              <a:pPr>
                <a:spcBef>
                  <a:spcPct val="0"/>
                </a:spcBef>
              </a:pPr>
              <a:t>1</a:t>
            </a:fld>
            <a:endParaRPr lang="en-US" altLang="en-US">
              <a:solidFill>
                <a:prstClr val="black"/>
              </a:solidFill>
            </a:endParaRPr>
          </a:p>
        </p:txBody>
      </p:sp>
      <p:sp>
        <p:nvSpPr>
          <p:cNvPr id="4099" name="Rectangle 2"/>
          <p:cNvSpPr>
            <a:spLocks noGrp="1" noRot="1" noChangeAspect="1" noChangeArrowheads="1" noTextEdit="1"/>
          </p:cNvSpPr>
          <p:nvPr>
            <p:ph type="sldImg"/>
          </p:nvPr>
        </p:nvSpPr>
        <p:spPr>
          <a:xfrm>
            <a:off x="1196975" y="703263"/>
            <a:ext cx="4683125" cy="3513137"/>
          </a:xfrm>
          <a:ln/>
        </p:spPr>
      </p:sp>
      <p:sp>
        <p:nvSpPr>
          <p:cNvPr id="4100"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B75CF2DB-DD1F-4E59-BA29-0756D72574A2}" type="slidenum">
              <a:rPr lang="en-US" smtClean="0"/>
              <a:pPr eaLnBrk="1" hangingPunct="1"/>
              <a:t>10</a:t>
            </a:fld>
            <a:endParaRPr lang="en-US" dirty="0" smtClean="0"/>
          </a:p>
        </p:txBody>
      </p:sp>
      <p:sp>
        <p:nvSpPr>
          <p:cNvPr id="633860" name="Rectangle 2"/>
          <p:cNvSpPr>
            <a:spLocks noGrp="1" noRot="1" noChangeAspect="1" noChangeArrowheads="1" noTextEdit="1"/>
          </p:cNvSpPr>
          <p:nvPr>
            <p:ph type="sldImg"/>
          </p:nvPr>
        </p:nvSpPr>
        <p:spPr>
          <a:xfrm>
            <a:off x="1254125" y="746125"/>
            <a:ext cx="4568825" cy="3427413"/>
          </a:xfrm>
          <a:ln/>
        </p:spPr>
      </p:sp>
      <p:sp>
        <p:nvSpPr>
          <p:cNvPr id="633861" name="Rectangle 3"/>
          <p:cNvSpPr>
            <a:spLocks noGrp="1" noChangeArrowheads="1"/>
          </p:cNvSpPr>
          <p:nvPr>
            <p:ph type="body" idx="1"/>
          </p:nvPr>
        </p:nvSpPr>
        <p:spPr>
          <a:xfrm>
            <a:off x="943611" y="4448853"/>
            <a:ext cx="5189855" cy="4044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solidFill>
                  <a:srgbClr val="000000"/>
                </a:solidFill>
              </a:rPr>
              <a:t>Shipyard Material Hazards</a:t>
            </a:r>
          </a:p>
          <a:p>
            <a:endParaRPr lang="en-US" b="1" dirty="0" smtClean="0">
              <a:solidFill>
                <a:srgbClr val="000000"/>
              </a:solidFill>
            </a:endParaRPr>
          </a:p>
          <a:p>
            <a:r>
              <a:rPr lang="en-US" dirty="0" smtClean="0"/>
              <a:t>Read page 9.</a:t>
            </a:r>
          </a:p>
          <a:p>
            <a:endParaRPr lang="en-US" b="1" i="1" dirty="0"/>
          </a:p>
          <a:p>
            <a:r>
              <a:rPr lang="en-US" dirty="0" smtClean="0"/>
              <a:t>Explain that these are common chemical hazards found in the shipyard.  </a:t>
            </a:r>
          </a:p>
          <a:p>
            <a:endParaRPr lang="en-US" dirty="0"/>
          </a:p>
          <a:p>
            <a:r>
              <a:rPr lang="en-US" dirty="0" smtClean="0"/>
              <a:t>	Ask participants to put a check mark next to each of the 	hazards they are exposed to.  Allow 2 minutes to 	complete.</a:t>
            </a:r>
          </a:p>
          <a:p>
            <a:endParaRPr lang="en-US" dirty="0"/>
          </a:p>
          <a:p>
            <a:r>
              <a:rPr lang="en-US" dirty="0" smtClean="0"/>
              <a:t>	</a:t>
            </a:r>
          </a:p>
          <a:p>
            <a:r>
              <a:rPr lang="en-US" dirty="0"/>
              <a:t>	</a:t>
            </a:r>
            <a:r>
              <a:rPr lang="en-US" dirty="0" smtClean="0"/>
              <a:t>Ask, “How many of you checked multiple hazards?</a:t>
            </a:r>
          </a:p>
          <a:p>
            <a:endParaRPr lang="en-US" dirty="0"/>
          </a:p>
          <a:p>
            <a:r>
              <a:rPr lang="en-US" dirty="0" smtClean="0"/>
              <a:t>	</a:t>
            </a:r>
          </a:p>
          <a:p>
            <a:r>
              <a:rPr lang="en-US" dirty="0" smtClean="0"/>
              <a:t>	Key Point:  Most all shipyard workers are exposed to many 	chemical hazards.</a:t>
            </a:r>
          </a:p>
          <a:p>
            <a:r>
              <a:rPr lang="en-US" b="1" i="1" dirty="0" smtClean="0"/>
              <a:t>		</a:t>
            </a:r>
          </a:p>
          <a:p>
            <a:endParaRPr lang="en-US" dirty="0" smtClean="0">
              <a:solidFill>
                <a:srgbClr val="000000"/>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31" y="5955248"/>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431" y="6807954"/>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1023431" y="7646780"/>
            <a:ext cx="593725" cy="503707"/>
          </a:xfrm>
          <a:prstGeom prst="rect">
            <a:avLst/>
          </a:prstGeom>
          <a:ln>
            <a:solidFill>
              <a:schemeClr val="tx1"/>
            </a:solidFill>
          </a:ln>
        </p:spPr>
      </p:pic>
    </p:spTree>
    <p:extLst>
      <p:ext uri="{BB962C8B-B14F-4D97-AF65-F5344CB8AC3E}">
        <p14:creationId xmlns:p14="http://schemas.microsoft.com/office/powerpoint/2010/main" val="11384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E1BB4025-A367-4E4F-8773-6977A75A13A4}" type="slidenum">
              <a:rPr lang="en-US" smtClean="0"/>
              <a:pPr eaLnBrk="1" hangingPunct="1"/>
              <a:t>11</a:t>
            </a:fld>
            <a:endParaRPr lang="en-US" dirty="0" smtClean="0"/>
          </a:p>
        </p:txBody>
      </p:sp>
      <p:sp>
        <p:nvSpPr>
          <p:cNvPr id="634884" name="Rectangle 2"/>
          <p:cNvSpPr>
            <a:spLocks noGrp="1" noRot="1" noChangeAspect="1" noChangeArrowheads="1" noTextEdit="1"/>
          </p:cNvSpPr>
          <p:nvPr>
            <p:ph type="sldImg"/>
          </p:nvPr>
        </p:nvSpPr>
        <p:spPr>
          <a:xfrm>
            <a:off x="1254125" y="746125"/>
            <a:ext cx="4568825" cy="3427413"/>
          </a:xfrm>
          <a:ln/>
        </p:spPr>
      </p:sp>
      <p:sp>
        <p:nvSpPr>
          <p:cNvPr id="634885" name="Rectangle 3"/>
          <p:cNvSpPr>
            <a:spLocks noGrp="1" noChangeArrowheads="1"/>
          </p:cNvSpPr>
          <p:nvPr>
            <p:ph type="body" idx="1"/>
          </p:nvPr>
        </p:nvSpPr>
        <p:spPr>
          <a:xfrm>
            <a:off x="943611" y="4448853"/>
            <a:ext cx="5189855" cy="4217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solidFill>
                  <a:srgbClr val="000000"/>
                </a:solidFill>
              </a:rPr>
              <a:t>Your Exposure!</a:t>
            </a:r>
          </a:p>
          <a:p>
            <a:r>
              <a:rPr lang="en-US" b="1" dirty="0" smtClean="0">
                <a:solidFill>
                  <a:srgbClr val="000000"/>
                </a:solidFill>
              </a:rPr>
              <a:t>	</a:t>
            </a:r>
            <a:r>
              <a:rPr lang="en-US" dirty="0" smtClean="0">
                <a:solidFill>
                  <a:srgbClr val="000000"/>
                </a:solidFill>
              </a:rPr>
              <a:t>Read instructions.  </a:t>
            </a:r>
          </a:p>
          <a:p>
            <a:r>
              <a:rPr lang="en-US" dirty="0" smtClean="0">
                <a:solidFill>
                  <a:srgbClr val="000000"/>
                </a:solidFill>
              </a:rPr>
              <a:t>	Ask participants to do one column at a time (Work then 	Materials/Chemicals then Effects)</a:t>
            </a:r>
          </a:p>
          <a:p>
            <a:r>
              <a:rPr lang="en-US" dirty="0" smtClean="0">
                <a:solidFill>
                  <a:srgbClr val="000000"/>
                </a:solidFill>
              </a:rPr>
              <a:t>Allow 2 minutes per column. When finished, ask participants, one at a time,  to share one of the rows (Work, Materials/Chemicals, Effects) with the class.</a:t>
            </a:r>
          </a:p>
          <a:p>
            <a:r>
              <a:rPr lang="en-US" dirty="0" smtClean="0">
                <a:solidFill>
                  <a:srgbClr val="000000"/>
                </a:solidFill>
              </a:rPr>
              <a:t>	</a:t>
            </a:r>
          </a:p>
          <a:p>
            <a:r>
              <a:rPr lang="en-US" dirty="0">
                <a:solidFill>
                  <a:srgbClr val="000000"/>
                </a:solidFill>
              </a:rPr>
              <a:t>	</a:t>
            </a:r>
            <a:r>
              <a:rPr lang="en-US" dirty="0" smtClean="0">
                <a:solidFill>
                  <a:srgbClr val="000000"/>
                </a:solidFill>
              </a:rPr>
              <a:t>Flipchart the Effects</a:t>
            </a:r>
          </a:p>
          <a:p>
            <a:endParaRPr lang="en-US" dirty="0">
              <a:solidFill>
                <a:srgbClr val="000000"/>
              </a:solidFill>
            </a:endParaRPr>
          </a:p>
          <a:p>
            <a:r>
              <a:rPr lang="en-US" dirty="0">
                <a:solidFill>
                  <a:srgbClr val="000000"/>
                </a:solidFill>
              </a:rPr>
              <a:t>	</a:t>
            </a:r>
            <a:r>
              <a:rPr lang="en-US" dirty="0" smtClean="0">
                <a:solidFill>
                  <a:srgbClr val="000000"/>
                </a:solidFill>
              </a:rPr>
              <a:t>Key Point:  We must understand the effects of the chemicals 	we use and protect ourselves.</a:t>
            </a:r>
          </a:p>
          <a:p>
            <a:r>
              <a:rPr lang="en-US" dirty="0">
                <a:solidFill>
                  <a:srgbClr val="000000"/>
                </a:solidFill>
              </a:rPr>
              <a:t>	</a:t>
            </a:r>
            <a:r>
              <a:rPr lang="en-US" dirty="0" smtClean="0">
                <a:solidFill>
                  <a:srgbClr val="000000"/>
                </a:solidFill>
              </a:rPr>
              <a:t>In some cases participants may not know the effects of a 	chemical that they use.  </a:t>
            </a:r>
          </a:p>
          <a:p>
            <a:r>
              <a:rPr lang="en-US" dirty="0" smtClean="0">
                <a:solidFill>
                  <a:srgbClr val="000000"/>
                </a:solidFill>
              </a:rPr>
              <a:t>	Ask them where they might find that information</a:t>
            </a:r>
          </a:p>
          <a:p>
            <a:r>
              <a:rPr lang="en-US" dirty="0" smtClean="0">
                <a:solidFill>
                  <a:srgbClr val="000000"/>
                </a:solidFill>
              </a:rPr>
              <a:t>	</a:t>
            </a:r>
          </a:p>
          <a:p>
            <a:r>
              <a:rPr lang="en-US" dirty="0">
                <a:solidFill>
                  <a:srgbClr val="000000"/>
                </a:solidFill>
              </a:rPr>
              <a:t>	</a:t>
            </a:r>
            <a:r>
              <a:rPr lang="en-US" dirty="0" smtClean="0">
                <a:solidFill>
                  <a:srgbClr val="000000"/>
                </a:solidFill>
              </a:rPr>
              <a:t>Target Answer: SDS</a:t>
            </a:r>
          </a:p>
          <a:p>
            <a:endParaRPr lang="en-US" dirty="0" smtClean="0">
              <a:solidFill>
                <a:srgbClr val="000000"/>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435" y="4783137"/>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627" y="5992636"/>
            <a:ext cx="683284"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1005626" y="6602226"/>
            <a:ext cx="683284" cy="579687"/>
          </a:xfrm>
          <a:prstGeom prst="rect">
            <a:avLst/>
          </a:prstGeom>
          <a:ln>
            <a:solidFill>
              <a:schemeClr val="tx1"/>
            </a:solidFill>
          </a:ln>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799" y="7303812"/>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626" y="7932067"/>
            <a:ext cx="663110"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893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82688" y="727075"/>
            <a:ext cx="4689475" cy="3516313"/>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b="1" dirty="0" smtClean="0">
                <a:latin typeface="Arial" panose="020B0604020202020204" pitchFamily="34" charset="0"/>
              </a:rPr>
              <a:t>OSHA and You!</a:t>
            </a:r>
          </a:p>
          <a:p>
            <a:pPr eaLnBrk="1" hangingPunct="1"/>
            <a:endParaRPr lang="en-US" altLang="en-US" dirty="0" smtClean="0">
              <a:latin typeface="Arial" panose="020B0604020202020204" pitchFamily="34" charset="0"/>
            </a:endParaRPr>
          </a:p>
          <a:p>
            <a:r>
              <a:rPr lang="en-US" altLang="en-US" sz="1400" dirty="0" smtClean="0">
                <a:latin typeface="Arial" panose="020B0604020202020204" pitchFamily="34" charset="0"/>
              </a:rPr>
              <a:t>Read the bullets and ask if there are questions.</a:t>
            </a:r>
          </a:p>
          <a:p>
            <a:endParaRPr lang="en-US" altLang="en-US" sz="1400" dirty="0" smtClean="0">
              <a:latin typeface="Arial" panose="020B0604020202020204" pitchFamily="34" charset="0"/>
            </a:endParaRPr>
          </a:p>
          <a:p>
            <a:endParaRPr lang="en-US" altLang="en-US" sz="1400" dirty="0" smtClean="0">
              <a:latin typeface="Arial" panose="020B0604020202020204"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0F961A-D956-47F2-981A-2143591199B4}" type="slidenum">
              <a:rPr lang="en-US" altLang="en-US" smtClean="0"/>
              <a:pPr>
                <a:spcBef>
                  <a:spcPct val="0"/>
                </a:spcBef>
              </a:pPr>
              <a:t>12</a:t>
            </a:fld>
            <a:endParaRPr lang="en-US" altLang="en-US" dirty="0" smtClean="0"/>
          </a:p>
        </p:txBody>
      </p:sp>
    </p:spTree>
    <p:extLst>
      <p:ext uri="{BB962C8B-B14F-4D97-AF65-F5344CB8AC3E}">
        <p14:creationId xmlns:p14="http://schemas.microsoft.com/office/powerpoint/2010/main" val="3945171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smtClean="0">
                <a:latin typeface="Arial" panose="020B0604020202020204" pitchFamily="34" charset="0"/>
              </a:rPr>
              <a:t>Employee’s Responsibilities and Rights</a:t>
            </a:r>
          </a:p>
          <a:p>
            <a:pPr eaLnBrk="1" hangingPunct="1"/>
            <a:endParaRPr lang="en-US" altLang="en-US" sz="1400" dirty="0" smtClean="0">
              <a:latin typeface="Arial" panose="020B0604020202020204" pitchFamily="34" charset="0"/>
            </a:endParaRPr>
          </a:p>
          <a:p>
            <a:pPr eaLnBrk="1" hangingPunct="1"/>
            <a:r>
              <a:rPr lang="en-US" altLang="en-US" sz="1400" dirty="0">
                <a:latin typeface="Arial" panose="020B0604020202020204" pitchFamily="34" charset="0"/>
              </a:rPr>
              <a:t>	</a:t>
            </a:r>
            <a:r>
              <a:rPr lang="en-US" altLang="en-US" sz="1400" dirty="0" smtClean="0">
                <a:latin typeface="Arial" panose="020B0604020202020204" pitchFamily="34" charset="0"/>
              </a:rPr>
              <a:t>For each of the bullets under Responsibilities include:</a:t>
            </a:r>
          </a:p>
          <a:p>
            <a:pPr eaLnBrk="1" hangingPunct="1"/>
            <a:r>
              <a:rPr lang="en-US" altLang="en-US" sz="1400" dirty="0" smtClean="0">
                <a:latin typeface="Arial" panose="020B0604020202020204" pitchFamily="34" charset="0"/>
              </a:rPr>
              <a:t>	Ask participants to rate themselves on how they fulfill their 	responsibilities regarding OSHA compliance next to each 	bullet. </a:t>
            </a:r>
          </a:p>
          <a:p>
            <a:pPr eaLnBrk="1" hangingPunct="1"/>
            <a:r>
              <a:rPr lang="en-US" altLang="en-US" sz="1400" dirty="0">
                <a:latin typeface="Arial" panose="020B0604020202020204" pitchFamily="34" charset="0"/>
              </a:rPr>
              <a:t>	</a:t>
            </a:r>
            <a:r>
              <a:rPr lang="en-US" altLang="en-US" sz="1400" dirty="0" smtClean="0">
                <a:latin typeface="Arial" panose="020B0604020202020204" pitchFamily="34" charset="0"/>
              </a:rPr>
              <a:t>1 = less than 50% of the time</a:t>
            </a:r>
          </a:p>
          <a:p>
            <a:pPr lvl="2" eaLnBrk="1" hangingPunct="1"/>
            <a:r>
              <a:rPr lang="en-US" altLang="en-US" sz="1400" dirty="0" smtClean="0">
                <a:latin typeface="Arial" panose="020B0604020202020204" pitchFamily="34" charset="0"/>
              </a:rPr>
              <a:t>2 = 50% - 75% of the time</a:t>
            </a:r>
          </a:p>
          <a:p>
            <a:pPr lvl="2" eaLnBrk="1" hangingPunct="1"/>
            <a:r>
              <a:rPr lang="en-US" altLang="en-US" sz="1400" dirty="0" smtClean="0">
                <a:latin typeface="Arial" panose="020B0604020202020204" pitchFamily="34" charset="0"/>
              </a:rPr>
              <a:t>3 = 75% - 100% of the time</a:t>
            </a:r>
            <a:endParaRPr lang="en-US" altLang="en-US" sz="1400" i="1" dirty="0" smtClean="0">
              <a:latin typeface="Arial" panose="020B0604020202020204" pitchFamily="34" charset="0"/>
            </a:endParaRPr>
          </a:p>
          <a:p>
            <a:pPr eaLnBrk="1" hangingPunct="1"/>
            <a:r>
              <a:rPr lang="en-US" altLang="en-US" sz="1400" i="1" dirty="0">
                <a:latin typeface="Arial" panose="020B0604020202020204" pitchFamily="34" charset="0"/>
              </a:rPr>
              <a:t>	</a:t>
            </a:r>
            <a:r>
              <a:rPr lang="en-US" altLang="en-US" sz="1400" dirty="0" smtClean="0">
                <a:latin typeface="Arial" panose="020B0604020202020204" pitchFamily="34" charset="0"/>
              </a:rPr>
              <a:t>Ask the question – “How might your scores impact your 	risk of injury?”</a:t>
            </a:r>
          </a:p>
          <a:p>
            <a:pPr eaLnBrk="1" hangingPunct="1"/>
            <a:endParaRPr lang="en-US" altLang="en-US" sz="1400" dirty="0">
              <a:latin typeface="Arial" panose="020B0604020202020204" pitchFamily="34" charset="0"/>
            </a:endParaRPr>
          </a:p>
          <a:p>
            <a:pPr eaLnBrk="1" hangingPunct="1"/>
            <a:r>
              <a:rPr lang="en-US" altLang="en-US" sz="1400" dirty="0" smtClean="0">
                <a:latin typeface="Arial" panose="020B0604020202020204" pitchFamily="34" charset="0"/>
              </a:rPr>
              <a:t>	Target Answer: The higher the score the less the risk.  </a:t>
            </a:r>
          </a:p>
          <a:p>
            <a:pPr eaLnBrk="1" hangingPunct="1"/>
            <a:endParaRPr lang="en-US" altLang="en-US" sz="1400" dirty="0" smtClean="0">
              <a:latin typeface="Arial" panose="020B0604020202020204" pitchFamily="34" charset="0"/>
            </a:endParaRPr>
          </a:p>
          <a:p>
            <a:pPr eaLnBrk="1" hangingPunct="1"/>
            <a:r>
              <a:rPr lang="en-US" altLang="en-US" sz="1400" dirty="0" smtClean="0">
                <a:latin typeface="Arial" panose="020B0604020202020204" pitchFamily="34" charset="0"/>
              </a:rPr>
              <a:t>Read and review the </a:t>
            </a:r>
            <a:r>
              <a:rPr lang="en-US" altLang="en-US" sz="1400" dirty="0">
                <a:latin typeface="Arial" panose="020B0604020202020204" pitchFamily="34" charset="0"/>
              </a:rPr>
              <a:t>R</a:t>
            </a:r>
            <a:r>
              <a:rPr lang="en-US" altLang="en-US" sz="1400" dirty="0" smtClean="0">
                <a:latin typeface="Arial" panose="020B0604020202020204" pitchFamily="34" charset="0"/>
              </a:rPr>
              <a:t>ights.</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C9988B-ABCD-4484-ABC5-2D0D06898D85}" type="slidenum">
              <a:rPr lang="en-US" altLang="en-US" smtClean="0"/>
              <a:pPr>
                <a:spcBef>
                  <a:spcPct val="0"/>
                </a:spcBef>
              </a:pPr>
              <a:t>13</a:t>
            </a:fld>
            <a:endParaRPr lang="en-US" altLang="en-US" dirty="0" smtClean="0"/>
          </a:p>
        </p:txBody>
      </p:sp>
      <p:pic>
        <p:nvPicPr>
          <p:cNvPr id="3584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08" y="4991100"/>
            <a:ext cx="62388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708" y="6849423"/>
            <a:ext cx="692586"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184" y="7475496"/>
            <a:ext cx="663110"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6991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xfrm>
            <a:off x="708025" y="4451350"/>
            <a:ext cx="5670550" cy="4349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dirty="0" smtClean="0">
                <a:latin typeface="Arial" panose="020B0604020202020204" pitchFamily="34" charset="0"/>
              </a:rPr>
              <a:t>No Retribution</a:t>
            </a:r>
          </a:p>
          <a:p>
            <a:pPr eaLnBrk="1" hangingPunct="1"/>
            <a:endParaRPr lang="en-US" altLang="en-US" sz="1400" dirty="0" smtClean="0">
              <a:latin typeface="Arial" panose="020B0604020202020204" pitchFamily="34" charset="0"/>
            </a:endParaRPr>
          </a:p>
          <a:p>
            <a:r>
              <a:rPr lang="en-US" altLang="en-US" sz="1400" dirty="0" smtClean="0">
                <a:latin typeface="Arial" panose="020B0604020202020204" pitchFamily="34" charset="0"/>
              </a:rPr>
              <a:t>Read page 13.</a:t>
            </a:r>
          </a:p>
          <a:p>
            <a:endParaRPr lang="en-US" altLang="en-US" sz="1400" dirty="0">
              <a:latin typeface="Arial" panose="020B0604020202020204" pitchFamily="34" charset="0"/>
            </a:endParaRPr>
          </a:p>
          <a:p>
            <a:r>
              <a:rPr lang="en-US" altLang="en-US" sz="1400" dirty="0" smtClean="0">
                <a:latin typeface="Arial" panose="020B0604020202020204" pitchFamily="34" charset="0"/>
              </a:rPr>
              <a:t>Be sure participants understand that they are protected from retribution if they file a complaint to OSHA.  Reinforce that they are not “telling on a company”, they are reporting a hazard.</a:t>
            </a:r>
          </a:p>
          <a:p>
            <a:endParaRPr lang="en-US" altLang="en-US" sz="1400" dirty="0">
              <a:latin typeface="Arial" panose="020B0604020202020204" pitchFamily="34" charset="0"/>
            </a:endParaRPr>
          </a:p>
          <a:p>
            <a:endParaRPr lang="en-US" altLang="en-US" sz="1400" dirty="0" smtClean="0">
              <a:latin typeface="Arial" panose="020B0604020202020204" pitchFamily="34" charset="0"/>
            </a:endParaRPr>
          </a:p>
          <a:p>
            <a:endParaRPr lang="en-US" altLang="en-US" sz="1400" dirty="0" smtClean="0">
              <a:latin typeface="Arial" panose="020B0604020202020204" pitchFamily="34"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3DC2BE-957E-479B-90FE-7D1C0916ED7E}" type="slidenum">
              <a:rPr lang="en-US" altLang="en-US" smtClean="0"/>
              <a:pPr>
                <a:spcBef>
                  <a:spcPct val="0"/>
                </a:spcBef>
              </a:pPr>
              <a:t>14</a:t>
            </a:fld>
            <a:endParaRPr lang="en-US" altLang="en-US" dirty="0" smtClean="0"/>
          </a:p>
        </p:txBody>
      </p:sp>
    </p:spTree>
    <p:extLst>
      <p:ext uri="{BB962C8B-B14F-4D97-AF65-F5344CB8AC3E}">
        <p14:creationId xmlns:p14="http://schemas.microsoft.com/office/powerpoint/2010/main" val="339979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71B965-F412-48C5-B26B-55CA903A59C6}" type="slidenum">
              <a:rPr lang="en-US" altLang="en-US" smtClean="0"/>
              <a:pPr>
                <a:spcBef>
                  <a:spcPct val="0"/>
                </a:spcBef>
              </a:pPr>
              <a:t>15</a:t>
            </a:fld>
            <a:endParaRPr lang="en-US" altLang="en-US" dirty="0" smtClean="0"/>
          </a:p>
        </p:txBody>
      </p:sp>
      <p:sp>
        <p:nvSpPr>
          <p:cNvPr id="44036" name="Content Placeholder 2"/>
          <p:cNvSpPr>
            <a:spLocks noGrp="1"/>
          </p:cNvSpPr>
          <p:nvPr>
            <p:ph type="body" idx="1"/>
          </p:nvPr>
        </p:nvSpPr>
        <p:spPr>
          <a:xfrm>
            <a:off x="708025" y="4451350"/>
            <a:ext cx="5654675" cy="4530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latin typeface="Arial" panose="020B0604020202020204" pitchFamily="34" charset="0"/>
              </a:rPr>
              <a:t>Resolve With Your Company –</a:t>
            </a:r>
          </a:p>
          <a:p>
            <a:endParaRPr lang="en-US" altLang="en-US" sz="1400" b="1" dirty="0" smtClean="0">
              <a:latin typeface="Arial" panose="020B0604020202020204" pitchFamily="34" charset="0"/>
            </a:endParaRPr>
          </a:p>
          <a:p>
            <a:r>
              <a:rPr lang="en-US" altLang="en-US" sz="1400" dirty="0" smtClean="0">
                <a:latin typeface="Arial" panose="020B0604020202020204" pitchFamily="34" charset="0"/>
              </a:rPr>
              <a:t>Have the participants read this page to themselves.</a:t>
            </a:r>
          </a:p>
          <a:p>
            <a:endParaRPr lang="en-US" altLang="en-US" sz="1400" dirty="0">
              <a:latin typeface="Arial" panose="020B0604020202020204" pitchFamily="34" charset="0"/>
            </a:endParaRPr>
          </a:p>
          <a:p>
            <a:r>
              <a:rPr lang="en-US" altLang="en-US" sz="1400" dirty="0" smtClean="0">
                <a:latin typeface="Arial" panose="020B0604020202020204" pitchFamily="34" charset="0"/>
              </a:rPr>
              <a:t>Explain that their company chain of command is the most practical first step.    </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Point out that when reporting a hazard, whether on-line or on the telephone, the information can be confidential.</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Ask if there are any questions.</a:t>
            </a:r>
          </a:p>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803698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xfrm>
            <a:off x="495300" y="4451350"/>
            <a:ext cx="6172200"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smtClean="0">
                <a:latin typeface="Arial" panose="020B0604020202020204" pitchFamily="34" charset="0"/>
              </a:rPr>
              <a:t>                      Read the instructions on the page 15.</a:t>
            </a:r>
          </a:p>
          <a:p>
            <a:endParaRPr lang="en-US" altLang="en-US" sz="1400" dirty="0" smtClean="0">
              <a:latin typeface="Arial" panose="020B0604020202020204" pitchFamily="34" charset="0"/>
            </a:endParaRP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Explain that the purpose of this exercise is to know the material that was just covered well enough to ask pertinent questions.  Another purpose is to do a review of the material in this section.</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Reinforce that questions must come from the material found in pages 11 – 14.</a:t>
            </a:r>
          </a:p>
          <a:p>
            <a:r>
              <a:rPr lang="en-US" altLang="en-US" sz="1400" dirty="0" smtClean="0">
                <a:latin typeface="Arial" panose="020B0604020202020204" pitchFamily="34" charset="0"/>
              </a:rPr>
              <a:t>Allow up to 5 minutes.</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Ask volunteers to “stump the class”.  To be time appropriate, ask each team for one question only.  Allow 4 questions before you call an end to the exercise.</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Acknowledge all participants.</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9B7EA1-5DB8-4FF3-8D05-33DDF42B7E41}" type="slidenum">
              <a:rPr lang="en-US" altLang="en-US" smtClean="0"/>
              <a:pPr>
                <a:spcBef>
                  <a:spcPct val="0"/>
                </a:spcBef>
              </a:pPr>
              <a:t>16</a:t>
            </a:fld>
            <a:endParaRPr lang="en-US" altLang="en-US" dirty="0" smtClean="0"/>
          </a:p>
        </p:txBody>
      </p:sp>
      <p:pic>
        <p:nvPicPr>
          <p:cNvPr id="460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4484688"/>
            <a:ext cx="62388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90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t>Ask participants to read page 16 and allow 2 minutes for them to do that.  </a:t>
            </a:r>
          </a:p>
          <a:p>
            <a:endParaRPr lang="en-US" sz="1400" dirty="0" smtClean="0"/>
          </a:p>
          <a:p>
            <a:r>
              <a:rPr lang="en-US" sz="1400" dirty="0" smtClean="0"/>
              <a:t>Ask if there are any questions.</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408" eaLnBrk="0" hangingPunct="0">
              <a:defRPr>
                <a:solidFill>
                  <a:schemeClr val="tx1"/>
                </a:solidFill>
                <a:latin typeface="Arial" charset="0"/>
              </a:defRPr>
            </a:lvl1pPr>
            <a:lvl2pPr marL="752672" indent="-289490" defTabSz="934408" eaLnBrk="0" hangingPunct="0">
              <a:defRPr>
                <a:solidFill>
                  <a:schemeClr val="tx1"/>
                </a:solidFill>
                <a:latin typeface="Arial" charset="0"/>
              </a:defRPr>
            </a:lvl2pPr>
            <a:lvl3pPr marL="1157957" indent="-231592" defTabSz="934408" eaLnBrk="0" hangingPunct="0">
              <a:defRPr>
                <a:solidFill>
                  <a:schemeClr val="tx1"/>
                </a:solidFill>
                <a:latin typeface="Arial" charset="0"/>
              </a:defRPr>
            </a:lvl3pPr>
            <a:lvl4pPr marL="1621141" indent="-231592" defTabSz="934408" eaLnBrk="0" hangingPunct="0">
              <a:defRPr>
                <a:solidFill>
                  <a:schemeClr val="tx1"/>
                </a:solidFill>
                <a:latin typeface="Arial" charset="0"/>
              </a:defRPr>
            </a:lvl4pPr>
            <a:lvl5pPr marL="2084324" indent="-231592" defTabSz="934408" eaLnBrk="0" hangingPunct="0">
              <a:defRPr>
                <a:solidFill>
                  <a:schemeClr val="tx1"/>
                </a:solidFill>
                <a:latin typeface="Arial" charset="0"/>
              </a:defRPr>
            </a:lvl5pPr>
            <a:lvl6pPr marL="2547505" indent="-231592" defTabSz="934408" eaLnBrk="0" fontAlgn="base" hangingPunct="0">
              <a:spcBef>
                <a:spcPct val="0"/>
              </a:spcBef>
              <a:spcAft>
                <a:spcPct val="0"/>
              </a:spcAft>
              <a:defRPr>
                <a:solidFill>
                  <a:schemeClr val="tx1"/>
                </a:solidFill>
                <a:latin typeface="Arial" charset="0"/>
              </a:defRPr>
            </a:lvl6pPr>
            <a:lvl7pPr marL="3010690" indent="-231592" defTabSz="934408" eaLnBrk="0" fontAlgn="base" hangingPunct="0">
              <a:spcBef>
                <a:spcPct val="0"/>
              </a:spcBef>
              <a:spcAft>
                <a:spcPct val="0"/>
              </a:spcAft>
              <a:defRPr>
                <a:solidFill>
                  <a:schemeClr val="tx1"/>
                </a:solidFill>
                <a:latin typeface="Arial" charset="0"/>
              </a:defRPr>
            </a:lvl7pPr>
            <a:lvl8pPr marL="3473873" indent="-231592" defTabSz="934408" eaLnBrk="0" fontAlgn="base" hangingPunct="0">
              <a:spcBef>
                <a:spcPct val="0"/>
              </a:spcBef>
              <a:spcAft>
                <a:spcPct val="0"/>
              </a:spcAft>
              <a:defRPr>
                <a:solidFill>
                  <a:schemeClr val="tx1"/>
                </a:solidFill>
                <a:latin typeface="Arial" charset="0"/>
              </a:defRPr>
            </a:lvl8pPr>
            <a:lvl9pPr marL="3937055" indent="-231592" defTabSz="934408" eaLnBrk="0" fontAlgn="base" hangingPunct="0">
              <a:spcBef>
                <a:spcPct val="0"/>
              </a:spcBef>
              <a:spcAft>
                <a:spcPct val="0"/>
              </a:spcAft>
              <a:defRPr>
                <a:solidFill>
                  <a:schemeClr val="tx1"/>
                </a:solidFill>
                <a:latin typeface="Arial" charset="0"/>
              </a:defRPr>
            </a:lvl9pPr>
          </a:lstStyle>
          <a:p>
            <a:pPr eaLnBrk="1" hangingPunct="1"/>
            <a:fld id="{B5B4BDDD-9DEC-4EA2-8F59-E7806ACE40A5}" type="slidenum">
              <a:rPr lang="en-US" smtClean="0"/>
              <a:pPr eaLnBrk="1" hangingPunct="1"/>
              <a:t>17</a:t>
            </a:fld>
            <a:endParaRPr lang="en-US" dirty="0" smtClean="0"/>
          </a:p>
        </p:txBody>
      </p:sp>
    </p:spTree>
    <p:extLst>
      <p:ext uri="{BB962C8B-B14F-4D97-AF65-F5344CB8AC3E}">
        <p14:creationId xmlns:p14="http://schemas.microsoft.com/office/powerpoint/2010/main" val="3061667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DCAC9484-5689-4266-ABB7-1D9A377D00CC}" type="slidenum">
              <a:rPr lang="en-US" smtClean="0"/>
              <a:pPr eaLnBrk="1" hangingPunct="1"/>
              <a:t>18</a:t>
            </a:fld>
            <a:endParaRPr lang="en-US" dirty="0" smtClean="0"/>
          </a:p>
        </p:txBody>
      </p:sp>
      <p:sp>
        <p:nvSpPr>
          <p:cNvPr id="636932" name="Rectangle 2"/>
          <p:cNvSpPr>
            <a:spLocks noGrp="1" noRot="1" noChangeAspect="1" noChangeArrowheads="1" noTextEdit="1"/>
          </p:cNvSpPr>
          <p:nvPr>
            <p:ph type="sldImg"/>
          </p:nvPr>
        </p:nvSpPr>
        <p:spPr>
          <a:xfrm>
            <a:off x="1254125" y="746125"/>
            <a:ext cx="4568825" cy="3427413"/>
          </a:xfrm>
          <a:ln/>
        </p:spPr>
      </p:sp>
      <p:sp>
        <p:nvSpPr>
          <p:cNvPr id="636933" name="Rectangle 3"/>
          <p:cNvSpPr>
            <a:spLocks noGrp="1" noChangeArrowheads="1"/>
          </p:cNvSpPr>
          <p:nvPr>
            <p:ph type="body" idx="1"/>
          </p:nvPr>
        </p:nvSpPr>
        <p:spPr>
          <a:xfrm>
            <a:off x="943611" y="4448853"/>
            <a:ext cx="5189855" cy="4450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dirty="0" smtClean="0"/>
              <a:t>Manufacturers Responsibilities</a:t>
            </a:r>
          </a:p>
          <a:p>
            <a:endParaRPr lang="en-US" sz="1400" dirty="0" smtClean="0"/>
          </a:p>
          <a:p>
            <a:r>
              <a:rPr lang="en-US" sz="1400" dirty="0" smtClean="0"/>
              <a:t>Read this paragraph.</a:t>
            </a:r>
          </a:p>
          <a:p>
            <a:endParaRPr lang="en-US" sz="1400" b="1" dirty="0" smtClean="0"/>
          </a:p>
          <a:p>
            <a:r>
              <a:rPr lang="en-US" sz="1400" b="1" dirty="0" smtClean="0"/>
              <a:t>Employer Responsibilities</a:t>
            </a:r>
          </a:p>
          <a:p>
            <a:endParaRPr lang="en-US" sz="1400" b="1" dirty="0" smtClean="0"/>
          </a:p>
          <a:p>
            <a:r>
              <a:rPr lang="en-US" sz="1400" dirty="0" smtClean="0"/>
              <a:t>Explain that the list on page 17 are employer requirements that must be in place to comply with the OSHA Standard.</a:t>
            </a:r>
          </a:p>
          <a:p>
            <a:endParaRPr lang="en-US" sz="1400" dirty="0"/>
          </a:p>
          <a:p>
            <a:r>
              <a:rPr lang="en-US" sz="1400" dirty="0" smtClean="0"/>
              <a:t>Explain that you will going into detail regarding labeling requirements and SDS requirements.</a:t>
            </a:r>
            <a:endParaRPr lang="en-US" sz="1400" dirty="0"/>
          </a:p>
        </p:txBody>
      </p:sp>
    </p:spTree>
    <p:extLst>
      <p:ext uri="{BB962C8B-B14F-4D97-AF65-F5344CB8AC3E}">
        <p14:creationId xmlns:p14="http://schemas.microsoft.com/office/powerpoint/2010/main" val="419806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BB500F8F-6CF2-46A8-A7E8-75E98487CDE3}" type="slidenum">
              <a:rPr lang="en-US" smtClean="0"/>
              <a:pPr eaLnBrk="1" hangingPunct="1"/>
              <a:t>19</a:t>
            </a:fld>
            <a:endParaRPr lang="en-US" dirty="0" smtClean="0"/>
          </a:p>
        </p:txBody>
      </p:sp>
      <p:sp>
        <p:nvSpPr>
          <p:cNvPr id="637956" name="Rectangle 2"/>
          <p:cNvSpPr>
            <a:spLocks noGrp="1" noRot="1" noChangeAspect="1" noChangeArrowheads="1" noTextEdit="1"/>
          </p:cNvSpPr>
          <p:nvPr>
            <p:ph type="sldImg"/>
          </p:nvPr>
        </p:nvSpPr>
        <p:spPr>
          <a:xfrm>
            <a:off x="1254125" y="746125"/>
            <a:ext cx="4568825" cy="3427413"/>
          </a:xfrm>
          <a:ln/>
        </p:spPr>
      </p:sp>
      <p:sp>
        <p:nvSpPr>
          <p:cNvPr id="637957" name="Rectangle 3"/>
          <p:cNvSpPr>
            <a:spLocks noGrp="1" noChangeArrowheads="1"/>
          </p:cNvSpPr>
          <p:nvPr>
            <p:ph type="body" idx="1"/>
          </p:nvPr>
        </p:nvSpPr>
        <p:spPr>
          <a:xfrm>
            <a:off x="943611" y="4448853"/>
            <a:ext cx="5189855" cy="46074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Checklist </a:t>
            </a:r>
            <a:r>
              <a:rPr lang="en-US" b="1" dirty="0"/>
              <a:t>for </a:t>
            </a:r>
            <a:r>
              <a:rPr lang="en-US" b="1" dirty="0" smtClean="0"/>
              <a:t>Compliance With Your Hazard Communication Program</a:t>
            </a:r>
            <a:r>
              <a:rPr lang="en-US" dirty="0"/>
              <a:t/>
            </a:r>
            <a:br>
              <a:rPr lang="en-US" dirty="0"/>
            </a:br>
            <a:r>
              <a:rPr lang="en-US" dirty="0"/>
              <a:t/>
            </a:r>
            <a:br>
              <a:rPr lang="en-US" dirty="0"/>
            </a:br>
            <a:r>
              <a:rPr lang="en-US" dirty="0" smtClean="0"/>
              <a:t>Ask a participant to read the employer compliance checklist on page 18.</a:t>
            </a:r>
          </a:p>
          <a:p>
            <a:endParaRPr lang="en-US" dirty="0"/>
          </a:p>
          <a:p>
            <a:r>
              <a:rPr lang="en-US" dirty="0" smtClean="0"/>
              <a:t>Ask if there are any questions.</a:t>
            </a:r>
            <a:endParaRPr lang="en-US" dirty="0"/>
          </a:p>
          <a:p>
            <a:r>
              <a:rPr lang="en-US" dirty="0"/>
              <a:t/>
            </a:r>
            <a:br>
              <a:rPr lang="en-US" dirty="0"/>
            </a:br>
            <a:endParaRPr lang="en-US" dirty="0" smtClean="0"/>
          </a:p>
        </p:txBody>
      </p:sp>
    </p:spTree>
    <p:extLst>
      <p:ext uri="{BB962C8B-B14F-4D97-AF65-F5344CB8AC3E}">
        <p14:creationId xmlns:p14="http://schemas.microsoft.com/office/powerpoint/2010/main" val="4023388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EE0D828D-2A43-4A1F-B4C9-5987EFBE3707}" type="slidenum">
              <a:rPr lang="en-US" smtClean="0"/>
              <a:pPr eaLnBrk="1" hangingPunct="1"/>
              <a:t>2</a:t>
            </a:fld>
            <a:endParaRPr lang="en-US" dirty="0" smtClean="0"/>
          </a:p>
        </p:txBody>
      </p:sp>
      <p:sp>
        <p:nvSpPr>
          <p:cNvPr id="132099" name="Rectangle 7"/>
          <p:cNvSpPr txBox="1">
            <a:spLocks noGrp="1" noChangeArrowheads="1"/>
          </p:cNvSpPr>
          <p:nvPr/>
        </p:nvSpPr>
        <p:spPr bwMode="auto">
          <a:xfrm>
            <a:off x="4008706" y="8899328"/>
            <a:ext cx="3066733" cy="46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50" tIns="47124" rIns="94250" bIns="47124"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4F7ABD0-48EB-4AAD-AC89-2EC0B4CD516E}" type="slidenum">
              <a:rPr lang="en-US" sz="1200"/>
              <a:pPr algn="r" eaLnBrk="1" hangingPunct="1"/>
              <a:t>2</a:t>
            </a:fld>
            <a:endParaRPr lang="en-US" sz="1200" dirty="0"/>
          </a:p>
        </p:txBody>
      </p:sp>
      <p:sp>
        <p:nvSpPr>
          <p:cNvPr id="132100" name="Rectangle 2"/>
          <p:cNvSpPr>
            <a:spLocks noGrp="1" noRot="1" noChangeAspect="1" noChangeArrowheads="1" noTextEdit="1"/>
          </p:cNvSpPr>
          <p:nvPr>
            <p:ph type="sldImg"/>
          </p:nvPr>
        </p:nvSpPr>
        <p:spPr>
          <a:xfrm>
            <a:off x="1255713" y="746125"/>
            <a:ext cx="4567237" cy="3427413"/>
          </a:xfrm>
          <a:ln w="12700" cap="flat">
            <a:solidFill>
              <a:schemeClr val="tx1"/>
            </a:solidFill>
          </a:ln>
        </p:spPr>
      </p:sp>
      <p:sp>
        <p:nvSpPr>
          <p:cNvPr id="7" name="Rectangle 3"/>
          <p:cNvSpPr>
            <a:spLocks noGrp="1" noChangeArrowheads="1"/>
          </p:cNvSpPr>
          <p:nvPr>
            <p:ph type="body" idx="3"/>
          </p:nvPr>
        </p:nvSpPr>
        <p:spPr>
          <a:xfrm>
            <a:off x="830263" y="4470400"/>
            <a:ext cx="568325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smtClean="0">
              <a:latin typeface="Arial" panose="020B0604020202020204" pitchFamily="34" charset="0"/>
            </a:endParaRPr>
          </a:p>
          <a:p>
            <a:pPr eaLnBrk="1" hangingPunct="1">
              <a:buFontTx/>
              <a:buChar char="•"/>
            </a:pPr>
            <a:endParaRPr lang="en-US" altLang="en-US" sz="800" dirty="0" smtClean="0">
              <a:latin typeface="Arial" panose="020B0604020202020204" pitchFamily="34" charset="0"/>
            </a:endParaRP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a:p>
            <a:pPr eaLnBrk="1" hangingPunct="1"/>
            <a:r>
              <a:rPr lang="en-US" altLang="en-US" sz="1000" dirty="0" smtClean="0">
                <a:latin typeface="Arial" panose="020B0604020202020204" pitchFamily="34" charset="0"/>
              </a:rPr>
              <a:t>EXERCISE             FLIPCHART        TARGET ANSWER    KEY QUESTION/QUIZ     KEY POINT     </a:t>
            </a:r>
          </a:p>
          <a:p>
            <a:pPr eaLnBrk="1" hangingPunct="1"/>
            <a:endParaRPr lang="en-US" altLang="en-US" sz="800" dirty="0" smtClean="0">
              <a:latin typeface="Arial" panose="020B0604020202020204" pitchFamily="34" charset="0"/>
            </a:endParaRPr>
          </a:p>
          <a:p>
            <a:pPr eaLnBrk="1" hangingPunct="1"/>
            <a:r>
              <a:rPr lang="en-US" altLang="en-US" sz="1800" dirty="0" smtClean="0">
                <a:latin typeface="Arial" panose="020B0604020202020204" pitchFamily="34" charset="0"/>
              </a:rPr>
              <a:t>Use the symbols above as a guide to support you in facilitating your class.</a:t>
            </a:r>
          </a:p>
          <a:p>
            <a:pPr eaLnBrk="1" hangingPunct="1"/>
            <a:r>
              <a:rPr lang="en-US" altLang="en-US" sz="1800" dirty="0" smtClean="0">
                <a:latin typeface="Arial" panose="020B0604020202020204" pitchFamily="34" charset="0"/>
              </a:rPr>
              <a:t>INTRODUCTION – Identify yourself and explain that this class is to support them in understanding and protecting themselves from the hazards associated with harmful chemicals at work.</a:t>
            </a:r>
          </a:p>
          <a:p>
            <a:pPr eaLnBrk="1" hangingPunct="1"/>
            <a:r>
              <a:rPr lang="en-US" altLang="en-US" sz="1800" dirty="0" smtClean="0">
                <a:latin typeface="Arial" panose="020B0604020202020204" pitchFamily="34" charset="0"/>
              </a:rPr>
              <a:t>	</a:t>
            </a:r>
          </a:p>
          <a:p>
            <a:pPr eaLnBrk="1" hangingPunct="1"/>
            <a:r>
              <a:rPr lang="en-US" altLang="en-US" sz="1800" dirty="0" smtClean="0">
                <a:latin typeface="Arial" panose="020B0604020202020204" pitchFamily="34" charset="0"/>
              </a:rPr>
              <a:t>Read the bottom of Page 1 of the Training Manual</a:t>
            </a:r>
          </a:p>
          <a:p>
            <a:pPr eaLnBrk="1" hangingPunct="1"/>
            <a:endParaRPr lang="en-US" altLang="en-US" sz="800" dirty="0" smtClean="0">
              <a:latin typeface="Arial" panose="020B0604020202020204" pitchFamily="34" charset="0"/>
            </a:endParaRPr>
          </a:p>
          <a:p>
            <a:pPr eaLnBrk="1" hangingPunct="1"/>
            <a:endParaRPr lang="en-US" altLang="en-US" sz="800" dirty="0" smtClean="0">
              <a:latin typeface="Arial" panose="020B0604020202020204" pitchFamily="34" charset="0"/>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4516438"/>
            <a:ext cx="62547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361" y="4516438"/>
            <a:ext cx="64147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606" y="4516438"/>
            <a:ext cx="641477" cy="5872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425" y="4516438"/>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a:stretch>
            <a:fillRect/>
          </a:stretch>
        </p:blipFill>
        <p:spPr>
          <a:xfrm>
            <a:off x="5830229" y="4524004"/>
            <a:ext cx="683284" cy="579687"/>
          </a:xfrm>
          <a:prstGeom prst="rect">
            <a:avLst/>
          </a:prstGeom>
          <a:ln>
            <a:solidFill>
              <a:schemeClr val="tx1"/>
            </a:solidFill>
          </a:ln>
        </p:spPr>
      </p:pic>
    </p:spTree>
    <p:extLst>
      <p:ext uri="{BB962C8B-B14F-4D97-AF65-F5344CB8AC3E}">
        <p14:creationId xmlns:p14="http://schemas.microsoft.com/office/powerpoint/2010/main" val="23731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4FE6991D-45B3-4A3A-8636-CF676D5BA68C}" type="slidenum">
              <a:rPr lang="en-US" smtClean="0"/>
              <a:pPr eaLnBrk="1" hangingPunct="1"/>
              <a:t>20</a:t>
            </a:fld>
            <a:endParaRPr lang="en-US" dirty="0" smtClean="0"/>
          </a:p>
        </p:txBody>
      </p:sp>
      <p:sp>
        <p:nvSpPr>
          <p:cNvPr id="656388" name="Rectangle 2"/>
          <p:cNvSpPr>
            <a:spLocks noGrp="1" noRot="1" noChangeAspect="1" noChangeArrowheads="1" noTextEdit="1"/>
          </p:cNvSpPr>
          <p:nvPr>
            <p:ph type="sldImg"/>
          </p:nvPr>
        </p:nvSpPr>
        <p:spPr>
          <a:xfrm>
            <a:off x="1254125" y="746125"/>
            <a:ext cx="4568825" cy="3427413"/>
          </a:xfrm>
          <a:ln/>
        </p:spPr>
      </p:sp>
      <p:sp>
        <p:nvSpPr>
          <p:cNvPr id="656389" name="Rectangle 3"/>
          <p:cNvSpPr>
            <a:spLocks noGrp="1" noChangeArrowheads="1"/>
          </p:cNvSpPr>
          <p:nvPr>
            <p:ph type="body" idx="1"/>
          </p:nvPr>
        </p:nvSpPr>
        <p:spPr>
          <a:xfrm>
            <a:off x="943611" y="4448853"/>
            <a:ext cx="5189855" cy="4217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Training Requirements</a:t>
            </a:r>
            <a:endParaRPr lang="en-US" dirty="0" smtClean="0"/>
          </a:p>
          <a:p>
            <a:pPr>
              <a:spcBef>
                <a:spcPct val="50000"/>
              </a:spcBef>
            </a:pPr>
            <a:endParaRPr lang="en-US" dirty="0" smtClean="0"/>
          </a:p>
          <a:p>
            <a:r>
              <a:rPr lang="en-US" dirty="0" smtClean="0"/>
              <a:t>Ask a participant to read page 19  Training Requirements.</a:t>
            </a:r>
          </a:p>
          <a:p>
            <a:endParaRPr lang="en-US" dirty="0"/>
          </a:p>
          <a:p>
            <a:endParaRPr lang="en-US" dirty="0" smtClean="0"/>
          </a:p>
          <a:p>
            <a:r>
              <a:rPr lang="en-US" dirty="0" smtClean="0"/>
              <a:t>	Training </a:t>
            </a:r>
            <a:r>
              <a:rPr lang="en-US" dirty="0"/>
              <a:t>is not satisfied solely by giving the employee the </a:t>
            </a:r>
            <a:r>
              <a:rPr lang="en-US" dirty="0" smtClean="0"/>
              <a:t>	safety </a:t>
            </a:r>
            <a:r>
              <a:rPr lang="en-US" dirty="0"/>
              <a:t>data sheets to read. An employer's training program is </a:t>
            </a:r>
            <a:r>
              <a:rPr lang="en-US" dirty="0" smtClean="0"/>
              <a:t>	to </a:t>
            </a:r>
            <a:r>
              <a:rPr lang="en-US" dirty="0"/>
              <a:t>be a forum for explaining to employees not only the </a:t>
            </a:r>
            <a:r>
              <a:rPr lang="en-US" dirty="0" smtClean="0"/>
              <a:t>	hazards </a:t>
            </a:r>
            <a:r>
              <a:rPr lang="en-US" dirty="0"/>
              <a:t>of the chemicals in their work area, but also how to </a:t>
            </a:r>
            <a:r>
              <a:rPr lang="en-US" dirty="0" smtClean="0"/>
              <a:t>	use </a:t>
            </a:r>
            <a:r>
              <a:rPr lang="en-US" dirty="0"/>
              <a:t>the information generated in the </a:t>
            </a:r>
            <a:r>
              <a:rPr lang="en-US" dirty="0" smtClean="0"/>
              <a:t>Hazard </a:t>
            </a:r>
            <a:r>
              <a:rPr lang="en-US" dirty="0"/>
              <a:t>C</a:t>
            </a:r>
            <a:r>
              <a:rPr lang="en-US" dirty="0" smtClean="0"/>
              <a:t>ommunication 	Program</a:t>
            </a:r>
            <a:r>
              <a:rPr lang="en-US" dirty="0"/>
              <a:t>.</a:t>
            </a:r>
            <a:endParaRPr lang="en-US" dirty="0" smtClean="0"/>
          </a:p>
          <a:p>
            <a:pPr>
              <a:spcBef>
                <a:spcPct val="50000"/>
              </a:spcBef>
            </a:pPr>
            <a:endParaRPr lang="en-US" dirty="0" smtClean="0"/>
          </a:p>
          <a:p>
            <a:endParaRPr lang="en-US" dirty="0" smtClean="0"/>
          </a:p>
          <a:p>
            <a:pPr marL="235622" lvl="1" indent="-117812"/>
            <a:endParaRPr lang="en-US" b="1" i="1" dirty="0" smtClean="0"/>
          </a:p>
        </p:txBody>
      </p:sp>
      <p:pic>
        <p:nvPicPr>
          <p:cNvPr id="5" name="Picture 4"/>
          <p:cNvPicPr>
            <a:picLocks noChangeAspect="1"/>
          </p:cNvPicPr>
          <p:nvPr/>
        </p:nvPicPr>
        <p:blipFill>
          <a:blip r:embed="rId3"/>
          <a:stretch>
            <a:fillRect/>
          </a:stretch>
        </p:blipFill>
        <p:spPr>
          <a:xfrm>
            <a:off x="943611" y="5675312"/>
            <a:ext cx="683284" cy="579687"/>
          </a:xfrm>
          <a:prstGeom prst="rect">
            <a:avLst/>
          </a:prstGeom>
          <a:ln>
            <a:solidFill>
              <a:schemeClr val="tx1"/>
            </a:solidFill>
          </a:ln>
        </p:spPr>
      </p:pic>
    </p:spTree>
    <p:extLst>
      <p:ext uri="{BB962C8B-B14F-4D97-AF65-F5344CB8AC3E}">
        <p14:creationId xmlns:p14="http://schemas.microsoft.com/office/powerpoint/2010/main" val="2039239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361B6A47-E15C-49BE-A683-7277204E6CE5}" type="slidenum">
              <a:rPr lang="en-US" smtClean="0"/>
              <a:pPr eaLnBrk="1" hangingPunct="1"/>
              <a:t>21</a:t>
            </a:fld>
            <a:endParaRPr lang="en-US" dirty="0" smtClean="0"/>
          </a:p>
        </p:txBody>
      </p:sp>
      <p:sp>
        <p:nvSpPr>
          <p:cNvPr id="657412" name="Rectangle 2"/>
          <p:cNvSpPr>
            <a:spLocks noGrp="1" noRot="1" noChangeAspect="1" noChangeArrowheads="1" noTextEdit="1"/>
          </p:cNvSpPr>
          <p:nvPr>
            <p:ph type="sldImg"/>
          </p:nvPr>
        </p:nvSpPr>
        <p:spPr>
          <a:xfrm>
            <a:off x="1254125" y="746125"/>
            <a:ext cx="4568825" cy="3427413"/>
          </a:xfrm>
          <a:ln/>
        </p:spPr>
      </p:sp>
      <p:sp>
        <p:nvSpPr>
          <p:cNvPr id="657413" name="Rectangle 3"/>
          <p:cNvSpPr>
            <a:spLocks noGrp="1" noChangeArrowheads="1"/>
          </p:cNvSpPr>
          <p:nvPr>
            <p:ph type="body" idx="1"/>
          </p:nvPr>
        </p:nvSpPr>
        <p:spPr>
          <a:xfrm>
            <a:off x="943611" y="4448853"/>
            <a:ext cx="5189855" cy="4217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Related Facts</a:t>
            </a:r>
          </a:p>
          <a:p>
            <a:endParaRPr lang="en-US" dirty="0" smtClean="0"/>
          </a:p>
          <a:p>
            <a:r>
              <a:rPr lang="en-US" dirty="0" smtClean="0"/>
              <a:t>Ask a participant to read page 20.</a:t>
            </a:r>
          </a:p>
          <a:p>
            <a:endParaRPr lang="en-US" dirty="0"/>
          </a:p>
          <a:p>
            <a:r>
              <a:rPr lang="en-US" dirty="0" smtClean="0"/>
              <a:t>Ask if there are questions.</a:t>
            </a:r>
          </a:p>
          <a:p>
            <a:endParaRPr lang="en-US" dirty="0" smtClean="0"/>
          </a:p>
          <a:p>
            <a:endParaRPr lang="en-US" dirty="0" smtClean="0"/>
          </a:p>
          <a:p>
            <a:pPr marL="235622" lvl="1" indent="-117812"/>
            <a:endParaRPr lang="en-US" b="1" i="1" dirty="0" smtClean="0"/>
          </a:p>
        </p:txBody>
      </p:sp>
    </p:spTree>
    <p:extLst>
      <p:ext uri="{BB962C8B-B14F-4D97-AF65-F5344CB8AC3E}">
        <p14:creationId xmlns:p14="http://schemas.microsoft.com/office/powerpoint/2010/main" val="825779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D0AE6969-7F17-4A48-9DDF-7071B7985584}" type="slidenum">
              <a:rPr lang="en-US" smtClean="0"/>
              <a:pPr eaLnBrk="1" hangingPunct="1"/>
              <a:t>22</a:t>
            </a:fld>
            <a:endParaRPr lang="en-US" dirty="0" smtClean="0"/>
          </a:p>
        </p:txBody>
      </p:sp>
      <p:sp>
        <p:nvSpPr>
          <p:cNvPr id="658436" name="Rectangle 2"/>
          <p:cNvSpPr>
            <a:spLocks noGrp="1" noRot="1" noChangeAspect="1" noChangeArrowheads="1" noTextEdit="1"/>
          </p:cNvSpPr>
          <p:nvPr>
            <p:ph type="sldImg"/>
          </p:nvPr>
        </p:nvSpPr>
        <p:spPr>
          <a:xfrm>
            <a:off x="1254125" y="746125"/>
            <a:ext cx="4568825" cy="3427413"/>
          </a:xfrm>
          <a:ln/>
        </p:spPr>
      </p:sp>
      <p:sp>
        <p:nvSpPr>
          <p:cNvPr id="658437" name="Rectangle 3"/>
          <p:cNvSpPr>
            <a:spLocks noGrp="1" noChangeArrowheads="1"/>
          </p:cNvSpPr>
          <p:nvPr>
            <p:ph type="body" idx="1"/>
          </p:nvPr>
        </p:nvSpPr>
        <p:spPr>
          <a:xfrm>
            <a:off x="943611" y="4448853"/>
            <a:ext cx="5189855" cy="4217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What Needs to be Trained</a:t>
            </a:r>
          </a:p>
          <a:p>
            <a:endParaRPr lang="en-US" dirty="0" smtClean="0"/>
          </a:p>
          <a:p>
            <a:r>
              <a:rPr lang="en-US" dirty="0"/>
              <a:t>Ask a participant to read page </a:t>
            </a:r>
            <a:r>
              <a:rPr lang="en-US" dirty="0" smtClean="0"/>
              <a:t>21.</a:t>
            </a:r>
            <a:endParaRPr lang="en-US" dirty="0"/>
          </a:p>
          <a:p>
            <a:endParaRPr lang="en-US" dirty="0"/>
          </a:p>
          <a:p>
            <a:r>
              <a:rPr lang="en-US" dirty="0"/>
              <a:t>Ask if there are questions.</a:t>
            </a:r>
          </a:p>
          <a:p>
            <a:pPr>
              <a:buFontTx/>
              <a:buChar char="•"/>
            </a:pPr>
            <a:endParaRPr lang="en-US" dirty="0" smtClean="0"/>
          </a:p>
          <a:p>
            <a:endParaRPr lang="en-US" dirty="0" smtClean="0"/>
          </a:p>
          <a:p>
            <a:pPr marL="235622" lvl="1" indent="-117812"/>
            <a:endParaRPr lang="en-US" b="1" i="1" dirty="0" smtClean="0"/>
          </a:p>
        </p:txBody>
      </p:sp>
    </p:spTree>
    <p:extLst>
      <p:ext uri="{BB962C8B-B14F-4D97-AF65-F5344CB8AC3E}">
        <p14:creationId xmlns:p14="http://schemas.microsoft.com/office/powerpoint/2010/main" val="93056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2E32857D-97E3-4239-9124-437B35EDAE73}" type="slidenum">
              <a:rPr lang="en-US" smtClean="0"/>
              <a:pPr eaLnBrk="1" hangingPunct="1"/>
              <a:t>23</a:t>
            </a:fld>
            <a:endParaRPr lang="en-US" dirty="0" smtClean="0"/>
          </a:p>
        </p:txBody>
      </p:sp>
      <p:sp>
        <p:nvSpPr>
          <p:cNvPr id="645124" name="Rectangle 7"/>
          <p:cNvSpPr txBox="1">
            <a:spLocks noGrp="1" noChangeArrowheads="1"/>
          </p:cNvSpPr>
          <p:nvPr/>
        </p:nvSpPr>
        <p:spPr bwMode="auto">
          <a:xfrm>
            <a:off x="4008706" y="8899328"/>
            <a:ext cx="3066733" cy="46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50" tIns="47124" rIns="94250" bIns="47124"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3688915-EE56-4D35-A85B-DAC4E61B9023}" type="slidenum">
              <a:rPr lang="en-US" sz="1200"/>
              <a:pPr algn="r" eaLnBrk="1" hangingPunct="1"/>
              <a:t>23</a:t>
            </a:fld>
            <a:endParaRPr lang="en-US" sz="1200" dirty="0"/>
          </a:p>
        </p:txBody>
      </p:sp>
      <p:sp>
        <p:nvSpPr>
          <p:cNvPr id="645125" name="Rectangle 2"/>
          <p:cNvSpPr>
            <a:spLocks noGrp="1" noRot="1" noChangeAspect="1" noChangeArrowheads="1" noTextEdit="1"/>
          </p:cNvSpPr>
          <p:nvPr>
            <p:ph type="sldImg"/>
          </p:nvPr>
        </p:nvSpPr>
        <p:spPr>
          <a:ln/>
        </p:spPr>
      </p:sp>
      <p:sp>
        <p:nvSpPr>
          <p:cNvPr id="6451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dirty="0" smtClean="0"/>
              <a:t>For each statement below circle  ‘T’ for True or  ‘F’  for False.</a:t>
            </a:r>
          </a:p>
          <a:p>
            <a:endParaRPr lang="en-US" sz="1400" b="1" dirty="0"/>
          </a:p>
          <a:p>
            <a:r>
              <a:rPr lang="en-US" sz="1400" dirty="0"/>
              <a:t>	</a:t>
            </a:r>
            <a:r>
              <a:rPr lang="en-US" sz="1400" dirty="0" smtClean="0"/>
              <a:t> Ask the participants to team up and answer the questions             	on page 22 collectively.</a:t>
            </a:r>
          </a:p>
          <a:p>
            <a:endParaRPr lang="en-US" sz="1400" dirty="0"/>
          </a:p>
          <a:p>
            <a:r>
              <a:rPr lang="en-US" sz="1400" dirty="0" smtClean="0"/>
              <a:t>Allow 4-5 minutes to complete.</a:t>
            </a:r>
          </a:p>
          <a:p>
            <a:r>
              <a:rPr lang="en-US" sz="1400" dirty="0" smtClean="0"/>
              <a:t>Read each question and ask a team to answer.  Acknowledge all answers.</a:t>
            </a:r>
          </a:p>
          <a:p>
            <a:endParaRPr lang="en-US" b="1" dirty="0" smtClean="0"/>
          </a:p>
        </p:txBody>
      </p:sp>
      <p:graphicFrame>
        <p:nvGraphicFramePr>
          <p:cNvPr id="623621" name="Group 5"/>
          <p:cNvGraphicFramePr>
            <a:graphicFrameLocks noGrp="1"/>
          </p:cNvGraphicFramePr>
          <p:nvPr>
            <p:extLst>
              <p:ext uri="{D42A27DB-BD31-4B8C-83A1-F6EECF244321}">
                <p14:modId xmlns:p14="http://schemas.microsoft.com/office/powerpoint/2010/main" val="2247776838"/>
              </p:ext>
            </p:extLst>
          </p:nvPr>
        </p:nvGraphicFramePr>
        <p:xfrm>
          <a:off x="795337" y="6665912"/>
          <a:ext cx="5583027" cy="2039471"/>
        </p:xfrm>
        <a:graphic>
          <a:graphicData uri="http://schemas.openxmlformats.org/drawingml/2006/table">
            <a:tbl>
              <a:tblPr/>
              <a:tblGrid>
                <a:gridCol w="314537"/>
                <a:gridCol w="314537"/>
                <a:gridCol w="4953953"/>
              </a:tblGrid>
              <a:tr h="4618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61" marR="94361"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F</a:t>
                      </a:r>
                    </a:p>
                  </a:txBody>
                  <a:tcPr marL="94361" marR="94361"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You must train employees only when new chemicals are introduced into their work area.</a:t>
                      </a:r>
                    </a:p>
                  </a:txBody>
                  <a:tcPr marL="94361" marR="94361"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5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361" marR="94361"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61" marR="94361"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None/>
                      </a:pPr>
                      <a:r>
                        <a:rPr lang="en-US" sz="1200" dirty="0" smtClean="0">
                          <a:latin typeface="Arial" pitchFamily="34" charset="0"/>
                          <a:cs typeface="Arial" pitchFamily="34" charset="0"/>
                        </a:rPr>
                        <a:t>Employers are responsible to obtain SDS’s and labels for each hazardous chemical, if not provided</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by the manufacturer, importer or distributor.</a:t>
                      </a:r>
                    </a:p>
                  </a:txBody>
                  <a:tcPr marL="94361" marR="94361"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8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361" marR="94361"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61" marR="94361"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buFontTx/>
                        <a:buNone/>
                      </a:pPr>
                      <a:r>
                        <a:rPr lang="en-US" sz="1200" dirty="0" smtClean="0">
                          <a:latin typeface="Arial" pitchFamily="34" charset="0"/>
                          <a:cs typeface="Arial" pitchFamily="34" charset="0"/>
                        </a:rPr>
                        <a:t>Training need not be conducted on each specific chemical found in the workplace, but may be conducted by categories .</a:t>
                      </a:r>
                    </a:p>
                  </a:txBody>
                  <a:tcPr marL="94361" marR="94361"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99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361" marR="94361"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61" marR="94361"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It is the employees responsibility to know the location of the SDS sheets in his or her workplace.</a:t>
                      </a:r>
                    </a:p>
                  </a:txBody>
                  <a:tcPr marL="94361" marR="94361"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 name="Picture 1"/>
          <p:cNvPicPr>
            <a:picLocks noChangeAspect="1"/>
          </p:cNvPicPr>
          <p:nvPr/>
        </p:nvPicPr>
        <p:blipFill>
          <a:blip r:embed="rId3"/>
          <a:stretch>
            <a:fillRect/>
          </a:stretch>
        </p:blipFill>
        <p:spPr>
          <a:xfrm>
            <a:off x="923766" y="5065712"/>
            <a:ext cx="564303" cy="492483"/>
          </a:xfrm>
          <a:prstGeom prst="rect">
            <a:avLst/>
          </a:prstGeom>
        </p:spPr>
      </p:pic>
    </p:spTree>
    <p:extLst>
      <p:ext uri="{BB962C8B-B14F-4D97-AF65-F5344CB8AC3E}">
        <p14:creationId xmlns:p14="http://schemas.microsoft.com/office/powerpoint/2010/main" val="3772141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Ask a participant to read page 21.</a:t>
            </a:r>
          </a:p>
          <a:p>
            <a:endParaRPr lang="en-US" sz="1600" dirty="0"/>
          </a:p>
          <a:p>
            <a:r>
              <a:rPr lang="en-US" sz="1600" dirty="0"/>
              <a:t>Ask if there are questions.</a:t>
            </a:r>
          </a:p>
          <a:p>
            <a:pPr marL="286793" indent="-286793">
              <a:buFont typeface="Arial" pitchFamily="34" charset="0"/>
              <a:buChar char="•"/>
            </a:pPr>
            <a:endParaRPr lang="en-US" sz="1800" dirty="0"/>
          </a:p>
        </p:txBody>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24</a:t>
            </a:fld>
            <a:endParaRPr lang="en-US" dirty="0"/>
          </a:p>
        </p:txBody>
      </p:sp>
    </p:spTree>
    <p:extLst>
      <p:ext uri="{BB962C8B-B14F-4D97-AF65-F5344CB8AC3E}">
        <p14:creationId xmlns:p14="http://schemas.microsoft.com/office/powerpoint/2010/main" val="1558130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25</a:t>
            </a:fld>
            <a:endParaRPr lang="en-US" dirty="0"/>
          </a:p>
        </p:txBody>
      </p:sp>
      <p:sp>
        <p:nvSpPr>
          <p:cNvPr id="5" name="Content Placeholder 2"/>
          <p:cNvSpPr>
            <a:spLocks noGrp="1"/>
          </p:cNvSpPr>
          <p:nvPr>
            <p:ph type="body" idx="1"/>
          </p:nvPr>
        </p:nvSpPr>
        <p:spPr>
          <a:xfrm>
            <a:off x="707711" y="4450478"/>
            <a:ext cx="2678632" cy="4216241"/>
          </a:xfrm>
        </p:spPr>
        <p:txBody>
          <a:bodyPr/>
          <a:lstStyle/>
          <a:p>
            <a:pPr marL="57359" eaLnBrk="1" hangingPunct="1"/>
            <a:r>
              <a:rPr lang="en-US" sz="1600" dirty="0" smtClean="0"/>
              <a:t>Ask a participant to read this.</a:t>
            </a:r>
          </a:p>
          <a:p>
            <a:pPr marL="57359" eaLnBrk="1" hangingPunct="1"/>
            <a:r>
              <a:rPr lang="en-US" sz="1600" dirty="0" smtClean="0"/>
              <a:t>Provide example of one or more of the bullets.</a:t>
            </a:r>
            <a:endParaRPr lang="en-US" sz="1600" dirty="0"/>
          </a:p>
        </p:txBody>
      </p:sp>
      <p:sp>
        <p:nvSpPr>
          <p:cNvPr id="6" name="Rectangle 5"/>
          <p:cNvSpPr/>
          <p:nvPr/>
        </p:nvSpPr>
        <p:spPr>
          <a:xfrm>
            <a:off x="3448049" y="4456461"/>
            <a:ext cx="3276600" cy="1077555"/>
          </a:xfrm>
          <a:prstGeom prst="rect">
            <a:avLst/>
          </a:prstGeom>
        </p:spPr>
        <p:txBody>
          <a:bodyPr wrap="square" lIns="91774" tIns="45887" rIns="91774" bIns="45887">
            <a:spAutoFit/>
          </a:bodyPr>
          <a:lstStyle/>
          <a:p>
            <a:pPr marL="57359" eaLnBrk="1" hangingPunct="1"/>
            <a:r>
              <a:rPr lang="en-US" sz="1600" dirty="0"/>
              <a:t>Ask a participant to read this.</a:t>
            </a:r>
          </a:p>
          <a:p>
            <a:pPr marL="57359" eaLnBrk="1" hangingPunct="1"/>
            <a:endParaRPr lang="en-US" sz="1600" dirty="0"/>
          </a:p>
          <a:p>
            <a:pPr marL="57359" eaLnBrk="1" hangingPunct="1"/>
            <a:r>
              <a:rPr lang="en-US" sz="1400" dirty="0"/>
              <a:t>Provide</a:t>
            </a:r>
            <a:r>
              <a:rPr lang="en-US" sz="1600" dirty="0"/>
              <a:t> example of one or more of </a:t>
            </a:r>
            <a:r>
              <a:rPr lang="en-US" sz="1600" dirty="0" smtClean="0"/>
              <a:t>the bullets.</a:t>
            </a:r>
            <a:endParaRPr lang="en-US" sz="1600" dirty="0"/>
          </a:p>
        </p:txBody>
      </p:sp>
    </p:spTree>
    <p:extLst>
      <p:ext uri="{BB962C8B-B14F-4D97-AF65-F5344CB8AC3E}">
        <p14:creationId xmlns:p14="http://schemas.microsoft.com/office/powerpoint/2010/main" val="2542873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4" name="Content Placeholder 8"/>
          <p:cNvSpPr>
            <a:spLocks noGrp="1"/>
          </p:cNvSpPr>
          <p:nvPr>
            <p:ph type="body" idx="1"/>
          </p:nvPr>
        </p:nvSpPr>
        <p:spPr/>
        <p:txBody>
          <a:bodyPr/>
          <a:lstStyle/>
          <a:p>
            <a:r>
              <a:rPr lang="en-US" sz="1600" dirty="0" smtClean="0"/>
              <a:t>Read each bullet.</a:t>
            </a:r>
          </a:p>
          <a:p>
            <a:r>
              <a:rPr lang="en-US" sz="1600" dirty="0" smtClean="0"/>
              <a:t>After finishing the second bullet explain hazard categories as they are not in the training manual. See below:</a:t>
            </a:r>
          </a:p>
          <a:p>
            <a:r>
              <a:rPr lang="en-US" sz="1600" dirty="0"/>
              <a:t>It’s important to note, the </a:t>
            </a:r>
            <a:r>
              <a:rPr lang="en-US" sz="1600" dirty="0" smtClean="0"/>
              <a:t>GHS categories </a:t>
            </a:r>
            <a:r>
              <a:rPr lang="en-US" sz="1600" dirty="0"/>
              <a:t>are similar yet contradictory to the HMIS/NFPA ratings: </a:t>
            </a:r>
            <a:r>
              <a:rPr lang="en-US" sz="1600" dirty="0" smtClean="0"/>
              <a:t>The GHS </a:t>
            </a:r>
            <a:r>
              <a:rPr lang="en-US" sz="1600" dirty="0"/>
              <a:t>1 – 4 rating system ranks 4 as the least severe while NFPA’s rank 4 is most severe.  </a:t>
            </a:r>
          </a:p>
          <a:p>
            <a:endParaRPr lang="en-US" sz="1800" dirty="0"/>
          </a:p>
          <a:p>
            <a:pPr marL="286793" indent="-286793">
              <a:buFont typeface="Arial" pitchFamily="34" charset="0"/>
              <a:buChar char="•"/>
            </a:pPr>
            <a:endParaRPr lang="en-US" sz="1800" dirty="0"/>
          </a:p>
        </p:txBody>
      </p:sp>
      <p:sp>
        <p:nvSpPr>
          <p:cNvPr id="3" name="Slide Number Placeholder 2"/>
          <p:cNvSpPr>
            <a:spLocks noGrp="1"/>
          </p:cNvSpPr>
          <p:nvPr>
            <p:ph type="sldNum" sz="quarter" idx="11"/>
          </p:nvPr>
        </p:nvSpPr>
        <p:spPr/>
        <p:txBody>
          <a:bodyPr/>
          <a:lstStyle/>
          <a:p>
            <a:pPr>
              <a:defRPr/>
            </a:pPr>
            <a:fld id="{F1E5EAE7-55D8-4A56-996F-31593AF552F0}" type="slidenum">
              <a:rPr lang="en-US" smtClean="0"/>
              <a:pPr>
                <a:defRPr/>
              </a:pPr>
              <a:t>26</a:t>
            </a:fld>
            <a:endParaRPr lang="en-US" dirty="0"/>
          </a:p>
        </p:txBody>
      </p:sp>
      <p:pic>
        <p:nvPicPr>
          <p:cNvPr id="5" name="Picture 4"/>
          <p:cNvPicPr>
            <a:picLocks noChangeAspect="1"/>
          </p:cNvPicPr>
          <p:nvPr/>
        </p:nvPicPr>
        <p:blipFill>
          <a:blip r:embed="rId3"/>
          <a:stretch>
            <a:fillRect/>
          </a:stretch>
        </p:blipFill>
        <p:spPr>
          <a:xfrm>
            <a:off x="692467" y="6818312"/>
            <a:ext cx="5817869" cy="1685925"/>
          </a:xfrm>
          <a:prstGeom prst="rect">
            <a:avLst/>
          </a:prstGeom>
        </p:spPr>
      </p:pic>
    </p:spTree>
    <p:extLst>
      <p:ext uri="{BB962C8B-B14F-4D97-AF65-F5344CB8AC3E}">
        <p14:creationId xmlns:p14="http://schemas.microsoft.com/office/powerpoint/2010/main" val="2133418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4" name="Content Placeholder 8"/>
          <p:cNvSpPr>
            <a:spLocks noGrp="1"/>
          </p:cNvSpPr>
          <p:nvPr>
            <p:ph type="body" idx="1"/>
          </p:nvPr>
        </p:nvSpPr>
        <p:spPr>
          <a:xfrm>
            <a:off x="707708" y="4450478"/>
            <a:ext cx="5661660" cy="4842148"/>
          </a:xfrm>
        </p:spPr>
        <p:txBody>
          <a:bodyPr/>
          <a:lstStyle/>
          <a:p>
            <a:r>
              <a:rPr lang="en-US" sz="1400" b="1" dirty="0"/>
              <a:t>Physical Hazard</a:t>
            </a:r>
            <a:endParaRPr lang="en-US" sz="1400" dirty="0"/>
          </a:p>
          <a:p>
            <a:r>
              <a:rPr lang="en-US" sz="1400" dirty="0" smtClean="0"/>
              <a:t>Have participants read this column to 	</a:t>
            </a:r>
          </a:p>
          <a:p>
            <a:r>
              <a:rPr lang="en-US" sz="1400" dirty="0" smtClean="0"/>
              <a:t>themselves.</a:t>
            </a:r>
          </a:p>
          <a:p>
            <a:endParaRPr lang="en-US" sz="1400" dirty="0"/>
          </a:p>
          <a:p>
            <a:r>
              <a:rPr lang="en-US" sz="1400" dirty="0" smtClean="0"/>
              <a:t>Recap by saying that the hazards are</a:t>
            </a:r>
          </a:p>
          <a:p>
            <a:r>
              <a:rPr lang="en-US" sz="1400" dirty="0"/>
              <a:t>c</a:t>
            </a:r>
            <a:r>
              <a:rPr lang="en-US" sz="1400" dirty="0" smtClean="0"/>
              <a:t>lassified by three major classes:</a:t>
            </a:r>
          </a:p>
          <a:p>
            <a:pPr lvl="2"/>
            <a:r>
              <a:rPr lang="en-US" sz="1400" dirty="0" smtClean="0"/>
              <a:t>Physical</a:t>
            </a:r>
          </a:p>
          <a:p>
            <a:pPr lvl="2"/>
            <a:r>
              <a:rPr lang="en-US" sz="1400" dirty="0" smtClean="0"/>
              <a:t>Health</a:t>
            </a:r>
          </a:p>
          <a:p>
            <a:pPr lvl="2"/>
            <a:r>
              <a:rPr lang="en-US" sz="1400" dirty="0" smtClean="0"/>
              <a:t>Environmental</a:t>
            </a:r>
          </a:p>
          <a:p>
            <a:r>
              <a:rPr lang="en-US" sz="1400" dirty="0" smtClean="0"/>
              <a:t>Within these classes are more specific</a:t>
            </a:r>
          </a:p>
          <a:p>
            <a:r>
              <a:rPr lang="en-US" sz="1400" dirty="0"/>
              <a:t>c</a:t>
            </a:r>
            <a:r>
              <a:rPr lang="en-US" sz="1400" dirty="0" smtClean="0"/>
              <a:t>lasses listed here. </a:t>
            </a:r>
            <a:endParaRPr lang="en-US" sz="1400" dirty="0"/>
          </a:p>
          <a:p>
            <a:pPr marL="274047" indent="-274047"/>
            <a:endParaRPr lang="en-US" sz="1400" dirty="0"/>
          </a:p>
        </p:txBody>
      </p:sp>
      <p:sp>
        <p:nvSpPr>
          <p:cNvPr id="5" name="Content Placeholder 1"/>
          <p:cNvSpPr txBox="1">
            <a:spLocks/>
          </p:cNvSpPr>
          <p:nvPr/>
        </p:nvSpPr>
        <p:spPr>
          <a:xfrm>
            <a:off x="4029075" y="4456112"/>
            <a:ext cx="3048000" cy="4442987"/>
          </a:xfrm>
          <a:prstGeom prst="rect">
            <a:avLst/>
          </a:prstGeom>
        </p:spPr>
        <p:txBody>
          <a:bodyPr lIns="91774" tIns="45887" rIns="91774" bIns="45887"/>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latin typeface="Arial" pitchFamily="34" charset="0"/>
                <a:cs typeface="Arial" pitchFamily="34" charset="0"/>
              </a:rPr>
              <a:t>Health </a:t>
            </a:r>
            <a:r>
              <a:rPr lang="en-US" sz="1400" b="1" dirty="0" smtClean="0">
                <a:latin typeface="Arial" pitchFamily="34" charset="0"/>
                <a:cs typeface="Arial" pitchFamily="34" charset="0"/>
              </a:rPr>
              <a:t>Hazard</a:t>
            </a:r>
          </a:p>
          <a:p>
            <a:pPr marL="0" indent="0">
              <a:buNone/>
            </a:pPr>
            <a:r>
              <a:rPr lang="en-US" sz="1400" dirty="0"/>
              <a:t>Have participants read this column to </a:t>
            </a:r>
            <a:r>
              <a:rPr lang="en-US" sz="1400" dirty="0" smtClean="0"/>
              <a:t>themselves.</a:t>
            </a:r>
          </a:p>
          <a:p>
            <a:pPr marL="0" indent="0">
              <a:buNone/>
            </a:pPr>
            <a:endParaRPr lang="en-US" sz="1400" dirty="0"/>
          </a:p>
          <a:p>
            <a:pPr marL="0" indent="0">
              <a:buNone/>
            </a:pPr>
            <a:r>
              <a:rPr lang="en-US" sz="1400" dirty="0"/>
              <a:t>Recap by saying </a:t>
            </a:r>
            <a:r>
              <a:rPr lang="en-US" sz="1400" dirty="0" smtClean="0"/>
              <a:t>that hazards are classified by Health hazards as well as Physical hazards.</a:t>
            </a:r>
          </a:p>
          <a:p>
            <a:pPr marL="0" indent="0">
              <a:buNone/>
            </a:pPr>
            <a:endParaRPr lang="en-US" sz="1400" dirty="0" smtClean="0"/>
          </a:p>
          <a:p>
            <a:pPr marL="0" indent="0">
              <a:buNone/>
            </a:pPr>
            <a:r>
              <a:rPr lang="en-US" sz="1400" dirty="0" smtClean="0"/>
              <a:t>Ask if there are questions.</a:t>
            </a:r>
            <a:endParaRPr lang="en-US" sz="1400" dirty="0"/>
          </a:p>
        </p:txBody>
      </p:sp>
      <p:sp>
        <p:nvSpPr>
          <p:cNvPr id="3" name="Slide Number Placeholder 2"/>
          <p:cNvSpPr>
            <a:spLocks noGrp="1"/>
          </p:cNvSpPr>
          <p:nvPr>
            <p:ph type="sldNum" sz="quarter" idx="11"/>
          </p:nvPr>
        </p:nvSpPr>
        <p:spPr/>
        <p:txBody>
          <a:bodyPr/>
          <a:lstStyle/>
          <a:p>
            <a:pPr>
              <a:defRPr/>
            </a:pPr>
            <a:fld id="{F1E5EAE7-55D8-4A56-996F-31593AF552F0}" type="slidenum">
              <a:rPr lang="en-US" smtClean="0"/>
              <a:pPr>
                <a:defRPr/>
              </a:pPr>
              <a:t>27</a:t>
            </a:fld>
            <a:endParaRPr lang="en-US" dirty="0"/>
          </a:p>
        </p:txBody>
      </p:sp>
    </p:spTree>
    <p:extLst>
      <p:ext uri="{BB962C8B-B14F-4D97-AF65-F5344CB8AC3E}">
        <p14:creationId xmlns:p14="http://schemas.microsoft.com/office/powerpoint/2010/main" val="1334320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68ABFF5A-D48A-4D36-A13A-14132C1662E9}" type="slidenum">
              <a:rPr lang="en-US" smtClean="0"/>
              <a:pPr>
                <a:defRPr/>
              </a:pPr>
              <a:t>28</a:t>
            </a:fld>
            <a:endParaRPr lang="en-US" dirty="0"/>
          </a:p>
        </p:txBody>
      </p:sp>
      <p:sp>
        <p:nvSpPr>
          <p:cNvPr id="6" name="Notes Placeholder 2"/>
          <p:cNvSpPr>
            <a:spLocks noGrp="1"/>
          </p:cNvSpPr>
          <p:nvPr>
            <p:ph type="body" idx="3"/>
          </p:nvPr>
        </p:nvSpPr>
        <p:spPr>
          <a:xfrm>
            <a:off x="495300" y="4451350"/>
            <a:ext cx="6172200"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smtClean="0">
                <a:latin typeface="Arial" panose="020B0604020202020204" pitchFamily="34" charset="0"/>
              </a:rPr>
              <a:t>                      Read the instructions on the page 27.</a:t>
            </a:r>
          </a:p>
          <a:p>
            <a:endParaRPr lang="en-US" altLang="en-US" sz="1400" dirty="0" smtClean="0">
              <a:latin typeface="Arial" panose="020B0604020202020204" pitchFamily="34" charset="0"/>
            </a:endParaRP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Explain that the purpose of this exercise is to know the material that was just covered well enough to ask pertinent questions.  Another purpose is to do a review of the material in this section.</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Reinforce that questions must come from the material found in pages 23 – 26.</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Allow up to 5 minutes.</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Ask volunteers to “stump the class”.  To be time appropriate, ask each team for one question only.  Allow 4 questions before you call an end to the exercise.</a:t>
            </a:r>
          </a:p>
          <a:p>
            <a:endParaRPr lang="en-US" altLang="en-US" sz="1400" dirty="0" smtClean="0">
              <a:latin typeface="Arial" panose="020B0604020202020204" pitchFamily="34" charset="0"/>
            </a:endParaRPr>
          </a:p>
          <a:p>
            <a:r>
              <a:rPr lang="en-US" altLang="en-US" sz="1400" dirty="0" smtClean="0">
                <a:latin typeface="Arial" panose="020B0604020202020204" pitchFamily="34" charset="0"/>
              </a:rPr>
              <a:t>Acknowledge all participants.</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4484688"/>
            <a:ext cx="62388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224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21C3122A-ABEC-4CAC-9867-1AB9EF7AD08B}" type="slidenum">
              <a:rPr lang="en-US" smtClean="0"/>
              <a:pPr eaLnBrk="1" hangingPunct="1"/>
              <a:t>29</a:t>
            </a:fld>
            <a:endParaRPr lang="en-US" dirty="0" smtClean="0"/>
          </a:p>
        </p:txBody>
      </p:sp>
      <p:sp>
        <p:nvSpPr>
          <p:cNvPr id="641028" name="Rectangle 2"/>
          <p:cNvSpPr>
            <a:spLocks noGrp="1" noRot="1" noChangeAspect="1" noChangeArrowheads="1" noTextEdit="1"/>
          </p:cNvSpPr>
          <p:nvPr>
            <p:ph type="sldImg"/>
          </p:nvPr>
        </p:nvSpPr>
        <p:spPr>
          <a:xfrm>
            <a:off x="1254125" y="746125"/>
            <a:ext cx="4568825" cy="3427413"/>
          </a:xfrm>
          <a:ln/>
        </p:spPr>
      </p:sp>
      <p:sp>
        <p:nvSpPr>
          <p:cNvPr id="641029" name="Rectangle 3"/>
          <p:cNvSpPr>
            <a:spLocks noGrp="1" noChangeArrowheads="1"/>
          </p:cNvSpPr>
          <p:nvPr>
            <p:ph type="body" idx="1"/>
          </p:nvPr>
        </p:nvSpPr>
        <p:spPr>
          <a:xfrm>
            <a:off x="943611" y="4448853"/>
            <a:ext cx="5189855" cy="43492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Requirements</a:t>
            </a:r>
          </a:p>
          <a:p>
            <a:endParaRPr lang="en-US" dirty="0" smtClean="0"/>
          </a:p>
          <a:p>
            <a:r>
              <a:rPr lang="en-US" dirty="0" smtClean="0"/>
              <a:t>Read page 28.</a:t>
            </a:r>
          </a:p>
          <a:p>
            <a:endParaRPr lang="en-US" dirty="0"/>
          </a:p>
          <a:p>
            <a:r>
              <a:rPr lang="en-US" dirty="0" smtClean="0"/>
              <a:t>Ask if there are questions.</a:t>
            </a:r>
          </a:p>
          <a:p>
            <a:pPr>
              <a:buFontTx/>
              <a:buChar char="•"/>
            </a:pPr>
            <a:endParaRPr lang="en-US" dirty="0" smtClean="0"/>
          </a:p>
          <a:p>
            <a:endParaRPr lang="en-US" dirty="0" smtClean="0"/>
          </a:p>
          <a:p>
            <a:endParaRPr lang="en-US" dirty="0" smtClean="0"/>
          </a:p>
        </p:txBody>
      </p:sp>
    </p:spTree>
    <p:extLst>
      <p:ext uri="{BB962C8B-B14F-4D97-AF65-F5344CB8AC3E}">
        <p14:creationId xmlns:p14="http://schemas.microsoft.com/office/powerpoint/2010/main" val="411766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9F9DC58A-8F77-4EF4-A3ED-4674F74C71BF}" type="slidenum">
              <a:rPr lang="en-US" smtClean="0"/>
              <a:pPr eaLnBrk="1" hangingPunct="1"/>
              <a:t>3</a:t>
            </a:fld>
            <a:endParaRPr lang="en-US" dirty="0" smtClean="0"/>
          </a:p>
        </p:txBody>
      </p:sp>
      <p:sp>
        <p:nvSpPr>
          <p:cNvPr id="133125" name="Rectangle 2"/>
          <p:cNvSpPr>
            <a:spLocks noGrp="1" noRot="1" noChangeAspect="1" noChangeArrowheads="1" noTextEdit="1"/>
          </p:cNvSpPr>
          <p:nvPr>
            <p:ph type="sldImg"/>
          </p:nvPr>
        </p:nvSpPr>
        <p:spPr>
          <a:xfrm>
            <a:off x="1214438" y="696913"/>
            <a:ext cx="4662487" cy="3498850"/>
          </a:xfrm>
          <a:solidFill>
            <a:srgbClr val="FFFFFF"/>
          </a:solidFill>
          <a:ln/>
        </p:spPr>
      </p:sp>
      <p:sp>
        <p:nvSpPr>
          <p:cNvPr id="133126" name="Rectangle 3"/>
          <p:cNvSpPr>
            <a:spLocks noGrp="1" noChangeArrowheads="1"/>
          </p:cNvSpPr>
          <p:nvPr>
            <p:ph type="body" idx="1"/>
          </p:nvPr>
        </p:nvSpPr>
        <p:spPr>
          <a:xfrm>
            <a:off x="945250" y="4424452"/>
            <a:ext cx="5199684" cy="4271548"/>
          </a:xfrm>
          <a:solidFill>
            <a:srgbClr val="FFFFFF"/>
          </a:solidFill>
          <a:ln>
            <a:solidFill>
              <a:srgbClr val="000000"/>
            </a:solidFill>
          </a:ln>
        </p:spPr>
        <p:txBody>
          <a:bodyPr/>
          <a:lstStyle/>
          <a:p>
            <a:pPr lvl="0"/>
            <a:r>
              <a:rPr lang="en-US" b="1" dirty="0"/>
              <a:t>Course Purpose</a:t>
            </a:r>
            <a:r>
              <a:rPr lang="en-US" b="1" dirty="0" smtClean="0"/>
              <a:t>:</a:t>
            </a:r>
            <a:endParaRPr lang="en-US" dirty="0">
              <a:solidFill>
                <a:srgbClr val="FF0000"/>
              </a:solidFill>
            </a:endParaRPr>
          </a:p>
          <a:p>
            <a:r>
              <a:rPr lang="en-US" dirty="0" smtClean="0"/>
              <a:t>Read course purpose.</a:t>
            </a:r>
          </a:p>
          <a:p>
            <a:r>
              <a:rPr lang="en-US" dirty="0" smtClean="0"/>
              <a:t>	</a:t>
            </a:r>
          </a:p>
          <a:p>
            <a:r>
              <a:rPr lang="en-US" dirty="0" smtClean="0"/>
              <a:t>	Ask “who uses chemicals to do their job?”</a:t>
            </a:r>
          </a:p>
          <a:p>
            <a:r>
              <a:rPr lang="en-US" dirty="0" smtClean="0"/>
              <a:t>	</a:t>
            </a:r>
          </a:p>
          <a:p>
            <a:r>
              <a:rPr lang="en-US" dirty="0" smtClean="0"/>
              <a:t>	</a:t>
            </a:r>
          </a:p>
          <a:p>
            <a:r>
              <a:rPr lang="en-US" dirty="0"/>
              <a:t>	</a:t>
            </a:r>
            <a:r>
              <a:rPr lang="en-US" dirty="0" smtClean="0"/>
              <a:t>Target answer:  All or most.</a:t>
            </a:r>
          </a:p>
          <a:p>
            <a:r>
              <a:rPr lang="en-US" dirty="0" smtClean="0"/>
              <a:t>	</a:t>
            </a:r>
          </a:p>
          <a:p>
            <a:endParaRPr lang="en-US" dirty="0"/>
          </a:p>
          <a:p>
            <a:r>
              <a:rPr lang="en-US" dirty="0" smtClean="0"/>
              <a:t>	Key point:  This class pertains to all attending</a:t>
            </a:r>
            <a:endParaRPr lang="en-US" dirty="0"/>
          </a:p>
          <a:p>
            <a:pPr lvl="1"/>
            <a:endParaRPr lang="en-US" dirty="0"/>
          </a:p>
          <a:p>
            <a:pPr lvl="0"/>
            <a:endParaRPr lang="en-US" b="1" dirty="0" smtClean="0"/>
          </a:p>
          <a:p>
            <a:pPr lvl="0"/>
            <a:r>
              <a:rPr lang="en-US" b="1" dirty="0" smtClean="0"/>
              <a:t>Specific Objectives:</a:t>
            </a:r>
            <a:endParaRPr lang="en-US" dirty="0">
              <a:solidFill>
                <a:srgbClr val="FF0000"/>
              </a:solidFill>
            </a:endParaRPr>
          </a:p>
          <a:p>
            <a:r>
              <a:rPr lang="en-US" dirty="0"/>
              <a:t>Read and ask if there are questions.</a:t>
            </a:r>
          </a:p>
          <a:p>
            <a:endParaRPr lang="en-US" b="1" dirty="0" smtClean="0"/>
          </a:p>
          <a:p>
            <a:pPr lvl="0"/>
            <a:r>
              <a:rPr lang="en-US" b="1" dirty="0" smtClean="0"/>
              <a:t>Objective </a:t>
            </a:r>
            <a:r>
              <a:rPr lang="en-US" b="1" dirty="0"/>
              <a:t>Measurement</a:t>
            </a:r>
            <a:r>
              <a:rPr lang="en-US" b="1" dirty="0" smtClean="0"/>
              <a:t>:</a:t>
            </a:r>
            <a:endParaRPr lang="en-US" dirty="0">
              <a:solidFill>
                <a:srgbClr val="FF0000"/>
              </a:solidFill>
            </a:endParaRPr>
          </a:p>
          <a:p>
            <a:r>
              <a:rPr lang="en-US" dirty="0" smtClean="0"/>
              <a:t>Read and ask if there are questions.</a:t>
            </a:r>
            <a:endParaRPr lang="en-US" dirty="0"/>
          </a:p>
          <a:p>
            <a:endParaRPr lang="en-US" dirty="0" smtClean="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4913312"/>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043" y="5684747"/>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stretch>
            <a:fillRect/>
          </a:stretch>
        </p:blipFill>
        <p:spPr>
          <a:xfrm>
            <a:off x="1194263" y="6399414"/>
            <a:ext cx="683284" cy="579687"/>
          </a:xfrm>
          <a:prstGeom prst="rect">
            <a:avLst/>
          </a:prstGeom>
          <a:ln>
            <a:solidFill>
              <a:schemeClr val="tx1"/>
            </a:solidFill>
          </a:ln>
        </p:spPr>
      </p:pic>
    </p:spTree>
    <p:extLst>
      <p:ext uri="{BB962C8B-B14F-4D97-AF65-F5344CB8AC3E}">
        <p14:creationId xmlns:p14="http://schemas.microsoft.com/office/powerpoint/2010/main" val="1832978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3738"/>
            <a:ext cx="4686300" cy="3514725"/>
          </a:xfrm>
        </p:spPr>
      </p:sp>
      <p:sp>
        <p:nvSpPr>
          <p:cNvPr id="3" name="Notes Placeholder 2"/>
          <p:cNvSpPr>
            <a:spLocks noGrp="1"/>
          </p:cNvSpPr>
          <p:nvPr>
            <p:ph type="body" idx="1"/>
          </p:nvPr>
        </p:nvSpPr>
        <p:spPr/>
        <p:txBody>
          <a:bodyPr/>
          <a:lstStyle/>
          <a:p>
            <a:pPr marL="274047" indent="-274047"/>
            <a:endParaRPr lang="en-US" b="1" dirty="0" smtClean="0"/>
          </a:p>
          <a:p>
            <a:pPr marL="274047" indent="-274047"/>
            <a:r>
              <a:rPr lang="en-US" b="1" dirty="0" smtClean="0"/>
              <a:t>Label Requirements</a:t>
            </a:r>
          </a:p>
          <a:p>
            <a:pPr marL="274047" indent="-274047"/>
            <a:endParaRPr lang="en-US" dirty="0"/>
          </a:p>
          <a:p>
            <a:r>
              <a:rPr lang="en-US" dirty="0" smtClean="0"/>
              <a:t>As you read each bullet,  point to the location of each on the slide.</a:t>
            </a:r>
          </a:p>
          <a:p>
            <a:endParaRPr lang="en-US" dirty="0"/>
          </a:p>
          <a:p>
            <a:r>
              <a:rPr lang="en-US" dirty="0" smtClean="0"/>
              <a:t>Ask if there are questions.</a:t>
            </a:r>
            <a:endParaRPr lang="en-US" dirty="0"/>
          </a:p>
        </p:txBody>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30</a:t>
            </a:fld>
            <a:endParaRPr lang="en-US" dirty="0"/>
          </a:p>
        </p:txBody>
      </p:sp>
    </p:spTree>
    <p:extLst>
      <p:ext uri="{BB962C8B-B14F-4D97-AF65-F5344CB8AC3E}">
        <p14:creationId xmlns:p14="http://schemas.microsoft.com/office/powerpoint/2010/main" val="3676210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31</a:t>
            </a:fld>
            <a:endParaRPr lang="en-US" dirty="0"/>
          </a:p>
        </p:txBody>
      </p:sp>
      <p:sp>
        <p:nvSpPr>
          <p:cNvPr id="7" name="Notes Placeholder 2"/>
          <p:cNvSpPr>
            <a:spLocks noGrp="1"/>
          </p:cNvSpPr>
          <p:nvPr>
            <p:ph type="body" idx="3"/>
          </p:nvPr>
        </p:nvSpPr>
        <p:spPr>
          <a:xfrm>
            <a:off x="707708" y="4450478"/>
            <a:ext cx="5661660" cy="4216241"/>
          </a:xfrm>
        </p:spPr>
        <p:txBody>
          <a:bodyPr/>
          <a:lstStyle/>
          <a:p>
            <a:r>
              <a:rPr lang="en-US" sz="1400" dirty="0" smtClean="0"/>
              <a:t>Explain that it is unlikely that all of the participants will remember each bullet under each pictogram.  It is important, however, that they understand what they are handling, working with or even what chemical hazards are in their working environment.  To that end, it is important to know what each pictogram represents.</a:t>
            </a:r>
          </a:p>
          <a:p>
            <a:endParaRPr lang="en-US" sz="1400" dirty="0"/>
          </a:p>
          <a:p>
            <a:r>
              <a:rPr lang="en-US" sz="1400" dirty="0" smtClean="0"/>
              <a:t>Go through each pictogram and generally explain what each represents.</a:t>
            </a:r>
          </a:p>
          <a:p>
            <a:endParaRPr lang="en-US" sz="1400" dirty="0"/>
          </a:p>
          <a:p>
            <a:r>
              <a:rPr lang="en-US" sz="1400" dirty="0" smtClean="0"/>
              <a:t>Explain that there is going to be quiz on the next page, so you are going to give the participants 5 minutes to study.  First, you will give them 3 minutes to study by themselves and then 3 minutes to study with their partner.</a:t>
            </a:r>
          </a:p>
          <a:p>
            <a:endParaRPr lang="en-US" sz="1400" dirty="0"/>
          </a:p>
          <a:p>
            <a:r>
              <a:rPr lang="en-US" sz="1400" dirty="0" smtClean="0"/>
              <a:t>Ask if there are questions.</a:t>
            </a:r>
          </a:p>
          <a:p>
            <a:endParaRPr lang="en-US" sz="1400" dirty="0"/>
          </a:p>
          <a:p>
            <a:r>
              <a:rPr lang="en-US" sz="1400" dirty="0" smtClean="0"/>
              <a:t>Give participants 5 minutes to study by themselves.</a:t>
            </a:r>
          </a:p>
          <a:p>
            <a:endParaRPr lang="en-US" sz="1400" dirty="0"/>
          </a:p>
          <a:p>
            <a:r>
              <a:rPr lang="en-US" sz="1400" dirty="0" smtClean="0"/>
              <a:t>Give participants 3 minutes to study with a partner.</a:t>
            </a:r>
            <a:endParaRPr lang="en-US" sz="1400" dirty="0"/>
          </a:p>
        </p:txBody>
      </p:sp>
    </p:spTree>
    <p:extLst>
      <p:ext uri="{BB962C8B-B14F-4D97-AF65-F5344CB8AC3E}">
        <p14:creationId xmlns:p14="http://schemas.microsoft.com/office/powerpoint/2010/main" val="2986994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2313"/>
            <a:ext cx="4686300" cy="3514725"/>
          </a:xfrm>
        </p:spPr>
      </p:sp>
      <p:sp>
        <p:nvSpPr>
          <p:cNvPr id="3" name="Notes Placeholder 2"/>
          <p:cNvSpPr>
            <a:spLocks noGrp="1"/>
          </p:cNvSpPr>
          <p:nvPr>
            <p:ph type="body" idx="1"/>
          </p:nvPr>
        </p:nvSpPr>
        <p:spPr/>
        <p:txBody>
          <a:bodyPr/>
          <a:lstStyle/>
          <a:p>
            <a:r>
              <a:rPr lang="en-US" b="1" dirty="0" smtClean="0"/>
              <a:t>Draw a line from the hazard to the correct pictogram</a:t>
            </a:r>
          </a:p>
          <a:p>
            <a:r>
              <a:rPr lang="en-US" dirty="0"/>
              <a:t>	</a:t>
            </a:r>
            <a:r>
              <a:rPr lang="en-US" dirty="0" smtClean="0"/>
              <a:t>In teams of two ask participants to draw a line from each hazard to 	the correct pictogram. Ask each team to share one word at a time.</a:t>
            </a:r>
          </a:p>
          <a:p>
            <a:pPr algn="ctr"/>
            <a:r>
              <a:rPr lang="en-US" dirty="0" smtClean="0"/>
              <a:t>Corrosion</a:t>
            </a:r>
          </a:p>
          <a:p>
            <a:pPr algn="ctr"/>
            <a:endParaRPr lang="en-US" sz="800" dirty="0"/>
          </a:p>
          <a:p>
            <a:pPr algn="ctr"/>
            <a:r>
              <a:rPr lang="en-US" dirty="0" smtClean="0"/>
              <a:t>Oxidizers</a:t>
            </a:r>
          </a:p>
          <a:p>
            <a:pPr algn="ctr"/>
            <a:endParaRPr lang="en-US" sz="800" dirty="0"/>
          </a:p>
          <a:p>
            <a:pPr algn="ctr"/>
            <a:r>
              <a:rPr lang="en-US" dirty="0" smtClean="0"/>
              <a:t>Health</a:t>
            </a:r>
          </a:p>
          <a:p>
            <a:pPr algn="ctr"/>
            <a:endParaRPr lang="en-US" sz="800" dirty="0"/>
          </a:p>
          <a:p>
            <a:pPr algn="ctr"/>
            <a:r>
              <a:rPr lang="en-US" dirty="0"/>
              <a:t>Acute </a:t>
            </a:r>
            <a:r>
              <a:rPr lang="en-US" dirty="0" smtClean="0"/>
              <a:t>Toxicity</a:t>
            </a:r>
          </a:p>
          <a:p>
            <a:pPr algn="ctr"/>
            <a:endParaRPr lang="en-US" sz="800" dirty="0"/>
          </a:p>
          <a:p>
            <a:pPr algn="ctr"/>
            <a:r>
              <a:rPr lang="en-US" dirty="0" smtClean="0"/>
              <a:t>Flammables</a:t>
            </a:r>
          </a:p>
          <a:p>
            <a:pPr algn="ctr"/>
            <a:endParaRPr lang="en-US" sz="800" dirty="0"/>
          </a:p>
          <a:p>
            <a:pPr algn="ctr"/>
            <a:r>
              <a:rPr lang="en-US" dirty="0"/>
              <a:t>Gas Under </a:t>
            </a:r>
            <a:r>
              <a:rPr lang="en-US" dirty="0" smtClean="0"/>
              <a:t>Pressure</a:t>
            </a:r>
          </a:p>
          <a:p>
            <a:pPr algn="ctr"/>
            <a:endParaRPr lang="en-US" sz="800" dirty="0"/>
          </a:p>
          <a:p>
            <a:pPr algn="ctr"/>
            <a:r>
              <a:rPr lang="en-US" dirty="0"/>
              <a:t>Aquatic </a:t>
            </a:r>
            <a:r>
              <a:rPr lang="en-US" dirty="0" smtClean="0"/>
              <a:t>Toxicity</a:t>
            </a:r>
          </a:p>
          <a:p>
            <a:pPr algn="ctr"/>
            <a:endParaRPr lang="en-US" sz="800" dirty="0"/>
          </a:p>
          <a:p>
            <a:pPr algn="ctr"/>
            <a:r>
              <a:rPr lang="en-US" dirty="0" smtClean="0"/>
              <a:t>Explosives</a:t>
            </a:r>
          </a:p>
          <a:p>
            <a:pPr algn="ctr"/>
            <a:endParaRPr lang="en-US" sz="800" dirty="0"/>
          </a:p>
          <a:p>
            <a:pPr algn="ctr"/>
            <a:r>
              <a:rPr lang="en-US" dirty="0"/>
              <a:t>Irritant / Respiratory</a:t>
            </a:r>
          </a:p>
          <a:p>
            <a:endParaRPr lang="en-US" dirty="0"/>
          </a:p>
        </p:txBody>
      </p:sp>
      <p:sp>
        <p:nvSpPr>
          <p:cNvPr id="5" name="Slide Number Placeholder 4"/>
          <p:cNvSpPr>
            <a:spLocks noGrp="1"/>
          </p:cNvSpPr>
          <p:nvPr>
            <p:ph type="sldNum" sz="quarter" idx="11"/>
          </p:nvPr>
        </p:nvSpPr>
        <p:spPr/>
        <p:txBody>
          <a:bodyPr/>
          <a:lstStyle/>
          <a:p>
            <a:pPr>
              <a:defRPr/>
            </a:pPr>
            <a:fld id="{F1E5EAE7-55D8-4A56-996F-31593AF552F0}" type="slidenum">
              <a:rPr lang="en-US" smtClean="0"/>
              <a:pPr>
                <a:defRPr/>
              </a:pPr>
              <a:t>32</a:t>
            </a:fld>
            <a:endParaRPr lang="en-US" dirty="0"/>
          </a:p>
        </p:txBody>
      </p:sp>
      <p:pic>
        <p:nvPicPr>
          <p:cNvPr id="8" name="Picture 7"/>
          <p:cNvPicPr>
            <a:picLocks noChangeAspect="1"/>
          </p:cNvPicPr>
          <p:nvPr/>
        </p:nvPicPr>
        <p:blipFill>
          <a:blip r:embed="rId3"/>
          <a:stretch>
            <a:fillRect/>
          </a:stretch>
        </p:blipFill>
        <p:spPr>
          <a:xfrm>
            <a:off x="1135581" y="6930801"/>
            <a:ext cx="808581" cy="810518"/>
          </a:xfrm>
          <a:prstGeom prst="rect">
            <a:avLst/>
          </a:prstGeom>
        </p:spPr>
      </p:pic>
      <p:pic>
        <p:nvPicPr>
          <p:cNvPr id="9" name="Picture 8"/>
          <p:cNvPicPr>
            <a:picLocks noChangeAspect="1"/>
          </p:cNvPicPr>
          <p:nvPr/>
        </p:nvPicPr>
        <p:blipFill>
          <a:blip r:embed="rId4"/>
          <a:stretch>
            <a:fillRect/>
          </a:stretch>
        </p:blipFill>
        <p:spPr>
          <a:xfrm>
            <a:off x="5177515" y="5901093"/>
            <a:ext cx="786240" cy="785940"/>
          </a:xfrm>
          <a:prstGeom prst="rect">
            <a:avLst/>
          </a:prstGeom>
        </p:spPr>
      </p:pic>
      <p:pic>
        <p:nvPicPr>
          <p:cNvPr id="10" name="Picture 9"/>
          <p:cNvPicPr>
            <a:picLocks noChangeAspect="1"/>
          </p:cNvPicPr>
          <p:nvPr/>
        </p:nvPicPr>
        <p:blipFill>
          <a:blip r:embed="rId5"/>
          <a:stretch>
            <a:fillRect/>
          </a:stretch>
        </p:blipFill>
        <p:spPr>
          <a:xfrm>
            <a:off x="5179290" y="6685536"/>
            <a:ext cx="747905" cy="747620"/>
          </a:xfrm>
          <a:prstGeom prst="rect">
            <a:avLst/>
          </a:prstGeom>
        </p:spPr>
      </p:pic>
      <p:pic>
        <p:nvPicPr>
          <p:cNvPr id="12" name="Picture 11"/>
          <p:cNvPicPr>
            <a:picLocks noChangeAspect="1"/>
          </p:cNvPicPr>
          <p:nvPr/>
        </p:nvPicPr>
        <p:blipFill>
          <a:blip r:embed="rId6"/>
          <a:stretch>
            <a:fillRect/>
          </a:stretch>
        </p:blipFill>
        <p:spPr>
          <a:xfrm>
            <a:off x="5101552" y="7293424"/>
            <a:ext cx="938167" cy="939112"/>
          </a:xfrm>
          <a:prstGeom prst="rect">
            <a:avLst/>
          </a:prstGeom>
        </p:spPr>
      </p:pic>
      <p:pic>
        <p:nvPicPr>
          <p:cNvPr id="13" name="Picture 12"/>
          <p:cNvPicPr>
            <a:picLocks noChangeAspect="1"/>
          </p:cNvPicPr>
          <p:nvPr/>
        </p:nvPicPr>
        <p:blipFill>
          <a:blip r:embed="rId7"/>
          <a:stretch>
            <a:fillRect/>
          </a:stretch>
        </p:blipFill>
        <p:spPr>
          <a:xfrm>
            <a:off x="1174269" y="5348780"/>
            <a:ext cx="798975" cy="799779"/>
          </a:xfrm>
          <a:prstGeom prst="rect">
            <a:avLst/>
          </a:prstGeom>
        </p:spPr>
      </p:pic>
      <p:pic>
        <p:nvPicPr>
          <p:cNvPr id="14" name="Picture 13"/>
          <p:cNvPicPr>
            <a:picLocks noChangeAspect="1"/>
          </p:cNvPicPr>
          <p:nvPr/>
        </p:nvPicPr>
        <p:blipFill>
          <a:blip r:embed="rId8"/>
          <a:stretch>
            <a:fillRect/>
          </a:stretch>
        </p:blipFill>
        <p:spPr>
          <a:xfrm>
            <a:off x="1140405" y="6085105"/>
            <a:ext cx="832839" cy="832521"/>
          </a:xfrm>
          <a:prstGeom prst="rect">
            <a:avLst/>
          </a:prstGeom>
        </p:spPr>
      </p:pic>
      <p:pic>
        <p:nvPicPr>
          <p:cNvPr id="18" name="Picture 17"/>
          <p:cNvPicPr>
            <a:picLocks noChangeAspect="1"/>
          </p:cNvPicPr>
          <p:nvPr/>
        </p:nvPicPr>
        <p:blipFill>
          <a:blip r:embed="rId9"/>
          <a:stretch>
            <a:fillRect/>
          </a:stretch>
        </p:blipFill>
        <p:spPr>
          <a:xfrm>
            <a:off x="5246069" y="5289667"/>
            <a:ext cx="614346" cy="614965"/>
          </a:xfrm>
          <a:prstGeom prst="rect">
            <a:avLst/>
          </a:prstGeom>
        </p:spPr>
      </p:pic>
      <p:pic>
        <p:nvPicPr>
          <p:cNvPr id="1026" name="Picture 2" descr="https://upload.wikimedia.org/wikipedia/commons/thumb/2/21/GHS-pictogram-silhouette.svg/1024px-GHS-pictogram-silhouette.s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94908" y="8076370"/>
            <a:ext cx="751456" cy="7522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1"/>
          <a:stretch>
            <a:fillRect/>
          </a:stretch>
        </p:blipFill>
        <p:spPr>
          <a:xfrm>
            <a:off x="1129402" y="7741319"/>
            <a:ext cx="820941" cy="833923"/>
          </a:xfrm>
          <a:prstGeom prst="rect">
            <a:avLst/>
          </a:prstGeom>
        </p:spPr>
      </p:pic>
      <p:pic>
        <p:nvPicPr>
          <p:cNvPr id="1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3276" y="4720231"/>
            <a:ext cx="62388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3843337" y="5285381"/>
            <a:ext cx="1351571" cy="237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a:off x="1785937" y="5675312"/>
            <a:ext cx="1371600" cy="2209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3843337" y="6085105"/>
            <a:ext cx="1402732" cy="2147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V="1">
            <a:off x="4104840" y="6464728"/>
            <a:ext cx="1141229" cy="1180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3972236" y="6842995"/>
            <a:ext cx="1273833" cy="8026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flipV="1">
            <a:off x="1864367" y="5896312"/>
            <a:ext cx="912170" cy="1262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H="1">
            <a:off x="1831030" y="6361112"/>
            <a:ext cx="1250307" cy="8110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H="1" flipV="1">
            <a:off x="1831029" y="6671663"/>
            <a:ext cx="1294621" cy="13359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4285784" y="7218216"/>
            <a:ext cx="965962" cy="1014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79827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047" indent="-274047"/>
            <a:r>
              <a:rPr lang="en-US" sz="1400" b="1" dirty="0" smtClean="0"/>
              <a:t>Label </a:t>
            </a:r>
            <a:r>
              <a:rPr lang="en-US" sz="1400" b="1" dirty="0"/>
              <a:t>Requirements</a:t>
            </a:r>
          </a:p>
          <a:p>
            <a:pPr marL="274047" indent="-274047"/>
            <a:endParaRPr lang="en-US" sz="1400" dirty="0"/>
          </a:p>
          <a:p>
            <a:pPr marL="274047" indent="-274047"/>
            <a:r>
              <a:rPr lang="en-US" sz="1400" dirty="0" smtClean="0"/>
              <a:t>Go through the six label requirements and use a pointer to highlight each as you go through them.</a:t>
            </a:r>
          </a:p>
          <a:p>
            <a:pPr marL="274047" indent="-274047"/>
            <a:endParaRPr lang="en-US" sz="1400" dirty="0"/>
          </a:p>
          <a:p>
            <a:pPr marL="274047" indent="-274047"/>
            <a:r>
              <a:rPr lang="en-US" sz="1400" dirty="0" smtClean="0"/>
              <a:t>Ask if there are questions.</a:t>
            </a:r>
          </a:p>
          <a:p>
            <a:pPr marL="274047" indent="-274047"/>
            <a:endParaRPr lang="en-US" sz="1400" dirty="0"/>
          </a:p>
          <a:p>
            <a:pPr marL="274047" indent="-274047"/>
            <a:r>
              <a:rPr lang="en-US" sz="1400" dirty="0" smtClean="0"/>
              <a:t>Read:  </a:t>
            </a:r>
          </a:p>
          <a:p>
            <a:pPr marL="274047" indent="-274047"/>
            <a:endParaRPr lang="en-US" sz="1400" dirty="0"/>
          </a:p>
          <a:p>
            <a:pPr marL="229435" indent="-229435">
              <a:buFont typeface="+mj-lt"/>
              <a:buAutoNum type="arabicParenR"/>
            </a:pPr>
            <a:r>
              <a:rPr lang="en-US" sz="1400" dirty="0"/>
              <a:t>These requirements do not have to be </a:t>
            </a:r>
            <a:r>
              <a:rPr lang="en-US" sz="1400" dirty="0" smtClean="0"/>
              <a:t>listed on the </a:t>
            </a:r>
            <a:r>
              <a:rPr lang="en-US" sz="1400" dirty="0"/>
              <a:t>in this </a:t>
            </a:r>
            <a:r>
              <a:rPr lang="en-US" sz="1400" dirty="0" smtClean="0"/>
              <a:t>order.</a:t>
            </a:r>
            <a:endParaRPr lang="en-US" sz="1400" dirty="0"/>
          </a:p>
        </p:txBody>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33</a:t>
            </a:fld>
            <a:endParaRPr lang="en-US" dirty="0"/>
          </a:p>
        </p:txBody>
      </p:sp>
    </p:spTree>
    <p:extLst>
      <p:ext uri="{BB962C8B-B14F-4D97-AF65-F5344CB8AC3E}">
        <p14:creationId xmlns:p14="http://schemas.microsoft.com/office/powerpoint/2010/main" val="182639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2103" y="4303712"/>
            <a:ext cx="6042660" cy="4292441"/>
          </a:xfrm>
        </p:spPr>
        <p:txBody>
          <a:bodyPr/>
          <a:lstStyle/>
          <a:p>
            <a:pPr marL="274047" indent="-274047"/>
            <a:r>
              <a:rPr lang="en-US" b="1" dirty="0"/>
              <a:t>Label </a:t>
            </a:r>
            <a:r>
              <a:rPr lang="en-US" b="1" dirty="0" smtClean="0"/>
              <a:t>Requirements</a:t>
            </a:r>
          </a:p>
          <a:p>
            <a:pPr marL="274047" indent="-274047"/>
            <a:endParaRPr lang="en-US" b="1" dirty="0"/>
          </a:p>
          <a:p>
            <a:pPr marL="731247" lvl="1" indent="-274047"/>
            <a:r>
              <a:rPr lang="en-US" dirty="0" smtClean="0"/>
              <a:t>	</a:t>
            </a:r>
            <a:r>
              <a:rPr lang="en-US" sz="1400" dirty="0" smtClean="0"/>
              <a:t>Ask participants, in teams of two, to write the requirements                        below, that they just went over on the previous page, that corresponds with the number above.  Give the participants 3 minutes to complete.  Ask participants to share their answers one at a time.  </a:t>
            </a:r>
          </a:p>
          <a:p>
            <a:pPr marL="731247" lvl="1" indent="-274047"/>
            <a:endParaRPr lang="en-US" sz="1400" dirty="0" smtClean="0"/>
          </a:p>
          <a:p>
            <a:pPr marL="274047" indent="-274047"/>
            <a:r>
              <a:rPr lang="en-US" sz="1400" dirty="0" smtClean="0"/>
              <a:t>Acknowledge all answers.</a:t>
            </a:r>
          </a:p>
          <a:p>
            <a:pPr marL="274047" indent="-274047"/>
            <a:endParaRPr lang="en-US" sz="1400" dirty="0" smtClean="0"/>
          </a:p>
          <a:p>
            <a:pPr marL="274047" indent="-274047">
              <a:buFont typeface="+mj-lt"/>
              <a:buAutoNum type="arabicParenR"/>
            </a:pPr>
            <a:r>
              <a:rPr lang="en-US" sz="1400" dirty="0" smtClean="0"/>
              <a:t>Product identifier</a:t>
            </a:r>
            <a:endParaRPr lang="en-US" sz="1400" dirty="0"/>
          </a:p>
          <a:p>
            <a:pPr marL="274047" indent="-274047">
              <a:buFont typeface="+mj-lt"/>
              <a:buAutoNum type="arabicParenR"/>
            </a:pPr>
            <a:r>
              <a:rPr lang="en-US" sz="1400" dirty="0"/>
              <a:t>Signal word (Danger or Warning</a:t>
            </a:r>
            <a:r>
              <a:rPr lang="en-US" sz="1400" dirty="0" smtClean="0"/>
              <a:t>)</a:t>
            </a:r>
            <a:endParaRPr lang="en-US" sz="1400" dirty="0"/>
          </a:p>
          <a:p>
            <a:pPr marL="274047" indent="-274047">
              <a:buFont typeface="+mj-lt"/>
              <a:buAutoNum type="arabicParenR"/>
            </a:pPr>
            <a:r>
              <a:rPr lang="en-US" sz="1400" dirty="0"/>
              <a:t>Pictogram(s</a:t>
            </a:r>
            <a:r>
              <a:rPr lang="en-US" sz="1400" dirty="0" smtClean="0"/>
              <a:t>)</a:t>
            </a:r>
            <a:endParaRPr lang="en-US" sz="1400" dirty="0"/>
          </a:p>
          <a:p>
            <a:pPr marL="274047" indent="-274047">
              <a:buFont typeface="+mj-lt"/>
              <a:buAutoNum type="arabicParenR"/>
            </a:pPr>
            <a:r>
              <a:rPr lang="en-US" sz="1400" dirty="0"/>
              <a:t>Hazard </a:t>
            </a:r>
            <a:r>
              <a:rPr lang="en-US" sz="1400" dirty="0" smtClean="0"/>
              <a:t>Statements</a:t>
            </a:r>
            <a:endParaRPr lang="en-US" sz="1400" dirty="0"/>
          </a:p>
          <a:p>
            <a:pPr marL="274047" indent="-274047">
              <a:buFont typeface="+mj-lt"/>
              <a:buAutoNum type="arabicParenR"/>
            </a:pPr>
            <a:r>
              <a:rPr lang="en-US" sz="1400" dirty="0"/>
              <a:t>Precautionary statement(s</a:t>
            </a:r>
            <a:r>
              <a:rPr lang="en-US" sz="1400" dirty="0" smtClean="0"/>
              <a:t>)</a:t>
            </a:r>
            <a:endParaRPr lang="en-US" sz="1400" dirty="0"/>
          </a:p>
          <a:p>
            <a:pPr marL="274047" indent="-274047">
              <a:buFont typeface="+mj-lt"/>
              <a:buAutoNum type="arabicParenR"/>
            </a:pPr>
            <a:r>
              <a:rPr lang="en-US" sz="1400" dirty="0"/>
              <a:t>Name, address, and phone number of the responsible party</a:t>
            </a:r>
          </a:p>
          <a:p>
            <a:endParaRPr lang="en-US" sz="1400" dirty="0"/>
          </a:p>
        </p:txBody>
      </p:sp>
      <p:sp>
        <p:nvSpPr>
          <p:cNvPr id="5" name="Slide Number Placeholder 4"/>
          <p:cNvSpPr>
            <a:spLocks noGrp="1"/>
          </p:cNvSpPr>
          <p:nvPr>
            <p:ph type="sldNum" sz="quarter" idx="11"/>
          </p:nvPr>
        </p:nvSpPr>
        <p:spPr/>
        <p:txBody>
          <a:bodyPr/>
          <a:lstStyle/>
          <a:p>
            <a:pPr>
              <a:defRPr/>
            </a:pPr>
            <a:fld id="{F1E5EAE7-55D8-4A56-996F-31593AF552F0}" type="slidenum">
              <a:rPr lang="en-US" smtClean="0"/>
              <a:pPr>
                <a:defRPr/>
              </a:pPr>
              <a:t>34</a:t>
            </a:fld>
            <a:endParaRPr lang="en-US" dirty="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59" y="4918352"/>
            <a:ext cx="489038" cy="4429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989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35</a:t>
            </a:fld>
            <a:endParaRPr lang="en-US" dirty="0"/>
          </a:p>
        </p:txBody>
      </p:sp>
      <p:sp>
        <p:nvSpPr>
          <p:cNvPr id="6" name="Content Placeholder 6"/>
          <p:cNvSpPr>
            <a:spLocks noGrp="1"/>
          </p:cNvSpPr>
          <p:nvPr>
            <p:ph type="body" idx="1"/>
          </p:nvPr>
        </p:nvSpPr>
        <p:spPr>
          <a:xfrm>
            <a:off x="707708" y="4450478"/>
            <a:ext cx="5661660" cy="4347641"/>
          </a:xfrm>
        </p:spPr>
        <p:txBody>
          <a:bodyPr/>
          <a:lstStyle/>
          <a:p>
            <a:r>
              <a:rPr lang="en-US" dirty="0" smtClean="0"/>
              <a:t>	</a:t>
            </a:r>
            <a:r>
              <a:rPr lang="en-US" sz="1400" dirty="0" smtClean="0"/>
              <a:t>Now ask the participants, individually, to draw a label 	based on the information in their training manual.  Allow 	7-8 minutes to complete.  When they are finished, ask 	participants to share their labels with their partner.  Walk</a:t>
            </a:r>
            <a:r>
              <a:rPr lang="en-US" sz="1400" baseline="0" dirty="0" smtClean="0"/>
              <a:t> </a:t>
            </a:r>
            <a:r>
              <a:rPr lang="en-US" sz="1400" dirty="0" smtClean="0"/>
              <a:t>around the room and provide input to each group.</a:t>
            </a:r>
          </a:p>
          <a:p>
            <a:endParaRPr lang="en-US" sz="1400" dirty="0"/>
          </a:p>
          <a:p>
            <a:r>
              <a:rPr lang="en-US" sz="1400" dirty="0" smtClean="0"/>
              <a:t>Ask if there are questions.</a:t>
            </a:r>
          </a:p>
          <a:p>
            <a:endParaRPr lang="en-US" dirty="0"/>
          </a:p>
          <a:p>
            <a:endParaRPr lang="en-US" dirty="0"/>
          </a:p>
          <a:p>
            <a:r>
              <a:rPr lang="en-US" dirty="0"/>
              <a:t>        </a:t>
            </a:r>
          </a:p>
          <a:p>
            <a:endParaRPr lang="en-US" dirty="0"/>
          </a:p>
          <a:p>
            <a:r>
              <a:rPr lang="en-US" dirty="0"/>
              <a:t>  </a:t>
            </a:r>
          </a:p>
          <a:p>
            <a:endParaRPr lang="en-US"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7" y="4532312"/>
            <a:ext cx="62388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929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12E10962-CD49-4474-B347-E0D8DA77DD35}" type="slidenum">
              <a:rPr lang="en-US" smtClean="0"/>
              <a:pPr eaLnBrk="1" hangingPunct="1"/>
              <a:t>36</a:t>
            </a:fld>
            <a:endParaRPr lang="en-US" dirty="0" smtClean="0"/>
          </a:p>
        </p:txBody>
      </p:sp>
      <p:sp>
        <p:nvSpPr>
          <p:cNvPr id="644100" name="Rectangle 2"/>
          <p:cNvSpPr>
            <a:spLocks noGrp="1" noRot="1" noChangeAspect="1" noChangeArrowheads="1" noTextEdit="1"/>
          </p:cNvSpPr>
          <p:nvPr>
            <p:ph type="sldImg"/>
          </p:nvPr>
        </p:nvSpPr>
        <p:spPr>
          <a:xfrm>
            <a:off x="1254125" y="746125"/>
            <a:ext cx="4568825" cy="3427413"/>
          </a:xfrm>
          <a:ln/>
        </p:spPr>
      </p:sp>
      <p:sp>
        <p:nvSpPr>
          <p:cNvPr id="644101" name="Rectangle 3"/>
          <p:cNvSpPr>
            <a:spLocks noGrp="1" noChangeArrowheads="1"/>
          </p:cNvSpPr>
          <p:nvPr>
            <p:ph type="body" idx="1"/>
          </p:nvPr>
        </p:nvSpPr>
        <p:spPr>
          <a:xfrm>
            <a:off x="943611" y="4448853"/>
            <a:ext cx="5189855" cy="43492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dirty="0" smtClean="0"/>
              <a:t>Exceptions</a:t>
            </a:r>
          </a:p>
          <a:p>
            <a:endParaRPr lang="en-US" sz="1400" dirty="0" smtClean="0"/>
          </a:p>
          <a:p>
            <a:r>
              <a:rPr lang="en-US" sz="1400" dirty="0" smtClean="0"/>
              <a:t>Ask participants to read page 35 to themselves.</a:t>
            </a:r>
          </a:p>
          <a:p>
            <a:endParaRPr lang="en-US" sz="1400" dirty="0"/>
          </a:p>
          <a:p>
            <a:r>
              <a:rPr lang="en-US" sz="1400" dirty="0" smtClean="0"/>
              <a:t>Read the third bullet:</a:t>
            </a:r>
          </a:p>
          <a:p>
            <a:endParaRPr lang="en-US" sz="1400" dirty="0" smtClean="0"/>
          </a:p>
          <a:p>
            <a:r>
              <a:rPr lang="en-US" sz="1400" dirty="0" smtClean="0"/>
              <a:t>“You </a:t>
            </a:r>
            <a:r>
              <a:rPr lang="en-US" sz="1400" dirty="0"/>
              <a:t>are not required to label portable containers into which hazardous chemicals are transferred from labeled containers and are intended only for the immediate use </a:t>
            </a:r>
            <a:r>
              <a:rPr lang="en-US" sz="1400" b="1" i="1" dirty="0"/>
              <a:t>of the employee who makes the </a:t>
            </a:r>
            <a:r>
              <a:rPr lang="en-US" sz="1400" b="1" i="1" dirty="0" smtClean="0"/>
              <a:t>transfer”.</a:t>
            </a:r>
          </a:p>
          <a:p>
            <a:endParaRPr lang="en-US" sz="1400" b="1" i="1" dirty="0" smtClean="0"/>
          </a:p>
          <a:p>
            <a:r>
              <a:rPr lang="en-US" sz="1400" b="1" i="1" dirty="0" smtClean="0"/>
              <a:t>Explain that though OSHA allows this, the shipyards where they work do not.  All portable containers must be labeled.</a:t>
            </a:r>
            <a:endParaRPr lang="en-US" sz="1400" b="1" i="1" dirty="0"/>
          </a:p>
          <a:p>
            <a:endParaRPr lang="en-US" sz="1400" dirty="0" smtClean="0"/>
          </a:p>
          <a:p>
            <a:r>
              <a:rPr lang="en-US" sz="1400" dirty="0" smtClean="0"/>
              <a:t>Ask if there are questions.</a:t>
            </a:r>
          </a:p>
        </p:txBody>
      </p:sp>
    </p:spTree>
    <p:extLst>
      <p:ext uri="{BB962C8B-B14F-4D97-AF65-F5344CB8AC3E}">
        <p14:creationId xmlns:p14="http://schemas.microsoft.com/office/powerpoint/2010/main" val="3864422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2E32857D-97E3-4239-9124-437B35EDAE73}" type="slidenum">
              <a:rPr lang="en-US" smtClean="0"/>
              <a:pPr eaLnBrk="1" hangingPunct="1"/>
              <a:t>37</a:t>
            </a:fld>
            <a:endParaRPr lang="en-US" dirty="0" smtClean="0"/>
          </a:p>
        </p:txBody>
      </p:sp>
      <p:sp>
        <p:nvSpPr>
          <p:cNvPr id="645124" name="Rectangle 7"/>
          <p:cNvSpPr txBox="1">
            <a:spLocks noGrp="1" noChangeArrowheads="1"/>
          </p:cNvSpPr>
          <p:nvPr/>
        </p:nvSpPr>
        <p:spPr bwMode="auto">
          <a:xfrm>
            <a:off x="4008706" y="8899328"/>
            <a:ext cx="3066733" cy="46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50" tIns="47124" rIns="94250" bIns="47124"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3688915-EE56-4D35-A85B-DAC4E61B9023}" type="slidenum">
              <a:rPr lang="en-US" sz="1200"/>
              <a:pPr algn="r" eaLnBrk="1" hangingPunct="1"/>
              <a:t>37</a:t>
            </a:fld>
            <a:endParaRPr lang="en-US" sz="1200" dirty="0"/>
          </a:p>
        </p:txBody>
      </p:sp>
      <p:sp>
        <p:nvSpPr>
          <p:cNvPr id="645125" name="Rectangle 2"/>
          <p:cNvSpPr>
            <a:spLocks noGrp="1" noRot="1" noChangeAspect="1" noChangeArrowheads="1" noTextEdit="1"/>
          </p:cNvSpPr>
          <p:nvPr>
            <p:ph type="sldImg"/>
          </p:nvPr>
        </p:nvSpPr>
        <p:spPr>
          <a:ln/>
        </p:spPr>
      </p:sp>
      <p:sp>
        <p:nvSpPr>
          <p:cNvPr id="6451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For each statement below circle ‘T’ for True or ‘F’  for False.</a:t>
            </a:r>
          </a:p>
          <a:p>
            <a:endParaRPr lang="en-US" b="1" dirty="0"/>
          </a:p>
          <a:p>
            <a:r>
              <a:rPr lang="en-US" dirty="0"/>
              <a:t>	</a:t>
            </a:r>
            <a:r>
              <a:rPr lang="en-US" sz="1400" dirty="0"/>
              <a:t>Ask the participants to team up and answer the questions </a:t>
            </a:r>
            <a:r>
              <a:rPr lang="en-US" sz="1400" dirty="0" smtClean="0"/>
              <a:t>	on </a:t>
            </a:r>
            <a:r>
              <a:rPr lang="en-US" sz="1400" dirty="0"/>
              <a:t>page </a:t>
            </a:r>
            <a:r>
              <a:rPr lang="en-US" sz="1400" dirty="0" smtClean="0"/>
              <a:t>36 </a:t>
            </a:r>
            <a:r>
              <a:rPr lang="en-US" sz="1400" dirty="0"/>
              <a:t>collectively.</a:t>
            </a:r>
          </a:p>
          <a:p>
            <a:endParaRPr lang="en-US" sz="1400" dirty="0"/>
          </a:p>
          <a:p>
            <a:r>
              <a:rPr lang="en-US" sz="1400" dirty="0"/>
              <a:t>Allow 4-5 minutes to complete.</a:t>
            </a:r>
          </a:p>
          <a:p>
            <a:endParaRPr lang="en-US" sz="1400" dirty="0"/>
          </a:p>
          <a:p>
            <a:r>
              <a:rPr lang="en-US" sz="1400" dirty="0"/>
              <a:t>Read each question and ask a team to answer.  Acknowledge all answers</a:t>
            </a:r>
            <a:r>
              <a:rPr lang="en-US" dirty="0"/>
              <a:t>.</a:t>
            </a:r>
          </a:p>
          <a:p>
            <a:endParaRPr lang="en-US" b="1" dirty="0" smtClean="0"/>
          </a:p>
          <a:p>
            <a:endParaRPr lang="en-US" b="1" dirty="0" smtClean="0"/>
          </a:p>
        </p:txBody>
      </p:sp>
      <p:graphicFrame>
        <p:nvGraphicFramePr>
          <p:cNvPr id="623621" name="Group 5"/>
          <p:cNvGraphicFramePr>
            <a:graphicFrameLocks noGrp="1"/>
          </p:cNvGraphicFramePr>
          <p:nvPr>
            <p:extLst>
              <p:ext uri="{D42A27DB-BD31-4B8C-83A1-F6EECF244321}">
                <p14:modId xmlns:p14="http://schemas.microsoft.com/office/powerpoint/2010/main" val="3602400874"/>
              </p:ext>
            </p:extLst>
          </p:nvPr>
        </p:nvGraphicFramePr>
        <p:xfrm>
          <a:off x="719137" y="6970712"/>
          <a:ext cx="5583027" cy="1259707"/>
        </p:xfrm>
        <a:graphic>
          <a:graphicData uri="http://schemas.openxmlformats.org/drawingml/2006/table">
            <a:tbl>
              <a:tblPr/>
              <a:tblGrid>
                <a:gridCol w="314537"/>
                <a:gridCol w="314537"/>
                <a:gridCol w="4953953"/>
              </a:tblGrid>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361" marR="94361"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61" marR="94361"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3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One of the pictograms represents an exploding bomb.</a:t>
                      </a:r>
                    </a:p>
                  </a:txBody>
                  <a:tcPr marL="94361" marR="94361"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27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T</a:t>
                      </a:r>
                    </a:p>
                  </a:txBody>
                  <a:tcPr marL="94361" marR="94361"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61" marR="94361"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“signal word” could be either Danger or Warning.</a:t>
                      </a:r>
                      <a:endParaRPr kumimoji="0" lang="en-US" sz="1200" b="0" i="0" u="none" strike="noStrike" cap="none" normalizeH="0" baseline="0" dirty="0" smtClean="0">
                        <a:ln>
                          <a:noFill/>
                        </a:ln>
                        <a:solidFill>
                          <a:srgbClr val="FF0000"/>
                        </a:solidFill>
                        <a:effectLst/>
                        <a:latin typeface="Arial" charset="0"/>
                      </a:endParaRPr>
                    </a:p>
                  </a:txBody>
                  <a:tcPr marL="94361" marR="94361"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56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61" marR="94361"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F</a:t>
                      </a:r>
                    </a:p>
                  </a:txBody>
                  <a:tcPr marL="94361" marR="94361"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3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Every label must have at least 5 elements.</a:t>
                      </a:r>
                    </a:p>
                  </a:txBody>
                  <a:tcPr marL="94361" marR="94361"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61" marR="94361" marT="46836" marB="4683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F</a:t>
                      </a:r>
                    </a:p>
                  </a:txBody>
                  <a:tcPr marL="94361" marR="94361" marT="46836" marB="46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 hazard classification will be either Physical or Mental.</a:t>
                      </a:r>
                    </a:p>
                  </a:txBody>
                  <a:tcPr marL="94361" marR="94361" marT="46836" marB="4683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 name="Picture 6"/>
          <p:cNvPicPr>
            <a:picLocks noChangeAspect="1"/>
          </p:cNvPicPr>
          <p:nvPr/>
        </p:nvPicPr>
        <p:blipFill>
          <a:blip r:embed="rId3"/>
          <a:stretch>
            <a:fillRect/>
          </a:stretch>
        </p:blipFill>
        <p:spPr>
          <a:xfrm>
            <a:off x="890823" y="4913312"/>
            <a:ext cx="564303" cy="492483"/>
          </a:xfrm>
          <a:prstGeom prst="rect">
            <a:avLst/>
          </a:prstGeom>
        </p:spPr>
      </p:pic>
    </p:spTree>
    <p:extLst>
      <p:ext uri="{BB962C8B-B14F-4D97-AF65-F5344CB8AC3E}">
        <p14:creationId xmlns:p14="http://schemas.microsoft.com/office/powerpoint/2010/main" val="3401294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5359362A-62B7-4A17-90E6-DC3237AF4998}" type="slidenum">
              <a:rPr lang="en-US" smtClean="0"/>
              <a:pPr eaLnBrk="1" hangingPunct="1"/>
              <a:t>38</a:t>
            </a:fld>
            <a:endParaRPr lang="en-US" dirty="0" smtClean="0"/>
          </a:p>
        </p:txBody>
      </p:sp>
      <p:sp>
        <p:nvSpPr>
          <p:cNvPr id="646148" name="Rectangle 2"/>
          <p:cNvSpPr>
            <a:spLocks noGrp="1" noRot="1" noChangeAspect="1" noChangeArrowheads="1" noTextEdit="1"/>
          </p:cNvSpPr>
          <p:nvPr>
            <p:ph type="sldImg"/>
          </p:nvPr>
        </p:nvSpPr>
        <p:spPr>
          <a:xfrm>
            <a:off x="1254125" y="746125"/>
            <a:ext cx="4568825" cy="3427413"/>
          </a:xfrm>
          <a:ln/>
        </p:spPr>
      </p:sp>
      <p:sp>
        <p:nvSpPr>
          <p:cNvPr id="646149" name="Rectangle 3"/>
          <p:cNvSpPr>
            <a:spLocks noGrp="1" noChangeArrowheads="1"/>
          </p:cNvSpPr>
          <p:nvPr>
            <p:ph type="body" idx="1"/>
          </p:nvPr>
        </p:nvSpPr>
        <p:spPr>
          <a:xfrm>
            <a:off x="642937" y="4532312"/>
            <a:ext cx="5189855" cy="4217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dirty="0" smtClean="0"/>
              <a:t>Safety Data Sheets</a:t>
            </a:r>
            <a:r>
              <a:rPr lang="en-US" sz="1400" dirty="0" smtClean="0"/>
              <a:t> </a:t>
            </a:r>
          </a:p>
          <a:p>
            <a:endParaRPr lang="en-US" dirty="0" smtClean="0"/>
          </a:p>
          <a:p>
            <a:pPr>
              <a:lnSpc>
                <a:spcPct val="110000"/>
              </a:lnSpc>
            </a:pPr>
            <a:r>
              <a:rPr lang="en-US" sz="1400" dirty="0" smtClean="0"/>
              <a:t>Read page 37.</a:t>
            </a:r>
          </a:p>
          <a:p>
            <a:pPr>
              <a:lnSpc>
                <a:spcPct val="110000"/>
              </a:lnSpc>
            </a:pPr>
            <a:endParaRPr lang="en-US" dirty="0"/>
          </a:p>
          <a:p>
            <a:pPr>
              <a:lnSpc>
                <a:spcPct val="110000"/>
              </a:lnSpc>
            </a:pPr>
            <a:r>
              <a:rPr lang="en-US" dirty="0" smtClean="0"/>
              <a:t>	</a:t>
            </a:r>
            <a:r>
              <a:rPr lang="en-US" sz="1400" dirty="0" smtClean="0"/>
              <a:t>Explain that the SDS has taken the place of the 	MSDS</a:t>
            </a:r>
            <a:r>
              <a:rPr lang="en-US" dirty="0" smtClean="0"/>
              <a:t>.</a:t>
            </a:r>
          </a:p>
        </p:txBody>
      </p:sp>
      <p:pic>
        <p:nvPicPr>
          <p:cNvPr id="2" name="Picture 1"/>
          <p:cNvPicPr>
            <a:picLocks noChangeAspect="1"/>
          </p:cNvPicPr>
          <p:nvPr/>
        </p:nvPicPr>
        <p:blipFill>
          <a:blip r:embed="rId3"/>
          <a:stretch>
            <a:fillRect/>
          </a:stretch>
        </p:blipFill>
        <p:spPr>
          <a:xfrm>
            <a:off x="719137" y="5472232"/>
            <a:ext cx="707197" cy="603556"/>
          </a:xfrm>
          <a:prstGeom prst="rect">
            <a:avLst/>
          </a:prstGeom>
        </p:spPr>
      </p:pic>
    </p:spTree>
    <p:extLst>
      <p:ext uri="{BB962C8B-B14F-4D97-AF65-F5344CB8AC3E}">
        <p14:creationId xmlns:p14="http://schemas.microsoft.com/office/powerpoint/2010/main" val="1014962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A9CA6060-6697-4D0B-8042-329BC5DEB120}" type="slidenum">
              <a:rPr lang="en-US" smtClean="0"/>
              <a:pPr eaLnBrk="1" hangingPunct="1"/>
              <a:t>39</a:t>
            </a:fld>
            <a:endParaRPr lang="en-US" dirty="0" smtClean="0"/>
          </a:p>
        </p:txBody>
      </p:sp>
      <p:sp>
        <p:nvSpPr>
          <p:cNvPr id="647172" name="Rectangle 2"/>
          <p:cNvSpPr>
            <a:spLocks noGrp="1" noRot="1" noChangeAspect="1" noChangeArrowheads="1" noTextEdit="1"/>
          </p:cNvSpPr>
          <p:nvPr>
            <p:ph type="sldImg"/>
          </p:nvPr>
        </p:nvSpPr>
        <p:spPr>
          <a:xfrm>
            <a:off x="1254125" y="746125"/>
            <a:ext cx="4568825" cy="3427413"/>
          </a:xfrm>
          <a:ln/>
        </p:spPr>
      </p:sp>
      <p:sp>
        <p:nvSpPr>
          <p:cNvPr id="647173" name="Rectangle 3"/>
          <p:cNvSpPr>
            <a:spLocks noGrp="1" noChangeArrowheads="1"/>
          </p:cNvSpPr>
          <p:nvPr>
            <p:ph type="body" idx="1"/>
          </p:nvPr>
        </p:nvSpPr>
        <p:spPr>
          <a:xfrm>
            <a:off x="943611" y="4448853"/>
            <a:ext cx="5189855" cy="4217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400" b="1" dirty="0" smtClean="0"/>
              <a:t>Manufacturer and Distributor Requirements</a:t>
            </a:r>
          </a:p>
          <a:p>
            <a:pPr>
              <a:lnSpc>
                <a:spcPct val="90000"/>
              </a:lnSpc>
            </a:pPr>
            <a:endParaRPr lang="en-US" sz="1400" dirty="0" smtClean="0"/>
          </a:p>
          <a:p>
            <a:pPr>
              <a:lnSpc>
                <a:spcPct val="90000"/>
              </a:lnSpc>
            </a:pPr>
            <a:r>
              <a:rPr lang="en-US" sz="1400" dirty="0" smtClean="0"/>
              <a:t>Ask a participant to read the first paragraph.</a:t>
            </a:r>
          </a:p>
          <a:p>
            <a:pPr>
              <a:lnSpc>
                <a:spcPct val="90000"/>
              </a:lnSpc>
            </a:pPr>
            <a:endParaRPr lang="en-US" sz="1400" dirty="0"/>
          </a:p>
          <a:p>
            <a:pPr>
              <a:lnSpc>
                <a:spcPct val="90000"/>
              </a:lnSpc>
            </a:pPr>
            <a:r>
              <a:rPr lang="en-US" sz="1400" dirty="0" smtClean="0"/>
              <a:t>Ask if there are questions.</a:t>
            </a:r>
          </a:p>
          <a:p>
            <a:pPr>
              <a:lnSpc>
                <a:spcPct val="90000"/>
              </a:lnSpc>
            </a:pPr>
            <a:endParaRPr lang="en-US" sz="1400" dirty="0"/>
          </a:p>
          <a:p>
            <a:pPr>
              <a:lnSpc>
                <a:spcPct val="90000"/>
              </a:lnSpc>
            </a:pPr>
            <a:r>
              <a:rPr lang="en-US" sz="1400" dirty="0" smtClean="0"/>
              <a:t>Ask a participant to read the second paragraph.</a:t>
            </a:r>
          </a:p>
          <a:p>
            <a:pPr>
              <a:lnSpc>
                <a:spcPct val="90000"/>
              </a:lnSpc>
            </a:pPr>
            <a:endParaRPr lang="en-US" sz="1400" dirty="0"/>
          </a:p>
          <a:p>
            <a:pPr>
              <a:lnSpc>
                <a:spcPct val="90000"/>
              </a:lnSpc>
            </a:pPr>
            <a:r>
              <a:rPr lang="en-US" sz="1400" dirty="0" smtClean="0"/>
              <a:t>Ask if there are questions.</a:t>
            </a:r>
          </a:p>
          <a:p>
            <a:pPr>
              <a:lnSpc>
                <a:spcPct val="90000"/>
              </a:lnSpc>
            </a:pPr>
            <a:endParaRPr lang="en-US" dirty="0" smtClean="0"/>
          </a:p>
        </p:txBody>
      </p:sp>
    </p:spTree>
    <p:extLst>
      <p:ext uri="{BB962C8B-B14F-4D97-AF65-F5344CB8AC3E}">
        <p14:creationId xmlns:p14="http://schemas.microsoft.com/office/powerpoint/2010/main" val="3869365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xfrm>
            <a:off x="4010342" y="8721945"/>
            <a:ext cx="3066733" cy="4684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1F97E37A-55BB-460D-AE2E-B02DF9F1AC5E}" type="slidenum">
              <a:rPr lang="en-US" smtClean="0"/>
              <a:pPr eaLnBrk="1" hangingPunct="1"/>
              <a:t>4</a:t>
            </a:fld>
            <a:endParaRPr lang="en-US" dirty="0" smtClean="0"/>
          </a:p>
        </p:txBody>
      </p:sp>
      <p:sp>
        <p:nvSpPr>
          <p:cNvPr id="134147" name="Rectangle 2"/>
          <p:cNvSpPr>
            <a:spLocks noGrp="1" noRot="1" noChangeAspect="1" noChangeArrowheads="1" noTextEdit="1"/>
          </p:cNvSpPr>
          <p:nvPr>
            <p:ph type="sldImg"/>
          </p:nvPr>
        </p:nvSpPr>
        <p:spPr>
          <a:xfrm>
            <a:off x="1217613" y="728663"/>
            <a:ext cx="4641850" cy="3482975"/>
          </a:xfrm>
          <a:ln cap="flat"/>
        </p:spPr>
      </p:sp>
      <p:sp>
        <p:nvSpPr>
          <p:cNvPr id="134148" name="Rectangle 3"/>
          <p:cNvSpPr>
            <a:spLocks noGrp="1" noChangeArrowheads="1"/>
          </p:cNvSpPr>
          <p:nvPr>
            <p:ph type="body" idx="1"/>
          </p:nvPr>
        </p:nvSpPr>
        <p:spPr>
          <a:xfrm>
            <a:off x="707708" y="4450478"/>
            <a:ext cx="5661660" cy="3915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en-US" sz="1800" dirty="0" smtClean="0"/>
              <a:t>Read Training Topics and ask if there are any questions. </a:t>
            </a:r>
            <a:endParaRPr lang="en-US" sz="1800" dirty="0"/>
          </a:p>
          <a:p>
            <a:endParaRPr lang="en-US" dirty="0" smtClean="0"/>
          </a:p>
        </p:txBody>
      </p:sp>
    </p:spTree>
    <p:extLst>
      <p:ext uri="{BB962C8B-B14F-4D97-AF65-F5344CB8AC3E}">
        <p14:creationId xmlns:p14="http://schemas.microsoft.com/office/powerpoint/2010/main" val="3102658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D8FF955F-7794-4856-BF0A-01544F4E9435}" type="slidenum">
              <a:rPr lang="en-US" smtClean="0"/>
              <a:pPr eaLnBrk="1" hangingPunct="1"/>
              <a:t>40</a:t>
            </a:fld>
            <a:endParaRPr lang="en-US" dirty="0" smtClean="0"/>
          </a:p>
        </p:txBody>
      </p:sp>
      <p:sp>
        <p:nvSpPr>
          <p:cNvPr id="648196" name="Rectangle 2"/>
          <p:cNvSpPr>
            <a:spLocks noGrp="1" noRot="1" noChangeAspect="1" noChangeArrowheads="1" noTextEdit="1"/>
          </p:cNvSpPr>
          <p:nvPr>
            <p:ph type="sldImg"/>
          </p:nvPr>
        </p:nvSpPr>
        <p:spPr>
          <a:xfrm>
            <a:off x="1254125" y="746125"/>
            <a:ext cx="4568825" cy="3427413"/>
          </a:xfrm>
          <a:ln/>
        </p:spPr>
      </p:sp>
      <p:sp>
        <p:nvSpPr>
          <p:cNvPr id="648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dirty="0" smtClean="0"/>
              <a:t>Employer Responsibilities</a:t>
            </a:r>
          </a:p>
          <a:p>
            <a:endParaRPr lang="en-US" sz="1400" b="1" dirty="0" smtClean="0"/>
          </a:p>
          <a:p>
            <a:pPr marL="117812" lvl="1"/>
            <a:r>
              <a:rPr lang="en-US" sz="1400" dirty="0" smtClean="0"/>
              <a:t>Read page 39 and ask if there are questions.</a:t>
            </a:r>
          </a:p>
          <a:p>
            <a:pPr marL="117812" lvl="1"/>
            <a:endParaRPr lang="en-US" sz="1400" dirty="0"/>
          </a:p>
          <a:p>
            <a:pPr marL="117812" lvl="1"/>
            <a:endParaRPr lang="en-US" dirty="0" smtClean="0"/>
          </a:p>
          <a:p>
            <a:endParaRPr lang="en-US" dirty="0" smtClean="0"/>
          </a:p>
        </p:txBody>
      </p:sp>
    </p:spTree>
    <p:extLst>
      <p:ext uri="{BB962C8B-B14F-4D97-AF65-F5344CB8AC3E}">
        <p14:creationId xmlns:p14="http://schemas.microsoft.com/office/powerpoint/2010/main" val="2937411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568DE127-92E5-4570-A363-96DC878847D1}" type="slidenum">
              <a:rPr lang="en-US" smtClean="0"/>
              <a:pPr eaLnBrk="1" hangingPunct="1"/>
              <a:t>41</a:t>
            </a:fld>
            <a:endParaRPr lang="en-US" dirty="0" smtClean="0"/>
          </a:p>
        </p:txBody>
      </p:sp>
      <p:sp>
        <p:nvSpPr>
          <p:cNvPr id="649220" name="Rectangle 2"/>
          <p:cNvSpPr>
            <a:spLocks noGrp="1" noRot="1" noChangeAspect="1" noChangeArrowheads="1" noTextEdit="1"/>
          </p:cNvSpPr>
          <p:nvPr>
            <p:ph type="sldImg"/>
          </p:nvPr>
        </p:nvSpPr>
        <p:spPr>
          <a:xfrm>
            <a:off x="1254125" y="746125"/>
            <a:ext cx="4568825" cy="3427413"/>
          </a:xfrm>
          <a:ln/>
        </p:spPr>
      </p:sp>
      <p:sp>
        <p:nvSpPr>
          <p:cNvPr id="649221" name="Rectangle 3"/>
          <p:cNvSpPr>
            <a:spLocks noGrp="1" noChangeArrowheads="1"/>
          </p:cNvSpPr>
          <p:nvPr>
            <p:ph type="body" idx="1"/>
          </p:nvPr>
        </p:nvSpPr>
        <p:spPr>
          <a:xfrm>
            <a:off x="719137" y="4379912"/>
            <a:ext cx="5943600" cy="4605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dirty="0" smtClean="0"/>
              <a:t>Employee Responsibilities</a:t>
            </a:r>
          </a:p>
          <a:p>
            <a:endParaRPr lang="en-US" sz="1400" b="1" dirty="0" smtClean="0"/>
          </a:p>
          <a:p>
            <a:r>
              <a:rPr lang="en-US" sz="1400" dirty="0" smtClean="0"/>
              <a:t>Ask a participant to read this page.</a:t>
            </a:r>
          </a:p>
          <a:p>
            <a:endParaRPr lang="en-US" dirty="0"/>
          </a:p>
          <a:p>
            <a:r>
              <a:rPr lang="en-US" dirty="0" smtClean="0"/>
              <a:t>	</a:t>
            </a:r>
            <a:r>
              <a:rPr lang="en-US" sz="1600" dirty="0" smtClean="0"/>
              <a:t>Reinforce the point:  These are your responsibilities!</a:t>
            </a:r>
          </a:p>
          <a:p>
            <a:endParaRPr lang="en-US" sz="1600" dirty="0" smtClean="0"/>
          </a:p>
        </p:txBody>
      </p:sp>
      <p:pic>
        <p:nvPicPr>
          <p:cNvPr id="5" name="Picture 4"/>
          <p:cNvPicPr>
            <a:picLocks noChangeAspect="1"/>
          </p:cNvPicPr>
          <p:nvPr/>
        </p:nvPicPr>
        <p:blipFill>
          <a:blip r:embed="rId3"/>
          <a:stretch>
            <a:fillRect/>
          </a:stretch>
        </p:blipFill>
        <p:spPr>
          <a:xfrm>
            <a:off x="858362" y="5446712"/>
            <a:ext cx="683284" cy="579687"/>
          </a:xfrm>
          <a:prstGeom prst="rect">
            <a:avLst/>
          </a:prstGeom>
          <a:ln>
            <a:solidFill>
              <a:schemeClr val="tx1"/>
            </a:solidFill>
          </a:ln>
        </p:spPr>
      </p:pic>
    </p:spTree>
    <p:extLst>
      <p:ext uri="{BB962C8B-B14F-4D97-AF65-F5344CB8AC3E}">
        <p14:creationId xmlns:p14="http://schemas.microsoft.com/office/powerpoint/2010/main" val="368613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42</a:t>
            </a:fld>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08" y="4450478"/>
            <a:ext cx="623888"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Notes Placeholder 2"/>
          <p:cNvSpPr>
            <a:spLocks noGrp="1"/>
          </p:cNvSpPr>
          <p:nvPr>
            <p:ph type="body" sz="quarter" idx="11"/>
          </p:nvPr>
        </p:nvSpPr>
        <p:spPr/>
        <p:txBody>
          <a:bodyPr/>
          <a:lstStyle/>
          <a:p>
            <a:r>
              <a:rPr lang="en-US" dirty="0" smtClean="0"/>
              <a:t>	</a:t>
            </a:r>
            <a:r>
              <a:rPr lang="en-US" sz="1400" dirty="0" smtClean="0"/>
              <a:t>Read the first sentence and give participants a few 	seconds to </a:t>
            </a:r>
            <a:r>
              <a:rPr lang="en-US" sz="1400" dirty="0"/>
              <a:t>	</a:t>
            </a:r>
            <a:r>
              <a:rPr lang="en-US" sz="1400" dirty="0" smtClean="0"/>
              <a:t>answer.  Read each bullet and provide a few 	seconds to respond.</a:t>
            </a:r>
          </a:p>
          <a:p>
            <a:endParaRPr lang="en-US" sz="1400" dirty="0"/>
          </a:p>
          <a:p>
            <a:r>
              <a:rPr lang="en-US" sz="1400" dirty="0" smtClean="0"/>
              <a:t>When finished asked how many participants answered yes to every bullet.</a:t>
            </a:r>
          </a:p>
          <a:p>
            <a:endParaRPr lang="en-US" sz="1400" dirty="0"/>
          </a:p>
          <a:p>
            <a:r>
              <a:rPr lang="en-US" sz="1400" dirty="0" smtClean="0"/>
              <a:t>Tell the participants that if they did not answer yes to each bullet their “homework” is to turn the “No” into a “Yes”!</a:t>
            </a:r>
            <a:endParaRPr lang="en-US" sz="1400" dirty="0"/>
          </a:p>
        </p:txBody>
      </p:sp>
    </p:spTree>
    <p:extLst>
      <p:ext uri="{BB962C8B-B14F-4D97-AF65-F5344CB8AC3E}">
        <p14:creationId xmlns:p14="http://schemas.microsoft.com/office/powerpoint/2010/main" val="3289624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MSDS – 1994</a:t>
            </a:r>
          </a:p>
          <a:p>
            <a:pPr marL="57359" eaLnBrk="1" hangingPunct="1"/>
            <a:r>
              <a:rPr lang="en-US" sz="1400" dirty="0" smtClean="0"/>
              <a:t>Ask participants to read both paragraphs to themselves.  Allow about one minute to do this.</a:t>
            </a:r>
            <a:endParaRPr lang="en-US" sz="1400" dirty="0"/>
          </a:p>
          <a:p>
            <a:pPr marL="57359" eaLnBrk="1" hangingPunct="1"/>
            <a:endParaRPr lang="en-US" sz="1400" dirty="0"/>
          </a:p>
          <a:p>
            <a:r>
              <a:rPr lang="en-US" sz="1400" b="1" dirty="0"/>
              <a:t>SDS – </a:t>
            </a:r>
            <a:r>
              <a:rPr lang="en-US" sz="1400" b="1" dirty="0" smtClean="0"/>
              <a:t>Current</a:t>
            </a:r>
          </a:p>
          <a:p>
            <a:r>
              <a:rPr lang="en-US" sz="1800" b="1" dirty="0"/>
              <a:t>	</a:t>
            </a:r>
            <a:r>
              <a:rPr lang="en-US" sz="1400" dirty="0" smtClean="0"/>
              <a:t>Ask: Just based on these two paragraphs, what are the 	differences 	between the old MSDS systems and the 	SDS system?</a:t>
            </a:r>
          </a:p>
          <a:p>
            <a:endParaRPr lang="en-US" sz="1400" dirty="0"/>
          </a:p>
          <a:p>
            <a:r>
              <a:rPr lang="en-US" sz="1400" dirty="0" smtClean="0"/>
              <a:t>	Target answer:  A universal and consistent order and 	format.</a:t>
            </a:r>
          </a:p>
          <a:p>
            <a:pPr marL="57359" eaLnBrk="1" hangingPunct="1"/>
            <a:endParaRPr lang="en-US" sz="1400" dirty="0" smtClean="0"/>
          </a:p>
        </p:txBody>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43</a:t>
            </a:fld>
            <a:endParaRPr lang="en-US"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746" y="5980112"/>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30" y="6970712"/>
            <a:ext cx="663110"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1033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Reinforce that SDSs have a universal format and 16 information requirements.</a:t>
            </a:r>
          </a:p>
          <a:p>
            <a:endParaRPr lang="en-US" sz="1400" dirty="0"/>
          </a:p>
          <a:p>
            <a:r>
              <a:rPr lang="en-US" sz="1400" dirty="0" smtClean="0"/>
              <a:t>Go through each one and ask what the participants believe each section means.</a:t>
            </a:r>
          </a:p>
          <a:p>
            <a:endParaRPr lang="en-US" sz="1400" dirty="0"/>
          </a:p>
          <a:p>
            <a:r>
              <a:rPr lang="en-US" sz="1400" dirty="0" smtClean="0"/>
              <a:t>Ask if there are questions.</a:t>
            </a:r>
            <a:endParaRPr lang="en-US" sz="1400" dirty="0"/>
          </a:p>
        </p:txBody>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44</a:t>
            </a:fld>
            <a:endParaRPr lang="en-US" dirty="0"/>
          </a:p>
        </p:txBody>
      </p:sp>
    </p:spTree>
    <p:extLst>
      <p:ext uri="{BB962C8B-B14F-4D97-AF65-F5344CB8AC3E}">
        <p14:creationId xmlns:p14="http://schemas.microsoft.com/office/powerpoint/2010/main" val="2613191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F1E5EAE7-55D8-4A56-996F-31593AF552F0}" type="slidenum">
              <a:rPr lang="en-US" smtClean="0"/>
              <a:pPr>
                <a:defRPr/>
              </a:pPr>
              <a:t>45</a:t>
            </a:fld>
            <a:endParaRPr lang="en-US" dirty="0"/>
          </a:p>
        </p:txBody>
      </p:sp>
      <p:sp>
        <p:nvSpPr>
          <p:cNvPr id="6" name="Content Placeholder 6"/>
          <p:cNvSpPr>
            <a:spLocks noGrp="1"/>
          </p:cNvSpPr>
          <p:nvPr>
            <p:ph type="body" idx="1"/>
          </p:nvPr>
        </p:nvSpPr>
        <p:spPr/>
        <p:txBody>
          <a:bodyPr/>
          <a:lstStyle/>
          <a:p>
            <a:r>
              <a:rPr lang="en-US" dirty="0" smtClean="0"/>
              <a:t>	</a:t>
            </a:r>
          </a:p>
          <a:p>
            <a:r>
              <a:rPr lang="en-US" sz="1400" dirty="0"/>
              <a:t>	</a:t>
            </a:r>
            <a:r>
              <a:rPr lang="en-US" sz="1400" dirty="0" smtClean="0"/>
              <a:t>Ask the participants, individually, to put in the proper 	order.  After 3 or 4 minutes ask them to compare their 	work with that of their partners.  Ask them to come to 	consensus on the proper order. Allow 5-6 minutes to do 	this.  When finished ask if there is any time that would like 	to share their information.</a:t>
            </a:r>
          </a:p>
          <a:p>
            <a:endParaRPr lang="en-US" sz="1400" dirty="0" smtClean="0"/>
          </a:p>
          <a:p>
            <a:r>
              <a:rPr lang="en-US" sz="1400" dirty="0" smtClean="0"/>
              <a:t>	Acknowledge participation.</a:t>
            </a:r>
          </a:p>
          <a:p>
            <a:endParaRPr lang="en-US" sz="1400" dirty="0"/>
          </a:p>
          <a:p>
            <a:r>
              <a:rPr lang="en-US" sz="1400" dirty="0" smtClean="0"/>
              <a:t>	Ask if there are questions.</a:t>
            </a:r>
          </a:p>
          <a:p>
            <a:endParaRPr lang="en-US" dirty="0"/>
          </a:p>
          <a:p>
            <a:endParaRPr lang="en-US" dirty="0"/>
          </a:p>
          <a:p>
            <a:r>
              <a:rPr lang="en-US" dirty="0"/>
              <a:t>        </a:t>
            </a:r>
          </a:p>
          <a:p>
            <a:endParaRPr lang="en-US" dirty="0"/>
          </a:p>
          <a:p>
            <a:r>
              <a:rPr lang="en-US" dirty="0"/>
              <a:t>  </a:t>
            </a:r>
          </a:p>
          <a:p>
            <a:endParaRPr lang="en-US" dirty="0"/>
          </a:p>
        </p:txBody>
      </p:sp>
      <p:pic>
        <p:nvPicPr>
          <p:cNvPr id="7" name="Picture 6"/>
          <p:cNvPicPr>
            <a:picLocks noChangeAspect="1"/>
          </p:cNvPicPr>
          <p:nvPr/>
        </p:nvPicPr>
        <p:blipFill>
          <a:blip r:embed="rId3"/>
          <a:stretch>
            <a:fillRect/>
          </a:stretch>
        </p:blipFill>
        <p:spPr>
          <a:xfrm>
            <a:off x="872272" y="4684712"/>
            <a:ext cx="646232" cy="591363"/>
          </a:xfrm>
          <a:prstGeom prst="rect">
            <a:avLst/>
          </a:prstGeom>
        </p:spPr>
      </p:pic>
    </p:spTree>
    <p:extLst>
      <p:ext uri="{BB962C8B-B14F-4D97-AF65-F5344CB8AC3E}">
        <p14:creationId xmlns:p14="http://schemas.microsoft.com/office/powerpoint/2010/main" val="1869393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6989" indent="-294995" eaLnBrk="0" hangingPunct="0">
              <a:defRPr>
                <a:solidFill>
                  <a:schemeClr val="tx1"/>
                </a:solidFill>
                <a:latin typeface="Arial" charset="0"/>
              </a:defRPr>
            </a:lvl2pPr>
            <a:lvl3pPr marL="1179983" indent="-235996" eaLnBrk="0" hangingPunct="0">
              <a:defRPr>
                <a:solidFill>
                  <a:schemeClr val="tx1"/>
                </a:solidFill>
                <a:latin typeface="Arial" charset="0"/>
              </a:defRPr>
            </a:lvl3pPr>
            <a:lvl4pPr marL="1651976" indent="-235996" eaLnBrk="0" hangingPunct="0">
              <a:defRPr>
                <a:solidFill>
                  <a:schemeClr val="tx1"/>
                </a:solidFill>
                <a:latin typeface="Arial" charset="0"/>
              </a:defRPr>
            </a:lvl4pPr>
            <a:lvl5pPr marL="2123970" indent="-235996" eaLnBrk="0" hangingPunct="0">
              <a:defRPr>
                <a:solidFill>
                  <a:schemeClr val="tx1"/>
                </a:solidFill>
                <a:latin typeface="Arial" charset="0"/>
              </a:defRPr>
            </a:lvl5pPr>
            <a:lvl6pPr marL="2595964" indent="-235996" eaLnBrk="0" fontAlgn="base" hangingPunct="0">
              <a:spcBef>
                <a:spcPct val="0"/>
              </a:spcBef>
              <a:spcAft>
                <a:spcPct val="0"/>
              </a:spcAft>
              <a:defRPr>
                <a:solidFill>
                  <a:schemeClr val="tx1"/>
                </a:solidFill>
                <a:latin typeface="Arial" charset="0"/>
              </a:defRPr>
            </a:lvl6pPr>
            <a:lvl7pPr marL="3067956" indent="-235996" eaLnBrk="0" fontAlgn="base" hangingPunct="0">
              <a:spcBef>
                <a:spcPct val="0"/>
              </a:spcBef>
              <a:spcAft>
                <a:spcPct val="0"/>
              </a:spcAft>
              <a:defRPr>
                <a:solidFill>
                  <a:schemeClr val="tx1"/>
                </a:solidFill>
                <a:latin typeface="Arial" charset="0"/>
              </a:defRPr>
            </a:lvl7pPr>
            <a:lvl8pPr marL="3539949" indent="-235996" eaLnBrk="0" fontAlgn="base" hangingPunct="0">
              <a:spcBef>
                <a:spcPct val="0"/>
              </a:spcBef>
              <a:spcAft>
                <a:spcPct val="0"/>
              </a:spcAft>
              <a:defRPr>
                <a:solidFill>
                  <a:schemeClr val="tx1"/>
                </a:solidFill>
                <a:latin typeface="Arial" charset="0"/>
              </a:defRPr>
            </a:lvl8pPr>
            <a:lvl9pPr marL="4011943" indent="-235996" eaLnBrk="0" fontAlgn="base" hangingPunct="0">
              <a:spcBef>
                <a:spcPct val="0"/>
              </a:spcBef>
              <a:spcAft>
                <a:spcPct val="0"/>
              </a:spcAft>
              <a:defRPr>
                <a:solidFill>
                  <a:schemeClr val="tx1"/>
                </a:solidFill>
                <a:latin typeface="Arial" charset="0"/>
              </a:defRPr>
            </a:lvl9pPr>
          </a:lstStyle>
          <a:p>
            <a:pPr eaLnBrk="1" hangingPunct="1"/>
            <a:fld id="{D4F39003-D2BF-4CE3-B755-74705008341E}" type="slidenum">
              <a:rPr lang="en-US" smtClean="0"/>
              <a:pPr eaLnBrk="1" hangingPunct="1"/>
              <a:t>46</a:t>
            </a:fld>
            <a:endParaRPr lang="en-US" dirty="0" smtClean="0"/>
          </a:p>
        </p:txBody>
      </p:sp>
      <p:sp>
        <p:nvSpPr>
          <p:cNvPr id="6" name="Content Placeholder 6"/>
          <p:cNvSpPr>
            <a:spLocks noGrp="1"/>
          </p:cNvSpPr>
          <p:nvPr>
            <p:ph type="body" idx="3"/>
          </p:nvPr>
        </p:nvSpPr>
        <p:spPr>
          <a:xfrm>
            <a:off x="707708" y="4450478"/>
            <a:ext cx="5661660" cy="4216241"/>
          </a:xfrm>
        </p:spPr>
        <p:txBody>
          <a:bodyPr/>
          <a:lstStyle/>
          <a:p>
            <a:r>
              <a:rPr lang="en-US" dirty="0" smtClean="0"/>
              <a:t>	</a:t>
            </a:r>
          </a:p>
          <a:p>
            <a:endParaRPr lang="en-US" dirty="0"/>
          </a:p>
          <a:p>
            <a:r>
              <a:rPr lang="en-US" dirty="0" smtClean="0"/>
              <a:t>	</a:t>
            </a:r>
          </a:p>
          <a:p>
            <a:r>
              <a:rPr lang="en-US" dirty="0"/>
              <a:t>	</a:t>
            </a:r>
            <a:r>
              <a:rPr lang="en-US" dirty="0" smtClean="0"/>
              <a:t>Ask the participants, individually, to answer the first question (left 	column)  on the screen or the top of their training manual.</a:t>
            </a:r>
          </a:p>
          <a:p>
            <a:endParaRPr lang="en-US" dirty="0" smtClean="0"/>
          </a:p>
          <a:p>
            <a:endParaRPr lang="en-US" dirty="0" smtClean="0"/>
          </a:p>
          <a:p>
            <a:r>
              <a:rPr lang="en-US" dirty="0"/>
              <a:t>	</a:t>
            </a:r>
            <a:r>
              <a:rPr lang="en-US" dirty="0" smtClean="0"/>
              <a:t>Respirator. Face shield. Coveralls or other appropriate body 	protection. Gloves.</a:t>
            </a:r>
            <a:endParaRPr lang="en-US" dirty="0"/>
          </a:p>
          <a:p>
            <a:endParaRPr lang="en-US" dirty="0" smtClean="0"/>
          </a:p>
          <a:p>
            <a:endParaRPr lang="en-US" dirty="0"/>
          </a:p>
          <a:p>
            <a:r>
              <a:rPr lang="en-US" dirty="0"/>
              <a:t>	</a:t>
            </a:r>
            <a:r>
              <a:rPr lang="en-US" dirty="0" smtClean="0"/>
              <a:t> </a:t>
            </a:r>
            <a:r>
              <a:rPr lang="en-US" dirty="0"/>
              <a:t>Ask the participants, individually, to answer the </a:t>
            </a:r>
            <a:r>
              <a:rPr lang="en-US" dirty="0" smtClean="0"/>
              <a:t>second question.</a:t>
            </a:r>
          </a:p>
          <a:p>
            <a:endParaRPr lang="en-US" dirty="0"/>
          </a:p>
          <a:p>
            <a:endParaRPr lang="en-US" dirty="0" smtClean="0"/>
          </a:p>
          <a:p>
            <a:r>
              <a:rPr lang="en-US" dirty="0"/>
              <a:t>	</a:t>
            </a:r>
            <a:r>
              <a:rPr lang="en-US" dirty="0" smtClean="0"/>
              <a:t>Section 8.</a:t>
            </a:r>
          </a:p>
          <a:p>
            <a:endParaRPr lang="en-US" dirty="0"/>
          </a:p>
          <a:p>
            <a:endParaRPr lang="en-US" dirty="0" smtClean="0"/>
          </a:p>
          <a:p>
            <a:r>
              <a:rPr lang="en-US" dirty="0"/>
              <a:t>	</a:t>
            </a:r>
            <a:r>
              <a:rPr lang="en-US" dirty="0" smtClean="0"/>
              <a:t>Using the SDS it was much easier to find the information and it left</a:t>
            </a:r>
          </a:p>
          <a:p>
            <a:r>
              <a:rPr lang="en-US" dirty="0"/>
              <a:t>	</a:t>
            </a:r>
            <a:r>
              <a:rPr lang="en-US" dirty="0" smtClean="0"/>
              <a:t>no room for doubt.</a:t>
            </a:r>
          </a:p>
          <a:p>
            <a:endParaRPr lang="en-US" dirty="0"/>
          </a:p>
          <a:p>
            <a:endParaRPr lang="en-US" dirty="0" smtClean="0"/>
          </a:p>
          <a:p>
            <a:endParaRPr lang="en-US" dirty="0"/>
          </a:p>
          <a:p>
            <a:endParaRPr lang="en-US" dirty="0"/>
          </a:p>
          <a:p>
            <a:endParaRPr lang="en-US" dirty="0"/>
          </a:p>
          <a:p>
            <a:r>
              <a:rPr lang="en-US" dirty="0"/>
              <a:t>  </a:t>
            </a:r>
          </a:p>
          <a:p>
            <a:endParaRPr lang="en-US" dirty="0"/>
          </a:p>
        </p:txBody>
      </p:sp>
      <p:pic>
        <p:nvPicPr>
          <p:cNvPr id="3" name="Picture 2"/>
          <p:cNvPicPr>
            <a:picLocks noChangeAspect="1"/>
          </p:cNvPicPr>
          <p:nvPr/>
        </p:nvPicPr>
        <p:blipFill>
          <a:blip r:embed="rId3"/>
          <a:stretch>
            <a:fillRect/>
          </a:stretch>
        </p:blipFill>
        <p:spPr>
          <a:xfrm>
            <a:off x="834801" y="4450478"/>
            <a:ext cx="695895" cy="591363"/>
          </a:xfrm>
          <a:prstGeom prst="rect">
            <a:avLst/>
          </a:prstGeom>
        </p:spPr>
      </p:pic>
      <p:pic>
        <p:nvPicPr>
          <p:cNvPr id="8" name="Picture 7"/>
          <p:cNvPicPr>
            <a:picLocks noChangeAspect="1"/>
          </p:cNvPicPr>
          <p:nvPr/>
        </p:nvPicPr>
        <p:blipFill>
          <a:blip r:embed="rId4"/>
          <a:stretch>
            <a:fillRect/>
          </a:stretch>
        </p:blipFill>
        <p:spPr>
          <a:xfrm>
            <a:off x="860079" y="5131414"/>
            <a:ext cx="670618" cy="591363"/>
          </a:xfrm>
          <a:prstGeom prst="rect">
            <a:avLst/>
          </a:prstGeom>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193" y="5903912"/>
            <a:ext cx="663110"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76" y="7504112"/>
            <a:ext cx="695896"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6"/>
          <a:stretch>
            <a:fillRect/>
          </a:stretch>
        </p:blipFill>
        <p:spPr>
          <a:xfrm>
            <a:off x="860079" y="8342312"/>
            <a:ext cx="683284" cy="579687"/>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866412" y="6742112"/>
            <a:ext cx="670618" cy="591363"/>
          </a:xfrm>
          <a:prstGeom prst="rect">
            <a:avLst/>
          </a:prstGeom>
        </p:spPr>
      </p:pic>
    </p:spTree>
    <p:extLst>
      <p:ext uri="{BB962C8B-B14F-4D97-AF65-F5344CB8AC3E}">
        <p14:creationId xmlns:p14="http://schemas.microsoft.com/office/powerpoint/2010/main" val="21726212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ctr" hangingPunct="1"/>
            <a:r>
              <a:rPr lang="en-US" sz="1400" dirty="0" smtClean="0"/>
              <a:t>Let participants read page 46 to themselves.</a:t>
            </a:r>
          </a:p>
          <a:p>
            <a:pPr eaLnBrk="1" fontAlgn="ctr" hangingPunct="1"/>
            <a:endParaRPr lang="en-US" sz="1400" dirty="0"/>
          </a:p>
          <a:p>
            <a:pPr eaLnBrk="1" fontAlgn="ctr" hangingPunct="1"/>
            <a:endParaRPr lang="en-US" sz="1400" dirty="0" smtClean="0"/>
          </a:p>
          <a:p>
            <a:pPr eaLnBrk="1" fontAlgn="ctr" hangingPunct="1"/>
            <a:r>
              <a:rPr lang="en-US" sz="1400" dirty="0"/>
              <a:t>	</a:t>
            </a:r>
            <a:r>
              <a:rPr lang="en-US" sz="1400" dirty="0" smtClean="0"/>
              <a:t>This should be fully implemented in your organizations.</a:t>
            </a:r>
          </a:p>
          <a:p>
            <a:pPr eaLnBrk="1" fontAlgn="ctr" hangingPunct="1"/>
            <a:endParaRPr lang="en-US" dirty="0"/>
          </a:p>
          <a:p>
            <a:pPr eaLnBrk="1" fontAlgn="ctr" hangingPunct="1"/>
            <a:endParaRPr lang="en-US" dirty="0" smtClean="0"/>
          </a:p>
          <a:p>
            <a:pPr eaLnBrk="1" fontAlgn="ctr" hangingPunct="1"/>
            <a:endParaRPr lang="en-US" dirty="0"/>
          </a:p>
          <a:p>
            <a:pPr eaLnBrk="1" fontAlgn="ctr" hangingPunct="1"/>
            <a:endParaRPr lang="en-US" dirty="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408" eaLnBrk="0" hangingPunct="0">
              <a:defRPr>
                <a:solidFill>
                  <a:schemeClr val="tx1"/>
                </a:solidFill>
                <a:latin typeface="Arial" charset="0"/>
              </a:defRPr>
            </a:lvl1pPr>
            <a:lvl2pPr marL="752672" indent="-289490" defTabSz="934408" eaLnBrk="0" hangingPunct="0">
              <a:defRPr>
                <a:solidFill>
                  <a:schemeClr val="tx1"/>
                </a:solidFill>
                <a:latin typeface="Arial" charset="0"/>
              </a:defRPr>
            </a:lvl2pPr>
            <a:lvl3pPr marL="1157957" indent="-231592" defTabSz="934408" eaLnBrk="0" hangingPunct="0">
              <a:defRPr>
                <a:solidFill>
                  <a:schemeClr val="tx1"/>
                </a:solidFill>
                <a:latin typeface="Arial" charset="0"/>
              </a:defRPr>
            </a:lvl3pPr>
            <a:lvl4pPr marL="1621141" indent="-231592" defTabSz="934408" eaLnBrk="0" hangingPunct="0">
              <a:defRPr>
                <a:solidFill>
                  <a:schemeClr val="tx1"/>
                </a:solidFill>
                <a:latin typeface="Arial" charset="0"/>
              </a:defRPr>
            </a:lvl4pPr>
            <a:lvl5pPr marL="2084324" indent="-231592" defTabSz="934408" eaLnBrk="0" hangingPunct="0">
              <a:defRPr>
                <a:solidFill>
                  <a:schemeClr val="tx1"/>
                </a:solidFill>
                <a:latin typeface="Arial" charset="0"/>
              </a:defRPr>
            </a:lvl5pPr>
            <a:lvl6pPr marL="2547505" indent="-231592" defTabSz="934408" eaLnBrk="0" fontAlgn="base" hangingPunct="0">
              <a:spcBef>
                <a:spcPct val="0"/>
              </a:spcBef>
              <a:spcAft>
                <a:spcPct val="0"/>
              </a:spcAft>
              <a:defRPr>
                <a:solidFill>
                  <a:schemeClr val="tx1"/>
                </a:solidFill>
                <a:latin typeface="Arial" charset="0"/>
              </a:defRPr>
            </a:lvl6pPr>
            <a:lvl7pPr marL="3010690" indent="-231592" defTabSz="934408" eaLnBrk="0" fontAlgn="base" hangingPunct="0">
              <a:spcBef>
                <a:spcPct val="0"/>
              </a:spcBef>
              <a:spcAft>
                <a:spcPct val="0"/>
              </a:spcAft>
              <a:defRPr>
                <a:solidFill>
                  <a:schemeClr val="tx1"/>
                </a:solidFill>
                <a:latin typeface="Arial" charset="0"/>
              </a:defRPr>
            </a:lvl7pPr>
            <a:lvl8pPr marL="3473873" indent="-231592" defTabSz="934408" eaLnBrk="0" fontAlgn="base" hangingPunct="0">
              <a:spcBef>
                <a:spcPct val="0"/>
              </a:spcBef>
              <a:spcAft>
                <a:spcPct val="0"/>
              </a:spcAft>
              <a:defRPr>
                <a:solidFill>
                  <a:schemeClr val="tx1"/>
                </a:solidFill>
                <a:latin typeface="Arial" charset="0"/>
              </a:defRPr>
            </a:lvl8pPr>
            <a:lvl9pPr marL="3937055" indent="-231592" defTabSz="934408" eaLnBrk="0" fontAlgn="base" hangingPunct="0">
              <a:spcBef>
                <a:spcPct val="0"/>
              </a:spcBef>
              <a:spcAft>
                <a:spcPct val="0"/>
              </a:spcAft>
              <a:defRPr>
                <a:solidFill>
                  <a:schemeClr val="tx1"/>
                </a:solidFill>
                <a:latin typeface="Arial" charset="0"/>
              </a:defRPr>
            </a:lvl9pPr>
          </a:lstStyle>
          <a:p>
            <a:pPr eaLnBrk="1" hangingPunct="1"/>
            <a:fld id="{E42CF4D7-93C2-40B4-A744-CFA1227D9C32}" type="slidenum">
              <a:rPr lang="en-US" smtClean="0"/>
              <a:pPr eaLnBrk="1" hangingPunct="1"/>
              <a:t>47</a:t>
            </a:fld>
            <a:endParaRPr lang="en-US" dirty="0" smtClean="0"/>
          </a:p>
        </p:txBody>
      </p:sp>
      <p:pic>
        <p:nvPicPr>
          <p:cNvPr id="2" name="Picture 1"/>
          <p:cNvPicPr>
            <a:picLocks noChangeAspect="1"/>
          </p:cNvPicPr>
          <p:nvPr/>
        </p:nvPicPr>
        <p:blipFill>
          <a:blip r:embed="rId3"/>
          <a:stretch>
            <a:fillRect/>
          </a:stretch>
        </p:blipFill>
        <p:spPr>
          <a:xfrm>
            <a:off x="947737" y="5141912"/>
            <a:ext cx="707197" cy="609653"/>
          </a:xfrm>
          <a:prstGeom prst="rect">
            <a:avLst/>
          </a:prstGeom>
        </p:spPr>
      </p:pic>
    </p:spTree>
    <p:extLst>
      <p:ext uri="{BB962C8B-B14F-4D97-AF65-F5344CB8AC3E}">
        <p14:creationId xmlns:p14="http://schemas.microsoft.com/office/powerpoint/2010/main" val="1398374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6989" indent="-294995" eaLnBrk="0" hangingPunct="0">
              <a:defRPr>
                <a:solidFill>
                  <a:schemeClr val="tx1"/>
                </a:solidFill>
                <a:latin typeface="Arial" charset="0"/>
              </a:defRPr>
            </a:lvl2pPr>
            <a:lvl3pPr marL="1179983" indent="-235996" eaLnBrk="0" hangingPunct="0">
              <a:defRPr>
                <a:solidFill>
                  <a:schemeClr val="tx1"/>
                </a:solidFill>
                <a:latin typeface="Arial" charset="0"/>
              </a:defRPr>
            </a:lvl3pPr>
            <a:lvl4pPr marL="1651976" indent="-235996" eaLnBrk="0" hangingPunct="0">
              <a:defRPr>
                <a:solidFill>
                  <a:schemeClr val="tx1"/>
                </a:solidFill>
                <a:latin typeface="Arial" charset="0"/>
              </a:defRPr>
            </a:lvl4pPr>
            <a:lvl5pPr marL="2123970" indent="-235996" eaLnBrk="0" hangingPunct="0">
              <a:defRPr>
                <a:solidFill>
                  <a:schemeClr val="tx1"/>
                </a:solidFill>
                <a:latin typeface="Arial" charset="0"/>
              </a:defRPr>
            </a:lvl5pPr>
            <a:lvl6pPr marL="2595964" indent="-235996" eaLnBrk="0" fontAlgn="base" hangingPunct="0">
              <a:spcBef>
                <a:spcPct val="0"/>
              </a:spcBef>
              <a:spcAft>
                <a:spcPct val="0"/>
              </a:spcAft>
              <a:defRPr>
                <a:solidFill>
                  <a:schemeClr val="tx1"/>
                </a:solidFill>
                <a:latin typeface="Arial" charset="0"/>
              </a:defRPr>
            </a:lvl6pPr>
            <a:lvl7pPr marL="3067956" indent="-235996" eaLnBrk="0" fontAlgn="base" hangingPunct="0">
              <a:spcBef>
                <a:spcPct val="0"/>
              </a:spcBef>
              <a:spcAft>
                <a:spcPct val="0"/>
              </a:spcAft>
              <a:defRPr>
                <a:solidFill>
                  <a:schemeClr val="tx1"/>
                </a:solidFill>
                <a:latin typeface="Arial" charset="0"/>
              </a:defRPr>
            </a:lvl7pPr>
            <a:lvl8pPr marL="3539949" indent="-235996" eaLnBrk="0" fontAlgn="base" hangingPunct="0">
              <a:spcBef>
                <a:spcPct val="0"/>
              </a:spcBef>
              <a:spcAft>
                <a:spcPct val="0"/>
              </a:spcAft>
              <a:defRPr>
                <a:solidFill>
                  <a:schemeClr val="tx1"/>
                </a:solidFill>
                <a:latin typeface="Arial" charset="0"/>
              </a:defRPr>
            </a:lvl8pPr>
            <a:lvl9pPr marL="4011943" indent="-235996" eaLnBrk="0" fontAlgn="base" hangingPunct="0">
              <a:spcBef>
                <a:spcPct val="0"/>
              </a:spcBef>
              <a:spcAft>
                <a:spcPct val="0"/>
              </a:spcAft>
              <a:defRPr>
                <a:solidFill>
                  <a:schemeClr val="tx1"/>
                </a:solidFill>
                <a:latin typeface="Arial" charset="0"/>
              </a:defRPr>
            </a:lvl9pPr>
          </a:lstStyle>
          <a:p>
            <a:pPr eaLnBrk="1" hangingPunct="1"/>
            <a:fld id="{1EC281F6-AAAA-40B0-B5D1-CAFAB7ECD76A}" type="slidenum">
              <a:rPr lang="en-US" smtClean="0"/>
              <a:pPr eaLnBrk="1" hangingPunct="1"/>
              <a:t>48</a:t>
            </a:fld>
            <a:endParaRPr lang="en-US" dirty="0" smtClean="0"/>
          </a:p>
        </p:txBody>
      </p:sp>
      <p:sp>
        <p:nvSpPr>
          <p:cNvPr id="653316" name="Rectangle 2"/>
          <p:cNvSpPr>
            <a:spLocks noGrp="1" noRot="1" noChangeAspect="1" noChangeArrowheads="1" noTextEdit="1"/>
          </p:cNvSpPr>
          <p:nvPr>
            <p:ph type="sldImg"/>
          </p:nvPr>
        </p:nvSpPr>
        <p:spPr>
          <a:xfrm>
            <a:off x="1254125" y="746125"/>
            <a:ext cx="4568825" cy="3427413"/>
          </a:xfrm>
          <a:ln/>
        </p:spPr>
      </p:sp>
      <p:sp>
        <p:nvSpPr>
          <p:cNvPr id="653317" name="Rectangle 3"/>
          <p:cNvSpPr>
            <a:spLocks noGrp="1" noChangeArrowheads="1"/>
          </p:cNvSpPr>
          <p:nvPr>
            <p:ph type="body" idx="1"/>
          </p:nvPr>
        </p:nvSpPr>
        <p:spPr>
          <a:xfrm>
            <a:off x="943610" y="4448853"/>
            <a:ext cx="5504393" cy="4374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dirty="0" smtClean="0"/>
              <a:t>Host Yard Rules!</a:t>
            </a:r>
          </a:p>
          <a:p>
            <a:endParaRPr lang="en-US" sz="1400" b="1" dirty="0" smtClean="0"/>
          </a:p>
          <a:p>
            <a:r>
              <a:rPr lang="en-US" sz="1400" dirty="0" smtClean="0"/>
              <a:t>Read page 47.</a:t>
            </a:r>
          </a:p>
          <a:p>
            <a:endParaRPr lang="en-US" sz="1400" b="1" i="1" dirty="0"/>
          </a:p>
          <a:p>
            <a:r>
              <a:rPr lang="en-US" sz="1400" dirty="0" smtClean="0"/>
              <a:t>Site any examples that reinforce these points.</a:t>
            </a:r>
          </a:p>
          <a:p>
            <a:endParaRPr lang="en-US" sz="1400" dirty="0"/>
          </a:p>
          <a:p>
            <a:r>
              <a:rPr lang="en-US" sz="1400" dirty="0" smtClean="0"/>
              <a:t>Ask if there are questions.</a:t>
            </a:r>
          </a:p>
          <a:p>
            <a:endParaRPr lang="en-US" sz="1400" b="1" i="1" dirty="0" smtClean="0"/>
          </a:p>
          <a:p>
            <a:pPr>
              <a:buFontTx/>
              <a:buChar char="•"/>
            </a:pPr>
            <a:endParaRPr lang="en-US" dirty="0" smtClean="0"/>
          </a:p>
        </p:txBody>
      </p:sp>
    </p:spTree>
    <p:extLst>
      <p:ext uri="{BB962C8B-B14F-4D97-AF65-F5344CB8AC3E}">
        <p14:creationId xmlns:p14="http://schemas.microsoft.com/office/powerpoint/2010/main" val="1426830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6989" indent="-294995" eaLnBrk="0" hangingPunct="0">
              <a:defRPr>
                <a:solidFill>
                  <a:schemeClr val="tx1"/>
                </a:solidFill>
                <a:latin typeface="Arial" charset="0"/>
              </a:defRPr>
            </a:lvl2pPr>
            <a:lvl3pPr marL="1179983" indent="-235996" eaLnBrk="0" hangingPunct="0">
              <a:defRPr>
                <a:solidFill>
                  <a:schemeClr val="tx1"/>
                </a:solidFill>
                <a:latin typeface="Arial" charset="0"/>
              </a:defRPr>
            </a:lvl3pPr>
            <a:lvl4pPr marL="1651976" indent="-235996" eaLnBrk="0" hangingPunct="0">
              <a:defRPr>
                <a:solidFill>
                  <a:schemeClr val="tx1"/>
                </a:solidFill>
                <a:latin typeface="Arial" charset="0"/>
              </a:defRPr>
            </a:lvl4pPr>
            <a:lvl5pPr marL="2123970" indent="-235996" eaLnBrk="0" hangingPunct="0">
              <a:defRPr>
                <a:solidFill>
                  <a:schemeClr val="tx1"/>
                </a:solidFill>
                <a:latin typeface="Arial" charset="0"/>
              </a:defRPr>
            </a:lvl5pPr>
            <a:lvl6pPr marL="2595964" indent="-235996" eaLnBrk="0" fontAlgn="base" hangingPunct="0">
              <a:spcBef>
                <a:spcPct val="0"/>
              </a:spcBef>
              <a:spcAft>
                <a:spcPct val="0"/>
              </a:spcAft>
              <a:defRPr>
                <a:solidFill>
                  <a:schemeClr val="tx1"/>
                </a:solidFill>
                <a:latin typeface="Arial" charset="0"/>
              </a:defRPr>
            </a:lvl6pPr>
            <a:lvl7pPr marL="3067956" indent="-235996" eaLnBrk="0" fontAlgn="base" hangingPunct="0">
              <a:spcBef>
                <a:spcPct val="0"/>
              </a:spcBef>
              <a:spcAft>
                <a:spcPct val="0"/>
              </a:spcAft>
              <a:defRPr>
                <a:solidFill>
                  <a:schemeClr val="tx1"/>
                </a:solidFill>
                <a:latin typeface="Arial" charset="0"/>
              </a:defRPr>
            </a:lvl7pPr>
            <a:lvl8pPr marL="3539949" indent="-235996" eaLnBrk="0" fontAlgn="base" hangingPunct="0">
              <a:spcBef>
                <a:spcPct val="0"/>
              </a:spcBef>
              <a:spcAft>
                <a:spcPct val="0"/>
              </a:spcAft>
              <a:defRPr>
                <a:solidFill>
                  <a:schemeClr val="tx1"/>
                </a:solidFill>
                <a:latin typeface="Arial" charset="0"/>
              </a:defRPr>
            </a:lvl8pPr>
            <a:lvl9pPr marL="4011943" indent="-235996" eaLnBrk="0" fontAlgn="base" hangingPunct="0">
              <a:spcBef>
                <a:spcPct val="0"/>
              </a:spcBef>
              <a:spcAft>
                <a:spcPct val="0"/>
              </a:spcAft>
              <a:defRPr>
                <a:solidFill>
                  <a:schemeClr val="tx1"/>
                </a:solidFill>
                <a:latin typeface="Arial" charset="0"/>
              </a:defRPr>
            </a:lvl9pPr>
          </a:lstStyle>
          <a:p>
            <a:pPr eaLnBrk="1" hangingPunct="1"/>
            <a:fld id="{62BCB379-9A6B-4EBE-9C6D-AAA2E07711D5}" type="slidenum">
              <a:rPr lang="en-US" smtClean="0"/>
              <a:pPr eaLnBrk="1" hangingPunct="1"/>
              <a:t>49</a:t>
            </a:fld>
            <a:endParaRPr lang="en-US" dirty="0" smtClean="0"/>
          </a:p>
        </p:txBody>
      </p:sp>
      <p:sp>
        <p:nvSpPr>
          <p:cNvPr id="654340" name="Rectangle 2"/>
          <p:cNvSpPr>
            <a:spLocks noGrp="1" noRot="1" noChangeAspect="1" noChangeArrowheads="1" noTextEdit="1"/>
          </p:cNvSpPr>
          <p:nvPr>
            <p:ph type="sldImg"/>
          </p:nvPr>
        </p:nvSpPr>
        <p:spPr>
          <a:xfrm>
            <a:off x="1254125" y="746125"/>
            <a:ext cx="4568825" cy="3427413"/>
          </a:xfrm>
          <a:ln/>
        </p:spPr>
      </p:sp>
      <p:sp>
        <p:nvSpPr>
          <p:cNvPr id="654341" name="Rectangle 3"/>
          <p:cNvSpPr>
            <a:spLocks noGrp="1" noChangeArrowheads="1"/>
          </p:cNvSpPr>
          <p:nvPr>
            <p:ph type="body" idx="1"/>
          </p:nvPr>
        </p:nvSpPr>
        <p:spPr>
          <a:xfrm>
            <a:off x="943610" y="4448852"/>
            <a:ext cx="5504393" cy="42178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b="1" dirty="0" smtClean="0"/>
              <a:t>Important</a:t>
            </a:r>
          </a:p>
          <a:p>
            <a:endParaRPr lang="en-US" b="1" dirty="0" smtClean="0"/>
          </a:p>
          <a:p>
            <a:r>
              <a:rPr lang="en-US" sz="1400" dirty="0" smtClean="0"/>
              <a:t>Ask a participant to read page 48.</a:t>
            </a:r>
          </a:p>
          <a:p>
            <a:endParaRPr lang="en-US" sz="1400" dirty="0"/>
          </a:p>
          <a:p>
            <a:r>
              <a:rPr lang="en-US" sz="1400" dirty="0" smtClean="0"/>
              <a:t>	Key points:  Know where to dispose of your 	hazardous waste when working off site and be 	sure there is a spill kit and fire extinguisher at 	this 	location</a:t>
            </a:r>
          </a:p>
          <a:p>
            <a:endParaRPr lang="en-US" sz="1400" dirty="0"/>
          </a:p>
          <a:p>
            <a:r>
              <a:rPr lang="en-US" sz="1400" dirty="0" smtClean="0"/>
              <a:t>	If you are not sure of a substance someone is 	using, or 	the hazards the substance presents, ask to see their 	SDS.</a:t>
            </a:r>
          </a:p>
          <a:p>
            <a:endParaRPr lang="en-US" sz="1400" dirty="0"/>
          </a:p>
          <a:p>
            <a:r>
              <a:rPr lang="en-US" sz="1400" dirty="0" smtClean="0"/>
              <a:t>	Know where the SDS’s are kept wherever you </a:t>
            </a:r>
            <a:r>
              <a:rPr lang="en-US" sz="1600" dirty="0" smtClean="0"/>
              <a:t>	are working!</a:t>
            </a:r>
          </a:p>
          <a:p>
            <a:endParaRPr lang="en-US" sz="1600" dirty="0"/>
          </a:p>
          <a:p>
            <a:endParaRPr lang="en-US" sz="1600" dirty="0"/>
          </a:p>
          <a:p>
            <a:endParaRPr lang="en-US" dirty="0" smtClean="0"/>
          </a:p>
          <a:p>
            <a:pPr>
              <a:buFontTx/>
              <a:buChar char="•"/>
            </a:pPr>
            <a:endParaRPr lang="en-US" b="1" i="1" dirty="0" smtClean="0"/>
          </a:p>
        </p:txBody>
      </p:sp>
      <p:pic>
        <p:nvPicPr>
          <p:cNvPr id="2" name="Picture 1"/>
          <p:cNvPicPr>
            <a:picLocks noChangeAspect="1"/>
          </p:cNvPicPr>
          <p:nvPr/>
        </p:nvPicPr>
        <p:blipFill>
          <a:blip r:embed="rId3"/>
          <a:stretch>
            <a:fillRect/>
          </a:stretch>
        </p:blipFill>
        <p:spPr>
          <a:xfrm>
            <a:off x="943609" y="6742112"/>
            <a:ext cx="707197" cy="609653"/>
          </a:xfrm>
          <a:prstGeom prst="rect">
            <a:avLst/>
          </a:prstGeom>
        </p:spPr>
      </p:pic>
    </p:spTree>
    <p:extLst>
      <p:ext uri="{BB962C8B-B14F-4D97-AF65-F5344CB8AC3E}">
        <p14:creationId xmlns:p14="http://schemas.microsoft.com/office/powerpoint/2010/main" val="1128535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937AB940-6A1F-409E-A723-E601F2B0C626}" type="slidenum">
              <a:rPr lang="en-US" smtClean="0"/>
              <a:pPr eaLnBrk="1" hangingPunct="1"/>
              <a:t>5</a:t>
            </a:fld>
            <a:endParaRPr lang="en-US" dirty="0" smtClean="0"/>
          </a:p>
        </p:txBody>
      </p:sp>
      <p:sp>
        <p:nvSpPr>
          <p:cNvPr id="2" name="Rectangle 1"/>
          <p:cNvSpPr/>
          <p:nvPr/>
        </p:nvSpPr>
        <p:spPr>
          <a:xfrm>
            <a:off x="707708" y="4450478"/>
            <a:ext cx="5661660" cy="3300904"/>
          </a:xfrm>
          <a:prstGeom prst="rect">
            <a:avLst/>
          </a:prstGeom>
        </p:spPr>
        <p:txBody>
          <a:bodyPr wrap="square">
            <a:spAutoFit/>
          </a:bodyPr>
          <a:lstStyle/>
          <a:p>
            <a:pPr eaLnBrk="1" hangingPunct="1"/>
            <a:r>
              <a:rPr lang="en-US" altLang="en-US" dirty="0">
                <a:latin typeface="Arial" panose="020B0604020202020204" pitchFamily="34" charset="0"/>
              </a:rPr>
              <a:t>Handout Pre/Post Test and </a:t>
            </a:r>
            <a:r>
              <a:rPr lang="en-US" altLang="en-US" dirty="0" smtClean="0">
                <a:latin typeface="Arial" panose="020B0604020202020204" pitchFamily="34" charset="0"/>
              </a:rPr>
              <a:t>explain by </a:t>
            </a:r>
            <a:r>
              <a:rPr lang="en-US" altLang="en-US" dirty="0">
                <a:latin typeface="Arial" panose="020B0604020202020204" pitchFamily="34" charset="0"/>
              </a:rPr>
              <a:t>completing this test they will have a good understanding of the material being covered.  Explain this will also establish a </a:t>
            </a:r>
            <a:r>
              <a:rPr lang="en-US" altLang="en-US" dirty="0" smtClean="0">
                <a:latin typeface="Arial" panose="020B0604020202020204" pitchFamily="34" charset="0"/>
              </a:rPr>
              <a:t>benchmark </a:t>
            </a:r>
            <a:r>
              <a:rPr lang="en-US" altLang="en-US" dirty="0">
                <a:latin typeface="Arial" panose="020B0604020202020204" pitchFamily="34" charset="0"/>
              </a:rPr>
              <a:t>to determine how well the trainer conveyed the information.</a:t>
            </a:r>
          </a:p>
          <a:p>
            <a:pPr eaLnBrk="1" hangingPunct="1"/>
            <a:r>
              <a:rPr lang="en-US" altLang="en-US" dirty="0">
                <a:latin typeface="Arial" panose="020B0604020202020204" pitchFamily="34" charset="0"/>
              </a:rPr>
              <a:t>Ask if there are questions.</a:t>
            </a:r>
          </a:p>
          <a:p>
            <a:pPr eaLnBrk="1" hangingPunct="1"/>
            <a:endParaRPr lang="en-US" altLang="en-US" sz="1050" dirty="0">
              <a:latin typeface="Arial" panose="020B0604020202020204" pitchFamily="34" charset="0"/>
            </a:endParaRPr>
          </a:p>
          <a:p>
            <a:pPr eaLnBrk="1" hangingPunct="1"/>
            <a:r>
              <a:rPr lang="en-US" altLang="en-US" dirty="0">
                <a:latin typeface="Arial" panose="020B0604020202020204" pitchFamily="34" charset="0"/>
              </a:rPr>
              <a:t>Have them circle “Pre” at the top of the test.  Have them write the date in the appropriate space.  Explain that they will not need to write their names on the pre-test.  Allow 5-10 minutes to complete the pre-test and collect the tests.  Coordinator will grade tests.  </a:t>
            </a:r>
          </a:p>
        </p:txBody>
      </p:sp>
    </p:spTree>
    <p:extLst>
      <p:ext uri="{BB962C8B-B14F-4D97-AF65-F5344CB8AC3E}">
        <p14:creationId xmlns:p14="http://schemas.microsoft.com/office/powerpoint/2010/main" val="4218550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2E32857D-97E3-4239-9124-437B35EDAE73}" type="slidenum">
              <a:rPr lang="en-US" smtClean="0"/>
              <a:pPr eaLnBrk="1" hangingPunct="1"/>
              <a:t>50</a:t>
            </a:fld>
            <a:endParaRPr lang="en-US" dirty="0" smtClean="0"/>
          </a:p>
        </p:txBody>
      </p:sp>
      <p:sp>
        <p:nvSpPr>
          <p:cNvPr id="645124" name="Rectangle 7"/>
          <p:cNvSpPr txBox="1">
            <a:spLocks noGrp="1" noChangeArrowheads="1"/>
          </p:cNvSpPr>
          <p:nvPr/>
        </p:nvSpPr>
        <p:spPr bwMode="auto">
          <a:xfrm>
            <a:off x="4008706" y="8899328"/>
            <a:ext cx="3066733" cy="46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50" tIns="47124" rIns="94250" bIns="47124"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53688915-EE56-4D35-A85B-DAC4E61B9023}" type="slidenum">
              <a:rPr lang="en-US" sz="1200"/>
              <a:pPr algn="r" eaLnBrk="1" hangingPunct="1"/>
              <a:t>50</a:t>
            </a:fld>
            <a:endParaRPr lang="en-US" sz="1200" dirty="0"/>
          </a:p>
        </p:txBody>
      </p:sp>
      <p:sp>
        <p:nvSpPr>
          <p:cNvPr id="645125" name="Rectangle 2"/>
          <p:cNvSpPr>
            <a:spLocks noGrp="1" noRot="1" noChangeAspect="1" noChangeArrowheads="1" noTextEdit="1"/>
          </p:cNvSpPr>
          <p:nvPr>
            <p:ph type="sldImg"/>
          </p:nvPr>
        </p:nvSpPr>
        <p:spPr>
          <a:ln/>
        </p:spPr>
      </p:sp>
      <p:sp>
        <p:nvSpPr>
          <p:cNvPr id="6451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smtClean="0"/>
          </a:p>
          <a:p>
            <a:endParaRPr lang="en-US" b="1" dirty="0" smtClean="0"/>
          </a:p>
        </p:txBody>
      </p:sp>
      <p:sp>
        <p:nvSpPr>
          <p:cNvPr id="7" name="Rectangle 3"/>
          <p:cNvSpPr txBox="1">
            <a:spLocks noChangeArrowheads="1"/>
          </p:cNvSpPr>
          <p:nvPr/>
        </p:nvSpPr>
        <p:spPr bwMode="auto">
          <a:xfrm>
            <a:off x="707708" y="4566782"/>
            <a:ext cx="5661660" cy="421624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0" tIns="47124" rIns="94250" bIns="47124" numCol="1" anchor="t" anchorCtr="0" compatLnSpc="1">
            <a:prstTxWarp prst="textNoShape">
              <a:avLst/>
            </a:prstTxWarp>
          </a:bodyPr>
          <a:lst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400" b="1" dirty="0" smtClean="0"/>
              <a:t>For each statement below circle ‘T’ for True or ‘F’ for False.</a:t>
            </a:r>
          </a:p>
          <a:p>
            <a:endParaRPr lang="en-US" sz="1400" b="1" dirty="0" smtClean="0"/>
          </a:p>
          <a:p>
            <a:r>
              <a:rPr lang="en-US" sz="1400" dirty="0" smtClean="0"/>
              <a:t>	One question at a time, ask the participants together to 	answer the questions on page 49.</a:t>
            </a:r>
          </a:p>
          <a:p>
            <a:endParaRPr lang="en-US" sz="1400" dirty="0"/>
          </a:p>
          <a:p>
            <a:r>
              <a:rPr lang="en-US" sz="1400" dirty="0" smtClean="0"/>
              <a:t>	Ask if there are questions.</a:t>
            </a:r>
          </a:p>
          <a:p>
            <a:endParaRPr lang="en-US" b="1" dirty="0" smtClean="0"/>
          </a:p>
          <a:p>
            <a:endParaRPr lang="en-US" b="1" dirty="0" smtClean="0"/>
          </a:p>
        </p:txBody>
      </p:sp>
      <p:pic>
        <p:nvPicPr>
          <p:cNvPr id="2" name="Picture 1"/>
          <p:cNvPicPr>
            <a:picLocks noChangeAspect="1"/>
          </p:cNvPicPr>
          <p:nvPr/>
        </p:nvPicPr>
        <p:blipFill>
          <a:blip r:embed="rId3"/>
          <a:stretch>
            <a:fillRect/>
          </a:stretch>
        </p:blipFill>
        <p:spPr>
          <a:xfrm>
            <a:off x="965700" y="5281346"/>
            <a:ext cx="566977" cy="493819"/>
          </a:xfrm>
          <a:prstGeom prst="rect">
            <a:avLst/>
          </a:prstGeom>
        </p:spPr>
      </p:pic>
    </p:spTree>
    <p:extLst>
      <p:ext uri="{BB962C8B-B14F-4D97-AF65-F5344CB8AC3E}">
        <p14:creationId xmlns:p14="http://schemas.microsoft.com/office/powerpoint/2010/main" val="2204652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dirty="0" smtClean="0"/>
              <a:t>Hand out Feedback Form and ask participants to complete.  Allow 4-5 minutes.</a:t>
            </a:r>
          </a:p>
          <a:p>
            <a:endParaRPr lang="en-US" sz="1400" dirty="0"/>
          </a:p>
          <a:p>
            <a:pPr eaLnBrk="1" hangingPunct="1"/>
            <a:r>
              <a:rPr lang="en-US" altLang="en-US" sz="1400" dirty="0">
                <a:latin typeface="Arial" panose="020B0604020202020204" pitchFamily="34" charset="0"/>
              </a:rPr>
              <a:t>Handout Pre/Post Test and explain  by completing this test </a:t>
            </a:r>
            <a:r>
              <a:rPr lang="en-US" altLang="en-US" sz="1400" dirty="0" smtClean="0">
                <a:latin typeface="Arial" panose="020B0604020202020204" pitchFamily="34" charset="0"/>
              </a:rPr>
              <a:t>we will be able to identify how well the trainer conveyed the information. Ask </a:t>
            </a:r>
            <a:r>
              <a:rPr lang="en-US" altLang="en-US" sz="1400" dirty="0">
                <a:latin typeface="Arial" panose="020B0604020202020204" pitchFamily="34" charset="0"/>
              </a:rPr>
              <a:t>if there are questions.</a:t>
            </a:r>
          </a:p>
          <a:p>
            <a:pPr eaLnBrk="1" hangingPunct="1"/>
            <a:endParaRPr lang="en-US" altLang="en-US" sz="1400" dirty="0">
              <a:latin typeface="Arial" panose="020B0604020202020204" pitchFamily="34" charset="0"/>
            </a:endParaRPr>
          </a:p>
          <a:p>
            <a:pPr eaLnBrk="1" hangingPunct="1"/>
            <a:r>
              <a:rPr lang="en-US" altLang="en-US" sz="1400" dirty="0">
                <a:latin typeface="Arial" panose="020B0604020202020204" pitchFamily="34" charset="0"/>
              </a:rPr>
              <a:t>Have them circle “</a:t>
            </a:r>
            <a:r>
              <a:rPr lang="en-US" altLang="en-US" sz="1400" dirty="0" smtClean="0">
                <a:latin typeface="Arial" panose="020B0604020202020204" pitchFamily="34" charset="0"/>
              </a:rPr>
              <a:t>Post” </a:t>
            </a:r>
            <a:r>
              <a:rPr lang="en-US" altLang="en-US" sz="1400" dirty="0">
                <a:latin typeface="Arial" panose="020B0604020202020204" pitchFamily="34" charset="0"/>
              </a:rPr>
              <a:t>at the top of the test.  Have them write the date in the appropriate space.  </a:t>
            </a:r>
            <a:r>
              <a:rPr lang="en-US" altLang="en-US" sz="1400" dirty="0" smtClean="0">
                <a:latin typeface="Arial" panose="020B0604020202020204" pitchFamily="34" charset="0"/>
              </a:rPr>
              <a:t>Ask them to </a:t>
            </a:r>
            <a:r>
              <a:rPr lang="en-US" altLang="en-US" sz="1400" dirty="0">
                <a:latin typeface="Arial" panose="020B0604020202020204" pitchFamily="34" charset="0"/>
              </a:rPr>
              <a:t>write their names on the </a:t>
            </a:r>
            <a:r>
              <a:rPr lang="en-US" altLang="en-US" sz="1400" dirty="0" smtClean="0">
                <a:latin typeface="Arial" panose="020B0604020202020204" pitchFamily="34" charset="0"/>
              </a:rPr>
              <a:t>prost-test</a:t>
            </a:r>
            <a:r>
              <a:rPr lang="en-US" altLang="en-US" sz="1400" dirty="0">
                <a:latin typeface="Arial" panose="020B0604020202020204" pitchFamily="34" charset="0"/>
              </a:rPr>
              <a:t>.  Allow 5-10 minutes to complete the pre-test and collect the tests.  Coordinator will grade tests.  </a:t>
            </a: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6989" indent="-294995" eaLnBrk="0" hangingPunct="0">
              <a:defRPr>
                <a:solidFill>
                  <a:schemeClr val="tx1"/>
                </a:solidFill>
                <a:latin typeface="Arial" charset="0"/>
              </a:defRPr>
            </a:lvl2pPr>
            <a:lvl3pPr marL="1179983" indent="-235996" eaLnBrk="0" hangingPunct="0">
              <a:defRPr>
                <a:solidFill>
                  <a:schemeClr val="tx1"/>
                </a:solidFill>
                <a:latin typeface="Arial" charset="0"/>
              </a:defRPr>
            </a:lvl3pPr>
            <a:lvl4pPr marL="1651976" indent="-235996" eaLnBrk="0" hangingPunct="0">
              <a:defRPr>
                <a:solidFill>
                  <a:schemeClr val="tx1"/>
                </a:solidFill>
                <a:latin typeface="Arial" charset="0"/>
              </a:defRPr>
            </a:lvl4pPr>
            <a:lvl5pPr marL="2123970" indent="-235996" eaLnBrk="0" hangingPunct="0">
              <a:defRPr>
                <a:solidFill>
                  <a:schemeClr val="tx1"/>
                </a:solidFill>
                <a:latin typeface="Arial" charset="0"/>
              </a:defRPr>
            </a:lvl5pPr>
            <a:lvl6pPr marL="2595964" indent="-235996" eaLnBrk="0" fontAlgn="base" hangingPunct="0">
              <a:spcBef>
                <a:spcPct val="0"/>
              </a:spcBef>
              <a:spcAft>
                <a:spcPct val="0"/>
              </a:spcAft>
              <a:defRPr>
                <a:solidFill>
                  <a:schemeClr val="tx1"/>
                </a:solidFill>
                <a:latin typeface="Arial" charset="0"/>
              </a:defRPr>
            </a:lvl6pPr>
            <a:lvl7pPr marL="3067956" indent="-235996" eaLnBrk="0" fontAlgn="base" hangingPunct="0">
              <a:spcBef>
                <a:spcPct val="0"/>
              </a:spcBef>
              <a:spcAft>
                <a:spcPct val="0"/>
              </a:spcAft>
              <a:defRPr>
                <a:solidFill>
                  <a:schemeClr val="tx1"/>
                </a:solidFill>
                <a:latin typeface="Arial" charset="0"/>
              </a:defRPr>
            </a:lvl7pPr>
            <a:lvl8pPr marL="3539949" indent="-235996" eaLnBrk="0" fontAlgn="base" hangingPunct="0">
              <a:spcBef>
                <a:spcPct val="0"/>
              </a:spcBef>
              <a:spcAft>
                <a:spcPct val="0"/>
              </a:spcAft>
              <a:defRPr>
                <a:solidFill>
                  <a:schemeClr val="tx1"/>
                </a:solidFill>
                <a:latin typeface="Arial" charset="0"/>
              </a:defRPr>
            </a:lvl8pPr>
            <a:lvl9pPr marL="4011943" indent="-235996" eaLnBrk="0" fontAlgn="base" hangingPunct="0">
              <a:spcBef>
                <a:spcPct val="0"/>
              </a:spcBef>
              <a:spcAft>
                <a:spcPct val="0"/>
              </a:spcAft>
              <a:defRPr>
                <a:solidFill>
                  <a:schemeClr val="tx1"/>
                </a:solidFill>
                <a:latin typeface="Arial" charset="0"/>
              </a:defRPr>
            </a:lvl9pPr>
          </a:lstStyle>
          <a:p>
            <a:pPr eaLnBrk="1" hangingPunct="1"/>
            <a:fld id="{937AB940-6A1F-409E-A723-E601F2B0C626}" type="slidenum">
              <a:rPr lang="en-US" smtClean="0">
                <a:solidFill>
                  <a:prstClr val="black"/>
                </a:solidFill>
              </a:rPr>
              <a:pPr eaLnBrk="1" hangingPunct="1"/>
              <a:t>51</a:t>
            </a:fld>
            <a:endParaRPr lang="en-US" dirty="0" smtClean="0">
              <a:solidFill>
                <a:prstClr val="black"/>
              </a:solidFill>
            </a:endParaRPr>
          </a:p>
        </p:txBody>
      </p:sp>
    </p:spTree>
    <p:extLst>
      <p:ext uri="{BB962C8B-B14F-4D97-AF65-F5344CB8AC3E}">
        <p14:creationId xmlns:p14="http://schemas.microsoft.com/office/powerpoint/2010/main" val="775587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Ask participants if they have any final questions.</a:t>
            </a:r>
          </a:p>
          <a:p>
            <a:endParaRPr lang="en-US" sz="1400" dirty="0"/>
          </a:p>
          <a:p>
            <a:r>
              <a:rPr lang="en-US" sz="1400" dirty="0" smtClean="0"/>
              <a:t>Thank participants for the time and effort.</a:t>
            </a:r>
            <a:endParaRPr lang="en-US" sz="1400" dirty="0"/>
          </a:p>
        </p:txBody>
      </p:sp>
      <p:sp>
        <p:nvSpPr>
          <p:cNvPr id="5" name="Slide Number Placeholder 4"/>
          <p:cNvSpPr>
            <a:spLocks noGrp="1"/>
          </p:cNvSpPr>
          <p:nvPr>
            <p:ph type="sldNum" sz="quarter" idx="11"/>
          </p:nvPr>
        </p:nvSpPr>
        <p:spPr/>
        <p:txBody>
          <a:bodyPr/>
          <a:lstStyle/>
          <a:p>
            <a:pPr>
              <a:defRPr/>
            </a:pPr>
            <a:fld id="{F1E5EAE7-55D8-4A56-996F-31593AF552F0}" type="slidenum">
              <a:rPr lang="en-US" smtClean="0"/>
              <a:pPr>
                <a:defRPr/>
              </a:pPr>
              <a:t>52</a:t>
            </a:fld>
            <a:endParaRPr lang="en-US" dirty="0"/>
          </a:p>
        </p:txBody>
      </p:sp>
    </p:spTree>
    <p:extLst>
      <p:ext uri="{BB962C8B-B14F-4D97-AF65-F5344CB8AC3E}">
        <p14:creationId xmlns:p14="http://schemas.microsoft.com/office/powerpoint/2010/main" val="1366275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60142CBC-EBF8-476D-89FF-8633DFC325C7}" type="slidenum">
              <a:rPr lang="en-US" smtClean="0"/>
              <a:pPr eaLnBrk="1" hangingPunct="1"/>
              <a:t>6</a:t>
            </a:fld>
            <a:endParaRPr lang="en-US" dirty="0" smtClean="0"/>
          </a:p>
        </p:txBody>
      </p:sp>
      <p:sp>
        <p:nvSpPr>
          <p:cNvPr id="629764" name="Rectangle 2"/>
          <p:cNvSpPr>
            <a:spLocks noGrp="1" noRot="1" noChangeAspect="1" noChangeArrowheads="1" noTextEdit="1"/>
          </p:cNvSpPr>
          <p:nvPr>
            <p:ph type="sldImg"/>
          </p:nvPr>
        </p:nvSpPr>
        <p:spPr>
          <a:xfrm>
            <a:off x="1254125" y="746125"/>
            <a:ext cx="4568825" cy="3427413"/>
          </a:xfrm>
          <a:ln/>
        </p:spPr>
      </p:sp>
      <p:sp>
        <p:nvSpPr>
          <p:cNvPr id="6" name="Rectangle 1027"/>
          <p:cNvSpPr>
            <a:spLocks noGrp="1" noChangeArrowheads="1"/>
          </p:cNvSpPr>
          <p:nvPr>
            <p:ph type="body" idx="1"/>
          </p:nvPr>
        </p:nvSpPr>
        <p:spPr bwMode="auto">
          <a:xfrm>
            <a:off x="942975" y="4449330"/>
            <a:ext cx="5191125" cy="460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50" tIns="47124" rIns="94250" bIns="47124"/>
          <a:lstStyle/>
          <a:p>
            <a:r>
              <a:rPr lang="en-US" b="1" dirty="0" smtClean="0"/>
              <a:t>Hazard Communication Standard</a:t>
            </a:r>
            <a:endParaRPr lang="en-US" b="1" dirty="0"/>
          </a:p>
          <a:p>
            <a:pPr marL="117812" lvl="1"/>
            <a:endParaRPr lang="en-US" sz="800" dirty="0"/>
          </a:p>
          <a:p>
            <a:r>
              <a:rPr lang="en-US" dirty="0" smtClean="0"/>
              <a:t>Ask for a participant to read this page.</a:t>
            </a:r>
          </a:p>
          <a:p>
            <a:endParaRPr lang="en-US" sz="800" dirty="0"/>
          </a:p>
          <a:p>
            <a:r>
              <a:rPr lang="en-US" dirty="0" smtClean="0"/>
              <a:t>Thank them.</a:t>
            </a:r>
          </a:p>
          <a:p>
            <a:endParaRPr lang="en-US" dirty="0"/>
          </a:p>
          <a:p>
            <a:r>
              <a:rPr lang="en-US" dirty="0" smtClean="0"/>
              <a:t>	Ask, “What are chemical manufacturers and importers 	required to do?</a:t>
            </a:r>
          </a:p>
          <a:p>
            <a:endParaRPr lang="en-US" dirty="0"/>
          </a:p>
          <a:p>
            <a:r>
              <a:rPr lang="en-US" dirty="0" smtClean="0"/>
              <a:t>	Target Answer: Prepare labels and safety data sheets and 	convey to customers.</a:t>
            </a:r>
          </a:p>
          <a:p>
            <a:endParaRPr lang="en-US" dirty="0"/>
          </a:p>
          <a:p>
            <a:r>
              <a:rPr lang="en-US" dirty="0" smtClean="0"/>
              <a:t>	</a:t>
            </a:r>
          </a:p>
          <a:p>
            <a:r>
              <a:rPr lang="en-US" dirty="0"/>
              <a:t>	</a:t>
            </a:r>
            <a:r>
              <a:rPr lang="en-US" dirty="0" smtClean="0"/>
              <a:t>Ask, “What are all employers required to do?”</a:t>
            </a:r>
          </a:p>
          <a:p>
            <a:endParaRPr lang="en-US" dirty="0"/>
          </a:p>
          <a:p>
            <a:r>
              <a:rPr lang="en-US" dirty="0" smtClean="0"/>
              <a:t>	</a:t>
            </a:r>
          </a:p>
          <a:p>
            <a:r>
              <a:rPr lang="en-US" dirty="0"/>
              <a:t>	</a:t>
            </a:r>
            <a:r>
              <a:rPr lang="en-US" dirty="0" smtClean="0"/>
              <a:t>Target Answer: “Provide and train employees on labels and 	safety data sheets.”</a:t>
            </a:r>
          </a:p>
          <a:p>
            <a:r>
              <a:rPr lang="en-US" dirty="0" smtClean="0"/>
              <a:t>	</a:t>
            </a:r>
          </a:p>
          <a:p>
            <a:r>
              <a:rPr lang="en-US" dirty="0" smtClean="0"/>
              <a:t>Ask if there are questions.</a:t>
            </a:r>
            <a:endParaRPr lang="en-US" dirty="0"/>
          </a:p>
          <a:p>
            <a:pPr eaLnBrk="0" hangingPunct="0">
              <a:spcBef>
                <a:spcPct val="30000"/>
              </a:spcBef>
            </a:pPr>
            <a:endParaRPr lang="en-US" dirty="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80" y="5633351"/>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5" y="6366649"/>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7140927"/>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08" y="7874225"/>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79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21E595F4-858D-46C5-82F1-DB42144F85F5}" type="slidenum">
              <a:rPr lang="en-US" smtClean="0"/>
              <a:pPr eaLnBrk="1" hangingPunct="1"/>
              <a:t>7</a:t>
            </a:fld>
            <a:endParaRPr lang="en-US" dirty="0" smtClean="0"/>
          </a:p>
        </p:txBody>
      </p:sp>
      <p:sp>
        <p:nvSpPr>
          <p:cNvPr id="630788" name="Rectangle 2"/>
          <p:cNvSpPr>
            <a:spLocks noGrp="1" noRot="1" noChangeAspect="1" noChangeArrowheads="1" noTextEdit="1"/>
          </p:cNvSpPr>
          <p:nvPr>
            <p:ph type="sldImg"/>
          </p:nvPr>
        </p:nvSpPr>
        <p:spPr>
          <a:xfrm>
            <a:off x="1254125" y="746125"/>
            <a:ext cx="4568825" cy="3427413"/>
          </a:xfrm>
          <a:ln/>
        </p:spPr>
      </p:sp>
      <p:sp>
        <p:nvSpPr>
          <p:cNvPr id="630789" name="Rectangle 3"/>
          <p:cNvSpPr>
            <a:spLocks noGrp="1" noChangeArrowheads="1"/>
          </p:cNvSpPr>
          <p:nvPr>
            <p:ph type="body" idx="1"/>
          </p:nvPr>
        </p:nvSpPr>
        <p:spPr>
          <a:xfrm>
            <a:off x="943611" y="4448854"/>
            <a:ext cx="5189855" cy="46082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Related Facts</a:t>
            </a:r>
          </a:p>
          <a:p>
            <a:pPr marL="117812" lvl="1"/>
            <a:endParaRPr lang="en-US" sz="1400" dirty="0"/>
          </a:p>
          <a:p>
            <a:pPr marL="117812" lvl="1"/>
            <a:r>
              <a:rPr lang="en-US" sz="1400" dirty="0" smtClean="0"/>
              <a:t>Ask a participant to read page 6.</a:t>
            </a:r>
          </a:p>
          <a:p>
            <a:pPr marL="117812" lvl="1"/>
            <a:endParaRPr lang="en-US" sz="1400" dirty="0">
              <a:solidFill>
                <a:srgbClr val="000000"/>
              </a:solidFill>
            </a:endParaRPr>
          </a:p>
          <a:p>
            <a:pPr marL="117812" lvl="1"/>
            <a:r>
              <a:rPr lang="en-US" sz="1400" dirty="0" smtClean="0">
                <a:solidFill>
                  <a:srgbClr val="000000"/>
                </a:solidFill>
              </a:rPr>
              <a:t>Thank them.</a:t>
            </a:r>
          </a:p>
          <a:p>
            <a:pPr marL="117812" lvl="1"/>
            <a:endParaRPr lang="en-US" sz="1400" dirty="0">
              <a:solidFill>
                <a:srgbClr val="000000"/>
              </a:solidFill>
            </a:endParaRPr>
          </a:p>
          <a:p>
            <a:pPr marL="117812" lvl="1"/>
            <a:r>
              <a:rPr lang="en-US" sz="1400" dirty="0" smtClean="0">
                <a:solidFill>
                  <a:srgbClr val="000000"/>
                </a:solidFill>
              </a:rPr>
              <a:t>Ask if there are questions.</a:t>
            </a:r>
          </a:p>
        </p:txBody>
      </p:sp>
    </p:spTree>
    <p:extLst>
      <p:ext uri="{BB962C8B-B14F-4D97-AF65-F5344CB8AC3E}">
        <p14:creationId xmlns:p14="http://schemas.microsoft.com/office/powerpoint/2010/main" val="256864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F82D4151-2EDC-4CDE-82BD-E0D9DF8CC24B}" type="slidenum">
              <a:rPr lang="en-US" smtClean="0"/>
              <a:pPr eaLnBrk="1" hangingPunct="1"/>
              <a:t>8</a:t>
            </a:fld>
            <a:endParaRPr lang="en-US" dirty="0" smtClean="0"/>
          </a:p>
        </p:txBody>
      </p:sp>
      <p:sp>
        <p:nvSpPr>
          <p:cNvPr id="631812" name="Rectangle 2"/>
          <p:cNvSpPr>
            <a:spLocks noGrp="1" noRot="1" noChangeAspect="1" noChangeArrowheads="1" noTextEdit="1"/>
          </p:cNvSpPr>
          <p:nvPr>
            <p:ph type="sldImg"/>
          </p:nvPr>
        </p:nvSpPr>
        <p:spPr>
          <a:xfrm>
            <a:off x="1254125" y="746125"/>
            <a:ext cx="4568825" cy="3427413"/>
          </a:xfrm>
          <a:ln/>
        </p:spPr>
      </p:sp>
      <p:sp>
        <p:nvSpPr>
          <p:cNvPr id="631813" name="Rectangle 3"/>
          <p:cNvSpPr>
            <a:spLocks noGrp="1" noChangeArrowheads="1"/>
          </p:cNvSpPr>
          <p:nvPr>
            <p:ph type="body" idx="1"/>
          </p:nvPr>
        </p:nvSpPr>
        <p:spPr>
          <a:xfrm>
            <a:off x="943611" y="4448854"/>
            <a:ext cx="5189855" cy="46082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Health Hazards</a:t>
            </a:r>
          </a:p>
          <a:p>
            <a:pPr marL="117812" lvl="1"/>
            <a:endParaRPr lang="en-US" sz="1400" dirty="0"/>
          </a:p>
          <a:p>
            <a:r>
              <a:rPr lang="en-US" dirty="0" smtClean="0"/>
              <a:t>Read page 7.</a:t>
            </a:r>
          </a:p>
          <a:p>
            <a:endParaRPr lang="en-US" dirty="0"/>
          </a:p>
          <a:p>
            <a:r>
              <a:rPr lang="en-US" dirty="0" smtClean="0"/>
              <a:t>	Ask, “Who can tell me, in your own words, the difference 	between an acute health hazard and a chronic health 	hazard?”</a:t>
            </a:r>
          </a:p>
          <a:p>
            <a:r>
              <a:rPr lang="en-US" dirty="0" smtClean="0"/>
              <a:t>	</a:t>
            </a:r>
            <a:endParaRPr lang="en-US" dirty="0"/>
          </a:p>
          <a:p>
            <a:r>
              <a:rPr lang="en-US" dirty="0" smtClean="0"/>
              <a:t>	Target Answer:  Acute is immediate and chronic is long-term 	with repeated exposures.</a:t>
            </a:r>
          </a:p>
          <a:p>
            <a:pPr marL="117812" lvl="1">
              <a:buFontTx/>
              <a:buChar char="•"/>
            </a:pPr>
            <a:endParaRPr lang="en-US" dirty="0" smtClean="0"/>
          </a:p>
          <a:p>
            <a:pPr marL="117812" lvl="1">
              <a:buFontTx/>
              <a:buChar char="•"/>
            </a:pPr>
            <a:endParaRPr lang="en-US" dirty="0" smtClean="0">
              <a:solidFill>
                <a:srgbClr val="000000"/>
              </a:solidFill>
            </a:endParaRP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7" y="5522912"/>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742" y="6335882"/>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2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5773" indent="-294527" eaLnBrk="0" hangingPunct="0">
              <a:defRPr>
                <a:solidFill>
                  <a:schemeClr val="tx1"/>
                </a:solidFill>
                <a:latin typeface="Arial" charset="0"/>
              </a:defRPr>
            </a:lvl2pPr>
            <a:lvl3pPr marL="1178113" indent="-235622" eaLnBrk="0" hangingPunct="0">
              <a:defRPr>
                <a:solidFill>
                  <a:schemeClr val="tx1"/>
                </a:solidFill>
                <a:latin typeface="Arial" charset="0"/>
              </a:defRPr>
            </a:lvl3pPr>
            <a:lvl4pPr marL="1649357" indent="-235622" eaLnBrk="0" hangingPunct="0">
              <a:defRPr>
                <a:solidFill>
                  <a:schemeClr val="tx1"/>
                </a:solidFill>
                <a:latin typeface="Arial" charset="0"/>
              </a:defRPr>
            </a:lvl4pPr>
            <a:lvl5pPr marL="2120603" indent="-235622" eaLnBrk="0" hangingPunct="0">
              <a:defRPr>
                <a:solidFill>
                  <a:schemeClr val="tx1"/>
                </a:solidFill>
                <a:latin typeface="Arial" charset="0"/>
              </a:defRPr>
            </a:lvl5pPr>
            <a:lvl6pPr marL="2591849" indent="-235622" eaLnBrk="0" fontAlgn="base" hangingPunct="0">
              <a:spcBef>
                <a:spcPct val="0"/>
              </a:spcBef>
              <a:spcAft>
                <a:spcPct val="0"/>
              </a:spcAft>
              <a:defRPr>
                <a:solidFill>
                  <a:schemeClr val="tx1"/>
                </a:solidFill>
                <a:latin typeface="Arial" charset="0"/>
              </a:defRPr>
            </a:lvl6pPr>
            <a:lvl7pPr marL="3063092" indent="-235622" eaLnBrk="0" fontAlgn="base" hangingPunct="0">
              <a:spcBef>
                <a:spcPct val="0"/>
              </a:spcBef>
              <a:spcAft>
                <a:spcPct val="0"/>
              </a:spcAft>
              <a:defRPr>
                <a:solidFill>
                  <a:schemeClr val="tx1"/>
                </a:solidFill>
                <a:latin typeface="Arial" charset="0"/>
              </a:defRPr>
            </a:lvl7pPr>
            <a:lvl8pPr marL="3534337" indent="-235622" eaLnBrk="0" fontAlgn="base" hangingPunct="0">
              <a:spcBef>
                <a:spcPct val="0"/>
              </a:spcBef>
              <a:spcAft>
                <a:spcPct val="0"/>
              </a:spcAft>
              <a:defRPr>
                <a:solidFill>
                  <a:schemeClr val="tx1"/>
                </a:solidFill>
                <a:latin typeface="Arial" charset="0"/>
              </a:defRPr>
            </a:lvl8pPr>
            <a:lvl9pPr marL="4005583" indent="-235622" eaLnBrk="0" fontAlgn="base" hangingPunct="0">
              <a:spcBef>
                <a:spcPct val="0"/>
              </a:spcBef>
              <a:spcAft>
                <a:spcPct val="0"/>
              </a:spcAft>
              <a:defRPr>
                <a:solidFill>
                  <a:schemeClr val="tx1"/>
                </a:solidFill>
                <a:latin typeface="Arial" charset="0"/>
              </a:defRPr>
            </a:lvl9pPr>
          </a:lstStyle>
          <a:p>
            <a:pPr eaLnBrk="1" hangingPunct="1"/>
            <a:fld id="{89A6F3EE-CBE8-46A3-91F3-1ECBE45382CC}" type="slidenum">
              <a:rPr lang="en-US" smtClean="0"/>
              <a:pPr eaLnBrk="1" hangingPunct="1"/>
              <a:t>9</a:t>
            </a:fld>
            <a:endParaRPr lang="en-US" dirty="0" smtClean="0"/>
          </a:p>
        </p:txBody>
      </p:sp>
      <p:sp>
        <p:nvSpPr>
          <p:cNvPr id="632836" name="Rectangle 2"/>
          <p:cNvSpPr>
            <a:spLocks noGrp="1" noRot="1" noChangeAspect="1" noChangeArrowheads="1" noTextEdit="1"/>
          </p:cNvSpPr>
          <p:nvPr>
            <p:ph type="sldImg"/>
          </p:nvPr>
        </p:nvSpPr>
        <p:spPr>
          <a:xfrm>
            <a:off x="1254125" y="746125"/>
            <a:ext cx="4568825" cy="3427413"/>
          </a:xfrm>
          <a:ln/>
        </p:spPr>
      </p:sp>
      <p:sp>
        <p:nvSpPr>
          <p:cNvPr id="632837" name="Rectangle 3"/>
          <p:cNvSpPr>
            <a:spLocks noGrp="1" noChangeArrowheads="1"/>
          </p:cNvSpPr>
          <p:nvPr>
            <p:ph type="body" idx="1"/>
          </p:nvPr>
        </p:nvSpPr>
        <p:spPr>
          <a:xfrm>
            <a:off x="943611" y="4448854"/>
            <a:ext cx="5189855" cy="46082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Hazardous Material Entry Routes</a:t>
            </a:r>
          </a:p>
          <a:p>
            <a:pPr marL="117812" lvl="1"/>
            <a:endParaRPr lang="en-US" sz="1400" dirty="0"/>
          </a:p>
          <a:p>
            <a:pPr marL="117812" lvl="1"/>
            <a:r>
              <a:rPr lang="en-US" dirty="0" smtClean="0"/>
              <a:t>Read page 8.</a:t>
            </a:r>
          </a:p>
          <a:p>
            <a:pPr marL="117812" lvl="1"/>
            <a:endParaRPr lang="en-US" dirty="0"/>
          </a:p>
          <a:p>
            <a:pPr marL="117812" lvl="1"/>
            <a:r>
              <a:rPr lang="en-US" dirty="0" smtClean="0"/>
              <a:t>	Ask participants to think of a chemical they use and how it 	might enter their body</a:t>
            </a:r>
            <a:r>
              <a:rPr lang="en-US" dirty="0" smtClean="0">
                <a:solidFill>
                  <a:srgbClr val="000000"/>
                </a:solidFill>
              </a:rPr>
              <a:t>.</a:t>
            </a:r>
          </a:p>
          <a:p>
            <a:pPr marL="117812" lvl="1"/>
            <a:endParaRPr lang="en-US" dirty="0">
              <a:solidFill>
                <a:srgbClr val="000000"/>
              </a:solidFill>
            </a:endParaRPr>
          </a:p>
          <a:p>
            <a:pPr marL="117812" lvl="1"/>
            <a:r>
              <a:rPr lang="en-US" dirty="0" smtClean="0">
                <a:solidFill>
                  <a:srgbClr val="000000"/>
                </a:solidFill>
              </a:rPr>
              <a:t>	</a:t>
            </a:r>
          </a:p>
          <a:p>
            <a:pPr marL="117812" lvl="1"/>
            <a:r>
              <a:rPr lang="en-US" dirty="0" smtClean="0">
                <a:solidFill>
                  <a:srgbClr val="000000"/>
                </a:solidFill>
              </a:rPr>
              <a:t>	Target answer will vary based on chemical and work they 	do.</a:t>
            </a:r>
          </a:p>
          <a:p>
            <a:pPr marL="117812" lvl="1"/>
            <a:endParaRPr lang="en-US" dirty="0">
              <a:solidFill>
                <a:srgbClr val="000000"/>
              </a:solidFill>
            </a:endParaRPr>
          </a:p>
          <a:p>
            <a:pPr marL="117812" lvl="1"/>
            <a:r>
              <a:rPr lang="en-US" dirty="0">
                <a:solidFill>
                  <a:srgbClr val="000000"/>
                </a:solidFill>
              </a:rPr>
              <a:t>	</a:t>
            </a:r>
            <a:r>
              <a:rPr lang="en-US" dirty="0" smtClean="0">
                <a:solidFill>
                  <a:srgbClr val="000000"/>
                </a:solidFill>
              </a:rPr>
              <a:t>Key Point:  Chemicals can enter your body in a variety of 	ways and we must protect ourselves.</a:t>
            </a:r>
          </a:p>
          <a:p>
            <a:pPr marL="117812" lvl="1"/>
            <a:endParaRPr lang="en-US" dirty="0">
              <a:solidFill>
                <a:srgbClr val="000000"/>
              </a:solidFill>
            </a:endParaRPr>
          </a:p>
          <a:p>
            <a:pPr marL="117812" lvl="1"/>
            <a:endParaRPr lang="en-US" dirty="0" smtClean="0"/>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7" y="5446712"/>
            <a:ext cx="642937"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742" y="6187833"/>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stretch>
            <a:fillRect/>
          </a:stretch>
        </p:blipFill>
        <p:spPr>
          <a:xfrm>
            <a:off x="1124742" y="6954800"/>
            <a:ext cx="593725" cy="503707"/>
          </a:xfrm>
          <a:prstGeom prst="rect">
            <a:avLst/>
          </a:prstGeom>
          <a:ln>
            <a:solidFill>
              <a:schemeClr val="tx1"/>
            </a:solidFill>
          </a:ln>
        </p:spPr>
      </p:pic>
    </p:spTree>
    <p:extLst>
      <p:ext uri="{BB962C8B-B14F-4D97-AF65-F5344CB8AC3E}">
        <p14:creationId xmlns:p14="http://schemas.microsoft.com/office/powerpoint/2010/main" val="354764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6654800" cy="476250"/>
          </a:xfrm>
          <a:prstGeom prst="rect">
            <a:avLst/>
          </a:prstGeom>
        </p:spPr>
        <p:txBody>
          <a:bodyPr/>
          <a:lstStyle>
            <a:lvl1pPr>
              <a:defRPr>
                <a:latin typeface="Arial" charset="0"/>
              </a:defRPr>
            </a:lvl1pPr>
          </a:lstStyle>
          <a:p>
            <a:pPr>
              <a:defRPr/>
            </a:pPr>
            <a:endParaRPr lang="en-US" dirty="0"/>
          </a:p>
        </p:txBody>
      </p:sp>
      <p:sp>
        <p:nvSpPr>
          <p:cNvPr id="5" name="Rectangle 4"/>
          <p:cNvSpPr>
            <a:spLocks noGrp="1" noChangeArrowheads="1"/>
          </p:cNvSpPr>
          <p:nvPr>
            <p:ph type="sldNum" sz="quarter" idx="11"/>
          </p:nvPr>
        </p:nvSpPr>
        <p:spPr/>
        <p:txBody>
          <a:bodyPr/>
          <a:lstStyle>
            <a:lvl1pPr>
              <a:defRPr/>
            </a:lvl1pPr>
          </a:lstStyle>
          <a:p>
            <a:pPr>
              <a:defRPr/>
            </a:pPr>
            <a:fld id="{8BA4E9DC-4046-490D-B839-665D32E1143D}" type="slidenum">
              <a:rPr lang="en-US"/>
              <a:pPr>
                <a:defRPr/>
              </a:pPr>
              <a:t>‹#›</a:t>
            </a:fld>
            <a:endParaRPr lang="en-US" dirty="0"/>
          </a:p>
        </p:txBody>
      </p:sp>
    </p:spTree>
    <p:extLst>
      <p:ext uri="{BB962C8B-B14F-4D97-AF65-F5344CB8AC3E}">
        <p14:creationId xmlns:p14="http://schemas.microsoft.com/office/powerpoint/2010/main" val="224110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E0031CD-80E9-42A8-9B30-8D17578DD765}" type="slidenum">
              <a:rPr lang="en-US"/>
              <a:pPr>
                <a:defRPr/>
              </a:pPr>
              <a:t>‹#›</a:t>
            </a:fld>
            <a:endParaRPr lang="en-US" dirty="0"/>
          </a:p>
        </p:txBody>
      </p:sp>
    </p:spTree>
    <p:extLst>
      <p:ext uri="{BB962C8B-B14F-4D97-AF65-F5344CB8AC3E}">
        <p14:creationId xmlns:p14="http://schemas.microsoft.com/office/powerpoint/2010/main" val="1196899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A111FE3-99B7-472C-B54A-53CD164EC0C1}" type="slidenum">
              <a:rPr lang="en-US"/>
              <a:pPr>
                <a:defRPr/>
              </a:pPr>
              <a:t>‹#›</a:t>
            </a:fld>
            <a:endParaRPr lang="en-US" dirty="0"/>
          </a:p>
        </p:txBody>
      </p:sp>
    </p:spTree>
    <p:extLst>
      <p:ext uri="{BB962C8B-B14F-4D97-AF65-F5344CB8AC3E}">
        <p14:creationId xmlns:p14="http://schemas.microsoft.com/office/powerpoint/2010/main" val="2221340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A36EE11-2C32-4C1A-BB8F-7F87F3E3D968}" type="slidenum">
              <a:rPr lang="en-US"/>
              <a:pPr>
                <a:defRPr/>
              </a:pPr>
              <a:t>‹#›</a:t>
            </a:fld>
            <a:endParaRPr lang="en-US" dirty="0"/>
          </a:p>
        </p:txBody>
      </p:sp>
    </p:spTree>
    <p:extLst>
      <p:ext uri="{BB962C8B-B14F-4D97-AF65-F5344CB8AC3E}">
        <p14:creationId xmlns:p14="http://schemas.microsoft.com/office/powerpoint/2010/main" val="1943302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A7ED265-FDB4-49E0-B7FE-9B80F6AE12A6}" type="slidenum">
              <a:rPr lang="en-US"/>
              <a:pPr>
                <a:defRPr/>
              </a:pPr>
              <a:t>‹#›</a:t>
            </a:fld>
            <a:endParaRPr lang="en-US" dirty="0"/>
          </a:p>
        </p:txBody>
      </p:sp>
    </p:spTree>
    <p:extLst>
      <p:ext uri="{BB962C8B-B14F-4D97-AF65-F5344CB8AC3E}">
        <p14:creationId xmlns:p14="http://schemas.microsoft.com/office/powerpoint/2010/main" val="1518395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E6E2DA9-0808-46D1-BFEB-49AF6ACACF64}" type="slidenum">
              <a:rPr lang="en-US"/>
              <a:pPr>
                <a:defRPr/>
              </a:pPr>
              <a:t>‹#›</a:t>
            </a:fld>
            <a:endParaRPr lang="en-US" dirty="0"/>
          </a:p>
        </p:txBody>
      </p:sp>
    </p:spTree>
    <p:extLst>
      <p:ext uri="{BB962C8B-B14F-4D97-AF65-F5344CB8AC3E}">
        <p14:creationId xmlns:p14="http://schemas.microsoft.com/office/powerpoint/2010/main" val="310091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586A747-E6DD-41A2-9287-194A37F7215B}" type="slidenum">
              <a:rPr lang="en-US"/>
              <a:pPr>
                <a:defRPr/>
              </a:pPr>
              <a:t>‹#›</a:t>
            </a:fld>
            <a:endParaRPr lang="en-US" dirty="0"/>
          </a:p>
        </p:txBody>
      </p:sp>
    </p:spTree>
    <p:extLst>
      <p:ext uri="{BB962C8B-B14F-4D97-AF65-F5344CB8AC3E}">
        <p14:creationId xmlns:p14="http://schemas.microsoft.com/office/powerpoint/2010/main" val="1478807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E543EFA-62A8-468A-A37B-F937F253B7C9}" type="slidenum">
              <a:rPr lang="en-US"/>
              <a:pPr>
                <a:defRPr/>
              </a:pPr>
              <a:t>‹#›</a:t>
            </a:fld>
            <a:endParaRPr lang="en-US" dirty="0"/>
          </a:p>
        </p:txBody>
      </p:sp>
    </p:spTree>
    <p:extLst>
      <p:ext uri="{BB962C8B-B14F-4D97-AF65-F5344CB8AC3E}">
        <p14:creationId xmlns:p14="http://schemas.microsoft.com/office/powerpoint/2010/main" val="189703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F062DA5-05BB-49CA-A563-CD958158886C}" type="slidenum">
              <a:rPr lang="en-US"/>
              <a:pPr>
                <a:defRPr/>
              </a:pPr>
              <a:t>‹#›</a:t>
            </a:fld>
            <a:endParaRPr lang="en-US" dirty="0"/>
          </a:p>
        </p:txBody>
      </p:sp>
    </p:spTree>
    <p:extLst>
      <p:ext uri="{BB962C8B-B14F-4D97-AF65-F5344CB8AC3E}">
        <p14:creationId xmlns:p14="http://schemas.microsoft.com/office/powerpoint/2010/main" val="536103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8BC1CF-7DB2-431B-95CD-266884310E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3341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4046C3-68FF-4AEA-974A-95281F8218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938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6654800" cy="476250"/>
          </a:xfrm>
          <a:prstGeom prst="rect">
            <a:avLst/>
          </a:prstGeom>
        </p:spPr>
        <p:txBody>
          <a:bodyPr/>
          <a:lstStyle>
            <a:lvl1pPr>
              <a:defRPr>
                <a:latin typeface="Arial"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a:lvl1pPr>
          </a:lstStyle>
          <a:p>
            <a:pPr>
              <a:defRPr/>
            </a:pPr>
            <a:fld id="{431FF7FC-6A2E-4F7E-8806-EF16810AD883}" type="slidenum">
              <a:rPr lang="en-US"/>
              <a:pPr>
                <a:defRPr/>
              </a:pPr>
              <a:t>‹#›</a:t>
            </a:fld>
            <a:endParaRPr lang="en-US" dirty="0"/>
          </a:p>
        </p:txBody>
      </p:sp>
    </p:spTree>
    <p:extLst>
      <p:ext uri="{BB962C8B-B14F-4D97-AF65-F5344CB8AC3E}">
        <p14:creationId xmlns:p14="http://schemas.microsoft.com/office/powerpoint/2010/main" val="419193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1784" y="2906316"/>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4D29108-7165-440A-86E5-78F640BFF7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3190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0" y="1600200"/>
            <a:ext cx="40132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FB257A-D37F-4790-BAC0-DB22FD800F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138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085"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085"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3F8BF49-84D9-4799-BE5A-FF6C443058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6619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854F724-91FE-4091-B739-EB68132636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87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06DB52-5BA8-40AA-B402-B1191190FA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673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2653"/>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703"/>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54460E-9353-48BE-845C-6BC496212A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6937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817"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3B0E14-554C-45B5-9B08-CFAA04218F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6649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6329EE-0C15-4168-8E14-3AE256DEA6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7323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35"/>
            <a:ext cx="59690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EEFEBA-0302-4AEA-A78E-1E0558465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96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6654800" cy="476250"/>
          </a:xfrm>
          <a:prstGeom prst="rect">
            <a:avLst/>
          </a:prstGeom>
        </p:spPr>
        <p:txBody>
          <a:bodyPr/>
          <a:lstStyle>
            <a:lvl1pPr>
              <a:defRPr>
                <a:latin typeface="Arial" charset="0"/>
              </a:defRPr>
            </a:lvl1pPr>
          </a:lstStyle>
          <a:p>
            <a:pPr>
              <a:defRPr/>
            </a:pPr>
            <a:endParaRPr lang="en-US" dirty="0"/>
          </a:p>
        </p:txBody>
      </p:sp>
      <p:sp>
        <p:nvSpPr>
          <p:cNvPr id="4" name="Rectangle 3"/>
          <p:cNvSpPr>
            <a:spLocks noGrp="1" noChangeArrowheads="1"/>
          </p:cNvSpPr>
          <p:nvPr>
            <p:ph type="sldNum" sz="quarter" idx="11"/>
          </p:nvPr>
        </p:nvSpPr>
        <p:spPr/>
        <p:txBody>
          <a:bodyPr/>
          <a:lstStyle>
            <a:lvl1pPr>
              <a:defRPr/>
            </a:lvl1pPr>
          </a:lstStyle>
          <a:p>
            <a:pPr>
              <a:defRPr/>
            </a:pPr>
            <a:fld id="{E630A1D2-6E69-4CB1-8EDD-98EC9685E3BF}" type="slidenum">
              <a:rPr lang="en-US"/>
              <a:pPr>
                <a:defRPr/>
              </a:pPr>
              <a:t>‹#›</a:t>
            </a:fld>
            <a:endParaRPr lang="en-US" dirty="0"/>
          </a:p>
        </p:txBody>
      </p:sp>
    </p:spTree>
    <p:extLst>
      <p:ext uri="{BB962C8B-B14F-4D97-AF65-F5344CB8AC3E}">
        <p14:creationId xmlns:p14="http://schemas.microsoft.com/office/powerpoint/2010/main" val="40016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B326018-4BC2-4E48-9B86-E6391CDE1EE0}" type="slidenum">
              <a:rPr lang="en-US"/>
              <a:pPr>
                <a:defRPr/>
              </a:pPr>
              <a:t>‹#›</a:t>
            </a:fld>
            <a:endParaRPr lang="en-US" dirty="0"/>
          </a:p>
        </p:txBody>
      </p:sp>
    </p:spTree>
    <p:extLst>
      <p:ext uri="{BB962C8B-B14F-4D97-AF65-F5344CB8AC3E}">
        <p14:creationId xmlns:p14="http://schemas.microsoft.com/office/powerpoint/2010/main" val="2761058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6654800" cy="476250"/>
          </a:xfrm>
          <a:prstGeom prst="rect">
            <a:avLst/>
          </a:prstGeom>
        </p:spPr>
        <p:txBody>
          <a:bodyPr/>
          <a:lstStyle>
            <a:lvl1pPr>
              <a:defRPr>
                <a:latin typeface="Arial"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a:lvl1pPr>
          </a:lstStyle>
          <a:p>
            <a:pPr>
              <a:defRPr/>
            </a:pPr>
            <a:fld id="{5A554158-3742-4905-B7FE-650EAFAFD029}" type="slidenum">
              <a:rPr lang="en-US"/>
              <a:pPr>
                <a:defRPr/>
              </a:pPr>
              <a:t>‹#›</a:t>
            </a:fld>
            <a:endParaRPr lang="en-US" dirty="0"/>
          </a:p>
        </p:txBody>
      </p:sp>
    </p:spTree>
    <p:extLst>
      <p:ext uri="{BB962C8B-B14F-4D97-AF65-F5344CB8AC3E}">
        <p14:creationId xmlns:p14="http://schemas.microsoft.com/office/powerpoint/2010/main" val="540222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72000" y="1600200"/>
            <a:ext cx="3810000" cy="4114800"/>
          </a:xfrm>
        </p:spPr>
        <p:txBody>
          <a:bodyPr/>
          <a:lstStyle/>
          <a:p>
            <a:pPr lvl="0"/>
            <a:endParaRPr lang="en-US" noProof="0" dirty="0" smtClean="0"/>
          </a:p>
        </p:txBody>
      </p:sp>
      <p:sp>
        <p:nvSpPr>
          <p:cNvPr id="5" name="Rectangle 4"/>
          <p:cNvSpPr>
            <a:spLocks noGrp="1" noChangeArrowheads="1"/>
          </p:cNvSpPr>
          <p:nvPr>
            <p:ph type="sldNum" sz="quarter" idx="10"/>
          </p:nvPr>
        </p:nvSpPr>
        <p:spPr/>
        <p:txBody>
          <a:bodyPr/>
          <a:lstStyle>
            <a:lvl1pPr>
              <a:defRPr/>
            </a:lvl1pPr>
          </a:lstStyle>
          <a:p>
            <a:pPr>
              <a:defRPr/>
            </a:pPr>
            <a:fld id="{BA779FA0-A95E-48F8-8025-59EA8B04FD3D}" type="slidenum">
              <a:rPr lang="en-US" altLang="en-US"/>
              <a:pPr>
                <a:defRPr/>
              </a:pPr>
              <a:t>‹#›</a:t>
            </a:fld>
            <a:endParaRPr lang="en-US" altLang="en-US" dirty="0"/>
          </a:p>
        </p:txBody>
      </p:sp>
    </p:spTree>
    <p:extLst>
      <p:ext uri="{BB962C8B-B14F-4D97-AF65-F5344CB8AC3E}">
        <p14:creationId xmlns:p14="http://schemas.microsoft.com/office/powerpoint/2010/main" val="2285243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27DF135-3621-4E79-86F8-4BF42C95A0BF}" type="slidenum">
              <a:rPr lang="en-US"/>
              <a:pPr>
                <a:defRPr/>
              </a:pPr>
              <a:t>‹#›</a:t>
            </a:fld>
            <a:endParaRPr lang="en-US" dirty="0"/>
          </a:p>
        </p:txBody>
      </p:sp>
    </p:spTree>
    <p:extLst>
      <p:ext uri="{BB962C8B-B14F-4D97-AF65-F5344CB8AC3E}">
        <p14:creationId xmlns:p14="http://schemas.microsoft.com/office/powerpoint/2010/main" val="153572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43D0AB1-8651-40E3-8FCC-7EDADFDDED1D}" type="slidenum">
              <a:rPr lang="en-US"/>
              <a:pPr>
                <a:defRPr/>
              </a:pPr>
              <a:t>‹#›</a:t>
            </a:fld>
            <a:endParaRPr lang="en-US" dirty="0"/>
          </a:p>
        </p:txBody>
      </p:sp>
      <p:pic>
        <p:nvPicPr>
          <p:cNvPr id="7" name="Picture 7" descr="C:\Users\Tom\Desktop\LogoColor.jpe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221163" y="6189663"/>
            <a:ext cx="4651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84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89FEA18-F04D-40A9-88FD-3D37A21A74CB}" type="slidenum">
              <a:rPr lang="en-US"/>
              <a:pPr>
                <a:defRPr/>
              </a:pPr>
              <a:t>‹#›</a:t>
            </a:fld>
            <a:endParaRPr lang="en-US" dirty="0"/>
          </a:p>
        </p:txBody>
      </p:sp>
    </p:spTree>
    <p:extLst>
      <p:ext uri="{BB962C8B-B14F-4D97-AF65-F5344CB8AC3E}">
        <p14:creationId xmlns:p14="http://schemas.microsoft.com/office/powerpoint/2010/main" val="4236321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3355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529FDA2-2B0A-4282-A0C4-31EFEDC3892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80" r:id="rId4"/>
    <p:sldLayoutId id="2147483895" r:id="rId5"/>
    <p:sldLayoutId id="2147483896" r:id="rId6"/>
  </p:sldLayoutIdLst>
  <p:hf hd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8400716-BA31-43A6-ACCF-034C6BDE063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503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4829"/>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4829"/>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4829"/>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FD98DFAB-B1EF-401A-9ACD-F4D67AC5FA43}"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186245195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www.osha.gov/pls/oshaweb/owasrch.search_form?p_doc_type=STANDARDS&amp;p_toc_level=0&amp;p_keyvalu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pn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0"/>
            <a:ext cx="1143000" cy="6858000"/>
          </a:xfrm>
          <a:solidFill>
            <a:srgbClr val="000066"/>
          </a:solidFill>
        </p:spPr>
        <p:txBody>
          <a:bodyPr/>
          <a:lstStyle/>
          <a:p>
            <a:pPr eaLnBrk="1" hangingPunct="1"/>
            <a:r>
              <a:rPr lang="en-US" altLang="en-US" sz="3200" b="1" smtClean="0">
                <a:solidFill>
                  <a:schemeClr val="bg1"/>
                </a:solidFill>
              </a:rPr>
              <a:t>U</a:t>
            </a:r>
            <a:br>
              <a:rPr lang="en-US" altLang="en-US" sz="3200" b="1" smtClean="0">
                <a:solidFill>
                  <a:schemeClr val="bg1"/>
                </a:solidFill>
              </a:rPr>
            </a:br>
            <a:r>
              <a:rPr lang="en-US" altLang="en-US" sz="3200" b="1" smtClean="0">
                <a:solidFill>
                  <a:schemeClr val="bg1"/>
                </a:solidFill>
              </a:rPr>
              <a:t>H</a:t>
            </a:r>
            <a:br>
              <a:rPr lang="en-US" altLang="en-US" sz="3200" b="1" smtClean="0">
                <a:solidFill>
                  <a:schemeClr val="bg1"/>
                </a:solidFill>
              </a:rPr>
            </a:br>
            <a:r>
              <a:rPr lang="en-US" altLang="en-US" sz="3200" b="1" smtClean="0">
                <a:solidFill>
                  <a:schemeClr val="bg1"/>
                </a:solidFill>
              </a:rPr>
              <a:t>C</a:t>
            </a:r>
            <a:br>
              <a:rPr lang="en-US" altLang="en-US" sz="3200" b="1" smtClean="0">
                <a:solidFill>
                  <a:schemeClr val="bg1"/>
                </a:solidFill>
              </a:rPr>
            </a:br>
            <a:endParaRPr lang="en-US" altLang="en-US" sz="3200" b="1" smtClean="0">
              <a:solidFill>
                <a:schemeClr val="bg1"/>
              </a:solidFill>
            </a:endParaRPr>
          </a:p>
        </p:txBody>
      </p:sp>
      <p:sp>
        <p:nvSpPr>
          <p:cNvPr id="3075" name="Text Box 28"/>
          <p:cNvSpPr txBox="1">
            <a:spLocks noChangeArrowheads="1"/>
          </p:cNvSpPr>
          <p:nvPr/>
        </p:nvSpPr>
        <p:spPr bwMode="auto">
          <a:xfrm>
            <a:off x="1117602" y="914401"/>
            <a:ext cx="766021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3600" b="1" i="1">
                <a:solidFill>
                  <a:srgbClr val="333399"/>
                </a:solidFill>
                <a:latin typeface="Arial Black" pitchFamily="34" charset="0"/>
              </a:rPr>
              <a:t>Understanding Hazard Communication </a:t>
            </a:r>
          </a:p>
        </p:txBody>
      </p:sp>
      <p:sp>
        <p:nvSpPr>
          <p:cNvPr id="3076" name="Text Box 29" title="Image of a blank rectangle "/>
          <p:cNvSpPr txBox="1">
            <a:spLocks noChangeArrowheads="1"/>
          </p:cNvSpPr>
          <p:nvPr/>
        </p:nvSpPr>
        <p:spPr bwMode="auto">
          <a:xfrm>
            <a:off x="1121611" y="5720210"/>
            <a:ext cx="8026400" cy="584775"/>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endParaRPr lang="en-US" altLang="en-US" sz="1600" b="1">
              <a:solidFill>
                <a:srgbClr val="FFFFFF"/>
              </a:solidFill>
            </a:endParaRPr>
          </a:p>
          <a:p>
            <a:pPr algn="ctr">
              <a:spcBef>
                <a:spcPct val="0"/>
              </a:spcBef>
              <a:buFontTx/>
              <a:buNone/>
            </a:pPr>
            <a:endParaRPr lang="en-US" altLang="en-US" sz="1600" b="1">
              <a:solidFill>
                <a:srgbClr val="FFFFFF"/>
              </a:solidFill>
            </a:endParaRPr>
          </a:p>
        </p:txBody>
      </p:sp>
      <p:sp>
        <p:nvSpPr>
          <p:cNvPr id="3077" name="Text Box 34"/>
          <p:cNvSpPr txBox="1">
            <a:spLocks noChangeArrowheads="1"/>
          </p:cNvSpPr>
          <p:nvPr/>
        </p:nvSpPr>
        <p:spPr bwMode="auto">
          <a:xfrm>
            <a:off x="1193800" y="2743201"/>
            <a:ext cx="8026400" cy="5847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US" altLang="en-US" sz="1600" b="1">
                <a:solidFill>
                  <a:srgbClr val="000000"/>
                </a:solidFill>
              </a:rPr>
              <a:t>A Port of San Diego Ship Repair Association</a:t>
            </a:r>
          </a:p>
          <a:p>
            <a:pPr algn="ctr">
              <a:spcBef>
                <a:spcPct val="0"/>
              </a:spcBef>
              <a:buFontTx/>
              <a:buNone/>
            </a:pPr>
            <a:r>
              <a:rPr lang="en-US" altLang="en-US" sz="1600" b="1">
                <a:solidFill>
                  <a:srgbClr val="000000"/>
                </a:solidFill>
              </a:rPr>
              <a:t>Course for Shipyard Workers</a:t>
            </a:r>
          </a:p>
        </p:txBody>
      </p:sp>
      <p:pic>
        <p:nvPicPr>
          <p:cNvPr id="3078" name="Picture 8" descr="LOGO-Email-PSDS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29050"/>
            <a:ext cx="4673600" cy="173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40"/>
          <p:cNvSpPr txBox="1">
            <a:spLocks noChangeArrowheads="1"/>
          </p:cNvSpPr>
          <p:nvPr/>
        </p:nvSpPr>
        <p:spPr bwMode="auto">
          <a:xfrm>
            <a:off x="1219200" y="6331744"/>
            <a:ext cx="792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ja-JP" sz="800" dirty="0">
                <a:solidFill>
                  <a:srgbClr val="000000"/>
                </a:solidFill>
                <a:ea typeface="MS PGothic" pitchFamily="34" charset="-128"/>
              </a:rPr>
              <a:t>This material was produced under grant </a:t>
            </a:r>
            <a:r>
              <a:rPr lang="en-US" altLang="en-US" sz="800" dirty="0">
                <a:solidFill>
                  <a:srgbClr val="000000"/>
                </a:solidFill>
              </a:rPr>
              <a:t>SH-29629-SH16</a:t>
            </a:r>
            <a:r>
              <a:rPr lang="en-US" altLang="ja-JP" sz="800" dirty="0">
                <a:solidFill>
                  <a:srgbClr val="000000"/>
                </a:solidFill>
                <a:ea typeface="MS PGothic" pitchFamily="34" charset="-128"/>
              </a:rPr>
              <a:t>  from the Occupational Safety and </a:t>
            </a:r>
            <a:r>
              <a:rPr lang="en-US" altLang="ja-JP" sz="800" dirty="0" smtClean="0">
                <a:solidFill>
                  <a:srgbClr val="000000"/>
                </a:solidFill>
                <a:ea typeface="MS PGothic" pitchFamily="34" charset="-128"/>
              </a:rPr>
              <a:t> Health </a:t>
            </a:r>
            <a:r>
              <a:rPr lang="en-US" altLang="ja-JP" sz="800" dirty="0">
                <a:solidFill>
                  <a:srgbClr val="000000"/>
                </a:solidFill>
                <a:ea typeface="MS PGothic" pitchFamily="34" charset="-128"/>
              </a:rPr>
              <a:t>Administration, U.S. Department of Labor.  It does not necessarily reflect the views or policies </a:t>
            </a:r>
            <a:r>
              <a:rPr lang="en-US" altLang="ja-JP" sz="800" dirty="0" smtClean="0">
                <a:solidFill>
                  <a:srgbClr val="000000"/>
                </a:solidFill>
                <a:ea typeface="MS PGothic" pitchFamily="34" charset="-128"/>
              </a:rPr>
              <a:t>of </a:t>
            </a:r>
            <a:r>
              <a:rPr lang="en-US" altLang="ja-JP" sz="800" dirty="0">
                <a:solidFill>
                  <a:srgbClr val="000000"/>
                </a:solidFill>
                <a:ea typeface="MS PGothic" pitchFamily="34" charset="-128"/>
              </a:rPr>
              <a:t>the U.S. Department of Labor, nor does mention of trade names, commercial products or </a:t>
            </a:r>
            <a:r>
              <a:rPr lang="en-US" altLang="ja-JP" sz="800" dirty="0" smtClean="0">
                <a:solidFill>
                  <a:srgbClr val="000000"/>
                </a:solidFill>
                <a:ea typeface="MS PGothic" pitchFamily="34" charset="-128"/>
              </a:rPr>
              <a:t>organizations </a:t>
            </a:r>
            <a:r>
              <a:rPr lang="en-US" altLang="ja-JP" sz="800" dirty="0">
                <a:solidFill>
                  <a:srgbClr val="000000"/>
                </a:solidFill>
                <a:ea typeface="MS PGothic" pitchFamily="34" charset="-128"/>
              </a:rPr>
              <a:t>imply endorsement by the U.S. Government.</a:t>
            </a:r>
            <a:endParaRPr lang="en-US" altLang="en-US" sz="800" dirty="0">
              <a:solidFill>
                <a:srgbClr val="000000"/>
              </a:solidFill>
              <a:ea typeface="MS PGothic" pitchFamily="34" charset="-128"/>
            </a:endParaRPr>
          </a:p>
        </p:txBody>
      </p:sp>
    </p:spTree>
    <p:extLst>
      <p:ext uri="{BB962C8B-B14F-4D97-AF65-F5344CB8AC3E}">
        <p14:creationId xmlns:p14="http://schemas.microsoft.com/office/powerpoint/2010/main" val="2278617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4" name="Rectangle 3"/>
          <p:cNvSpPr>
            <a:spLocks noChangeArrowheads="1"/>
          </p:cNvSpPr>
          <p:nvPr/>
        </p:nvSpPr>
        <p:spPr bwMode="auto">
          <a:xfrm>
            <a:off x="0" y="381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3600" b="1" dirty="0">
                <a:solidFill>
                  <a:schemeClr val="tx2"/>
                </a:solidFill>
              </a:rPr>
              <a:t>   </a:t>
            </a:r>
            <a:r>
              <a:rPr lang="en-US" sz="3600" b="1" dirty="0" smtClean="0">
                <a:solidFill>
                  <a:schemeClr val="tx2"/>
                </a:solidFill>
              </a:rPr>
              <a:t>Introduction </a:t>
            </a:r>
            <a:endParaRPr lang="en-US" sz="3600" b="1" dirty="0">
              <a:solidFill>
                <a:schemeClr val="tx2"/>
              </a:solidFill>
            </a:endParaRPr>
          </a:p>
        </p:txBody>
      </p:sp>
      <p:pic>
        <p:nvPicPr>
          <p:cNvPr id="291845" name="Picture 4" title="Photo of hazardous chemicals at a shipy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002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hidden="1"/>
          <p:cNvSpPr>
            <a:spLocks noGrp="1"/>
          </p:cNvSpPr>
          <p:nvPr>
            <p:ph type="title"/>
          </p:nvPr>
        </p:nvSpPr>
        <p:spPr/>
        <p:txBody>
          <a:bodyPr/>
          <a:lstStyle/>
          <a:p>
            <a:r>
              <a:rPr lang="en-US" dirty="0" smtClean="0"/>
              <a:t>Introduction    </a:t>
            </a:r>
            <a:endParaRPr lang="en-US" dirty="0"/>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10</a:t>
            </a:fld>
            <a:endParaRPr lang="en-US" dirty="0"/>
          </a:p>
        </p:txBody>
      </p:sp>
    </p:spTree>
    <p:extLst>
      <p:ext uri="{BB962C8B-B14F-4D97-AF65-F5344CB8AC3E}">
        <p14:creationId xmlns:p14="http://schemas.microsoft.com/office/powerpoint/2010/main" val="286550215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8" name="Rectangle 3"/>
          <p:cNvSpPr>
            <a:spLocks noChangeArrowheads="1"/>
          </p:cNvSpPr>
          <p:nvPr/>
        </p:nvSpPr>
        <p:spPr bwMode="auto">
          <a:xfrm>
            <a:off x="0" y="381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4000" b="1" dirty="0">
                <a:solidFill>
                  <a:schemeClr val="tx2"/>
                </a:solidFill>
              </a:rPr>
              <a:t>   </a:t>
            </a:r>
            <a:r>
              <a:rPr lang="en-US" sz="3600" b="1" dirty="0" smtClean="0">
                <a:solidFill>
                  <a:schemeClr val="tx2"/>
                </a:solidFill>
              </a:rPr>
              <a:t>Introduction Exercise </a:t>
            </a:r>
            <a:endParaRPr lang="en-US" sz="3600" b="1" dirty="0">
              <a:solidFill>
                <a:schemeClr val="tx2"/>
              </a:solidFill>
            </a:endParaRPr>
          </a:p>
        </p:txBody>
      </p:sp>
      <p:pic>
        <p:nvPicPr>
          <p:cNvPr id="292869" name="Picture 4" title="Photo of a hazardous chemical in a contai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hidden="1"/>
          <p:cNvSpPr>
            <a:spLocks noGrp="1"/>
          </p:cNvSpPr>
          <p:nvPr>
            <p:ph type="title"/>
          </p:nvPr>
        </p:nvSpPr>
        <p:spPr/>
        <p:txBody>
          <a:bodyPr/>
          <a:lstStyle/>
          <a:p>
            <a:r>
              <a:rPr lang="en-US" dirty="0"/>
              <a:t>Introduction Exercise</a:t>
            </a:r>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11</a:t>
            </a:fld>
            <a:endParaRPr lang="en-US" dirty="0"/>
          </a:p>
        </p:txBody>
      </p:sp>
    </p:spTree>
    <p:extLst>
      <p:ext uri="{BB962C8B-B14F-4D97-AF65-F5344CB8AC3E}">
        <p14:creationId xmlns:p14="http://schemas.microsoft.com/office/powerpoint/2010/main" val="499853596"/>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5" descr="http://alliancepayroll.files.wordpress.com/2011/06/osha-logosvg1.png" title="Image of the OSH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05000"/>
            <a:ext cx="6858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0D76B4-9864-4D20-867B-EA72C3CB507D}" type="slidenum">
              <a:rPr lang="en-US" altLang="en-US" sz="1400" smtClean="0"/>
              <a:pPr>
                <a:spcBef>
                  <a:spcPct val="0"/>
                </a:spcBef>
                <a:buFontTx/>
                <a:buNone/>
              </a:pPr>
              <a:t>12</a:t>
            </a:fld>
            <a:endParaRPr lang="en-US" altLang="en-US" sz="1400" dirty="0" smtClean="0"/>
          </a:p>
        </p:txBody>
      </p:sp>
      <p:sp>
        <p:nvSpPr>
          <p:cNvPr id="7" name="Title 1"/>
          <p:cNvSpPr>
            <a:spLocks noGrp="1"/>
          </p:cNvSpPr>
          <p:nvPr>
            <p:ph type="title"/>
          </p:nvPr>
        </p:nvSpPr>
        <p:spPr>
          <a:xfrm>
            <a:off x="381000" y="4947"/>
            <a:ext cx="8229600" cy="1143000"/>
          </a:xfrm>
          <a:ln>
            <a:noFill/>
          </a:ln>
        </p:spPr>
        <p:txBody>
          <a:bodyPr/>
          <a:lstStyle/>
          <a:p>
            <a:pPr algn="l"/>
            <a:r>
              <a:rPr lang="en-US" dirty="0" smtClean="0"/>
              <a:t>OSHA</a:t>
            </a:r>
            <a:endParaRPr lang="en-US" dirty="0"/>
          </a:p>
        </p:txBody>
      </p:sp>
    </p:spTree>
    <p:extLst>
      <p:ext uri="{BB962C8B-B14F-4D97-AF65-F5344CB8AC3E}">
        <p14:creationId xmlns:p14="http://schemas.microsoft.com/office/powerpoint/2010/main" val="4283561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algn="l"/>
            <a:r>
              <a:rPr lang="en-US" altLang="en-US" dirty="0" smtClean="0"/>
              <a:t>      OSHA</a:t>
            </a:r>
          </a:p>
        </p:txBody>
      </p:sp>
      <p:sp>
        <p:nvSpPr>
          <p:cNvPr id="3482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F94698-0477-47EA-A863-373D641C7103}" type="slidenum">
              <a:rPr lang="en-US" altLang="en-US" sz="1400" smtClean="0"/>
              <a:pPr>
                <a:spcBef>
                  <a:spcPct val="0"/>
                </a:spcBef>
                <a:buFontTx/>
                <a:buNone/>
              </a:pPr>
              <a:t>13</a:t>
            </a:fld>
            <a:endParaRPr lang="en-US" altLang="en-US" sz="1400" dirty="0" smtClean="0"/>
          </a:p>
        </p:txBody>
      </p:sp>
      <p:pic>
        <p:nvPicPr>
          <p:cNvPr id="5" name="Picture 2" title="Image of different parts of a sh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295400"/>
            <a:ext cx="7485063" cy="419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606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algn="l"/>
            <a:r>
              <a:rPr lang="en-US" altLang="en-US" dirty="0" smtClean="0"/>
              <a:t>OSHA </a:t>
            </a:r>
          </a:p>
        </p:txBody>
      </p:sp>
      <p:pic>
        <p:nvPicPr>
          <p:cNvPr id="40963" name="Picture 2" descr="http://allthingsd.com/files/2012/04/pinkslip-1.jpeg" title="Photo of a worker holding a pink s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54175"/>
            <a:ext cx="54895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descr="MCj0432538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3" y="1143000"/>
            <a:ext cx="266541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67D770-C4EC-4299-86A0-0E9642D85A42}" type="slidenum">
              <a:rPr lang="en-US" altLang="en-US" sz="1400" smtClean="0"/>
              <a:pPr>
                <a:spcBef>
                  <a:spcPct val="0"/>
                </a:spcBef>
                <a:buFontTx/>
                <a:buNone/>
              </a:pPr>
              <a:t>14</a:t>
            </a:fld>
            <a:endParaRPr lang="en-US" altLang="en-US" sz="1400" dirty="0" smtClean="0"/>
          </a:p>
        </p:txBody>
      </p:sp>
    </p:spTree>
    <p:extLst>
      <p:ext uri="{BB962C8B-B14F-4D97-AF65-F5344CB8AC3E}">
        <p14:creationId xmlns:p14="http://schemas.microsoft.com/office/powerpoint/2010/main" val="3425481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lgn="l"/>
            <a:r>
              <a:rPr lang="en-US" altLang="en-US" dirty="0" smtClean="0"/>
              <a:t>OSHA  </a:t>
            </a:r>
          </a:p>
        </p:txBody>
      </p:sp>
      <p:pic>
        <p:nvPicPr>
          <p:cNvPr id="43011" name="Picture 9" title="Image of the osha website">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19200" y="1600200"/>
            <a:ext cx="6400800"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EDD2D8-31B8-4C96-BC6B-FBEC316C1C92}" type="slidenum">
              <a:rPr lang="en-US" altLang="en-US" sz="1400" smtClean="0"/>
              <a:pPr>
                <a:spcBef>
                  <a:spcPct val="0"/>
                </a:spcBef>
                <a:buFontTx/>
                <a:buNone/>
              </a:pPr>
              <a:t>15</a:t>
            </a:fld>
            <a:endParaRPr lang="en-US" altLang="en-US" sz="1400" dirty="0" smtClean="0"/>
          </a:p>
        </p:txBody>
      </p:sp>
    </p:spTree>
    <p:extLst>
      <p:ext uri="{BB962C8B-B14F-4D97-AF65-F5344CB8AC3E}">
        <p14:creationId xmlns:p14="http://schemas.microsoft.com/office/powerpoint/2010/main" val="649093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609600"/>
            <a:ext cx="8229600" cy="1143000"/>
          </a:xfrm>
        </p:spPr>
        <p:txBody>
          <a:bodyPr/>
          <a:lstStyle/>
          <a:p>
            <a:pPr algn="l" eaLnBrk="1" hangingPunct="1"/>
            <a:r>
              <a:rPr lang="en-US" altLang="en-US" dirty="0" smtClean="0"/>
              <a:t>OSHA Exercise</a:t>
            </a:r>
            <a:br>
              <a:rPr lang="en-US" altLang="en-US" dirty="0" smtClean="0"/>
            </a:br>
            <a:endParaRPr lang="en-US" altLang="en-US" dirty="0" smtClean="0"/>
          </a:p>
        </p:txBody>
      </p:sp>
      <p:sp>
        <p:nvSpPr>
          <p:cNvPr id="176131" name="Rectangle 3"/>
          <p:cNvSpPr>
            <a:spLocks noGrp="1" noChangeArrowheads="1"/>
          </p:cNvSpPr>
          <p:nvPr>
            <p:ph idx="1"/>
          </p:nvPr>
        </p:nvSpPr>
        <p:spPr>
          <a:solidFill>
            <a:schemeClr val="bg1"/>
          </a:solidFill>
        </p:spPr>
        <p:txBody>
          <a:bodyPr/>
          <a:lstStyle/>
          <a:p>
            <a:pPr marL="0" indent="0" eaLnBrk="1" hangingPunct="1">
              <a:buFontTx/>
              <a:buNone/>
              <a:defRPr/>
            </a:pPr>
            <a:r>
              <a:rPr lang="en-US" sz="2800" dirty="0" smtClean="0"/>
              <a:t>Stump the class!</a:t>
            </a:r>
          </a:p>
          <a:p>
            <a:pPr eaLnBrk="1" hangingPunct="1">
              <a:defRPr/>
            </a:pPr>
            <a:endParaRPr lang="en-US" sz="2800" dirty="0"/>
          </a:p>
          <a:p>
            <a:pPr eaLnBrk="1" hangingPunct="1">
              <a:defRPr/>
            </a:pPr>
            <a:r>
              <a:rPr lang="en-US" sz="2800" dirty="0" smtClean="0"/>
              <a:t>With a partner, write two questions from this section that you believe the rest of the class will be challenged in answering correctly. (Questions must be reasonable!  If your instructor can’t answer, it doesn’t count!)</a:t>
            </a:r>
          </a:p>
          <a:p>
            <a:pPr eaLnBrk="1" hangingPunct="1">
              <a:defRPr/>
            </a:pPr>
            <a:endParaRPr lang="en-US" sz="2800" dirty="0" smtClean="0"/>
          </a:p>
        </p:txBody>
      </p:sp>
      <p:sp>
        <p:nvSpPr>
          <p:cNvPr id="4506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1FA8A6-EEE8-499C-BD17-34B12DC175E5}" type="slidenum">
              <a:rPr lang="en-US" altLang="en-US" sz="1400" smtClean="0"/>
              <a:pPr>
                <a:spcBef>
                  <a:spcPct val="0"/>
                </a:spcBef>
                <a:buFontTx/>
                <a:buNone/>
              </a:pPr>
              <a:t>16</a:t>
            </a:fld>
            <a:endParaRPr lang="en-US" altLang="en-US" sz="1400" dirty="0" smtClean="0"/>
          </a:p>
        </p:txBody>
      </p:sp>
    </p:spTree>
    <p:extLst>
      <p:ext uri="{BB962C8B-B14F-4D97-AF65-F5344CB8AC3E}">
        <p14:creationId xmlns:p14="http://schemas.microsoft.com/office/powerpoint/2010/main" val="2123381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ln>
            <a:noFill/>
          </a:ln>
        </p:spPr>
        <p:txBody>
          <a:bodyPr>
            <a:normAutofit fontScale="90000"/>
          </a:bodyPr>
          <a:lstStyle/>
          <a:p>
            <a:pPr algn="l">
              <a:defRPr/>
            </a:pPr>
            <a:r>
              <a:rPr lang="en-US" sz="4000" dirty="0" smtClean="0"/>
              <a:t>How Hazard Communication Works</a:t>
            </a:r>
            <a:endParaRPr lang="en-US" dirty="0"/>
          </a:p>
        </p:txBody>
      </p:sp>
      <p:sp>
        <p:nvSpPr>
          <p:cNvPr id="2" name="Slide Number Placeholder 1"/>
          <p:cNvSpPr>
            <a:spLocks noGrp="1"/>
          </p:cNvSpPr>
          <p:nvPr>
            <p:ph type="sldNum" sz="quarter" idx="11"/>
          </p:nvPr>
        </p:nvSpPr>
        <p:spPr/>
        <p:txBody>
          <a:bodyPr/>
          <a:lstStyle/>
          <a:p>
            <a:pPr>
              <a:defRPr/>
            </a:pPr>
            <a:fld id="{E630A1D2-6E69-4CB1-8EDD-98EC9685E3BF}" type="slidenum">
              <a:rPr lang="en-US" smtClean="0"/>
              <a:pPr>
                <a:defRPr/>
              </a:pPr>
              <a:t>17</a:t>
            </a:fld>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7341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a:t>The </a:t>
            </a:r>
            <a:r>
              <a:rPr lang="en-US" dirty="0" smtClean="0"/>
              <a:t>Hazard Communication </a:t>
            </a:r>
            <a:r>
              <a:rPr lang="en-US" dirty="0"/>
              <a:t>Program </a:t>
            </a:r>
            <a:endParaRPr lang="en-US" dirty="0" smtClean="0"/>
          </a:p>
        </p:txBody>
      </p:sp>
      <p:sp>
        <p:nvSpPr>
          <p:cNvPr id="294916" name="Rectangle 3"/>
          <p:cNvSpPr>
            <a:spLocks noGrp="1" noChangeArrowheads="1"/>
          </p:cNvSpPr>
          <p:nvPr>
            <p:ph type="body" idx="1"/>
          </p:nvPr>
        </p:nvSpPr>
        <p:spPr>
          <a:xfrm>
            <a:off x="515938" y="1676400"/>
            <a:ext cx="7947025" cy="4071938"/>
          </a:xfrm>
        </p:spPr>
        <p:txBody>
          <a:bodyPr lIns="92075" tIns="46038" rIns="92075" bIns="46038"/>
          <a:lstStyle/>
          <a:p>
            <a:endParaRPr lang="en-US" dirty="0" smtClean="0"/>
          </a:p>
        </p:txBody>
      </p:sp>
      <p:pic>
        <p:nvPicPr>
          <p:cNvPr id="294917" name="Picture 4" descr="MPj044345200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1600200"/>
            <a:ext cx="67818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18</a:t>
            </a:fld>
            <a:endParaRPr lang="en-US" dirty="0"/>
          </a:p>
        </p:txBody>
      </p:sp>
    </p:spTree>
    <p:extLst>
      <p:ext uri="{BB962C8B-B14F-4D97-AF65-F5344CB8AC3E}">
        <p14:creationId xmlns:p14="http://schemas.microsoft.com/office/powerpoint/2010/main" val="846319034"/>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smtClean="0"/>
              <a:t>The Hazard Communication Program  </a:t>
            </a:r>
          </a:p>
        </p:txBody>
      </p:sp>
      <p:pic>
        <p:nvPicPr>
          <p:cNvPr id="295941" name="Picture 4" title="Image of a slide that says each employer must have a written hazcom proced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19</a:t>
            </a:fld>
            <a:endParaRPr lang="en-US" dirty="0"/>
          </a:p>
        </p:txBody>
      </p:sp>
    </p:spTree>
    <p:extLst>
      <p:ext uri="{BB962C8B-B14F-4D97-AF65-F5344CB8AC3E}">
        <p14:creationId xmlns:p14="http://schemas.microsoft.com/office/powerpoint/2010/main" val="297228168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2"/>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25E2648-B7B7-4458-BEBE-F10566A68BF2}" type="slidenum">
              <a:rPr lang="en-US" sz="1400"/>
              <a:pPr algn="r" eaLnBrk="1" hangingPunct="1"/>
              <a:t>2</a:t>
            </a:fld>
            <a:endParaRPr lang="en-US" sz="1400" dirty="0"/>
          </a:p>
        </p:txBody>
      </p:sp>
      <p:sp>
        <p:nvSpPr>
          <p:cNvPr id="7174" name="Rectangle 4"/>
          <p:cNvSpPr>
            <a:spLocks noChangeArrowheads="1"/>
          </p:cNvSpPr>
          <p:nvPr/>
        </p:nvSpPr>
        <p:spPr bwMode="auto">
          <a:xfrm>
            <a:off x="457200" y="420440"/>
            <a:ext cx="78486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4000" b="1" dirty="0" smtClean="0"/>
              <a:t>Understanding </a:t>
            </a:r>
          </a:p>
          <a:p>
            <a:pPr algn="ctr"/>
            <a:r>
              <a:rPr lang="en-US" sz="4000" b="1" dirty="0" smtClean="0"/>
              <a:t>Hazard Communication</a:t>
            </a:r>
            <a:endParaRPr lang="en-US" sz="4000" b="1" dirty="0"/>
          </a:p>
          <a:p>
            <a:pPr algn="ctr"/>
            <a:endParaRPr lang="en-US" sz="3600" dirty="0"/>
          </a:p>
          <a:p>
            <a:pPr algn="ctr"/>
            <a:r>
              <a:rPr lang="en-US" sz="3200" dirty="0" smtClean="0"/>
              <a:t>An Injury Prevention </a:t>
            </a:r>
            <a:r>
              <a:rPr lang="en-US" sz="3200" dirty="0"/>
              <a:t>Course for Shipyard Workers</a:t>
            </a:r>
          </a:p>
          <a:p>
            <a:pPr algn="ctr"/>
            <a:endParaRPr lang="en-US" sz="3200" dirty="0"/>
          </a:p>
          <a:p>
            <a:pPr algn="ctr"/>
            <a:endParaRPr lang="en-US" sz="3200" b="1" dirty="0"/>
          </a:p>
          <a:p>
            <a:pPr algn="ctr"/>
            <a:endParaRPr lang="en-US" sz="2000" b="1" dirty="0"/>
          </a:p>
        </p:txBody>
      </p:sp>
      <p:pic>
        <p:nvPicPr>
          <p:cNvPr id="7176" name="Picture 8" descr="LOGO-Email-PSDS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1795" y="3441596"/>
            <a:ext cx="35052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8"/>
          <p:cNvSpPr>
            <a:spLocks noChangeArrowheads="1"/>
          </p:cNvSpPr>
          <p:nvPr/>
        </p:nvSpPr>
        <p:spPr bwMode="auto">
          <a:xfrm>
            <a:off x="590550" y="5665786"/>
            <a:ext cx="8001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altLang="ja-JP" sz="900" dirty="0"/>
              <a:t>This material was produced under grant </a:t>
            </a:r>
            <a:r>
              <a:rPr lang="en-US" sz="900" dirty="0" smtClean="0"/>
              <a:t>SH-29629-SH16 f</a:t>
            </a:r>
            <a:r>
              <a:rPr lang="en-US" altLang="ja-JP" sz="900" dirty="0" smtClean="0"/>
              <a:t>rom </a:t>
            </a:r>
            <a:r>
              <a:rPr lang="en-US" altLang="ja-JP" sz="900" dirty="0"/>
              <a:t>the Occupational Safety and Health Administration, U.S. Department of Labor.  It does not necessarily reflect the views or policies of the U.S. Department of Labor, nor does mention of trade names, commercial products or organizations imply endorsement by the U.S. Government.</a:t>
            </a:r>
            <a:endParaRPr lang="en-US" sz="900" dirty="0"/>
          </a:p>
        </p:txBody>
      </p:sp>
      <p:sp>
        <p:nvSpPr>
          <p:cNvPr id="3" name="Title 2" hidden="1"/>
          <p:cNvSpPr>
            <a:spLocks noGrp="1"/>
          </p:cNvSpPr>
          <p:nvPr>
            <p:ph type="title"/>
          </p:nvPr>
        </p:nvSpPr>
        <p:spPr/>
        <p:txBody>
          <a:bodyPr/>
          <a:lstStyle/>
          <a:p>
            <a:r>
              <a:rPr lang="en-US" sz="4400" dirty="0"/>
              <a:t>Understanding </a:t>
            </a:r>
            <a:br>
              <a:rPr lang="en-US" sz="4400" dirty="0"/>
            </a:br>
            <a:r>
              <a:rPr lang="en-US" sz="4400" dirty="0"/>
              <a:t>Hazard Communication</a:t>
            </a:r>
            <a:br>
              <a:rPr lang="en-US" sz="4400" dirty="0"/>
            </a:br>
            <a:r>
              <a:rPr lang="en-US" sz="4000" dirty="0"/>
              <a:t/>
            </a:r>
            <a:br>
              <a:rPr lang="en-US" sz="4000" dirty="0"/>
            </a:br>
            <a:r>
              <a:rPr lang="en-US" dirty="0"/>
              <a:t>An Injury Prevention Course for Shipyard Workers</a:t>
            </a:r>
            <a:br>
              <a:rPr lang="en-US" dirty="0"/>
            </a:br>
            <a:endParaRPr lang="en-US" dirty="0"/>
          </a:p>
        </p:txBody>
      </p:sp>
      <p:sp>
        <p:nvSpPr>
          <p:cNvPr id="2" name="Slide Number Placeholder 1"/>
          <p:cNvSpPr>
            <a:spLocks noGrp="1"/>
          </p:cNvSpPr>
          <p:nvPr>
            <p:ph type="sldNum" sz="quarter" idx="11"/>
          </p:nvPr>
        </p:nvSpPr>
        <p:spPr/>
        <p:txBody>
          <a:bodyPr/>
          <a:lstStyle/>
          <a:p>
            <a:pPr>
              <a:defRPr/>
            </a:pPr>
            <a:fld id="{AB326018-4BC2-4E48-9B86-E6391CDE1EE0}" type="slidenum">
              <a:rPr lang="en-US" smtClean="0"/>
              <a:pPr>
                <a:defRPr/>
              </a:pPr>
              <a:t>2</a:t>
            </a:fld>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a:t>The </a:t>
            </a:r>
            <a:r>
              <a:rPr lang="en-US" dirty="0" smtClean="0"/>
              <a:t>Hazard Communication Program   </a:t>
            </a:r>
            <a:endParaRPr lang="en-US" dirty="0" smtClean="0">
              <a:solidFill>
                <a:schemeClr val="tx1"/>
              </a:solidFill>
            </a:endParaRPr>
          </a:p>
        </p:txBody>
      </p:sp>
      <p:pic>
        <p:nvPicPr>
          <p:cNvPr id="314373" name="Picture 4" title="Image of a slide that says employee hazcom traini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1600200"/>
            <a:ext cx="6858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20</a:t>
            </a:fld>
            <a:endParaRPr lang="en-US" dirty="0"/>
          </a:p>
        </p:txBody>
      </p:sp>
    </p:spTree>
    <p:extLst>
      <p:ext uri="{BB962C8B-B14F-4D97-AF65-F5344CB8AC3E}">
        <p14:creationId xmlns:p14="http://schemas.microsoft.com/office/powerpoint/2010/main" val="318268995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a:t>The </a:t>
            </a:r>
            <a:r>
              <a:rPr lang="en-US" dirty="0" smtClean="0"/>
              <a:t>Hazard Communication Program    </a:t>
            </a:r>
            <a:endParaRPr lang="en-US" dirty="0" smtClean="0">
              <a:solidFill>
                <a:schemeClr val="tx1"/>
              </a:solidFill>
            </a:endParaRPr>
          </a:p>
        </p:txBody>
      </p:sp>
      <p:pic>
        <p:nvPicPr>
          <p:cNvPr id="315397" name="Picture 4" title="Photo of a hazardous material cabi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6764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21</a:t>
            </a:fld>
            <a:endParaRPr lang="en-US" dirty="0"/>
          </a:p>
        </p:txBody>
      </p:sp>
    </p:spTree>
    <p:extLst>
      <p:ext uri="{BB962C8B-B14F-4D97-AF65-F5344CB8AC3E}">
        <p14:creationId xmlns:p14="http://schemas.microsoft.com/office/powerpoint/2010/main" val="393853697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a:t>The </a:t>
            </a:r>
            <a:r>
              <a:rPr lang="en-US" dirty="0" smtClean="0"/>
              <a:t>Hazard Communication Program     </a:t>
            </a:r>
            <a:endParaRPr lang="en-US" dirty="0" smtClean="0">
              <a:solidFill>
                <a:schemeClr val="tx1"/>
              </a:solidFill>
            </a:endParaRPr>
          </a:p>
        </p:txBody>
      </p:sp>
      <p:pic>
        <p:nvPicPr>
          <p:cNvPr id="316421" name="Picture 4" title="Photo of a worker putting on glov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43000" y="1600200"/>
            <a:ext cx="6858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22</a:t>
            </a:fld>
            <a:endParaRPr lang="en-US" dirty="0"/>
          </a:p>
        </p:txBody>
      </p:sp>
    </p:spTree>
    <p:extLst>
      <p:ext uri="{BB962C8B-B14F-4D97-AF65-F5344CB8AC3E}">
        <p14:creationId xmlns:p14="http://schemas.microsoft.com/office/powerpoint/2010/main" val="860342196"/>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053A193-3B93-4EC1-81A7-3825D9D60926}" type="slidenum">
              <a:rPr lang="en-US" sz="1400"/>
              <a:pPr algn="r" eaLnBrk="1" hangingPunct="1"/>
              <a:t>23</a:t>
            </a:fld>
            <a:endParaRPr lang="en-US" sz="1400" dirty="0"/>
          </a:p>
        </p:txBody>
      </p:sp>
      <p:sp>
        <p:nvSpPr>
          <p:cNvPr id="303108" name="Rectangle 2"/>
          <p:cNvSpPr>
            <a:spLocks noGrp="1" noChangeArrowheads="1"/>
          </p:cNvSpPr>
          <p:nvPr>
            <p:ph type="title" idx="4294967295"/>
          </p:nvPr>
        </p:nvSpPr>
        <p:spPr>
          <a:xfrm>
            <a:off x="457200" y="579438"/>
            <a:ext cx="8229600" cy="533400"/>
          </a:xfrm>
        </p:spPr>
        <p:txBody>
          <a:bodyPr/>
          <a:lstStyle/>
          <a:p>
            <a:pPr algn="l"/>
            <a:r>
              <a:rPr lang="en-US" dirty="0" smtClean="0"/>
              <a:t>The Hazard Communication Program Quiz</a:t>
            </a:r>
            <a:r>
              <a:rPr lang="en-US" sz="3600" dirty="0" smtClean="0"/>
              <a:t>	</a:t>
            </a:r>
          </a:p>
        </p:txBody>
      </p:sp>
      <p:sp>
        <p:nvSpPr>
          <p:cNvPr id="303109" name="Rectangle 3"/>
          <p:cNvSpPr>
            <a:spLocks noGrp="1" noChangeArrowheads="1"/>
          </p:cNvSpPr>
          <p:nvPr>
            <p:ph type="body" idx="4294967295"/>
          </p:nvPr>
        </p:nvSpPr>
        <p:spPr/>
        <p:txBody>
          <a:bodyPr/>
          <a:lstStyle/>
          <a:p>
            <a:endParaRPr lang="en-US" dirty="0" smtClean="0"/>
          </a:p>
        </p:txBody>
      </p:sp>
      <p:pic>
        <p:nvPicPr>
          <p:cNvPr id="303110" name="Picture 6" descr="qui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981200"/>
            <a:ext cx="44958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AB326018-4BC2-4E48-9B86-E6391CDE1EE0}" type="slidenum">
              <a:rPr lang="en-US" smtClean="0"/>
              <a:pPr>
                <a:defRPr/>
              </a:pPr>
              <a:t>23</a:t>
            </a:fld>
            <a:endParaRPr lang="en-US" dirty="0"/>
          </a:p>
        </p:txBody>
      </p:sp>
    </p:spTree>
    <p:extLst>
      <p:ext uri="{BB962C8B-B14F-4D97-AF65-F5344CB8AC3E}">
        <p14:creationId xmlns:p14="http://schemas.microsoft.com/office/powerpoint/2010/main" val="4084218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pPr algn="l"/>
            <a:r>
              <a:rPr lang="en-US" dirty="0" smtClean="0"/>
              <a:t>GHS– What is it?</a:t>
            </a:r>
            <a:endParaRPr lang="en-US" dirty="0"/>
          </a:p>
        </p:txBody>
      </p:sp>
      <p:sp>
        <p:nvSpPr>
          <p:cNvPr id="5" name="Slide Number Placeholder 4"/>
          <p:cNvSpPr>
            <a:spLocks noGrp="1"/>
          </p:cNvSpPr>
          <p:nvPr>
            <p:ph type="sldNum" sz="quarter" idx="11"/>
          </p:nvPr>
        </p:nvSpPr>
        <p:spPr/>
        <p:txBody>
          <a:bodyPr/>
          <a:lstStyle/>
          <a:p>
            <a:pPr>
              <a:defRPr/>
            </a:pPr>
            <a:fld id="{431FF7FC-6A2E-4F7E-8806-EF16810AD883}" type="slidenum">
              <a:rPr lang="en-US" smtClean="0"/>
              <a:pPr>
                <a:defRPr/>
              </a:pPr>
              <a:t>24</a:t>
            </a:fld>
            <a:endParaRPr lang="en-US" dirty="0"/>
          </a:p>
        </p:txBody>
      </p:sp>
      <p:pic>
        <p:nvPicPr>
          <p:cNvPr id="1026" name="Picture 2" title="Image of a slide that says the globally harmonized system of classification and labeling of chem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6473734" cy="434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272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pPr algn="l"/>
            <a:r>
              <a:rPr lang="en-US" dirty="0" smtClean="0"/>
              <a:t>GHS – Why Adopt It?</a:t>
            </a:r>
            <a:endParaRPr lang="en-US" dirty="0"/>
          </a:p>
        </p:txBody>
      </p:sp>
      <p:sp>
        <p:nvSpPr>
          <p:cNvPr id="6" name="Slide Number Placeholder 5"/>
          <p:cNvSpPr>
            <a:spLocks noGrp="1"/>
          </p:cNvSpPr>
          <p:nvPr>
            <p:ph type="sldNum" sz="quarter" idx="11"/>
          </p:nvPr>
        </p:nvSpPr>
        <p:spPr/>
        <p:txBody>
          <a:bodyPr/>
          <a:lstStyle/>
          <a:p>
            <a:pPr>
              <a:defRPr/>
            </a:pPr>
            <a:fld id="{431FF7FC-6A2E-4F7E-8806-EF16810AD883}" type="slidenum">
              <a:rPr lang="en-US" smtClean="0"/>
              <a:pPr>
                <a:defRPr/>
              </a:pPr>
              <a:t>25</a:t>
            </a:fld>
            <a:endParaRPr lang="en-US" dirty="0"/>
          </a:p>
        </p:txBody>
      </p:sp>
      <p:pic>
        <p:nvPicPr>
          <p:cNvPr id="7170" name="Picture 2" title="Photo of a rubber stamp by the word appr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47652"/>
            <a:ext cx="4632960"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930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7"/>
          <p:cNvSpPr>
            <a:spLocks noGrp="1"/>
          </p:cNvSpPr>
          <p:nvPr>
            <p:ph type="title" idx="4294967295"/>
          </p:nvPr>
        </p:nvSpPr>
        <p:spPr>
          <a:xfrm>
            <a:off x="0" y="274638"/>
            <a:ext cx="9144000" cy="1143000"/>
          </a:xfrm>
          <a:ln>
            <a:noFill/>
          </a:ln>
        </p:spPr>
        <p:txBody>
          <a:bodyPr/>
          <a:lstStyle/>
          <a:p>
            <a:pPr algn="l"/>
            <a:r>
              <a:rPr lang="en-US" sz="3600" dirty="0" smtClean="0"/>
              <a:t>Hazard Classification</a:t>
            </a:r>
          </a:p>
        </p:txBody>
      </p:sp>
      <p:sp>
        <p:nvSpPr>
          <p:cNvPr id="2" name="Slide Number Placeholder 1"/>
          <p:cNvSpPr>
            <a:spLocks noGrp="1"/>
          </p:cNvSpPr>
          <p:nvPr>
            <p:ph type="sldNum" sz="quarter" idx="10"/>
          </p:nvPr>
        </p:nvSpPr>
        <p:spPr/>
        <p:txBody>
          <a:bodyPr/>
          <a:lstStyle/>
          <a:p>
            <a:pPr>
              <a:defRPr/>
            </a:pPr>
            <a:fld id="{AB326018-4BC2-4E48-9B86-E6391CDE1EE0}" type="slidenum">
              <a:rPr lang="en-US" smtClean="0"/>
              <a:pPr>
                <a:defRPr/>
              </a:pPr>
              <a:t>26</a:t>
            </a:fld>
            <a:endParaRPr lang="en-US" dirty="0"/>
          </a:p>
        </p:txBody>
      </p:sp>
      <p:pic>
        <p:nvPicPr>
          <p:cNvPr id="8194" name="Picture 2" descr="http://goodhealth.freeservers.com/carcinogen-sign.jpg" title="Image of a hazard sign that says carcinog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456706"/>
            <a:ext cx="4571998"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0034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7"/>
          <p:cNvSpPr>
            <a:spLocks noGrp="1"/>
          </p:cNvSpPr>
          <p:nvPr>
            <p:ph type="title"/>
          </p:nvPr>
        </p:nvSpPr>
        <p:spPr>
          <a:xfrm>
            <a:off x="0" y="274638"/>
            <a:ext cx="9144000" cy="1143000"/>
          </a:xfrm>
          <a:ln>
            <a:noFill/>
          </a:ln>
        </p:spPr>
        <p:txBody>
          <a:bodyPr/>
          <a:lstStyle/>
          <a:p>
            <a:pPr algn="l"/>
            <a:r>
              <a:rPr lang="en-US" dirty="0" smtClean="0"/>
              <a:t>Hazard </a:t>
            </a:r>
            <a:r>
              <a:rPr lang="en-US" sz="3600" dirty="0" smtClean="0"/>
              <a:t>Classifications</a:t>
            </a:r>
          </a:p>
        </p:txBody>
      </p:sp>
      <p:sp>
        <p:nvSpPr>
          <p:cNvPr id="3" name="Slide Number Placeholder 2"/>
          <p:cNvSpPr>
            <a:spLocks noGrp="1"/>
          </p:cNvSpPr>
          <p:nvPr>
            <p:ph type="sldNum" sz="quarter" idx="11"/>
          </p:nvPr>
        </p:nvSpPr>
        <p:spPr/>
        <p:txBody>
          <a:bodyPr/>
          <a:lstStyle/>
          <a:p>
            <a:pPr>
              <a:defRPr/>
            </a:pPr>
            <a:fld id="{431FF7FC-6A2E-4F7E-8806-EF16810AD883}" type="slidenum">
              <a:rPr lang="en-US" smtClean="0"/>
              <a:pPr>
                <a:defRPr/>
              </a:pPr>
              <a:t>27</a:t>
            </a:fld>
            <a:endParaRPr lang="en-US" dirty="0"/>
          </a:p>
        </p:txBody>
      </p:sp>
      <p:pic>
        <p:nvPicPr>
          <p:cNvPr id="17410" name="Picture 2" title="Image of the human body"/>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81800" y="1828799"/>
            <a:ext cx="1714479" cy="4371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Diagram 7" title="Image of a slide that says physical and health"/>
          <p:cNvGraphicFramePr/>
          <p:nvPr>
            <p:extLst>
              <p:ext uri="{D42A27DB-BD31-4B8C-83A1-F6EECF244321}">
                <p14:modId xmlns:p14="http://schemas.microsoft.com/office/powerpoint/2010/main" val="1563225796"/>
              </p:ext>
            </p:extLst>
          </p:nvPr>
        </p:nvGraphicFramePr>
        <p:xfrm>
          <a:off x="1143000" y="2362200"/>
          <a:ext cx="4419600" cy="312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1192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381000" y="609600"/>
            <a:ext cx="8229600" cy="1143000"/>
          </a:xfrm>
          <a:ln>
            <a:noFill/>
          </a:ln>
        </p:spPr>
        <p:txBody>
          <a:bodyPr/>
          <a:lstStyle/>
          <a:p>
            <a:pPr algn="l" eaLnBrk="1" hangingPunct="1"/>
            <a:r>
              <a:rPr lang="en-US" dirty="0" smtClean="0"/>
              <a:t>EXERCISE</a:t>
            </a:r>
            <a:br>
              <a:rPr lang="en-US" dirty="0" smtClean="0"/>
            </a:br>
            <a:endParaRPr lang="en-US" dirty="0" smtClean="0"/>
          </a:p>
        </p:txBody>
      </p:sp>
      <p:sp>
        <p:nvSpPr>
          <p:cNvPr id="176131" name="Rectangle 3"/>
          <p:cNvSpPr>
            <a:spLocks noGrp="1" noChangeArrowheads="1"/>
          </p:cNvSpPr>
          <p:nvPr>
            <p:ph idx="1"/>
          </p:nvPr>
        </p:nvSpPr>
        <p:spPr>
          <a:solidFill>
            <a:schemeClr val="bg1"/>
          </a:solidFill>
        </p:spPr>
        <p:txBody>
          <a:bodyPr/>
          <a:lstStyle/>
          <a:p>
            <a:pPr marL="0" indent="0" eaLnBrk="1" hangingPunct="1">
              <a:buNone/>
            </a:pPr>
            <a:r>
              <a:rPr lang="en-US" sz="2000" dirty="0" smtClean="0"/>
              <a:t>Stump the class!</a:t>
            </a:r>
            <a:endParaRPr lang="en-US" sz="2000" b="0" dirty="0" smtClean="0">
              <a:solidFill>
                <a:schemeClr val="tx1"/>
              </a:solidFill>
            </a:endParaRPr>
          </a:p>
          <a:p>
            <a:pPr eaLnBrk="1" hangingPunct="1"/>
            <a:endParaRPr lang="en-US" sz="2000" dirty="0"/>
          </a:p>
          <a:p>
            <a:pPr eaLnBrk="1" hangingPunct="1"/>
            <a:r>
              <a:rPr lang="en-US" sz="2000" b="0" dirty="0" smtClean="0">
                <a:solidFill>
                  <a:schemeClr val="tx1"/>
                </a:solidFill>
              </a:rPr>
              <a:t>With a partner, write two questions from this section (page 16 to 27) that you believe the rest of the class will be challenged in answering correctly. (Questions must be reasonable!  If your instructor can’t answer, it doesn’t count!)</a:t>
            </a:r>
          </a:p>
          <a:p>
            <a:pPr marL="0" indent="0" eaLnBrk="1" hangingPunct="1">
              <a:buNone/>
            </a:pPr>
            <a:r>
              <a:rPr lang="en-US" sz="20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sz="2000" b="0" dirty="0" smtClean="0">
              <a:solidFill>
                <a:schemeClr val="tx1"/>
              </a:solidFill>
            </a:endParaRPr>
          </a:p>
          <a:p>
            <a:pPr eaLnBrk="1" hangingPunct="1"/>
            <a:endParaRPr lang="en-US" sz="2800" b="0" dirty="0" smtClean="0">
              <a:solidFill>
                <a:schemeClr val="tx1"/>
              </a:solidFill>
            </a:endParaRPr>
          </a:p>
        </p:txBody>
      </p:sp>
      <p:sp>
        <p:nvSpPr>
          <p:cNvPr id="3" name="Slide Number Placeholder 2"/>
          <p:cNvSpPr>
            <a:spLocks noGrp="1"/>
          </p:cNvSpPr>
          <p:nvPr>
            <p:ph type="sldNum" sz="quarter" idx="11"/>
          </p:nvPr>
        </p:nvSpPr>
        <p:spPr/>
        <p:txBody>
          <a:bodyPr/>
          <a:lstStyle/>
          <a:p>
            <a:pPr>
              <a:defRPr/>
            </a:pPr>
            <a:fld id="{8BA4E9DC-4046-490D-B839-665D32E1143D}" type="slidenum">
              <a:rPr lang="en-US" smtClean="0"/>
              <a:pPr>
                <a:defRPr/>
              </a:pPr>
              <a:t>28</a:t>
            </a:fld>
            <a:endParaRPr lang="en-US" dirty="0"/>
          </a:p>
        </p:txBody>
      </p:sp>
    </p:spTree>
    <p:extLst>
      <p:ext uri="{BB962C8B-B14F-4D97-AF65-F5344CB8AC3E}">
        <p14:creationId xmlns:p14="http://schemas.microsoft.com/office/powerpoint/2010/main" val="45308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131">
                                            <p:bg/>
                                          </p:spTgt>
                                        </p:tgtEl>
                                        <p:attrNameLst>
                                          <p:attrName>style.visibility</p:attrName>
                                        </p:attrNameLst>
                                      </p:cBhvr>
                                      <p:to>
                                        <p:strVal val="visible"/>
                                      </p:to>
                                    </p:set>
                                    <p:animEffect transition="in" filter="dissolve">
                                      <p:cBhvr>
                                        <p:cTn id="7" dur="500"/>
                                        <p:tgtEl>
                                          <p:spTgt spid="176131">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131">
                                            <p:txEl>
                                              <p:pRg st="0" end="0"/>
                                            </p:txEl>
                                          </p:spTgt>
                                        </p:tgtEl>
                                        <p:attrNameLst>
                                          <p:attrName>style.visibility</p:attrName>
                                        </p:attrNameLst>
                                      </p:cBhvr>
                                      <p:to>
                                        <p:strVal val="visible"/>
                                      </p:to>
                                    </p:set>
                                    <p:animEffect transition="in" filter="dissolve">
                                      <p:cBhvr>
                                        <p:cTn id="12" dur="500"/>
                                        <p:tgtEl>
                                          <p:spTgt spid="1761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131">
                                            <p:txEl>
                                              <p:pRg st="2" end="2"/>
                                            </p:txEl>
                                          </p:spTgt>
                                        </p:tgtEl>
                                        <p:attrNameLst>
                                          <p:attrName>style.visibility</p:attrName>
                                        </p:attrNameLst>
                                      </p:cBhvr>
                                      <p:to>
                                        <p:strVal val="visible"/>
                                      </p:to>
                                    </p:set>
                                    <p:animEffect transition="in" filter="dissolve">
                                      <p:cBhvr>
                                        <p:cTn id="17" dur="500"/>
                                        <p:tgtEl>
                                          <p:spTgt spid="176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6131">
                                            <p:txEl>
                                              <p:pRg st="3" end="3"/>
                                            </p:txEl>
                                          </p:spTgt>
                                        </p:tgtEl>
                                        <p:attrNameLst>
                                          <p:attrName>style.visibility</p:attrName>
                                        </p:attrNameLst>
                                      </p:cBhvr>
                                      <p:to>
                                        <p:strVal val="visible"/>
                                      </p:to>
                                    </p:set>
                                    <p:animEffect transition="in" filter="dissolve">
                                      <p:cBhvr>
                                        <p:cTn id="22" dur="500"/>
                                        <p:tgtEl>
                                          <p:spTgt spid="1761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smtClean="0"/>
              <a:t>Labeling</a:t>
            </a:r>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29</a:t>
            </a:fld>
            <a:endParaRPr lang="en-US" dirty="0"/>
          </a:p>
        </p:txBody>
      </p:sp>
      <p:pic>
        <p:nvPicPr>
          <p:cNvPr id="6" name="Picture 5" title="Image of a hazardous material lab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75" y="1481137"/>
            <a:ext cx="7562850" cy="3895725"/>
          </a:xfrm>
          <a:prstGeom prst="rect">
            <a:avLst/>
          </a:prstGeom>
          <a:ln>
            <a:solidFill>
              <a:schemeClr val="tx1"/>
            </a:solidFill>
          </a:ln>
        </p:spPr>
      </p:pic>
    </p:spTree>
    <p:extLst>
      <p:ext uri="{BB962C8B-B14F-4D97-AF65-F5344CB8AC3E}">
        <p14:creationId xmlns:p14="http://schemas.microsoft.com/office/powerpoint/2010/main" val="1277951303"/>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a:r>
              <a:rPr lang="en-US" dirty="0" smtClean="0">
                <a:latin typeface="+mn-lt"/>
              </a:rPr>
              <a:t>Purpose and Objectives</a:t>
            </a:r>
          </a:p>
        </p:txBody>
      </p:sp>
      <p:sp>
        <p:nvSpPr>
          <p:cNvPr id="5" name="Rectangle 8"/>
          <p:cNvSpPr>
            <a:spLocks noChangeArrowheads="1"/>
          </p:cNvSpPr>
          <p:nvPr/>
        </p:nvSpPr>
        <p:spPr bwMode="auto">
          <a:xfrm>
            <a:off x="590550" y="5887971"/>
            <a:ext cx="80010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pPr>
            <a:r>
              <a:rPr lang="en-US" altLang="ja-JP" sz="900" dirty="0"/>
              <a:t>This material was produced under grant </a:t>
            </a:r>
            <a:r>
              <a:rPr lang="en-US" sz="900" dirty="0" smtClean="0"/>
              <a:t>SH-29629-SH16</a:t>
            </a:r>
            <a:r>
              <a:rPr lang="en-US" altLang="ja-JP" sz="900" dirty="0" smtClean="0"/>
              <a:t> </a:t>
            </a:r>
            <a:r>
              <a:rPr lang="en-US" altLang="ja-JP" sz="900" dirty="0"/>
              <a:t>from the Occupational Safety and Health Administration, U.S. Department of Labor.  It does not necessarily reflect the views or policies of the U.S. Department of Labor, nor does mention of trade names, commercial products or organizations imply endorsement by the U.S. Government.</a:t>
            </a:r>
            <a:endParaRPr lang="en-US" sz="900" dirty="0"/>
          </a:p>
        </p:txBody>
      </p:sp>
      <p:graphicFrame>
        <p:nvGraphicFramePr>
          <p:cNvPr id="7" name="Diagram 6" title="Image of course purpose, objectives, and measurement intro slide"/>
          <p:cNvGraphicFramePr/>
          <p:nvPr>
            <p:extLst>
              <p:ext uri="{D42A27DB-BD31-4B8C-83A1-F6EECF244321}">
                <p14:modId xmlns:p14="http://schemas.microsoft.com/office/powerpoint/2010/main" val="95320781"/>
              </p:ext>
            </p:extLst>
          </p:nvPr>
        </p:nvGraphicFramePr>
        <p:xfrm>
          <a:off x="1295400" y="1371600"/>
          <a:ext cx="6858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3</a:t>
            </a:fld>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pPr algn="l"/>
            <a:r>
              <a:rPr lang="en-US" dirty="0" smtClean="0"/>
              <a:t>Labels</a:t>
            </a:r>
            <a:endParaRPr lang="en-US" dirty="0"/>
          </a:p>
        </p:txBody>
      </p:sp>
      <p:pic>
        <p:nvPicPr>
          <p:cNvPr id="1028" name="Picture 4" descr="http://www.ghssafety.com/images/label_example.jpg" title="Image of a hazardous material la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708" y="1410143"/>
            <a:ext cx="4230583" cy="43434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1"/>
          </p:nvPr>
        </p:nvSpPr>
        <p:spPr/>
        <p:txBody>
          <a:bodyPr/>
          <a:lstStyle/>
          <a:p>
            <a:pPr>
              <a:defRPr/>
            </a:pPr>
            <a:fld id="{8BA4E9DC-4046-490D-B839-665D32E1143D}" type="slidenum">
              <a:rPr lang="en-US" smtClean="0"/>
              <a:pPr>
                <a:defRPr/>
              </a:pPr>
              <a:t>30</a:t>
            </a:fld>
            <a:endParaRPr lang="en-US" dirty="0"/>
          </a:p>
        </p:txBody>
      </p:sp>
    </p:spTree>
    <p:extLst>
      <p:ext uri="{BB962C8B-B14F-4D97-AF65-F5344CB8AC3E}">
        <p14:creationId xmlns:p14="http://schemas.microsoft.com/office/powerpoint/2010/main" val="32079839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639762"/>
          </a:xfrm>
          <a:ln>
            <a:noFill/>
          </a:ln>
        </p:spPr>
        <p:txBody>
          <a:bodyPr/>
          <a:lstStyle/>
          <a:p>
            <a:pPr algn="l"/>
            <a:r>
              <a:rPr lang="en-US" dirty="0" smtClean="0"/>
              <a:t>Pictograms And Hazards</a:t>
            </a:r>
            <a:endParaRPr lang="en-US" dirty="0"/>
          </a:p>
        </p:txBody>
      </p:sp>
      <p:sp>
        <p:nvSpPr>
          <p:cNvPr id="5" name="Slide Number Placeholder 4"/>
          <p:cNvSpPr>
            <a:spLocks noGrp="1"/>
          </p:cNvSpPr>
          <p:nvPr>
            <p:ph type="sldNum" sz="quarter" idx="11"/>
          </p:nvPr>
        </p:nvSpPr>
        <p:spPr/>
        <p:txBody>
          <a:bodyPr/>
          <a:lstStyle/>
          <a:p>
            <a:pPr>
              <a:defRPr/>
            </a:pPr>
            <a:fld id="{431FF7FC-6A2E-4F7E-8806-EF16810AD883}" type="slidenum">
              <a:rPr lang="en-US" smtClean="0"/>
              <a:pPr>
                <a:defRPr/>
              </a:pPr>
              <a:t>31</a:t>
            </a:fld>
            <a:endParaRPr lang="en-US" dirty="0"/>
          </a:p>
        </p:txBody>
      </p:sp>
      <p:pic>
        <p:nvPicPr>
          <p:cNvPr id="8" name="Picture 2" title="Image of a hazard pictogram"/>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2347118" y="1733550"/>
            <a:ext cx="4449763"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3151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pPr algn="l"/>
            <a:r>
              <a:rPr lang="en-US" dirty="0" smtClean="0"/>
              <a:t>Pictogram Exercise</a:t>
            </a:r>
            <a:endParaRPr lang="en-US" dirty="0"/>
          </a:p>
        </p:txBody>
      </p:sp>
      <p:pic>
        <p:nvPicPr>
          <p:cNvPr id="6" name="Content Placeholder 5" title="Image of hazard pictograms"/>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2057400" y="1600200"/>
            <a:ext cx="4800600" cy="4038600"/>
          </a:xfrm>
          <a:prstGeom prst="rect">
            <a:avLst/>
          </a:prstGeom>
        </p:spPr>
      </p:pic>
      <p:sp>
        <p:nvSpPr>
          <p:cNvPr id="5" name="Slide Number Placeholder 4"/>
          <p:cNvSpPr>
            <a:spLocks noGrp="1"/>
          </p:cNvSpPr>
          <p:nvPr>
            <p:ph type="sldNum" sz="quarter" idx="11"/>
          </p:nvPr>
        </p:nvSpPr>
        <p:spPr/>
        <p:txBody>
          <a:bodyPr/>
          <a:lstStyle/>
          <a:p>
            <a:pPr>
              <a:defRPr/>
            </a:pPr>
            <a:fld id="{431FF7FC-6A2E-4F7E-8806-EF16810AD883}" type="slidenum">
              <a:rPr lang="en-US" smtClean="0"/>
              <a:pPr>
                <a:defRPr/>
              </a:pPr>
              <a:t>32</a:t>
            </a:fld>
            <a:endParaRPr lang="en-US" dirty="0"/>
          </a:p>
        </p:txBody>
      </p:sp>
    </p:spTree>
    <p:extLst>
      <p:ext uri="{BB962C8B-B14F-4D97-AF65-F5344CB8AC3E}">
        <p14:creationId xmlns:p14="http://schemas.microsoft.com/office/powerpoint/2010/main" val="26883080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431FF7FC-6A2E-4F7E-8806-EF16810AD883}" type="slidenum">
              <a:rPr lang="en-US" smtClean="0"/>
              <a:pPr>
                <a:defRPr/>
              </a:pPr>
              <a:t>33</a:t>
            </a:fld>
            <a:endParaRPr lang="en-US" dirty="0"/>
          </a:p>
        </p:txBody>
      </p:sp>
      <p:pic>
        <p:nvPicPr>
          <p:cNvPr id="8" name="Picture 5" title="Image of hazardous label requirements"/>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838200" y="1371600"/>
            <a:ext cx="7456977" cy="481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457200" y="152400"/>
            <a:ext cx="8229600" cy="1143000"/>
          </a:xfrm>
          <a:ln>
            <a:noFill/>
          </a:ln>
        </p:spPr>
        <p:txBody>
          <a:bodyPr/>
          <a:lstStyle/>
          <a:p>
            <a:pPr algn="l"/>
            <a:r>
              <a:rPr lang="en-US" sz="3600" dirty="0" smtClean="0"/>
              <a:t>Label Requirements</a:t>
            </a:r>
          </a:p>
        </p:txBody>
      </p:sp>
    </p:spTree>
    <p:extLst>
      <p:ext uri="{BB962C8B-B14F-4D97-AF65-F5344CB8AC3E}">
        <p14:creationId xmlns:p14="http://schemas.microsoft.com/office/powerpoint/2010/main" val="2926440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en-US" dirty="0" smtClean="0"/>
              <a:t>Label Requirements Exercise</a:t>
            </a:r>
            <a:endParaRPr lang="en-US" dirty="0"/>
          </a:p>
        </p:txBody>
      </p:sp>
      <p:sp>
        <p:nvSpPr>
          <p:cNvPr id="5" name="Slide Number Placeholder 4"/>
          <p:cNvSpPr>
            <a:spLocks noGrp="1"/>
          </p:cNvSpPr>
          <p:nvPr>
            <p:ph type="sldNum" sz="quarter" idx="11"/>
          </p:nvPr>
        </p:nvSpPr>
        <p:spPr/>
        <p:txBody>
          <a:bodyPr/>
          <a:lstStyle/>
          <a:p>
            <a:pPr>
              <a:defRPr/>
            </a:pPr>
            <a:fld id="{431FF7FC-6A2E-4F7E-8806-EF16810AD883}" type="slidenum">
              <a:rPr lang="en-US" smtClean="0"/>
              <a:pPr>
                <a:defRPr/>
              </a:pPr>
              <a:t>34</a:t>
            </a:fld>
            <a:endParaRPr lang="en-US" dirty="0"/>
          </a:p>
        </p:txBody>
      </p:sp>
      <p:pic>
        <p:nvPicPr>
          <p:cNvPr id="6" name="Picture 5" title="Image of hazardous label"/>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9618" y="1570266"/>
            <a:ext cx="7624763" cy="4522330"/>
          </a:xfrm>
          <a:prstGeom prst="rect">
            <a:avLst/>
          </a:prstGeom>
          <a:ln>
            <a:solidFill>
              <a:schemeClr val="tx1"/>
            </a:solidFill>
          </a:ln>
        </p:spPr>
      </p:pic>
    </p:spTree>
    <p:extLst>
      <p:ext uri="{BB962C8B-B14F-4D97-AF65-F5344CB8AC3E}">
        <p14:creationId xmlns:p14="http://schemas.microsoft.com/office/powerpoint/2010/main" val="16076324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639762"/>
          </a:xfrm>
          <a:ln>
            <a:noFill/>
          </a:ln>
        </p:spPr>
        <p:txBody>
          <a:bodyPr/>
          <a:lstStyle/>
          <a:p>
            <a:pPr algn="l"/>
            <a:r>
              <a:rPr lang="en-US" dirty="0" smtClean="0"/>
              <a:t>Draw A Label (Exercise)</a:t>
            </a:r>
            <a:endParaRPr lang="en-US" dirty="0"/>
          </a:p>
        </p:txBody>
      </p:sp>
      <p:sp>
        <p:nvSpPr>
          <p:cNvPr id="5" name="Slide Number Placeholder 4"/>
          <p:cNvSpPr>
            <a:spLocks noGrp="1"/>
          </p:cNvSpPr>
          <p:nvPr>
            <p:ph type="sldNum" sz="quarter" idx="11"/>
          </p:nvPr>
        </p:nvSpPr>
        <p:spPr/>
        <p:txBody>
          <a:bodyPr/>
          <a:lstStyle/>
          <a:p>
            <a:pPr>
              <a:defRPr/>
            </a:pPr>
            <a:fld id="{431FF7FC-6A2E-4F7E-8806-EF16810AD883}" type="slidenum">
              <a:rPr lang="en-US" smtClean="0"/>
              <a:pPr>
                <a:defRPr/>
              </a:pPr>
              <a:t>35</a:t>
            </a:fld>
            <a:endParaRPr lang="en-US" dirty="0"/>
          </a:p>
        </p:txBody>
      </p:sp>
      <p:sp>
        <p:nvSpPr>
          <p:cNvPr id="8" name="TextBox 7"/>
          <p:cNvSpPr txBox="1"/>
          <p:nvPr/>
        </p:nvSpPr>
        <p:spPr>
          <a:xfrm>
            <a:off x="457200" y="1118027"/>
            <a:ext cx="8077200" cy="646331"/>
          </a:xfrm>
          <a:prstGeom prst="rect">
            <a:avLst/>
          </a:prstGeom>
          <a:noFill/>
        </p:spPr>
        <p:txBody>
          <a:bodyPr wrap="square" rtlCol="0">
            <a:spAutoFit/>
          </a:bodyPr>
          <a:lstStyle/>
          <a:p>
            <a:r>
              <a:rPr lang="en-US" dirty="0"/>
              <a:t>C</a:t>
            </a:r>
            <a:r>
              <a:rPr lang="en-US" dirty="0" smtClean="0"/>
              <a:t>reate a label that complies with the GHS format using the information at the bottom of this page. </a:t>
            </a:r>
            <a:endParaRPr lang="en-US" dirty="0"/>
          </a:p>
        </p:txBody>
      </p:sp>
      <p:sp>
        <p:nvSpPr>
          <p:cNvPr id="10" name="TextBox 9" title="Image of a blank rectangle"/>
          <p:cNvSpPr txBox="1"/>
          <p:nvPr/>
        </p:nvSpPr>
        <p:spPr>
          <a:xfrm>
            <a:off x="838200" y="2209800"/>
            <a:ext cx="7543800" cy="3970318"/>
          </a:xfrm>
          <a:prstGeom prst="rect">
            <a:avLst/>
          </a:prstGeom>
          <a:noFill/>
          <a:ln>
            <a:solidFill>
              <a:schemeClr val="tx1"/>
            </a:solidFill>
          </a:ln>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538112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smtClean="0"/>
              <a:t>Labeling  </a:t>
            </a:r>
          </a:p>
        </p:txBody>
      </p:sp>
      <p:pic>
        <p:nvPicPr>
          <p:cNvPr id="302085" name="Picture 4" title="Photo of a warning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7526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36</a:t>
            </a:fld>
            <a:endParaRPr lang="en-US" dirty="0"/>
          </a:p>
        </p:txBody>
      </p:sp>
    </p:spTree>
    <p:extLst>
      <p:ext uri="{BB962C8B-B14F-4D97-AF65-F5344CB8AC3E}">
        <p14:creationId xmlns:p14="http://schemas.microsoft.com/office/powerpoint/2010/main" val="239530790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053A193-3B93-4EC1-81A7-3825D9D60926}" type="slidenum">
              <a:rPr lang="en-US" sz="1400"/>
              <a:pPr algn="r" eaLnBrk="1" hangingPunct="1"/>
              <a:t>37</a:t>
            </a:fld>
            <a:endParaRPr lang="en-US" sz="1400" dirty="0"/>
          </a:p>
        </p:txBody>
      </p:sp>
      <p:sp>
        <p:nvSpPr>
          <p:cNvPr id="303108" name="Rectangle 2"/>
          <p:cNvSpPr>
            <a:spLocks noGrp="1" noChangeArrowheads="1"/>
          </p:cNvSpPr>
          <p:nvPr>
            <p:ph type="title" idx="4294967295"/>
          </p:nvPr>
        </p:nvSpPr>
        <p:spPr>
          <a:xfrm>
            <a:off x="457200" y="579438"/>
            <a:ext cx="8229600" cy="533400"/>
          </a:xfrm>
        </p:spPr>
        <p:txBody>
          <a:bodyPr/>
          <a:lstStyle/>
          <a:p>
            <a:pPr algn="l"/>
            <a:r>
              <a:rPr lang="en-US" dirty="0" smtClean="0"/>
              <a:t>Labeling</a:t>
            </a:r>
            <a:r>
              <a:rPr lang="en-US" sz="3600" dirty="0" smtClean="0"/>
              <a:t>	</a:t>
            </a:r>
          </a:p>
        </p:txBody>
      </p:sp>
      <p:sp>
        <p:nvSpPr>
          <p:cNvPr id="303109" name="Rectangle 3"/>
          <p:cNvSpPr>
            <a:spLocks noGrp="1" noChangeArrowheads="1"/>
          </p:cNvSpPr>
          <p:nvPr>
            <p:ph type="body" idx="4294967295"/>
          </p:nvPr>
        </p:nvSpPr>
        <p:spPr/>
        <p:txBody>
          <a:bodyPr/>
          <a:lstStyle/>
          <a:p>
            <a:endParaRPr lang="en-US" dirty="0" smtClean="0"/>
          </a:p>
        </p:txBody>
      </p:sp>
      <p:pic>
        <p:nvPicPr>
          <p:cNvPr id="303110" name="Picture 6" descr="qui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981200"/>
            <a:ext cx="44958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AB326018-4BC2-4E48-9B86-E6391CDE1EE0}" type="slidenum">
              <a:rPr lang="en-US" smtClean="0"/>
              <a:pPr>
                <a:defRPr/>
              </a:pPr>
              <a:t>37</a:t>
            </a:fld>
            <a:endParaRPr lang="en-US" dirty="0"/>
          </a:p>
        </p:txBody>
      </p:sp>
    </p:spTree>
    <p:extLst>
      <p:ext uri="{BB962C8B-B14F-4D97-AF65-F5344CB8AC3E}">
        <p14:creationId xmlns:p14="http://schemas.microsoft.com/office/powerpoint/2010/main" val="2807432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smtClean="0"/>
              <a:t>Safety Data Sheets</a:t>
            </a:r>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38</a:t>
            </a:fld>
            <a:endParaRPr lang="en-US" dirty="0"/>
          </a:p>
        </p:txBody>
      </p:sp>
      <p:pic>
        <p:nvPicPr>
          <p:cNvPr id="4" name="Picture 3" title="Image of a safety data sheets bin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676400"/>
            <a:ext cx="4039406" cy="4039406"/>
          </a:xfrm>
          <a:prstGeom prst="rect">
            <a:avLst/>
          </a:prstGeom>
          <a:ln>
            <a:solidFill>
              <a:schemeClr val="tx1"/>
            </a:solidFill>
          </a:ln>
        </p:spPr>
      </p:pic>
    </p:spTree>
    <p:extLst>
      <p:ext uri="{BB962C8B-B14F-4D97-AF65-F5344CB8AC3E}">
        <p14:creationId xmlns:p14="http://schemas.microsoft.com/office/powerpoint/2010/main" val="5699973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smtClean="0"/>
              <a:t>SDS</a:t>
            </a:r>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39</a:t>
            </a:fld>
            <a:endParaRPr lang="en-US" dirty="0"/>
          </a:p>
        </p:txBody>
      </p:sp>
      <p:pic>
        <p:nvPicPr>
          <p:cNvPr id="3" name="Picture 2" title="Photo of a chemical manufacturer plan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00200" y="1752600"/>
            <a:ext cx="6058137" cy="3581400"/>
          </a:xfrm>
          <a:prstGeom prst="rect">
            <a:avLst/>
          </a:prstGeom>
          <a:ln>
            <a:solidFill>
              <a:schemeClr val="tx1"/>
            </a:solidFill>
          </a:ln>
        </p:spPr>
      </p:pic>
    </p:spTree>
    <p:extLst>
      <p:ext uri="{BB962C8B-B14F-4D97-AF65-F5344CB8AC3E}">
        <p14:creationId xmlns:p14="http://schemas.microsoft.com/office/powerpoint/2010/main" val="417762870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304800"/>
            <a:ext cx="7772400" cy="762000"/>
          </a:xfrm>
          <a:noFill/>
        </p:spPr>
        <p:txBody>
          <a:bodyPr lIns="92075" tIns="46038" rIns="92075" bIns="46038"/>
          <a:lstStyle/>
          <a:p>
            <a:pPr algn="l"/>
            <a:r>
              <a:rPr lang="en-US" dirty="0" smtClean="0">
                <a:solidFill>
                  <a:schemeClr val="tx1"/>
                </a:solidFill>
              </a:rPr>
              <a:t>Training Topics</a:t>
            </a:r>
          </a:p>
        </p:txBody>
      </p:sp>
      <p:pic>
        <p:nvPicPr>
          <p:cNvPr id="9" name="Picture 3" title="Image of a hazardous material communication 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1447800"/>
            <a:ext cx="6629400" cy="418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4</a:t>
            </a:fld>
            <a:endParaRPr lang="en-US" dirty="0"/>
          </a:p>
        </p:txBody>
      </p:sp>
    </p:spTree>
    <p:extLst>
      <p:ext uri="{BB962C8B-B14F-4D97-AF65-F5344CB8AC3E}">
        <p14:creationId xmlns:p14="http://schemas.microsoft.com/office/powerpoint/2010/main" val="302209525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smtClean="0"/>
              <a:t>SDS </a:t>
            </a:r>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40</a:t>
            </a:fld>
            <a:endParaRPr lang="en-US" dirty="0"/>
          </a:p>
        </p:txBody>
      </p:sp>
      <p:pic>
        <p:nvPicPr>
          <p:cNvPr id="4" name="Picture 3" title="Image of a right to understand station"/>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72324" y="1455738"/>
            <a:ext cx="5599351" cy="4330616"/>
          </a:xfrm>
          <a:prstGeom prst="rect">
            <a:avLst/>
          </a:prstGeom>
        </p:spPr>
      </p:pic>
    </p:spTree>
    <p:extLst>
      <p:ext uri="{BB962C8B-B14F-4D97-AF65-F5344CB8AC3E}">
        <p14:creationId xmlns:p14="http://schemas.microsoft.com/office/powerpoint/2010/main" val="4110969481"/>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dirty="0" smtClean="0"/>
              <a:t>SDS  </a:t>
            </a:r>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41</a:t>
            </a:fld>
            <a:endParaRPr lang="en-US" dirty="0"/>
          </a:p>
        </p:txBody>
      </p:sp>
      <p:pic>
        <p:nvPicPr>
          <p:cNvPr id="5" name="Picture 4" title="Photo of a worker welding on a sh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00175"/>
            <a:ext cx="6096000" cy="4057650"/>
          </a:xfrm>
          <a:prstGeom prst="rect">
            <a:avLst/>
          </a:prstGeom>
          <a:ln>
            <a:solidFill>
              <a:schemeClr val="tx1"/>
            </a:solidFill>
          </a:ln>
        </p:spPr>
      </p:pic>
    </p:spTree>
    <p:extLst>
      <p:ext uri="{BB962C8B-B14F-4D97-AF65-F5344CB8AC3E}">
        <p14:creationId xmlns:p14="http://schemas.microsoft.com/office/powerpoint/2010/main" val="2395549903"/>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dirty="0" smtClean="0"/>
              <a:t>SDS Questionnaire</a:t>
            </a:r>
            <a:endParaRPr lang="en-US" dirty="0"/>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42</a:t>
            </a:fld>
            <a:endParaRPr lang="en-US" dirty="0"/>
          </a:p>
        </p:txBody>
      </p:sp>
      <p:pic>
        <p:nvPicPr>
          <p:cNvPr id="4098" name="Picture 2" descr="http://magmods.files.wordpress.com/2010/10/questionnaire1.jpg" title="Image of a questionnaire check l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13163"/>
            <a:ext cx="6400800" cy="42615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8954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ln>
            <a:noFill/>
          </a:ln>
        </p:spPr>
        <p:txBody>
          <a:bodyPr/>
          <a:lstStyle/>
          <a:p>
            <a:pPr algn="l"/>
            <a:r>
              <a:rPr lang="en-US" dirty="0" smtClean="0"/>
              <a:t>Safety Data Sheets (SDS)</a:t>
            </a:r>
            <a:endParaRPr lang="en-US" dirty="0"/>
          </a:p>
        </p:txBody>
      </p:sp>
      <p:sp>
        <p:nvSpPr>
          <p:cNvPr id="5" name="Slide Number Placeholder 4"/>
          <p:cNvSpPr>
            <a:spLocks noGrp="1"/>
          </p:cNvSpPr>
          <p:nvPr>
            <p:ph type="sldNum" sz="quarter" idx="11"/>
          </p:nvPr>
        </p:nvSpPr>
        <p:spPr/>
        <p:txBody>
          <a:bodyPr/>
          <a:lstStyle/>
          <a:p>
            <a:pPr>
              <a:defRPr/>
            </a:pPr>
            <a:fld id="{431FF7FC-6A2E-4F7E-8806-EF16810AD883}" type="slidenum">
              <a:rPr lang="en-US" smtClean="0"/>
              <a:pPr>
                <a:defRPr/>
              </a:pPr>
              <a:t>43</a:t>
            </a:fld>
            <a:endParaRPr lang="en-US" dirty="0"/>
          </a:p>
        </p:txBody>
      </p:sp>
      <p:pic>
        <p:nvPicPr>
          <p:cNvPr id="7" name="Picture 4" descr="http://blog.msdsonline.com/wp-content/uploads/2011/08/small-GHSLogo-copy.png" title="Image of GH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17638"/>
            <a:ext cx="4038600" cy="4495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815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Safety Data Sheets – 16 Headings</a:t>
            </a:r>
            <a:br>
              <a:rPr lang="en-US" dirty="0"/>
            </a:br>
            <a:endParaRPr lang="en-US" dirty="0"/>
          </a:p>
        </p:txBody>
      </p:sp>
      <p:sp>
        <p:nvSpPr>
          <p:cNvPr id="2" name="Slide Number Placeholder 1"/>
          <p:cNvSpPr>
            <a:spLocks noGrp="1"/>
          </p:cNvSpPr>
          <p:nvPr>
            <p:ph type="sldNum" sz="quarter" idx="11"/>
          </p:nvPr>
        </p:nvSpPr>
        <p:spPr/>
        <p:txBody>
          <a:bodyPr/>
          <a:lstStyle/>
          <a:p>
            <a:pPr>
              <a:defRPr/>
            </a:pPr>
            <a:fld id="{AB326018-4BC2-4E48-9B86-E6391CDE1EE0}" type="slidenum">
              <a:rPr lang="en-US" smtClean="0"/>
              <a:pPr>
                <a:defRPr/>
              </a:pPr>
              <a:t>44</a:t>
            </a:fld>
            <a:endParaRPr lang="en-US" dirty="0"/>
          </a:p>
        </p:txBody>
      </p:sp>
      <p:sp>
        <p:nvSpPr>
          <p:cNvPr id="4" name="Rectangle 2"/>
          <p:cNvSpPr txBox="1">
            <a:spLocks noChangeArrowheads="1"/>
          </p:cNvSpPr>
          <p:nvPr/>
        </p:nvSpPr>
        <p:spPr bwMode="auto">
          <a:xfrm>
            <a:off x="228600" y="457200"/>
            <a:ext cx="8001000" cy="60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eaLnBrk="1" hangingPunct="1"/>
            <a:r>
              <a:rPr lang="en-US" dirty="0" smtClean="0"/>
              <a:t>Safety Data Sheets – 16 Headings</a:t>
            </a:r>
          </a:p>
        </p:txBody>
      </p:sp>
      <p:pic>
        <p:nvPicPr>
          <p:cNvPr id="5" name="Picture 4" title="Image of how to read a safety data she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498" y="1271783"/>
            <a:ext cx="6553200" cy="4823472"/>
          </a:xfrm>
          <a:prstGeom prst="rect">
            <a:avLst/>
          </a:prstGeom>
        </p:spPr>
      </p:pic>
      <p:sp>
        <p:nvSpPr>
          <p:cNvPr id="6" name="TextBox 5" title="Image of a blank rectangle redacting information on the slide"/>
          <p:cNvSpPr txBox="1"/>
          <p:nvPr/>
        </p:nvSpPr>
        <p:spPr>
          <a:xfrm>
            <a:off x="5948491" y="5645926"/>
            <a:ext cx="1671509"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24378474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a:t>16 Headings Exercise-Put In Order!</a:t>
            </a:r>
            <a:br>
              <a:rPr lang="en-US" dirty="0"/>
            </a:br>
            <a:endParaRPr lang="en-US" dirty="0"/>
          </a:p>
        </p:txBody>
      </p:sp>
      <p:sp>
        <p:nvSpPr>
          <p:cNvPr id="2" name="Slide Number Placeholder 1"/>
          <p:cNvSpPr>
            <a:spLocks noGrp="1"/>
          </p:cNvSpPr>
          <p:nvPr>
            <p:ph type="sldNum" sz="quarter" idx="11"/>
          </p:nvPr>
        </p:nvSpPr>
        <p:spPr/>
        <p:txBody>
          <a:bodyPr/>
          <a:lstStyle/>
          <a:p>
            <a:pPr>
              <a:defRPr/>
            </a:pPr>
            <a:fld id="{AB326018-4BC2-4E48-9B86-E6391CDE1EE0}" type="slidenum">
              <a:rPr lang="en-US" smtClean="0"/>
              <a:pPr>
                <a:defRPr/>
              </a:pPr>
              <a:t>45</a:t>
            </a:fld>
            <a:endParaRPr lang="en-US" dirty="0"/>
          </a:p>
        </p:txBody>
      </p:sp>
      <p:sp>
        <p:nvSpPr>
          <p:cNvPr id="4" name="Rectangle 2"/>
          <p:cNvSpPr txBox="1">
            <a:spLocks noChangeArrowheads="1"/>
          </p:cNvSpPr>
          <p:nvPr/>
        </p:nvSpPr>
        <p:spPr bwMode="auto">
          <a:xfrm>
            <a:off x="228600" y="457200"/>
            <a:ext cx="8001000" cy="60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pPr algn="l" eaLnBrk="1" hangingPunct="1"/>
            <a:r>
              <a:rPr lang="en-US" dirty="0" smtClean="0"/>
              <a:t>16 Headings Exercise-Put In Order!</a:t>
            </a:r>
          </a:p>
        </p:txBody>
      </p:sp>
      <p:pic>
        <p:nvPicPr>
          <p:cNvPr id="3" name="Picture 2" title="Image of required sixteen sections on a S D 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228724"/>
            <a:ext cx="6858000" cy="4876285"/>
          </a:xfrm>
          <a:prstGeom prst="rect">
            <a:avLst/>
          </a:prstGeom>
        </p:spPr>
      </p:pic>
    </p:spTree>
    <p:extLst>
      <p:ext uri="{BB962C8B-B14F-4D97-AF65-F5344CB8AC3E}">
        <p14:creationId xmlns:p14="http://schemas.microsoft.com/office/powerpoint/2010/main" val="37895316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ln>
            <a:noFill/>
          </a:ln>
        </p:spPr>
        <p:txBody>
          <a:bodyPr/>
          <a:lstStyle/>
          <a:p>
            <a:pPr algn="l"/>
            <a:r>
              <a:rPr lang="en-US" dirty="0" smtClean="0"/>
              <a:t>Safety </a:t>
            </a:r>
            <a:r>
              <a:rPr lang="en-US" dirty="0"/>
              <a:t>Data </a:t>
            </a:r>
            <a:r>
              <a:rPr lang="en-US" dirty="0" smtClean="0"/>
              <a:t>Sheets Exercise</a:t>
            </a:r>
          </a:p>
        </p:txBody>
      </p:sp>
      <p:sp>
        <p:nvSpPr>
          <p:cNvPr id="29699" name="Text Placeholder 2"/>
          <p:cNvSpPr>
            <a:spLocks noGrp="1"/>
          </p:cNvSpPr>
          <p:nvPr>
            <p:ph type="body" sz="half" idx="1"/>
          </p:nvPr>
        </p:nvSpPr>
        <p:spPr>
          <a:ln>
            <a:solidFill>
              <a:schemeClr val="tx1"/>
            </a:solidFill>
          </a:ln>
        </p:spPr>
        <p:txBody>
          <a:bodyPr/>
          <a:lstStyle/>
          <a:p>
            <a:pPr marL="0" indent="0">
              <a:buNone/>
            </a:pPr>
            <a:r>
              <a:rPr lang="en-US" sz="2000" dirty="0" smtClean="0"/>
              <a:t>Based on the information below, what PPE requirements would you follow in handling Benzene?</a:t>
            </a:r>
            <a:endParaRPr lang="en-US" dirty="0" smtClean="0"/>
          </a:p>
          <a:p>
            <a:r>
              <a:rPr lang="en-US" dirty="0" smtClean="0"/>
              <a:t>_______________</a:t>
            </a:r>
          </a:p>
          <a:p>
            <a:r>
              <a:rPr lang="en-US" dirty="0" smtClean="0"/>
              <a:t>_______________</a:t>
            </a:r>
          </a:p>
          <a:p>
            <a:r>
              <a:rPr lang="en-US" dirty="0" smtClean="0"/>
              <a:t>_______________</a:t>
            </a:r>
          </a:p>
          <a:p>
            <a:r>
              <a:rPr lang="en-US" dirty="0" smtClean="0"/>
              <a:t>_______________</a:t>
            </a:r>
          </a:p>
          <a:p>
            <a:r>
              <a:rPr lang="en-US" dirty="0" smtClean="0"/>
              <a:t>_______________</a:t>
            </a:r>
          </a:p>
        </p:txBody>
      </p:sp>
      <p:sp>
        <p:nvSpPr>
          <p:cNvPr id="29700" name="Content Placeholder 3"/>
          <p:cNvSpPr>
            <a:spLocks noGrp="1"/>
          </p:cNvSpPr>
          <p:nvPr>
            <p:ph sz="half" idx="2"/>
          </p:nvPr>
        </p:nvSpPr>
        <p:spPr>
          <a:ln>
            <a:solidFill>
              <a:schemeClr val="tx1"/>
            </a:solidFill>
          </a:ln>
        </p:spPr>
        <p:txBody>
          <a:bodyPr/>
          <a:lstStyle/>
          <a:p>
            <a:pPr marL="0" indent="0">
              <a:buNone/>
            </a:pPr>
            <a:r>
              <a:rPr lang="en-US" sz="2000" dirty="0" smtClean="0"/>
              <a:t>Where would you find the actual and specific PPE requirements on the SDS?</a:t>
            </a:r>
          </a:p>
          <a:p>
            <a:endParaRPr lang="en-US" sz="1000" dirty="0"/>
          </a:p>
          <a:p>
            <a:r>
              <a:rPr lang="en-US" dirty="0"/>
              <a:t>_______________</a:t>
            </a:r>
          </a:p>
          <a:p>
            <a:endParaRPr lang="en-US" sz="2000" dirty="0" smtClean="0"/>
          </a:p>
        </p:txBody>
      </p:sp>
      <p:sp>
        <p:nvSpPr>
          <p:cNvPr id="2" name="Slide Number Placeholder 1"/>
          <p:cNvSpPr>
            <a:spLocks noGrp="1"/>
          </p:cNvSpPr>
          <p:nvPr>
            <p:ph type="sldNum" sz="quarter" idx="11"/>
          </p:nvPr>
        </p:nvSpPr>
        <p:spPr/>
        <p:txBody>
          <a:bodyPr/>
          <a:lstStyle/>
          <a:p>
            <a:pPr>
              <a:defRPr/>
            </a:pPr>
            <a:fld id="{5A554158-3742-4905-B7FE-650EAFAFD029}" type="slidenum">
              <a:rPr lang="en-US" smtClean="0"/>
              <a:pPr>
                <a:defRPr/>
              </a:pPr>
              <a:t>46</a:t>
            </a:fld>
            <a:endParaRPr lang="en-US" dirty="0"/>
          </a:p>
        </p:txBody>
      </p:sp>
    </p:spTree>
    <p:extLst>
      <p:ext uri="{BB962C8B-B14F-4D97-AF65-F5344CB8AC3E}">
        <p14:creationId xmlns:p14="http://schemas.microsoft.com/office/powerpoint/2010/main" val="42836716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Title 1"/>
          <p:cNvSpPr>
            <a:spLocks noGrp="1"/>
          </p:cNvSpPr>
          <p:nvPr>
            <p:ph type="title"/>
          </p:nvPr>
        </p:nvSpPr>
        <p:spPr>
          <a:ln>
            <a:noFill/>
          </a:ln>
        </p:spPr>
        <p:txBody>
          <a:bodyPr/>
          <a:lstStyle/>
          <a:p>
            <a:pPr algn="l"/>
            <a:r>
              <a:rPr lang="en-US" dirty="0" smtClean="0">
                <a:solidFill>
                  <a:schemeClr val="tx1"/>
                </a:solidFill>
              </a:rPr>
              <a:t>GHS</a:t>
            </a:r>
            <a:r>
              <a:rPr lang="en-US" dirty="0" smtClean="0">
                <a:solidFill>
                  <a:srgbClr val="FF0000"/>
                </a:solidFill>
              </a:rPr>
              <a:t> </a:t>
            </a:r>
            <a:r>
              <a:rPr lang="en-US" dirty="0" smtClean="0"/>
              <a:t>Changes – </a:t>
            </a:r>
            <a:r>
              <a:rPr lang="en-US" sz="3600" dirty="0" smtClean="0"/>
              <a:t>When?</a:t>
            </a:r>
          </a:p>
        </p:txBody>
      </p:sp>
      <p:sp>
        <p:nvSpPr>
          <p:cNvPr id="2" name="Slide Number Placeholder 1"/>
          <p:cNvSpPr>
            <a:spLocks noGrp="1"/>
          </p:cNvSpPr>
          <p:nvPr>
            <p:ph type="sldNum" sz="quarter" idx="11"/>
          </p:nvPr>
        </p:nvSpPr>
        <p:spPr/>
        <p:txBody>
          <a:bodyPr/>
          <a:lstStyle/>
          <a:p>
            <a:pPr>
              <a:defRPr/>
            </a:pPr>
            <a:fld id="{E630A1D2-6E69-4CB1-8EDD-98EC9685E3BF}" type="slidenum">
              <a:rPr lang="en-US" smtClean="0"/>
              <a:pPr>
                <a:defRPr/>
              </a:pPr>
              <a:t>47</a:t>
            </a:fld>
            <a:endParaRPr lang="en-US" dirty="0"/>
          </a:p>
        </p:txBody>
      </p:sp>
      <p:pic>
        <p:nvPicPr>
          <p:cNvPr id="15" name="Picture 1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8678383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Rectangle 2"/>
          <p:cNvSpPr>
            <a:spLocks noGrp="1" noChangeArrowheads="1"/>
          </p:cNvSpPr>
          <p:nvPr>
            <p:ph type="title"/>
          </p:nvPr>
        </p:nvSpPr>
        <p:spPr>
          <a:xfrm>
            <a:off x="423472" y="228600"/>
            <a:ext cx="8229600" cy="731838"/>
          </a:xfrm>
          <a:ln>
            <a:noFill/>
          </a:ln>
        </p:spPr>
        <p:txBody>
          <a:bodyPr/>
          <a:lstStyle/>
          <a:p>
            <a:pPr algn="l"/>
            <a:r>
              <a:rPr lang="en-US" dirty="0">
                <a:solidFill>
                  <a:schemeClr val="tx1"/>
                </a:solidFill>
              </a:rPr>
              <a:t/>
            </a:r>
            <a:br>
              <a:rPr lang="en-US" dirty="0">
                <a:solidFill>
                  <a:schemeClr val="tx1"/>
                </a:solidFill>
              </a:rPr>
            </a:br>
            <a:r>
              <a:rPr lang="en-US" dirty="0" smtClean="0"/>
              <a:t>Labeling </a:t>
            </a:r>
            <a:r>
              <a:rPr lang="en-US" dirty="0"/>
              <a:t>&amp; </a:t>
            </a:r>
            <a:r>
              <a:rPr lang="en-US" dirty="0" smtClean="0"/>
              <a:t>SDSs </a:t>
            </a:r>
            <a:r>
              <a:rPr lang="en-US" dirty="0"/>
              <a:t>at the MSRs</a:t>
            </a:r>
            <a:endParaRPr lang="en-US" dirty="0" smtClean="0">
              <a:solidFill>
                <a:schemeClr val="tx1"/>
              </a:solidFill>
            </a:endParaRPr>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48</a:t>
            </a:fld>
            <a:endParaRPr lang="en-US" dirty="0"/>
          </a:p>
        </p:txBody>
      </p:sp>
      <p:pic>
        <p:nvPicPr>
          <p:cNvPr id="1026" name="Picture 2" descr="http://kpbs.media.clients.ellingtoncms.com/img/photos/2009/07/06/port4_-_t700.jpg?f40c0e74b997dbb01ce524758e0d04a31382c8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667500" cy="44291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06029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2"/>
          <p:cNvSpPr>
            <a:spLocks noGrp="1" noChangeArrowheads="1"/>
          </p:cNvSpPr>
          <p:nvPr>
            <p:ph type="title"/>
          </p:nvPr>
        </p:nvSpPr>
        <p:spPr>
          <a:xfrm>
            <a:off x="457200" y="-74612"/>
            <a:ext cx="8229600" cy="1143000"/>
          </a:xfrm>
          <a:ln>
            <a:noFill/>
          </a:ln>
        </p:spPr>
        <p:txBody>
          <a:bodyPr/>
          <a:lstStyle/>
          <a:p>
            <a:pPr algn="l"/>
            <a:r>
              <a:rPr lang="en-US" dirty="0">
                <a:solidFill>
                  <a:schemeClr val="tx1"/>
                </a:solidFill>
              </a:rPr>
              <a:t/>
            </a:r>
            <a:br>
              <a:rPr lang="en-US" dirty="0">
                <a:solidFill>
                  <a:schemeClr val="tx1"/>
                </a:solidFill>
              </a:rPr>
            </a:br>
            <a:r>
              <a:rPr lang="en-US" dirty="0"/>
              <a:t>Labeling &amp; </a:t>
            </a:r>
            <a:r>
              <a:rPr lang="en-US" dirty="0" smtClean="0"/>
              <a:t>SDSs </a:t>
            </a:r>
            <a:r>
              <a:rPr lang="en-US" dirty="0"/>
              <a:t>at the </a:t>
            </a:r>
            <a:r>
              <a:rPr lang="en-US" dirty="0" smtClean="0"/>
              <a:t>MSRs </a:t>
            </a:r>
            <a:endParaRPr lang="en-US" dirty="0" smtClean="0">
              <a:solidFill>
                <a:schemeClr val="tx1"/>
              </a:solidFill>
            </a:endParaRPr>
          </a:p>
        </p:txBody>
      </p:sp>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49</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6827802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l"/>
            <a:r>
              <a:rPr lang="en-US" dirty="0" smtClean="0"/>
              <a:t>Introduction-Pre-Test</a:t>
            </a:r>
          </a:p>
        </p:txBody>
      </p:sp>
      <p:pic>
        <p:nvPicPr>
          <p:cNvPr id="1026" name="Picture 2" title="Image of question mark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00" y="2057400"/>
            <a:ext cx="5514975" cy="38604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5</a:t>
            </a:fld>
            <a:endParaRPr lang="en-US" dirty="0"/>
          </a:p>
        </p:txBody>
      </p:sp>
    </p:spTree>
    <p:extLst>
      <p:ext uri="{BB962C8B-B14F-4D97-AF65-F5344CB8AC3E}">
        <p14:creationId xmlns:p14="http://schemas.microsoft.com/office/powerpoint/2010/main" val="1396253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Slide Number Placeholder 4"/>
          <p:cNvSpPr txBox="1">
            <a:spLocks noGrp="1"/>
          </p:cNvSpPr>
          <p:nvPr/>
        </p:nvSpPr>
        <p:spPr bwMode="auto">
          <a:xfrm>
            <a:off x="6553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B053A193-3B93-4EC1-81A7-3825D9D60926}" type="slidenum">
              <a:rPr lang="en-US" sz="1400"/>
              <a:pPr algn="r" eaLnBrk="1" hangingPunct="1"/>
              <a:t>50</a:t>
            </a:fld>
            <a:endParaRPr lang="en-US" sz="1400" dirty="0"/>
          </a:p>
        </p:txBody>
      </p:sp>
      <p:sp>
        <p:nvSpPr>
          <p:cNvPr id="303108" name="Rectangle 2"/>
          <p:cNvSpPr>
            <a:spLocks noGrp="1" noChangeArrowheads="1"/>
          </p:cNvSpPr>
          <p:nvPr>
            <p:ph type="title" idx="4294967295"/>
          </p:nvPr>
        </p:nvSpPr>
        <p:spPr>
          <a:xfrm>
            <a:off x="457200" y="579438"/>
            <a:ext cx="8229600" cy="533400"/>
          </a:xfrm>
        </p:spPr>
        <p:txBody>
          <a:bodyPr/>
          <a:lstStyle/>
          <a:p>
            <a:pPr algn="l"/>
            <a:r>
              <a:rPr lang="en-US" dirty="0" smtClean="0"/>
              <a:t>SDS Quiz</a:t>
            </a:r>
            <a:r>
              <a:rPr lang="en-US" sz="3600" dirty="0" smtClean="0"/>
              <a:t>	</a:t>
            </a:r>
          </a:p>
        </p:txBody>
      </p:sp>
      <p:sp>
        <p:nvSpPr>
          <p:cNvPr id="303109" name="Rectangle 3"/>
          <p:cNvSpPr>
            <a:spLocks noGrp="1" noChangeArrowheads="1"/>
          </p:cNvSpPr>
          <p:nvPr>
            <p:ph type="body" idx="4294967295"/>
          </p:nvPr>
        </p:nvSpPr>
        <p:spPr/>
        <p:txBody>
          <a:bodyPr/>
          <a:lstStyle/>
          <a:p>
            <a:endParaRPr lang="en-US" dirty="0" smtClean="0"/>
          </a:p>
        </p:txBody>
      </p:sp>
      <p:pic>
        <p:nvPicPr>
          <p:cNvPr id="303110" name="Picture 6" descr="qui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981200"/>
            <a:ext cx="44958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AB326018-4BC2-4E48-9B86-E6391CDE1EE0}" type="slidenum">
              <a:rPr lang="en-US" smtClean="0"/>
              <a:pPr>
                <a:defRPr/>
              </a:pPr>
              <a:t>50</a:t>
            </a:fld>
            <a:endParaRPr lang="en-US" dirty="0"/>
          </a:p>
        </p:txBody>
      </p:sp>
    </p:spTree>
    <p:extLst>
      <p:ext uri="{BB962C8B-B14F-4D97-AF65-F5344CB8AC3E}">
        <p14:creationId xmlns:p14="http://schemas.microsoft.com/office/powerpoint/2010/main" val="30891426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ln>
            <a:noFill/>
          </a:ln>
        </p:spPr>
        <p:txBody>
          <a:bodyPr/>
          <a:lstStyle/>
          <a:p>
            <a:pPr algn="l"/>
            <a:r>
              <a:rPr lang="en-US" dirty="0" smtClean="0"/>
              <a:t>Post-Test</a:t>
            </a:r>
          </a:p>
        </p:txBody>
      </p:sp>
      <p:pic>
        <p:nvPicPr>
          <p:cNvPr id="1026" name="Picture 2" title="Image of question mark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5000" y="2057400"/>
            <a:ext cx="5514975" cy="38604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solidFill>
                  <a:srgbClr val="000000"/>
                </a:solidFill>
              </a:rPr>
              <a:pPr>
                <a:defRPr/>
              </a:pPr>
              <a:t>51</a:t>
            </a:fld>
            <a:endParaRPr lang="en-US" dirty="0">
              <a:solidFill>
                <a:srgbClr val="000000"/>
              </a:solidFill>
            </a:endParaRPr>
          </a:p>
        </p:txBody>
      </p:sp>
    </p:spTree>
    <p:extLst>
      <p:ext uri="{BB962C8B-B14F-4D97-AF65-F5344CB8AC3E}">
        <p14:creationId xmlns:p14="http://schemas.microsoft.com/office/powerpoint/2010/main" val="22450270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Questions / Comments</a:t>
            </a:r>
            <a:endParaRPr lang="en-US" dirty="0"/>
          </a:p>
        </p:txBody>
      </p:sp>
      <p:sp>
        <p:nvSpPr>
          <p:cNvPr id="5" name="Slide Number Placeholder 4"/>
          <p:cNvSpPr>
            <a:spLocks noGrp="1"/>
          </p:cNvSpPr>
          <p:nvPr>
            <p:ph type="sldNum" sz="quarter" idx="11"/>
          </p:nvPr>
        </p:nvSpPr>
        <p:spPr/>
        <p:txBody>
          <a:bodyPr/>
          <a:lstStyle/>
          <a:p>
            <a:pPr>
              <a:defRPr/>
            </a:pPr>
            <a:fld id="{431FF7FC-6A2E-4F7E-8806-EF16810AD883}" type="slidenum">
              <a:rPr lang="en-US" smtClean="0"/>
              <a:pPr>
                <a:defRPr/>
              </a:pPr>
              <a:t>52</a:t>
            </a:fld>
            <a:endParaRPr lang="en-US" dirty="0"/>
          </a:p>
        </p:txBody>
      </p:sp>
      <p:pic>
        <p:nvPicPr>
          <p:cNvPr id="8" name="Picture 7" title="Decorative image that says questions and com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700" y="1725985"/>
            <a:ext cx="5562600" cy="4273352"/>
          </a:xfrm>
          <a:prstGeom prst="rect">
            <a:avLst/>
          </a:prstGeom>
        </p:spPr>
      </p:pic>
    </p:spTree>
    <p:extLst>
      <p:ext uri="{BB962C8B-B14F-4D97-AF65-F5344CB8AC3E}">
        <p14:creationId xmlns:p14="http://schemas.microsoft.com/office/powerpoint/2010/main" val="3848112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Grp="1" noChangeArrowheads="1"/>
          </p:cNvSpPr>
          <p:nvPr>
            <p:ph type="title"/>
          </p:nvPr>
        </p:nvSpPr>
        <p:spPr>
          <a:xfrm>
            <a:off x="457200" y="311150"/>
            <a:ext cx="8229600" cy="1144588"/>
          </a:xfrm>
          <a:noFill/>
        </p:spPr>
        <p:txBody>
          <a:bodyPr lIns="92075" tIns="46038" rIns="92075" bIns="46038"/>
          <a:lstStyle/>
          <a:p>
            <a:pPr algn="l"/>
            <a:r>
              <a:rPr lang="en-US" dirty="0" smtClean="0"/>
              <a:t>Introduction</a:t>
            </a:r>
          </a:p>
        </p:txBody>
      </p:sp>
      <p:pic>
        <p:nvPicPr>
          <p:cNvPr id="287749" name="Picture 4" title="Photo of a worker looking at a label on a c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6</a:t>
            </a:fld>
            <a:endParaRPr lang="en-US" dirty="0"/>
          </a:p>
        </p:txBody>
      </p:sp>
    </p:spTree>
    <p:extLst>
      <p:ext uri="{BB962C8B-B14F-4D97-AF65-F5344CB8AC3E}">
        <p14:creationId xmlns:p14="http://schemas.microsoft.com/office/powerpoint/2010/main" val="341849738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2"/>
          <p:cNvSpPr>
            <a:spLocks noGrp="1" noChangeArrowheads="1"/>
          </p:cNvSpPr>
          <p:nvPr>
            <p:ph type="title"/>
          </p:nvPr>
        </p:nvSpPr>
        <p:spPr>
          <a:xfrm>
            <a:off x="457200" y="311150"/>
            <a:ext cx="8229600" cy="1144588"/>
          </a:xfrm>
          <a:noFill/>
        </p:spPr>
        <p:txBody>
          <a:bodyPr lIns="92075" tIns="46038" rIns="92075" bIns="46038"/>
          <a:lstStyle/>
          <a:p>
            <a:pPr algn="l"/>
            <a:r>
              <a:rPr lang="en-US" dirty="0" smtClean="0"/>
              <a:t>Introduction </a:t>
            </a:r>
          </a:p>
        </p:txBody>
      </p:sp>
      <p:pic>
        <p:nvPicPr>
          <p:cNvPr id="288773" name="Picture 4" title="Photo of a chemical burn on sk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002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7</a:t>
            </a:fld>
            <a:endParaRPr lang="en-US" dirty="0"/>
          </a:p>
        </p:txBody>
      </p:sp>
    </p:spTree>
    <p:extLst>
      <p:ext uri="{BB962C8B-B14F-4D97-AF65-F5344CB8AC3E}">
        <p14:creationId xmlns:p14="http://schemas.microsoft.com/office/powerpoint/2010/main" val="274011084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2"/>
          <p:cNvSpPr>
            <a:spLocks noGrp="1" noChangeArrowheads="1"/>
          </p:cNvSpPr>
          <p:nvPr>
            <p:ph type="title"/>
          </p:nvPr>
        </p:nvSpPr>
        <p:spPr>
          <a:xfrm>
            <a:off x="457200" y="311150"/>
            <a:ext cx="8229600" cy="1144588"/>
          </a:xfrm>
          <a:noFill/>
        </p:spPr>
        <p:txBody>
          <a:bodyPr lIns="92075" tIns="46038" rIns="92075" bIns="46038"/>
          <a:lstStyle/>
          <a:p>
            <a:pPr algn="l"/>
            <a:r>
              <a:rPr lang="en-US" dirty="0" smtClean="0"/>
              <a:t>Introduction  </a:t>
            </a:r>
          </a:p>
        </p:txBody>
      </p:sp>
      <p:pic>
        <p:nvPicPr>
          <p:cNvPr id="289797" name="Picture 4" title="Photo of an eye exposed to chemic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5865" y="14478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8</a:t>
            </a:fld>
            <a:endParaRPr lang="en-US" dirty="0"/>
          </a:p>
        </p:txBody>
      </p:sp>
    </p:spTree>
    <p:extLst>
      <p:ext uri="{BB962C8B-B14F-4D97-AF65-F5344CB8AC3E}">
        <p14:creationId xmlns:p14="http://schemas.microsoft.com/office/powerpoint/2010/main" val="263734748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2"/>
          <p:cNvSpPr>
            <a:spLocks noGrp="1" noChangeArrowheads="1"/>
          </p:cNvSpPr>
          <p:nvPr>
            <p:ph type="title"/>
          </p:nvPr>
        </p:nvSpPr>
        <p:spPr>
          <a:xfrm>
            <a:off x="457200" y="311150"/>
            <a:ext cx="8229600" cy="1144588"/>
          </a:xfrm>
          <a:noFill/>
        </p:spPr>
        <p:txBody>
          <a:bodyPr lIns="92075" tIns="46038" rIns="92075" bIns="46038"/>
          <a:lstStyle/>
          <a:p>
            <a:pPr algn="l"/>
            <a:r>
              <a:rPr lang="en-US" dirty="0" smtClean="0"/>
              <a:t>Introduction   </a:t>
            </a:r>
          </a:p>
        </p:txBody>
      </p:sp>
      <p:pic>
        <p:nvPicPr>
          <p:cNvPr id="290821" name="Picture 4" title="Image of the inside of the human bod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6002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8BA4E9DC-4046-490D-B839-665D32E1143D}" type="slidenum">
              <a:rPr lang="en-US" smtClean="0"/>
              <a:pPr>
                <a:defRPr/>
              </a:pPr>
              <a:t>9</a:t>
            </a:fld>
            <a:endParaRPr lang="en-US" dirty="0"/>
          </a:p>
        </p:txBody>
      </p:sp>
    </p:spTree>
    <p:extLst>
      <p:ext uri="{BB962C8B-B14F-4D97-AF65-F5344CB8AC3E}">
        <p14:creationId xmlns:p14="http://schemas.microsoft.com/office/powerpoint/2010/main" val="2323398242"/>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8780</TotalTime>
  <Words>2102</Words>
  <Application>Microsoft Office PowerPoint</Application>
  <PresentationFormat>On-screen Show (4:3)</PresentationFormat>
  <Paragraphs>659</Paragraphs>
  <Slides>52</Slides>
  <Notes>52</Notes>
  <HiddenSlides>0</HiddenSlides>
  <MMClips>0</MMClips>
  <ScaleCrop>false</ScaleCrop>
  <HeadingPairs>
    <vt:vector size="4" baseType="variant">
      <vt:variant>
        <vt:lpstr>Theme</vt:lpstr>
      </vt:variant>
      <vt:variant>
        <vt:i4>3</vt:i4>
      </vt:variant>
      <vt:variant>
        <vt:lpstr>Slide Titles</vt:lpstr>
      </vt:variant>
      <vt:variant>
        <vt:i4>52</vt:i4>
      </vt:variant>
    </vt:vector>
  </HeadingPairs>
  <TitlesOfParts>
    <vt:vector size="55" baseType="lpstr">
      <vt:lpstr>Default Design</vt:lpstr>
      <vt:lpstr>Custom Design</vt:lpstr>
      <vt:lpstr>1_Default Design</vt:lpstr>
      <vt:lpstr>U H C </vt:lpstr>
      <vt:lpstr>Understanding  Hazard Communication  An Injury Prevention Course for Shipyard Workers </vt:lpstr>
      <vt:lpstr>Purpose and Objectives</vt:lpstr>
      <vt:lpstr>Training Topics</vt:lpstr>
      <vt:lpstr>Introduction-Pre-Test</vt:lpstr>
      <vt:lpstr>Introduction</vt:lpstr>
      <vt:lpstr>Introduction </vt:lpstr>
      <vt:lpstr>Introduction  </vt:lpstr>
      <vt:lpstr>Introduction   </vt:lpstr>
      <vt:lpstr>Introduction    </vt:lpstr>
      <vt:lpstr>Introduction Exercise</vt:lpstr>
      <vt:lpstr>OSHA</vt:lpstr>
      <vt:lpstr>      OSHA</vt:lpstr>
      <vt:lpstr>OSHA </vt:lpstr>
      <vt:lpstr>OSHA  </vt:lpstr>
      <vt:lpstr>OSHA Exercise </vt:lpstr>
      <vt:lpstr>How Hazard Communication Works</vt:lpstr>
      <vt:lpstr>The Hazard Communication Program </vt:lpstr>
      <vt:lpstr>The Hazard Communication Program  </vt:lpstr>
      <vt:lpstr>The Hazard Communication Program   </vt:lpstr>
      <vt:lpstr>The Hazard Communication Program    </vt:lpstr>
      <vt:lpstr>The Hazard Communication Program     </vt:lpstr>
      <vt:lpstr>The Hazard Communication Program Quiz </vt:lpstr>
      <vt:lpstr>GHS– What is it?</vt:lpstr>
      <vt:lpstr>GHS – Why Adopt It?</vt:lpstr>
      <vt:lpstr>Hazard Classification</vt:lpstr>
      <vt:lpstr>Hazard Classifications</vt:lpstr>
      <vt:lpstr>EXERCISE </vt:lpstr>
      <vt:lpstr>Labeling</vt:lpstr>
      <vt:lpstr>Labels</vt:lpstr>
      <vt:lpstr>Pictograms And Hazards</vt:lpstr>
      <vt:lpstr>Pictogram Exercise</vt:lpstr>
      <vt:lpstr>Label Requirements</vt:lpstr>
      <vt:lpstr>Label Requirements Exercise</vt:lpstr>
      <vt:lpstr>Draw A Label (Exercise)</vt:lpstr>
      <vt:lpstr>Labeling  </vt:lpstr>
      <vt:lpstr>Labeling </vt:lpstr>
      <vt:lpstr>Safety Data Sheets</vt:lpstr>
      <vt:lpstr>SDS</vt:lpstr>
      <vt:lpstr>SDS </vt:lpstr>
      <vt:lpstr>SDS  </vt:lpstr>
      <vt:lpstr>SDS Questionnaire</vt:lpstr>
      <vt:lpstr>Safety Data Sheets (SDS)</vt:lpstr>
      <vt:lpstr>Safety Data Sheets – 16 Headings </vt:lpstr>
      <vt:lpstr>16 Headings Exercise-Put In Order! </vt:lpstr>
      <vt:lpstr>Safety Data Sheets Exercise</vt:lpstr>
      <vt:lpstr>GHS Changes – When?</vt:lpstr>
      <vt:lpstr> Labeling &amp; SDSs at the MSRs</vt:lpstr>
      <vt:lpstr> Labeling &amp; SDSs at the MSRs </vt:lpstr>
      <vt:lpstr>SDS Quiz </vt:lpstr>
      <vt:lpstr>Post-Test</vt:lpstr>
      <vt:lpstr>Questions / Comments</vt:lpstr>
    </vt:vector>
  </TitlesOfParts>
  <Company>QTS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dc:title>
  <dc:creator>Owner</dc:creator>
  <cp:lastModifiedBy>Jozwiak, Michael - OSHA CTR</cp:lastModifiedBy>
  <cp:revision>673</cp:revision>
  <cp:lastPrinted>2017-03-21T19:15:40Z</cp:lastPrinted>
  <dcterms:created xsi:type="dcterms:W3CDTF">2009-10-20T22:52:57Z</dcterms:created>
  <dcterms:modified xsi:type="dcterms:W3CDTF">2018-06-07T22:12:05Z</dcterms:modified>
</cp:coreProperties>
</file>