
<file path=[Content_Types].xml><?xml version="1.0" encoding="utf-8"?>
<Types xmlns="http://schemas.openxmlformats.org/package/2006/content-types">
  <Default Extension="tmp" ContentType="image/png"/>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923" r:id="rId2"/>
    <p:sldMasterId id="2147483929" r:id="rId3"/>
    <p:sldMasterId id="2147483935" r:id="rId4"/>
    <p:sldMasterId id="2147484371" r:id="rId5"/>
  </p:sldMasterIdLst>
  <p:notesMasterIdLst>
    <p:notesMasterId r:id="rId54"/>
  </p:notesMasterIdLst>
  <p:handoutMasterIdLst>
    <p:handoutMasterId r:id="rId55"/>
  </p:handoutMasterIdLst>
  <p:sldIdLst>
    <p:sldId id="892" r:id="rId6"/>
    <p:sldId id="887" r:id="rId7"/>
    <p:sldId id="763" r:id="rId8"/>
    <p:sldId id="764" r:id="rId9"/>
    <p:sldId id="834" r:id="rId10"/>
    <p:sldId id="835" r:id="rId11"/>
    <p:sldId id="765" r:id="rId12"/>
    <p:sldId id="766" r:id="rId13"/>
    <p:sldId id="767" r:id="rId14"/>
    <p:sldId id="842" r:id="rId15"/>
    <p:sldId id="838" r:id="rId16"/>
    <p:sldId id="888" r:id="rId17"/>
    <p:sldId id="799" r:id="rId18"/>
    <p:sldId id="878" r:id="rId19"/>
    <p:sldId id="880" r:id="rId20"/>
    <p:sldId id="881" r:id="rId21"/>
    <p:sldId id="841" r:id="rId22"/>
    <p:sldId id="843" r:id="rId23"/>
    <p:sldId id="844" r:id="rId24"/>
    <p:sldId id="850" r:id="rId25"/>
    <p:sldId id="845" r:id="rId26"/>
    <p:sldId id="846" r:id="rId27"/>
    <p:sldId id="800" r:id="rId28"/>
    <p:sldId id="643" r:id="rId29"/>
    <p:sldId id="883" r:id="rId30"/>
    <p:sldId id="848" r:id="rId31"/>
    <p:sldId id="889" r:id="rId32"/>
    <p:sldId id="890" r:id="rId33"/>
    <p:sldId id="851" r:id="rId34"/>
    <p:sldId id="852" r:id="rId35"/>
    <p:sldId id="853" r:id="rId36"/>
    <p:sldId id="864" r:id="rId37"/>
    <p:sldId id="891" r:id="rId38"/>
    <p:sldId id="884" r:id="rId39"/>
    <p:sldId id="865" r:id="rId40"/>
    <p:sldId id="866" r:id="rId41"/>
    <p:sldId id="867" r:id="rId42"/>
    <p:sldId id="868" r:id="rId43"/>
    <p:sldId id="874" r:id="rId44"/>
    <p:sldId id="869" r:id="rId45"/>
    <p:sldId id="875" r:id="rId46"/>
    <p:sldId id="885" r:id="rId47"/>
    <p:sldId id="870" r:id="rId48"/>
    <p:sldId id="872" r:id="rId49"/>
    <p:sldId id="876" r:id="rId50"/>
    <p:sldId id="871" r:id="rId51"/>
    <p:sldId id="873" r:id="rId52"/>
    <p:sldId id="886" r:id="rId53"/>
  </p:sldIdLst>
  <p:sldSz cx="9144000" cy="6858000" type="screen4x3"/>
  <p:notesSz cx="7086600" cy="93726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3" autoAdjust="0"/>
    <p:restoredTop sz="85535" autoAdjust="0"/>
  </p:normalViewPr>
  <p:slideViewPr>
    <p:cSldViewPr>
      <p:cViewPr>
        <p:scale>
          <a:sx n="76" d="100"/>
          <a:sy n="76" d="100"/>
        </p:scale>
        <p:origin x="-2100" y="-90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524"/>
    </p:cViewPr>
  </p:sorterViewPr>
  <p:notesViewPr>
    <p:cSldViewPr>
      <p:cViewPr varScale="1">
        <p:scale>
          <a:sx n="55" d="100"/>
          <a:sy n="55" d="100"/>
        </p:scale>
        <p:origin x="2010" y="90"/>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eaLnBrk="1" hangingPunct="1">
              <a:defRPr sz="1200">
                <a:latin typeface="Arial" charset="0"/>
              </a:defRPr>
            </a:lvl1pPr>
          </a:lstStyle>
          <a:p>
            <a:pPr>
              <a:defRPr/>
            </a:pPr>
            <a:r>
              <a:rPr lang="en-US"/>
              <a:t>SDSRA-S2P2</a:t>
            </a:r>
          </a:p>
        </p:txBody>
      </p:sp>
      <p:sp>
        <p:nvSpPr>
          <p:cNvPr id="76803" name="Rectangle 3"/>
          <p:cNvSpPr>
            <a:spLocks noGrp="1" noChangeArrowheads="1"/>
          </p:cNvSpPr>
          <p:nvPr>
            <p:ph type="dt" sz="quarter" idx="1"/>
          </p:nvPr>
        </p:nvSpPr>
        <p:spPr bwMode="auto">
          <a:xfrm>
            <a:off x="4014788" y="0"/>
            <a:ext cx="3070225"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eaLnBrk="1" hangingPunct="1">
              <a:defRPr sz="1200">
                <a:latin typeface="Arial" charset="0"/>
              </a:defRPr>
            </a:lvl1pPr>
          </a:lstStyle>
          <a:p>
            <a:pPr>
              <a:defRPr/>
            </a:pPr>
            <a:fld id="{4931DDFE-8061-4F21-B01E-B68D76A65555}" type="datetimeFigureOut">
              <a:rPr lang="en-US"/>
              <a:pPr>
                <a:defRPr/>
              </a:pPr>
              <a:t>6/7/2018</a:t>
            </a:fld>
            <a:endParaRPr lang="en-US" dirty="0"/>
          </a:p>
        </p:txBody>
      </p:sp>
      <p:sp>
        <p:nvSpPr>
          <p:cNvPr id="76804" name="Rectangle 4"/>
          <p:cNvSpPr>
            <a:spLocks noGrp="1" noChangeArrowheads="1"/>
          </p:cNvSpPr>
          <p:nvPr>
            <p:ph type="ftr" sz="quarter" idx="2"/>
          </p:nvPr>
        </p:nvSpPr>
        <p:spPr bwMode="auto">
          <a:xfrm>
            <a:off x="0" y="8902700"/>
            <a:ext cx="3070225"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6805" name="Rectangle 5"/>
          <p:cNvSpPr>
            <a:spLocks noGrp="1" noChangeArrowheads="1"/>
          </p:cNvSpPr>
          <p:nvPr>
            <p:ph type="sldNum" sz="quarter" idx="3"/>
          </p:nvPr>
        </p:nvSpPr>
        <p:spPr bwMode="auto">
          <a:xfrm>
            <a:off x="4014788" y="8902700"/>
            <a:ext cx="3070225"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eaLnBrk="1" hangingPunct="1">
              <a:defRPr sz="1200"/>
            </a:lvl1pPr>
          </a:lstStyle>
          <a:p>
            <a:fld id="{FD630753-B615-4DEB-A8B9-38CF1FDF0E51}" type="slidenum">
              <a:rPr lang="en-US" altLang="en-US"/>
              <a:pPr/>
              <a:t>‹#›</a:t>
            </a:fld>
            <a:endParaRPr lang="en-US" altLang="en-US"/>
          </a:p>
        </p:txBody>
      </p:sp>
    </p:spTree>
    <p:extLst>
      <p:ext uri="{BB962C8B-B14F-4D97-AF65-F5344CB8AC3E}">
        <p14:creationId xmlns:p14="http://schemas.microsoft.com/office/powerpoint/2010/main" val="19783012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8025" y="4451350"/>
            <a:ext cx="5670550" cy="4217988"/>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eaLnBrk="1" hangingPunct="1">
              <a:defRPr sz="1200"/>
            </a:lvl1pPr>
          </a:lstStyle>
          <a:p>
            <a:fld id="{24619F37-FFC6-4BDE-8E28-6A5B6E9D795F}" type="slidenum">
              <a:rPr lang="en-US" altLang="en-US"/>
              <a:pPr/>
              <a:t>‹#›</a:t>
            </a:fld>
            <a:endParaRPr lang="en-US" altLang="en-US"/>
          </a:p>
        </p:txBody>
      </p:sp>
    </p:spTree>
    <p:extLst>
      <p:ext uri="{BB962C8B-B14F-4D97-AF65-F5344CB8AC3E}">
        <p14:creationId xmlns:p14="http://schemas.microsoft.com/office/powerpoint/2010/main" val="297210602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image" Target="../media/image3.wmf"/></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image" Target="../media/image4.png"/></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image" Target="../media/image5.png"/></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image" Target="../media/image4.png"/></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image" Target="../media/image27.png"/><Relationship Id="rId4" Type="http://schemas.openxmlformats.org/officeDocument/2006/relationships/image" Target="../media/image4.png"/></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image" Target="../media/image4.png"/></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image" Target="../media/image4.png"/><Relationship Id="rId4" Type="http://schemas.openxmlformats.org/officeDocument/2006/relationships/image" Target="../media/image3.wmf"/></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image" Target="../media/image4.png"/></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xfrm>
            <a:off x="4022725" y="8904288"/>
            <a:ext cx="3070225" cy="468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a:t>1</a:t>
            </a:r>
          </a:p>
        </p:txBody>
      </p:sp>
      <p:sp>
        <p:nvSpPr>
          <p:cNvPr id="29699" name="Rectangle 7"/>
          <p:cNvSpPr txBox="1">
            <a:spLocks noGrp="1" noChangeArrowheads="1"/>
          </p:cNvSpPr>
          <p:nvPr/>
        </p:nvSpPr>
        <p:spPr bwMode="auto">
          <a:xfrm>
            <a:off x="11283950" y="8678863"/>
            <a:ext cx="30702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r>
              <a:rPr lang="en-US" altLang="en-US"/>
              <a:t>1</a:t>
            </a:r>
          </a:p>
        </p:txBody>
      </p:sp>
      <p:sp>
        <p:nvSpPr>
          <p:cNvPr id="29700" name="Rectangle 2"/>
          <p:cNvSpPr>
            <a:spLocks noGrp="1" noRot="1" noChangeAspect="1" noChangeArrowheads="1" noTextEdit="1"/>
          </p:cNvSpPr>
          <p:nvPr>
            <p:ph type="sldImg"/>
          </p:nvPr>
        </p:nvSpPr>
        <p:spPr>
          <a:xfrm>
            <a:off x="1257300" y="746125"/>
            <a:ext cx="4573588" cy="3429000"/>
          </a:xfrm>
          <a:ln w="12700" cap="flat">
            <a:solidFill>
              <a:schemeClr val="tx1"/>
            </a:solidFill>
          </a:ln>
        </p:spPr>
      </p:sp>
      <p:sp>
        <p:nvSpPr>
          <p:cNvPr id="29701" name="Rectangle 3"/>
          <p:cNvSpPr>
            <a:spLocks noGrp="1" noChangeArrowheads="1"/>
          </p:cNvSpPr>
          <p:nvPr>
            <p:ph type="body" idx="3"/>
          </p:nvPr>
        </p:nvSpPr>
        <p:spPr>
          <a:xfrm>
            <a:off x="708025" y="4451350"/>
            <a:ext cx="5670550" cy="4451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smtClean="0"/>
              <a:t>         EXERCISE                 FLIPCHART              TARGET ANSWER            Key Question/QUIZ</a:t>
            </a:r>
          </a:p>
          <a:p>
            <a:pPr eaLnBrk="1" hangingPunct="1"/>
            <a:endParaRPr lang="en-US" altLang="en-US" sz="800" dirty="0" smtClean="0"/>
          </a:p>
          <a:p>
            <a:pPr eaLnBrk="1" hangingPunct="1"/>
            <a:r>
              <a:rPr lang="en-US" altLang="en-US" dirty="0" smtClean="0"/>
              <a:t>Use the symbols above as a guide to support you in facilitating your class .</a:t>
            </a:r>
          </a:p>
          <a:p>
            <a:pPr eaLnBrk="1" hangingPunct="1"/>
            <a:r>
              <a:rPr lang="en-US" altLang="en-US" dirty="0" smtClean="0"/>
              <a:t>INTRODUCTION – Identify yourself and explain that this class is to support them in understanding and using both a Hazard Assessment and Job Safety Analysis.</a:t>
            </a:r>
          </a:p>
          <a:p>
            <a:pPr eaLnBrk="1" hangingPunct="1"/>
            <a:r>
              <a:rPr lang="en-US" altLang="en-US" dirty="0" smtClean="0"/>
              <a:t>	</a:t>
            </a:r>
          </a:p>
          <a:p>
            <a:pPr eaLnBrk="1" hangingPunct="1"/>
            <a:r>
              <a:rPr lang="en-US" altLang="en-US" dirty="0" smtClean="0"/>
              <a:t>Read the bottom of Page 1  of the Training Manual</a:t>
            </a:r>
          </a:p>
          <a:p>
            <a:pPr eaLnBrk="1" hangingPunct="1"/>
            <a:r>
              <a:rPr lang="en-US" altLang="en-US" dirty="0" smtClean="0"/>
              <a:t>Ask for examples of hazards.  Ask for examples of risks.</a:t>
            </a:r>
          </a:p>
          <a:p>
            <a:pPr eaLnBrk="1" hangingPunct="1"/>
            <a:endParaRPr lang="en-US" altLang="en-US" sz="800" dirty="0" smtClean="0"/>
          </a:p>
          <a:p>
            <a:pPr eaLnBrk="1" hangingPunct="1"/>
            <a:r>
              <a:rPr lang="en-US" altLang="en-US" dirty="0" smtClean="0"/>
              <a:t>Handout Pre/Post Test and explain  by completing this test they will have a good understanding of the material being covered.  </a:t>
            </a:r>
          </a:p>
          <a:p>
            <a:pPr eaLnBrk="1" hangingPunct="1"/>
            <a:r>
              <a:rPr lang="en-US" altLang="en-US" dirty="0" smtClean="0"/>
              <a:t>Have them circle “Pre” at the top of the test.  Have them write the date in the appropriate space.  Explain that they will not need to write their names on the pre-test.  </a:t>
            </a:r>
          </a:p>
          <a:p>
            <a:pPr eaLnBrk="1" hangingPunct="1"/>
            <a:r>
              <a:rPr lang="en-US" altLang="en-US" dirty="0" smtClean="0"/>
              <a:t>Allow 5-10 minutes to complete the pre-test and collect the tests.  Grade during the remainder of class.  Facilitator to provide pre- and post-test results to Project Director.</a:t>
            </a:r>
          </a:p>
          <a:p>
            <a:pPr eaLnBrk="1" hangingPunct="1"/>
            <a:endParaRPr lang="en-US" altLang="en-US" sz="800" dirty="0" smtClean="0"/>
          </a:p>
        </p:txBody>
      </p:sp>
      <p:pic>
        <p:nvPicPr>
          <p:cNvPr id="297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508500"/>
            <a:ext cx="623887"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4925" y="4514850"/>
            <a:ext cx="625475" cy="552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2550" y="4508500"/>
            <a:ext cx="592138"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9538" y="4475163"/>
            <a:ext cx="641350"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625" y="6557963"/>
            <a:ext cx="641350"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57DCBA0-1CC3-4A76-9CBA-E31935316C81}" type="slidenum">
              <a:rPr lang="en-US" altLang="en-US"/>
              <a:pPr>
                <a:spcBef>
                  <a:spcPct val="0"/>
                </a:spcBef>
              </a:pPr>
              <a:t>10</a:t>
            </a:fld>
            <a:endParaRPr lang="en-US" altLang="en-US"/>
          </a:p>
        </p:txBody>
      </p:sp>
      <p:sp>
        <p:nvSpPr>
          <p:cNvPr id="48131" name="Rectangle 2"/>
          <p:cNvSpPr>
            <a:spLocks noGrp="1" noRot="1" noChangeAspect="1" noChangeArrowheads="1" noTextEdit="1"/>
          </p:cNvSpPr>
          <p:nvPr>
            <p:ph type="sldImg"/>
          </p:nvPr>
        </p:nvSpPr>
        <p:spPr>
          <a:xfrm>
            <a:off x="1257300" y="746125"/>
            <a:ext cx="4572000" cy="3429000"/>
          </a:xfrm>
          <a:ln/>
        </p:spPr>
      </p:sp>
      <p:sp>
        <p:nvSpPr>
          <p:cNvPr id="48132" name="Rectangle 3"/>
          <p:cNvSpPr>
            <a:spLocks noGrp="1" noChangeArrowheads="1"/>
          </p:cNvSpPr>
          <p:nvPr>
            <p:ph type="body" idx="1"/>
          </p:nvPr>
        </p:nvSpPr>
        <p:spPr>
          <a:xfrm>
            <a:off x="944563" y="4449763"/>
            <a:ext cx="5197475"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t>Introduction</a:t>
            </a:r>
          </a:p>
          <a:p>
            <a:endParaRPr lang="en-US" altLang="en-US" sz="1000" dirty="0" smtClean="0"/>
          </a:p>
          <a:p>
            <a:r>
              <a:rPr lang="en-US" altLang="en-US" sz="1400" dirty="0" smtClean="0"/>
              <a:t>Read page 10.  </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ACAC70D-5C31-4EAA-9EB4-15C6B4B36E2B}" type="slidenum">
              <a:rPr lang="en-US" altLang="en-US"/>
              <a:pPr>
                <a:spcBef>
                  <a:spcPct val="0"/>
                </a:spcBef>
              </a:pPr>
              <a:t>11</a:t>
            </a:fld>
            <a:endParaRPr lang="en-US" altLang="en-US"/>
          </a:p>
        </p:txBody>
      </p:sp>
      <p:sp>
        <p:nvSpPr>
          <p:cNvPr id="50179"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E167DC6-59A9-45CE-A0BA-947F1B62727B}" type="slidenum">
              <a:rPr lang="en-US" altLang="en-US"/>
              <a:pPr algn="r" eaLnBrk="1" hangingPunct="1">
                <a:spcBef>
                  <a:spcPct val="0"/>
                </a:spcBef>
              </a:pPr>
              <a:t>11</a:t>
            </a:fld>
            <a:endParaRPr lang="en-US" altLang="en-US"/>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xfrm>
            <a:off x="708025" y="4451350"/>
            <a:ext cx="5670550" cy="427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400" dirty="0" smtClean="0"/>
              <a:t>Definitions </a:t>
            </a:r>
          </a:p>
          <a:p>
            <a:pPr eaLnBrk="1" hangingPunct="1">
              <a:lnSpc>
                <a:spcPct val="90000"/>
              </a:lnSpc>
            </a:pPr>
            <a:endParaRPr lang="en-US" altLang="en-US" sz="1400" dirty="0" smtClean="0"/>
          </a:p>
          <a:p>
            <a:pPr eaLnBrk="1" hangingPunct="1">
              <a:lnSpc>
                <a:spcPct val="90000"/>
              </a:lnSpc>
            </a:pPr>
            <a:r>
              <a:rPr lang="en-US" altLang="en-US" sz="1400" dirty="0" smtClean="0"/>
              <a:t>Read the definitions on page 11.</a:t>
            </a:r>
          </a:p>
          <a:p>
            <a:pPr eaLnBrk="1" hangingPunct="1">
              <a:lnSpc>
                <a:spcPct val="90000"/>
              </a:lnSpc>
            </a:pPr>
            <a:endParaRPr lang="en-US" altLang="en-US" sz="1400" dirty="0" smtClean="0"/>
          </a:p>
          <a:p>
            <a:pPr eaLnBrk="1" hangingPunct="1">
              <a:lnSpc>
                <a:spcPct val="90000"/>
              </a:lnSpc>
            </a:pPr>
            <a:r>
              <a:rPr lang="en-US" altLang="en-US" sz="1400" dirty="0" smtClean="0"/>
              <a:t>Ask if companies should have acceptable risk?</a:t>
            </a:r>
          </a:p>
          <a:p>
            <a:pPr eaLnBrk="1" hangingPunct="1">
              <a:lnSpc>
                <a:spcPct val="90000"/>
              </a:lnSpc>
            </a:pPr>
            <a:endParaRPr lang="en-US" altLang="en-US" sz="1400" dirty="0" smtClean="0"/>
          </a:p>
          <a:p>
            <a:pPr eaLnBrk="1" hangingPunct="1">
              <a:lnSpc>
                <a:spcPct val="90000"/>
              </a:lnSpc>
            </a:pPr>
            <a:r>
              <a:rPr lang="en-US" altLang="en-US" sz="1400" dirty="0" smtClean="0"/>
              <a:t>Yes.  If we didn’t live with acceptable risk we would not get out of bed in the morning!  Every time we drive, work around the house or cook a meal there is risk of injury.  The important thing is that the risk is identified and controls are put in place to abate the risk.</a:t>
            </a:r>
          </a:p>
          <a:p>
            <a:pPr eaLnBrk="1" hangingPunct="1">
              <a:lnSpc>
                <a:spcPct val="90000"/>
              </a:lnSpc>
            </a:pPr>
            <a:endParaRPr lang="en-US" altLang="en-US" sz="1400" dirty="0" smtClean="0"/>
          </a:p>
          <a:p>
            <a:pPr eaLnBrk="1" hangingPunct="1">
              <a:lnSpc>
                <a:spcPct val="90000"/>
              </a:lnSpc>
            </a:pPr>
            <a:r>
              <a:rPr lang="en-US" altLang="en-US" sz="1400" dirty="0" smtClean="0"/>
              <a:t>Put out that acceptable risk is the same as tolerated risk which is a quiz question!</a:t>
            </a:r>
          </a:p>
        </p:txBody>
      </p:sp>
      <p:pic>
        <p:nvPicPr>
          <p:cNvPr id="5018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88" y="6438900"/>
            <a:ext cx="593725"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EE394FB-0F07-4B79-B5D7-5E8A457F6941}" type="slidenum">
              <a:rPr lang="en-US" altLang="en-US"/>
              <a:pPr>
                <a:spcBef>
                  <a:spcPct val="0"/>
                </a:spcBef>
              </a:pPr>
              <a:t>12</a:t>
            </a:fld>
            <a:endParaRPr lang="en-US" altLang="en-US"/>
          </a:p>
        </p:txBody>
      </p:sp>
      <p:sp>
        <p:nvSpPr>
          <p:cNvPr id="52227" name="Rectangle 2"/>
          <p:cNvSpPr>
            <a:spLocks noGrp="1" noRot="1" noChangeAspect="1" noChangeArrowheads="1" noTextEdit="1"/>
          </p:cNvSpPr>
          <p:nvPr>
            <p:ph type="sldImg"/>
          </p:nvPr>
        </p:nvSpPr>
        <p:spPr>
          <a:xfrm>
            <a:off x="1257300" y="746125"/>
            <a:ext cx="4572000" cy="3429000"/>
          </a:xfrm>
          <a:ln/>
        </p:spPr>
      </p:sp>
      <p:sp>
        <p:nvSpPr>
          <p:cNvPr id="52228" name="Rectangle 3"/>
          <p:cNvSpPr>
            <a:spLocks noGrp="1" noChangeArrowheads="1"/>
          </p:cNvSpPr>
          <p:nvPr>
            <p:ph type="body" idx="1"/>
          </p:nvPr>
        </p:nvSpPr>
        <p:spPr>
          <a:xfrm>
            <a:off x="944563" y="4449763"/>
            <a:ext cx="5197475"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400" dirty="0" smtClean="0"/>
              <a:t>More definitions –</a:t>
            </a:r>
          </a:p>
          <a:p>
            <a:pPr eaLnBrk="1" hangingPunct="1">
              <a:lnSpc>
                <a:spcPct val="90000"/>
              </a:lnSpc>
            </a:pPr>
            <a:endParaRPr lang="en-US" altLang="en-US" sz="1400" dirty="0" smtClean="0"/>
          </a:p>
          <a:p>
            <a:pPr eaLnBrk="1" hangingPunct="1">
              <a:lnSpc>
                <a:spcPct val="90000"/>
              </a:lnSpc>
            </a:pPr>
            <a:r>
              <a:rPr lang="en-US" altLang="en-US" sz="1400" dirty="0" smtClean="0"/>
              <a:t>Ask a participant to volunteer to read the definitions on page 12.</a:t>
            </a:r>
          </a:p>
          <a:p>
            <a:pPr eaLnBrk="1" hangingPunct="1">
              <a:lnSpc>
                <a:spcPct val="90000"/>
              </a:lnSpc>
            </a:pPr>
            <a:endParaRPr lang="en-US" altLang="en-US" sz="1400" dirty="0" smtClean="0"/>
          </a:p>
          <a:p>
            <a:pPr eaLnBrk="1" hangingPunct="1">
              <a:lnSpc>
                <a:spcPct val="90000"/>
              </a:lnSpc>
            </a:pPr>
            <a:r>
              <a:rPr lang="en-US" altLang="en-US" sz="1400" dirty="0" smtClean="0"/>
              <a:t>Discuss the fact that “Risk” is the combination of likelihood of injury and the severity of injury (</a:t>
            </a:r>
            <a:r>
              <a:rPr lang="en-US" altLang="en-US" sz="1400" dirty="0" err="1" smtClean="0"/>
              <a:t>LxS</a:t>
            </a:r>
            <a:r>
              <a:rPr lang="en-US" altLang="en-US" sz="1400" dirty="0" smtClean="0"/>
              <a:t> = Risk) – and emphasize the importance of preventing injury.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55317AE-ED82-49F9-BD24-9F83285CD757}" type="slidenum">
              <a:rPr lang="en-US" altLang="en-US"/>
              <a:pPr>
                <a:spcBef>
                  <a:spcPct val="0"/>
                </a:spcBef>
              </a:pPr>
              <a:t>13</a:t>
            </a:fld>
            <a:endParaRPr lang="en-US" altLang="en-US"/>
          </a:p>
        </p:txBody>
      </p:sp>
      <p:sp>
        <p:nvSpPr>
          <p:cNvPr id="54275" name="Rectangle 2"/>
          <p:cNvSpPr>
            <a:spLocks noGrp="1" noRot="1" noChangeAspect="1" noChangeArrowheads="1" noTextEdit="1"/>
          </p:cNvSpPr>
          <p:nvPr>
            <p:ph type="sldImg"/>
          </p:nvPr>
        </p:nvSpPr>
        <p:spPr>
          <a:xfrm>
            <a:off x="1257300" y="746125"/>
            <a:ext cx="4572000" cy="3429000"/>
          </a:xfrm>
          <a:ln/>
        </p:spPr>
      </p:sp>
      <p:sp>
        <p:nvSpPr>
          <p:cNvPr id="54276" name="Rectangle 3"/>
          <p:cNvSpPr>
            <a:spLocks noGrp="1" noChangeArrowheads="1"/>
          </p:cNvSpPr>
          <p:nvPr>
            <p:ph type="body" idx="1"/>
          </p:nvPr>
        </p:nvSpPr>
        <p:spPr>
          <a:xfrm>
            <a:off x="944563" y="4449763"/>
            <a:ext cx="5197475" cy="42195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sz="1400" b="1" dirty="0" smtClean="0"/>
              <a:t>Hazard</a:t>
            </a:r>
          </a:p>
          <a:p>
            <a:endParaRPr lang="en-US" altLang="en-US" sz="1400" b="1" dirty="0" smtClean="0"/>
          </a:p>
          <a:p>
            <a:r>
              <a:rPr lang="en-US" altLang="en-US" sz="1400" dirty="0" smtClean="0"/>
              <a:t>Read Hazard portion of page 13.</a:t>
            </a:r>
          </a:p>
          <a:p>
            <a:endParaRPr lang="en-US" altLang="en-US" sz="1400" dirty="0" smtClean="0"/>
          </a:p>
          <a:p>
            <a:r>
              <a:rPr lang="en-US" altLang="en-US" sz="1400" b="1" dirty="0" smtClean="0"/>
              <a:t>Pause</a:t>
            </a:r>
          </a:p>
          <a:p>
            <a:endParaRPr lang="en-US" altLang="en-US" sz="1400" dirty="0" smtClean="0"/>
          </a:p>
          <a:p>
            <a:r>
              <a:rPr lang="en-US" altLang="en-US" sz="1400" dirty="0" smtClean="0"/>
              <a:t>Read Risk portion of page 13.</a:t>
            </a:r>
          </a:p>
          <a:p>
            <a:endParaRPr lang="en-US" altLang="en-US" sz="1400" dirty="0" smtClean="0"/>
          </a:p>
          <a:p>
            <a:r>
              <a:rPr lang="en-US" altLang="en-US" sz="1400" dirty="0" smtClean="0"/>
              <a:t>Ask  participants to answer the question.</a:t>
            </a:r>
          </a:p>
          <a:p>
            <a:endParaRPr lang="en-US" altLang="en-US" sz="1400" dirty="0" smtClean="0"/>
          </a:p>
          <a:p>
            <a:r>
              <a:rPr lang="en-US" altLang="en-US" sz="1400" dirty="0" smtClean="0"/>
              <a:t>Ask if questions.</a:t>
            </a:r>
          </a:p>
          <a:p>
            <a:endParaRPr lang="en-US" altLang="en-US" sz="14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DA705DD-DC6B-4B99-99B1-64153B5E39E5}" type="slidenum">
              <a:rPr lang="en-US" altLang="en-US">
                <a:solidFill>
                  <a:srgbClr val="000000"/>
                </a:solidFill>
              </a:rPr>
              <a:pPr>
                <a:spcBef>
                  <a:spcPct val="0"/>
                </a:spcBef>
              </a:pPr>
              <a:t>14</a:t>
            </a:fld>
            <a:endParaRPr lang="en-US" altLang="en-US">
              <a:solidFill>
                <a:srgbClr val="000000"/>
              </a:solidFill>
            </a:endParaRPr>
          </a:p>
        </p:txBody>
      </p:sp>
      <p:sp>
        <p:nvSpPr>
          <p:cNvPr id="56323" name="Rectangle 2"/>
          <p:cNvSpPr>
            <a:spLocks noGrp="1" noRot="1" noChangeAspect="1" noChangeArrowheads="1" noTextEdit="1"/>
          </p:cNvSpPr>
          <p:nvPr>
            <p:ph type="sldImg"/>
          </p:nvPr>
        </p:nvSpPr>
        <p:spPr>
          <a:xfrm>
            <a:off x="1257300" y="746125"/>
            <a:ext cx="4572000" cy="3429000"/>
          </a:xfrm>
          <a:ln/>
        </p:spPr>
      </p:sp>
      <p:sp>
        <p:nvSpPr>
          <p:cNvPr id="56324" name="Rectangle 3"/>
          <p:cNvSpPr>
            <a:spLocks noGrp="1" noChangeArrowheads="1"/>
          </p:cNvSpPr>
          <p:nvPr>
            <p:ph type="body" idx="1"/>
          </p:nvPr>
        </p:nvSpPr>
        <p:spPr>
          <a:xfrm>
            <a:off x="944563" y="4449763"/>
            <a:ext cx="5265737"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smtClean="0"/>
              <a:t>Read the instructions for this exercise</a:t>
            </a:r>
            <a:r>
              <a:rPr lang="en-US" altLang="en-US" dirty="0" smtClean="0"/>
              <a:t>. </a:t>
            </a:r>
          </a:p>
          <a:p>
            <a:r>
              <a:rPr lang="en-US" altLang="en-US" sz="1400" dirty="0" smtClean="0"/>
              <a:t>Have each participant complete the grid on page 14 and remove this page from the book.</a:t>
            </a:r>
          </a:p>
          <a:p>
            <a:r>
              <a:rPr lang="en-US" altLang="en-US" sz="1400" dirty="0" smtClean="0"/>
              <a:t>Allow 2-3 minutes.</a:t>
            </a:r>
            <a:r>
              <a:rPr lang="en-US" altLang="en-US" dirty="0" smtClean="0"/>
              <a:t>  </a:t>
            </a:r>
          </a:p>
          <a:p>
            <a:r>
              <a:rPr lang="en-US" altLang="en-US" dirty="0" smtClean="0"/>
              <a:t>Focus on the fact that they are to multiply the number in column C by the number in D and place the total in Column E for each Situation/Act (column 	    A).</a:t>
            </a:r>
          </a:p>
          <a:p>
            <a:endParaRPr lang="en-US" altLang="en-US" dirty="0" smtClean="0"/>
          </a:p>
          <a:p>
            <a:r>
              <a:rPr lang="en-US" altLang="en-US" dirty="0" smtClean="0"/>
              <a:t>Complete </a:t>
            </a:r>
            <a:r>
              <a:rPr lang="en-US" altLang="en-US" sz="1400" dirty="0" smtClean="0"/>
              <a:t>the grid on the flip chart while participants are completing this first portion.</a:t>
            </a:r>
            <a:r>
              <a:rPr lang="en-US" altLang="en-US" dirty="0" smtClean="0"/>
              <a:t>	</a:t>
            </a:r>
          </a:p>
        </p:txBody>
      </p:sp>
      <p:pic>
        <p:nvPicPr>
          <p:cNvPr id="5632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4484688"/>
            <a:ext cx="623887"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588" y="6597650"/>
            <a:ext cx="625475" cy="552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1655B5F-975B-46CB-9020-B34D61E35ECB}" type="slidenum">
              <a:rPr lang="en-US" altLang="en-US">
                <a:solidFill>
                  <a:srgbClr val="000000"/>
                </a:solidFill>
              </a:rPr>
              <a:pPr>
                <a:spcBef>
                  <a:spcPct val="0"/>
                </a:spcBef>
              </a:pPr>
              <a:t>15</a:t>
            </a:fld>
            <a:endParaRPr lang="en-US" altLang="en-US">
              <a:solidFill>
                <a:srgbClr val="000000"/>
              </a:solidFill>
            </a:endParaRPr>
          </a:p>
        </p:txBody>
      </p:sp>
      <p:sp>
        <p:nvSpPr>
          <p:cNvPr id="58371" name="Rectangle 2"/>
          <p:cNvSpPr>
            <a:spLocks noGrp="1" noRot="1" noChangeAspect="1" noChangeArrowheads="1" noTextEdit="1"/>
          </p:cNvSpPr>
          <p:nvPr>
            <p:ph type="sldImg"/>
          </p:nvPr>
        </p:nvSpPr>
        <p:spPr>
          <a:xfrm>
            <a:off x="1257300" y="746125"/>
            <a:ext cx="4572000" cy="3429000"/>
          </a:xfrm>
          <a:ln/>
        </p:spPr>
      </p:sp>
      <p:sp>
        <p:nvSpPr>
          <p:cNvPr id="58372" name="Rectangle 3"/>
          <p:cNvSpPr>
            <a:spLocks noGrp="1" noChangeArrowheads="1"/>
          </p:cNvSpPr>
          <p:nvPr>
            <p:ph type="body" idx="1"/>
          </p:nvPr>
        </p:nvSpPr>
        <p:spPr>
          <a:xfrm>
            <a:off x="1028700" y="4610100"/>
            <a:ext cx="5197475"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smtClean="0"/>
              <a:t>Read the instruction statement above the grid on the lower half page 15.  </a:t>
            </a:r>
          </a:p>
          <a:p>
            <a:endParaRPr lang="en-US" altLang="en-US" sz="1400" dirty="0" smtClean="0"/>
          </a:p>
          <a:p>
            <a:r>
              <a:rPr lang="en-US" altLang="en-US" sz="1400" dirty="0" smtClean="0"/>
              <a:t>Have participants complete grid on page 14, the one they removed from their book.  </a:t>
            </a:r>
          </a:p>
          <a:p>
            <a:r>
              <a:rPr lang="en-US" altLang="en-US" sz="1400" dirty="0" smtClean="0"/>
              <a:t>They are to only do column C</a:t>
            </a:r>
          </a:p>
          <a:p>
            <a:endParaRPr lang="en-US" altLang="en-US" sz="1400" dirty="0" smtClean="0"/>
          </a:p>
          <a:p>
            <a:r>
              <a:rPr lang="en-US" altLang="en-US" sz="1400" dirty="0" smtClean="0"/>
              <a:t>Refer to grid on flip chart.</a:t>
            </a:r>
          </a:p>
          <a:p>
            <a:endParaRPr lang="en-US" altLang="en-US" sz="1400" dirty="0" smtClean="0"/>
          </a:p>
          <a:p>
            <a:r>
              <a:rPr lang="en-US" altLang="en-US" sz="1400" dirty="0" smtClean="0"/>
              <a:t>Ask if questions.</a:t>
            </a:r>
          </a:p>
        </p:txBody>
      </p:sp>
      <p:pic>
        <p:nvPicPr>
          <p:cNvPr id="583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463" y="5905500"/>
            <a:ext cx="625475" cy="552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C6E2951-BE6C-4AD8-91AF-2F32D84EBC84}" type="slidenum">
              <a:rPr lang="en-US" altLang="en-US">
                <a:solidFill>
                  <a:srgbClr val="000000"/>
                </a:solidFill>
              </a:rPr>
              <a:pPr>
                <a:spcBef>
                  <a:spcPct val="0"/>
                </a:spcBef>
              </a:pPr>
              <a:t>16</a:t>
            </a:fld>
            <a:endParaRPr lang="en-US" altLang="en-US">
              <a:solidFill>
                <a:srgbClr val="000000"/>
              </a:solidFill>
            </a:endParaRPr>
          </a:p>
        </p:txBody>
      </p:sp>
      <p:sp>
        <p:nvSpPr>
          <p:cNvPr id="60419" name="Rectangle 2"/>
          <p:cNvSpPr>
            <a:spLocks noGrp="1" noRot="1" noChangeAspect="1" noChangeArrowheads="1" noTextEdit="1"/>
          </p:cNvSpPr>
          <p:nvPr>
            <p:ph type="sldImg"/>
          </p:nvPr>
        </p:nvSpPr>
        <p:spPr>
          <a:xfrm>
            <a:off x="1257300" y="746125"/>
            <a:ext cx="4572000" cy="3429000"/>
          </a:xfrm>
          <a:ln/>
        </p:spPr>
      </p:sp>
      <p:sp>
        <p:nvSpPr>
          <p:cNvPr id="60420" name="Rectangle 3"/>
          <p:cNvSpPr>
            <a:spLocks noGrp="1" noChangeArrowheads="1"/>
          </p:cNvSpPr>
          <p:nvPr>
            <p:ph type="body" idx="1"/>
          </p:nvPr>
        </p:nvSpPr>
        <p:spPr>
          <a:xfrm>
            <a:off x="947738" y="4457700"/>
            <a:ext cx="5197475"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smtClean="0"/>
              <a:t>Read the statement – </a:t>
            </a:r>
          </a:p>
          <a:p>
            <a:r>
              <a:rPr lang="en-US" altLang="en-US" sz="1400" dirty="0" smtClean="0"/>
              <a:t>Step 4. To assess the risk, multiply the number in the “Severity” column (“C”) by the number in the “Likelihood” column (“D”) and put the answer in the column labeled “Risk” (“E”).</a:t>
            </a:r>
          </a:p>
          <a:p>
            <a:endParaRPr lang="en-US" altLang="en-US" sz="1400" dirty="0" smtClean="0"/>
          </a:p>
          <a:p>
            <a:r>
              <a:rPr lang="en-US" altLang="en-US" sz="1400" dirty="0" smtClean="0"/>
              <a:t>Refer to grid on flip chart.			</a:t>
            </a:r>
          </a:p>
          <a:p>
            <a:r>
              <a:rPr lang="en-US" altLang="en-US" sz="1400" dirty="0" smtClean="0"/>
              <a:t>Ask “ Which has the highest risk?”</a:t>
            </a:r>
          </a:p>
          <a:p>
            <a:r>
              <a:rPr lang="en-US" altLang="en-US" sz="1400" dirty="0" smtClean="0"/>
              <a:t>                  </a:t>
            </a:r>
          </a:p>
          <a:p>
            <a:r>
              <a:rPr lang="en-US" altLang="en-US" sz="1400" dirty="0" smtClean="0"/>
              <a:t>Crossing Freeway</a:t>
            </a:r>
          </a:p>
          <a:p>
            <a:r>
              <a:rPr lang="en-US" altLang="en-US" sz="1400" dirty="0" smtClean="0"/>
              <a:t>Crossing street from shipyard to car</a:t>
            </a:r>
          </a:p>
          <a:p>
            <a:r>
              <a:rPr lang="en-US" altLang="en-US" sz="1400" dirty="0" smtClean="0"/>
              <a:t>	</a:t>
            </a:r>
          </a:p>
        </p:txBody>
      </p:sp>
      <p:pic>
        <p:nvPicPr>
          <p:cNvPr id="604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5978525"/>
            <a:ext cx="625475" cy="552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225" y="7810500"/>
            <a:ext cx="590550"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07365A9-D18F-4183-B097-712ECCAF13DE}" type="slidenum">
              <a:rPr lang="en-US" altLang="en-US">
                <a:solidFill>
                  <a:srgbClr val="000000"/>
                </a:solidFill>
              </a:rPr>
              <a:pPr>
                <a:spcBef>
                  <a:spcPct val="0"/>
                </a:spcBef>
              </a:pPr>
              <a:t>17</a:t>
            </a:fld>
            <a:endParaRPr lang="en-US" altLang="en-US">
              <a:solidFill>
                <a:srgbClr val="000000"/>
              </a:solidFill>
            </a:endParaRPr>
          </a:p>
        </p:txBody>
      </p:sp>
      <p:sp>
        <p:nvSpPr>
          <p:cNvPr id="62467"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9288ACD-E8C2-4AA6-8AED-C4F0005D1F9B}" type="slidenum">
              <a:rPr lang="en-US" altLang="en-US">
                <a:solidFill>
                  <a:srgbClr val="000000"/>
                </a:solidFill>
              </a:rPr>
              <a:pPr algn="r" eaLnBrk="1" hangingPunct="1">
                <a:spcBef>
                  <a:spcPct val="0"/>
                </a:spcBef>
              </a:pPr>
              <a:t>17</a:t>
            </a:fld>
            <a:endParaRPr lang="en-US" altLang="en-US">
              <a:solidFill>
                <a:srgbClr val="000000"/>
              </a:solidFill>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xfrm>
            <a:off x="876300" y="4376738"/>
            <a:ext cx="5670550" cy="4217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smtClean="0"/>
              <a:t>Have participant complete the quiz on page 17.  </a:t>
            </a:r>
          </a:p>
          <a:p>
            <a:r>
              <a:rPr lang="en-US" altLang="en-US" sz="1400" dirty="0" smtClean="0"/>
              <a:t>Encourage them to work in teams of two or three. </a:t>
            </a:r>
          </a:p>
          <a:p>
            <a:r>
              <a:rPr lang="en-US" altLang="en-US" sz="1400" dirty="0" smtClean="0"/>
              <a:t>Allow 1 minute.</a:t>
            </a:r>
          </a:p>
          <a:p>
            <a:r>
              <a:rPr lang="en-US" altLang="en-US" sz="1400" dirty="0" smtClean="0"/>
              <a:t>Review answers one at a time with volunteers to answer.</a:t>
            </a:r>
          </a:p>
        </p:txBody>
      </p:sp>
      <p:graphicFrame>
        <p:nvGraphicFramePr>
          <p:cNvPr id="386053" name="Group 5"/>
          <p:cNvGraphicFramePr>
            <a:graphicFrameLocks noGrp="1"/>
          </p:cNvGraphicFramePr>
          <p:nvPr/>
        </p:nvGraphicFramePr>
        <p:xfrm>
          <a:off x="876300" y="5829300"/>
          <a:ext cx="5591175" cy="3073400"/>
        </p:xfrm>
        <a:graphic>
          <a:graphicData uri="http://schemas.openxmlformats.org/drawingml/2006/table">
            <a:tbl>
              <a:tblPr/>
              <a:tblGrid>
                <a:gridCol w="314996"/>
                <a:gridCol w="314996"/>
                <a:gridCol w="4961183"/>
              </a:tblGrid>
              <a:tr h="7505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499" marR="94499" marT="46863" marB="468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499" marR="94499" marT="46863" marB="468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An incident is always an accident</a:t>
                      </a:r>
                    </a:p>
                  </a:txBody>
                  <a:tcPr marL="94499" marR="94499" marT="46863" marB="468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2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499" marR="94499" marT="46863" marB="468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499" marR="94499" marT="46863" marB="468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Another way to describe “Acceptable Risk” is “Tolerated Risk”</a:t>
                      </a:r>
                    </a:p>
                  </a:txBody>
                  <a:tcPr marL="94499" marR="94499" marT="46863" marB="468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2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499" marR="94499" marT="46863" marB="468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499" marR="94499" marT="46863" marB="468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 hazard always results in an accident</a:t>
                      </a:r>
                    </a:p>
                  </a:txBody>
                  <a:tcPr marL="94499" marR="94499" marT="46863" marB="468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69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499" marR="94499" marT="46863" marB="468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499" marR="94499" marT="46863" marB="468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Risk is determined by Severity divided by Likelihood.</a:t>
                      </a:r>
                    </a:p>
                  </a:txBody>
                  <a:tcPr marL="94499" marR="94499" marT="46863" marB="468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24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5038725"/>
            <a:ext cx="590550"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9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638" y="4368800"/>
            <a:ext cx="641350"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8D241D9-5E99-4AC4-8AB6-ECE76AFA6D6B}" type="slidenum">
              <a:rPr lang="en-US" altLang="en-US"/>
              <a:pPr>
                <a:spcBef>
                  <a:spcPct val="0"/>
                </a:spcBef>
              </a:pPr>
              <a:t>18</a:t>
            </a:fld>
            <a:endParaRPr lang="en-US" altLang="en-US"/>
          </a:p>
        </p:txBody>
      </p:sp>
      <p:sp>
        <p:nvSpPr>
          <p:cNvPr id="64515" name="Rectangle 2"/>
          <p:cNvSpPr>
            <a:spLocks noGrp="1" noRot="1" noChangeAspect="1" noChangeArrowheads="1" noTextEdit="1"/>
          </p:cNvSpPr>
          <p:nvPr>
            <p:ph type="sldImg"/>
          </p:nvPr>
        </p:nvSpPr>
        <p:spPr>
          <a:xfrm>
            <a:off x="1257300" y="746125"/>
            <a:ext cx="4572000" cy="3429000"/>
          </a:xfrm>
          <a:ln/>
        </p:spPr>
      </p:sp>
      <p:sp>
        <p:nvSpPr>
          <p:cNvPr id="64516" name="Rectangle 3"/>
          <p:cNvSpPr>
            <a:spLocks noGrp="1" noChangeArrowheads="1"/>
          </p:cNvSpPr>
          <p:nvPr>
            <p:ph type="body" idx="1"/>
          </p:nvPr>
        </p:nvSpPr>
        <p:spPr>
          <a:xfrm>
            <a:off x="944563" y="4449763"/>
            <a:ext cx="5197475"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t>Hazards and Hazard Controls</a:t>
            </a:r>
          </a:p>
          <a:p>
            <a:endParaRPr lang="en-US" altLang="en-US" sz="1400" dirty="0" smtClean="0"/>
          </a:p>
          <a:p>
            <a:r>
              <a:rPr lang="en-US" altLang="en-US" sz="1400" dirty="0" smtClean="0"/>
              <a:t>Review topics to be covered in this section by reading page 18.</a:t>
            </a:r>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AA0A952-0B02-4E8A-BE9B-F9159B1EAE86}" type="slidenum">
              <a:rPr lang="en-US" altLang="en-US">
                <a:solidFill>
                  <a:srgbClr val="000000"/>
                </a:solidFill>
              </a:rPr>
              <a:pPr>
                <a:spcBef>
                  <a:spcPct val="0"/>
                </a:spcBef>
              </a:pPr>
              <a:t>19</a:t>
            </a:fld>
            <a:endParaRPr lang="en-US" altLang="en-US">
              <a:solidFill>
                <a:srgbClr val="000000"/>
              </a:solidFill>
            </a:endParaRPr>
          </a:p>
        </p:txBody>
      </p:sp>
      <p:sp>
        <p:nvSpPr>
          <p:cNvPr id="66563"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0AF4CD9-8C3C-4A60-B3CD-DBDAB422A6C7}" type="slidenum">
              <a:rPr lang="en-US" altLang="en-US">
                <a:solidFill>
                  <a:srgbClr val="000000"/>
                </a:solidFill>
              </a:rPr>
              <a:pPr algn="r" eaLnBrk="1" hangingPunct="1">
                <a:spcBef>
                  <a:spcPct val="0"/>
                </a:spcBef>
              </a:pPr>
              <a:t>19</a:t>
            </a:fld>
            <a:endParaRPr lang="en-US" altLang="en-US">
              <a:solidFill>
                <a:srgbClr val="000000"/>
              </a:solidFill>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xfrm>
            <a:off x="723900" y="4256088"/>
            <a:ext cx="5670550" cy="467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dirty="0" smtClean="0"/>
              <a:t>Hazards Found in the Shipyard</a:t>
            </a:r>
          </a:p>
          <a:p>
            <a:pPr eaLnBrk="1" hangingPunct="1">
              <a:buFontTx/>
              <a:buChar char="•"/>
            </a:pPr>
            <a:endParaRPr lang="en-US" altLang="en-US" sz="1400" dirty="0" smtClean="0"/>
          </a:p>
          <a:p>
            <a:pPr eaLnBrk="1" hangingPunct="1"/>
            <a:r>
              <a:rPr lang="en-US" altLang="en-US" sz="1400" dirty="0" smtClean="0"/>
              <a:t>Read the instructions  and introduction statement on page 19.  </a:t>
            </a:r>
          </a:p>
          <a:p>
            <a:pPr eaLnBrk="1" hangingPunct="1"/>
            <a:r>
              <a:rPr lang="en-US" altLang="en-US" sz="1400" dirty="0" smtClean="0"/>
              <a:t>Focus on left column only (Physical Hazard) </a:t>
            </a:r>
          </a:p>
          <a:p>
            <a:pPr eaLnBrk="1" hangingPunct="1"/>
            <a:endParaRPr lang="en-US" altLang="en-US" sz="1400" dirty="0" smtClean="0"/>
          </a:p>
          <a:p>
            <a:pPr eaLnBrk="1" hangingPunct="1"/>
            <a:r>
              <a:rPr lang="en-US" altLang="en-US" sz="1400" dirty="0" smtClean="0"/>
              <a:t>Target answers are unique to individual employees, </a:t>
            </a:r>
          </a:p>
          <a:p>
            <a:pPr eaLnBrk="1" hangingPunct="1"/>
            <a:r>
              <a:rPr lang="en-US" altLang="en-US" sz="1400" dirty="0" smtClean="0"/>
              <a:t>however, most participants will circle multiple physical </a:t>
            </a:r>
          </a:p>
          <a:p>
            <a:pPr eaLnBrk="1" hangingPunct="1"/>
            <a:r>
              <a:rPr lang="en-US" altLang="en-US" sz="1400" dirty="0" smtClean="0"/>
              <a:t>hazards validating the hazards within the shipyard are great.</a:t>
            </a:r>
          </a:p>
          <a:p>
            <a:pPr eaLnBrk="1" hangingPunct="1"/>
            <a:endParaRPr lang="en-US" altLang="en-US" sz="1400" dirty="0" smtClean="0"/>
          </a:p>
        </p:txBody>
      </p:sp>
      <p:pic>
        <p:nvPicPr>
          <p:cNvPr id="6656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4991100"/>
            <a:ext cx="623887"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100" y="6591300"/>
            <a:ext cx="592138"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01DFDA5C-4B4E-4B2F-AD07-849D5F12DCB0}" type="slidenum">
              <a:rPr lang="en-US" altLang="en-US">
                <a:solidFill>
                  <a:srgbClr val="000000"/>
                </a:solidFill>
              </a:rPr>
              <a:pPr>
                <a:spcBef>
                  <a:spcPct val="0"/>
                </a:spcBef>
              </a:pPr>
              <a:t>2</a:t>
            </a:fld>
            <a:endParaRPr lang="en-US" altLang="en-US">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30238" y="4451350"/>
            <a:ext cx="5668962"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smtClean="0"/>
              <a:t>Review the Course Objectives</a:t>
            </a:r>
          </a:p>
          <a:p>
            <a:endParaRPr lang="en-US" altLang="en-US" sz="1400" dirty="0" smtClean="0"/>
          </a:p>
          <a:p>
            <a:r>
              <a:rPr lang="en-US" altLang="en-US" sz="1400" dirty="0" smtClean="0"/>
              <a:t>Explain that this class is being subsidized by an OSHA grant called Susan Harwood.</a:t>
            </a:r>
          </a:p>
          <a:p>
            <a:endParaRPr lang="en-US" altLang="en-US" sz="1400" dirty="0" smtClean="0"/>
          </a:p>
          <a:p>
            <a:r>
              <a:rPr lang="en-US" altLang="en-US" sz="1400" dirty="0" smtClean="0"/>
              <a:t>Ask if there are questions.</a:t>
            </a:r>
          </a:p>
          <a:p>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4A151F0-E9CC-4426-B149-58CE22107A24}" type="slidenum">
              <a:rPr lang="en-US" altLang="en-US">
                <a:solidFill>
                  <a:srgbClr val="000000"/>
                </a:solidFill>
              </a:rPr>
              <a:pPr>
                <a:spcBef>
                  <a:spcPct val="0"/>
                </a:spcBef>
              </a:pPr>
              <a:t>20</a:t>
            </a:fld>
            <a:endParaRPr lang="en-US" altLang="en-US">
              <a:solidFill>
                <a:srgbClr val="000000"/>
              </a:solidFill>
            </a:endParaRPr>
          </a:p>
        </p:txBody>
      </p:sp>
      <p:sp>
        <p:nvSpPr>
          <p:cNvPr id="68611"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1D8A709-18F0-4402-8C1A-1F69BFF6330B}" type="slidenum">
              <a:rPr lang="en-US" altLang="en-US">
                <a:solidFill>
                  <a:srgbClr val="000000"/>
                </a:solidFill>
              </a:rPr>
              <a:pPr algn="r" eaLnBrk="1" hangingPunct="1">
                <a:spcBef>
                  <a:spcPct val="0"/>
                </a:spcBef>
              </a:pPr>
              <a:t>20</a:t>
            </a:fld>
            <a:endParaRPr lang="en-US" altLang="en-US">
              <a:solidFill>
                <a:srgbClr val="000000"/>
              </a:solidFill>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u="sng" dirty="0" smtClean="0"/>
              <a:t>Elimination</a:t>
            </a:r>
          </a:p>
          <a:p>
            <a:pPr eaLnBrk="1" hangingPunct="1"/>
            <a:endParaRPr lang="en-US" altLang="en-US" sz="1400" dirty="0" smtClean="0"/>
          </a:p>
          <a:p>
            <a:pPr eaLnBrk="1" hangingPunct="1"/>
            <a:r>
              <a:rPr lang="en-US" altLang="en-US" sz="1400" dirty="0" smtClean="0"/>
              <a:t>Ask for a volunteer to read the section  and example on Elimination.</a:t>
            </a:r>
          </a:p>
          <a:p>
            <a:pPr eaLnBrk="1" hangingPunct="1"/>
            <a:endParaRPr lang="en-US" altLang="en-US" sz="1400" dirty="0" smtClean="0"/>
          </a:p>
          <a:p>
            <a:pPr eaLnBrk="1" hangingPunct="1"/>
            <a:r>
              <a:rPr lang="en-US" altLang="en-US" sz="1400" dirty="0" smtClean="0"/>
              <a:t>Ask if questions.</a:t>
            </a:r>
          </a:p>
          <a:p>
            <a:pPr eaLnBrk="1" hangingPunct="1"/>
            <a:r>
              <a:rPr lang="en-US" altLang="en-US" sz="1400" dirty="0" smtClean="0"/>
              <a:t> </a:t>
            </a:r>
          </a:p>
          <a:p>
            <a:pPr eaLnBrk="1" hangingPunct="1"/>
            <a:r>
              <a:rPr lang="en-US" altLang="en-US" sz="1400" b="1" u="sng" dirty="0" smtClean="0"/>
              <a:t>Substitution</a:t>
            </a:r>
          </a:p>
          <a:p>
            <a:pPr eaLnBrk="1" hangingPunct="1"/>
            <a:endParaRPr lang="en-US" altLang="en-US" sz="1400" b="1" dirty="0" smtClean="0"/>
          </a:p>
          <a:p>
            <a:pPr eaLnBrk="1" hangingPunct="1"/>
            <a:r>
              <a:rPr lang="en-US" altLang="en-US" sz="1400" dirty="0" smtClean="0"/>
              <a:t>Ask for a volunteer to read the section and example on Substitution.</a:t>
            </a:r>
          </a:p>
          <a:p>
            <a:pPr eaLnBrk="1" hangingPunct="1"/>
            <a:endParaRPr lang="en-US" altLang="en-US" sz="1400" dirty="0" smtClean="0"/>
          </a:p>
          <a:p>
            <a:pPr eaLnBrk="1" hangingPunct="1"/>
            <a:r>
              <a:rPr lang="en-US" altLang="en-US" sz="1400" dirty="0" smtClean="0"/>
              <a:t>Ask of questions.</a:t>
            </a:r>
          </a:p>
          <a:p>
            <a:pPr eaLnBrk="1" hangingPunct="1"/>
            <a:endParaRPr lang="en-US" altLang="en-US" sz="1400" dirty="0" smtClean="0"/>
          </a:p>
          <a:p>
            <a:pPr eaLnBrk="1" hangingPunct="1"/>
            <a:r>
              <a:rPr lang="en-US" altLang="en-US" sz="1400" dirty="0" smtClean="0"/>
              <a:t>Thank volunteers.</a:t>
            </a:r>
          </a:p>
          <a:p>
            <a:pPr eaLnBrk="1" hangingPunct="1"/>
            <a:endParaRPr lang="en-US" altLang="en-US" sz="1400" dirty="0" smtClean="0"/>
          </a:p>
          <a:p>
            <a:pPr eaLnBrk="1" hangingPunct="1"/>
            <a:r>
              <a:rPr lang="en-US" altLang="en-US" sz="1400" dirty="0" smtClean="0"/>
              <a:t>Ask if there are questions.</a:t>
            </a:r>
            <a:endParaRPr lang="en-US" altLang="en-US" b="1" u="sng"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2D5AAD4-8CCE-4584-8040-6D688019BFD7}" type="slidenum">
              <a:rPr lang="en-US" altLang="en-US">
                <a:solidFill>
                  <a:srgbClr val="000000"/>
                </a:solidFill>
              </a:rPr>
              <a:pPr>
                <a:spcBef>
                  <a:spcPct val="0"/>
                </a:spcBef>
              </a:pPr>
              <a:t>21</a:t>
            </a:fld>
            <a:endParaRPr lang="en-US" altLang="en-US">
              <a:solidFill>
                <a:srgbClr val="000000"/>
              </a:solidFill>
            </a:endParaRPr>
          </a:p>
        </p:txBody>
      </p:sp>
      <p:sp>
        <p:nvSpPr>
          <p:cNvPr id="70659"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D168782-CD35-41C0-822F-86469EFCAF5A}" type="slidenum">
              <a:rPr lang="en-US" altLang="en-US">
                <a:solidFill>
                  <a:srgbClr val="000000"/>
                </a:solidFill>
              </a:rPr>
              <a:pPr algn="r" eaLnBrk="1" hangingPunct="1">
                <a:spcBef>
                  <a:spcPct val="0"/>
                </a:spcBef>
              </a:pPr>
              <a:t>21</a:t>
            </a:fld>
            <a:endParaRPr lang="en-US" altLang="en-US">
              <a:solidFill>
                <a:srgbClr val="000000"/>
              </a:solidFill>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dirty="0" smtClean="0"/>
              <a:t>Engineering Controls</a:t>
            </a:r>
          </a:p>
          <a:p>
            <a:pPr eaLnBrk="1" hangingPunct="1"/>
            <a:endParaRPr lang="en-US" altLang="en-US" b="1" dirty="0" smtClean="0"/>
          </a:p>
          <a:p>
            <a:pPr eaLnBrk="1" hangingPunct="1"/>
            <a:r>
              <a:rPr lang="en-US" altLang="en-US" sz="1400" dirty="0" smtClean="0"/>
              <a:t>Read page 21.</a:t>
            </a:r>
          </a:p>
          <a:p>
            <a:pPr eaLnBrk="1" hangingPunct="1"/>
            <a:endParaRPr lang="en-US" altLang="en-US" sz="800" dirty="0" smtClean="0"/>
          </a:p>
          <a:p>
            <a:pPr eaLnBrk="1" hangingPunct="1"/>
            <a:r>
              <a:rPr lang="en-US" altLang="en-US" sz="1400" dirty="0" smtClean="0"/>
              <a:t>Ask if participants have any other examples.</a:t>
            </a:r>
          </a:p>
          <a:p>
            <a:pPr eaLnBrk="1" hangingPunct="1"/>
            <a:endParaRPr lang="en-US" altLang="en-US" sz="1400" dirty="0" smtClean="0"/>
          </a:p>
          <a:p>
            <a:pPr eaLnBrk="1" hangingPunct="1"/>
            <a:r>
              <a:rPr lang="en-US" altLang="en-US" sz="1400" dirty="0" smtClean="0"/>
              <a:t>Optional – provide another example from your personal knowledge and/or experience.</a:t>
            </a:r>
            <a:endParaRPr lang="en-US" altLang="en-US" b="1" u="sng"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4F486FF-9126-4AC9-AB32-9B4590875467}" type="slidenum">
              <a:rPr lang="en-US" altLang="en-US">
                <a:solidFill>
                  <a:srgbClr val="000000"/>
                </a:solidFill>
              </a:rPr>
              <a:pPr>
                <a:spcBef>
                  <a:spcPct val="0"/>
                </a:spcBef>
              </a:pPr>
              <a:t>22</a:t>
            </a:fld>
            <a:endParaRPr lang="en-US" altLang="en-US">
              <a:solidFill>
                <a:srgbClr val="000000"/>
              </a:solidFill>
            </a:endParaRPr>
          </a:p>
        </p:txBody>
      </p:sp>
      <p:sp>
        <p:nvSpPr>
          <p:cNvPr id="72707"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4178398-CC62-485D-B5DB-06ED6B541EE7}" type="slidenum">
              <a:rPr lang="en-US" altLang="en-US">
                <a:solidFill>
                  <a:srgbClr val="000000"/>
                </a:solidFill>
              </a:rPr>
              <a:pPr algn="r" eaLnBrk="1" hangingPunct="1">
                <a:spcBef>
                  <a:spcPct val="0"/>
                </a:spcBef>
              </a:pPr>
              <a:t>22</a:t>
            </a:fld>
            <a:endParaRPr lang="en-US" altLang="en-US">
              <a:solidFill>
                <a:srgbClr val="000000"/>
              </a:solidFill>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xfrm>
            <a:off x="708025" y="4451350"/>
            <a:ext cx="5670550"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t>Administrative Controls</a:t>
            </a:r>
          </a:p>
          <a:p>
            <a:endParaRPr lang="en-US" altLang="en-US" sz="1400" dirty="0" smtClean="0"/>
          </a:p>
          <a:p>
            <a:pPr eaLnBrk="1" hangingPunct="1"/>
            <a:r>
              <a:rPr lang="en-US" altLang="en-US" sz="1400" dirty="0" smtClean="0"/>
              <a:t>Ask for a volunteer to read page 22.</a:t>
            </a:r>
          </a:p>
          <a:p>
            <a:pPr eaLnBrk="1" hangingPunct="1"/>
            <a:endParaRPr lang="en-US" altLang="en-US" sz="1400" dirty="0" smtClean="0"/>
          </a:p>
          <a:p>
            <a:pPr eaLnBrk="1" hangingPunct="1"/>
            <a:r>
              <a:rPr lang="en-US" altLang="en-US" sz="1400" dirty="0" smtClean="0"/>
              <a:t>Ask if questions.</a:t>
            </a:r>
            <a:endParaRPr lang="en-US" altLang="en-US" b="1" u="sng"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77BC401-3121-4CE9-9518-6C27B7CBD609}" type="slidenum">
              <a:rPr lang="en-US" altLang="en-US"/>
              <a:pPr>
                <a:spcBef>
                  <a:spcPct val="0"/>
                </a:spcBef>
              </a:pPr>
              <a:t>23</a:t>
            </a:fld>
            <a:endParaRPr lang="en-US" altLang="en-US"/>
          </a:p>
        </p:txBody>
      </p:sp>
      <p:sp>
        <p:nvSpPr>
          <p:cNvPr id="74755" name="Rectangle 2"/>
          <p:cNvSpPr>
            <a:spLocks noGrp="1" noRot="1" noChangeAspect="1" noChangeArrowheads="1" noTextEdit="1"/>
          </p:cNvSpPr>
          <p:nvPr>
            <p:ph type="sldImg"/>
          </p:nvPr>
        </p:nvSpPr>
        <p:spPr>
          <a:xfrm>
            <a:off x="1257300" y="746125"/>
            <a:ext cx="4572000" cy="3429000"/>
          </a:xfrm>
          <a:ln/>
        </p:spPr>
      </p:sp>
      <p:sp>
        <p:nvSpPr>
          <p:cNvPr id="74756" name="Rectangle 3"/>
          <p:cNvSpPr>
            <a:spLocks noGrp="1" noChangeArrowheads="1"/>
          </p:cNvSpPr>
          <p:nvPr>
            <p:ph type="body" idx="1"/>
          </p:nvPr>
        </p:nvSpPr>
        <p:spPr>
          <a:xfrm>
            <a:off x="944563" y="4449763"/>
            <a:ext cx="5197475"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t>Personal Protective Equipment (PPE)</a:t>
            </a:r>
          </a:p>
          <a:p>
            <a:endParaRPr lang="en-US" altLang="en-US" sz="1400" dirty="0" smtClean="0"/>
          </a:p>
          <a:p>
            <a:r>
              <a:rPr lang="en-US" altLang="en-US" sz="1400" dirty="0" smtClean="0"/>
              <a:t>Read page 23.</a:t>
            </a:r>
          </a:p>
          <a:p>
            <a:endParaRPr lang="en-US" altLang="en-US" sz="1400" dirty="0" smtClean="0"/>
          </a:p>
          <a:p>
            <a:r>
              <a:rPr lang="en-US" altLang="en-US" sz="1400" dirty="0" smtClean="0"/>
              <a:t>Emphasize additional PPE may be required when performing specific types of work.</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444DA94-EA0D-4BF2-A10A-1685AE9346E3}" type="slidenum">
              <a:rPr lang="en-US" altLang="en-US"/>
              <a:pPr>
                <a:spcBef>
                  <a:spcPct val="0"/>
                </a:spcBef>
              </a:pPr>
              <a:t>24</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t>OSHA’S Hierarchy of Controls </a:t>
            </a:r>
          </a:p>
          <a:p>
            <a:endParaRPr lang="en-US" altLang="en-US" sz="1400" b="1" dirty="0" smtClean="0"/>
          </a:p>
          <a:p>
            <a:r>
              <a:rPr lang="en-US" altLang="en-US" sz="1400" dirty="0" smtClean="0"/>
              <a:t>Read page 24</a:t>
            </a:r>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0B39D31B-6592-49A8-9AB1-EF8E1E1F2150}" type="slidenum">
              <a:rPr lang="en-US" altLang="en-US">
                <a:solidFill>
                  <a:srgbClr val="000000"/>
                </a:solidFill>
              </a:rPr>
              <a:pPr>
                <a:spcBef>
                  <a:spcPct val="0"/>
                </a:spcBef>
              </a:pPr>
              <a:t>25</a:t>
            </a:fld>
            <a:endParaRPr lang="en-US" altLang="en-US">
              <a:solidFill>
                <a:srgbClr val="000000"/>
              </a:solidFill>
            </a:endParaRPr>
          </a:p>
        </p:txBody>
      </p:sp>
      <p:sp>
        <p:nvSpPr>
          <p:cNvPr id="78851" name="Rectangle 2"/>
          <p:cNvSpPr>
            <a:spLocks noGrp="1" noRot="1" noChangeAspect="1" noChangeArrowheads="1" noTextEdit="1"/>
          </p:cNvSpPr>
          <p:nvPr>
            <p:ph type="sldImg"/>
          </p:nvPr>
        </p:nvSpPr>
        <p:spPr>
          <a:xfrm>
            <a:off x="1257300" y="746125"/>
            <a:ext cx="4572000" cy="3429000"/>
          </a:xfrm>
          <a:ln/>
        </p:spPr>
      </p:sp>
      <p:sp>
        <p:nvSpPr>
          <p:cNvPr id="78852" name="Rectangle 3"/>
          <p:cNvSpPr>
            <a:spLocks noGrp="1" noChangeArrowheads="1"/>
          </p:cNvSpPr>
          <p:nvPr>
            <p:ph type="body" idx="1"/>
          </p:nvPr>
        </p:nvSpPr>
        <p:spPr>
          <a:xfrm>
            <a:off x="947738" y="4457700"/>
            <a:ext cx="5197475"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smtClean="0"/>
              <a:t>Read the instructions for the exercise on page 25.  </a:t>
            </a:r>
          </a:p>
          <a:p>
            <a:r>
              <a:rPr lang="en-US" altLang="en-US" sz="1400" dirty="0" smtClean="0"/>
              <a:t>Refer back to pages 14 – 16 in training manual.</a:t>
            </a:r>
          </a:p>
          <a:p>
            <a:r>
              <a:rPr lang="en-US" altLang="en-US" sz="1400" dirty="0" smtClean="0"/>
              <a:t>Have participants indicate responses.  If needed based on time constraints ask participants to do just tow of the “Situation/Acts” (Column “A”).  </a:t>
            </a:r>
          </a:p>
          <a:p>
            <a:r>
              <a:rPr lang="en-US" altLang="en-US" sz="1400" dirty="0" smtClean="0"/>
              <a:t>Allow 3-5 minutes.</a:t>
            </a:r>
          </a:p>
          <a:p>
            <a:endParaRPr lang="en-US" altLang="en-US" sz="1400" dirty="0" smtClean="0"/>
          </a:p>
          <a:p>
            <a:r>
              <a:rPr lang="en-US" altLang="en-US" sz="1400" u="sng" dirty="0" smtClean="0"/>
              <a:t>Using a different colored marker</a:t>
            </a:r>
            <a:r>
              <a:rPr lang="en-US" altLang="en-US" sz="1400" dirty="0" smtClean="0"/>
              <a:t>, lead discussion and chart answers from the group.</a:t>
            </a:r>
          </a:p>
          <a:p>
            <a:endParaRPr lang="en-US" altLang="en-US" sz="1400" dirty="0" smtClean="0"/>
          </a:p>
          <a:p>
            <a:r>
              <a:rPr lang="en-US" altLang="en-US" sz="1400" dirty="0" smtClean="0"/>
              <a:t>Ask -- Which control is most effective?</a:t>
            </a:r>
          </a:p>
          <a:p>
            <a:r>
              <a:rPr lang="en-US" altLang="en-US" sz="1400" dirty="0" smtClean="0"/>
              <a:t>Target answers should be under the Elimination/Substitution or Engineering control column.</a:t>
            </a:r>
          </a:p>
        </p:txBody>
      </p:sp>
      <p:pic>
        <p:nvPicPr>
          <p:cNvPr id="788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3" y="4632325"/>
            <a:ext cx="623887"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7658100"/>
            <a:ext cx="590550"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7438" y="6931025"/>
            <a:ext cx="663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285D34D-E6E0-443D-9B0F-878E09A4B476}" type="slidenum">
              <a:rPr lang="en-US" altLang="en-US">
                <a:solidFill>
                  <a:srgbClr val="000000"/>
                </a:solidFill>
              </a:rPr>
              <a:pPr>
                <a:spcBef>
                  <a:spcPct val="0"/>
                </a:spcBef>
              </a:pPr>
              <a:t>26</a:t>
            </a:fld>
            <a:endParaRPr lang="en-US" altLang="en-US">
              <a:solidFill>
                <a:srgbClr val="000000"/>
              </a:solidFill>
            </a:endParaRPr>
          </a:p>
        </p:txBody>
      </p:sp>
      <p:sp>
        <p:nvSpPr>
          <p:cNvPr id="80899" name="Rectangle 2"/>
          <p:cNvSpPr>
            <a:spLocks noGrp="1" noRot="1" noChangeAspect="1" noChangeArrowheads="1" noTextEdit="1"/>
          </p:cNvSpPr>
          <p:nvPr>
            <p:ph type="sldImg"/>
          </p:nvPr>
        </p:nvSpPr>
        <p:spPr>
          <a:xfrm>
            <a:off x="1257300" y="746125"/>
            <a:ext cx="4572000" cy="3429000"/>
          </a:xfrm>
          <a:ln/>
        </p:spPr>
      </p:sp>
      <p:sp>
        <p:nvSpPr>
          <p:cNvPr id="80900" name="Rectangle 3"/>
          <p:cNvSpPr>
            <a:spLocks noGrp="1" noChangeArrowheads="1"/>
          </p:cNvSpPr>
          <p:nvPr>
            <p:ph type="body" idx="1"/>
          </p:nvPr>
        </p:nvSpPr>
        <p:spPr>
          <a:xfrm>
            <a:off x="944563" y="4449763"/>
            <a:ext cx="5265737"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smtClean="0"/>
              <a:t>Read the instructions from page 26.</a:t>
            </a:r>
          </a:p>
          <a:p>
            <a:r>
              <a:rPr lang="en-US" altLang="en-US" sz="1400" dirty="0" smtClean="0"/>
              <a:t>Have each participant select one of the hazards from 	page 19 and, write it in on the “Hazard” line.  After complete, ask participants to complete the controls to abate the hazard.</a:t>
            </a:r>
          </a:p>
          <a:p>
            <a:endParaRPr lang="en-US" altLang="en-US" sz="1400" dirty="0" smtClean="0"/>
          </a:p>
          <a:p>
            <a:r>
              <a:rPr lang="en-US" altLang="en-US" sz="1400" dirty="0" smtClean="0"/>
              <a:t>Hazard _____________________________________________</a:t>
            </a:r>
          </a:p>
        </p:txBody>
      </p:sp>
      <p:graphicFrame>
        <p:nvGraphicFramePr>
          <p:cNvPr id="2" name="Table 1"/>
          <p:cNvGraphicFramePr>
            <a:graphicFrameLocks noGrp="1"/>
          </p:cNvGraphicFramePr>
          <p:nvPr/>
        </p:nvGraphicFramePr>
        <p:xfrm>
          <a:off x="944563" y="6018213"/>
          <a:ext cx="5562600" cy="2692404"/>
        </p:xfrm>
        <a:graphic>
          <a:graphicData uri="http://schemas.openxmlformats.org/drawingml/2006/table">
            <a:tbl>
              <a:tblPr firstRow="1" bandRow="1">
                <a:tableStyleId>{5C22544A-7EE6-4342-B048-85BDC9FD1C3A}</a:tableStyleId>
              </a:tblPr>
              <a:tblGrid>
                <a:gridCol w="2096052"/>
                <a:gridCol w="1854200"/>
                <a:gridCol w="1612348"/>
              </a:tblGrid>
              <a:tr h="335250">
                <a:tc>
                  <a:txBody>
                    <a:bodyPr/>
                    <a:lstStyle/>
                    <a:p>
                      <a:pPr algn="ctr"/>
                      <a:r>
                        <a:rPr lang="en-US" sz="1600" dirty="0" smtClean="0">
                          <a:solidFill>
                            <a:schemeClr val="tx1"/>
                          </a:solidFill>
                        </a:rPr>
                        <a:t>Eliminate/Substitute</a:t>
                      </a:r>
                      <a:endParaRPr lang="en-US" sz="1600" dirty="0">
                        <a:solidFill>
                          <a:schemeClr val="tx1"/>
                        </a:solidFill>
                      </a:endParaRPr>
                    </a:p>
                  </a:txBody>
                  <a:tcPr marT="45707" marB="45707"/>
                </a:tc>
                <a:tc>
                  <a:txBody>
                    <a:bodyPr/>
                    <a:lstStyle/>
                    <a:p>
                      <a:pPr algn="ctr"/>
                      <a:r>
                        <a:rPr lang="en-US" sz="1600" dirty="0" smtClean="0">
                          <a:solidFill>
                            <a:schemeClr val="tx1"/>
                          </a:solidFill>
                        </a:rPr>
                        <a:t>Engineering</a:t>
                      </a:r>
                      <a:endParaRPr lang="en-US" sz="1600" dirty="0">
                        <a:solidFill>
                          <a:schemeClr val="tx1"/>
                        </a:solidFill>
                      </a:endParaRPr>
                    </a:p>
                  </a:txBody>
                  <a:tcPr marT="45707" marB="45707"/>
                </a:tc>
                <a:tc>
                  <a:txBody>
                    <a:bodyPr/>
                    <a:lstStyle/>
                    <a:p>
                      <a:pPr algn="ctr"/>
                      <a:r>
                        <a:rPr lang="en-US" sz="1600" dirty="0" smtClean="0">
                          <a:solidFill>
                            <a:schemeClr val="tx1"/>
                          </a:solidFill>
                        </a:rPr>
                        <a:t>Administrative</a:t>
                      </a:r>
                      <a:endParaRPr lang="en-US" sz="1600" dirty="0">
                        <a:solidFill>
                          <a:schemeClr val="tx1"/>
                        </a:solidFill>
                      </a:endParaRPr>
                    </a:p>
                  </a:txBody>
                  <a:tcPr marT="45707" marB="45707"/>
                </a:tc>
              </a:tr>
              <a:tr h="2357150">
                <a:tc>
                  <a: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txBody>
                  <a:tcPr marT="45707" marB="45707"/>
                </a:tc>
                <a:tc>
                  <a:txBody>
                    <a:bodyPr/>
                    <a:lstStyle/>
                    <a:p>
                      <a:endParaRPr lang="en-US" sz="1800" dirty="0"/>
                    </a:p>
                  </a:txBody>
                  <a:tcPr marT="45707" marB="45707"/>
                </a:tc>
                <a:tc>
                  <a:txBody>
                    <a:bodyPr/>
                    <a:lstStyle/>
                    <a:p>
                      <a:endParaRPr lang="en-US" sz="1800" dirty="0"/>
                    </a:p>
                  </a:txBody>
                  <a:tcPr marT="45707" marB="45707"/>
                </a:tc>
              </a:tr>
            </a:tbl>
          </a:graphicData>
        </a:graphic>
      </p:graphicFrame>
      <p:pic>
        <p:nvPicPr>
          <p:cNvPr id="809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3" y="4440238"/>
            <a:ext cx="623887"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smtClean="0"/>
              <a:t>Sample Form</a:t>
            </a:r>
          </a:p>
          <a:p>
            <a:endParaRPr lang="en-US" altLang="en-US" sz="1400" dirty="0" smtClean="0"/>
          </a:p>
          <a:p>
            <a:r>
              <a:rPr lang="en-US" altLang="en-US" sz="1400" dirty="0" smtClean="0"/>
              <a:t>Say – “On the screen and in your books you see a sample Hazard Assessment Form.”</a:t>
            </a:r>
          </a:p>
          <a:p>
            <a:endParaRPr lang="en-US" altLang="en-US" sz="1400" dirty="0" smtClean="0"/>
          </a:p>
          <a:p>
            <a:r>
              <a:rPr lang="en-US" altLang="en-US" sz="1400" dirty="0" smtClean="0"/>
              <a:t>Review and explain the form.</a:t>
            </a:r>
          </a:p>
          <a:p>
            <a:endParaRPr lang="en-US" altLang="en-US" sz="1400" dirty="0" smtClean="0"/>
          </a:p>
          <a:p>
            <a:r>
              <a:rPr lang="en-US" altLang="en-US" sz="1400" dirty="0" smtClean="0"/>
              <a:t>Look it over and be prepared to explain each box.  Allow 5 minutes.</a:t>
            </a:r>
          </a:p>
          <a:p>
            <a:r>
              <a:rPr lang="en-US" altLang="en-US" sz="1400" dirty="0" smtClean="0"/>
              <a:t>Ask:  For any of the hazards in the assessment, what 	could an additional recommendation be and what Hazard Control would it be classified?</a:t>
            </a:r>
          </a:p>
          <a:p>
            <a:r>
              <a:rPr lang="en-US" altLang="en-US" sz="1400" dirty="0" smtClean="0"/>
              <a:t>						</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7548951-FDB0-4CF5-A167-7F1E82C8C170}" type="slidenum">
              <a:rPr lang="en-US" altLang="en-US"/>
              <a:pPr/>
              <a:t>27</a:t>
            </a:fld>
            <a:endParaRPr lang="en-US" altLang="en-US"/>
          </a:p>
        </p:txBody>
      </p:sp>
      <p:pic>
        <p:nvPicPr>
          <p:cNvPr id="8294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363" y="6972300"/>
            <a:ext cx="663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smtClean="0"/>
              <a:t>Sample Form   Continued</a:t>
            </a:r>
          </a:p>
          <a:p>
            <a:endParaRPr lang="en-US" altLang="en-US" sz="1400" dirty="0" smtClean="0"/>
          </a:p>
          <a:p>
            <a:r>
              <a:rPr lang="en-US" altLang="en-US" sz="1400" dirty="0" smtClean="0"/>
              <a:t>Say – “On the screen and in your books you see the continuation of the  sample Hazard Assessment Form.”  </a:t>
            </a:r>
          </a:p>
          <a:p>
            <a:endParaRPr lang="en-US" altLang="en-US" sz="1400" dirty="0" smtClean="0"/>
          </a:p>
          <a:p>
            <a:r>
              <a:rPr lang="en-US" altLang="en-US" sz="1400" dirty="0" smtClean="0"/>
              <a:t>Say – “Look this over and be prepared to explain each box.” Allow 1 minute.</a:t>
            </a:r>
          </a:p>
          <a:p>
            <a:endParaRPr lang="en-US" altLang="en-US" sz="1400" dirty="0" smtClean="0"/>
          </a:p>
          <a:p>
            <a:r>
              <a:rPr lang="en-US" altLang="en-US" sz="1400" dirty="0" smtClean="0"/>
              <a:t>Ask:  For any of the hazards in the assessment, what 	could an additional recommendation be and what Hazard Control would it be classified?</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15E1DC5-56E2-439F-8954-3DB63969777E}" type="slidenum">
              <a:rPr lang="en-US" altLang="en-US"/>
              <a:pPr/>
              <a:t>28</a:t>
            </a:fld>
            <a:endParaRPr lang="en-US" altLang="en-US"/>
          </a:p>
        </p:txBody>
      </p:sp>
      <p:pic>
        <p:nvPicPr>
          <p:cNvPr id="849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363" y="6569075"/>
            <a:ext cx="663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27E6742-316F-4BF7-9459-7B9E254D6292}" type="slidenum">
              <a:rPr lang="en-US" altLang="en-US">
                <a:solidFill>
                  <a:srgbClr val="000000"/>
                </a:solidFill>
              </a:rPr>
              <a:pPr>
                <a:spcBef>
                  <a:spcPct val="0"/>
                </a:spcBef>
              </a:pPr>
              <a:t>29</a:t>
            </a:fld>
            <a:endParaRPr lang="en-US" altLang="en-US">
              <a:solidFill>
                <a:srgbClr val="000000"/>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0" y="4451350"/>
            <a:ext cx="63785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t>Have each participant complete the quiz.  Allow  1-2 minutes.</a:t>
            </a:r>
          </a:p>
          <a:p>
            <a:endParaRPr lang="en-US" altLang="en-US" sz="1400" b="1" dirty="0" smtClean="0"/>
          </a:p>
          <a:p>
            <a:endParaRPr lang="en-US" altLang="en-US" sz="1400" b="1" dirty="0" smtClean="0"/>
          </a:p>
          <a:p>
            <a:endParaRPr lang="en-US" altLang="en-US" sz="1400" b="1" dirty="0" smtClean="0"/>
          </a:p>
          <a:p>
            <a:endParaRPr lang="en-US" altLang="en-US" sz="1400" b="1" dirty="0" smtClean="0"/>
          </a:p>
          <a:p>
            <a:endParaRPr lang="en-US" altLang="en-US" sz="1400" b="1" dirty="0" smtClean="0"/>
          </a:p>
          <a:p>
            <a:endParaRPr lang="en-US" altLang="en-US" sz="1400" b="1" dirty="0" smtClean="0"/>
          </a:p>
        </p:txBody>
      </p:sp>
      <p:graphicFrame>
        <p:nvGraphicFramePr>
          <p:cNvPr id="150532" name="Group 4"/>
          <p:cNvGraphicFramePr>
            <a:graphicFrameLocks noGrp="1"/>
          </p:cNvGraphicFramePr>
          <p:nvPr/>
        </p:nvGraphicFramePr>
        <p:xfrm>
          <a:off x="2019300" y="5143500"/>
          <a:ext cx="4724400" cy="3932239"/>
        </p:xfrm>
        <a:graphic>
          <a:graphicData uri="http://schemas.openxmlformats.org/drawingml/2006/table">
            <a:tbl>
              <a:tblPr/>
              <a:tblGrid>
                <a:gridCol w="4724400"/>
              </a:tblGrid>
              <a:tr h="276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  Elimination/Substitution is a type of:</a:t>
                      </a:r>
                    </a:p>
                  </a:txBody>
                  <a:tcPr marL="94488" marR="94488" marT="46860" marB="468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  Method used to calculate Risk</a:t>
                      </a:r>
                    </a:p>
                  </a:txBody>
                  <a:tcPr marL="94488" marR="94488" marT="46860" marB="468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b)  Administrative Control</a:t>
                      </a:r>
                    </a:p>
                  </a:txBody>
                  <a:tcPr marL="94488" marR="94488" marT="46860" marB="468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c)  Hazard Control</a:t>
                      </a:r>
                    </a:p>
                  </a:txBody>
                  <a:tcPr marL="94488" marR="94488" marT="46860" marB="468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8120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d)  None of the above</a:t>
                      </a:r>
                    </a:p>
                  </a:txBody>
                  <a:tcPr marL="94488" marR="94488" marT="46860" marB="468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  Ventilation is a type of:</a:t>
                      </a:r>
                    </a:p>
                  </a:txBody>
                  <a:tcPr marL="94488" marR="94488" marT="46860" marB="468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0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  Engineering Control</a:t>
                      </a:r>
                    </a:p>
                  </a:txBody>
                  <a:tcPr marL="94488" marR="94488" marT="46860" marB="468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812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b)  Administrative Control</a:t>
                      </a:r>
                    </a:p>
                  </a:txBody>
                  <a:tcPr marL="94488" marR="94488" marT="46860" marB="468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c)  PPE</a:t>
                      </a:r>
                    </a:p>
                  </a:txBody>
                  <a:tcPr marL="94488" marR="94488" marT="46860" marB="468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3.  PPE is:</a:t>
                      </a:r>
                    </a:p>
                  </a:txBody>
                  <a:tcPr marL="94488" marR="94488" marT="46860" marB="468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  First in OSHA’s hierarchy of control</a:t>
                      </a:r>
                    </a:p>
                  </a:txBody>
                  <a:tcPr marL="94488" marR="94488" marT="46860" marB="468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b)  Last in OSHA’s hierarchy of control</a:t>
                      </a:r>
                    </a:p>
                  </a:txBody>
                  <a:tcPr marL="94488" marR="94488" marT="46860" marB="468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812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c)  Not in OSHA’s hierarchy of control</a:t>
                      </a:r>
                    </a:p>
                  </a:txBody>
                  <a:tcPr marL="94488" marR="94488" marT="46860" marB="468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d)  Not a Hazard Control at all</a:t>
                      </a:r>
                    </a:p>
                  </a:txBody>
                  <a:tcPr marL="94488" marR="94488" marT="46860" marB="468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7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4451350"/>
            <a:ext cx="641350"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7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438" y="6667500"/>
            <a:ext cx="590550"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82688" y="727075"/>
            <a:ext cx="4689475" cy="3516313"/>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b="1" dirty="0" smtClean="0"/>
              <a:t>OSHA and You!</a:t>
            </a:r>
          </a:p>
          <a:p>
            <a:pPr eaLnBrk="1" hangingPunct="1"/>
            <a:endParaRPr lang="en-US" altLang="en-US" dirty="0" smtClean="0"/>
          </a:p>
          <a:p>
            <a:r>
              <a:rPr lang="en-US" altLang="en-US" sz="1400" dirty="0" smtClean="0"/>
              <a:t>Review OSHA origin and purpose.</a:t>
            </a:r>
          </a:p>
          <a:p>
            <a:endParaRPr lang="en-US" altLang="en-US" sz="1400" dirty="0" smtClean="0"/>
          </a:p>
          <a:p>
            <a:endParaRPr lang="en-US" altLang="en-US" sz="1400" dirty="0"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D97E5D8-5CDD-4ED7-A5FC-AB20ACC0EB5B}" type="slidenum">
              <a:rPr lang="en-US" altLang="en-US"/>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CD9C180-04B5-474E-A032-DEADA7CF916E}" type="slidenum">
              <a:rPr lang="en-US" altLang="en-US"/>
              <a:pPr>
                <a:spcBef>
                  <a:spcPct val="0"/>
                </a:spcBef>
              </a:pPr>
              <a:t>30</a:t>
            </a:fld>
            <a:endParaRPr lang="en-US" altLang="en-US"/>
          </a:p>
        </p:txBody>
      </p:sp>
      <p:sp>
        <p:nvSpPr>
          <p:cNvPr id="89091" name="Rectangle 2"/>
          <p:cNvSpPr>
            <a:spLocks noGrp="1" noRot="1" noChangeAspect="1" noChangeArrowheads="1" noTextEdit="1"/>
          </p:cNvSpPr>
          <p:nvPr>
            <p:ph type="sldImg"/>
          </p:nvPr>
        </p:nvSpPr>
        <p:spPr>
          <a:xfrm>
            <a:off x="1257300" y="746125"/>
            <a:ext cx="4572000" cy="3429000"/>
          </a:xfrm>
          <a:ln/>
        </p:spPr>
      </p:sp>
      <p:sp>
        <p:nvSpPr>
          <p:cNvPr id="89092" name="Rectangle 3"/>
          <p:cNvSpPr>
            <a:spLocks noGrp="1" noChangeArrowheads="1"/>
          </p:cNvSpPr>
          <p:nvPr>
            <p:ph type="body" idx="1"/>
          </p:nvPr>
        </p:nvSpPr>
        <p:spPr>
          <a:xfrm>
            <a:off x="944563" y="4449763"/>
            <a:ext cx="5197475"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smtClean="0"/>
              <a:t>Ask for volunteers to read page 30.</a:t>
            </a:r>
          </a:p>
          <a:p>
            <a:endParaRPr lang="en-US" altLang="en-US" sz="1400" dirty="0" smtClean="0"/>
          </a:p>
          <a:p>
            <a:r>
              <a:rPr lang="en-US" altLang="en-US" sz="1400" dirty="0" smtClean="0"/>
              <a:t>Thank participants.</a:t>
            </a:r>
          </a:p>
          <a:p>
            <a:endParaRPr lang="en-US" altLang="en-US" sz="1400" dirty="0" smtClean="0"/>
          </a:p>
          <a:p>
            <a:r>
              <a:rPr lang="en-US" altLang="en-US" sz="1400" dirty="0" smtClean="0"/>
              <a:t>Refer to the first bullet and reread it to the class:  </a:t>
            </a:r>
          </a:p>
          <a:p>
            <a:endParaRPr lang="en-US" altLang="en-US" sz="1400" dirty="0" smtClean="0"/>
          </a:p>
          <a:p>
            <a:r>
              <a:rPr lang="en-US" altLang="en-US" sz="1400" dirty="0" smtClean="0"/>
              <a:t>“Provide a workplace free from serious recognized hazards and comply with standards, rules and regulations issued under the OSH Act”……</a:t>
            </a:r>
          </a:p>
          <a:p>
            <a:endParaRPr lang="en-US" altLang="en-US" sz="1400" dirty="0" smtClean="0"/>
          </a:p>
          <a:p>
            <a:r>
              <a:rPr lang="en-US" altLang="en-US" sz="1400" dirty="0" smtClean="0"/>
              <a:t>Emphasize this  </a:t>
            </a:r>
            <a:r>
              <a:rPr lang="en-US" altLang="en-US" sz="1400" u="sng" dirty="0" smtClean="0"/>
              <a:t>IS NOT A  SUGGESTION</a:t>
            </a:r>
            <a:r>
              <a:rPr lang="en-US" altLang="en-US" sz="1400" dirty="0" smtClean="0"/>
              <a:t>.    It is part of the Employer’s Responsibilities.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A2B31A4-3325-42C3-B542-AFC11E7806DB}" type="slidenum">
              <a:rPr lang="en-US" altLang="en-US">
                <a:solidFill>
                  <a:srgbClr val="000000"/>
                </a:solidFill>
              </a:rPr>
              <a:pPr>
                <a:spcBef>
                  <a:spcPct val="0"/>
                </a:spcBef>
              </a:pPr>
              <a:t>31</a:t>
            </a:fld>
            <a:endParaRPr lang="en-US" altLang="en-US">
              <a:solidFill>
                <a:srgbClr val="000000"/>
              </a:solidFill>
            </a:endParaRPr>
          </a:p>
        </p:txBody>
      </p:sp>
      <p:sp>
        <p:nvSpPr>
          <p:cNvPr id="91139"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AB14D28-634D-4DF9-9B4B-E529A1886BEC}" type="slidenum">
              <a:rPr lang="en-US" altLang="en-US">
                <a:solidFill>
                  <a:srgbClr val="000000"/>
                </a:solidFill>
              </a:rPr>
              <a:pPr algn="r" eaLnBrk="1" hangingPunct="1">
                <a:spcBef>
                  <a:spcPct val="0"/>
                </a:spcBef>
              </a:pPr>
              <a:t>31</a:t>
            </a:fld>
            <a:endParaRPr lang="en-US" altLang="en-US">
              <a:solidFill>
                <a:srgbClr val="000000"/>
              </a:solidFill>
            </a:endParaRPr>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xfrm>
            <a:off x="708025" y="4451350"/>
            <a:ext cx="5670550" cy="4451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dirty="0" smtClean="0"/>
              <a:t>Job Safety Analysis (JSA)</a:t>
            </a:r>
          </a:p>
          <a:p>
            <a:endParaRPr lang="en-US" altLang="en-US" sz="1400" dirty="0" smtClean="0"/>
          </a:p>
          <a:p>
            <a:r>
              <a:rPr lang="en-US" altLang="en-US" sz="1400" dirty="0" smtClean="0"/>
              <a:t>Read page 31.</a:t>
            </a:r>
          </a:p>
          <a:p>
            <a:endParaRPr lang="en-US" altLang="en-US" sz="1400" dirty="0" smtClean="0"/>
          </a:p>
          <a:p>
            <a:r>
              <a:rPr lang="en-US" altLang="en-US" sz="1400" dirty="0" smtClean="0"/>
              <a:t>Ask if questions.</a:t>
            </a:r>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t>When To Conduct a Job Safety Analysis</a:t>
            </a:r>
          </a:p>
          <a:p>
            <a:endParaRPr lang="en-US" altLang="en-US" sz="1400" dirty="0" smtClean="0"/>
          </a:p>
          <a:p>
            <a:r>
              <a:rPr lang="en-US" altLang="en-US" sz="1400" dirty="0" smtClean="0"/>
              <a:t>Ask participants to read page 32.</a:t>
            </a:r>
          </a:p>
          <a:p>
            <a:endParaRPr lang="en-US" altLang="en-US" sz="1400" dirty="0" smtClean="0"/>
          </a:p>
          <a:p>
            <a:r>
              <a:rPr lang="en-US" altLang="en-US" sz="1400" dirty="0" smtClean="0"/>
              <a:t>Refer to first statement to emphasize by saying:</a:t>
            </a:r>
          </a:p>
          <a:p>
            <a:r>
              <a:rPr lang="en-US" altLang="en-US" sz="1400" dirty="0" smtClean="0"/>
              <a:t> “Ultimately, a JSA should be conducted on all work processes. </a:t>
            </a:r>
          </a:p>
          <a:p>
            <a:r>
              <a:rPr lang="en-US" altLang="en-US" sz="1400" dirty="0" smtClean="0"/>
              <a:t>  The list on this page will serve as a guide as you begin.”</a:t>
            </a:r>
          </a:p>
        </p:txBody>
      </p:sp>
      <p:sp>
        <p:nvSpPr>
          <p:cNvPr id="93188"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D901994-6979-4E81-B66F-4A74A81CC989}" type="slidenum">
              <a:rPr lang="en-US" altLang="en-US"/>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1" dirty="0" smtClean="0"/>
              <a:t>NAVSEA Std. Item 009-74, 3.1.3</a:t>
            </a:r>
          </a:p>
          <a:p>
            <a:endParaRPr lang="en-US" altLang="en-US" sz="600" b="1" dirty="0" smtClean="0"/>
          </a:p>
          <a:p>
            <a:r>
              <a:rPr lang="en-US" altLang="en-US" sz="1400" dirty="0" smtClean="0"/>
              <a:t>Say – This slide  references  a NAVSEA  </a:t>
            </a:r>
            <a:r>
              <a:rPr lang="en-US" altLang="en-US" sz="1400" dirty="0" err="1" smtClean="0"/>
              <a:t>Std</a:t>
            </a:r>
            <a:r>
              <a:rPr lang="en-US" altLang="en-US" sz="1400" dirty="0" smtClean="0"/>
              <a:t> Item.  </a:t>
            </a:r>
          </a:p>
          <a:p>
            <a:endParaRPr lang="en-US" altLang="en-US" sz="1400" dirty="0" smtClean="0"/>
          </a:p>
          <a:p>
            <a:r>
              <a:rPr lang="en-US" altLang="en-US" sz="1400" dirty="0" smtClean="0"/>
              <a:t>Read the slide, including the numbers preceding each of the statements.</a:t>
            </a:r>
          </a:p>
          <a:p>
            <a:endParaRPr lang="en-US" altLang="en-US" sz="1400" dirty="0" smtClean="0"/>
          </a:p>
          <a:p>
            <a:r>
              <a:rPr lang="en-US" altLang="en-US" sz="1400" dirty="0" smtClean="0"/>
              <a:t>Emphasize the importance of the detail and requirements from the US Navy.</a:t>
            </a:r>
          </a:p>
          <a:p>
            <a:endParaRPr lang="en-US" altLang="en-US" sz="1400" dirty="0" smtClean="0"/>
          </a:p>
          <a:p>
            <a:r>
              <a:rPr lang="en-US" altLang="en-US" sz="1400" dirty="0" smtClean="0"/>
              <a:t>Ask if questions.</a:t>
            </a:r>
          </a:p>
          <a:p>
            <a:endParaRPr lang="en-US" altLang="en-US" sz="1400" dirty="0" smtClean="0"/>
          </a:p>
          <a:p>
            <a:r>
              <a:rPr lang="en-US" altLang="en-US" sz="1400" dirty="0" smtClean="0"/>
              <a:t>KEY POINT– Emphasize to meet 2</a:t>
            </a:r>
            <a:r>
              <a:rPr lang="en-US" altLang="en-US" sz="1400" baseline="30000" dirty="0" smtClean="0"/>
              <a:t>nd</a:t>
            </a:r>
            <a:r>
              <a:rPr lang="en-US" altLang="en-US" sz="1400" dirty="0" smtClean="0"/>
              <a:t> bullet – 3.1.3.1 , you would have to conduct a JSA when starting a new job in  </a:t>
            </a:r>
            <a:r>
              <a:rPr lang="en-US" altLang="en-US" sz="1400" u="sng" dirty="0" smtClean="0"/>
              <a:t>any space.</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B21C4A-540E-48A4-8ED7-72D1901A33CC}" type="slidenum">
              <a:rPr lang="en-US" altLang="en-US"/>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t>The Benefits of a JSA</a:t>
            </a:r>
          </a:p>
          <a:p>
            <a:r>
              <a:rPr lang="en-US" altLang="en-US" sz="1400" dirty="0" smtClean="0"/>
              <a:t>Say to entire class – “as we move forward, on page 34 of your manual, list any benefits of conducting a Job	Safety Analysis.”</a:t>
            </a:r>
          </a:p>
          <a:p>
            <a:endParaRPr lang="en-US" altLang="en-US" sz="1400" dirty="0" smtClean="0"/>
          </a:p>
          <a:p>
            <a:r>
              <a:rPr lang="en-US" altLang="en-US" sz="1400" dirty="0" smtClean="0"/>
              <a:t>Write answers from the group on the flip chart.</a:t>
            </a:r>
          </a:p>
          <a:p>
            <a:endParaRPr lang="en-US" altLang="en-US" sz="1400" dirty="0" smtClean="0"/>
          </a:p>
          <a:p>
            <a:r>
              <a:rPr lang="en-US" altLang="en-US" sz="1400" dirty="0" smtClean="0"/>
              <a:t>Targeted answers -- </a:t>
            </a:r>
          </a:p>
          <a:p>
            <a:r>
              <a:rPr lang="en-US" altLang="en-US" sz="1400" dirty="0" smtClean="0"/>
              <a:t>Identify hazards, increase job knowledge, safety awareness, health awareness, communication, improved communication, safe work procedures promoted, teaching tool, written procedure, assist in investigations.</a:t>
            </a:r>
          </a:p>
        </p:txBody>
      </p:sp>
      <p:sp>
        <p:nvSpPr>
          <p:cNvPr id="9728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F76DD59-5E79-4C9A-A8EA-82B564CB58F9}" type="slidenum">
              <a:rPr lang="en-US" altLang="en-US">
                <a:solidFill>
                  <a:srgbClr val="000000"/>
                </a:solidFill>
              </a:rPr>
              <a:pPr>
                <a:spcBef>
                  <a:spcPct val="0"/>
                </a:spcBef>
              </a:pPr>
              <a:t>34</a:t>
            </a:fld>
            <a:endParaRPr lang="en-US" altLang="en-US">
              <a:solidFill>
                <a:srgbClr val="000000"/>
              </a:solidFill>
            </a:endParaRPr>
          </a:p>
        </p:txBody>
      </p:sp>
      <p:pic>
        <p:nvPicPr>
          <p:cNvPr id="972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3" y="5048250"/>
            <a:ext cx="625475"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413" y="5846763"/>
            <a:ext cx="625475" cy="552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413" y="6632575"/>
            <a:ext cx="592137"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181100" y="723900"/>
            <a:ext cx="4686300" cy="3514725"/>
          </a:xfrm>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t>The Benefits of a JSA</a:t>
            </a:r>
          </a:p>
          <a:p>
            <a:endParaRPr lang="en-US" altLang="en-US" sz="1400" dirty="0" smtClean="0"/>
          </a:p>
          <a:p>
            <a:r>
              <a:rPr lang="en-US" altLang="en-US" sz="1400" dirty="0" smtClean="0"/>
              <a:t>Read page 35 or ask for volunteer from the class.</a:t>
            </a:r>
          </a:p>
          <a:p>
            <a:endParaRPr lang="en-US" altLang="en-US" sz="1400" dirty="0" smtClean="0"/>
          </a:p>
          <a:p>
            <a:r>
              <a:rPr lang="en-US" altLang="en-US" sz="1400" dirty="0" smtClean="0"/>
              <a:t>Thank volunteer if appropriate.</a:t>
            </a:r>
          </a:p>
          <a:p>
            <a:endParaRPr lang="en-US" altLang="en-US" sz="1400" dirty="0" smtClean="0"/>
          </a:p>
          <a:p>
            <a:r>
              <a:rPr lang="en-US" altLang="en-US" sz="1400" dirty="0" smtClean="0"/>
              <a:t>Say – “As you can see from our answers on the flip chart, we have identified many benefits of a JSA.”</a:t>
            </a:r>
          </a:p>
          <a:p>
            <a:endParaRPr lang="en-US" altLang="en-US" sz="1400" dirty="0" smtClean="0"/>
          </a:p>
          <a:p>
            <a:r>
              <a:rPr lang="en-US" altLang="en-US" sz="1400" dirty="0" smtClean="0"/>
              <a:t>Ask if any questions.</a:t>
            </a:r>
          </a:p>
        </p:txBody>
      </p:sp>
      <p:sp>
        <p:nvSpPr>
          <p:cNvPr id="99332"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2CE6ED1-CE15-4661-A823-C3E909744599}" type="slidenum">
              <a:rPr lang="en-US" altLang="en-US">
                <a:solidFill>
                  <a:srgbClr val="000000"/>
                </a:solidFill>
              </a:rPr>
              <a:pPr>
                <a:spcBef>
                  <a:spcPct val="0"/>
                </a:spcBef>
              </a:pPr>
              <a:t>35</a:t>
            </a:fld>
            <a:endParaRPr lang="en-US" alt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t>Who Should Conduct the JSA</a:t>
            </a:r>
          </a:p>
          <a:p>
            <a:endParaRPr lang="en-US" altLang="en-US" sz="1400" dirty="0" smtClean="0"/>
          </a:p>
          <a:p>
            <a:r>
              <a:rPr lang="en-US" altLang="en-US" sz="1400" dirty="0" smtClean="0"/>
              <a:t>Read page 36.</a:t>
            </a:r>
          </a:p>
          <a:p>
            <a:endParaRPr lang="en-US" altLang="en-US" sz="1400" dirty="0" smtClean="0"/>
          </a:p>
          <a:p>
            <a:r>
              <a:rPr lang="en-US" altLang="en-US" sz="1400" dirty="0" smtClean="0"/>
              <a:t>Say – “Now we’re ready to move on to the Four Basic Steps.”</a:t>
            </a:r>
          </a:p>
        </p:txBody>
      </p:sp>
      <p:sp>
        <p:nvSpPr>
          <p:cNvPr id="101380"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BD57301-9A62-4FBC-8CB4-A36B09361DA6}" type="slidenum">
              <a:rPr lang="en-US" altLang="en-US">
                <a:solidFill>
                  <a:srgbClr val="000000"/>
                </a:solidFill>
              </a:rPr>
              <a:pPr>
                <a:spcBef>
                  <a:spcPct val="0"/>
                </a:spcBef>
              </a:pPr>
              <a:t>36</a:t>
            </a:fld>
            <a:endParaRPr lang="en-US" altLang="en-US">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t>The Four Basic Steps</a:t>
            </a:r>
          </a:p>
          <a:p>
            <a:endParaRPr lang="en-US" altLang="en-US" sz="1400" dirty="0" smtClean="0"/>
          </a:p>
          <a:p>
            <a:r>
              <a:rPr lang="en-US" altLang="en-US" sz="1400" dirty="0" smtClean="0"/>
              <a:t>Read page 37.</a:t>
            </a:r>
          </a:p>
        </p:txBody>
      </p:sp>
      <p:sp>
        <p:nvSpPr>
          <p:cNvPr id="103428"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0EE5B0F4-4528-4527-BBD6-2D5C7475AEA8}" type="slidenum">
              <a:rPr lang="en-US" altLang="en-US">
                <a:solidFill>
                  <a:srgbClr val="000000"/>
                </a:solidFill>
              </a:rPr>
              <a:pPr>
                <a:spcBef>
                  <a:spcPct val="0"/>
                </a:spcBef>
              </a:pPr>
              <a:t>37</a:t>
            </a:fld>
            <a:endParaRPr lang="en-US" altLang="en-US">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t>Selecting the Job to Be Analyzed</a:t>
            </a:r>
          </a:p>
          <a:p>
            <a:endParaRPr lang="en-US" altLang="en-US" sz="1400" dirty="0" smtClean="0"/>
          </a:p>
          <a:p>
            <a:r>
              <a:rPr lang="en-US" altLang="en-US" sz="1400" dirty="0" smtClean="0"/>
              <a:t>Say – “ok, first  a job is selected.”</a:t>
            </a:r>
          </a:p>
          <a:p>
            <a:endParaRPr lang="en-US" altLang="en-US" sz="1400" dirty="0" smtClean="0"/>
          </a:p>
          <a:p>
            <a:r>
              <a:rPr lang="en-US" altLang="en-US" sz="1400" dirty="0" smtClean="0"/>
              <a:t>Ask a participant to read the slide or trainer reads aloud.</a:t>
            </a:r>
          </a:p>
        </p:txBody>
      </p:sp>
      <p:sp>
        <p:nvSpPr>
          <p:cNvPr id="105476"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2C6CFA5-7495-4ED7-A0E6-37E33B948DFB}" type="slidenum">
              <a:rPr lang="en-US" altLang="en-US">
                <a:solidFill>
                  <a:srgbClr val="000000"/>
                </a:solidFill>
              </a:rPr>
              <a:pPr>
                <a:spcBef>
                  <a:spcPct val="0"/>
                </a:spcBef>
              </a:pPr>
              <a:t>38</a:t>
            </a:fld>
            <a:endParaRPr lang="en-US" alt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t>Your JSA!</a:t>
            </a:r>
          </a:p>
          <a:p>
            <a:r>
              <a:rPr lang="en-US" altLang="en-US" sz="1400" dirty="0" smtClean="0"/>
              <a:t>Read instructions on page 39.  </a:t>
            </a:r>
          </a:p>
          <a:p>
            <a:endParaRPr lang="en-US" altLang="en-US" sz="1400" dirty="0" smtClean="0"/>
          </a:p>
          <a:p>
            <a:r>
              <a:rPr lang="en-US" altLang="en-US" sz="1400" dirty="0" smtClean="0"/>
              <a:t>Ask participants to complete the form by selecting a job they commonly perform and write it in the blank in their training manual next to 1. Select a Job.</a:t>
            </a:r>
          </a:p>
          <a:p>
            <a:endParaRPr lang="en-US" altLang="en-US" sz="1400" dirty="0" smtClean="0"/>
          </a:p>
          <a:p>
            <a:r>
              <a:rPr lang="en-US" altLang="en-US" sz="1400" dirty="0" smtClean="0"/>
              <a:t>Ask participants to remove this page from their training manual for use in remainder of activity.</a:t>
            </a:r>
          </a:p>
        </p:txBody>
      </p:sp>
      <p:sp>
        <p:nvSpPr>
          <p:cNvPr id="10752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7F7EBFF-C473-4849-A5CF-D67C672461CE}" type="slidenum">
              <a:rPr lang="en-US" altLang="en-US">
                <a:solidFill>
                  <a:srgbClr val="000000"/>
                </a:solidFill>
              </a:rPr>
              <a:pPr>
                <a:spcBef>
                  <a:spcPct val="0"/>
                </a:spcBef>
              </a:pPr>
              <a:t>39</a:t>
            </a:fld>
            <a:endParaRPr lang="en-US" altLang="en-US">
              <a:solidFill>
                <a:srgbClr val="000000"/>
              </a:solidFill>
            </a:endParaRPr>
          </a:p>
        </p:txBody>
      </p:sp>
      <p:pic>
        <p:nvPicPr>
          <p:cNvPr id="10752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4556125"/>
            <a:ext cx="623888"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dirty="0" smtClean="0"/>
              <a:t>Employee’s Responsibilities and Rights</a:t>
            </a:r>
          </a:p>
          <a:p>
            <a:pPr eaLnBrk="1" hangingPunct="1"/>
            <a:endParaRPr lang="en-US" altLang="en-US" sz="1400" dirty="0" smtClean="0"/>
          </a:p>
          <a:p>
            <a:pPr eaLnBrk="1" hangingPunct="1"/>
            <a:r>
              <a:rPr lang="en-US" altLang="en-US" sz="1400" dirty="0" smtClean="0"/>
              <a:t>Ask participants to rate themselves on how they fulfill their responsibilities regarding OSHA compliance in the blank space provided.  </a:t>
            </a:r>
          </a:p>
          <a:p>
            <a:pPr lvl="2" eaLnBrk="1" hangingPunct="1"/>
            <a:r>
              <a:rPr lang="en-US" altLang="en-US" sz="1400" dirty="0" smtClean="0"/>
              <a:t>1 = less than 50% of the time</a:t>
            </a:r>
          </a:p>
          <a:p>
            <a:pPr lvl="2" eaLnBrk="1" hangingPunct="1"/>
            <a:r>
              <a:rPr lang="en-US" altLang="en-US" sz="1400" dirty="0" smtClean="0"/>
              <a:t>2 = 50% - 75% of the time</a:t>
            </a:r>
          </a:p>
          <a:p>
            <a:pPr lvl="2" eaLnBrk="1" hangingPunct="1"/>
            <a:r>
              <a:rPr lang="en-US" altLang="en-US" sz="1400" dirty="0" smtClean="0"/>
              <a:t>3 = 75% - 100% of the time</a:t>
            </a:r>
          </a:p>
          <a:p>
            <a:pPr eaLnBrk="1" hangingPunct="1"/>
            <a:endParaRPr lang="en-US" altLang="en-US" sz="1400" i="1" dirty="0" smtClean="0"/>
          </a:p>
          <a:p>
            <a:pPr eaLnBrk="1" hangingPunct="1"/>
            <a:r>
              <a:rPr lang="en-US" altLang="en-US" sz="1400" i="1" dirty="0" smtClean="0"/>
              <a:t>Ask the question -- How might your scores impact your risk of injury?</a:t>
            </a:r>
          </a:p>
          <a:p>
            <a:pPr eaLnBrk="1" hangingPunct="1"/>
            <a:endParaRPr lang="en-US" altLang="en-US" sz="1400" dirty="0" smtClean="0"/>
          </a:p>
          <a:p>
            <a:pPr eaLnBrk="1" hangingPunct="1"/>
            <a:r>
              <a:rPr lang="en-US" altLang="en-US" sz="1400" dirty="0" smtClean="0"/>
              <a:t>Read and review the rights.</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2E46E85-9A48-48F6-81AA-396B16AE11B2}" type="slidenum">
              <a:rPr lang="en-US" altLang="en-US"/>
              <a:pPr>
                <a:spcBef>
                  <a:spcPct val="0"/>
                </a:spcBef>
              </a:pPr>
              <a:t>4</a:t>
            </a:fld>
            <a:endParaRPr lang="en-US" altLang="en-US"/>
          </a:p>
        </p:txBody>
      </p:sp>
      <p:pic>
        <p:nvPicPr>
          <p:cNvPr id="3584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4968875"/>
            <a:ext cx="623888"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xfrm>
            <a:off x="723900" y="4457700"/>
            <a:ext cx="567055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t>Breakdown the Job</a:t>
            </a:r>
          </a:p>
          <a:p>
            <a:endParaRPr lang="en-US" altLang="en-US" sz="1400" dirty="0" smtClean="0"/>
          </a:p>
          <a:p>
            <a:r>
              <a:rPr lang="en-US" altLang="en-US" sz="1400" dirty="0" smtClean="0"/>
              <a:t>Read the page.  </a:t>
            </a:r>
          </a:p>
        </p:txBody>
      </p:sp>
      <p:sp>
        <p:nvSpPr>
          <p:cNvPr id="109572"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6D12E7D-0A48-4002-9FFB-41F42A251881}" type="slidenum">
              <a:rPr lang="en-US" altLang="en-US">
                <a:solidFill>
                  <a:srgbClr val="000000"/>
                </a:solidFill>
              </a:rPr>
              <a:pPr>
                <a:spcBef>
                  <a:spcPct val="0"/>
                </a:spcBef>
              </a:pPr>
              <a:t>40</a:t>
            </a:fld>
            <a:endParaRPr lang="en-US" altLang="en-US">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t>Breakdown the Job</a:t>
            </a:r>
          </a:p>
          <a:p>
            <a:endParaRPr lang="en-US" altLang="en-US" sz="1400" b="1" dirty="0" smtClean="0"/>
          </a:p>
          <a:p>
            <a:r>
              <a:rPr lang="en-US" altLang="en-US" sz="1400" dirty="0" smtClean="0"/>
              <a:t>Say – “On the screen and in your training manual, you see an example of the detailed steps, in order, for this job or task.”</a:t>
            </a:r>
          </a:p>
        </p:txBody>
      </p:sp>
      <p:sp>
        <p:nvSpPr>
          <p:cNvPr id="111620"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BF3BF5F-4B73-4F25-857E-9F11A8D8FB72}" type="slidenum">
              <a:rPr lang="en-US" altLang="en-US">
                <a:solidFill>
                  <a:srgbClr val="000000"/>
                </a:solidFill>
              </a:rPr>
              <a:pPr>
                <a:spcBef>
                  <a:spcPct val="0"/>
                </a:spcBef>
              </a:pPr>
              <a:t>41</a:t>
            </a:fld>
            <a:endParaRPr lang="en-US" altLang="en-US">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t>Breakdown the Job</a:t>
            </a:r>
          </a:p>
          <a:p>
            <a:endParaRPr lang="en-US" altLang="en-US" sz="1400" b="1" dirty="0" smtClean="0"/>
          </a:p>
          <a:p>
            <a:r>
              <a:rPr lang="en-US" altLang="en-US" sz="1400" dirty="0" smtClean="0"/>
              <a:t>Read the instructions on page 42. </a:t>
            </a:r>
          </a:p>
          <a:p>
            <a:r>
              <a:rPr lang="en-US" altLang="en-US" sz="1400" dirty="0" smtClean="0"/>
              <a:t>Say – “Using your  page 39 from the training manual, 	please break down your job like in the example on page 41.</a:t>
            </a:r>
          </a:p>
          <a:p>
            <a:endParaRPr lang="en-US" altLang="en-US" sz="1400" dirty="0" smtClean="0"/>
          </a:p>
          <a:p>
            <a:r>
              <a:rPr lang="en-US" altLang="en-US" sz="1400" dirty="0" smtClean="0"/>
              <a:t>Allow 4-5 minutes.</a:t>
            </a:r>
          </a:p>
          <a:p>
            <a:r>
              <a:rPr lang="en-US" altLang="en-US" sz="1400" dirty="0" smtClean="0"/>
              <a:t>Say – “Ready to move on?”</a:t>
            </a:r>
          </a:p>
        </p:txBody>
      </p:sp>
      <p:sp>
        <p:nvSpPr>
          <p:cNvPr id="113668"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15D299A-88BF-4CFD-B49C-66E2CA2EEE88}" type="slidenum">
              <a:rPr lang="en-US" altLang="en-US">
                <a:solidFill>
                  <a:srgbClr val="000000"/>
                </a:solidFill>
              </a:rPr>
              <a:pPr>
                <a:spcBef>
                  <a:spcPct val="0"/>
                </a:spcBef>
              </a:pPr>
              <a:t>42</a:t>
            </a:fld>
            <a:endParaRPr lang="en-US" altLang="en-US">
              <a:solidFill>
                <a:srgbClr val="000000"/>
              </a:solidFill>
            </a:endParaRPr>
          </a:p>
        </p:txBody>
      </p:sp>
      <p:pic>
        <p:nvPicPr>
          <p:cNvPr id="1136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025" y="5600700"/>
            <a:ext cx="64611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t>Identify Hazards</a:t>
            </a:r>
          </a:p>
          <a:p>
            <a:endParaRPr lang="en-US" altLang="en-US" sz="1400" dirty="0" smtClean="0"/>
          </a:p>
          <a:p>
            <a:r>
              <a:rPr lang="en-US" altLang="en-US" sz="1400" dirty="0" smtClean="0"/>
              <a:t>Ask a volunteer to read page 43. </a:t>
            </a:r>
          </a:p>
          <a:p>
            <a:endParaRPr lang="en-US" altLang="en-US" sz="1400" dirty="0" smtClean="0"/>
          </a:p>
          <a:p>
            <a:r>
              <a:rPr lang="en-US" altLang="en-US" sz="1400" dirty="0" smtClean="0"/>
              <a:t>(Perhaps by now you have identified a participant in your class that is a good reader and projects loud enough that you could select him/her by name.)</a:t>
            </a:r>
          </a:p>
          <a:p>
            <a:endParaRPr lang="en-US" altLang="en-US" sz="1400" dirty="0" smtClean="0"/>
          </a:p>
          <a:p>
            <a:r>
              <a:rPr lang="en-US" altLang="en-US" sz="1400" dirty="0" smtClean="0"/>
              <a:t>Thank participant by name.</a:t>
            </a:r>
          </a:p>
          <a:p>
            <a:endParaRPr lang="en-US" altLang="en-US" sz="1400" dirty="0" smtClean="0"/>
          </a:p>
        </p:txBody>
      </p:sp>
      <p:sp>
        <p:nvSpPr>
          <p:cNvPr id="115716" name="Header Placeholder 3"/>
          <p:cNvSpPr>
            <a:spLocks noGrp="1"/>
          </p:cNvSpPr>
          <p:nvPr>
            <p:ph type="hdr" sz="quarter" idx="4294967295"/>
          </p:nvPr>
        </p:nvSpPr>
        <p:spPr bwMode="auto">
          <a:xfrm>
            <a:off x="0" y="0"/>
            <a:ext cx="3070225" cy="468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z="1800">
                <a:solidFill>
                  <a:srgbClr val="000000"/>
                </a:solidFill>
              </a:rPr>
              <a:t>SDSRA-S2P2</a:t>
            </a:r>
          </a:p>
        </p:txBody>
      </p:sp>
      <p:sp>
        <p:nvSpPr>
          <p:cNvPr id="1157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4938938-47E6-404B-A346-D155C029AD94}" type="slidenum">
              <a:rPr lang="en-US" altLang="en-US">
                <a:solidFill>
                  <a:srgbClr val="000000"/>
                </a:solidFill>
              </a:rPr>
              <a:pPr>
                <a:spcBef>
                  <a:spcPct val="0"/>
                </a:spcBef>
              </a:pPr>
              <a:t>43</a:t>
            </a:fld>
            <a:endParaRPr lang="en-US" altLang="en-US">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t>Questions to Support Identifying Potential Hazards</a:t>
            </a:r>
          </a:p>
          <a:p>
            <a:endParaRPr lang="en-US" altLang="en-US" sz="1400" dirty="0" smtClean="0"/>
          </a:p>
          <a:p>
            <a:r>
              <a:rPr lang="en-US" altLang="en-US" sz="1400" dirty="0" smtClean="0"/>
              <a:t>Read page 44.</a:t>
            </a:r>
          </a:p>
          <a:p>
            <a:endParaRPr lang="en-US" altLang="en-US" sz="1400" dirty="0" smtClean="0"/>
          </a:p>
          <a:p>
            <a:r>
              <a:rPr lang="en-US" altLang="en-US" sz="1400" dirty="0" smtClean="0"/>
              <a:t>Say – “As you can see, this is a very detailed and orderly process to ensure the efficiency and effectiveness of the JSA.   Using these questions as a checklist could also be another form of a JSA.”</a:t>
            </a:r>
          </a:p>
          <a:p>
            <a:r>
              <a:rPr lang="en-US" altLang="en-US" sz="1400" dirty="0" smtClean="0"/>
              <a:t>   </a:t>
            </a:r>
          </a:p>
          <a:p>
            <a:r>
              <a:rPr lang="en-US" altLang="en-US" sz="1400" dirty="0" smtClean="0"/>
              <a:t>Ask if any questions.</a:t>
            </a:r>
          </a:p>
        </p:txBody>
      </p:sp>
      <p:sp>
        <p:nvSpPr>
          <p:cNvPr id="11776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00C6ACE0-4034-4161-976D-C471EE7A7B0F}" type="slidenum">
              <a:rPr lang="en-US" altLang="en-US">
                <a:solidFill>
                  <a:srgbClr val="000000"/>
                </a:solidFill>
              </a:rPr>
              <a:pPr>
                <a:spcBef>
                  <a:spcPct val="0"/>
                </a:spcBef>
              </a:pPr>
              <a:t>44</a:t>
            </a:fld>
            <a:endParaRPr lang="en-US" altLang="en-US">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smtClean="0"/>
              <a:t>Say –”Moving on to page 45, using your page 39 continue to identify the hazards of  the job you selected by asking the questions on page 44.”  </a:t>
            </a:r>
          </a:p>
          <a:p>
            <a:endParaRPr lang="en-US" altLang="en-US" sz="1400" dirty="0" smtClean="0"/>
          </a:p>
          <a:p>
            <a:r>
              <a:rPr lang="en-US" altLang="en-US" sz="1400" dirty="0" smtClean="0"/>
              <a:t>Allow 3-4 minutes.  </a:t>
            </a:r>
          </a:p>
          <a:p>
            <a:endParaRPr lang="en-US" altLang="en-US" sz="1400" dirty="0" smtClean="0"/>
          </a:p>
          <a:p>
            <a:r>
              <a:rPr lang="en-US" altLang="en-US" sz="1400" dirty="0" smtClean="0"/>
              <a:t>Say – “How you all doing?  Just one more step!!”</a:t>
            </a:r>
          </a:p>
        </p:txBody>
      </p:sp>
      <p:sp>
        <p:nvSpPr>
          <p:cNvPr id="119812"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0EC2DBA-F0D3-4B1B-AA62-B2B1F6464A8A}" type="slidenum">
              <a:rPr lang="en-US" altLang="en-US">
                <a:solidFill>
                  <a:srgbClr val="000000"/>
                </a:solidFill>
              </a:rPr>
              <a:pPr>
                <a:spcBef>
                  <a:spcPct val="0"/>
                </a:spcBef>
              </a:pPr>
              <a:t>45</a:t>
            </a:fld>
            <a:endParaRPr lang="en-US" altLang="en-US">
              <a:solidFill>
                <a:srgbClr val="000000"/>
              </a:solidFill>
            </a:endParaRPr>
          </a:p>
        </p:txBody>
      </p:sp>
      <p:pic>
        <p:nvPicPr>
          <p:cNvPr id="1198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025" y="4451350"/>
            <a:ext cx="64611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xfrm>
            <a:off x="708025" y="4451350"/>
            <a:ext cx="58070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t>Determining Preventive Measures to Overcome These Hazards</a:t>
            </a:r>
          </a:p>
          <a:p>
            <a:endParaRPr lang="en-US" altLang="en-US" sz="1400" dirty="0" smtClean="0"/>
          </a:p>
          <a:p>
            <a:r>
              <a:rPr lang="en-US" altLang="en-US" sz="1400" dirty="0" smtClean="0"/>
              <a:t>Say – “The last step is to determine protection or prevention methods.”</a:t>
            </a:r>
          </a:p>
          <a:p>
            <a:endParaRPr lang="en-US" altLang="en-US" sz="1400" dirty="0" smtClean="0"/>
          </a:p>
          <a:p>
            <a:r>
              <a:rPr lang="en-US" altLang="en-US" sz="1400" dirty="0" smtClean="0"/>
              <a:t>Read the 4 bullets on page 46.</a:t>
            </a:r>
          </a:p>
          <a:p>
            <a:endParaRPr lang="en-US" altLang="en-US" sz="1400" dirty="0" smtClean="0"/>
          </a:p>
          <a:p>
            <a:r>
              <a:rPr lang="en-US" altLang="en-US" sz="1400" dirty="0" smtClean="0"/>
              <a:t>Any if there are questions.</a:t>
            </a:r>
          </a:p>
        </p:txBody>
      </p:sp>
      <p:sp>
        <p:nvSpPr>
          <p:cNvPr id="121860"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8FEBAB6-0CCB-41FA-8CD5-FC3A38E7F59A}" type="slidenum">
              <a:rPr lang="en-US" altLang="en-US">
                <a:solidFill>
                  <a:srgbClr val="000000"/>
                </a:solidFill>
              </a:rPr>
              <a:pPr>
                <a:spcBef>
                  <a:spcPct val="0"/>
                </a:spcBef>
              </a:pPr>
              <a:t>46</a:t>
            </a:fld>
            <a:endParaRPr lang="en-US" altLang="en-US">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xfrm>
            <a:off x="708025" y="4451350"/>
            <a:ext cx="60356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smtClean="0"/>
              <a:t>Read page 47.  </a:t>
            </a:r>
          </a:p>
          <a:p>
            <a:endParaRPr lang="en-US" altLang="en-US" sz="1400" dirty="0" smtClean="0"/>
          </a:p>
          <a:p>
            <a:r>
              <a:rPr lang="en-US" altLang="en-US" sz="1400" dirty="0" smtClean="0"/>
              <a:t>Ask the participants to complete column 4 as instructed on their page 39.   </a:t>
            </a:r>
          </a:p>
          <a:p>
            <a:endParaRPr lang="en-US" altLang="en-US" sz="1400" dirty="0" smtClean="0"/>
          </a:p>
          <a:p>
            <a:r>
              <a:rPr lang="en-US" altLang="en-US" sz="1400" dirty="0" smtClean="0"/>
              <a:t>Say – “Congratulations -- now you have all completed a JSA!! </a:t>
            </a:r>
          </a:p>
          <a:p>
            <a:r>
              <a:rPr lang="en-US" altLang="en-US" sz="1400" dirty="0" smtClean="0"/>
              <a:t>          Well done!”</a:t>
            </a:r>
            <a:endParaRPr lang="en-US" altLang="en-US" dirty="0" smtClean="0"/>
          </a:p>
        </p:txBody>
      </p:sp>
      <p:sp>
        <p:nvSpPr>
          <p:cNvPr id="123908"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264159E-FABC-4E72-8DB4-F3A9016C3F15}" type="slidenum">
              <a:rPr lang="en-US" altLang="en-US"/>
              <a:pPr>
                <a:spcBef>
                  <a:spcPct val="0"/>
                </a:spcBef>
              </a:pPr>
              <a:t>47</a:t>
            </a:fld>
            <a:endParaRPr lang="en-US" altLang="en-US"/>
          </a:p>
        </p:txBody>
      </p:sp>
      <p:pic>
        <p:nvPicPr>
          <p:cNvPr id="12390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025" y="4991100"/>
            <a:ext cx="64611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931D7C5-9ADC-44E1-929E-1FBCEC299CF8}" type="slidenum">
              <a:rPr lang="en-US" altLang="en-US">
                <a:solidFill>
                  <a:srgbClr val="000000"/>
                </a:solidFill>
              </a:rPr>
              <a:pPr>
                <a:spcBef>
                  <a:spcPct val="0"/>
                </a:spcBef>
              </a:pPr>
              <a:t>48</a:t>
            </a:fld>
            <a:endParaRPr lang="en-US" altLang="en-US">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723900" y="4533900"/>
            <a:ext cx="567055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dirty="0" smtClean="0"/>
          </a:p>
          <a:p>
            <a:r>
              <a:rPr lang="en-US" altLang="en-US" sz="1400" b="1" dirty="0" smtClean="0"/>
              <a:t>Targeted Answers indicated.</a:t>
            </a:r>
          </a:p>
          <a:p>
            <a:endParaRPr lang="en-US" altLang="en-US" b="1" dirty="0" smtClean="0"/>
          </a:p>
          <a:p>
            <a:pPr algn="l"/>
            <a:r>
              <a:rPr lang="en-US" altLang="en-US" sz="1400" b="1" dirty="0" smtClean="0"/>
              <a:t>Go over quiz together. </a:t>
            </a:r>
          </a:p>
          <a:p>
            <a:pPr algn="l"/>
            <a:r>
              <a:rPr lang="en-US" altLang="en-US" sz="1400" b="1" dirty="0" smtClean="0"/>
              <a:t>Conduct  Feedback Form</a:t>
            </a:r>
          </a:p>
          <a:p>
            <a:pPr algn="l"/>
            <a:r>
              <a:rPr lang="en-US" altLang="en-US" sz="1400" b="1" dirty="0" smtClean="0"/>
              <a:t>Complete Post-Test</a:t>
            </a:r>
          </a:p>
        </p:txBody>
      </p:sp>
      <p:graphicFrame>
        <p:nvGraphicFramePr>
          <p:cNvPr id="150532" name="Group 4"/>
          <p:cNvGraphicFramePr>
            <a:graphicFrameLocks noGrp="1"/>
          </p:cNvGraphicFramePr>
          <p:nvPr/>
        </p:nvGraphicFramePr>
        <p:xfrm>
          <a:off x="1104900" y="5372100"/>
          <a:ext cx="5029200" cy="2175020"/>
        </p:xfrm>
        <a:graphic>
          <a:graphicData uri="http://schemas.openxmlformats.org/drawingml/2006/table">
            <a:tbl>
              <a:tblPr/>
              <a:tblGrid>
                <a:gridCol w="304800"/>
                <a:gridCol w="4724400"/>
              </a:tblGrid>
              <a:tr h="94699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L="94488" marR="94488" marT="46814" marB="468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There are 4 basic steps to conducting a Job Safety Analysis.  Put those steps in the proper order by placing a 1 in the blank of the first step of the process, a  2 in the second step and so on.</a:t>
                      </a:r>
                    </a:p>
                  </a:txBody>
                  <a:tcPr marL="94488" marR="94488" marT="46814" marB="468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9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a:t>
                      </a:r>
                    </a:p>
                  </a:txBody>
                  <a:tcPr marL="94488" marR="94488" marT="46814" marB="468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charset="0"/>
                        </a:rPr>
                        <a:t>  3   </a:t>
                      </a:r>
                      <a:r>
                        <a:rPr kumimoji="0" lang="en-US" sz="1400" b="0" i="0" u="none" strike="noStrike" cap="none" normalizeH="0" baseline="0" dirty="0" smtClean="0">
                          <a:ln>
                            <a:noFill/>
                          </a:ln>
                          <a:solidFill>
                            <a:schemeClr val="tx1"/>
                          </a:solidFill>
                          <a:effectLst/>
                          <a:latin typeface="Arial" charset="0"/>
                        </a:rPr>
                        <a:t>Identify hazards</a:t>
                      </a:r>
                    </a:p>
                  </a:txBody>
                  <a:tcPr marL="94488" marR="94488" marT="46814" marB="468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69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a:t>
                      </a:r>
                    </a:p>
                  </a:txBody>
                  <a:tcPr marL="94488" marR="94488" marT="46814" marB="468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charset="0"/>
                        </a:rPr>
                        <a:t>  4   </a:t>
                      </a:r>
                      <a:r>
                        <a:rPr kumimoji="0" lang="en-US" sz="1400" b="0" i="0" u="none" strike="noStrike" cap="none" normalizeH="0" baseline="0" dirty="0" smtClean="0">
                          <a:ln>
                            <a:noFill/>
                          </a:ln>
                          <a:solidFill>
                            <a:schemeClr val="tx1"/>
                          </a:solidFill>
                          <a:effectLst/>
                          <a:latin typeface="Arial" charset="0"/>
                        </a:rPr>
                        <a:t>Determine protection</a:t>
                      </a:r>
                    </a:p>
                  </a:txBody>
                  <a:tcPr marL="94488" marR="94488" marT="46814" marB="468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69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3</a:t>
                      </a:r>
                    </a:p>
                  </a:txBody>
                  <a:tcPr marL="94488" marR="94488" marT="46814" marB="468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charset="0"/>
                        </a:rPr>
                        <a:t>  1  </a:t>
                      </a:r>
                      <a:r>
                        <a:rPr kumimoji="0" lang="en-US" sz="1400" b="0" i="0" u="none" strike="noStrike" cap="none" normalizeH="0" baseline="0" dirty="0" smtClean="0">
                          <a:ln>
                            <a:noFill/>
                          </a:ln>
                          <a:solidFill>
                            <a:schemeClr val="tx1"/>
                          </a:solidFill>
                          <a:effectLst/>
                          <a:latin typeface="Arial" charset="0"/>
                        </a:rPr>
                        <a:t>Identify the job</a:t>
                      </a:r>
                    </a:p>
                  </a:txBody>
                  <a:tcPr marL="94488" marR="94488" marT="46814" marB="468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697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4</a:t>
                      </a:r>
                    </a:p>
                  </a:txBody>
                  <a:tcPr marL="94488" marR="94488" marT="46814" marB="468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charset="0"/>
                        </a:rPr>
                        <a:t>  2  </a:t>
                      </a:r>
                      <a:r>
                        <a:rPr kumimoji="0" lang="en-US" sz="1400" b="0" i="0" u="none" strike="noStrike" cap="none" normalizeH="0" baseline="0" dirty="0" smtClean="0">
                          <a:ln>
                            <a:noFill/>
                          </a:ln>
                          <a:solidFill>
                            <a:schemeClr val="tx1"/>
                          </a:solidFill>
                          <a:effectLst/>
                          <a:latin typeface="Arial" charset="0"/>
                        </a:rPr>
                        <a:t>Breakdown the job</a:t>
                      </a:r>
                    </a:p>
                  </a:txBody>
                  <a:tcPr marL="94488" marR="94488" marT="46814" marB="468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pic>
        <p:nvPicPr>
          <p:cNvPr id="1259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4610100"/>
            <a:ext cx="641350"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7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688" y="4630738"/>
            <a:ext cx="590550"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DB29188-3C0F-421F-993C-F7621382ADEE}" type="slidenum">
              <a:rPr lang="en-US" altLang="en-US"/>
              <a:pPr>
                <a:spcBef>
                  <a:spcPct val="0"/>
                </a:spcBef>
              </a:pPr>
              <a:t>5</a:t>
            </a:fld>
            <a:endParaRPr lang="en-US" altLang="en-US"/>
          </a:p>
        </p:txBody>
      </p:sp>
      <p:sp>
        <p:nvSpPr>
          <p:cNvPr id="37891"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AC03431-9502-4BFA-B39A-C66803F53080}" type="slidenum">
              <a:rPr lang="en-US" altLang="en-US"/>
              <a:pPr algn="r" eaLnBrk="1" hangingPunct="1">
                <a:spcBef>
                  <a:spcPct val="0"/>
                </a:spcBef>
              </a:pPr>
              <a:t>5</a:t>
            </a:fld>
            <a:endParaRPr lang="en-US" altLang="en-US"/>
          </a:p>
        </p:txBody>
      </p:sp>
      <p:sp>
        <p:nvSpPr>
          <p:cNvPr id="37892"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99D11AB-5F9B-458E-8332-152405A6B5AC}" type="slidenum">
              <a:rPr lang="en-US" altLang="en-US">
                <a:cs typeface="Arial" charset="0"/>
              </a:rPr>
              <a:pPr algn="r" eaLnBrk="1" hangingPunct="1">
                <a:spcBef>
                  <a:spcPct val="0"/>
                </a:spcBef>
              </a:pPr>
              <a:t>5</a:t>
            </a:fld>
            <a:endParaRPr lang="en-US" altLang="en-US">
              <a:cs typeface="Arial" charset="0"/>
            </a:endParaRPr>
          </a:p>
        </p:txBody>
      </p:sp>
      <p:sp>
        <p:nvSpPr>
          <p:cNvPr id="37893" name="Rectangle 2"/>
          <p:cNvSpPr>
            <a:spLocks noGrp="1" noRot="1" noChangeAspect="1" noChangeArrowheads="1" noTextEdit="1"/>
          </p:cNvSpPr>
          <p:nvPr>
            <p:ph type="sldImg"/>
          </p:nvPr>
        </p:nvSpPr>
        <p:spPr>
          <a:ln/>
        </p:spPr>
      </p:sp>
      <p:sp>
        <p:nvSpPr>
          <p:cNvPr id="37894" name="Rectangle 3"/>
          <p:cNvSpPr>
            <a:spLocks noGrp="1" noChangeArrowheads="1"/>
          </p:cNvSpPr>
          <p:nvPr>
            <p:ph type="body" idx="1"/>
          </p:nvPr>
        </p:nvSpPr>
        <p:spPr>
          <a:xfrm>
            <a:off x="647700" y="4324350"/>
            <a:ext cx="5791200" cy="4578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dirty="0" smtClean="0"/>
              <a:t>Employer’s Responsibility</a:t>
            </a:r>
          </a:p>
          <a:p>
            <a:pPr eaLnBrk="1" hangingPunct="1"/>
            <a:endParaRPr lang="en-US" altLang="en-US" sz="1400" b="1" dirty="0" smtClean="0"/>
          </a:p>
          <a:p>
            <a:pPr eaLnBrk="1" hangingPunct="1"/>
            <a:r>
              <a:rPr lang="en-US" altLang="en-US" sz="1400" dirty="0" smtClean="0"/>
              <a:t>Read and review page.</a:t>
            </a:r>
          </a:p>
          <a:p>
            <a:pPr eaLnBrk="1" hangingPunct="1"/>
            <a:endParaRPr lang="en-US" altLang="en-US" sz="1400" dirty="0" smtClean="0"/>
          </a:p>
          <a:p>
            <a:pPr eaLnBrk="1" hangingPunct="1"/>
            <a:r>
              <a:rPr lang="en-US" altLang="en-US" sz="1400" dirty="0" smtClean="0"/>
              <a:t>(Recommend trainer/participant mix of reading aloud.)</a:t>
            </a:r>
          </a:p>
          <a:p>
            <a:pPr eaLnBrk="1" hangingPunct="1"/>
            <a:endParaRPr lang="en-US" altLang="en-US" sz="1400" dirty="0" smtClean="0"/>
          </a:p>
          <a:p>
            <a:pPr eaLnBrk="1" hangingPunct="1"/>
            <a:r>
              <a:rPr lang="en-US" altLang="en-US" sz="1400" dirty="0" smtClean="0"/>
              <a:t>Ask if questions or comments.</a:t>
            </a:r>
          </a:p>
          <a:p>
            <a:pPr eaLnBrk="1" hangingPunct="1"/>
            <a:endParaRPr lang="en-US" altLang="en-US" dirty="0" smtClean="0"/>
          </a:p>
          <a:p>
            <a:pPr eaLnBrk="1" hangingPunct="1"/>
            <a:r>
              <a:rPr lang="en-US" altLang="en-US" dirty="0" smtClean="0"/>
              <a:t>Ask why the first 5 bullets are bolded?</a:t>
            </a:r>
          </a:p>
          <a:p>
            <a:pPr eaLnBrk="1" hangingPunct="1"/>
            <a:endParaRPr lang="en-US" altLang="en-US" dirty="0" smtClean="0"/>
          </a:p>
          <a:p>
            <a:pPr eaLnBrk="1" hangingPunct="1"/>
            <a:r>
              <a:rPr lang="en-US" altLang="en-US" dirty="0" smtClean="0"/>
              <a:t>To meet these Employer Responsibilities Hazard Assessments and Job Safety Analysis should be conducted.</a:t>
            </a:r>
          </a:p>
        </p:txBody>
      </p:sp>
      <p:pic>
        <p:nvPicPr>
          <p:cNvPr id="3789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7200900"/>
            <a:ext cx="592138"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B2BC29B-7000-40D8-8E7B-3331A7E5EA56}" type="slidenum">
              <a:rPr lang="en-US" altLang="en-US"/>
              <a:pPr>
                <a:spcBef>
                  <a:spcPct val="0"/>
                </a:spcBef>
              </a:pPr>
              <a:t>6</a:t>
            </a:fld>
            <a:endParaRPr lang="en-US" altLang="en-US"/>
          </a:p>
        </p:txBody>
      </p:sp>
      <p:sp>
        <p:nvSpPr>
          <p:cNvPr id="39939"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63B6F78-83F6-405D-98D9-F59E714F4E2E}" type="slidenum">
              <a:rPr lang="en-US" altLang="en-US"/>
              <a:pPr algn="r" eaLnBrk="1" hangingPunct="1">
                <a:spcBef>
                  <a:spcPct val="0"/>
                </a:spcBef>
              </a:pPr>
              <a:t>6</a:t>
            </a:fld>
            <a:endParaRPr lang="en-US" altLang="en-US"/>
          </a:p>
        </p:txBody>
      </p:sp>
      <p:sp>
        <p:nvSpPr>
          <p:cNvPr id="39940"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D68219D-C9F0-4A13-BA12-8EBEE1BA3D8D}" type="slidenum">
              <a:rPr lang="en-US" altLang="en-US">
                <a:cs typeface="Arial" charset="0"/>
              </a:rPr>
              <a:pPr algn="r" eaLnBrk="1" hangingPunct="1">
                <a:spcBef>
                  <a:spcPct val="0"/>
                </a:spcBef>
              </a:pPr>
              <a:t>6</a:t>
            </a:fld>
            <a:endParaRPr lang="en-US" altLang="en-US">
              <a:cs typeface="Arial" charset="0"/>
            </a:endParaRPr>
          </a:p>
        </p:txBody>
      </p:sp>
      <p:sp>
        <p:nvSpPr>
          <p:cNvPr id="39941" name="Rectangle 2"/>
          <p:cNvSpPr>
            <a:spLocks noGrp="1" noRot="1" noChangeAspect="1" noChangeArrowheads="1" noTextEdit="1"/>
          </p:cNvSpPr>
          <p:nvPr>
            <p:ph type="sldImg"/>
          </p:nvPr>
        </p:nvSpPr>
        <p:spPr>
          <a:ln/>
        </p:spPr>
      </p:sp>
      <p:sp>
        <p:nvSpPr>
          <p:cNvPr id="368647" name="Rectangle 3"/>
          <p:cNvSpPr>
            <a:spLocks noGrp="1" noChangeArrowheads="1"/>
          </p:cNvSpPr>
          <p:nvPr>
            <p:ph type="body" idx="1"/>
          </p:nvPr>
        </p:nvSpPr>
        <p:spPr>
          <a:xfrm>
            <a:off x="495300" y="4451350"/>
            <a:ext cx="6019800" cy="44513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1400" b="1" dirty="0" smtClean="0"/>
              <a:t>More Employer’s Responsibility</a:t>
            </a:r>
          </a:p>
          <a:p>
            <a:pPr marL="171450" indent="-171450" eaLnBrk="1" hangingPunct="1">
              <a:buFont typeface="Arial" pitchFamily="34" charset="0"/>
              <a:buChar char="•"/>
              <a:defRPr/>
            </a:pPr>
            <a:endParaRPr lang="en-US" sz="1400" dirty="0" smtClean="0"/>
          </a:p>
          <a:p>
            <a:pPr eaLnBrk="1" hangingPunct="1">
              <a:defRPr/>
            </a:pPr>
            <a:r>
              <a:rPr lang="en-US" sz="1400" dirty="0" smtClean="0"/>
              <a:t>Say  – “Ahhhh, more employer responsibilities.” </a:t>
            </a:r>
          </a:p>
          <a:p>
            <a:pPr eaLnBrk="1" hangingPunct="1">
              <a:defRPr/>
            </a:pPr>
            <a:r>
              <a:rPr lang="en-US" sz="1400" dirty="0" smtClean="0"/>
              <a:t>Explain that there are additional responsibilities each employer must follow.</a:t>
            </a:r>
          </a:p>
          <a:p>
            <a:pPr eaLnBrk="1" hangingPunct="1">
              <a:defRPr/>
            </a:pPr>
            <a:endParaRPr lang="en-US" sz="1400" dirty="0"/>
          </a:p>
          <a:p>
            <a:pPr eaLnBrk="1" hangingPunct="1">
              <a:defRPr/>
            </a:pPr>
            <a:r>
              <a:rPr lang="en-US" sz="1400" dirty="0" smtClean="0"/>
              <a:t>Ask for volunteer to read  page  6.</a:t>
            </a:r>
          </a:p>
          <a:p>
            <a:pPr eaLnBrk="1" hangingPunct="1">
              <a:defRPr/>
            </a:pPr>
            <a:endParaRPr lang="en-US" sz="1400" dirty="0"/>
          </a:p>
          <a:p>
            <a:pPr eaLnBrk="1" hangingPunct="1">
              <a:defRPr/>
            </a:pPr>
            <a:r>
              <a:rPr lang="en-US" sz="1400" dirty="0" smtClean="0"/>
              <a:t>Thank the volunteer.</a:t>
            </a:r>
          </a:p>
          <a:p>
            <a:pPr eaLnBrk="1" hangingPunct="1">
              <a:defRPr/>
            </a:pPr>
            <a:endParaRPr lang="en-US" sz="1400" dirty="0"/>
          </a:p>
          <a:p>
            <a:pPr eaLnBrk="1" hangingPunct="1">
              <a:defRPr/>
            </a:pPr>
            <a:r>
              <a:rPr lang="en-US" sz="1400" dirty="0" smtClean="0"/>
              <a:t>Ask if questions.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xfrm>
            <a:off x="708025" y="4451350"/>
            <a:ext cx="567055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dirty="0" smtClean="0"/>
              <a:t>No Retribution</a:t>
            </a:r>
          </a:p>
          <a:p>
            <a:pPr eaLnBrk="1" hangingPunct="1"/>
            <a:endParaRPr lang="en-US" altLang="en-US" sz="1400" dirty="0" smtClean="0"/>
          </a:p>
          <a:p>
            <a:r>
              <a:rPr lang="en-US" altLang="en-US" sz="1400" dirty="0" smtClean="0"/>
              <a:t>Explain that you suggest that before reporting a hazard to OSHA, you follow the “chain of command” and allow your organization or the host yard to rectify the situation. </a:t>
            </a:r>
          </a:p>
          <a:p>
            <a:endParaRPr lang="en-US" altLang="en-US" sz="1400" dirty="0" smtClean="0"/>
          </a:p>
          <a:p>
            <a:r>
              <a:rPr lang="en-US" altLang="en-US" sz="1400" dirty="0" smtClean="0"/>
              <a:t> Also point out that when you report a hazard to OSHA, you are  NOT “telling on an organization”, </a:t>
            </a:r>
            <a:r>
              <a:rPr lang="en-US" altLang="en-US" sz="1400" b="1" dirty="0" smtClean="0"/>
              <a:t>you are reporting a hazard!</a:t>
            </a:r>
          </a:p>
          <a:p>
            <a:endParaRPr lang="en-US" altLang="en-US" sz="1400" b="1" dirty="0" smtClean="0"/>
          </a:p>
          <a:p>
            <a:r>
              <a:rPr lang="en-US" altLang="en-US" sz="1400" dirty="0" smtClean="0"/>
              <a:t>Read the slide and ask if there are any questions.</a:t>
            </a:r>
          </a:p>
          <a:p>
            <a:endParaRPr lang="en-US" altLang="en-US" sz="1400"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216A851-9C24-462C-A93D-E52FDAF4B0D7}" type="slidenum">
              <a:rPr lang="en-US" altLang="en-US"/>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2E901EC-6CB3-44BA-B24D-118CB0A1D5F8}" type="slidenum">
              <a:rPr lang="en-US" altLang="en-US"/>
              <a:pPr>
                <a:spcBef>
                  <a:spcPct val="0"/>
                </a:spcBef>
              </a:pPr>
              <a:t>8</a:t>
            </a:fld>
            <a:endParaRPr lang="en-US" altLang="en-US"/>
          </a:p>
        </p:txBody>
      </p:sp>
      <p:sp>
        <p:nvSpPr>
          <p:cNvPr id="44036" name="Content Placeholder 2"/>
          <p:cNvSpPr>
            <a:spLocks noGrp="1"/>
          </p:cNvSpPr>
          <p:nvPr>
            <p:ph type="body" idx="1"/>
          </p:nvPr>
        </p:nvSpPr>
        <p:spPr>
          <a:xfrm>
            <a:off x="708025" y="4451350"/>
            <a:ext cx="5654675"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t>Resolve With Your Company –</a:t>
            </a:r>
          </a:p>
          <a:p>
            <a:endParaRPr lang="en-US" altLang="en-US" sz="1400" b="1" dirty="0" smtClean="0"/>
          </a:p>
          <a:p>
            <a:r>
              <a:rPr lang="en-US" altLang="en-US" sz="1400" dirty="0" smtClean="0"/>
              <a:t>Have the participants read this page to themselves.  </a:t>
            </a:r>
          </a:p>
          <a:p>
            <a:endParaRPr lang="en-US" altLang="en-US" sz="1400" dirty="0" smtClean="0"/>
          </a:p>
          <a:p>
            <a:r>
              <a:rPr lang="en-US" altLang="en-US" sz="1400" dirty="0" smtClean="0"/>
              <a:t>Point out that when reporting a hazard, whether on-line or on the telephone, the information can be confidential.</a:t>
            </a:r>
          </a:p>
          <a:p>
            <a:endParaRPr lang="en-US" altLang="en-US" sz="1400" dirty="0" smtClean="0"/>
          </a:p>
          <a:p>
            <a:r>
              <a:rPr lang="en-US" altLang="en-US" sz="1400" dirty="0" smtClean="0"/>
              <a:t>Ask if there are any questions.</a:t>
            </a: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xfrm>
            <a:off x="495300" y="4451350"/>
            <a:ext cx="617220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smtClean="0"/>
              <a:t>Read the instructions on the page 9.</a:t>
            </a:r>
          </a:p>
          <a:p>
            <a:endParaRPr lang="en-US" altLang="en-US" sz="1400" dirty="0" smtClean="0"/>
          </a:p>
          <a:p>
            <a:r>
              <a:rPr lang="en-US" altLang="en-US" sz="1400" dirty="0" smtClean="0"/>
              <a:t>Explain that the purpose of this exercise is to know the material that was just covered well enough to ask pertinent questions.  Another purpose is to do a review of the material in this section.</a:t>
            </a:r>
          </a:p>
          <a:p>
            <a:r>
              <a:rPr lang="en-US" altLang="en-US" sz="1400" dirty="0" smtClean="0"/>
              <a:t>Reinforce that questions must come from the material found in pages 4 – 8.</a:t>
            </a:r>
          </a:p>
          <a:p>
            <a:endParaRPr lang="en-US" altLang="en-US" sz="1400" dirty="0" smtClean="0"/>
          </a:p>
          <a:p>
            <a:r>
              <a:rPr lang="en-US" altLang="en-US" sz="1400" dirty="0" smtClean="0"/>
              <a:t>Allow up to 5 minutes.</a:t>
            </a:r>
          </a:p>
          <a:p>
            <a:endParaRPr lang="en-US" altLang="en-US" sz="1400" dirty="0" smtClean="0"/>
          </a:p>
          <a:p>
            <a:r>
              <a:rPr lang="en-US" altLang="en-US" sz="1400" dirty="0" smtClean="0"/>
              <a:t>Ask volunteers to “stump the class”.  To be time appropriate, ask each team for one question only.  Allow 4 questions before you call an end to the exercise.</a:t>
            </a:r>
          </a:p>
          <a:p>
            <a:endParaRPr lang="en-US" altLang="en-US" sz="1400" dirty="0" smtClean="0"/>
          </a:p>
          <a:p>
            <a:r>
              <a:rPr lang="en-US" altLang="en-US" sz="1400" dirty="0" smtClean="0"/>
              <a:t>Acknowledge all participants.</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786E536-C691-4306-B0D9-2D12B2A15C08}" type="slidenum">
              <a:rPr lang="en-US" altLang="en-US"/>
              <a:pPr>
                <a:spcBef>
                  <a:spcPct val="0"/>
                </a:spcBef>
              </a:pPr>
              <a:t>9</a:t>
            </a:fld>
            <a:endParaRPr lang="en-US" altLang="en-US"/>
          </a:p>
        </p:txBody>
      </p:sp>
      <p:pic>
        <p:nvPicPr>
          <p:cNvPr id="460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4484688"/>
            <a:ext cx="623888"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3FEABDAE-6818-41AE-BE9C-B26ED6078258}" type="slidenum">
              <a:rPr lang="en-US" altLang="en-US"/>
              <a:pPr/>
              <a:t>‹#›</a:t>
            </a:fld>
            <a:endParaRPr lang="en-US" altLang="en-US"/>
          </a:p>
        </p:txBody>
      </p:sp>
    </p:spTree>
    <p:extLst>
      <p:ext uri="{BB962C8B-B14F-4D97-AF65-F5344CB8AC3E}">
        <p14:creationId xmlns:p14="http://schemas.microsoft.com/office/powerpoint/2010/main" val="116758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fld id="{A8FC2643-CEF5-4874-87D7-8E5F5510856D}" type="slidenum">
              <a:rPr lang="en-US" altLang="en-US"/>
              <a:pPr/>
              <a:t>‹#›</a:t>
            </a:fld>
            <a:endParaRPr lang="en-US" altLang="en-US"/>
          </a:p>
        </p:txBody>
      </p:sp>
    </p:spTree>
    <p:extLst>
      <p:ext uri="{BB962C8B-B14F-4D97-AF65-F5344CB8AC3E}">
        <p14:creationId xmlns:p14="http://schemas.microsoft.com/office/powerpoint/2010/main" val="298247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fld id="{5F55A48D-E656-41DA-90E3-B39DEB634ACB}" type="slidenum">
              <a:rPr lang="en-US" altLang="en-US"/>
              <a:pPr/>
              <a:t>‹#›</a:t>
            </a:fld>
            <a:endParaRPr lang="en-US" altLang="en-US"/>
          </a:p>
        </p:txBody>
      </p:sp>
    </p:spTree>
    <p:extLst>
      <p:ext uri="{BB962C8B-B14F-4D97-AF65-F5344CB8AC3E}">
        <p14:creationId xmlns:p14="http://schemas.microsoft.com/office/powerpoint/2010/main" val="2718249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1"/>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1"/>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9FDCC3FA-4854-4ACC-9B39-144DC5EAE054}" type="slidenum">
              <a:rPr lang="en-US" altLang="en-US"/>
              <a:pPr/>
              <a:t>‹#›</a:t>
            </a:fld>
            <a:endParaRPr lang="en-US" altLang="en-US"/>
          </a:p>
        </p:txBody>
      </p:sp>
    </p:spTree>
    <p:extLst>
      <p:ext uri="{BB962C8B-B14F-4D97-AF65-F5344CB8AC3E}">
        <p14:creationId xmlns:p14="http://schemas.microsoft.com/office/powerpoint/2010/main" val="1114539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600200"/>
            <a:ext cx="3810000" cy="4114800"/>
          </a:xfrm>
        </p:spPr>
        <p:txBody>
          <a:bodyPr/>
          <a:lstStyle/>
          <a:p>
            <a:pPr lvl="0"/>
            <a:endParaRPr lang="en-US" noProof="0" dirty="0" smtClean="0"/>
          </a:p>
        </p:txBody>
      </p:sp>
      <p:sp>
        <p:nvSpPr>
          <p:cNvPr id="5" name="Rectangle 4"/>
          <p:cNvSpPr>
            <a:spLocks noGrp="1" noChangeArrowheads="1"/>
          </p:cNvSpPr>
          <p:nvPr>
            <p:ph type="sldNum" sz="quarter" idx="10"/>
          </p:nvPr>
        </p:nvSpPr>
        <p:spPr/>
        <p:txBody>
          <a:bodyPr/>
          <a:lstStyle>
            <a:lvl1pPr>
              <a:defRPr/>
            </a:lvl1pPr>
          </a:lstStyle>
          <a:p>
            <a:fld id="{18E1B496-A7E5-46F6-9071-14B09A243317}" type="slidenum">
              <a:rPr lang="en-US" altLang="en-US"/>
              <a:pPr/>
              <a:t>‹#›</a:t>
            </a:fld>
            <a:endParaRPr lang="en-US" altLang="en-US"/>
          </a:p>
        </p:txBody>
      </p:sp>
    </p:spTree>
    <p:extLst>
      <p:ext uri="{BB962C8B-B14F-4D97-AF65-F5344CB8AC3E}">
        <p14:creationId xmlns:p14="http://schemas.microsoft.com/office/powerpoint/2010/main" val="3431256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fld id="{4232B064-94E8-42EF-80D9-DBCE1D9D13F2}" type="slidenum">
              <a:rPr lang="en-US" altLang="en-US"/>
              <a:pPr/>
              <a:t>‹#›</a:t>
            </a:fld>
            <a:endParaRPr lang="en-US" altLang="en-US"/>
          </a:p>
        </p:txBody>
      </p:sp>
    </p:spTree>
    <p:extLst>
      <p:ext uri="{BB962C8B-B14F-4D97-AF65-F5344CB8AC3E}">
        <p14:creationId xmlns:p14="http://schemas.microsoft.com/office/powerpoint/2010/main" val="60729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fld id="{1CFDF4D8-1820-4D89-98E9-6707763D6157}" type="slidenum">
              <a:rPr lang="en-US" altLang="en-US"/>
              <a:pPr/>
              <a:t>‹#›</a:t>
            </a:fld>
            <a:endParaRPr lang="en-US" altLang="en-US"/>
          </a:p>
        </p:txBody>
      </p:sp>
    </p:spTree>
    <p:extLst>
      <p:ext uri="{BB962C8B-B14F-4D97-AF65-F5344CB8AC3E}">
        <p14:creationId xmlns:p14="http://schemas.microsoft.com/office/powerpoint/2010/main" val="2892904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defRPr/>
            </a:lvl1pPr>
          </a:lstStyle>
          <a:p>
            <a:fld id="{D43F2D63-6E6D-4B78-9AA5-706849A37A71}" type="slidenum">
              <a:rPr lang="en-US" altLang="en-US"/>
              <a:pPr/>
              <a:t>‹#›</a:t>
            </a:fld>
            <a:endParaRPr lang="en-US" altLang="en-US"/>
          </a:p>
        </p:txBody>
      </p:sp>
    </p:spTree>
    <p:extLst>
      <p:ext uri="{BB962C8B-B14F-4D97-AF65-F5344CB8AC3E}">
        <p14:creationId xmlns:p14="http://schemas.microsoft.com/office/powerpoint/2010/main" val="208915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fld id="{3C67E143-6736-419F-A893-6B4D8BC9CE16}" type="slidenum">
              <a:rPr lang="en-US" altLang="en-US"/>
              <a:pPr/>
              <a:t>‹#›</a:t>
            </a:fld>
            <a:endParaRPr lang="en-US" altLang="en-US"/>
          </a:p>
        </p:txBody>
      </p:sp>
    </p:spTree>
    <p:extLst>
      <p:ext uri="{BB962C8B-B14F-4D97-AF65-F5344CB8AC3E}">
        <p14:creationId xmlns:p14="http://schemas.microsoft.com/office/powerpoint/2010/main" val="3302570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fld id="{C3DD5727-C220-4EB3-A85C-6A697D1B8D3B}" type="slidenum">
              <a:rPr lang="en-US" altLang="en-US"/>
              <a:pPr/>
              <a:t>‹#›</a:t>
            </a:fld>
            <a:endParaRPr lang="en-US" altLang="en-US"/>
          </a:p>
        </p:txBody>
      </p:sp>
    </p:spTree>
    <p:extLst>
      <p:ext uri="{BB962C8B-B14F-4D97-AF65-F5344CB8AC3E}">
        <p14:creationId xmlns:p14="http://schemas.microsoft.com/office/powerpoint/2010/main" val="2910602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fld id="{1D0C6B3F-CF0D-4059-92DC-6FC7348D3910}" type="slidenum">
              <a:rPr lang="en-US" altLang="en-US"/>
              <a:pPr/>
              <a:t>‹#›</a:t>
            </a:fld>
            <a:endParaRPr lang="en-US" altLang="en-US"/>
          </a:p>
        </p:txBody>
      </p:sp>
    </p:spTree>
    <p:extLst>
      <p:ext uri="{BB962C8B-B14F-4D97-AF65-F5344CB8AC3E}">
        <p14:creationId xmlns:p14="http://schemas.microsoft.com/office/powerpoint/2010/main" val="60996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fld id="{EC591114-44C5-4E3C-9421-35E23AB93991}" type="slidenum">
              <a:rPr lang="en-US" altLang="en-US"/>
              <a:pPr/>
              <a:t>‹#›</a:t>
            </a:fld>
            <a:endParaRPr lang="en-US" altLang="en-US"/>
          </a:p>
        </p:txBody>
      </p:sp>
    </p:spTree>
    <p:extLst>
      <p:ext uri="{BB962C8B-B14F-4D97-AF65-F5344CB8AC3E}">
        <p14:creationId xmlns:p14="http://schemas.microsoft.com/office/powerpoint/2010/main" val="2551059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fld id="{AE0A5707-A665-484E-9DF2-F1AA3B9C3E98}" type="slidenum">
              <a:rPr lang="en-US" altLang="en-US"/>
              <a:pPr/>
              <a:t>‹#›</a:t>
            </a:fld>
            <a:endParaRPr lang="en-US" altLang="en-US"/>
          </a:p>
        </p:txBody>
      </p:sp>
    </p:spTree>
    <p:extLst>
      <p:ext uri="{BB962C8B-B14F-4D97-AF65-F5344CB8AC3E}">
        <p14:creationId xmlns:p14="http://schemas.microsoft.com/office/powerpoint/2010/main" val="2521494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fld id="{D655B98F-C64E-417F-A516-79495D3152F8}" type="slidenum">
              <a:rPr lang="en-US" altLang="en-US"/>
              <a:pPr/>
              <a:t>‹#›</a:t>
            </a:fld>
            <a:endParaRPr lang="en-US" altLang="en-US"/>
          </a:p>
        </p:txBody>
      </p:sp>
    </p:spTree>
    <p:extLst>
      <p:ext uri="{BB962C8B-B14F-4D97-AF65-F5344CB8AC3E}">
        <p14:creationId xmlns:p14="http://schemas.microsoft.com/office/powerpoint/2010/main" val="2870817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3938969F-22C8-42BC-BC43-725F9F1B60AF}" type="slidenum">
              <a:rPr lang="en-US" altLang="en-US"/>
              <a:pPr/>
              <a:t>‹#›</a:t>
            </a:fld>
            <a:endParaRPr lang="en-US" altLang="en-US"/>
          </a:p>
        </p:txBody>
      </p:sp>
    </p:spTree>
    <p:extLst>
      <p:ext uri="{BB962C8B-B14F-4D97-AF65-F5344CB8AC3E}">
        <p14:creationId xmlns:p14="http://schemas.microsoft.com/office/powerpoint/2010/main" val="386468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fld id="{36B3B2CB-CCB3-4AE0-AC1D-2C4A8C477947}" type="slidenum">
              <a:rPr lang="en-US" altLang="en-US"/>
              <a:pPr/>
              <a:t>‹#›</a:t>
            </a:fld>
            <a:endParaRPr lang="en-US" altLang="en-US"/>
          </a:p>
        </p:txBody>
      </p:sp>
    </p:spTree>
    <p:extLst>
      <p:ext uri="{BB962C8B-B14F-4D97-AF65-F5344CB8AC3E}">
        <p14:creationId xmlns:p14="http://schemas.microsoft.com/office/powerpoint/2010/main" val="2065009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245225"/>
            <a:ext cx="6654800" cy="476250"/>
          </a:xfrm>
          <a:prstGeom prst="rect">
            <a:avLst/>
          </a:prstGeom>
        </p:spPr>
        <p:txBody>
          <a:bodyPr/>
          <a:lstStyle>
            <a:lvl1pPr eaLnBrk="1" hangingPunct="1">
              <a:defRPr>
                <a:solidFill>
                  <a:srgbClr val="000000"/>
                </a:solidFill>
                <a:latin typeface="Arial" charset="0"/>
              </a:defRPr>
            </a:lvl1pPr>
          </a:lstStyle>
          <a:p>
            <a:pPr>
              <a:defRPr/>
            </a:pPr>
            <a:endParaRPr lang="en-US"/>
          </a:p>
        </p:txBody>
      </p:sp>
      <p:sp>
        <p:nvSpPr>
          <p:cNvPr id="5" name="Rectangle 4"/>
          <p:cNvSpPr>
            <a:spLocks noGrp="1" noChangeArrowheads="1"/>
          </p:cNvSpPr>
          <p:nvPr>
            <p:ph type="sldNum" sz="quarter" idx="11"/>
          </p:nvPr>
        </p:nvSpPr>
        <p:spPr/>
        <p:txBody>
          <a:bodyPr/>
          <a:lstStyle>
            <a:lvl1pPr>
              <a:defRPr/>
            </a:lvl1pPr>
          </a:lstStyle>
          <a:p>
            <a:fld id="{32B888F2-BDE8-479D-A8F2-A655D338337C}" type="slidenum">
              <a:rPr lang="en-US" altLang="en-US"/>
              <a:pPr/>
              <a:t>‹#›</a:t>
            </a:fld>
            <a:endParaRPr lang="en-US" altLang="en-US"/>
          </a:p>
        </p:txBody>
      </p:sp>
    </p:spTree>
    <p:extLst>
      <p:ext uri="{BB962C8B-B14F-4D97-AF65-F5344CB8AC3E}">
        <p14:creationId xmlns:p14="http://schemas.microsoft.com/office/powerpoint/2010/main" val="492756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5F6621A5-DE21-4205-9F0D-DE9F9658EC3E}" type="slidenum">
              <a:rPr lang="en-US" altLang="en-US"/>
              <a:pPr/>
              <a:t>‹#›</a:t>
            </a:fld>
            <a:endParaRPr lang="en-US" altLang="en-US"/>
          </a:p>
        </p:txBody>
      </p:sp>
    </p:spTree>
    <p:extLst>
      <p:ext uri="{BB962C8B-B14F-4D97-AF65-F5344CB8AC3E}">
        <p14:creationId xmlns:p14="http://schemas.microsoft.com/office/powerpoint/2010/main" val="144761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7C254F24-4B48-489D-B4E0-DFF45AF09028}" type="slidenum">
              <a:rPr lang="en-US" altLang="en-US"/>
              <a:pPr/>
              <a:t>‹#›</a:t>
            </a:fld>
            <a:endParaRPr lang="en-US" altLang="en-US"/>
          </a:p>
        </p:txBody>
      </p:sp>
    </p:spTree>
    <p:extLst>
      <p:ext uri="{BB962C8B-B14F-4D97-AF65-F5344CB8AC3E}">
        <p14:creationId xmlns:p14="http://schemas.microsoft.com/office/powerpoint/2010/main" val="4256276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66627FE7-E802-435D-BC4A-E533DB3C4102}" type="slidenum">
              <a:rPr lang="en-US" altLang="en-US"/>
              <a:pPr/>
              <a:t>‹#›</a:t>
            </a:fld>
            <a:endParaRPr lang="en-US" altLang="en-US"/>
          </a:p>
        </p:txBody>
      </p:sp>
    </p:spTree>
    <p:extLst>
      <p:ext uri="{BB962C8B-B14F-4D97-AF65-F5344CB8AC3E}">
        <p14:creationId xmlns:p14="http://schemas.microsoft.com/office/powerpoint/2010/main" val="2977053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6781800" cy="476250"/>
          </a:xfrm>
          <a:prstGeom prst="rect">
            <a:avLst/>
          </a:prstGeom>
        </p:spPr>
        <p:txBody>
          <a:bodyPr/>
          <a:lstStyle>
            <a:lvl1pPr eaLnBrk="1" hangingPunct="1">
              <a:defRPr>
                <a:solidFill>
                  <a:srgbClr val="000000"/>
                </a:solidFill>
                <a:latin typeface="Arial" charset="0"/>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fld id="{264F1E7A-51AB-4A54-A217-2E678DC8E38C}" type="slidenum">
              <a:rPr lang="en-US" altLang="en-US"/>
              <a:pPr/>
              <a:t>‹#›</a:t>
            </a:fld>
            <a:endParaRPr lang="en-US" altLang="en-US"/>
          </a:p>
        </p:txBody>
      </p:sp>
    </p:spTree>
    <p:extLst>
      <p:ext uri="{BB962C8B-B14F-4D97-AF65-F5344CB8AC3E}">
        <p14:creationId xmlns:p14="http://schemas.microsoft.com/office/powerpoint/2010/main" val="41880962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FE028853-8363-4073-B781-0266880FD480}" type="slidenum">
              <a:rPr lang="en-US" altLang="en-US"/>
              <a:pPr/>
              <a:t>‹#›</a:t>
            </a:fld>
            <a:endParaRPr lang="en-US" altLang="en-US"/>
          </a:p>
        </p:txBody>
      </p:sp>
    </p:spTree>
    <p:extLst>
      <p:ext uri="{BB962C8B-B14F-4D97-AF65-F5344CB8AC3E}">
        <p14:creationId xmlns:p14="http://schemas.microsoft.com/office/powerpoint/2010/main" val="250733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D2293D31-99C3-44A0-A063-095106675750}" type="slidenum">
              <a:rPr lang="en-US" altLang="en-US"/>
              <a:pPr/>
              <a:t>‹#›</a:t>
            </a:fld>
            <a:endParaRPr lang="en-US" altLang="en-US"/>
          </a:p>
        </p:txBody>
      </p:sp>
    </p:spTree>
    <p:extLst>
      <p:ext uri="{BB962C8B-B14F-4D97-AF65-F5344CB8AC3E}">
        <p14:creationId xmlns:p14="http://schemas.microsoft.com/office/powerpoint/2010/main" val="4102146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9F8DC87B-9BF8-4177-B6C2-558D09C5EC2F}" type="slidenum">
              <a:rPr lang="en-US" altLang="en-US"/>
              <a:pPr/>
              <a:t>‹#›</a:t>
            </a:fld>
            <a:endParaRPr lang="en-US" altLang="en-US"/>
          </a:p>
        </p:txBody>
      </p:sp>
    </p:spTree>
    <p:extLst>
      <p:ext uri="{BB962C8B-B14F-4D97-AF65-F5344CB8AC3E}">
        <p14:creationId xmlns:p14="http://schemas.microsoft.com/office/powerpoint/2010/main" val="1125945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457200" y="6245225"/>
            <a:ext cx="6654800" cy="476250"/>
          </a:xfrm>
          <a:prstGeom prst="rect">
            <a:avLst/>
          </a:prstGeom>
        </p:spPr>
        <p:txBody>
          <a:bodyPr/>
          <a:lstStyle>
            <a:lvl1pPr>
              <a:defRPr>
                <a:latin typeface="Arial" panose="020B0604020202020204" pitchFamily="34" charset="0"/>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fld id="{B0FC287F-30FC-4FE4-BC3A-84D1DCD5F941}" type="slidenum">
              <a:rPr lang="en-US" altLang="en-US"/>
              <a:pPr/>
              <a:t>‹#›</a:t>
            </a:fld>
            <a:endParaRPr lang="en-US" altLang="en-US"/>
          </a:p>
        </p:txBody>
      </p:sp>
    </p:spTree>
    <p:extLst>
      <p:ext uri="{BB962C8B-B14F-4D97-AF65-F5344CB8AC3E}">
        <p14:creationId xmlns:p14="http://schemas.microsoft.com/office/powerpoint/2010/main" val="3441380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1"/>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1"/>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56DE018-2A9B-472A-A578-C87CD4329DD3}" type="slidenum">
              <a:rPr lang="en-US" altLang="en-US"/>
              <a:pPr/>
              <a:t>‹#›</a:t>
            </a:fld>
            <a:endParaRPr lang="en-US" altLang="en-US"/>
          </a:p>
        </p:txBody>
      </p:sp>
    </p:spTree>
    <p:extLst>
      <p:ext uri="{BB962C8B-B14F-4D97-AF65-F5344CB8AC3E}">
        <p14:creationId xmlns:p14="http://schemas.microsoft.com/office/powerpoint/2010/main" val="3560520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7976AF9C-B60A-4A4A-A7E6-669605239EDF}" type="slidenum">
              <a:rPr lang="en-US" altLang="en-US"/>
              <a:pPr/>
              <a:t>‹#›</a:t>
            </a:fld>
            <a:endParaRPr lang="en-US" altLang="en-US"/>
          </a:p>
        </p:txBody>
      </p:sp>
    </p:spTree>
    <p:extLst>
      <p:ext uri="{BB962C8B-B14F-4D97-AF65-F5344CB8AC3E}">
        <p14:creationId xmlns:p14="http://schemas.microsoft.com/office/powerpoint/2010/main" val="3262185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FE77133B-72B7-4638-80EA-37163D70AFE7}" type="slidenum">
              <a:rPr lang="en-US" altLang="en-US"/>
              <a:pPr/>
              <a:t>‹#›</a:t>
            </a:fld>
            <a:endParaRPr lang="en-US" altLang="en-US"/>
          </a:p>
        </p:txBody>
      </p:sp>
    </p:spTree>
    <p:extLst>
      <p:ext uri="{BB962C8B-B14F-4D97-AF65-F5344CB8AC3E}">
        <p14:creationId xmlns:p14="http://schemas.microsoft.com/office/powerpoint/2010/main" val="1156987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D60A2B84-3EB7-484D-8001-F3D68FFD7E6F}" type="slidenum">
              <a:rPr lang="en-US" altLang="en-US"/>
              <a:pPr/>
              <a:t>‹#›</a:t>
            </a:fld>
            <a:endParaRPr lang="en-US" altLang="en-US"/>
          </a:p>
        </p:txBody>
      </p:sp>
    </p:spTree>
    <p:extLst>
      <p:ext uri="{BB962C8B-B14F-4D97-AF65-F5344CB8AC3E}">
        <p14:creationId xmlns:p14="http://schemas.microsoft.com/office/powerpoint/2010/main" val="2049993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1A1B055-5835-4D53-BA5F-CF6AA7FBEE40}" type="slidenum">
              <a:rPr lang="en-US" altLang="en-US"/>
              <a:pPr/>
              <a:t>‹#›</a:t>
            </a:fld>
            <a:endParaRPr lang="en-US" altLang="en-US"/>
          </a:p>
        </p:txBody>
      </p:sp>
    </p:spTree>
    <p:extLst>
      <p:ext uri="{BB962C8B-B14F-4D97-AF65-F5344CB8AC3E}">
        <p14:creationId xmlns:p14="http://schemas.microsoft.com/office/powerpoint/2010/main" val="5305813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98371F9D-39DF-438A-BCA0-26EBCF6D4D39}" type="slidenum">
              <a:rPr lang="en-US" altLang="en-US"/>
              <a:pPr/>
              <a:t>‹#›</a:t>
            </a:fld>
            <a:endParaRPr lang="en-US" altLang="en-US"/>
          </a:p>
        </p:txBody>
      </p:sp>
    </p:spTree>
    <p:extLst>
      <p:ext uri="{BB962C8B-B14F-4D97-AF65-F5344CB8AC3E}">
        <p14:creationId xmlns:p14="http://schemas.microsoft.com/office/powerpoint/2010/main" val="2909523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A595C71F-0852-4BFA-8A20-A22DF41A81EC}" type="slidenum">
              <a:rPr lang="en-US" altLang="en-US"/>
              <a:pPr/>
              <a:t>‹#›</a:t>
            </a:fld>
            <a:endParaRPr lang="en-US" altLang="en-US"/>
          </a:p>
        </p:txBody>
      </p:sp>
    </p:spTree>
    <p:extLst>
      <p:ext uri="{BB962C8B-B14F-4D97-AF65-F5344CB8AC3E}">
        <p14:creationId xmlns:p14="http://schemas.microsoft.com/office/powerpoint/2010/main" val="2551273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2E75FDAE-4537-4BD2-9F63-894300F90DD6}" type="slidenum">
              <a:rPr lang="en-US" altLang="en-US"/>
              <a:pPr/>
              <a:t>‹#›</a:t>
            </a:fld>
            <a:endParaRPr lang="en-US" altLang="en-US"/>
          </a:p>
        </p:txBody>
      </p:sp>
    </p:spTree>
    <p:extLst>
      <p:ext uri="{BB962C8B-B14F-4D97-AF65-F5344CB8AC3E}">
        <p14:creationId xmlns:p14="http://schemas.microsoft.com/office/powerpoint/2010/main" val="760627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1"/>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CB97485A-1758-49FE-8145-4AB0CE8BA0E6}" type="slidenum">
              <a:rPr lang="en-US" altLang="en-US"/>
              <a:pPr/>
              <a:t>‹#›</a:t>
            </a:fld>
            <a:endParaRPr lang="en-US" altLang="en-US"/>
          </a:p>
        </p:txBody>
      </p:sp>
    </p:spTree>
    <p:extLst>
      <p:ext uri="{BB962C8B-B14F-4D97-AF65-F5344CB8AC3E}">
        <p14:creationId xmlns:p14="http://schemas.microsoft.com/office/powerpoint/2010/main" val="23473358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1"/>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1"/>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E6841D11-5B7A-46D5-BF5A-D4E19A5FE10D}" type="slidenum">
              <a:rPr lang="en-US" altLang="en-US"/>
              <a:pPr/>
              <a:t>‹#›</a:t>
            </a:fld>
            <a:endParaRPr lang="en-US" altLang="en-US"/>
          </a:p>
        </p:txBody>
      </p:sp>
    </p:spTree>
    <p:extLst>
      <p:ext uri="{BB962C8B-B14F-4D97-AF65-F5344CB8AC3E}">
        <p14:creationId xmlns:p14="http://schemas.microsoft.com/office/powerpoint/2010/main" val="6412480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600200"/>
            <a:ext cx="3810000" cy="4114800"/>
          </a:xfrm>
        </p:spPr>
        <p:txBody>
          <a:bodyPr/>
          <a:lstStyle/>
          <a:p>
            <a:pPr lvl="0"/>
            <a:endParaRPr lang="en-US" noProof="0" dirty="0" smtClean="0"/>
          </a:p>
        </p:txBody>
      </p:sp>
      <p:sp>
        <p:nvSpPr>
          <p:cNvPr id="5" name="Rectangle 6"/>
          <p:cNvSpPr>
            <a:spLocks noGrp="1" noChangeArrowheads="1"/>
          </p:cNvSpPr>
          <p:nvPr>
            <p:ph type="sldNum" sz="quarter" idx="10"/>
          </p:nvPr>
        </p:nvSpPr>
        <p:spPr>
          <a:ln/>
        </p:spPr>
        <p:txBody>
          <a:bodyPr/>
          <a:lstStyle>
            <a:lvl1pPr>
              <a:defRPr/>
            </a:lvl1pPr>
          </a:lstStyle>
          <a:p>
            <a:fld id="{650EE80E-815B-4B32-BB80-C9D85056E8B2}" type="slidenum">
              <a:rPr lang="en-US" altLang="en-US"/>
              <a:pPr/>
              <a:t>‹#›</a:t>
            </a:fld>
            <a:endParaRPr lang="en-US" altLang="en-US"/>
          </a:p>
        </p:txBody>
      </p:sp>
    </p:spTree>
    <p:extLst>
      <p:ext uri="{BB962C8B-B14F-4D97-AF65-F5344CB8AC3E}">
        <p14:creationId xmlns:p14="http://schemas.microsoft.com/office/powerpoint/2010/main" val="3777845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fld id="{408AF7AC-5826-42A5-9D5C-FBAE0A5FB474}" type="slidenum">
              <a:rPr lang="en-US" altLang="en-US"/>
              <a:pPr/>
              <a:t>‹#›</a:t>
            </a:fld>
            <a:endParaRPr lang="en-US" altLang="en-US"/>
          </a:p>
        </p:txBody>
      </p:sp>
    </p:spTree>
    <p:extLst>
      <p:ext uri="{BB962C8B-B14F-4D97-AF65-F5344CB8AC3E}">
        <p14:creationId xmlns:p14="http://schemas.microsoft.com/office/powerpoint/2010/main" val="75867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fld id="{573D65E1-CBE7-465C-B585-7DA7A162F419}" type="slidenum">
              <a:rPr lang="en-US" altLang="en-US"/>
              <a:pPr/>
              <a:t>‹#›</a:t>
            </a:fld>
            <a:endParaRPr lang="en-US" altLang="en-US"/>
          </a:p>
        </p:txBody>
      </p:sp>
    </p:spTree>
    <p:extLst>
      <p:ext uri="{BB962C8B-B14F-4D97-AF65-F5344CB8AC3E}">
        <p14:creationId xmlns:p14="http://schemas.microsoft.com/office/powerpoint/2010/main" val="314434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fld id="{C65E3C72-5359-4E30-B1C3-6A1F9951BD04}" type="slidenum">
              <a:rPr lang="en-US" altLang="en-US"/>
              <a:pPr/>
              <a:t>‹#›</a:t>
            </a:fld>
            <a:endParaRPr lang="en-US" altLang="en-US"/>
          </a:p>
        </p:txBody>
      </p:sp>
    </p:spTree>
    <p:extLst>
      <p:ext uri="{BB962C8B-B14F-4D97-AF65-F5344CB8AC3E}">
        <p14:creationId xmlns:p14="http://schemas.microsoft.com/office/powerpoint/2010/main" val="18789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fld id="{615709E3-1193-4FFF-99E7-CE62B4432FCF}" type="slidenum">
              <a:rPr lang="en-US" altLang="en-US"/>
              <a:pPr/>
              <a:t>‹#›</a:t>
            </a:fld>
            <a:endParaRPr lang="en-US" altLang="en-US"/>
          </a:p>
        </p:txBody>
      </p:sp>
    </p:spTree>
    <p:extLst>
      <p:ext uri="{BB962C8B-B14F-4D97-AF65-F5344CB8AC3E}">
        <p14:creationId xmlns:p14="http://schemas.microsoft.com/office/powerpoint/2010/main" val="370969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fld id="{2DC172D1-92B5-42CB-BC82-E83DDACF6747}" type="slidenum">
              <a:rPr lang="en-US" altLang="en-US"/>
              <a:pPr/>
              <a:t>‹#›</a:t>
            </a:fld>
            <a:endParaRPr lang="en-US" altLang="en-US"/>
          </a:p>
        </p:txBody>
      </p:sp>
    </p:spTree>
    <p:extLst>
      <p:ext uri="{BB962C8B-B14F-4D97-AF65-F5344CB8AC3E}">
        <p14:creationId xmlns:p14="http://schemas.microsoft.com/office/powerpoint/2010/main" val="317732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7640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665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B005869-8007-4959-87E4-0EE7E98134E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33" r:id="rId1"/>
    <p:sldLayoutId id="2147485354" r:id="rId2"/>
    <p:sldLayoutId id="2147485334" r:id="rId3"/>
    <p:sldLayoutId id="2147485335" r:id="rId4"/>
    <p:sldLayoutId id="2147485336" r:id="rId5"/>
    <p:sldLayoutId id="2147485337" r:id="rId6"/>
    <p:sldLayoutId id="2147485355" r:id="rId7"/>
    <p:sldLayoutId id="2147485356" r:id="rId8"/>
    <p:sldLayoutId id="2147485357" r:id="rId9"/>
    <p:sldLayoutId id="2147485358" r:id="rId10"/>
    <p:sldLayoutId id="2147485359" r:id="rId11"/>
    <p:sldLayoutId id="2147485338" r:id="rId12"/>
    <p:sldLayoutId id="2147485360" r:id="rId13"/>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73355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665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DA4150A6-1B9F-4867-8E78-78B92985C6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61" r:id="rId1"/>
    <p:sldLayoutId id="2147485362" r:id="rId2"/>
    <p:sldLayoutId id="2147485363" r:id="rId3"/>
    <p:sldLayoutId id="2147485364" r:id="rId4"/>
    <p:sldLayoutId id="2147485365" r:id="rId5"/>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73355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665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B1C429F8-0684-4931-95DA-5D6923E2144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66" r:id="rId1"/>
    <p:sldLayoutId id="2147485367" r:id="rId2"/>
    <p:sldLayoutId id="2147485368" r:id="rId3"/>
    <p:sldLayoutId id="2147485369" r:id="rId4"/>
    <p:sldLayoutId id="2147485370" r:id="rId5"/>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73355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14497933-901F-4AD2-9DCA-862555243F7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71" r:id="rId1"/>
    <p:sldLayoutId id="2147485339" r:id="rId2"/>
    <p:sldLayoutId id="2147485340" r:id="rId3"/>
    <p:sldLayoutId id="2147485341" r:id="rId4"/>
    <p:sldLayoutId id="2147485372" r:id="rId5"/>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7640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D6B46A33-0604-4A55-B779-2E42FDBF2D0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42" r:id="rId1"/>
    <p:sldLayoutId id="2147485343" r:id="rId2"/>
    <p:sldLayoutId id="2147485373" r:id="rId3"/>
    <p:sldLayoutId id="2147485344" r:id="rId4"/>
    <p:sldLayoutId id="2147485345" r:id="rId5"/>
    <p:sldLayoutId id="2147485346" r:id="rId6"/>
    <p:sldLayoutId id="2147485347" r:id="rId7"/>
    <p:sldLayoutId id="2147485348" r:id="rId8"/>
    <p:sldLayoutId id="2147485349" r:id="rId9"/>
    <p:sldLayoutId id="2147485350" r:id="rId10"/>
    <p:sldLayoutId id="2147485351" r:id="rId11"/>
    <p:sldLayoutId id="2147485352" r:id="rId12"/>
    <p:sldLayoutId id="2147485353" r:id="rId13"/>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www.osha.gov/pls/oshaweb/owasrch.search_form?p_doc_type=STANDARDS&amp;p_toc_level=0&amp;p_keyvalue="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txBox="1">
            <a:spLocks noGrp="1"/>
          </p:cNvSpPr>
          <p:nvPr/>
        </p:nvSpPr>
        <p:spPr bwMode="auto">
          <a:xfrm>
            <a:off x="6934200" y="6273800"/>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a:t>1</a:t>
            </a:r>
          </a:p>
        </p:txBody>
      </p:sp>
      <p:sp>
        <p:nvSpPr>
          <p:cNvPr id="28678" name="Rectangle 8"/>
          <p:cNvSpPr>
            <a:spLocks noChangeArrowheads="1"/>
          </p:cNvSpPr>
          <p:nvPr/>
        </p:nvSpPr>
        <p:spPr bwMode="auto">
          <a:xfrm>
            <a:off x="582613" y="5688013"/>
            <a:ext cx="800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ja-JP" sz="900">
                <a:ea typeface="MS PGothic" pitchFamily="34" charset="-128"/>
              </a:rPr>
              <a:t>This material was produced under grant </a:t>
            </a:r>
            <a:r>
              <a:rPr lang="en-US" altLang="en-US" sz="900">
                <a:ea typeface="MS PGothic" pitchFamily="34" charset="-128"/>
              </a:rPr>
              <a:t>SH-29629-SH16 </a:t>
            </a:r>
            <a:r>
              <a:rPr lang="en-US" altLang="ja-JP" sz="900">
                <a:ea typeface="MS PGothic" pitchFamily="34" charset="-128"/>
              </a:rPr>
              <a:t> from the Occupational Safety and Health Administration, U.S. Department of Labor.  It does not necessarily reflect the views or policies of the U.S. Department of Labor, nor does mention of trade names, commercial products or </a:t>
            </a:r>
          </a:p>
          <a:p>
            <a:pPr eaLnBrk="1" hangingPunct="1">
              <a:spcBef>
                <a:spcPct val="0"/>
              </a:spcBef>
              <a:buFontTx/>
              <a:buNone/>
            </a:pPr>
            <a:r>
              <a:rPr lang="en-US" altLang="ja-JP" sz="900">
                <a:ea typeface="MS PGothic" pitchFamily="34" charset="-128"/>
              </a:rPr>
              <a:t>organizations imply endorsement by the U.S. Government.</a:t>
            </a:r>
            <a:endParaRPr lang="en-US" altLang="en-US" sz="90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13" y="0"/>
            <a:ext cx="9144000" cy="6858000"/>
          </a:xfrm>
          <a:prstGeom prst="rect">
            <a:avLst/>
          </a:prstGeom>
        </p:spPr>
      </p:pic>
      <p:sp>
        <p:nvSpPr>
          <p:cNvPr id="4" name="TextBox 3"/>
          <p:cNvSpPr txBox="1"/>
          <p:nvPr/>
        </p:nvSpPr>
        <p:spPr>
          <a:xfrm>
            <a:off x="2895600" y="3962400"/>
            <a:ext cx="5029200" cy="1569660"/>
          </a:xfrm>
          <a:prstGeom prst="rect">
            <a:avLst/>
          </a:prstGeom>
          <a:solidFill>
            <a:schemeClr val="accent2">
              <a:lumMod val="20000"/>
              <a:lumOff val="80000"/>
            </a:schemeClr>
          </a:solidFill>
        </p:spPr>
        <p:txBody>
          <a:bodyPr wrap="square" rtlCol="0">
            <a:spAutoFit/>
          </a:bodyPr>
          <a:lstStyle/>
          <a:p>
            <a:pPr algn="ctr"/>
            <a:r>
              <a:rPr lang="en-US" sz="3200" dirty="0" smtClean="0"/>
              <a:t>Developed by the Port of San Diego Ship Repair Association</a:t>
            </a:r>
            <a:endParaRPr lang="en-US" sz="3200" dirty="0"/>
          </a:p>
        </p:txBody>
      </p:sp>
      <p:sp>
        <p:nvSpPr>
          <p:cNvPr id="5" name="Title 4"/>
          <p:cNvSpPr>
            <a:spLocks noGrp="1"/>
          </p:cNvSpPr>
          <p:nvPr>
            <p:ph type="title"/>
          </p:nvPr>
        </p:nvSpPr>
        <p:spPr>
          <a:xfrm>
            <a:off x="468313" y="152400"/>
            <a:ext cx="8229600" cy="258762"/>
          </a:xfrm>
        </p:spPr>
        <p:txBody>
          <a:bodyPr/>
          <a:lstStyle/>
          <a:p>
            <a:r>
              <a:rPr lang="en-US" sz="800" dirty="0" smtClean="0">
                <a:solidFill>
                  <a:schemeClr val="bg1"/>
                </a:solidFill>
              </a:rPr>
              <a:t>Title page</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altLang="en-US" smtClean="0"/>
              <a:t>Introduction</a:t>
            </a:r>
          </a:p>
        </p:txBody>
      </p:sp>
      <p:pic>
        <p:nvPicPr>
          <p:cNvPr id="47107" name="Picture 2" title="Photo of a risk ahead road sig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1447800"/>
            <a:ext cx="5562600" cy="4664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710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0A2AD87-C3B3-487D-9D1F-A903D6B16BB6}" type="slidenum">
              <a:rPr lang="en-US" altLang="en-US" sz="1400"/>
              <a:pPr>
                <a:spcBef>
                  <a:spcPct val="0"/>
                </a:spcBef>
                <a:buFontTx/>
                <a:buNone/>
              </a:pPr>
              <a:t>10</a:t>
            </a:fld>
            <a:endParaRPr lang="en-US" altLang="en-US" sz="140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C15F6D30-6D50-4C5B-9411-468670626264}" type="slidenum">
              <a:rPr lang="en-US" altLang="en-US" sz="1400"/>
              <a:pPr algn="r" eaLnBrk="1" hangingPunct="1">
                <a:spcBef>
                  <a:spcPct val="0"/>
                </a:spcBef>
                <a:buFontTx/>
                <a:buNone/>
              </a:pPr>
              <a:t>11</a:t>
            </a:fld>
            <a:endParaRPr lang="en-US" altLang="en-US" sz="1400"/>
          </a:p>
        </p:txBody>
      </p:sp>
      <p:sp>
        <p:nvSpPr>
          <p:cNvPr id="8196" name="Rectangle 3"/>
          <p:cNvSpPr>
            <a:spLocks noGrp="1" noChangeArrowheads="1"/>
          </p:cNvSpPr>
          <p:nvPr>
            <p:ph idx="1"/>
          </p:nvPr>
        </p:nvSpPr>
        <p:spPr/>
        <p:txBody>
          <a:bodyPr/>
          <a:lstStyle/>
          <a:p>
            <a:pPr marL="0" indent="0" eaLnBrk="1" hangingPunct="1">
              <a:lnSpc>
                <a:spcPct val="90000"/>
              </a:lnSpc>
              <a:buFontTx/>
              <a:buNone/>
              <a:defRPr/>
            </a:pPr>
            <a:endParaRPr lang="en-US" b="1" dirty="0" smtClean="0"/>
          </a:p>
          <a:p>
            <a:pPr eaLnBrk="1" hangingPunct="1">
              <a:lnSpc>
                <a:spcPct val="90000"/>
              </a:lnSpc>
              <a:defRPr/>
            </a:pPr>
            <a:r>
              <a:rPr lang="en-US" dirty="0" smtClean="0"/>
              <a:t>The following pages contain definitions associated with hazard assessment and controls used in shipyards.  </a:t>
            </a:r>
          </a:p>
          <a:p>
            <a:pPr eaLnBrk="1" hangingPunct="1">
              <a:lnSpc>
                <a:spcPct val="90000"/>
              </a:lnSpc>
              <a:defRPr/>
            </a:pPr>
            <a:endParaRPr lang="en-US" dirty="0" smtClean="0"/>
          </a:p>
          <a:p>
            <a:pPr eaLnBrk="1" hangingPunct="1">
              <a:lnSpc>
                <a:spcPct val="90000"/>
              </a:lnSpc>
              <a:defRPr/>
            </a:pPr>
            <a:r>
              <a:rPr lang="en-US" dirty="0" smtClean="0"/>
              <a:t>As we go through each lesson, look for these terms being used! </a:t>
            </a:r>
          </a:p>
        </p:txBody>
      </p:sp>
      <p:sp>
        <p:nvSpPr>
          <p:cNvPr id="4915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5759C8A-E68B-4AA9-97BA-3C6BAC2950CA}" type="slidenum">
              <a:rPr lang="en-US" altLang="en-US" sz="1400"/>
              <a:pPr>
                <a:spcBef>
                  <a:spcPct val="0"/>
                </a:spcBef>
                <a:buFontTx/>
                <a:buNone/>
              </a:pPr>
              <a:t>11</a:t>
            </a:fld>
            <a:endParaRPr lang="en-US" altLang="en-US" sz="1400"/>
          </a:p>
        </p:txBody>
      </p:sp>
      <p:sp>
        <p:nvSpPr>
          <p:cNvPr id="3" name="Title 2"/>
          <p:cNvSpPr>
            <a:spLocks noGrp="1"/>
          </p:cNvSpPr>
          <p:nvPr>
            <p:ph type="title"/>
          </p:nvPr>
        </p:nvSpPr>
        <p:spPr>
          <a:xfrm>
            <a:off x="341644" y="685800"/>
            <a:ext cx="8229600" cy="762000"/>
          </a:xfrm>
        </p:spPr>
        <p:txBody>
          <a:bodyPr/>
          <a:lstStyle/>
          <a:p>
            <a:r>
              <a:rPr lang="en-US" dirty="0" smtClean="0"/>
              <a:t>Definitions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altLang="en-US" smtClean="0"/>
              <a:t>Definitions Continued</a:t>
            </a:r>
          </a:p>
        </p:txBody>
      </p:sp>
      <p:sp>
        <p:nvSpPr>
          <p:cNvPr id="51203" name="AutoShape 6" descr="http://www.piblawg.co.uk/image.axd?picture=2012%2F5%2Fpedestrian-crossing.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51204" name="Picture 4" descr="MPj0439339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828800"/>
            <a:ext cx="8229600" cy="4229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0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E44ED13-0188-4944-93BC-DA928E5BCDA2}" type="slidenum">
              <a:rPr lang="en-US" altLang="en-US" sz="1400"/>
              <a:pPr>
                <a:spcBef>
                  <a:spcPct val="0"/>
                </a:spcBef>
                <a:buFontTx/>
                <a:buNone/>
              </a:pPr>
              <a:t>12</a:t>
            </a:fld>
            <a:endParaRPr lang="en-US" altLang="en-US" sz="140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altLang="en-US" smtClean="0"/>
              <a:t>Hazards and Risk</a:t>
            </a:r>
          </a:p>
        </p:txBody>
      </p:sp>
      <p:sp>
        <p:nvSpPr>
          <p:cNvPr id="53251" name="AutoShape 6" descr="http://www.piblawg.co.uk/image.axd?picture=2012%2F5%2Fpedestrian-crossing.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53252" name="Picture 7" title="Image of a walking haz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1524000"/>
            <a:ext cx="4191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25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3DA32FE-ADF3-42AE-9D09-DBEC8C223018}" type="slidenum">
              <a:rPr lang="en-US" altLang="en-US" sz="1400"/>
              <a:pPr>
                <a:spcBef>
                  <a:spcPct val="0"/>
                </a:spcBef>
                <a:buFontTx/>
                <a:buNone/>
              </a:pPr>
              <a:t>13</a:t>
            </a:fld>
            <a:endParaRPr lang="en-US" altLang="en-US" sz="140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altLang="en-US" smtClean="0"/>
              <a:t>Hazards and Risk Exercise</a:t>
            </a:r>
          </a:p>
        </p:txBody>
      </p:sp>
      <p:graphicFrame>
        <p:nvGraphicFramePr>
          <p:cNvPr id="8" name="Table 7" title="Image of hazards and risk exercise table"/>
          <p:cNvGraphicFramePr>
            <a:graphicFrameLocks noGrp="1"/>
          </p:cNvGraphicFramePr>
          <p:nvPr>
            <p:extLst>
              <p:ext uri="{D42A27DB-BD31-4B8C-83A1-F6EECF244321}">
                <p14:modId xmlns:p14="http://schemas.microsoft.com/office/powerpoint/2010/main" val="3412018494"/>
              </p:ext>
            </p:extLst>
          </p:nvPr>
        </p:nvGraphicFramePr>
        <p:xfrm>
          <a:off x="838200" y="1600200"/>
          <a:ext cx="7543801" cy="4419600"/>
        </p:xfrm>
        <a:graphic>
          <a:graphicData uri="http://schemas.openxmlformats.org/drawingml/2006/table">
            <a:tbl>
              <a:tblPr firstRow="1" bandRow="1">
                <a:tableStyleId>{5C22544A-7EE6-4342-B048-85BDC9FD1C3A}</a:tableStyleId>
              </a:tblPr>
              <a:tblGrid>
                <a:gridCol w="1946787"/>
                <a:gridCol w="1703439"/>
                <a:gridCol w="1460091"/>
                <a:gridCol w="1460091"/>
                <a:gridCol w="973393"/>
              </a:tblGrid>
              <a:tr h="659809">
                <a:tc>
                  <a:txBody>
                    <a:bodyPr/>
                    <a:lstStyle/>
                    <a:p>
                      <a:r>
                        <a:rPr lang="en-US" sz="1200" dirty="0" smtClean="0">
                          <a:solidFill>
                            <a:schemeClr val="tx1"/>
                          </a:solidFill>
                        </a:rPr>
                        <a:t>A. Situation/Act</a:t>
                      </a:r>
                      <a:endParaRPr lang="en-US" sz="1200" dirty="0">
                        <a:solidFill>
                          <a:schemeClr val="tx1"/>
                        </a:solidFill>
                      </a:endParaRPr>
                    </a:p>
                  </a:txBody>
                  <a:tcPr>
                    <a:solidFill>
                      <a:schemeClr val="bg1">
                        <a:lumMod val="65000"/>
                      </a:schemeClr>
                    </a:solidFill>
                  </a:tcPr>
                </a:tc>
                <a:tc>
                  <a:txBody>
                    <a:bodyPr/>
                    <a:lstStyle/>
                    <a:p>
                      <a:r>
                        <a:rPr lang="en-US" sz="1200" dirty="0" smtClean="0">
                          <a:solidFill>
                            <a:schemeClr val="tx1"/>
                          </a:solidFill>
                        </a:rPr>
                        <a:t>B. Hazards</a:t>
                      </a:r>
                      <a:endParaRPr lang="en-US" sz="1200" dirty="0">
                        <a:solidFill>
                          <a:schemeClr val="tx1"/>
                        </a:solidFill>
                      </a:endParaRPr>
                    </a:p>
                  </a:txBody>
                  <a:tcPr>
                    <a:solidFill>
                      <a:schemeClr val="bg1">
                        <a:lumMod val="65000"/>
                      </a:schemeClr>
                    </a:solidFill>
                  </a:tcPr>
                </a:tc>
                <a:tc>
                  <a:txBody>
                    <a:bodyPr/>
                    <a:lstStyle/>
                    <a:p>
                      <a:r>
                        <a:rPr lang="en-US" sz="1200" dirty="0" smtClean="0">
                          <a:solidFill>
                            <a:schemeClr val="tx1"/>
                          </a:solidFill>
                        </a:rPr>
                        <a:t>C. Severity</a:t>
                      </a:r>
                      <a:endParaRPr lang="en-US" sz="1200" dirty="0">
                        <a:solidFill>
                          <a:schemeClr val="tx1"/>
                        </a:solidFill>
                      </a:endParaRPr>
                    </a:p>
                  </a:txBody>
                  <a:tcPr>
                    <a:solidFill>
                      <a:schemeClr val="bg1">
                        <a:lumMod val="65000"/>
                      </a:schemeClr>
                    </a:solidFill>
                  </a:tcPr>
                </a:tc>
                <a:tc>
                  <a:txBody>
                    <a:bodyPr/>
                    <a:lstStyle/>
                    <a:p>
                      <a:r>
                        <a:rPr lang="en-US" sz="1200" dirty="0" smtClean="0">
                          <a:solidFill>
                            <a:schemeClr val="tx1"/>
                          </a:solidFill>
                        </a:rPr>
                        <a:t>D. </a:t>
                      </a:r>
                      <a:r>
                        <a:rPr lang="en-US" sz="1000" dirty="0" smtClean="0">
                          <a:solidFill>
                            <a:schemeClr val="tx1"/>
                          </a:solidFill>
                        </a:rPr>
                        <a:t>Likelihood</a:t>
                      </a:r>
                      <a:endParaRPr lang="en-US" sz="1000" dirty="0">
                        <a:solidFill>
                          <a:schemeClr val="tx1"/>
                        </a:solidFill>
                      </a:endParaRPr>
                    </a:p>
                  </a:txBody>
                  <a:tcPr>
                    <a:solidFill>
                      <a:schemeClr val="bg1">
                        <a:lumMod val="65000"/>
                      </a:schemeClr>
                    </a:solidFill>
                  </a:tcPr>
                </a:tc>
                <a:tc>
                  <a:txBody>
                    <a:bodyPr/>
                    <a:lstStyle/>
                    <a:p>
                      <a:r>
                        <a:rPr lang="en-US" sz="1200" dirty="0" smtClean="0">
                          <a:solidFill>
                            <a:schemeClr val="tx1"/>
                          </a:solidFill>
                        </a:rPr>
                        <a:t>E. Risk</a:t>
                      </a:r>
                      <a:endParaRPr lang="en-US" sz="1200" dirty="0">
                        <a:solidFill>
                          <a:schemeClr val="tx1"/>
                        </a:solidFill>
                      </a:endParaRPr>
                    </a:p>
                  </a:txBody>
                  <a:tcPr>
                    <a:solidFill>
                      <a:schemeClr val="bg1">
                        <a:lumMod val="65000"/>
                      </a:schemeClr>
                    </a:solidFill>
                  </a:tcPr>
                </a:tc>
              </a:tr>
              <a:tr h="659809">
                <a:tc>
                  <a:txBody>
                    <a:bodyPr/>
                    <a:lstStyle/>
                    <a:p>
                      <a:r>
                        <a:rPr lang="en-US" sz="1200" dirty="0" smtClean="0"/>
                        <a:t>Crossing country road</a:t>
                      </a:r>
                      <a:endParaRPr lang="en-US" sz="1200" dirty="0"/>
                    </a:p>
                  </a:txBody>
                  <a:tcPr marT="45700" marB="45700">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r>
              <a:tr h="813391">
                <a:tc>
                  <a:txBody>
                    <a:bodyPr/>
                    <a:lstStyle/>
                    <a:p>
                      <a:r>
                        <a:rPr lang="en-US" sz="1200" dirty="0" smtClean="0"/>
                        <a:t>Crossing street from</a:t>
                      </a:r>
                      <a:r>
                        <a:rPr lang="en-US" sz="1200" baseline="0" dirty="0" smtClean="0"/>
                        <a:t> shipyard to your car</a:t>
                      </a:r>
                      <a:endParaRPr lang="en-US" sz="1200" dirty="0"/>
                    </a:p>
                  </a:txBody>
                  <a:tcPr marT="45700" marB="45700"/>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813391">
                <a:tc>
                  <a:txBody>
                    <a:bodyPr/>
                    <a:lstStyle/>
                    <a:p>
                      <a:endParaRPr lang="en-US" sz="1200" dirty="0" smtClean="0"/>
                    </a:p>
                    <a:p>
                      <a:r>
                        <a:rPr lang="en-US" sz="1200" dirty="0" smtClean="0"/>
                        <a:t>Crossing freeway</a:t>
                      </a:r>
                    </a:p>
                  </a:txBody>
                  <a:tcPr marT="45700" marB="45700">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r>
              <a:tr h="659809">
                <a:tc>
                  <a:txBody>
                    <a:bodyPr/>
                    <a:lstStyle/>
                    <a:p>
                      <a:r>
                        <a:rPr lang="en-US" sz="1200" dirty="0" smtClean="0"/>
                        <a:t>Crossing</a:t>
                      </a:r>
                      <a:r>
                        <a:rPr lang="en-US" sz="1200" baseline="0" dirty="0" smtClean="0"/>
                        <a:t> bike path</a:t>
                      </a:r>
                      <a:endParaRPr lang="en-US" sz="1200" dirty="0" smtClean="0"/>
                    </a:p>
                  </a:txBody>
                  <a:tcPr marT="45700" marB="45700"/>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813391">
                <a:tc>
                  <a:txBody>
                    <a:bodyPr/>
                    <a:lstStyle/>
                    <a:p>
                      <a:r>
                        <a:rPr lang="en-US" sz="1200" dirty="0" smtClean="0"/>
                        <a:t>Crossing shipyard vehicle lane</a:t>
                      </a:r>
                    </a:p>
                  </a:txBody>
                  <a:tcPr marT="45700" marB="45700">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r>
            </a:tbl>
          </a:graphicData>
        </a:graphic>
      </p:graphicFrame>
      <p:sp>
        <p:nvSpPr>
          <p:cNvPr id="5534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E5EFAFC-E45E-4694-8173-03195D1F55D8}" type="slidenum">
              <a:rPr lang="en-US" altLang="en-US" sz="1400"/>
              <a:pPr>
                <a:spcBef>
                  <a:spcPct val="0"/>
                </a:spcBef>
                <a:buFontTx/>
                <a:buNone/>
              </a:pPr>
              <a:t>14</a:t>
            </a:fld>
            <a:endParaRPr lang="en-US" altLang="en-US" sz="140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altLang="en-US" smtClean="0"/>
              <a:t>Severity</a:t>
            </a:r>
          </a:p>
        </p:txBody>
      </p:sp>
      <p:graphicFrame>
        <p:nvGraphicFramePr>
          <p:cNvPr id="6" name="Table 5" title="Image of severity table"/>
          <p:cNvGraphicFramePr>
            <a:graphicFrameLocks noGrp="1"/>
          </p:cNvGraphicFramePr>
          <p:nvPr>
            <p:extLst>
              <p:ext uri="{D42A27DB-BD31-4B8C-83A1-F6EECF244321}">
                <p14:modId xmlns:p14="http://schemas.microsoft.com/office/powerpoint/2010/main" val="3596367410"/>
              </p:ext>
            </p:extLst>
          </p:nvPr>
        </p:nvGraphicFramePr>
        <p:xfrm>
          <a:off x="762000" y="1524000"/>
          <a:ext cx="7772399" cy="4191000"/>
        </p:xfrm>
        <a:graphic>
          <a:graphicData uri="http://schemas.openxmlformats.org/drawingml/2006/table">
            <a:tbl>
              <a:tblPr firstRow="1" bandRow="1">
                <a:tableStyleId>{5C22544A-7EE6-4342-B048-85BDC9FD1C3A}</a:tableStyleId>
              </a:tblPr>
              <a:tblGrid>
                <a:gridCol w="2005781"/>
                <a:gridCol w="1755058"/>
                <a:gridCol w="1504335"/>
                <a:gridCol w="1504335"/>
                <a:gridCol w="1002890"/>
              </a:tblGrid>
              <a:tr h="582119">
                <a:tc>
                  <a:txBody>
                    <a:bodyPr/>
                    <a:lstStyle/>
                    <a:p>
                      <a:r>
                        <a:rPr lang="en-US" sz="1200" dirty="0" smtClean="0">
                          <a:solidFill>
                            <a:schemeClr val="tx1"/>
                          </a:solidFill>
                        </a:rPr>
                        <a:t>A. Situation/Act</a:t>
                      </a:r>
                      <a:endParaRPr lang="en-US" sz="1200" dirty="0">
                        <a:solidFill>
                          <a:schemeClr val="tx1"/>
                        </a:solidFill>
                      </a:endParaRPr>
                    </a:p>
                  </a:txBody>
                  <a:tcPr/>
                </a:tc>
                <a:tc>
                  <a:txBody>
                    <a:bodyPr/>
                    <a:lstStyle/>
                    <a:p>
                      <a:r>
                        <a:rPr lang="en-US" sz="1200" dirty="0" smtClean="0">
                          <a:solidFill>
                            <a:schemeClr val="tx1"/>
                          </a:solidFill>
                        </a:rPr>
                        <a:t>B. Hazards</a:t>
                      </a:r>
                      <a:endParaRPr lang="en-US" sz="1200" dirty="0">
                        <a:solidFill>
                          <a:schemeClr val="tx1"/>
                        </a:solidFill>
                      </a:endParaRPr>
                    </a:p>
                  </a:txBody>
                  <a:tcPr/>
                </a:tc>
                <a:tc>
                  <a:txBody>
                    <a:bodyPr/>
                    <a:lstStyle/>
                    <a:p>
                      <a:r>
                        <a:rPr lang="en-US" sz="1200" dirty="0" smtClean="0">
                          <a:solidFill>
                            <a:schemeClr val="tx1"/>
                          </a:solidFill>
                        </a:rPr>
                        <a:t>C. Severity</a:t>
                      </a:r>
                      <a:endParaRPr lang="en-US" sz="1200" dirty="0">
                        <a:solidFill>
                          <a:schemeClr val="tx1"/>
                        </a:solidFill>
                      </a:endParaRPr>
                    </a:p>
                  </a:txBody>
                  <a:tcPr/>
                </a:tc>
                <a:tc>
                  <a:txBody>
                    <a:bodyPr/>
                    <a:lstStyle/>
                    <a:p>
                      <a:r>
                        <a:rPr lang="en-US" sz="1200" dirty="0" smtClean="0">
                          <a:solidFill>
                            <a:schemeClr val="tx1"/>
                          </a:solidFill>
                        </a:rPr>
                        <a:t>D. </a:t>
                      </a:r>
                      <a:r>
                        <a:rPr lang="en-US" sz="1000" dirty="0" smtClean="0">
                          <a:solidFill>
                            <a:schemeClr val="tx1"/>
                          </a:solidFill>
                        </a:rPr>
                        <a:t>Likelihood</a:t>
                      </a:r>
                      <a:endParaRPr lang="en-US" sz="1000" dirty="0">
                        <a:solidFill>
                          <a:schemeClr val="tx1"/>
                        </a:solidFill>
                      </a:endParaRPr>
                    </a:p>
                  </a:txBody>
                  <a:tcPr/>
                </a:tc>
                <a:tc>
                  <a:txBody>
                    <a:bodyPr/>
                    <a:lstStyle/>
                    <a:p>
                      <a:r>
                        <a:rPr lang="en-US" sz="1200" dirty="0" smtClean="0">
                          <a:solidFill>
                            <a:schemeClr val="tx1"/>
                          </a:solidFill>
                        </a:rPr>
                        <a:t>E. Risk</a:t>
                      </a:r>
                      <a:endParaRPr lang="en-US" sz="1200" dirty="0">
                        <a:solidFill>
                          <a:schemeClr val="tx1"/>
                        </a:solidFill>
                      </a:endParaRPr>
                    </a:p>
                  </a:txBody>
                  <a:tcPr/>
                </a:tc>
              </a:tr>
              <a:tr h="582068">
                <a:tc>
                  <a:txBody>
                    <a:bodyPr/>
                    <a:lstStyle/>
                    <a:p>
                      <a:r>
                        <a:rPr lang="en-US" sz="1200" dirty="0" smtClean="0"/>
                        <a:t>Crossing country road</a:t>
                      </a:r>
                      <a:endParaRPr lang="en-US" sz="1200" dirty="0"/>
                    </a:p>
                  </a:txBody>
                  <a:tcPr marT="45700" marB="45700">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r>
              <a:tr h="814915">
                <a:tc>
                  <a:txBody>
                    <a:bodyPr/>
                    <a:lstStyle/>
                    <a:p>
                      <a:r>
                        <a:rPr lang="en-US" sz="1200" dirty="0" smtClean="0"/>
                        <a:t>Crossing street from</a:t>
                      </a:r>
                      <a:r>
                        <a:rPr lang="en-US" sz="1200" baseline="0" dirty="0" smtClean="0"/>
                        <a:t> shipyard to your car</a:t>
                      </a:r>
                      <a:endParaRPr lang="en-US" sz="1200" dirty="0"/>
                    </a:p>
                  </a:txBody>
                  <a:tcPr marT="45700" marB="45700"/>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814915">
                <a:tc>
                  <a:txBody>
                    <a:bodyPr/>
                    <a:lstStyle/>
                    <a:p>
                      <a:endParaRPr lang="en-US" sz="1200" dirty="0" smtClean="0"/>
                    </a:p>
                    <a:p>
                      <a:r>
                        <a:rPr lang="en-US" sz="1200" dirty="0" smtClean="0"/>
                        <a:t>Crossing freeway</a:t>
                      </a:r>
                    </a:p>
                  </a:txBody>
                  <a:tcPr marT="45700" marB="45700">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r>
              <a:tr h="582068">
                <a:tc>
                  <a:txBody>
                    <a:bodyPr/>
                    <a:lstStyle/>
                    <a:p>
                      <a:r>
                        <a:rPr lang="en-US" sz="1200" dirty="0" smtClean="0"/>
                        <a:t>Crossing</a:t>
                      </a:r>
                      <a:r>
                        <a:rPr lang="en-US" sz="1200" baseline="0" dirty="0" smtClean="0"/>
                        <a:t> bike path</a:t>
                      </a:r>
                      <a:endParaRPr lang="en-US" sz="1200" dirty="0" smtClean="0"/>
                    </a:p>
                  </a:txBody>
                  <a:tcPr marT="45700" marB="45700"/>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814915">
                <a:tc>
                  <a:txBody>
                    <a:bodyPr/>
                    <a:lstStyle/>
                    <a:p>
                      <a:r>
                        <a:rPr lang="en-US" sz="1200" dirty="0" smtClean="0"/>
                        <a:t>Crossing shipyard vehicle lane</a:t>
                      </a:r>
                    </a:p>
                  </a:txBody>
                  <a:tcPr marT="45700" marB="45700">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r>
            </a:tbl>
          </a:graphicData>
        </a:graphic>
      </p:graphicFrame>
      <p:sp>
        <p:nvSpPr>
          <p:cNvPr id="5739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B2A69C7-8CAB-43C6-916F-995859122CAA}" type="slidenum">
              <a:rPr lang="en-US" altLang="en-US" sz="1400"/>
              <a:pPr>
                <a:spcBef>
                  <a:spcPct val="0"/>
                </a:spcBef>
                <a:buFontTx/>
                <a:buNone/>
              </a:pPr>
              <a:t>15</a:t>
            </a:fld>
            <a:endParaRPr lang="en-US" altLang="en-US" sz="140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altLang="en-US" smtClean="0"/>
              <a:t>Hazard Assessment</a:t>
            </a:r>
          </a:p>
        </p:txBody>
      </p:sp>
      <p:graphicFrame>
        <p:nvGraphicFramePr>
          <p:cNvPr id="5" name="Table 4" title="Image of hazard assessment table"/>
          <p:cNvGraphicFramePr>
            <a:graphicFrameLocks noGrp="1"/>
          </p:cNvGraphicFramePr>
          <p:nvPr>
            <p:extLst>
              <p:ext uri="{D42A27DB-BD31-4B8C-83A1-F6EECF244321}">
                <p14:modId xmlns:p14="http://schemas.microsoft.com/office/powerpoint/2010/main" val="3293117849"/>
              </p:ext>
            </p:extLst>
          </p:nvPr>
        </p:nvGraphicFramePr>
        <p:xfrm>
          <a:off x="838200" y="1676400"/>
          <a:ext cx="7543800" cy="4191000"/>
        </p:xfrm>
        <a:graphic>
          <a:graphicData uri="http://schemas.openxmlformats.org/drawingml/2006/table">
            <a:tbl>
              <a:tblPr firstRow="1" bandRow="1">
                <a:tableStyleId>{5C22544A-7EE6-4342-B048-85BDC9FD1C3A}</a:tableStyleId>
              </a:tblPr>
              <a:tblGrid>
                <a:gridCol w="1946787"/>
                <a:gridCol w="1703439"/>
                <a:gridCol w="1460090"/>
                <a:gridCol w="1460090"/>
                <a:gridCol w="973394"/>
              </a:tblGrid>
              <a:tr h="582119">
                <a:tc>
                  <a:txBody>
                    <a:bodyPr/>
                    <a:lstStyle/>
                    <a:p>
                      <a:r>
                        <a:rPr lang="en-US" sz="1200" dirty="0" smtClean="0">
                          <a:solidFill>
                            <a:schemeClr val="tx1"/>
                          </a:solidFill>
                        </a:rPr>
                        <a:t>A. Situation/Act</a:t>
                      </a:r>
                      <a:endParaRPr lang="en-US" sz="1200" dirty="0">
                        <a:solidFill>
                          <a:schemeClr val="tx1"/>
                        </a:solidFill>
                      </a:endParaRPr>
                    </a:p>
                  </a:txBody>
                  <a:tcPr/>
                </a:tc>
                <a:tc>
                  <a:txBody>
                    <a:bodyPr/>
                    <a:lstStyle/>
                    <a:p>
                      <a:r>
                        <a:rPr lang="en-US" sz="1200" dirty="0" smtClean="0">
                          <a:solidFill>
                            <a:schemeClr val="tx1"/>
                          </a:solidFill>
                        </a:rPr>
                        <a:t>B. Hazards</a:t>
                      </a:r>
                      <a:endParaRPr lang="en-US" sz="1200" dirty="0">
                        <a:solidFill>
                          <a:schemeClr val="tx1"/>
                        </a:solidFill>
                      </a:endParaRPr>
                    </a:p>
                  </a:txBody>
                  <a:tcPr/>
                </a:tc>
                <a:tc>
                  <a:txBody>
                    <a:bodyPr/>
                    <a:lstStyle/>
                    <a:p>
                      <a:r>
                        <a:rPr lang="en-US" sz="1200" dirty="0" smtClean="0">
                          <a:solidFill>
                            <a:schemeClr val="tx1"/>
                          </a:solidFill>
                        </a:rPr>
                        <a:t>C. Severity</a:t>
                      </a:r>
                      <a:endParaRPr lang="en-US" sz="1200" dirty="0">
                        <a:solidFill>
                          <a:schemeClr val="tx1"/>
                        </a:solidFill>
                      </a:endParaRPr>
                    </a:p>
                  </a:txBody>
                  <a:tcPr/>
                </a:tc>
                <a:tc>
                  <a:txBody>
                    <a:bodyPr/>
                    <a:lstStyle/>
                    <a:p>
                      <a:r>
                        <a:rPr lang="en-US" sz="1200" dirty="0" smtClean="0">
                          <a:solidFill>
                            <a:schemeClr val="tx1"/>
                          </a:solidFill>
                        </a:rPr>
                        <a:t>D. </a:t>
                      </a:r>
                      <a:r>
                        <a:rPr lang="en-US" sz="1000" dirty="0" smtClean="0">
                          <a:solidFill>
                            <a:schemeClr val="tx1"/>
                          </a:solidFill>
                        </a:rPr>
                        <a:t>Likelihood</a:t>
                      </a:r>
                      <a:endParaRPr lang="en-US" sz="1000" dirty="0">
                        <a:solidFill>
                          <a:schemeClr val="tx1"/>
                        </a:solidFill>
                      </a:endParaRPr>
                    </a:p>
                  </a:txBody>
                  <a:tcPr/>
                </a:tc>
                <a:tc>
                  <a:txBody>
                    <a:bodyPr/>
                    <a:lstStyle/>
                    <a:p>
                      <a:r>
                        <a:rPr lang="en-US" sz="1200" dirty="0" smtClean="0">
                          <a:solidFill>
                            <a:schemeClr val="tx1"/>
                          </a:solidFill>
                        </a:rPr>
                        <a:t>E. Risk</a:t>
                      </a:r>
                      <a:endParaRPr lang="en-US" sz="1200" dirty="0">
                        <a:solidFill>
                          <a:schemeClr val="tx1"/>
                        </a:solidFill>
                      </a:endParaRPr>
                    </a:p>
                  </a:txBody>
                  <a:tcPr/>
                </a:tc>
              </a:tr>
              <a:tr h="582068">
                <a:tc>
                  <a:txBody>
                    <a:bodyPr/>
                    <a:lstStyle/>
                    <a:p>
                      <a:r>
                        <a:rPr lang="en-US" sz="1200" dirty="0" smtClean="0"/>
                        <a:t>Crossing country road</a:t>
                      </a:r>
                      <a:endParaRPr lang="en-US" sz="1200" dirty="0"/>
                    </a:p>
                  </a:txBody>
                  <a:tcPr marT="45700" marB="45700">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r>
              <a:tr h="814915">
                <a:tc>
                  <a:txBody>
                    <a:bodyPr/>
                    <a:lstStyle/>
                    <a:p>
                      <a:r>
                        <a:rPr lang="en-US" sz="1200" dirty="0" smtClean="0"/>
                        <a:t>Crossing street from</a:t>
                      </a:r>
                      <a:r>
                        <a:rPr lang="en-US" sz="1200" baseline="0" dirty="0" smtClean="0"/>
                        <a:t> shipyard to your car</a:t>
                      </a:r>
                      <a:endParaRPr lang="en-US" sz="1200" dirty="0"/>
                    </a:p>
                  </a:txBody>
                  <a:tcPr marT="45700" marB="45700"/>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814915">
                <a:tc>
                  <a:txBody>
                    <a:bodyPr/>
                    <a:lstStyle/>
                    <a:p>
                      <a:endParaRPr lang="en-US" sz="1200" dirty="0" smtClean="0"/>
                    </a:p>
                    <a:p>
                      <a:r>
                        <a:rPr lang="en-US" sz="1200" dirty="0" smtClean="0"/>
                        <a:t>Crossing freeway</a:t>
                      </a:r>
                    </a:p>
                  </a:txBody>
                  <a:tcPr marT="45700" marB="45700">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r>
              <a:tr h="582068">
                <a:tc>
                  <a:txBody>
                    <a:bodyPr/>
                    <a:lstStyle/>
                    <a:p>
                      <a:r>
                        <a:rPr lang="en-US" sz="1200" dirty="0" smtClean="0"/>
                        <a:t>Crossing</a:t>
                      </a:r>
                      <a:r>
                        <a:rPr lang="en-US" sz="1200" baseline="0" dirty="0" smtClean="0"/>
                        <a:t> bike path</a:t>
                      </a:r>
                      <a:endParaRPr lang="en-US" sz="1200" dirty="0" smtClean="0"/>
                    </a:p>
                  </a:txBody>
                  <a:tcPr marT="45700" marB="45700"/>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814915">
                <a:tc>
                  <a:txBody>
                    <a:bodyPr/>
                    <a:lstStyle/>
                    <a:p>
                      <a:r>
                        <a:rPr lang="en-US" sz="1200" dirty="0" smtClean="0"/>
                        <a:t>Crossing shipyard vehicle lane</a:t>
                      </a:r>
                    </a:p>
                  </a:txBody>
                  <a:tcPr marT="45700" marB="45700">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r>
            </a:tbl>
          </a:graphicData>
        </a:graphic>
      </p:graphicFrame>
      <p:sp>
        <p:nvSpPr>
          <p:cNvPr id="5943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FD30B04-702D-4FB7-A972-4F7DE2A5470B}" type="slidenum">
              <a:rPr lang="en-US" altLang="en-US" sz="1400"/>
              <a:pPr>
                <a:spcBef>
                  <a:spcPct val="0"/>
                </a:spcBef>
                <a:buFontTx/>
                <a:buNone/>
              </a:pPr>
              <a:t>16</a:t>
            </a:fld>
            <a:endParaRPr lang="en-US" altLang="en-US" sz="140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88819DA6-CBEB-47DF-A048-E0FF43898FC7}" type="slidenum">
              <a:rPr lang="en-US" altLang="en-US" sz="1400">
                <a:solidFill>
                  <a:srgbClr val="000000"/>
                </a:solidFill>
              </a:rPr>
              <a:pPr algn="r" eaLnBrk="1" hangingPunct="1">
                <a:spcBef>
                  <a:spcPct val="0"/>
                </a:spcBef>
                <a:buFontTx/>
                <a:buNone/>
              </a:pPr>
              <a:t>17</a:t>
            </a:fld>
            <a:endParaRPr lang="en-US" altLang="en-US" sz="1400">
              <a:solidFill>
                <a:srgbClr val="000000"/>
              </a:solidFill>
            </a:endParaRPr>
          </a:p>
        </p:txBody>
      </p:sp>
      <p:sp>
        <p:nvSpPr>
          <p:cNvPr id="61443" name="Rectangle 2"/>
          <p:cNvSpPr>
            <a:spLocks noGrp="1" noChangeArrowheads="1"/>
          </p:cNvSpPr>
          <p:nvPr>
            <p:ph type="title" idx="4294967295"/>
          </p:nvPr>
        </p:nvSpPr>
        <p:spPr>
          <a:xfrm>
            <a:off x="457200" y="533400"/>
            <a:ext cx="8229600" cy="533400"/>
          </a:xfrm>
        </p:spPr>
        <p:txBody>
          <a:bodyPr/>
          <a:lstStyle/>
          <a:p>
            <a:pPr algn="l"/>
            <a:r>
              <a:rPr lang="en-US" altLang="en-US" smtClean="0"/>
              <a:t>Introduction Quiz </a:t>
            </a:r>
            <a:r>
              <a:rPr lang="en-US" altLang="en-US" sz="3600" smtClean="0"/>
              <a:t> 	</a:t>
            </a:r>
          </a:p>
        </p:txBody>
      </p:sp>
      <p:pic>
        <p:nvPicPr>
          <p:cNvPr id="61444" name="Picture 1" title="Decorative introduction quiz slid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1013" y="1387475"/>
            <a:ext cx="8181975" cy="40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title="Image of question marks on paper"/>
          <p:cNvSpPr/>
          <p:nvPr/>
        </p:nvSpPr>
        <p:spPr>
          <a:xfrm>
            <a:off x="901700" y="1811338"/>
            <a:ext cx="1630363" cy="3251200"/>
          </a:xfrm>
          <a:prstGeom prst="roundRect">
            <a:avLst>
              <a:gd name="adj" fmla="val 10000"/>
            </a:avLst>
          </a:prstGeom>
          <a:blipFill rotWithShape="1">
            <a:blip r:embed="rId4"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144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00ADBAC-60F0-4BEC-985E-EA7EDEAC201C}" type="slidenum">
              <a:rPr lang="en-US" altLang="en-US" sz="1400"/>
              <a:pPr>
                <a:spcBef>
                  <a:spcPct val="0"/>
                </a:spcBef>
                <a:buFontTx/>
                <a:buNone/>
              </a:pPr>
              <a:t>17</a:t>
            </a:fld>
            <a:endParaRPr lang="en-US" alt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altLang="en-US" smtClean="0"/>
              <a:t>Hazards and Hazard Controls</a:t>
            </a:r>
          </a:p>
        </p:txBody>
      </p:sp>
      <p:pic>
        <p:nvPicPr>
          <p:cNvPr id="63491" name="Picture 5" title="Image of H C S Pictograms and Hazar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447800"/>
            <a:ext cx="7620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304CA85-F34E-420C-BDE3-456495D497FB}" type="slidenum">
              <a:rPr lang="en-US" altLang="en-US" sz="1400"/>
              <a:pPr>
                <a:spcBef>
                  <a:spcPct val="0"/>
                </a:spcBef>
                <a:buFontTx/>
                <a:buNone/>
              </a:pPr>
              <a:t>18</a:t>
            </a:fld>
            <a:endParaRPr lang="en-US" altLang="en-US" sz="140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0" y="0"/>
            <a:ext cx="8229600" cy="1143000"/>
          </a:xfrm>
        </p:spPr>
        <p:txBody>
          <a:bodyPr anchor="b"/>
          <a:lstStyle/>
          <a:p>
            <a:pPr algn="l" eaLnBrk="1" hangingPunct="1"/>
            <a:r>
              <a:rPr lang="en-US" altLang="en-US" smtClean="0"/>
              <a:t>   Shipyard Hazards</a:t>
            </a:r>
          </a:p>
        </p:txBody>
      </p:sp>
      <p:sp>
        <p:nvSpPr>
          <p:cNvPr id="65539"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78B73BC7-221C-4E6E-81E6-806C10579F15}" type="slidenum">
              <a:rPr lang="en-US" altLang="en-US" sz="1400">
                <a:solidFill>
                  <a:srgbClr val="000000"/>
                </a:solidFill>
              </a:rPr>
              <a:pPr algn="r" eaLnBrk="1" hangingPunct="1">
                <a:spcBef>
                  <a:spcPct val="0"/>
                </a:spcBef>
                <a:buFontTx/>
                <a:buNone/>
              </a:pPr>
              <a:t>19</a:t>
            </a:fld>
            <a:endParaRPr lang="en-US" altLang="en-US" sz="1400">
              <a:solidFill>
                <a:srgbClr val="000000"/>
              </a:solidFill>
            </a:endParaRPr>
          </a:p>
        </p:txBody>
      </p:sp>
      <p:pic>
        <p:nvPicPr>
          <p:cNvPr id="65540" name="Picture 2" title="Photo of firefighters extinguishing a ship fi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700" y="1371600"/>
            <a:ext cx="6629400" cy="441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554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439ACB7-6C31-4ED7-B8A8-72401E3A48AD}" type="slidenum">
              <a:rPr lang="en-US" altLang="en-US" sz="1400">
                <a:solidFill>
                  <a:srgbClr val="000000"/>
                </a:solidFill>
              </a:rPr>
              <a:pPr>
                <a:spcBef>
                  <a:spcPct val="0"/>
                </a:spcBef>
                <a:buFontTx/>
                <a:buNone/>
              </a:pPr>
              <a:t>19</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a:r>
              <a:rPr lang="en-US" altLang="en-US" smtClean="0"/>
              <a:t>Course Objectives</a:t>
            </a:r>
          </a:p>
        </p:txBody>
      </p:sp>
      <p:pic>
        <p:nvPicPr>
          <p:cNvPr id="30723" name="Picture 3" title="Photo of a worker sanding the side of a shi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1600200"/>
            <a:ext cx="6248400"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71E4327-8825-438D-9D72-098B18D3D8AB}" type="slidenum">
              <a:rPr lang="en-US" altLang="en-US" sz="1400">
                <a:solidFill>
                  <a:srgbClr val="000000"/>
                </a:solidFill>
              </a:rPr>
              <a:pPr>
                <a:spcBef>
                  <a:spcPct val="0"/>
                </a:spcBef>
                <a:buFontTx/>
                <a:buNone/>
              </a:pPr>
              <a:t>2</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0" y="152400"/>
            <a:ext cx="8229600" cy="1143000"/>
          </a:xfrm>
        </p:spPr>
        <p:txBody>
          <a:bodyPr anchor="b"/>
          <a:lstStyle/>
          <a:p>
            <a:pPr algn="l" eaLnBrk="1" hangingPunct="1"/>
            <a:r>
              <a:rPr lang="en-US" altLang="en-US" smtClean="0"/>
              <a:t>  Elimination/Substitution</a:t>
            </a:r>
          </a:p>
        </p:txBody>
      </p:sp>
      <p:sp>
        <p:nvSpPr>
          <p:cNvPr id="67587"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36B3F211-CCCB-4F14-A53F-F2911F173A49}" type="slidenum">
              <a:rPr lang="en-US" altLang="en-US" sz="1400">
                <a:solidFill>
                  <a:srgbClr val="000000"/>
                </a:solidFill>
              </a:rPr>
              <a:pPr algn="r" eaLnBrk="1" hangingPunct="1">
                <a:spcBef>
                  <a:spcPct val="0"/>
                </a:spcBef>
                <a:buFontTx/>
                <a:buNone/>
              </a:pPr>
              <a:t>20</a:t>
            </a:fld>
            <a:endParaRPr lang="en-US" altLang="en-US" sz="1400">
              <a:solidFill>
                <a:srgbClr val="000000"/>
              </a:solidFill>
            </a:endParaRPr>
          </a:p>
        </p:txBody>
      </p:sp>
      <p:pic>
        <p:nvPicPr>
          <p:cNvPr id="67588" name="Picture 2" title="Image of a do not hazard symbo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0600" y="1676400"/>
            <a:ext cx="4767263" cy="404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quot;No&quot; Symbol 1" title="Image of a do not hazard symbols"/>
          <p:cNvSpPr/>
          <p:nvPr/>
        </p:nvSpPr>
        <p:spPr>
          <a:xfrm>
            <a:off x="2471738" y="1638300"/>
            <a:ext cx="4343400" cy="3973513"/>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0000"/>
              </a:solidFill>
            </a:endParaRPr>
          </a:p>
        </p:txBody>
      </p:sp>
      <p:sp>
        <p:nvSpPr>
          <p:cNvPr id="6759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35508CB-82F2-4280-A032-F32773165524}" type="slidenum">
              <a:rPr lang="en-US" altLang="en-US" sz="1400">
                <a:solidFill>
                  <a:srgbClr val="000000"/>
                </a:solidFill>
              </a:rPr>
              <a:pPr>
                <a:spcBef>
                  <a:spcPct val="0"/>
                </a:spcBef>
                <a:buFontTx/>
                <a:buNone/>
              </a:pPr>
              <a:t>20</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8229600" cy="1143000"/>
          </a:xfrm>
        </p:spPr>
        <p:txBody>
          <a:bodyPr anchor="b"/>
          <a:lstStyle/>
          <a:p>
            <a:pPr algn="l" eaLnBrk="1" hangingPunct="1"/>
            <a:r>
              <a:rPr lang="en-US" altLang="en-US" smtClean="0"/>
              <a:t>  Engineering Controls</a:t>
            </a:r>
          </a:p>
        </p:txBody>
      </p:sp>
      <p:sp>
        <p:nvSpPr>
          <p:cNvPr id="69635"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70295C5C-08D1-4276-8EE5-A9356D82FFD9}" type="slidenum">
              <a:rPr lang="en-US" altLang="en-US" sz="1400">
                <a:solidFill>
                  <a:srgbClr val="000000"/>
                </a:solidFill>
              </a:rPr>
              <a:pPr algn="r" eaLnBrk="1" hangingPunct="1">
                <a:spcBef>
                  <a:spcPct val="0"/>
                </a:spcBef>
                <a:buFontTx/>
                <a:buNone/>
              </a:pPr>
              <a:t>21</a:t>
            </a:fld>
            <a:endParaRPr lang="en-US" altLang="en-US" sz="1400">
              <a:solidFill>
                <a:srgbClr val="000000"/>
              </a:solidFill>
            </a:endParaRPr>
          </a:p>
        </p:txBody>
      </p:sp>
      <p:pic>
        <p:nvPicPr>
          <p:cNvPr id="69636" name="Picture 12" descr="Figure 2: Electric ducted exhaust ventila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1600200"/>
            <a:ext cx="7239000" cy="441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963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964DF69-A3DE-44F4-AB80-32D0FBBD24CB}" type="slidenum">
              <a:rPr lang="en-US" altLang="en-US" sz="1400">
                <a:solidFill>
                  <a:srgbClr val="000000"/>
                </a:solidFill>
              </a:rPr>
              <a:pPr>
                <a:spcBef>
                  <a:spcPct val="0"/>
                </a:spcBef>
                <a:buFontTx/>
                <a:buNone/>
              </a:pPr>
              <a:t>21</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152400"/>
            <a:ext cx="8229600" cy="1143000"/>
          </a:xfrm>
        </p:spPr>
        <p:txBody>
          <a:bodyPr anchor="b"/>
          <a:lstStyle/>
          <a:p>
            <a:pPr algn="l" eaLnBrk="1" hangingPunct="1"/>
            <a:r>
              <a:rPr lang="en-US" altLang="en-US" smtClean="0"/>
              <a:t>  Administrative Controls</a:t>
            </a:r>
          </a:p>
        </p:txBody>
      </p:sp>
      <p:sp>
        <p:nvSpPr>
          <p:cNvPr id="71683"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1ECBEB65-1D96-4FDD-9835-2405B6B8F127}" type="slidenum">
              <a:rPr lang="en-US" altLang="en-US" sz="1400">
                <a:solidFill>
                  <a:srgbClr val="000000"/>
                </a:solidFill>
              </a:rPr>
              <a:pPr algn="r" eaLnBrk="1" hangingPunct="1">
                <a:spcBef>
                  <a:spcPct val="0"/>
                </a:spcBef>
                <a:buFontTx/>
                <a:buNone/>
              </a:pPr>
              <a:t>22</a:t>
            </a:fld>
            <a:endParaRPr lang="en-US" altLang="en-US" sz="1400">
              <a:solidFill>
                <a:srgbClr val="000000"/>
              </a:solidFill>
            </a:endParaRPr>
          </a:p>
        </p:txBody>
      </p:sp>
      <p:pic>
        <p:nvPicPr>
          <p:cNvPr id="71684" name="Picture 18" title="Photo of a danger sign that says do not watch arc welder at work the light might blind yo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1600200"/>
            <a:ext cx="7010400" cy="4368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68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6CF1F93-AD95-4735-ACAE-F6C58DD4AFB9}" type="slidenum">
              <a:rPr lang="en-US" altLang="en-US" sz="1400">
                <a:solidFill>
                  <a:srgbClr val="000000"/>
                </a:solidFill>
              </a:rPr>
              <a:pPr>
                <a:spcBef>
                  <a:spcPct val="0"/>
                </a:spcBef>
                <a:buFontTx/>
                <a:buNone/>
              </a:pPr>
              <a:t>22</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altLang="en-US" smtClean="0"/>
              <a:t>Personal Protective Equipment</a:t>
            </a:r>
          </a:p>
        </p:txBody>
      </p:sp>
      <p:pic>
        <p:nvPicPr>
          <p:cNvPr id="73731" name="Picture 5" title="Image of workers wearing PPE while working on different parts of a shi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0300" y="1362075"/>
            <a:ext cx="7023100" cy="4733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373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C10B2BA-5981-48A5-BD10-C629CEBDCBD4}" type="slidenum">
              <a:rPr lang="en-US" altLang="en-US" sz="1400"/>
              <a:pPr>
                <a:spcBef>
                  <a:spcPct val="0"/>
                </a:spcBef>
                <a:buFontTx/>
                <a:buNone/>
              </a:pPr>
              <a:t>23</a:t>
            </a:fld>
            <a:endParaRPr lang="en-US" altLang="en-US" sz="140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l"/>
            <a:r>
              <a:rPr lang="en-US" altLang="en-US" smtClean="0"/>
              <a:t>OSHA’s Hierarchy of Controls</a:t>
            </a:r>
          </a:p>
        </p:txBody>
      </p:sp>
      <p:pic>
        <p:nvPicPr>
          <p:cNvPr id="75779" name="Picture 6" title="Image of OSHAs Hierarchy of Contro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1295400"/>
            <a:ext cx="70866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78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050AB96-C1AC-455A-958B-EC273376D450}" type="slidenum">
              <a:rPr lang="en-US" altLang="en-US" sz="1400"/>
              <a:pPr>
                <a:spcBef>
                  <a:spcPct val="0"/>
                </a:spcBef>
                <a:buFontTx/>
                <a:buNone/>
              </a:pPr>
              <a:t>24</a:t>
            </a:fld>
            <a:endParaRPr lang="en-US" altLang="en-US" sz="1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altLang="en-US" smtClean="0"/>
              <a:t>Hazard Control Exercise</a:t>
            </a:r>
          </a:p>
        </p:txBody>
      </p:sp>
      <p:sp>
        <p:nvSpPr>
          <p:cNvPr id="77827" name="AutoShape 2" descr="http://www.kcci.com/image/view/-/17599176/highRes/1/-/maxh/460/maxw/620/-/ki90ckz/-/I-235-Chase.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77828" name="Picture 3" title="Image of a person running across a roa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1713" y="1447800"/>
            <a:ext cx="7467600"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82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10F9E58-1F40-4517-AC2E-B1064DEB2EC1}" type="slidenum">
              <a:rPr lang="en-US" altLang="en-US" sz="1400"/>
              <a:pPr>
                <a:spcBef>
                  <a:spcPct val="0"/>
                </a:spcBef>
                <a:buFontTx/>
                <a:buNone/>
              </a:pPr>
              <a:t>25</a:t>
            </a:fld>
            <a:endParaRPr lang="en-US" altLang="en-US" sz="140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311150"/>
            <a:ext cx="9144000" cy="1144588"/>
          </a:xfrm>
          <a:noFill/>
        </p:spPr>
        <p:txBody>
          <a:bodyPr lIns="92075" tIns="46038" rIns="92075" bIns="46038"/>
          <a:lstStyle/>
          <a:p>
            <a:pPr algn="l"/>
            <a:r>
              <a:rPr lang="en-US" altLang="en-US" smtClean="0"/>
              <a:t> Hazards &amp; Hazard Controls Exercise</a:t>
            </a:r>
          </a:p>
        </p:txBody>
      </p:sp>
      <p:pic>
        <p:nvPicPr>
          <p:cNvPr id="79875" name="Picture 2" descr="http://www.oshatrain.org/courses/images/701hierarchy.gif" title="Image of Hierarchy of Contro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38425" y="1828800"/>
            <a:ext cx="3997325" cy="357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987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528CA69-A1CF-4296-8D92-40DD5265A045}" type="slidenum">
              <a:rPr lang="en-US" altLang="en-US" sz="1400"/>
              <a:pPr>
                <a:spcBef>
                  <a:spcPct val="0"/>
                </a:spcBef>
                <a:buFontTx/>
                <a:buNone/>
              </a:pPr>
              <a:t>26</a:t>
            </a:fld>
            <a:endParaRPr lang="en-US" altLang="en-US" sz="140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title="Image of a hazard assessment form"/>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600200"/>
            <a:ext cx="82931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49D10D4-1B05-404D-9B59-196EABBABB29}" type="slidenum">
              <a:rPr lang="en-US" altLang="en-US" sz="1400"/>
              <a:pPr>
                <a:spcBef>
                  <a:spcPct val="0"/>
                </a:spcBef>
                <a:buFontTx/>
                <a:buNone/>
              </a:pPr>
              <a:t>27</a:t>
            </a:fld>
            <a:endParaRPr lang="en-US" altLang="en-US" sz="1400"/>
          </a:p>
        </p:txBody>
      </p:sp>
      <p:sp>
        <p:nvSpPr>
          <p:cNvPr id="3" name="Title 2"/>
          <p:cNvSpPr>
            <a:spLocks noGrp="1"/>
          </p:cNvSpPr>
          <p:nvPr>
            <p:ph type="title"/>
          </p:nvPr>
        </p:nvSpPr>
        <p:spPr>
          <a:xfrm>
            <a:off x="430404" y="381000"/>
            <a:ext cx="8229600" cy="1143000"/>
          </a:xfrm>
        </p:spPr>
        <p:txBody>
          <a:bodyPr/>
          <a:lstStyle/>
          <a:p>
            <a:pPr algn="l"/>
            <a:r>
              <a:rPr lang="en-US" altLang="en-US" dirty="0"/>
              <a:t>Sample </a:t>
            </a:r>
            <a:r>
              <a:rPr lang="en-US" altLang="en-US" dirty="0" smtClean="0"/>
              <a:t>Form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title="Image of hazard assessment sample form"/>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600200"/>
            <a:ext cx="8229600" cy="44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992A8F9-F627-4845-91ED-94DFC29B0CAB}" type="slidenum">
              <a:rPr lang="en-US" altLang="en-US" sz="1400"/>
              <a:pPr>
                <a:spcBef>
                  <a:spcPct val="0"/>
                </a:spcBef>
                <a:buFontTx/>
                <a:buNone/>
              </a:pPr>
              <a:t>28</a:t>
            </a:fld>
            <a:endParaRPr lang="en-US" altLang="en-US" sz="1400"/>
          </a:p>
        </p:txBody>
      </p:sp>
      <p:sp>
        <p:nvSpPr>
          <p:cNvPr id="2" name="Title 1"/>
          <p:cNvSpPr>
            <a:spLocks noGrp="1"/>
          </p:cNvSpPr>
          <p:nvPr>
            <p:ph type="title"/>
          </p:nvPr>
        </p:nvSpPr>
        <p:spPr>
          <a:xfrm>
            <a:off x="473947" y="381000"/>
            <a:ext cx="8229600" cy="937419"/>
          </a:xfrm>
        </p:spPr>
        <p:txBody>
          <a:bodyPr/>
          <a:lstStyle/>
          <a:p>
            <a:pPr algn="l"/>
            <a:r>
              <a:rPr lang="en-US" dirty="0" smtClean="0"/>
              <a:t> Sample Form</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731838"/>
            <a:ext cx="8229600" cy="685800"/>
          </a:xfrm>
          <a:extLst>
            <a:ext uri="{91240B29-F687-4F45-9708-019B960494DF}">
              <a14:hiddenLine xmlns:a14="http://schemas.microsoft.com/office/drawing/2010/main" w="9525">
                <a:solidFill>
                  <a:schemeClr val="tx1"/>
                </a:solidFill>
                <a:miter lim="800000"/>
                <a:headEnd/>
                <a:tailEnd/>
              </a14:hiddenLine>
            </a:ext>
          </a:extLst>
        </p:spPr>
        <p:txBody>
          <a:bodyPr/>
          <a:lstStyle/>
          <a:p>
            <a:pPr algn="l"/>
            <a:r>
              <a:rPr lang="en-US" altLang="en-US" smtClean="0"/>
              <a:t>Hazards</a:t>
            </a:r>
            <a:r>
              <a:rPr lang="en-US" altLang="en-US" sz="3600" smtClean="0"/>
              <a:t> and Hazard Controls Quiz	</a:t>
            </a:r>
          </a:p>
        </p:txBody>
      </p:sp>
      <p:sp>
        <p:nvSpPr>
          <p:cNvPr id="86019" name="Rectangle 3"/>
          <p:cNvSpPr>
            <a:spLocks noGrp="1" noChangeArrowheads="1"/>
          </p:cNvSpPr>
          <p:nvPr>
            <p:ph idx="1"/>
          </p:nvPr>
        </p:nvSpPr>
        <p:spPr/>
        <p:txBody>
          <a:bodyPr/>
          <a:lstStyle/>
          <a:p>
            <a:r>
              <a:rPr lang="en-US" altLang="en-US" smtClean="0"/>
              <a:t>QUIZ!</a:t>
            </a:r>
          </a:p>
          <a:p>
            <a:endParaRPr lang="en-US" altLang="en-US" smtClean="0"/>
          </a:p>
        </p:txBody>
      </p:sp>
      <p:grpSp>
        <p:nvGrpSpPr>
          <p:cNvPr id="86020" name="Group 5" title="Decorative image of hazards and hazard controls quiz slide"/>
          <p:cNvGrpSpPr>
            <a:grpSpLocks/>
          </p:cNvGrpSpPr>
          <p:nvPr/>
        </p:nvGrpSpPr>
        <p:grpSpPr bwMode="auto">
          <a:xfrm>
            <a:off x="495300" y="1397000"/>
            <a:ext cx="8153400" cy="4064000"/>
            <a:chOff x="0" y="0"/>
            <a:chExt cx="8153400" cy="4064000"/>
          </a:xfrm>
        </p:grpSpPr>
        <p:sp>
          <p:nvSpPr>
            <p:cNvPr id="7" name="Rounded Rectangle 6"/>
            <p:cNvSpPr/>
            <p:nvPr/>
          </p:nvSpPr>
          <p:spPr>
            <a:xfrm>
              <a:off x="0" y="0"/>
              <a:ext cx="8153400" cy="4064000"/>
            </a:xfrm>
            <a:prstGeom prst="roundRect">
              <a:avLst>
                <a:gd name="adj" fmla="val 10000"/>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2036763" y="0"/>
              <a:ext cx="6116637" cy="4064000"/>
            </a:xfrm>
            <a:prstGeom prst="rect">
              <a:avLst/>
            </a:prstGeom>
          </p:spPr>
          <p:style>
            <a:lnRef idx="0">
              <a:scrgbClr r="0" g="0" b="0"/>
            </a:lnRef>
            <a:fillRef idx="0">
              <a:scrgbClr r="0" g="0" b="0"/>
            </a:fillRef>
            <a:effectRef idx="0">
              <a:scrgbClr r="0" g="0" b="0"/>
            </a:effectRef>
            <a:fontRef idx="minor">
              <a:schemeClr val="lt1"/>
            </a:fontRef>
          </p:style>
          <p:txBody>
            <a:bodyPr lIns="247650" tIns="247650" rIns="247650" bIns="247650" spcCol="1270" anchor="ctr"/>
            <a:lstStyle/>
            <a:p>
              <a:pPr defTabSz="2889250" eaLnBrk="1" hangingPunct="1">
                <a:lnSpc>
                  <a:spcPct val="90000"/>
                </a:lnSpc>
                <a:spcAft>
                  <a:spcPct val="35000"/>
                </a:spcAft>
                <a:defRPr/>
              </a:pPr>
              <a:r>
                <a:rPr lang="en-US" sz="6500" dirty="0">
                  <a:solidFill>
                    <a:srgbClr val="FFFFFF"/>
                  </a:solidFill>
                </a:rPr>
                <a:t>QUIZ!</a:t>
              </a:r>
            </a:p>
          </p:txBody>
        </p:sp>
      </p:grpSp>
      <p:sp>
        <p:nvSpPr>
          <p:cNvPr id="9" name="Rounded Rectangle 8" title="Decorative image of question marks on papers"/>
          <p:cNvSpPr/>
          <p:nvPr/>
        </p:nvSpPr>
        <p:spPr>
          <a:xfrm>
            <a:off x="901700" y="1811338"/>
            <a:ext cx="1630363" cy="3251200"/>
          </a:xfrm>
          <a:prstGeom prst="roundRect">
            <a:avLst>
              <a:gd name="adj" fmla="val 10000"/>
            </a:avLst>
          </a:prstGeom>
          <a:blipFill rotWithShape="1">
            <a:blip r:embed="rId3"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602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ECE47C0-D6BA-437D-AC9C-40487A7B53CA}" type="slidenum">
              <a:rPr lang="en-US" altLang="en-US" sz="1400">
                <a:solidFill>
                  <a:srgbClr val="000000"/>
                </a:solidFill>
              </a:rPr>
              <a:pPr>
                <a:spcBef>
                  <a:spcPct val="0"/>
                </a:spcBef>
                <a:buFontTx/>
                <a:buNone/>
              </a:pPr>
              <a:t>29</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4763"/>
            <a:ext cx="8229600" cy="1143000"/>
          </a:xfrm>
        </p:spPr>
        <p:txBody>
          <a:bodyPr/>
          <a:lstStyle/>
          <a:p>
            <a:pPr algn="l"/>
            <a:r>
              <a:rPr lang="en-US" altLang="en-US" smtClean="0"/>
              <a:t>OSHA</a:t>
            </a:r>
          </a:p>
        </p:txBody>
      </p:sp>
      <p:pic>
        <p:nvPicPr>
          <p:cNvPr id="32772" name="Picture 5" descr="http://alliancepayroll.files.wordpress.com/2011/06/osha-logosvg1.png" title="Image of the OSHA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1905000"/>
            <a:ext cx="6858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6A22620-189E-4874-8CF2-97C85C6B3C7D}" type="slidenum">
              <a:rPr lang="en-US" altLang="en-US" sz="1400"/>
              <a:pPr>
                <a:spcBef>
                  <a:spcPct val="0"/>
                </a:spcBef>
                <a:buFontTx/>
                <a:buNone/>
              </a:pPr>
              <a:t>3</a:t>
            </a:fld>
            <a:endParaRPr lang="en-US" altLang="en-US" sz="1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altLang="en-US" smtClean="0"/>
              <a:t>Hazard Analysis</a:t>
            </a:r>
          </a:p>
        </p:txBody>
      </p:sp>
      <p:pic>
        <p:nvPicPr>
          <p:cNvPr id="88067" name="Picture 2" descr="C:\Users\Tom\Desktop\My PIctures\Webite\Picture23.png" title="Photo of a worker weld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1425" y="1447800"/>
            <a:ext cx="6618288" cy="4422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8068"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DC3DF80-F10C-459C-ABF7-FE765B917633}" type="slidenum">
              <a:rPr lang="en-US" altLang="en-US" sz="1400">
                <a:solidFill>
                  <a:srgbClr val="000000"/>
                </a:solidFill>
              </a:rPr>
              <a:pPr>
                <a:spcBef>
                  <a:spcPct val="0"/>
                </a:spcBef>
                <a:buFontTx/>
                <a:buNone/>
              </a:pPr>
              <a:t>30</a:t>
            </a:fld>
            <a:endParaRPr lang="en-US" altLang="en-US" sz="1400">
              <a:solidFill>
                <a:srgbClr val="000000"/>
              </a:solidFill>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0" y="0"/>
            <a:ext cx="8229600" cy="1143000"/>
          </a:xfrm>
        </p:spPr>
        <p:txBody>
          <a:bodyPr anchor="b"/>
          <a:lstStyle/>
          <a:p>
            <a:pPr algn="l" eaLnBrk="1" hangingPunct="1"/>
            <a:r>
              <a:rPr lang="en-US" altLang="en-US" smtClean="0"/>
              <a:t>Job Safety Analysis (JSA)</a:t>
            </a:r>
          </a:p>
        </p:txBody>
      </p:sp>
      <p:sp>
        <p:nvSpPr>
          <p:cNvPr id="90115"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9C3E8F7D-1C19-4C93-8BCE-E391CFC9930A}" type="slidenum">
              <a:rPr lang="en-US" altLang="en-US" sz="1400">
                <a:solidFill>
                  <a:srgbClr val="000000"/>
                </a:solidFill>
              </a:rPr>
              <a:pPr algn="r" eaLnBrk="1" hangingPunct="1">
                <a:spcBef>
                  <a:spcPct val="0"/>
                </a:spcBef>
                <a:buFontTx/>
                <a:buNone/>
              </a:pPr>
              <a:t>31</a:t>
            </a:fld>
            <a:endParaRPr lang="en-US" altLang="en-US" sz="1400">
              <a:solidFill>
                <a:srgbClr val="000000"/>
              </a:solidFill>
            </a:endParaRPr>
          </a:p>
        </p:txBody>
      </p:sp>
      <p:pic>
        <p:nvPicPr>
          <p:cNvPr id="90116" name="Picture 5" title="Photo of a person working with met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6000" y="1554163"/>
            <a:ext cx="6680200" cy="40084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011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984D5F-CE72-4D12-B34B-CCA1E1BFE319}" type="slidenum">
              <a:rPr lang="en-US" altLang="en-US" sz="1400">
                <a:solidFill>
                  <a:srgbClr val="000000"/>
                </a:solidFill>
              </a:rPr>
              <a:pPr>
                <a:spcBef>
                  <a:spcPct val="0"/>
                </a:spcBef>
                <a:buFontTx/>
                <a:buNone/>
              </a:pPr>
              <a:t>31</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2"/>
          <p:cNvSpPr>
            <a:spLocks noGrp="1"/>
          </p:cNvSpPr>
          <p:nvPr>
            <p:ph type="title"/>
          </p:nvPr>
        </p:nvSpPr>
        <p:spPr/>
        <p:txBody>
          <a:bodyPr/>
          <a:lstStyle/>
          <a:p>
            <a:pPr algn="l"/>
            <a:r>
              <a:rPr lang="en-US" altLang="en-US" smtClean="0"/>
              <a:t>When To Conduct a  JSA</a:t>
            </a:r>
          </a:p>
        </p:txBody>
      </p:sp>
      <p:pic>
        <p:nvPicPr>
          <p:cNvPr id="92164" name="Picture 2" title="Photo workers conducting a job safety analysi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4713" y="1828800"/>
            <a:ext cx="7394575" cy="410368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5"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2270AE2-F83B-4331-8DA0-C40888053B77}" type="slidenum">
              <a:rPr lang="en-US" altLang="en-US" sz="1400">
                <a:solidFill>
                  <a:srgbClr val="000000"/>
                </a:solidFill>
              </a:rPr>
              <a:pPr>
                <a:spcBef>
                  <a:spcPct val="0"/>
                </a:spcBef>
                <a:buFontTx/>
                <a:buNone/>
              </a:pPr>
              <a:t>32</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smtClean="0"/>
              <a:t>When According to the Navy</a:t>
            </a:r>
          </a:p>
        </p:txBody>
      </p:sp>
      <p:pic>
        <p:nvPicPr>
          <p:cNvPr id="94211" name="Content Placeholder 5" title="Photo of a Navy Ship"/>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606425" y="1624013"/>
            <a:ext cx="7931150" cy="4449762"/>
          </a:xfrm>
          <a:ln>
            <a:solidFill>
              <a:schemeClr val="tx1"/>
            </a:solidFill>
            <a:miter lim="800000"/>
            <a:headEnd/>
            <a:tailEnd/>
          </a:ln>
        </p:spPr>
      </p:pic>
      <p:sp>
        <p:nvSpPr>
          <p:cNvPr id="9421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7FD6D81-B2E7-4300-A85D-7D47E6CCF1B8}" type="slidenum">
              <a:rPr lang="en-US" altLang="en-US" sz="1400">
                <a:solidFill>
                  <a:srgbClr val="000000"/>
                </a:solidFill>
              </a:rPr>
              <a:pPr>
                <a:spcBef>
                  <a:spcPct val="0"/>
                </a:spcBef>
                <a:buFontTx/>
                <a:buNone/>
              </a:pPr>
              <a:t>33</a:t>
            </a:fld>
            <a:endParaRPr lang="en-US" altLang="en-US" sz="140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p:cNvSpPr>
            <a:spLocks noGrp="1"/>
          </p:cNvSpPr>
          <p:nvPr>
            <p:ph type="title"/>
          </p:nvPr>
        </p:nvSpPr>
        <p:spPr/>
        <p:txBody>
          <a:bodyPr/>
          <a:lstStyle/>
          <a:p>
            <a:pPr algn="l"/>
            <a:r>
              <a:rPr lang="en-US" altLang="en-US" smtClean="0"/>
              <a:t>The Benefits of a JSA Exercise</a:t>
            </a:r>
          </a:p>
        </p:txBody>
      </p:sp>
      <p:pic>
        <p:nvPicPr>
          <p:cNvPr id="96260" name="Picture 3" title="Photo of a supervisor doing a job safety analys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1752600"/>
            <a:ext cx="7467600" cy="441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6261"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065DD02-9E17-41E6-AD53-639BA5AE8E25}" type="slidenum">
              <a:rPr lang="en-US" altLang="en-US" sz="1400">
                <a:solidFill>
                  <a:srgbClr val="000000"/>
                </a:solidFill>
              </a:rPr>
              <a:pPr>
                <a:spcBef>
                  <a:spcPct val="0"/>
                </a:spcBef>
                <a:buFontTx/>
                <a:buNone/>
              </a:pPr>
              <a:t>34</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2"/>
          <p:cNvSpPr>
            <a:spLocks noGrp="1"/>
          </p:cNvSpPr>
          <p:nvPr>
            <p:ph type="title"/>
          </p:nvPr>
        </p:nvSpPr>
        <p:spPr/>
        <p:txBody>
          <a:bodyPr/>
          <a:lstStyle/>
          <a:p>
            <a:pPr algn="l"/>
            <a:r>
              <a:rPr lang="en-US" altLang="en-US" smtClean="0"/>
              <a:t>The Benefits of a JSA</a:t>
            </a:r>
          </a:p>
        </p:txBody>
      </p:sp>
      <p:pic>
        <p:nvPicPr>
          <p:cNvPr id="98308" name="Picture 6" title="Image of a J S A checkli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2800" y="1600200"/>
            <a:ext cx="7620000" cy="4535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8309"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8975F33-5CBD-4877-AEEA-CD1652C0AA51}" type="slidenum">
              <a:rPr lang="en-US" altLang="en-US" sz="1400">
                <a:solidFill>
                  <a:srgbClr val="000000"/>
                </a:solidFill>
              </a:rPr>
              <a:pPr>
                <a:spcBef>
                  <a:spcPct val="0"/>
                </a:spcBef>
                <a:buFontTx/>
                <a:buNone/>
              </a:pPr>
              <a:t>35</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2"/>
          <p:cNvSpPr>
            <a:spLocks noGrp="1"/>
          </p:cNvSpPr>
          <p:nvPr>
            <p:ph type="title"/>
          </p:nvPr>
        </p:nvSpPr>
        <p:spPr/>
        <p:txBody>
          <a:bodyPr/>
          <a:lstStyle/>
          <a:p>
            <a:pPr algn="l"/>
            <a:r>
              <a:rPr lang="en-US" altLang="en-US" smtClean="0"/>
              <a:t>Who Conducts the JSA?</a:t>
            </a:r>
          </a:p>
        </p:txBody>
      </p:sp>
      <p:pic>
        <p:nvPicPr>
          <p:cNvPr id="100356" name="Picture 2" title="Photo of workers conducting a J S 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741488"/>
            <a:ext cx="7620000" cy="444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357"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500BCC9-1AB5-4E6D-A365-2AD78EEF6E3D}" type="slidenum">
              <a:rPr lang="en-US" altLang="en-US" sz="1400">
                <a:solidFill>
                  <a:srgbClr val="000000"/>
                </a:solidFill>
              </a:rPr>
              <a:pPr>
                <a:spcBef>
                  <a:spcPct val="0"/>
                </a:spcBef>
                <a:buFontTx/>
                <a:buNone/>
              </a:pPr>
              <a:t>36</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2"/>
          <p:cNvSpPr>
            <a:spLocks noGrp="1"/>
          </p:cNvSpPr>
          <p:nvPr>
            <p:ph type="title"/>
          </p:nvPr>
        </p:nvSpPr>
        <p:spPr/>
        <p:txBody>
          <a:bodyPr/>
          <a:lstStyle/>
          <a:p>
            <a:pPr algn="l"/>
            <a:r>
              <a:rPr lang="en-US" altLang="en-US" smtClean="0"/>
              <a:t>The Four Basic Steps</a:t>
            </a:r>
          </a:p>
        </p:txBody>
      </p:sp>
      <p:sp>
        <p:nvSpPr>
          <p:cNvPr id="102404"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B17120A-06ED-4E5F-99DC-0D87448E0255}" type="slidenum">
              <a:rPr lang="en-US" altLang="en-US" sz="1400">
                <a:solidFill>
                  <a:srgbClr val="000000"/>
                </a:solidFill>
              </a:rPr>
              <a:pPr>
                <a:spcBef>
                  <a:spcPct val="0"/>
                </a:spcBef>
                <a:buFontTx/>
                <a:buNone/>
              </a:pPr>
              <a:t>37</a:t>
            </a:fld>
            <a:endParaRPr lang="en-US" altLang="en-US" sz="1400">
              <a:solidFill>
                <a:srgbClr val="000000"/>
              </a:solidFill>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143999" cy="6858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2"/>
          <p:cNvSpPr>
            <a:spLocks noGrp="1"/>
          </p:cNvSpPr>
          <p:nvPr>
            <p:ph type="title"/>
          </p:nvPr>
        </p:nvSpPr>
        <p:spPr/>
        <p:txBody>
          <a:bodyPr/>
          <a:lstStyle/>
          <a:p>
            <a:pPr algn="l"/>
            <a:r>
              <a:rPr lang="en-US" altLang="en-US" smtClean="0"/>
              <a:t>Select The Job</a:t>
            </a:r>
          </a:p>
        </p:txBody>
      </p:sp>
      <p:pic>
        <p:nvPicPr>
          <p:cNvPr id="104452" name="Picture 3" title="Image of an OSHA Form 3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8163" y="1752600"/>
            <a:ext cx="8148637" cy="4267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4453"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287E3E5-3906-4BD4-95D8-2B389630CB26}" type="slidenum">
              <a:rPr lang="en-US" altLang="en-US" sz="1400">
                <a:solidFill>
                  <a:srgbClr val="000000"/>
                </a:solidFill>
              </a:rPr>
              <a:pPr>
                <a:spcBef>
                  <a:spcPct val="0"/>
                </a:spcBef>
                <a:buFontTx/>
                <a:buNone/>
              </a:pPr>
              <a:t>38</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mtClean="0"/>
              <a:t>JSA Exercise</a:t>
            </a:r>
          </a:p>
        </p:txBody>
      </p:sp>
      <p:sp>
        <p:nvSpPr>
          <p:cNvPr id="3" name="Content Placeholder 2"/>
          <p:cNvSpPr>
            <a:spLocks noGrp="1"/>
          </p:cNvSpPr>
          <p:nvPr>
            <p:ph sz="half" idx="1"/>
          </p:nvPr>
        </p:nvSpPr>
        <p:spPr>
          <a:xfrm>
            <a:off x="457200" y="1676400"/>
            <a:ext cx="8229600" cy="4449763"/>
          </a:xfrm>
        </p:spPr>
        <p:txBody>
          <a:bodyPr/>
          <a:lstStyle/>
          <a:p>
            <a:pPr marL="0" indent="0">
              <a:buFontTx/>
              <a:buNone/>
              <a:defRPr/>
            </a:pPr>
            <a:r>
              <a:rPr lang="en-US" dirty="0" smtClean="0"/>
              <a:t>1.  Select the Job ________________________</a:t>
            </a:r>
          </a:p>
          <a:p>
            <a:pPr>
              <a:defRPr/>
            </a:pPr>
            <a:endParaRPr lang="en-US" dirty="0" smtClean="0"/>
          </a:p>
          <a:p>
            <a:pPr>
              <a:defRPr/>
            </a:pPr>
            <a:endParaRPr lang="en-US" dirty="0"/>
          </a:p>
        </p:txBody>
      </p:sp>
      <p:sp>
        <p:nvSpPr>
          <p:cNvPr id="10654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30BCD53-22D8-4D34-9194-5D3F5F90050C}" type="slidenum">
              <a:rPr lang="en-US" altLang="en-US" sz="1400">
                <a:solidFill>
                  <a:srgbClr val="000000"/>
                </a:solidFill>
              </a:rPr>
              <a:pPr>
                <a:spcBef>
                  <a:spcPct val="0"/>
                </a:spcBef>
                <a:buFontTx/>
                <a:buNone/>
              </a:pPr>
              <a:t>39</a:t>
            </a:fld>
            <a:endParaRPr lang="en-US" altLang="en-US" sz="1400">
              <a:solidFill>
                <a:srgbClr val="000000"/>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3999"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l"/>
            <a:r>
              <a:rPr lang="en-US" altLang="en-US" smtClean="0"/>
              <a:t>      OSHA Exercise</a:t>
            </a:r>
          </a:p>
        </p:txBody>
      </p:sp>
      <p:pic>
        <p:nvPicPr>
          <p:cNvPr id="34819" name="Picture 10" descr="DSCF001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1905000"/>
            <a:ext cx="70326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65BA7F9-C1AD-4830-AA82-BE12AEE05EA9}" type="slidenum">
              <a:rPr lang="en-US" altLang="en-US" sz="1400"/>
              <a:pPr>
                <a:spcBef>
                  <a:spcPct val="0"/>
                </a:spcBef>
                <a:buFontTx/>
                <a:buNone/>
              </a:pPr>
              <a:t>4</a:t>
            </a:fld>
            <a:endParaRPr lang="en-US" altLang="en-US" sz="1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2"/>
          <p:cNvSpPr>
            <a:spLocks noGrp="1"/>
          </p:cNvSpPr>
          <p:nvPr>
            <p:ph type="title"/>
          </p:nvPr>
        </p:nvSpPr>
        <p:spPr/>
        <p:txBody>
          <a:bodyPr/>
          <a:lstStyle/>
          <a:p>
            <a:pPr algn="l"/>
            <a:r>
              <a:rPr lang="en-US" altLang="en-US" smtClean="0"/>
              <a:t>Breakdown The Job</a:t>
            </a:r>
          </a:p>
        </p:txBody>
      </p:sp>
      <p:pic>
        <p:nvPicPr>
          <p:cNvPr id="108547" name="Picture 2" title="Image of a person drawing a flow chart"/>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646113" y="1524000"/>
            <a:ext cx="7583487" cy="42767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48"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F2E4557-E801-49C4-A2B2-E50C3783164F}" type="slidenum">
              <a:rPr lang="en-US" altLang="en-US" sz="1400">
                <a:solidFill>
                  <a:srgbClr val="000000"/>
                </a:solidFill>
              </a:rPr>
              <a:pPr>
                <a:spcBef>
                  <a:spcPct val="0"/>
                </a:spcBef>
                <a:buFontTx/>
                <a:buNone/>
              </a:pPr>
              <a:t>40</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mtClean="0"/>
              <a:t>Sample: Breakdown the Job</a:t>
            </a:r>
          </a:p>
        </p:txBody>
      </p:sp>
      <p:sp>
        <p:nvSpPr>
          <p:cNvPr id="3" name="Content Placeholder 2"/>
          <p:cNvSpPr>
            <a:spLocks noGrp="1"/>
          </p:cNvSpPr>
          <p:nvPr>
            <p:ph sz="half" idx="1"/>
          </p:nvPr>
        </p:nvSpPr>
        <p:spPr>
          <a:xfrm>
            <a:off x="457200" y="1676400"/>
            <a:ext cx="8229600" cy="4449763"/>
          </a:xfrm>
        </p:spPr>
        <p:txBody>
          <a:bodyPr/>
          <a:lstStyle/>
          <a:p>
            <a:pPr marL="0" indent="0">
              <a:buFontTx/>
              <a:buNone/>
              <a:defRPr/>
            </a:pPr>
            <a:r>
              <a:rPr lang="en-US" dirty="0" smtClean="0"/>
              <a:t>1.  Identify the Job:  </a:t>
            </a:r>
            <a:r>
              <a:rPr lang="en-US" sz="1800" dirty="0" smtClean="0"/>
              <a:t>Loading empty trailer with pallets of material</a:t>
            </a:r>
          </a:p>
          <a:p>
            <a:pPr>
              <a:defRPr/>
            </a:pPr>
            <a:endParaRPr lang="en-US" dirty="0" smtClean="0"/>
          </a:p>
          <a:p>
            <a:pPr>
              <a:defRPr/>
            </a:pPr>
            <a:endParaRPr lang="en-US" dirty="0"/>
          </a:p>
        </p:txBody>
      </p:sp>
      <p:sp>
        <p:nvSpPr>
          <p:cNvPr id="11063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6D41147-77DB-4D43-B3A9-B4D642C67224}" type="slidenum">
              <a:rPr lang="en-US" altLang="en-US" sz="1400">
                <a:solidFill>
                  <a:srgbClr val="000000"/>
                </a:solidFill>
              </a:rPr>
              <a:pPr>
                <a:spcBef>
                  <a:spcPct val="0"/>
                </a:spcBef>
                <a:buFontTx/>
                <a:buNone/>
              </a:pPr>
              <a:t>41</a:t>
            </a:fld>
            <a:endParaRPr lang="en-US" altLang="en-US" sz="1400">
              <a:solidFill>
                <a:srgbClr val="000000"/>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144000" cy="6858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mtClean="0"/>
              <a:t>Your: Breakdown the Job</a:t>
            </a:r>
          </a:p>
        </p:txBody>
      </p:sp>
      <p:sp>
        <p:nvSpPr>
          <p:cNvPr id="3" name="Content Placeholder 2"/>
          <p:cNvSpPr>
            <a:spLocks noGrp="1"/>
          </p:cNvSpPr>
          <p:nvPr>
            <p:ph sz="half" idx="1"/>
          </p:nvPr>
        </p:nvSpPr>
        <p:spPr>
          <a:xfrm>
            <a:off x="457200" y="1676400"/>
            <a:ext cx="8229600" cy="4449763"/>
          </a:xfrm>
        </p:spPr>
        <p:txBody>
          <a:bodyPr/>
          <a:lstStyle/>
          <a:p>
            <a:pPr marL="0" indent="0">
              <a:buFontTx/>
              <a:buNone/>
              <a:defRPr/>
            </a:pPr>
            <a:r>
              <a:rPr lang="en-US" dirty="0" smtClean="0"/>
              <a:t>1.  Identify the Job:  </a:t>
            </a:r>
            <a:r>
              <a:rPr lang="en-US" sz="1800" dirty="0" smtClean="0"/>
              <a:t>___________________________________</a:t>
            </a:r>
          </a:p>
          <a:p>
            <a:pPr>
              <a:defRPr/>
            </a:pPr>
            <a:endParaRPr lang="en-US" dirty="0" smtClean="0"/>
          </a:p>
          <a:p>
            <a:pPr>
              <a:defRPr/>
            </a:pPr>
            <a:endParaRPr lang="en-US" dirty="0"/>
          </a:p>
        </p:txBody>
      </p:sp>
      <p:sp>
        <p:nvSpPr>
          <p:cNvPr id="1126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9686C71-1EA9-4931-94B9-1E3F43FCA554}" type="slidenum">
              <a:rPr lang="en-US" altLang="en-US" sz="1400">
                <a:solidFill>
                  <a:srgbClr val="000000"/>
                </a:solidFill>
              </a:rPr>
              <a:pPr>
                <a:spcBef>
                  <a:spcPct val="0"/>
                </a:spcBef>
                <a:buFontTx/>
                <a:buNone/>
              </a:pPr>
              <a:t>42</a:t>
            </a:fld>
            <a:endParaRPr lang="en-US" altLang="en-US" sz="1400">
              <a:solidFill>
                <a:srgbClr val="000000"/>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3999" cy="68580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2"/>
          <p:cNvSpPr>
            <a:spLocks noGrp="1"/>
          </p:cNvSpPr>
          <p:nvPr>
            <p:ph type="title"/>
          </p:nvPr>
        </p:nvSpPr>
        <p:spPr/>
        <p:txBody>
          <a:bodyPr/>
          <a:lstStyle/>
          <a:p>
            <a:pPr algn="l"/>
            <a:r>
              <a:rPr lang="en-US" altLang="en-US" smtClean="0"/>
              <a:t>Identify the Hazards</a:t>
            </a:r>
          </a:p>
        </p:txBody>
      </p:sp>
      <p:pic>
        <p:nvPicPr>
          <p:cNvPr id="114691" name="Picture 2" title="Image of a hazard sign"/>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838200" y="1371600"/>
            <a:ext cx="7127875" cy="4572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39195BB-E9EC-40F2-B886-260A481363DC}" type="slidenum">
              <a:rPr lang="en-US" altLang="en-US" sz="1400">
                <a:solidFill>
                  <a:srgbClr val="000000"/>
                </a:solidFill>
              </a:rPr>
              <a:pPr>
                <a:spcBef>
                  <a:spcPct val="0"/>
                </a:spcBef>
                <a:buFontTx/>
                <a:buNone/>
              </a:pPr>
              <a:t>43</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2"/>
          <p:cNvSpPr>
            <a:spLocks noGrp="1"/>
          </p:cNvSpPr>
          <p:nvPr>
            <p:ph type="title"/>
          </p:nvPr>
        </p:nvSpPr>
        <p:spPr/>
        <p:txBody>
          <a:bodyPr/>
          <a:lstStyle/>
          <a:p>
            <a:pPr algn="l"/>
            <a:r>
              <a:rPr lang="en-US" altLang="en-US" smtClean="0"/>
              <a:t>Questions to Support Identifying Hazards</a:t>
            </a:r>
          </a:p>
        </p:txBody>
      </p:sp>
      <p:pic>
        <p:nvPicPr>
          <p:cNvPr id="116739" name="Picture 2" title="Image of a hazard sign"/>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066800" y="1517650"/>
            <a:ext cx="6899275" cy="4425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740"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6960B12-A01D-4CB8-AD4D-57C2BE02E83B}" type="slidenum">
              <a:rPr lang="en-US" altLang="en-US" sz="1400">
                <a:solidFill>
                  <a:srgbClr val="000000"/>
                </a:solidFill>
              </a:rPr>
              <a:pPr>
                <a:spcBef>
                  <a:spcPct val="0"/>
                </a:spcBef>
                <a:buFontTx/>
                <a:buNone/>
              </a:pPr>
              <a:t>44</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mtClean="0"/>
              <a:t>Your: Identify Hazards</a:t>
            </a:r>
          </a:p>
        </p:txBody>
      </p:sp>
      <p:sp>
        <p:nvSpPr>
          <p:cNvPr id="3" name="Content Placeholder 2"/>
          <p:cNvSpPr>
            <a:spLocks noGrp="1"/>
          </p:cNvSpPr>
          <p:nvPr>
            <p:ph sz="half" idx="1"/>
          </p:nvPr>
        </p:nvSpPr>
        <p:spPr>
          <a:xfrm>
            <a:off x="457200" y="1676400"/>
            <a:ext cx="8229600" cy="4449763"/>
          </a:xfrm>
        </p:spPr>
        <p:txBody>
          <a:bodyPr/>
          <a:lstStyle/>
          <a:p>
            <a:pPr marL="0" indent="0">
              <a:buFontTx/>
              <a:buNone/>
              <a:defRPr/>
            </a:pPr>
            <a:r>
              <a:rPr lang="en-US" dirty="0" smtClean="0"/>
              <a:t>1.  Identify the Job ________________________</a:t>
            </a:r>
          </a:p>
          <a:p>
            <a:pPr>
              <a:defRPr/>
            </a:pPr>
            <a:endParaRPr lang="en-US" dirty="0"/>
          </a:p>
        </p:txBody>
      </p:sp>
      <p:sp>
        <p:nvSpPr>
          <p:cNvPr id="11883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DDEA366-22B6-43E3-9119-2C8E5B25FD4B}" type="slidenum">
              <a:rPr lang="en-US" altLang="en-US" sz="1400">
                <a:solidFill>
                  <a:srgbClr val="000000"/>
                </a:solidFill>
              </a:rPr>
              <a:pPr>
                <a:spcBef>
                  <a:spcPct val="0"/>
                </a:spcBef>
                <a:buFontTx/>
                <a:buNone/>
              </a:pPr>
              <a:t>45</a:t>
            </a:fld>
            <a:endParaRPr lang="en-US" altLang="en-US" sz="1400">
              <a:solidFill>
                <a:srgbClr val="000000"/>
              </a:solidFill>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144000" cy="6858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2"/>
          <p:cNvSpPr>
            <a:spLocks noGrp="1"/>
          </p:cNvSpPr>
          <p:nvPr>
            <p:ph type="title"/>
          </p:nvPr>
        </p:nvSpPr>
        <p:spPr/>
        <p:txBody>
          <a:bodyPr/>
          <a:lstStyle/>
          <a:p>
            <a:pPr algn="l"/>
            <a:r>
              <a:rPr lang="en-US" altLang="en-US" smtClean="0"/>
              <a:t>Determine Protection</a:t>
            </a:r>
          </a:p>
        </p:txBody>
      </p:sp>
      <p:pic>
        <p:nvPicPr>
          <p:cNvPr id="120835" name="Picture 2" title="Image of Hierarchy of Control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533400" y="1600200"/>
            <a:ext cx="7866063"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36"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71B5BE4-CF86-4CB4-A724-752E7B1ADC95}" type="slidenum">
              <a:rPr lang="en-US" altLang="en-US" sz="1400">
                <a:solidFill>
                  <a:srgbClr val="000000"/>
                </a:solidFill>
              </a:rPr>
              <a:pPr>
                <a:spcBef>
                  <a:spcPct val="0"/>
                </a:spcBef>
                <a:buFontTx/>
                <a:buNone/>
              </a:pPr>
              <a:t>46</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mtClean="0"/>
              <a:t>Your: Determine Protection</a:t>
            </a:r>
          </a:p>
        </p:txBody>
      </p:sp>
      <p:sp>
        <p:nvSpPr>
          <p:cNvPr id="3" name="Content Placeholder 2"/>
          <p:cNvSpPr>
            <a:spLocks noGrp="1"/>
          </p:cNvSpPr>
          <p:nvPr>
            <p:ph sz="half" idx="1"/>
          </p:nvPr>
        </p:nvSpPr>
        <p:spPr>
          <a:xfrm>
            <a:off x="457200" y="1676400"/>
            <a:ext cx="8229600" cy="4449763"/>
          </a:xfrm>
        </p:spPr>
        <p:txBody>
          <a:bodyPr/>
          <a:lstStyle/>
          <a:p>
            <a:pPr marL="0" indent="0">
              <a:buFontTx/>
              <a:buNone/>
              <a:defRPr/>
            </a:pPr>
            <a:r>
              <a:rPr lang="en-US" dirty="0" smtClean="0"/>
              <a:t>1.  Identify the Job ________________________</a:t>
            </a:r>
          </a:p>
          <a:p>
            <a:pPr>
              <a:defRPr/>
            </a:pPr>
            <a:endParaRPr lang="en-US" dirty="0" smtClean="0"/>
          </a:p>
          <a:p>
            <a:pPr>
              <a:defRPr/>
            </a:pPr>
            <a:endParaRPr lang="en-US" dirty="0"/>
          </a:p>
        </p:txBody>
      </p:sp>
      <p:sp>
        <p:nvSpPr>
          <p:cNvPr id="12293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2A003CA-1FAE-4A10-A54E-F063B90F209E}" type="slidenum">
              <a:rPr lang="en-US" altLang="en-US" sz="1400">
                <a:solidFill>
                  <a:srgbClr val="000000"/>
                </a:solidFill>
              </a:rPr>
              <a:pPr>
                <a:spcBef>
                  <a:spcPct val="0"/>
                </a:spcBef>
                <a:buFontTx/>
                <a:buNone/>
              </a:pPr>
              <a:t>47</a:t>
            </a:fld>
            <a:endParaRPr lang="en-US" altLang="en-US" sz="1400">
              <a:solidFill>
                <a:srgbClr val="000000"/>
              </a:solidFill>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731838"/>
            <a:ext cx="8229600" cy="685800"/>
          </a:xfrm>
          <a:extLst>
            <a:ext uri="{91240B29-F687-4F45-9708-019B960494DF}">
              <a14:hiddenLine xmlns:a14="http://schemas.microsoft.com/office/drawing/2010/main" w="9525">
                <a:solidFill>
                  <a:schemeClr val="tx1"/>
                </a:solidFill>
                <a:miter lim="800000"/>
                <a:headEnd/>
                <a:tailEnd/>
              </a14:hiddenLine>
            </a:ext>
          </a:extLst>
        </p:spPr>
        <p:txBody>
          <a:bodyPr/>
          <a:lstStyle/>
          <a:p>
            <a:pPr algn="l"/>
            <a:r>
              <a:rPr lang="en-US" altLang="en-US" smtClean="0"/>
              <a:t>Job Safety Analysis</a:t>
            </a:r>
            <a:endParaRPr lang="en-US" altLang="en-US" sz="3600" smtClean="0"/>
          </a:p>
        </p:txBody>
      </p:sp>
      <p:sp>
        <p:nvSpPr>
          <p:cNvPr id="124931" name="Rectangle 3"/>
          <p:cNvSpPr>
            <a:spLocks noGrp="1" noChangeArrowheads="1"/>
          </p:cNvSpPr>
          <p:nvPr>
            <p:ph idx="1"/>
          </p:nvPr>
        </p:nvSpPr>
        <p:spPr/>
        <p:txBody>
          <a:bodyPr/>
          <a:lstStyle/>
          <a:p>
            <a:r>
              <a:rPr lang="en-US" altLang="en-US" smtClean="0"/>
              <a:t>QUIZ!</a:t>
            </a:r>
          </a:p>
          <a:p>
            <a:endParaRPr lang="en-US" altLang="en-US" smtClean="0"/>
          </a:p>
        </p:txBody>
      </p:sp>
      <p:grpSp>
        <p:nvGrpSpPr>
          <p:cNvPr id="124932" name="Group 5" title="Image of a Job Safety Analysis Quiz slide"/>
          <p:cNvGrpSpPr>
            <a:grpSpLocks/>
          </p:cNvGrpSpPr>
          <p:nvPr/>
        </p:nvGrpSpPr>
        <p:grpSpPr bwMode="auto">
          <a:xfrm>
            <a:off x="495300" y="1397000"/>
            <a:ext cx="8153400" cy="4064000"/>
            <a:chOff x="0" y="0"/>
            <a:chExt cx="8153400" cy="4064000"/>
          </a:xfrm>
        </p:grpSpPr>
        <p:sp>
          <p:nvSpPr>
            <p:cNvPr id="7" name="Rounded Rectangle 6"/>
            <p:cNvSpPr/>
            <p:nvPr/>
          </p:nvSpPr>
          <p:spPr>
            <a:xfrm>
              <a:off x="0" y="0"/>
              <a:ext cx="8153400" cy="4064000"/>
            </a:xfrm>
            <a:prstGeom prst="roundRect">
              <a:avLst>
                <a:gd name="adj" fmla="val 10000"/>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2036763" y="0"/>
              <a:ext cx="6116637" cy="4064000"/>
            </a:xfrm>
            <a:prstGeom prst="rect">
              <a:avLst/>
            </a:prstGeom>
          </p:spPr>
          <p:style>
            <a:lnRef idx="0">
              <a:scrgbClr r="0" g="0" b="0"/>
            </a:lnRef>
            <a:fillRef idx="0">
              <a:scrgbClr r="0" g="0" b="0"/>
            </a:fillRef>
            <a:effectRef idx="0">
              <a:scrgbClr r="0" g="0" b="0"/>
            </a:effectRef>
            <a:fontRef idx="minor">
              <a:schemeClr val="lt1"/>
            </a:fontRef>
          </p:style>
          <p:txBody>
            <a:bodyPr lIns="247650" tIns="247650" rIns="247650" bIns="247650" spcCol="1270" anchor="ctr"/>
            <a:lstStyle/>
            <a:p>
              <a:pPr defTabSz="2889250" eaLnBrk="1" hangingPunct="1">
                <a:lnSpc>
                  <a:spcPct val="90000"/>
                </a:lnSpc>
                <a:spcAft>
                  <a:spcPct val="35000"/>
                </a:spcAft>
                <a:defRPr/>
              </a:pPr>
              <a:r>
                <a:rPr lang="en-US" sz="6500" dirty="0">
                  <a:solidFill>
                    <a:srgbClr val="FFFFFF"/>
                  </a:solidFill>
                </a:rPr>
                <a:t>QUIZ!</a:t>
              </a:r>
            </a:p>
          </p:txBody>
        </p:sp>
      </p:grpSp>
      <p:sp>
        <p:nvSpPr>
          <p:cNvPr id="9" name="Rounded Rectangle 8" title="Decorative image of question marks on papers"/>
          <p:cNvSpPr/>
          <p:nvPr/>
        </p:nvSpPr>
        <p:spPr>
          <a:xfrm>
            <a:off x="901700" y="1811338"/>
            <a:ext cx="1630363" cy="3251200"/>
          </a:xfrm>
          <a:prstGeom prst="roundRect">
            <a:avLst>
              <a:gd name="adj" fmla="val 10000"/>
            </a:avLst>
          </a:prstGeom>
          <a:blipFill rotWithShape="1">
            <a:blip r:embed="rId3"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4934"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B90F60D-4BC1-445A-92E8-BFBCDE08CEBD}" type="slidenum">
              <a:rPr lang="en-US" altLang="en-US" sz="1400">
                <a:solidFill>
                  <a:srgbClr val="000000"/>
                </a:solidFill>
              </a:rPr>
              <a:pPr>
                <a:spcBef>
                  <a:spcPct val="0"/>
                </a:spcBef>
                <a:buFontTx/>
                <a:buNone/>
              </a:pPr>
              <a:t>48</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6F3981D2-F488-498B-BE5D-0981396BE63A}" type="slidenum">
              <a:rPr lang="en-US" altLang="en-US" sz="1400"/>
              <a:pPr algn="r" eaLnBrk="1" hangingPunct="1">
                <a:spcBef>
                  <a:spcPct val="0"/>
                </a:spcBef>
                <a:buFontTx/>
                <a:buNone/>
              </a:pPr>
              <a:t>5</a:t>
            </a:fld>
            <a:endParaRPr lang="en-US" altLang="en-US" sz="1400"/>
          </a:p>
        </p:txBody>
      </p:sp>
      <p:pic>
        <p:nvPicPr>
          <p:cNvPr id="36867" name="Picture 10" descr="MPj0406735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600200"/>
            <a:ext cx="65532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508E195-F93F-4D20-92E9-9BEF25CED854}" type="slidenum">
              <a:rPr lang="en-US" altLang="en-US" sz="1400"/>
              <a:pPr>
                <a:spcBef>
                  <a:spcPct val="0"/>
                </a:spcBef>
                <a:buFontTx/>
                <a:buNone/>
              </a:pPr>
              <a:t>5</a:t>
            </a:fld>
            <a:endParaRPr lang="en-US" altLang="en-US" sz="1400"/>
          </a:p>
        </p:txBody>
      </p:sp>
      <p:sp>
        <p:nvSpPr>
          <p:cNvPr id="3" name="Title 2"/>
          <p:cNvSpPr>
            <a:spLocks noGrp="1"/>
          </p:cNvSpPr>
          <p:nvPr>
            <p:ph type="title"/>
          </p:nvPr>
        </p:nvSpPr>
        <p:spPr>
          <a:xfrm>
            <a:off x="457200" y="274638"/>
            <a:ext cx="8229600" cy="868362"/>
          </a:xfrm>
        </p:spPr>
        <p:txBody>
          <a:bodyPr/>
          <a:lstStyle/>
          <a:p>
            <a:r>
              <a:rPr lang="en-US" dirty="0" smtClean="0"/>
              <a:t>OSHA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1FD20FE7-56E8-41A8-BA6B-FCD778C214B5}" type="slidenum">
              <a:rPr lang="en-US" altLang="en-US" sz="1400"/>
              <a:pPr algn="r" eaLnBrk="1" hangingPunct="1">
                <a:spcBef>
                  <a:spcPct val="0"/>
                </a:spcBef>
                <a:buFontTx/>
                <a:buNone/>
              </a:pPr>
              <a:t>6</a:t>
            </a:fld>
            <a:endParaRPr lang="en-US" altLang="en-US" sz="1400"/>
          </a:p>
        </p:txBody>
      </p:sp>
      <p:pic>
        <p:nvPicPr>
          <p:cNvPr id="38916" name="Picture 12" descr="MPj040903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600200"/>
            <a:ext cx="5410200"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917"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97162FA-3293-4F61-874E-CCF6AAB72E0F}" type="slidenum">
              <a:rPr lang="en-US" altLang="en-US" sz="1400"/>
              <a:pPr>
                <a:spcBef>
                  <a:spcPct val="0"/>
                </a:spcBef>
                <a:buFontTx/>
                <a:buNone/>
              </a:pPr>
              <a:t>6</a:t>
            </a:fld>
            <a:endParaRPr lang="en-US" altLang="en-US" sz="1400"/>
          </a:p>
        </p:txBody>
      </p:sp>
      <p:sp>
        <p:nvSpPr>
          <p:cNvPr id="3" name="Title 2"/>
          <p:cNvSpPr>
            <a:spLocks noGrp="1"/>
          </p:cNvSpPr>
          <p:nvPr>
            <p:ph type="title"/>
          </p:nvPr>
        </p:nvSpPr>
        <p:spPr>
          <a:xfrm>
            <a:off x="457200" y="274638"/>
            <a:ext cx="7848600" cy="808037"/>
          </a:xfrm>
        </p:spPr>
        <p:txBody>
          <a:bodyPr/>
          <a:lstStyle/>
          <a:p>
            <a:r>
              <a:rPr lang="en-US" dirty="0" smtClean="0"/>
              <a:t>OSHA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l"/>
            <a:r>
              <a:rPr lang="en-US" altLang="en-US" dirty="0" smtClean="0"/>
              <a:t>OSHA </a:t>
            </a:r>
          </a:p>
        </p:txBody>
      </p:sp>
      <p:pic>
        <p:nvPicPr>
          <p:cNvPr id="40963" name="Picture 2" descr="http://allthingsd.com/files/2012/04/pinkslip-1.jpeg" title="Photo of a pink sli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654175"/>
            <a:ext cx="5489575"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8" descr="MCj0432538000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5163" y="1143000"/>
            <a:ext cx="2665412"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6DA6468-BB9D-4D0C-AE0D-611CEB03C7CE}" type="slidenum">
              <a:rPr lang="en-US" altLang="en-US" sz="1400"/>
              <a:pPr>
                <a:spcBef>
                  <a:spcPct val="0"/>
                </a:spcBef>
                <a:buFontTx/>
                <a:buNone/>
              </a:pPr>
              <a:t>7</a:t>
            </a:fld>
            <a:endParaRPr lang="en-US" altLang="en-US" sz="1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l"/>
            <a:r>
              <a:rPr lang="en-US" altLang="en-US" dirty="0" smtClean="0"/>
              <a:t> OSHA  </a:t>
            </a:r>
          </a:p>
        </p:txBody>
      </p:sp>
      <p:pic>
        <p:nvPicPr>
          <p:cNvPr id="43011" name="Picture 9" title="Image of the OSHA website">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9200" y="1600200"/>
            <a:ext cx="640080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AB5E360-B5B0-443F-A51D-BF36CB92FA60}" type="slidenum">
              <a:rPr lang="en-US" altLang="en-US" sz="1400"/>
              <a:pPr>
                <a:spcBef>
                  <a:spcPct val="0"/>
                </a:spcBef>
                <a:buFontTx/>
                <a:buNone/>
              </a:pPr>
              <a:t>8</a:t>
            </a:fld>
            <a:endParaRPr lang="en-US" altLang="en-US"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609600"/>
            <a:ext cx="8229600" cy="1143000"/>
          </a:xfrm>
        </p:spPr>
        <p:txBody>
          <a:bodyPr/>
          <a:lstStyle/>
          <a:p>
            <a:pPr algn="l" eaLnBrk="1" hangingPunct="1"/>
            <a:r>
              <a:rPr lang="en-US" altLang="en-US" smtClean="0"/>
              <a:t>OSHA Exercise</a:t>
            </a:r>
            <a:br>
              <a:rPr lang="en-US" altLang="en-US" smtClean="0"/>
            </a:br>
            <a:endParaRPr lang="en-US" altLang="en-US" smtClean="0"/>
          </a:p>
        </p:txBody>
      </p:sp>
      <p:sp>
        <p:nvSpPr>
          <p:cNvPr id="176131" name="Rectangle 3"/>
          <p:cNvSpPr>
            <a:spLocks noGrp="1" noChangeArrowheads="1"/>
          </p:cNvSpPr>
          <p:nvPr>
            <p:ph idx="1"/>
          </p:nvPr>
        </p:nvSpPr>
        <p:spPr>
          <a:solidFill>
            <a:schemeClr val="bg1"/>
          </a:solidFill>
        </p:spPr>
        <p:txBody>
          <a:bodyPr/>
          <a:lstStyle/>
          <a:p>
            <a:pPr marL="0" indent="0" eaLnBrk="1" hangingPunct="1">
              <a:buFontTx/>
              <a:buNone/>
              <a:defRPr/>
            </a:pPr>
            <a:r>
              <a:rPr lang="en-US" sz="2800" dirty="0" smtClean="0"/>
              <a:t>Stump the class!</a:t>
            </a:r>
          </a:p>
          <a:p>
            <a:pPr eaLnBrk="1" hangingPunct="1">
              <a:defRPr/>
            </a:pPr>
            <a:endParaRPr lang="en-US" sz="2800" dirty="0"/>
          </a:p>
          <a:p>
            <a:pPr eaLnBrk="1" hangingPunct="1">
              <a:defRPr/>
            </a:pPr>
            <a:r>
              <a:rPr lang="en-US" sz="2800" dirty="0" smtClean="0"/>
              <a:t>With a partner, write two questions from this section that you believe the rest of the class will be challenged in answering correctly. (Questions must be reasonable!  If your instructor can’t answer, it doesn’t count!)</a:t>
            </a:r>
          </a:p>
          <a:p>
            <a:pPr eaLnBrk="1" hangingPunct="1">
              <a:defRPr/>
            </a:pPr>
            <a:endParaRPr lang="en-US" sz="2800" dirty="0" smtClean="0"/>
          </a:p>
        </p:txBody>
      </p:sp>
      <p:sp>
        <p:nvSpPr>
          <p:cNvPr id="4506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2240234-CDCD-4E34-8EC1-78433295ECE6}" type="slidenum">
              <a:rPr lang="en-US" altLang="en-US" sz="1400"/>
              <a:pPr>
                <a:spcBef>
                  <a:spcPct val="0"/>
                </a:spcBef>
                <a:buFontTx/>
                <a:buNone/>
              </a:pPr>
              <a:t>9</a:t>
            </a:fld>
            <a:endParaRPr lang="en-US" altLang="en-US" sz="1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2618</Words>
  <Application>Microsoft Office PowerPoint</Application>
  <PresentationFormat>On-screen Show (4:3)</PresentationFormat>
  <Paragraphs>588</Paragraphs>
  <Slides>48</Slides>
  <Notes>48</Notes>
  <HiddenSlides>0</HiddenSlides>
  <MMClips>0</MMClips>
  <ScaleCrop>false</ScaleCrop>
  <HeadingPairs>
    <vt:vector size="4" baseType="variant">
      <vt:variant>
        <vt:lpstr>Theme</vt:lpstr>
      </vt:variant>
      <vt:variant>
        <vt:i4>5</vt:i4>
      </vt:variant>
      <vt:variant>
        <vt:lpstr>Slide Titles</vt:lpstr>
      </vt:variant>
      <vt:variant>
        <vt:i4>48</vt:i4>
      </vt:variant>
    </vt:vector>
  </HeadingPairs>
  <TitlesOfParts>
    <vt:vector size="53" baseType="lpstr">
      <vt:lpstr>Default Design</vt:lpstr>
      <vt:lpstr>1_Default Design</vt:lpstr>
      <vt:lpstr>2_Default Design</vt:lpstr>
      <vt:lpstr>3_Default Design</vt:lpstr>
      <vt:lpstr>4_Default Design</vt:lpstr>
      <vt:lpstr>Title page</vt:lpstr>
      <vt:lpstr>Course Objectives</vt:lpstr>
      <vt:lpstr>OSHA</vt:lpstr>
      <vt:lpstr>      OSHA Exercise</vt:lpstr>
      <vt:lpstr>OSHA   </vt:lpstr>
      <vt:lpstr>OSHA  </vt:lpstr>
      <vt:lpstr>OSHA </vt:lpstr>
      <vt:lpstr> OSHA  </vt:lpstr>
      <vt:lpstr>OSHA Exercise </vt:lpstr>
      <vt:lpstr>Introduction</vt:lpstr>
      <vt:lpstr>Definitions</vt:lpstr>
      <vt:lpstr>Definitions Continued</vt:lpstr>
      <vt:lpstr>Hazards and Risk</vt:lpstr>
      <vt:lpstr>Hazards and Risk Exercise</vt:lpstr>
      <vt:lpstr>Severity</vt:lpstr>
      <vt:lpstr>Hazard Assessment</vt:lpstr>
      <vt:lpstr>Introduction Quiz   </vt:lpstr>
      <vt:lpstr>Hazards and Hazard Controls</vt:lpstr>
      <vt:lpstr>   Shipyard Hazards</vt:lpstr>
      <vt:lpstr>  Elimination/Substitution</vt:lpstr>
      <vt:lpstr>  Engineering Controls</vt:lpstr>
      <vt:lpstr>  Administrative Controls</vt:lpstr>
      <vt:lpstr>Personal Protective Equipment</vt:lpstr>
      <vt:lpstr>OSHA’s Hierarchy of Controls</vt:lpstr>
      <vt:lpstr>Hazard Control Exercise</vt:lpstr>
      <vt:lpstr> Hazards &amp; Hazard Controls Exercise</vt:lpstr>
      <vt:lpstr>Sample Form  </vt:lpstr>
      <vt:lpstr> Sample Form</vt:lpstr>
      <vt:lpstr>Hazards and Hazard Controls Quiz </vt:lpstr>
      <vt:lpstr>Hazard Analysis</vt:lpstr>
      <vt:lpstr>Job Safety Analysis (JSA)</vt:lpstr>
      <vt:lpstr>When To Conduct a  JSA</vt:lpstr>
      <vt:lpstr>When According to the Navy</vt:lpstr>
      <vt:lpstr>The Benefits of a JSA Exercise</vt:lpstr>
      <vt:lpstr>The Benefits of a JSA</vt:lpstr>
      <vt:lpstr>Who Conducts the JSA?</vt:lpstr>
      <vt:lpstr>The Four Basic Steps</vt:lpstr>
      <vt:lpstr>Select The Job</vt:lpstr>
      <vt:lpstr>JSA Exercise</vt:lpstr>
      <vt:lpstr>Breakdown The Job</vt:lpstr>
      <vt:lpstr>Sample: Breakdown the Job</vt:lpstr>
      <vt:lpstr>Your: Breakdown the Job</vt:lpstr>
      <vt:lpstr>Identify the Hazards</vt:lpstr>
      <vt:lpstr>Questions to Support Identifying Hazards</vt:lpstr>
      <vt:lpstr>Your: Identify Hazards</vt:lpstr>
      <vt:lpstr>Determine Protection</vt:lpstr>
      <vt:lpstr>Your: Determine Protection</vt:lpstr>
      <vt:lpstr>Job Safety Analysis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2018-06-06T13:45:26Z</dcterms:created>
  <dcterms:modified xsi:type="dcterms:W3CDTF">2018-06-07T22:15:22Z</dcterms:modified>
</cp:coreProperties>
</file>