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 id="2147483929" r:id="rId3"/>
    <p:sldMasterId id="2147483935" r:id="rId4"/>
    <p:sldMasterId id="2147484371" r:id="rId5"/>
  </p:sldMasterIdLst>
  <p:notesMasterIdLst>
    <p:notesMasterId r:id="rId54"/>
  </p:notesMasterIdLst>
  <p:handoutMasterIdLst>
    <p:handoutMasterId r:id="rId55"/>
  </p:handoutMasterIdLst>
  <p:sldIdLst>
    <p:sldId id="640" r:id="rId6"/>
    <p:sldId id="887" r:id="rId7"/>
    <p:sldId id="763" r:id="rId8"/>
    <p:sldId id="764" r:id="rId9"/>
    <p:sldId id="834" r:id="rId10"/>
    <p:sldId id="835" r:id="rId11"/>
    <p:sldId id="765" r:id="rId12"/>
    <p:sldId id="766" r:id="rId13"/>
    <p:sldId id="767" r:id="rId14"/>
    <p:sldId id="842" r:id="rId15"/>
    <p:sldId id="838" r:id="rId16"/>
    <p:sldId id="888" r:id="rId17"/>
    <p:sldId id="799" r:id="rId18"/>
    <p:sldId id="878" r:id="rId19"/>
    <p:sldId id="891" r:id="rId20"/>
    <p:sldId id="892" r:id="rId21"/>
    <p:sldId id="894" r:id="rId22"/>
    <p:sldId id="843" r:id="rId23"/>
    <p:sldId id="844" r:id="rId24"/>
    <p:sldId id="850" r:id="rId25"/>
    <p:sldId id="845" r:id="rId26"/>
    <p:sldId id="846" r:id="rId27"/>
    <p:sldId id="800" r:id="rId28"/>
    <p:sldId id="643" r:id="rId29"/>
    <p:sldId id="883" r:id="rId30"/>
    <p:sldId id="848" r:id="rId31"/>
    <p:sldId id="889" r:id="rId32"/>
    <p:sldId id="890" r:id="rId33"/>
    <p:sldId id="851" r:id="rId34"/>
    <p:sldId id="852" r:id="rId35"/>
    <p:sldId id="853" r:id="rId36"/>
    <p:sldId id="864" r:id="rId37"/>
    <p:sldId id="895" r:id="rId38"/>
    <p:sldId id="884" r:id="rId39"/>
    <p:sldId id="865" r:id="rId40"/>
    <p:sldId id="866" r:id="rId41"/>
    <p:sldId id="867" r:id="rId42"/>
    <p:sldId id="868" r:id="rId43"/>
    <p:sldId id="874" r:id="rId44"/>
    <p:sldId id="869" r:id="rId45"/>
    <p:sldId id="875" r:id="rId46"/>
    <p:sldId id="885" r:id="rId47"/>
    <p:sldId id="870" r:id="rId48"/>
    <p:sldId id="872" r:id="rId49"/>
    <p:sldId id="876" r:id="rId50"/>
    <p:sldId id="871" r:id="rId51"/>
    <p:sldId id="873" r:id="rId52"/>
    <p:sldId id="886" r:id="rId53"/>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89066" autoAdjust="0"/>
  </p:normalViewPr>
  <p:slideViewPr>
    <p:cSldViewPr>
      <p:cViewPr>
        <p:scale>
          <a:sx n="97" d="100"/>
          <a:sy n="97" d="100"/>
        </p:scale>
        <p:origin x="-1566" y="-564"/>
      </p:cViewPr>
      <p:guideLst>
        <p:guide orient="horz" pos="2160"/>
        <p:guide pos="2880"/>
      </p:guideLst>
    </p:cSldViewPr>
  </p:slideViewPr>
  <p:outlineViewPr>
    <p:cViewPr>
      <p:scale>
        <a:sx n="33" d="100"/>
        <a:sy n="33" d="100"/>
      </p:scale>
      <p:origin x="0" y="-2948"/>
    </p:cViewPr>
  </p:outlineViewPr>
  <p:notesTextViewPr>
    <p:cViewPr>
      <p:scale>
        <a:sx n="100" d="100"/>
        <a:sy n="100" d="100"/>
      </p:scale>
      <p:origin x="0" y="0"/>
    </p:cViewPr>
  </p:notesTextViewPr>
  <p:sorterViewPr>
    <p:cViewPr varScale="1">
      <p:scale>
        <a:sx n="100" d="100"/>
        <a:sy n="100" d="100"/>
      </p:scale>
      <p:origin x="0" y="-12162"/>
    </p:cViewPr>
  </p:sorterViewPr>
  <p:notesViewPr>
    <p:cSldViewPr>
      <p:cViewPr>
        <p:scale>
          <a:sx n="75" d="100"/>
          <a:sy n="75" d="100"/>
        </p:scale>
        <p:origin x="-2885"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24313" y="0"/>
            <a:ext cx="3076575" cy="469900"/>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lvl1pPr algn="r" eaLnBrk="1" hangingPunct="1">
              <a:defRPr sz="1200">
                <a:latin typeface="Arial" charset="0"/>
              </a:defRPr>
            </a:lvl1pPr>
          </a:lstStyle>
          <a:p>
            <a:pPr>
              <a:defRPr/>
            </a:pPr>
            <a:fld id="{D35709ED-3E1D-483D-AA2F-8114691D7771}"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0"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24313"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algn="r" eaLnBrk="1" hangingPunct="1">
              <a:defRPr sz="1200"/>
            </a:lvl1pPr>
          </a:lstStyle>
          <a:p>
            <a:fld id="{860AD53A-B0CB-47B3-9A9B-7F07BBE9259F}" type="slidenum">
              <a:rPr lang="en-US" altLang="en-US"/>
              <a:pPr/>
              <a:t>‹#›</a:t>
            </a:fld>
            <a:endParaRPr lang="en-US" altLang="en-US"/>
          </a:p>
        </p:txBody>
      </p:sp>
    </p:spTree>
    <p:extLst>
      <p:ext uri="{BB962C8B-B14F-4D97-AF65-F5344CB8AC3E}">
        <p14:creationId xmlns:p14="http://schemas.microsoft.com/office/powerpoint/2010/main" val="1692476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24313"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algn="r" eaLnBrk="1" hangingPunct="1">
              <a:defRPr sz="1200"/>
            </a:lvl1pPr>
          </a:lstStyle>
          <a:p>
            <a:fld id="{4D608125-4A84-46E3-9C79-DD2051183FB4}" type="slidenum">
              <a:rPr lang="en-US" altLang="en-US"/>
              <a:pPr/>
              <a:t>‹#›</a:t>
            </a:fld>
            <a:endParaRPr lang="en-US" altLang="en-US"/>
          </a:p>
        </p:txBody>
      </p:sp>
    </p:spTree>
    <p:extLst>
      <p:ext uri="{BB962C8B-B14F-4D97-AF65-F5344CB8AC3E}">
        <p14:creationId xmlns:p14="http://schemas.microsoft.com/office/powerpoint/2010/main" val="332565364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A6598F2E-FCAA-48A7-9DD6-B857670D4095}" type="slidenum">
              <a:rPr lang="en-US" altLang="en-US"/>
              <a:pPr>
                <a:spcBef>
                  <a:spcPct val="0"/>
                </a:spcBef>
              </a:pPr>
              <a:t>1</a:t>
            </a:fld>
            <a:endParaRPr lang="en-US" altLang="en-US"/>
          </a:p>
        </p:txBody>
      </p:sp>
      <p:sp>
        <p:nvSpPr>
          <p:cNvPr id="2969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5A2F59-C983-4405-95B8-35E8D9C8F85C}" type="slidenum">
              <a:rPr lang="en-US" altLang="en-US"/>
              <a:pPr algn="r" eaLnBrk="1" hangingPunct="1">
                <a:spcBef>
                  <a:spcPct val="0"/>
                </a:spcBef>
              </a:pPr>
              <a:t>1</a:t>
            </a:fld>
            <a:endParaRPr lang="en-US" altLang="en-US"/>
          </a:p>
        </p:txBody>
      </p:sp>
      <p:sp>
        <p:nvSpPr>
          <p:cNvPr id="29700" name="Rectangle 2"/>
          <p:cNvSpPr>
            <a:spLocks noGrp="1" noRot="1" noChangeAspect="1" noChangeArrowheads="1" noTextEdit="1"/>
          </p:cNvSpPr>
          <p:nvPr>
            <p:ph type="sldImg"/>
          </p:nvPr>
        </p:nvSpPr>
        <p:spPr>
          <a:xfrm>
            <a:off x="1263650" y="747713"/>
            <a:ext cx="4576763" cy="3433762"/>
          </a:xfrm>
          <a:ln w="12700" cap="flat">
            <a:solidFill>
              <a:schemeClr val="tx1"/>
            </a:solidFill>
          </a:ln>
        </p:spPr>
      </p:sp>
      <p:sp>
        <p:nvSpPr>
          <p:cNvPr id="29701" name="Rectangle 3"/>
          <p:cNvSpPr>
            <a:spLocks noGrp="1" noChangeArrowheads="1"/>
          </p:cNvSpPr>
          <p:nvPr>
            <p:ph type="body" idx="3"/>
          </p:nvPr>
        </p:nvSpPr>
        <p:spPr>
          <a:xfrm>
            <a:off x="709613" y="4459288"/>
            <a:ext cx="568325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smtClean="0"/>
              <a:t>Evaluación de riesgos y análisis de seguridad laboral</a:t>
            </a:r>
          </a:p>
          <a:p>
            <a:pPr eaLnBrk="1" hangingPunct="1"/>
            <a:r>
              <a:rPr lang="es-MX" altLang="en-US" smtClean="0"/>
              <a:t>Hay muchas definiciones de “riesgos", pero la definición más común cuando se habla de salud y seguridad en el lugar de trabajo es:</a:t>
            </a:r>
          </a:p>
          <a:p>
            <a:pPr eaLnBrk="1" hangingPunct="1"/>
            <a:r>
              <a:rPr lang="es-MX" altLang="en-US" smtClean="0"/>
              <a:t>"Un riesgo o  peligro es cualquier fuente de daño potencial, daño o efectos adversos para la salud en algo o alguien bajo ciertas condiciones en el trabajo".</a:t>
            </a:r>
          </a:p>
          <a:p>
            <a:pPr eaLnBrk="1" hangingPunct="1"/>
            <a:endParaRPr lang="es-MX" altLang="en-US" smtClean="0"/>
          </a:p>
          <a:p>
            <a:pPr eaLnBrk="1" hangingPunct="1"/>
            <a:r>
              <a:rPr lang="es-MX" altLang="en-US" smtClean="0"/>
              <a:t>Básicamente, un riesgo puede causar daños o efectos adversos (a individuos como daños a la salud o a organizaciones como pérdidas de propiedades o equipo).</a:t>
            </a:r>
          </a:p>
          <a:p>
            <a:pPr eaLnBrk="1" hangingPunct="1"/>
            <a:r>
              <a:rPr lang="es-MX" altLang="en-US" smtClean="0"/>
              <a:t>"Riesgo" es la probabilidad o probabilidad de que una persona se vea perjudicada o experimente un efecto adverso para la salud si se expone a un peligro. También puede aplicarse a situaciones con pérdida de propiedad o equipo.</a:t>
            </a:r>
          </a:p>
          <a:p>
            <a:pPr eaLnBrk="1" hangingPunct="1"/>
            <a:r>
              <a:rPr lang="es-MX" altLang="en-US" smtClean="0"/>
              <a:t>Los astilleros tienen una tasa de muerte y accidente / lesiones cerca de dos veces mayor que el de la industria en general. Esto significa que los trabajadores de los astilleros están expuestos a más peligros o los peligros no están controlados o ambos.</a:t>
            </a:r>
          </a:p>
          <a:p>
            <a:pPr eaLnBrk="1" hangingPunct="1"/>
            <a:endParaRPr lang="es-MX" altLang="en-US" smtClean="0"/>
          </a:p>
          <a:p>
            <a:pPr eaLnBrk="1" hangingPunct="1"/>
            <a:r>
              <a:rPr lang="es-MX" altLang="en-US" b="1" i="1" smtClean="0"/>
              <a:t>Al finalizar esta capacitación, se espera que todos los participantes puedan identificar, evaluar y controlar sus riesgos de salud y seguridad en el trabajo de manera continua.</a:t>
            </a:r>
            <a:endParaRPr lang="en-US" altLang="en-US" b="1" i="1" smtClean="0"/>
          </a:p>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24CBF3B-A66E-422A-8280-CD529A153B0E}" type="slidenum">
              <a:rPr lang="en-US" altLang="en-US"/>
              <a:pPr>
                <a:spcBef>
                  <a:spcPct val="0"/>
                </a:spcBef>
              </a:pPr>
              <a:t>10</a:t>
            </a:fld>
            <a:endParaRPr lang="en-US" altLang="en-US"/>
          </a:p>
        </p:txBody>
      </p:sp>
      <p:sp>
        <p:nvSpPr>
          <p:cNvPr id="48131" name="Rectangle 2"/>
          <p:cNvSpPr>
            <a:spLocks noGrp="1" noRot="1" noChangeAspect="1" noChangeArrowheads="1" noTextEdit="1"/>
          </p:cNvSpPr>
          <p:nvPr>
            <p:ph type="sldImg"/>
          </p:nvPr>
        </p:nvSpPr>
        <p:spPr>
          <a:xfrm>
            <a:off x="1262063" y="747713"/>
            <a:ext cx="4578350" cy="3433762"/>
          </a:xfrm>
          <a:ln/>
        </p:spPr>
      </p:sp>
      <p:sp>
        <p:nvSpPr>
          <p:cNvPr id="48132" name="Rectangle 3"/>
          <p:cNvSpPr>
            <a:spLocks noGrp="1" noChangeArrowheads="1"/>
          </p:cNvSpPr>
          <p:nvPr>
            <p:ph type="body" idx="1"/>
          </p:nvPr>
        </p:nvSpPr>
        <p:spPr>
          <a:xfrm>
            <a:off x="946150" y="4457700"/>
            <a:ext cx="5210175" cy="4225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Introducción</a:t>
            </a:r>
          </a:p>
          <a:p>
            <a:pPr>
              <a:defRPr/>
            </a:pP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En esta sección discutiremos lo siguiente:</a:t>
            </a:r>
          </a:p>
          <a:p>
            <a:pPr>
              <a:defRPr/>
            </a:pPr>
            <a:endParaRPr lang="es-MX" altLang="en-US" dirty="0" smtClean="0">
              <a:latin typeface="Arial" panose="020B0604020202020204" pitchFamily="34" charset="0"/>
            </a:endParaRPr>
          </a:p>
          <a:p>
            <a:pPr marL="171776" indent="-171776">
              <a:buFont typeface="Arial" panose="020B0604020202020204" pitchFamily="34" charset="0"/>
              <a:buChar char="•"/>
              <a:defRPr/>
            </a:pPr>
            <a:r>
              <a:rPr lang="es-MX" altLang="en-US" dirty="0" smtClean="0">
                <a:latin typeface="Arial" panose="020B0604020202020204" pitchFamily="34" charset="0"/>
              </a:rPr>
              <a:t> Definiciones</a:t>
            </a:r>
          </a:p>
          <a:p>
            <a:pPr marL="171776" indent="-171776">
              <a:buFont typeface="Arial" panose="020B0604020202020204" pitchFamily="34" charset="0"/>
              <a:buChar char="•"/>
              <a:defRPr/>
            </a:pPr>
            <a:endParaRPr lang="es-MX" altLang="en-US" dirty="0" smtClean="0">
              <a:latin typeface="Arial" panose="020B0604020202020204" pitchFamily="34" charset="0"/>
            </a:endParaRPr>
          </a:p>
          <a:p>
            <a:pPr marL="171776" indent="-171776">
              <a:buFont typeface="Arial" panose="020B0604020202020204" pitchFamily="34" charset="0"/>
              <a:buChar char="•"/>
              <a:defRPr/>
            </a:pPr>
            <a:r>
              <a:rPr lang="es-MX" altLang="en-US" dirty="0" smtClean="0">
                <a:latin typeface="Arial" panose="020B0604020202020204" pitchFamily="34" charset="0"/>
              </a:rPr>
              <a:t> Peligros y riesgos</a:t>
            </a:r>
          </a:p>
          <a:p>
            <a:pPr marL="171776" indent="-171776">
              <a:buFont typeface="Arial" panose="020B0604020202020204" pitchFamily="34" charset="0"/>
              <a:buChar char="•"/>
              <a:defRPr/>
            </a:pPr>
            <a:endParaRPr lang="es-MX" altLang="en-US" dirty="0" smtClean="0">
              <a:latin typeface="Arial" panose="020B0604020202020204" pitchFamily="34" charset="0"/>
            </a:endParaRPr>
          </a:p>
          <a:p>
            <a:pPr marL="171776" indent="-171776">
              <a:buFont typeface="Arial" panose="020B0604020202020204" pitchFamily="34" charset="0"/>
              <a:buChar char="•"/>
              <a:defRPr/>
            </a:pPr>
            <a:r>
              <a:rPr lang="es-MX" altLang="en-US" dirty="0" smtClean="0">
                <a:latin typeface="Arial" panose="020B0604020202020204" pitchFamily="34" charset="0"/>
              </a:rPr>
              <a:t> Examen</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9549372B-DD54-4B62-8FF8-ED5DB9012F0F}" type="slidenum">
              <a:rPr lang="en-US" altLang="en-US"/>
              <a:pPr>
                <a:spcBef>
                  <a:spcPct val="0"/>
                </a:spcBef>
              </a:pPr>
              <a:t>11</a:t>
            </a:fld>
            <a:endParaRPr lang="en-US" altLang="en-US"/>
          </a:p>
        </p:txBody>
      </p:sp>
      <p:sp>
        <p:nvSpPr>
          <p:cNvPr id="5017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E8FA009-F2B7-41E1-98BC-39C2C6671AAB}" type="slidenum">
              <a:rPr lang="en-US" altLang="en-US"/>
              <a:pPr algn="r" eaLnBrk="1" hangingPunct="1">
                <a:spcBef>
                  <a:spcPct val="0"/>
                </a:spcBef>
              </a:pPr>
              <a:t>11</a:t>
            </a:fld>
            <a:endParaRPr lang="en-US" altLang="en-US"/>
          </a:p>
        </p:txBody>
      </p:sp>
      <p:sp>
        <p:nvSpPr>
          <p:cNvPr id="50180" name="Rectangle 2"/>
          <p:cNvSpPr>
            <a:spLocks noGrp="1" noRot="1" noChangeAspect="1" noChangeArrowheads="1" noTextEdit="1"/>
          </p:cNvSpPr>
          <p:nvPr>
            <p:ph type="sldImg"/>
          </p:nvPr>
        </p:nvSpPr>
        <p:spPr>
          <a:xfrm>
            <a:off x="1204913" y="704850"/>
            <a:ext cx="4692650" cy="3521075"/>
          </a:xfrm>
          <a:ln/>
        </p:spPr>
      </p:sp>
      <p:sp>
        <p:nvSpPr>
          <p:cNvPr id="50181" name="Rectangle 3"/>
          <p:cNvSpPr>
            <a:spLocks noGrp="1" noChangeArrowheads="1"/>
          </p:cNvSpPr>
          <p:nvPr>
            <p:ph type="body" idx="1"/>
          </p:nvPr>
        </p:nvSpPr>
        <p:spPr>
          <a:xfrm>
            <a:off x="709613" y="4459288"/>
            <a:ext cx="5683250" cy="42799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0"/>
              </a:spcBef>
              <a:defRPr/>
            </a:pPr>
            <a:r>
              <a:rPr lang="es-MX" altLang="en-US" b="1" dirty="0">
                <a:latin typeface="Arial" panose="020B0604020202020204" pitchFamily="34" charset="0"/>
              </a:rPr>
              <a:t>Riesgo Aceptable </a:t>
            </a:r>
            <a:r>
              <a:rPr lang="es-MX" altLang="en-US" dirty="0">
                <a:latin typeface="Arial" panose="020B0604020202020204" pitchFamily="34" charset="0"/>
              </a:rPr>
              <a:t>- Riesgo que ha sido reducido a un nivel que puede ser tolerado por la organización teniendo en cuenta sus obligaciones legales y su propia política de Salud y Seguridad Ocupacional.</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Accidente</a:t>
            </a:r>
            <a:r>
              <a:rPr lang="es-MX" altLang="en-US" dirty="0">
                <a:latin typeface="Arial" panose="020B0604020202020204" pitchFamily="34" charset="0"/>
              </a:rPr>
              <a:t> - Un incidente que ha causado lesiones, mala salud o fatalidad.</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Personal competente </a:t>
            </a:r>
            <a:r>
              <a:rPr lang="es-MX" altLang="en-US" dirty="0">
                <a:latin typeface="Arial" panose="020B0604020202020204" pitchFamily="34" charset="0"/>
              </a:rPr>
              <a:t>- Empleados con el nivel adecuado de experiencia en astilleros y la capacidad de reconocer los peligros, evaluar el riesgo y decidir sobre los controles necesarios.</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Daño</a:t>
            </a:r>
            <a:r>
              <a:rPr lang="es-MX" altLang="en-US" dirty="0">
                <a:latin typeface="Arial" panose="020B0604020202020204" pitchFamily="34" charset="0"/>
              </a:rPr>
              <a:t> - Incluye muerte, lesión, enfermedad física o mental, daño a la propiedad, pérdida de producción o cualquier combinación de éstos.</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Peligro</a:t>
            </a:r>
            <a:r>
              <a:rPr lang="es-MX" altLang="en-US" dirty="0">
                <a:latin typeface="Arial" panose="020B0604020202020204" pitchFamily="34" charset="0"/>
              </a:rPr>
              <a:t> - Una fuente, situación o acto con un potencial de daño en términos de lesión o mala salud, o combinación de éstos.</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Incidente </a:t>
            </a:r>
            <a:r>
              <a:rPr lang="es-MX" altLang="en-US" dirty="0">
                <a:latin typeface="Arial" panose="020B0604020202020204" pitchFamily="34" charset="0"/>
              </a:rPr>
              <a:t>- Es un evento relacionado con el trabajo en el que se produjo una lesión o mala salud (independientemente de la gravedad) o de la muerte, o podría haber ocurrido.</a:t>
            </a:r>
          </a:p>
          <a:p>
            <a:pPr eaLnBrk="1" hangingPunct="1">
              <a:spcBef>
                <a:spcPct val="0"/>
              </a:spcBef>
              <a:defRPr/>
            </a:pPr>
            <a:endParaRPr lang="es-MX" altLang="en-US" dirty="0">
              <a:latin typeface="Arial" panose="020B0604020202020204" pitchFamily="34" charset="0"/>
            </a:endParaRPr>
          </a:p>
          <a:p>
            <a:pPr eaLnBrk="1" hangingPunct="1">
              <a:spcBef>
                <a:spcPct val="0"/>
              </a:spcBef>
              <a:defRPr/>
            </a:pPr>
            <a:r>
              <a:rPr lang="es-MX" altLang="en-US" b="1" dirty="0">
                <a:latin typeface="Arial" panose="020B0604020202020204" pitchFamily="34" charset="0"/>
              </a:rPr>
              <a:t>Fatalidad</a:t>
            </a:r>
            <a:r>
              <a:rPr lang="es-MX" altLang="en-US" dirty="0">
                <a:latin typeface="Arial" panose="020B0604020202020204" pitchFamily="34" charset="0"/>
              </a:rPr>
              <a:t> - Muerte debido a una lesión o enfermedad relacionada con el trabajo, independientemente del tiempo transcurrido entre la lesión o la enfermedad y la muerte.</a:t>
            </a: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7E77CBAA-1908-4B70-A5EF-AB618A165DF4}" type="slidenum">
              <a:rPr lang="en-US" altLang="en-US"/>
              <a:pPr>
                <a:spcBef>
                  <a:spcPct val="0"/>
                </a:spcBef>
              </a:pPr>
              <a:t>12</a:t>
            </a:fld>
            <a:endParaRPr lang="en-US" altLang="en-US"/>
          </a:p>
        </p:txBody>
      </p:sp>
      <p:sp>
        <p:nvSpPr>
          <p:cNvPr id="52227" name="Rectangle 2"/>
          <p:cNvSpPr>
            <a:spLocks noGrp="1" noRot="1" noChangeAspect="1" noChangeArrowheads="1" noTextEdit="1"/>
          </p:cNvSpPr>
          <p:nvPr>
            <p:ph type="sldImg"/>
          </p:nvPr>
        </p:nvSpPr>
        <p:spPr>
          <a:xfrm>
            <a:off x="1262063" y="747713"/>
            <a:ext cx="4578350" cy="3433762"/>
          </a:xfrm>
          <a:ln/>
        </p:spPr>
      </p:sp>
      <p:sp>
        <p:nvSpPr>
          <p:cNvPr id="52228" name="Rectangle 3"/>
          <p:cNvSpPr>
            <a:spLocks noGrp="1" noChangeArrowheads="1"/>
          </p:cNvSpPr>
          <p:nvPr>
            <p:ph type="body" idx="1"/>
          </p:nvPr>
        </p:nvSpPr>
        <p:spPr>
          <a:xfrm>
            <a:off x="946150" y="4457700"/>
            <a:ext cx="5210175"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MX" altLang="en-US" b="1" smtClean="0"/>
              <a:t>Lesión por Perdida de Tiempo </a:t>
            </a:r>
            <a:r>
              <a:rPr lang="es-MX" altLang="en-US" smtClean="0"/>
              <a:t>- Lesión o enfermedad relacionada con el trabajo, que hace que la persona lesionada no pueda desempeñar sus deberes normales en cualquier día después del accidente.</a:t>
            </a:r>
          </a:p>
          <a:p>
            <a:pPr eaLnBrk="1" hangingPunct="1">
              <a:lnSpc>
                <a:spcPct val="90000"/>
              </a:lnSpc>
            </a:pPr>
            <a:endParaRPr lang="es-MX" altLang="en-US" smtClean="0"/>
          </a:p>
          <a:p>
            <a:pPr eaLnBrk="1" hangingPunct="1">
              <a:lnSpc>
                <a:spcPct val="90000"/>
              </a:lnSpc>
            </a:pPr>
            <a:r>
              <a:rPr lang="es-MX" altLang="en-US" b="1" smtClean="0"/>
              <a:t>Incumplimiento</a:t>
            </a:r>
            <a:r>
              <a:rPr lang="es-MX" altLang="en-US" smtClean="0"/>
              <a:t> - Un incumplimiento de un requisito</a:t>
            </a:r>
          </a:p>
          <a:p>
            <a:pPr eaLnBrk="1" hangingPunct="1">
              <a:lnSpc>
                <a:spcPct val="90000"/>
              </a:lnSpc>
            </a:pPr>
            <a:endParaRPr lang="es-MX" altLang="en-US" smtClean="0"/>
          </a:p>
          <a:p>
            <a:pPr eaLnBrk="1" hangingPunct="1">
              <a:lnSpc>
                <a:spcPct val="90000"/>
              </a:lnSpc>
            </a:pPr>
            <a:r>
              <a:rPr lang="es-MX" altLang="en-US" b="1" smtClean="0"/>
              <a:t>Equipo de Evaluación </a:t>
            </a:r>
            <a:r>
              <a:rPr lang="es-MX" altLang="en-US" smtClean="0"/>
              <a:t>- Miembros de la gerencia y personal laboral que estén muy bien informados sobre los riesgos inherentes en el área.</a:t>
            </a:r>
          </a:p>
          <a:p>
            <a:pPr eaLnBrk="1" hangingPunct="1">
              <a:lnSpc>
                <a:spcPct val="90000"/>
              </a:lnSpc>
            </a:pPr>
            <a:endParaRPr lang="es-MX" altLang="en-US" smtClean="0"/>
          </a:p>
          <a:p>
            <a:pPr eaLnBrk="1" hangingPunct="1">
              <a:lnSpc>
                <a:spcPct val="90000"/>
              </a:lnSpc>
            </a:pPr>
            <a:r>
              <a:rPr lang="es-MX" altLang="en-US" b="1" smtClean="0"/>
              <a:t>Riesgo</a:t>
            </a:r>
            <a:r>
              <a:rPr lang="es-MX" altLang="en-US" smtClean="0"/>
              <a:t> - La combinación de la probabilidad de una ocurrencia de un evento peligroso o exposición(es) y la gravedad de la lesión o la mala salud que puede ser causada por el evento o exposición(es).</a:t>
            </a:r>
          </a:p>
          <a:p>
            <a:pPr eaLnBrk="1" hangingPunct="1">
              <a:lnSpc>
                <a:spcPct val="90000"/>
              </a:lnSpc>
            </a:pPr>
            <a:endParaRPr lang="es-MX" altLang="en-US" smtClean="0"/>
          </a:p>
          <a:p>
            <a:pPr eaLnBrk="1" hangingPunct="1">
              <a:lnSpc>
                <a:spcPct val="90000"/>
              </a:lnSpc>
            </a:pPr>
            <a:r>
              <a:rPr lang="es-MX" altLang="en-US" b="1" smtClean="0"/>
              <a:t>Evaluación del Riesgo </a:t>
            </a:r>
            <a:r>
              <a:rPr lang="es-MX" altLang="en-US" smtClean="0"/>
              <a:t>- El proceso de evaluación de los riesgos derivados de un peligro, teniendo en cuenta la adecuación de los controles existentes y decidiendo si el riesgo o los riesgos son aceptables.</a:t>
            </a:r>
          </a:p>
          <a:p>
            <a:pPr eaLnBrk="1" hangingPunct="1">
              <a:lnSpc>
                <a:spcPct val="90000"/>
              </a:lnSpc>
            </a:pPr>
            <a:endParaRPr lang="es-MX" altLang="en-US" smtClean="0"/>
          </a:p>
          <a:p>
            <a:pPr eaLnBrk="1" hangingPunct="1">
              <a:lnSpc>
                <a:spcPct val="90000"/>
              </a:lnSpc>
            </a:pPr>
            <a:r>
              <a:rPr lang="es-MX" altLang="en-US" b="1" smtClean="0"/>
              <a:t>Trabajo de rutina </a:t>
            </a:r>
            <a:r>
              <a:rPr lang="es-MX" altLang="en-US" smtClean="0"/>
              <a:t>- actividades que se realizan diariamente, semanalmente, mensualmente o trimestralmente.</a:t>
            </a: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FF88295-FB32-4799-91C4-1309F59A6473}" type="slidenum">
              <a:rPr lang="en-US" altLang="en-US"/>
              <a:pPr>
                <a:spcBef>
                  <a:spcPct val="0"/>
                </a:spcBef>
              </a:pPr>
              <a:t>13</a:t>
            </a:fld>
            <a:endParaRPr lang="en-US" altLang="en-US"/>
          </a:p>
        </p:txBody>
      </p:sp>
      <p:sp>
        <p:nvSpPr>
          <p:cNvPr id="54275" name="Rectangle 2"/>
          <p:cNvSpPr>
            <a:spLocks noGrp="1" noRot="1" noChangeAspect="1" noChangeArrowheads="1" noTextEdit="1"/>
          </p:cNvSpPr>
          <p:nvPr>
            <p:ph type="sldImg"/>
          </p:nvPr>
        </p:nvSpPr>
        <p:spPr>
          <a:xfrm>
            <a:off x="1262063" y="747713"/>
            <a:ext cx="4578350" cy="3433762"/>
          </a:xfrm>
          <a:ln/>
        </p:spPr>
      </p:sp>
      <p:sp>
        <p:nvSpPr>
          <p:cNvPr id="54276" name="Rectangle 3"/>
          <p:cNvSpPr>
            <a:spLocks noGrp="1" noChangeArrowheads="1"/>
          </p:cNvSpPr>
          <p:nvPr>
            <p:ph type="body" idx="1"/>
          </p:nvPr>
        </p:nvSpPr>
        <p:spPr>
          <a:xfrm>
            <a:off x="946150" y="4457700"/>
            <a:ext cx="5210175"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Peligro</a:t>
            </a:r>
          </a:p>
          <a:p>
            <a:r>
              <a:rPr lang="es-MX" altLang="en-US" smtClean="0"/>
              <a:t>Los empleadores deben identificar y disminuir todos los peligros.</a:t>
            </a:r>
          </a:p>
          <a:p>
            <a:r>
              <a:rPr lang="es-MX" altLang="en-US" smtClean="0"/>
              <a:t>Un peligro es una fuente, situación o acto con un potencial de daño en términos de lesión o mala salud, o combinación de éstos.</a:t>
            </a:r>
          </a:p>
          <a:p>
            <a:endParaRPr lang="es-MX" altLang="en-US" smtClean="0"/>
          </a:p>
          <a:p>
            <a:r>
              <a:rPr lang="es-MX" altLang="en-US" smtClean="0"/>
              <a:t>Ley / Situación - Cruzar la carretera</a:t>
            </a:r>
          </a:p>
          <a:p>
            <a:r>
              <a:rPr lang="es-MX" altLang="en-US" smtClean="0"/>
              <a:t>Peligro - golpeado por un coche</a:t>
            </a:r>
          </a:p>
          <a:p>
            <a:r>
              <a:rPr lang="es-MX" altLang="en-US" smtClean="0"/>
              <a:t>Consecuencia - Lesión grave o fatalidad</a:t>
            </a:r>
          </a:p>
          <a:p>
            <a:endParaRPr lang="es-MX" altLang="en-US" smtClean="0"/>
          </a:p>
          <a:p>
            <a:r>
              <a:rPr lang="es-MX" altLang="en-US" b="1" smtClean="0"/>
              <a:t>Riesgo</a:t>
            </a:r>
          </a:p>
          <a:p>
            <a:r>
              <a:rPr lang="es-MX" altLang="en-US" smtClean="0"/>
              <a:t>La combinación de la probabilidad de una ocurrencia de un evento peligroso o exposición(es) y la gravedad de la lesión o la mala salud que puede ser causada por el evento o exposición(es).</a:t>
            </a:r>
          </a:p>
          <a:p>
            <a:endParaRPr lang="es-MX" altLang="en-US" smtClean="0"/>
          </a:p>
          <a:p>
            <a:r>
              <a:rPr lang="es-MX" altLang="en-US" smtClean="0"/>
              <a:t>Con base en el peligro arriba, ¿cuáles son los factores que determinarían el riesgo?</a:t>
            </a:r>
          </a:p>
          <a:p>
            <a:r>
              <a:rPr lang="en-US" altLang="en-US" smtClean="0"/>
              <a:t>______________________________________________________________________________________________________________________</a:t>
            </a:r>
          </a:p>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87DF3480-32CC-4FA3-A844-0B93C48387EF}" type="slidenum">
              <a:rPr lang="en-US" altLang="en-US">
                <a:solidFill>
                  <a:srgbClr val="000000"/>
                </a:solidFill>
              </a:rPr>
              <a:pPr>
                <a:spcBef>
                  <a:spcPct val="0"/>
                </a:spcBef>
              </a:pPr>
              <a:t>14</a:t>
            </a:fld>
            <a:endParaRPr lang="en-US" altLang="en-US">
              <a:solidFill>
                <a:srgbClr val="000000"/>
              </a:solidFill>
            </a:endParaRPr>
          </a:p>
        </p:txBody>
      </p:sp>
      <p:sp>
        <p:nvSpPr>
          <p:cNvPr id="56323" name="Rectangle 2"/>
          <p:cNvSpPr>
            <a:spLocks noGrp="1" noRot="1" noChangeAspect="1" noChangeArrowheads="1" noTextEdit="1"/>
          </p:cNvSpPr>
          <p:nvPr>
            <p:ph type="sldImg"/>
          </p:nvPr>
        </p:nvSpPr>
        <p:spPr>
          <a:xfrm>
            <a:off x="1262063" y="747713"/>
            <a:ext cx="4578350" cy="3433762"/>
          </a:xfrm>
          <a:ln/>
        </p:spPr>
      </p:sp>
      <p:sp>
        <p:nvSpPr>
          <p:cNvPr id="56324" name="Rectangle 3"/>
          <p:cNvSpPr>
            <a:spLocks noGrp="1" noChangeArrowheads="1"/>
          </p:cNvSpPr>
          <p:nvPr>
            <p:ph type="body" idx="1"/>
          </p:nvPr>
        </p:nvSpPr>
        <p:spPr>
          <a:xfrm>
            <a:off x="946150" y="4457700"/>
            <a:ext cx="5278438" cy="4587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Paso 1. Por favor identifique los Peligros (columna "B"). Paso 2. Calcule la probabilidad de que el peligro ocurra en la columna "D" como (1) Bajo, (2) Medio o (3) Alto. Esté preparado para justificar sus respuestas. Omita las columnas "C" y "E".</a:t>
            </a:r>
          </a:p>
          <a:p>
            <a:r>
              <a:rPr lang="es-MX" altLang="en-US" b="1" smtClean="0"/>
              <a:t>En cada Situación / Ley estará cruzando a pie</a:t>
            </a:r>
            <a:r>
              <a:rPr lang="es-MX" altLang="en-US" smtClean="0"/>
              <a:t>.</a:t>
            </a:r>
            <a:endParaRPr lang="en-US" altLang="en-US" smtClean="0"/>
          </a:p>
          <a:p>
            <a:endParaRPr lang="en-US" altLang="en-US" smtClean="0"/>
          </a:p>
        </p:txBody>
      </p:sp>
      <p:graphicFrame>
        <p:nvGraphicFramePr>
          <p:cNvPr id="6" name="Table 5"/>
          <p:cNvGraphicFramePr>
            <a:graphicFrameLocks noGrp="1"/>
          </p:cNvGraphicFramePr>
          <p:nvPr/>
        </p:nvGraphicFramePr>
        <p:xfrm>
          <a:off x="1260475" y="5457825"/>
          <a:ext cx="4733924" cy="3694113"/>
        </p:xfrm>
        <a:graphic>
          <a:graphicData uri="http://schemas.openxmlformats.org/drawingml/2006/table">
            <a:tbl>
              <a:tblPr firstRow="1" bandRow="1">
                <a:tableStyleId>{5C22544A-7EE6-4342-B048-85BDC9FD1C3A}</a:tableStyleId>
              </a:tblPr>
              <a:tblGrid>
                <a:gridCol w="1221658"/>
                <a:gridCol w="1068951"/>
                <a:gridCol w="916243"/>
                <a:gridCol w="916243"/>
                <a:gridCol w="610829"/>
              </a:tblGrid>
              <a:tr h="595370">
                <a:tc>
                  <a:txBody>
                    <a:bodyPr/>
                    <a:lstStyle/>
                    <a:p>
                      <a:r>
                        <a:rPr lang="en-US" sz="1100" dirty="0" smtClean="0">
                          <a:solidFill>
                            <a:schemeClr val="tx1"/>
                          </a:solidFill>
                        </a:rPr>
                        <a:t>A. </a:t>
                      </a:r>
                    </a:p>
                    <a:p>
                      <a:r>
                        <a:rPr lang="en-US" sz="1100" dirty="0" smtClean="0">
                          <a:solidFill>
                            <a:schemeClr val="tx1"/>
                          </a:solidFill>
                        </a:rPr>
                        <a:t>Situación/Acto</a:t>
                      </a:r>
                      <a:endParaRPr lang="en-US" sz="1100" dirty="0">
                        <a:solidFill>
                          <a:schemeClr val="tx1"/>
                        </a:solidFill>
                      </a:endParaRPr>
                    </a:p>
                  </a:txBody>
                  <a:tcPr marL="91625" marR="91625" marT="45792" marB="45792"/>
                </a:tc>
                <a:tc>
                  <a:txBody>
                    <a:bodyPr/>
                    <a:lstStyle/>
                    <a:p>
                      <a:r>
                        <a:rPr lang="en-US" sz="1100" dirty="0" smtClean="0">
                          <a:solidFill>
                            <a:schemeClr val="tx1"/>
                          </a:solidFill>
                        </a:rPr>
                        <a:t>B. </a:t>
                      </a:r>
                    </a:p>
                    <a:p>
                      <a:r>
                        <a:rPr lang="en-US" sz="1100" dirty="0" smtClean="0">
                          <a:solidFill>
                            <a:schemeClr val="tx1"/>
                          </a:solidFill>
                        </a:rPr>
                        <a:t>Peligros</a:t>
                      </a:r>
                      <a:endParaRPr lang="en-US" sz="1100" dirty="0">
                        <a:solidFill>
                          <a:schemeClr val="tx1"/>
                        </a:solidFill>
                      </a:endParaRPr>
                    </a:p>
                  </a:txBody>
                  <a:tcPr marL="91625" marR="91625" marT="45792" marB="45792"/>
                </a:tc>
                <a:tc>
                  <a:txBody>
                    <a:bodyPr/>
                    <a:lstStyle/>
                    <a:p>
                      <a:r>
                        <a:rPr lang="en-US" sz="1100" dirty="0" smtClean="0">
                          <a:solidFill>
                            <a:schemeClr val="tx1"/>
                          </a:solidFill>
                        </a:rPr>
                        <a:t>C.</a:t>
                      </a:r>
                    </a:p>
                    <a:p>
                      <a:r>
                        <a:rPr lang="en-US" sz="1100" dirty="0" smtClean="0">
                          <a:solidFill>
                            <a:schemeClr val="tx1"/>
                          </a:solidFill>
                        </a:rPr>
                        <a:t>Gravedad</a:t>
                      </a:r>
                      <a:endParaRPr lang="en-US" sz="1100" dirty="0">
                        <a:solidFill>
                          <a:schemeClr val="tx1"/>
                        </a:solidFill>
                      </a:endParaRPr>
                    </a:p>
                  </a:txBody>
                  <a:tcPr marL="91625" marR="91625" marT="45792" marB="45792"/>
                </a:tc>
                <a:tc>
                  <a:txBody>
                    <a:bodyPr/>
                    <a:lstStyle/>
                    <a:p>
                      <a:r>
                        <a:rPr lang="en-US" sz="1100" dirty="0" smtClean="0">
                          <a:solidFill>
                            <a:schemeClr val="tx1"/>
                          </a:solidFill>
                        </a:rPr>
                        <a:t>D.</a:t>
                      </a:r>
                    </a:p>
                    <a:p>
                      <a:r>
                        <a:rPr lang="en-US" sz="1100" dirty="0" smtClean="0">
                          <a:solidFill>
                            <a:schemeClr val="tx1"/>
                          </a:solidFill>
                        </a:rPr>
                        <a:t>Probabilidad</a:t>
                      </a:r>
                      <a:endParaRPr lang="en-US" sz="1100" dirty="0">
                        <a:solidFill>
                          <a:schemeClr val="tx1"/>
                        </a:solidFill>
                      </a:endParaRPr>
                    </a:p>
                  </a:txBody>
                  <a:tcPr marL="91625" marR="91625" marT="45792" marB="45792"/>
                </a:tc>
                <a:tc>
                  <a:txBody>
                    <a:bodyPr/>
                    <a:lstStyle/>
                    <a:p>
                      <a:r>
                        <a:rPr lang="en-US" sz="1100" dirty="0" smtClean="0">
                          <a:solidFill>
                            <a:schemeClr val="tx1"/>
                          </a:solidFill>
                        </a:rPr>
                        <a:t>E. </a:t>
                      </a:r>
                    </a:p>
                    <a:p>
                      <a:r>
                        <a:rPr lang="en-US" sz="1100" dirty="0" smtClean="0">
                          <a:solidFill>
                            <a:schemeClr val="tx1"/>
                          </a:solidFill>
                        </a:rPr>
                        <a:t>Riesgo</a:t>
                      </a:r>
                      <a:endParaRPr lang="en-US" sz="1100" dirty="0">
                        <a:solidFill>
                          <a:schemeClr val="tx1"/>
                        </a:solidFill>
                      </a:endParaRPr>
                    </a:p>
                  </a:txBody>
                  <a:tcPr marL="91625" marR="91625" marT="45792" marB="45792"/>
                </a:tc>
              </a:tr>
              <a:tr h="457925">
                <a:tc>
                  <a:txBody>
                    <a:bodyPr/>
                    <a:lstStyle/>
                    <a:p>
                      <a:r>
                        <a:rPr lang="en-US" sz="1100" dirty="0" smtClean="0"/>
                        <a:t>Atravezar un Camino</a:t>
                      </a:r>
                      <a:endParaRPr lang="en-US" sz="1100" dirty="0"/>
                    </a:p>
                  </a:txBody>
                  <a:tcPr marL="91625" marR="91625" marT="45772" marB="4577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r>
              <a:tr h="641115">
                <a:tc>
                  <a:txBody>
                    <a:bodyPr/>
                    <a:lstStyle/>
                    <a:p>
                      <a:r>
                        <a:rPr lang="en-US" sz="1100" dirty="0" smtClean="0"/>
                        <a:t>Atravezar la calle desde el astillero a su</a:t>
                      </a:r>
                      <a:r>
                        <a:rPr lang="en-US" sz="1100" baseline="0" dirty="0" smtClean="0"/>
                        <a:t> auto</a:t>
                      </a:r>
                      <a:endParaRPr lang="en-US" sz="1100" dirty="0"/>
                    </a:p>
                  </a:txBody>
                  <a:tcPr marL="91625" marR="91625" marT="45772" marB="4577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r>
              <a:tr h="641115">
                <a:tc>
                  <a:txBody>
                    <a:bodyPr/>
                    <a:lstStyle/>
                    <a:p>
                      <a:r>
                        <a:rPr lang="en-US" sz="1100" dirty="0" smtClean="0"/>
                        <a:t>Atravezar la carretera</a:t>
                      </a:r>
                    </a:p>
                  </a:txBody>
                  <a:tcPr marL="91625" marR="91625" marT="45772" marB="4577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r>
              <a:tr h="595330">
                <a:tc>
                  <a:txBody>
                    <a:bodyPr/>
                    <a:lstStyle/>
                    <a:p>
                      <a:r>
                        <a:rPr lang="en-US" sz="1100" dirty="0" smtClean="0"/>
                        <a:t>Atravezar el camino de bicicletas</a:t>
                      </a:r>
                    </a:p>
                  </a:txBody>
                  <a:tcPr marL="91625" marR="91625" marT="45772" marB="4577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r>
              <a:tr h="763258">
                <a:tc>
                  <a:txBody>
                    <a:bodyPr/>
                    <a:lstStyle/>
                    <a:p>
                      <a:r>
                        <a:rPr lang="en-US" sz="1100" dirty="0" smtClean="0"/>
                        <a:t>Atravezar la línea de tráfico de vehículos en el astillero </a:t>
                      </a:r>
                    </a:p>
                  </a:txBody>
                  <a:tcPr marL="91625" marR="91625" marT="45772" marB="4577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c>
                  <a:txBody>
                    <a:bodyPr/>
                    <a:lstStyle/>
                    <a:p>
                      <a:endParaRPr lang="en-US" sz="1800" dirty="0"/>
                    </a:p>
                  </a:txBody>
                  <a:tcPr marL="91625" marR="91625" marT="45792" marB="45792"/>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00C4A49-7AD2-4B78-B922-A8D9CF9F2521}" type="slidenum">
              <a:rPr lang="en-US" altLang="en-US">
                <a:solidFill>
                  <a:srgbClr val="000000"/>
                </a:solidFill>
              </a:rPr>
              <a:pPr>
                <a:spcBef>
                  <a:spcPct val="0"/>
                </a:spcBef>
              </a:pPr>
              <a:t>15</a:t>
            </a:fld>
            <a:endParaRPr lang="en-US" altLang="en-US">
              <a:solidFill>
                <a:srgbClr val="000000"/>
              </a:solidFill>
            </a:endParaRPr>
          </a:p>
        </p:txBody>
      </p:sp>
      <p:sp>
        <p:nvSpPr>
          <p:cNvPr id="58371" name="Rectangle 2"/>
          <p:cNvSpPr>
            <a:spLocks noGrp="1" noRot="1" noChangeAspect="1" noChangeArrowheads="1" noTextEdit="1"/>
          </p:cNvSpPr>
          <p:nvPr>
            <p:ph type="sldImg"/>
          </p:nvPr>
        </p:nvSpPr>
        <p:spPr>
          <a:xfrm>
            <a:off x="1262063" y="747713"/>
            <a:ext cx="4578350" cy="3433762"/>
          </a:xfrm>
          <a:ln/>
        </p:spPr>
      </p:sp>
      <p:sp>
        <p:nvSpPr>
          <p:cNvPr id="58372" name="Rectangle 3"/>
          <p:cNvSpPr>
            <a:spLocks noGrp="1" noChangeArrowheads="1"/>
          </p:cNvSpPr>
          <p:nvPr>
            <p:ph type="body" idx="1"/>
          </p:nvPr>
        </p:nvSpPr>
        <p:spPr>
          <a:xfrm>
            <a:off x="946150" y="4457700"/>
            <a:ext cx="5278438"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z="1100" smtClean="0"/>
              <a:t>Ahora ciertos riesgos son más severos que otros. Paso 3. Usando el trabajo que hizo en la página anterior, identifique la gravedad del peligro en la columna "C" usando la escala de calificación (1) Lesión leve, tiempo perdido perdido, daño a la propiedad menos de $ 1,000, (2) 7 días Pérdida de tiempo, lesiones permanentes, daño a la propiedad $ 10,000 o más, (3) Fatalidad, 30 días de tiempo perdido. </a:t>
            </a:r>
            <a:endParaRPr lang="en-US" altLang="en-US" b="1" smtClean="0"/>
          </a:p>
        </p:txBody>
      </p:sp>
      <p:graphicFrame>
        <p:nvGraphicFramePr>
          <p:cNvPr id="6" name="Table 5"/>
          <p:cNvGraphicFramePr>
            <a:graphicFrameLocks noGrp="1"/>
          </p:cNvGraphicFramePr>
          <p:nvPr/>
        </p:nvGraphicFramePr>
        <p:xfrm>
          <a:off x="1260475" y="5610225"/>
          <a:ext cx="4733924" cy="3516313"/>
        </p:xfrm>
        <a:graphic>
          <a:graphicData uri="http://schemas.openxmlformats.org/drawingml/2006/table">
            <a:tbl>
              <a:tblPr firstRow="1" bandRow="1">
                <a:tableStyleId>{5C22544A-7EE6-4342-B048-85BDC9FD1C3A}</a:tableStyleId>
              </a:tblPr>
              <a:tblGrid>
                <a:gridCol w="1221658"/>
                <a:gridCol w="1068951"/>
                <a:gridCol w="916243"/>
                <a:gridCol w="916243"/>
                <a:gridCol w="610829"/>
              </a:tblGrid>
              <a:tr h="457992">
                <a:tc>
                  <a:txBody>
                    <a:bodyPr/>
                    <a:lstStyle/>
                    <a:p>
                      <a:r>
                        <a:rPr lang="en-US" sz="1200" dirty="0" smtClean="0">
                          <a:solidFill>
                            <a:schemeClr val="tx1"/>
                          </a:solidFill>
                        </a:rPr>
                        <a:t>A. S</a:t>
                      </a:r>
                      <a:r>
                        <a:rPr lang="en-US" sz="1100" dirty="0" smtClean="0">
                          <a:solidFill>
                            <a:schemeClr val="tx1"/>
                          </a:solidFill>
                        </a:rPr>
                        <a:t>ituatiación/Acto</a:t>
                      </a:r>
                      <a:endParaRPr lang="en-US" sz="1100" dirty="0">
                        <a:solidFill>
                          <a:schemeClr val="tx1"/>
                        </a:solidFill>
                      </a:endParaRPr>
                    </a:p>
                  </a:txBody>
                  <a:tcPr marL="91625" marR="91625" marT="45786" marB="45786"/>
                </a:tc>
                <a:tc>
                  <a:txBody>
                    <a:bodyPr/>
                    <a:lstStyle/>
                    <a:p>
                      <a:r>
                        <a:rPr lang="en-US" sz="1000" dirty="0" smtClean="0">
                          <a:solidFill>
                            <a:schemeClr val="tx1"/>
                          </a:solidFill>
                        </a:rPr>
                        <a:t>B. </a:t>
                      </a:r>
                    </a:p>
                    <a:p>
                      <a:r>
                        <a:rPr lang="en-US" sz="1000" dirty="0" smtClean="0">
                          <a:solidFill>
                            <a:schemeClr val="tx1"/>
                          </a:solidFill>
                        </a:rPr>
                        <a:t>Peligros</a:t>
                      </a:r>
                      <a:endParaRPr lang="en-US" sz="1000" dirty="0">
                        <a:solidFill>
                          <a:schemeClr val="tx1"/>
                        </a:solidFill>
                      </a:endParaRPr>
                    </a:p>
                  </a:txBody>
                  <a:tcPr marL="91625" marR="91625" marT="45786" marB="45786"/>
                </a:tc>
                <a:tc>
                  <a:txBody>
                    <a:bodyPr/>
                    <a:lstStyle/>
                    <a:p>
                      <a:r>
                        <a:rPr lang="en-US" sz="1000" dirty="0" smtClean="0">
                          <a:solidFill>
                            <a:schemeClr val="tx1"/>
                          </a:solidFill>
                        </a:rPr>
                        <a:t>C. </a:t>
                      </a:r>
                    </a:p>
                    <a:p>
                      <a:r>
                        <a:rPr lang="en-US" sz="1000" dirty="0" smtClean="0">
                          <a:solidFill>
                            <a:schemeClr val="tx1"/>
                          </a:solidFill>
                        </a:rPr>
                        <a:t>Gravedad</a:t>
                      </a:r>
                      <a:endParaRPr lang="en-US" sz="1000" dirty="0">
                        <a:solidFill>
                          <a:schemeClr val="tx1"/>
                        </a:solidFill>
                      </a:endParaRPr>
                    </a:p>
                  </a:txBody>
                  <a:tcPr marL="91625" marR="91625" marT="45786" marB="45786"/>
                </a:tc>
                <a:tc>
                  <a:txBody>
                    <a:bodyPr/>
                    <a:lstStyle/>
                    <a:p>
                      <a:r>
                        <a:rPr lang="en-US" sz="1000" dirty="0" smtClean="0">
                          <a:solidFill>
                            <a:schemeClr val="tx1"/>
                          </a:solidFill>
                        </a:rPr>
                        <a:t>D.</a:t>
                      </a:r>
                    </a:p>
                    <a:p>
                      <a:r>
                        <a:rPr lang="en-US" sz="1000" dirty="0" smtClean="0">
                          <a:solidFill>
                            <a:schemeClr val="tx1"/>
                          </a:solidFill>
                        </a:rPr>
                        <a:t>Probabilidad</a:t>
                      </a:r>
                      <a:endParaRPr lang="en-US" sz="1000" dirty="0">
                        <a:solidFill>
                          <a:schemeClr val="tx1"/>
                        </a:solidFill>
                      </a:endParaRPr>
                    </a:p>
                  </a:txBody>
                  <a:tcPr marL="91625" marR="91625" marT="45786" marB="45786"/>
                </a:tc>
                <a:tc>
                  <a:txBody>
                    <a:bodyPr/>
                    <a:lstStyle/>
                    <a:p>
                      <a:r>
                        <a:rPr lang="en-US" sz="1000" dirty="0" smtClean="0">
                          <a:solidFill>
                            <a:schemeClr val="tx1"/>
                          </a:solidFill>
                        </a:rPr>
                        <a:t>E. </a:t>
                      </a:r>
                    </a:p>
                    <a:p>
                      <a:r>
                        <a:rPr lang="en-US" sz="1000" dirty="0" smtClean="0">
                          <a:solidFill>
                            <a:schemeClr val="tx1"/>
                          </a:solidFill>
                        </a:rPr>
                        <a:t>Riesgo</a:t>
                      </a:r>
                      <a:endParaRPr lang="en-US" sz="1000" dirty="0">
                        <a:solidFill>
                          <a:schemeClr val="tx1"/>
                        </a:solidFill>
                      </a:endParaRPr>
                    </a:p>
                  </a:txBody>
                  <a:tcPr marL="91625" marR="91625" marT="45786" marB="45786"/>
                </a:tc>
              </a:tr>
              <a:tr h="447267">
                <a:tc>
                  <a:txBody>
                    <a:bodyPr/>
                    <a:lstStyle/>
                    <a:p>
                      <a:r>
                        <a:rPr lang="en-US" sz="1100" dirty="0" smtClean="0"/>
                        <a:t>Atravezar un Camino</a:t>
                      </a:r>
                      <a:endParaRPr lang="en-US" sz="1100" dirty="0"/>
                    </a:p>
                  </a:txBody>
                  <a:tcPr marL="91625" marR="91625" marT="45766" marB="4576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r>
              <a:tr h="626195">
                <a:tc>
                  <a:txBody>
                    <a:bodyPr/>
                    <a:lstStyle/>
                    <a:p>
                      <a:r>
                        <a:rPr lang="en-US" sz="1100" dirty="0" smtClean="0"/>
                        <a:t>Atravezar la calle desde el astillero a su</a:t>
                      </a:r>
                      <a:r>
                        <a:rPr lang="en-US" sz="1100" baseline="0" dirty="0" smtClean="0"/>
                        <a:t> auto</a:t>
                      </a:r>
                      <a:endParaRPr lang="en-US" sz="1100" dirty="0"/>
                    </a:p>
                  </a:txBody>
                  <a:tcPr marL="91625" marR="91625" marT="45766" marB="4576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r>
              <a:tr h="626195">
                <a:tc>
                  <a:txBody>
                    <a:bodyPr/>
                    <a:lstStyle/>
                    <a:p>
                      <a:r>
                        <a:rPr lang="en-US" sz="1100" dirty="0" smtClean="0"/>
                        <a:t>Atravezar la carretera</a:t>
                      </a:r>
                    </a:p>
                  </a:txBody>
                  <a:tcPr marL="91625" marR="91625" marT="45766" marB="4576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r>
              <a:tr h="595361">
                <a:tc>
                  <a:txBody>
                    <a:bodyPr/>
                    <a:lstStyle/>
                    <a:p>
                      <a:r>
                        <a:rPr lang="en-US" sz="1100" dirty="0" smtClean="0"/>
                        <a:t>Atravezar el camino de bicicletas</a:t>
                      </a:r>
                    </a:p>
                  </a:txBody>
                  <a:tcPr marL="91625" marR="91625" marT="45766" marB="4576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r>
              <a:tr h="763303">
                <a:tc>
                  <a:txBody>
                    <a:bodyPr/>
                    <a:lstStyle/>
                    <a:p>
                      <a:r>
                        <a:rPr lang="en-US" sz="1100" dirty="0" smtClean="0"/>
                        <a:t>Atravezar la línea de tráfico de vehículos en el astillero </a:t>
                      </a:r>
                    </a:p>
                  </a:txBody>
                  <a:tcPr marL="91625" marR="91625" marT="45766" marB="4576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c>
                  <a:txBody>
                    <a:bodyPr/>
                    <a:lstStyle/>
                    <a:p>
                      <a:endParaRPr lang="en-US" sz="1800" dirty="0"/>
                    </a:p>
                  </a:txBody>
                  <a:tcPr marL="91625" marR="91625" marT="45786" marB="45786"/>
                </a:tc>
              </a:tr>
            </a:tbl>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1D6257B4-1BA5-4413-A016-FBFAD7DF6F91}" type="slidenum">
              <a:rPr lang="en-US" altLang="en-US">
                <a:solidFill>
                  <a:srgbClr val="000000"/>
                </a:solidFill>
              </a:rPr>
              <a:pPr>
                <a:spcBef>
                  <a:spcPct val="0"/>
                </a:spcBef>
              </a:pPr>
              <a:t>16</a:t>
            </a:fld>
            <a:endParaRPr lang="en-US" altLang="en-US">
              <a:solidFill>
                <a:srgbClr val="000000"/>
              </a:solidFill>
            </a:endParaRPr>
          </a:p>
        </p:txBody>
      </p:sp>
      <p:sp>
        <p:nvSpPr>
          <p:cNvPr id="60419" name="Rectangle 2"/>
          <p:cNvSpPr>
            <a:spLocks noGrp="1" noRot="1" noChangeAspect="1" noChangeArrowheads="1" noTextEdit="1"/>
          </p:cNvSpPr>
          <p:nvPr>
            <p:ph type="sldImg"/>
          </p:nvPr>
        </p:nvSpPr>
        <p:spPr>
          <a:xfrm>
            <a:off x="1262063" y="747713"/>
            <a:ext cx="4578350" cy="3433762"/>
          </a:xfrm>
          <a:ln/>
        </p:spPr>
      </p:sp>
      <p:sp>
        <p:nvSpPr>
          <p:cNvPr id="60420" name="Rectangle 3"/>
          <p:cNvSpPr>
            <a:spLocks noGrp="1" noChangeArrowheads="1"/>
          </p:cNvSpPr>
          <p:nvPr>
            <p:ph type="body" idx="1"/>
          </p:nvPr>
        </p:nvSpPr>
        <p:spPr>
          <a:xfrm>
            <a:off x="884238" y="4313238"/>
            <a:ext cx="5181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Paso 4. Para evaluar el riesgo, multiplique el número en la columna "Severidad" ("C") por el número en la columna "Probabilidad" ("D").</a:t>
            </a:r>
            <a:endParaRPr lang="en-US" altLang="en-US" smtClean="0"/>
          </a:p>
        </p:txBody>
      </p:sp>
      <p:graphicFrame>
        <p:nvGraphicFramePr>
          <p:cNvPr id="6" name="Table 5"/>
          <p:cNvGraphicFramePr>
            <a:graphicFrameLocks noGrp="1"/>
          </p:cNvGraphicFramePr>
          <p:nvPr/>
        </p:nvGraphicFramePr>
        <p:xfrm>
          <a:off x="960438" y="4846638"/>
          <a:ext cx="4957761" cy="3729051"/>
        </p:xfrm>
        <a:graphic>
          <a:graphicData uri="http://schemas.openxmlformats.org/drawingml/2006/table">
            <a:tbl>
              <a:tblPr firstRow="1" bandRow="1">
                <a:tableStyleId>{5C22544A-7EE6-4342-B048-85BDC9FD1C3A}</a:tableStyleId>
              </a:tblPr>
              <a:tblGrid>
                <a:gridCol w="1279422"/>
                <a:gridCol w="1119495"/>
                <a:gridCol w="959566"/>
                <a:gridCol w="959566"/>
                <a:gridCol w="639712"/>
              </a:tblGrid>
              <a:tr h="396371">
                <a:tc>
                  <a:txBody>
                    <a:bodyPr/>
                    <a:lstStyle/>
                    <a:p>
                      <a:r>
                        <a:rPr lang="en-US" sz="1000" dirty="0" smtClean="0">
                          <a:solidFill>
                            <a:schemeClr val="tx1"/>
                          </a:solidFill>
                          <a:latin typeface="Arial" panose="020B0604020202020204" pitchFamily="34" charset="0"/>
                          <a:cs typeface="Arial" panose="020B0604020202020204" pitchFamily="34" charset="0"/>
                        </a:rPr>
                        <a:t>A.</a:t>
                      </a:r>
                    </a:p>
                    <a:p>
                      <a:r>
                        <a:rPr lang="en-US" sz="1000" dirty="0" smtClean="0">
                          <a:solidFill>
                            <a:schemeClr val="tx1"/>
                          </a:solidFill>
                          <a:latin typeface="Arial" panose="020B0604020202020204" pitchFamily="34" charset="0"/>
                          <a:cs typeface="Arial" panose="020B0604020202020204" pitchFamily="34" charset="0"/>
                        </a:rPr>
                        <a:t> Situación/Acto</a:t>
                      </a:r>
                      <a:endParaRPr lang="en-US" sz="1000" dirty="0">
                        <a:solidFill>
                          <a:schemeClr val="tx1"/>
                        </a:solidFill>
                        <a:latin typeface="Arial" panose="020B0604020202020204" pitchFamily="34" charset="0"/>
                        <a:cs typeface="Arial" panose="020B0604020202020204" pitchFamily="34" charset="0"/>
                      </a:endParaRPr>
                    </a:p>
                  </a:txBody>
                  <a:tcPr marL="91635" marR="91635" marT="45787" marB="45787"/>
                </a:tc>
                <a:tc>
                  <a:txBody>
                    <a:bodyPr/>
                    <a:lstStyle/>
                    <a:p>
                      <a:r>
                        <a:rPr lang="en-US" sz="1000" dirty="0" smtClean="0">
                          <a:solidFill>
                            <a:schemeClr val="tx1"/>
                          </a:solidFill>
                          <a:latin typeface="Arial" panose="020B0604020202020204" pitchFamily="34" charset="0"/>
                          <a:cs typeface="Arial" panose="020B0604020202020204" pitchFamily="34" charset="0"/>
                        </a:rPr>
                        <a:t>B.</a:t>
                      </a:r>
                    </a:p>
                    <a:p>
                      <a:r>
                        <a:rPr lang="en-US" sz="1000" dirty="0" smtClean="0">
                          <a:solidFill>
                            <a:schemeClr val="tx1"/>
                          </a:solidFill>
                          <a:latin typeface="Arial" panose="020B0604020202020204" pitchFamily="34" charset="0"/>
                          <a:cs typeface="Arial" panose="020B0604020202020204" pitchFamily="34" charset="0"/>
                        </a:rPr>
                        <a:t> Peligros</a:t>
                      </a:r>
                      <a:endParaRPr lang="en-US" sz="1000" dirty="0">
                        <a:solidFill>
                          <a:schemeClr val="tx1"/>
                        </a:solidFill>
                        <a:latin typeface="Arial" panose="020B0604020202020204" pitchFamily="34" charset="0"/>
                        <a:cs typeface="Arial" panose="020B0604020202020204" pitchFamily="34" charset="0"/>
                      </a:endParaRPr>
                    </a:p>
                  </a:txBody>
                  <a:tcPr marL="91635" marR="91635" marT="45787" marB="45787"/>
                </a:tc>
                <a:tc>
                  <a:txBody>
                    <a:bodyPr/>
                    <a:lstStyle/>
                    <a:p>
                      <a:r>
                        <a:rPr lang="en-US" sz="1000" dirty="0" smtClean="0">
                          <a:solidFill>
                            <a:schemeClr val="tx1"/>
                          </a:solidFill>
                          <a:latin typeface="Arial" panose="020B0604020202020204" pitchFamily="34" charset="0"/>
                          <a:cs typeface="Arial" panose="020B0604020202020204" pitchFamily="34" charset="0"/>
                        </a:rPr>
                        <a:t>C.</a:t>
                      </a:r>
                    </a:p>
                    <a:p>
                      <a:r>
                        <a:rPr lang="en-US" sz="1000" dirty="0" smtClean="0">
                          <a:solidFill>
                            <a:schemeClr val="tx1"/>
                          </a:solidFill>
                          <a:latin typeface="Arial" panose="020B0604020202020204" pitchFamily="34" charset="0"/>
                          <a:cs typeface="Arial" panose="020B0604020202020204" pitchFamily="34" charset="0"/>
                        </a:rPr>
                        <a:t>Gravedad</a:t>
                      </a:r>
                      <a:endParaRPr lang="en-US" sz="1000" dirty="0">
                        <a:solidFill>
                          <a:schemeClr val="tx1"/>
                        </a:solidFill>
                        <a:latin typeface="Arial" panose="020B0604020202020204" pitchFamily="34" charset="0"/>
                        <a:cs typeface="Arial" panose="020B0604020202020204" pitchFamily="34" charset="0"/>
                      </a:endParaRPr>
                    </a:p>
                  </a:txBody>
                  <a:tcPr marL="91635" marR="91635" marT="45787" marB="45787"/>
                </a:tc>
                <a:tc>
                  <a:txBody>
                    <a:bodyPr/>
                    <a:lstStyle/>
                    <a:p>
                      <a:r>
                        <a:rPr lang="en-US" sz="1000" dirty="0" smtClean="0">
                          <a:solidFill>
                            <a:schemeClr val="tx1"/>
                          </a:solidFill>
                          <a:latin typeface="Arial" panose="020B0604020202020204" pitchFamily="34" charset="0"/>
                          <a:cs typeface="Arial" panose="020B0604020202020204" pitchFamily="34" charset="0"/>
                        </a:rPr>
                        <a:t>D. </a:t>
                      </a:r>
                      <a:r>
                        <a:rPr lang="en-US" sz="900" dirty="0" smtClean="0">
                          <a:solidFill>
                            <a:schemeClr val="tx1"/>
                          </a:solidFill>
                          <a:latin typeface="Arial" panose="020B0604020202020204" pitchFamily="34" charset="0"/>
                          <a:cs typeface="Arial" panose="020B0604020202020204" pitchFamily="34" charset="0"/>
                        </a:rPr>
                        <a:t>Probabilidad</a:t>
                      </a:r>
                      <a:endParaRPr lang="en-US" sz="900" dirty="0">
                        <a:solidFill>
                          <a:schemeClr val="tx1"/>
                        </a:solidFill>
                        <a:latin typeface="Arial" panose="020B0604020202020204" pitchFamily="34" charset="0"/>
                        <a:cs typeface="Arial" panose="020B0604020202020204" pitchFamily="34" charset="0"/>
                      </a:endParaRPr>
                    </a:p>
                  </a:txBody>
                  <a:tcPr marL="91635" marR="91635" marT="45787" marB="45787"/>
                </a:tc>
                <a:tc>
                  <a:txBody>
                    <a:bodyPr/>
                    <a:lstStyle/>
                    <a:p>
                      <a:r>
                        <a:rPr lang="en-US" sz="1000" dirty="0" smtClean="0">
                          <a:solidFill>
                            <a:schemeClr val="tx1"/>
                          </a:solidFill>
                          <a:latin typeface="Arial" panose="020B0604020202020204" pitchFamily="34" charset="0"/>
                          <a:cs typeface="Arial" panose="020B0604020202020204" pitchFamily="34" charset="0"/>
                        </a:rPr>
                        <a:t>E. Riesgo</a:t>
                      </a:r>
                      <a:endParaRPr lang="en-US" sz="1000" dirty="0">
                        <a:solidFill>
                          <a:schemeClr val="tx1"/>
                        </a:solidFill>
                        <a:latin typeface="Arial" panose="020B0604020202020204" pitchFamily="34" charset="0"/>
                        <a:cs typeface="Arial" panose="020B0604020202020204" pitchFamily="34" charset="0"/>
                      </a:endParaRPr>
                    </a:p>
                  </a:txBody>
                  <a:tcPr marL="91635" marR="91635" marT="45787" marB="45787"/>
                </a:tc>
              </a:tr>
              <a:tr h="464040">
                <a:tc>
                  <a:txBody>
                    <a:bodyPr/>
                    <a:lstStyle/>
                    <a:p>
                      <a:r>
                        <a:rPr lang="en-US" sz="1100" dirty="0" smtClean="0"/>
                        <a:t>Atravezar un Camino</a:t>
                      </a:r>
                      <a:endParaRPr lang="en-US" sz="1100" dirty="0"/>
                    </a:p>
                  </a:txBody>
                  <a:tcPr marL="91635" marR="91635" marT="45767" marB="4576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r>
              <a:tr h="646301">
                <a:tc>
                  <a:txBody>
                    <a:bodyPr/>
                    <a:lstStyle/>
                    <a:p>
                      <a:r>
                        <a:rPr lang="en-US" sz="1100" dirty="0" smtClean="0"/>
                        <a:t>Atravezar la calle desde el astillero a su</a:t>
                      </a:r>
                      <a:r>
                        <a:rPr lang="en-US" sz="1100" baseline="0" dirty="0" smtClean="0"/>
                        <a:t> auto</a:t>
                      </a:r>
                      <a:endParaRPr lang="en-US" sz="1100" dirty="0"/>
                    </a:p>
                  </a:txBody>
                  <a:tcPr marL="91635" marR="91635" marT="45767" marB="4576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r>
              <a:tr h="646301">
                <a:tc>
                  <a:txBody>
                    <a:bodyPr/>
                    <a:lstStyle/>
                    <a:p>
                      <a:endParaRPr lang="en-US" sz="1100" dirty="0" smtClean="0"/>
                    </a:p>
                    <a:p>
                      <a:r>
                        <a:rPr lang="en-US" sz="1100" dirty="0" smtClean="0"/>
                        <a:t>Atravezar la carretera</a:t>
                      </a:r>
                    </a:p>
                  </a:txBody>
                  <a:tcPr marL="91635" marR="91635" marT="45767" marB="45767"/>
                </a:tc>
                <a:tc>
                  <a:txBody>
                    <a:bodyPr/>
                    <a:lstStyle/>
                    <a:p>
                      <a:endParaRPr lang="es-MX" sz="1800" noProof="1"/>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r>
              <a:tr h="646301">
                <a:tc>
                  <a:txBody>
                    <a:bodyPr/>
                    <a:lstStyle/>
                    <a:p>
                      <a:r>
                        <a:rPr lang="en-US" sz="1100" dirty="0" smtClean="0"/>
                        <a:t>Atravezar el camino de bicicletas</a:t>
                      </a:r>
                    </a:p>
                  </a:txBody>
                  <a:tcPr marL="91635" marR="91635" marT="45767" marB="4576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r>
              <a:tr h="929724">
                <a:tc>
                  <a:txBody>
                    <a:bodyPr/>
                    <a:lstStyle/>
                    <a:p>
                      <a:r>
                        <a:rPr lang="en-US" sz="1100" b="0" dirty="0" smtClean="0"/>
                        <a:t>Atravezar la línea de tráfico Vehícular en el astillero</a:t>
                      </a:r>
                    </a:p>
                    <a:p>
                      <a:endParaRPr lang="en-US" sz="1100" b="1" dirty="0" smtClean="0"/>
                    </a:p>
                  </a:txBody>
                  <a:tcPr marL="91635" marR="91635" marT="45767" marB="4576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c>
                  <a:txBody>
                    <a:bodyPr/>
                    <a:lstStyle/>
                    <a:p>
                      <a:endParaRPr lang="en-US" sz="1800" dirty="0"/>
                    </a:p>
                  </a:txBody>
                  <a:tcPr marL="91635" marR="91635" marT="45787" marB="45787"/>
                </a:tc>
              </a:tr>
            </a:tbl>
          </a:graphicData>
        </a:graphic>
      </p:graphicFrame>
      <p:sp>
        <p:nvSpPr>
          <p:cNvPr id="60465" name="TextBox 2"/>
          <p:cNvSpPr txBox="1">
            <a:spLocks noChangeArrowheads="1"/>
          </p:cNvSpPr>
          <p:nvPr/>
        </p:nvSpPr>
        <p:spPr bwMode="auto">
          <a:xfrm>
            <a:off x="1262063" y="8647113"/>
            <a:ext cx="449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MX" altLang="en-US"/>
              <a:t>¿Cual tiene el riesgo más alto?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C84D85E2-B08E-4E73-BFA5-4C310A57358F}" type="slidenum">
              <a:rPr lang="en-US" altLang="en-US">
                <a:solidFill>
                  <a:srgbClr val="000000"/>
                </a:solidFill>
              </a:rPr>
              <a:pPr>
                <a:spcBef>
                  <a:spcPct val="0"/>
                </a:spcBef>
              </a:pPr>
              <a:t>17</a:t>
            </a:fld>
            <a:endParaRPr lang="en-US" altLang="en-US">
              <a:solidFill>
                <a:srgbClr val="000000"/>
              </a:solidFill>
            </a:endParaRPr>
          </a:p>
        </p:txBody>
      </p:sp>
      <p:sp>
        <p:nvSpPr>
          <p:cNvPr id="62467" name="Rectangle 2"/>
          <p:cNvSpPr>
            <a:spLocks noGrp="1" noRot="1" noChangeAspect="1" noChangeArrowheads="1" noTextEdit="1"/>
          </p:cNvSpPr>
          <p:nvPr>
            <p:ph type="sldImg"/>
          </p:nvPr>
        </p:nvSpPr>
        <p:spPr>
          <a:xfrm>
            <a:off x="1204913" y="704850"/>
            <a:ext cx="4692650" cy="3521075"/>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Para cada enunciado marque V para Verdadero y F para Falso</a:t>
            </a:r>
          </a:p>
          <a:p>
            <a:endParaRPr lang="en-US" altLang="en-US" b="1" smtClean="0"/>
          </a:p>
        </p:txBody>
      </p:sp>
      <p:graphicFrame>
        <p:nvGraphicFramePr>
          <p:cNvPr id="150532" name="Group 4"/>
          <p:cNvGraphicFramePr>
            <a:graphicFrameLocks noGrp="1"/>
          </p:cNvGraphicFramePr>
          <p:nvPr/>
        </p:nvGraphicFramePr>
        <p:xfrm>
          <a:off x="801688" y="4849813"/>
          <a:ext cx="5422900" cy="2462212"/>
        </p:xfrm>
        <a:graphic>
          <a:graphicData uri="http://schemas.openxmlformats.org/drawingml/2006/table">
            <a:tbl>
              <a:tblPr/>
              <a:tblGrid>
                <a:gridCol w="739487"/>
                <a:gridCol w="575156"/>
                <a:gridCol w="4108257"/>
              </a:tblGrid>
              <a:tr h="531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Un incidente siempre es un accidente</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charset="0"/>
                        </a:rPr>
                        <a:t>Otra manera de describir "Riesgo Aceptable" es "Riesgo Tolerable"</a:t>
                      </a:r>
                      <a:endParaRPr kumimoji="0" lang="en-US" sz="1800" b="0" i="0" u="none" strike="noStrike" cap="none" normalizeH="0" baseline="0" dirty="0" smtClean="0">
                        <a:ln>
                          <a:noFill/>
                        </a:ln>
                        <a:solidFill>
                          <a:schemeClr val="tx1"/>
                        </a:solidFill>
                        <a:effectLst/>
                        <a:latin typeface="Arial" charset="0"/>
                      </a:endParaRP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 riesgo siempre resulta en un accidente</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El riesgo se determina por la gravedad dividido por la probabilidad.</a:t>
                      </a:r>
                    </a:p>
                  </a:txBody>
                  <a:tcPr marL="94721" marR="94721"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81E1B8EA-F18E-482A-8B80-93EC95B46FFF}" type="slidenum">
              <a:rPr lang="en-US" altLang="en-US"/>
              <a:pPr>
                <a:spcBef>
                  <a:spcPct val="0"/>
                </a:spcBef>
              </a:pPr>
              <a:t>18</a:t>
            </a:fld>
            <a:endParaRPr lang="en-US" altLang="en-US"/>
          </a:p>
        </p:txBody>
      </p:sp>
      <p:sp>
        <p:nvSpPr>
          <p:cNvPr id="64515" name="Rectangle 2"/>
          <p:cNvSpPr>
            <a:spLocks noGrp="1" noRot="1" noChangeAspect="1" noChangeArrowheads="1" noTextEdit="1"/>
          </p:cNvSpPr>
          <p:nvPr>
            <p:ph type="sldImg"/>
          </p:nvPr>
        </p:nvSpPr>
        <p:spPr>
          <a:xfrm>
            <a:off x="1262063" y="747713"/>
            <a:ext cx="4578350" cy="3433762"/>
          </a:xfrm>
          <a:ln/>
        </p:spPr>
      </p:sp>
      <p:sp>
        <p:nvSpPr>
          <p:cNvPr id="64516" name="Rectangle 3"/>
          <p:cNvSpPr>
            <a:spLocks noGrp="1" noChangeArrowheads="1"/>
          </p:cNvSpPr>
          <p:nvPr>
            <p:ph type="body" idx="1"/>
          </p:nvPr>
        </p:nvSpPr>
        <p:spPr>
          <a:xfrm>
            <a:off x="946150" y="4457700"/>
            <a:ext cx="5210175"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Riesgos y Control de Riesgos</a:t>
            </a:r>
            <a:endParaRPr lang="en-US" altLang="en-US" sz="1000" b="1" smtClean="0"/>
          </a:p>
          <a:p>
            <a:endParaRPr lang="en-US" altLang="en-US" sz="1000" smtClean="0"/>
          </a:p>
          <a:p>
            <a:r>
              <a:rPr lang="en-US" altLang="en-US" smtClean="0"/>
              <a:t>In this section we will discuss the following:</a:t>
            </a:r>
          </a:p>
          <a:p>
            <a:endParaRPr lang="en-US" altLang="en-US" sz="1000" smtClean="0"/>
          </a:p>
          <a:p>
            <a:pPr>
              <a:buFontTx/>
              <a:buChar char="•"/>
            </a:pPr>
            <a:r>
              <a:rPr lang="en-US" altLang="en-US" smtClean="0"/>
              <a:t> Riesgos en el astillero</a:t>
            </a:r>
          </a:p>
          <a:p>
            <a:pPr>
              <a:buFontTx/>
              <a:buChar char="•"/>
            </a:pPr>
            <a:endParaRPr lang="en-US" altLang="en-US" smtClean="0"/>
          </a:p>
          <a:p>
            <a:pPr>
              <a:buFontTx/>
              <a:buChar char="•"/>
            </a:pPr>
            <a:r>
              <a:rPr lang="en-US" altLang="en-US" smtClean="0"/>
              <a:t> Eliminación/Substitución</a:t>
            </a:r>
          </a:p>
          <a:p>
            <a:pPr>
              <a:buFontTx/>
              <a:buChar char="•"/>
            </a:pPr>
            <a:endParaRPr lang="en-US" altLang="en-US" sz="1000" smtClean="0"/>
          </a:p>
          <a:p>
            <a:pPr>
              <a:buFontTx/>
              <a:buChar char="•"/>
            </a:pPr>
            <a:r>
              <a:rPr lang="en-US" altLang="en-US" smtClean="0"/>
              <a:t> Controles de Ingeniería</a:t>
            </a:r>
          </a:p>
          <a:p>
            <a:pPr>
              <a:buFontTx/>
              <a:buChar char="•"/>
            </a:pPr>
            <a:endParaRPr lang="en-US" altLang="en-US" sz="1000" smtClean="0"/>
          </a:p>
          <a:p>
            <a:pPr>
              <a:buFontTx/>
              <a:buChar char="•"/>
            </a:pPr>
            <a:r>
              <a:rPr lang="en-US" altLang="en-US" smtClean="0"/>
              <a:t> Controles Administrativos</a:t>
            </a:r>
          </a:p>
          <a:p>
            <a:pPr>
              <a:buFontTx/>
              <a:buChar char="•"/>
            </a:pPr>
            <a:endParaRPr lang="en-US" altLang="en-US" smtClean="0"/>
          </a:p>
          <a:p>
            <a:pPr>
              <a:buFontTx/>
              <a:buChar char="•"/>
            </a:pPr>
            <a:r>
              <a:rPr lang="en-US" altLang="en-US" smtClean="0"/>
              <a:t> Equipo de </a:t>
            </a:r>
            <a:r>
              <a:rPr lang="en-US" altLang="en-US" noProof="1" smtClean="0"/>
              <a:t>Protección</a:t>
            </a:r>
            <a:r>
              <a:rPr lang="en-US" altLang="en-US" smtClean="0"/>
              <a:t> Personal</a:t>
            </a:r>
          </a:p>
          <a:p>
            <a:endParaRPr lang="en-US" altLang="en-US" sz="1000" smtClean="0"/>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C5A9111F-B1E0-4215-96C2-2A22FED1B6E8}" type="slidenum">
              <a:rPr lang="en-US" altLang="en-US">
                <a:solidFill>
                  <a:srgbClr val="000000"/>
                </a:solidFill>
              </a:rPr>
              <a:pPr>
                <a:spcBef>
                  <a:spcPct val="0"/>
                </a:spcBef>
              </a:pPr>
              <a:t>19</a:t>
            </a:fld>
            <a:endParaRPr lang="en-US" altLang="en-US">
              <a:solidFill>
                <a:srgbClr val="000000"/>
              </a:solidFill>
            </a:endParaRPr>
          </a:p>
        </p:txBody>
      </p:sp>
      <p:sp>
        <p:nvSpPr>
          <p:cNvPr id="66563"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A900DA-88ED-47E8-8F69-CD72D4EE69F9}" type="slidenum">
              <a:rPr lang="en-US" altLang="en-US">
                <a:solidFill>
                  <a:srgbClr val="000000"/>
                </a:solidFill>
              </a:rPr>
              <a:pPr algn="r" eaLnBrk="1" hangingPunct="1">
                <a:spcBef>
                  <a:spcPct val="0"/>
                </a:spcBef>
              </a:pPr>
              <a:t>19</a:t>
            </a:fld>
            <a:endParaRPr lang="en-US" altLang="en-US">
              <a:solidFill>
                <a:srgbClr val="000000"/>
              </a:solidFill>
            </a:endParaRPr>
          </a:p>
        </p:txBody>
      </p:sp>
      <p:sp>
        <p:nvSpPr>
          <p:cNvPr id="66564" name="Rectangle 2"/>
          <p:cNvSpPr>
            <a:spLocks noGrp="1" noRot="1" noChangeAspect="1" noChangeArrowheads="1" noTextEdit="1"/>
          </p:cNvSpPr>
          <p:nvPr>
            <p:ph type="sldImg"/>
          </p:nvPr>
        </p:nvSpPr>
        <p:spPr>
          <a:xfrm>
            <a:off x="1204913" y="704850"/>
            <a:ext cx="4692650" cy="3521075"/>
          </a:xfrm>
          <a:ln/>
        </p:spPr>
      </p:sp>
      <p:sp>
        <p:nvSpPr>
          <p:cNvPr id="66565" name="Rectangle 3"/>
          <p:cNvSpPr>
            <a:spLocks noGrp="1" noChangeArrowheads="1"/>
          </p:cNvSpPr>
          <p:nvPr>
            <p:ph type="body" idx="1"/>
          </p:nvPr>
        </p:nvSpPr>
        <p:spPr>
          <a:xfrm>
            <a:off x="744538" y="4459288"/>
            <a:ext cx="5648325"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smtClean="0"/>
              <a:t>Peligros que se encuentran en los Astilleros</a:t>
            </a:r>
          </a:p>
          <a:p>
            <a:pPr eaLnBrk="1" hangingPunct="1"/>
            <a:endParaRPr lang="es-MX" altLang="en-US" b="1" smtClean="0"/>
          </a:p>
          <a:p>
            <a:pPr eaLnBrk="1" hangingPunct="1"/>
            <a:r>
              <a:rPr lang="es-MX" altLang="en-US" smtClean="0"/>
              <a:t>Los siguientes son tipos de riesgos de trabajo que se encuentran en el astillero y en su taller. Circule los peligros físicos a los que usted está expuesto</a:t>
            </a:r>
          </a:p>
          <a:p>
            <a:pPr eaLnBrk="1" hangingPunct="1"/>
            <a:endParaRPr lang="es-MX" altLang="en-US" smtClean="0"/>
          </a:p>
          <a:p>
            <a:pPr eaLnBrk="1" hangingPunct="1">
              <a:spcBef>
                <a:spcPct val="0"/>
              </a:spcBef>
            </a:pPr>
            <a:r>
              <a:rPr lang="es-MX" altLang="en-US" b="1" i="1" smtClean="0"/>
              <a:t>Peligros Físicos</a:t>
            </a:r>
            <a:r>
              <a:rPr lang="es-MX" altLang="en-US" b="1" smtClean="0"/>
              <a:t>		</a:t>
            </a:r>
            <a:r>
              <a:rPr lang="es-MX" altLang="en-US" b="1" i="1" smtClean="0"/>
              <a:t>Ejemplos relacionados a un </a:t>
            </a:r>
          </a:p>
          <a:p>
            <a:pPr eaLnBrk="1" hangingPunct="1">
              <a:spcBef>
                <a:spcPct val="0"/>
              </a:spcBef>
            </a:pPr>
            <a:r>
              <a:rPr lang="es-MX" altLang="en-US" b="1" i="1" smtClean="0"/>
              <a:t>			Procedimiento en el Astillero</a:t>
            </a:r>
          </a:p>
          <a:p>
            <a:pPr eaLnBrk="1" hangingPunct="1"/>
            <a:endParaRPr lang="es-MX" altLang="en-US" smtClean="0"/>
          </a:p>
          <a:p>
            <a:pPr eaLnBrk="1" hangingPunct="1"/>
            <a:r>
              <a:rPr lang="es-MX" altLang="en-US" smtClean="0"/>
              <a:t>Un riesgo de pellizco 		Equipo de  engranajes girando</a:t>
            </a:r>
            <a:br>
              <a:rPr lang="es-MX" altLang="en-US" smtClean="0"/>
            </a:br>
            <a:r>
              <a:rPr lang="es-MX" altLang="en-US" smtClean="0"/>
              <a:t>Los tropiezos y caídas 		Líneas que cruzan / pasarelas</a:t>
            </a:r>
            <a:br>
              <a:rPr lang="es-MX" altLang="en-US" smtClean="0"/>
            </a:br>
            <a:r>
              <a:rPr lang="es-MX" altLang="en-US" smtClean="0"/>
              <a:t>Las vibraciones y el ruido 		Turbinas girando</a:t>
            </a:r>
            <a:br>
              <a:rPr lang="es-MX" altLang="en-US" smtClean="0"/>
            </a:br>
            <a:r>
              <a:rPr lang="es-MX" altLang="en-US" smtClean="0"/>
              <a:t>Riesgos eléctricos		Trabajo sobre las cajas eléctricas</a:t>
            </a:r>
            <a:br>
              <a:rPr lang="es-MX" altLang="en-US" smtClean="0"/>
            </a:br>
            <a:r>
              <a:rPr lang="es-MX" altLang="en-US" smtClean="0"/>
              <a:t>Las temperaturas extremas 	 Planta de vapor sin iluminación</a:t>
            </a:r>
            <a:br>
              <a:rPr lang="es-MX" altLang="en-US" smtClean="0"/>
            </a:br>
            <a:r>
              <a:rPr lang="es-MX" altLang="en-US" smtClean="0"/>
              <a:t>Exposición a la radiación 		Fugas de radiación en los buques 			nucleares</a:t>
            </a:r>
            <a:br>
              <a:rPr lang="es-MX" altLang="en-US" smtClean="0"/>
            </a:br>
            <a:r>
              <a:rPr lang="es-MX" altLang="en-US" smtClean="0"/>
              <a:t>Espacios Confinados		Deficiencia de oxígeno</a:t>
            </a:r>
            <a:br>
              <a:rPr lang="es-MX" altLang="en-US" smtClean="0"/>
            </a:br>
            <a:r>
              <a:rPr lang="es-MX" altLang="en-US" smtClean="0"/>
              <a:t>Los incendios 		Incendio de materiales con aceite	 		mientras se suelda</a:t>
            </a:r>
            <a:br>
              <a:rPr lang="es-MX" altLang="en-US" smtClean="0"/>
            </a:br>
            <a:r>
              <a:rPr lang="es-MX" altLang="en-US" smtClean="0"/>
              <a:t>Explosiones 			Materiales de Soldadura </a:t>
            </a:r>
            <a:br>
              <a:rPr lang="es-MX" altLang="en-US" smtClean="0"/>
            </a:br>
            <a:r>
              <a:rPr lang="es-MX" altLang="en-US" smtClean="0"/>
              <a:t>Los cortes y quemaduras		Usando maquinaria o herramientas</a:t>
            </a:r>
            <a:br>
              <a:rPr lang="es-MX" altLang="en-US" smtClean="0"/>
            </a:br>
            <a:r>
              <a:rPr lang="es-MX" altLang="en-US" smtClean="0"/>
              <a:t>Muerte 			Todas las anteriores</a:t>
            </a:r>
          </a:p>
          <a:p>
            <a:pPr eaLnBrk="1" hangingPunct="1"/>
            <a:endParaRPr lang="en-US" altLang="en-US" smtClean="0"/>
          </a:p>
          <a:p>
            <a:pPr eaLnBrk="1" hangingPunct="1">
              <a:spcBef>
                <a:spcPct val="0"/>
              </a:spcBef>
            </a:pPr>
            <a:endParaRPr lang="es-MX" alt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EDD98089-8DAA-419D-86DE-4F17B9C60FEE}" type="slidenum">
              <a:rPr lang="en-US" altLang="en-US">
                <a:solidFill>
                  <a:srgbClr val="000000"/>
                </a:solidFill>
              </a:rPr>
              <a:pPr>
                <a:spcBef>
                  <a:spcPct val="0"/>
                </a:spcBef>
              </a:pPr>
              <a:t>2</a:t>
            </a:fld>
            <a:endParaRPr lang="en-US" altLang="en-US">
              <a:solidFill>
                <a:srgbClr val="000000"/>
              </a:solidFill>
            </a:endParaRPr>
          </a:p>
        </p:txBody>
      </p:sp>
      <p:sp>
        <p:nvSpPr>
          <p:cNvPr id="31747" name="Rectangle 2"/>
          <p:cNvSpPr>
            <a:spLocks noGrp="1" noRot="1" noChangeAspect="1" noChangeArrowheads="1" noTextEdit="1"/>
          </p:cNvSpPr>
          <p:nvPr>
            <p:ph type="sldImg"/>
          </p:nvPr>
        </p:nvSpPr>
        <p:spPr>
          <a:xfrm>
            <a:off x="1204913" y="704850"/>
            <a:ext cx="4692650" cy="3521075"/>
          </a:xfrm>
          <a:ln/>
        </p:spPr>
      </p:sp>
      <p:sp>
        <p:nvSpPr>
          <p:cNvPr id="66564" name="Rectangle 3"/>
          <p:cNvSpPr>
            <a:spLocks noGrp="1" noChangeArrowheads="1"/>
          </p:cNvSpPr>
          <p:nvPr>
            <p:ph type="body" idx="1"/>
          </p:nvPr>
        </p:nvSpPr>
        <p:spPr>
          <a:xfrm>
            <a:off x="631825" y="4459288"/>
            <a:ext cx="5681663" cy="42243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b="1" dirty="0" smtClean="0"/>
              <a:t> Objetivos del Curso</a:t>
            </a:r>
            <a:endParaRPr lang="es-MX" b="1" dirty="0"/>
          </a:p>
          <a:p>
            <a:pPr>
              <a:defRPr/>
            </a:pPr>
            <a:endParaRPr lang="es-MX" b="1" dirty="0"/>
          </a:p>
          <a:p>
            <a:pPr>
              <a:defRPr/>
            </a:pPr>
            <a:r>
              <a:rPr lang="es-MX" b="1" dirty="0"/>
              <a:t>Al finalizar el curso, se espera que los participantes en la capacitación puedan demostrar:</a:t>
            </a:r>
          </a:p>
          <a:p>
            <a:pPr>
              <a:defRPr/>
            </a:pPr>
            <a:endParaRPr lang="es-MX" dirty="0"/>
          </a:p>
          <a:p>
            <a:pPr marL="171776" indent="-171776">
              <a:buFont typeface="Arial" panose="020B0604020202020204" pitchFamily="34" charset="0"/>
              <a:buChar char="•"/>
              <a:defRPr/>
            </a:pPr>
            <a:r>
              <a:rPr lang="es-MX" dirty="0"/>
              <a:t>Una comprensión de los derechos y responsabilidades del Empleador y del Empleado bajo </a:t>
            </a:r>
            <a:r>
              <a:rPr lang="es-MX" dirty="0" smtClean="0"/>
              <a:t>OSHA</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Conocimiento sobre el significado de "Sin </a:t>
            </a:r>
            <a:r>
              <a:rPr lang="es-MX" dirty="0" smtClean="0"/>
              <a:t>Represalias“</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Conocimiento sobre cómo reportar un riesgo o presentar una queja ante OSHA</a:t>
            </a:r>
          </a:p>
          <a:p>
            <a:pPr marL="171776" indent="-171776">
              <a:buFont typeface="Arial" panose="020B0604020202020204" pitchFamily="34" charset="0"/>
              <a:buChar char="•"/>
              <a:defRPr/>
            </a:pPr>
            <a:r>
              <a:rPr lang="es-MX" dirty="0"/>
              <a:t>Una comprensión de la terminología de evaluación de </a:t>
            </a:r>
            <a:r>
              <a:rPr lang="es-MX" dirty="0" smtClean="0"/>
              <a:t>riesgos</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Cómo llevar a cabo una evaluación básica de </a:t>
            </a:r>
            <a:r>
              <a:rPr lang="es-MX" dirty="0" smtClean="0"/>
              <a:t>riesgos</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Cómo realizar un análisis de seguridad </a:t>
            </a:r>
            <a:r>
              <a:rPr lang="es-MX" dirty="0" smtClean="0"/>
              <a:t>laboral</a:t>
            </a:r>
            <a:endParaRPr lang="en-US" dirty="0"/>
          </a:p>
          <a:p>
            <a:pPr>
              <a:defRPr/>
            </a:pPr>
            <a:endParaRPr lang="en-US" dirty="0" smtClean="0"/>
          </a:p>
          <a:p>
            <a:pPr>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BA6F12E-474E-4B2F-A76B-39AF32981C8B}" type="slidenum">
              <a:rPr lang="en-US" altLang="en-US">
                <a:solidFill>
                  <a:srgbClr val="000000"/>
                </a:solidFill>
              </a:rPr>
              <a:pPr>
                <a:spcBef>
                  <a:spcPct val="0"/>
                </a:spcBef>
              </a:pPr>
              <a:t>20</a:t>
            </a:fld>
            <a:endParaRPr lang="en-US" altLang="en-US">
              <a:solidFill>
                <a:srgbClr val="000000"/>
              </a:solidFill>
            </a:endParaRPr>
          </a:p>
        </p:txBody>
      </p:sp>
      <p:sp>
        <p:nvSpPr>
          <p:cNvPr id="68611"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D6AA5A2-F109-416D-BB22-9C1A233F8488}" type="slidenum">
              <a:rPr lang="en-US" altLang="en-US">
                <a:solidFill>
                  <a:srgbClr val="000000"/>
                </a:solidFill>
              </a:rPr>
              <a:pPr algn="r" eaLnBrk="1" hangingPunct="1">
                <a:spcBef>
                  <a:spcPct val="0"/>
                </a:spcBef>
              </a:pPr>
              <a:t>20</a:t>
            </a:fld>
            <a:endParaRPr lang="en-US" altLang="en-US">
              <a:solidFill>
                <a:srgbClr val="000000"/>
              </a:solidFill>
            </a:endParaRPr>
          </a:p>
        </p:txBody>
      </p:sp>
      <p:sp>
        <p:nvSpPr>
          <p:cNvPr id="68612" name="Rectangle 2"/>
          <p:cNvSpPr>
            <a:spLocks noGrp="1" noRot="1" noChangeAspect="1" noChangeArrowheads="1" noTextEdit="1"/>
          </p:cNvSpPr>
          <p:nvPr>
            <p:ph type="sldImg"/>
          </p:nvPr>
        </p:nvSpPr>
        <p:spPr>
          <a:xfrm>
            <a:off x="1204913" y="704850"/>
            <a:ext cx="4692650" cy="3521075"/>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smtClean="0">
                <a:solidFill>
                  <a:schemeClr val="tx2"/>
                </a:solidFill>
              </a:rPr>
              <a:t>Eliminación</a:t>
            </a:r>
          </a:p>
          <a:p>
            <a:pPr eaLnBrk="1" hangingPunct="1"/>
            <a:endParaRPr lang="es-MX" altLang="en-US" smtClean="0">
              <a:solidFill>
                <a:schemeClr val="tx2"/>
              </a:solidFill>
            </a:endParaRPr>
          </a:p>
          <a:p>
            <a:pPr eaLnBrk="1" hangingPunct="1"/>
            <a:r>
              <a:rPr lang="es-MX" altLang="en-US" smtClean="0">
                <a:solidFill>
                  <a:schemeClr val="tx2"/>
                </a:solidFill>
              </a:rPr>
              <a:t>La mejor manera de disminuir un peligro es eliminarlo.</a:t>
            </a:r>
          </a:p>
          <a:p>
            <a:pPr eaLnBrk="1" hangingPunct="1"/>
            <a:r>
              <a:rPr lang="es-MX" altLang="en-US" smtClean="0">
                <a:solidFill>
                  <a:schemeClr val="tx2"/>
                </a:solidFill>
              </a:rPr>
              <a:t>La eliminación es el proceso de eliminar el peligro del lugar de trabajo. Es la manera más eficaz de controlar un riesgo porque el peligro ya no está presente. Es la forma preferida de controlar un peligro y debe utilizarse siempre que sea posible.</a:t>
            </a:r>
          </a:p>
          <a:p>
            <a:pPr eaLnBrk="1" hangingPunct="1"/>
            <a:endParaRPr lang="es-MX" altLang="en-US" smtClean="0">
              <a:solidFill>
                <a:schemeClr val="tx2"/>
              </a:solidFill>
            </a:endParaRPr>
          </a:p>
          <a:p>
            <a:pPr eaLnBrk="1" hangingPunct="1"/>
            <a:r>
              <a:rPr lang="es-MX" altLang="en-US" b="1" smtClean="0">
                <a:solidFill>
                  <a:schemeClr val="tx2"/>
                </a:solidFill>
              </a:rPr>
              <a:t>Ejemplo:</a:t>
            </a:r>
            <a:r>
              <a:rPr lang="es-MX" altLang="en-US" smtClean="0">
                <a:solidFill>
                  <a:schemeClr val="tx2"/>
                </a:solidFill>
              </a:rPr>
              <a:t> El trabajo que se hizo una vez en el barco ahora se fabrica en el taller.</a:t>
            </a:r>
          </a:p>
          <a:p>
            <a:pPr eaLnBrk="1" hangingPunct="1"/>
            <a:endParaRPr lang="es-MX" altLang="en-US" smtClean="0">
              <a:solidFill>
                <a:schemeClr val="tx2"/>
              </a:solidFill>
            </a:endParaRPr>
          </a:p>
          <a:p>
            <a:pPr eaLnBrk="1" hangingPunct="1"/>
            <a:r>
              <a:rPr lang="es-MX" altLang="en-US" b="1" smtClean="0">
                <a:solidFill>
                  <a:schemeClr val="tx2"/>
                </a:solidFill>
              </a:rPr>
              <a:t>Substitución</a:t>
            </a:r>
          </a:p>
          <a:p>
            <a:pPr eaLnBrk="1" hangingPunct="1"/>
            <a:endParaRPr lang="es-MX" altLang="en-US" smtClean="0">
              <a:solidFill>
                <a:schemeClr val="tx2"/>
              </a:solidFill>
            </a:endParaRPr>
          </a:p>
          <a:p>
            <a:pPr eaLnBrk="1" hangingPunct="1"/>
            <a:r>
              <a:rPr lang="es-MX" altLang="en-US" smtClean="0">
                <a:solidFill>
                  <a:schemeClr val="tx2"/>
                </a:solidFill>
              </a:rPr>
              <a:t>La substitución es el proceso de implementar un proceso menos peligroso en vez de un proceso menos más peligroso.</a:t>
            </a:r>
          </a:p>
          <a:p>
            <a:pPr eaLnBrk="1" hangingPunct="1"/>
            <a:endParaRPr lang="en-US" altLang="en-US" smtClean="0">
              <a:solidFill>
                <a:schemeClr val="tx2"/>
              </a:solidFill>
            </a:endParaRPr>
          </a:p>
          <a:p>
            <a:pPr eaLnBrk="1" hangingPunct="1"/>
            <a:r>
              <a:rPr lang="es-MX" altLang="en-US" b="1" smtClean="0">
                <a:solidFill>
                  <a:schemeClr val="tx2"/>
                </a:solidFill>
              </a:rPr>
              <a:t>Ejemplo</a:t>
            </a:r>
            <a:r>
              <a:rPr lang="es-MX" altLang="en-US" smtClean="0">
                <a:solidFill>
                  <a:schemeClr val="tx2"/>
                </a:solidFill>
              </a:rPr>
              <a:t>: Se utiliza un nuevo producto químico o sustancia en lugar de una sustancia o sustancia más peligrosa.</a:t>
            </a:r>
            <a:endParaRPr lang="en-US" altLang="en-US" smtClean="0">
              <a:solidFill>
                <a:schemeClr val="tx2"/>
              </a:solidFill>
            </a:endParaRPr>
          </a:p>
          <a:p>
            <a:pPr eaLnBrk="1" hangingPunct="1"/>
            <a:endParaRPr lang="en-US" altLang="en-US" u="sng" smtClean="0">
              <a:solidFill>
                <a:schemeClr val="tx2"/>
              </a:solidFill>
            </a:endParaRPr>
          </a:p>
          <a:p>
            <a:pPr eaLnBrk="1" hangingPunct="1"/>
            <a:endParaRPr lang="en-US" altLang="en-US" b="1" u="sn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9ED94E79-CBAE-4F32-B3C6-6394E62AD845}" type="slidenum">
              <a:rPr lang="en-US" altLang="en-US">
                <a:solidFill>
                  <a:srgbClr val="000000"/>
                </a:solidFill>
              </a:rPr>
              <a:pPr>
                <a:spcBef>
                  <a:spcPct val="0"/>
                </a:spcBef>
              </a:pPr>
              <a:t>21</a:t>
            </a:fld>
            <a:endParaRPr lang="en-US" altLang="en-US">
              <a:solidFill>
                <a:srgbClr val="000000"/>
              </a:solidFill>
            </a:endParaRPr>
          </a:p>
        </p:txBody>
      </p:sp>
      <p:sp>
        <p:nvSpPr>
          <p:cNvPr id="7065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540C1E-1950-4554-B457-5B5BD97ABA37}" type="slidenum">
              <a:rPr lang="en-US" altLang="en-US">
                <a:solidFill>
                  <a:srgbClr val="000000"/>
                </a:solidFill>
              </a:rPr>
              <a:pPr algn="r" eaLnBrk="1" hangingPunct="1">
                <a:spcBef>
                  <a:spcPct val="0"/>
                </a:spcBef>
              </a:pPr>
              <a:t>21</a:t>
            </a:fld>
            <a:endParaRPr lang="en-US" altLang="en-US">
              <a:solidFill>
                <a:srgbClr val="000000"/>
              </a:solidFill>
            </a:endParaRPr>
          </a:p>
        </p:txBody>
      </p:sp>
      <p:sp>
        <p:nvSpPr>
          <p:cNvPr id="70660" name="Rectangle 2"/>
          <p:cNvSpPr>
            <a:spLocks noGrp="1" noRot="1" noChangeAspect="1" noChangeArrowheads="1" noTextEdit="1"/>
          </p:cNvSpPr>
          <p:nvPr>
            <p:ph type="sldImg"/>
          </p:nvPr>
        </p:nvSpPr>
        <p:spPr>
          <a:xfrm>
            <a:off x="1204913" y="704850"/>
            <a:ext cx="4692650" cy="3521075"/>
          </a:xfrm>
          <a:ln/>
        </p:spPr>
      </p:sp>
      <p:sp>
        <p:nvSpPr>
          <p:cNvPr id="70661" name="Rectangle 3"/>
          <p:cNvSpPr>
            <a:spLocks noGrp="1" noChangeArrowheads="1"/>
          </p:cNvSpPr>
          <p:nvPr>
            <p:ph type="body" idx="1"/>
          </p:nvPr>
        </p:nvSpPr>
        <p:spPr>
          <a:xfrm>
            <a:off x="709613" y="4459288"/>
            <a:ext cx="5683250" cy="4457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ts val="0"/>
              </a:spcBef>
              <a:defRPr/>
            </a:pPr>
            <a:r>
              <a:rPr lang="es-MX" altLang="en-US" b="1" dirty="0">
                <a:latin typeface="Arial" panose="020B0604020202020204" pitchFamily="34" charset="0"/>
              </a:rPr>
              <a:t>Controles de </a:t>
            </a:r>
            <a:r>
              <a:rPr lang="es-MX" altLang="en-US" b="1" dirty="0" smtClean="0">
                <a:latin typeface="Arial" panose="020B0604020202020204" pitchFamily="34" charset="0"/>
              </a:rPr>
              <a:t>Ingeniería</a:t>
            </a:r>
            <a:endParaRPr lang="es-MX" altLang="en-US" b="1" dirty="0">
              <a:latin typeface="Arial" panose="020B0604020202020204" pitchFamily="34" charset="0"/>
            </a:endParaRPr>
          </a:p>
          <a:p>
            <a:pPr eaLnBrk="1" hangingPunct="1">
              <a:spcBef>
                <a:spcPts val="0"/>
              </a:spcBef>
              <a:defRPr/>
            </a:pPr>
            <a:r>
              <a:rPr lang="es-MX" altLang="en-US" b="1" dirty="0">
                <a:latin typeface="Arial" panose="020B0604020202020204" pitchFamily="34" charset="0"/>
              </a:rPr>
              <a:t/>
            </a:r>
            <a:br>
              <a:rPr lang="es-MX" altLang="en-US" b="1" dirty="0">
                <a:latin typeface="Arial" panose="020B0604020202020204" pitchFamily="34" charset="0"/>
              </a:rPr>
            </a:br>
            <a:r>
              <a:rPr lang="es-MX" altLang="en-US" dirty="0">
                <a:latin typeface="Arial" panose="020B0604020202020204" pitchFamily="34" charset="0"/>
              </a:rPr>
              <a:t>El control de un peligro en su origen es la mejor manera de proteger a los empleados. Estos controles se denominan Controles de Ingeniería y se concentran en la fuente del peligro y no en los trabajadores expuestos al peligro. Dependiendo del riesgo o las condiciones de trabajo, OSHA recomienda el uso de la ingeniería o control en las prácticas de trabajo para eliminar los riesgos en la mayor medida posible.</a:t>
            </a:r>
            <a:br>
              <a:rPr lang="es-MX" altLang="en-US" dirty="0">
                <a:latin typeface="Arial" panose="020B0604020202020204" pitchFamily="34" charset="0"/>
              </a:rPr>
            </a:br>
            <a:r>
              <a:rPr lang="es-MX" altLang="en-US" dirty="0">
                <a:latin typeface="Arial" panose="020B0604020202020204" pitchFamily="34" charset="0"/>
              </a:rPr>
              <a:t/>
            </a:r>
            <a:br>
              <a:rPr lang="es-MX" altLang="en-US" dirty="0">
                <a:latin typeface="Arial" panose="020B0604020202020204" pitchFamily="34" charset="0"/>
              </a:rPr>
            </a:br>
            <a:r>
              <a:rPr lang="es-MX" altLang="en-US" dirty="0">
                <a:latin typeface="Arial" panose="020B0604020202020204" pitchFamily="34" charset="0"/>
              </a:rPr>
              <a:t>Tipos de controles de ingeniería: </a:t>
            </a:r>
          </a:p>
          <a:p>
            <a:pPr marL="171776" indent="-171776" eaLnBrk="1" hangingPunct="1">
              <a:buFont typeface="Arial" panose="020B0604020202020204" pitchFamily="34" charset="0"/>
              <a:buChar char="•"/>
              <a:defRPr/>
            </a:pPr>
            <a:r>
              <a:rPr lang="es-MX" altLang="en-US" dirty="0">
                <a:latin typeface="Arial" panose="020B0604020202020204" pitchFamily="34" charset="0"/>
              </a:rPr>
              <a:t>Las especificaciones iniciales de diseño </a:t>
            </a:r>
          </a:p>
          <a:p>
            <a:pPr marL="171776" indent="-171776" eaLnBrk="1" hangingPunct="1">
              <a:buFont typeface="Arial" panose="020B0604020202020204" pitchFamily="34" charset="0"/>
              <a:buChar char="•"/>
              <a:defRPr/>
            </a:pPr>
            <a:r>
              <a:rPr lang="es-MX" altLang="en-US" dirty="0">
                <a:latin typeface="Arial" panose="020B0604020202020204" pitchFamily="34" charset="0"/>
              </a:rPr>
              <a:t>Substituir materiales menos nocivos </a:t>
            </a:r>
          </a:p>
          <a:p>
            <a:pPr marL="171776" indent="-171776" eaLnBrk="1" hangingPunct="1">
              <a:buFont typeface="Arial" panose="020B0604020202020204" pitchFamily="34" charset="0"/>
              <a:buChar char="•"/>
              <a:defRPr/>
            </a:pPr>
            <a:r>
              <a:rPr lang="es-MX" altLang="en-US" dirty="0">
                <a:latin typeface="Arial" panose="020B0604020202020204" pitchFamily="34" charset="0"/>
              </a:rPr>
              <a:t>Cambio de proceso</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Encerrar</a:t>
            </a:r>
            <a:r>
              <a:rPr lang="es-MX" altLang="en-US" dirty="0">
                <a:latin typeface="Arial" panose="020B0604020202020204" pitchFamily="34" charset="0"/>
              </a:rPr>
              <a:t>, cercar el proceso </a:t>
            </a:r>
          </a:p>
          <a:p>
            <a:pPr marL="171776" indent="-171776" eaLnBrk="1" hangingPunct="1">
              <a:buFont typeface="Arial" panose="020B0604020202020204" pitchFamily="34" charset="0"/>
              <a:buChar char="•"/>
              <a:defRPr/>
            </a:pPr>
            <a:r>
              <a:rPr lang="es-MX" altLang="en-US" dirty="0">
                <a:latin typeface="Arial" panose="020B0604020202020204" pitchFamily="34" charset="0"/>
              </a:rPr>
              <a:t>Aislar proceso </a:t>
            </a:r>
          </a:p>
          <a:p>
            <a:pPr marL="171776" indent="-171776" eaLnBrk="1" hangingPunct="1">
              <a:buFont typeface="Arial" panose="020B0604020202020204" pitchFamily="34" charset="0"/>
              <a:buChar char="•"/>
              <a:defRPr/>
            </a:pPr>
            <a:r>
              <a:rPr lang="es-MX" altLang="en-US" dirty="0">
                <a:latin typeface="Arial" panose="020B0604020202020204" pitchFamily="34" charset="0"/>
              </a:rPr>
              <a:t>Ventilación</a:t>
            </a:r>
          </a:p>
          <a:p>
            <a:pPr eaLnBrk="1" hangingPunct="1">
              <a:defRPr/>
            </a:pPr>
            <a:r>
              <a:rPr lang="es-MX" altLang="en-US" dirty="0">
                <a:latin typeface="Arial" panose="020B0604020202020204" pitchFamily="34" charset="0"/>
              </a:rPr>
              <a:t/>
            </a:r>
            <a:br>
              <a:rPr lang="es-MX" altLang="en-US" dirty="0">
                <a:latin typeface="Arial" panose="020B0604020202020204" pitchFamily="34" charset="0"/>
              </a:rPr>
            </a:br>
            <a:r>
              <a:rPr lang="es-MX" altLang="en-US" b="1" dirty="0">
                <a:latin typeface="Arial" panose="020B0604020202020204" pitchFamily="34" charset="0"/>
              </a:rPr>
              <a:t>Ejemplo</a:t>
            </a:r>
            <a:r>
              <a:rPr lang="es-MX" altLang="en-US" dirty="0">
                <a:latin typeface="Arial" panose="020B0604020202020204" pitchFamily="34" charset="0"/>
              </a:rPr>
              <a:t>: Si un compresor está causando ruido significativa, la construcción de muros alrededor del compresor es un control de ingeniería que protegerá los trabajadores contra el ruido.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 </a:t>
            </a:r>
          </a:p>
          <a:p>
            <a:pPr eaLnBrk="1" hangingPunct="1">
              <a:defRPr/>
            </a:pPr>
            <a:endParaRPr lang="en-US" altLang="en-US" dirty="0" smtClean="0">
              <a:solidFill>
                <a:schemeClr val="tx2"/>
              </a:solidFill>
              <a:latin typeface="Arial" panose="020B0604020202020204" pitchFamily="34" charset="0"/>
            </a:endParaRPr>
          </a:p>
          <a:p>
            <a:pPr eaLnBrk="1" hangingPunct="1">
              <a:defRPr/>
            </a:pPr>
            <a:endParaRPr lang="en-US" altLang="en-US" u="sng" dirty="0" smtClean="0">
              <a:solidFill>
                <a:schemeClr val="tx2"/>
              </a:solidFill>
              <a:latin typeface="Arial" panose="020B0604020202020204" pitchFamily="34" charset="0"/>
            </a:endParaRPr>
          </a:p>
          <a:p>
            <a:pPr eaLnBrk="1" hangingPunct="1">
              <a:defRPr/>
            </a:pPr>
            <a:endParaRPr lang="en-US" altLang="en-US" b="1" u="sng" dirty="0"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4975AD2C-645E-4DE0-8648-B97804F14E02}" type="slidenum">
              <a:rPr lang="en-US" altLang="en-US">
                <a:solidFill>
                  <a:srgbClr val="000000"/>
                </a:solidFill>
              </a:rPr>
              <a:pPr>
                <a:spcBef>
                  <a:spcPct val="0"/>
                </a:spcBef>
              </a:pPr>
              <a:t>22</a:t>
            </a:fld>
            <a:endParaRPr lang="en-US" altLang="en-US">
              <a:solidFill>
                <a:srgbClr val="000000"/>
              </a:solidFill>
            </a:endParaRPr>
          </a:p>
        </p:txBody>
      </p:sp>
      <p:sp>
        <p:nvSpPr>
          <p:cNvPr id="72707"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FF62BEB-E583-4DE5-A252-1C9E1528F88F}" type="slidenum">
              <a:rPr lang="en-US" altLang="en-US">
                <a:solidFill>
                  <a:srgbClr val="000000"/>
                </a:solidFill>
              </a:rPr>
              <a:pPr algn="r" eaLnBrk="1" hangingPunct="1">
                <a:spcBef>
                  <a:spcPct val="0"/>
                </a:spcBef>
              </a:pPr>
              <a:t>22</a:t>
            </a:fld>
            <a:endParaRPr lang="en-US" altLang="en-US">
              <a:solidFill>
                <a:srgbClr val="000000"/>
              </a:solidFill>
            </a:endParaRPr>
          </a:p>
        </p:txBody>
      </p:sp>
      <p:sp>
        <p:nvSpPr>
          <p:cNvPr id="72708" name="Rectangle 2"/>
          <p:cNvSpPr>
            <a:spLocks noGrp="1" noRot="1" noChangeAspect="1" noChangeArrowheads="1" noTextEdit="1"/>
          </p:cNvSpPr>
          <p:nvPr>
            <p:ph type="sldImg"/>
          </p:nvPr>
        </p:nvSpPr>
        <p:spPr>
          <a:xfrm>
            <a:off x="1204913" y="704850"/>
            <a:ext cx="4692650" cy="3521075"/>
          </a:xfrm>
          <a:ln/>
        </p:spPr>
      </p:sp>
      <p:sp>
        <p:nvSpPr>
          <p:cNvPr id="72709" name="Rectangle 3"/>
          <p:cNvSpPr>
            <a:spLocks noGrp="1" noChangeArrowheads="1"/>
          </p:cNvSpPr>
          <p:nvPr>
            <p:ph type="body" idx="1"/>
          </p:nvPr>
        </p:nvSpPr>
        <p:spPr>
          <a:xfrm>
            <a:off x="709613" y="4459288"/>
            <a:ext cx="5683250" cy="42799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defRPr/>
            </a:pPr>
            <a:r>
              <a:rPr lang="es-MX" altLang="en-US" b="1" dirty="0" smtClean="0">
                <a:latin typeface="Arial" panose="020B0604020202020204" pitchFamily="34" charset="0"/>
              </a:rPr>
              <a:t>Controles Administrativos</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Los controles administrativos son las prácticas de trabajo, métodos de trabajo, las políticas y procedimientos establecidos por el empleador con el objetivo de reducir la exposición a un riesgo relacionado con el trabajo y / o peligro. Los controles administrativos incluyen: </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 Rotación de  los trabajadores en puestos de trabajo que inducen a la fatiga del cuerpo, tales como soldadores y quemadores que utilizan herramientas neumáticas vibratorias en tareas como la soldadura o suavizado o quitar la pintura. Estas herramientas neumáticas pueden causar  trastornos al tendón, nervio o trastornos neuro-vasculares.</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 Requerir a los trabajadores en ambientes calurosos (como tanques) hacer una pausa en zonas frescas y proporcionar líquidos para la rehidratación </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 Limpieza/mantenimiento adecuado. Reducir el desorden reduce las posibilidades de un accidente y reduce al mínimo los efectos en caso de accidente</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La realización de pruebas de audición </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Instruir a los soldadores a utilizar sus manos y no el cuello para levantar y bajar las capuchas de soldadura. El uso del cuello puede causar un trauma del cuello </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Entrenamiento de seguridad a través de la organización </a:t>
            </a:r>
          </a:p>
          <a:p>
            <a:pPr marL="171776" indent="-171776" eaLnBrk="1" hangingPunct="1">
              <a:buFont typeface="Arial" panose="020B0604020202020204" pitchFamily="34" charset="0"/>
              <a:buChar char="•"/>
              <a:defRPr/>
            </a:pPr>
            <a:r>
              <a:rPr lang="es-MX" altLang="en-US" dirty="0" smtClean="0">
                <a:latin typeface="Arial" panose="020B0604020202020204" pitchFamily="34" charset="0"/>
              </a:rPr>
              <a:t>Comunicar a los trabajadores a través de políticas, procedimientos y señales</a:t>
            </a: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 </a:t>
            </a:r>
          </a:p>
          <a:p>
            <a:pPr eaLnBrk="1" hangingPunct="1">
              <a:defRPr/>
            </a:pPr>
            <a:endParaRPr lang="en-US" altLang="en-US" dirty="0" smtClean="0">
              <a:solidFill>
                <a:schemeClr val="tx2"/>
              </a:solidFill>
              <a:latin typeface="Arial" panose="020B0604020202020204" pitchFamily="34" charset="0"/>
            </a:endParaRPr>
          </a:p>
          <a:p>
            <a:pPr eaLnBrk="1" hangingPunct="1">
              <a:defRPr/>
            </a:pPr>
            <a:endParaRPr lang="en-US" altLang="en-US" u="sng" dirty="0" smtClean="0">
              <a:solidFill>
                <a:schemeClr val="tx2"/>
              </a:solidFill>
              <a:latin typeface="Arial" panose="020B0604020202020204" pitchFamily="34" charset="0"/>
            </a:endParaRPr>
          </a:p>
          <a:p>
            <a:pPr eaLnBrk="1" hangingPunct="1">
              <a:defRPr/>
            </a:pPr>
            <a:endParaRPr lang="en-US" altLang="en-US" b="1" u="sng" dirty="0"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76877C9B-C4CF-4A9C-9B07-4166A26CE0C6}" type="slidenum">
              <a:rPr lang="en-US" altLang="en-US"/>
              <a:pPr>
                <a:spcBef>
                  <a:spcPct val="0"/>
                </a:spcBef>
              </a:pPr>
              <a:t>23</a:t>
            </a:fld>
            <a:endParaRPr lang="en-US" altLang="en-US"/>
          </a:p>
        </p:txBody>
      </p:sp>
      <p:sp>
        <p:nvSpPr>
          <p:cNvPr id="74755" name="Rectangle 2"/>
          <p:cNvSpPr>
            <a:spLocks noGrp="1" noRot="1" noChangeAspect="1" noChangeArrowheads="1" noTextEdit="1"/>
          </p:cNvSpPr>
          <p:nvPr>
            <p:ph type="sldImg"/>
          </p:nvPr>
        </p:nvSpPr>
        <p:spPr>
          <a:xfrm>
            <a:off x="1262063" y="747713"/>
            <a:ext cx="4578350" cy="3433762"/>
          </a:xfrm>
          <a:ln/>
        </p:spPr>
      </p:sp>
      <p:sp>
        <p:nvSpPr>
          <p:cNvPr id="64516" name="Rectangle 3"/>
          <p:cNvSpPr>
            <a:spLocks noGrp="1" noChangeArrowheads="1"/>
          </p:cNvSpPr>
          <p:nvPr>
            <p:ph type="body" idx="1"/>
          </p:nvPr>
        </p:nvSpPr>
        <p:spPr>
          <a:xfrm>
            <a:off x="946150" y="4457700"/>
            <a:ext cx="5210175" cy="4225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b="1" dirty="0"/>
              <a:t>Equipo de </a:t>
            </a:r>
            <a:r>
              <a:rPr lang="es-MX" b="1" dirty="0" smtClean="0"/>
              <a:t>Protección Personal (PPE)</a:t>
            </a:r>
            <a:endParaRPr lang="es-MX" b="1" dirty="0"/>
          </a:p>
          <a:p>
            <a:pPr>
              <a:defRPr/>
            </a:pPr>
            <a:endParaRPr lang="es-MX" dirty="0"/>
          </a:p>
          <a:p>
            <a:pPr>
              <a:defRPr/>
            </a:pPr>
            <a:r>
              <a:rPr lang="es-MX" dirty="0"/>
              <a:t>Tipos de equipo de protección personal de trabajo general de astilleros incluyen:</a:t>
            </a:r>
          </a:p>
          <a:p>
            <a:pPr>
              <a:defRPr/>
            </a:pPr>
            <a:endParaRPr lang="es-MX" dirty="0"/>
          </a:p>
          <a:p>
            <a:pPr marL="171776" indent="-171776">
              <a:buFont typeface="Arial" panose="020B0604020202020204" pitchFamily="34" charset="0"/>
              <a:buChar char="•"/>
              <a:defRPr/>
            </a:pPr>
            <a:r>
              <a:rPr lang="es-MX" dirty="0"/>
              <a:t>Protección para la cabeza</a:t>
            </a:r>
          </a:p>
          <a:p>
            <a:pPr marL="171776" indent="-171776">
              <a:buFont typeface="Arial" panose="020B0604020202020204" pitchFamily="34" charset="0"/>
              <a:buChar char="•"/>
              <a:defRPr/>
            </a:pPr>
            <a:r>
              <a:rPr lang="es-MX" dirty="0"/>
              <a:t>Protección de ojos y cara</a:t>
            </a:r>
          </a:p>
          <a:p>
            <a:pPr marL="171776" indent="-171776">
              <a:buFont typeface="Arial" panose="020B0604020202020204" pitchFamily="34" charset="0"/>
              <a:buChar char="•"/>
              <a:defRPr/>
            </a:pPr>
            <a:r>
              <a:rPr lang="es-MX" dirty="0"/>
              <a:t>Protección </a:t>
            </a:r>
            <a:r>
              <a:rPr lang="es-MX" dirty="0" smtClean="0"/>
              <a:t>de los pies</a:t>
            </a:r>
            <a:endParaRPr lang="es-MX" dirty="0"/>
          </a:p>
          <a:p>
            <a:pPr marL="171776" indent="-171776">
              <a:buFont typeface="Arial" panose="020B0604020202020204" pitchFamily="34" charset="0"/>
              <a:buChar char="•"/>
              <a:defRPr/>
            </a:pPr>
            <a:r>
              <a:rPr lang="es-MX" dirty="0"/>
              <a:t>Protección auditiva</a:t>
            </a:r>
          </a:p>
          <a:p>
            <a:pPr marL="171776" indent="-171776">
              <a:buFont typeface="Arial" panose="020B0604020202020204" pitchFamily="34" charset="0"/>
              <a:buChar char="•"/>
              <a:defRPr/>
            </a:pPr>
            <a:r>
              <a:rPr lang="es-MX" dirty="0"/>
              <a:t>Protección respiratoria</a:t>
            </a:r>
          </a:p>
          <a:p>
            <a:pPr marL="171776" indent="-171776">
              <a:buFont typeface="Arial" panose="020B0604020202020204" pitchFamily="34" charset="0"/>
              <a:buChar char="•"/>
              <a:defRPr/>
            </a:pPr>
            <a:r>
              <a:rPr lang="es-MX" dirty="0"/>
              <a:t>Protección de manos y cuerpo</a:t>
            </a:r>
          </a:p>
          <a:p>
            <a:pPr marL="171776" indent="-171776">
              <a:buFont typeface="Arial" panose="020B0604020202020204" pitchFamily="34" charset="0"/>
              <a:buChar char="•"/>
              <a:defRPr/>
            </a:pPr>
            <a:r>
              <a:rPr lang="es-MX" dirty="0"/>
              <a:t>Equipos de salvamento y dispositivos de flotación personal (PFD)</a:t>
            </a:r>
          </a:p>
          <a:p>
            <a:pPr marL="171776" indent="-171776">
              <a:buFont typeface="Arial" panose="020B0604020202020204" pitchFamily="34" charset="0"/>
              <a:buChar char="•"/>
              <a:defRPr/>
            </a:pPr>
            <a:r>
              <a:rPr lang="es-MX" dirty="0"/>
              <a:t>Equipo personal de protección contra caídas</a:t>
            </a:r>
          </a:p>
          <a:p>
            <a:pPr>
              <a:defRPr/>
            </a:pPr>
            <a:endParaRPr lang="es-MX" dirty="0"/>
          </a:p>
          <a:p>
            <a:pPr>
              <a:defRPr/>
            </a:pPr>
            <a:r>
              <a:rPr lang="es-MX" dirty="0"/>
              <a:t>Además de las protecciones antes mencionadas, se requiere PPE adicional cuando se realizan tipos específicos de procesos de trabajo.</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1E601AAF-B636-4033-8D23-AE63EA0A9559}" type="slidenum">
              <a:rPr lang="en-US" altLang="en-US"/>
              <a:pPr>
                <a:spcBef>
                  <a:spcPct val="0"/>
                </a:spcBef>
              </a:pPr>
              <a:t>24</a:t>
            </a:fld>
            <a:endParaRPr lang="en-US" altLang="en-US"/>
          </a:p>
        </p:txBody>
      </p:sp>
      <p:sp>
        <p:nvSpPr>
          <p:cNvPr id="76803" name="Rectangle 2"/>
          <p:cNvSpPr>
            <a:spLocks noGrp="1" noRot="1" noChangeAspect="1" noChangeArrowheads="1" noTextEdit="1"/>
          </p:cNvSpPr>
          <p:nvPr>
            <p:ph type="sldImg"/>
          </p:nvPr>
        </p:nvSpPr>
        <p:spPr>
          <a:xfrm>
            <a:off x="1204913" y="704850"/>
            <a:ext cx="4692650" cy="3521075"/>
          </a:xfrm>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b="1" dirty="0"/>
              <a:t>Jerarquía de Controles de OSHA</a:t>
            </a:r>
          </a:p>
          <a:p>
            <a:pPr>
              <a:defRPr/>
            </a:pPr>
            <a:endParaRPr lang="es-MX" b="1" dirty="0"/>
          </a:p>
          <a:p>
            <a:pPr>
              <a:defRPr/>
            </a:pPr>
            <a:r>
              <a:rPr lang="es-MX" dirty="0"/>
              <a:t>La jerarquía de controles de OSHA es:</a:t>
            </a:r>
          </a:p>
          <a:p>
            <a:pPr>
              <a:defRPr/>
            </a:pPr>
            <a:endParaRPr lang="es-MX" dirty="0"/>
          </a:p>
          <a:p>
            <a:pPr marL="171776" indent="-171776">
              <a:buFont typeface="Arial" panose="020B0604020202020204" pitchFamily="34" charset="0"/>
              <a:buChar char="•"/>
              <a:defRPr/>
            </a:pPr>
            <a:r>
              <a:rPr lang="es-MX" dirty="0"/>
              <a:t>Eliminación</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Controles de </a:t>
            </a:r>
            <a:r>
              <a:rPr lang="es-MX" dirty="0" smtClean="0"/>
              <a:t>Ingeniería</a:t>
            </a:r>
            <a:endParaRPr lang="es-MX" dirty="0"/>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Controles </a:t>
            </a:r>
            <a:r>
              <a:rPr lang="es-MX" dirty="0" smtClean="0"/>
              <a:t>Administrativos</a:t>
            </a:r>
            <a:endParaRPr lang="es-MX" dirty="0"/>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Equipo de </a:t>
            </a:r>
            <a:r>
              <a:rPr lang="es-MX" dirty="0" smtClean="0"/>
              <a:t>Protección Personal</a:t>
            </a:r>
            <a:endParaRPr lang="en-US" dirty="0" smtClean="0"/>
          </a:p>
          <a:p>
            <a:pPr>
              <a:defRPr/>
            </a:pPr>
            <a:r>
              <a:rPr lang="en-US" dirty="0"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BDE04A35-406C-4E48-9E99-B9E517A421F4}" type="slidenum">
              <a:rPr lang="en-US" altLang="en-US">
                <a:solidFill>
                  <a:srgbClr val="000000"/>
                </a:solidFill>
              </a:rPr>
              <a:pPr>
                <a:spcBef>
                  <a:spcPct val="0"/>
                </a:spcBef>
              </a:pPr>
              <a:t>25</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1262063" y="747713"/>
            <a:ext cx="4578350" cy="3433762"/>
          </a:xfrm>
          <a:ln/>
        </p:spPr>
      </p:sp>
      <p:sp>
        <p:nvSpPr>
          <p:cNvPr id="78852" name="Rectangle 3"/>
          <p:cNvSpPr>
            <a:spLocks noGrp="1" noChangeArrowheads="1"/>
          </p:cNvSpPr>
          <p:nvPr>
            <p:ph type="body" idx="1"/>
          </p:nvPr>
        </p:nvSpPr>
        <p:spPr>
          <a:xfrm>
            <a:off x="949325" y="4465638"/>
            <a:ext cx="5210175"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De las páginas 14-16, para cada riesgo, identifique un control bajo cada encabezado que podría implementarse para disminuir el peligro.</a:t>
            </a:r>
            <a:endParaRPr lang="en-US" altLang="en-US" smtClean="0"/>
          </a:p>
          <a:p>
            <a:endParaRPr lang="en-US" altLang="en-US" smtClean="0"/>
          </a:p>
        </p:txBody>
      </p:sp>
      <p:graphicFrame>
        <p:nvGraphicFramePr>
          <p:cNvPr id="2" name="Table 1"/>
          <p:cNvGraphicFramePr>
            <a:graphicFrameLocks noGrp="1"/>
          </p:cNvGraphicFramePr>
          <p:nvPr/>
        </p:nvGraphicFramePr>
        <p:xfrm>
          <a:off x="1030288" y="4999038"/>
          <a:ext cx="4735512" cy="3417887"/>
        </p:xfrm>
        <a:graphic>
          <a:graphicData uri="http://schemas.openxmlformats.org/drawingml/2006/table">
            <a:tbl>
              <a:tblPr firstRow="1" bandRow="1">
                <a:tableStyleId>{5C22544A-7EE6-4342-B048-85BDC9FD1C3A}</a:tableStyleId>
              </a:tblPr>
              <a:tblGrid>
                <a:gridCol w="1222068"/>
                <a:gridCol w="992930"/>
                <a:gridCol w="992930"/>
                <a:gridCol w="916550"/>
                <a:gridCol w="611034"/>
              </a:tblGrid>
              <a:tr h="490769">
                <a:tc>
                  <a:txBody>
                    <a:bodyPr/>
                    <a:lstStyle/>
                    <a:p>
                      <a:pPr algn="ctr"/>
                      <a:r>
                        <a:rPr lang="en-US" sz="1200" dirty="0" smtClean="0">
                          <a:solidFill>
                            <a:schemeClr val="tx1"/>
                          </a:solidFill>
                        </a:rPr>
                        <a:t> Situación/Acto</a:t>
                      </a:r>
                    </a:p>
                    <a:p>
                      <a:pPr algn="ctr"/>
                      <a:endParaRPr lang="en-US" sz="1200" dirty="0">
                        <a:solidFill>
                          <a:schemeClr val="tx1"/>
                        </a:solidFill>
                      </a:endParaRPr>
                    </a:p>
                  </a:txBody>
                  <a:tcPr marL="91655" marR="91655" marT="45751" marB="45751"/>
                </a:tc>
                <a:tc>
                  <a:txBody>
                    <a:bodyPr/>
                    <a:lstStyle/>
                    <a:p>
                      <a:pPr algn="ctr"/>
                      <a:r>
                        <a:rPr lang="en-US" sz="1200" dirty="0" smtClean="0">
                          <a:solidFill>
                            <a:schemeClr val="tx1"/>
                          </a:solidFill>
                        </a:rPr>
                        <a:t>Eliminación/</a:t>
                      </a:r>
                      <a:r>
                        <a:rPr lang="es-MX" sz="1200" noProof="1" smtClean="0">
                          <a:solidFill>
                            <a:schemeClr val="tx1"/>
                          </a:solidFill>
                        </a:rPr>
                        <a:t>Substituión</a:t>
                      </a:r>
                      <a:endParaRPr lang="es-MX" sz="1200" noProof="1">
                        <a:solidFill>
                          <a:schemeClr val="tx1"/>
                        </a:solidFill>
                      </a:endParaRPr>
                    </a:p>
                  </a:txBody>
                  <a:tcPr marL="91655" marR="91655" marT="45751" marB="45751"/>
                </a:tc>
                <a:tc>
                  <a:txBody>
                    <a:bodyPr/>
                    <a:lstStyle/>
                    <a:p>
                      <a:pPr algn="ctr"/>
                      <a:r>
                        <a:rPr lang="en-US" sz="1200" dirty="0" smtClean="0">
                          <a:solidFill>
                            <a:schemeClr val="tx1"/>
                          </a:solidFill>
                        </a:rPr>
                        <a:t>Ingenieria</a:t>
                      </a:r>
                      <a:endParaRPr lang="en-US" sz="1200" dirty="0">
                        <a:solidFill>
                          <a:schemeClr val="tx1"/>
                        </a:solidFill>
                      </a:endParaRPr>
                    </a:p>
                  </a:txBody>
                  <a:tcPr marL="91655" marR="91655" marT="45751" marB="45751"/>
                </a:tc>
                <a:tc>
                  <a:txBody>
                    <a:bodyPr/>
                    <a:lstStyle/>
                    <a:p>
                      <a:pPr algn="l"/>
                      <a:r>
                        <a:rPr lang="en-US" sz="1200" dirty="0" smtClean="0">
                          <a:solidFill>
                            <a:schemeClr val="tx1"/>
                          </a:solidFill>
                        </a:rPr>
                        <a:t>Administrativo</a:t>
                      </a:r>
                      <a:endParaRPr lang="en-US" sz="1200" dirty="0">
                        <a:solidFill>
                          <a:schemeClr val="tx1"/>
                        </a:solidFill>
                      </a:endParaRPr>
                    </a:p>
                  </a:txBody>
                  <a:tcPr marL="91655" marR="91655" marT="45751" marB="45751"/>
                </a:tc>
                <a:tc>
                  <a:txBody>
                    <a:bodyPr/>
                    <a:lstStyle/>
                    <a:p>
                      <a:pPr algn="ctr"/>
                      <a:r>
                        <a:rPr lang="en-US" sz="1200" dirty="0" smtClean="0">
                          <a:solidFill>
                            <a:schemeClr val="tx1"/>
                          </a:solidFill>
                        </a:rPr>
                        <a:t>PPE</a:t>
                      </a:r>
                      <a:endParaRPr lang="en-US" sz="1200" dirty="0">
                        <a:solidFill>
                          <a:schemeClr val="tx1"/>
                        </a:solidFill>
                      </a:endParaRPr>
                    </a:p>
                  </a:txBody>
                  <a:tcPr marL="91655" marR="91655" marT="45751" marB="45751"/>
                </a:tc>
              </a:tr>
              <a:tr h="490715">
                <a:tc>
                  <a:txBody>
                    <a:bodyPr/>
                    <a:lstStyle/>
                    <a:p>
                      <a:r>
                        <a:rPr lang="en-US" sz="1100" dirty="0" smtClean="0"/>
                        <a:t>Atravezar un Camino</a:t>
                      </a:r>
                      <a:endParaRPr lang="en-US" sz="1100" dirty="0"/>
                    </a:p>
                  </a:txBody>
                  <a:tcPr marL="91655" marR="91655" marT="45776" marB="45776"/>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r>
              <a:tr h="595426">
                <a:tc>
                  <a:txBody>
                    <a:bodyPr/>
                    <a:lstStyle/>
                    <a:p>
                      <a:r>
                        <a:rPr lang="en-US" sz="1100" dirty="0" smtClean="0"/>
                        <a:t>Atravezar la calle desde el astillero a su</a:t>
                      </a:r>
                      <a:r>
                        <a:rPr lang="en-US" sz="1100" baseline="0" dirty="0" smtClean="0"/>
                        <a:t> auto</a:t>
                      </a:r>
                      <a:endParaRPr lang="en-US" sz="1100" dirty="0"/>
                    </a:p>
                  </a:txBody>
                  <a:tcPr marL="91655" marR="91655" marT="45776" marB="45776"/>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r>
              <a:tr h="427468">
                <a:tc>
                  <a:txBody>
                    <a:bodyPr/>
                    <a:lstStyle/>
                    <a:p>
                      <a:r>
                        <a:rPr lang="en-US" sz="1100" dirty="0" smtClean="0"/>
                        <a:t>Atravezar la carretera</a:t>
                      </a:r>
                    </a:p>
                  </a:txBody>
                  <a:tcPr marL="91655" marR="91655" marT="45776" marB="45776"/>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r>
              <a:tr h="595426">
                <a:tc>
                  <a:txBody>
                    <a:bodyPr/>
                    <a:lstStyle/>
                    <a:p>
                      <a:r>
                        <a:rPr lang="en-US" sz="1100" dirty="0" smtClean="0"/>
                        <a:t>Atravezar el camino de bicicletas</a:t>
                      </a:r>
                    </a:p>
                  </a:txBody>
                  <a:tcPr marL="91655" marR="91655" marT="45776" marB="45776"/>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r>
              <a:tr h="818083">
                <a:tc>
                  <a:txBody>
                    <a:bodyPr/>
                    <a:lstStyle/>
                    <a:p>
                      <a:r>
                        <a:rPr lang="en-US" sz="1100" dirty="0" smtClean="0"/>
                        <a:t>Atravezar la línea de tráfico de vehículos en el astillero </a:t>
                      </a:r>
                    </a:p>
                  </a:txBody>
                  <a:tcPr marL="91655" marR="91655" marT="45776" marB="45776"/>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c>
                  <a:txBody>
                    <a:bodyPr/>
                    <a:lstStyle/>
                    <a:p>
                      <a:endParaRPr lang="en-US" sz="1800" dirty="0"/>
                    </a:p>
                  </a:txBody>
                  <a:tcPr marL="91655" marR="91655" marT="45751" marB="45751"/>
                </a:tc>
              </a:tr>
            </a:tbl>
          </a:graphicData>
        </a:graphic>
      </p:graphicFrame>
      <p:sp>
        <p:nvSpPr>
          <p:cNvPr id="78897" name="TextBox 2"/>
          <p:cNvSpPr txBox="1">
            <a:spLocks noChangeArrowheads="1"/>
          </p:cNvSpPr>
          <p:nvPr/>
        </p:nvSpPr>
        <p:spPr bwMode="auto">
          <a:xfrm>
            <a:off x="1717675" y="8334375"/>
            <a:ext cx="343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614" tIns="45807" rIns="91614" bIns="45807">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800"/>
              <a:t>¿Cual control es más efectivo?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7F96C8D-49E3-4FC5-AEB2-5665A15A4450}" type="slidenum">
              <a:rPr lang="en-US" altLang="en-US">
                <a:solidFill>
                  <a:srgbClr val="000000"/>
                </a:solidFill>
              </a:rPr>
              <a:pPr>
                <a:spcBef>
                  <a:spcPct val="0"/>
                </a:spcBef>
              </a:pPr>
              <a:t>26</a:t>
            </a:fld>
            <a:endParaRPr lang="en-US" altLang="en-US">
              <a:solidFill>
                <a:srgbClr val="000000"/>
              </a:solidFill>
            </a:endParaRPr>
          </a:p>
        </p:txBody>
      </p:sp>
      <p:sp>
        <p:nvSpPr>
          <p:cNvPr id="80899" name="Rectangle 2"/>
          <p:cNvSpPr>
            <a:spLocks noGrp="1" noRot="1" noChangeAspect="1" noChangeArrowheads="1" noTextEdit="1"/>
          </p:cNvSpPr>
          <p:nvPr>
            <p:ph type="sldImg"/>
          </p:nvPr>
        </p:nvSpPr>
        <p:spPr>
          <a:xfrm>
            <a:off x="1262063" y="747713"/>
            <a:ext cx="4578350" cy="3433762"/>
          </a:xfrm>
          <a:ln/>
        </p:spPr>
      </p:sp>
      <p:sp>
        <p:nvSpPr>
          <p:cNvPr id="80900" name="Rectangle 3"/>
          <p:cNvSpPr>
            <a:spLocks noGrp="1" noChangeArrowheads="1"/>
          </p:cNvSpPr>
          <p:nvPr>
            <p:ph type="body" idx="1"/>
          </p:nvPr>
        </p:nvSpPr>
        <p:spPr>
          <a:xfrm>
            <a:off x="946150" y="4457700"/>
            <a:ext cx="5278438"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 partir de la página 19, identifique uno de los peligros que circuló y describa a continuación cómo puede implementar cada uno de los controles para disminuir el Riesgo.</a:t>
            </a:r>
          </a:p>
          <a:p>
            <a:r>
              <a:rPr lang="es-MX" altLang="en-US" smtClean="0"/>
              <a:t>Riesgo</a:t>
            </a:r>
            <a:r>
              <a:rPr lang="en-US" altLang="en-US" smtClean="0"/>
              <a:t>________________________________________________</a:t>
            </a:r>
          </a:p>
          <a:p>
            <a:endParaRPr lang="en-US" altLang="en-US" smtClean="0"/>
          </a:p>
          <a:p>
            <a:endParaRPr lang="en-US" altLang="en-US" smtClean="0"/>
          </a:p>
        </p:txBody>
      </p:sp>
      <p:graphicFrame>
        <p:nvGraphicFramePr>
          <p:cNvPr id="2" name="Table 1"/>
          <p:cNvGraphicFramePr>
            <a:graphicFrameLocks noGrp="1"/>
          </p:cNvGraphicFramePr>
          <p:nvPr/>
        </p:nvGraphicFramePr>
        <p:xfrm>
          <a:off x="954088" y="5534025"/>
          <a:ext cx="5270499" cy="3302000"/>
        </p:xfrm>
        <a:graphic>
          <a:graphicData uri="http://schemas.openxmlformats.org/drawingml/2006/table">
            <a:tbl>
              <a:tblPr firstRow="1" bandRow="1">
                <a:tableStyleId>{5C22544A-7EE6-4342-B048-85BDC9FD1C3A}</a:tableStyleId>
              </a:tblPr>
              <a:tblGrid>
                <a:gridCol w="1985985"/>
                <a:gridCol w="1756833"/>
                <a:gridCol w="1527681"/>
              </a:tblGrid>
              <a:tr h="366272">
                <a:tc>
                  <a:txBody>
                    <a:bodyPr/>
                    <a:lstStyle/>
                    <a:p>
                      <a:pPr algn="ctr"/>
                      <a:r>
                        <a:rPr lang="es-MX" sz="1600" noProof="1" smtClean="0">
                          <a:solidFill>
                            <a:schemeClr val="tx1"/>
                          </a:solidFill>
                        </a:rPr>
                        <a:t>Eliminar</a:t>
                      </a:r>
                      <a:r>
                        <a:rPr lang="en-US" sz="1600" dirty="0" smtClean="0">
                          <a:solidFill>
                            <a:schemeClr val="tx1"/>
                          </a:solidFill>
                        </a:rPr>
                        <a:t>/Substituir</a:t>
                      </a:r>
                      <a:endParaRPr lang="en-US" sz="1600" dirty="0">
                        <a:solidFill>
                          <a:schemeClr val="tx1"/>
                        </a:solidFill>
                      </a:endParaRPr>
                    </a:p>
                  </a:txBody>
                  <a:tcPr marL="91661" marR="91661" marT="45778" marB="45778"/>
                </a:tc>
                <a:tc>
                  <a:txBody>
                    <a:bodyPr/>
                    <a:lstStyle/>
                    <a:p>
                      <a:pPr algn="ctr"/>
                      <a:r>
                        <a:rPr lang="en-US" sz="1600" dirty="0" smtClean="0">
                          <a:solidFill>
                            <a:schemeClr val="tx1"/>
                          </a:solidFill>
                        </a:rPr>
                        <a:t>Ingenieria</a:t>
                      </a:r>
                      <a:endParaRPr lang="en-US" sz="1600" dirty="0">
                        <a:solidFill>
                          <a:schemeClr val="tx1"/>
                        </a:solidFill>
                      </a:endParaRPr>
                    </a:p>
                  </a:txBody>
                  <a:tcPr marL="91661" marR="91661" marT="45778" marB="45778"/>
                </a:tc>
                <a:tc>
                  <a:txBody>
                    <a:bodyPr/>
                    <a:lstStyle/>
                    <a:p>
                      <a:pPr algn="ctr"/>
                      <a:r>
                        <a:rPr lang="en-US" sz="1600" dirty="0" smtClean="0">
                          <a:solidFill>
                            <a:schemeClr val="tx1"/>
                          </a:solidFill>
                        </a:rPr>
                        <a:t>Administrativo</a:t>
                      </a:r>
                      <a:endParaRPr lang="en-US" sz="1600" dirty="0">
                        <a:solidFill>
                          <a:schemeClr val="tx1"/>
                        </a:solidFill>
                      </a:endParaRPr>
                    </a:p>
                  </a:txBody>
                  <a:tcPr marL="91661" marR="91661" marT="45778" marB="45778"/>
                </a:tc>
              </a:tr>
              <a:tr h="2935728">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txBody>
                  <a:tcPr marL="91661" marR="91661" marT="45778" marB="45778"/>
                </a:tc>
                <a:tc>
                  <a:txBody>
                    <a:bodyPr/>
                    <a:lstStyle/>
                    <a:p>
                      <a:endParaRPr lang="en-US" sz="1800" dirty="0"/>
                    </a:p>
                  </a:txBody>
                  <a:tcPr marL="91661" marR="91661" marT="45778" marB="45778"/>
                </a:tc>
                <a:tc>
                  <a:txBody>
                    <a:bodyPr/>
                    <a:lstStyle/>
                    <a:p>
                      <a:endParaRPr lang="en-US" sz="1800" dirty="0"/>
                    </a:p>
                  </a:txBody>
                  <a:tcPr marL="91661" marR="91661" marT="45778" marB="45778"/>
                </a:tc>
              </a:tr>
            </a:tbl>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204913" y="704850"/>
            <a:ext cx="4692650" cy="3521075"/>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Esta es una muestra de un formulario de Evaluación de Peligros utilizado en un  astillero grande.</a:t>
            </a:r>
          </a:p>
          <a:p>
            <a:endParaRPr lang="es-MX" altLang="en-US" smtClean="0"/>
          </a:p>
          <a:p>
            <a:r>
              <a:rPr lang="es-MX" altLang="en-US" smtClean="0"/>
              <a:t>Tómese un minuto para revisar y estar preparado para explicar cada caja.</a:t>
            </a:r>
          </a:p>
          <a:p>
            <a:endParaRPr lang="es-MX" altLang="en-US" smtClean="0"/>
          </a:p>
          <a:p>
            <a:r>
              <a:rPr lang="es-MX" altLang="en-US" smtClean="0"/>
              <a:t>¿Qué podría ser una recomendación adicional?</a:t>
            </a:r>
          </a:p>
          <a:p>
            <a:endParaRPr lang="es-MX" altLang="en-US" smtClean="0"/>
          </a:p>
          <a:p>
            <a:r>
              <a:rPr lang="es-MX" altLang="en-US" smtClean="0"/>
              <a:t>¿ En qué control de riesgo sería clasificado?</a:t>
            </a:r>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4588" indent="-228600">
              <a:defRPr>
                <a:solidFill>
                  <a:schemeClr val="tx1"/>
                </a:solidFill>
                <a:latin typeface="Arial" charset="0"/>
              </a:defRPr>
            </a:lvl3pPr>
            <a:lvl4pPr marL="1601788"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FFB8268E-CB03-41D7-9E1E-E4A5B116C2BF}"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204913" y="704850"/>
            <a:ext cx="4692650" cy="3521075"/>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Esta es una muestra de un formulario de Evaluación de Peligros utilizado en un  astillero grande.</a:t>
            </a:r>
          </a:p>
          <a:p>
            <a:endParaRPr lang="es-MX" altLang="en-US" smtClean="0"/>
          </a:p>
          <a:p>
            <a:r>
              <a:rPr lang="es-MX" altLang="en-US" smtClean="0"/>
              <a:t>Tómese un minuto para revisar y estar preparado para explicar cada caja.</a:t>
            </a:r>
          </a:p>
          <a:p>
            <a:endParaRPr lang="es-MX" altLang="en-US" smtClean="0"/>
          </a:p>
          <a:p>
            <a:r>
              <a:rPr lang="es-MX" altLang="en-US" smtClean="0"/>
              <a:t>¿Qué podría ser una recomendación adicional?</a:t>
            </a:r>
          </a:p>
          <a:p>
            <a:endParaRPr lang="es-MX" altLang="en-US" smtClean="0"/>
          </a:p>
          <a:p>
            <a:r>
              <a:rPr lang="es-MX" altLang="en-US" smtClean="0"/>
              <a:t>¿En qué control de riesgo sería clasificado?</a:t>
            </a:r>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4588" indent="-228600">
              <a:defRPr>
                <a:solidFill>
                  <a:schemeClr val="tx1"/>
                </a:solidFill>
                <a:latin typeface="Arial" charset="0"/>
              </a:defRPr>
            </a:lvl3pPr>
            <a:lvl4pPr marL="1601788"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6C1BBFE1-5368-43D4-BDDB-F444FBA77EF7}"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65A70098-BED7-4CE1-B9E4-6014817B5444}" type="slidenum">
              <a:rPr lang="en-US" altLang="en-US">
                <a:solidFill>
                  <a:srgbClr val="000000"/>
                </a:solidFill>
              </a:rPr>
              <a:pPr>
                <a:spcBef>
                  <a:spcPct val="0"/>
                </a:spcBef>
              </a:pPr>
              <a:t>29</a:t>
            </a:fld>
            <a:endParaRPr lang="en-US" altLang="en-US">
              <a:solidFill>
                <a:srgbClr val="000000"/>
              </a:solidFill>
            </a:endParaRPr>
          </a:p>
        </p:txBody>
      </p:sp>
      <p:sp>
        <p:nvSpPr>
          <p:cNvPr id="87043" name="Rectangle 2"/>
          <p:cNvSpPr>
            <a:spLocks noGrp="1" noRot="1" noChangeAspect="1" noChangeArrowheads="1" noTextEdit="1"/>
          </p:cNvSpPr>
          <p:nvPr>
            <p:ph type="sldImg"/>
          </p:nvPr>
        </p:nvSpPr>
        <p:spPr>
          <a:xfrm>
            <a:off x="1204913" y="704850"/>
            <a:ext cx="4692650" cy="3521075"/>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For each statement or question below circle the best answer.</a:t>
            </a:r>
          </a:p>
        </p:txBody>
      </p:sp>
      <p:graphicFrame>
        <p:nvGraphicFramePr>
          <p:cNvPr id="150532" name="Group 4"/>
          <p:cNvGraphicFramePr>
            <a:graphicFrameLocks noGrp="1"/>
          </p:cNvGraphicFramePr>
          <p:nvPr/>
        </p:nvGraphicFramePr>
        <p:xfrm>
          <a:off x="1184275" y="4849813"/>
          <a:ext cx="4733925" cy="4302128"/>
        </p:xfrm>
        <a:graphic>
          <a:graphicData uri="http://schemas.openxmlformats.org/drawingml/2006/table">
            <a:tbl>
              <a:tblPr/>
              <a:tblGrid>
                <a:gridCol w="4733925"/>
              </a:tblGrid>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  Eliminación/Substitución es un tipo de:</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Método usado para </a:t>
                      </a:r>
                      <a:r>
                        <a:rPr kumimoji="0" lang="en-US" sz="1200" b="0" i="0" u="none" strike="noStrike" cap="none" normalizeH="0" baseline="0" dirty="0" err="1" smtClean="0">
                          <a:ln>
                            <a:noFill/>
                          </a:ln>
                          <a:solidFill>
                            <a:schemeClr val="tx1"/>
                          </a:solidFill>
                          <a:effectLst/>
                          <a:latin typeface="Arial" charset="0"/>
                        </a:rPr>
                        <a:t>calcular</a:t>
                      </a:r>
                      <a:r>
                        <a:rPr kumimoji="0" lang="en-US" sz="1200" b="0" i="0" u="none" strike="noStrike" cap="none" normalizeH="0" baseline="0" dirty="0" smtClean="0">
                          <a:ln>
                            <a:noFill/>
                          </a:ln>
                          <a:solidFill>
                            <a:schemeClr val="tx1"/>
                          </a:solidFill>
                          <a:effectLst/>
                          <a:latin typeface="Arial" charset="0"/>
                        </a:rPr>
                        <a:t> riesgos</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Administrative Control</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Control Administrativo</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Ninguno de los anteriores</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  Ventilación es un tipo de:</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Control de Ingeniería</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Control Administrativo</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PPE</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  PPE es:</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Primero en la jerarquía de controles de OSHA</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Último en la jerarquía de controles de OSHA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No está en la jerarquía de controles de OSHA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No es un control de riesgos</a:t>
                      </a:r>
                    </a:p>
                  </a:txBody>
                  <a:tcPr marL="94679" marR="94679" marT="46955" marB="4695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7450" y="728663"/>
            <a:ext cx="4695825" cy="3522662"/>
          </a:xfrm>
          <a:ln/>
        </p:spPr>
      </p:sp>
      <p:sp>
        <p:nvSpPr>
          <p:cNvPr id="3" name="Notes Placeholder 2"/>
          <p:cNvSpPr>
            <a:spLocks noGrp="1"/>
          </p:cNvSpPr>
          <p:nvPr>
            <p:ph type="body" idx="1"/>
          </p:nvPr>
        </p:nvSpPr>
        <p:spPr/>
        <p:txBody>
          <a:bodyPr/>
          <a:lstStyle/>
          <a:p>
            <a:pPr>
              <a:defRPr/>
            </a:pPr>
            <a:r>
              <a:rPr lang="es-MX" sz="1600" b="1" dirty="0"/>
              <a:t>¡OSHA y usted!</a:t>
            </a:r>
          </a:p>
          <a:p>
            <a:pPr>
              <a:defRPr/>
            </a:pPr>
            <a:endParaRPr lang="es-MX" dirty="0"/>
          </a:p>
          <a:p>
            <a:pPr marL="171776" indent="-171776">
              <a:buFont typeface="Arial" panose="020B0604020202020204" pitchFamily="34" charset="0"/>
              <a:buChar char="•"/>
              <a:defRPr/>
            </a:pPr>
            <a:r>
              <a:rPr lang="es-MX" sz="1800" dirty="0"/>
              <a:t>¡Tiene derechos!</a:t>
            </a:r>
          </a:p>
          <a:p>
            <a:pPr marL="171776" indent="-171776">
              <a:buFont typeface="Arial" panose="020B0604020202020204" pitchFamily="34" charset="0"/>
              <a:buChar char="•"/>
              <a:defRPr/>
            </a:pPr>
            <a:endParaRPr lang="es-MX" sz="1800" dirty="0"/>
          </a:p>
          <a:p>
            <a:pPr marL="171776" indent="-171776">
              <a:buFont typeface="Arial" panose="020B0604020202020204" pitchFamily="34" charset="0"/>
              <a:buChar char="•"/>
              <a:defRPr/>
            </a:pPr>
            <a:r>
              <a:rPr lang="es-MX" sz="1800" dirty="0"/>
              <a:t>Sin represalias</a:t>
            </a:r>
          </a:p>
          <a:p>
            <a:pPr marL="171776" indent="-171776">
              <a:buFont typeface="Arial" panose="020B0604020202020204" pitchFamily="34" charset="0"/>
              <a:buChar char="•"/>
              <a:defRPr/>
            </a:pPr>
            <a:endParaRPr lang="es-MX" sz="1800" dirty="0"/>
          </a:p>
          <a:p>
            <a:pPr marL="171776" indent="-171776">
              <a:buFont typeface="Arial" panose="020B0604020202020204" pitchFamily="34" charset="0"/>
              <a:buChar char="•"/>
              <a:defRPr/>
            </a:pPr>
            <a:r>
              <a:rPr lang="es-MX" sz="1800" dirty="0"/>
              <a:t>Presentación de una queja</a:t>
            </a:r>
            <a:endParaRPr lang="en-US" sz="1800"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740AA4E7-87FA-4F6E-BFD9-EDE6D9D6C8A5}"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5D66DE4-6ECB-4432-BB56-4012FD6556D8}" type="slidenum">
              <a:rPr lang="en-US" altLang="en-US"/>
              <a:pPr>
                <a:spcBef>
                  <a:spcPct val="0"/>
                </a:spcBef>
              </a:pPr>
              <a:t>30</a:t>
            </a:fld>
            <a:endParaRPr lang="en-US" altLang="en-US"/>
          </a:p>
        </p:txBody>
      </p:sp>
      <p:sp>
        <p:nvSpPr>
          <p:cNvPr id="89091" name="Rectangle 2"/>
          <p:cNvSpPr>
            <a:spLocks noGrp="1" noRot="1" noChangeAspect="1" noChangeArrowheads="1" noTextEdit="1"/>
          </p:cNvSpPr>
          <p:nvPr>
            <p:ph type="sldImg"/>
          </p:nvPr>
        </p:nvSpPr>
        <p:spPr>
          <a:xfrm>
            <a:off x="1262063" y="747713"/>
            <a:ext cx="4578350" cy="3433762"/>
          </a:xfrm>
          <a:ln/>
        </p:spPr>
      </p:sp>
      <p:sp>
        <p:nvSpPr>
          <p:cNvPr id="64516" name="Rectangle 3"/>
          <p:cNvSpPr>
            <a:spLocks noGrp="1" noChangeArrowheads="1"/>
          </p:cNvSpPr>
          <p:nvPr>
            <p:ph type="body" idx="1"/>
          </p:nvPr>
        </p:nvSpPr>
        <p:spPr>
          <a:xfrm>
            <a:off x="946150" y="4457700"/>
            <a:ext cx="5210175" cy="4225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b="1" dirty="0"/>
              <a:t>Bajo la </a:t>
            </a:r>
            <a:r>
              <a:rPr lang="es-MX" b="1" dirty="0" smtClean="0"/>
              <a:t>ley de  </a:t>
            </a:r>
            <a:r>
              <a:rPr lang="es-MX" b="1" dirty="0"/>
              <a:t>OSHA, los empleadores tienen la responsabilidad de proporcionar un lugar de trabajo seguro. Este es un breve resumen de las responsabilidades clave del </a:t>
            </a:r>
            <a:r>
              <a:rPr lang="es-MX" b="1" dirty="0" smtClean="0"/>
              <a:t>empleador, no </a:t>
            </a:r>
            <a:r>
              <a:rPr lang="es-MX" b="1" dirty="0"/>
              <a:t>es </a:t>
            </a:r>
            <a:r>
              <a:rPr lang="es-MX" b="1" dirty="0" smtClean="0"/>
              <a:t>todas están incluidas:</a:t>
            </a:r>
            <a:endParaRPr lang="es-MX" dirty="0"/>
          </a:p>
          <a:p>
            <a:pPr marL="171776" indent="-171776">
              <a:buFont typeface="Arial" panose="020B0604020202020204" pitchFamily="34" charset="0"/>
              <a:buChar char="•"/>
              <a:defRPr/>
            </a:pPr>
            <a:r>
              <a:rPr lang="es-MX" b="1" i="1" dirty="0"/>
              <a:t>Proporcionar un lugar de trabajo libre de peligros serios reconocidos y cumplir con las normas, normas y reglamentos emitidos en virtud de la Ley </a:t>
            </a:r>
            <a:r>
              <a:rPr lang="es-MX" b="1" i="1" dirty="0" smtClean="0"/>
              <a:t>de OSHA.</a:t>
            </a:r>
            <a:endParaRPr lang="es-MX" i="1" dirty="0"/>
          </a:p>
          <a:p>
            <a:pPr marL="171776" indent="-171776">
              <a:buFont typeface="Arial" panose="020B0604020202020204" pitchFamily="34" charset="0"/>
              <a:buChar char="•"/>
              <a:defRPr/>
            </a:pPr>
            <a:r>
              <a:rPr lang="es-MX" dirty="0"/>
              <a:t>Examine las condiciones del lugar de trabajo para asegurarse de que se ajustan a las normas aplicables de OSHA.</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Asegúrese de que los empleados tengan y utilicen herramientas y equipos seguros y mantengan adecuadamente este equipo.</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Use códigos de color, carteles, etiquetas o letreros para avisar a los empleados de los peligros potenciales.</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Establecer o actualizar los procedimientos operativos y comunicarlos para que los empleados cumplan con los requisitos de seguridad y salud.</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4CD805B-B7F8-4212-8EE2-B89B4F390874}" type="slidenum">
              <a:rPr lang="en-US" altLang="en-US">
                <a:solidFill>
                  <a:srgbClr val="000000"/>
                </a:solidFill>
              </a:rPr>
              <a:pPr>
                <a:spcBef>
                  <a:spcPct val="0"/>
                </a:spcBef>
              </a:pPr>
              <a:t>31</a:t>
            </a:fld>
            <a:endParaRPr lang="en-US" altLang="en-US">
              <a:solidFill>
                <a:srgbClr val="000000"/>
              </a:solidFill>
            </a:endParaRPr>
          </a:p>
        </p:txBody>
      </p:sp>
      <p:sp>
        <p:nvSpPr>
          <p:cNvPr id="9113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6A6BEC7-59F8-4410-A68E-48A05B51E3BF}" type="slidenum">
              <a:rPr lang="en-US" altLang="en-US">
                <a:solidFill>
                  <a:srgbClr val="000000"/>
                </a:solidFill>
              </a:rPr>
              <a:pPr algn="r" eaLnBrk="1" hangingPunct="1">
                <a:spcBef>
                  <a:spcPct val="0"/>
                </a:spcBef>
              </a:pPr>
              <a:t>31</a:t>
            </a:fld>
            <a:endParaRPr lang="en-US" altLang="en-US">
              <a:solidFill>
                <a:srgbClr val="000000"/>
              </a:solidFill>
            </a:endParaRPr>
          </a:p>
        </p:txBody>
      </p:sp>
      <p:sp>
        <p:nvSpPr>
          <p:cNvPr id="91140" name="Rectangle 2"/>
          <p:cNvSpPr>
            <a:spLocks noGrp="1" noRot="1" noChangeAspect="1" noChangeArrowheads="1" noTextEdit="1"/>
          </p:cNvSpPr>
          <p:nvPr>
            <p:ph type="sldImg"/>
          </p:nvPr>
        </p:nvSpPr>
        <p:spPr>
          <a:xfrm>
            <a:off x="1204913" y="704850"/>
            <a:ext cx="4692650" cy="3521075"/>
          </a:xfrm>
          <a:ln/>
        </p:spPr>
      </p:sp>
      <p:sp>
        <p:nvSpPr>
          <p:cNvPr id="91141" name="Rectangle 3"/>
          <p:cNvSpPr>
            <a:spLocks noGrp="1" noChangeArrowheads="1"/>
          </p:cNvSpPr>
          <p:nvPr>
            <p:ph type="body" idx="1"/>
          </p:nvPr>
        </p:nvSpPr>
        <p:spPr>
          <a:xfrm>
            <a:off x="709613" y="4459288"/>
            <a:ext cx="568325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Análisis de seguridad laboral (JSA)</a:t>
            </a:r>
          </a:p>
          <a:p>
            <a:endParaRPr lang="es-MX" altLang="en-US" smtClean="0"/>
          </a:p>
          <a:p>
            <a:r>
              <a:rPr lang="es-MX" altLang="en-US" smtClean="0"/>
              <a:t>Un método probado y verdadero para identificar y reducir el peligro de riesgos en el lugar de trabajo es un análisis de seguridad en el trabajo (JSA).</a:t>
            </a:r>
          </a:p>
          <a:p>
            <a:endParaRPr lang="es-MX" altLang="en-US" smtClean="0"/>
          </a:p>
          <a:p>
            <a:r>
              <a:rPr lang="es-MX" altLang="en-US" smtClean="0"/>
              <a:t>En un JSA, cada paso básico del trabajo se analiza para identificar peligros potenciales y para recomendar la manera más segura de hacer el trabajo. Otros términos utilizados para describir este procedimiento son el análisis de riesgos laborales (JHA) y el desglose de los riesgos laborales.</a:t>
            </a:r>
            <a:endParaRPr lang="en-US" altLang="en-US" smtClean="0"/>
          </a:p>
          <a:p>
            <a:r>
              <a:rPr lang="en-US" altLang="en-US" b="1" smtClean="0"/>
              <a:t> </a:t>
            </a:r>
            <a:endParaRPr lang="en-US" altLang="en-US" smtClean="0"/>
          </a:p>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04913" y="704850"/>
            <a:ext cx="4692650" cy="3521075"/>
          </a:xfrm>
          <a:ln/>
        </p:spPr>
      </p:sp>
      <p:sp>
        <p:nvSpPr>
          <p:cNvPr id="3" name="Notes Placeholder 2"/>
          <p:cNvSpPr>
            <a:spLocks noGrp="1"/>
          </p:cNvSpPr>
          <p:nvPr>
            <p:ph type="body" idx="1"/>
          </p:nvPr>
        </p:nvSpPr>
        <p:spPr>
          <a:xfrm>
            <a:off x="709613" y="4459288"/>
            <a:ext cx="5683250" cy="4457700"/>
          </a:xfrm>
        </p:spPr>
        <p:txBody>
          <a:bodyPr>
            <a:normAutofit lnSpcReduction="10000"/>
          </a:bodyPr>
          <a:lstStyle/>
          <a:p>
            <a:pPr>
              <a:defRPr/>
            </a:pPr>
            <a:r>
              <a:rPr lang="es-MX" b="1" dirty="0"/>
              <a:t>Cuándo realizar un análisis de seguridad </a:t>
            </a:r>
            <a:r>
              <a:rPr lang="es-MX" b="1" dirty="0" smtClean="0"/>
              <a:t>laboral</a:t>
            </a:r>
          </a:p>
          <a:p>
            <a:pPr>
              <a:spcBef>
                <a:spcPts val="0"/>
              </a:spcBef>
              <a:defRPr/>
            </a:pPr>
            <a:endParaRPr lang="es-MX" b="1" dirty="0"/>
          </a:p>
          <a:p>
            <a:pPr>
              <a:spcBef>
                <a:spcPts val="0"/>
              </a:spcBef>
              <a:defRPr/>
            </a:pPr>
            <a:r>
              <a:rPr lang="es-MX" dirty="0" smtClean="0"/>
              <a:t>En </a:t>
            </a:r>
            <a:r>
              <a:rPr lang="es-MX" dirty="0"/>
              <a:t>última instancia, </a:t>
            </a:r>
            <a:r>
              <a:rPr lang="es-MX" dirty="0" smtClean="0"/>
              <a:t>un JSA </a:t>
            </a:r>
            <a:r>
              <a:rPr lang="es-MX" dirty="0"/>
              <a:t>debe llevarse a cabo en todos los procesos de trabajo. Para empezar, utilice la siguiente lista para obtener orientación.</a:t>
            </a:r>
          </a:p>
          <a:p>
            <a:pPr>
              <a:spcBef>
                <a:spcPts val="0"/>
              </a:spcBef>
              <a:defRPr/>
            </a:pPr>
            <a:endParaRPr lang="es-MX" dirty="0"/>
          </a:p>
          <a:p>
            <a:pPr marL="183227" indent="-171776">
              <a:spcBef>
                <a:spcPts val="0"/>
              </a:spcBef>
              <a:buFont typeface="Arial" panose="020B0604020202020204" pitchFamily="34" charset="0"/>
              <a:buChar char="•"/>
              <a:defRPr/>
            </a:pPr>
            <a:r>
              <a:rPr lang="es-MX" dirty="0"/>
              <a:t>Trabajos con las mayores tasas de lesiones o enfermedades</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Trabajos con potencial para causar lesiones o enfermedades severas o incapacitantes incluso si no hay antecedentes de accidentes anteriores</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Trabajos en los que un simple error humano podría conducir a un accidente o lesión grave</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Puestos de trabajo nuevos o que han sufrido cambios en los procesos y procedimientos</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Trabajos lo suficientemente complejos como para requerir instrucciones escritas</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Empleos inusuales / uso de nuevas herramientas o maquinaria</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Tareas que requieren la interacción de múltiples personas o sistemas</a:t>
            </a:r>
          </a:p>
          <a:p>
            <a:pPr marL="183227" indent="-171776">
              <a:spcBef>
                <a:spcPts val="0"/>
              </a:spcBef>
              <a:buFont typeface="Arial" panose="020B0604020202020204" pitchFamily="34" charset="0"/>
              <a:buChar char="•"/>
              <a:defRPr/>
            </a:pPr>
            <a:endParaRPr lang="es-MX" dirty="0"/>
          </a:p>
          <a:p>
            <a:pPr marL="183227" indent="-171776">
              <a:spcBef>
                <a:spcPts val="0"/>
              </a:spcBef>
              <a:buFont typeface="Arial" panose="020B0604020202020204" pitchFamily="34" charset="0"/>
              <a:buChar char="•"/>
              <a:defRPr/>
            </a:pPr>
            <a:r>
              <a:rPr lang="es-MX" dirty="0"/>
              <a:t>Cualquier tarea en la que un empleado / supervisor tiene preocupaciones de seguridad</a:t>
            </a:r>
            <a:endParaRPr lang="en-US" dirty="0"/>
          </a:p>
        </p:txBody>
      </p:sp>
      <p:sp>
        <p:nvSpPr>
          <p:cNvPr id="9318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7E4A56B2-CC03-4285-AA53-C993116719E3}"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204913" y="704850"/>
            <a:ext cx="4692650" cy="3521075"/>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NAVSEA Std. Artículo 009-74, 3.1.3</a:t>
            </a:r>
          </a:p>
          <a:p>
            <a:endParaRPr lang="es-MX" altLang="en-US" smtClean="0"/>
          </a:p>
          <a:p>
            <a:r>
              <a:rPr lang="es-MX" altLang="en-US" smtClean="0"/>
              <a:t>3.1.3 Un proceso para realizar un Análisis de Seguridad en el Trabajo / Análisis de Riesgos Laborales (JSA / JHA) para:</a:t>
            </a:r>
          </a:p>
          <a:p>
            <a:endParaRPr lang="es-MX" altLang="en-US" smtClean="0"/>
          </a:p>
          <a:p>
            <a:r>
              <a:rPr lang="es-MX" altLang="en-US" smtClean="0"/>
              <a:t>3.1.3.1 Procesos y equipos nuevos en el lugar de trabajo.</a:t>
            </a:r>
          </a:p>
          <a:p>
            <a:endParaRPr lang="es-MX" altLang="en-US" smtClean="0"/>
          </a:p>
          <a:p>
            <a:r>
              <a:rPr lang="es-MX" altLang="en-US" smtClean="0"/>
              <a:t>3.1.3.2 Procesos y equipos existentes que han estado involucrados en accidentes o casi accidentes.</a:t>
            </a:r>
          </a:p>
          <a:p>
            <a:endParaRPr lang="es-MX" altLang="en-US" smtClean="0"/>
          </a:p>
          <a:p>
            <a:r>
              <a:rPr lang="es-MX" altLang="en-US" smtClean="0"/>
              <a:t>3.1.3.3 Mantener una copia de cada JSA / JHA que estará disponible para su revisión por el SUPERVISOR cuando lo solicite.</a:t>
            </a:r>
          </a:p>
          <a:p>
            <a:endParaRPr lang="es-MX" altLang="en-US" smtClean="0"/>
          </a:p>
          <a:p>
            <a:r>
              <a:rPr lang="es-MX" altLang="en-US" smtClean="0"/>
              <a:t>3.1.4 Un proceso para la identificación, comunicación, reducción y prevención de condiciones inseguras y prácticas de trabajo.</a:t>
            </a:r>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4588" indent="-228600">
              <a:defRPr>
                <a:solidFill>
                  <a:schemeClr val="tx1"/>
                </a:solidFill>
                <a:latin typeface="Arial" charset="0"/>
              </a:defRPr>
            </a:lvl3pPr>
            <a:lvl4pPr marL="1601788"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497883D5-F930-43DE-8E54-1C4CF2707376}"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204913" y="704850"/>
            <a:ext cx="4692650" cy="3521075"/>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Los Beneficios de un  JSA</a:t>
            </a:r>
          </a:p>
          <a:p>
            <a:endParaRPr lang="en-US" altLang="en-US" sz="800" smtClean="0"/>
          </a:p>
          <a:p>
            <a:r>
              <a:rPr lang="es-MX" altLang="en-US" smtClean="0"/>
              <a:t>Haga una lista de los beneficios de realizar un Análisis de Seguridad laboral.</a:t>
            </a:r>
          </a:p>
          <a:p>
            <a:endParaRPr lang="en-US" altLang="en-US" smtClean="0"/>
          </a:p>
        </p:txBody>
      </p:sp>
      <p:sp>
        <p:nvSpPr>
          <p:cNvPr id="972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ABA840A2-11AF-48A6-9709-3D1FC94724F4}" type="slidenum">
              <a:rPr lang="en-US" altLang="en-US">
                <a:solidFill>
                  <a:srgbClr val="000000"/>
                </a:solidFill>
              </a:rPr>
              <a:pPr>
                <a:spcBef>
                  <a:spcPct val="0"/>
                </a:spcBef>
              </a:pPr>
              <a:t>34</a:t>
            </a:fld>
            <a:endParaRPr lang="en-US" altLang="en-US">
              <a:solidFill>
                <a:srgbClr val="000000"/>
              </a:solidFill>
            </a:endParaRPr>
          </a:p>
        </p:txBody>
      </p:sp>
      <p:graphicFrame>
        <p:nvGraphicFramePr>
          <p:cNvPr id="2" name="Table 1"/>
          <p:cNvGraphicFramePr>
            <a:graphicFrameLocks noGrp="1"/>
          </p:cNvGraphicFramePr>
          <p:nvPr/>
        </p:nvGraphicFramePr>
        <p:xfrm>
          <a:off x="877888" y="5457825"/>
          <a:ext cx="5270500" cy="2967035"/>
        </p:xfrm>
        <a:graphic>
          <a:graphicData uri="http://schemas.openxmlformats.org/drawingml/2006/table">
            <a:tbl>
              <a:tblPr firstRow="1" bandRow="1">
                <a:tableStyleId>{5C22544A-7EE6-4342-B048-85BDC9FD1C3A}</a:tableStyleId>
              </a:tblPr>
              <a:tblGrid>
                <a:gridCol w="5270500"/>
              </a:tblGrid>
              <a:tr h="366402">
                <a:tc>
                  <a:txBody>
                    <a:bodyPr/>
                    <a:lstStyle/>
                    <a:p>
                      <a:pPr algn="ctr"/>
                      <a:r>
                        <a:rPr lang="en-US" sz="1800" dirty="0" smtClean="0">
                          <a:solidFill>
                            <a:schemeClr val="tx1"/>
                          </a:solidFill>
                        </a:rPr>
                        <a:t>Beneficios</a:t>
                      </a:r>
                      <a:endParaRPr lang="en-US" sz="1800" dirty="0">
                        <a:solidFill>
                          <a:schemeClr val="tx1"/>
                        </a:solidFill>
                      </a:endParaRPr>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r h="371519">
                <a:tc>
                  <a:txBody>
                    <a:bodyPr/>
                    <a:lstStyle/>
                    <a:p>
                      <a:endParaRPr lang="en-US" sz="1800" dirty="0"/>
                    </a:p>
                  </a:txBody>
                  <a:tcPr marL="91661" marR="91661" marT="45803" marB="45803"/>
                </a:tc>
              </a:tr>
            </a:tbl>
          </a:graphicData>
        </a:graphic>
      </p:graphicFrame>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85863" y="725488"/>
            <a:ext cx="4692650" cy="3521075"/>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Los beneficios de un JSA</a:t>
            </a:r>
          </a:p>
          <a:p>
            <a:endParaRPr lang="es-MX" altLang="en-US" smtClean="0"/>
          </a:p>
          <a:p>
            <a:r>
              <a:rPr lang="es-MX" altLang="en-US" smtClean="0"/>
              <a:t>Los beneficios iniciales del desarrollo de un JSA se harán claros en la etapa de preparación. El proceso de análisis puede identificar peligros previamente no detectados y aumentar el conocimiento de los participantes. Se promueve la concienciación en materia de seguridad y salud, se mejora la comunicación entre los trabajadores y los supervisores y se promueve la aceptación de procedimientos de trabajo seguros.</a:t>
            </a:r>
          </a:p>
          <a:p>
            <a:endParaRPr lang="es-MX" altLang="en-US" smtClean="0"/>
          </a:p>
          <a:p>
            <a:r>
              <a:rPr lang="es-MX" altLang="en-US" smtClean="0"/>
              <a:t>Un JSA puede y en la mayoría de los casos debe convertirse en un procedimiento escrito de trabajo. Este proceso puede formar la base para un contacto regular entre supervisores y trabajadores. Puede servir como una ayuda de la enseñanza para la formación inicial del trabajo y como una guía de información para los trabajos infrecuentes. Puede usarse como un estándar para inspecciones o observaciones de salud y seguridad. En particular, un JSA ayudará a completar investigaciones de incidentes.</a:t>
            </a:r>
            <a:endParaRPr lang="en-US" altLang="en-US" smtClean="0"/>
          </a:p>
        </p:txBody>
      </p:sp>
      <p:sp>
        <p:nvSpPr>
          <p:cNvPr id="9933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2BE9E510-285B-408A-84A9-78373C2FFF4E}" type="slidenum">
              <a:rPr lang="en-US" altLang="en-US">
                <a:solidFill>
                  <a:srgbClr val="000000"/>
                </a:solidFill>
              </a:rPr>
              <a:pPr>
                <a:spcBef>
                  <a:spcPct val="0"/>
                </a:spcBef>
              </a:pPr>
              <a:t>35</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204913" y="704850"/>
            <a:ext cx="4692650" cy="3521075"/>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Quién debe conducir el JSA</a:t>
            </a:r>
          </a:p>
          <a:p>
            <a:endParaRPr lang="es-MX" altLang="en-US" smtClean="0"/>
          </a:p>
          <a:p>
            <a:r>
              <a:rPr lang="es-MX" altLang="en-US" smtClean="0"/>
              <a:t>Inicialmente, los JSA se llevan a cabo a menudo con un equipo pequeño, como un Técnico de Seguridad, un Líder de Producción o un Supervisor y un Trabajador de Producción. Sin embargo, como el proceso se entiende mejor a través de la experiencia y la capacitación, muchas organizaciones dependen de sus trabajadores de la línea de producción para realizar JSA.</a:t>
            </a:r>
            <a:endParaRPr lang="en-US" altLang="en-US" smtClean="0"/>
          </a:p>
        </p:txBody>
      </p:sp>
      <p:sp>
        <p:nvSpPr>
          <p:cNvPr id="1013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C47EA14F-EA11-4C2E-B4BF-04A92886DBD3}" type="slidenum">
              <a:rPr lang="en-US" altLang="en-US">
                <a:solidFill>
                  <a:srgbClr val="000000"/>
                </a:solidFill>
              </a:rPr>
              <a:pPr>
                <a:spcBef>
                  <a:spcPct val="0"/>
                </a:spcBef>
              </a:pPr>
              <a:t>36</a:t>
            </a:fld>
            <a:endParaRPr lang="en-US"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204913" y="704850"/>
            <a:ext cx="4692650" cy="3521075"/>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a:p>
            <a:r>
              <a:rPr lang="es-MX" altLang="en-US" b="1" smtClean="0"/>
              <a:t>Los Cuatro Pasos Básicos</a:t>
            </a:r>
          </a:p>
          <a:p>
            <a:endParaRPr lang="es-MX" altLang="en-US" smtClean="0"/>
          </a:p>
          <a:p>
            <a:r>
              <a:rPr lang="es-MX" altLang="en-US" smtClean="0"/>
              <a:t>Cuatro etapas básicas en la conducción de un JSA son:</a:t>
            </a:r>
          </a:p>
          <a:p>
            <a:endParaRPr lang="es-MX" altLang="en-US" smtClean="0"/>
          </a:p>
          <a:p>
            <a:r>
              <a:rPr lang="es-MX" altLang="en-US" smtClean="0"/>
              <a:t>• Selección del trabajo a analizar</a:t>
            </a:r>
          </a:p>
          <a:p>
            <a:endParaRPr lang="es-MX" altLang="en-US" smtClean="0"/>
          </a:p>
          <a:p>
            <a:r>
              <a:rPr lang="es-MX" altLang="en-US" smtClean="0"/>
              <a:t>• Desglosar el trabajo en una secuencia de pasos</a:t>
            </a:r>
          </a:p>
          <a:p>
            <a:endParaRPr lang="es-MX" altLang="en-US" smtClean="0"/>
          </a:p>
          <a:p>
            <a:r>
              <a:rPr lang="es-MX" altLang="en-US" smtClean="0"/>
              <a:t>• Identificación de peligros potenciales</a:t>
            </a:r>
          </a:p>
          <a:p>
            <a:endParaRPr lang="es-MX" altLang="en-US" smtClean="0"/>
          </a:p>
          <a:p>
            <a:r>
              <a:rPr lang="es-MX" altLang="en-US" smtClean="0"/>
              <a:t>• Determinación de medidas preventivas para superar estos peligros</a:t>
            </a:r>
            <a:endParaRPr lang="en-US" altLang="en-US" smtClean="0"/>
          </a:p>
        </p:txBody>
      </p:sp>
      <p:sp>
        <p:nvSpPr>
          <p:cNvPr id="10342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C5FC5B4B-13DE-4AD3-ABBE-E7D758B828DD}" type="slidenum">
              <a:rPr lang="en-US" altLang="en-US">
                <a:solidFill>
                  <a:srgbClr val="000000"/>
                </a:solidFill>
              </a:rPr>
              <a:pPr>
                <a:spcBef>
                  <a:spcPct val="0"/>
                </a:spcBef>
              </a:pPr>
              <a:t>37</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204913" y="704850"/>
            <a:ext cx="4692650" cy="3521075"/>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Selección del trabajo a analizar</a:t>
            </a:r>
          </a:p>
          <a:p>
            <a:endParaRPr lang="es-MX" altLang="en-US" b="1" smtClean="0"/>
          </a:p>
          <a:p>
            <a:r>
              <a:rPr lang="es-MX" altLang="en-US" smtClean="0"/>
              <a:t>Idealmente, todos los trabajos deben ser sometidos a un JSA. En algunos casos existen restricciones prácticas que plantean la cantidad de tiempo y esfuerzo requerido para realizar un JSA. Otra consideración es que cada JSA requerirá revisión siempre que cambien los materiales del equipo, los procesos o el entorno. Por estas razones, por lo general es necesario identificar qué trabajos se van a analizar. Incluso si se planea el análisis de todos los trabajos, este paso asegura que los trabajos más críticos sean examinados primero como se mencionó en las páginas anteriores.</a:t>
            </a:r>
            <a:endParaRPr lang="en-US" altLang="en-US" smtClean="0"/>
          </a:p>
        </p:txBody>
      </p:sp>
      <p:sp>
        <p:nvSpPr>
          <p:cNvPr id="10547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2CC7662-1445-4F64-BD83-FC2E79D91E63}" type="slidenum">
              <a:rPr lang="en-US" altLang="en-US">
                <a:solidFill>
                  <a:srgbClr val="000000"/>
                </a:solidFill>
              </a:rPr>
              <a:pPr>
                <a:spcBef>
                  <a:spcPct val="0"/>
                </a:spcBef>
              </a:pPr>
              <a:t>38</a:t>
            </a:fld>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204913" y="704850"/>
            <a:ext cx="4692650" cy="3521075"/>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¡Su JSA!</a:t>
            </a:r>
          </a:p>
          <a:p>
            <a:endParaRPr lang="es-MX" altLang="en-US" b="1" smtClean="0"/>
          </a:p>
          <a:p>
            <a:r>
              <a:rPr lang="es-MX" altLang="en-US" b="1" smtClean="0"/>
              <a:t>Desde las diapositivas 36 a 44, se le pedirá que complete un JSA en una tarea que realice habitualmente.</a:t>
            </a:r>
          </a:p>
          <a:p>
            <a:endParaRPr lang="es-MX" altLang="en-US" b="1" smtClean="0"/>
          </a:p>
          <a:p>
            <a:r>
              <a:rPr lang="es-MX" altLang="en-US" smtClean="0"/>
              <a:t>Paso uno. Usando el formulario en la parte superior de esta página, seleccione un trabajo que realice habitualmente y escríbalo en el espacio en blanco.</a:t>
            </a:r>
            <a:endParaRPr lang="en-US" altLang="en-US" smtClean="0"/>
          </a:p>
        </p:txBody>
      </p:sp>
      <p:sp>
        <p:nvSpPr>
          <p:cNvPr id="10752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0F1B7F5-2938-427E-86FC-473A37A8E334}" type="slidenum">
              <a:rPr lang="en-US" altLang="en-US">
                <a:solidFill>
                  <a:srgbClr val="000000"/>
                </a:solidFill>
              </a:rPr>
              <a:pPr>
                <a:spcBef>
                  <a:spcPct val="0"/>
                </a:spcBef>
              </a:pPr>
              <a:t>39</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204913" y="704850"/>
            <a:ext cx="4692650" cy="3521075"/>
          </a:xfrm>
          <a:ln/>
        </p:spPr>
      </p:sp>
      <p:sp>
        <p:nvSpPr>
          <p:cNvPr id="358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Responsabilidades y Derechos del Empleado </a:t>
            </a:r>
          </a:p>
          <a:p>
            <a:pPr>
              <a:defRPr/>
            </a:pPr>
            <a:endParaRPr lang="es-MX" altLang="en-US" b="1" dirty="0" smtClean="0">
              <a:latin typeface="Arial" panose="020B0604020202020204" pitchFamily="34" charset="0"/>
            </a:endParaRPr>
          </a:p>
          <a:p>
            <a:pPr>
              <a:defRPr/>
            </a:pPr>
            <a:r>
              <a:rPr lang="es-MX" altLang="en-US" dirty="0" smtClean="0">
                <a:latin typeface="Arial" panose="020B0604020202020204" pitchFamily="34" charset="0"/>
              </a:rPr>
              <a:t>Las responsabilidades incluyen:</a:t>
            </a:r>
          </a:p>
          <a:p>
            <a:pPr marL="171776" indent="-171776">
              <a:buFont typeface="Arial" panose="020B0604020202020204" pitchFamily="34" charset="0"/>
              <a:buChar char="•"/>
              <a:defRPr/>
            </a:pPr>
            <a:r>
              <a:rPr lang="es-MX" altLang="en-US" dirty="0" smtClean="0">
                <a:latin typeface="Arial" panose="020B0604020202020204" pitchFamily="34" charset="0"/>
              </a:rPr>
              <a:t> El cumplimiento de las normas de OSHA____</a:t>
            </a:r>
          </a:p>
          <a:p>
            <a:pPr marL="171776" indent="-171776">
              <a:buFont typeface="Arial" panose="020B0604020202020204" pitchFamily="34" charset="0"/>
              <a:buChar char="•"/>
              <a:defRPr/>
            </a:pPr>
            <a:r>
              <a:rPr lang="es-MX" altLang="en-US" dirty="0" smtClean="0">
                <a:latin typeface="Arial" panose="020B0604020202020204" pitchFamily="34" charset="0"/>
              </a:rPr>
              <a:t> El uso de PPE requerido____</a:t>
            </a:r>
          </a:p>
          <a:p>
            <a:pPr marL="171776" indent="-171776">
              <a:buFont typeface="Arial" panose="020B0604020202020204" pitchFamily="34" charset="0"/>
              <a:buChar char="•"/>
              <a:defRPr/>
            </a:pPr>
            <a:r>
              <a:rPr lang="es-MX" altLang="en-US" dirty="0" smtClean="0">
                <a:latin typeface="Arial" panose="020B0604020202020204" pitchFamily="34" charset="0"/>
              </a:rPr>
              <a:t> Informar de riesgos al supervisor____</a:t>
            </a:r>
          </a:p>
          <a:p>
            <a:pPr marL="171776" indent="-171776">
              <a:buFont typeface="Arial" panose="020B0604020202020204" pitchFamily="34" charset="0"/>
              <a:buChar char="•"/>
              <a:defRPr/>
            </a:pPr>
            <a:r>
              <a:rPr lang="es-MX" altLang="en-US" dirty="0" smtClean="0">
                <a:latin typeface="Arial" panose="020B0604020202020204" pitchFamily="34" charset="0"/>
              </a:rPr>
              <a:t> Cumplir con las normas y las políticas de su organización____ </a:t>
            </a:r>
          </a:p>
          <a:p>
            <a:pPr>
              <a:defRPr/>
            </a:pPr>
            <a:r>
              <a:rPr lang="es-MX" altLang="en-US" i="1" dirty="0" smtClean="0">
                <a:latin typeface="Arial" panose="020B0604020202020204" pitchFamily="34" charset="0"/>
              </a:rPr>
              <a:t>Califíquese usted mismo sobre la frecuencia con que cumple cada una de sus responsabilidades anteriores. "1" es inferior al 50% del tiempo; "2" es del 50% al 75% del tiempo; "3" es del 75% al ​​100% del tiempo. ¿Cómo podría afectar su puntaje a su riesgo de lesión?</a:t>
            </a:r>
          </a:p>
          <a:p>
            <a:pPr>
              <a:defRPr/>
            </a:pPr>
            <a:r>
              <a:rPr lang="es-MX" altLang="en-US" dirty="0" smtClean="0">
                <a:latin typeface="Arial" panose="020B0604020202020204" pitchFamily="34" charset="0"/>
              </a:rPr>
              <a:t>Los derechos incluyen:</a:t>
            </a:r>
          </a:p>
          <a:p>
            <a:pPr marL="171776" indent="-171776">
              <a:buFont typeface="Arial" panose="020B0604020202020204" pitchFamily="34" charset="0"/>
              <a:buChar char="•"/>
              <a:defRPr/>
            </a:pPr>
            <a:r>
              <a:rPr lang="es-MX" altLang="en-US" dirty="0" smtClean="0">
                <a:latin typeface="Arial" panose="020B0604020202020204" pitchFamily="34" charset="0"/>
              </a:rPr>
              <a:t> Revisión de las normas</a:t>
            </a:r>
          </a:p>
          <a:p>
            <a:pPr marL="171776" indent="-171776">
              <a:buFont typeface="Arial" panose="020B0604020202020204" pitchFamily="34" charset="0"/>
              <a:buChar char="•"/>
              <a:defRPr/>
            </a:pPr>
            <a:r>
              <a:rPr lang="es-MX" altLang="en-US" dirty="0" smtClean="0">
                <a:latin typeface="Arial" panose="020B0604020202020204" pitchFamily="34" charset="0"/>
              </a:rPr>
              <a:t> Recibir entrenamiento</a:t>
            </a:r>
          </a:p>
          <a:p>
            <a:pPr marL="171776" indent="-171776">
              <a:buFont typeface="Arial" panose="020B0604020202020204" pitchFamily="34" charset="0"/>
              <a:buChar char="•"/>
              <a:defRPr/>
            </a:pPr>
            <a:r>
              <a:rPr lang="es-MX" altLang="en-US" dirty="0" smtClean="0">
                <a:latin typeface="Arial" panose="020B0604020202020204" pitchFamily="34" charset="0"/>
              </a:rPr>
              <a:t> Solicitar una investigación de OSHA (empleador o OSHA) y recibir </a:t>
            </a:r>
          </a:p>
          <a:p>
            <a:pPr>
              <a:defRPr/>
            </a:pPr>
            <a:r>
              <a:rPr lang="es-MX" altLang="en-US" dirty="0">
                <a:latin typeface="Arial" panose="020B0604020202020204" pitchFamily="34" charset="0"/>
              </a:rPr>
              <a:t> </a:t>
            </a:r>
            <a:r>
              <a:rPr lang="es-MX" altLang="en-US" dirty="0" smtClean="0">
                <a:latin typeface="Arial" panose="020B0604020202020204" pitchFamily="34" charset="0"/>
              </a:rPr>
              <a:t>     información a petición</a:t>
            </a:r>
          </a:p>
          <a:p>
            <a:pPr marL="171776" indent="-171776">
              <a:buFont typeface="Arial" panose="020B0604020202020204" pitchFamily="34" charset="0"/>
              <a:buChar char="•"/>
              <a:defRPr/>
            </a:pPr>
            <a:r>
              <a:rPr lang="es-MX" altLang="en-US" dirty="0" smtClean="0">
                <a:latin typeface="Arial" panose="020B0604020202020204" pitchFamily="34" charset="0"/>
              </a:rPr>
              <a:t> Revisar el registro 300 de OSHA</a:t>
            </a:r>
          </a:p>
          <a:p>
            <a:pPr>
              <a:defRPr/>
            </a:pPr>
            <a:endParaRPr lang="en-US" altLang="en-US" dirty="0"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6F665EBA-C52B-4DC5-BC91-24DEE7796BD8}"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204913" y="704850"/>
            <a:ext cx="4692650" cy="3521075"/>
          </a:xfrm>
          <a:ln/>
        </p:spPr>
      </p:sp>
      <p:sp>
        <p:nvSpPr>
          <p:cNvPr id="109571" name="Notes Placeholder 2"/>
          <p:cNvSpPr>
            <a:spLocks noGrp="1"/>
          </p:cNvSpPr>
          <p:nvPr>
            <p:ph type="body" idx="1"/>
          </p:nvPr>
        </p:nvSpPr>
        <p:spPr>
          <a:xfrm>
            <a:off x="725488" y="4465638"/>
            <a:ext cx="5683250" cy="42735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s-MX" altLang="en-US" b="1" dirty="0" smtClean="0">
                <a:latin typeface="Arial" panose="020B0604020202020204" pitchFamily="34" charset="0"/>
              </a:rPr>
              <a:t>Desglose del trabajo</a:t>
            </a:r>
          </a:p>
          <a:p>
            <a:pPr>
              <a:defRPr/>
            </a:pPr>
            <a:endParaRPr lang="es-MX" altLang="en-US" b="1" dirty="0" smtClean="0">
              <a:latin typeface="Arial" panose="020B0604020202020204" pitchFamily="34" charset="0"/>
            </a:endParaRPr>
          </a:p>
          <a:p>
            <a:pPr>
              <a:defRPr/>
            </a:pPr>
            <a:r>
              <a:rPr lang="es-MX" altLang="en-US" dirty="0" smtClean="0">
                <a:latin typeface="Arial" panose="020B0604020202020204" pitchFamily="34" charset="0"/>
              </a:rPr>
              <a:t>Después de un trabajo ha sido elegido para el análisis, la siguiente etapa es romper el trabajo en pasos. Un paso de trabajo se define como un segmento de la operación necesaria para avanzar el trabajo.</a:t>
            </a:r>
          </a:p>
          <a:p>
            <a:pPr>
              <a:defRPr/>
            </a:pP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Se debe tener cuidado de no hacer los pasos demasiado generales. No ayudarán los pasos específicos que se omitan junto con sus peligros asociados . Por otro lado, si son demasiado detallados, habrá demasiados pasos. Una regla general es que la mayoría de los trabajos se pueden describir en menos de diez pasos. Si se requieren más pasos, es posible que desee dividir el trabajo en dos segmentos, cada uno con su JSA independiente, o combinar los pasos donde corresponda.</a:t>
            </a:r>
          </a:p>
          <a:p>
            <a:pPr>
              <a:defRPr/>
            </a:pPr>
            <a:r>
              <a:rPr lang="es-MX" altLang="en-US" dirty="0" smtClean="0">
                <a:latin typeface="Arial" panose="020B0604020202020204" pitchFamily="34" charset="0"/>
              </a:rPr>
              <a:t>Un punto importante a recordar es el mantener los pasos en su secuencia correcta. Cualquier paso que está fuera de orden puede omitir graves peligros potenciales o introducir peligros que no existen en realidad.</a:t>
            </a:r>
          </a:p>
          <a:p>
            <a:pPr>
              <a:defRPr/>
            </a:pP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Cada paso se registra en secuencia. Tomar notas sobre lo que se hace en lugar de cómo se hace. Cada elemento se inicia con un verbo de acción. Esta parte del análisis suele prepararse sabiendo o viendo a un trabajador hacer el trabajo. El observador es normalmente el supervisor inmediato.</a:t>
            </a:r>
            <a:endParaRPr lang="en-US" altLang="en-US" dirty="0" smtClean="0">
              <a:latin typeface="Arial" panose="020B0604020202020204" pitchFamily="34" charset="0"/>
            </a:endParaRPr>
          </a:p>
        </p:txBody>
      </p:sp>
      <p:sp>
        <p:nvSpPr>
          <p:cNvPr id="10957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DB70301D-F9CA-4DEF-A14F-C215A330EFE1}" type="slidenum">
              <a:rPr lang="en-US" altLang="en-US">
                <a:solidFill>
                  <a:srgbClr val="000000"/>
                </a:solidFill>
              </a:rPr>
              <a:pPr>
                <a:spcBef>
                  <a:spcPct val="0"/>
                </a:spcBef>
              </a:pPr>
              <a:t>40</a:t>
            </a:fld>
            <a:endParaRPr lang="en-US"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204913" y="704850"/>
            <a:ext cx="4692650" cy="3521075"/>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Desglose el Trabajo</a:t>
            </a:r>
          </a:p>
          <a:p>
            <a:endParaRPr lang="en-US" altLang="en-US" b="1" smtClean="0"/>
          </a:p>
          <a:p>
            <a:r>
              <a:rPr lang="en-US" altLang="en-US" smtClean="0"/>
              <a:t>Arriba hay un ejemplo del desglose del trabajo.</a:t>
            </a:r>
          </a:p>
        </p:txBody>
      </p:sp>
      <p:sp>
        <p:nvSpPr>
          <p:cNvPr id="11162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101DFE76-9CFB-47CF-AB96-8FFAAFF4325C}" type="slidenum">
              <a:rPr lang="en-US" altLang="en-US">
                <a:solidFill>
                  <a:srgbClr val="000000"/>
                </a:solidFill>
              </a:rPr>
              <a:pPr>
                <a:spcBef>
                  <a:spcPct val="0"/>
                </a:spcBef>
              </a:pPr>
              <a:t>41</a:t>
            </a:fld>
            <a:endParaRPr lang="en-US"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204913" y="704850"/>
            <a:ext cx="4692650" cy="3521075"/>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Desglose del trabajo</a:t>
            </a:r>
          </a:p>
          <a:p>
            <a:endParaRPr lang="es-MX" altLang="en-US" b="1" smtClean="0"/>
          </a:p>
          <a:p>
            <a:r>
              <a:rPr lang="es-MX" altLang="en-US" smtClean="0"/>
              <a:t>Paso 2. Ahora, usando el formulario de arriba o continuando con el formulario que comenzó en la página 36, ​​divida el trabajo en la columna 2.</a:t>
            </a:r>
            <a:endParaRPr lang="en-US" altLang="en-US" smtClean="0"/>
          </a:p>
        </p:txBody>
      </p:sp>
      <p:sp>
        <p:nvSpPr>
          <p:cNvPr id="11366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AA7A075B-301A-442C-B83C-8C7A2A06342B}" type="slidenum">
              <a:rPr lang="en-US" altLang="en-US">
                <a:solidFill>
                  <a:srgbClr val="000000"/>
                </a:solidFill>
              </a:rPr>
              <a:pPr>
                <a:spcBef>
                  <a:spcPct val="0"/>
                </a:spcBef>
              </a:pPr>
              <a:t>42</a:t>
            </a:fld>
            <a:endParaRPr lang="en-US"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204913" y="704850"/>
            <a:ext cx="4692650" cy="3521075"/>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Identificar los riesgos</a:t>
            </a:r>
          </a:p>
          <a:p>
            <a:endParaRPr lang="es-MX" altLang="en-US" b="1" smtClean="0"/>
          </a:p>
          <a:p>
            <a:r>
              <a:rPr lang="es-MX" altLang="en-US" smtClean="0"/>
              <a:t>Una vez que se han registrado los pasos básicos, los peligros potenciales deben ser identificados en cada paso. Basado en las observaciones del trabajo, el conocimiento de las causas de incidentes y lesiones y la experiencia personal, enumere las cosas que podrían salir mal en cada paso.</a:t>
            </a:r>
          </a:p>
          <a:p>
            <a:r>
              <a:rPr lang="es-MX" altLang="en-US" smtClean="0"/>
              <a:t>Puede ser necesaria una segunda observación del trabajo que se está realizando. Dado que los pasos básicos ya se han registrado, ahora se puede prestar más atención a cada peligro potencial. En esta etapa, no se intenta resolver ningún problema que pueda haber sido detectado.</a:t>
            </a:r>
          </a:p>
          <a:p>
            <a:r>
              <a:rPr lang="es-MX" altLang="en-US" smtClean="0"/>
              <a:t>Para ayudar a identificar peligros potenciales, el analista laboral puede utilizar preguntas como las de la página siguiente.</a:t>
            </a:r>
            <a:endParaRPr lang="en-US" altLang="en-US" smtClean="0"/>
          </a:p>
        </p:txBody>
      </p:sp>
      <p:sp>
        <p:nvSpPr>
          <p:cNvPr id="115716" name="Header Placeholder 3"/>
          <p:cNvSpPr>
            <a:spLocks noGrp="1"/>
          </p:cNvSpPr>
          <p:nvPr>
            <p:ph type="hdr" sz="quarter" idx="4294967295"/>
          </p:nvPr>
        </p:nvSpPr>
        <p:spPr bwMode="auto">
          <a:xfrm>
            <a:off x="0" y="0"/>
            <a:ext cx="3076575" cy="46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7" rIns="91614" bIns="45807"/>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solidFill>
                <a:srgbClr val="000000"/>
              </a:solidFill>
            </a:endParaRPr>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9202A5A5-2C58-4D67-9C9F-9C0BD4A861F8}" type="slidenum">
              <a:rPr lang="en-US" altLang="en-US">
                <a:solidFill>
                  <a:srgbClr val="000000"/>
                </a:solidFill>
              </a:rPr>
              <a:pPr>
                <a:spcBef>
                  <a:spcPct val="0"/>
                </a:spcBef>
              </a:pPr>
              <a:t>43</a:t>
            </a:fld>
            <a:endParaRPr lang="en-US"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204913" y="704850"/>
            <a:ext cx="4692650" cy="3521075"/>
          </a:xfrm>
          <a:ln/>
        </p:spPr>
      </p:sp>
      <p:sp>
        <p:nvSpPr>
          <p:cNvPr id="117763" name="Notes Placeholder 2"/>
          <p:cNvSpPr>
            <a:spLocks noGrp="1"/>
          </p:cNvSpPr>
          <p:nvPr>
            <p:ph type="body" idx="1"/>
          </p:nvPr>
        </p:nvSpPr>
        <p:spPr>
          <a:xfrm>
            <a:off x="709613" y="4459288"/>
            <a:ext cx="5683250" cy="435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Preguntas para Apoyar la Identificación de Riesgos Potenciales</a:t>
            </a:r>
          </a:p>
          <a:p>
            <a:endParaRPr lang="es-MX" altLang="en-US" b="1" smtClean="0"/>
          </a:p>
          <a:p>
            <a:r>
              <a:rPr lang="es-MX" altLang="en-US" smtClean="0"/>
              <a:t>Para ayudar a identificar peligros potenciales, el analista de empleo puede usar preguntas como las que se indican a continuación.</a:t>
            </a:r>
          </a:p>
          <a:p>
            <a:endParaRPr lang="es-MX" altLang="en-US" b="1" smtClean="0"/>
          </a:p>
          <a:p>
            <a:r>
              <a:rPr lang="es-MX" altLang="en-US" b="1" smtClean="0"/>
              <a:t>• ¿</a:t>
            </a:r>
            <a:r>
              <a:rPr lang="es-MX" altLang="en-US" smtClean="0"/>
              <a:t>Alguna parte del cuerpo puede quedar atrapada dentro o entre objetos?</a:t>
            </a:r>
          </a:p>
          <a:p>
            <a:r>
              <a:rPr lang="es-MX" altLang="en-US" smtClean="0"/>
              <a:t>• ¿Las herramientas, las máquinas o el equipo presentan algún peligro?</a:t>
            </a:r>
          </a:p>
          <a:p>
            <a:r>
              <a:rPr lang="es-MX" altLang="en-US" smtClean="0"/>
              <a:t>• ¿Puede el trabajador hacer contacto dañino con objetos en movimiento?</a:t>
            </a:r>
          </a:p>
          <a:p>
            <a:r>
              <a:rPr lang="es-MX" altLang="en-US" smtClean="0"/>
              <a:t>• ¿Puede el trabajador resbalarse, tropezar o caer?</a:t>
            </a:r>
          </a:p>
          <a:p>
            <a:r>
              <a:rPr lang="es-MX" altLang="en-US" smtClean="0"/>
              <a:t>• ¿Puede el trabajador sufrir tensión al levantar, empujar o tirar?</a:t>
            </a:r>
          </a:p>
          <a:p>
            <a:r>
              <a:rPr lang="es-MX" altLang="en-US" smtClean="0"/>
              <a:t>• ¿Está el trabajador expuesto a calor o frío extremo?</a:t>
            </a:r>
          </a:p>
          <a:p>
            <a:r>
              <a:rPr lang="es-MX" altLang="en-US" smtClean="0"/>
              <a:t>• ¿Es excesivo el ruido o la vibración un problema?</a:t>
            </a:r>
          </a:p>
          <a:p>
            <a:r>
              <a:rPr lang="es-MX" altLang="en-US" smtClean="0"/>
              <a:t>• ¿Existe peligro de que caigan objetos?</a:t>
            </a:r>
          </a:p>
          <a:p>
            <a:r>
              <a:rPr lang="es-MX" altLang="en-US" smtClean="0"/>
              <a:t>• ¿Es la iluminación un problema?</a:t>
            </a:r>
          </a:p>
          <a:p>
            <a:r>
              <a:rPr lang="es-MX" altLang="en-US" smtClean="0"/>
              <a:t>• ¿Pueden las condiciones climáticas afectar la seguridad?</a:t>
            </a:r>
          </a:p>
          <a:p>
            <a:r>
              <a:rPr lang="es-MX" altLang="en-US" smtClean="0"/>
              <a:t>• ¿Es posible la radiación perjudicial?</a:t>
            </a:r>
          </a:p>
          <a:p>
            <a:r>
              <a:rPr lang="es-MX" altLang="en-US" smtClean="0"/>
              <a:t>• ¿Se puede hacer contacto con sustancias calientes, tóxicas o cáusticas?</a:t>
            </a:r>
          </a:p>
          <a:p>
            <a:r>
              <a:rPr lang="es-MX" altLang="en-US" smtClean="0"/>
              <a:t>• ¿Hay polvo, humo, niebla o vapor en el aire?</a:t>
            </a:r>
            <a:endParaRPr lang="en-US" altLang="en-US" smtClean="0"/>
          </a:p>
        </p:txBody>
      </p:sp>
      <p:sp>
        <p:nvSpPr>
          <p:cNvPr id="1177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0F5EB70-43C0-4570-8DDB-8CC14C938310}" type="slidenum">
              <a:rPr lang="en-US" altLang="en-US">
                <a:solidFill>
                  <a:srgbClr val="000000"/>
                </a:solidFill>
              </a:rPr>
              <a:pPr>
                <a:spcBef>
                  <a:spcPct val="0"/>
                </a:spcBef>
              </a:pPr>
              <a:t>44</a:t>
            </a:fld>
            <a:endParaRPr lang="en-US"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204913" y="704850"/>
            <a:ext cx="4692650" cy="3521075"/>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Paso 3. Ahora, usando el formulario de arriba o continuando con el formulario que usted comenzó en la página 36, ​​identifique los riesgos para cada paso del proceso en la columna 3.</a:t>
            </a:r>
            <a:endParaRPr lang="en-US" altLang="en-US" smtClean="0"/>
          </a:p>
        </p:txBody>
      </p:sp>
      <p:sp>
        <p:nvSpPr>
          <p:cNvPr id="1198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06EA0A76-8F5B-4413-BE3B-2270C8099A12}" type="slidenum">
              <a:rPr lang="en-US" altLang="en-US">
                <a:solidFill>
                  <a:srgbClr val="000000"/>
                </a:solidFill>
              </a:rPr>
              <a:pPr>
                <a:spcBef>
                  <a:spcPct val="0"/>
                </a:spcBef>
              </a:pPr>
              <a:t>45</a:t>
            </a:fld>
            <a:endParaRPr lang="en-US" alt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204913" y="704850"/>
            <a:ext cx="4692650" cy="3521075"/>
          </a:xfrm>
          <a:ln/>
        </p:spPr>
      </p:sp>
      <p:sp>
        <p:nvSpPr>
          <p:cNvPr id="92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b="1" dirty="0"/>
              <a:t>Determinación de medidas preventivas para superar estos peligros</a:t>
            </a:r>
          </a:p>
          <a:p>
            <a:pPr>
              <a:defRPr/>
            </a:pPr>
            <a:endParaRPr lang="es-MX" dirty="0"/>
          </a:p>
          <a:p>
            <a:pPr marL="171776" indent="-171776">
              <a:buFont typeface="Arial" panose="020B0604020202020204" pitchFamily="34" charset="0"/>
              <a:buChar char="•"/>
              <a:defRPr/>
            </a:pPr>
            <a:r>
              <a:rPr lang="es-MX" dirty="0"/>
              <a:t>Eliminación / Sustitución</a:t>
            </a:r>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 Controles de </a:t>
            </a:r>
            <a:r>
              <a:rPr lang="es-MX" dirty="0" smtClean="0"/>
              <a:t>Ingeniería</a:t>
            </a:r>
            <a:endParaRPr lang="es-MX" dirty="0"/>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 Controles </a:t>
            </a:r>
            <a:r>
              <a:rPr lang="es-MX" dirty="0" smtClean="0"/>
              <a:t>Administrativos</a:t>
            </a:r>
            <a:endParaRPr lang="es-MX" dirty="0"/>
          </a:p>
          <a:p>
            <a:pPr marL="171776" indent="-171776">
              <a:buFont typeface="Arial" panose="020B0604020202020204" pitchFamily="34" charset="0"/>
              <a:buChar char="•"/>
              <a:defRPr/>
            </a:pPr>
            <a:endParaRPr lang="es-MX" dirty="0"/>
          </a:p>
          <a:p>
            <a:pPr marL="171776" indent="-171776">
              <a:buFont typeface="Arial" panose="020B0604020202020204" pitchFamily="34" charset="0"/>
              <a:buChar char="•"/>
              <a:defRPr/>
            </a:pPr>
            <a:r>
              <a:rPr lang="es-MX" dirty="0"/>
              <a:t> Equipo de </a:t>
            </a:r>
            <a:r>
              <a:rPr lang="es-MX" dirty="0" smtClean="0"/>
              <a:t>Protección Personal (PPE)</a:t>
            </a:r>
            <a:endParaRPr lang="es-MX" dirty="0"/>
          </a:p>
          <a:p>
            <a:pPr>
              <a:defRPr/>
            </a:pPr>
            <a:endParaRPr lang="es-MX" dirty="0"/>
          </a:p>
          <a:p>
            <a:pPr algn="ctr">
              <a:defRPr/>
            </a:pPr>
            <a:r>
              <a:rPr lang="es-MX" dirty="0"/>
              <a:t>Vea las páginas 18-23</a:t>
            </a:r>
            <a:endParaRPr lang="en-US" dirty="0" smtClean="0"/>
          </a:p>
        </p:txBody>
      </p:sp>
      <p:sp>
        <p:nvSpPr>
          <p:cNvPr id="1218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7CE7139B-E765-40E0-84ED-BCAADDEBD93B}" type="slidenum">
              <a:rPr lang="en-US" altLang="en-US">
                <a:solidFill>
                  <a:srgbClr val="000000"/>
                </a:solidFill>
              </a:rPr>
              <a:pPr>
                <a:spcBef>
                  <a:spcPct val="0"/>
                </a:spcBef>
              </a:pPr>
              <a:t>46</a:t>
            </a:fld>
            <a:endParaRPr lang="en-US"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204913" y="704850"/>
            <a:ext cx="4692650" cy="3521075"/>
          </a:xfrm>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Paso 4. Por último, utilice el formulario anterior o continúe con el formulario que inició en la página 36, ​​determine qué protección debe usarse para cada paso del proceso en la columna 4. Tenga en cuenta Eliminación / Sustitución, Controles de Ingeniería, Controles Administrativos y Equipo de Protección Personal (PPE).</a:t>
            </a:r>
            <a:endParaRPr lang="en-US" altLang="en-US" smtClean="0"/>
          </a:p>
        </p:txBody>
      </p:sp>
      <p:sp>
        <p:nvSpPr>
          <p:cNvPr id="1239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69529C97-9449-447D-9601-C01FD127DE09}"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604CD26B-0414-4413-8859-735E0315483B}" type="slidenum">
              <a:rPr lang="en-US" altLang="en-US">
                <a:solidFill>
                  <a:srgbClr val="000000"/>
                </a:solidFill>
              </a:rPr>
              <a:pPr>
                <a:spcBef>
                  <a:spcPct val="0"/>
                </a:spcBef>
              </a:pPr>
              <a:t>48</a:t>
            </a:fld>
            <a:endParaRPr lang="en-US" altLang="en-US">
              <a:solidFill>
                <a:srgbClr val="000000"/>
              </a:solidFill>
            </a:endParaRPr>
          </a:p>
        </p:txBody>
      </p:sp>
      <p:sp>
        <p:nvSpPr>
          <p:cNvPr id="125955" name="Rectangle 2"/>
          <p:cNvSpPr>
            <a:spLocks noGrp="1" noRot="1" noChangeAspect="1" noChangeArrowheads="1" noTextEdit="1"/>
          </p:cNvSpPr>
          <p:nvPr>
            <p:ph type="sldImg"/>
          </p:nvPr>
        </p:nvSpPr>
        <p:spPr>
          <a:xfrm>
            <a:off x="1204913" y="704850"/>
            <a:ext cx="4692650" cy="352107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graphicFrame>
        <p:nvGraphicFramePr>
          <p:cNvPr id="150532" name="Group 4"/>
          <p:cNvGraphicFramePr>
            <a:graphicFrameLocks noGrp="1"/>
          </p:cNvGraphicFramePr>
          <p:nvPr/>
        </p:nvGraphicFramePr>
        <p:xfrm>
          <a:off x="1184275" y="4849813"/>
          <a:ext cx="4733925" cy="2135186"/>
        </p:xfrm>
        <a:graphic>
          <a:graphicData uri="http://schemas.openxmlformats.org/drawingml/2006/table">
            <a:tbl>
              <a:tblPr/>
              <a:tblGrid>
                <a:gridCol w="305415"/>
                <a:gridCol w="4428510"/>
              </a:tblGrid>
              <a:tr h="1009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Hay 4 pasos básicos para realizar un Análisis de Seguridad en el Trabajo. Ponga esos pasos en el orden correcto colocando un 1 en el espacio en blanco del primer paso del proceso, un 2 en el segundo paso y así sucesivamente.</a:t>
                      </a:r>
                      <a:endParaRPr kumimoji="0" lang="en-US" sz="1200" b="1" i="0" u="none" strike="noStrike" cap="none" normalizeH="0" baseline="0" dirty="0" smtClean="0">
                        <a:ln>
                          <a:noFill/>
                        </a:ln>
                        <a:solidFill>
                          <a:schemeClr val="tx1"/>
                        </a:solidFill>
                        <a:effectLst/>
                        <a:latin typeface="Arial" charset="0"/>
                      </a:endParaRP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Identifique el riesgo</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Determine la protección</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Identifique el trabajo</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4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Desglose el trabajo</a:t>
                      </a:r>
                    </a:p>
                  </a:txBody>
                  <a:tcPr marL="94679" marR="94679" marT="46895" marB="468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E2B6137E-0A82-45D9-A877-07DA0BE9151E}" type="slidenum">
              <a:rPr lang="en-US" altLang="en-US"/>
              <a:pPr>
                <a:spcBef>
                  <a:spcPct val="0"/>
                </a:spcBef>
              </a:pPr>
              <a:t>5</a:t>
            </a:fld>
            <a:endParaRPr lang="en-US" altLang="en-US"/>
          </a:p>
        </p:txBody>
      </p:sp>
      <p:sp>
        <p:nvSpPr>
          <p:cNvPr id="37891"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39C541A-F65B-4E45-969D-35FD5BD24FD2}" type="slidenum">
              <a:rPr lang="en-US" altLang="en-US"/>
              <a:pPr algn="r" eaLnBrk="1" hangingPunct="1">
                <a:spcBef>
                  <a:spcPct val="0"/>
                </a:spcBef>
              </a:pPr>
              <a:t>5</a:t>
            </a:fld>
            <a:endParaRPr lang="en-US" altLang="en-US"/>
          </a:p>
        </p:txBody>
      </p:sp>
      <p:sp>
        <p:nvSpPr>
          <p:cNvPr id="37892"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1AD14D2-A235-4331-994D-5F4FB8E18171}" type="slidenum">
              <a:rPr lang="en-US" altLang="en-US">
                <a:cs typeface="Arial" charset="0"/>
              </a:rPr>
              <a:pPr algn="r" eaLnBrk="1" hangingPunct="1">
                <a:spcBef>
                  <a:spcPct val="0"/>
                </a:spcBef>
              </a:pPr>
              <a:t>5</a:t>
            </a:fld>
            <a:endParaRPr lang="en-US" altLang="en-US">
              <a:cs typeface="Arial" charset="0"/>
            </a:endParaRPr>
          </a:p>
        </p:txBody>
      </p:sp>
      <p:sp>
        <p:nvSpPr>
          <p:cNvPr id="37893" name="Rectangle 2"/>
          <p:cNvSpPr>
            <a:spLocks noGrp="1" noRot="1" noChangeAspect="1" noChangeArrowheads="1" noTextEdit="1"/>
          </p:cNvSpPr>
          <p:nvPr>
            <p:ph type="sldImg"/>
          </p:nvPr>
        </p:nvSpPr>
        <p:spPr>
          <a:xfrm>
            <a:off x="1204913" y="704850"/>
            <a:ext cx="4692650" cy="3521075"/>
          </a:xfrm>
          <a:ln/>
        </p:spPr>
      </p:sp>
      <p:sp>
        <p:nvSpPr>
          <p:cNvPr id="368647" name="Rectangle 3"/>
          <p:cNvSpPr>
            <a:spLocks noGrp="1" noChangeArrowheads="1"/>
          </p:cNvSpPr>
          <p:nvPr>
            <p:ph type="body" idx="1"/>
          </p:nvPr>
        </p:nvSpPr>
        <p:spPr>
          <a:xfrm>
            <a:off x="496888" y="4459288"/>
            <a:ext cx="6032500" cy="45862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b="1" dirty="0"/>
              <a:t>Responsabilidad del empleador</a:t>
            </a:r>
          </a:p>
          <a:p>
            <a:pPr eaLnBrk="1" hangingPunct="1">
              <a:defRPr/>
            </a:pPr>
            <a:r>
              <a:rPr lang="es-MX" dirty="0"/>
              <a:t>Los empleadores tienen ciertas responsabilidades bajo la Ley OSHA de 1970. La lista siguiente es un resumen de los más importantes.</a:t>
            </a:r>
          </a:p>
          <a:p>
            <a:pPr eaLnBrk="1" hangingPunct="1">
              <a:defRPr/>
            </a:pPr>
            <a:endParaRPr lang="es-MX" dirty="0"/>
          </a:p>
          <a:p>
            <a:pPr marL="171776" indent="-171776" eaLnBrk="1" hangingPunct="1">
              <a:buFont typeface="Arial" panose="020B0604020202020204" pitchFamily="34" charset="0"/>
              <a:buChar char="•"/>
              <a:defRPr/>
            </a:pPr>
            <a:r>
              <a:rPr lang="es-MX" b="1" i="1" dirty="0"/>
              <a:t>Proporcionar un lugar de trabajo libre de graves peligros reconocidos y cumplir con las normas, reglas y reglamentos emitidos bajo la Ley de </a:t>
            </a:r>
            <a:r>
              <a:rPr lang="es-MX" b="1" i="1" dirty="0" smtClean="0"/>
              <a:t>OSHA</a:t>
            </a:r>
            <a:endParaRPr lang="es-MX" b="1" i="1" dirty="0"/>
          </a:p>
          <a:p>
            <a:pPr marL="171776" indent="-171776" eaLnBrk="1" hangingPunct="1">
              <a:buFont typeface="Arial" panose="020B0604020202020204" pitchFamily="34" charset="0"/>
              <a:buChar char="•"/>
              <a:defRPr/>
            </a:pPr>
            <a:r>
              <a:rPr lang="es-MX" b="1" i="1" dirty="0"/>
              <a:t>Examinar las condiciones del lugar de trabajo para asegurarse de que se ajustan a las normas aplicables de la </a:t>
            </a:r>
            <a:r>
              <a:rPr lang="es-MX" b="1" i="1" dirty="0" smtClean="0"/>
              <a:t>OSHA</a:t>
            </a:r>
          </a:p>
          <a:p>
            <a:pPr marL="171776" indent="-171776" eaLnBrk="1" hangingPunct="1">
              <a:buFont typeface="Arial" panose="020B0604020202020204" pitchFamily="34" charset="0"/>
              <a:buChar char="•"/>
              <a:defRPr/>
            </a:pPr>
            <a:r>
              <a:rPr lang="es-MX" b="1" i="1" dirty="0" smtClean="0"/>
              <a:t>Asegurarce </a:t>
            </a:r>
            <a:r>
              <a:rPr lang="es-MX" b="1" i="1" dirty="0"/>
              <a:t>de que los empleados tienen y utilizan herramientas y equipos seguros y mantener adecuadamente este equipo</a:t>
            </a:r>
          </a:p>
          <a:p>
            <a:pPr marL="171776" indent="-171776" eaLnBrk="1" hangingPunct="1">
              <a:buFont typeface="Arial" panose="020B0604020202020204" pitchFamily="34" charset="0"/>
              <a:buChar char="•"/>
              <a:defRPr/>
            </a:pPr>
            <a:r>
              <a:rPr lang="es-MX" b="1" i="1" dirty="0" smtClean="0"/>
              <a:t>Utilizar </a:t>
            </a:r>
            <a:r>
              <a:rPr lang="es-MX" b="1" i="1" dirty="0"/>
              <a:t>códigos de color, carteles, etiquetas o señales para advertir a los empleados de los peligros potenciales</a:t>
            </a:r>
          </a:p>
          <a:p>
            <a:pPr marL="171776" indent="-171776" eaLnBrk="1" hangingPunct="1">
              <a:buFont typeface="Arial" panose="020B0604020202020204" pitchFamily="34" charset="0"/>
              <a:buChar char="•"/>
              <a:defRPr/>
            </a:pPr>
            <a:r>
              <a:rPr lang="es-MX" b="1" i="1" dirty="0"/>
              <a:t>Establecer o actualizar los procedimientos operativos y comunicarlos para que los empleados sigan los requisitos de seguridad y salud</a:t>
            </a:r>
          </a:p>
          <a:p>
            <a:pPr marL="171776" indent="-171776" eaLnBrk="1" hangingPunct="1">
              <a:buFont typeface="Arial" panose="020B0604020202020204" pitchFamily="34" charset="0"/>
              <a:buChar char="•"/>
              <a:defRPr/>
            </a:pPr>
            <a:r>
              <a:rPr lang="es-MX" dirty="0"/>
              <a:t>Proveer exámenes médicos y capacitación cuando sea requerido por las normas de OSHA</a:t>
            </a:r>
          </a:p>
          <a:p>
            <a:pPr marL="171776" indent="-171776" eaLnBrk="1" hangingPunct="1">
              <a:buFont typeface="Arial" panose="020B0604020202020204" pitchFamily="34" charset="0"/>
              <a:buChar char="•"/>
              <a:defRPr/>
            </a:pPr>
            <a:r>
              <a:rPr lang="es-MX" dirty="0"/>
              <a:t>Publicar, en un lugar destacado dentro del lugar de trabajo, el cartel de OSHA (o el equivalente del estatal) informar a los empleados sobre sus derechos y responsabilidades.</a:t>
            </a:r>
            <a:endParaRPr lang="es-MX"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A878C172-7E87-400F-8029-FC1BCA612FAD}" type="slidenum">
              <a:rPr lang="en-US" altLang="en-US"/>
              <a:pPr>
                <a:spcBef>
                  <a:spcPct val="0"/>
                </a:spcBef>
              </a:pPr>
              <a:t>6</a:t>
            </a:fld>
            <a:endParaRPr lang="en-US" altLang="en-US"/>
          </a:p>
        </p:txBody>
      </p:sp>
      <p:sp>
        <p:nvSpPr>
          <p:cNvPr id="3993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C1D6B8-A42A-4AE8-9643-026917C47C32}" type="slidenum">
              <a:rPr lang="en-US" altLang="en-US"/>
              <a:pPr algn="r" eaLnBrk="1" hangingPunct="1">
                <a:spcBef>
                  <a:spcPct val="0"/>
                </a:spcBef>
              </a:pPr>
              <a:t>6</a:t>
            </a:fld>
            <a:endParaRPr lang="en-US" altLang="en-US"/>
          </a:p>
        </p:txBody>
      </p:sp>
      <p:sp>
        <p:nvSpPr>
          <p:cNvPr id="39940"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6093DD-C2AB-42F2-93C5-920C3520E164}" type="slidenum">
              <a:rPr lang="en-US" altLang="en-US">
                <a:cs typeface="Arial" charset="0"/>
              </a:rPr>
              <a:pPr algn="r" eaLnBrk="1" hangingPunct="1">
                <a:spcBef>
                  <a:spcPct val="0"/>
                </a:spcBef>
              </a:pPr>
              <a:t>6</a:t>
            </a:fld>
            <a:endParaRPr lang="en-US" altLang="en-US">
              <a:cs typeface="Arial" charset="0"/>
            </a:endParaRPr>
          </a:p>
        </p:txBody>
      </p:sp>
      <p:sp>
        <p:nvSpPr>
          <p:cNvPr id="39941" name="Rectangle 2"/>
          <p:cNvSpPr>
            <a:spLocks noGrp="1" noRot="1" noChangeAspect="1" noChangeArrowheads="1" noTextEdit="1"/>
          </p:cNvSpPr>
          <p:nvPr>
            <p:ph type="sldImg"/>
          </p:nvPr>
        </p:nvSpPr>
        <p:spPr>
          <a:xfrm>
            <a:off x="1204913" y="704850"/>
            <a:ext cx="4692650" cy="3521075"/>
          </a:xfrm>
          <a:ln/>
        </p:spPr>
      </p:sp>
      <p:sp>
        <p:nvSpPr>
          <p:cNvPr id="368647" name="Rectangle 3"/>
          <p:cNvSpPr>
            <a:spLocks noGrp="1" noChangeArrowheads="1"/>
          </p:cNvSpPr>
          <p:nvPr>
            <p:ph type="body" idx="1"/>
          </p:nvPr>
        </p:nvSpPr>
        <p:spPr>
          <a:xfrm>
            <a:off x="496888" y="4459288"/>
            <a:ext cx="6032500" cy="4457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b="1" dirty="0"/>
              <a:t>Más Responsabilidad del Empleador</a:t>
            </a:r>
          </a:p>
          <a:p>
            <a:pPr marL="171776" indent="-171776" algn="just" eaLnBrk="1" hangingPunct="1">
              <a:buFont typeface="Arial" panose="020B0604020202020204" pitchFamily="34" charset="0"/>
              <a:buChar char="•"/>
              <a:defRPr/>
            </a:pPr>
            <a:r>
              <a:rPr lang="es-MX" dirty="0" smtClean="0"/>
              <a:t> Reportar </a:t>
            </a:r>
            <a:r>
              <a:rPr lang="es-MX" dirty="0"/>
              <a:t>a la oficina más cercana de OSHA dentro de 8 horas cuando hay algún accidente fatal o que resulta en internar a 3 o mas empleados.</a:t>
            </a:r>
          </a:p>
          <a:p>
            <a:pPr marL="171776" indent="-171776" algn="just" eaLnBrk="1" hangingPunct="1">
              <a:buFont typeface="Arial" panose="020B0604020202020204" pitchFamily="34" charset="0"/>
              <a:buChar char="•"/>
              <a:defRPr/>
            </a:pPr>
            <a:r>
              <a:rPr lang="es-MX" dirty="0" smtClean="0"/>
              <a:t>  Mantener </a:t>
            </a:r>
            <a:r>
              <a:rPr lang="es-MX" dirty="0"/>
              <a:t>un registro de accidentes laborales y enfermedades laborales. (Nota: Los empleadores con 10 o menos empleados y empleadores en ciertas industrias de bajo riesgo están exentos de este requisito)</a:t>
            </a:r>
          </a:p>
          <a:p>
            <a:pPr marL="171776" indent="-171776" algn="just" eaLnBrk="1" hangingPunct="1">
              <a:buFont typeface="Arial" panose="020B0604020202020204" pitchFamily="34" charset="0"/>
              <a:buChar char="•"/>
              <a:defRPr/>
            </a:pPr>
            <a:r>
              <a:rPr lang="es-MX" dirty="0" smtClean="0"/>
              <a:t>  </a:t>
            </a:r>
            <a:r>
              <a:rPr lang="es-MX" dirty="0"/>
              <a:t>Proporcionar a los empleados, ex empleados y sus representantes acceso  al Registro de Lesiones y Enfermedades Relacionadas (OSHA Forma 300)</a:t>
            </a:r>
          </a:p>
          <a:p>
            <a:pPr marL="171776" indent="-171776" algn="just" eaLnBrk="1" hangingPunct="1">
              <a:buFont typeface="Arial" panose="020B0604020202020204" pitchFamily="34" charset="0"/>
              <a:buChar char="•"/>
              <a:defRPr/>
            </a:pPr>
            <a:r>
              <a:rPr lang="es-MX" dirty="0" smtClean="0"/>
              <a:t>   </a:t>
            </a:r>
            <a:r>
              <a:rPr lang="es-MX" dirty="0"/>
              <a:t>Facilitar el acceso de expedientes médicos de los empleados y registros de exposición, a los empleados o a sus representantes autorizados</a:t>
            </a:r>
          </a:p>
          <a:p>
            <a:pPr marL="171776" indent="-171776" algn="just" eaLnBrk="1" hangingPunct="1">
              <a:buFont typeface="Arial" panose="020B0604020202020204" pitchFamily="34" charset="0"/>
              <a:buChar char="•"/>
              <a:defRPr/>
            </a:pPr>
            <a:r>
              <a:rPr lang="es-MX" dirty="0" smtClean="0"/>
              <a:t>  </a:t>
            </a:r>
            <a:r>
              <a:rPr lang="es-MX" dirty="0"/>
              <a:t>Proporcionar al oficial de cumplimiento de OSHA los nombres de trabajadores autorizados como representantes, en el caso que el oficial selecciona alguien para acompañar durante una inspección</a:t>
            </a:r>
          </a:p>
          <a:p>
            <a:pPr marL="171776" indent="-171776" algn="just" eaLnBrk="1" hangingPunct="1">
              <a:buFont typeface="Arial" panose="020B0604020202020204" pitchFamily="34" charset="0"/>
              <a:buChar char="•"/>
              <a:defRPr/>
            </a:pPr>
            <a:r>
              <a:rPr lang="es-MX" dirty="0" smtClean="0"/>
              <a:t> </a:t>
            </a:r>
            <a:r>
              <a:rPr lang="es-MX" dirty="0"/>
              <a:t>No discriminar contra empleados que ejercen sus derechos bajo la Ley.</a:t>
            </a:r>
          </a:p>
          <a:p>
            <a:pPr marL="171776" indent="-171776" algn="just" eaLnBrk="1" hangingPunct="1">
              <a:buFont typeface="Arial" panose="020B0604020202020204" pitchFamily="34" charset="0"/>
              <a:buChar char="•"/>
              <a:defRPr/>
            </a:pPr>
            <a:r>
              <a:rPr lang="es-MX" dirty="0" smtClean="0"/>
              <a:t>Publicar </a:t>
            </a:r>
            <a:r>
              <a:rPr lang="es-MX" dirty="0"/>
              <a:t>las citaciones de OSHA en o cerca del área de trabajo que implica. Cada cita debe permanecer visible hasta que la violación haya sido corregida, o por tres días de trabajo, lo que sea mayor. Publicar verificaciones de </a:t>
            </a:r>
            <a:r>
              <a:rPr lang="es-MX" dirty="0" smtClean="0"/>
              <a:t>corrección de </a:t>
            </a:r>
            <a:r>
              <a:rPr lang="es-MX" dirty="0"/>
              <a:t>faltas citadas</a:t>
            </a:r>
          </a:p>
          <a:p>
            <a:pPr marL="171776" indent="-171776" algn="just" eaLnBrk="1" hangingPunct="1">
              <a:buFont typeface="Arial" panose="020B0604020202020204" pitchFamily="34" charset="0"/>
              <a:buChar char="•"/>
              <a:defRPr/>
            </a:pPr>
            <a:r>
              <a:rPr lang="es-MX" dirty="0" smtClean="0"/>
              <a:t>Corregir </a:t>
            </a:r>
            <a:r>
              <a:rPr lang="es-MX" dirty="0"/>
              <a:t>violaciones </a:t>
            </a:r>
            <a:r>
              <a:rPr lang="es-MX" dirty="0" smtClean="0"/>
              <a:t>citadas </a:t>
            </a:r>
            <a:r>
              <a:rPr lang="es-MX" dirty="0"/>
              <a:t>antes del plazo establecido en la citación de OSHA y presentar la documentación necesaria  de verificación de la </a:t>
            </a:r>
            <a:r>
              <a:rPr lang="es-MX" dirty="0" smtClean="0"/>
              <a:t>corrección de </a:t>
            </a:r>
            <a:r>
              <a:rPr lang="es-MX" dirty="0"/>
              <a:t>la falta citada</a:t>
            </a:r>
          </a:p>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204913" y="704850"/>
            <a:ext cx="4692650" cy="3521075"/>
          </a:xfrm>
          <a:ln/>
        </p:spPr>
      </p:sp>
      <p:sp>
        <p:nvSpPr>
          <p:cNvPr id="41987" name="Notes Placeholder 2"/>
          <p:cNvSpPr>
            <a:spLocks noGrp="1"/>
          </p:cNvSpPr>
          <p:nvPr>
            <p:ph type="body" idx="1"/>
          </p:nvPr>
        </p:nvSpPr>
        <p:spPr>
          <a:xfrm>
            <a:off x="709613" y="4459288"/>
            <a:ext cx="5683250" cy="43561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s-MX" altLang="en-US" b="1" dirty="0" smtClean="0">
                <a:latin typeface="Arial" panose="020B0604020202020204" pitchFamily="34" charset="0"/>
              </a:rPr>
              <a:t>No Represalias</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Sección 11 (c) (1) Ninguna persona deberá despedir o de cualquier manera discriminar contra algún empleado porque dicho empleado haya presentado alguna denuncia. </a:t>
            </a:r>
          </a:p>
          <a:p>
            <a:pPr eaLnBrk="1" hangingPunct="1">
              <a:spcBef>
                <a:spcPct val="0"/>
              </a:spcBef>
              <a:defRPr/>
            </a:pPr>
            <a:r>
              <a:rPr lang="es-MX" altLang="en-US" b="1" dirty="0" smtClean="0">
                <a:latin typeface="Arial" panose="020B0604020202020204" pitchFamily="34" charset="0"/>
              </a:rPr>
              <a:t>Discriminación incluye:</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Despedir o desemplear </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Listas negras, Bajar de Posición </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Negar tiempo extra o promoción</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Disciplinar</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Denegación de beneficios</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El incumplimiento de contratar o recontratar</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Intimidación</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Reasignaciones que afectan futuras promociones</a:t>
            </a:r>
          </a:p>
          <a:p>
            <a:pPr marL="171776" indent="-171776" eaLnBrk="1" hangingPunct="1">
              <a:lnSpc>
                <a:spcPct val="150000"/>
              </a:lnSpc>
              <a:spcBef>
                <a:spcPct val="0"/>
              </a:spcBef>
              <a:buFont typeface="Arial" panose="020B0604020202020204" pitchFamily="34" charset="0"/>
              <a:buChar char="•"/>
              <a:defRPr/>
            </a:pPr>
            <a:r>
              <a:rPr lang="es-MX" altLang="en-US" dirty="0" smtClean="0">
                <a:latin typeface="Arial" panose="020B0604020202020204" pitchFamily="34" charset="0"/>
              </a:rPr>
              <a:t> La reducción de pago o de las horas de trabajo</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34662739-438F-47F5-9A00-15EAB42022B0}"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04913" y="704850"/>
            <a:ext cx="4692650" cy="3521075"/>
          </a:xfrm>
          <a:ln/>
        </p:spPr>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B68ABF10-67D3-40C3-921B-2095D0224362}" type="slidenum">
              <a:rPr lang="en-US" altLang="en-US"/>
              <a:pPr>
                <a:spcBef>
                  <a:spcPct val="0"/>
                </a:spcBef>
              </a:pPr>
              <a:t>8</a:t>
            </a:fld>
            <a:endParaRPr lang="en-US" altLang="en-US"/>
          </a:p>
        </p:txBody>
      </p:sp>
      <p:sp>
        <p:nvSpPr>
          <p:cNvPr id="44036" name="Content Placeholder 2"/>
          <p:cNvSpPr>
            <a:spLocks noGrp="1"/>
          </p:cNvSpPr>
          <p:nvPr>
            <p:ph type="body" idx="1"/>
          </p:nvPr>
        </p:nvSpPr>
        <p:spPr>
          <a:xfrm>
            <a:off x="709613" y="4459288"/>
            <a:ext cx="2841625" cy="45386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Resolver con su empresa </a:t>
            </a:r>
            <a:r>
              <a:rPr lang="es-MX" altLang="en-US" dirty="0" smtClean="0">
                <a:latin typeface="Arial" panose="020B0604020202020204" pitchFamily="34" charset="0"/>
              </a:rPr>
              <a:t>- Siga su cadena de mando. Vaya a su técnico principal, supervisor o técnico de seguridad. Sin embargo, si esto falla, debe presentar una queja válida.</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b="1" dirty="0" smtClean="0">
                <a:latin typeface="Arial" panose="020B0604020202020204" pitchFamily="34" charset="0"/>
              </a:rPr>
              <a:t>En Línea </a:t>
            </a:r>
            <a:r>
              <a:rPr lang="es-MX" altLang="en-US" dirty="0" smtClean="0">
                <a:latin typeface="Arial" panose="020B0604020202020204" pitchFamily="34" charset="0"/>
              </a:rPr>
              <a:t>- Ir al </a:t>
            </a:r>
            <a:r>
              <a:rPr lang="es-MX" altLang="en-US" u="sng" dirty="0" smtClean="0">
                <a:solidFill>
                  <a:schemeClr val="accent1">
                    <a:lumMod val="50000"/>
                  </a:schemeClr>
                </a:solidFill>
                <a:latin typeface="Arial" panose="020B0604020202020204" pitchFamily="34" charset="0"/>
              </a:rPr>
              <a:t>Formulario de Queja </a:t>
            </a:r>
            <a:r>
              <a:rPr lang="es-MX" altLang="en-US" dirty="0" smtClean="0">
                <a:latin typeface="Arial" panose="020B0604020202020204" pitchFamily="34" charset="0"/>
              </a:rPr>
              <a:t>en línea. Las quejas escritas que están firmados por los trabajadores o sus representantes y a OSHA o la oficina regional tienen más probabilidades de resultar en inspecciones in situ de OSHA.</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b="1" dirty="0" smtClean="0">
                <a:latin typeface="Arial" panose="020B0604020202020204" pitchFamily="34" charset="0"/>
              </a:rPr>
              <a:t>Teléfono </a:t>
            </a:r>
            <a:r>
              <a:rPr lang="es-MX" altLang="en-US" dirty="0" smtClean="0">
                <a:latin typeface="Arial" panose="020B0604020202020204" pitchFamily="34" charset="0"/>
              </a:rPr>
              <a:t>- </a:t>
            </a:r>
            <a:r>
              <a:rPr lang="es-MX" altLang="en-US" u="sng" dirty="0" smtClean="0">
                <a:solidFill>
                  <a:schemeClr val="accent1">
                    <a:lumMod val="50000"/>
                  </a:schemeClr>
                </a:solidFill>
                <a:latin typeface="Arial" panose="020B0604020202020204" pitchFamily="34" charset="0"/>
              </a:rPr>
              <a:t>su oficina local de OSHA Regional o Oficina de Área</a:t>
            </a:r>
            <a:r>
              <a:rPr lang="es-MX" altLang="en-US" dirty="0" smtClean="0">
                <a:latin typeface="Arial" panose="020B0604020202020204" pitchFamily="34" charset="0"/>
              </a:rPr>
              <a:t>. Un representante de OSHA puede discutir su queja y responder a cualquier pregunta que tenga.</a:t>
            </a:r>
          </a:p>
          <a:p>
            <a:pPr>
              <a:defRPr/>
            </a:pPr>
            <a:r>
              <a:rPr lang="es-MX" altLang="en-US" dirty="0" smtClean="0">
                <a:latin typeface="Arial" panose="020B0604020202020204" pitchFamily="34" charset="0"/>
              </a:rPr>
              <a:t>1-800-321-OSHA</a:t>
            </a:r>
          </a:p>
          <a:p>
            <a:pPr>
              <a:defRPr/>
            </a:pPr>
            <a:endParaRPr lang="en-US" altLang="en-US" sz="1400" dirty="0">
              <a:latin typeface="Arial" panose="020B0604020202020204" pitchFamily="34" charset="0"/>
            </a:endParaRPr>
          </a:p>
          <a:p>
            <a:pPr>
              <a:defRPr/>
            </a:pPr>
            <a:endParaRPr lang="en-US" altLang="en-US" dirty="0" smtClean="0">
              <a:latin typeface="Arial" panose="020B0604020202020204" pitchFamily="34" charset="0"/>
            </a:endParaRPr>
          </a:p>
        </p:txBody>
      </p:sp>
      <p:sp>
        <p:nvSpPr>
          <p:cNvPr id="44037" name="Content Placeholder 3"/>
          <p:cNvSpPr txBox="1">
            <a:spLocks/>
          </p:cNvSpPr>
          <p:nvPr/>
        </p:nvSpPr>
        <p:spPr bwMode="auto">
          <a:xfrm>
            <a:off x="3703638" y="4465638"/>
            <a:ext cx="267652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6" tIns="45938" rIns="91876" bIns="45938"/>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20000"/>
              </a:spcBef>
              <a:defRPr/>
            </a:pPr>
            <a:r>
              <a:rPr lang="es-MX" altLang="en-US" b="1" dirty="0" smtClean="0">
                <a:cs typeface="Arial" panose="020B0604020202020204" pitchFamily="34" charset="0"/>
              </a:rPr>
              <a:t>Teléfono-continuación</a:t>
            </a:r>
            <a:r>
              <a:rPr lang="es-MX" altLang="en-US" dirty="0" smtClean="0">
                <a:cs typeface="Arial" panose="020B0604020202020204" pitchFamily="34" charset="0"/>
              </a:rPr>
              <a:t> –  </a:t>
            </a:r>
          </a:p>
          <a:p>
            <a:pPr eaLnBrk="1" hangingPunct="1">
              <a:spcBef>
                <a:spcPct val="20000"/>
              </a:spcBef>
              <a:defRPr/>
            </a:pPr>
            <a:r>
              <a:rPr lang="es-MX" altLang="en-US" dirty="0" smtClean="0">
                <a:cs typeface="Arial" panose="020B0604020202020204" pitchFamily="34" charset="0"/>
              </a:rPr>
              <a:t>Descargar y FAX/Correo - Descargue el </a:t>
            </a:r>
            <a:r>
              <a:rPr lang="es-MX" altLang="en-US" u="sng" dirty="0" smtClean="0">
                <a:solidFill>
                  <a:schemeClr val="accent1">
                    <a:lumMod val="50000"/>
                  </a:schemeClr>
                </a:solidFill>
                <a:cs typeface="Arial" panose="020B0604020202020204" pitchFamily="34" charset="0"/>
              </a:rPr>
              <a:t>Formulario de Queja de OSHA * [En Español *] </a:t>
            </a:r>
            <a:r>
              <a:rPr lang="es-MX" altLang="en-US" dirty="0" smtClean="0">
                <a:cs typeface="Arial" panose="020B0604020202020204" pitchFamily="34" charset="0"/>
              </a:rPr>
              <a:t>(o solicitar una copia a su oficina local de OSHA o Oficina de área), llenarlo y enviarlo por fax o por correo a su </a:t>
            </a:r>
            <a:r>
              <a:rPr lang="es-MX" altLang="en-US" u="sng" dirty="0" smtClean="0">
                <a:solidFill>
                  <a:schemeClr val="accent1">
                    <a:lumMod val="50000"/>
                  </a:schemeClr>
                </a:solidFill>
                <a:cs typeface="Arial" panose="020B0604020202020204" pitchFamily="34" charset="0"/>
              </a:rPr>
              <a:t>oficina local de OSHA o Oficina de Área.</a:t>
            </a:r>
            <a:r>
              <a:rPr lang="es-MX" altLang="en-US" dirty="0" smtClean="0">
                <a:cs typeface="Arial" panose="020B0604020202020204" pitchFamily="34" charset="0"/>
              </a:rPr>
              <a:t> Las quejas por escrito y firmadas por el trabajador o su representante y presentadas a la Oficina de Área de OSHA más cercano tienen más probabilidades de resultar en inspecciones in situ de OSHA. Por favor, incluya su nombre, dirección y número de teléfono para que podamos contactar con usted durante el seguimiento. Esta información es confidencial.</a:t>
            </a:r>
          </a:p>
          <a:p>
            <a:pPr eaLnBrk="1" hangingPunct="1">
              <a:spcBef>
                <a:spcPct val="20000"/>
              </a:spcBef>
              <a:defRPr/>
            </a:pPr>
            <a:endParaRPr lang="es-MX" altLang="en-US" sz="14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04913" y="704850"/>
            <a:ext cx="4692650" cy="3521075"/>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noProof="1" smtClean="0"/>
              <a:t>Primera</a:t>
            </a:r>
            <a:r>
              <a:rPr lang="en-US" altLang="en-US" smtClean="0"/>
              <a:t> </a:t>
            </a:r>
            <a:r>
              <a:rPr lang="en-US" altLang="en-US" noProof="1" smtClean="0"/>
              <a:t>Pregunta</a:t>
            </a:r>
            <a:r>
              <a:rPr lang="en-US" altLang="en-US" smtClean="0"/>
              <a:t>:</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a:p>
            <a:r>
              <a:rPr lang="en-US" altLang="en-US" noProof="1" smtClean="0"/>
              <a:t>Segunda</a:t>
            </a:r>
            <a:r>
              <a:rPr lang="en-US" altLang="en-US" smtClean="0"/>
              <a:t> </a:t>
            </a:r>
            <a:r>
              <a:rPr lang="es-MX" altLang="en-US" smtClean="0"/>
              <a:t>Pregunta</a:t>
            </a:r>
            <a:r>
              <a:rPr lang="en-US" altLang="en-US" smtClean="0"/>
              <a:t>:</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4588" indent="-228600">
              <a:spcBef>
                <a:spcPct val="30000"/>
              </a:spcBef>
              <a:defRPr sz="1200">
                <a:solidFill>
                  <a:schemeClr val="tx1"/>
                </a:solidFill>
                <a:latin typeface="Arial" charset="0"/>
              </a:defRPr>
            </a:lvl3pPr>
            <a:lvl4pPr marL="1601788" indent="-228600">
              <a:spcBef>
                <a:spcPct val="30000"/>
              </a:spcBef>
              <a:defRPr sz="1200">
                <a:solidFill>
                  <a:schemeClr val="tx1"/>
                </a:solidFill>
                <a:latin typeface="Arial" charset="0"/>
              </a:defRPr>
            </a:lvl4pPr>
            <a:lvl5pPr marL="2060575" indent="-22860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a:spcBef>
                <a:spcPct val="0"/>
              </a:spcBef>
            </a:pPr>
            <a:fld id="{A884D2E2-3881-406E-864E-7D68949475E9}"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2454C316-A3CE-49F7-A38E-B64206DE083F}" type="slidenum">
              <a:rPr lang="en-US" altLang="en-US"/>
              <a:pPr/>
              <a:t>‹#›</a:t>
            </a:fld>
            <a:endParaRPr lang="en-US" altLang="en-US"/>
          </a:p>
        </p:txBody>
      </p:sp>
    </p:spTree>
    <p:extLst>
      <p:ext uri="{BB962C8B-B14F-4D97-AF65-F5344CB8AC3E}">
        <p14:creationId xmlns:p14="http://schemas.microsoft.com/office/powerpoint/2010/main" val="230779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DBCB1581-7468-4048-B5F0-A82A82784898}" type="slidenum">
              <a:rPr lang="en-US" altLang="en-US"/>
              <a:pPr/>
              <a:t>‹#›</a:t>
            </a:fld>
            <a:endParaRPr lang="en-US" altLang="en-US"/>
          </a:p>
        </p:txBody>
      </p:sp>
    </p:spTree>
    <p:extLst>
      <p:ext uri="{BB962C8B-B14F-4D97-AF65-F5344CB8AC3E}">
        <p14:creationId xmlns:p14="http://schemas.microsoft.com/office/powerpoint/2010/main" val="183501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70CB3FA4-B448-45F9-9BE7-A95700474556}" type="slidenum">
              <a:rPr lang="en-US" altLang="en-US"/>
              <a:pPr/>
              <a:t>‹#›</a:t>
            </a:fld>
            <a:endParaRPr lang="en-US" altLang="en-US"/>
          </a:p>
        </p:txBody>
      </p:sp>
    </p:spTree>
    <p:extLst>
      <p:ext uri="{BB962C8B-B14F-4D97-AF65-F5344CB8AC3E}">
        <p14:creationId xmlns:p14="http://schemas.microsoft.com/office/powerpoint/2010/main" val="280648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8E0842A0-D255-41C9-AA0A-0DF407C7ED81}" type="slidenum">
              <a:rPr lang="en-US" altLang="en-US"/>
              <a:pPr/>
              <a:t>‹#›</a:t>
            </a:fld>
            <a:endParaRPr lang="en-US" altLang="en-US"/>
          </a:p>
        </p:txBody>
      </p:sp>
    </p:spTree>
    <p:extLst>
      <p:ext uri="{BB962C8B-B14F-4D97-AF65-F5344CB8AC3E}">
        <p14:creationId xmlns:p14="http://schemas.microsoft.com/office/powerpoint/2010/main" val="114624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fld id="{99215D5A-AB67-487F-9E50-1219C0510204}" type="slidenum">
              <a:rPr lang="en-US" altLang="en-US"/>
              <a:pPr/>
              <a:t>‹#›</a:t>
            </a:fld>
            <a:endParaRPr lang="en-US" altLang="en-US"/>
          </a:p>
        </p:txBody>
      </p:sp>
    </p:spTree>
    <p:extLst>
      <p:ext uri="{BB962C8B-B14F-4D97-AF65-F5344CB8AC3E}">
        <p14:creationId xmlns:p14="http://schemas.microsoft.com/office/powerpoint/2010/main" val="3824308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35DCD88F-501D-48FE-A3C4-75DEFB058FED}" type="slidenum">
              <a:rPr lang="en-US" altLang="en-US"/>
              <a:pPr/>
              <a:t>‹#›</a:t>
            </a:fld>
            <a:endParaRPr lang="en-US" altLang="en-US"/>
          </a:p>
        </p:txBody>
      </p:sp>
    </p:spTree>
    <p:extLst>
      <p:ext uri="{BB962C8B-B14F-4D97-AF65-F5344CB8AC3E}">
        <p14:creationId xmlns:p14="http://schemas.microsoft.com/office/powerpoint/2010/main" val="191836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0D0863E2-62BB-46C3-9A40-7BFE8CF59FC5}" type="slidenum">
              <a:rPr lang="en-US" altLang="en-US"/>
              <a:pPr/>
              <a:t>‹#›</a:t>
            </a:fld>
            <a:endParaRPr lang="en-US" altLang="en-US"/>
          </a:p>
        </p:txBody>
      </p:sp>
    </p:spTree>
    <p:extLst>
      <p:ext uri="{BB962C8B-B14F-4D97-AF65-F5344CB8AC3E}">
        <p14:creationId xmlns:p14="http://schemas.microsoft.com/office/powerpoint/2010/main" val="226356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fld id="{C374BA0A-5FE3-443E-90EB-133A45518FCB}" type="slidenum">
              <a:rPr lang="en-US" altLang="en-US"/>
              <a:pPr/>
              <a:t>‹#›</a:t>
            </a:fld>
            <a:endParaRPr lang="en-US" altLang="en-US"/>
          </a:p>
        </p:txBody>
      </p:sp>
    </p:spTree>
    <p:extLst>
      <p:ext uri="{BB962C8B-B14F-4D97-AF65-F5344CB8AC3E}">
        <p14:creationId xmlns:p14="http://schemas.microsoft.com/office/powerpoint/2010/main" val="315060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1F8C116F-ACC1-4DE3-A406-2561229B660A}" type="slidenum">
              <a:rPr lang="en-US" altLang="en-US"/>
              <a:pPr/>
              <a:t>‹#›</a:t>
            </a:fld>
            <a:endParaRPr lang="en-US" altLang="en-US"/>
          </a:p>
        </p:txBody>
      </p:sp>
    </p:spTree>
    <p:extLst>
      <p:ext uri="{BB962C8B-B14F-4D97-AF65-F5344CB8AC3E}">
        <p14:creationId xmlns:p14="http://schemas.microsoft.com/office/powerpoint/2010/main" val="198677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21C44428-946A-4BF0-AAD0-D240F8927273}" type="slidenum">
              <a:rPr lang="en-US" altLang="en-US"/>
              <a:pPr/>
              <a:t>‹#›</a:t>
            </a:fld>
            <a:endParaRPr lang="en-US" altLang="en-US"/>
          </a:p>
        </p:txBody>
      </p:sp>
    </p:spTree>
    <p:extLst>
      <p:ext uri="{BB962C8B-B14F-4D97-AF65-F5344CB8AC3E}">
        <p14:creationId xmlns:p14="http://schemas.microsoft.com/office/powerpoint/2010/main" val="33792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2B522119-16BD-4C5C-A86F-8D299384E2B4}" type="slidenum">
              <a:rPr lang="en-US" altLang="en-US"/>
              <a:pPr/>
              <a:t>‹#›</a:t>
            </a:fld>
            <a:endParaRPr lang="en-US" altLang="en-US"/>
          </a:p>
        </p:txBody>
      </p:sp>
    </p:spTree>
    <p:extLst>
      <p:ext uri="{BB962C8B-B14F-4D97-AF65-F5344CB8AC3E}">
        <p14:creationId xmlns:p14="http://schemas.microsoft.com/office/powerpoint/2010/main" val="393486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E5FC20F6-C283-4777-896C-C9BBABDBD72A}" type="slidenum">
              <a:rPr lang="en-US" altLang="en-US"/>
              <a:pPr/>
              <a:t>‹#›</a:t>
            </a:fld>
            <a:endParaRPr lang="en-US" altLang="en-US"/>
          </a:p>
        </p:txBody>
      </p:sp>
    </p:spTree>
    <p:extLst>
      <p:ext uri="{BB962C8B-B14F-4D97-AF65-F5344CB8AC3E}">
        <p14:creationId xmlns:p14="http://schemas.microsoft.com/office/powerpoint/2010/main" val="3953210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1AA1BD3B-E867-4F4B-9AB7-80876D2FA36B}" type="slidenum">
              <a:rPr lang="en-US" altLang="en-US"/>
              <a:pPr/>
              <a:t>‹#›</a:t>
            </a:fld>
            <a:endParaRPr lang="en-US" altLang="en-US"/>
          </a:p>
        </p:txBody>
      </p:sp>
    </p:spTree>
    <p:extLst>
      <p:ext uri="{BB962C8B-B14F-4D97-AF65-F5344CB8AC3E}">
        <p14:creationId xmlns:p14="http://schemas.microsoft.com/office/powerpoint/2010/main" val="86841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fld id="{32B83FB9-7865-4735-B9DB-D807203CE67D}" type="slidenum">
              <a:rPr lang="en-US" altLang="en-US"/>
              <a:pPr/>
              <a:t>‹#›</a:t>
            </a:fld>
            <a:endParaRPr lang="en-US" altLang="en-US"/>
          </a:p>
        </p:txBody>
      </p:sp>
    </p:spTree>
    <p:extLst>
      <p:ext uri="{BB962C8B-B14F-4D97-AF65-F5344CB8AC3E}">
        <p14:creationId xmlns:p14="http://schemas.microsoft.com/office/powerpoint/2010/main" val="111403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53BFCA80-9F0D-4CF5-842F-236EC2302E2D}" type="slidenum">
              <a:rPr lang="en-US" altLang="en-US"/>
              <a:pPr/>
              <a:t>‹#›</a:t>
            </a:fld>
            <a:endParaRPr lang="en-US" altLang="en-US"/>
          </a:p>
        </p:txBody>
      </p:sp>
    </p:spTree>
    <p:extLst>
      <p:ext uri="{BB962C8B-B14F-4D97-AF65-F5344CB8AC3E}">
        <p14:creationId xmlns:p14="http://schemas.microsoft.com/office/powerpoint/2010/main" val="296170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078C8083-925F-40FC-9ED8-F316211EF40C}" type="slidenum">
              <a:rPr lang="en-US" altLang="en-US"/>
              <a:pPr/>
              <a:t>‹#›</a:t>
            </a:fld>
            <a:endParaRPr lang="en-US" altLang="en-US"/>
          </a:p>
        </p:txBody>
      </p:sp>
    </p:spTree>
    <p:extLst>
      <p:ext uri="{BB962C8B-B14F-4D97-AF65-F5344CB8AC3E}">
        <p14:creationId xmlns:p14="http://schemas.microsoft.com/office/powerpoint/2010/main" val="3449134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fld id="{7197AE60-2C13-448F-A71C-FB9CA420A23A}" type="slidenum">
              <a:rPr lang="en-US" altLang="en-US"/>
              <a:pPr/>
              <a:t>‹#›</a:t>
            </a:fld>
            <a:endParaRPr lang="en-US" altLang="en-US"/>
          </a:p>
        </p:txBody>
      </p:sp>
    </p:spTree>
    <p:extLst>
      <p:ext uri="{BB962C8B-B14F-4D97-AF65-F5344CB8AC3E}">
        <p14:creationId xmlns:p14="http://schemas.microsoft.com/office/powerpoint/2010/main" val="1427532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D252D47-6F47-4740-A874-B805CBCA1F53}" type="slidenum">
              <a:rPr lang="en-US" altLang="en-US"/>
              <a:pPr/>
              <a:t>‹#›</a:t>
            </a:fld>
            <a:endParaRPr lang="en-US" altLang="en-US"/>
          </a:p>
        </p:txBody>
      </p:sp>
    </p:spTree>
    <p:extLst>
      <p:ext uri="{BB962C8B-B14F-4D97-AF65-F5344CB8AC3E}">
        <p14:creationId xmlns:p14="http://schemas.microsoft.com/office/powerpoint/2010/main" val="1083251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FC3A3E7A-A392-4CC9-B78A-F634862828BF}" type="slidenum">
              <a:rPr lang="en-US" altLang="en-US"/>
              <a:pPr/>
              <a:t>‹#›</a:t>
            </a:fld>
            <a:endParaRPr lang="en-US" altLang="en-US"/>
          </a:p>
        </p:txBody>
      </p:sp>
    </p:spTree>
    <p:extLst>
      <p:ext uri="{BB962C8B-B14F-4D97-AF65-F5344CB8AC3E}">
        <p14:creationId xmlns:p14="http://schemas.microsoft.com/office/powerpoint/2010/main" val="212777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A3D4A2EA-BC62-4D61-83FF-68316C767443}" type="slidenum">
              <a:rPr lang="en-US" altLang="en-US"/>
              <a:pPr/>
              <a:t>‹#›</a:t>
            </a:fld>
            <a:endParaRPr lang="en-US" altLang="en-US"/>
          </a:p>
        </p:txBody>
      </p:sp>
    </p:spTree>
    <p:extLst>
      <p:ext uri="{BB962C8B-B14F-4D97-AF65-F5344CB8AC3E}">
        <p14:creationId xmlns:p14="http://schemas.microsoft.com/office/powerpoint/2010/main" val="1145099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781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fld id="{8D476844-E54A-4DF5-87A0-F9ABD4A92597}" type="slidenum">
              <a:rPr lang="en-US" altLang="en-US"/>
              <a:pPr/>
              <a:t>‹#›</a:t>
            </a:fld>
            <a:endParaRPr lang="en-US" altLang="en-US"/>
          </a:p>
        </p:txBody>
      </p:sp>
    </p:spTree>
    <p:extLst>
      <p:ext uri="{BB962C8B-B14F-4D97-AF65-F5344CB8AC3E}">
        <p14:creationId xmlns:p14="http://schemas.microsoft.com/office/powerpoint/2010/main" val="1584802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5E7DC508-1577-4D6A-ACB9-AC67C70C85B5}" type="slidenum">
              <a:rPr lang="en-US" altLang="en-US"/>
              <a:pPr/>
              <a:t>‹#›</a:t>
            </a:fld>
            <a:endParaRPr lang="en-US" altLang="en-US"/>
          </a:p>
        </p:txBody>
      </p:sp>
    </p:spTree>
    <p:extLst>
      <p:ext uri="{BB962C8B-B14F-4D97-AF65-F5344CB8AC3E}">
        <p14:creationId xmlns:p14="http://schemas.microsoft.com/office/powerpoint/2010/main" val="71266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B14E19FE-B3B1-4D69-ABAA-8804969FE4D7}" type="slidenum">
              <a:rPr lang="en-US" altLang="en-US"/>
              <a:pPr/>
              <a:t>‹#›</a:t>
            </a:fld>
            <a:endParaRPr lang="en-US" altLang="en-US"/>
          </a:p>
        </p:txBody>
      </p:sp>
    </p:spTree>
    <p:extLst>
      <p:ext uri="{BB962C8B-B14F-4D97-AF65-F5344CB8AC3E}">
        <p14:creationId xmlns:p14="http://schemas.microsoft.com/office/powerpoint/2010/main" val="3800220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01CD197-267A-4EE1-9664-9BAEB02E8D6A}" type="slidenum">
              <a:rPr lang="en-US" altLang="en-US"/>
              <a:pPr/>
              <a:t>‹#›</a:t>
            </a:fld>
            <a:endParaRPr lang="en-US" altLang="en-US"/>
          </a:p>
        </p:txBody>
      </p:sp>
    </p:spTree>
    <p:extLst>
      <p:ext uri="{BB962C8B-B14F-4D97-AF65-F5344CB8AC3E}">
        <p14:creationId xmlns:p14="http://schemas.microsoft.com/office/powerpoint/2010/main" val="2360538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fld id="{FFB52BDB-0D95-468A-8742-A9B83C9A82FF}" type="slidenum">
              <a:rPr lang="en-US" altLang="en-US"/>
              <a:pPr/>
              <a:t>‹#›</a:t>
            </a:fld>
            <a:endParaRPr lang="en-US" altLang="en-US"/>
          </a:p>
        </p:txBody>
      </p:sp>
    </p:spTree>
    <p:extLst>
      <p:ext uri="{BB962C8B-B14F-4D97-AF65-F5344CB8AC3E}">
        <p14:creationId xmlns:p14="http://schemas.microsoft.com/office/powerpoint/2010/main" val="209967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EA3343C-B30D-4C24-A4B5-BC8C5555702D}" type="slidenum">
              <a:rPr lang="en-US" altLang="en-US"/>
              <a:pPr/>
              <a:t>‹#›</a:t>
            </a:fld>
            <a:endParaRPr lang="en-US" altLang="en-US"/>
          </a:p>
        </p:txBody>
      </p:sp>
    </p:spTree>
    <p:extLst>
      <p:ext uri="{BB962C8B-B14F-4D97-AF65-F5344CB8AC3E}">
        <p14:creationId xmlns:p14="http://schemas.microsoft.com/office/powerpoint/2010/main" val="1201102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429D339-62AF-4AD6-B3FD-B65C28C6B4E3}" type="slidenum">
              <a:rPr lang="en-US" altLang="en-US"/>
              <a:pPr/>
              <a:t>‹#›</a:t>
            </a:fld>
            <a:endParaRPr lang="en-US" altLang="en-US"/>
          </a:p>
        </p:txBody>
      </p:sp>
    </p:spTree>
    <p:extLst>
      <p:ext uri="{BB962C8B-B14F-4D97-AF65-F5344CB8AC3E}">
        <p14:creationId xmlns:p14="http://schemas.microsoft.com/office/powerpoint/2010/main" val="3989982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73B826C-ADA0-40EF-957F-865D39F99C76}" type="slidenum">
              <a:rPr lang="en-US" altLang="en-US"/>
              <a:pPr/>
              <a:t>‹#›</a:t>
            </a:fld>
            <a:endParaRPr lang="en-US" altLang="en-US"/>
          </a:p>
        </p:txBody>
      </p:sp>
    </p:spTree>
    <p:extLst>
      <p:ext uri="{BB962C8B-B14F-4D97-AF65-F5344CB8AC3E}">
        <p14:creationId xmlns:p14="http://schemas.microsoft.com/office/powerpoint/2010/main" val="774416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E3186A2-538C-47E9-8B02-9E549B8BC917}" type="slidenum">
              <a:rPr lang="en-US" altLang="en-US"/>
              <a:pPr/>
              <a:t>‹#›</a:t>
            </a:fld>
            <a:endParaRPr lang="en-US" altLang="en-US"/>
          </a:p>
        </p:txBody>
      </p:sp>
    </p:spTree>
    <p:extLst>
      <p:ext uri="{BB962C8B-B14F-4D97-AF65-F5344CB8AC3E}">
        <p14:creationId xmlns:p14="http://schemas.microsoft.com/office/powerpoint/2010/main" val="669944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55D223F-7610-42FA-894B-06279E13B7EF}" type="slidenum">
              <a:rPr lang="en-US" altLang="en-US"/>
              <a:pPr/>
              <a:t>‹#›</a:t>
            </a:fld>
            <a:endParaRPr lang="en-US" altLang="en-US"/>
          </a:p>
        </p:txBody>
      </p:sp>
    </p:spTree>
    <p:extLst>
      <p:ext uri="{BB962C8B-B14F-4D97-AF65-F5344CB8AC3E}">
        <p14:creationId xmlns:p14="http://schemas.microsoft.com/office/powerpoint/2010/main" val="3084274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71B9106-6414-409E-A6A8-BD6D371A88BB}" type="slidenum">
              <a:rPr lang="en-US" altLang="en-US"/>
              <a:pPr/>
              <a:t>‹#›</a:t>
            </a:fld>
            <a:endParaRPr lang="en-US" altLang="en-US"/>
          </a:p>
        </p:txBody>
      </p:sp>
    </p:spTree>
    <p:extLst>
      <p:ext uri="{BB962C8B-B14F-4D97-AF65-F5344CB8AC3E}">
        <p14:creationId xmlns:p14="http://schemas.microsoft.com/office/powerpoint/2010/main" val="3753945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F52B153-9B2B-486C-977E-3024BD12284A}" type="slidenum">
              <a:rPr lang="en-US" altLang="en-US"/>
              <a:pPr/>
              <a:t>‹#›</a:t>
            </a:fld>
            <a:endParaRPr lang="en-US" altLang="en-US"/>
          </a:p>
        </p:txBody>
      </p:sp>
    </p:spTree>
    <p:extLst>
      <p:ext uri="{BB962C8B-B14F-4D97-AF65-F5344CB8AC3E}">
        <p14:creationId xmlns:p14="http://schemas.microsoft.com/office/powerpoint/2010/main" val="4034562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2E9426B-C261-4CEE-B1E9-33A9289BD952}" type="slidenum">
              <a:rPr lang="en-US" altLang="en-US"/>
              <a:pPr/>
              <a:t>‹#›</a:t>
            </a:fld>
            <a:endParaRPr lang="en-US" altLang="en-US"/>
          </a:p>
        </p:txBody>
      </p:sp>
    </p:spTree>
    <p:extLst>
      <p:ext uri="{BB962C8B-B14F-4D97-AF65-F5344CB8AC3E}">
        <p14:creationId xmlns:p14="http://schemas.microsoft.com/office/powerpoint/2010/main" val="286523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60C37A76-6A04-4766-8C6D-E3D2F6FF34D3}" type="slidenum">
              <a:rPr lang="en-US" altLang="en-US"/>
              <a:pPr/>
              <a:t>‹#›</a:t>
            </a:fld>
            <a:endParaRPr lang="en-US" altLang="en-US"/>
          </a:p>
        </p:txBody>
      </p:sp>
    </p:spTree>
    <p:extLst>
      <p:ext uri="{BB962C8B-B14F-4D97-AF65-F5344CB8AC3E}">
        <p14:creationId xmlns:p14="http://schemas.microsoft.com/office/powerpoint/2010/main" val="392226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68CA1F8-3918-49FD-89A0-411C26A5C3B0}" type="slidenum">
              <a:rPr lang="en-US" altLang="en-US"/>
              <a:pPr/>
              <a:t>‹#›</a:t>
            </a:fld>
            <a:endParaRPr lang="en-US" altLang="en-US"/>
          </a:p>
        </p:txBody>
      </p:sp>
    </p:spTree>
    <p:extLst>
      <p:ext uri="{BB962C8B-B14F-4D97-AF65-F5344CB8AC3E}">
        <p14:creationId xmlns:p14="http://schemas.microsoft.com/office/powerpoint/2010/main" val="2524329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fld id="{CAF912D9-177F-43B2-A224-55C7992E8AF8}" type="slidenum">
              <a:rPr lang="en-US" altLang="en-US"/>
              <a:pPr/>
              <a:t>‹#›</a:t>
            </a:fld>
            <a:endParaRPr lang="en-US" altLang="en-US"/>
          </a:p>
        </p:txBody>
      </p:sp>
    </p:spTree>
    <p:extLst>
      <p:ext uri="{BB962C8B-B14F-4D97-AF65-F5344CB8AC3E}">
        <p14:creationId xmlns:p14="http://schemas.microsoft.com/office/powerpoint/2010/main" val="140363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42CFBCCA-2972-41E7-A24A-B7B7D8A7896D}" type="slidenum">
              <a:rPr lang="en-US" altLang="en-US"/>
              <a:pPr/>
              <a:t>‹#›</a:t>
            </a:fld>
            <a:endParaRPr lang="en-US" altLang="en-US"/>
          </a:p>
        </p:txBody>
      </p:sp>
    </p:spTree>
    <p:extLst>
      <p:ext uri="{BB962C8B-B14F-4D97-AF65-F5344CB8AC3E}">
        <p14:creationId xmlns:p14="http://schemas.microsoft.com/office/powerpoint/2010/main" val="40698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79EC44A8-B040-4E38-9686-907DB9B84853}" type="slidenum">
              <a:rPr lang="en-US" altLang="en-US"/>
              <a:pPr/>
              <a:t>‹#›</a:t>
            </a:fld>
            <a:endParaRPr lang="en-US" altLang="en-US"/>
          </a:p>
        </p:txBody>
      </p:sp>
    </p:spTree>
    <p:extLst>
      <p:ext uri="{BB962C8B-B14F-4D97-AF65-F5344CB8AC3E}">
        <p14:creationId xmlns:p14="http://schemas.microsoft.com/office/powerpoint/2010/main" val="224367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6984453F-2E2A-42EF-B89E-31B7CB1AD1BF}" type="slidenum">
              <a:rPr lang="en-US" altLang="en-US"/>
              <a:pPr/>
              <a:t>‹#›</a:t>
            </a:fld>
            <a:endParaRPr lang="en-US" altLang="en-US"/>
          </a:p>
        </p:txBody>
      </p:sp>
    </p:spTree>
    <p:extLst>
      <p:ext uri="{BB962C8B-B14F-4D97-AF65-F5344CB8AC3E}">
        <p14:creationId xmlns:p14="http://schemas.microsoft.com/office/powerpoint/2010/main" val="22657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F21AE4AB-B441-4F3A-8519-9842A57828FC}" type="slidenum">
              <a:rPr lang="en-US" altLang="en-US"/>
              <a:pPr/>
              <a:t>‹#›</a:t>
            </a:fld>
            <a:endParaRPr lang="en-US" altLang="en-US"/>
          </a:p>
        </p:txBody>
      </p:sp>
    </p:spTree>
    <p:extLst>
      <p:ext uri="{BB962C8B-B14F-4D97-AF65-F5344CB8AC3E}">
        <p14:creationId xmlns:p14="http://schemas.microsoft.com/office/powerpoint/2010/main" val="413898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92158DD9-B87C-4AA6-81EA-08E61F17F053}" type="slidenum">
              <a:rPr lang="en-US" altLang="en-US"/>
              <a:pPr/>
              <a:t>‹#›</a:t>
            </a:fld>
            <a:endParaRPr lang="en-US" altLang="en-US"/>
          </a:p>
        </p:txBody>
      </p:sp>
    </p:spTree>
    <p:extLst>
      <p:ext uri="{BB962C8B-B14F-4D97-AF65-F5344CB8AC3E}">
        <p14:creationId xmlns:p14="http://schemas.microsoft.com/office/powerpoint/2010/main" val="166169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B73E7EF-994D-446C-B6BD-2BC27C6269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72" r:id="rId1"/>
    <p:sldLayoutId id="2147485293" r:id="rId2"/>
    <p:sldLayoutId id="2147485273" r:id="rId3"/>
    <p:sldLayoutId id="2147485274" r:id="rId4"/>
    <p:sldLayoutId id="2147485275" r:id="rId5"/>
    <p:sldLayoutId id="2147485276" r:id="rId6"/>
    <p:sldLayoutId id="2147485294" r:id="rId7"/>
    <p:sldLayoutId id="2147485295" r:id="rId8"/>
    <p:sldLayoutId id="2147485296" r:id="rId9"/>
    <p:sldLayoutId id="2147485297" r:id="rId10"/>
    <p:sldLayoutId id="2147485298" r:id="rId11"/>
    <p:sldLayoutId id="2147485277" r:id="rId12"/>
    <p:sldLayoutId id="214748529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65716472-30E7-47F8-8719-CA00C378B4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DA941F1-7259-4EE5-A6D0-77CC26FFCA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69BBAFC-0D88-4CD0-8046-368F925F1C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278" r:id="rId2"/>
    <p:sldLayoutId id="2147485279" r:id="rId3"/>
    <p:sldLayoutId id="2147485280" r:id="rId4"/>
    <p:sldLayoutId id="2147485311"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7640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7B02CE7-7DB6-41AA-8A17-A09DFD49B5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81" r:id="rId1"/>
    <p:sldLayoutId id="2147485282" r:id="rId2"/>
    <p:sldLayoutId id="214748531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 id="2147485291" r:id="rId12"/>
    <p:sldLayoutId id="2147485292"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3EC2468-AF07-48E3-B011-5499CFC549F4}" type="slidenum">
              <a:rPr lang="en-US" altLang="en-US" sz="1400"/>
              <a:pPr algn="r" eaLnBrk="1" hangingPunct="1">
                <a:spcBef>
                  <a:spcPct val="0"/>
                </a:spcBef>
                <a:buFontTx/>
                <a:buNone/>
              </a:pPr>
              <a:t>1</a:t>
            </a:fld>
            <a:endParaRPr lang="en-US" altLang="en-US" sz="1400"/>
          </a:p>
        </p:txBody>
      </p:sp>
      <p:sp>
        <p:nvSpPr>
          <p:cNvPr id="28678" name="Rectangle 8"/>
          <p:cNvSpPr>
            <a:spLocks noChangeArrowheads="1"/>
          </p:cNvSpPr>
          <p:nvPr/>
        </p:nvSpPr>
        <p:spPr bwMode="auto">
          <a:xfrm>
            <a:off x="582613" y="5688016"/>
            <a:ext cx="8001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900">
                <a:ea typeface="ＭＳ Ｐゴシック" pitchFamily="34" charset="-128"/>
              </a:rPr>
              <a:t>E</a:t>
            </a:r>
            <a:r>
              <a:rPr lang="es-MX" altLang="ja-JP" sz="900">
                <a:ea typeface="ＭＳ Ｐゴシック" pitchFamily="34" charset="-128"/>
              </a:rPr>
              <a:t>ste</a:t>
            </a:r>
            <a:r>
              <a:rPr lang="es-ES" altLang="ja-JP" sz="900">
                <a:ea typeface="ＭＳ Ｐゴシック" pitchFamily="34" charset="-128"/>
              </a:rPr>
              <a:t> material fue producido bajo la concesión SH-29629-SH16 de la Administración de Seguridad y Salud Ocupacional, Departamento del Trabajo de los Estados Unidos. No refleja necesariamente las opiniones o políticas del Departamento del Trabajo de los Estados Unidos, ni menciona los nombres comerciales, productos comerciales u Organizaciones implican respaldo por parte del Gobierno de los Estados Unidos.</a:t>
            </a:r>
            <a:r>
              <a:rPr lang="en-US" altLang="ja-JP" sz="900">
                <a:ea typeface="ＭＳ Ｐゴシック" pitchFamily="34" charset="-128"/>
              </a:rPr>
              <a:t> </a:t>
            </a:r>
            <a:endParaRPr lang="en-US" altLang="en-US" sz="900"/>
          </a:p>
        </p:txBody>
      </p:sp>
      <p:sp>
        <p:nvSpPr>
          <p:cNvPr id="3" name="Title 2"/>
          <p:cNvSpPr>
            <a:spLocks noGrp="1"/>
          </p:cNvSpPr>
          <p:nvPr>
            <p:ph type="title"/>
          </p:nvPr>
        </p:nvSpPr>
        <p:spPr/>
        <p:txBody>
          <a:bodyPr/>
          <a:lstStyle/>
          <a:p>
            <a:r>
              <a:rPr lang="en-US" dirty="0" smtClean="0"/>
              <a:t>Hazard Assessment JSA Training Manual</a:t>
            </a:r>
            <a:endParaRPr lang="en-US" dirty="0"/>
          </a:p>
        </p:txBody>
      </p:sp>
      <p:sp>
        <p:nvSpPr>
          <p:cNvPr id="2867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94BF96A-4555-4DE8-8EA9-CD5556C76696}" type="slidenum">
              <a:rPr lang="en-US" altLang="en-US" sz="1400"/>
              <a:pPr>
                <a:spcBef>
                  <a:spcPct val="0"/>
                </a:spcBef>
                <a:buFontTx/>
                <a:buNone/>
              </a:pPr>
              <a:t>1</a:t>
            </a:fld>
            <a:endParaRPr lang="en-US" altLang="en-US" sz="140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
        <p:nvSpPr>
          <p:cNvPr id="2" name="TextBox 1" title="Text Box"/>
          <p:cNvSpPr txBox="1"/>
          <p:nvPr/>
        </p:nvSpPr>
        <p:spPr>
          <a:xfrm>
            <a:off x="2614448" y="4038600"/>
            <a:ext cx="2057400" cy="461665"/>
          </a:xfrm>
          <a:prstGeom prst="rect">
            <a:avLst/>
          </a:prstGeom>
          <a:solidFill>
            <a:schemeClr val="accent2">
              <a:lumMod val="20000"/>
              <a:lumOff val="80000"/>
            </a:schemeClr>
          </a:solidFill>
        </p:spPr>
        <p:txBody>
          <a:bodyPr wrap="square" rtlCol="0">
            <a:spAutoFit/>
          </a:bodyPr>
          <a:lstStyle/>
          <a:p>
            <a:r>
              <a:rPr lang="en-US" sz="2400" b="1" dirty="0" err="1" smtClean="0"/>
              <a:t>Desarrollado</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Introducción</a:t>
            </a:r>
          </a:p>
        </p:txBody>
      </p:sp>
      <p:pic>
        <p:nvPicPr>
          <p:cNvPr id="47107" name="Picture 2" title="Photo of a risk ahead road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447803"/>
            <a:ext cx="5562600" cy="466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71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DED5AD-D65F-4DE4-9BAE-D14D411CF1F2}" type="slidenum">
              <a:rPr lang="en-US" altLang="en-US" sz="1400"/>
              <a:pPr>
                <a:spcBef>
                  <a:spcPct val="0"/>
                </a:spcBef>
                <a:buFontTx/>
                <a:buNone/>
              </a:pPr>
              <a:t>10</a:t>
            </a:fld>
            <a:endParaRPr lang="en-US" altLang="en-US" sz="14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66C141C9-2064-4854-9BB5-2794772F18F7}" type="slidenum">
              <a:rPr lang="en-US" altLang="en-US" sz="1400"/>
              <a:pPr algn="r" eaLnBrk="1" hangingPunct="1">
                <a:spcBef>
                  <a:spcPct val="0"/>
                </a:spcBef>
                <a:buFontTx/>
                <a:buNone/>
              </a:pPr>
              <a:t>11</a:t>
            </a:fld>
            <a:endParaRPr lang="en-US" altLang="en-US" sz="1400"/>
          </a:p>
        </p:txBody>
      </p:sp>
      <p:sp>
        <p:nvSpPr>
          <p:cNvPr id="2" name="Title 1" hidden="1"/>
          <p:cNvSpPr>
            <a:spLocks noGrp="1"/>
          </p:cNvSpPr>
          <p:nvPr>
            <p:ph type="title"/>
          </p:nvPr>
        </p:nvSpPr>
        <p:spPr/>
        <p:txBody>
          <a:bodyPr/>
          <a:lstStyle/>
          <a:p>
            <a:r>
              <a:rPr lang="en-US" altLang="en-US" dirty="0"/>
              <a:t>Definitions</a:t>
            </a:r>
            <a:br>
              <a:rPr lang="en-US" altLang="en-US" dirty="0"/>
            </a:br>
            <a:endParaRPr lang="en-US" dirty="0"/>
          </a:p>
        </p:txBody>
      </p:sp>
      <p:sp>
        <p:nvSpPr>
          <p:cNvPr id="4915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969B076-8865-4AEA-AA0B-77D0E93524B2}" type="slidenum">
              <a:rPr lang="en-US" altLang="en-US" sz="1400"/>
              <a:pPr>
                <a:spcBef>
                  <a:spcPct val="0"/>
                </a:spcBef>
                <a:buFontTx/>
                <a:buNone/>
              </a:pPr>
              <a:t>11</a:t>
            </a:fld>
            <a:endParaRPr lang="en-US" altLang="en-US" sz="1400"/>
          </a:p>
        </p:txBody>
      </p:sp>
      <p:sp>
        <p:nvSpPr>
          <p:cNvPr id="8196" name="Rectangle 3"/>
          <p:cNvSpPr>
            <a:spLocks noGrp="1" noChangeArrowheads="1"/>
          </p:cNvSpPr>
          <p:nvPr>
            <p:ph type="body" idx="4294967295"/>
          </p:nvPr>
        </p:nvSpPr>
        <p:spPr>
          <a:xfrm>
            <a:off x="457200" y="1676403"/>
            <a:ext cx="8229600" cy="4449763"/>
          </a:xfrm>
          <a:prstGeom prst="rect">
            <a:avLst/>
          </a:prstGeom>
        </p:spPr>
        <p:txBody>
          <a:bodyPr/>
          <a:lstStyle/>
          <a:p>
            <a:pPr marL="0" indent="0" eaLnBrk="1" hangingPunct="1">
              <a:lnSpc>
                <a:spcPct val="90000"/>
              </a:lnSpc>
              <a:buFontTx/>
              <a:buNone/>
              <a:defRPr/>
            </a:pPr>
            <a:endParaRPr lang="en-US" b="1" dirty="0" smtClean="0"/>
          </a:p>
          <a:p>
            <a:pPr eaLnBrk="1" hangingPunct="1">
              <a:lnSpc>
                <a:spcPct val="90000"/>
              </a:lnSpc>
              <a:defRPr/>
            </a:pPr>
            <a:r>
              <a:rPr lang="es-MX" dirty="0"/>
              <a:t>Las páginas siguientes contienen definiciones asociadas con la evaluación de riesgos y los controles utilizados en </a:t>
            </a:r>
            <a:r>
              <a:rPr lang="es-MX" dirty="0" smtClean="0"/>
              <a:t>astilleros.</a:t>
            </a:r>
            <a:r>
              <a:rPr lang="en-US" dirty="0" smtClean="0"/>
              <a:t>  </a:t>
            </a:r>
          </a:p>
          <a:p>
            <a:pPr eaLnBrk="1" hangingPunct="1">
              <a:lnSpc>
                <a:spcPct val="90000"/>
              </a:lnSpc>
              <a:defRPr/>
            </a:pPr>
            <a:endParaRPr lang="en-US" dirty="0" smtClean="0"/>
          </a:p>
          <a:p>
            <a:pPr eaLnBrk="1" hangingPunct="1">
              <a:lnSpc>
                <a:spcPct val="90000"/>
              </a:lnSpc>
              <a:defRPr/>
            </a:pPr>
            <a:r>
              <a:rPr lang="es-MX" dirty="0"/>
              <a:t>A medida que pasamos por cada lección, </a:t>
            </a:r>
            <a:r>
              <a:rPr lang="es-MX" dirty="0" smtClean="0"/>
              <a:t>¡Busque </a:t>
            </a:r>
            <a:r>
              <a:rPr lang="es-MX" dirty="0"/>
              <a:t>estos términos que están siendo usados</a:t>
            </a:r>
            <a:r>
              <a:rPr lang="es-MX" dirty="0" smtClean="0"/>
              <a:t>!</a:t>
            </a:r>
            <a:endParaRPr lang="en-US" dirty="0" smtClean="0"/>
          </a:p>
        </p:txBody>
      </p:sp>
      <p:sp>
        <p:nvSpPr>
          <p:cNvPr id="49156" name="Rectangle 2"/>
          <p:cNvSpPr>
            <a:spLocks noChangeArrowheads="1"/>
          </p:cNvSpPr>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MX" altLang="en-US" sz="4000" b="1" dirty="0">
                <a:solidFill>
                  <a:schemeClr val="tx2"/>
                </a:solidFill>
              </a:rPr>
              <a:t>Definiciones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noProof="1" smtClean="0"/>
              <a:t>Definiciones</a:t>
            </a:r>
            <a:r>
              <a:rPr lang="en-US" altLang="en-US" smtClean="0"/>
              <a:t> Continuación</a:t>
            </a:r>
          </a:p>
        </p:txBody>
      </p:sp>
      <p:sp>
        <p:nvSpPr>
          <p:cNvPr id="51203"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1204" name="Picture 4" descr="MPj043933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28800"/>
            <a:ext cx="8229600"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B827FB0-1829-4F4B-9752-A6A9CA492A63}" type="slidenum">
              <a:rPr lang="en-US" altLang="en-US" sz="1400"/>
              <a:pPr>
                <a:spcBef>
                  <a:spcPct val="0"/>
                </a:spcBef>
                <a:buFontTx/>
                <a:buNone/>
              </a:pPr>
              <a:t>12</a:t>
            </a:fld>
            <a:endParaRPr lang="en-US" altLang="en-US" sz="140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Riesgos y Peligros</a:t>
            </a:r>
          </a:p>
        </p:txBody>
      </p:sp>
      <p:sp>
        <p:nvSpPr>
          <p:cNvPr id="53251"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3252" name="Picture 7" title="Image of a walking haz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5240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8430B6-382B-4111-B414-AFE4A10DD157}" type="slidenum">
              <a:rPr lang="en-US" altLang="en-US" sz="1400"/>
              <a:pPr>
                <a:spcBef>
                  <a:spcPct val="0"/>
                </a:spcBef>
                <a:buFontTx/>
                <a:buNone/>
              </a:pPr>
              <a:t>13</a:t>
            </a:fld>
            <a:endParaRPr lang="en-US" altLang="en-US" sz="140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Ejercicio sobre Riesgos y Peligros</a:t>
            </a:r>
          </a:p>
        </p:txBody>
      </p:sp>
      <p:sp>
        <p:nvSpPr>
          <p:cNvPr id="553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C5A815C-52F6-4EE1-A94F-B6BD6881D2E9}" type="slidenum">
              <a:rPr lang="en-US" altLang="en-US" sz="1400"/>
              <a:pPr>
                <a:spcBef>
                  <a:spcPct val="0"/>
                </a:spcBef>
                <a:buFontTx/>
                <a:buNone/>
              </a:pPr>
              <a:t>14</a:t>
            </a:fld>
            <a:endParaRPr lang="en-US" altLang="en-US" sz="140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Gravedad</a:t>
            </a:r>
          </a:p>
        </p:txBody>
      </p:sp>
      <p:sp>
        <p:nvSpPr>
          <p:cNvPr id="5739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D2411AD-BDCF-4DCB-BB51-1E55CD01771D}" type="slidenum">
              <a:rPr lang="en-US" altLang="en-US" sz="1400"/>
              <a:pPr>
                <a:spcBef>
                  <a:spcPct val="0"/>
                </a:spcBef>
                <a:buFontTx/>
                <a:buNone/>
              </a:pPr>
              <a:t>15</a:t>
            </a:fld>
            <a:endParaRPr lang="en-US" altLang="en-US" sz="140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
            <a:ext cx="9144000" cy="6857999"/>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
            </a:r>
            <a:br>
              <a:rPr lang="en-US" altLang="en-US" smtClean="0"/>
            </a:br>
            <a:r>
              <a:rPr lang="en-US" altLang="en-US" smtClean="0"/>
              <a:t>Evaluación de Riesgos </a:t>
            </a:r>
            <a:br>
              <a:rPr lang="en-US" altLang="en-US" smtClean="0"/>
            </a:br>
            <a:endParaRPr lang="en-US" altLang="en-US" smtClean="0"/>
          </a:p>
        </p:txBody>
      </p:sp>
      <p:sp>
        <p:nvSpPr>
          <p:cNvPr id="594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0A48A0-B2C2-4D33-979F-CEAB9BD5EA60}" type="slidenum">
              <a:rPr lang="en-US" altLang="en-US" sz="1400"/>
              <a:pPr>
                <a:spcBef>
                  <a:spcPct val="0"/>
                </a:spcBef>
                <a:buFontTx/>
                <a:buNone/>
              </a:pPr>
              <a:t>16</a:t>
            </a:fld>
            <a:endParaRPr lang="en-US" altLang="en-US" sz="140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
            <a:ext cx="9144000" cy="6857999"/>
          </a:xfrm>
          <a:prstGeom prst="rect">
            <a:avLst/>
          </a:prstGeo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04800"/>
            <a:ext cx="8229600" cy="1112838"/>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Custionario Sobre la Introducción</a:t>
            </a:r>
            <a:r>
              <a:rPr lang="en-US" altLang="en-US" sz="3600" smtClean="0"/>
              <a:t>	</a:t>
            </a:r>
          </a:p>
        </p:txBody>
      </p:sp>
      <p:sp>
        <p:nvSpPr>
          <p:cNvPr id="61443" name="Rectangle 3"/>
          <p:cNvSpPr>
            <a:spLocks noGrp="1" noChangeArrowheads="1"/>
          </p:cNvSpPr>
          <p:nvPr>
            <p:ph idx="1"/>
          </p:nvPr>
        </p:nvSpPr>
        <p:spPr/>
        <p:txBody>
          <a:bodyPr/>
          <a:lstStyle/>
          <a:p>
            <a:r>
              <a:rPr lang="en-US" altLang="en-US" smtClean="0"/>
              <a:t>QUIZ!</a:t>
            </a:r>
          </a:p>
          <a:p>
            <a:endParaRPr lang="en-US" altLang="en-US" smtClean="0"/>
          </a:p>
        </p:txBody>
      </p:sp>
      <p:grpSp>
        <p:nvGrpSpPr>
          <p:cNvPr id="61444" name="Group 5" title="Decorative introduction quiz slide"/>
          <p:cNvGrpSpPr>
            <a:grpSpLocks/>
          </p:cNvGrpSpPr>
          <p:nvPr/>
        </p:nvGrpSpPr>
        <p:grpSpPr bwMode="auto">
          <a:xfrm>
            <a:off x="495300" y="1397002"/>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¡Cuestionario!</a:t>
              </a:r>
            </a:p>
          </p:txBody>
        </p:sp>
      </p:grpSp>
      <p:sp>
        <p:nvSpPr>
          <p:cNvPr id="9" name="Rounded Rectangle 8" title="Image of question marks on paper"/>
          <p:cNvSpPr/>
          <p:nvPr/>
        </p:nvSpPr>
        <p:spPr>
          <a:xfrm>
            <a:off x="901701" y="1811340"/>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44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70DEAAB-95DA-4E11-8ECB-DD11DD08F58E}" type="slidenum">
              <a:rPr lang="en-US" altLang="en-US" sz="1400">
                <a:solidFill>
                  <a:srgbClr val="000000"/>
                </a:solidFill>
              </a:rPr>
              <a:pPr>
                <a:spcBef>
                  <a:spcPct val="0"/>
                </a:spcBef>
                <a:buFontTx/>
                <a:buNone/>
              </a:pPr>
              <a:t>17</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Riesgos y Controles</a:t>
            </a:r>
          </a:p>
        </p:txBody>
      </p:sp>
      <p:pic>
        <p:nvPicPr>
          <p:cNvPr id="63491" name="Picture 5" title="Image of H C S Pictograms an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269181B-FB28-4F62-9480-F9C175C4A7A8}" type="slidenum">
              <a:rPr lang="en-US" altLang="en-US" sz="1400"/>
              <a:pPr>
                <a:spcBef>
                  <a:spcPct val="0"/>
                </a:spcBef>
                <a:buFontTx/>
                <a:buNone/>
              </a:pPr>
              <a:t>18</a:t>
            </a:fld>
            <a:endParaRPr lang="en-US" altLang="en-US" sz="140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   Riesgos en el Astillero</a:t>
            </a:r>
          </a:p>
        </p:txBody>
      </p:sp>
      <p:sp>
        <p:nvSpPr>
          <p:cNvPr id="6553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A8E247F-6068-48FA-A8B1-860E2EBF4BC0}" type="slidenum">
              <a:rPr lang="en-US" altLang="en-US" sz="1400">
                <a:solidFill>
                  <a:srgbClr val="000000"/>
                </a:solidFill>
              </a:rPr>
              <a:pPr algn="r" eaLnBrk="1" hangingPunct="1">
                <a:spcBef>
                  <a:spcPct val="0"/>
                </a:spcBef>
                <a:buFontTx/>
                <a:buNone/>
              </a:pPr>
              <a:t>19</a:t>
            </a:fld>
            <a:endParaRPr lang="en-US" altLang="en-US" sz="1400">
              <a:solidFill>
                <a:srgbClr val="000000"/>
              </a:solidFill>
            </a:endParaRPr>
          </a:p>
        </p:txBody>
      </p:sp>
      <p:pic>
        <p:nvPicPr>
          <p:cNvPr id="65540" name="Picture 2" title="Photo of firefighters extinguishing a ship fi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0" y="1371600"/>
            <a:ext cx="66294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0A5AC01-0EC9-4D86-B541-E8BA4CAF9C70}" type="slidenum">
              <a:rPr lang="en-US" altLang="en-US" sz="1400">
                <a:solidFill>
                  <a:srgbClr val="000000"/>
                </a:solidFill>
              </a:rPr>
              <a:pPr>
                <a:spcBef>
                  <a:spcPct val="0"/>
                </a:spcBef>
                <a:buFontTx/>
                <a:buNone/>
              </a:pPr>
              <a:t>19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altLang="en-US" smtClean="0"/>
              <a:t>Objetivos del </a:t>
            </a:r>
            <a:r>
              <a:rPr lang="en-US" altLang="en-US" noProof="1" smtClean="0"/>
              <a:t>Curso</a:t>
            </a:r>
          </a:p>
        </p:txBody>
      </p:sp>
      <p:pic>
        <p:nvPicPr>
          <p:cNvPr id="30723" name="Picture 3" title="Photo of a worker sanding the side of a shi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600201"/>
            <a:ext cx="62484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44344B4-2454-4BA9-8893-146DB8DC18B3}" type="slidenum">
              <a:rPr lang="en-US" altLang="en-US" sz="1400">
                <a:solidFill>
                  <a:srgbClr val="000000"/>
                </a:solidFill>
              </a:rPr>
              <a:pPr>
                <a:spcBef>
                  <a:spcPct val="0"/>
                </a:spcBef>
                <a:buFontTx/>
                <a:buNone/>
              </a:pPr>
              <a:t>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Eliminación/Substitución</a:t>
            </a:r>
          </a:p>
        </p:txBody>
      </p:sp>
      <p:sp>
        <p:nvSpPr>
          <p:cNvPr id="67587"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D026B06-7406-4593-B3EB-E1D506A7F291}" type="slidenum">
              <a:rPr lang="en-US" altLang="en-US" sz="1400">
                <a:solidFill>
                  <a:srgbClr val="000000"/>
                </a:solidFill>
              </a:rPr>
              <a:pPr algn="r" eaLnBrk="1" hangingPunct="1">
                <a:spcBef>
                  <a:spcPct val="0"/>
                </a:spcBef>
                <a:buFontTx/>
                <a:buNone/>
              </a:pPr>
              <a:t>20</a:t>
            </a:fld>
            <a:endParaRPr lang="en-US" altLang="en-US" sz="1400">
              <a:solidFill>
                <a:srgbClr val="000000"/>
              </a:solidFill>
            </a:endParaRPr>
          </a:p>
        </p:txBody>
      </p:sp>
      <p:pic>
        <p:nvPicPr>
          <p:cNvPr id="67588" name="Picture 2" title="Image of a do not hazard symbo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0605" y="1676403"/>
            <a:ext cx="4767263" cy="404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ot;No&quot; Symbol 1" title="Image of a do not hazard symbols"/>
          <p:cNvSpPr/>
          <p:nvPr/>
        </p:nvSpPr>
        <p:spPr>
          <a:xfrm>
            <a:off x="2590800" y="1752603"/>
            <a:ext cx="4343400" cy="397351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675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3312753-2AAB-4391-B1F5-05731C980DFF}" type="slidenum">
              <a:rPr lang="en-US" altLang="en-US" sz="1400">
                <a:solidFill>
                  <a:srgbClr val="000000"/>
                </a:solidFill>
              </a:rPr>
              <a:pPr>
                <a:spcBef>
                  <a:spcPct val="0"/>
                </a:spcBef>
                <a:buFontTx/>
                <a:buNone/>
              </a:pPr>
              <a:t>20</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Controles de Ingeniería</a:t>
            </a:r>
          </a:p>
        </p:txBody>
      </p:sp>
      <p:sp>
        <p:nvSpPr>
          <p:cNvPr id="6963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84101E1-B845-43C7-9033-57539FC87411}" type="slidenum">
              <a:rPr lang="en-US" altLang="en-US" sz="1400">
                <a:solidFill>
                  <a:srgbClr val="000000"/>
                </a:solidFill>
              </a:rPr>
              <a:pPr algn="r" eaLnBrk="1" hangingPunct="1">
                <a:spcBef>
                  <a:spcPct val="0"/>
                </a:spcBef>
                <a:buFontTx/>
                <a:buNone/>
              </a:pPr>
              <a:t>21</a:t>
            </a:fld>
            <a:endParaRPr lang="en-US" altLang="en-US" sz="1400">
              <a:solidFill>
                <a:srgbClr val="000000"/>
              </a:solidFill>
            </a:endParaRPr>
          </a:p>
        </p:txBody>
      </p:sp>
      <p:pic>
        <p:nvPicPr>
          <p:cNvPr id="69636" name="Picture 12" descr="Figure 2: Electric ducted exhaust ventil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00200"/>
            <a:ext cx="72390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3831677-2D40-4E99-A6B9-7080AA0F623B}" type="slidenum">
              <a:rPr lang="en-US" altLang="en-US" sz="1400">
                <a:solidFill>
                  <a:srgbClr val="000000"/>
                </a:solidFill>
              </a:rPr>
              <a:pPr>
                <a:spcBef>
                  <a:spcPct val="0"/>
                </a:spcBef>
                <a:buFontTx/>
                <a:buNone/>
              </a:pPr>
              <a:t>21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Controles Administrativos</a:t>
            </a:r>
          </a:p>
        </p:txBody>
      </p:sp>
      <p:sp>
        <p:nvSpPr>
          <p:cNvPr id="7168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BFAE22BA-2279-47DA-B698-B6962D3D3BBB}" type="slidenum">
              <a:rPr lang="en-US" altLang="en-US" sz="1400">
                <a:solidFill>
                  <a:srgbClr val="000000"/>
                </a:solidFill>
              </a:rPr>
              <a:pPr algn="r" eaLnBrk="1" hangingPunct="1">
                <a:spcBef>
                  <a:spcPct val="0"/>
                </a:spcBef>
                <a:buFontTx/>
                <a:buNone/>
              </a:pPr>
              <a:t>22</a:t>
            </a:fld>
            <a:endParaRPr lang="en-US" altLang="en-US" sz="1400">
              <a:solidFill>
                <a:srgbClr val="000000"/>
              </a:solidFill>
            </a:endParaRPr>
          </a:p>
        </p:txBody>
      </p:sp>
      <p:pic>
        <p:nvPicPr>
          <p:cNvPr id="71684" name="Picture 18" title="Photo of a danger sign that says do not watch arc welder at work the light might blind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00200"/>
            <a:ext cx="70104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2820BF8-F9D4-4FC8-A63C-898EA758F620}" type="slidenum">
              <a:rPr lang="en-US" altLang="en-US" sz="1400">
                <a:solidFill>
                  <a:srgbClr val="000000"/>
                </a:solidFill>
              </a:rPr>
              <a:pPr>
                <a:spcBef>
                  <a:spcPct val="0"/>
                </a:spcBef>
                <a:buFontTx/>
                <a:buNone/>
              </a:pPr>
              <a:t>22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Equipo de </a:t>
            </a:r>
            <a:r>
              <a:rPr lang="en-US" altLang="en-US" noProof="1" smtClean="0"/>
              <a:t>Protección</a:t>
            </a:r>
            <a:r>
              <a:rPr lang="en-US" altLang="en-US" smtClean="0"/>
              <a:t> Personal</a:t>
            </a:r>
          </a:p>
        </p:txBody>
      </p:sp>
      <p:pic>
        <p:nvPicPr>
          <p:cNvPr id="73731" name="Picture 5" title="Image of workers wearing PPE while working on different parts of a sh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0302" y="1362077"/>
            <a:ext cx="7023100" cy="4733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D200C11-3CC7-4D18-BAAC-56B627AFA387}" type="slidenum">
              <a:rPr lang="en-US" altLang="en-US" sz="1400"/>
              <a:pPr>
                <a:spcBef>
                  <a:spcPct val="0"/>
                </a:spcBef>
                <a:buFontTx/>
                <a:buNone/>
              </a:pPr>
              <a:t>23</a:t>
            </a:fld>
            <a:endParaRPr lang="en-US" altLang="en-US" sz="140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altLang="en-US" smtClean="0"/>
              <a:t>Jerarquía de controles de OSHA</a:t>
            </a:r>
          </a:p>
        </p:txBody>
      </p:sp>
      <p:pic>
        <p:nvPicPr>
          <p:cNvPr id="75779" name="Picture 6" title="Image of OSHAs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295400"/>
            <a:ext cx="7086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A1BF1E0-82BB-48BC-B28B-1DD3E0D77F0F}" type="slidenum">
              <a:rPr lang="en-US" altLang="en-US" sz="1400"/>
              <a:pPr>
                <a:spcBef>
                  <a:spcPct val="0"/>
                </a:spcBef>
                <a:buFontTx/>
                <a:buNone/>
              </a:pP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Ejercicio Sobre Controles de Riegos</a:t>
            </a:r>
          </a:p>
        </p:txBody>
      </p:sp>
      <p:sp>
        <p:nvSpPr>
          <p:cNvPr id="77827" name="AutoShape 2" descr="http://www.kcci.com/image/view/-/17599176/highRes/1/-/maxh/460/maxw/620/-/ki90ckz/-/I-235-Chase.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77828" name="Picture 3" title="Image of a person running across a r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713" y="1447800"/>
            <a:ext cx="74676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6C25983-C4D6-45C6-8B51-C37F681EBA49}" type="slidenum">
              <a:rPr lang="en-US" altLang="en-US" sz="1400"/>
              <a:pPr>
                <a:spcBef>
                  <a:spcPct val="0"/>
                </a:spcBef>
                <a:buFontTx/>
                <a:buNone/>
              </a:pPr>
              <a:t>25</a:t>
            </a:fld>
            <a:endParaRPr lang="en-US" altLang="en-US" sz="140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11151"/>
            <a:ext cx="9144000" cy="1144588"/>
          </a:xfrm>
          <a:noFill/>
        </p:spPr>
        <p:txBody>
          <a:bodyPr lIns="92075" tIns="46038" rIns="92075" bIns="46038"/>
          <a:lstStyle/>
          <a:p>
            <a:pPr algn="l"/>
            <a:r>
              <a:rPr lang="en-US" altLang="en-US" smtClean="0"/>
              <a:t> Ejercicio Sobre Riesgos y Controles</a:t>
            </a:r>
          </a:p>
        </p:txBody>
      </p:sp>
      <p:pic>
        <p:nvPicPr>
          <p:cNvPr id="79875" name="Picture 2" descr="http://www.oshatrain.org/courses/images/701hierarchy.gif" title="Image of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8427" y="1828803"/>
            <a:ext cx="3997325" cy="357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3E370B9-8755-479F-88D6-F9F9B930F0F3}" type="slidenum">
              <a:rPr lang="en-US" altLang="en-US" sz="1400"/>
              <a:pPr>
                <a:spcBef>
                  <a:spcPct val="0"/>
                </a:spcBef>
                <a:buFontTx/>
                <a:buNone/>
              </a:pPr>
              <a:t>26</a:t>
            </a:fld>
            <a:endParaRPr lang="en-US" altLang="en-US" sz="14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title="Image of a hazard assessment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3" y="1600200"/>
            <a:ext cx="79883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ChangeArrowheads="1"/>
          </p:cNvSpPr>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tx2"/>
                </a:solidFill>
              </a:rPr>
              <a:t>Forma Muestra</a:t>
            </a:r>
          </a:p>
        </p:txBody>
      </p:sp>
      <p:sp>
        <p:nvSpPr>
          <p:cNvPr id="2" name="Title 1" hidden="1"/>
          <p:cNvSpPr>
            <a:spLocks noGrp="1"/>
          </p:cNvSpPr>
          <p:nvPr>
            <p:ph type="title"/>
          </p:nvPr>
        </p:nvSpPr>
        <p:spPr/>
        <p:txBody>
          <a:bodyPr/>
          <a:lstStyle/>
          <a:p>
            <a:r>
              <a:rPr lang="en-US" altLang="en-US" dirty="0"/>
              <a:t>Sample Form</a:t>
            </a:r>
            <a:br>
              <a:rPr lang="en-US" altLang="en-US" dirty="0"/>
            </a:br>
            <a:endParaRPr lang="en-US" dirty="0"/>
          </a:p>
        </p:txBody>
      </p:sp>
      <p:sp>
        <p:nvSpPr>
          <p:cNvPr id="8192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6E7EFCF-DEC3-45BC-81DE-B301B50D0FC8}" type="slidenum">
              <a:rPr lang="en-US" altLang="en-US" sz="1400"/>
              <a:pPr>
                <a:spcBef>
                  <a:spcPct val="0"/>
                </a:spcBef>
                <a:buFontTx/>
                <a:buNone/>
              </a:pPr>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title="Image of hazard assessment sample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00203"/>
            <a:ext cx="82296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ChangeArrowheads="1"/>
          </p:cNvSpPr>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a:solidFill>
                  <a:schemeClr val="tx2"/>
                </a:solidFill>
              </a:rPr>
              <a:t>Forma </a:t>
            </a:r>
            <a:r>
              <a:rPr lang="en-US" altLang="en-US" sz="4000" b="1" dirty="0" err="1">
                <a:solidFill>
                  <a:schemeClr val="tx2"/>
                </a:solidFill>
              </a:rPr>
              <a:t>Muestra</a:t>
            </a:r>
            <a:endParaRPr lang="en-US" altLang="en-US" sz="4000" b="1" dirty="0">
              <a:solidFill>
                <a:schemeClr val="tx2"/>
              </a:solidFill>
            </a:endParaRPr>
          </a:p>
        </p:txBody>
      </p:sp>
      <p:sp>
        <p:nvSpPr>
          <p:cNvPr id="2" name="Title 1" hidden="1"/>
          <p:cNvSpPr>
            <a:spLocks noGrp="1"/>
          </p:cNvSpPr>
          <p:nvPr>
            <p:ph type="title"/>
          </p:nvPr>
        </p:nvSpPr>
        <p:spPr/>
        <p:txBody>
          <a:bodyPr/>
          <a:lstStyle/>
          <a:p>
            <a:r>
              <a:rPr lang="en-US" altLang="en-US" dirty="0"/>
              <a:t>Sample </a:t>
            </a:r>
            <a:r>
              <a:rPr lang="en-US" altLang="en-US" dirty="0" smtClean="0"/>
              <a:t>Form </a:t>
            </a:r>
            <a:r>
              <a:rPr lang="en-US" altLang="en-US" dirty="0"/>
              <a:t/>
            </a:r>
            <a:br>
              <a:rPr lang="en-US" altLang="en-US" dirty="0"/>
            </a:br>
            <a:endParaRPr lang="en-US" dirty="0"/>
          </a:p>
        </p:txBody>
      </p:sp>
      <p:sp>
        <p:nvSpPr>
          <p:cNvPr id="8397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5B1B90-8324-448A-96FE-8E4DFEA7403A}" type="slidenum">
              <a:rPr lang="en-US" altLang="en-US" sz="1400"/>
              <a:pPr>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304800"/>
            <a:ext cx="8229600" cy="1112838"/>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Custionario Sobre Riesgos y sus Controles</a:t>
            </a:r>
            <a:r>
              <a:rPr lang="en-US" altLang="en-US" sz="3600" smtClean="0"/>
              <a:t>	</a:t>
            </a:r>
          </a:p>
        </p:txBody>
      </p:sp>
      <p:sp>
        <p:nvSpPr>
          <p:cNvPr id="86019" name="Rectangle 3"/>
          <p:cNvSpPr>
            <a:spLocks noGrp="1" noChangeArrowheads="1"/>
          </p:cNvSpPr>
          <p:nvPr>
            <p:ph idx="1"/>
          </p:nvPr>
        </p:nvSpPr>
        <p:spPr/>
        <p:txBody>
          <a:bodyPr/>
          <a:lstStyle/>
          <a:p>
            <a:r>
              <a:rPr lang="en-US" altLang="en-US" smtClean="0"/>
              <a:t>QUIZ!</a:t>
            </a:r>
          </a:p>
          <a:p>
            <a:endParaRPr lang="en-US" altLang="en-US" smtClean="0"/>
          </a:p>
        </p:txBody>
      </p:sp>
      <p:grpSp>
        <p:nvGrpSpPr>
          <p:cNvPr id="86020" name="Group 5" title="Decorative image of hazards and hazard controls quiz slide"/>
          <p:cNvGrpSpPr>
            <a:grpSpLocks/>
          </p:cNvGrpSpPr>
          <p:nvPr/>
        </p:nvGrpSpPr>
        <p:grpSpPr bwMode="auto">
          <a:xfrm>
            <a:off x="495300" y="1397002"/>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¡Cuestionario!</a:t>
              </a:r>
            </a:p>
          </p:txBody>
        </p:sp>
      </p:grpSp>
      <p:sp>
        <p:nvSpPr>
          <p:cNvPr id="9" name="Rounded Rectangle 8" title="Decorative image of question marks on papers"/>
          <p:cNvSpPr/>
          <p:nvPr/>
        </p:nvSpPr>
        <p:spPr>
          <a:xfrm>
            <a:off x="901701" y="1811340"/>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602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E235BB-A428-456E-84C1-A7705F864278}" type="slidenum">
              <a:rPr lang="en-US" altLang="en-US" sz="1400">
                <a:solidFill>
                  <a:srgbClr val="000000"/>
                </a:solidFill>
              </a:rPr>
              <a:pPr>
                <a:spcBef>
                  <a:spcPct val="0"/>
                </a:spcBef>
                <a:buFontTx/>
                <a:buNone/>
              </a:pPr>
              <a:t>29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4763"/>
            <a:ext cx="8229600" cy="1143000"/>
          </a:xfrm>
        </p:spPr>
        <p:txBody>
          <a:bodyPr/>
          <a:lstStyle/>
          <a:p>
            <a:pPr algn="l"/>
            <a:r>
              <a:rPr lang="en-US" altLang="en-US" smtClean="0"/>
              <a:t>OSHA</a:t>
            </a:r>
          </a:p>
        </p:txBody>
      </p:sp>
      <p:pic>
        <p:nvPicPr>
          <p:cNvPr id="32772" name="Picture 5" descr="http://alliancepayroll.files.wordpress.com/2011/06/osha-logosvg1.png" title="Image of the OSH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905000"/>
            <a:ext cx="685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ED99021-5C1D-455B-B81F-CED6FB3691F5}" type="slidenum">
              <a:rPr lang="en-US" altLang="en-US" sz="1400"/>
              <a:pPr>
                <a:spcBef>
                  <a:spcPct val="0"/>
                </a:spcBef>
                <a:buFontTx/>
                <a:buNone/>
              </a:pPr>
              <a:t>3</a:t>
            </a:fld>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Análisis de Riesgos</a:t>
            </a:r>
          </a:p>
        </p:txBody>
      </p:sp>
      <p:pic>
        <p:nvPicPr>
          <p:cNvPr id="88067" name="Picture 2" descr="C:\Users\Tom\Desktop\My PIctures\Webite\Picture23.png" title="Photo of a worker we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425" y="1447803"/>
            <a:ext cx="6618288" cy="4422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425024D-D2BC-484D-BF85-8F961BB3FE07}" type="slidenum">
              <a:rPr lang="en-US" altLang="en-US" sz="1400">
                <a:solidFill>
                  <a:srgbClr val="000000"/>
                </a:solidFill>
              </a:rPr>
              <a:pPr>
                <a:spcBef>
                  <a:spcPct val="0"/>
                </a:spcBef>
                <a:buFontTx/>
                <a:buNone/>
              </a:pPr>
              <a:t>30</a:t>
            </a:fld>
            <a:endParaRPr lang="en-US" altLang="en-US" sz="1400">
              <a:solidFill>
                <a:srgbClr val="000000"/>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Análisis de Seguridad Laboral (JSA)</a:t>
            </a:r>
          </a:p>
        </p:txBody>
      </p:sp>
      <p:sp>
        <p:nvSpPr>
          <p:cNvPr id="9011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4A13BA1-3C6F-4CA9-B27E-852871D94CE2}" type="slidenum">
              <a:rPr lang="en-US" altLang="en-US" sz="1400">
                <a:solidFill>
                  <a:srgbClr val="000000"/>
                </a:solidFill>
              </a:rPr>
              <a:pPr algn="r" eaLnBrk="1" hangingPunct="1">
                <a:spcBef>
                  <a:spcPct val="0"/>
                </a:spcBef>
                <a:buFontTx/>
                <a:buNone/>
              </a:pPr>
              <a:t>31</a:t>
            </a:fld>
            <a:endParaRPr lang="en-US" altLang="en-US" sz="1400">
              <a:solidFill>
                <a:srgbClr val="000000"/>
              </a:solidFill>
            </a:endParaRPr>
          </a:p>
        </p:txBody>
      </p:sp>
      <p:pic>
        <p:nvPicPr>
          <p:cNvPr id="90116" name="Picture 5" title="Photo of a person working with me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000" y="1554166"/>
            <a:ext cx="6680200" cy="4008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011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30116D2-108C-4BB2-BC89-C1ED6123D5CC}" type="slidenum">
              <a:rPr lang="en-US" altLang="en-US" sz="1400">
                <a:solidFill>
                  <a:srgbClr val="000000"/>
                </a:solidFill>
              </a:rPr>
              <a:pPr>
                <a:spcBef>
                  <a:spcPct val="0"/>
                </a:spcBef>
                <a:buFontTx/>
                <a:buNone/>
              </a:pPr>
              <a:t>31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533400" y="304800"/>
            <a:ext cx="8229600" cy="1143000"/>
          </a:xfrm>
        </p:spPr>
        <p:txBody>
          <a:bodyPr/>
          <a:lstStyle/>
          <a:p>
            <a:pPr algn="l"/>
            <a:r>
              <a:rPr lang="en-US" altLang="en-US" sz="3600" smtClean="0"/>
              <a:t>Cuándo Se Debe Conducir un Análisis de Seguridad Laboral</a:t>
            </a:r>
          </a:p>
        </p:txBody>
      </p:sp>
      <p:pic>
        <p:nvPicPr>
          <p:cNvPr id="92164" name="Picture 2" title="Photo workers conducting a job safety an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717" y="1828800"/>
            <a:ext cx="7394575" cy="410368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A31116E-0023-41C2-95AB-84194E415CC9}" type="slidenum">
              <a:rPr lang="en-US" altLang="en-US" sz="1400">
                <a:solidFill>
                  <a:srgbClr val="000000"/>
                </a:solidFill>
              </a:rPr>
              <a:pPr>
                <a:spcBef>
                  <a:spcPct val="0"/>
                </a:spcBef>
                <a:buFontTx/>
                <a:buNone/>
              </a:pPr>
              <a:t>32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t>Cuándo de Acuerdo a la Naval</a:t>
            </a:r>
          </a:p>
        </p:txBody>
      </p:sp>
      <p:pic>
        <p:nvPicPr>
          <p:cNvPr id="94211" name="Content Placeholder 5" title="Photo of a Navy Ship"/>
          <p:cNvPicPr>
            <a:picLocks noGrp="1" noChangeAspect="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606429" y="1624013"/>
            <a:ext cx="7931151" cy="4449762"/>
          </a:xfrm>
          <a:ln>
            <a:solidFill>
              <a:schemeClr val="tx1"/>
            </a:solidFill>
            <a:miter lim="800000"/>
            <a:headEnd/>
            <a:tailEnd/>
          </a:ln>
        </p:spPr>
      </p:pic>
      <p:sp>
        <p:nvSpPr>
          <p:cNvPr id="9421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E929DEC-6148-4E33-9ABE-BA9144894A76}" type="slidenum">
              <a:rPr lang="en-US" altLang="en-US" sz="1400">
                <a:solidFill>
                  <a:srgbClr val="000000"/>
                </a:solidFill>
              </a:rPr>
              <a:pPr>
                <a:spcBef>
                  <a:spcPct val="0"/>
                </a:spcBef>
                <a:buFontTx/>
                <a:buNone/>
              </a:pPr>
              <a:t>33</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pPr algn="l"/>
            <a:r>
              <a:rPr lang="en-US" altLang="en-US" sz="3600" smtClean="0"/>
              <a:t>Los Beneficios de un Ejercicio de Análisis de Seguridad Laboral</a:t>
            </a:r>
          </a:p>
        </p:txBody>
      </p:sp>
      <p:pic>
        <p:nvPicPr>
          <p:cNvPr id="96260" name="Picture 3" title="Photo of a supervisor doing a job safety analy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752600"/>
            <a:ext cx="74676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626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683A0ED-3BF7-4E59-88AA-85B8648AC316}" type="slidenum">
              <a:rPr lang="en-US" altLang="en-US" sz="1400">
                <a:solidFill>
                  <a:srgbClr val="000000"/>
                </a:solidFill>
              </a:rPr>
              <a:pPr>
                <a:spcBef>
                  <a:spcPct val="0"/>
                </a:spcBef>
                <a:buFontTx/>
                <a:buNone/>
              </a:pPr>
              <a:t>34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p:cNvSpPr>
            <a:spLocks noGrp="1"/>
          </p:cNvSpPr>
          <p:nvPr>
            <p:ph type="title"/>
          </p:nvPr>
        </p:nvSpPr>
        <p:spPr/>
        <p:txBody>
          <a:bodyPr/>
          <a:lstStyle/>
          <a:p>
            <a:pPr algn="l"/>
            <a:r>
              <a:rPr lang="es-MX" altLang="en-US" sz="3600" dirty="0" smtClean="0"/>
              <a:t>Los Beneficios de un Ejercicio de Análisis de Seguridad Laboral </a:t>
            </a:r>
            <a:endParaRPr lang="en-US" altLang="en-US" sz="3600" dirty="0" smtClean="0"/>
          </a:p>
        </p:txBody>
      </p:sp>
      <p:pic>
        <p:nvPicPr>
          <p:cNvPr id="98308" name="Picture 6" title="Image of a J S A 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2800" y="1600200"/>
            <a:ext cx="7620000" cy="4535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830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17CD337-7E51-4C05-95F5-6AF2AF898EEB}" type="slidenum">
              <a:rPr lang="en-US" altLang="en-US" sz="1400">
                <a:solidFill>
                  <a:srgbClr val="000000"/>
                </a:solidFill>
              </a:rPr>
              <a:pPr>
                <a:spcBef>
                  <a:spcPct val="0"/>
                </a:spcBef>
                <a:buFontTx/>
                <a:buNone/>
              </a:pPr>
              <a:t>35</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p:txBody>
          <a:bodyPr/>
          <a:lstStyle/>
          <a:p>
            <a:pPr algn="l"/>
            <a:r>
              <a:rPr lang="en-US" altLang="en-US" smtClean="0"/>
              <a:t>¿Quién Conduce el Análisis de Seguridad Laboral?</a:t>
            </a:r>
          </a:p>
        </p:txBody>
      </p:sp>
      <p:pic>
        <p:nvPicPr>
          <p:cNvPr id="100356" name="Picture 2" title="Photo of workers conducting a J S 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741489"/>
            <a:ext cx="76200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D10759-EBBC-4EDD-B4E4-0FBCC5605D85}" type="slidenum">
              <a:rPr lang="en-US" altLang="en-US" sz="1400">
                <a:solidFill>
                  <a:srgbClr val="000000"/>
                </a:solidFill>
              </a:rPr>
              <a:pPr>
                <a:spcBef>
                  <a:spcPct val="0"/>
                </a:spcBef>
                <a:buFontTx/>
                <a:buNone/>
              </a:pPr>
              <a:t>36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p:cNvSpPr>
            <a:spLocks noGrp="1"/>
          </p:cNvSpPr>
          <p:nvPr>
            <p:ph type="title"/>
          </p:nvPr>
        </p:nvSpPr>
        <p:spPr/>
        <p:txBody>
          <a:bodyPr/>
          <a:lstStyle/>
          <a:p>
            <a:pPr algn="l"/>
            <a:r>
              <a:rPr lang="en-US" altLang="en-US" smtClean="0"/>
              <a:t>Los Cuatro Pasos Básicos</a:t>
            </a:r>
          </a:p>
        </p:txBody>
      </p:sp>
      <p:sp>
        <p:nvSpPr>
          <p:cNvPr id="10240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EEA6640-FDC4-48C6-A0E8-ABE2C74A3098}" type="slidenum">
              <a:rPr lang="en-US" altLang="en-US" sz="1400">
                <a:solidFill>
                  <a:srgbClr val="000000"/>
                </a:solidFill>
              </a:rPr>
              <a:pPr>
                <a:spcBef>
                  <a:spcPct val="0"/>
                </a:spcBef>
                <a:buFontTx/>
                <a:buNone/>
              </a:pPr>
              <a:t>37</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pPr algn="l"/>
            <a:r>
              <a:rPr lang="en-US" altLang="en-US" smtClean="0"/>
              <a:t>Seleccione el Trabajo</a:t>
            </a:r>
          </a:p>
        </p:txBody>
      </p:sp>
      <p:pic>
        <p:nvPicPr>
          <p:cNvPr id="104452" name="Picture 3" title="Image of an OSHA Form 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4" y="1752600"/>
            <a:ext cx="8148637"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445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598F406-C894-4326-942D-456F3C46E9EB}" type="slidenum">
              <a:rPr lang="en-US" altLang="en-US" sz="1400">
                <a:solidFill>
                  <a:srgbClr val="000000"/>
                </a:solidFill>
              </a:rPr>
              <a:pPr>
                <a:spcBef>
                  <a:spcPct val="0"/>
                </a:spcBef>
                <a:buFontTx/>
                <a:buNone/>
              </a:pPr>
              <a:t>38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Ejercicio de Análisis de Seguridad Laboral</a:t>
            </a:r>
          </a:p>
        </p:txBody>
      </p:sp>
      <p:sp>
        <p:nvSpPr>
          <p:cNvPr id="3" name="Content Placeholder 2"/>
          <p:cNvSpPr>
            <a:spLocks noGrp="1"/>
          </p:cNvSpPr>
          <p:nvPr>
            <p:ph sz="half" idx="1"/>
          </p:nvPr>
        </p:nvSpPr>
        <p:spPr>
          <a:xfrm>
            <a:off x="457200" y="1676403"/>
            <a:ext cx="8229600" cy="4449763"/>
          </a:xfrm>
        </p:spPr>
        <p:txBody>
          <a:bodyPr/>
          <a:lstStyle/>
          <a:p>
            <a:pPr marL="0" indent="0">
              <a:buFontTx/>
              <a:buNone/>
              <a:defRPr/>
            </a:pPr>
            <a:r>
              <a:rPr lang="en-US" dirty="0" smtClean="0"/>
              <a:t>1.  Seleccione el Trabajo______________ ________________________</a:t>
            </a:r>
          </a:p>
          <a:p>
            <a:pPr>
              <a:defRPr/>
            </a:pPr>
            <a:endParaRPr lang="en-US" dirty="0" smtClean="0"/>
          </a:p>
          <a:p>
            <a:pPr>
              <a:defRPr/>
            </a:pPr>
            <a:endParaRPr lang="en-US" dirty="0"/>
          </a:p>
        </p:txBody>
      </p:sp>
      <p:sp>
        <p:nvSpPr>
          <p:cNvPr id="1065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7CFF227-9F1C-4FBD-AB90-F803FEA27BBD}" type="slidenum">
              <a:rPr lang="en-US" altLang="en-US" sz="1400">
                <a:solidFill>
                  <a:srgbClr val="000000"/>
                </a:solidFill>
              </a:rPr>
              <a:pPr>
                <a:spcBef>
                  <a:spcPct val="0"/>
                </a:spcBef>
                <a:buFontTx/>
                <a:buNone/>
              </a:pPr>
              <a:t>39</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altLang="en-US" smtClean="0"/>
              <a:t>      OSHA Ejercicio</a:t>
            </a:r>
          </a:p>
        </p:txBody>
      </p:sp>
      <p:pic>
        <p:nvPicPr>
          <p:cNvPr id="34819" name="Picture 10" descr="DSCF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4" y="1905000"/>
            <a:ext cx="7032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01E568D-331C-46A0-9623-03F3CF026E9C}" type="slidenum">
              <a:rPr lang="en-US" altLang="en-US" sz="1400"/>
              <a:pPr>
                <a:spcBef>
                  <a:spcPct val="0"/>
                </a:spcBef>
                <a:buFontTx/>
                <a:buNone/>
              </a:pPr>
              <a:t>4</a:t>
            </a:fld>
            <a:endParaRPr lang="en-US" alt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p:txBody>
          <a:bodyPr/>
          <a:lstStyle/>
          <a:p>
            <a:pPr algn="l"/>
            <a:r>
              <a:rPr lang="en-US" altLang="en-US" smtClean="0"/>
              <a:t>Desglose el Trabajo</a:t>
            </a:r>
          </a:p>
        </p:txBody>
      </p:sp>
      <p:sp>
        <p:nvSpPr>
          <p:cNvPr id="10854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531E500-624F-4376-8F8E-1D42464CBB5C}" type="slidenum">
              <a:rPr lang="en-US" altLang="en-US" sz="1400">
                <a:solidFill>
                  <a:srgbClr val="000000"/>
                </a:solidFill>
              </a:rPr>
              <a:pPr>
                <a:spcBef>
                  <a:spcPct val="0"/>
                </a:spcBef>
                <a:buFontTx/>
                <a:buNone/>
              </a:pPr>
              <a:t>40</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
            <a:ext cx="9144000" cy="685799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Muestra: Desglose el Trabajo</a:t>
            </a:r>
          </a:p>
        </p:txBody>
      </p:sp>
      <p:sp>
        <p:nvSpPr>
          <p:cNvPr id="3" name="Content Placeholder 2"/>
          <p:cNvSpPr>
            <a:spLocks noGrp="1"/>
          </p:cNvSpPr>
          <p:nvPr>
            <p:ph sz="half" idx="1"/>
          </p:nvPr>
        </p:nvSpPr>
        <p:spPr>
          <a:xfrm>
            <a:off x="533400" y="1219203"/>
            <a:ext cx="8229600" cy="4449763"/>
          </a:xfrm>
        </p:spPr>
        <p:txBody>
          <a:bodyPr/>
          <a:lstStyle/>
          <a:p>
            <a:pPr marL="0" indent="0">
              <a:buFontTx/>
              <a:buNone/>
              <a:defRPr/>
            </a:pPr>
            <a:r>
              <a:rPr lang="en-US" dirty="0" smtClean="0"/>
              <a:t>1.  Identifique el Trabajo: </a:t>
            </a:r>
            <a:r>
              <a:rPr lang="en-US" sz="1600" dirty="0" smtClean="0"/>
              <a:t>Cargar remolque con paletas de material</a:t>
            </a:r>
          </a:p>
          <a:p>
            <a:pPr>
              <a:defRPr/>
            </a:pPr>
            <a:endParaRPr lang="en-US" sz="1600" dirty="0" smtClean="0"/>
          </a:p>
          <a:p>
            <a:pPr>
              <a:defRPr/>
            </a:pPr>
            <a:endParaRPr lang="en-US" dirty="0"/>
          </a:p>
        </p:txBody>
      </p:sp>
      <p:sp>
        <p:nvSpPr>
          <p:cNvPr id="1106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56627BC-0CC6-4138-B52C-A44E939654F5}" type="slidenum">
              <a:rPr lang="en-US" altLang="en-US" sz="1400">
                <a:solidFill>
                  <a:srgbClr val="000000"/>
                </a:solidFill>
              </a:rPr>
              <a:pPr>
                <a:spcBef>
                  <a:spcPct val="0"/>
                </a:spcBef>
                <a:buFontTx/>
                <a:buNone/>
              </a:pPr>
              <a:t>41</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3"/>
            <a:ext cx="9143999" cy="68579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Su Desglose del Trabajo</a:t>
            </a:r>
          </a:p>
        </p:txBody>
      </p:sp>
      <p:sp>
        <p:nvSpPr>
          <p:cNvPr id="3" name="Content Placeholder 2"/>
          <p:cNvSpPr>
            <a:spLocks noGrp="1"/>
          </p:cNvSpPr>
          <p:nvPr>
            <p:ph sz="half" idx="1"/>
          </p:nvPr>
        </p:nvSpPr>
        <p:spPr>
          <a:xfrm>
            <a:off x="457200" y="1676403"/>
            <a:ext cx="8229600" cy="4449763"/>
          </a:xfrm>
        </p:spPr>
        <p:txBody>
          <a:bodyPr/>
          <a:lstStyle/>
          <a:p>
            <a:pPr marL="0" indent="0">
              <a:buFontTx/>
              <a:buNone/>
              <a:defRPr/>
            </a:pPr>
            <a:r>
              <a:rPr lang="en-US" dirty="0" smtClean="0"/>
              <a:t>1. </a:t>
            </a:r>
            <a:r>
              <a:rPr lang="en-US" dirty="0"/>
              <a:t>Identifique el </a:t>
            </a:r>
            <a:r>
              <a:rPr lang="en-US" dirty="0" smtClean="0"/>
              <a:t>Trabajo:_____________________  </a:t>
            </a:r>
            <a:r>
              <a:rPr lang="en-US" sz="1800" dirty="0" smtClean="0"/>
              <a:t>___________________________________</a:t>
            </a:r>
          </a:p>
          <a:p>
            <a:pPr>
              <a:defRPr/>
            </a:pPr>
            <a:endParaRPr lang="en-US" dirty="0" smtClean="0"/>
          </a:p>
          <a:p>
            <a:pPr>
              <a:defRPr/>
            </a:pPr>
            <a:endParaRPr lang="en-US" dirty="0"/>
          </a:p>
        </p:txBody>
      </p:sp>
      <p:sp>
        <p:nvSpPr>
          <p:cNvPr id="1126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3B14537-F2CA-40AA-8F81-FA999B61426D}" type="slidenum">
              <a:rPr lang="en-US" altLang="en-US" sz="1400">
                <a:solidFill>
                  <a:srgbClr val="000000"/>
                </a:solidFill>
              </a:rPr>
              <a:pPr>
                <a:spcBef>
                  <a:spcPct val="0"/>
                </a:spcBef>
                <a:buFontTx/>
                <a:buNone/>
              </a:pPr>
              <a:t>42</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
          <p:cNvSpPr>
            <a:spLocks noGrp="1"/>
          </p:cNvSpPr>
          <p:nvPr>
            <p:ph type="title"/>
          </p:nvPr>
        </p:nvSpPr>
        <p:spPr/>
        <p:txBody>
          <a:bodyPr/>
          <a:lstStyle/>
          <a:p>
            <a:pPr algn="l"/>
            <a:r>
              <a:rPr lang="en-US" altLang="en-US" smtClean="0"/>
              <a:t>Usted Identifique los Riesgos</a:t>
            </a:r>
          </a:p>
        </p:txBody>
      </p:sp>
      <p:pic>
        <p:nvPicPr>
          <p:cNvPr id="114691"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38201" y="1371600"/>
            <a:ext cx="7127875"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3866E44-0194-4CD3-BBDE-E382BBE025FE}" type="slidenum">
              <a:rPr lang="en-US" altLang="en-US" sz="1400">
                <a:solidFill>
                  <a:srgbClr val="000000"/>
                </a:solidFill>
              </a:rPr>
              <a:pPr>
                <a:spcBef>
                  <a:spcPct val="0"/>
                </a:spcBef>
                <a:buFontTx/>
                <a:buNone/>
              </a:pPr>
              <a:t>43</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p:txBody>
          <a:bodyPr/>
          <a:lstStyle/>
          <a:p>
            <a:pPr algn="l"/>
            <a:r>
              <a:rPr lang="en-US" altLang="en-US" smtClean="0"/>
              <a:t>Preguntas que Ayudan a Identificar los Riesgos</a:t>
            </a:r>
          </a:p>
        </p:txBody>
      </p:sp>
      <p:pic>
        <p:nvPicPr>
          <p:cNvPr id="116739"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66801" y="1517650"/>
            <a:ext cx="6899275" cy="4425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D0F7A5E-F089-4A26-A23D-7F99EF03A860}" type="slidenum">
              <a:rPr lang="en-US" altLang="en-US" sz="1400">
                <a:solidFill>
                  <a:srgbClr val="000000"/>
                </a:solidFill>
              </a:rPr>
              <a:pPr>
                <a:spcBef>
                  <a:spcPct val="0"/>
                </a:spcBef>
                <a:buFontTx/>
                <a:buNone/>
              </a:pPr>
              <a:t>44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err="1" smtClean="0"/>
              <a:t>Usted</a:t>
            </a:r>
            <a:r>
              <a:rPr lang="en-US" altLang="en-US" dirty="0" smtClean="0"/>
              <a:t> </a:t>
            </a:r>
            <a:r>
              <a:rPr lang="en-US" altLang="en-US" dirty="0" err="1" smtClean="0"/>
              <a:t>Identifique</a:t>
            </a:r>
            <a:r>
              <a:rPr lang="en-US" altLang="en-US" dirty="0" smtClean="0"/>
              <a:t> </a:t>
            </a:r>
            <a:r>
              <a:rPr lang="en-US" altLang="en-US" dirty="0" err="1" smtClean="0"/>
              <a:t>los</a:t>
            </a:r>
            <a:r>
              <a:rPr lang="en-US" altLang="en-US" dirty="0" smtClean="0"/>
              <a:t> </a:t>
            </a:r>
            <a:r>
              <a:rPr lang="en-US" altLang="en-US" dirty="0" err="1" smtClean="0"/>
              <a:t>Riesgos</a:t>
            </a:r>
            <a:r>
              <a:rPr lang="en-US" altLang="en-US" dirty="0" smtClean="0"/>
              <a:t> </a:t>
            </a:r>
          </a:p>
        </p:txBody>
      </p:sp>
      <p:sp>
        <p:nvSpPr>
          <p:cNvPr id="3" name="Content Placeholder 2"/>
          <p:cNvSpPr>
            <a:spLocks noGrp="1"/>
          </p:cNvSpPr>
          <p:nvPr>
            <p:ph sz="half" idx="1"/>
          </p:nvPr>
        </p:nvSpPr>
        <p:spPr>
          <a:xfrm>
            <a:off x="457200" y="1676403"/>
            <a:ext cx="8229600" cy="4449763"/>
          </a:xfrm>
        </p:spPr>
        <p:txBody>
          <a:bodyPr/>
          <a:lstStyle/>
          <a:p>
            <a:pPr marL="0" indent="0">
              <a:buFontTx/>
              <a:buNone/>
              <a:defRPr/>
            </a:pPr>
            <a:r>
              <a:rPr lang="en-US" dirty="0" smtClean="0"/>
              <a:t>1.  Identifique el Trabajo______________ ________________________</a:t>
            </a:r>
          </a:p>
          <a:p>
            <a:pPr>
              <a:defRPr/>
            </a:pPr>
            <a:endParaRPr lang="en-US" dirty="0"/>
          </a:p>
        </p:txBody>
      </p:sp>
      <p:sp>
        <p:nvSpPr>
          <p:cNvPr id="1188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010E8C-D88C-425A-B567-BEA614BAC1ED}" type="slidenum">
              <a:rPr lang="en-US" altLang="en-US" sz="1400">
                <a:solidFill>
                  <a:srgbClr val="000000"/>
                </a:solidFill>
              </a:rPr>
              <a:pPr>
                <a:spcBef>
                  <a:spcPct val="0"/>
                </a:spcBef>
                <a:buFontTx/>
                <a:buNone/>
              </a:pPr>
              <a:t>45</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p:txBody>
          <a:bodyPr/>
          <a:lstStyle/>
          <a:p>
            <a:pPr algn="l"/>
            <a:r>
              <a:rPr lang="en-US" altLang="en-US" smtClean="0"/>
              <a:t>Determine la Protección</a:t>
            </a:r>
          </a:p>
        </p:txBody>
      </p:sp>
      <p:pic>
        <p:nvPicPr>
          <p:cNvPr id="120835" name="Picture 2" title="Image of Hierarchy of Control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5" y="1600200"/>
            <a:ext cx="7866063"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F96829-C07D-4DE0-B0ED-1226630801AF}" type="slidenum">
              <a:rPr lang="en-US" altLang="en-US" sz="1400">
                <a:solidFill>
                  <a:srgbClr val="000000"/>
                </a:solidFill>
              </a:rPr>
              <a:pPr>
                <a:spcBef>
                  <a:spcPct val="0"/>
                </a:spcBef>
                <a:buFontTx/>
                <a:buNone/>
              </a:pPr>
              <a:t>46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Usted Determine la Protección</a:t>
            </a:r>
          </a:p>
        </p:txBody>
      </p:sp>
      <p:sp>
        <p:nvSpPr>
          <p:cNvPr id="3" name="Content Placeholder 2"/>
          <p:cNvSpPr>
            <a:spLocks noGrp="1"/>
          </p:cNvSpPr>
          <p:nvPr>
            <p:ph sz="half" idx="1"/>
          </p:nvPr>
        </p:nvSpPr>
        <p:spPr>
          <a:xfrm>
            <a:off x="457200" y="1676403"/>
            <a:ext cx="8229600" cy="4449763"/>
          </a:xfrm>
        </p:spPr>
        <p:txBody>
          <a:bodyPr/>
          <a:lstStyle/>
          <a:p>
            <a:pPr marL="0" indent="0">
              <a:buFontTx/>
              <a:buNone/>
              <a:defRPr/>
            </a:pPr>
            <a:r>
              <a:rPr lang="en-US" dirty="0" smtClean="0"/>
              <a:t>1.  Identifique el Trabajo_______________ ________________________</a:t>
            </a:r>
          </a:p>
          <a:p>
            <a:pPr>
              <a:defRPr/>
            </a:pPr>
            <a:endParaRPr lang="en-US" dirty="0" smtClean="0"/>
          </a:p>
          <a:p>
            <a:pPr>
              <a:defRPr/>
            </a:pPr>
            <a:endParaRPr lang="en-US" dirty="0"/>
          </a:p>
        </p:txBody>
      </p:sp>
      <p:sp>
        <p:nvSpPr>
          <p:cNvPr id="1229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F7C8623-7D38-4B2A-8405-551D8105FDEB}" type="slidenum">
              <a:rPr lang="en-US" altLang="en-US" sz="1400">
                <a:solidFill>
                  <a:srgbClr val="000000"/>
                </a:solidFill>
              </a:rPr>
              <a:pPr>
                <a:spcBef>
                  <a:spcPct val="0"/>
                </a:spcBef>
                <a:buFontTx/>
                <a:buNone/>
              </a:pPr>
              <a:t>47</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536575"/>
            <a:ext cx="8229600" cy="685800"/>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z="3900" smtClean="0"/>
              <a:t>Análisis de Seguridad Laboral</a:t>
            </a:r>
          </a:p>
        </p:txBody>
      </p:sp>
      <p:sp>
        <p:nvSpPr>
          <p:cNvPr id="124931" name="Rectangle 3"/>
          <p:cNvSpPr>
            <a:spLocks noGrp="1" noChangeArrowheads="1"/>
          </p:cNvSpPr>
          <p:nvPr>
            <p:ph idx="1"/>
          </p:nvPr>
        </p:nvSpPr>
        <p:spPr/>
        <p:txBody>
          <a:bodyPr/>
          <a:lstStyle/>
          <a:p>
            <a:r>
              <a:rPr lang="en-US" altLang="en-US" smtClean="0"/>
              <a:t>QUIZ!</a:t>
            </a:r>
          </a:p>
          <a:p>
            <a:endParaRPr lang="en-US" altLang="en-US" smtClean="0"/>
          </a:p>
        </p:txBody>
      </p:sp>
      <p:grpSp>
        <p:nvGrpSpPr>
          <p:cNvPr id="124932" name="Group 5" title="Image of a Job Safety Analysis Quiz slide"/>
          <p:cNvGrpSpPr>
            <a:grpSpLocks/>
          </p:cNvGrpSpPr>
          <p:nvPr/>
        </p:nvGrpSpPr>
        <p:grpSpPr bwMode="auto">
          <a:xfrm>
            <a:off x="495300" y="1397002"/>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5300" dirty="0">
                  <a:solidFill>
                    <a:srgbClr val="FFFFFF"/>
                  </a:solidFill>
                </a:rPr>
                <a:t>¡CUESTIONARIO!</a:t>
              </a:r>
            </a:p>
          </p:txBody>
        </p:sp>
      </p:grpSp>
      <p:sp>
        <p:nvSpPr>
          <p:cNvPr id="9" name="Rounded Rectangle 8" title="Decorative image of question marks on papers"/>
          <p:cNvSpPr/>
          <p:nvPr/>
        </p:nvSpPr>
        <p:spPr>
          <a:xfrm>
            <a:off x="901701" y="1811340"/>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93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99B2CF3-ED87-44B0-BCAC-E6F38F1A1300}" type="slidenum">
              <a:rPr lang="en-US" altLang="en-US" sz="1400">
                <a:solidFill>
                  <a:srgbClr val="000000"/>
                </a:solidFill>
              </a:rPr>
              <a:pPr>
                <a:spcBef>
                  <a:spcPct val="0"/>
                </a:spcBef>
                <a:buFontTx/>
                <a:buNone/>
              </a:pPr>
              <a:t>48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C41A466-5021-49F1-BCFC-62E781FF9A59}" type="slidenum">
              <a:rPr lang="en-US" altLang="en-US" sz="1400"/>
              <a:pPr algn="r" eaLnBrk="1" hangingPunct="1">
                <a:spcBef>
                  <a:spcPct val="0"/>
                </a:spcBef>
                <a:buFontTx/>
                <a:buNone/>
              </a:pPr>
              <a:t>5</a:t>
            </a:fld>
            <a:endParaRPr lang="en-US" altLang="en-US" sz="1400"/>
          </a:p>
        </p:txBody>
      </p:sp>
      <p:pic>
        <p:nvPicPr>
          <p:cNvPr id="36867" name="Picture 10" descr="MPj04067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3"/>
            <a:ext cx="6553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2"/>
          <p:cNvSpPr txBox="1">
            <a:spLocks noChangeArrowheads="1"/>
          </p:cNvSpPr>
          <p:nvPr/>
        </p:nvSpPr>
        <p:spPr bwMode="auto">
          <a:xfrm>
            <a:off x="685800" y="762003"/>
            <a:ext cx="754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dirty="0">
                <a:cs typeface="Arial" charset="0"/>
              </a:rPr>
              <a:t>OSHA</a:t>
            </a:r>
            <a:r>
              <a:rPr lang="en-US" altLang="en-US" sz="4000" b="1" dirty="0">
                <a:solidFill>
                  <a:srgbClr val="000066"/>
                </a:solidFill>
                <a:cs typeface="Arial" charset="0"/>
              </a:rPr>
              <a:t> </a:t>
            </a:r>
          </a:p>
        </p:txBody>
      </p:sp>
      <p:sp>
        <p:nvSpPr>
          <p:cNvPr id="2" name="Title 1" hidden="1"/>
          <p:cNvSpPr>
            <a:spLocks noGrp="1"/>
          </p:cNvSpPr>
          <p:nvPr>
            <p:ph type="title"/>
          </p:nvPr>
        </p:nvSpPr>
        <p:spPr/>
        <p:txBody>
          <a:bodyPr/>
          <a:lstStyle/>
          <a:p>
            <a:r>
              <a:rPr lang="en-US" altLang="en-US" dirty="0" smtClean="0">
                <a:cs typeface="Arial" charset="0"/>
              </a:rPr>
              <a:t>OSHA  </a:t>
            </a:r>
            <a:endParaRPr lang="en-US" dirty="0"/>
          </a:p>
        </p:txBody>
      </p:sp>
      <p:sp>
        <p:nvSpPr>
          <p:cNvPr id="3686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38928E0-97ED-4A82-89E1-39B0CEFC7DD2}" type="slidenum">
              <a:rPr lang="en-US" altLang="en-US" sz="1400"/>
              <a:pPr>
                <a:spcBef>
                  <a:spcPct val="0"/>
                </a:spcBef>
                <a:buFontTx/>
                <a:buNone/>
              </a:pPr>
              <a:t>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F1F613B-A960-4A1D-832B-D7E2FC958113}" type="slidenum">
              <a:rPr lang="en-US" altLang="en-US" sz="1400"/>
              <a:pPr algn="r" eaLnBrk="1" hangingPunct="1">
                <a:spcBef>
                  <a:spcPct val="0"/>
                </a:spcBef>
                <a:buFontTx/>
                <a:buNone/>
              </a:pPr>
              <a:t>6</a:t>
            </a:fld>
            <a:endParaRPr lang="en-US" altLang="en-US" sz="1400"/>
          </a:p>
        </p:txBody>
      </p:sp>
      <p:sp>
        <p:nvSpPr>
          <p:cNvPr id="38915" name="Text Box 2"/>
          <p:cNvSpPr txBox="1">
            <a:spLocks noChangeArrowheads="1"/>
          </p:cNvSpPr>
          <p:nvPr/>
        </p:nvSpPr>
        <p:spPr bwMode="auto">
          <a:xfrm>
            <a:off x="685800" y="762003"/>
            <a:ext cx="754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dirty="0">
                <a:cs typeface="Arial" charset="0"/>
              </a:rPr>
              <a:t>OSHA</a:t>
            </a:r>
            <a:r>
              <a:rPr lang="en-US" altLang="en-US" sz="4000" b="1" dirty="0">
                <a:solidFill>
                  <a:srgbClr val="000066"/>
                </a:solidFill>
                <a:cs typeface="Arial" charset="0"/>
              </a:rPr>
              <a:t> </a:t>
            </a:r>
          </a:p>
        </p:txBody>
      </p:sp>
      <p:pic>
        <p:nvPicPr>
          <p:cNvPr id="38916" name="Picture 12" descr="MPj040903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410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smtClean="0">
                <a:cs typeface="Arial" charset="0"/>
              </a:rPr>
              <a:t>OSHA </a:t>
            </a:r>
            <a:endParaRPr lang="en-US" dirty="0"/>
          </a:p>
        </p:txBody>
      </p:sp>
      <p:sp>
        <p:nvSpPr>
          <p:cNvPr id="3891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D6E435-A44E-438B-B11A-966C2C4E32AB}" type="slidenum">
              <a:rPr lang="en-US" altLang="en-US" sz="1400"/>
              <a:pPr>
                <a:spcBef>
                  <a:spcPct val="0"/>
                </a:spcBef>
                <a:buFontTx/>
                <a:buNone/>
              </a:pPr>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altLang="en-US" dirty="0" smtClean="0"/>
              <a:t>OSHA   </a:t>
            </a:r>
          </a:p>
        </p:txBody>
      </p:sp>
      <p:pic>
        <p:nvPicPr>
          <p:cNvPr id="40963" name="Picture 2" descr="http://allthingsd.com/files/2012/04/pinkslip-1.jpeg" title="Photo of a pink sl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5" y="1654178"/>
            <a:ext cx="54895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163" y="1143002"/>
            <a:ext cx="26654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79D5A5D-D6C0-4345-AD21-B91884AB8765}" type="slidenum">
              <a:rPr lang="en-US" altLang="en-US" sz="1400"/>
              <a:pPr>
                <a:spcBef>
                  <a:spcPct val="0"/>
                </a:spcBef>
                <a:buFontTx/>
                <a:buNone/>
              </a:pPr>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altLang="en-US" dirty="0" smtClean="0"/>
              <a:t>OSHA    </a:t>
            </a:r>
          </a:p>
        </p:txBody>
      </p:sp>
      <p:pic>
        <p:nvPicPr>
          <p:cNvPr id="43011" name="Picture 9" title="Image of the OSHA websi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600203"/>
            <a:ext cx="64008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4779389-ACFA-4D77-9E03-5E9BD1E6F486}" type="slidenum">
              <a:rPr lang="en-US" altLang="en-US" sz="1400"/>
              <a:pPr>
                <a:spcBef>
                  <a:spcPct val="0"/>
                </a:spcBef>
                <a:buFontTx/>
                <a:buNone/>
              </a:pPr>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8229600" cy="1143000"/>
          </a:xfrm>
        </p:spPr>
        <p:txBody>
          <a:bodyPr/>
          <a:lstStyle/>
          <a:p>
            <a:pPr algn="l" eaLnBrk="1" hangingPunct="1"/>
            <a:r>
              <a:rPr lang="en-US" altLang="en-US" smtClean="0"/>
              <a:t>OSHA Ejercicio</a:t>
            </a:r>
            <a:br>
              <a:rPr lang="en-US" altLang="en-US" smtClean="0"/>
            </a:br>
            <a:endParaRPr lang="en-US" altLang="en-US" smtClean="0"/>
          </a:p>
        </p:txBody>
      </p:sp>
      <p:sp>
        <p:nvSpPr>
          <p:cNvPr id="176131" name="Rectangle 3"/>
          <p:cNvSpPr>
            <a:spLocks noGrp="1" noChangeArrowheads="1"/>
          </p:cNvSpPr>
          <p:nvPr>
            <p:ph idx="1"/>
          </p:nvPr>
        </p:nvSpPr>
        <p:spPr>
          <a:solidFill>
            <a:schemeClr val="bg1"/>
          </a:solidFill>
        </p:spPr>
        <p:txBody>
          <a:bodyPr/>
          <a:lstStyle/>
          <a:p>
            <a:pPr eaLnBrk="1" hangingPunct="1">
              <a:defRPr/>
            </a:pPr>
            <a:r>
              <a:rPr lang="en-US" sz="2800" dirty="0" smtClean="0"/>
              <a:t>¡Desconcierte a la clase!</a:t>
            </a:r>
          </a:p>
          <a:p>
            <a:pPr eaLnBrk="1" hangingPunct="1">
              <a:defRPr/>
            </a:pPr>
            <a:endParaRPr lang="en-US" sz="2800" dirty="0"/>
          </a:p>
          <a:p>
            <a:pPr marL="0" indent="0" eaLnBrk="1" hangingPunct="1">
              <a:buFontTx/>
              <a:buNone/>
              <a:defRPr/>
            </a:pPr>
            <a:r>
              <a:rPr lang="es-MX" sz="2800" dirty="0"/>
              <a:t>Con un compañero, escriba dos preguntas de esta sección que usted cree que </a:t>
            </a:r>
            <a:r>
              <a:rPr lang="es-MX" sz="2800" dirty="0" smtClean="0"/>
              <a:t>desafiarán al </a:t>
            </a:r>
            <a:r>
              <a:rPr lang="es-MX" sz="2800" dirty="0"/>
              <a:t>resto de la clase </a:t>
            </a:r>
            <a:r>
              <a:rPr lang="es-MX" sz="2800" dirty="0" smtClean="0"/>
              <a:t>en </a:t>
            </a:r>
            <a:r>
              <a:rPr lang="es-MX" sz="2800" dirty="0"/>
              <a:t>responder correctamente. (¡Las preguntas deben ser razonables! Si su instructor no puede responder, ¡no cuenta!)</a:t>
            </a:r>
            <a:endParaRPr lang="en-US" sz="2800" dirty="0" smtClean="0"/>
          </a:p>
        </p:txBody>
      </p:sp>
      <p:sp>
        <p:nvSpPr>
          <p:cNvPr id="450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99F4D63-2998-4A66-8B97-EA15C4907DB3}" type="slidenum">
              <a:rPr lang="en-US" altLang="en-US" sz="1400"/>
              <a:pPr>
                <a:spcBef>
                  <a:spcPct val="0"/>
                </a:spcBef>
                <a:buFontTx/>
                <a:buNone/>
              </a:pPr>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7381</TotalTime>
  <Words>4571</Words>
  <Application>Microsoft Office PowerPoint</Application>
  <PresentationFormat>On-screen Show (4:3)</PresentationFormat>
  <Paragraphs>649</Paragraphs>
  <Slides>48</Slides>
  <Notes>48</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Default Design</vt:lpstr>
      <vt:lpstr>1_Default Design</vt:lpstr>
      <vt:lpstr>2_Default Design</vt:lpstr>
      <vt:lpstr>3_Default Design</vt:lpstr>
      <vt:lpstr>4_Default Design</vt:lpstr>
      <vt:lpstr>Hazard Assessment JSA Training Manual</vt:lpstr>
      <vt:lpstr>Objetivos del Curso</vt:lpstr>
      <vt:lpstr>OSHA</vt:lpstr>
      <vt:lpstr>      OSHA Ejercicio</vt:lpstr>
      <vt:lpstr>OSHA  </vt:lpstr>
      <vt:lpstr>OSHA </vt:lpstr>
      <vt:lpstr>OSHA   </vt:lpstr>
      <vt:lpstr>OSHA    </vt:lpstr>
      <vt:lpstr>OSHA Ejercicio </vt:lpstr>
      <vt:lpstr>Introducción</vt:lpstr>
      <vt:lpstr>Definitions </vt:lpstr>
      <vt:lpstr>Definiciones Continuación</vt:lpstr>
      <vt:lpstr>Riesgos y Peligros</vt:lpstr>
      <vt:lpstr>Ejercicio sobre Riesgos y Peligros</vt:lpstr>
      <vt:lpstr>Gravedad</vt:lpstr>
      <vt:lpstr> Evaluación de Riesgos  </vt:lpstr>
      <vt:lpstr>Custionario Sobre la Introducción </vt:lpstr>
      <vt:lpstr>Riesgos y Controles</vt:lpstr>
      <vt:lpstr>   Riesgos en el Astillero</vt:lpstr>
      <vt:lpstr>  Eliminación/Substitución</vt:lpstr>
      <vt:lpstr>  Controles de Ingeniería</vt:lpstr>
      <vt:lpstr>  Controles Administrativos</vt:lpstr>
      <vt:lpstr>Equipo de Protección Personal</vt:lpstr>
      <vt:lpstr>Jerarquía de controles de OSHA</vt:lpstr>
      <vt:lpstr>Ejercicio Sobre Controles de Riegos</vt:lpstr>
      <vt:lpstr> Ejercicio Sobre Riesgos y Controles</vt:lpstr>
      <vt:lpstr>Sample Form </vt:lpstr>
      <vt:lpstr>Sample Form  </vt:lpstr>
      <vt:lpstr>Custionario Sobre Riesgos y sus Controles </vt:lpstr>
      <vt:lpstr>Análisis de Riesgos</vt:lpstr>
      <vt:lpstr>Análisis de Seguridad Laboral (JSA)</vt:lpstr>
      <vt:lpstr>Cuándo Se Debe Conducir un Análisis de Seguridad Laboral</vt:lpstr>
      <vt:lpstr>Cuándo de Acuerdo a la Naval</vt:lpstr>
      <vt:lpstr>Los Beneficios de un Ejercicio de Análisis de Seguridad Laboral</vt:lpstr>
      <vt:lpstr>Los Beneficios de un Ejercicio de Análisis de Seguridad Laboral </vt:lpstr>
      <vt:lpstr>¿Quién Conduce el Análisis de Seguridad Laboral?</vt:lpstr>
      <vt:lpstr>Los Cuatro Pasos Básicos</vt:lpstr>
      <vt:lpstr>Seleccione el Trabajo</vt:lpstr>
      <vt:lpstr>Ejercicio de Análisis de Seguridad Laboral</vt:lpstr>
      <vt:lpstr>Desglose el Trabajo</vt:lpstr>
      <vt:lpstr>Muestra: Desglose el Trabajo</vt:lpstr>
      <vt:lpstr>Su Desglose del Trabajo</vt:lpstr>
      <vt:lpstr>Usted Identifique los Riesgos</vt:lpstr>
      <vt:lpstr>Preguntas que Ayudan a Identificar los Riesgos</vt:lpstr>
      <vt:lpstr>Usted Identifique los Riesgos </vt:lpstr>
      <vt:lpstr>Determine la Protección</vt:lpstr>
      <vt:lpstr>Usted Determine la Protección</vt:lpstr>
      <vt:lpstr>Análisis de Seguridad Laboral</vt:lpstr>
    </vt:vector>
  </TitlesOfParts>
  <Company>QTS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Owner</dc:creator>
  <cp:lastModifiedBy>Jozwiak, Michael - OSHA CTR</cp:lastModifiedBy>
  <cp:revision>400</cp:revision>
  <cp:lastPrinted>2016-12-24T17:51:13Z</cp:lastPrinted>
  <dcterms:created xsi:type="dcterms:W3CDTF">2009-10-20T22:52:57Z</dcterms:created>
  <dcterms:modified xsi:type="dcterms:W3CDTF">2018-06-07T22:10:46Z</dcterms:modified>
</cp:coreProperties>
</file>