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4" r:id="rId16"/>
    <p:sldId id="275" r:id="rId17"/>
    <p:sldId id="276" r:id="rId18"/>
    <p:sldId id="277" r:id="rId19"/>
    <p:sldId id="278" r:id="rId20"/>
    <p:sldId id="279" r:id="rId21"/>
    <p:sldId id="280" r:id="rId22"/>
    <p:sldId id="281" r:id="rId23"/>
    <p:sldId id="282" r:id="rId24"/>
    <p:sldId id="283"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5991" autoAdjust="0"/>
  </p:normalViewPr>
  <p:slideViewPr>
    <p:cSldViewPr snapToGrid="0">
      <p:cViewPr varScale="1">
        <p:scale>
          <a:sx n="99" d="100"/>
          <a:sy n="99" d="100"/>
        </p:scale>
        <p:origin x="74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08" tIns="46654" rIns="93308" bIns="46654"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5455"/>
          </a:xfrm>
          <a:prstGeom prst="rect">
            <a:avLst/>
          </a:prstGeom>
        </p:spPr>
        <p:txBody>
          <a:bodyPr vert="horz" lIns="93308" tIns="46654" rIns="93308" bIns="46654" rtlCol="0"/>
          <a:lstStyle>
            <a:lvl1pPr algn="r">
              <a:defRPr sz="1200"/>
            </a:lvl1pPr>
          </a:lstStyle>
          <a:p>
            <a:endParaRPr lang="en-US"/>
          </a:p>
        </p:txBody>
      </p:sp>
      <p:sp>
        <p:nvSpPr>
          <p:cNvPr id="4" name="Footer Placeholder 3"/>
          <p:cNvSpPr>
            <a:spLocks noGrp="1"/>
          </p:cNvSpPr>
          <p:nvPr>
            <p:ph type="ftr" sz="quarter" idx="2"/>
          </p:nvPr>
        </p:nvSpPr>
        <p:spPr>
          <a:xfrm>
            <a:off x="0" y="8842032"/>
            <a:ext cx="3043343" cy="465455"/>
          </a:xfrm>
          <a:prstGeom prst="rect">
            <a:avLst/>
          </a:prstGeom>
        </p:spPr>
        <p:txBody>
          <a:bodyPr vert="horz" lIns="93308" tIns="46654" rIns="93308" bIns="46654"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2"/>
            <a:ext cx="3043343" cy="465455"/>
          </a:xfrm>
          <a:prstGeom prst="rect">
            <a:avLst/>
          </a:prstGeom>
        </p:spPr>
        <p:txBody>
          <a:bodyPr vert="horz" lIns="93308" tIns="46654" rIns="93308" bIns="46654" rtlCol="0" anchor="b"/>
          <a:lstStyle>
            <a:lvl1pPr algn="r">
              <a:defRPr sz="1200"/>
            </a:lvl1pPr>
          </a:lstStyle>
          <a:p>
            <a:fld id="{1CF3B159-C6EF-4A55-AB65-3328B075400F}" type="slidenum">
              <a:rPr lang="en-US" smtClean="0"/>
              <a:t>‹#›</a:t>
            </a:fld>
            <a:endParaRPr lang="en-US"/>
          </a:p>
        </p:txBody>
      </p:sp>
    </p:spTree>
    <p:extLst>
      <p:ext uri="{BB962C8B-B14F-4D97-AF65-F5344CB8AC3E}">
        <p14:creationId xmlns:p14="http://schemas.microsoft.com/office/powerpoint/2010/main" val="41658545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343" cy="467071"/>
          </a:xfrm>
          <a:prstGeom prst="rect">
            <a:avLst/>
          </a:prstGeom>
        </p:spPr>
        <p:txBody>
          <a:bodyPr vert="horz" lIns="93308" tIns="46654" rIns="93308" bIns="46654" rtlCol="0"/>
          <a:lstStyle>
            <a:lvl1pPr algn="l">
              <a:defRPr sz="1200"/>
            </a:lvl1pPr>
          </a:lstStyle>
          <a:p>
            <a:endParaRPr lang="en-US"/>
          </a:p>
        </p:txBody>
      </p:sp>
      <p:sp>
        <p:nvSpPr>
          <p:cNvPr id="3" name="Date Placeholder 2"/>
          <p:cNvSpPr>
            <a:spLocks noGrp="1"/>
          </p:cNvSpPr>
          <p:nvPr>
            <p:ph type="dt" idx="1"/>
          </p:nvPr>
        </p:nvSpPr>
        <p:spPr>
          <a:xfrm>
            <a:off x="3978133" y="3"/>
            <a:ext cx="3043343" cy="467071"/>
          </a:xfrm>
          <a:prstGeom prst="rect">
            <a:avLst/>
          </a:prstGeom>
        </p:spPr>
        <p:txBody>
          <a:bodyPr vert="horz" lIns="93308" tIns="46654" rIns="93308" bIns="46654" rtlCol="0"/>
          <a:lstStyle>
            <a:lvl1pPr algn="r">
              <a:defRPr sz="1200"/>
            </a:lvl1pPr>
          </a:lstStyle>
          <a:p>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08" tIns="46654" rIns="93308" bIns="46654" rtlCol="0" anchor="ctr"/>
          <a:lstStyle/>
          <a:p>
            <a:endParaRPr lang="en-US"/>
          </a:p>
        </p:txBody>
      </p:sp>
      <p:sp>
        <p:nvSpPr>
          <p:cNvPr id="5" name="Notes Placeholder 4"/>
          <p:cNvSpPr>
            <a:spLocks noGrp="1"/>
          </p:cNvSpPr>
          <p:nvPr>
            <p:ph type="body" sz="quarter" idx="3"/>
          </p:nvPr>
        </p:nvSpPr>
        <p:spPr>
          <a:xfrm>
            <a:off x="702310" y="4480004"/>
            <a:ext cx="5618480" cy="3665460"/>
          </a:xfrm>
          <a:prstGeom prst="rect">
            <a:avLst/>
          </a:prstGeom>
        </p:spPr>
        <p:txBody>
          <a:bodyPr vert="horz" lIns="93308" tIns="46654" rIns="93308" bIns="4665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2"/>
            <a:ext cx="3043343" cy="467069"/>
          </a:xfrm>
          <a:prstGeom prst="rect">
            <a:avLst/>
          </a:prstGeom>
        </p:spPr>
        <p:txBody>
          <a:bodyPr vert="horz" lIns="93308" tIns="46654" rIns="93308" bIns="46654"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2"/>
            <a:ext cx="3043343" cy="467069"/>
          </a:xfrm>
          <a:prstGeom prst="rect">
            <a:avLst/>
          </a:prstGeom>
        </p:spPr>
        <p:txBody>
          <a:bodyPr vert="horz" lIns="93308" tIns="46654" rIns="93308" bIns="46654" rtlCol="0" anchor="b"/>
          <a:lstStyle>
            <a:lvl1pPr algn="r">
              <a:defRPr sz="1200"/>
            </a:lvl1pPr>
          </a:lstStyle>
          <a:p>
            <a:fld id="{BAF63E84-1F84-4BE7-A086-F5318D39B6B1}" type="slidenum">
              <a:rPr lang="en-US" smtClean="0"/>
              <a:t>‹#›</a:t>
            </a:fld>
            <a:endParaRPr lang="en-US"/>
          </a:p>
        </p:txBody>
      </p:sp>
    </p:spTree>
    <p:extLst>
      <p:ext uri="{BB962C8B-B14F-4D97-AF65-F5344CB8AC3E}">
        <p14:creationId xmlns:p14="http://schemas.microsoft.com/office/powerpoint/2010/main" val="367789690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58124" indent="-291586">
              <a:defRPr>
                <a:solidFill>
                  <a:schemeClr val="tx1"/>
                </a:solidFill>
                <a:latin typeface="Tahoma" panose="020B0604030504040204" pitchFamily="34" charset="0"/>
                <a:cs typeface="Arial" panose="020B0604020202020204" pitchFamily="34" charset="0"/>
              </a:defRPr>
            </a:lvl2pPr>
            <a:lvl3pPr marL="1166345" indent="-233268">
              <a:defRPr>
                <a:solidFill>
                  <a:schemeClr val="tx1"/>
                </a:solidFill>
                <a:latin typeface="Tahoma" panose="020B0604030504040204" pitchFamily="34" charset="0"/>
                <a:cs typeface="Arial" panose="020B0604020202020204" pitchFamily="34" charset="0"/>
              </a:defRPr>
            </a:lvl3pPr>
            <a:lvl4pPr marL="1632883" indent="-233268">
              <a:defRPr>
                <a:solidFill>
                  <a:schemeClr val="tx1"/>
                </a:solidFill>
                <a:latin typeface="Tahoma" panose="020B0604030504040204" pitchFamily="34" charset="0"/>
                <a:cs typeface="Arial" panose="020B0604020202020204" pitchFamily="34" charset="0"/>
              </a:defRPr>
            </a:lvl4pPr>
            <a:lvl5pPr marL="2099421" indent="-233268">
              <a:defRPr>
                <a:solidFill>
                  <a:schemeClr val="tx1"/>
                </a:solidFill>
                <a:latin typeface="Tahoma" panose="020B0604030504040204" pitchFamily="34" charset="0"/>
                <a:cs typeface="Arial" panose="020B0604020202020204" pitchFamily="34" charset="0"/>
              </a:defRPr>
            </a:lvl5pPr>
            <a:lvl6pPr marL="2565958"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32496"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9034"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65571"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BD8AF7E-788D-403C-B101-7A97A1D04EC8}" type="slidenum">
              <a:rPr lang="es-MX" altLang="en-US" smtClean="0">
                <a:latin typeface="Arial" panose="020B0604020202020204" pitchFamily="34" charset="0"/>
              </a:rPr>
              <a:pPr/>
              <a:t>1</a:t>
            </a:fld>
            <a:endParaRPr lang="es-MX" altLang="en-US" smtClean="0">
              <a:latin typeface="Arial" panose="020B060402020202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1086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US" altLang="en-US" u="sng" smtClean="0">
                <a:latin typeface="Arial" panose="020B0604020202020204" pitchFamily="34" charset="0"/>
                <a:cs typeface="Arial" panose="020B0604020202020204" pitchFamily="34" charset="0"/>
              </a:rPr>
              <a:t>Learning Objectives </a:t>
            </a:r>
            <a:r>
              <a:rPr lang="en-US" altLang="en-US" smtClean="0">
                <a:latin typeface="Arial" panose="020B0604020202020204" pitchFamily="34" charset="0"/>
                <a:cs typeface="Arial" panose="020B0604020202020204" pitchFamily="34" charset="0"/>
              </a:rPr>
              <a:t>The recognition among day laborers of the consequences and seriousness of musculoskeletal disorders (MSDs) </a:t>
            </a:r>
          </a:p>
        </p:txBody>
      </p:sp>
      <p:sp>
        <p:nvSpPr>
          <p:cNvPr id="1434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58124" indent="-291586">
              <a:defRPr>
                <a:solidFill>
                  <a:schemeClr val="tx1"/>
                </a:solidFill>
                <a:latin typeface="Tahoma" panose="020B0604030504040204" pitchFamily="34" charset="0"/>
                <a:cs typeface="Arial" panose="020B0604020202020204" pitchFamily="34" charset="0"/>
              </a:defRPr>
            </a:lvl2pPr>
            <a:lvl3pPr marL="1166345" indent="-233268">
              <a:defRPr>
                <a:solidFill>
                  <a:schemeClr val="tx1"/>
                </a:solidFill>
                <a:latin typeface="Tahoma" panose="020B0604030504040204" pitchFamily="34" charset="0"/>
                <a:cs typeface="Arial" panose="020B0604020202020204" pitchFamily="34" charset="0"/>
              </a:defRPr>
            </a:lvl3pPr>
            <a:lvl4pPr marL="1632883" indent="-233268">
              <a:defRPr>
                <a:solidFill>
                  <a:schemeClr val="tx1"/>
                </a:solidFill>
                <a:latin typeface="Tahoma" panose="020B0604030504040204" pitchFamily="34" charset="0"/>
                <a:cs typeface="Arial" panose="020B0604020202020204" pitchFamily="34" charset="0"/>
              </a:defRPr>
            </a:lvl4pPr>
            <a:lvl5pPr marL="2099421" indent="-233268">
              <a:defRPr>
                <a:solidFill>
                  <a:schemeClr val="tx1"/>
                </a:solidFill>
                <a:latin typeface="Tahoma" panose="020B0604030504040204" pitchFamily="34" charset="0"/>
                <a:cs typeface="Arial" panose="020B0604020202020204" pitchFamily="34" charset="0"/>
              </a:defRPr>
            </a:lvl5pPr>
            <a:lvl6pPr marL="2565958"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32496"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9034"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65571"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5F9E9E1-0DFD-4E01-BF5E-C7FC47B228DD}" type="slidenum">
              <a:rPr lang="es-MX" altLang="en-US" smtClean="0">
                <a:latin typeface="Arial" panose="020B0604020202020204" pitchFamily="34" charset="0"/>
              </a:rPr>
              <a:pPr/>
              <a:t>2</a:t>
            </a:fld>
            <a:endParaRPr lang="es-MX" altLang="en-US" smtClean="0">
              <a:latin typeface="Arial" panose="020B060402020202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69278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68300" y="687388"/>
            <a:ext cx="6207125" cy="3490912"/>
          </a:xfrm>
          <a:ln/>
        </p:spPr>
      </p:sp>
      <p:sp>
        <p:nvSpPr>
          <p:cNvPr id="3" name="Notes Placeholder 2"/>
          <p:cNvSpPr>
            <a:spLocks noGrp="1"/>
          </p:cNvSpPr>
          <p:nvPr>
            <p:ph type="body" idx="1"/>
          </p:nvPr>
        </p:nvSpPr>
        <p:spPr>
          <a:xfrm>
            <a:off x="702310" y="4421823"/>
            <a:ext cx="5618480" cy="4505864"/>
          </a:xfrm>
        </p:spPr>
        <p:txBody>
          <a:bodyPr/>
          <a:lstStyle/>
          <a:p>
            <a:pPr>
              <a:defRPr/>
            </a:pPr>
            <a:r>
              <a:rPr lang="en-US" b="1" dirty="0" smtClean="0"/>
              <a:t>Ask </a:t>
            </a:r>
            <a:r>
              <a:rPr lang="en-US" b="1" dirty="0"/>
              <a:t>the class: </a:t>
            </a:r>
            <a:r>
              <a:rPr lang="en-US" b="1" dirty="0">
                <a:solidFill>
                  <a:schemeClr val="tx2"/>
                </a:solidFill>
              </a:rPr>
              <a:t>What are </a:t>
            </a:r>
            <a:r>
              <a:rPr lang="en-US" b="1" dirty="0" smtClean="0">
                <a:solidFill>
                  <a:schemeClr val="tx2"/>
                </a:solidFill>
              </a:rPr>
              <a:t>examples </a:t>
            </a:r>
            <a:r>
              <a:rPr lang="en-US" b="1" dirty="0">
                <a:solidFill>
                  <a:schemeClr val="tx2"/>
                </a:solidFill>
              </a:rPr>
              <a:t>of </a:t>
            </a:r>
            <a:r>
              <a:rPr lang="en-US" b="1" dirty="0" smtClean="0">
                <a:solidFill>
                  <a:schemeClr val="tx2"/>
                </a:solidFill>
              </a:rPr>
              <a:t>MSDs?</a:t>
            </a:r>
            <a:r>
              <a:rPr lang="en-US" dirty="0" smtClean="0">
                <a:solidFill>
                  <a:schemeClr val="tx2"/>
                </a:solidFill>
              </a:rPr>
              <a:t> </a:t>
            </a:r>
            <a:r>
              <a:rPr lang="en-US" b="1" dirty="0" smtClean="0"/>
              <a:t>(Instructor writes what students say on the flipchart).</a:t>
            </a:r>
          </a:p>
          <a:p>
            <a:pPr>
              <a:defRPr/>
            </a:pPr>
            <a:endParaRPr lang="en-US" dirty="0"/>
          </a:p>
          <a:p>
            <a:pPr>
              <a:defRPr/>
            </a:pPr>
            <a:r>
              <a:rPr lang="en-US" b="1" dirty="0"/>
              <a:t>Tell the class: </a:t>
            </a:r>
          </a:p>
          <a:p>
            <a:pPr marL="176876" indent="-176876">
              <a:buFont typeface="Arial" pitchFamily="34" charset="0"/>
              <a:buChar char="•"/>
              <a:defRPr/>
            </a:pPr>
            <a:r>
              <a:rPr lang="en-US" i="1" u="sng" dirty="0" smtClean="0"/>
              <a:t>Carpal </a:t>
            </a:r>
            <a:r>
              <a:rPr lang="en-US" i="1" u="sng" dirty="0"/>
              <a:t>tunnel syndrome </a:t>
            </a:r>
            <a:r>
              <a:rPr lang="en-US" i="1" u="sng" dirty="0" smtClean="0"/>
              <a:t>(CTS) </a:t>
            </a:r>
            <a:r>
              <a:rPr lang="en-US" i="1" dirty="0" smtClean="0"/>
              <a:t>- Carpal </a:t>
            </a:r>
            <a:r>
              <a:rPr lang="en-US" i="1" dirty="0"/>
              <a:t>tunnel syndrome is pressure on the median nerve -- the nerve in the wrist that supplies feeling and movement to parts of the hand. It can lead to numbness, tingling, weakness, or muscle damage in the hand and fingers</a:t>
            </a:r>
            <a:r>
              <a:rPr lang="en-US" i="1" dirty="0" smtClean="0"/>
              <a:t>. Using tools that don’t fit your hand properly can cause this type of injury.</a:t>
            </a:r>
            <a:endParaRPr lang="en-US" i="1" dirty="0"/>
          </a:p>
          <a:p>
            <a:pPr marL="176876" indent="-176876">
              <a:buFont typeface="Arial" pitchFamily="34" charset="0"/>
              <a:buChar char="•"/>
              <a:defRPr/>
            </a:pPr>
            <a:r>
              <a:rPr lang="en-US" i="1" u="sng" dirty="0" smtClean="0"/>
              <a:t>Tendinitis</a:t>
            </a:r>
            <a:r>
              <a:rPr lang="en-US" i="1" dirty="0" smtClean="0"/>
              <a:t> </a:t>
            </a:r>
            <a:r>
              <a:rPr lang="en-US" i="1" dirty="0"/>
              <a:t>– </a:t>
            </a:r>
            <a:r>
              <a:rPr lang="en-US" i="1" dirty="0" smtClean="0"/>
              <a:t>this occurs when tendons </a:t>
            </a:r>
            <a:r>
              <a:rPr lang="en-US" i="1" dirty="0"/>
              <a:t>rub against the bone and get swollen. </a:t>
            </a:r>
            <a:r>
              <a:rPr lang="en-US" i="1" dirty="0" smtClean="0"/>
              <a:t>Tendinitis refers to </a:t>
            </a:r>
            <a:r>
              <a:rPr lang="en-US" i="1" dirty="0"/>
              <a:t>i</a:t>
            </a:r>
            <a:r>
              <a:rPr lang="en-US" i="1" dirty="0" smtClean="0"/>
              <a:t>nflammation of the tendon. For </a:t>
            </a:r>
            <a:r>
              <a:rPr lang="en-US" i="1" dirty="0"/>
              <a:t>example, swinging a sledge hammer repeatedly can cause </a:t>
            </a:r>
            <a:r>
              <a:rPr lang="en-US" i="1" dirty="0" smtClean="0"/>
              <a:t>tendinitis </a:t>
            </a:r>
            <a:r>
              <a:rPr lang="en-US" i="1" dirty="0"/>
              <a:t>in the elbow</a:t>
            </a:r>
            <a:r>
              <a:rPr lang="en-US" i="1" dirty="0" smtClean="0"/>
              <a:t>. </a:t>
            </a:r>
            <a:endParaRPr lang="en-US" i="1" dirty="0"/>
          </a:p>
          <a:p>
            <a:pPr marL="176876" indent="-176876">
              <a:buFont typeface="Arial" pitchFamily="34" charset="0"/>
              <a:buChar char="•"/>
              <a:defRPr/>
            </a:pPr>
            <a:r>
              <a:rPr lang="en-US" i="1" u="sng" dirty="0" smtClean="0"/>
              <a:t>Bursitis</a:t>
            </a:r>
            <a:r>
              <a:rPr lang="en-US" i="1" dirty="0" smtClean="0"/>
              <a:t> – this occurs when the </a:t>
            </a:r>
            <a:r>
              <a:rPr lang="en-US" i="1" dirty="0"/>
              <a:t>fluid-filled sac (bursa) that lies between a tendon and skin, or between a tendon and </a:t>
            </a:r>
            <a:r>
              <a:rPr lang="en-US" i="1" dirty="0" smtClean="0"/>
              <a:t>bone, gets inflamed. </a:t>
            </a:r>
            <a:r>
              <a:rPr lang="en-US" i="1" dirty="0"/>
              <a:t>Bursae are found in the knee, elbow, shoulder and wrist</a:t>
            </a:r>
            <a:r>
              <a:rPr lang="en-US" i="1" dirty="0" smtClean="0"/>
              <a:t>. </a:t>
            </a:r>
            <a:r>
              <a:rPr lang="en-US" i="1" dirty="0"/>
              <a:t>The main symptom of bursitis is pain. In some cases, especially for shoulder bursitis, people may experience some restriction of movement and stiffness. </a:t>
            </a:r>
            <a:r>
              <a:rPr lang="en-US" i="1" dirty="0" smtClean="0"/>
              <a:t>For example, working in an awkward overhead position for extended periods of time can cause bursitis in the shoulder.</a:t>
            </a:r>
          </a:p>
          <a:p>
            <a:pPr marL="176876" indent="-176876">
              <a:buFont typeface="Arial" pitchFamily="34" charset="0"/>
              <a:buChar char="•"/>
              <a:defRPr/>
            </a:pPr>
            <a:endParaRPr lang="en-US" i="1" dirty="0" smtClean="0"/>
          </a:p>
          <a:p>
            <a:pPr>
              <a:defRPr/>
            </a:pPr>
            <a:r>
              <a:rPr lang="en-US" dirty="0" smtClean="0"/>
              <a:t>See handout: </a:t>
            </a:r>
            <a:r>
              <a:rPr lang="en-US" u="sng" dirty="0" smtClean="0"/>
              <a:t>What </a:t>
            </a:r>
            <a:r>
              <a:rPr lang="en-US" u="sng" dirty="0"/>
              <a:t>are MSI’s? </a:t>
            </a:r>
            <a:r>
              <a:rPr lang="en-US" u="sng" dirty="0" smtClean="0"/>
              <a:t>Constructive </a:t>
            </a:r>
            <a:r>
              <a:rPr lang="en-US" u="sng" dirty="0"/>
              <a:t>Ideas, Worksafe </a:t>
            </a:r>
            <a:r>
              <a:rPr lang="en-US" u="sng" dirty="0" smtClean="0"/>
              <a:t>BC.</a:t>
            </a:r>
            <a:endParaRPr lang="en-US" u="sng" dirty="0"/>
          </a:p>
          <a:p>
            <a:pPr>
              <a:defRPr/>
            </a:pPr>
            <a:endParaRPr lang="en-US" dirty="0" smtClean="0"/>
          </a:p>
          <a:p>
            <a:pPr marL="176876" indent="-176876">
              <a:buFont typeface="Arial" pitchFamily="34" charset="0"/>
              <a:buChar char="•"/>
              <a:defRPr/>
            </a:pPr>
            <a:endParaRPr lang="en-US" dirty="0"/>
          </a:p>
          <a:p>
            <a:pPr>
              <a:defRPr/>
            </a:pPr>
            <a:endParaRPr lang="en-US" dirty="0"/>
          </a:p>
        </p:txBody>
      </p:sp>
      <p:sp>
        <p:nvSpPr>
          <p:cNvPr id="174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8124" indent="-291586">
              <a:spcBef>
                <a:spcPct val="30000"/>
              </a:spcBef>
              <a:defRPr sz="1200">
                <a:solidFill>
                  <a:schemeClr val="tx1"/>
                </a:solidFill>
                <a:latin typeface="Arial" panose="020B0604020202020204" pitchFamily="34" charset="0"/>
                <a:cs typeface="Arial" panose="020B0604020202020204" pitchFamily="34" charset="0"/>
              </a:defRPr>
            </a:lvl2pPr>
            <a:lvl3pPr marL="1166345" indent="-233268">
              <a:spcBef>
                <a:spcPct val="30000"/>
              </a:spcBef>
              <a:defRPr sz="1200">
                <a:solidFill>
                  <a:schemeClr val="tx1"/>
                </a:solidFill>
                <a:latin typeface="Arial" panose="020B0604020202020204" pitchFamily="34" charset="0"/>
                <a:cs typeface="Arial" panose="020B0604020202020204" pitchFamily="34" charset="0"/>
              </a:defRPr>
            </a:lvl3pPr>
            <a:lvl4pPr marL="1632883" indent="-233268">
              <a:spcBef>
                <a:spcPct val="30000"/>
              </a:spcBef>
              <a:defRPr sz="1200">
                <a:solidFill>
                  <a:schemeClr val="tx1"/>
                </a:solidFill>
                <a:latin typeface="Arial" panose="020B0604020202020204" pitchFamily="34" charset="0"/>
                <a:cs typeface="Arial" panose="020B0604020202020204" pitchFamily="34" charset="0"/>
              </a:defRPr>
            </a:lvl4pPr>
            <a:lvl5pPr marL="2099421" indent="-233268">
              <a:spcBef>
                <a:spcPct val="30000"/>
              </a:spcBef>
              <a:defRPr sz="1200">
                <a:solidFill>
                  <a:schemeClr val="tx1"/>
                </a:solidFill>
                <a:latin typeface="Arial" panose="020B0604020202020204" pitchFamily="34" charset="0"/>
                <a:cs typeface="Arial" panose="020B0604020202020204" pitchFamily="34" charset="0"/>
              </a:defRPr>
            </a:lvl5pPr>
            <a:lvl6pPr marL="2565958" indent="-23326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32496" indent="-23326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9034" indent="-23326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5571" indent="-23326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25E9656-400C-4502-819E-E7ED91018410}" type="slidenum">
              <a:rPr lang="en-US" altLang="en-US" smtClean="0"/>
              <a:pPr>
                <a:spcBef>
                  <a:spcPct val="0"/>
                </a:spcBef>
              </a:pPr>
              <a:t>4</a:t>
            </a:fld>
            <a:endParaRPr lang="en-US" alt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8253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58124" indent="-291586">
              <a:defRPr>
                <a:solidFill>
                  <a:schemeClr val="tx1"/>
                </a:solidFill>
                <a:latin typeface="Tahoma" panose="020B0604030504040204" pitchFamily="34" charset="0"/>
                <a:cs typeface="Arial" panose="020B0604020202020204" pitchFamily="34" charset="0"/>
              </a:defRPr>
            </a:lvl2pPr>
            <a:lvl3pPr marL="1166345" indent="-233268">
              <a:defRPr>
                <a:solidFill>
                  <a:schemeClr val="tx1"/>
                </a:solidFill>
                <a:latin typeface="Tahoma" panose="020B0604030504040204" pitchFamily="34" charset="0"/>
                <a:cs typeface="Arial" panose="020B0604020202020204" pitchFamily="34" charset="0"/>
              </a:defRPr>
            </a:lvl3pPr>
            <a:lvl4pPr marL="1632883" indent="-233268">
              <a:defRPr>
                <a:solidFill>
                  <a:schemeClr val="tx1"/>
                </a:solidFill>
                <a:latin typeface="Tahoma" panose="020B0604030504040204" pitchFamily="34" charset="0"/>
                <a:cs typeface="Arial" panose="020B0604020202020204" pitchFamily="34" charset="0"/>
              </a:defRPr>
            </a:lvl4pPr>
            <a:lvl5pPr marL="2099421" indent="-233268">
              <a:defRPr>
                <a:solidFill>
                  <a:schemeClr val="tx1"/>
                </a:solidFill>
                <a:latin typeface="Tahoma" panose="020B0604030504040204" pitchFamily="34" charset="0"/>
                <a:cs typeface="Arial" panose="020B0604020202020204" pitchFamily="34" charset="0"/>
              </a:defRPr>
            </a:lvl5pPr>
            <a:lvl6pPr marL="2565958"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32496"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9034"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65571"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D7C1412-FE4D-425B-B46F-16F6D52B1FB1}" type="slidenum">
              <a:rPr lang="es-MX" altLang="en-US" smtClean="0">
                <a:latin typeface="Arial" panose="020B0604020202020204" pitchFamily="34" charset="0"/>
              </a:rPr>
              <a:pPr/>
              <a:t>7</a:t>
            </a:fld>
            <a:endParaRPr lang="es-MX" altLang="en-US" smtClean="0">
              <a:latin typeface="Arial" panose="020B060402020202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4416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63E84-1F84-4BE7-A086-F5318D39B6B1}"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8381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37892"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58124" indent="-291586">
              <a:defRPr>
                <a:solidFill>
                  <a:schemeClr val="tx1"/>
                </a:solidFill>
                <a:latin typeface="Tahoma" panose="020B0604030504040204" pitchFamily="34" charset="0"/>
                <a:cs typeface="Arial" panose="020B0604020202020204" pitchFamily="34" charset="0"/>
              </a:defRPr>
            </a:lvl2pPr>
            <a:lvl3pPr marL="1166345" indent="-233268">
              <a:defRPr>
                <a:solidFill>
                  <a:schemeClr val="tx1"/>
                </a:solidFill>
                <a:latin typeface="Tahoma" panose="020B0604030504040204" pitchFamily="34" charset="0"/>
                <a:cs typeface="Arial" panose="020B0604020202020204" pitchFamily="34" charset="0"/>
              </a:defRPr>
            </a:lvl3pPr>
            <a:lvl4pPr marL="1632883" indent="-233268">
              <a:defRPr>
                <a:solidFill>
                  <a:schemeClr val="tx1"/>
                </a:solidFill>
                <a:latin typeface="Tahoma" panose="020B0604030504040204" pitchFamily="34" charset="0"/>
                <a:cs typeface="Arial" panose="020B0604020202020204" pitchFamily="34" charset="0"/>
              </a:defRPr>
            </a:lvl4pPr>
            <a:lvl5pPr marL="2099421" indent="-233268">
              <a:defRPr>
                <a:solidFill>
                  <a:schemeClr val="tx1"/>
                </a:solidFill>
                <a:latin typeface="Tahoma" panose="020B0604030504040204" pitchFamily="34" charset="0"/>
                <a:cs typeface="Arial" panose="020B0604020202020204" pitchFamily="34" charset="0"/>
              </a:defRPr>
            </a:lvl5pPr>
            <a:lvl6pPr marL="2565958"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32496"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9034"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65571"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60DF06A-09A5-4BDA-B3C6-344DF873F944}" type="slidenum">
              <a:rPr lang="es-MX" altLang="en-US" smtClean="0">
                <a:latin typeface="Arial" panose="020B0604020202020204" pitchFamily="34" charset="0"/>
              </a:rPr>
              <a:pPr/>
              <a:t>20</a:t>
            </a:fld>
            <a:endParaRPr lang="es-MX" altLang="en-US" smtClean="0">
              <a:latin typeface="Arial" panose="020B060402020202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10707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58124" indent="-291586">
              <a:defRPr>
                <a:solidFill>
                  <a:schemeClr val="tx1"/>
                </a:solidFill>
                <a:latin typeface="Tahoma" panose="020B0604030504040204" pitchFamily="34" charset="0"/>
                <a:cs typeface="Arial" panose="020B0604020202020204" pitchFamily="34" charset="0"/>
              </a:defRPr>
            </a:lvl2pPr>
            <a:lvl3pPr marL="1166345" indent="-233268">
              <a:defRPr>
                <a:solidFill>
                  <a:schemeClr val="tx1"/>
                </a:solidFill>
                <a:latin typeface="Tahoma" panose="020B0604030504040204" pitchFamily="34" charset="0"/>
                <a:cs typeface="Arial" panose="020B0604020202020204" pitchFamily="34" charset="0"/>
              </a:defRPr>
            </a:lvl3pPr>
            <a:lvl4pPr marL="1632883" indent="-233268">
              <a:defRPr>
                <a:solidFill>
                  <a:schemeClr val="tx1"/>
                </a:solidFill>
                <a:latin typeface="Tahoma" panose="020B0604030504040204" pitchFamily="34" charset="0"/>
                <a:cs typeface="Arial" panose="020B0604020202020204" pitchFamily="34" charset="0"/>
              </a:defRPr>
            </a:lvl4pPr>
            <a:lvl5pPr marL="2099421" indent="-233268">
              <a:defRPr>
                <a:solidFill>
                  <a:schemeClr val="tx1"/>
                </a:solidFill>
                <a:latin typeface="Tahoma" panose="020B0604030504040204" pitchFamily="34" charset="0"/>
                <a:cs typeface="Arial" panose="020B0604020202020204" pitchFamily="34" charset="0"/>
              </a:defRPr>
            </a:lvl5pPr>
            <a:lvl6pPr marL="2565958"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32496"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99034"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65571" indent="-23326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B0350AD-1501-4EDF-82AA-9ED8E1EC5EAB}" type="slidenum">
              <a:rPr lang="es-MX" altLang="en-US" smtClean="0">
                <a:latin typeface="Arial" panose="020B0604020202020204" pitchFamily="34" charset="0"/>
              </a:rPr>
              <a:pPr/>
              <a:t>22</a:t>
            </a:fld>
            <a:endParaRPr lang="es-MX" altLang="en-US" smtClean="0">
              <a:latin typeface="Arial" panose="020B0604020202020204"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48726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63E84-1F84-4BE7-A086-F5318D39B6B1}" type="slidenum">
              <a:rPr lang="en-US" smtClean="0"/>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656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37C420-9B98-4007-B477-25DC6F5A4F1A}"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410243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C2F64-0B90-4C68-8E7D-545B53284961}"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210654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51B3E-6EF2-4E3A-8130-1FBD19195E6A}"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21457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927ED-1D72-42AD-AF8A-FE2834606114}"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107453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4997E2-7FDB-4B8A-A3B1-0D998985AD26}"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251583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A1EDED-5BEA-42D6-B1B4-70FC207FE0B0}"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383379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2F1012-EFA9-43A4-9876-18940C939842}" type="datetime1">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165589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20768-4AFB-4A9D-B213-8F9674ECD8EC}" type="datetime1">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41630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E32D5-134C-4345-BC11-6C68A7BC672E}" type="datetime1">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74264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176350-40DF-42D7-9903-0144C2AD5375}"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372634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F93EF3-8A26-4FB4-9D4B-20B70040C462}"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2C195-73D3-419B-B156-58C66437200E}" type="slidenum">
              <a:rPr lang="en-US" smtClean="0"/>
              <a:t>‹#›</a:t>
            </a:fld>
            <a:endParaRPr lang="en-US"/>
          </a:p>
        </p:txBody>
      </p:sp>
    </p:spTree>
    <p:extLst>
      <p:ext uri="{BB962C8B-B14F-4D97-AF65-F5344CB8AC3E}">
        <p14:creationId xmlns:p14="http://schemas.microsoft.com/office/powerpoint/2010/main" val="128785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EC05E-AF28-4D87-9341-76BACDD895E0}" type="datetime1">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2C195-73D3-419B-B156-58C66437200E}" type="slidenum">
              <a:rPr lang="en-US" smtClean="0"/>
              <a:t>‹#›</a:t>
            </a:fld>
            <a:endParaRPr lang="en-US"/>
          </a:p>
        </p:txBody>
      </p:sp>
    </p:spTree>
    <p:extLst>
      <p:ext uri="{BB962C8B-B14F-4D97-AF65-F5344CB8AC3E}">
        <p14:creationId xmlns:p14="http://schemas.microsoft.com/office/powerpoint/2010/main" val="83201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AutoShape 5" descr="Z"/>
          <p:cNvSpPr>
            <a:spLocks noChangeAspect="1" noChangeArrowheads="1"/>
          </p:cNvSpPr>
          <p:nvPr/>
        </p:nvSpPr>
        <p:spPr bwMode="auto">
          <a:xfrm>
            <a:off x="1587501" y="-20638"/>
            <a:ext cx="2314575"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s-MX" altLang="es-MX" sz="1800">
              <a:latin typeface="Tahoma" panose="020B0604030504040204" pitchFamily="34" charset="0"/>
            </a:endParaRPr>
          </a:p>
        </p:txBody>
      </p:sp>
      <p:sp>
        <p:nvSpPr>
          <p:cNvPr id="10243" name="AutoShape 7" descr="Z"/>
          <p:cNvSpPr>
            <a:spLocks noChangeAspect="1" noChangeArrowheads="1"/>
          </p:cNvSpPr>
          <p:nvPr/>
        </p:nvSpPr>
        <p:spPr bwMode="auto">
          <a:xfrm>
            <a:off x="4938714" y="3124200"/>
            <a:ext cx="2314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s-MX" altLang="es-MX" sz="1800">
              <a:latin typeface="Tahoma" panose="020B0604030504040204" pitchFamily="34" charset="0"/>
            </a:endParaRPr>
          </a:p>
        </p:txBody>
      </p:sp>
      <p:sp>
        <p:nvSpPr>
          <p:cNvPr id="10244" name="AutoShape 9" descr="9k="/>
          <p:cNvSpPr>
            <a:spLocks noChangeAspect="1" noChangeArrowheads="1"/>
          </p:cNvSpPr>
          <p:nvPr/>
        </p:nvSpPr>
        <p:spPr bwMode="auto">
          <a:xfrm>
            <a:off x="5072064" y="3133725"/>
            <a:ext cx="20478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s-MX" altLang="es-MX" sz="1800">
              <a:latin typeface="Tahoma" panose="020B0604030504040204" pitchFamily="34" charset="0"/>
            </a:endParaRPr>
          </a:p>
        </p:txBody>
      </p:sp>
      <p:sp>
        <p:nvSpPr>
          <p:cNvPr id="10248" name="Text Box 2"/>
          <p:cNvSpPr txBox="1">
            <a:spLocks noChangeArrowheads="1"/>
          </p:cNvSpPr>
          <p:nvPr/>
        </p:nvSpPr>
        <p:spPr bwMode="auto">
          <a:xfrm>
            <a:off x="1481993" y="4800600"/>
            <a:ext cx="9028113" cy="14097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endParaRPr lang="en-US" altLang="en-US" sz="2000" baseline="30000" dirty="0" smtClean="0"/>
          </a:p>
          <a:p>
            <a:pPr>
              <a:spcBef>
                <a:spcPct val="0"/>
              </a:spcBef>
              <a:buNone/>
            </a:pPr>
            <a:r>
              <a:rPr lang="en-US" altLang="en-US" sz="2000" baseline="30000" dirty="0" smtClean="0"/>
              <a:t>This </a:t>
            </a:r>
            <a:r>
              <a:rPr lang="en-US" altLang="en-US" sz="2000" baseline="30000" dirty="0"/>
              <a:t>material was produced under a Susan Harwood Grant SH-29599-SH6 from the Occupational Safety and Health Administration, U.S. Department of Labor. It does not necessarily reflect the views or policies of the U.S. Department of Labor, nor does mention of trade names, commercial products, or organizations imply endorsement by the U. S. Government. The U.S. Government does not warrant or assume any legal liability or responsibility for the </a:t>
            </a:r>
            <a:r>
              <a:rPr lang="en-US" altLang="en-US" sz="2000" baseline="30000" dirty="0" smtClean="0"/>
              <a:t>accuracy</a:t>
            </a:r>
            <a:r>
              <a:rPr lang="en-US" altLang="en-US" sz="2000" baseline="30000" dirty="0"/>
              <a:t>, completeness, or usefulness of any information, apparatus, product, or process disclosed</a:t>
            </a:r>
            <a:r>
              <a:rPr lang="en-US" altLang="en-US" sz="2000" baseline="30000" dirty="0" smtClean="0"/>
              <a:t>.</a:t>
            </a:r>
            <a:endParaRPr lang="en-US" altLang="en-US" sz="2000" baseline="30000" dirty="0"/>
          </a:p>
        </p:txBody>
      </p:sp>
      <p:sp>
        <p:nvSpPr>
          <p:cNvPr id="6" name="Title 5"/>
          <p:cNvSpPr>
            <a:spLocks noGrp="1"/>
          </p:cNvSpPr>
          <p:nvPr>
            <p:ph type="title"/>
          </p:nvPr>
        </p:nvSpPr>
        <p:spPr>
          <a:xfrm>
            <a:off x="838200" y="1338942"/>
            <a:ext cx="10515600" cy="2166259"/>
          </a:xfrm>
        </p:spPr>
        <p:txBody>
          <a:bodyPr>
            <a:noAutofit/>
          </a:bodyPr>
          <a:lstStyle/>
          <a:p>
            <a:pPr algn="ctr"/>
            <a:r>
              <a:rPr lang="en-US" sz="5400" b="1" dirty="0"/>
              <a:t>Ergonomic Solutions Focusing </a:t>
            </a:r>
            <a:br>
              <a:rPr lang="en-US" sz="5400" b="1" dirty="0"/>
            </a:br>
            <a:r>
              <a:rPr lang="en-US" sz="5400" b="1" dirty="0"/>
              <a:t>on Wrist, Hands and Lower Back</a:t>
            </a:r>
            <a:br>
              <a:rPr lang="en-US" sz="5400" b="1" dirty="0"/>
            </a:br>
            <a:endParaRPr lang="en-US" sz="5400" b="1" dirty="0"/>
          </a:p>
        </p:txBody>
      </p:sp>
    </p:spTree>
    <p:extLst>
      <p:ext uri="{BB962C8B-B14F-4D97-AF65-F5344CB8AC3E}">
        <p14:creationId xmlns:p14="http://schemas.microsoft.com/office/powerpoint/2010/main" val="3289231782"/>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 descr="A person that is cleaning a bathroom mirror with a hand sponge, and the person has to stretch in order to reach.&#10;There is a large 'X' on the top left-hand corner to indicate that this is the incorrect way to perform the task." title="Stretching to Clean"/>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57339" y="854076"/>
            <a:ext cx="4605337"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A person cleaning a bathroom mirror, but the person has an extension &amp; does not have to stretch.&#10;There is a large 'check' on the top left-hand corner to indicate that this is the incorrect way to perform the task." title="Cleaning with Extens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62676" y="850900"/>
            <a:ext cx="4505325"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548834" y="270077"/>
            <a:ext cx="10515600" cy="607148"/>
          </a:xfrm>
        </p:spPr>
        <p:txBody>
          <a:bodyPr>
            <a:normAutofit fontScale="90000"/>
          </a:bodyPr>
          <a:lstStyle/>
          <a:p>
            <a:r>
              <a:rPr lang="en-US" b="1" dirty="0" smtClean="0"/>
              <a:t>Cleaning</a:t>
            </a:r>
            <a:r>
              <a:rPr lang="en-US" dirty="0" smtClean="0"/>
              <a:t/>
            </a:r>
            <a:br>
              <a:rPr lang="en-US" dirty="0" smtClean="0"/>
            </a:br>
            <a:endParaRPr lang="en-US" dirty="0"/>
          </a:p>
        </p:txBody>
      </p:sp>
    </p:spTree>
    <p:extLst>
      <p:ext uri="{BB962C8B-B14F-4D97-AF65-F5344CB8AC3E}">
        <p14:creationId xmlns:p14="http://schemas.microsoft.com/office/powerpoint/2010/main" val="32618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7" descr="A person hauling bags of mulch in a wheelbarrow that has two wheels" title="Wheelbarrow w/2 wheel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19800" y="914400"/>
            <a:ext cx="47434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 descr="A person hauling wood in a wheelbarrow that has one wheel." title="Wheelbarrow w/1 wheel"/>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914400"/>
            <a:ext cx="441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0"/>
            <a:ext cx="10515600" cy="833377"/>
          </a:xfrm>
        </p:spPr>
        <p:txBody>
          <a:bodyPr/>
          <a:lstStyle/>
          <a:p>
            <a:r>
              <a:rPr lang="en-US" b="1" dirty="0" smtClean="0"/>
              <a:t>Hauling</a:t>
            </a:r>
            <a:endParaRPr lang="en-US" b="1" dirty="0"/>
          </a:p>
        </p:txBody>
      </p:sp>
    </p:spTree>
    <p:extLst>
      <p:ext uri="{BB962C8B-B14F-4D97-AF65-F5344CB8AC3E}">
        <p14:creationId xmlns:p14="http://schemas.microsoft.com/office/powerpoint/2010/main" val="95790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Two people carrying two buckets of completely full of gravel up a flight of stairs" title="Buckets Up Stair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830264"/>
            <a:ext cx="4495800" cy="602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167482"/>
            <a:ext cx="10515600" cy="1325563"/>
          </a:xfrm>
        </p:spPr>
        <p:txBody>
          <a:bodyPr/>
          <a:lstStyle/>
          <a:p>
            <a:r>
              <a:rPr lang="en-US" dirty="0" smtClean="0"/>
              <a:t>Hauling Buckets</a:t>
            </a:r>
            <a:br>
              <a:rPr lang="en-US" dirty="0" smtClean="0"/>
            </a:br>
            <a:endParaRPr lang="en-US" dirty="0"/>
          </a:p>
        </p:txBody>
      </p:sp>
    </p:spTree>
    <p:extLst>
      <p:ext uri="{BB962C8B-B14F-4D97-AF65-F5344CB8AC3E}">
        <p14:creationId xmlns:p14="http://schemas.microsoft.com/office/powerpoint/2010/main" val="138499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1" descr="Man w/PPE operating a jackhammer" title="Jackhammer w/PPE"/>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49400" y="722313"/>
            <a:ext cx="43180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descr="Man without PPE operating a jackhammer" title="Jackhammer without PP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9800" y="722313"/>
            <a:ext cx="457835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59532"/>
            <a:ext cx="10515600" cy="796996"/>
          </a:xfrm>
        </p:spPr>
        <p:txBody>
          <a:bodyPr/>
          <a:lstStyle/>
          <a:p>
            <a:r>
              <a:rPr lang="en-US" dirty="0" smtClean="0"/>
              <a:t>Demolition</a:t>
            </a:r>
            <a:endParaRPr lang="en-US" dirty="0"/>
          </a:p>
        </p:txBody>
      </p:sp>
    </p:spTree>
    <p:extLst>
      <p:ext uri="{BB962C8B-B14F-4D97-AF65-F5344CB8AC3E}">
        <p14:creationId xmlns:p14="http://schemas.microsoft.com/office/powerpoint/2010/main" val="162083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 title="Sledgehamme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857250"/>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0"/>
            <a:ext cx="10515600" cy="1045029"/>
          </a:xfrm>
        </p:spPr>
        <p:txBody>
          <a:bodyPr/>
          <a:lstStyle/>
          <a:p>
            <a:r>
              <a:rPr lang="en-US" dirty="0" smtClean="0"/>
              <a:t>Demolition w/Sledgehammer</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25781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 descr="A person bent over next to a trench, whose in the process of digging it out witha shovel." title="Person w/Shovel"/>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722314"/>
            <a:ext cx="4508500"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Person inside of a ditch, whose in the process of digging it out with a pickaxe" title="Person with Pickax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32500" y="744538"/>
            <a:ext cx="4635500" cy="611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4700" y="129949"/>
            <a:ext cx="10515600" cy="614589"/>
          </a:xfrm>
        </p:spPr>
        <p:txBody>
          <a:bodyPr>
            <a:normAutofit fontScale="90000"/>
          </a:bodyPr>
          <a:lstStyle/>
          <a:p>
            <a:r>
              <a:rPr lang="en-US" dirty="0" smtClean="0"/>
              <a:t>Digging</a:t>
            </a:r>
            <a:endParaRPr lang="en-US" dirty="0"/>
          </a:p>
        </p:txBody>
      </p:sp>
    </p:spTree>
    <p:extLst>
      <p:ext uri="{BB962C8B-B14F-4D97-AF65-F5344CB8AC3E}">
        <p14:creationId xmlns:p14="http://schemas.microsoft.com/office/powerpoint/2010/main" val="194597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1" descr="Two people inside of trench who are using different techniques to dig the trench with shovels" title="Two people with shovel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8382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80068"/>
            <a:ext cx="10515600" cy="658132"/>
          </a:xfrm>
        </p:spPr>
        <p:txBody>
          <a:bodyPr>
            <a:normAutofit fontScale="90000"/>
          </a:bodyPr>
          <a:lstStyle/>
          <a:p>
            <a:r>
              <a:rPr lang="en-US" dirty="0" smtClean="0"/>
              <a:t>Digging continued</a:t>
            </a:r>
            <a:endParaRPr lang="en-US" dirty="0"/>
          </a:p>
        </p:txBody>
      </p:sp>
    </p:spTree>
    <p:extLst>
      <p:ext uri="{BB962C8B-B14F-4D97-AF65-F5344CB8AC3E}">
        <p14:creationId xmlns:p14="http://schemas.microsoft.com/office/powerpoint/2010/main" val="104790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descr="A close up view of the correct way to place your foot on the shovel, also highlighting proper footwear &amp; grips on head of shovel&#10;" title="Foot on Shovel Close U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0288" y="749300"/>
            <a:ext cx="45847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 descr="Person in trench, whose digging out the trench with a shovel using the proper technique." title="Person in Trench with Shovel (prope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722314"/>
            <a:ext cx="4586288"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52488" y="102054"/>
            <a:ext cx="10515600" cy="647246"/>
          </a:xfrm>
        </p:spPr>
        <p:txBody>
          <a:bodyPr>
            <a:normAutofit fontScale="90000"/>
          </a:bodyPr>
          <a:lstStyle/>
          <a:p>
            <a:r>
              <a:rPr lang="en-US" dirty="0" smtClean="0"/>
              <a:t>Digging Trench</a:t>
            </a:r>
            <a:endParaRPr lang="en-US" dirty="0"/>
          </a:p>
        </p:txBody>
      </p:sp>
    </p:spTree>
    <p:extLst>
      <p:ext uri="{BB962C8B-B14F-4D97-AF65-F5344CB8AC3E}">
        <p14:creationId xmlns:p14="http://schemas.microsoft.com/office/powerpoint/2010/main" val="9133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60525" y="1504950"/>
            <a:ext cx="7086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s-MX" sz="4000" dirty="0">
                <a:latin typeface="Tahoma" panose="020B0604030504040204" pitchFamily="34" charset="0"/>
              </a:rPr>
              <a:t>What is team work?</a:t>
            </a:r>
            <a:endParaRPr lang="es-MX" altLang="es-MX" sz="4000" dirty="0">
              <a:latin typeface="Tahoma" panose="020B0604030504040204" pitchFamily="34" charset="0"/>
            </a:endParaRPr>
          </a:p>
          <a:p>
            <a:pPr eaLnBrk="1" hangingPunct="1">
              <a:spcBef>
                <a:spcPct val="0"/>
              </a:spcBef>
              <a:buClrTx/>
              <a:buSzTx/>
              <a:buFontTx/>
              <a:buNone/>
            </a:pPr>
            <a:endParaRPr lang="es-MX" altLang="es-MX" sz="1800" dirty="0">
              <a:latin typeface="Tahoma" panose="020B0604030504040204" pitchFamily="34" charset="0"/>
            </a:endParaRPr>
          </a:p>
        </p:txBody>
      </p:sp>
      <p:sp>
        <p:nvSpPr>
          <p:cNvPr id="3" name="TextBox 2"/>
          <p:cNvSpPr txBox="1">
            <a:spLocks noChangeArrowheads="1"/>
          </p:cNvSpPr>
          <p:nvPr/>
        </p:nvSpPr>
        <p:spPr bwMode="auto">
          <a:xfrm>
            <a:off x="1633538" y="3124200"/>
            <a:ext cx="9067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4000"/>
              <a:t>Team work is: the combined action of a group of people, working together to achieved the best results possible</a:t>
            </a:r>
            <a:endParaRPr lang="en-US" altLang="en-US" sz="4000" b="1">
              <a:solidFill>
                <a:srgbClr val="000000"/>
              </a:solidFill>
              <a:latin typeface="Tahoma" panose="020B0604030504040204" pitchFamily="34" charset="0"/>
            </a:endParaRPr>
          </a:p>
        </p:txBody>
      </p:sp>
      <p:sp>
        <p:nvSpPr>
          <p:cNvPr id="4" name="Title 3"/>
          <p:cNvSpPr>
            <a:spLocks noGrp="1"/>
          </p:cNvSpPr>
          <p:nvPr>
            <p:ph type="title"/>
          </p:nvPr>
        </p:nvSpPr>
        <p:spPr/>
        <p:txBody>
          <a:bodyPr/>
          <a:lstStyle/>
          <a:p>
            <a:r>
              <a:rPr lang="en-US" b="1" dirty="0" smtClean="0"/>
              <a:t>Team Work</a:t>
            </a:r>
            <a:endParaRPr lang="en-US" b="1" dirty="0"/>
          </a:p>
        </p:txBody>
      </p:sp>
    </p:spTree>
    <p:extLst>
      <p:ext uri="{BB962C8B-B14F-4D97-AF65-F5344CB8AC3E}">
        <p14:creationId xmlns:p14="http://schemas.microsoft.com/office/powerpoint/2010/main" val="398972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2900" y="609601"/>
            <a:ext cx="9067800" cy="5970865"/>
          </a:xfrm>
          <a:prstGeom prst="rect">
            <a:avLst/>
          </a:prstGeom>
          <a:noFill/>
        </p:spPr>
        <p:txBody>
          <a:bodyPr>
            <a:spAutoFit/>
          </a:bodyPr>
          <a:lstStyle/>
          <a:p>
            <a:pPr>
              <a:defRPr/>
            </a:pPr>
            <a:r>
              <a:rPr lang="en-US" sz="3600" dirty="0">
                <a:latin typeface="+mj-lt"/>
              </a:rPr>
              <a:t>Suggestions for working as a team:</a:t>
            </a:r>
          </a:p>
          <a:p>
            <a:pPr marL="457200" indent="-457200">
              <a:buFont typeface="Arial" panose="020B0604020202020204" pitchFamily="34" charset="0"/>
              <a:buChar char="•"/>
              <a:defRPr/>
            </a:pPr>
            <a:r>
              <a:rPr lang="en-US" sz="3200" dirty="0">
                <a:latin typeface="+mj-lt"/>
              </a:rPr>
              <a:t>Listen to co-worker’s ideas</a:t>
            </a:r>
          </a:p>
          <a:p>
            <a:pPr marL="457200" indent="-457200">
              <a:buFont typeface="Arial" panose="020B0604020202020204" pitchFamily="34" charset="0"/>
              <a:buChar char="•"/>
              <a:defRPr/>
            </a:pPr>
            <a:endParaRPr lang="en-US" sz="800" dirty="0">
              <a:latin typeface="+mj-lt"/>
            </a:endParaRPr>
          </a:p>
          <a:p>
            <a:pPr marL="457200" indent="-457200">
              <a:buFont typeface="Arial" panose="020B0604020202020204" pitchFamily="34" charset="0"/>
              <a:buChar char="•"/>
              <a:defRPr/>
            </a:pPr>
            <a:r>
              <a:rPr lang="en-US" sz="3200" dirty="0">
                <a:latin typeface="+mj-lt"/>
              </a:rPr>
              <a:t>Use open, honest and respectful communication</a:t>
            </a:r>
          </a:p>
          <a:p>
            <a:pPr marL="457200" indent="-457200">
              <a:buFont typeface="Arial" panose="020B0604020202020204" pitchFamily="34" charset="0"/>
              <a:buChar char="•"/>
              <a:defRPr/>
            </a:pPr>
            <a:endParaRPr lang="en-US" sz="800" dirty="0">
              <a:latin typeface="+mj-lt"/>
            </a:endParaRPr>
          </a:p>
          <a:p>
            <a:pPr marL="457200" indent="-457200">
              <a:buFont typeface="Arial" panose="020B0604020202020204" pitchFamily="34" charset="0"/>
              <a:buChar char="•"/>
              <a:defRPr/>
            </a:pPr>
            <a:r>
              <a:rPr lang="en-US" sz="3200" dirty="0">
                <a:latin typeface="+mj-lt"/>
              </a:rPr>
              <a:t>Agree upon procedures for problem solving</a:t>
            </a:r>
          </a:p>
          <a:p>
            <a:pPr marL="457200" indent="-457200">
              <a:buFont typeface="Arial" panose="020B0604020202020204" pitchFamily="34" charset="0"/>
              <a:buChar char="•"/>
              <a:defRPr/>
            </a:pPr>
            <a:endParaRPr lang="en-US" sz="800" dirty="0">
              <a:latin typeface="+mj-lt"/>
            </a:endParaRPr>
          </a:p>
          <a:p>
            <a:pPr marL="457200" indent="-457200">
              <a:buFont typeface="Arial" panose="020B0604020202020204" pitchFamily="34" charset="0"/>
              <a:buChar char="•"/>
              <a:defRPr/>
            </a:pPr>
            <a:r>
              <a:rPr lang="en-US" sz="3200" dirty="0">
                <a:latin typeface="+mj-lt"/>
              </a:rPr>
              <a:t>Believe that everyone belongs and has something to offer</a:t>
            </a:r>
          </a:p>
          <a:p>
            <a:pPr marL="457200" indent="-457200">
              <a:buFont typeface="Arial" panose="020B0604020202020204" pitchFamily="34" charset="0"/>
              <a:buChar char="•"/>
              <a:defRPr/>
            </a:pPr>
            <a:endParaRPr lang="en-US" sz="800" dirty="0">
              <a:latin typeface="+mj-lt"/>
            </a:endParaRPr>
          </a:p>
          <a:p>
            <a:pPr marL="457200" indent="-457200">
              <a:buFont typeface="Arial" panose="020B0604020202020204" pitchFamily="34" charset="0"/>
              <a:buChar char="•"/>
              <a:defRPr/>
            </a:pPr>
            <a:r>
              <a:rPr lang="en-US" sz="3200" dirty="0">
                <a:latin typeface="+mj-lt"/>
              </a:rPr>
              <a:t>Be open to the fact that one is not always right and that everyone is different </a:t>
            </a:r>
          </a:p>
          <a:p>
            <a:pPr marL="457200" indent="-457200">
              <a:buFont typeface="Arial" panose="020B0604020202020204" pitchFamily="34" charset="0"/>
              <a:buChar char="•"/>
              <a:defRPr/>
            </a:pPr>
            <a:endParaRPr lang="en-US" sz="800" dirty="0">
              <a:latin typeface="+mj-lt"/>
            </a:endParaRPr>
          </a:p>
          <a:p>
            <a:pPr marL="457200" indent="-457200">
              <a:buFont typeface="Arial" panose="020B0604020202020204" pitchFamily="34" charset="0"/>
              <a:buChar char="•"/>
              <a:defRPr/>
            </a:pPr>
            <a:r>
              <a:rPr lang="en-US" sz="3200" dirty="0">
                <a:latin typeface="+mj-lt"/>
              </a:rPr>
              <a:t>Use Casa Latina Support Emergency line to ask for support</a:t>
            </a:r>
          </a:p>
          <a:p>
            <a:pPr eaLnBrk="1" hangingPunct="1">
              <a:defRPr/>
            </a:pPr>
            <a:endParaRPr lang="es-MX" dirty="0">
              <a:cs typeface="Arial" charset="0"/>
            </a:endParaRPr>
          </a:p>
        </p:txBody>
      </p:sp>
      <p:sp>
        <p:nvSpPr>
          <p:cNvPr id="2" name="Title 1"/>
          <p:cNvSpPr>
            <a:spLocks noGrp="1"/>
          </p:cNvSpPr>
          <p:nvPr>
            <p:ph type="title"/>
          </p:nvPr>
        </p:nvSpPr>
        <p:spPr>
          <a:xfrm>
            <a:off x="838200" y="365126"/>
            <a:ext cx="10515600" cy="385988"/>
          </a:xfrm>
        </p:spPr>
        <p:txBody>
          <a:bodyPr>
            <a:normAutofit fontScale="90000"/>
          </a:bodyPr>
          <a:lstStyle/>
          <a:p>
            <a:r>
              <a:rPr lang="en-US" dirty="0" smtClean="0"/>
              <a:t>Working as a Team</a:t>
            </a:r>
            <a:endParaRPr lang="en-US" dirty="0"/>
          </a:p>
        </p:txBody>
      </p:sp>
    </p:spTree>
    <p:extLst>
      <p:ext uri="{BB962C8B-B14F-4D97-AF65-F5344CB8AC3E}">
        <p14:creationId xmlns:p14="http://schemas.microsoft.com/office/powerpoint/2010/main" val="70853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05000" y="-152400"/>
            <a:ext cx="8229600" cy="1139825"/>
          </a:xfrm>
        </p:spPr>
        <p:txBody>
          <a:bodyPr/>
          <a:lstStyle/>
          <a:p>
            <a:pPr eaLnBrk="1" hangingPunct="1">
              <a:defRPr/>
            </a:pPr>
            <a:r>
              <a:rPr lang="en-US" dirty="0" smtClean="0">
                <a:latin typeface="Adobe Fan Heiti Std B" pitchFamily="34" charset="-128"/>
                <a:ea typeface="Adobe Fan Heiti Std B" pitchFamily="34" charset="-128"/>
              </a:rPr>
              <a:t>Learning</a:t>
            </a:r>
            <a:r>
              <a:rPr lang="es-MX" dirty="0" smtClean="0">
                <a:latin typeface="Adobe Fan Heiti Std B" pitchFamily="34" charset="-128"/>
                <a:ea typeface="Adobe Fan Heiti Std B" pitchFamily="34" charset="-128"/>
              </a:rPr>
              <a:t> </a:t>
            </a:r>
            <a:r>
              <a:rPr lang="en-US" dirty="0" smtClean="0">
                <a:latin typeface="Adobe Fan Heiti Std B" pitchFamily="34" charset="-128"/>
                <a:ea typeface="Adobe Fan Heiti Std B" pitchFamily="34" charset="-128"/>
              </a:rPr>
              <a:t>Objectives</a:t>
            </a:r>
          </a:p>
        </p:txBody>
      </p:sp>
      <p:sp>
        <p:nvSpPr>
          <p:cNvPr id="12291" name="TextBox 2"/>
          <p:cNvSpPr txBox="1">
            <a:spLocks noChangeArrowheads="1"/>
          </p:cNvSpPr>
          <p:nvPr/>
        </p:nvSpPr>
        <p:spPr bwMode="auto">
          <a:xfrm>
            <a:off x="1689100" y="990601"/>
            <a:ext cx="8839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eaLnBrk="0" hangingPunct="0">
              <a:spcBef>
                <a:spcPct val="20000"/>
              </a:spcBef>
              <a:buClr>
                <a:schemeClr val="hlink"/>
              </a:buClr>
              <a:buSzPct val="70000"/>
              <a:buFont typeface="Wingdings" pitchFamily="2" charset="2"/>
              <a:buChar char="u"/>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lr>
                <a:schemeClr val="tx2"/>
              </a:buClr>
              <a:buSzPct val="70000"/>
              <a:buFont typeface="Wingdings" pitchFamily="2" charset="2"/>
              <a:buChar char="u"/>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lr>
                <a:schemeClr val="folHlink"/>
              </a:buClr>
              <a:buSzPct val="70000"/>
              <a:buFont typeface="Wingdings" pitchFamily="2" charset="2"/>
              <a:buChar char="u"/>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Verdana" pitchFamily="34" charset="0"/>
                <a:cs typeface="Arial" charset="0"/>
              </a:defRPr>
            </a:lvl9pPr>
          </a:lstStyle>
          <a:p>
            <a:pPr eaLnBrk="1" hangingPunct="1">
              <a:spcBef>
                <a:spcPct val="0"/>
              </a:spcBef>
              <a:buClr>
                <a:srgbClr val="FFFF00"/>
              </a:buClr>
              <a:buSzTx/>
              <a:buFont typeface="Arial" charset="0"/>
              <a:buAutoNum type="arabicPeriod"/>
              <a:defRPr/>
            </a:pPr>
            <a:r>
              <a:rPr lang="en-US" altLang="en-US" sz="4000" dirty="0">
                <a:latin typeface="Adobe Fan Heiti Std B" pitchFamily="34" charset="-128"/>
                <a:ea typeface="Adobe Fan Heiti Std B" pitchFamily="34" charset="-128"/>
              </a:rPr>
              <a:t>The recognition among day laborers of the consequences and seriousness of musculoskeletal disorders.</a:t>
            </a:r>
          </a:p>
          <a:p>
            <a:pPr eaLnBrk="1" hangingPunct="1">
              <a:spcBef>
                <a:spcPct val="0"/>
              </a:spcBef>
              <a:buClr>
                <a:srgbClr val="FFFF00"/>
              </a:buClr>
              <a:buSzTx/>
              <a:buFont typeface="Arial" charset="0"/>
              <a:buAutoNum type="arabicPeriod"/>
              <a:defRPr/>
            </a:pPr>
            <a:endParaRPr lang="en-US" altLang="en-US" sz="3600" dirty="0">
              <a:latin typeface="Adobe Fan Heiti Std B" pitchFamily="34" charset="-128"/>
              <a:ea typeface="Adobe Fan Heiti Std B" pitchFamily="34" charset="-128"/>
            </a:endParaRPr>
          </a:p>
          <a:p>
            <a:pPr eaLnBrk="1" hangingPunct="1">
              <a:spcBef>
                <a:spcPct val="0"/>
              </a:spcBef>
              <a:buClr>
                <a:srgbClr val="FFFF00"/>
              </a:buClr>
              <a:buSzTx/>
              <a:buFont typeface="Arial" charset="0"/>
              <a:buAutoNum type="arabicPeriod"/>
              <a:defRPr/>
            </a:pPr>
            <a:r>
              <a:rPr lang="en-US" altLang="en-US" sz="4000" dirty="0">
                <a:latin typeface="Adobe Fan Heiti Std B" pitchFamily="34" charset="-128"/>
                <a:ea typeface="Adobe Fan Heiti Std B" pitchFamily="34" charset="-128"/>
              </a:rPr>
              <a:t>Preventive measures such as: </a:t>
            </a:r>
          </a:p>
          <a:p>
            <a:pPr marL="0" indent="0" eaLnBrk="1" hangingPunct="1">
              <a:spcBef>
                <a:spcPct val="0"/>
              </a:spcBef>
              <a:buClr>
                <a:srgbClr val="FFFF00"/>
              </a:buClr>
              <a:buSzTx/>
              <a:buNone/>
              <a:defRPr/>
            </a:pPr>
            <a:r>
              <a:rPr lang="en-US" altLang="en-US" sz="4000" dirty="0">
                <a:latin typeface="Adobe Fan Heiti Std B" pitchFamily="34" charset="-128"/>
                <a:ea typeface="Adobe Fan Heiti Std B" pitchFamily="34" charset="-128"/>
              </a:rPr>
              <a:t>     team work, better equipment and</a:t>
            </a:r>
          </a:p>
          <a:p>
            <a:pPr marL="0" indent="0" eaLnBrk="1" hangingPunct="1">
              <a:spcBef>
                <a:spcPct val="0"/>
              </a:spcBef>
              <a:buClr>
                <a:srgbClr val="FFFF00"/>
              </a:buClr>
              <a:buSzTx/>
              <a:buNone/>
              <a:defRPr/>
            </a:pPr>
            <a:r>
              <a:rPr lang="en-US" altLang="en-US" sz="4000" dirty="0">
                <a:latin typeface="Adobe Fan Heiti Std B" pitchFamily="34" charset="-128"/>
                <a:ea typeface="Adobe Fan Heiti Std B" pitchFamily="34" charset="-128"/>
              </a:rPr>
              <a:t>     tools.</a:t>
            </a:r>
          </a:p>
          <a:p>
            <a:pPr eaLnBrk="1" hangingPunct="1">
              <a:spcBef>
                <a:spcPct val="0"/>
              </a:spcBef>
              <a:buClr>
                <a:srgbClr val="FFFF00"/>
              </a:buClr>
              <a:buSzTx/>
              <a:buFont typeface="Arial" charset="0"/>
              <a:buAutoNum type="arabicPeriod"/>
              <a:defRPr/>
            </a:pPr>
            <a:endParaRPr lang="es-MX" altLang="en-US" sz="3600" dirty="0">
              <a:latin typeface="Adobe Fan Heiti Std B" pitchFamily="34" charset="-128"/>
              <a:ea typeface="Adobe Fan Heiti Std B" pitchFamily="34" charset="-128"/>
            </a:endParaRPr>
          </a:p>
          <a:p>
            <a:pPr marL="0" indent="0" eaLnBrk="1" hangingPunct="1">
              <a:spcBef>
                <a:spcPct val="0"/>
              </a:spcBef>
              <a:buClr>
                <a:srgbClr val="FFFF00"/>
              </a:buClr>
              <a:buSzTx/>
              <a:buNone/>
              <a:defRPr/>
            </a:pPr>
            <a:endParaRPr lang="es-MX" altLang="en-US" sz="40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692699316"/>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5"/>
          <p:cNvSpPr txBox="1">
            <a:spLocks noChangeArrowheads="1"/>
          </p:cNvSpPr>
          <p:nvPr/>
        </p:nvSpPr>
        <p:spPr bwMode="auto">
          <a:xfrm>
            <a:off x="1527175" y="1666876"/>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 typeface="Wingdings" panose="05000000000000000000" pitchFamily="2" charset="2"/>
              <a:buNone/>
              <a:defRPr/>
            </a:pPr>
            <a:r>
              <a:rPr lang="en-US" dirty="0">
                <a:latin typeface="+mj-lt"/>
              </a:rPr>
              <a:t>Home remedies</a:t>
            </a:r>
            <a:r>
              <a:rPr lang="en-US" altLang="es-MX" sz="3600" dirty="0">
                <a:latin typeface="+mj-lt"/>
              </a:rPr>
              <a:t>.     </a:t>
            </a:r>
            <a:r>
              <a:rPr lang="en-US" dirty="0">
                <a:latin typeface="+mj-lt"/>
              </a:rPr>
              <a:t>Myths &amp; facts</a:t>
            </a:r>
            <a:r>
              <a:rPr lang="en-US" altLang="es-MX" sz="3600" dirty="0">
                <a:latin typeface="+mj-lt"/>
              </a:rPr>
              <a:t>?</a:t>
            </a:r>
          </a:p>
        </p:txBody>
      </p:sp>
      <p:sp>
        <p:nvSpPr>
          <p:cNvPr id="7" name="TextBox 6"/>
          <p:cNvSpPr txBox="1"/>
          <p:nvPr/>
        </p:nvSpPr>
        <p:spPr>
          <a:xfrm>
            <a:off x="1524001" y="2965450"/>
            <a:ext cx="4416425" cy="3170238"/>
          </a:xfrm>
          <a:prstGeom prst="rect">
            <a:avLst/>
          </a:prstGeom>
          <a:solidFill>
            <a:schemeClr val="accent1">
              <a:lumMod val="75000"/>
            </a:schemeClr>
          </a:solidFill>
        </p:spPr>
        <p:txBody>
          <a:bodyPr>
            <a:spAutoFit/>
          </a:bodyPr>
          <a:lstStyle/>
          <a:p>
            <a:pPr eaLnBrk="1" hangingPunct="1">
              <a:defRPr/>
            </a:pPr>
            <a:r>
              <a:rPr lang="en-US" sz="3200" b="1" dirty="0">
                <a:cs typeface="Arial" charset="0"/>
              </a:rPr>
              <a:t>Myths</a:t>
            </a:r>
            <a:r>
              <a:rPr lang="en-US" sz="3600" b="1" dirty="0">
                <a:cs typeface="Arial" charset="0"/>
              </a:rPr>
              <a:t>:</a:t>
            </a:r>
          </a:p>
          <a:p>
            <a:pPr eaLnBrk="1" hangingPunct="1">
              <a:defRPr/>
            </a:pPr>
            <a:endParaRPr lang="en-US" sz="1600" dirty="0">
              <a:solidFill>
                <a:schemeClr val="tx2">
                  <a:lumMod val="90000"/>
                </a:schemeClr>
              </a:solidFill>
              <a:cs typeface="Arial" charset="0"/>
            </a:endParaRPr>
          </a:p>
          <a:p>
            <a:pPr marL="285750" indent="-285750">
              <a:buFont typeface="Arial" panose="020B0604020202020204" pitchFamily="34" charset="0"/>
              <a:buChar char="•"/>
              <a:defRPr/>
            </a:pPr>
            <a:r>
              <a:rPr lang="en-US" sz="3200" dirty="0">
                <a:latin typeface="+mj-lt"/>
              </a:rPr>
              <a:t>Showering after work, causes arthritis </a:t>
            </a:r>
          </a:p>
          <a:p>
            <a:pPr marL="285750" indent="-285750">
              <a:buFont typeface="Arial" panose="020B0604020202020204" pitchFamily="34" charset="0"/>
              <a:buChar char="•"/>
              <a:defRPr/>
            </a:pPr>
            <a:endParaRPr lang="en-US" sz="800" dirty="0">
              <a:latin typeface="+mj-lt"/>
              <a:cs typeface="Arial" charset="0"/>
            </a:endParaRPr>
          </a:p>
          <a:p>
            <a:pPr marL="285750" indent="-285750">
              <a:buFont typeface="Arial" panose="020B0604020202020204" pitchFamily="34" charset="0"/>
              <a:buChar char="•"/>
              <a:defRPr/>
            </a:pPr>
            <a:r>
              <a:rPr lang="en-US" sz="3200" dirty="0">
                <a:latin typeface="+mj-lt"/>
              </a:rPr>
              <a:t>Working in the rain causes arthritis </a:t>
            </a:r>
          </a:p>
          <a:p>
            <a:pPr marL="285750" indent="-285750">
              <a:buFont typeface="Arial" panose="020B0604020202020204" pitchFamily="34" charset="0"/>
              <a:buChar char="•"/>
              <a:defRPr/>
            </a:pPr>
            <a:endParaRPr lang="es-MX" sz="1200" dirty="0">
              <a:latin typeface="+mj-lt"/>
              <a:cs typeface="Arial" charset="0"/>
            </a:endParaRPr>
          </a:p>
        </p:txBody>
      </p:sp>
      <p:sp>
        <p:nvSpPr>
          <p:cNvPr id="8" name="TextBox 7"/>
          <p:cNvSpPr txBox="1"/>
          <p:nvPr/>
        </p:nvSpPr>
        <p:spPr>
          <a:xfrm>
            <a:off x="5959475" y="2965450"/>
            <a:ext cx="4711700" cy="3170238"/>
          </a:xfrm>
          <a:prstGeom prst="rect">
            <a:avLst/>
          </a:prstGeom>
          <a:solidFill>
            <a:schemeClr val="bg1"/>
          </a:solidFill>
        </p:spPr>
        <p:txBody>
          <a:bodyPr>
            <a:spAutoFit/>
          </a:bodyPr>
          <a:lstStyle/>
          <a:p>
            <a:pPr eaLnBrk="1" hangingPunct="1">
              <a:defRPr/>
            </a:pPr>
            <a:r>
              <a:rPr lang="en-US" sz="3200" b="1" dirty="0">
                <a:solidFill>
                  <a:schemeClr val="tx2">
                    <a:lumMod val="90000"/>
                  </a:schemeClr>
                </a:solidFill>
                <a:cs typeface="Arial" charset="0"/>
              </a:rPr>
              <a:t>Facts:</a:t>
            </a:r>
          </a:p>
          <a:p>
            <a:pPr marL="457200" indent="-457200">
              <a:buFont typeface="Arial" panose="020B0604020202020204" pitchFamily="34" charset="0"/>
              <a:buChar char="•"/>
              <a:defRPr/>
            </a:pPr>
            <a:endParaRPr lang="en-US" sz="1600" dirty="0">
              <a:solidFill>
                <a:schemeClr val="tx2">
                  <a:lumMod val="90000"/>
                </a:schemeClr>
              </a:solidFill>
              <a:cs typeface="Arial" charset="0"/>
            </a:endParaRPr>
          </a:p>
          <a:p>
            <a:pPr marL="457200" indent="-457200">
              <a:buFont typeface="Arial" panose="020B0604020202020204" pitchFamily="34" charset="0"/>
              <a:buChar char="•"/>
              <a:defRPr/>
            </a:pPr>
            <a:r>
              <a:rPr lang="en-US" sz="3200" dirty="0">
                <a:latin typeface="+mj-lt"/>
              </a:rPr>
              <a:t>Ibuprofen. to help against inflammation</a:t>
            </a:r>
          </a:p>
          <a:p>
            <a:pPr marL="457200" indent="-457200">
              <a:buFont typeface="Arial" panose="020B0604020202020204" pitchFamily="34" charset="0"/>
              <a:buChar char="•"/>
              <a:defRPr/>
            </a:pPr>
            <a:endParaRPr lang="en-US" sz="800" dirty="0">
              <a:solidFill>
                <a:schemeClr val="tx2">
                  <a:lumMod val="90000"/>
                </a:schemeClr>
              </a:solidFill>
              <a:latin typeface="+mj-lt"/>
              <a:cs typeface="Arial" charset="0"/>
            </a:endParaRPr>
          </a:p>
          <a:p>
            <a:pPr marL="457200" indent="-457200">
              <a:buFont typeface="Arial" panose="020B0604020202020204" pitchFamily="34" charset="0"/>
              <a:buChar char="•"/>
              <a:defRPr/>
            </a:pPr>
            <a:r>
              <a:rPr lang="en-US" sz="3200" dirty="0">
                <a:latin typeface="+mj-lt"/>
              </a:rPr>
              <a:t>A bag of ice </a:t>
            </a:r>
          </a:p>
          <a:p>
            <a:pPr marL="457200" indent="-457200">
              <a:buFont typeface="Arial" panose="020B0604020202020204" pitchFamily="34" charset="0"/>
              <a:buChar char="•"/>
              <a:defRPr/>
            </a:pPr>
            <a:endParaRPr lang="en-US" sz="800" dirty="0">
              <a:latin typeface="+mj-lt"/>
            </a:endParaRPr>
          </a:p>
          <a:p>
            <a:pPr marL="457200" indent="-457200">
              <a:buFont typeface="Arial" panose="020B0604020202020204" pitchFamily="34" charset="0"/>
              <a:buChar char="•"/>
              <a:defRPr/>
            </a:pPr>
            <a:r>
              <a:rPr lang="en-US" sz="3200" dirty="0">
                <a:latin typeface="+mj-lt"/>
              </a:rPr>
              <a:t>Stretching exercises</a:t>
            </a:r>
          </a:p>
          <a:p>
            <a:pPr marL="457200" indent="-457200">
              <a:buFont typeface="Arial" panose="020B0604020202020204" pitchFamily="34" charset="0"/>
              <a:buChar char="•"/>
              <a:defRPr/>
            </a:pPr>
            <a:endParaRPr lang="en-US" sz="800" dirty="0">
              <a:solidFill>
                <a:schemeClr val="tx2">
                  <a:lumMod val="90000"/>
                </a:schemeClr>
              </a:solidFill>
              <a:latin typeface="+mj-lt"/>
              <a:cs typeface="Arial" charset="0"/>
            </a:endParaRPr>
          </a:p>
        </p:txBody>
      </p:sp>
      <p:sp>
        <p:nvSpPr>
          <p:cNvPr id="2" name="Title 1"/>
          <p:cNvSpPr>
            <a:spLocks noGrp="1"/>
          </p:cNvSpPr>
          <p:nvPr>
            <p:ph type="title"/>
          </p:nvPr>
        </p:nvSpPr>
        <p:spPr/>
        <p:txBody>
          <a:bodyPr/>
          <a:lstStyle/>
          <a:p>
            <a:r>
              <a:rPr lang="en-US" dirty="0" smtClean="0"/>
              <a:t>Myths &amp; Facts</a:t>
            </a:r>
            <a:endParaRPr lang="en-US" dirty="0"/>
          </a:p>
        </p:txBody>
      </p:sp>
    </p:spTree>
    <p:extLst>
      <p:ext uri="{BB962C8B-B14F-4D97-AF65-F5344CB8AC3E}">
        <p14:creationId xmlns:p14="http://schemas.microsoft.com/office/powerpoint/2010/main" val="3525886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5"/>
          <p:cNvSpPr txBox="1">
            <a:spLocks noChangeArrowheads="1"/>
          </p:cNvSpPr>
          <p:nvPr/>
        </p:nvSpPr>
        <p:spPr bwMode="auto">
          <a:xfrm>
            <a:off x="1524000" y="976313"/>
            <a:ext cx="868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s-MX" altLang="es-MX" sz="3600">
                <a:latin typeface="Tahoma" panose="020B0604030504040204" pitchFamily="34" charset="0"/>
              </a:rPr>
              <a:t>Before and after work</a:t>
            </a:r>
          </a:p>
        </p:txBody>
      </p:sp>
      <p:pic>
        <p:nvPicPr>
          <p:cNvPr id="38916" name="Picture 6" descr="A drawing of a person stretching their arms up and out, while also spreading the fingers out" title="Stretching Arms Up"/>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1828800"/>
            <a:ext cx="289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descr="A drawing of a person stretching their shoulders by bringing them to the ears" title="Stretching Shoulder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91350" y="1828800"/>
            <a:ext cx="3295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A drawing of a person with arms behind back &amp; fingers intertwined." title="Stretching Arms behind back"/>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19600" y="1828800"/>
            <a:ext cx="2514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9" descr="A drawing of a close up a hand grasping the wrist of the opposite hand, while the rotates in circles" title="Stretching Wrist"/>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991350" y="4572000"/>
            <a:ext cx="32956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6"/>
            <a:ext cx="10515600" cy="734331"/>
          </a:xfrm>
        </p:spPr>
        <p:txBody>
          <a:bodyPr/>
          <a:lstStyle/>
          <a:p>
            <a:r>
              <a:rPr lang="en-US" b="1" dirty="0" smtClean="0"/>
              <a:t>Stretching Exercises</a:t>
            </a:r>
            <a:endParaRPr lang="en-US" b="1" dirty="0"/>
          </a:p>
        </p:txBody>
      </p:sp>
    </p:spTree>
    <p:extLst>
      <p:ext uri="{BB962C8B-B14F-4D97-AF65-F5344CB8AC3E}">
        <p14:creationId xmlns:p14="http://schemas.microsoft.com/office/powerpoint/2010/main" val="3826382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742043" y="195371"/>
            <a:ext cx="10515600" cy="576944"/>
          </a:xfrm>
        </p:spPr>
        <p:txBody>
          <a:bodyPr>
            <a:normAutofit fontScale="90000"/>
          </a:bodyPr>
          <a:lstStyle/>
          <a:p>
            <a:r>
              <a:rPr lang="en-US" b="1" dirty="0" smtClean="0"/>
              <a:t>Contact Information</a:t>
            </a:r>
            <a:r>
              <a:rPr lang="en-US" dirty="0" smtClean="0"/>
              <a:t>	</a:t>
            </a:r>
            <a:endParaRPr lang="en-US" dirty="0"/>
          </a:p>
        </p:txBody>
      </p:sp>
      <p:sp>
        <p:nvSpPr>
          <p:cNvPr id="151555" name="Rectangle 3"/>
          <p:cNvSpPr>
            <a:spLocks noGrp="1" noChangeArrowheads="1"/>
          </p:cNvSpPr>
          <p:nvPr>
            <p:ph type="body" idx="1"/>
          </p:nvPr>
        </p:nvSpPr>
        <p:spPr>
          <a:xfrm>
            <a:off x="742043" y="1467853"/>
            <a:ext cx="10515600" cy="4054642"/>
          </a:xfrm>
        </p:spPr>
        <p:txBody>
          <a:bodyPr>
            <a:normAutofit/>
          </a:bodyPr>
          <a:lstStyle/>
          <a:p>
            <a:r>
              <a:rPr lang="es-MX" dirty="0" smtClean="0"/>
              <a:t>OSHA Regional Office</a:t>
            </a:r>
          </a:p>
          <a:p>
            <a:pPr marL="0" indent="0">
              <a:buNone/>
            </a:pPr>
            <a:endParaRPr lang="es-MX" dirty="0" smtClean="0"/>
          </a:p>
          <a:p>
            <a:endParaRPr lang="es-MX" dirty="0" smtClean="0"/>
          </a:p>
          <a:p>
            <a:endParaRPr lang="es-MX" dirty="0" smtClean="0"/>
          </a:p>
        </p:txBody>
      </p:sp>
      <p:sp>
        <p:nvSpPr>
          <p:cNvPr id="39939" name="Rectangle 1" descr="Large red rectangle with text inside" title="Red Rectangle"/>
          <p:cNvSpPr>
            <a:spLocks noChangeArrowheads="1"/>
          </p:cNvSpPr>
          <p:nvPr/>
        </p:nvSpPr>
        <p:spPr bwMode="auto">
          <a:xfrm>
            <a:off x="742043" y="1183678"/>
            <a:ext cx="8991600" cy="2438400"/>
          </a:xfrm>
          <a:prstGeom prst="rect">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s-MX" altLang="es-MX" sz="1800"/>
          </a:p>
        </p:txBody>
      </p:sp>
      <p:sp>
        <p:nvSpPr>
          <p:cNvPr id="39940" name="Rectangle 2" descr="Large black rectangle with text inside" title="Black"/>
          <p:cNvSpPr>
            <a:spLocks noChangeArrowheads="1"/>
          </p:cNvSpPr>
          <p:nvPr/>
        </p:nvSpPr>
        <p:spPr bwMode="auto">
          <a:xfrm>
            <a:off x="742043" y="3871661"/>
            <a:ext cx="8915400" cy="2455695"/>
          </a:xfrm>
          <a:prstGeom prst="rect">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s-MX" altLang="es-MX" sz="1800"/>
          </a:p>
        </p:txBody>
      </p:sp>
    </p:spTree>
    <p:extLst>
      <p:ext uri="{BB962C8B-B14F-4D97-AF65-F5344CB8AC3E}">
        <p14:creationId xmlns:p14="http://schemas.microsoft.com/office/powerpoint/2010/main" val="394410470"/>
      </p:ext>
    </p:extLst>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6"/>
          <p:cNvSpPr txBox="1">
            <a:spLocks noChangeArrowheads="1"/>
          </p:cNvSpPr>
          <p:nvPr/>
        </p:nvSpPr>
        <p:spPr bwMode="auto">
          <a:xfrm>
            <a:off x="1504950" y="1383632"/>
            <a:ext cx="91313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 typeface="Arial" panose="020B0604020202020204" pitchFamily="34" charset="0"/>
              <a:buAutoNum type="arabicPeriod"/>
              <a:defRPr/>
            </a:pPr>
            <a:r>
              <a:rPr lang="en-US" altLang="en-US" dirty="0">
                <a:latin typeface="Adobe Fan Heiti Std B" pitchFamily="34" charset="-128"/>
                <a:ea typeface="Adobe Fan Heiti Std B" pitchFamily="34" charset="-128"/>
              </a:rPr>
              <a:t>Heavy loads, high frequency and awkward posture, are risk factors that cause MSDs.</a:t>
            </a:r>
          </a:p>
          <a:p>
            <a:pPr marL="742950" indent="-742950">
              <a:spcBef>
                <a:spcPct val="0"/>
              </a:spcBef>
              <a:buClrTx/>
              <a:buSzTx/>
              <a:buFont typeface="+mj-lt"/>
              <a:buAutoNum type="arabicPeriod"/>
              <a:defRPr/>
            </a:pPr>
            <a:endParaRPr lang="en-US" altLang="en-US" sz="4000" dirty="0">
              <a:latin typeface="Adobe Fan Heiti Std B" pitchFamily="34" charset="-128"/>
              <a:ea typeface="Adobe Fan Heiti Std B" pitchFamily="34" charset="-128"/>
            </a:endParaRPr>
          </a:p>
          <a:p>
            <a:pPr eaLnBrk="1" hangingPunct="1">
              <a:spcBef>
                <a:spcPct val="0"/>
              </a:spcBef>
              <a:buClrTx/>
              <a:buSzTx/>
              <a:buFont typeface="Arial" panose="020B0604020202020204" pitchFamily="34" charset="0"/>
              <a:buAutoNum type="arabicPeriod"/>
              <a:defRPr/>
            </a:pPr>
            <a:r>
              <a:rPr lang="en-US" altLang="en-US" dirty="0">
                <a:latin typeface="Adobe Fan Heiti Std B" pitchFamily="34" charset="-128"/>
                <a:ea typeface="Adobe Fan Heiti Std B" pitchFamily="34" charset="-128"/>
              </a:rPr>
              <a:t>Stretching exercises, better tools and equipment, and team work, reduce the risk of MSDs. </a:t>
            </a:r>
          </a:p>
          <a:p>
            <a:pPr eaLnBrk="1" hangingPunct="1">
              <a:spcBef>
                <a:spcPct val="0"/>
              </a:spcBef>
              <a:buClrTx/>
              <a:buSzTx/>
              <a:buFont typeface="Arial" panose="020B0604020202020204" pitchFamily="34" charset="0"/>
              <a:buAutoNum type="arabicPeriod"/>
              <a:defRPr/>
            </a:pPr>
            <a:endParaRPr lang="en-US" altLang="en-US" sz="4000" dirty="0">
              <a:latin typeface="Adobe Fan Heiti Std B" pitchFamily="34" charset="-128"/>
              <a:ea typeface="Adobe Fan Heiti Std B" pitchFamily="34" charset="-128"/>
            </a:endParaRPr>
          </a:p>
          <a:p>
            <a:pPr eaLnBrk="1" hangingPunct="1">
              <a:spcBef>
                <a:spcPct val="0"/>
              </a:spcBef>
              <a:buClrTx/>
              <a:buSzTx/>
              <a:buFont typeface="Arial" panose="020B0604020202020204" pitchFamily="34" charset="0"/>
              <a:buAutoNum type="arabicPeriod"/>
              <a:defRPr/>
            </a:pPr>
            <a:r>
              <a:rPr lang="en-US" altLang="en-US" dirty="0">
                <a:latin typeface="Adobe Fan Heiti Std B" pitchFamily="34" charset="-128"/>
                <a:ea typeface="Adobe Fan Heiti Std B" pitchFamily="34" charset="-128"/>
              </a:rPr>
              <a:t>We have the right to make a report to OSHA or LNI when working in unsafe conditions</a:t>
            </a:r>
            <a:r>
              <a:rPr lang="en-US" altLang="en-US" sz="2800" dirty="0">
                <a:latin typeface="Adobe Fan Heiti Std B" pitchFamily="34" charset="-128"/>
                <a:ea typeface="Adobe Fan Heiti Std B" pitchFamily="34" charset="-128"/>
              </a:rPr>
              <a:t>.</a:t>
            </a:r>
          </a:p>
        </p:txBody>
      </p:sp>
      <p:sp>
        <p:nvSpPr>
          <p:cNvPr id="2" name="Title 1"/>
          <p:cNvSpPr>
            <a:spLocks noGrp="1"/>
          </p:cNvSpPr>
          <p:nvPr>
            <p:ph type="title"/>
          </p:nvPr>
        </p:nvSpPr>
        <p:spPr/>
        <p:txBody>
          <a:bodyPr/>
          <a:lstStyle/>
          <a:p>
            <a:r>
              <a:rPr lang="en-US" dirty="0" smtClean="0"/>
              <a:t>Closing arguments</a:t>
            </a:r>
            <a:endParaRPr lang="en-US" dirty="0"/>
          </a:p>
        </p:txBody>
      </p:sp>
    </p:spTree>
    <p:extLst>
      <p:ext uri="{BB962C8B-B14F-4D97-AF65-F5344CB8AC3E}">
        <p14:creationId xmlns:p14="http://schemas.microsoft.com/office/powerpoint/2010/main" val="174330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524000" y="914401"/>
            <a:ext cx="9144000" cy="3046413"/>
          </a:xfrm>
          <a:prstGeom prst="rect">
            <a:avLst/>
          </a:prstGeom>
          <a:noFill/>
        </p:spPr>
        <p:txBody>
          <a:bodyPr>
            <a:spAutoFit/>
          </a:bodyPr>
          <a:lstStyle/>
          <a:p>
            <a:pPr algn="ctr" eaLnBrk="1" hangingPunct="1">
              <a:defRPr/>
            </a:pPr>
            <a:r>
              <a:rPr lang="en-US" sz="9600" dirty="0">
                <a:solidFill>
                  <a:schemeClr val="accent5">
                    <a:lumMod val="10000"/>
                  </a:schemeClr>
                </a:solidFill>
                <a:latin typeface="Adobe Fan Heiti Std B" pitchFamily="34" charset="-128"/>
                <a:ea typeface="Adobe Fan Heiti Std B" pitchFamily="34" charset="-128"/>
                <a:cs typeface="Arial" charset="0"/>
              </a:rPr>
              <a:t>Thank you for your attention!!!!</a:t>
            </a:r>
          </a:p>
        </p:txBody>
      </p:sp>
      <p:sp>
        <p:nvSpPr>
          <p:cNvPr id="2" name="Title 1"/>
          <p:cNvSpPr>
            <a:spLocks noGrp="1"/>
          </p:cNvSpPr>
          <p:nvPr>
            <p:ph type="title"/>
          </p:nvPr>
        </p:nvSpPr>
        <p:spPr>
          <a:xfrm>
            <a:off x="753979" y="160588"/>
            <a:ext cx="10515600" cy="1325563"/>
          </a:xfrm>
        </p:spPr>
        <p:txBody>
          <a:bodyPr/>
          <a:lstStyle/>
          <a:p>
            <a:r>
              <a:rPr lang="en-US" dirty="0" smtClean="0"/>
              <a:t>Thank you!</a:t>
            </a:r>
            <a:endParaRPr lang="en-US" dirty="0"/>
          </a:p>
        </p:txBody>
      </p:sp>
    </p:spTree>
    <p:extLst>
      <p:ext uri="{BB962C8B-B14F-4D97-AF65-F5344CB8AC3E}">
        <p14:creationId xmlns:p14="http://schemas.microsoft.com/office/powerpoint/2010/main" val="3104712563"/>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n example of the first page of the evaluation, which include three scenarios of two people doing a common job, as well as instructions of how to complete the evaluation." title="Evaluacion Page Example"/>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509286"/>
            <a:ext cx="9144000" cy="634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6787" y="87333"/>
            <a:ext cx="10515600" cy="421953"/>
          </a:xfrm>
        </p:spPr>
        <p:txBody>
          <a:bodyPr>
            <a:normAutofit fontScale="90000"/>
          </a:bodyPr>
          <a:lstStyle/>
          <a:p>
            <a:r>
              <a:rPr lang="en-US" dirty="0" smtClean="0"/>
              <a:t>Pre-test</a:t>
            </a:r>
            <a:endParaRPr lang="en-US" dirty="0"/>
          </a:p>
        </p:txBody>
      </p:sp>
    </p:spTree>
    <p:extLst>
      <p:ext uri="{BB962C8B-B14F-4D97-AF65-F5344CB8AC3E}">
        <p14:creationId xmlns:p14="http://schemas.microsoft.com/office/powerpoint/2010/main" val="172643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81050"/>
          </a:xfrm>
        </p:spPr>
        <p:txBody>
          <a:bodyPr/>
          <a:lstStyle/>
          <a:p>
            <a:pPr>
              <a:defRPr/>
            </a:pPr>
            <a:r>
              <a:rPr lang="en-US" sz="4000" dirty="0">
                <a:latin typeface="Tahoma" panose="020B0604030504040204" pitchFamily="34" charset="0"/>
                <a:ea typeface="Tahoma" panose="020B0604030504040204" pitchFamily="34" charset="0"/>
                <a:cs typeface="Tahoma" panose="020B0604030504040204" pitchFamily="34" charset="0"/>
              </a:rPr>
              <a:t>MSD </a:t>
            </a:r>
            <a:r>
              <a:rPr lang="en-US" sz="4000" dirty="0" smtClean="0">
                <a:latin typeface="Tahoma" panose="020B0604030504040204" pitchFamily="34" charset="0"/>
                <a:ea typeface="Tahoma" panose="020B0604030504040204" pitchFamily="34" charset="0"/>
                <a:cs typeface="Tahoma" panose="020B0604030504040204" pitchFamily="34" charset="0"/>
              </a:rPr>
              <a:t>Refresher</a:t>
            </a: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16387" name="Picture 4" descr="An image of the backside of someone's torso, highlighting the most common areas where people experience pain" title="Person with pai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81800" y="1219200"/>
            <a:ext cx="3886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Explosion 2 5" descr="An 'explosion' image to indicate pain on the elbow." title="Elbow Pain Explosion"/>
          <p:cNvSpPr>
            <a:spLocks noChangeArrowheads="1"/>
          </p:cNvSpPr>
          <p:nvPr/>
        </p:nvSpPr>
        <p:spPr bwMode="auto">
          <a:xfrm>
            <a:off x="7294564" y="4495800"/>
            <a:ext cx="401637" cy="457200"/>
          </a:xfrm>
          <a:prstGeom prst="irregularSeal2">
            <a:avLst/>
          </a:prstGeom>
          <a:solidFill>
            <a:srgbClr val="FF33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Tahoma" panose="020B0604030504040204" pitchFamily="34" charset="0"/>
            </a:endParaRPr>
          </a:p>
        </p:txBody>
      </p:sp>
      <p:sp>
        <p:nvSpPr>
          <p:cNvPr id="16389" name="Explosion 2 6" descr="An 'explosion' image to indicate pain on the shoulder." title="Shoulder Pain Explosion"/>
          <p:cNvSpPr>
            <a:spLocks noChangeArrowheads="1"/>
          </p:cNvSpPr>
          <p:nvPr/>
        </p:nvSpPr>
        <p:spPr bwMode="auto">
          <a:xfrm>
            <a:off x="7696200" y="2884488"/>
            <a:ext cx="401638" cy="457200"/>
          </a:xfrm>
          <a:prstGeom prst="irregularSeal2">
            <a:avLst/>
          </a:prstGeom>
          <a:solidFill>
            <a:srgbClr val="FF33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Tahoma" panose="020B0604030504040204" pitchFamily="34" charset="0"/>
            </a:endParaRPr>
          </a:p>
        </p:txBody>
      </p:sp>
      <p:sp>
        <p:nvSpPr>
          <p:cNvPr id="16390" name="Explosion 2 7" descr="An 'explosion' image to indicate pain on the shoulder." title="Shoulder Pain Explosion"/>
          <p:cNvSpPr>
            <a:spLocks noChangeArrowheads="1"/>
          </p:cNvSpPr>
          <p:nvPr/>
        </p:nvSpPr>
        <p:spPr bwMode="auto">
          <a:xfrm>
            <a:off x="9837739" y="3225800"/>
            <a:ext cx="401637" cy="457200"/>
          </a:xfrm>
          <a:prstGeom prst="irregularSeal2">
            <a:avLst/>
          </a:prstGeom>
          <a:solidFill>
            <a:srgbClr val="FF33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Tahoma" panose="020B0604030504040204" pitchFamily="34" charset="0"/>
            </a:endParaRPr>
          </a:p>
        </p:txBody>
      </p:sp>
      <p:sp>
        <p:nvSpPr>
          <p:cNvPr id="16391" name="Explosion 2 9" descr="An 'explosion' image to indicate pain on the lower back." title="Lower Back Pain Explosion"/>
          <p:cNvSpPr>
            <a:spLocks noChangeArrowheads="1"/>
          </p:cNvSpPr>
          <p:nvPr/>
        </p:nvSpPr>
        <p:spPr bwMode="auto">
          <a:xfrm>
            <a:off x="8382001" y="5029200"/>
            <a:ext cx="638175" cy="457200"/>
          </a:xfrm>
          <a:prstGeom prst="irregularSeal2">
            <a:avLst/>
          </a:prstGeom>
          <a:solidFill>
            <a:srgbClr val="FF33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Tahoma" panose="020B0604030504040204" pitchFamily="34" charset="0"/>
            </a:endParaRPr>
          </a:p>
        </p:txBody>
      </p:sp>
      <p:sp>
        <p:nvSpPr>
          <p:cNvPr id="16392" name="Explosion 2 10" descr="An 'explosion' image to indicate pain on the pain." title="Neck Pain Explosion"/>
          <p:cNvSpPr>
            <a:spLocks noChangeArrowheads="1"/>
          </p:cNvSpPr>
          <p:nvPr/>
        </p:nvSpPr>
        <p:spPr bwMode="auto">
          <a:xfrm>
            <a:off x="8701088" y="2590800"/>
            <a:ext cx="595312" cy="457200"/>
          </a:xfrm>
          <a:prstGeom prst="irregularSeal2">
            <a:avLst/>
          </a:prstGeom>
          <a:solidFill>
            <a:srgbClr val="FF33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Tahoma" panose="020B0604030504040204" pitchFamily="34" charset="0"/>
            </a:endParaRPr>
          </a:p>
        </p:txBody>
      </p:sp>
      <p:sp>
        <p:nvSpPr>
          <p:cNvPr id="16393" name="Explosion 2 11" descr="An 'explosion' image to indicate pain on the thumb." title="Thumb Pain Explosion"/>
          <p:cNvSpPr>
            <a:spLocks noChangeArrowheads="1"/>
          </p:cNvSpPr>
          <p:nvPr/>
        </p:nvSpPr>
        <p:spPr bwMode="auto">
          <a:xfrm>
            <a:off x="9385300" y="4735513"/>
            <a:ext cx="401638" cy="457200"/>
          </a:xfrm>
          <a:prstGeom prst="irregularSeal2">
            <a:avLst/>
          </a:prstGeom>
          <a:solidFill>
            <a:srgbClr val="FF3300"/>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Tahoma" panose="020B0604030504040204" pitchFamily="34" charset="0"/>
            </a:endParaRPr>
          </a:p>
        </p:txBody>
      </p:sp>
      <p:sp>
        <p:nvSpPr>
          <p:cNvPr id="5" name="TextBox 4"/>
          <p:cNvSpPr txBox="1">
            <a:spLocks noChangeArrowheads="1"/>
          </p:cNvSpPr>
          <p:nvPr/>
        </p:nvSpPr>
        <p:spPr bwMode="auto">
          <a:xfrm>
            <a:off x="1630363" y="1676401"/>
            <a:ext cx="5105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3600" dirty="0"/>
              <a:t>MSDs are occupational disorders affecting muscles, tendons, ligaments, joints, and/or nerves.</a:t>
            </a:r>
          </a:p>
          <a:p>
            <a:pPr eaLnBrk="1" hangingPunct="1">
              <a:spcBef>
                <a:spcPct val="0"/>
              </a:spcBef>
              <a:buClrTx/>
              <a:buSzTx/>
              <a:buFontTx/>
              <a:buNone/>
            </a:pPr>
            <a:endParaRPr lang="en-US" altLang="es-MX" sz="3600" dirty="0">
              <a:latin typeface="Tahoma" panose="020B0604030504040204" pitchFamily="34" charset="0"/>
            </a:endParaRPr>
          </a:p>
          <a:p>
            <a:pPr eaLnBrk="1" hangingPunct="1">
              <a:spcBef>
                <a:spcPct val="0"/>
              </a:spcBef>
              <a:buClrTx/>
              <a:buSzTx/>
              <a:buFontTx/>
              <a:buNone/>
            </a:pPr>
            <a:r>
              <a:rPr lang="en-US" altLang="es-MX" sz="3600" dirty="0">
                <a:latin typeface="Tahoma" panose="020B0604030504040204" pitchFamily="34" charset="0"/>
              </a:rPr>
              <a:t>A common term is “OVERUSE”</a:t>
            </a:r>
            <a:endParaRPr lang="es-MX" altLang="es-MX" sz="3600" dirty="0">
              <a:latin typeface="Tahoma" panose="020B0604030504040204" pitchFamily="34" charset="0"/>
            </a:endParaRPr>
          </a:p>
        </p:txBody>
      </p:sp>
      <p:sp>
        <p:nvSpPr>
          <p:cNvPr id="16395" name="TextBox 3"/>
          <p:cNvSpPr txBox="1">
            <a:spLocks noChangeArrowheads="1"/>
          </p:cNvSpPr>
          <p:nvPr/>
        </p:nvSpPr>
        <p:spPr bwMode="auto">
          <a:xfrm>
            <a:off x="1973263" y="742949"/>
            <a:ext cx="441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3600" dirty="0">
                <a:latin typeface="Tahoma" panose="020B0604030504040204" pitchFamily="34" charset="0"/>
              </a:rPr>
              <a:t>What are MSDs?</a:t>
            </a:r>
          </a:p>
        </p:txBody>
      </p:sp>
    </p:spTree>
    <p:extLst>
      <p:ext uri="{BB962C8B-B14F-4D97-AF65-F5344CB8AC3E}">
        <p14:creationId xmlns:p14="http://schemas.microsoft.com/office/powerpoint/2010/main" val="15376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4" descr="An image of two photos of the inside of a shoulder, highlighting the key bones, ligaments and muscles." title="Interior Shoulder"/>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a:xfrm>
            <a:off x="1524000" y="914400"/>
            <a:ext cx="9144000" cy="5943600"/>
          </a:xfrm>
        </p:spPr>
      </p:pic>
      <p:sp>
        <p:nvSpPr>
          <p:cNvPr id="5" name="Title 1"/>
          <p:cNvSpPr>
            <a:spLocks noGrp="1"/>
          </p:cNvSpPr>
          <p:nvPr>
            <p:ph type="title"/>
          </p:nvPr>
        </p:nvSpPr>
        <p:spPr>
          <a:xfrm>
            <a:off x="1524000" y="0"/>
            <a:ext cx="9144000" cy="781050"/>
          </a:xfrm>
        </p:spPr>
        <p:txBody>
          <a:bodyPr>
            <a:normAutofit fontScale="90000"/>
          </a:bodyPr>
          <a:lstStyle/>
          <a:p>
            <a:pPr>
              <a:defRPr/>
            </a:pPr>
            <a:r>
              <a:rPr lang="en-US" sz="6000" dirty="0">
                <a:solidFill>
                  <a:schemeClr val="tx2">
                    <a:lumMod val="75000"/>
                  </a:schemeClr>
                </a:solidFill>
                <a:latin typeface="Adobe Fan Heiti Std B" pitchFamily="34" charset="-128"/>
                <a:ea typeface="Adobe Fan Heiti Std B" pitchFamily="34" charset="-128"/>
              </a:rPr>
              <a:t>MSD refresher?</a:t>
            </a:r>
          </a:p>
        </p:txBody>
      </p:sp>
    </p:spTree>
    <p:extLst>
      <p:ext uri="{BB962C8B-B14F-4D97-AF65-F5344CB8AC3E}">
        <p14:creationId xmlns:p14="http://schemas.microsoft.com/office/powerpoint/2010/main" val="86384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A lateral view of the interior of the upper arm of the same person at 2 different ages, highlighting the differences in muscle mass" title=" Interior Upper Arm"/>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838200" y="207962"/>
            <a:ext cx="10515600" cy="1325563"/>
          </a:xfrm>
        </p:spPr>
        <p:txBody>
          <a:bodyPr/>
          <a:lstStyle/>
          <a:p>
            <a:r>
              <a:rPr lang="en-US" b="1" dirty="0" smtClean="0"/>
              <a:t>MSD Refresher</a:t>
            </a:r>
            <a:r>
              <a:rPr lang="en-US" dirty="0" smtClean="0"/>
              <a:t>	</a:t>
            </a:r>
            <a:endParaRPr lang="en-US" dirty="0"/>
          </a:p>
        </p:txBody>
      </p:sp>
    </p:spTree>
    <p:extLst>
      <p:ext uri="{BB962C8B-B14F-4D97-AF65-F5344CB8AC3E}">
        <p14:creationId xmlns:p14="http://schemas.microsoft.com/office/powerpoint/2010/main" val="235522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Isosceles Triangle 1" descr="Large blue isosceles triangle" title="Isosceles Triangle"/>
          <p:cNvSpPr>
            <a:spLocks noChangeArrowheads="1"/>
          </p:cNvSpPr>
          <p:nvPr/>
        </p:nvSpPr>
        <p:spPr bwMode="auto">
          <a:xfrm>
            <a:off x="2286001" y="2263775"/>
            <a:ext cx="4441825" cy="3841750"/>
          </a:xfrm>
          <a:prstGeom prst="triangle">
            <a:avLst>
              <a:gd name="adj"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1800">
              <a:latin typeface="Tahoma" panose="020B0604030504040204" pitchFamily="34" charset="0"/>
            </a:endParaRPr>
          </a:p>
        </p:txBody>
      </p:sp>
      <p:sp>
        <p:nvSpPr>
          <p:cNvPr id="16390" name="TextBox 7"/>
          <p:cNvSpPr txBox="1">
            <a:spLocks noChangeArrowheads="1"/>
          </p:cNvSpPr>
          <p:nvPr/>
        </p:nvSpPr>
        <p:spPr bwMode="auto">
          <a:xfrm>
            <a:off x="1701801" y="5707064"/>
            <a:ext cx="2295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panose="05000000000000000000" pitchFamily="2" charset="2"/>
              <a:buNone/>
              <a:defRPr/>
            </a:pPr>
            <a:r>
              <a:rPr lang="en-US" sz="2400" b="1" dirty="0">
                <a:latin typeface="+mj-lt"/>
              </a:rPr>
              <a:t>Awkward Posture</a:t>
            </a:r>
            <a:endParaRPr lang="en-US" sz="2400" dirty="0">
              <a:latin typeface="+mj-lt"/>
            </a:endParaRPr>
          </a:p>
        </p:txBody>
      </p:sp>
      <p:sp>
        <p:nvSpPr>
          <p:cNvPr id="16391" name="TextBox 8"/>
          <p:cNvSpPr txBox="1">
            <a:spLocks noChangeArrowheads="1"/>
          </p:cNvSpPr>
          <p:nvPr/>
        </p:nvSpPr>
        <p:spPr bwMode="auto">
          <a:xfrm>
            <a:off x="5813425" y="5653089"/>
            <a:ext cx="1828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buFont typeface="Wingdings" panose="05000000000000000000" pitchFamily="2" charset="2"/>
              <a:buNone/>
              <a:defRPr/>
            </a:pPr>
            <a:r>
              <a:rPr lang="en-US" sz="2400" b="1" dirty="0">
                <a:latin typeface="+mj-lt"/>
                <a:ea typeface="Adobe Fan Heiti Std B"/>
              </a:rPr>
              <a:t>High </a:t>
            </a:r>
          </a:p>
          <a:p>
            <a:pPr>
              <a:buFont typeface="Wingdings" panose="05000000000000000000" pitchFamily="2" charset="2"/>
              <a:buNone/>
              <a:defRPr/>
            </a:pPr>
            <a:r>
              <a:rPr lang="en-US" sz="2400" b="1" dirty="0">
                <a:latin typeface="+mj-lt"/>
                <a:ea typeface="Adobe Fan Heiti Std B"/>
              </a:rPr>
              <a:t>Frequency</a:t>
            </a:r>
            <a:endParaRPr lang="en-US" sz="2400" dirty="0">
              <a:latin typeface="+mj-lt"/>
              <a:ea typeface="Adobe Fan Heiti Std B"/>
            </a:endParaRPr>
          </a:p>
        </p:txBody>
      </p:sp>
      <p:sp>
        <p:nvSpPr>
          <p:cNvPr id="2" name="TextBox 1"/>
          <p:cNvSpPr txBox="1">
            <a:spLocks noChangeArrowheads="1"/>
          </p:cNvSpPr>
          <p:nvPr/>
        </p:nvSpPr>
        <p:spPr bwMode="auto">
          <a:xfrm>
            <a:off x="7107238" y="1814514"/>
            <a:ext cx="3429000"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s-MX" sz="4400">
                <a:latin typeface="Adobe Fan Heiti Std B" pitchFamily="34" charset="-128"/>
                <a:ea typeface="Adobe Fan Heiti Std B" pitchFamily="34" charset="-128"/>
              </a:rPr>
              <a:t>Has anyone suffered an MSDs?</a:t>
            </a:r>
            <a:endParaRPr lang="es-MX" altLang="es-MX" sz="4400">
              <a:latin typeface="Adobe Fan Heiti Std B" pitchFamily="34" charset="-128"/>
              <a:ea typeface="Adobe Fan Heiti Std B" pitchFamily="34" charset="-128"/>
            </a:endParaRPr>
          </a:p>
        </p:txBody>
      </p:sp>
      <p:sp>
        <p:nvSpPr>
          <p:cNvPr id="3" name="TextBox 2"/>
          <p:cNvSpPr txBox="1"/>
          <p:nvPr/>
        </p:nvSpPr>
        <p:spPr>
          <a:xfrm>
            <a:off x="4019550" y="1431925"/>
            <a:ext cx="1295400" cy="831850"/>
          </a:xfrm>
          <a:prstGeom prst="rect">
            <a:avLst/>
          </a:prstGeom>
          <a:noFill/>
        </p:spPr>
        <p:txBody>
          <a:bodyPr>
            <a:spAutoFit/>
          </a:bodyPr>
          <a:lstStyle/>
          <a:p>
            <a:pPr>
              <a:defRPr/>
            </a:pPr>
            <a:r>
              <a:rPr lang="en-US" sz="2400" b="1" dirty="0">
                <a:latin typeface="+mj-lt"/>
              </a:rPr>
              <a:t>Heavy</a:t>
            </a:r>
          </a:p>
          <a:p>
            <a:pPr>
              <a:defRPr/>
            </a:pPr>
            <a:r>
              <a:rPr lang="en-US" sz="2400" b="1" dirty="0">
                <a:latin typeface="+mj-lt"/>
              </a:rPr>
              <a:t>L</a:t>
            </a:r>
            <a:r>
              <a:rPr lang="en-US" sz="2400" b="1" dirty="0" smtClean="0">
                <a:latin typeface="+mj-lt"/>
              </a:rPr>
              <a:t>oads</a:t>
            </a:r>
            <a:endParaRPr lang="en-US" sz="2400" b="1" dirty="0">
              <a:latin typeface="+mj-lt"/>
            </a:endParaRPr>
          </a:p>
        </p:txBody>
      </p:sp>
      <p:sp>
        <p:nvSpPr>
          <p:cNvPr id="5" name="Title 4"/>
          <p:cNvSpPr>
            <a:spLocks noGrp="1"/>
          </p:cNvSpPr>
          <p:nvPr>
            <p:ph type="title"/>
          </p:nvPr>
        </p:nvSpPr>
        <p:spPr>
          <a:xfrm>
            <a:off x="819150" y="106362"/>
            <a:ext cx="10515600" cy="1325563"/>
          </a:xfrm>
        </p:spPr>
        <p:txBody>
          <a:bodyPr>
            <a:normAutofit/>
          </a:bodyPr>
          <a:lstStyle/>
          <a:p>
            <a:pPr lvl="0" algn="ctr">
              <a:lnSpc>
                <a:spcPct val="100000"/>
              </a:lnSpc>
            </a:pPr>
            <a:r>
              <a:rPr lang="en-US" altLang="en-US" sz="4000" dirty="0">
                <a:solidFill>
                  <a:prstClr val="black"/>
                </a:solidFill>
                <a:latin typeface="Adobe Fan Heiti Std B" pitchFamily="34" charset="-128"/>
                <a:ea typeface="Adobe Fan Heiti Std B" pitchFamily="34" charset="-128"/>
                <a:cs typeface="+mn-cs"/>
              </a:rPr>
              <a:t>Factors that caused </a:t>
            </a:r>
            <a:r>
              <a:rPr lang="en-US" altLang="en-US" sz="4000" dirty="0" smtClean="0">
                <a:solidFill>
                  <a:prstClr val="black"/>
                </a:solidFill>
                <a:latin typeface="Adobe Fan Heiti Std B" pitchFamily="34" charset="-128"/>
                <a:ea typeface="Adobe Fan Heiti Std B" pitchFamily="34" charset="-128"/>
                <a:cs typeface="+mn-cs"/>
              </a:rPr>
              <a:t>MSDs</a:t>
            </a:r>
            <a:endParaRPr lang="en-US" dirty="0"/>
          </a:p>
        </p:txBody>
      </p:sp>
    </p:spTree>
    <p:extLst>
      <p:ext uri="{BB962C8B-B14F-4D97-AF65-F5344CB8AC3E}">
        <p14:creationId xmlns:p14="http://schemas.microsoft.com/office/powerpoint/2010/main" val="352036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Clippers/gardening demonstration</a:t>
            </a:r>
            <a:endParaRPr lang="en-US" b="1" dirty="0"/>
          </a:p>
        </p:txBody>
      </p:sp>
      <p:pic>
        <p:nvPicPr>
          <p:cNvPr id="22530" name="Content Placeholder 6" title="Pruning small branches"/>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172200" y="2225312"/>
            <a:ext cx="5181600" cy="3551963"/>
          </a:xfrm>
        </p:spPr>
      </p:pic>
    </p:spTree>
    <p:extLst>
      <p:ext uri="{BB962C8B-B14F-4D97-AF65-F5344CB8AC3E}">
        <p14:creationId xmlns:p14="http://schemas.microsoft.com/office/powerpoint/2010/main" val="81814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1"/>
          <p:cNvSpPr txBox="1">
            <a:spLocks noChangeArrowheads="1"/>
          </p:cNvSpPr>
          <p:nvPr/>
        </p:nvSpPr>
        <p:spPr bwMode="auto">
          <a:xfrm>
            <a:off x="1538288" y="3046413"/>
            <a:ext cx="91440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defRPr/>
            </a:pPr>
            <a:r>
              <a:rPr lang="en-US" sz="4000" dirty="0">
                <a:latin typeface="+mj-lt"/>
              </a:rPr>
              <a:t>Identify potential MSD risks and ergonomic solutions from job scenarios</a:t>
            </a:r>
            <a:endParaRPr lang="en-US" altLang="en-US" sz="4000" dirty="0">
              <a:latin typeface="+mj-lt"/>
              <a:ea typeface="Adobe Fan Heiti Std B" pitchFamily="34" charset="-128"/>
            </a:endParaRPr>
          </a:p>
          <a:p>
            <a:pPr eaLnBrk="1" hangingPunct="1">
              <a:spcBef>
                <a:spcPct val="0"/>
              </a:spcBef>
              <a:buClrTx/>
              <a:buSzTx/>
              <a:buFontTx/>
              <a:buNone/>
              <a:defRPr/>
            </a:pPr>
            <a:r>
              <a:rPr lang="en-US" altLang="en-US" sz="4800" dirty="0">
                <a:latin typeface="Adobe Fan Heiti Std B" pitchFamily="34" charset="-128"/>
                <a:ea typeface="Adobe Fan Heiti Std B" pitchFamily="34" charset="-128"/>
              </a:rPr>
              <a:t>   </a:t>
            </a:r>
          </a:p>
        </p:txBody>
      </p:sp>
      <p:sp>
        <p:nvSpPr>
          <p:cNvPr id="2" name="Title 1"/>
          <p:cNvSpPr>
            <a:spLocks noGrp="1"/>
          </p:cNvSpPr>
          <p:nvPr>
            <p:ph type="title"/>
          </p:nvPr>
        </p:nvSpPr>
        <p:spPr>
          <a:xfrm>
            <a:off x="852488" y="332509"/>
            <a:ext cx="10515600" cy="1325563"/>
          </a:xfrm>
        </p:spPr>
        <p:txBody>
          <a:bodyPr/>
          <a:lstStyle/>
          <a:p>
            <a:r>
              <a:rPr lang="en-US" b="1" dirty="0"/>
              <a:t>Analyzing Jobs for Risks and Ideas for Solutions</a:t>
            </a:r>
            <a:r>
              <a:rPr lang="es-MX" altLang="en-US" dirty="0">
                <a:ea typeface="Adobe Fan Heiti Std B" pitchFamily="34" charset="-128"/>
              </a:rPr>
              <a:t/>
            </a:r>
            <a:br>
              <a:rPr lang="es-MX" altLang="en-US" dirty="0">
                <a:ea typeface="Adobe Fan Heiti Std B" pitchFamily="34" charset="-128"/>
              </a:rPr>
            </a:br>
            <a:endParaRPr lang="en-US" dirty="0"/>
          </a:p>
        </p:txBody>
      </p:sp>
    </p:spTree>
    <p:extLst>
      <p:ext uri="{BB962C8B-B14F-4D97-AF65-F5344CB8AC3E}">
        <p14:creationId xmlns:p14="http://schemas.microsoft.com/office/powerpoint/2010/main" val="3874572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675</Words>
  <Application>Microsoft Office PowerPoint</Application>
  <PresentationFormat>Widescreen</PresentationFormat>
  <Paragraphs>97</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Adobe Fan Heiti Std B</vt:lpstr>
      <vt:lpstr>Arial</vt:lpstr>
      <vt:lpstr>Calibri</vt:lpstr>
      <vt:lpstr>Calibri Light</vt:lpstr>
      <vt:lpstr>Tahoma</vt:lpstr>
      <vt:lpstr>Verdana</vt:lpstr>
      <vt:lpstr>Wingdings</vt:lpstr>
      <vt:lpstr>Office Theme</vt:lpstr>
      <vt:lpstr>Ergonomic Solutions Focusing  on Wrist, Hands and Lower Back </vt:lpstr>
      <vt:lpstr>Learning Objectives</vt:lpstr>
      <vt:lpstr>Pre-test</vt:lpstr>
      <vt:lpstr>MSD Refresher</vt:lpstr>
      <vt:lpstr>MSD refresher?</vt:lpstr>
      <vt:lpstr>MSD Refresher </vt:lpstr>
      <vt:lpstr>Factors that caused MSDs</vt:lpstr>
      <vt:lpstr>Clippers/gardening demonstration</vt:lpstr>
      <vt:lpstr>Analyzing Jobs for Risks and Ideas for Solutions </vt:lpstr>
      <vt:lpstr>Cleaning </vt:lpstr>
      <vt:lpstr>Hauling</vt:lpstr>
      <vt:lpstr>Hauling Buckets </vt:lpstr>
      <vt:lpstr>Demolition</vt:lpstr>
      <vt:lpstr>Demolition w/Sledgehammer</vt:lpstr>
      <vt:lpstr>Digging</vt:lpstr>
      <vt:lpstr>Digging continued</vt:lpstr>
      <vt:lpstr>Digging Trench</vt:lpstr>
      <vt:lpstr>Team Work</vt:lpstr>
      <vt:lpstr>Working as a Team</vt:lpstr>
      <vt:lpstr>Myths &amp; Facts</vt:lpstr>
      <vt:lpstr>Stretching Exercises</vt:lpstr>
      <vt:lpstr>Contact Information </vt:lpstr>
      <vt:lpstr>Closing arguments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2018-06-07T18:58:40Z</dcterms:created>
  <dcterms:modified xsi:type="dcterms:W3CDTF">2018-07-02T19:49:34Z</dcterms:modified>
</cp:coreProperties>
</file>