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0" r:id="rId1"/>
  </p:sldMasterIdLst>
  <p:notesMasterIdLst>
    <p:notesMasterId r:id="rId59"/>
  </p:notesMasterIdLst>
  <p:sldIdLst>
    <p:sldId id="256" r:id="rId2"/>
    <p:sldId id="257" r:id="rId3"/>
    <p:sldId id="262" r:id="rId4"/>
    <p:sldId id="258" r:id="rId5"/>
    <p:sldId id="260" r:id="rId6"/>
    <p:sldId id="259" r:id="rId7"/>
    <p:sldId id="300" r:id="rId8"/>
    <p:sldId id="261" r:id="rId9"/>
    <p:sldId id="263" r:id="rId10"/>
    <p:sldId id="264" r:id="rId11"/>
    <p:sldId id="299" r:id="rId12"/>
    <p:sldId id="265" r:id="rId13"/>
    <p:sldId id="267" r:id="rId14"/>
    <p:sldId id="266" r:id="rId15"/>
    <p:sldId id="268" r:id="rId16"/>
    <p:sldId id="269" r:id="rId17"/>
    <p:sldId id="270" r:id="rId18"/>
    <p:sldId id="291" r:id="rId19"/>
    <p:sldId id="274" r:id="rId20"/>
    <p:sldId id="275" r:id="rId21"/>
    <p:sldId id="276" r:id="rId22"/>
    <p:sldId id="304" r:id="rId23"/>
    <p:sldId id="305" r:id="rId24"/>
    <p:sldId id="306" r:id="rId25"/>
    <p:sldId id="292" r:id="rId26"/>
    <p:sldId id="296" r:id="rId27"/>
    <p:sldId id="277" r:id="rId28"/>
    <p:sldId id="283" r:id="rId29"/>
    <p:sldId id="281" r:id="rId30"/>
    <p:sldId id="278" r:id="rId31"/>
    <p:sldId id="293" r:id="rId32"/>
    <p:sldId id="279" r:id="rId33"/>
    <p:sldId id="282" r:id="rId34"/>
    <p:sldId id="285" r:id="rId35"/>
    <p:sldId id="286" r:id="rId36"/>
    <p:sldId id="287" r:id="rId37"/>
    <p:sldId id="288" r:id="rId38"/>
    <p:sldId id="289" r:id="rId39"/>
    <p:sldId id="284" r:id="rId40"/>
    <p:sldId id="290" r:id="rId41"/>
    <p:sldId id="298" r:id="rId42"/>
    <p:sldId id="280" r:id="rId43"/>
    <p:sldId id="307" r:id="rId44"/>
    <p:sldId id="301" r:id="rId45"/>
    <p:sldId id="302" r:id="rId46"/>
    <p:sldId id="295" r:id="rId47"/>
    <p:sldId id="271" r:id="rId48"/>
    <p:sldId id="272" r:id="rId49"/>
    <p:sldId id="294" r:id="rId50"/>
    <p:sldId id="308" r:id="rId51"/>
    <p:sldId id="309" r:id="rId52"/>
    <p:sldId id="310" r:id="rId53"/>
    <p:sldId id="311" r:id="rId54"/>
    <p:sldId id="312" r:id="rId55"/>
    <p:sldId id="313" r:id="rId56"/>
    <p:sldId id="314" r:id="rId57"/>
    <p:sldId id="315" r:id="rId58"/>
  </p:sldIdLst>
  <p:sldSz cx="9144000" cy="6858000" type="screen4x3"/>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Gill Sans MT" panose="020B0502020104020203"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Gill Sans MT" panose="020B0502020104020203"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Gill Sans MT" panose="020B0502020104020203"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Gill Sans MT" panose="020B0502020104020203"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Gill Sans MT" panose="020B0502020104020203"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Gill Sans MT" panose="020B0502020104020203"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Gill Sans MT" panose="020B0502020104020203"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Gill Sans MT" panose="020B0502020104020203"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Gill Sans MT" panose="020B0502020104020203" pitchFamily="34" charset="0"/>
        <a:ea typeface="MS PGothic" panose="020B0600070205080204"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987" autoAdjust="0"/>
    <p:restoredTop sz="73188" autoAdjust="0"/>
  </p:normalViewPr>
  <p:slideViewPr>
    <p:cSldViewPr snapToGrid="0" snapToObjects="1">
      <p:cViewPr>
        <p:scale>
          <a:sx n="59" d="100"/>
          <a:sy n="59" d="100"/>
        </p:scale>
        <p:origin x="-2842" y="-83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atin typeface="Gill Sans MT" charset="0"/>
                <a:ea typeface="MS PGothic" charset="0"/>
                <a:cs typeface="MS PGothic" charset="0"/>
              </a:defRPr>
            </a:lvl1pPr>
          </a:lstStyle>
          <a:p>
            <a:pPr>
              <a:defRPr/>
            </a:pP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wrap="square" lIns="93177" tIns="46589" rIns="93177" bIns="46589" numCol="1" anchor="t" anchorCtr="0" compatLnSpc="1">
            <a:prstTxWarp prst="textNoShape">
              <a:avLst/>
            </a:prstTxWarp>
          </a:bodyPr>
          <a:lstStyle>
            <a:lvl1pPr algn="r">
              <a:defRPr sz="1200" smtClean="0"/>
            </a:lvl1pPr>
          </a:lstStyle>
          <a:p>
            <a:pPr>
              <a:defRPr/>
            </a:pPr>
            <a:fld id="{D34D07B9-77EF-47A8-B335-55425D47EB40}" type="datetimeFigureOut">
              <a:rPr lang="en-US" altLang="en-US"/>
              <a:pPr>
                <a:defRPr/>
              </a:pPr>
              <a:t>6/11/2018</a:t>
            </a:fld>
            <a:endParaRPr lang="en-US" alt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smtClean="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atin typeface="Gill Sans MT" charset="0"/>
                <a:ea typeface="MS PGothic" charset="0"/>
                <a:cs typeface="MS PGothic" charset="0"/>
              </a:defRPr>
            </a:lvl1pPr>
          </a:lstStyle>
          <a:p>
            <a:pPr>
              <a:defRPr/>
            </a:pPr>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wrap="square" lIns="93177" tIns="46589" rIns="93177" bIns="46589" numCol="1" anchor="b" anchorCtr="0" compatLnSpc="1">
            <a:prstTxWarp prst="textNoShape">
              <a:avLst/>
            </a:prstTxWarp>
          </a:bodyPr>
          <a:lstStyle>
            <a:lvl1pPr algn="r">
              <a:defRPr sz="1200" smtClean="0"/>
            </a:lvl1pPr>
          </a:lstStyle>
          <a:p>
            <a:pPr>
              <a:defRPr/>
            </a:pPr>
            <a:fld id="{365F43B6-EFDE-4CB4-A907-679FC9A476D1}" type="slidenum">
              <a:rPr lang="en-US" altLang="en-US"/>
              <a:pPr>
                <a:defRPr/>
              </a:pPr>
              <a:t>‹#›</a:t>
            </a:fld>
            <a:endParaRPr lang="en-US" altLang="en-US" dirty="0"/>
          </a:p>
        </p:txBody>
      </p:sp>
    </p:spTree>
    <p:extLst>
      <p:ext uri="{BB962C8B-B14F-4D97-AF65-F5344CB8AC3E}">
        <p14:creationId xmlns:p14="http://schemas.microsoft.com/office/powerpoint/2010/main" val="1977016144"/>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1pPr>
    <a:lvl2pPr marL="4572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youtube.com/watch?v=1a6W6fXqDhg#t=139.255016231"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youtube.com/watch?v=xcI2ar-fVOE"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80000"/>
              </a:lnSpc>
              <a:defRPr/>
            </a:pPr>
            <a:r>
              <a:rPr lang="en-US" altLang="en-US" sz="800" dirty="0"/>
              <a:t>This material was produced under a grant (SH-27666-SH5) from the Occupational Safety and Health Administration, U.S. Department of Labor. It does not necessarily  reflect the views or policies of the U.S. Department of Labor, nor does the mention of trade names, commercial products, or organization imply endorsement by the U.S. Government.</a:t>
            </a:r>
          </a:p>
          <a:p>
            <a:pPr>
              <a:lnSpc>
                <a:spcPct val="80000"/>
              </a:lnSpc>
              <a:defRPr/>
            </a:pPr>
            <a:endParaRPr lang="en-US" altLang="en-US" sz="800" dirty="0"/>
          </a:p>
          <a:p>
            <a:endParaRPr lang="en-US" dirty="0"/>
          </a:p>
        </p:txBody>
      </p:sp>
      <p:sp>
        <p:nvSpPr>
          <p:cNvPr id="4" name="Slide Number Placeholder 3"/>
          <p:cNvSpPr>
            <a:spLocks noGrp="1"/>
          </p:cNvSpPr>
          <p:nvPr>
            <p:ph type="sldNum" sz="quarter" idx="10"/>
          </p:nvPr>
        </p:nvSpPr>
        <p:spPr/>
        <p:txBody>
          <a:bodyPr/>
          <a:lstStyle/>
          <a:p>
            <a:pPr>
              <a:defRPr/>
            </a:pPr>
            <a:fld id="{365F43B6-EFDE-4CB4-A907-679FC9A476D1}" type="slidenum">
              <a:rPr lang="en-US" altLang="en-US" smtClean="0"/>
              <a:pPr>
                <a:defRPr/>
              </a:pPr>
              <a:t>1</a:t>
            </a:fld>
            <a:endParaRPr lang="en-US" altLang="en-US" dirty="0"/>
          </a:p>
        </p:txBody>
      </p:sp>
    </p:spTree>
    <p:extLst>
      <p:ext uri="{BB962C8B-B14F-4D97-AF65-F5344CB8AC3E}">
        <p14:creationId xmlns:p14="http://schemas.microsoft.com/office/powerpoint/2010/main" val="21417883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problem is difficult because it</a:t>
            </a:r>
            <a:r>
              <a:rPr lang="en-US" baseline="0" dirty="0" smtClean="0"/>
              <a:t> is not a straight forward problem you have to incorporate the time walking back across the bridge, along with the time each person has to take walking across</a:t>
            </a:r>
            <a:endParaRPr lang="en-US" dirty="0"/>
          </a:p>
        </p:txBody>
      </p:sp>
      <p:sp>
        <p:nvSpPr>
          <p:cNvPr id="4" name="Slide Number Placeholder 3"/>
          <p:cNvSpPr>
            <a:spLocks noGrp="1"/>
          </p:cNvSpPr>
          <p:nvPr>
            <p:ph type="sldNum" sz="quarter" idx="10"/>
          </p:nvPr>
        </p:nvSpPr>
        <p:spPr/>
        <p:txBody>
          <a:bodyPr/>
          <a:lstStyle/>
          <a:p>
            <a:pPr>
              <a:defRPr/>
            </a:pPr>
            <a:fld id="{365F43B6-EFDE-4CB4-A907-679FC9A476D1}" type="slidenum">
              <a:rPr lang="en-US" altLang="en-US" smtClean="0"/>
              <a:pPr>
                <a:defRPr/>
              </a:pPr>
              <a:t>17</a:t>
            </a:fld>
            <a:endParaRPr lang="en-US" altLang="en-US" dirty="0"/>
          </a:p>
        </p:txBody>
      </p:sp>
    </p:spTree>
    <p:extLst>
      <p:ext uri="{BB962C8B-B14F-4D97-AF65-F5344CB8AC3E}">
        <p14:creationId xmlns:p14="http://schemas.microsoft.com/office/powerpoint/2010/main" val="31650435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questions are designed to be harder as they go,</a:t>
            </a:r>
            <a:r>
              <a:rPr lang="en-US" baseline="0" dirty="0" smtClean="0"/>
              <a:t> and they are intended to show even though we may notice the different variables we do not always take in the information presented and download it into our memory, our mind deems some items as unnecessary to remember.</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pPr>
              <a:defRPr/>
            </a:pPr>
            <a:fld id="{365F43B6-EFDE-4CB4-A907-679FC9A476D1}" type="slidenum">
              <a:rPr lang="en-US" altLang="en-US" smtClean="0"/>
              <a:pPr>
                <a:defRPr/>
              </a:pPr>
              <a:t>18</a:t>
            </a:fld>
            <a:endParaRPr lang="en-US" altLang="en-US" dirty="0"/>
          </a:p>
        </p:txBody>
      </p:sp>
    </p:spTree>
    <p:extLst>
      <p:ext uri="{BB962C8B-B14F-4D97-AF65-F5344CB8AC3E}">
        <p14:creationId xmlns:p14="http://schemas.microsoft.com/office/powerpoint/2010/main" val="19305409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65F43B6-EFDE-4CB4-A907-679FC9A476D1}" type="slidenum">
              <a:rPr lang="en-US" altLang="en-US" smtClean="0"/>
              <a:pPr>
                <a:defRPr/>
              </a:pPr>
              <a:t>19</a:t>
            </a:fld>
            <a:endParaRPr lang="en-US" altLang="en-US" dirty="0"/>
          </a:p>
        </p:txBody>
      </p:sp>
    </p:spTree>
    <p:extLst>
      <p:ext uri="{BB962C8B-B14F-4D97-AF65-F5344CB8AC3E}">
        <p14:creationId xmlns:p14="http://schemas.microsoft.com/office/powerpoint/2010/main" val="25770748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develop good habits</a:t>
            </a:r>
            <a:r>
              <a:rPr lang="en-US" baseline="0" dirty="0" smtClean="0"/>
              <a:t> by identifying the importance of certain variables and relating it to background knowledge that we already have retained, to dedicate that information into long term memory. </a:t>
            </a:r>
          </a:p>
          <a:p>
            <a:endParaRPr lang="en-US" baseline="0" dirty="0" smtClean="0"/>
          </a:p>
          <a:p>
            <a:r>
              <a:rPr lang="en-US" dirty="0" smtClean="0"/>
              <a:t>Photo:</a:t>
            </a:r>
            <a:r>
              <a:rPr lang="en-US" baseline="0" dirty="0" smtClean="0"/>
              <a:t> </a:t>
            </a:r>
            <a:r>
              <a:rPr lang="en-US" dirty="0" smtClean="0"/>
              <a:t>https://www.linkedin.com/topic/situational-awareness</a:t>
            </a:r>
            <a:endParaRPr lang="en-US" dirty="0"/>
          </a:p>
        </p:txBody>
      </p:sp>
      <p:sp>
        <p:nvSpPr>
          <p:cNvPr id="4" name="Slide Number Placeholder 3"/>
          <p:cNvSpPr>
            <a:spLocks noGrp="1"/>
          </p:cNvSpPr>
          <p:nvPr>
            <p:ph type="sldNum" sz="quarter" idx="10"/>
          </p:nvPr>
        </p:nvSpPr>
        <p:spPr/>
        <p:txBody>
          <a:bodyPr/>
          <a:lstStyle/>
          <a:p>
            <a:pPr>
              <a:defRPr/>
            </a:pPr>
            <a:fld id="{365F43B6-EFDE-4CB4-A907-679FC9A476D1}" type="slidenum">
              <a:rPr lang="en-US" altLang="en-US" smtClean="0"/>
              <a:pPr>
                <a:defRPr/>
              </a:pPr>
              <a:t>20</a:t>
            </a:fld>
            <a:endParaRPr lang="en-US" altLang="en-US" dirty="0"/>
          </a:p>
        </p:txBody>
      </p:sp>
    </p:spTree>
    <p:extLst>
      <p:ext uri="{BB962C8B-B14F-4D97-AF65-F5344CB8AC3E}">
        <p14:creationId xmlns:p14="http://schemas.microsoft.com/office/powerpoint/2010/main" val="5056547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a lot of “what if” questions</a:t>
            </a:r>
            <a:r>
              <a:rPr lang="en-US" baseline="0" dirty="0" smtClean="0"/>
              <a:t> you have to identify the different hazards that could happen </a:t>
            </a:r>
          </a:p>
          <a:p>
            <a:endParaRPr lang="en-US" baseline="0" dirty="0" smtClean="0"/>
          </a:p>
          <a:p>
            <a:r>
              <a:rPr lang="en-US" baseline="0" dirty="0" smtClean="0"/>
              <a:t>	What If Someone Backs Into The Excavation?.... How do I protect from that?.... Barrier, Limited access zone, flagging persons </a:t>
            </a:r>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pPr>
              <a:defRPr/>
            </a:pPr>
            <a:fld id="{365F43B6-EFDE-4CB4-A907-679FC9A476D1}" type="slidenum">
              <a:rPr lang="en-US" altLang="en-US" smtClean="0"/>
              <a:pPr>
                <a:defRPr/>
              </a:pPr>
              <a:t>21</a:t>
            </a:fld>
            <a:endParaRPr lang="en-US" altLang="en-US" dirty="0"/>
          </a:p>
        </p:txBody>
      </p:sp>
    </p:spTree>
    <p:extLst>
      <p:ext uri="{BB962C8B-B14F-4D97-AF65-F5344CB8AC3E}">
        <p14:creationId xmlns:p14="http://schemas.microsoft.com/office/powerpoint/2010/main" val="38310596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65F43B6-EFDE-4CB4-A907-679FC9A476D1}" type="slidenum">
              <a:rPr lang="en-US" altLang="en-US" smtClean="0"/>
              <a:pPr>
                <a:defRPr/>
              </a:pPr>
              <a:t>23</a:t>
            </a:fld>
            <a:endParaRPr lang="en-US" altLang="en-US" dirty="0"/>
          </a:p>
        </p:txBody>
      </p:sp>
    </p:spTree>
    <p:extLst>
      <p:ext uri="{BB962C8B-B14F-4D97-AF65-F5344CB8AC3E}">
        <p14:creationId xmlns:p14="http://schemas.microsoft.com/office/powerpoint/2010/main" val="11439971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Because no one let her know the trap</a:t>
            </a:r>
            <a:r>
              <a:rPr lang="en-US" baseline="0" dirty="0" smtClean="0"/>
              <a:t> door was open an incident occurred; if they thought of what could happen and communicate the hazard (and guarded the opening) this could have been avoided </a:t>
            </a:r>
          </a:p>
          <a:p>
            <a:endParaRPr lang="en-US" baseline="0" dirty="0" smtClean="0"/>
          </a:p>
          <a:p>
            <a:r>
              <a:rPr lang="en-US" baseline="0" dirty="0" smtClean="0"/>
              <a:t>Source: https://www.youtube.com/watch?v=cG07DqewQN0</a:t>
            </a:r>
            <a:endParaRPr lang="en-US" dirty="0"/>
          </a:p>
        </p:txBody>
      </p:sp>
      <p:sp>
        <p:nvSpPr>
          <p:cNvPr id="4" name="Slide Number Placeholder 3"/>
          <p:cNvSpPr>
            <a:spLocks noGrp="1"/>
          </p:cNvSpPr>
          <p:nvPr>
            <p:ph type="sldNum" sz="quarter" idx="10"/>
          </p:nvPr>
        </p:nvSpPr>
        <p:spPr/>
        <p:txBody>
          <a:bodyPr/>
          <a:lstStyle/>
          <a:p>
            <a:pPr>
              <a:defRPr/>
            </a:pPr>
            <a:fld id="{365F43B6-EFDE-4CB4-A907-679FC9A476D1}" type="slidenum">
              <a:rPr lang="en-US" altLang="en-US" smtClean="0"/>
              <a:pPr>
                <a:defRPr/>
              </a:pPr>
              <a:t>25</a:t>
            </a:fld>
            <a:endParaRPr lang="en-US" altLang="en-US" dirty="0"/>
          </a:p>
        </p:txBody>
      </p:sp>
    </p:spTree>
    <p:extLst>
      <p:ext uri="{BB962C8B-B14F-4D97-AF65-F5344CB8AC3E}">
        <p14:creationId xmlns:p14="http://schemas.microsoft.com/office/powerpoint/2010/main" val="32295313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65F43B6-EFDE-4CB4-A907-679FC9A476D1}" type="slidenum">
              <a:rPr lang="en-US" altLang="en-US" smtClean="0"/>
              <a:pPr>
                <a:defRPr/>
              </a:pPr>
              <a:t>26</a:t>
            </a:fld>
            <a:endParaRPr lang="en-US" altLang="en-US" dirty="0"/>
          </a:p>
        </p:txBody>
      </p:sp>
    </p:spTree>
    <p:extLst>
      <p:ext uri="{BB962C8B-B14F-4D97-AF65-F5344CB8AC3E}">
        <p14:creationId xmlns:p14="http://schemas.microsoft.com/office/powerpoint/2010/main" val="8857850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Weather</a:t>
            </a:r>
            <a:r>
              <a:rPr lang="en-US" baseline="0" dirty="0" smtClean="0"/>
              <a:t> conditions, lighting conditions, and mobile equipment are some of the many variables on site that can change the safety factor on site constantly </a:t>
            </a:r>
          </a:p>
          <a:p>
            <a:endParaRPr lang="en-US" baseline="0" dirty="0" smtClean="0"/>
          </a:p>
          <a:p>
            <a:r>
              <a:rPr lang="en-US" baseline="0" dirty="0" smtClean="0"/>
              <a:t>Preconceived notions could cloud our judgement and lead us to wrong conclusions.</a:t>
            </a:r>
          </a:p>
          <a:p>
            <a:endParaRPr lang="en-US" baseline="0" dirty="0" smtClean="0"/>
          </a:p>
          <a:p>
            <a:r>
              <a:rPr lang="en-US" baseline="0" dirty="0" smtClean="0"/>
              <a:t>Presenter to go though some of the other hazards the worker needs to be aware of to maintain a safe atmosphere</a:t>
            </a:r>
            <a:endParaRPr lang="en-US" dirty="0"/>
          </a:p>
        </p:txBody>
      </p:sp>
      <p:sp>
        <p:nvSpPr>
          <p:cNvPr id="4" name="Slide Number Placeholder 3"/>
          <p:cNvSpPr>
            <a:spLocks noGrp="1"/>
          </p:cNvSpPr>
          <p:nvPr>
            <p:ph type="sldNum" sz="quarter" idx="10"/>
          </p:nvPr>
        </p:nvSpPr>
        <p:spPr/>
        <p:txBody>
          <a:bodyPr/>
          <a:lstStyle/>
          <a:p>
            <a:pPr>
              <a:defRPr/>
            </a:pPr>
            <a:fld id="{365F43B6-EFDE-4CB4-A907-679FC9A476D1}" type="slidenum">
              <a:rPr lang="en-US" altLang="en-US" smtClean="0"/>
              <a:pPr>
                <a:defRPr/>
              </a:pPr>
              <a:t>27</a:t>
            </a:fld>
            <a:endParaRPr lang="en-US" altLang="en-US" dirty="0"/>
          </a:p>
        </p:txBody>
      </p:sp>
    </p:spTree>
    <p:extLst>
      <p:ext uri="{BB962C8B-B14F-4D97-AF65-F5344CB8AC3E}">
        <p14:creationId xmlns:p14="http://schemas.microsoft.com/office/powerpoint/2010/main" val="2691257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tend to be able to remember faster and more accurately if we “Chunk” information into groups and are able to reference that information in our</a:t>
            </a:r>
            <a:r>
              <a:rPr lang="en-US" baseline="0" dirty="0" smtClean="0"/>
              <a:t> minds later.  If we have no information to reference to the new variable chances are we will not retain the information in the long run. </a:t>
            </a:r>
          </a:p>
          <a:p>
            <a:endParaRPr lang="en-US" baseline="0" dirty="0" smtClean="0"/>
          </a:p>
          <a:p>
            <a:r>
              <a:rPr lang="en-US" baseline="0" dirty="0" smtClean="0"/>
              <a:t>Photo: http://cognitivepsyc.tripod.com/id10.html </a:t>
            </a:r>
          </a:p>
          <a:p>
            <a:endParaRPr lang="en-US" baseline="0" dirty="0" smtClean="0"/>
          </a:p>
          <a:p>
            <a:r>
              <a:rPr lang="en-US" dirty="0"/>
              <a:t>Source: https://en.wikipedia.org/wiki/Schema_(psychology) </a:t>
            </a:r>
          </a:p>
        </p:txBody>
      </p:sp>
      <p:sp>
        <p:nvSpPr>
          <p:cNvPr id="4" name="Slide Number Placeholder 3"/>
          <p:cNvSpPr>
            <a:spLocks noGrp="1"/>
          </p:cNvSpPr>
          <p:nvPr>
            <p:ph type="sldNum" sz="quarter" idx="10"/>
          </p:nvPr>
        </p:nvSpPr>
        <p:spPr/>
        <p:txBody>
          <a:bodyPr/>
          <a:lstStyle/>
          <a:p>
            <a:pPr>
              <a:defRPr/>
            </a:pPr>
            <a:fld id="{365F43B6-EFDE-4CB4-A907-679FC9A476D1}" type="slidenum">
              <a:rPr lang="en-US" altLang="en-US" smtClean="0"/>
              <a:pPr>
                <a:defRPr/>
              </a:pPr>
              <a:t>28</a:t>
            </a:fld>
            <a:endParaRPr lang="en-US" altLang="en-US" dirty="0"/>
          </a:p>
        </p:txBody>
      </p:sp>
    </p:spTree>
    <p:extLst>
      <p:ext uri="{BB962C8B-B14F-4D97-AF65-F5344CB8AC3E}">
        <p14:creationId xmlns:p14="http://schemas.microsoft.com/office/powerpoint/2010/main" val="26224908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Discussion points for the Situational Awareness module.</a:t>
            </a:r>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ill Sans MT" panose="020B0502020104020203" pitchFamily="34" charset="0"/>
                <a:ea typeface="MS PGothic" panose="020B0600070205080204" pitchFamily="34" charset="-128"/>
              </a:defRPr>
            </a:lvl1pPr>
            <a:lvl2pPr marL="757066" indent="-291179">
              <a:defRPr>
                <a:solidFill>
                  <a:schemeClr val="tx1"/>
                </a:solidFill>
                <a:latin typeface="Gill Sans MT" panose="020B0502020104020203" pitchFamily="34" charset="0"/>
                <a:ea typeface="MS PGothic" panose="020B0600070205080204" pitchFamily="34" charset="-128"/>
              </a:defRPr>
            </a:lvl2pPr>
            <a:lvl3pPr marL="1164717" indent="-232943">
              <a:defRPr>
                <a:solidFill>
                  <a:schemeClr val="tx1"/>
                </a:solidFill>
                <a:latin typeface="Gill Sans MT" panose="020B0502020104020203" pitchFamily="34" charset="0"/>
                <a:ea typeface="MS PGothic" panose="020B0600070205080204" pitchFamily="34" charset="-128"/>
              </a:defRPr>
            </a:lvl3pPr>
            <a:lvl4pPr marL="1630604" indent="-232943">
              <a:defRPr>
                <a:solidFill>
                  <a:schemeClr val="tx1"/>
                </a:solidFill>
                <a:latin typeface="Gill Sans MT" panose="020B0502020104020203" pitchFamily="34" charset="0"/>
                <a:ea typeface="MS PGothic" panose="020B0600070205080204" pitchFamily="34" charset="-128"/>
              </a:defRPr>
            </a:lvl4pPr>
            <a:lvl5pPr marL="2096491" indent="-232943">
              <a:defRPr>
                <a:solidFill>
                  <a:schemeClr val="tx1"/>
                </a:solidFill>
                <a:latin typeface="Gill Sans MT" panose="020B0502020104020203" pitchFamily="34" charset="0"/>
                <a:ea typeface="MS PGothic" panose="020B0600070205080204" pitchFamily="34" charset="-128"/>
              </a:defRPr>
            </a:lvl5pPr>
            <a:lvl6pPr marL="2562377" indent="-232943" defTabSz="465887" eaLnBrk="0" fontAlgn="base" hangingPunct="0">
              <a:spcBef>
                <a:spcPct val="0"/>
              </a:spcBef>
              <a:spcAft>
                <a:spcPct val="0"/>
              </a:spcAft>
              <a:defRPr>
                <a:solidFill>
                  <a:schemeClr val="tx1"/>
                </a:solidFill>
                <a:latin typeface="Gill Sans MT" panose="020B0502020104020203" pitchFamily="34" charset="0"/>
                <a:ea typeface="MS PGothic" panose="020B0600070205080204" pitchFamily="34" charset="-128"/>
              </a:defRPr>
            </a:lvl6pPr>
            <a:lvl7pPr marL="3028264" indent="-232943" defTabSz="465887" eaLnBrk="0" fontAlgn="base" hangingPunct="0">
              <a:spcBef>
                <a:spcPct val="0"/>
              </a:spcBef>
              <a:spcAft>
                <a:spcPct val="0"/>
              </a:spcAft>
              <a:defRPr>
                <a:solidFill>
                  <a:schemeClr val="tx1"/>
                </a:solidFill>
                <a:latin typeface="Gill Sans MT" panose="020B0502020104020203" pitchFamily="34" charset="0"/>
                <a:ea typeface="MS PGothic" panose="020B0600070205080204" pitchFamily="34" charset="-128"/>
              </a:defRPr>
            </a:lvl7pPr>
            <a:lvl8pPr marL="3494151" indent="-232943" defTabSz="465887" eaLnBrk="0" fontAlgn="base" hangingPunct="0">
              <a:spcBef>
                <a:spcPct val="0"/>
              </a:spcBef>
              <a:spcAft>
                <a:spcPct val="0"/>
              </a:spcAft>
              <a:defRPr>
                <a:solidFill>
                  <a:schemeClr val="tx1"/>
                </a:solidFill>
                <a:latin typeface="Gill Sans MT" panose="020B0502020104020203" pitchFamily="34" charset="0"/>
                <a:ea typeface="MS PGothic" panose="020B0600070205080204" pitchFamily="34" charset="-128"/>
              </a:defRPr>
            </a:lvl8pPr>
            <a:lvl9pPr marL="3960038" indent="-232943" defTabSz="465887" eaLnBrk="0" fontAlgn="base" hangingPunct="0">
              <a:spcBef>
                <a:spcPct val="0"/>
              </a:spcBef>
              <a:spcAft>
                <a:spcPct val="0"/>
              </a:spcAft>
              <a:defRPr>
                <a:solidFill>
                  <a:schemeClr val="tx1"/>
                </a:solidFill>
                <a:latin typeface="Gill Sans MT" panose="020B0502020104020203" pitchFamily="34" charset="0"/>
                <a:ea typeface="MS PGothic" panose="020B0600070205080204" pitchFamily="34" charset="-128"/>
              </a:defRPr>
            </a:lvl9pPr>
          </a:lstStyle>
          <a:p>
            <a:fld id="{AFF11135-251B-4AD4-8129-AB091872D89E}" type="slidenum">
              <a:rPr lang="en-US" altLang="en-US"/>
              <a:pPr/>
              <a:t>2</a:t>
            </a:fld>
            <a:endParaRPr lang="en-US" altLang="en-US" dirty="0"/>
          </a:p>
        </p:txBody>
      </p:sp>
    </p:spTree>
    <p:extLst>
      <p:ext uri="{BB962C8B-B14F-4D97-AF65-F5344CB8AC3E}">
        <p14:creationId xmlns:p14="http://schemas.microsoft.com/office/powerpoint/2010/main" val="22761186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Prediction</a:t>
            </a:r>
            <a:r>
              <a:rPr lang="en-US" baseline="0" dirty="0" smtClean="0"/>
              <a:t> could save a persons life, you have to view the variables given how you perceive them at any given time and evolving with those variables to eliminate the hazard before it happens</a:t>
            </a:r>
            <a:endParaRPr lang="en-US" dirty="0"/>
          </a:p>
        </p:txBody>
      </p:sp>
      <p:sp>
        <p:nvSpPr>
          <p:cNvPr id="4" name="Slide Number Placeholder 3"/>
          <p:cNvSpPr>
            <a:spLocks noGrp="1"/>
          </p:cNvSpPr>
          <p:nvPr>
            <p:ph type="sldNum" sz="quarter" idx="10"/>
          </p:nvPr>
        </p:nvSpPr>
        <p:spPr/>
        <p:txBody>
          <a:bodyPr/>
          <a:lstStyle/>
          <a:p>
            <a:pPr>
              <a:defRPr/>
            </a:pPr>
            <a:fld id="{365F43B6-EFDE-4CB4-A907-679FC9A476D1}" type="slidenum">
              <a:rPr lang="en-US" altLang="en-US" smtClean="0"/>
              <a:pPr>
                <a:defRPr/>
              </a:pPr>
              <a:t>30</a:t>
            </a:fld>
            <a:endParaRPr lang="en-US" altLang="en-US" dirty="0"/>
          </a:p>
        </p:txBody>
      </p:sp>
    </p:spTree>
    <p:extLst>
      <p:ext uri="{BB962C8B-B14F-4D97-AF65-F5344CB8AC3E}">
        <p14:creationId xmlns:p14="http://schemas.microsoft.com/office/powerpoint/2010/main" val="19286241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Picture Source: http://guff.com/most-epic-accidents-waiting-to-happen</a:t>
            </a:r>
          </a:p>
          <a:p>
            <a:endParaRPr lang="en-US" dirty="0" smtClean="0"/>
          </a:p>
          <a:p>
            <a:r>
              <a:rPr lang="en-US" dirty="0" smtClean="0"/>
              <a:t>Points</a:t>
            </a:r>
            <a:r>
              <a:rPr lang="en-US" baseline="0" dirty="0" smtClean="0"/>
              <a:t> to discuss:</a:t>
            </a:r>
          </a:p>
          <a:p>
            <a:r>
              <a:rPr lang="en-US" baseline="0" dirty="0" smtClean="0"/>
              <a:t>	Hazards on the jobsite</a:t>
            </a:r>
          </a:p>
          <a:p>
            <a:r>
              <a:rPr lang="en-US" baseline="0" dirty="0" smtClean="0"/>
              <a:t>	Minimizing risk</a:t>
            </a:r>
          </a:p>
          <a:p>
            <a:r>
              <a:rPr lang="en-US" baseline="0" dirty="0" smtClean="0"/>
              <a:t>	Change of unsafe work culture</a:t>
            </a:r>
          </a:p>
          <a:p>
            <a:r>
              <a:rPr lang="en-US" baseline="0" dirty="0" smtClean="0"/>
              <a:t>	</a:t>
            </a:r>
            <a:endParaRPr lang="en-US" dirty="0" smtClean="0"/>
          </a:p>
          <a:p>
            <a:r>
              <a:rPr lang="en-US" dirty="0" smtClean="0"/>
              <a:t> </a:t>
            </a:r>
          </a:p>
          <a:p>
            <a:endParaRPr lang="en-US" dirty="0"/>
          </a:p>
        </p:txBody>
      </p:sp>
      <p:sp>
        <p:nvSpPr>
          <p:cNvPr id="4" name="Slide Number Placeholder 3"/>
          <p:cNvSpPr>
            <a:spLocks noGrp="1"/>
          </p:cNvSpPr>
          <p:nvPr>
            <p:ph type="sldNum" sz="quarter" idx="10"/>
          </p:nvPr>
        </p:nvSpPr>
        <p:spPr/>
        <p:txBody>
          <a:bodyPr/>
          <a:lstStyle/>
          <a:p>
            <a:pPr>
              <a:defRPr/>
            </a:pPr>
            <a:fld id="{365F43B6-EFDE-4CB4-A907-679FC9A476D1}" type="slidenum">
              <a:rPr lang="en-US" altLang="en-US" smtClean="0"/>
              <a:pPr>
                <a:defRPr/>
              </a:pPr>
              <a:t>31</a:t>
            </a:fld>
            <a:endParaRPr lang="en-US" altLang="en-US" dirty="0"/>
          </a:p>
        </p:txBody>
      </p:sp>
    </p:spTree>
    <p:extLst>
      <p:ext uri="{BB962C8B-B14F-4D97-AF65-F5344CB8AC3E}">
        <p14:creationId xmlns:p14="http://schemas.microsoft.com/office/powerpoint/2010/main" val="3988017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Everything changes</a:t>
            </a:r>
            <a:r>
              <a:rPr lang="en-US" baseline="0" dirty="0" smtClean="0"/>
              <a:t> position frequently on a site.  It is employers and employees job to identify where everything is and ensure no future hazard could injure the employees.</a:t>
            </a:r>
          </a:p>
          <a:p>
            <a:endParaRPr lang="en-US" baseline="0" dirty="0" smtClean="0"/>
          </a:p>
          <a:p>
            <a:r>
              <a:rPr lang="en-US" baseline="0" dirty="0" smtClean="0"/>
              <a:t>There are millions of variables on site.  Each one of them can present hazards to employees.  It is imperative that each are evaluated and removed if deemed hazardous to the employees health.  </a:t>
            </a:r>
            <a:endParaRPr lang="en-US" dirty="0"/>
          </a:p>
        </p:txBody>
      </p:sp>
      <p:sp>
        <p:nvSpPr>
          <p:cNvPr id="4" name="Slide Number Placeholder 3"/>
          <p:cNvSpPr>
            <a:spLocks noGrp="1"/>
          </p:cNvSpPr>
          <p:nvPr>
            <p:ph type="sldNum" sz="quarter" idx="10"/>
          </p:nvPr>
        </p:nvSpPr>
        <p:spPr/>
        <p:txBody>
          <a:bodyPr/>
          <a:lstStyle/>
          <a:p>
            <a:pPr>
              <a:defRPr/>
            </a:pPr>
            <a:fld id="{365F43B6-EFDE-4CB4-A907-679FC9A476D1}" type="slidenum">
              <a:rPr lang="en-US" altLang="en-US" smtClean="0"/>
              <a:pPr>
                <a:defRPr/>
              </a:pPr>
              <a:t>32</a:t>
            </a:fld>
            <a:endParaRPr lang="en-US" altLang="en-US" dirty="0"/>
          </a:p>
        </p:txBody>
      </p:sp>
    </p:spTree>
    <p:extLst>
      <p:ext uri="{BB962C8B-B14F-4D97-AF65-F5344CB8AC3E}">
        <p14:creationId xmlns:p14="http://schemas.microsoft.com/office/powerpoint/2010/main" val="21923047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Instructor</a:t>
            </a:r>
            <a:r>
              <a:rPr lang="en-US" baseline="0" dirty="0" smtClean="0"/>
              <a:t> to give a brief overview of each, each item will be explained in greater depth in next slides</a:t>
            </a:r>
          </a:p>
          <a:p>
            <a:endParaRPr lang="en-US" dirty="0"/>
          </a:p>
        </p:txBody>
      </p:sp>
      <p:sp>
        <p:nvSpPr>
          <p:cNvPr id="4" name="Slide Number Placeholder 3"/>
          <p:cNvSpPr>
            <a:spLocks noGrp="1"/>
          </p:cNvSpPr>
          <p:nvPr>
            <p:ph type="sldNum" sz="quarter" idx="10"/>
          </p:nvPr>
        </p:nvSpPr>
        <p:spPr/>
        <p:txBody>
          <a:bodyPr/>
          <a:lstStyle/>
          <a:p>
            <a:pPr>
              <a:defRPr/>
            </a:pPr>
            <a:fld id="{365F43B6-EFDE-4CB4-A907-679FC9A476D1}" type="slidenum">
              <a:rPr lang="en-US" altLang="en-US" smtClean="0"/>
              <a:pPr>
                <a:defRPr/>
              </a:pPr>
              <a:t>33</a:t>
            </a:fld>
            <a:endParaRPr lang="en-US" altLang="en-US" dirty="0"/>
          </a:p>
        </p:txBody>
      </p:sp>
    </p:spTree>
    <p:extLst>
      <p:ext uri="{BB962C8B-B14F-4D97-AF65-F5344CB8AC3E}">
        <p14:creationId xmlns:p14="http://schemas.microsoft.com/office/powerpoint/2010/main" val="221961813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65F43B6-EFDE-4CB4-A907-679FC9A476D1}" type="slidenum">
              <a:rPr lang="en-US" altLang="en-US" smtClean="0"/>
              <a:pPr>
                <a:defRPr/>
              </a:pPr>
              <a:t>34</a:t>
            </a:fld>
            <a:endParaRPr lang="en-US" altLang="en-US" dirty="0"/>
          </a:p>
        </p:txBody>
      </p:sp>
    </p:spTree>
    <p:extLst>
      <p:ext uri="{BB962C8B-B14F-4D97-AF65-F5344CB8AC3E}">
        <p14:creationId xmlns:p14="http://schemas.microsoft.com/office/powerpoint/2010/main" val="275610819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Source: https://www.youtube.com/watch?v=IGQmdoK_ZfY</a:t>
            </a:r>
          </a:p>
          <a:p>
            <a:endParaRPr lang="en-US" dirty="0" smtClean="0"/>
          </a:p>
          <a:p>
            <a:r>
              <a:rPr lang="en-US" dirty="0" smtClean="0"/>
              <a:t>Importance of observing everything you can,</a:t>
            </a:r>
            <a:r>
              <a:rPr lang="en-US" baseline="0" dirty="0" smtClean="0"/>
              <a:t> don’t focus only on one thing</a:t>
            </a:r>
            <a:endParaRPr lang="en-US" dirty="0"/>
          </a:p>
        </p:txBody>
      </p:sp>
      <p:sp>
        <p:nvSpPr>
          <p:cNvPr id="4" name="Slide Number Placeholder 3"/>
          <p:cNvSpPr>
            <a:spLocks noGrp="1"/>
          </p:cNvSpPr>
          <p:nvPr>
            <p:ph type="sldNum" sz="quarter" idx="10"/>
          </p:nvPr>
        </p:nvSpPr>
        <p:spPr/>
        <p:txBody>
          <a:bodyPr/>
          <a:lstStyle/>
          <a:p>
            <a:pPr>
              <a:defRPr/>
            </a:pPr>
            <a:fld id="{365F43B6-EFDE-4CB4-A907-679FC9A476D1}" type="slidenum">
              <a:rPr lang="en-US" altLang="en-US" smtClean="0"/>
              <a:pPr>
                <a:defRPr/>
              </a:pPr>
              <a:t>40</a:t>
            </a:fld>
            <a:endParaRPr lang="en-US" altLang="en-US" dirty="0"/>
          </a:p>
        </p:txBody>
      </p:sp>
    </p:spTree>
    <p:extLst>
      <p:ext uri="{BB962C8B-B14F-4D97-AF65-F5344CB8AC3E}">
        <p14:creationId xmlns:p14="http://schemas.microsoft.com/office/powerpoint/2010/main" val="110595533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questions</a:t>
            </a:r>
            <a:r>
              <a:rPr lang="en-US" baseline="0" dirty="0" smtClean="0"/>
              <a:t> are intended to make the participant think about maintaining the safe work atmosphere </a:t>
            </a:r>
          </a:p>
          <a:p>
            <a:endParaRPr lang="en-US" dirty="0"/>
          </a:p>
        </p:txBody>
      </p:sp>
      <p:sp>
        <p:nvSpPr>
          <p:cNvPr id="4" name="Slide Number Placeholder 3"/>
          <p:cNvSpPr>
            <a:spLocks noGrp="1"/>
          </p:cNvSpPr>
          <p:nvPr>
            <p:ph type="sldNum" sz="quarter" idx="10"/>
          </p:nvPr>
        </p:nvSpPr>
        <p:spPr/>
        <p:txBody>
          <a:bodyPr/>
          <a:lstStyle/>
          <a:p>
            <a:pPr>
              <a:defRPr/>
            </a:pPr>
            <a:fld id="{365F43B6-EFDE-4CB4-A907-679FC9A476D1}" type="slidenum">
              <a:rPr lang="en-US" altLang="en-US" smtClean="0"/>
              <a:pPr>
                <a:defRPr/>
              </a:pPr>
              <a:t>42</a:t>
            </a:fld>
            <a:endParaRPr lang="en-US" altLang="en-US" dirty="0"/>
          </a:p>
        </p:txBody>
      </p:sp>
    </p:spTree>
    <p:extLst>
      <p:ext uri="{BB962C8B-B14F-4D97-AF65-F5344CB8AC3E}">
        <p14:creationId xmlns:p14="http://schemas.microsoft.com/office/powerpoint/2010/main" val="132206058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Often new controls have different</a:t>
            </a:r>
            <a:r>
              <a:rPr lang="en-US" baseline="0" dirty="0" smtClean="0"/>
              <a:t> hazards associated with them, it is your job to eliminate hazards or reduce the risk whenever possible.</a:t>
            </a:r>
            <a:endParaRPr lang="en-US" dirty="0"/>
          </a:p>
        </p:txBody>
      </p:sp>
      <p:sp>
        <p:nvSpPr>
          <p:cNvPr id="4" name="Slide Number Placeholder 3"/>
          <p:cNvSpPr>
            <a:spLocks noGrp="1"/>
          </p:cNvSpPr>
          <p:nvPr>
            <p:ph type="sldNum" sz="quarter" idx="10"/>
          </p:nvPr>
        </p:nvSpPr>
        <p:spPr/>
        <p:txBody>
          <a:bodyPr/>
          <a:lstStyle/>
          <a:p>
            <a:pPr>
              <a:defRPr/>
            </a:pPr>
            <a:fld id="{365F43B6-EFDE-4CB4-A907-679FC9A476D1}" type="slidenum">
              <a:rPr lang="en-US" altLang="en-US" smtClean="0"/>
              <a:pPr>
                <a:defRPr/>
              </a:pPr>
              <a:t>45</a:t>
            </a:fld>
            <a:endParaRPr lang="en-US" altLang="en-US" dirty="0"/>
          </a:p>
        </p:txBody>
      </p:sp>
    </p:spTree>
    <p:extLst>
      <p:ext uri="{BB962C8B-B14F-4D97-AF65-F5344CB8AC3E}">
        <p14:creationId xmlns:p14="http://schemas.microsoft.com/office/powerpoint/2010/main" val="131085061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87">
              <a:defRPr/>
            </a:pPr>
            <a:r>
              <a:rPr lang="en-US" dirty="0" smtClean="0"/>
              <a:t>Source: https://www.uscg.mil/auxiliary/training/tct/chap5.pdf</a:t>
            </a:r>
          </a:p>
          <a:p>
            <a:endParaRPr lang="en-US" dirty="0"/>
          </a:p>
        </p:txBody>
      </p:sp>
      <p:sp>
        <p:nvSpPr>
          <p:cNvPr id="4" name="Slide Number Placeholder 3"/>
          <p:cNvSpPr>
            <a:spLocks noGrp="1"/>
          </p:cNvSpPr>
          <p:nvPr>
            <p:ph type="sldNum" sz="quarter" idx="10"/>
          </p:nvPr>
        </p:nvSpPr>
        <p:spPr/>
        <p:txBody>
          <a:bodyPr/>
          <a:lstStyle/>
          <a:p>
            <a:pPr>
              <a:defRPr/>
            </a:pPr>
            <a:fld id="{365F43B6-EFDE-4CB4-A907-679FC9A476D1}" type="slidenum">
              <a:rPr lang="en-US" altLang="en-US" smtClean="0"/>
              <a:pPr>
                <a:defRPr/>
              </a:pPr>
              <a:t>47</a:t>
            </a:fld>
            <a:endParaRPr lang="en-US" altLang="en-US" dirty="0"/>
          </a:p>
        </p:txBody>
      </p:sp>
    </p:spTree>
    <p:extLst>
      <p:ext uri="{BB962C8B-B14F-4D97-AF65-F5344CB8AC3E}">
        <p14:creationId xmlns:p14="http://schemas.microsoft.com/office/powerpoint/2010/main" val="123317754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Source: https://www.uscg.mil/auxiliary/training/tct/chap5.pdf</a:t>
            </a:r>
            <a:endParaRPr lang="en-US" dirty="0"/>
          </a:p>
        </p:txBody>
      </p:sp>
      <p:sp>
        <p:nvSpPr>
          <p:cNvPr id="4" name="Slide Number Placeholder 3"/>
          <p:cNvSpPr>
            <a:spLocks noGrp="1"/>
          </p:cNvSpPr>
          <p:nvPr>
            <p:ph type="sldNum" sz="quarter" idx="10"/>
          </p:nvPr>
        </p:nvSpPr>
        <p:spPr/>
        <p:txBody>
          <a:bodyPr/>
          <a:lstStyle/>
          <a:p>
            <a:pPr>
              <a:defRPr/>
            </a:pPr>
            <a:fld id="{365F43B6-EFDE-4CB4-A907-679FC9A476D1}" type="slidenum">
              <a:rPr lang="en-US" altLang="en-US" smtClean="0"/>
              <a:pPr>
                <a:defRPr/>
              </a:pPr>
              <a:t>48</a:t>
            </a:fld>
            <a:endParaRPr lang="en-US" altLang="en-US" dirty="0"/>
          </a:p>
        </p:txBody>
      </p:sp>
    </p:spTree>
    <p:extLst>
      <p:ext uri="{BB962C8B-B14F-4D97-AF65-F5344CB8AC3E}">
        <p14:creationId xmlns:p14="http://schemas.microsoft.com/office/powerpoint/2010/main" val="3690409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This video was pulled from YouTube.com. The link is found below:</a:t>
            </a:r>
          </a:p>
          <a:p>
            <a:pPr eaLnBrk="1" hangingPunct="1">
              <a:spcBef>
                <a:spcPct val="0"/>
              </a:spcBef>
            </a:pPr>
            <a:endParaRPr lang="en-US" altLang="en-US" dirty="0" smtClean="0"/>
          </a:p>
          <a:p>
            <a:pPr eaLnBrk="1" hangingPunct="1">
              <a:spcBef>
                <a:spcPct val="0"/>
              </a:spcBef>
            </a:pPr>
            <a:r>
              <a:rPr lang="en-US" altLang="en-US" u="sng" dirty="0" smtClean="0">
                <a:hlinkClick r:id="rId3"/>
              </a:rPr>
              <a:t>https://www.youtube.com/watch?v=1a6W6fXqDhg#t=139.255016231</a:t>
            </a:r>
            <a:r>
              <a:rPr lang="en-US" altLang="en-US" dirty="0" smtClean="0"/>
              <a:t> </a:t>
            </a:r>
          </a:p>
          <a:p>
            <a:pPr eaLnBrk="1" hangingPunct="1">
              <a:spcBef>
                <a:spcPct val="0"/>
              </a:spcBef>
            </a:pPr>
            <a:endParaRPr lang="en-US" altLang="en-US" dirty="0" smtClean="0"/>
          </a:p>
          <a:p>
            <a:pPr eaLnBrk="1" hangingPunct="1">
              <a:spcBef>
                <a:spcPct val="0"/>
              </a:spcBef>
            </a:pPr>
            <a:r>
              <a:rPr lang="en-US" altLang="en-US" dirty="0" smtClean="0"/>
              <a:t>This video is intended to grab the attention of the participants by asking them to find the “pick-pocket.” This restaurant is busy and the task of finding the crime is difficult at best. </a:t>
            </a:r>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ill Sans MT" panose="020B0502020104020203" pitchFamily="34" charset="0"/>
                <a:ea typeface="MS PGothic" panose="020B0600070205080204" pitchFamily="34" charset="-128"/>
              </a:defRPr>
            </a:lvl1pPr>
            <a:lvl2pPr marL="757066" indent="-291179">
              <a:defRPr>
                <a:solidFill>
                  <a:schemeClr val="tx1"/>
                </a:solidFill>
                <a:latin typeface="Gill Sans MT" panose="020B0502020104020203" pitchFamily="34" charset="0"/>
                <a:ea typeface="MS PGothic" panose="020B0600070205080204" pitchFamily="34" charset="-128"/>
              </a:defRPr>
            </a:lvl2pPr>
            <a:lvl3pPr marL="1164717" indent="-232943">
              <a:defRPr>
                <a:solidFill>
                  <a:schemeClr val="tx1"/>
                </a:solidFill>
                <a:latin typeface="Gill Sans MT" panose="020B0502020104020203" pitchFamily="34" charset="0"/>
                <a:ea typeface="MS PGothic" panose="020B0600070205080204" pitchFamily="34" charset="-128"/>
              </a:defRPr>
            </a:lvl3pPr>
            <a:lvl4pPr marL="1630604" indent="-232943">
              <a:defRPr>
                <a:solidFill>
                  <a:schemeClr val="tx1"/>
                </a:solidFill>
                <a:latin typeface="Gill Sans MT" panose="020B0502020104020203" pitchFamily="34" charset="0"/>
                <a:ea typeface="MS PGothic" panose="020B0600070205080204" pitchFamily="34" charset="-128"/>
              </a:defRPr>
            </a:lvl4pPr>
            <a:lvl5pPr marL="2096491" indent="-232943">
              <a:defRPr>
                <a:solidFill>
                  <a:schemeClr val="tx1"/>
                </a:solidFill>
                <a:latin typeface="Gill Sans MT" panose="020B0502020104020203" pitchFamily="34" charset="0"/>
                <a:ea typeface="MS PGothic" panose="020B0600070205080204" pitchFamily="34" charset="-128"/>
              </a:defRPr>
            </a:lvl5pPr>
            <a:lvl6pPr marL="2562377" indent="-232943" defTabSz="465887" eaLnBrk="0" fontAlgn="base" hangingPunct="0">
              <a:spcBef>
                <a:spcPct val="0"/>
              </a:spcBef>
              <a:spcAft>
                <a:spcPct val="0"/>
              </a:spcAft>
              <a:defRPr>
                <a:solidFill>
                  <a:schemeClr val="tx1"/>
                </a:solidFill>
                <a:latin typeface="Gill Sans MT" panose="020B0502020104020203" pitchFamily="34" charset="0"/>
                <a:ea typeface="MS PGothic" panose="020B0600070205080204" pitchFamily="34" charset="-128"/>
              </a:defRPr>
            </a:lvl6pPr>
            <a:lvl7pPr marL="3028264" indent="-232943" defTabSz="465887" eaLnBrk="0" fontAlgn="base" hangingPunct="0">
              <a:spcBef>
                <a:spcPct val="0"/>
              </a:spcBef>
              <a:spcAft>
                <a:spcPct val="0"/>
              </a:spcAft>
              <a:defRPr>
                <a:solidFill>
                  <a:schemeClr val="tx1"/>
                </a:solidFill>
                <a:latin typeface="Gill Sans MT" panose="020B0502020104020203" pitchFamily="34" charset="0"/>
                <a:ea typeface="MS PGothic" panose="020B0600070205080204" pitchFamily="34" charset="-128"/>
              </a:defRPr>
            </a:lvl7pPr>
            <a:lvl8pPr marL="3494151" indent="-232943" defTabSz="465887" eaLnBrk="0" fontAlgn="base" hangingPunct="0">
              <a:spcBef>
                <a:spcPct val="0"/>
              </a:spcBef>
              <a:spcAft>
                <a:spcPct val="0"/>
              </a:spcAft>
              <a:defRPr>
                <a:solidFill>
                  <a:schemeClr val="tx1"/>
                </a:solidFill>
                <a:latin typeface="Gill Sans MT" panose="020B0502020104020203" pitchFamily="34" charset="0"/>
                <a:ea typeface="MS PGothic" panose="020B0600070205080204" pitchFamily="34" charset="-128"/>
              </a:defRPr>
            </a:lvl8pPr>
            <a:lvl9pPr marL="3960038" indent="-232943" defTabSz="465887" eaLnBrk="0" fontAlgn="base" hangingPunct="0">
              <a:spcBef>
                <a:spcPct val="0"/>
              </a:spcBef>
              <a:spcAft>
                <a:spcPct val="0"/>
              </a:spcAft>
              <a:defRPr>
                <a:solidFill>
                  <a:schemeClr val="tx1"/>
                </a:solidFill>
                <a:latin typeface="Gill Sans MT" panose="020B0502020104020203" pitchFamily="34" charset="0"/>
                <a:ea typeface="MS PGothic" panose="020B0600070205080204" pitchFamily="34" charset="-128"/>
              </a:defRPr>
            </a:lvl9pPr>
          </a:lstStyle>
          <a:p>
            <a:fld id="{4DDA5C8F-2875-48FF-A625-B9DF34ED9B95}" type="slidenum">
              <a:rPr lang="en-US" altLang="en-US"/>
              <a:pPr/>
              <a:t>4</a:t>
            </a:fld>
            <a:endParaRPr lang="en-US" altLang="en-US" dirty="0"/>
          </a:p>
        </p:txBody>
      </p:sp>
    </p:spTree>
    <p:extLst>
      <p:ext uri="{BB962C8B-B14F-4D97-AF65-F5344CB8AC3E}">
        <p14:creationId xmlns:p14="http://schemas.microsoft.com/office/powerpoint/2010/main" val="349312575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65F43B6-EFDE-4CB4-A907-679FC9A476D1}" type="slidenum">
              <a:rPr lang="en-US" altLang="en-US" smtClean="0"/>
              <a:pPr>
                <a:defRPr/>
              </a:pPr>
              <a:t>49</a:t>
            </a:fld>
            <a:endParaRPr lang="en-US" altLang="en-US" dirty="0"/>
          </a:p>
        </p:txBody>
      </p:sp>
    </p:spTree>
    <p:extLst>
      <p:ext uri="{BB962C8B-B14F-4D97-AF65-F5344CB8AC3E}">
        <p14:creationId xmlns:p14="http://schemas.microsoft.com/office/powerpoint/2010/main" val="425870376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smtClean="0"/>
              <a:t>Workers Rights</a:t>
            </a:r>
          </a:p>
          <a:p>
            <a:pPr eaLnBrk="1" hangingPunct="1">
              <a:spcBef>
                <a:spcPct val="0"/>
              </a:spcBef>
            </a:pPr>
            <a:r>
              <a:rPr lang="en-US" dirty="0" smtClean="0"/>
              <a:t>http://www.osha.gov/Publications/osha3021.pdf</a:t>
            </a:r>
          </a:p>
          <a:p>
            <a:pPr eaLnBrk="1" hangingPunct="1">
              <a:spcBef>
                <a:spcPct val="0"/>
              </a:spcBef>
            </a:pPr>
            <a:endParaRPr lang="en-US" dirty="0" smtClean="0"/>
          </a:p>
          <a:p>
            <a:pPr eaLnBrk="1" hangingPunct="1">
              <a:spcBef>
                <a:spcPct val="0"/>
              </a:spcBef>
            </a:pPr>
            <a:r>
              <a:rPr lang="en-US" dirty="0" smtClean="0"/>
              <a:t>The instructor will discuss employee rights and responsibilities with the participants.</a:t>
            </a:r>
          </a:p>
          <a:p>
            <a:pPr eaLnBrk="1" hangingPunct="1">
              <a:spcBef>
                <a:spcPct val="0"/>
              </a:spcBef>
            </a:pPr>
            <a:endParaRPr lang="en-US" dirty="0" smtClean="0"/>
          </a:p>
          <a:p>
            <a:pPr eaLnBrk="1" hangingPunct="1">
              <a:spcBef>
                <a:spcPct val="0"/>
              </a:spcBef>
            </a:pPr>
            <a:endParaRPr lang="en-US" dirty="0" smtClean="0"/>
          </a:p>
        </p:txBody>
      </p:sp>
      <p:sp>
        <p:nvSpPr>
          <p:cNvPr id="8499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rbel" pitchFamily="34" charset="0"/>
              </a:defRPr>
            </a:lvl1pPr>
            <a:lvl2pPr marL="757066" indent="-291179">
              <a:defRPr>
                <a:solidFill>
                  <a:schemeClr val="tx1"/>
                </a:solidFill>
                <a:latin typeface="Corbel" pitchFamily="34" charset="0"/>
              </a:defRPr>
            </a:lvl2pPr>
            <a:lvl3pPr marL="1164717" indent="-232943">
              <a:defRPr>
                <a:solidFill>
                  <a:schemeClr val="tx1"/>
                </a:solidFill>
                <a:latin typeface="Corbel" pitchFamily="34" charset="0"/>
              </a:defRPr>
            </a:lvl3pPr>
            <a:lvl4pPr marL="1630604" indent="-232943">
              <a:defRPr>
                <a:solidFill>
                  <a:schemeClr val="tx1"/>
                </a:solidFill>
                <a:latin typeface="Corbel" pitchFamily="34" charset="0"/>
              </a:defRPr>
            </a:lvl4pPr>
            <a:lvl5pPr marL="2096491" indent="-232943">
              <a:defRPr>
                <a:solidFill>
                  <a:schemeClr val="tx1"/>
                </a:solidFill>
                <a:latin typeface="Corbel" pitchFamily="34" charset="0"/>
              </a:defRPr>
            </a:lvl5pPr>
            <a:lvl6pPr marL="2562377" indent="-232943" fontAlgn="base">
              <a:spcBef>
                <a:spcPct val="0"/>
              </a:spcBef>
              <a:spcAft>
                <a:spcPct val="0"/>
              </a:spcAft>
              <a:defRPr>
                <a:solidFill>
                  <a:schemeClr val="tx1"/>
                </a:solidFill>
                <a:latin typeface="Corbel" pitchFamily="34" charset="0"/>
              </a:defRPr>
            </a:lvl6pPr>
            <a:lvl7pPr marL="3028264" indent="-232943" fontAlgn="base">
              <a:spcBef>
                <a:spcPct val="0"/>
              </a:spcBef>
              <a:spcAft>
                <a:spcPct val="0"/>
              </a:spcAft>
              <a:defRPr>
                <a:solidFill>
                  <a:schemeClr val="tx1"/>
                </a:solidFill>
                <a:latin typeface="Corbel" pitchFamily="34" charset="0"/>
              </a:defRPr>
            </a:lvl7pPr>
            <a:lvl8pPr marL="3494151" indent="-232943" fontAlgn="base">
              <a:spcBef>
                <a:spcPct val="0"/>
              </a:spcBef>
              <a:spcAft>
                <a:spcPct val="0"/>
              </a:spcAft>
              <a:defRPr>
                <a:solidFill>
                  <a:schemeClr val="tx1"/>
                </a:solidFill>
                <a:latin typeface="Corbel" pitchFamily="34" charset="0"/>
              </a:defRPr>
            </a:lvl8pPr>
            <a:lvl9pPr marL="3960038" indent="-232943" fontAlgn="base">
              <a:spcBef>
                <a:spcPct val="0"/>
              </a:spcBef>
              <a:spcAft>
                <a:spcPct val="0"/>
              </a:spcAft>
              <a:defRPr>
                <a:solidFill>
                  <a:schemeClr val="tx1"/>
                </a:solidFill>
                <a:latin typeface="Corbel" pitchFamily="34" charset="0"/>
              </a:defRPr>
            </a:lvl9pPr>
          </a:lstStyle>
          <a:p>
            <a:pPr fontAlgn="base">
              <a:spcBef>
                <a:spcPct val="0"/>
              </a:spcBef>
              <a:spcAft>
                <a:spcPct val="0"/>
              </a:spcAft>
              <a:defRPr/>
            </a:pPr>
            <a:fld id="{29BA75D2-E637-4932-AAED-A4C58E62932C}" type="slidenum">
              <a:rPr lang="en-US" smtClean="0">
                <a:solidFill>
                  <a:srgbClr val="000000"/>
                </a:solidFill>
                <a:latin typeface="Calibri" pitchFamily="34" charset="0"/>
              </a:rPr>
              <a:pPr fontAlgn="base">
                <a:spcBef>
                  <a:spcPct val="0"/>
                </a:spcBef>
                <a:spcAft>
                  <a:spcPct val="0"/>
                </a:spcAft>
                <a:defRPr/>
              </a:pPr>
              <a:t>50</a:t>
            </a:fld>
            <a:endParaRPr lang="en-US" dirty="0" smtClean="0">
              <a:solidFill>
                <a:srgbClr val="000000"/>
              </a:solidFill>
              <a:latin typeface="Calibri" pitchFamily="34" charset="0"/>
            </a:endParaRPr>
          </a:p>
        </p:txBody>
      </p:sp>
    </p:spTree>
    <p:extLst>
      <p:ext uri="{BB962C8B-B14F-4D97-AF65-F5344CB8AC3E}">
        <p14:creationId xmlns:p14="http://schemas.microsoft.com/office/powerpoint/2010/main" val="172208729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smtClean="0"/>
              <a:t>The information above was taken from the new 2 hour Intro to OSHA PPT, slide #10.</a:t>
            </a:r>
          </a:p>
          <a:p>
            <a:pPr eaLnBrk="1" hangingPunct="1">
              <a:spcBef>
                <a:spcPct val="0"/>
              </a:spcBef>
            </a:pPr>
            <a:endParaRPr lang="en-US" dirty="0" smtClean="0"/>
          </a:p>
          <a:p>
            <a:pPr eaLnBrk="1" hangingPunct="1">
              <a:spcBef>
                <a:spcPct val="0"/>
              </a:spcBef>
            </a:pPr>
            <a:r>
              <a:rPr lang="en-US" dirty="0" smtClean="0"/>
              <a:t>The instructor will discuss employee rights and responsibilities with the participants.</a:t>
            </a:r>
          </a:p>
          <a:p>
            <a:pPr eaLnBrk="1" hangingPunct="1">
              <a:spcBef>
                <a:spcPct val="0"/>
              </a:spcBef>
            </a:pPr>
            <a:endParaRPr lang="en-US" dirty="0" smtClean="0"/>
          </a:p>
          <a:p>
            <a:pPr eaLnBrk="1" hangingPunct="1">
              <a:spcBef>
                <a:spcPct val="0"/>
              </a:spcBef>
            </a:pPr>
            <a:endParaRPr lang="en-US" dirty="0" smtClean="0"/>
          </a:p>
        </p:txBody>
      </p:sp>
      <p:sp>
        <p:nvSpPr>
          <p:cNvPr id="8499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rbel" pitchFamily="34" charset="0"/>
              </a:defRPr>
            </a:lvl1pPr>
            <a:lvl2pPr marL="757066" indent="-291179">
              <a:defRPr>
                <a:solidFill>
                  <a:schemeClr val="tx1"/>
                </a:solidFill>
                <a:latin typeface="Corbel" pitchFamily="34" charset="0"/>
              </a:defRPr>
            </a:lvl2pPr>
            <a:lvl3pPr marL="1164717" indent="-232943">
              <a:defRPr>
                <a:solidFill>
                  <a:schemeClr val="tx1"/>
                </a:solidFill>
                <a:latin typeface="Corbel" pitchFamily="34" charset="0"/>
              </a:defRPr>
            </a:lvl3pPr>
            <a:lvl4pPr marL="1630604" indent="-232943">
              <a:defRPr>
                <a:solidFill>
                  <a:schemeClr val="tx1"/>
                </a:solidFill>
                <a:latin typeface="Corbel" pitchFamily="34" charset="0"/>
              </a:defRPr>
            </a:lvl4pPr>
            <a:lvl5pPr marL="2096491" indent="-232943">
              <a:defRPr>
                <a:solidFill>
                  <a:schemeClr val="tx1"/>
                </a:solidFill>
                <a:latin typeface="Corbel" pitchFamily="34" charset="0"/>
              </a:defRPr>
            </a:lvl5pPr>
            <a:lvl6pPr marL="2562377" indent="-232943" fontAlgn="base">
              <a:spcBef>
                <a:spcPct val="0"/>
              </a:spcBef>
              <a:spcAft>
                <a:spcPct val="0"/>
              </a:spcAft>
              <a:defRPr>
                <a:solidFill>
                  <a:schemeClr val="tx1"/>
                </a:solidFill>
                <a:latin typeface="Corbel" pitchFamily="34" charset="0"/>
              </a:defRPr>
            </a:lvl6pPr>
            <a:lvl7pPr marL="3028264" indent="-232943" fontAlgn="base">
              <a:spcBef>
                <a:spcPct val="0"/>
              </a:spcBef>
              <a:spcAft>
                <a:spcPct val="0"/>
              </a:spcAft>
              <a:defRPr>
                <a:solidFill>
                  <a:schemeClr val="tx1"/>
                </a:solidFill>
                <a:latin typeface="Corbel" pitchFamily="34" charset="0"/>
              </a:defRPr>
            </a:lvl7pPr>
            <a:lvl8pPr marL="3494151" indent="-232943" fontAlgn="base">
              <a:spcBef>
                <a:spcPct val="0"/>
              </a:spcBef>
              <a:spcAft>
                <a:spcPct val="0"/>
              </a:spcAft>
              <a:defRPr>
                <a:solidFill>
                  <a:schemeClr val="tx1"/>
                </a:solidFill>
                <a:latin typeface="Corbel" pitchFamily="34" charset="0"/>
              </a:defRPr>
            </a:lvl8pPr>
            <a:lvl9pPr marL="3960038" indent="-232943" fontAlgn="base">
              <a:spcBef>
                <a:spcPct val="0"/>
              </a:spcBef>
              <a:spcAft>
                <a:spcPct val="0"/>
              </a:spcAft>
              <a:defRPr>
                <a:solidFill>
                  <a:schemeClr val="tx1"/>
                </a:solidFill>
                <a:latin typeface="Corbel" pitchFamily="34" charset="0"/>
              </a:defRPr>
            </a:lvl9pPr>
          </a:lstStyle>
          <a:p>
            <a:pPr fontAlgn="base">
              <a:spcBef>
                <a:spcPct val="0"/>
              </a:spcBef>
              <a:spcAft>
                <a:spcPct val="0"/>
              </a:spcAft>
              <a:defRPr/>
            </a:pPr>
            <a:fld id="{29BA75D2-E637-4932-AAED-A4C58E62932C}" type="slidenum">
              <a:rPr lang="en-US" smtClean="0">
                <a:solidFill>
                  <a:srgbClr val="000000"/>
                </a:solidFill>
                <a:latin typeface="Calibri" pitchFamily="34" charset="0"/>
              </a:rPr>
              <a:pPr fontAlgn="base">
                <a:spcBef>
                  <a:spcPct val="0"/>
                </a:spcBef>
                <a:spcAft>
                  <a:spcPct val="0"/>
                </a:spcAft>
                <a:defRPr/>
              </a:pPr>
              <a:t>51</a:t>
            </a:fld>
            <a:endParaRPr lang="en-US" dirty="0" smtClean="0">
              <a:solidFill>
                <a:srgbClr val="000000"/>
              </a:solidFill>
              <a:latin typeface="Calibri" pitchFamily="34" charset="0"/>
            </a:endParaRPr>
          </a:p>
        </p:txBody>
      </p:sp>
    </p:spTree>
    <p:extLst>
      <p:ext uri="{BB962C8B-B14F-4D97-AF65-F5344CB8AC3E}">
        <p14:creationId xmlns:p14="http://schemas.microsoft.com/office/powerpoint/2010/main" val="272365547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Workers Rights</a:t>
            </a:r>
          </a:p>
          <a:p>
            <a:r>
              <a:rPr lang="en-US" dirty="0" smtClean="0"/>
              <a:t>http://www.osha.gov/Publications/osha3021.pdf</a:t>
            </a:r>
          </a:p>
          <a:p>
            <a:endParaRPr lang="en-US" dirty="0"/>
          </a:p>
        </p:txBody>
      </p:sp>
      <p:sp>
        <p:nvSpPr>
          <p:cNvPr id="4" name="Slide Number Placeholder 3"/>
          <p:cNvSpPr>
            <a:spLocks noGrp="1"/>
          </p:cNvSpPr>
          <p:nvPr>
            <p:ph type="sldNum" sz="quarter" idx="10"/>
          </p:nvPr>
        </p:nvSpPr>
        <p:spPr/>
        <p:txBody>
          <a:bodyPr/>
          <a:lstStyle/>
          <a:p>
            <a:fld id="{9D479CFA-D824-448F-B2AE-29AE5C7A92A3}" type="slidenum">
              <a:rPr lang="en-US" smtClean="0">
                <a:solidFill>
                  <a:prstClr val="black"/>
                </a:solidFill>
              </a:rPr>
              <a:pPr/>
              <a:t>52</a:t>
            </a:fld>
            <a:endParaRPr lang="en-US" dirty="0">
              <a:solidFill>
                <a:prstClr val="black"/>
              </a:solidFill>
            </a:endParaRPr>
          </a:p>
        </p:txBody>
      </p:sp>
    </p:spTree>
    <p:extLst>
      <p:ext uri="{BB962C8B-B14F-4D97-AF65-F5344CB8AC3E}">
        <p14:creationId xmlns:p14="http://schemas.microsoft.com/office/powerpoint/2010/main" val="130883332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smtClean="0"/>
              <a:t>Workers Rights</a:t>
            </a:r>
          </a:p>
          <a:p>
            <a:pPr eaLnBrk="1" hangingPunct="1">
              <a:spcBef>
                <a:spcPct val="0"/>
              </a:spcBef>
            </a:pPr>
            <a:r>
              <a:rPr lang="en-US" dirty="0" smtClean="0"/>
              <a:t>http://www.osha.gov/Publications/osha3021.pdf</a:t>
            </a:r>
          </a:p>
          <a:p>
            <a:pPr eaLnBrk="1" hangingPunct="1">
              <a:spcBef>
                <a:spcPct val="0"/>
              </a:spcBef>
            </a:pPr>
            <a:endParaRPr lang="en-US" dirty="0" smtClean="0"/>
          </a:p>
          <a:p>
            <a:pPr eaLnBrk="1" hangingPunct="1">
              <a:spcBef>
                <a:spcPct val="0"/>
              </a:spcBef>
            </a:pPr>
            <a:r>
              <a:rPr lang="en-US" b="1" baseline="0" dirty="0" smtClean="0"/>
              <a:t>Incorporate into all 4 modules. 3-4 slides need to be added.</a:t>
            </a:r>
            <a:br>
              <a:rPr lang="en-US" b="1" baseline="0" dirty="0" smtClean="0"/>
            </a:br>
            <a:r>
              <a:rPr lang="en-US" b="1" baseline="0" dirty="0" smtClean="0"/>
              <a:t>Provide handouts to minimize amount of info on slides.</a:t>
            </a:r>
            <a:endParaRPr lang="en-US" b="1" dirty="0" smtClean="0"/>
          </a:p>
          <a:p>
            <a:pPr eaLnBrk="1" hangingPunct="1">
              <a:spcBef>
                <a:spcPct val="0"/>
              </a:spcBef>
            </a:pPr>
            <a:endParaRPr lang="en-US" dirty="0" smtClean="0"/>
          </a:p>
        </p:txBody>
      </p:sp>
      <p:sp>
        <p:nvSpPr>
          <p:cNvPr id="8602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rbel" pitchFamily="34" charset="0"/>
              </a:defRPr>
            </a:lvl1pPr>
            <a:lvl2pPr marL="757066" indent="-291179">
              <a:defRPr>
                <a:solidFill>
                  <a:schemeClr val="tx1"/>
                </a:solidFill>
                <a:latin typeface="Corbel" pitchFamily="34" charset="0"/>
              </a:defRPr>
            </a:lvl2pPr>
            <a:lvl3pPr marL="1164717" indent="-232943">
              <a:defRPr>
                <a:solidFill>
                  <a:schemeClr val="tx1"/>
                </a:solidFill>
                <a:latin typeface="Corbel" pitchFamily="34" charset="0"/>
              </a:defRPr>
            </a:lvl3pPr>
            <a:lvl4pPr marL="1630604" indent="-232943">
              <a:defRPr>
                <a:solidFill>
                  <a:schemeClr val="tx1"/>
                </a:solidFill>
                <a:latin typeface="Corbel" pitchFamily="34" charset="0"/>
              </a:defRPr>
            </a:lvl4pPr>
            <a:lvl5pPr marL="2096491" indent="-232943">
              <a:defRPr>
                <a:solidFill>
                  <a:schemeClr val="tx1"/>
                </a:solidFill>
                <a:latin typeface="Corbel" pitchFamily="34" charset="0"/>
              </a:defRPr>
            </a:lvl5pPr>
            <a:lvl6pPr marL="2562377" indent="-232943" fontAlgn="base">
              <a:spcBef>
                <a:spcPct val="0"/>
              </a:spcBef>
              <a:spcAft>
                <a:spcPct val="0"/>
              </a:spcAft>
              <a:defRPr>
                <a:solidFill>
                  <a:schemeClr val="tx1"/>
                </a:solidFill>
                <a:latin typeface="Corbel" pitchFamily="34" charset="0"/>
              </a:defRPr>
            </a:lvl6pPr>
            <a:lvl7pPr marL="3028264" indent="-232943" fontAlgn="base">
              <a:spcBef>
                <a:spcPct val="0"/>
              </a:spcBef>
              <a:spcAft>
                <a:spcPct val="0"/>
              </a:spcAft>
              <a:defRPr>
                <a:solidFill>
                  <a:schemeClr val="tx1"/>
                </a:solidFill>
                <a:latin typeface="Corbel" pitchFamily="34" charset="0"/>
              </a:defRPr>
            </a:lvl7pPr>
            <a:lvl8pPr marL="3494151" indent="-232943" fontAlgn="base">
              <a:spcBef>
                <a:spcPct val="0"/>
              </a:spcBef>
              <a:spcAft>
                <a:spcPct val="0"/>
              </a:spcAft>
              <a:defRPr>
                <a:solidFill>
                  <a:schemeClr val="tx1"/>
                </a:solidFill>
                <a:latin typeface="Corbel" pitchFamily="34" charset="0"/>
              </a:defRPr>
            </a:lvl8pPr>
            <a:lvl9pPr marL="3960038" indent="-232943" fontAlgn="base">
              <a:spcBef>
                <a:spcPct val="0"/>
              </a:spcBef>
              <a:spcAft>
                <a:spcPct val="0"/>
              </a:spcAft>
              <a:defRPr>
                <a:solidFill>
                  <a:schemeClr val="tx1"/>
                </a:solidFill>
                <a:latin typeface="Corbel" pitchFamily="34" charset="0"/>
              </a:defRPr>
            </a:lvl9pPr>
          </a:lstStyle>
          <a:p>
            <a:pPr fontAlgn="base">
              <a:spcBef>
                <a:spcPct val="0"/>
              </a:spcBef>
              <a:spcAft>
                <a:spcPct val="0"/>
              </a:spcAft>
              <a:defRPr/>
            </a:pPr>
            <a:fld id="{62A920DF-579C-4E3D-BF12-8135EF9D88E7}" type="slidenum">
              <a:rPr lang="en-US" smtClean="0">
                <a:solidFill>
                  <a:prstClr val="black"/>
                </a:solidFill>
                <a:latin typeface="Calibri" pitchFamily="34" charset="0"/>
              </a:rPr>
              <a:pPr fontAlgn="base">
                <a:spcBef>
                  <a:spcPct val="0"/>
                </a:spcBef>
                <a:spcAft>
                  <a:spcPct val="0"/>
                </a:spcAft>
                <a:defRPr/>
              </a:pPr>
              <a:t>53</a:t>
            </a:fld>
            <a:endParaRPr lang="en-US" dirty="0" smtClean="0">
              <a:solidFill>
                <a:prstClr val="black"/>
              </a:solidFill>
              <a:latin typeface="Calibri" pitchFamily="34" charset="0"/>
            </a:endParaRPr>
          </a:p>
        </p:txBody>
      </p:sp>
    </p:spTree>
    <p:extLst>
      <p:ext uri="{BB962C8B-B14F-4D97-AF65-F5344CB8AC3E}">
        <p14:creationId xmlns:p14="http://schemas.microsoft.com/office/powerpoint/2010/main" val="128937020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Whistleblower Protection Program</a:t>
            </a:r>
          </a:p>
          <a:p>
            <a:r>
              <a:rPr lang="en-US" dirty="0" smtClean="0"/>
              <a:t>http://www.whistleblowers.gov/ </a:t>
            </a:r>
            <a:endParaRPr lang="en-US" dirty="0"/>
          </a:p>
        </p:txBody>
      </p:sp>
      <p:sp>
        <p:nvSpPr>
          <p:cNvPr id="4" name="Slide Number Placeholder 3"/>
          <p:cNvSpPr>
            <a:spLocks noGrp="1"/>
          </p:cNvSpPr>
          <p:nvPr>
            <p:ph type="sldNum" sz="quarter" idx="10"/>
          </p:nvPr>
        </p:nvSpPr>
        <p:spPr/>
        <p:txBody>
          <a:bodyPr/>
          <a:lstStyle/>
          <a:p>
            <a:fld id="{584F8542-2B95-4473-A5D6-F7A041C4FF65}" type="slidenum">
              <a:rPr lang="en-US" smtClean="0"/>
              <a:t>54</a:t>
            </a:fld>
            <a:endParaRPr lang="en-US" dirty="0"/>
          </a:p>
        </p:txBody>
      </p:sp>
    </p:spTree>
    <p:extLst>
      <p:ext uri="{BB962C8B-B14F-4D97-AF65-F5344CB8AC3E}">
        <p14:creationId xmlns:p14="http://schemas.microsoft.com/office/powerpoint/2010/main" val="251097428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Whistleblower Protection Program</a:t>
            </a:r>
          </a:p>
          <a:p>
            <a:r>
              <a:rPr lang="en-US" dirty="0" smtClean="0"/>
              <a:t>http://www.whistleblowers.gov/ </a:t>
            </a:r>
          </a:p>
          <a:p>
            <a:endParaRPr lang="en-US" dirty="0"/>
          </a:p>
        </p:txBody>
      </p:sp>
      <p:sp>
        <p:nvSpPr>
          <p:cNvPr id="4" name="Slide Number Placeholder 3"/>
          <p:cNvSpPr>
            <a:spLocks noGrp="1"/>
          </p:cNvSpPr>
          <p:nvPr>
            <p:ph type="sldNum" sz="quarter" idx="10"/>
          </p:nvPr>
        </p:nvSpPr>
        <p:spPr/>
        <p:txBody>
          <a:bodyPr/>
          <a:lstStyle/>
          <a:p>
            <a:fld id="{584F8542-2B95-4473-A5D6-F7A041C4FF65}" type="slidenum">
              <a:rPr lang="en-US" smtClean="0"/>
              <a:t>55</a:t>
            </a:fld>
            <a:endParaRPr lang="en-US" dirty="0"/>
          </a:p>
        </p:txBody>
      </p:sp>
    </p:spTree>
    <p:extLst>
      <p:ext uri="{BB962C8B-B14F-4D97-AF65-F5344CB8AC3E}">
        <p14:creationId xmlns:p14="http://schemas.microsoft.com/office/powerpoint/2010/main" val="156653168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Whistleblower Protection Program</a:t>
            </a:r>
          </a:p>
          <a:p>
            <a:r>
              <a:rPr lang="en-US" dirty="0" smtClean="0"/>
              <a:t>http://www.whistleblowers.gov/ </a:t>
            </a:r>
          </a:p>
          <a:p>
            <a:endParaRPr lang="en-US" dirty="0"/>
          </a:p>
        </p:txBody>
      </p:sp>
      <p:sp>
        <p:nvSpPr>
          <p:cNvPr id="4" name="Slide Number Placeholder 3"/>
          <p:cNvSpPr>
            <a:spLocks noGrp="1"/>
          </p:cNvSpPr>
          <p:nvPr>
            <p:ph type="sldNum" sz="quarter" idx="10"/>
          </p:nvPr>
        </p:nvSpPr>
        <p:spPr/>
        <p:txBody>
          <a:bodyPr/>
          <a:lstStyle/>
          <a:p>
            <a:fld id="{584F8542-2B95-4473-A5D6-F7A041C4FF65}" type="slidenum">
              <a:rPr lang="en-US" smtClean="0"/>
              <a:t>56</a:t>
            </a:fld>
            <a:endParaRPr lang="en-US" dirty="0"/>
          </a:p>
        </p:txBody>
      </p:sp>
    </p:spTree>
    <p:extLst>
      <p:ext uri="{BB962C8B-B14F-4D97-AF65-F5344CB8AC3E}">
        <p14:creationId xmlns:p14="http://schemas.microsoft.com/office/powerpoint/2010/main" val="321280748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smtClean="0"/>
              <a:t>The Information above was taken from the new 2 hour Intro to OSHA PPT, slide #40.</a:t>
            </a:r>
          </a:p>
          <a:p>
            <a:pPr eaLnBrk="1" hangingPunct="1">
              <a:spcBef>
                <a:spcPct val="0"/>
              </a:spcBef>
            </a:pPr>
            <a:endParaRPr lang="en-US" dirty="0" smtClean="0"/>
          </a:p>
          <a:p>
            <a:pPr eaLnBrk="1" hangingPunct="1">
              <a:spcBef>
                <a:spcPct val="0"/>
              </a:spcBef>
            </a:pPr>
            <a:r>
              <a:rPr lang="en-US" dirty="0" smtClean="0"/>
              <a:t>The instructor will discuss employee rights and responsibilities with the participants.</a:t>
            </a:r>
          </a:p>
          <a:p>
            <a:pPr eaLnBrk="1" hangingPunct="1">
              <a:spcBef>
                <a:spcPct val="0"/>
              </a:spcBef>
            </a:pPr>
            <a:endParaRPr lang="en-US" dirty="0" smtClean="0"/>
          </a:p>
        </p:txBody>
      </p:sp>
      <p:sp>
        <p:nvSpPr>
          <p:cNvPr id="8704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rbel" pitchFamily="34" charset="0"/>
              </a:defRPr>
            </a:lvl1pPr>
            <a:lvl2pPr marL="757066" indent="-291179">
              <a:defRPr>
                <a:solidFill>
                  <a:schemeClr val="tx1"/>
                </a:solidFill>
                <a:latin typeface="Corbel" pitchFamily="34" charset="0"/>
              </a:defRPr>
            </a:lvl2pPr>
            <a:lvl3pPr marL="1164717" indent="-232943">
              <a:defRPr>
                <a:solidFill>
                  <a:schemeClr val="tx1"/>
                </a:solidFill>
                <a:latin typeface="Corbel" pitchFamily="34" charset="0"/>
              </a:defRPr>
            </a:lvl3pPr>
            <a:lvl4pPr marL="1630604" indent="-232943">
              <a:defRPr>
                <a:solidFill>
                  <a:schemeClr val="tx1"/>
                </a:solidFill>
                <a:latin typeface="Corbel" pitchFamily="34" charset="0"/>
              </a:defRPr>
            </a:lvl4pPr>
            <a:lvl5pPr marL="2096491" indent="-232943">
              <a:defRPr>
                <a:solidFill>
                  <a:schemeClr val="tx1"/>
                </a:solidFill>
                <a:latin typeface="Corbel" pitchFamily="34" charset="0"/>
              </a:defRPr>
            </a:lvl5pPr>
            <a:lvl6pPr marL="2562377" indent="-232943" fontAlgn="base">
              <a:spcBef>
                <a:spcPct val="0"/>
              </a:spcBef>
              <a:spcAft>
                <a:spcPct val="0"/>
              </a:spcAft>
              <a:defRPr>
                <a:solidFill>
                  <a:schemeClr val="tx1"/>
                </a:solidFill>
                <a:latin typeface="Corbel" pitchFamily="34" charset="0"/>
              </a:defRPr>
            </a:lvl6pPr>
            <a:lvl7pPr marL="3028264" indent="-232943" fontAlgn="base">
              <a:spcBef>
                <a:spcPct val="0"/>
              </a:spcBef>
              <a:spcAft>
                <a:spcPct val="0"/>
              </a:spcAft>
              <a:defRPr>
                <a:solidFill>
                  <a:schemeClr val="tx1"/>
                </a:solidFill>
                <a:latin typeface="Corbel" pitchFamily="34" charset="0"/>
              </a:defRPr>
            </a:lvl7pPr>
            <a:lvl8pPr marL="3494151" indent="-232943" fontAlgn="base">
              <a:spcBef>
                <a:spcPct val="0"/>
              </a:spcBef>
              <a:spcAft>
                <a:spcPct val="0"/>
              </a:spcAft>
              <a:defRPr>
                <a:solidFill>
                  <a:schemeClr val="tx1"/>
                </a:solidFill>
                <a:latin typeface="Corbel" pitchFamily="34" charset="0"/>
              </a:defRPr>
            </a:lvl8pPr>
            <a:lvl9pPr marL="3960038" indent="-232943" fontAlgn="base">
              <a:spcBef>
                <a:spcPct val="0"/>
              </a:spcBef>
              <a:spcAft>
                <a:spcPct val="0"/>
              </a:spcAft>
              <a:defRPr>
                <a:solidFill>
                  <a:schemeClr val="tx1"/>
                </a:solidFill>
                <a:latin typeface="Corbel" pitchFamily="34" charset="0"/>
              </a:defRPr>
            </a:lvl9pPr>
          </a:lstStyle>
          <a:p>
            <a:pPr fontAlgn="base">
              <a:spcBef>
                <a:spcPct val="0"/>
              </a:spcBef>
              <a:spcAft>
                <a:spcPct val="0"/>
              </a:spcAft>
              <a:defRPr/>
            </a:pPr>
            <a:fld id="{5E02162B-EE0C-4EC3-BAD4-BF4CFF068150}" type="slidenum">
              <a:rPr lang="en-US" smtClean="0">
                <a:solidFill>
                  <a:srgbClr val="000000"/>
                </a:solidFill>
                <a:latin typeface="Calibri" pitchFamily="34" charset="0"/>
              </a:rPr>
              <a:pPr fontAlgn="base">
                <a:spcBef>
                  <a:spcPct val="0"/>
                </a:spcBef>
                <a:spcAft>
                  <a:spcPct val="0"/>
                </a:spcAft>
                <a:defRPr/>
              </a:pPr>
              <a:t>57</a:t>
            </a:fld>
            <a:endParaRPr lang="en-US" dirty="0" smtClean="0">
              <a:solidFill>
                <a:srgbClr val="000000"/>
              </a:solidFill>
              <a:latin typeface="Calibri" pitchFamily="34" charset="0"/>
            </a:endParaRPr>
          </a:p>
        </p:txBody>
      </p:sp>
    </p:spTree>
    <p:extLst>
      <p:ext uri="{BB962C8B-B14F-4D97-AF65-F5344CB8AC3E}">
        <p14:creationId xmlns:p14="http://schemas.microsoft.com/office/powerpoint/2010/main" val="13359101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These questions are intended to elicit responses from participants after viewing the “pick-pocket” video on the previous slide. Each participant will have different responses to these questions which will help guide up through the presentation by working on their abilities to raise awareness on the job site.</a:t>
            </a:r>
          </a:p>
          <a:p>
            <a:pPr eaLnBrk="1" hangingPunct="1">
              <a:spcBef>
                <a:spcPct val="0"/>
              </a:spcBef>
            </a:pPr>
            <a:endParaRPr lang="en-US" altLang="en-US" dirty="0" smtClean="0"/>
          </a:p>
          <a:p>
            <a:pPr eaLnBrk="1" hangingPunct="1">
              <a:spcBef>
                <a:spcPct val="0"/>
              </a:spcBef>
            </a:pPr>
            <a:r>
              <a:rPr lang="en-US" altLang="en-US" dirty="0" smtClean="0"/>
              <a:t>Instructor to ID the Pick-Pockets</a:t>
            </a:r>
          </a:p>
          <a:p>
            <a:pPr eaLnBrk="1" hangingPunct="1">
              <a:spcBef>
                <a:spcPct val="0"/>
              </a:spcBef>
            </a:pPr>
            <a:endParaRPr lang="en-US" altLang="en-US" dirty="0" smtClean="0"/>
          </a:p>
          <a:p>
            <a:pPr eaLnBrk="1" hangingPunct="1">
              <a:spcBef>
                <a:spcPct val="0"/>
              </a:spcBef>
            </a:pPr>
            <a:r>
              <a:rPr lang="en-US" altLang="en-US" dirty="0" smtClean="0"/>
              <a:t>The</a:t>
            </a:r>
            <a:r>
              <a:rPr lang="en-US" altLang="en-US" baseline="0" dirty="0" smtClean="0"/>
              <a:t> video was challenging Because:</a:t>
            </a:r>
          </a:p>
          <a:p>
            <a:pPr eaLnBrk="1" hangingPunct="1">
              <a:spcBef>
                <a:spcPct val="0"/>
              </a:spcBef>
            </a:pPr>
            <a:r>
              <a:rPr lang="en-US" altLang="en-US" baseline="0" dirty="0" smtClean="0"/>
              <a:t>	The amount of activity </a:t>
            </a:r>
          </a:p>
          <a:p>
            <a:pPr eaLnBrk="1" hangingPunct="1">
              <a:spcBef>
                <a:spcPct val="0"/>
              </a:spcBef>
            </a:pPr>
            <a:r>
              <a:rPr lang="en-US" altLang="en-US" baseline="0" dirty="0" smtClean="0"/>
              <a:t>	Number of people present</a:t>
            </a:r>
          </a:p>
          <a:p>
            <a:pPr eaLnBrk="1" hangingPunct="1">
              <a:spcBef>
                <a:spcPct val="0"/>
              </a:spcBef>
            </a:pPr>
            <a:r>
              <a:rPr lang="en-US" altLang="en-US" baseline="0" dirty="0" smtClean="0"/>
              <a:t>	Multiple Inputs </a:t>
            </a:r>
          </a:p>
          <a:p>
            <a:pPr eaLnBrk="1" hangingPunct="1">
              <a:spcBef>
                <a:spcPct val="0"/>
              </a:spcBef>
            </a:pPr>
            <a:endParaRPr lang="en-US" altLang="en-US" baseline="0" dirty="0" smtClean="0"/>
          </a:p>
          <a:p>
            <a:pPr eaLnBrk="1" hangingPunct="1">
              <a:spcBef>
                <a:spcPct val="0"/>
              </a:spcBef>
            </a:pPr>
            <a:r>
              <a:rPr lang="en-US" altLang="en-US" baseline="0" dirty="0" smtClean="0"/>
              <a:t>	</a:t>
            </a:r>
          </a:p>
          <a:p>
            <a:pPr eaLnBrk="1" hangingPunct="1">
              <a:spcBef>
                <a:spcPct val="0"/>
              </a:spcBef>
            </a:pPr>
            <a:endParaRPr lang="en-US" altLang="en-US" dirty="0" smtClean="0"/>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ill Sans MT" panose="020B0502020104020203" pitchFamily="34" charset="0"/>
                <a:ea typeface="MS PGothic" panose="020B0600070205080204" pitchFamily="34" charset="-128"/>
              </a:defRPr>
            </a:lvl1pPr>
            <a:lvl2pPr marL="757066" indent="-291179">
              <a:defRPr>
                <a:solidFill>
                  <a:schemeClr val="tx1"/>
                </a:solidFill>
                <a:latin typeface="Gill Sans MT" panose="020B0502020104020203" pitchFamily="34" charset="0"/>
                <a:ea typeface="MS PGothic" panose="020B0600070205080204" pitchFamily="34" charset="-128"/>
              </a:defRPr>
            </a:lvl2pPr>
            <a:lvl3pPr marL="1164717" indent="-232943">
              <a:defRPr>
                <a:solidFill>
                  <a:schemeClr val="tx1"/>
                </a:solidFill>
                <a:latin typeface="Gill Sans MT" panose="020B0502020104020203" pitchFamily="34" charset="0"/>
                <a:ea typeface="MS PGothic" panose="020B0600070205080204" pitchFamily="34" charset="-128"/>
              </a:defRPr>
            </a:lvl3pPr>
            <a:lvl4pPr marL="1630604" indent="-232943">
              <a:defRPr>
                <a:solidFill>
                  <a:schemeClr val="tx1"/>
                </a:solidFill>
                <a:latin typeface="Gill Sans MT" panose="020B0502020104020203" pitchFamily="34" charset="0"/>
                <a:ea typeface="MS PGothic" panose="020B0600070205080204" pitchFamily="34" charset="-128"/>
              </a:defRPr>
            </a:lvl4pPr>
            <a:lvl5pPr marL="2096491" indent="-232943">
              <a:defRPr>
                <a:solidFill>
                  <a:schemeClr val="tx1"/>
                </a:solidFill>
                <a:latin typeface="Gill Sans MT" panose="020B0502020104020203" pitchFamily="34" charset="0"/>
                <a:ea typeface="MS PGothic" panose="020B0600070205080204" pitchFamily="34" charset="-128"/>
              </a:defRPr>
            </a:lvl5pPr>
            <a:lvl6pPr marL="2562377" indent="-232943" defTabSz="465887" eaLnBrk="0" fontAlgn="base" hangingPunct="0">
              <a:spcBef>
                <a:spcPct val="0"/>
              </a:spcBef>
              <a:spcAft>
                <a:spcPct val="0"/>
              </a:spcAft>
              <a:defRPr>
                <a:solidFill>
                  <a:schemeClr val="tx1"/>
                </a:solidFill>
                <a:latin typeface="Gill Sans MT" panose="020B0502020104020203" pitchFamily="34" charset="0"/>
                <a:ea typeface="MS PGothic" panose="020B0600070205080204" pitchFamily="34" charset="-128"/>
              </a:defRPr>
            </a:lvl6pPr>
            <a:lvl7pPr marL="3028264" indent="-232943" defTabSz="465887" eaLnBrk="0" fontAlgn="base" hangingPunct="0">
              <a:spcBef>
                <a:spcPct val="0"/>
              </a:spcBef>
              <a:spcAft>
                <a:spcPct val="0"/>
              </a:spcAft>
              <a:defRPr>
                <a:solidFill>
                  <a:schemeClr val="tx1"/>
                </a:solidFill>
                <a:latin typeface="Gill Sans MT" panose="020B0502020104020203" pitchFamily="34" charset="0"/>
                <a:ea typeface="MS PGothic" panose="020B0600070205080204" pitchFamily="34" charset="-128"/>
              </a:defRPr>
            </a:lvl7pPr>
            <a:lvl8pPr marL="3494151" indent="-232943" defTabSz="465887" eaLnBrk="0" fontAlgn="base" hangingPunct="0">
              <a:spcBef>
                <a:spcPct val="0"/>
              </a:spcBef>
              <a:spcAft>
                <a:spcPct val="0"/>
              </a:spcAft>
              <a:defRPr>
                <a:solidFill>
                  <a:schemeClr val="tx1"/>
                </a:solidFill>
                <a:latin typeface="Gill Sans MT" panose="020B0502020104020203" pitchFamily="34" charset="0"/>
                <a:ea typeface="MS PGothic" panose="020B0600070205080204" pitchFamily="34" charset="-128"/>
              </a:defRPr>
            </a:lvl8pPr>
            <a:lvl9pPr marL="3960038" indent="-232943" defTabSz="465887" eaLnBrk="0" fontAlgn="base" hangingPunct="0">
              <a:spcBef>
                <a:spcPct val="0"/>
              </a:spcBef>
              <a:spcAft>
                <a:spcPct val="0"/>
              </a:spcAft>
              <a:defRPr>
                <a:solidFill>
                  <a:schemeClr val="tx1"/>
                </a:solidFill>
                <a:latin typeface="Gill Sans MT" panose="020B0502020104020203" pitchFamily="34" charset="0"/>
                <a:ea typeface="MS PGothic" panose="020B0600070205080204" pitchFamily="34" charset="-128"/>
              </a:defRPr>
            </a:lvl9pPr>
          </a:lstStyle>
          <a:p>
            <a:fld id="{B66FAE8B-9B7D-4346-B17A-4B4C42CDA40D}" type="slidenum">
              <a:rPr lang="en-US" altLang="en-US"/>
              <a:pPr/>
              <a:t>5</a:t>
            </a:fld>
            <a:endParaRPr lang="en-US" altLang="en-US" dirty="0"/>
          </a:p>
        </p:txBody>
      </p:sp>
    </p:spTree>
    <p:extLst>
      <p:ext uri="{BB962C8B-B14F-4D97-AF65-F5344CB8AC3E}">
        <p14:creationId xmlns:p14="http://schemas.microsoft.com/office/powerpoint/2010/main" val="35412214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Points to Discuss:</a:t>
            </a:r>
          </a:p>
          <a:p>
            <a:r>
              <a:rPr lang="en-US" dirty="0" smtClean="0"/>
              <a:t>	Amount</a:t>
            </a:r>
            <a:r>
              <a:rPr lang="en-US" baseline="0" dirty="0" smtClean="0"/>
              <a:t> of people</a:t>
            </a:r>
          </a:p>
          <a:p>
            <a:r>
              <a:rPr lang="en-US" baseline="0" dirty="0" smtClean="0"/>
              <a:t>	Locations of people relating to pick-pocket</a:t>
            </a:r>
          </a:p>
          <a:p>
            <a:r>
              <a:rPr lang="en-US" baseline="0" dirty="0" smtClean="0"/>
              <a:t>	Smaller events that led up to the pick-pocket</a:t>
            </a:r>
          </a:p>
          <a:p>
            <a:r>
              <a:rPr lang="en-US" baseline="0" dirty="0" smtClean="0"/>
              <a:t>	</a:t>
            </a:r>
          </a:p>
          <a:p>
            <a:endParaRPr lang="en-US" dirty="0"/>
          </a:p>
        </p:txBody>
      </p:sp>
      <p:sp>
        <p:nvSpPr>
          <p:cNvPr id="4" name="Slide Number Placeholder 3"/>
          <p:cNvSpPr>
            <a:spLocks noGrp="1"/>
          </p:cNvSpPr>
          <p:nvPr>
            <p:ph type="sldNum" sz="quarter" idx="10"/>
          </p:nvPr>
        </p:nvSpPr>
        <p:spPr/>
        <p:txBody>
          <a:bodyPr/>
          <a:lstStyle/>
          <a:p>
            <a:pPr>
              <a:defRPr/>
            </a:pPr>
            <a:fld id="{365F43B6-EFDE-4CB4-A907-679FC9A476D1}" type="slidenum">
              <a:rPr lang="en-US" altLang="en-US" smtClean="0"/>
              <a:pPr>
                <a:defRPr/>
              </a:pPr>
              <a:t>8</a:t>
            </a:fld>
            <a:endParaRPr lang="en-US" altLang="en-US" dirty="0"/>
          </a:p>
        </p:txBody>
      </p:sp>
    </p:spTree>
    <p:extLst>
      <p:ext uri="{BB962C8B-B14F-4D97-AF65-F5344CB8AC3E}">
        <p14:creationId xmlns:p14="http://schemas.microsoft.com/office/powerpoint/2010/main" val="38838121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This video was pulled from YouTube.com. The link is found below:</a:t>
            </a:r>
          </a:p>
          <a:p>
            <a:pPr eaLnBrk="1" hangingPunct="1">
              <a:spcBef>
                <a:spcPct val="0"/>
              </a:spcBef>
            </a:pPr>
            <a:endParaRPr lang="en-US" altLang="en-US" dirty="0" smtClean="0"/>
          </a:p>
          <a:p>
            <a:pPr eaLnBrk="1" hangingPunct="1">
              <a:spcBef>
                <a:spcPct val="0"/>
              </a:spcBef>
            </a:pPr>
            <a:r>
              <a:rPr lang="en-US" altLang="en-US" u="sng" dirty="0" smtClean="0">
                <a:hlinkClick r:id="rId3"/>
              </a:rPr>
              <a:t>https://www.youtube.com/watch?v=xcI2ar-fVOE</a:t>
            </a:r>
            <a:r>
              <a:rPr lang="en-US" altLang="en-US" dirty="0" smtClean="0"/>
              <a:t> </a:t>
            </a:r>
          </a:p>
          <a:p>
            <a:pPr eaLnBrk="1" hangingPunct="1">
              <a:spcBef>
                <a:spcPct val="0"/>
              </a:spcBef>
            </a:pPr>
            <a:endParaRPr lang="en-US" altLang="en-US" dirty="0" smtClean="0"/>
          </a:p>
          <a:p>
            <a:pPr eaLnBrk="1" hangingPunct="1">
              <a:spcBef>
                <a:spcPct val="0"/>
              </a:spcBef>
            </a:pPr>
            <a:r>
              <a:rPr lang="en-US" altLang="en-US" dirty="0" smtClean="0"/>
              <a:t>This video is a good representation of situational awareness, especially identifying critical elements of information.</a:t>
            </a:r>
          </a:p>
          <a:p>
            <a:pPr eaLnBrk="1" hangingPunct="1">
              <a:spcBef>
                <a:spcPct val="0"/>
              </a:spcBef>
            </a:pPr>
            <a:endParaRPr lang="en-US" altLang="en-US" dirty="0" smtClean="0"/>
          </a:p>
          <a:p>
            <a:pPr eaLnBrk="1" hangingPunct="1">
              <a:spcBef>
                <a:spcPct val="0"/>
              </a:spcBef>
            </a:pPr>
            <a:r>
              <a:rPr lang="en-US" altLang="en-US" dirty="0" smtClean="0"/>
              <a:t>Answers</a:t>
            </a:r>
            <a:r>
              <a:rPr lang="en-US" altLang="en-US" baseline="0" dirty="0" smtClean="0"/>
              <a:t> to the questions asked in the video</a:t>
            </a:r>
            <a:endParaRPr lang="en-US" altLang="en-US" dirty="0" smtClean="0"/>
          </a:p>
          <a:p>
            <a:pPr marL="232943" indent="-232943" eaLnBrk="1" hangingPunct="1">
              <a:spcBef>
                <a:spcPct val="0"/>
              </a:spcBef>
              <a:buAutoNum type="arabicPeriod"/>
            </a:pPr>
            <a:r>
              <a:rPr lang="en-US" altLang="en-US" dirty="0" smtClean="0"/>
              <a:t>Can</a:t>
            </a:r>
            <a:r>
              <a:rPr lang="en-US" altLang="en-US" baseline="0" dirty="0" smtClean="0"/>
              <a:t> of pop: Canada Dry Diet Ginger Ale</a:t>
            </a:r>
          </a:p>
          <a:p>
            <a:pPr marL="232943" indent="-232943" eaLnBrk="1" hangingPunct="1">
              <a:spcBef>
                <a:spcPct val="0"/>
              </a:spcBef>
              <a:buAutoNum type="arabicPeriod"/>
            </a:pPr>
            <a:r>
              <a:rPr lang="en-US" altLang="en-US" baseline="0" dirty="0" smtClean="0"/>
              <a:t>2 coins Quarter on the top and tails up penny on the bottom </a:t>
            </a:r>
            <a:endParaRPr lang="en-US" altLang="en-US" dirty="0"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ill Sans MT" panose="020B0502020104020203" pitchFamily="34" charset="0"/>
                <a:ea typeface="MS PGothic" panose="020B0600070205080204" pitchFamily="34" charset="-128"/>
              </a:defRPr>
            </a:lvl1pPr>
            <a:lvl2pPr marL="757066" indent="-291179">
              <a:defRPr>
                <a:solidFill>
                  <a:schemeClr val="tx1"/>
                </a:solidFill>
                <a:latin typeface="Gill Sans MT" panose="020B0502020104020203" pitchFamily="34" charset="0"/>
                <a:ea typeface="MS PGothic" panose="020B0600070205080204" pitchFamily="34" charset="-128"/>
              </a:defRPr>
            </a:lvl2pPr>
            <a:lvl3pPr marL="1164717" indent="-232943">
              <a:defRPr>
                <a:solidFill>
                  <a:schemeClr val="tx1"/>
                </a:solidFill>
                <a:latin typeface="Gill Sans MT" panose="020B0502020104020203" pitchFamily="34" charset="0"/>
                <a:ea typeface="MS PGothic" panose="020B0600070205080204" pitchFamily="34" charset="-128"/>
              </a:defRPr>
            </a:lvl3pPr>
            <a:lvl4pPr marL="1630604" indent="-232943">
              <a:defRPr>
                <a:solidFill>
                  <a:schemeClr val="tx1"/>
                </a:solidFill>
                <a:latin typeface="Gill Sans MT" panose="020B0502020104020203" pitchFamily="34" charset="0"/>
                <a:ea typeface="MS PGothic" panose="020B0600070205080204" pitchFamily="34" charset="-128"/>
              </a:defRPr>
            </a:lvl4pPr>
            <a:lvl5pPr marL="2096491" indent="-232943">
              <a:defRPr>
                <a:solidFill>
                  <a:schemeClr val="tx1"/>
                </a:solidFill>
                <a:latin typeface="Gill Sans MT" panose="020B0502020104020203" pitchFamily="34" charset="0"/>
                <a:ea typeface="MS PGothic" panose="020B0600070205080204" pitchFamily="34" charset="-128"/>
              </a:defRPr>
            </a:lvl5pPr>
            <a:lvl6pPr marL="2562377" indent="-232943" defTabSz="465887" eaLnBrk="0" fontAlgn="base" hangingPunct="0">
              <a:spcBef>
                <a:spcPct val="0"/>
              </a:spcBef>
              <a:spcAft>
                <a:spcPct val="0"/>
              </a:spcAft>
              <a:defRPr>
                <a:solidFill>
                  <a:schemeClr val="tx1"/>
                </a:solidFill>
                <a:latin typeface="Gill Sans MT" panose="020B0502020104020203" pitchFamily="34" charset="0"/>
                <a:ea typeface="MS PGothic" panose="020B0600070205080204" pitchFamily="34" charset="-128"/>
              </a:defRPr>
            </a:lvl6pPr>
            <a:lvl7pPr marL="3028264" indent="-232943" defTabSz="465887" eaLnBrk="0" fontAlgn="base" hangingPunct="0">
              <a:spcBef>
                <a:spcPct val="0"/>
              </a:spcBef>
              <a:spcAft>
                <a:spcPct val="0"/>
              </a:spcAft>
              <a:defRPr>
                <a:solidFill>
                  <a:schemeClr val="tx1"/>
                </a:solidFill>
                <a:latin typeface="Gill Sans MT" panose="020B0502020104020203" pitchFamily="34" charset="0"/>
                <a:ea typeface="MS PGothic" panose="020B0600070205080204" pitchFamily="34" charset="-128"/>
              </a:defRPr>
            </a:lvl7pPr>
            <a:lvl8pPr marL="3494151" indent="-232943" defTabSz="465887" eaLnBrk="0" fontAlgn="base" hangingPunct="0">
              <a:spcBef>
                <a:spcPct val="0"/>
              </a:spcBef>
              <a:spcAft>
                <a:spcPct val="0"/>
              </a:spcAft>
              <a:defRPr>
                <a:solidFill>
                  <a:schemeClr val="tx1"/>
                </a:solidFill>
                <a:latin typeface="Gill Sans MT" panose="020B0502020104020203" pitchFamily="34" charset="0"/>
                <a:ea typeface="MS PGothic" panose="020B0600070205080204" pitchFamily="34" charset="-128"/>
              </a:defRPr>
            </a:lvl8pPr>
            <a:lvl9pPr marL="3960038" indent="-232943" defTabSz="465887" eaLnBrk="0" fontAlgn="base" hangingPunct="0">
              <a:spcBef>
                <a:spcPct val="0"/>
              </a:spcBef>
              <a:spcAft>
                <a:spcPct val="0"/>
              </a:spcAft>
              <a:defRPr>
                <a:solidFill>
                  <a:schemeClr val="tx1"/>
                </a:solidFill>
                <a:latin typeface="Gill Sans MT" panose="020B0502020104020203" pitchFamily="34" charset="0"/>
                <a:ea typeface="MS PGothic" panose="020B0600070205080204" pitchFamily="34" charset="-128"/>
              </a:defRPr>
            </a:lvl9pPr>
          </a:lstStyle>
          <a:p>
            <a:fld id="{E360A716-15D7-4B53-BB1E-365CFF9B400E}" type="slidenum">
              <a:rPr lang="en-US" altLang="en-US"/>
              <a:pPr/>
              <a:t>10</a:t>
            </a:fld>
            <a:endParaRPr lang="en-US" altLang="en-US" dirty="0"/>
          </a:p>
        </p:txBody>
      </p:sp>
    </p:spTree>
    <p:extLst>
      <p:ext uri="{BB962C8B-B14F-4D97-AF65-F5344CB8AC3E}">
        <p14:creationId xmlns:p14="http://schemas.microsoft.com/office/powerpoint/2010/main" val="12516234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ill Sans MT" panose="020B0502020104020203" pitchFamily="34" charset="0"/>
                <a:ea typeface="MS PGothic" panose="020B0600070205080204" pitchFamily="34" charset="-128"/>
              </a:defRPr>
            </a:lvl1pPr>
            <a:lvl2pPr marL="757066" indent="-291179">
              <a:defRPr>
                <a:solidFill>
                  <a:schemeClr val="tx1"/>
                </a:solidFill>
                <a:latin typeface="Gill Sans MT" panose="020B0502020104020203" pitchFamily="34" charset="0"/>
                <a:ea typeface="MS PGothic" panose="020B0600070205080204" pitchFamily="34" charset="-128"/>
              </a:defRPr>
            </a:lvl2pPr>
            <a:lvl3pPr marL="1164717" indent="-232943">
              <a:defRPr>
                <a:solidFill>
                  <a:schemeClr val="tx1"/>
                </a:solidFill>
                <a:latin typeface="Gill Sans MT" panose="020B0502020104020203" pitchFamily="34" charset="0"/>
                <a:ea typeface="MS PGothic" panose="020B0600070205080204" pitchFamily="34" charset="-128"/>
              </a:defRPr>
            </a:lvl3pPr>
            <a:lvl4pPr marL="1630604" indent="-232943">
              <a:defRPr>
                <a:solidFill>
                  <a:schemeClr val="tx1"/>
                </a:solidFill>
                <a:latin typeface="Gill Sans MT" panose="020B0502020104020203" pitchFamily="34" charset="0"/>
                <a:ea typeface="MS PGothic" panose="020B0600070205080204" pitchFamily="34" charset="-128"/>
              </a:defRPr>
            </a:lvl4pPr>
            <a:lvl5pPr marL="2096491" indent="-232943">
              <a:defRPr>
                <a:solidFill>
                  <a:schemeClr val="tx1"/>
                </a:solidFill>
                <a:latin typeface="Gill Sans MT" panose="020B0502020104020203" pitchFamily="34" charset="0"/>
                <a:ea typeface="MS PGothic" panose="020B0600070205080204" pitchFamily="34" charset="-128"/>
              </a:defRPr>
            </a:lvl5pPr>
            <a:lvl6pPr marL="2562377" indent="-232943" defTabSz="465887" eaLnBrk="0" fontAlgn="base" hangingPunct="0">
              <a:spcBef>
                <a:spcPct val="0"/>
              </a:spcBef>
              <a:spcAft>
                <a:spcPct val="0"/>
              </a:spcAft>
              <a:defRPr>
                <a:solidFill>
                  <a:schemeClr val="tx1"/>
                </a:solidFill>
                <a:latin typeface="Gill Sans MT" panose="020B0502020104020203" pitchFamily="34" charset="0"/>
                <a:ea typeface="MS PGothic" panose="020B0600070205080204" pitchFamily="34" charset="-128"/>
              </a:defRPr>
            </a:lvl6pPr>
            <a:lvl7pPr marL="3028264" indent="-232943" defTabSz="465887" eaLnBrk="0" fontAlgn="base" hangingPunct="0">
              <a:spcBef>
                <a:spcPct val="0"/>
              </a:spcBef>
              <a:spcAft>
                <a:spcPct val="0"/>
              </a:spcAft>
              <a:defRPr>
                <a:solidFill>
                  <a:schemeClr val="tx1"/>
                </a:solidFill>
                <a:latin typeface="Gill Sans MT" panose="020B0502020104020203" pitchFamily="34" charset="0"/>
                <a:ea typeface="MS PGothic" panose="020B0600070205080204" pitchFamily="34" charset="-128"/>
              </a:defRPr>
            </a:lvl7pPr>
            <a:lvl8pPr marL="3494151" indent="-232943" defTabSz="465887" eaLnBrk="0" fontAlgn="base" hangingPunct="0">
              <a:spcBef>
                <a:spcPct val="0"/>
              </a:spcBef>
              <a:spcAft>
                <a:spcPct val="0"/>
              </a:spcAft>
              <a:defRPr>
                <a:solidFill>
                  <a:schemeClr val="tx1"/>
                </a:solidFill>
                <a:latin typeface="Gill Sans MT" panose="020B0502020104020203" pitchFamily="34" charset="0"/>
                <a:ea typeface="MS PGothic" panose="020B0600070205080204" pitchFamily="34" charset="-128"/>
              </a:defRPr>
            </a:lvl8pPr>
            <a:lvl9pPr marL="3960038" indent="-232943" defTabSz="465887" eaLnBrk="0" fontAlgn="base" hangingPunct="0">
              <a:spcBef>
                <a:spcPct val="0"/>
              </a:spcBef>
              <a:spcAft>
                <a:spcPct val="0"/>
              </a:spcAft>
              <a:defRPr>
                <a:solidFill>
                  <a:schemeClr val="tx1"/>
                </a:solidFill>
                <a:latin typeface="Gill Sans MT" panose="020B0502020104020203" pitchFamily="34" charset="0"/>
                <a:ea typeface="MS PGothic" panose="020B0600070205080204" pitchFamily="34" charset="-128"/>
              </a:defRPr>
            </a:lvl9pPr>
          </a:lstStyle>
          <a:p>
            <a:fld id="{3300E3CA-8888-4826-9BAF-31846FE2CA47}" type="slidenum">
              <a:rPr lang="en-US" altLang="en-US"/>
              <a:pPr/>
              <a:t>12</a:t>
            </a:fld>
            <a:endParaRPr lang="en-US" altLang="en-US" dirty="0"/>
          </a:p>
        </p:txBody>
      </p:sp>
    </p:spTree>
    <p:extLst>
      <p:ext uri="{BB962C8B-B14F-4D97-AF65-F5344CB8AC3E}">
        <p14:creationId xmlns:p14="http://schemas.microsoft.com/office/powerpoint/2010/main" val="7591563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365F43B6-EFDE-4CB4-A907-679FC9A476D1}" type="slidenum">
              <a:rPr lang="en-US" altLang="en-US" smtClean="0"/>
              <a:pPr>
                <a:defRPr/>
              </a:pPr>
              <a:t>13</a:t>
            </a:fld>
            <a:endParaRPr lang="en-US" altLang="en-US" dirty="0"/>
          </a:p>
        </p:txBody>
      </p:sp>
    </p:spTree>
    <p:extLst>
      <p:ext uri="{BB962C8B-B14F-4D97-AF65-F5344CB8AC3E}">
        <p14:creationId xmlns:p14="http://schemas.microsoft.com/office/powerpoint/2010/main" val="19088172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smtClean="0"/>
              <a:t>Divide participants into two groups,</a:t>
            </a:r>
            <a:r>
              <a:rPr lang="en-US" baseline="0" dirty="0" smtClean="0"/>
              <a:t> discuss for the next 5 min or until an answer is reached. </a:t>
            </a:r>
            <a:endParaRPr dirty="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ill Sans MT" panose="020B0502020104020203" pitchFamily="34" charset="0"/>
                <a:ea typeface="MS PGothic" panose="020B0600070205080204" pitchFamily="34" charset="-128"/>
              </a:defRPr>
            </a:lvl1pPr>
            <a:lvl2pPr marL="757066" indent="-291179">
              <a:defRPr>
                <a:solidFill>
                  <a:schemeClr val="tx1"/>
                </a:solidFill>
                <a:latin typeface="Gill Sans MT" panose="020B0502020104020203" pitchFamily="34" charset="0"/>
                <a:ea typeface="MS PGothic" panose="020B0600070205080204" pitchFamily="34" charset="-128"/>
              </a:defRPr>
            </a:lvl2pPr>
            <a:lvl3pPr marL="1164717" indent="-232943">
              <a:defRPr>
                <a:solidFill>
                  <a:schemeClr val="tx1"/>
                </a:solidFill>
                <a:latin typeface="Gill Sans MT" panose="020B0502020104020203" pitchFamily="34" charset="0"/>
                <a:ea typeface="MS PGothic" panose="020B0600070205080204" pitchFamily="34" charset="-128"/>
              </a:defRPr>
            </a:lvl3pPr>
            <a:lvl4pPr marL="1630604" indent="-232943">
              <a:defRPr>
                <a:solidFill>
                  <a:schemeClr val="tx1"/>
                </a:solidFill>
                <a:latin typeface="Gill Sans MT" panose="020B0502020104020203" pitchFamily="34" charset="0"/>
                <a:ea typeface="MS PGothic" panose="020B0600070205080204" pitchFamily="34" charset="-128"/>
              </a:defRPr>
            </a:lvl4pPr>
            <a:lvl5pPr marL="2096491" indent="-232943">
              <a:defRPr>
                <a:solidFill>
                  <a:schemeClr val="tx1"/>
                </a:solidFill>
                <a:latin typeface="Gill Sans MT" panose="020B0502020104020203" pitchFamily="34" charset="0"/>
                <a:ea typeface="MS PGothic" panose="020B0600070205080204" pitchFamily="34" charset="-128"/>
              </a:defRPr>
            </a:lvl5pPr>
            <a:lvl6pPr marL="2562377" indent="-232943" defTabSz="465887" eaLnBrk="0" fontAlgn="base" hangingPunct="0">
              <a:spcBef>
                <a:spcPct val="0"/>
              </a:spcBef>
              <a:spcAft>
                <a:spcPct val="0"/>
              </a:spcAft>
              <a:defRPr>
                <a:solidFill>
                  <a:schemeClr val="tx1"/>
                </a:solidFill>
                <a:latin typeface="Gill Sans MT" panose="020B0502020104020203" pitchFamily="34" charset="0"/>
                <a:ea typeface="MS PGothic" panose="020B0600070205080204" pitchFamily="34" charset="-128"/>
              </a:defRPr>
            </a:lvl6pPr>
            <a:lvl7pPr marL="3028264" indent="-232943" defTabSz="465887" eaLnBrk="0" fontAlgn="base" hangingPunct="0">
              <a:spcBef>
                <a:spcPct val="0"/>
              </a:spcBef>
              <a:spcAft>
                <a:spcPct val="0"/>
              </a:spcAft>
              <a:defRPr>
                <a:solidFill>
                  <a:schemeClr val="tx1"/>
                </a:solidFill>
                <a:latin typeface="Gill Sans MT" panose="020B0502020104020203" pitchFamily="34" charset="0"/>
                <a:ea typeface="MS PGothic" panose="020B0600070205080204" pitchFamily="34" charset="-128"/>
              </a:defRPr>
            </a:lvl7pPr>
            <a:lvl8pPr marL="3494151" indent="-232943" defTabSz="465887" eaLnBrk="0" fontAlgn="base" hangingPunct="0">
              <a:spcBef>
                <a:spcPct val="0"/>
              </a:spcBef>
              <a:spcAft>
                <a:spcPct val="0"/>
              </a:spcAft>
              <a:defRPr>
                <a:solidFill>
                  <a:schemeClr val="tx1"/>
                </a:solidFill>
                <a:latin typeface="Gill Sans MT" panose="020B0502020104020203" pitchFamily="34" charset="0"/>
                <a:ea typeface="MS PGothic" panose="020B0600070205080204" pitchFamily="34" charset="-128"/>
              </a:defRPr>
            </a:lvl8pPr>
            <a:lvl9pPr marL="3960038" indent="-232943" defTabSz="465887" eaLnBrk="0" fontAlgn="base" hangingPunct="0">
              <a:spcBef>
                <a:spcPct val="0"/>
              </a:spcBef>
              <a:spcAft>
                <a:spcPct val="0"/>
              </a:spcAft>
              <a:defRPr>
                <a:solidFill>
                  <a:schemeClr val="tx1"/>
                </a:solidFill>
                <a:latin typeface="Gill Sans MT" panose="020B0502020104020203" pitchFamily="34" charset="0"/>
                <a:ea typeface="MS PGothic" panose="020B0600070205080204" pitchFamily="34" charset="-128"/>
              </a:defRPr>
            </a:lvl9pPr>
          </a:lstStyle>
          <a:p>
            <a:fld id="{49604011-C9CD-4940-A61C-5DE49B47BF28}" type="slidenum">
              <a:rPr lang="en-US" altLang="en-US"/>
              <a:pPr/>
              <a:t>15</a:t>
            </a:fld>
            <a:endParaRPr lang="en-US" altLang="en-US" dirty="0"/>
          </a:p>
        </p:txBody>
      </p:sp>
    </p:spTree>
    <p:extLst>
      <p:ext uri="{BB962C8B-B14F-4D97-AF65-F5344CB8AC3E}">
        <p14:creationId xmlns:p14="http://schemas.microsoft.com/office/powerpoint/2010/main" val="211367448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2.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6.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png"/><Relationship Id="rId1" Type="http://schemas.openxmlformats.org/officeDocument/2006/relationships/slideMaster" Target="../slideMasters/slideMaster1.xml"/><Relationship Id="rId4" Type="http://schemas.openxmlformats.org/officeDocument/2006/relationships/image" Target="../media/image15.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6" descr="Cover 1.jp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WIT Logo_Gradient-WHT.eps"/>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7764463" y="179388"/>
            <a:ext cx="1184275"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smtClean="0"/>
              <a:t>Click to edit Master subtitle style</a:t>
            </a:r>
            <a:endParaRPr lang="en-US" dirty="0"/>
          </a:p>
        </p:txBody>
      </p:sp>
      <p:sp>
        <p:nvSpPr>
          <p:cNvPr id="6" name="Date Placeholder 3"/>
          <p:cNvSpPr>
            <a:spLocks noGrp="1"/>
          </p:cNvSpPr>
          <p:nvPr>
            <p:ph type="dt" sz="half" idx="10"/>
          </p:nvPr>
        </p:nvSpPr>
        <p:spPr>
          <a:xfrm rot="19140000">
            <a:off x="201613" y="5870575"/>
            <a:ext cx="2176462" cy="201613"/>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vl1pPr>
          </a:lstStyle>
          <a:p>
            <a:pPr>
              <a:defRPr/>
            </a:pPr>
            <a:fld id="{6CAF0073-BB08-4130-B320-D686BDE3F089}" type="datetimeFigureOut">
              <a:rPr lang="en-US" altLang="en-US"/>
              <a:pPr>
                <a:defRPr/>
              </a:pPr>
              <a:t>6/11/2018</a:t>
            </a:fld>
            <a:endParaRPr lang="en-US" altLang="en-US" dirty="0"/>
          </a:p>
        </p:txBody>
      </p:sp>
      <p:sp>
        <p:nvSpPr>
          <p:cNvPr id="7" name="Footer Placeholder 4"/>
          <p:cNvSpPr>
            <a:spLocks noGrp="1"/>
          </p:cNvSpPr>
          <p:nvPr>
            <p:ph type="ftr" sz="quarter" idx="11"/>
          </p:nvPr>
        </p:nvSpPr>
        <p:spPr/>
        <p:txBody>
          <a:bodyPr/>
          <a:lstStyle>
            <a:lvl1pPr>
              <a:defRPr/>
            </a:lvl1pPr>
          </a:lstStyle>
          <a:p>
            <a:pPr>
              <a:defRPr/>
            </a:pPr>
            <a:endParaRPr lang="en-US" dirty="0"/>
          </a:p>
        </p:txBody>
      </p:sp>
      <p:sp>
        <p:nvSpPr>
          <p:cNvPr id="8" name="Slide Number Placeholder 5"/>
          <p:cNvSpPr>
            <a:spLocks noGrp="1"/>
          </p:cNvSpPr>
          <p:nvPr>
            <p:ph type="sldNum" sz="quarter" idx="12"/>
          </p:nvPr>
        </p:nvSpPr>
        <p:spPr/>
        <p:txBody>
          <a:bodyPr/>
          <a:lstStyle>
            <a:lvl1pPr>
              <a:defRPr smtClean="0"/>
            </a:lvl1pPr>
          </a:lstStyle>
          <a:p>
            <a:pPr>
              <a:defRPr/>
            </a:pPr>
            <a:fld id="{CE44B3AB-E08D-4955-B3D8-6FD65940496B}" type="slidenum">
              <a:rPr lang="en-US" altLang="en-US"/>
              <a:pPr>
                <a:defRPr/>
              </a:pPr>
              <a:t>‹#›</a:t>
            </a:fld>
            <a:endParaRPr lang="en-US" altLang="en-US" dirty="0"/>
          </a:p>
        </p:txBody>
      </p:sp>
    </p:spTree>
    <p:extLst>
      <p:ext uri="{BB962C8B-B14F-4D97-AF65-F5344CB8AC3E}">
        <p14:creationId xmlns:p14="http://schemas.microsoft.com/office/powerpoint/2010/main" val="15507286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pic>
        <p:nvPicPr>
          <p:cNvPr id="4" name="Picture 6" descr="Green Gradient 2.jp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5029200"/>
            <a:ext cx="9144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0"/>
          </p:nvPr>
        </p:nvSpPr>
        <p:spPr/>
        <p:txBody>
          <a:bodyPr/>
          <a:lstStyle>
            <a:lvl1pPr>
              <a:defRPr/>
            </a:lvl1pPr>
          </a:lstStyle>
          <a:p>
            <a:pPr>
              <a:defRPr/>
            </a:pPr>
            <a:endParaRPr lang="en-US" dirty="0"/>
          </a:p>
        </p:txBody>
      </p:sp>
      <p:sp>
        <p:nvSpPr>
          <p:cNvPr id="6" name="Slide Number Placeholder 5"/>
          <p:cNvSpPr>
            <a:spLocks noGrp="1"/>
          </p:cNvSpPr>
          <p:nvPr>
            <p:ph type="sldNum" sz="quarter" idx="11"/>
          </p:nvPr>
        </p:nvSpPr>
        <p:spPr/>
        <p:txBody>
          <a:bodyPr/>
          <a:lstStyle>
            <a:lvl1pPr>
              <a:defRPr smtClean="0"/>
            </a:lvl1pPr>
          </a:lstStyle>
          <a:p>
            <a:pPr>
              <a:defRPr/>
            </a:pPr>
            <a:fld id="{FBD8D0DC-90A0-4C80-AC2F-E152970FFA3F}" type="slidenum">
              <a:rPr lang="en-US" altLang="en-US"/>
              <a:pPr>
                <a:defRPr/>
              </a:pPr>
              <a:t>‹#›</a:t>
            </a:fld>
            <a:endParaRPr lang="en-US" altLang="en-US" dirty="0"/>
          </a:p>
        </p:txBody>
      </p:sp>
    </p:spTree>
    <p:extLst>
      <p:ext uri="{BB962C8B-B14F-4D97-AF65-F5344CB8AC3E}">
        <p14:creationId xmlns:p14="http://schemas.microsoft.com/office/powerpoint/2010/main" val="653656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16_Title and Content">
    <p:spTree>
      <p:nvGrpSpPr>
        <p:cNvPr id="1" name=""/>
        <p:cNvGrpSpPr/>
        <p:nvPr/>
      </p:nvGrpSpPr>
      <p:grpSpPr>
        <a:xfrm>
          <a:off x="0" y="0"/>
          <a:ext cx="0" cy="0"/>
          <a:chOff x="0" y="0"/>
          <a:chExt cx="0" cy="0"/>
        </a:xfrm>
      </p:grpSpPr>
      <p:pic>
        <p:nvPicPr>
          <p:cNvPr id="4" name="Picture 6" descr="Green Gradient 2.jp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5029200"/>
            <a:ext cx="9144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Get Going-wht-13.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127000" y="5622925"/>
            <a:ext cx="2728913" cy="111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4"/>
          <p:cNvSpPr>
            <a:spLocks noGrp="1"/>
          </p:cNvSpPr>
          <p:nvPr>
            <p:ph type="ftr" sz="quarter" idx="10"/>
          </p:nvPr>
        </p:nvSpPr>
        <p:spPr/>
        <p:txBody>
          <a:bodyPr/>
          <a:lstStyle>
            <a:lvl1pPr>
              <a:defRPr/>
            </a:lvl1pPr>
          </a:lstStyle>
          <a:p>
            <a:pPr>
              <a:defRPr/>
            </a:pPr>
            <a:endParaRPr lang="en-US" dirty="0"/>
          </a:p>
        </p:txBody>
      </p:sp>
      <p:sp>
        <p:nvSpPr>
          <p:cNvPr id="7" name="Slide Number Placeholder 5"/>
          <p:cNvSpPr>
            <a:spLocks noGrp="1"/>
          </p:cNvSpPr>
          <p:nvPr>
            <p:ph type="sldNum" sz="quarter" idx="11"/>
          </p:nvPr>
        </p:nvSpPr>
        <p:spPr/>
        <p:txBody>
          <a:bodyPr/>
          <a:lstStyle>
            <a:lvl1pPr>
              <a:defRPr smtClean="0"/>
            </a:lvl1pPr>
          </a:lstStyle>
          <a:p>
            <a:pPr>
              <a:defRPr/>
            </a:pPr>
            <a:fld id="{580E4EA9-4105-4E5D-8F99-88E9E9248CD6}" type="slidenum">
              <a:rPr lang="en-US" altLang="en-US"/>
              <a:pPr>
                <a:defRPr/>
              </a:pPr>
              <a:t>‹#›</a:t>
            </a:fld>
            <a:endParaRPr lang="en-US" altLang="en-US" dirty="0"/>
          </a:p>
        </p:txBody>
      </p:sp>
    </p:spTree>
    <p:extLst>
      <p:ext uri="{BB962C8B-B14F-4D97-AF65-F5344CB8AC3E}">
        <p14:creationId xmlns:p14="http://schemas.microsoft.com/office/powerpoint/2010/main" val="824378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20_Title and Content">
    <p:spTree>
      <p:nvGrpSpPr>
        <p:cNvPr id="1" name=""/>
        <p:cNvGrpSpPr/>
        <p:nvPr/>
      </p:nvGrpSpPr>
      <p:grpSpPr>
        <a:xfrm>
          <a:off x="0" y="0"/>
          <a:ext cx="0" cy="0"/>
          <a:chOff x="0" y="0"/>
          <a:chExt cx="0" cy="0"/>
        </a:xfrm>
      </p:grpSpPr>
      <p:pic>
        <p:nvPicPr>
          <p:cNvPr id="4" name="Picture 6" descr="Green Gradient 3.jp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5029200"/>
            <a:ext cx="9144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0"/>
          </p:nvPr>
        </p:nvSpPr>
        <p:spPr/>
        <p:txBody>
          <a:bodyPr/>
          <a:lstStyle>
            <a:lvl1pPr>
              <a:defRPr/>
            </a:lvl1pPr>
          </a:lstStyle>
          <a:p>
            <a:pPr>
              <a:defRPr/>
            </a:pPr>
            <a:endParaRPr lang="en-US" dirty="0"/>
          </a:p>
        </p:txBody>
      </p:sp>
      <p:sp>
        <p:nvSpPr>
          <p:cNvPr id="6" name="Slide Number Placeholder 5"/>
          <p:cNvSpPr>
            <a:spLocks noGrp="1"/>
          </p:cNvSpPr>
          <p:nvPr>
            <p:ph type="sldNum" sz="quarter" idx="11"/>
          </p:nvPr>
        </p:nvSpPr>
        <p:spPr/>
        <p:txBody>
          <a:bodyPr/>
          <a:lstStyle>
            <a:lvl1pPr>
              <a:defRPr smtClean="0"/>
            </a:lvl1pPr>
          </a:lstStyle>
          <a:p>
            <a:pPr>
              <a:defRPr/>
            </a:pPr>
            <a:fld id="{F474C383-E585-4648-ACF8-2154CB24C1CF}" type="slidenum">
              <a:rPr lang="en-US" altLang="en-US"/>
              <a:pPr>
                <a:defRPr/>
              </a:pPr>
              <a:t>‹#›</a:t>
            </a:fld>
            <a:endParaRPr lang="en-US" altLang="en-US" dirty="0"/>
          </a:p>
        </p:txBody>
      </p:sp>
    </p:spTree>
    <p:extLst>
      <p:ext uri="{BB962C8B-B14F-4D97-AF65-F5344CB8AC3E}">
        <p14:creationId xmlns:p14="http://schemas.microsoft.com/office/powerpoint/2010/main" val="21492463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21_Title and Content">
    <p:spTree>
      <p:nvGrpSpPr>
        <p:cNvPr id="1" name=""/>
        <p:cNvGrpSpPr/>
        <p:nvPr/>
      </p:nvGrpSpPr>
      <p:grpSpPr>
        <a:xfrm>
          <a:off x="0" y="0"/>
          <a:ext cx="0" cy="0"/>
          <a:chOff x="0" y="0"/>
          <a:chExt cx="0" cy="0"/>
        </a:xfrm>
      </p:grpSpPr>
      <p:pic>
        <p:nvPicPr>
          <p:cNvPr id="4" name="Picture 6" descr="Green Gradient 3.jp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5029200"/>
            <a:ext cx="9144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Get Going-wht-13.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127000" y="5622925"/>
            <a:ext cx="2728913" cy="111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4"/>
          <p:cNvSpPr>
            <a:spLocks noGrp="1"/>
          </p:cNvSpPr>
          <p:nvPr>
            <p:ph type="ftr" sz="quarter" idx="10"/>
          </p:nvPr>
        </p:nvSpPr>
        <p:spPr/>
        <p:txBody>
          <a:bodyPr/>
          <a:lstStyle>
            <a:lvl1pPr>
              <a:defRPr/>
            </a:lvl1pPr>
          </a:lstStyle>
          <a:p>
            <a:pPr>
              <a:defRPr/>
            </a:pPr>
            <a:endParaRPr lang="en-US" dirty="0"/>
          </a:p>
        </p:txBody>
      </p:sp>
      <p:sp>
        <p:nvSpPr>
          <p:cNvPr id="7" name="Slide Number Placeholder 5"/>
          <p:cNvSpPr>
            <a:spLocks noGrp="1"/>
          </p:cNvSpPr>
          <p:nvPr>
            <p:ph type="sldNum" sz="quarter" idx="11"/>
          </p:nvPr>
        </p:nvSpPr>
        <p:spPr/>
        <p:txBody>
          <a:bodyPr/>
          <a:lstStyle>
            <a:lvl1pPr>
              <a:defRPr smtClean="0"/>
            </a:lvl1pPr>
          </a:lstStyle>
          <a:p>
            <a:pPr>
              <a:defRPr/>
            </a:pPr>
            <a:fld id="{4C8535A2-3CCF-431D-9B0A-15F66EFA99C8}" type="slidenum">
              <a:rPr lang="en-US" altLang="en-US"/>
              <a:pPr>
                <a:defRPr/>
              </a:pPr>
              <a:t>‹#›</a:t>
            </a:fld>
            <a:endParaRPr lang="en-US" altLang="en-US" dirty="0"/>
          </a:p>
        </p:txBody>
      </p:sp>
    </p:spTree>
    <p:extLst>
      <p:ext uri="{BB962C8B-B14F-4D97-AF65-F5344CB8AC3E}">
        <p14:creationId xmlns:p14="http://schemas.microsoft.com/office/powerpoint/2010/main" val="26858541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9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4"/>
          <p:cNvSpPr>
            <a:spLocks noGrp="1"/>
          </p:cNvSpPr>
          <p:nvPr>
            <p:ph type="ftr" sz="quarter" idx="10"/>
          </p:nvPr>
        </p:nvSpPr>
        <p:spPr/>
        <p:txBody>
          <a:bodyPr/>
          <a:lstStyle>
            <a:lvl1pPr>
              <a:defRPr/>
            </a:lvl1pPr>
          </a:lstStyle>
          <a:p>
            <a:pPr>
              <a:defRPr/>
            </a:pPr>
            <a:endParaRPr lang="en-US" dirty="0"/>
          </a:p>
        </p:txBody>
      </p:sp>
      <p:sp>
        <p:nvSpPr>
          <p:cNvPr id="5" name="Slide Number Placeholder 5"/>
          <p:cNvSpPr>
            <a:spLocks noGrp="1"/>
          </p:cNvSpPr>
          <p:nvPr>
            <p:ph type="sldNum" sz="quarter" idx="11"/>
          </p:nvPr>
        </p:nvSpPr>
        <p:spPr>
          <a:ln/>
        </p:spPr>
        <p:txBody>
          <a:bodyPr/>
          <a:lstStyle>
            <a:lvl1pPr>
              <a:defRPr/>
            </a:lvl1pPr>
          </a:lstStyle>
          <a:p>
            <a:pPr>
              <a:defRPr/>
            </a:pPr>
            <a:fld id="{775159E8-597A-4018-A4E2-3026D8EA47DA}" type="slidenum">
              <a:rPr lang="en-US" altLang="en-US"/>
              <a:pPr>
                <a:defRPr/>
              </a:pPr>
              <a:t>‹#›</a:t>
            </a:fld>
            <a:endParaRPr lang="en-US" altLang="en-US" dirty="0"/>
          </a:p>
        </p:txBody>
      </p:sp>
    </p:spTree>
    <p:extLst>
      <p:ext uri="{BB962C8B-B14F-4D97-AF65-F5344CB8AC3E}">
        <p14:creationId xmlns:p14="http://schemas.microsoft.com/office/powerpoint/2010/main" val="15040775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Footer Placeholder 4"/>
          <p:cNvSpPr>
            <a:spLocks noGrp="1"/>
          </p:cNvSpPr>
          <p:nvPr>
            <p:ph type="ftr" sz="quarter" idx="10"/>
          </p:nvPr>
        </p:nvSpPr>
        <p:spPr/>
        <p:txBody>
          <a:bodyPr/>
          <a:lstStyle>
            <a:lvl1pPr>
              <a:defRPr/>
            </a:lvl1pPr>
          </a:lstStyle>
          <a:p>
            <a:pPr>
              <a:defRPr/>
            </a:pPr>
            <a:endParaRPr lang="en-US" dirty="0"/>
          </a:p>
        </p:txBody>
      </p:sp>
      <p:sp>
        <p:nvSpPr>
          <p:cNvPr id="8" name="Slide Number Placeholder 5"/>
          <p:cNvSpPr>
            <a:spLocks noGrp="1"/>
          </p:cNvSpPr>
          <p:nvPr>
            <p:ph type="sldNum" sz="quarter" idx="11"/>
          </p:nvPr>
        </p:nvSpPr>
        <p:spPr>
          <a:ln/>
        </p:spPr>
        <p:txBody>
          <a:bodyPr/>
          <a:lstStyle>
            <a:lvl1pPr>
              <a:defRPr/>
            </a:lvl1pPr>
          </a:lstStyle>
          <a:p>
            <a:pPr>
              <a:defRPr/>
            </a:pPr>
            <a:fld id="{85E81BED-401C-40FE-942F-5048CC1F94CC}" type="slidenum">
              <a:rPr lang="en-US" altLang="en-US"/>
              <a:pPr>
                <a:defRPr/>
              </a:pPr>
              <a:t>‹#›</a:t>
            </a:fld>
            <a:endParaRPr lang="en-US" altLang="en-US" dirty="0"/>
          </a:p>
        </p:txBody>
      </p:sp>
    </p:spTree>
    <p:extLst>
      <p:ext uri="{BB962C8B-B14F-4D97-AF65-F5344CB8AC3E}">
        <p14:creationId xmlns:p14="http://schemas.microsoft.com/office/powerpoint/2010/main" val="22173164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pic>
        <p:nvPicPr>
          <p:cNvPr id="5" name="Picture 6" descr="Cover 2.jp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lvl="0"/>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a:xfrm rot="19140000">
            <a:off x="201613" y="5870575"/>
            <a:ext cx="2176462" cy="201613"/>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vl1pPr>
          </a:lstStyle>
          <a:p>
            <a:pPr>
              <a:defRPr/>
            </a:pPr>
            <a:fld id="{43903BC1-F97C-48FC-8337-FD85A7AB33F2}" type="datetimeFigureOut">
              <a:rPr lang="en-US" altLang="en-US"/>
              <a:pPr>
                <a:defRPr/>
              </a:pPr>
              <a:t>6/11/2018</a:t>
            </a:fld>
            <a:endParaRPr lang="en-US" altLang="en-US" dirty="0"/>
          </a:p>
        </p:txBody>
      </p:sp>
      <p:sp>
        <p:nvSpPr>
          <p:cNvPr id="7" name="Footer Placeholder 5"/>
          <p:cNvSpPr>
            <a:spLocks noGrp="1"/>
          </p:cNvSpPr>
          <p:nvPr>
            <p:ph type="ftr" sz="quarter" idx="11"/>
          </p:nvPr>
        </p:nvSpPr>
        <p:spPr/>
        <p:txBody>
          <a:bodyPr/>
          <a:lstStyle>
            <a:lvl1pPr>
              <a:defRPr>
                <a:solidFill>
                  <a:schemeClr val="tx2"/>
                </a:solidFill>
              </a:defRPr>
            </a:lvl1pPr>
          </a:lstStyle>
          <a:p>
            <a:pPr>
              <a:defRPr/>
            </a:pPr>
            <a:endParaRPr lang="en-US" dirty="0"/>
          </a:p>
        </p:txBody>
      </p:sp>
      <p:sp>
        <p:nvSpPr>
          <p:cNvPr id="8" name="Slide Number Placeholder 6"/>
          <p:cNvSpPr>
            <a:spLocks noGrp="1"/>
          </p:cNvSpPr>
          <p:nvPr>
            <p:ph type="sldNum" sz="quarter" idx="12"/>
          </p:nvPr>
        </p:nvSpPr>
        <p:spPr>
          <a:ln>
            <a:solidFill>
              <a:schemeClr val="tx2"/>
            </a:solidFill>
          </a:ln>
        </p:spPr>
        <p:txBody>
          <a:bodyPr/>
          <a:lstStyle>
            <a:lvl1pPr>
              <a:defRPr smtClean="0">
                <a:solidFill>
                  <a:schemeClr val="tx2"/>
                </a:solidFill>
              </a:defRPr>
            </a:lvl1pPr>
          </a:lstStyle>
          <a:p>
            <a:pPr>
              <a:defRPr/>
            </a:pPr>
            <a:fld id="{9565F82A-CA32-47F0-904E-4765085BAB29}" type="slidenum">
              <a:rPr lang="en-US" altLang="en-US"/>
              <a:pPr>
                <a:defRPr/>
              </a:pPr>
              <a:t>‹#›</a:t>
            </a:fld>
            <a:endParaRPr lang="en-US" altLang="en-US" dirty="0"/>
          </a:p>
        </p:txBody>
      </p:sp>
    </p:spTree>
    <p:extLst>
      <p:ext uri="{BB962C8B-B14F-4D97-AF65-F5344CB8AC3E}">
        <p14:creationId xmlns:p14="http://schemas.microsoft.com/office/powerpoint/2010/main" val="19014652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2" name="Picture 6" descr="Green Gradient 1.jp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p:nvSpPr>
        <p:spPr bwMode="auto">
          <a:xfrm>
            <a:off x="3503613" y="1914525"/>
            <a:ext cx="2119312" cy="2284413"/>
          </a:xfrm>
          <a:prstGeom prst="rect">
            <a:avLst/>
          </a:prstGeom>
          <a:solidFill>
            <a:schemeClr val="bg1"/>
          </a:solidFill>
          <a:ln>
            <a:noFill/>
          </a:ln>
          <a:effectLst>
            <a:outerShdw blurRad="40000" dist="23000" dir="5400000" rotWithShape="0">
              <a:srgbClr val="808080">
                <a:alpha val="34998"/>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1" fontAlgn="auto" hangingPunct="1">
              <a:spcBef>
                <a:spcPts val="0"/>
              </a:spcBef>
              <a:spcAft>
                <a:spcPts val="0"/>
              </a:spcAft>
              <a:defRPr/>
            </a:pPr>
            <a:endParaRPr lang="en-US" dirty="0">
              <a:solidFill>
                <a:schemeClr val="lt1"/>
              </a:solidFill>
              <a:latin typeface="+mn-lt"/>
              <a:ea typeface="+mn-ea"/>
            </a:endParaRPr>
          </a:p>
        </p:txBody>
      </p:sp>
      <p:pic>
        <p:nvPicPr>
          <p:cNvPr id="4" name="Picture 9" descr="WIT Logo_Gradient-CLR.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3648075" y="2076450"/>
            <a:ext cx="1819275" cy="203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024164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pic>
        <p:nvPicPr>
          <p:cNvPr id="2" name="Picture 6" descr="Green Gradient 2.jp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p:nvSpPr>
        <p:spPr bwMode="auto">
          <a:xfrm>
            <a:off x="3503613" y="1914525"/>
            <a:ext cx="2119312" cy="2284413"/>
          </a:xfrm>
          <a:prstGeom prst="rect">
            <a:avLst/>
          </a:prstGeom>
          <a:solidFill>
            <a:schemeClr val="bg1"/>
          </a:solidFill>
          <a:ln>
            <a:noFill/>
          </a:ln>
          <a:effectLst>
            <a:outerShdw blurRad="40000" dist="23000" dir="5400000" rotWithShape="0">
              <a:srgbClr val="808080">
                <a:alpha val="34998"/>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1" fontAlgn="auto" hangingPunct="1">
              <a:spcBef>
                <a:spcPts val="0"/>
              </a:spcBef>
              <a:spcAft>
                <a:spcPts val="0"/>
              </a:spcAft>
              <a:defRPr/>
            </a:pPr>
            <a:endParaRPr lang="en-US" dirty="0">
              <a:solidFill>
                <a:schemeClr val="lt1"/>
              </a:solidFill>
              <a:latin typeface="+mn-lt"/>
              <a:ea typeface="+mn-ea"/>
            </a:endParaRPr>
          </a:p>
        </p:txBody>
      </p:sp>
      <p:pic>
        <p:nvPicPr>
          <p:cNvPr id="4" name="Picture 9" descr="WIT Logo_Gradient-CLR.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3648075" y="2076450"/>
            <a:ext cx="1819275" cy="203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183253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pic>
        <p:nvPicPr>
          <p:cNvPr id="2" name="Picture 6" descr="WIT Logo_Gradient-WHT.pn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3648075" y="2076450"/>
            <a:ext cx="1819275" cy="203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7" descr="Black Gradient.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a:spLocks noChangeArrowheads="1"/>
          </p:cNvSpPr>
          <p:nvPr/>
        </p:nvSpPr>
        <p:spPr bwMode="auto">
          <a:xfrm>
            <a:off x="3503613" y="1914525"/>
            <a:ext cx="2119312" cy="2284413"/>
          </a:xfrm>
          <a:prstGeom prst="rect">
            <a:avLst/>
          </a:prstGeom>
          <a:solidFill>
            <a:schemeClr val="bg1"/>
          </a:solidFill>
          <a:ln>
            <a:noFill/>
          </a:ln>
          <a:effectLst>
            <a:outerShdw blurRad="40000" dist="23000" dir="5400000" rotWithShape="0">
              <a:srgbClr val="808080">
                <a:alpha val="34998"/>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1" fontAlgn="auto" hangingPunct="1">
              <a:spcBef>
                <a:spcPts val="0"/>
              </a:spcBef>
              <a:spcAft>
                <a:spcPts val="0"/>
              </a:spcAft>
              <a:defRPr/>
            </a:pPr>
            <a:endParaRPr lang="en-US" dirty="0">
              <a:solidFill>
                <a:schemeClr val="lt1"/>
              </a:solidFill>
              <a:latin typeface="+mn-lt"/>
              <a:ea typeface="+mn-ea"/>
            </a:endParaRPr>
          </a:p>
        </p:txBody>
      </p:sp>
      <p:pic>
        <p:nvPicPr>
          <p:cNvPr id="5" name="Picture 10" descr="WIT Logo_Gradient-CLR.png"/>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3648075" y="2076450"/>
            <a:ext cx="1819275" cy="203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3022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2_Title and Content">
    <p:spTree>
      <p:nvGrpSpPr>
        <p:cNvPr id="1" name=""/>
        <p:cNvGrpSpPr/>
        <p:nvPr/>
      </p:nvGrpSpPr>
      <p:grpSpPr>
        <a:xfrm>
          <a:off x="0" y="0"/>
          <a:ext cx="0" cy="0"/>
          <a:chOff x="0" y="0"/>
          <a:chExt cx="0" cy="0"/>
        </a:xfrm>
      </p:grpSpPr>
      <p:pic>
        <p:nvPicPr>
          <p:cNvPr id="4" name="Picture 6" descr="Green Gradient 1 - pattern.jp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5029200"/>
            <a:ext cx="9144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0"/>
          </p:nvPr>
        </p:nvSpPr>
        <p:spPr/>
        <p:txBody>
          <a:bodyPr/>
          <a:lstStyle>
            <a:lvl1pPr>
              <a:defRPr/>
            </a:lvl1pPr>
          </a:lstStyle>
          <a:p>
            <a:pPr>
              <a:defRPr/>
            </a:pPr>
            <a:endParaRPr lang="en-US" dirty="0"/>
          </a:p>
        </p:txBody>
      </p:sp>
      <p:sp>
        <p:nvSpPr>
          <p:cNvPr id="6" name="Slide Number Placeholder 5"/>
          <p:cNvSpPr>
            <a:spLocks noGrp="1"/>
          </p:cNvSpPr>
          <p:nvPr>
            <p:ph type="sldNum" sz="quarter" idx="11"/>
          </p:nvPr>
        </p:nvSpPr>
        <p:spPr/>
        <p:txBody>
          <a:bodyPr/>
          <a:lstStyle>
            <a:lvl1pPr>
              <a:defRPr smtClean="0"/>
            </a:lvl1pPr>
          </a:lstStyle>
          <a:p>
            <a:pPr>
              <a:defRPr/>
            </a:pPr>
            <a:fld id="{06693C22-D201-49C1-96FC-F579D4AF0AFD}" type="slidenum">
              <a:rPr lang="en-US" altLang="en-US"/>
              <a:pPr>
                <a:defRPr/>
              </a:pPr>
              <a:t>‹#›</a:t>
            </a:fld>
            <a:endParaRPr lang="en-US" altLang="en-US" dirty="0"/>
          </a:p>
        </p:txBody>
      </p:sp>
    </p:spTree>
    <p:extLst>
      <p:ext uri="{BB962C8B-B14F-4D97-AF65-F5344CB8AC3E}">
        <p14:creationId xmlns:p14="http://schemas.microsoft.com/office/powerpoint/2010/main" val="4146173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7_Title and Content">
    <p:spTree>
      <p:nvGrpSpPr>
        <p:cNvPr id="1" name=""/>
        <p:cNvGrpSpPr/>
        <p:nvPr/>
      </p:nvGrpSpPr>
      <p:grpSpPr>
        <a:xfrm>
          <a:off x="0" y="0"/>
          <a:ext cx="0" cy="0"/>
          <a:chOff x="0" y="0"/>
          <a:chExt cx="0" cy="0"/>
        </a:xfrm>
      </p:grpSpPr>
      <p:pic>
        <p:nvPicPr>
          <p:cNvPr id="4" name="Picture 6" descr="Green Gradient 1 - pattern.jp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5029200"/>
            <a:ext cx="9144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WIT Logo_Gradient-WHT.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155575" y="5180013"/>
            <a:ext cx="1397000" cy="156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4"/>
          <p:cNvSpPr>
            <a:spLocks noGrp="1"/>
          </p:cNvSpPr>
          <p:nvPr>
            <p:ph type="ftr" sz="quarter" idx="10"/>
          </p:nvPr>
        </p:nvSpPr>
        <p:spPr/>
        <p:txBody>
          <a:bodyPr/>
          <a:lstStyle>
            <a:lvl1pPr>
              <a:defRPr/>
            </a:lvl1pPr>
          </a:lstStyle>
          <a:p>
            <a:pPr>
              <a:defRPr/>
            </a:pPr>
            <a:endParaRPr lang="en-US" dirty="0"/>
          </a:p>
        </p:txBody>
      </p:sp>
      <p:sp>
        <p:nvSpPr>
          <p:cNvPr id="7" name="Slide Number Placeholder 5"/>
          <p:cNvSpPr>
            <a:spLocks noGrp="1"/>
          </p:cNvSpPr>
          <p:nvPr>
            <p:ph type="sldNum" sz="quarter" idx="11"/>
          </p:nvPr>
        </p:nvSpPr>
        <p:spPr/>
        <p:txBody>
          <a:bodyPr/>
          <a:lstStyle>
            <a:lvl1pPr>
              <a:defRPr smtClean="0"/>
            </a:lvl1pPr>
          </a:lstStyle>
          <a:p>
            <a:pPr>
              <a:defRPr/>
            </a:pPr>
            <a:fld id="{5FA0EFB0-58E7-4BA8-90BD-0093B61F1AF0}" type="slidenum">
              <a:rPr lang="en-US" altLang="en-US"/>
              <a:pPr>
                <a:defRPr/>
              </a:pPr>
              <a:t>‹#›</a:t>
            </a:fld>
            <a:endParaRPr lang="en-US" altLang="en-US" dirty="0"/>
          </a:p>
        </p:txBody>
      </p:sp>
    </p:spTree>
    <p:extLst>
      <p:ext uri="{BB962C8B-B14F-4D97-AF65-F5344CB8AC3E}">
        <p14:creationId xmlns:p14="http://schemas.microsoft.com/office/powerpoint/2010/main" val="1121728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8_Title and Content">
    <p:spTree>
      <p:nvGrpSpPr>
        <p:cNvPr id="1" name=""/>
        <p:cNvGrpSpPr/>
        <p:nvPr/>
      </p:nvGrpSpPr>
      <p:grpSpPr>
        <a:xfrm>
          <a:off x="0" y="0"/>
          <a:ext cx="0" cy="0"/>
          <a:chOff x="0" y="0"/>
          <a:chExt cx="0" cy="0"/>
        </a:xfrm>
      </p:grpSpPr>
      <p:pic>
        <p:nvPicPr>
          <p:cNvPr id="4" name="Picture 6" descr="WIT Logo_Gradient-WHT.pn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155575" y="5180013"/>
            <a:ext cx="1397000" cy="156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Green Gradient 2 - pattern.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5029200"/>
            <a:ext cx="9144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4"/>
          <p:cNvSpPr>
            <a:spLocks noGrp="1"/>
          </p:cNvSpPr>
          <p:nvPr>
            <p:ph type="ftr" sz="quarter" idx="10"/>
          </p:nvPr>
        </p:nvSpPr>
        <p:spPr/>
        <p:txBody>
          <a:bodyPr/>
          <a:lstStyle>
            <a:lvl1pPr>
              <a:defRPr/>
            </a:lvl1pPr>
          </a:lstStyle>
          <a:p>
            <a:pPr>
              <a:defRPr/>
            </a:pPr>
            <a:endParaRPr lang="en-US" dirty="0"/>
          </a:p>
        </p:txBody>
      </p:sp>
      <p:sp>
        <p:nvSpPr>
          <p:cNvPr id="7" name="Slide Number Placeholder 5"/>
          <p:cNvSpPr>
            <a:spLocks noGrp="1"/>
          </p:cNvSpPr>
          <p:nvPr>
            <p:ph type="sldNum" sz="quarter" idx="11"/>
          </p:nvPr>
        </p:nvSpPr>
        <p:spPr/>
        <p:txBody>
          <a:bodyPr/>
          <a:lstStyle>
            <a:lvl1pPr>
              <a:defRPr smtClean="0"/>
            </a:lvl1pPr>
          </a:lstStyle>
          <a:p>
            <a:pPr>
              <a:defRPr/>
            </a:pPr>
            <a:fld id="{2EAA5D9C-3D1D-4C49-8483-2AE92A8EAA1F}" type="slidenum">
              <a:rPr lang="en-US" altLang="en-US"/>
              <a:pPr>
                <a:defRPr/>
              </a:pPr>
              <a:t>‹#›</a:t>
            </a:fld>
            <a:endParaRPr lang="en-US" altLang="en-US" dirty="0"/>
          </a:p>
        </p:txBody>
      </p:sp>
    </p:spTree>
    <p:extLst>
      <p:ext uri="{BB962C8B-B14F-4D97-AF65-F5344CB8AC3E}">
        <p14:creationId xmlns:p14="http://schemas.microsoft.com/office/powerpoint/2010/main" val="579317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0_Title and Content">
    <p:spTree>
      <p:nvGrpSpPr>
        <p:cNvPr id="1" name=""/>
        <p:cNvGrpSpPr/>
        <p:nvPr/>
      </p:nvGrpSpPr>
      <p:grpSpPr>
        <a:xfrm>
          <a:off x="0" y="0"/>
          <a:ext cx="0" cy="0"/>
          <a:chOff x="0" y="0"/>
          <a:chExt cx="0" cy="0"/>
        </a:xfrm>
      </p:grpSpPr>
      <p:pic>
        <p:nvPicPr>
          <p:cNvPr id="4" name="Picture 6" descr="Green Gradient 2 - pattern.jp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5029200"/>
            <a:ext cx="9144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WIT Logo_Gradient-WHT.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155575" y="5180013"/>
            <a:ext cx="1397000" cy="156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4"/>
          <p:cNvSpPr>
            <a:spLocks noGrp="1"/>
          </p:cNvSpPr>
          <p:nvPr>
            <p:ph type="ftr" sz="quarter" idx="10"/>
          </p:nvPr>
        </p:nvSpPr>
        <p:spPr/>
        <p:txBody>
          <a:bodyPr/>
          <a:lstStyle>
            <a:lvl1pPr>
              <a:defRPr/>
            </a:lvl1pPr>
          </a:lstStyle>
          <a:p>
            <a:pPr>
              <a:defRPr/>
            </a:pPr>
            <a:endParaRPr lang="en-US" dirty="0"/>
          </a:p>
        </p:txBody>
      </p:sp>
      <p:sp>
        <p:nvSpPr>
          <p:cNvPr id="7" name="Slide Number Placeholder 5"/>
          <p:cNvSpPr>
            <a:spLocks noGrp="1"/>
          </p:cNvSpPr>
          <p:nvPr>
            <p:ph type="sldNum" sz="quarter" idx="11"/>
          </p:nvPr>
        </p:nvSpPr>
        <p:spPr/>
        <p:txBody>
          <a:bodyPr/>
          <a:lstStyle>
            <a:lvl1pPr>
              <a:defRPr smtClean="0"/>
            </a:lvl1pPr>
          </a:lstStyle>
          <a:p>
            <a:pPr>
              <a:defRPr/>
            </a:pPr>
            <a:fld id="{B2821605-BE49-42EC-8543-15CB09EE7F12}" type="slidenum">
              <a:rPr lang="en-US" altLang="en-US"/>
              <a:pPr>
                <a:defRPr/>
              </a:pPr>
              <a:t>‹#›</a:t>
            </a:fld>
            <a:endParaRPr lang="en-US" altLang="en-US" dirty="0"/>
          </a:p>
        </p:txBody>
      </p:sp>
    </p:spTree>
    <p:extLst>
      <p:ext uri="{BB962C8B-B14F-4D97-AF65-F5344CB8AC3E}">
        <p14:creationId xmlns:p14="http://schemas.microsoft.com/office/powerpoint/2010/main" val="1461189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11_Title and Content">
    <p:spTree>
      <p:nvGrpSpPr>
        <p:cNvPr id="1" name=""/>
        <p:cNvGrpSpPr/>
        <p:nvPr/>
      </p:nvGrpSpPr>
      <p:grpSpPr>
        <a:xfrm>
          <a:off x="0" y="0"/>
          <a:ext cx="0" cy="0"/>
          <a:chOff x="0" y="0"/>
          <a:chExt cx="0" cy="0"/>
        </a:xfrm>
      </p:grpSpPr>
      <p:pic>
        <p:nvPicPr>
          <p:cNvPr id="4" name="Picture 6" descr="Green Gradient 3 - pattern_Green Gradtient 3 - pattern.jp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5029200"/>
            <a:ext cx="9144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0"/>
          </p:nvPr>
        </p:nvSpPr>
        <p:spPr/>
        <p:txBody>
          <a:bodyPr/>
          <a:lstStyle>
            <a:lvl1pPr>
              <a:defRPr/>
            </a:lvl1pPr>
          </a:lstStyle>
          <a:p>
            <a:pPr>
              <a:defRPr/>
            </a:pPr>
            <a:endParaRPr lang="en-US" dirty="0"/>
          </a:p>
        </p:txBody>
      </p:sp>
      <p:sp>
        <p:nvSpPr>
          <p:cNvPr id="6" name="Slide Number Placeholder 5"/>
          <p:cNvSpPr>
            <a:spLocks noGrp="1"/>
          </p:cNvSpPr>
          <p:nvPr>
            <p:ph type="sldNum" sz="quarter" idx="11"/>
          </p:nvPr>
        </p:nvSpPr>
        <p:spPr/>
        <p:txBody>
          <a:bodyPr/>
          <a:lstStyle>
            <a:lvl1pPr>
              <a:defRPr smtClean="0"/>
            </a:lvl1pPr>
          </a:lstStyle>
          <a:p>
            <a:pPr>
              <a:defRPr/>
            </a:pPr>
            <a:fld id="{770A8AB2-5321-4D9F-A2E6-643EBF1E78E5}" type="slidenum">
              <a:rPr lang="en-US" altLang="en-US"/>
              <a:pPr>
                <a:defRPr/>
              </a:pPr>
              <a:t>‹#›</a:t>
            </a:fld>
            <a:endParaRPr lang="en-US" altLang="en-US" dirty="0"/>
          </a:p>
        </p:txBody>
      </p:sp>
    </p:spTree>
    <p:extLst>
      <p:ext uri="{BB962C8B-B14F-4D97-AF65-F5344CB8AC3E}">
        <p14:creationId xmlns:p14="http://schemas.microsoft.com/office/powerpoint/2010/main" val="283292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13_Title and Content">
    <p:spTree>
      <p:nvGrpSpPr>
        <p:cNvPr id="1" name=""/>
        <p:cNvGrpSpPr/>
        <p:nvPr/>
      </p:nvGrpSpPr>
      <p:grpSpPr>
        <a:xfrm>
          <a:off x="0" y="0"/>
          <a:ext cx="0" cy="0"/>
          <a:chOff x="0" y="0"/>
          <a:chExt cx="0" cy="0"/>
        </a:xfrm>
      </p:grpSpPr>
      <p:pic>
        <p:nvPicPr>
          <p:cNvPr id="4" name="Picture 6" descr="Green Gradient 3 - pattern_Green Gradtient 3 - pattern.jp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5029200"/>
            <a:ext cx="9144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WIT Logo_Gradient-WHT.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155575" y="5180013"/>
            <a:ext cx="1397000" cy="156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4"/>
          <p:cNvSpPr>
            <a:spLocks noGrp="1"/>
          </p:cNvSpPr>
          <p:nvPr>
            <p:ph type="ftr" sz="quarter" idx="10"/>
          </p:nvPr>
        </p:nvSpPr>
        <p:spPr/>
        <p:txBody>
          <a:bodyPr/>
          <a:lstStyle>
            <a:lvl1pPr>
              <a:defRPr/>
            </a:lvl1pPr>
          </a:lstStyle>
          <a:p>
            <a:pPr>
              <a:defRPr/>
            </a:pPr>
            <a:endParaRPr lang="en-US" dirty="0"/>
          </a:p>
        </p:txBody>
      </p:sp>
      <p:sp>
        <p:nvSpPr>
          <p:cNvPr id="7" name="Slide Number Placeholder 5"/>
          <p:cNvSpPr>
            <a:spLocks noGrp="1"/>
          </p:cNvSpPr>
          <p:nvPr>
            <p:ph type="sldNum" sz="quarter" idx="11"/>
          </p:nvPr>
        </p:nvSpPr>
        <p:spPr/>
        <p:txBody>
          <a:bodyPr/>
          <a:lstStyle>
            <a:lvl1pPr>
              <a:defRPr smtClean="0"/>
            </a:lvl1pPr>
          </a:lstStyle>
          <a:p>
            <a:pPr>
              <a:defRPr/>
            </a:pPr>
            <a:fld id="{E66C383E-F4D6-4DE7-9E35-186CCE1520CD}" type="slidenum">
              <a:rPr lang="en-US" altLang="en-US"/>
              <a:pPr>
                <a:defRPr/>
              </a:pPr>
              <a:t>‹#›</a:t>
            </a:fld>
            <a:endParaRPr lang="en-US" altLang="en-US" dirty="0"/>
          </a:p>
        </p:txBody>
      </p:sp>
    </p:spTree>
    <p:extLst>
      <p:ext uri="{BB962C8B-B14F-4D97-AF65-F5344CB8AC3E}">
        <p14:creationId xmlns:p14="http://schemas.microsoft.com/office/powerpoint/2010/main" val="951475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4" name="Picture 6" descr="Green Gradient 1.jp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5029200"/>
            <a:ext cx="9144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0"/>
          </p:nvPr>
        </p:nvSpPr>
        <p:spPr/>
        <p:txBody>
          <a:bodyPr/>
          <a:lstStyle>
            <a:lvl1pPr>
              <a:defRPr/>
            </a:lvl1pPr>
          </a:lstStyle>
          <a:p>
            <a:pPr>
              <a:defRPr/>
            </a:pPr>
            <a:endParaRPr lang="en-US" dirty="0"/>
          </a:p>
        </p:txBody>
      </p:sp>
      <p:sp>
        <p:nvSpPr>
          <p:cNvPr id="6" name="Slide Number Placeholder 5"/>
          <p:cNvSpPr>
            <a:spLocks noGrp="1"/>
          </p:cNvSpPr>
          <p:nvPr>
            <p:ph type="sldNum" sz="quarter" idx="11"/>
          </p:nvPr>
        </p:nvSpPr>
        <p:spPr/>
        <p:txBody>
          <a:bodyPr/>
          <a:lstStyle>
            <a:lvl1pPr>
              <a:defRPr smtClean="0"/>
            </a:lvl1pPr>
          </a:lstStyle>
          <a:p>
            <a:pPr>
              <a:defRPr/>
            </a:pPr>
            <a:fld id="{7E90FDBD-6299-4B9E-8E1F-3F221FECE94B}" type="slidenum">
              <a:rPr lang="en-US" altLang="en-US"/>
              <a:pPr>
                <a:defRPr/>
              </a:pPr>
              <a:t>‹#›</a:t>
            </a:fld>
            <a:endParaRPr lang="en-US" altLang="en-US" dirty="0"/>
          </a:p>
        </p:txBody>
      </p:sp>
    </p:spTree>
    <p:extLst>
      <p:ext uri="{BB962C8B-B14F-4D97-AF65-F5344CB8AC3E}">
        <p14:creationId xmlns:p14="http://schemas.microsoft.com/office/powerpoint/2010/main" val="373973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17_Title and Content">
    <p:spTree>
      <p:nvGrpSpPr>
        <p:cNvPr id="1" name=""/>
        <p:cNvGrpSpPr/>
        <p:nvPr/>
      </p:nvGrpSpPr>
      <p:grpSpPr>
        <a:xfrm>
          <a:off x="0" y="0"/>
          <a:ext cx="0" cy="0"/>
          <a:chOff x="0" y="0"/>
          <a:chExt cx="0" cy="0"/>
        </a:xfrm>
      </p:grpSpPr>
      <p:pic>
        <p:nvPicPr>
          <p:cNvPr id="4" name="Picture 6" descr="Green Gradient 1.jp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5029200"/>
            <a:ext cx="9144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Get Going-wht-13.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127000" y="5622925"/>
            <a:ext cx="2728913" cy="111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4"/>
          <p:cNvSpPr>
            <a:spLocks noGrp="1"/>
          </p:cNvSpPr>
          <p:nvPr>
            <p:ph type="ftr" sz="quarter" idx="10"/>
          </p:nvPr>
        </p:nvSpPr>
        <p:spPr/>
        <p:txBody>
          <a:bodyPr/>
          <a:lstStyle>
            <a:lvl1pPr>
              <a:defRPr/>
            </a:lvl1pPr>
          </a:lstStyle>
          <a:p>
            <a:pPr>
              <a:defRPr/>
            </a:pPr>
            <a:endParaRPr lang="en-US" dirty="0"/>
          </a:p>
        </p:txBody>
      </p:sp>
      <p:sp>
        <p:nvSpPr>
          <p:cNvPr id="7" name="Slide Number Placeholder 5"/>
          <p:cNvSpPr>
            <a:spLocks noGrp="1"/>
          </p:cNvSpPr>
          <p:nvPr>
            <p:ph type="sldNum" sz="quarter" idx="11"/>
          </p:nvPr>
        </p:nvSpPr>
        <p:spPr/>
        <p:txBody>
          <a:bodyPr/>
          <a:lstStyle>
            <a:lvl1pPr>
              <a:defRPr smtClean="0"/>
            </a:lvl1pPr>
          </a:lstStyle>
          <a:p>
            <a:pPr>
              <a:defRPr/>
            </a:pPr>
            <a:fld id="{4FB9253E-18FE-4CE1-80B0-9B1E91854DFE}" type="slidenum">
              <a:rPr lang="en-US" altLang="en-US"/>
              <a:pPr>
                <a:defRPr/>
              </a:pPr>
              <a:t>‹#›</a:t>
            </a:fld>
            <a:endParaRPr lang="en-US" altLang="en-US" dirty="0"/>
          </a:p>
        </p:txBody>
      </p:sp>
    </p:spTree>
    <p:extLst>
      <p:ext uri="{BB962C8B-B14F-4D97-AF65-F5344CB8AC3E}">
        <p14:creationId xmlns:p14="http://schemas.microsoft.com/office/powerpoint/2010/main" val="602133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3.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8" descr="Green Gradient 3 - pattern_Green Gradtient 3 - pattern.jpg"/>
          <p:cNvPicPr>
            <a:picLocks noChangeAspect="1"/>
          </p:cNvPicPr>
          <p:nvPr/>
        </p:nvPicPr>
        <p:blipFill>
          <a:blip r:embed="rId21" cstate="email">
            <a:extLst>
              <a:ext uri="{28A0092B-C50C-407E-A947-70E740481C1C}">
                <a14:useLocalDpi xmlns:a14="http://schemas.microsoft.com/office/drawing/2010/main"/>
              </a:ext>
            </a:extLst>
          </a:blip>
          <a:srcRect/>
          <a:stretch>
            <a:fillRect/>
          </a:stretch>
        </p:blipFill>
        <p:spPr bwMode="auto">
          <a:xfrm>
            <a:off x="0" y="5029200"/>
            <a:ext cx="9144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822325" y="365125"/>
            <a:ext cx="7521575" cy="5492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1028" name="Text Placeholder 2"/>
          <p:cNvSpPr>
            <a:spLocks noGrp="1"/>
          </p:cNvSpPr>
          <p:nvPr>
            <p:ph type="body" idx="1"/>
          </p:nvPr>
        </p:nvSpPr>
        <p:spPr bwMode="auto">
          <a:xfrm>
            <a:off x="822325" y="1100138"/>
            <a:ext cx="7521575"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 name="Footer Placeholder 4"/>
          <p:cNvSpPr>
            <a:spLocks noGrp="1"/>
          </p:cNvSpPr>
          <p:nvPr>
            <p:ph type="ftr" sz="quarter" idx="3"/>
          </p:nvPr>
        </p:nvSpPr>
        <p:spPr>
          <a:xfrm>
            <a:off x="3517900" y="6284913"/>
            <a:ext cx="4724400" cy="274637"/>
          </a:xfrm>
          <a:prstGeom prst="rect">
            <a:avLst/>
          </a:prstGeom>
        </p:spPr>
        <p:txBody>
          <a:bodyPr vert="horz" lIns="91440" tIns="45720" rIns="91440" bIns="45720" rtlCol="0" anchor="ctr"/>
          <a:lstStyle>
            <a:lvl1pPr algn="r" eaLnBrk="1" fontAlgn="auto" hangingPunct="1">
              <a:spcBef>
                <a:spcPts val="0"/>
              </a:spcBef>
              <a:spcAft>
                <a:spcPts val="0"/>
              </a:spcAft>
              <a:defRPr sz="1000" cap="all" spc="200" baseline="0">
                <a:solidFill>
                  <a:srgbClr val="FFFFFF"/>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8401050" y="6170613"/>
            <a:ext cx="503238" cy="503237"/>
          </a:xfrm>
          <a:prstGeom prst="ellipse">
            <a:avLst/>
          </a:prstGeom>
          <a:ln w="19050">
            <a:solidFill>
              <a:srgbClr val="FFFFFF"/>
            </a:solidFill>
          </a:ln>
        </p:spPr>
        <p:txBody>
          <a:bodyPr vert="horz" wrap="square" lIns="9144" tIns="9144" rIns="9144" bIns="9144" numCol="1" anchor="ctr" anchorCtr="0" compatLnSpc="1">
            <a:prstTxWarp prst="textNoShape">
              <a:avLst/>
            </a:prstTxWarp>
            <a:normAutofit/>
          </a:bodyPr>
          <a:lstStyle>
            <a:lvl1pPr algn="ctr" eaLnBrk="1" hangingPunct="1">
              <a:defRPr sz="1600" smtClean="0">
                <a:solidFill>
                  <a:srgbClr val="FFFFFF"/>
                </a:solidFill>
              </a:defRPr>
            </a:lvl1pPr>
          </a:lstStyle>
          <a:p>
            <a:pPr>
              <a:defRPr/>
            </a:pPr>
            <a:fld id="{536C561E-760C-4CCA-89D4-2B373E491793}"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 id="2147483840" r:id="rId12"/>
    <p:sldLayoutId id="2147483841" r:id="rId13"/>
    <p:sldLayoutId id="2147483827" r:id="rId14"/>
    <p:sldLayoutId id="2147483828" r:id="rId15"/>
    <p:sldLayoutId id="2147483842" r:id="rId16"/>
    <p:sldLayoutId id="2147483843" r:id="rId17"/>
    <p:sldLayoutId id="2147483844" r:id="rId18"/>
    <p:sldLayoutId id="2147483845" r:id="rId19"/>
  </p:sldLayoutIdLst>
  <p:txStyles>
    <p:titleStyle>
      <a:lvl1pPr algn="l" rtl="0" eaLnBrk="1" fontAlgn="base" hangingPunct="1">
        <a:spcBef>
          <a:spcPct val="0"/>
        </a:spcBef>
        <a:spcAft>
          <a:spcPct val="0"/>
        </a:spcAft>
        <a:defRPr sz="2800" kern="1200" cap="all">
          <a:solidFill>
            <a:schemeClr val="tx1"/>
          </a:solidFill>
          <a:latin typeface="+mj-lt"/>
          <a:ea typeface="MS PGothic" panose="020B0600070205080204" pitchFamily="34" charset="-128"/>
          <a:cs typeface="MS PGothic" charset="0"/>
        </a:defRPr>
      </a:lvl1pPr>
      <a:lvl2pPr algn="l" rtl="0" eaLnBrk="1" fontAlgn="base" hangingPunct="1">
        <a:spcBef>
          <a:spcPct val="0"/>
        </a:spcBef>
        <a:spcAft>
          <a:spcPct val="0"/>
        </a:spcAft>
        <a:defRPr sz="2800">
          <a:solidFill>
            <a:schemeClr val="tx1"/>
          </a:solidFill>
          <a:latin typeface="Gill Sans MT" panose="020B0502020104020203" pitchFamily="34" charset="0"/>
          <a:ea typeface="MS PGothic" panose="020B0600070205080204" pitchFamily="34" charset="-128"/>
          <a:cs typeface="MS PGothic" charset="0"/>
        </a:defRPr>
      </a:lvl2pPr>
      <a:lvl3pPr algn="l" rtl="0" eaLnBrk="1" fontAlgn="base" hangingPunct="1">
        <a:spcBef>
          <a:spcPct val="0"/>
        </a:spcBef>
        <a:spcAft>
          <a:spcPct val="0"/>
        </a:spcAft>
        <a:defRPr sz="2800">
          <a:solidFill>
            <a:schemeClr val="tx1"/>
          </a:solidFill>
          <a:latin typeface="Gill Sans MT" panose="020B0502020104020203" pitchFamily="34" charset="0"/>
          <a:ea typeface="MS PGothic" panose="020B0600070205080204" pitchFamily="34" charset="-128"/>
          <a:cs typeface="MS PGothic" charset="0"/>
        </a:defRPr>
      </a:lvl3pPr>
      <a:lvl4pPr algn="l" rtl="0" eaLnBrk="1" fontAlgn="base" hangingPunct="1">
        <a:spcBef>
          <a:spcPct val="0"/>
        </a:spcBef>
        <a:spcAft>
          <a:spcPct val="0"/>
        </a:spcAft>
        <a:defRPr sz="2800">
          <a:solidFill>
            <a:schemeClr val="tx1"/>
          </a:solidFill>
          <a:latin typeface="Gill Sans MT" panose="020B0502020104020203" pitchFamily="34" charset="0"/>
          <a:ea typeface="MS PGothic" panose="020B0600070205080204" pitchFamily="34" charset="-128"/>
          <a:cs typeface="MS PGothic" charset="0"/>
        </a:defRPr>
      </a:lvl4pPr>
      <a:lvl5pPr algn="l" rtl="0" eaLnBrk="1" fontAlgn="base" hangingPunct="1">
        <a:spcBef>
          <a:spcPct val="0"/>
        </a:spcBef>
        <a:spcAft>
          <a:spcPct val="0"/>
        </a:spcAft>
        <a:defRPr sz="2800">
          <a:solidFill>
            <a:schemeClr val="tx1"/>
          </a:solidFill>
          <a:latin typeface="Gill Sans MT" panose="020B0502020104020203" pitchFamily="34" charset="0"/>
          <a:ea typeface="MS PGothic" panose="020B0600070205080204" pitchFamily="34" charset="-128"/>
          <a:cs typeface="MS PGothic" charset="0"/>
        </a:defRPr>
      </a:lvl5pPr>
      <a:lvl6pPr marL="457200" algn="l" rtl="0" eaLnBrk="1" fontAlgn="base" hangingPunct="1">
        <a:spcBef>
          <a:spcPct val="0"/>
        </a:spcBef>
        <a:spcAft>
          <a:spcPct val="0"/>
        </a:spcAft>
        <a:defRPr sz="2800">
          <a:solidFill>
            <a:schemeClr val="tx1"/>
          </a:solidFill>
          <a:latin typeface="Gill Sans MT" panose="020B0502020104020203" pitchFamily="34" charset="0"/>
          <a:ea typeface="MS PGothic" panose="020B0600070205080204" pitchFamily="34" charset="-128"/>
        </a:defRPr>
      </a:lvl6pPr>
      <a:lvl7pPr marL="914400" algn="l" rtl="0" eaLnBrk="1" fontAlgn="base" hangingPunct="1">
        <a:spcBef>
          <a:spcPct val="0"/>
        </a:spcBef>
        <a:spcAft>
          <a:spcPct val="0"/>
        </a:spcAft>
        <a:defRPr sz="2800">
          <a:solidFill>
            <a:schemeClr val="tx1"/>
          </a:solidFill>
          <a:latin typeface="Gill Sans MT" panose="020B0502020104020203" pitchFamily="34" charset="0"/>
          <a:ea typeface="MS PGothic" panose="020B0600070205080204" pitchFamily="34" charset="-128"/>
        </a:defRPr>
      </a:lvl7pPr>
      <a:lvl8pPr marL="1371600" algn="l" rtl="0" eaLnBrk="1" fontAlgn="base" hangingPunct="1">
        <a:spcBef>
          <a:spcPct val="0"/>
        </a:spcBef>
        <a:spcAft>
          <a:spcPct val="0"/>
        </a:spcAft>
        <a:defRPr sz="2800">
          <a:solidFill>
            <a:schemeClr val="tx1"/>
          </a:solidFill>
          <a:latin typeface="Gill Sans MT" panose="020B0502020104020203" pitchFamily="34" charset="0"/>
          <a:ea typeface="MS PGothic" panose="020B0600070205080204" pitchFamily="34" charset="-128"/>
        </a:defRPr>
      </a:lvl8pPr>
      <a:lvl9pPr marL="1828800" algn="l" rtl="0" eaLnBrk="1" fontAlgn="base" hangingPunct="1">
        <a:spcBef>
          <a:spcPct val="0"/>
        </a:spcBef>
        <a:spcAft>
          <a:spcPct val="0"/>
        </a:spcAft>
        <a:defRPr sz="2800">
          <a:solidFill>
            <a:schemeClr val="tx1"/>
          </a:solidFill>
          <a:latin typeface="Gill Sans MT" panose="020B0502020104020203" pitchFamily="34" charset="0"/>
          <a:ea typeface="MS PGothic" panose="020B0600070205080204" pitchFamily="34" charset="-128"/>
        </a:defRPr>
      </a:lvl9pPr>
    </p:titleStyle>
    <p:bodyStyle>
      <a:lvl1pPr marL="342900" indent="-342900" algn="l" rtl="0" eaLnBrk="1" fontAlgn="base" hangingPunct="1">
        <a:spcBef>
          <a:spcPts val="800"/>
        </a:spcBef>
        <a:spcAft>
          <a:spcPct val="0"/>
        </a:spcAft>
        <a:buFont typeface="Arial" panose="020B0604020202020204" pitchFamily="34" charset="0"/>
        <a:defRPr sz="1600" b="1" kern="1200">
          <a:solidFill>
            <a:schemeClr val="tx1"/>
          </a:solidFill>
          <a:latin typeface="+mn-lt"/>
          <a:ea typeface="MS PGothic" panose="020B0600070205080204" pitchFamily="34" charset="-128"/>
          <a:cs typeface="MS PGothic" charset="0"/>
        </a:defRPr>
      </a:lvl1pPr>
      <a:lvl2pPr marL="173038" indent="-173038" algn="l" rtl="0" eaLnBrk="1" fontAlgn="base" hangingPunct="1">
        <a:spcBef>
          <a:spcPts val="300"/>
        </a:spcBef>
        <a:spcAft>
          <a:spcPct val="0"/>
        </a:spcAft>
        <a:buClr>
          <a:schemeClr val="accent2"/>
        </a:buClr>
        <a:buFont typeface="Wingdings" panose="05000000000000000000" pitchFamily="2" charset="2"/>
        <a:buChar char="§"/>
        <a:defRPr sz="1600" kern="1200">
          <a:solidFill>
            <a:schemeClr val="tx1"/>
          </a:solidFill>
          <a:latin typeface="+mn-lt"/>
          <a:ea typeface="MS PGothic" panose="020B0600070205080204" pitchFamily="34" charset="-128"/>
          <a:cs typeface="MS PGothic" charset="0"/>
        </a:defRPr>
      </a:lvl2pPr>
      <a:lvl3pPr marL="401638" indent="-163513" algn="l" rtl="0" eaLnBrk="1" fontAlgn="base" hangingPunct="1">
        <a:spcBef>
          <a:spcPts val="300"/>
        </a:spcBef>
        <a:spcAft>
          <a:spcPct val="0"/>
        </a:spcAft>
        <a:buClr>
          <a:schemeClr val="accent2"/>
        </a:buClr>
        <a:buFont typeface="Wingdings" panose="05000000000000000000" pitchFamily="2" charset="2"/>
        <a:buChar char="§"/>
        <a:defRPr sz="1600" kern="1200">
          <a:solidFill>
            <a:schemeClr val="tx1"/>
          </a:solidFill>
          <a:latin typeface="+mn-lt"/>
          <a:ea typeface="MS PGothic" panose="020B0600070205080204" pitchFamily="34" charset="-128"/>
          <a:cs typeface="MS PGothic" charset="0"/>
        </a:defRPr>
      </a:lvl3pPr>
      <a:lvl4pPr marL="630238" indent="-163513" algn="l" rtl="0" eaLnBrk="1" fontAlgn="base" hangingPunct="1">
        <a:spcBef>
          <a:spcPts val="300"/>
        </a:spcBef>
        <a:spcAft>
          <a:spcPct val="0"/>
        </a:spcAft>
        <a:buClr>
          <a:schemeClr val="accent2"/>
        </a:buClr>
        <a:buFont typeface="Wingdings" panose="05000000000000000000" pitchFamily="2" charset="2"/>
        <a:buChar char="§"/>
        <a:defRPr sz="1600" kern="1200">
          <a:solidFill>
            <a:schemeClr val="tx1"/>
          </a:solidFill>
          <a:latin typeface="+mn-lt"/>
          <a:ea typeface="MS PGothic" panose="020B0600070205080204" pitchFamily="34" charset="-128"/>
          <a:cs typeface="MS PGothic" charset="0"/>
        </a:defRPr>
      </a:lvl4pPr>
      <a:lvl5pPr marL="858838" indent="-173038" algn="l" rtl="0" eaLnBrk="1" fontAlgn="base" hangingPunct="1">
        <a:spcBef>
          <a:spcPts val="300"/>
        </a:spcBef>
        <a:spcAft>
          <a:spcPct val="0"/>
        </a:spcAft>
        <a:buClr>
          <a:schemeClr val="accent2"/>
        </a:buClr>
        <a:buFont typeface="Wingdings" panose="05000000000000000000" pitchFamily="2" charset="2"/>
        <a:buChar char="§"/>
        <a:defRPr sz="1600" kern="1200">
          <a:solidFill>
            <a:schemeClr val="tx1"/>
          </a:solidFill>
          <a:latin typeface="+mn-lt"/>
          <a:ea typeface="MS PGothic" panose="020B0600070205080204" pitchFamily="34" charset="-128"/>
          <a:cs typeface="MS PGothic" charset="0"/>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xcI2ar-fVOE"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0.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linkedin.com/topic/situational-awareness"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1.jpe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www.youtube.com/watch?v=cG07DqewQN0"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google.com/url?sa=i&amp;rct=j&amp;q=&amp;esrc=s&amp;source=images&amp;cd=&amp;ved=0ahUKEwjf_oOk5uPLAhWpn4MKHcehD60QjRwIBw&amp;url=http://cognitivepsyc.tripod.com/id10.html&amp;psig=AFQjCNFtlkYg3TWby-RR7XlHlvnOsk0-Fw&amp;ust=1459268618208862"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23.jpe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guff.com/most-epic-accidents-waiting-to-happen"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24.jpe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1a6W6fXqDhg#t=139.25501623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9.jpeg"/></Relationships>
</file>

<file path=ppt/slides/_rels/slide40.xml.rels><?xml version="1.0" encoding="UTF-8" standalone="yes"?>
<Relationships xmlns="http://schemas.openxmlformats.org/package/2006/relationships"><Relationship Id="rId3" Type="http://schemas.openxmlformats.org/officeDocument/2006/relationships/hyperlink" Target="https://www.youtube.com/watch?v=IGQmdoK_ZfY"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25.jpe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www.osha.gov/Publications/osha3021.pdf"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9140000">
            <a:off x="817563" y="1730375"/>
            <a:ext cx="5648325" cy="1204913"/>
          </a:xfrm>
        </p:spPr>
        <p:txBody>
          <a:bodyPr/>
          <a:lstStyle/>
          <a:p>
            <a:pPr>
              <a:defRPr/>
            </a:pPr>
            <a:r>
              <a:rPr lang="en-US" dirty="0" smtClean="0"/>
              <a:t>Situational Awareness</a:t>
            </a:r>
            <a:endParaRPr lang="en-US" dirty="0"/>
          </a:p>
        </p:txBody>
      </p:sp>
      <p:sp>
        <p:nvSpPr>
          <p:cNvPr id="3" name="Subtitle 2"/>
          <p:cNvSpPr>
            <a:spLocks noGrp="1"/>
          </p:cNvSpPr>
          <p:nvPr>
            <p:ph type="subTitle" idx="1"/>
          </p:nvPr>
        </p:nvSpPr>
        <p:spPr>
          <a:xfrm rot="19140000">
            <a:off x="1212850" y="2470150"/>
            <a:ext cx="6510338" cy="330200"/>
          </a:xfrm>
        </p:spPr>
        <p:txBody>
          <a:bodyPr>
            <a:normAutofit fontScale="92500" lnSpcReduction="20000"/>
          </a:bodyPr>
          <a:lstStyle/>
          <a:p>
            <a:pPr>
              <a:lnSpc>
                <a:spcPct val="80000"/>
              </a:lnSpc>
              <a:defRPr/>
            </a:pPr>
            <a:r>
              <a:rPr altLang="en-US" sz="700" cap="none" dirty="0">
                <a:ea typeface="MS PGothic" panose="020B0600070205080204" pitchFamily="34" charset="-128"/>
              </a:rPr>
              <a:t>This material was produced under a grant (SH-27666-SH5) from the Occupational Safety and Health Administration, U.S. Department of Labor. It does not necessarily  reflect the views or policies of the U.S. Department of Labor, nor does the mention of trade names, commercial products, or organization imply endorsement by the U.S. Government.</a:t>
            </a:r>
          </a:p>
          <a:p>
            <a:pPr>
              <a:lnSpc>
                <a:spcPct val="80000"/>
              </a:lnSpc>
              <a:defRPr/>
            </a:pPr>
            <a:endParaRPr altLang="en-US" sz="700" cap="none" dirty="0">
              <a:ea typeface="MS PGothic" panose="020B0600070205080204" pitchFamily="34" charset="-128"/>
            </a:endParaRPr>
          </a:p>
          <a:p>
            <a:pPr>
              <a:lnSpc>
                <a:spcPct val="80000"/>
              </a:lnSpc>
              <a:defRPr/>
            </a:pPr>
            <a:endParaRPr altLang="en-US" sz="700" cap="none" dirty="0">
              <a:ea typeface="MS PGothic" panose="020B0600070205080204" pitchFamily="34" charset="-128"/>
            </a:endParaRPr>
          </a:p>
        </p:txBody>
      </p:sp>
      <p:sp>
        <p:nvSpPr>
          <p:cNvPr id="4" name="Rectangle 3"/>
          <p:cNvSpPr/>
          <p:nvPr/>
        </p:nvSpPr>
        <p:spPr>
          <a:xfrm>
            <a:off x="2721685" y="4895436"/>
            <a:ext cx="6067312" cy="1421928"/>
          </a:xfrm>
          <a:prstGeom prst="rect">
            <a:avLst/>
          </a:prstGeom>
        </p:spPr>
        <p:txBody>
          <a:bodyPr wrap="square">
            <a:spAutoFit/>
          </a:bodyPr>
          <a:lstStyle/>
          <a:p>
            <a:pPr>
              <a:lnSpc>
                <a:spcPct val="80000"/>
              </a:lnSpc>
              <a:defRPr/>
            </a:pPr>
            <a:r>
              <a:rPr lang="en-US" altLang="en-US" dirty="0" smtClean="0">
                <a:solidFill>
                  <a:schemeClr val="bg1"/>
                </a:solidFill>
              </a:rPr>
              <a:t>This material was produced under a grant (SH-27666-SH5) from the Occupational Safety and Health Administration, U.S. Department of Labor.   It does not necessarily reflect the views or policies of the U.S. Department of Labor, nor does the mention of trade names, commercial products, or organization imply endorsement by the U.S. Government.</a:t>
            </a:r>
            <a:endParaRPr lang="en-US" altLang="en-US"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798" y="365125"/>
            <a:ext cx="6940102" cy="549275"/>
          </a:xfrm>
        </p:spPr>
        <p:txBody>
          <a:bodyPr/>
          <a:lstStyle/>
          <a:p>
            <a:pPr>
              <a:defRPr/>
            </a:pPr>
            <a:r>
              <a:rPr lang="en-US" dirty="0" smtClean="0"/>
              <a:t>  Situational </a:t>
            </a:r>
            <a:r>
              <a:rPr lang="en-US" dirty="0" smtClean="0"/>
              <a:t>awareness is:</a:t>
            </a:r>
            <a:endParaRPr lang="en-US" dirty="0"/>
          </a:p>
        </p:txBody>
      </p:sp>
      <p:sp>
        <p:nvSpPr>
          <p:cNvPr id="3" name="Content Placeholder 2"/>
          <p:cNvSpPr>
            <a:spLocks noGrp="1"/>
          </p:cNvSpPr>
          <p:nvPr>
            <p:ph idx="1"/>
          </p:nvPr>
        </p:nvSpPr>
        <p:spPr>
          <a:xfrm>
            <a:off x="1403798" y="1100138"/>
            <a:ext cx="6362164" cy="3579812"/>
          </a:xfrm>
        </p:spPr>
        <p:txBody>
          <a:bodyPr/>
          <a:lstStyle/>
          <a:p>
            <a:pPr>
              <a:spcBef>
                <a:spcPct val="0"/>
              </a:spcBef>
            </a:pPr>
            <a:r>
              <a:rPr lang="en-US" altLang="en-US" dirty="0"/>
              <a:t>This video was pulled from YouTube.com. </a:t>
            </a:r>
            <a:r>
              <a:rPr lang="en-US" altLang="en-US" dirty="0" smtClean="0"/>
              <a:t> The </a:t>
            </a:r>
            <a:r>
              <a:rPr lang="en-US" altLang="en-US" dirty="0"/>
              <a:t>link is </a:t>
            </a:r>
            <a:r>
              <a:rPr lang="en-US" altLang="en-US" dirty="0" smtClean="0"/>
              <a:t>below:</a:t>
            </a:r>
            <a:endParaRPr lang="en-US" altLang="en-US" dirty="0"/>
          </a:p>
          <a:p>
            <a:pPr>
              <a:spcBef>
                <a:spcPct val="0"/>
              </a:spcBef>
            </a:pPr>
            <a:r>
              <a:rPr lang="en-US" altLang="en-US" u="sng" dirty="0">
                <a:hlinkClick r:id="rId3" tooltip="Situational Awareness Video photo"/>
              </a:rPr>
              <a:t>https://www.youtube.com/watch?v=xcI2ar-fVOE</a:t>
            </a:r>
            <a:r>
              <a:rPr lang="en-US" altLang="en-US" dirty="0"/>
              <a:t> </a:t>
            </a:r>
          </a:p>
          <a:p>
            <a:endParaRPr lang="en-US" dirty="0"/>
          </a:p>
        </p:txBody>
      </p:sp>
      <p:pic>
        <p:nvPicPr>
          <p:cNvPr id="2050" name="Picture 2" descr="C:\Users\drobertson\Pictures\Situational Awareness  p10.jpg" title="Image of awareness video"/>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1712889" y="1904036"/>
            <a:ext cx="5370049" cy="301897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r>
              <a:rPr lang="en-US" dirty="0"/>
              <a:t>Processing Critical Elements </a:t>
            </a:r>
          </a:p>
        </p:txBody>
      </p:sp>
      <p:sp>
        <p:nvSpPr>
          <p:cNvPr id="3" name="Title 2"/>
          <p:cNvSpPr>
            <a:spLocks noGrp="1"/>
          </p:cNvSpPr>
          <p:nvPr>
            <p:ph type="title"/>
          </p:nvPr>
        </p:nvSpPr>
        <p:spPr>
          <a:xfrm rot="19140000">
            <a:off x="953575" y="2027164"/>
            <a:ext cx="5212080" cy="575312"/>
          </a:xfrm>
        </p:spPr>
        <p:txBody>
          <a:bodyPr/>
          <a:lstStyle/>
          <a:p>
            <a:r>
              <a:rPr lang="en-US" sz="2400" dirty="0" smtClean="0"/>
              <a:t>Processing Critical elements</a:t>
            </a:r>
            <a:endParaRPr lang="en-US" sz="2400" dirty="0"/>
          </a:p>
        </p:txBody>
      </p:sp>
    </p:spTree>
    <p:extLst>
      <p:ext uri="{BB962C8B-B14F-4D97-AF65-F5344CB8AC3E}">
        <p14:creationId xmlns:p14="http://schemas.microsoft.com/office/powerpoint/2010/main" val="34655685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 Situational </a:t>
            </a:r>
            <a:r>
              <a:rPr lang="en-US" dirty="0" smtClean="0"/>
              <a:t>awareness is:</a:t>
            </a:r>
            <a:endParaRPr lang="en-US" dirty="0"/>
          </a:p>
        </p:txBody>
      </p:sp>
      <p:sp>
        <p:nvSpPr>
          <p:cNvPr id="3" name="Content Placeholder 2"/>
          <p:cNvSpPr>
            <a:spLocks noGrp="1"/>
          </p:cNvSpPr>
          <p:nvPr>
            <p:ph idx="1"/>
          </p:nvPr>
        </p:nvSpPr>
        <p:spPr/>
        <p:txBody>
          <a:bodyPr/>
          <a:lstStyle/>
          <a:p>
            <a:pPr marL="0" indent="0">
              <a:buFont typeface="Arial" charset="0"/>
              <a:buNone/>
              <a:defRPr/>
            </a:pPr>
            <a:r>
              <a:rPr lang="en-US" dirty="0" smtClean="0"/>
              <a:t>2. Processing critical elements of information.</a:t>
            </a:r>
          </a:p>
          <a:p>
            <a:pPr marL="0" indent="0">
              <a:buFont typeface="Arial" charset="0"/>
              <a:buNone/>
              <a:defRPr/>
            </a:pPr>
            <a:endParaRPr lang="en-US" dirty="0" smtClean="0"/>
          </a:p>
          <a:p>
            <a:pPr marL="0" indent="0">
              <a:buFont typeface="Arial" charset="0"/>
              <a:buNone/>
              <a:defRPr/>
            </a:pPr>
            <a:r>
              <a:rPr lang="en-US" dirty="0" smtClean="0"/>
              <a:t>Once you have identified critical elements of information, that information needs to be processed. Unfortunately, this is not always an easy task.</a:t>
            </a:r>
          </a:p>
          <a:p>
            <a:pPr marL="0" indent="0">
              <a:buFont typeface="Arial" charset="0"/>
              <a:buNone/>
              <a:defRPr/>
            </a:pPr>
            <a:endParaRPr lang="en-US" dirty="0"/>
          </a:p>
          <a:p>
            <a:pPr marL="0" indent="0">
              <a:buFont typeface="Arial" charset="0"/>
              <a:buNone/>
              <a:defRPr/>
            </a:pPr>
            <a:r>
              <a:rPr lang="en-US" dirty="0"/>
              <a:t>R</a:t>
            </a:r>
            <a:r>
              <a:rPr lang="en-US" dirty="0" smtClean="0"/>
              <a:t>ead the following problem and solve on the sheet provided:</a:t>
            </a:r>
          </a:p>
          <a:p>
            <a:pPr marL="0" indent="0">
              <a:buFont typeface="Arial" charset="0"/>
              <a:buNone/>
              <a:defRPr/>
            </a:pPr>
            <a:r>
              <a:rPr lang="en-US" i="1" u="sng" dirty="0" smtClean="0">
                <a:solidFill>
                  <a:srgbClr val="008000"/>
                </a:solidFill>
              </a:rPr>
              <a:t>There are three playing cards lying face up, side by side on a table in the following configuration: </a:t>
            </a:r>
          </a:p>
          <a:p>
            <a:pPr marL="0" indent="0">
              <a:buFont typeface="Arial" charset="0"/>
              <a:buNone/>
              <a:defRPr/>
            </a:pPr>
            <a:r>
              <a:rPr lang="en-US" i="1" u="sng" dirty="0" smtClean="0">
                <a:solidFill>
                  <a:srgbClr val="008000"/>
                </a:solidFill>
              </a:rPr>
              <a:t>A five is just to the right of a two. A five is just to the left of a two. A spade is just to the left of a club. A spade is just to the right of a spade. What are the order and number of cards on the table?</a:t>
            </a:r>
          </a:p>
          <a:p>
            <a:pPr>
              <a:buFont typeface="Arial" charset="0"/>
              <a:buNone/>
              <a:defRPr/>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 Situational </a:t>
            </a:r>
            <a:r>
              <a:rPr lang="en-US" dirty="0" smtClean="0"/>
              <a:t>awareness is</a:t>
            </a:r>
            <a:r>
              <a:rPr lang="en-US" dirty="0" smtClean="0"/>
              <a:t>: </a:t>
            </a:r>
            <a:endParaRPr lang="en-US" dirty="0"/>
          </a:p>
        </p:txBody>
      </p:sp>
      <p:sp>
        <p:nvSpPr>
          <p:cNvPr id="35843" name="Content Placeholder 2"/>
          <p:cNvSpPr>
            <a:spLocks noGrp="1"/>
          </p:cNvSpPr>
          <p:nvPr>
            <p:ph idx="1"/>
          </p:nvPr>
        </p:nvSpPr>
        <p:spPr/>
        <p:txBody>
          <a:bodyPr/>
          <a:lstStyle/>
          <a:p>
            <a:r>
              <a:rPr lang="en-US" altLang="en-US" dirty="0" smtClean="0"/>
              <a:t>2. Processing critical elements of information. (continued)</a:t>
            </a:r>
          </a:p>
          <a:p>
            <a:endParaRPr lang="en-US" altLang="en-US" dirty="0" smtClean="0"/>
          </a:p>
          <a:p>
            <a:r>
              <a:rPr lang="en-US" altLang="en-US" dirty="0" smtClean="0"/>
              <a:t>Display two results from previous slide.</a:t>
            </a:r>
          </a:p>
          <a:p>
            <a:endParaRPr lang="en-US" altLang="en-US" dirty="0"/>
          </a:p>
          <a:p>
            <a:r>
              <a:rPr lang="en-US" altLang="en-US" dirty="0" smtClean="0"/>
              <a:t>	5 of spades 		2 of spades		5 of clubs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  Situational </a:t>
            </a:r>
            <a:r>
              <a:rPr lang="en-US" dirty="0" smtClean="0"/>
              <a:t>awareness is</a:t>
            </a:r>
            <a:r>
              <a:rPr lang="en-US" dirty="0" smtClean="0"/>
              <a:t>:  </a:t>
            </a:r>
            <a:endParaRPr lang="en-US" dirty="0"/>
          </a:p>
        </p:txBody>
      </p:sp>
      <p:sp>
        <p:nvSpPr>
          <p:cNvPr id="36867" name="Content Placeholder 2"/>
          <p:cNvSpPr>
            <a:spLocks noGrp="1"/>
          </p:cNvSpPr>
          <p:nvPr>
            <p:ph idx="1"/>
          </p:nvPr>
        </p:nvSpPr>
        <p:spPr/>
        <p:txBody>
          <a:bodyPr/>
          <a:lstStyle/>
          <a:p>
            <a:r>
              <a:rPr lang="en-US" altLang="en-US" dirty="0" smtClean="0"/>
              <a:t>2. Processing critical elements of information. (continued)</a:t>
            </a:r>
          </a:p>
          <a:p>
            <a:endParaRPr lang="en-US" altLang="en-US" dirty="0" smtClean="0"/>
          </a:p>
          <a:p>
            <a:r>
              <a:rPr lang="en-US" altLang="en-US" dirty="0" smtClean="0"/>
              <a:t>The exercise on the previous few pages allowed us to demonstrate our </a:t>
            </a:r>
          </a:p>
          <a:p>
            <a:r>
              <a:rPr lang="en-US" altLang="en-US" dirty="0" smtClean="0"/>
              <a:t>processing of critical elements of information. However, this was a controlled, </a:t>
            </a:r>
          </a:p>
          <a:p>
            <a:r>
              <a:rPr lang="en-US" altLang="en-US" dirty="0" smtClean="0"/>
              <a:t>stress free demonstration. Let’s try another example with element(s) of </a:t>
            </a:r>
          </a:p>
          <a:p>
            <a:r>
              <a:rPr lang="en-US" altLang="en-US" dirty="0" smtClean="0"/>
              <a:t>stress added.</a:t>
            </a:r>
          </a:p>
          <a:p>
            <a:endParaRPr lang="en-US" altLang="en-US" dirty="0" smtClean="0"/>
          </a:p>
          <a:p>
            <a:r>
              <a:rPr lang="en-US" altLang="en-US" dirty="0" smtClean="0"/>
              <a:t>Read the following and solve on the sheet provided:</a:t>
            </a:r>
          </a:p>
          <a:p>
            <a:endParaRPr lang="en-US" alt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 Situational </a:t>
            </a:r>
            <a:r>
              <a:rPr lang="en-US" dirty="0" smtClean="0"/>
              <a:t>awareness is</a:t>
            </a:r>
            <a:r>
              <a:rPr lang="en-US" dirty="0" smtClean="0"/>
              <a:t>:  </a:t>
            </a:r>
            <a:endParaRPr lang="en-US" dirty="0"/>
          </a:p>
        </p:txBody>
      </p:sp>
      <p:sp>
        <p:nvSpPr>
          <p:cNvPr id="37891" name="Content Placeholder 2"/>
          <p:cNvSpPr>
            <a:spLocks noGrp="1"/>
          </p:cNvSpPr>
          <p:nvPr>
            <p:ph idx="1"/>
          </p:nvPr>
        </p:nvSpPr>
        <p:spPr/>
        <p:txBody>
          <a:bodyPr/>
          <a:lstStyle/>
          <a:p>
            <a:r>
              <a:rPr lang="en-US" altLang="en-US" dirty="0" smtClean="0"/>
              <a:t>2. Processing critical elements of information. (continued)</a:t>
            </a:r>
          </a:p>
          <a:p>
            <a:endParaRPr lang="en-US" altLang="en-US" dirty="0" smtClean="0"/>
          </a:p>
          <a:p>
            <a:r>
              <a:rPr lang="en-US" altLang="en-US" i="1" u="sng" dirty="0" smtClean="0">
                <a:solidFill>
                  <a:srgbClr val="008000"/>
                </a:solidFill>
              </a:rPr>
              <a:t>Alice, Brian, Carol, and David are on an outdoors team building course. They have to cross a bridge in 17 minutes. The bridge will collapse if there are more than two people on it at the same time. It is dark and it is too dangerous to cross the bridge without a torch. There is only one torch.</a:t>
            </a:r>
          </a:p>
          <a:p>
            <a:endParaRPr lang="en-US" altLang="en-US" i="1" u="sng" dirty="0" smtClean="0">
              <a:solidFill>
                <a:srgbClr val="008000"/>
              </a:solidFill>
            </a:endParaRPr>
          </a:p>
          <a:p>
            <a:r>
              <a:rPr lang="en-US" altLang="en-US" i="1" u="sng" dirty="0" smtClean="0">
                <a:solidFill>
                  <a:srgbClr val="008000"/>
                </a:solidFill>
              </a:rPr>
              <a:t>Alice can cross the bridge in 1 minute. The others are wounded or injured to varying degrees which means that it takes:</a:t>
            </a:r>
          </a:p>
          <a:p>
            <a:pPr>
              <a:buFont typeface="Arial" panose="020B0604020202020204" pitchFamily="34" charset="0"/>
              <a:buChar char="•"/>
            </a:pPr>
            <a:r>
              <a:rPr lang="en-US" altLang="en-US" i="1" u="sng" dirty="0" smtClean="0">
                <a:solidFill>
                  <a:srgbClr val="008000"/>
                </a:solidFill>
              </a:rPr>
              <a:t>Brian 2 minutes to cross the bridge;</a:t>
            </a:r>
          </a:p>
          <a:p>
            <a:pPr>
              <a:buFont typeface="Arial" panose="020B0604020202020204" pitchFamily="34" charset="0"/>
              <a:buChar char="•"/>
            </a:pPr>
            <a:r>
              <a:rPr lang="en-US" altLang="en-US" i="1" u="sng" dirty="0" smtClean="0">
                <a:solidFill>
                  <a:srgbClr val="008000"/>
                </a:solidFill>
              </a:rPr>
              <a:t>Carol 5 minutes to cross the bridge;</a:t>
            </a:r>
          </a:p>
          <a:p>
            <a:pPr>
              <a:buFont typeface="Arial" panose="020B0604020202020204" pitchFamily="34" charset="0"/>
              <a:buChar char="•"/>
            </a:pPr>
            <a:r>
              <a:rPr lang="en-US" altLang="en-US" i="1" u="sng" dirty="0" smtClean="0">
                <a:solidFill>
                  <a:srgbClr val="008000"/>
                </a:solidFill>
              </a:rPr>
              <a:t>David 10 minutes to cross the bridge.</a:t>
            </a:r>
          </a:p>
          <a:p>
            <a:endParaRPr lang="en-US" altLang="en-US" i="1" u="sng" dirty="0" smtClean="0">
              <a:solidFill>
                <a:srgbClr val="008000"/>
              </a:solidFill>
            </a:endParaRPr>
          </a:p>
          <a:p>
            <a:r>
              <a:rPr lang="en-US" altLang="en-US" i="1" u="sng" dirty="0" smtClean="0">
                <a:solidFill>
                  <a:srgbClr val="FFFFFF"/>
                </a:solidFill>
              </a:rPr>
              <a:t>If there is more than one person on the bridge, the bridge can only be crossed at the speed of the slowest person. How can they cross the bridge in 17 minutes?</a:t>
            </a:r>
          </a:p>
          <a:p>
            <a:endParaRPr lang="en-US" alt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  Situational </a:t>
            </a:r>
            <a:r>
              <a:rPr lang="en-US" dirty="0" smtClean="0"/>
              <a:t>awareness is</a:t>
            </a:r>
            <a:r>
              <a:rPr lang="en-US" dirty="0" smtClean="0"/>
              <a:t>: </a:t>
            </a:r>
            <a:endParaRPr lang="en-US" dirty="0"/>
          </a:p>
        </p:txBody>
      </p:sp>
      <p:sp>
        <p:nvSpPr>
          <p:cNvPr id="39939" name="Content Placeholder 2"/>
          <p:cNvSpPr>
            <a:spLocks noGrp="1"/>
          </p:cNvSpPr>
          <p:nvPr>
            <p:ph idx="1"/>
          </p:nvPr>
        </p:nvSpPr>
        <p:spPr/>
        <p:txBody>
          <a:bodyPr/>
          <a:lstStyle/>
          <a:p>
            <a:r>
              <a:rPr lang="en-US" altLang="en-US" dirty="0" smtClean="0"/>
              <a:t>2. Processing critical elements of information. (continued)</a:t>
            </a:r>
          </a:p>
          <a:p>
            <a:endParaRPr lang="en-US" altLang="en-US" dirty="0" smtClean="0"/>
          </a:p>
          <a:p>
            <a:endParaRPr lang="en-US" altLang="en-US" dirty="0" smtClean="0"/>
          </a:p>
          <a:p>
            <a:r>
              <a:rPr lang="en-US" altLang="en-US" dirty="0" smtClean="0">
                <a:solidFill>
                  <a:srgbClr val="FF0000"/>
                </a:solidFill>
              </a:rPr>
              <a:t>Solution to Crossing the Bridge</a:t>
            </a:r>
          </a:p>
          <a:p>
            <a:pPr>
              <a:buFont typeface="Arial" panose="020B0604020202020204" pitchFamily="34" charset="0"/>
              <a:buChar char="•"/>
            </a:pPr>
            <a:r>
              <a:rPr lang="en-US" altLang="en-US" dirty="0" smtClean="0">
                <a:solidFill>
                  <a:srgbClr val="FF0000"/>
                </a:solidFill>
              </a:rPr>
              <a:t>Alice (1 min) and Brian (2 min) cross the bridge (2 minutes)</a:t>
            </a:r>
          </a:p>
          <a:p>
            <a:pPr>
              <a:buFont typeface="Arial" panose="020B0604020202020204" pitchFamily="34" charset="0"/>
              <a:buChar char="•"/>
            </a:pPr>
            <a:r>
              <a:rPr lang="en-US" altLang="en-US" dirty="0" smtClean="0">
                <a:solidFill>
                  <a:srgbClr val="FF0000"/>
                </a:solidFill>
              </a:rPr>
              <a:t>Alice (1 min) takes the torch back to the other side (1 minute)</a:t>
            </a:r>
          </a:p>
          <a:p>
            <a:pPr>
              <a:buFont typeface="Arial" panose="020B0604020202020204" pitchFamily="34" charset="0"/>
              <a:buChar char="•"/>
            </a:pPr>
            <a:r>
              <a:rPr lang="en-US" altLang="en-US" dirty="0" smtClean="0">
                <a:solidFill>
                  <a:srgbClr val="FF0000"/>
                </a:solidFill>
              </a:rPr>
              <a:t>Carol (5 min) and David (10 min) cross the bridge (10 minutes)</a:t>
            </a:r>
          </a:p>
          <a:p>
            <a:pPr>
              <a:buFont typeface="Arial" panose="020B0604020202020204" pitchFamily="34" charset="0"/>
              <a:buChar char="•"/>
            </a:pPr>
            <a:r>
              <a:rPr lang="en-US" altLang="en-US" dirty="0" smtClean="0">
                <a:solidFill>
                  <a:srgbClr val="FF0000"/>
                </a:solidFill>
              </a:rPr>
              <a:t>Brian (2 min) takes the torch back to the other side (2 minutes)</a:t>
            </a:r>
          </a:p>
          <a:p>
            <a:pPr>
              <a:buFont typeface="Arial" panose="020B0604020202020204" pitchFamily="34" charset="0"/>
              <a:buChar char="•"/>
            </a:pPr>
            <a:r>
              <a:rPr lang="en-US" altLang="en-US" dirty="0" smtClean="0">
                <a:solidFill>
                  <a:srgbClr val="FF0000"/>
                </a:solidFill>
              </a:rPr>
              <a:t>Alice (1 min) and Brian (2 min) cross the bridge (2 minutes)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 Situation al </a:t>
            </a:r>
            <a:r>
              <a:rPr lang="en-US" dirty="0" smtClean="0"/>
              <a:t>awareness is:</a:t>
            </a:r>
            <a:endParaRPr lang="en-US" dirty="0"/>
          </a:p>
        </p:txBody>
      </p:sp>
      <p:sp>
        <p:nvSpPr>
          <p:cNvPr id="40963" name="Content Placeholder 2"/>
          <p:cNvSpPr>
            <a:spLocks noGrp="1"/>
          </p:cNvSpPr>
          <p:nvPr>
            <p:ph idx="1"/>
          </p:nvPr>
        </p:nvSpPr>
        <p:spPr/>
        <p:txBody>
          <a:bodyPr/>
          <a:lstStyle/>
          <a:p>
            <a:r>
              <a:rPr lang="en-US" altLang="en-US" dirty="0" smtClean="0"/>
              <a:t>2. Processing critical elements of information. (continued)</a:t>
            </a:r>
          </a:p>
          <a:p>
            <a:r>
              <a:rPr lang="en-US" altLang="en-US" dirty="0"/>
              <a:t>	</a:t>
            </a:r>
            <a:endParaRPr lang="en-US" altLang="en-US" dirty="0" smtClean="0"/>
          </a:p>
          <a:p>
            <a:endParaRPr lang="en-US" altLang="en-US" dirty="0"/>
          </a:p>
          <a:p>
            <a:pPr>
              <a:buFont typeface="Arial" panose="020B0604020202020204" pitchFamily="34" charset="0"/>
              <a:buChar char="•"/>
            </a:pPr>
            <a:r>
              <a:rPr lang="en-US" altLang="en-US" dirty="0" smtClean="0"/>
              <a:t>Did anyone find the find the answer in the allotted time?</a:t>
            </a:r>
          </a:p>
          <a:p>
            <a:endParaRPr lang="en-US" altLang="en-US" dirty="0"/>
          </a:p>
          <a:p>
            <a:pPr>
              <a:buFont typeface="Arial" panose="020B0604020202020204" pitchFamily="34" charset="0"/>
              <a:buChar char="•"/>
            </a:pPr>
            <a:r>
              <a:rPr lang="en-US" altLang="en-US" dirty="0" smtClean="0"/>
              <a:t>Why is this problem difficult?</a:t>
            </a:r>
          </a:p>
          <a:p>
            <a:endParaRPr lang="en-US" altLang="en-US" dirty="0"/>
          </a:p>
          <a:p>
            <a:endParaRPr lang="en-US" alt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Situational  </a:t>
            </a:r>
            <a:r>
              <a:rPr lang="en-US" dirty="0"/>
              <a:t>awareness is:</a:t>
            </a:r>
          </a:p>
        </p:txBody>
      </p:sp>
      <p:sp>
        <p:nvSpPr>
          <p:cNvPr id="3" name="Content Placeholder 2"/>
          <p:cNvSpPr>
            <a:spLocks noGrp="1"/>
          </p:cNvSpPr>
          <p:nvPr>
            <p:ph idx="1"/>
          </p:nvPr>
        </p:nvSpPr>
        <p:spPr/>
        <p:txBody>
          <a:bodyPr/>
          <a:lstStyle/>
          <a:p>
            <a:r>
              <a:rPr lang="en-US" altLang="en-US" dirty="0"/>
              <a:t>2. Processing critical elements of information. (continued)</a:t>
            </a:r>
          </a:p>
          <a:p>
            <a:r>
              <a:rPr lang="en-US" dirty="0" smtClean="0"/>
              <a:t> Please Take out a piece of paper and answer the following questions without taking your eyes off your paper</a:t>
            </a:r>
          </a:p>
          <a:p>
            <a:endParaRPr lang="en-US" dirty="0"/>
          </a:p>
          <a:p>
            <a:pPr>
              <a:buAutoNum type="arabicPeriod"/>
            </a:pPr>
            <a:r>
              <a:rPr lang="en-US" dirty="0" smtClean="0"/>
              <a:t>What Is the color of the walls?</a:t>
            </a:r>
          </a:p>
          <a:p>
            <a:pPr>
              <a:buAutoNum type="arabicPeriod"/>
            </a:pPr>
            <a:r>
              <a:rPr lang="en-US" dirty="0" smtClean="0"/>
              <a:t>How many lights are on the celling? </a:t>
            </a:r>
          </a:p>
          <a:p>
            <a:pPr>
              <a:buAutoNum type="arabicPeriod"/>
            </a:pPr>
            <a:r>
              <a:rPr lang="en-US" dirty="0" smtClean="0"/>
              <a:t>How many people are participating in this course?</a:t>
            </a:r>
          </a:p>
          <a:p>
            <a:pPr>
              <a:buAutoNum type="arabicPeriod"/>
            </a:pPr>
            <a:r>
              <a:rPr lang="en-US" dirty="0" smtClean="0"/>
              <a:t>Where is the nearest fire extinguisher?</a:t>
            </a:r>
          </a:p>
          <a:p>
            <a:pPr>
              <a:buAutoNum type="arabicPeriod"/>
            </a:pPr>
            <a:r>
              <a:rPr lang="en-US" dirty="0" smtClean="0"/>
              <a:t>Is there any markings or posters on the walls? If so what do they say?</a:t>
            </a:r>
          </a:p>
          <a:p>
            <a:pPr>
              <a:buAutoNum type="arabicPeriod"/>
            </a:pPr>
            <a:endParaRPr lang="en-US" dirty="0"/>
          </a:p>
        </p:txBody>
      </p:sp>
    </p:spTree>
    <p:extLst>
      <p:ext uri="{BB962C8B-B14F-4D97-AF65-F5344CB8AC3E}">
        <p14:creationId xmlns:p14="http://schemas.microsoft.com/office/powerpoint/2010/main" val="828928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Situational </a:t>
            </a:r>
            <a:r>
              <a:rPr lang="en-US" dirty="0" smtClean="0"/>
              <a:t> awareness  is</a:t>
            </a:r>
            <a:r>
              <a:rPr lang="en-US" dirty="0" smtClean="0"/>
              <a:t>:</a:t>
            </a:r>
            <a:endParaRPr lang="en-US" dirty="0"/>
          </a:p>
        </p:txBody>
      </p:sp>
      <p:sp>
        <p:nvSpPr>
          <p:cNvPr id="3" name="Content Placeholder 2"/>
          <p:cNvSpPr>
            <a:spLocks noGrp="1"/>
          </p:cNvSpPr>
          <p:nvPr>
            <p:ph idx="1"/>
          </p:nvPr>
        </p:nvSpPr>
        <p:spPr/>
        <p:txBody>
          <a:bodyPr/>
          <a:lstStyle/>
          <a:p>
            <a:r>
              <a:rPr lang="en-US" altLang="en-US" dirty="0"/>
              <a:t>2. Processing critical elements of information. (continued)</a:t>
            </a:r>
          </a:p>
          <a:p>
            <a:endParaRPr lang="en-US" dirty="0" smtClean="0"/>
          </a:p>
          <a:p>
            <a:pPr>
              <a:buFont typeface="Arial" panose="020B0604020202020204" pitchFamily="34" charset="0"/>
              <a:buChar char="•"/>
            </a:pPr>
            <a:r>
              <a:rPr lang="en-US" dirty="0" smtClean="0"/>
              <a:t>	Your mind is always gathering information,  but it also rejects information it deems unimportant. </a:t>
            </a:r>
          </a:p>
          <a:p>
            <a:endParaRPr lang="en-US" dirty="0"/>
          </a:p>
          <a:p>
            <a:pPr>
              <a:buFont typeface="Arial" panose="020B0604020202020204" pitchFamily="34" charset="0"/>
              <a:buChar char="•"/>
            </a:pPr>
            <a:r>
              <a:rPr lang="en-US" dirty="0" smtClean="0"/>
              <a:t>	The goal of this situational awareness training is to develop what your mind is retaining into what you need to identify as safe and unsafe atmospheres  </a:t>
            </a:r>
            <a:endParaRPr lang="en-US" dirty="0"/>
          </a:p>
        </p:txBody>
      </p:sp>
    </p:spTree>
    <p:extLst>
      <p:ext uri="{BB962C8B-B14F-4D97-AF65-F5344CB8AC3E}">
        <p14:creationId xmlns:p14="http://schemas.microsoft.com/office/powerpoint/2010/main" val="16032034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In this module, we will discuss:</a:t>
            </a:r>
            <a:endParaRPr lang="en-US" dirty="0"/>
          </a:p>
        </p:txBody>
      </p:sp>
      <p:sp>
        <p:nvSpPr>
          <p:cNvPr id="21507" name="Content Placeholder 2"/>
          <p:cNvSpPr>
            <a:spLocks noGrp="1"/>
          </p:cNvSpPr>
          <p:nvPr>
            <p:ph idx="1"/>
          </p:nvPr>
        </p:nvSpPr>
        <p:spPr/>
        <p:txBody>
          <a:bodyPr/>
          <a:lstStyle/>
          <a:p>
            <a:r>
              <a:rPr lang="en-US" altLang="en-US" dirty="0" smtClean="0"/>
              <a:t>What is Situational Awareness?</a:t>
            </a:r>
          </a:p>
          <a:p>
            <a:endParaRPr lang="en-US" altLang="en-US" dirty="0" smtClean="0"/>
          </a:p>
          <a:p>
            <a:r>
              <a:rPr lang="en-US" altLang="en-US" dirty="0" smtClean="0"/>
              <a:t>Decision Making During Potentially High-Stress Situations</a:t>
            </a:r>
          </a:p>
          <a:p>
            <a:endParaRPr lang="en-US" altLang="en-US" dirty="0" smtClean="0"/>
          </a:p>
          <a:p>
            <a:r>
              <a:rPr lang="en-US" altLang="en-US" dirty="0" smtClean="0"/>
              <a:t>Communication</a:t>
            </a:r>
          </a:p>
          <a:p>
            <a:endParaRPr lang="en-US" altLang="en-US" dirty="0" smtClean="0"/>
          </a:p>
          <a:p>
            <a:r>
              <a:rPr lang="en-US" altLang="en-US" dirty="0" smtClean="0"/>
              <a:t>Physical and Mental stress</a:t>
            </a:r>
          </a:p>
          <a:p>
            <a:endParaRPr lang="en-US" altLang="en-US" dirty="0" smtClean="0"/>
          </a:p>
          <a:p>
            <a:r>
              <a:rPr lang="en-US" altLang="en-US" dirty="0" smtClean="0"/>
              <a:t>Human Factors</a:t>
            </a:r>
          </a:p>
          <a:p>
            <a:endParaRPr lang="en-US" altLang="en-US" dirty="0" smtClean="0"/>
          </a:p>
          <a:p>
            <a:r>
              <a:rPr lang="en-US" altLang="en-US" dirty="0" smtClean="0"/>
              <a:t>Employee Rights and Responsibilities</a:t>
            </a:r>
          </a:p>
          <a:p>
            <a:endParaRPr lang="en-US" altLang="en-US" dirty="0" smtClean="0"/>
          </a:p>
          <a:p>
            <a:endParaRPr lang="en-US" alt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Situational </a:t>
            </a:r>
            <a:r>
              <a:rPr lang="en-US" dirty="0" smtClean="0"/>
              <a:t> awareness  </a:t>
            </a:r>
            <a:r>
              <a:rPr lang="en-US" dirty="0" smtClean="0"/>
              <a:t>is</a:t>
            </a:r>
            <a:r>
              <a:rPr lang="en-US" dirty="0" smtClean="0"/>
              <a:t>: </a:t>
            </a:r>
            <a:endParaRPr lang="en-US" dirty="0"/>
          </a:p>
        </p:txBody>
      </p:sp>
      <p:sp>
        <p:nvSpPr>
          <p:cNvPr id="3" name="Content Placeholder 2"/>
          <p:cNvSpPr>
            <a:spLocks noGrp="1"/>
          </p:cNvSpPr>
          <p:nvPr>
            <p:ph idx="1"/>
          </p:nvPr>
        </p:nvSpPr>
        <p:spPr/>
        <p:txBody>
          <a:bodyPr/>
          <a:lstStyle/>
          <a:p>
            <a:r>
              <a:rPr lang="en-US" altLang="en-US" dirty="0"/>
              <a:t>2. Processing critical elements of information. (continued</a:t>
            </a:r>
            <a:r>
              <a:rPr lang="en-US" altLang="en-US" dirty="0" smtClean="0"/>
              <a:t>)</a:t>
            </a:r>
          </a:p>
          <a:p>
            <a:endParaRPr lang="en-US" altLang="en-US" dirty="0"/>
          </a:p>
          <a:p>
            <a:pPr>
              <a:buFont typeface="Arial" panose="020B0604020202020204" pitchFamily="34" charset="0"/>
              <a:buChar char="•"/>
            </a:pPr>
            <a:r>
              <a:rPr lang="en-US" altLang="en-US" dirty="0" smtClean="0"/>
              <a:t>How </a:t>
            </a:r>
            <a:r>
              <a:rPr lang="en-US" altLang="en-US" dirty="0" smtClean="0"/>
              <a:t>do you develop good habits of what you perceive and retain what is  important?</a:t>
            </a:r>
          </a:p>
          <a:p>
            <a:pPr>
              <a:buFont typeface="Arial" panose="020B0604020202020204" pitchFamily="34" charset="0"/>
              <a:buChar char="•"/>
            </a:pPr>
            <a:endParaRPr lang="en-US" altLang="en-US" dirty="0"/>
          </a:p>
          <a:p>
            <a:pPr>
              <a:buFont typeface="Arial" panose="020B0604020202020204" pitchFamily="34" charset="0"/>
              <a:buChar char="•"/>
            </a:pPr>
            <a:endParaRPr lang="en-US" altLang="en-US" dirty="0" smtClean="0"/>
          </a:p>
          <a:p>
            <a:pPr>
              <a:buFont typeface="Arial" panose="020B0604020202020204" pitchFamily="34" charset="0"/>
              <a:buChar char="•"/>
            </a:pPr>
            <a:endParaRPr lang="en-US" altLang="en-US" dirty="0" smtClean="0"/>
          </a:p>
          <a:p>
            <a:pPr>
              <a:buFont typeface="Arial" panose="020B0604020202020204" pitchFamily="34" charset="0"/>
              <a:buChar char="•"/>
            </a:pPr>
            <a:endParaRPr lang="en-US" altLang="en-US" dirty="0"/>
          </a:p>
        </p:txBody>
      </p:sp>
      <p:pic>
        <p:nvPicPr>
          <p:cNvPr id="3074" name="Picture 2" descr="http://m.c.lnkd.licdn.com/mpr/mpr/p/5/005/07c/321/18fbab5.jpg" title="Photo - 2 divers in the water - We develop good habits by identifying the importance of certain variables and relating it to background knowledge that we already have retained, to dedicate that information into long term memory. ">
            <a:hlinkClick r:id="rId3"/>
          </p:cNvPr>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2236808" y="2675540"/>
            <a:ext cx="4543425" cy="2952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92573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Situational  awareness </a:t>
            </a:r>
            <a:r>
              <a:rPr lang="en-US" dirty="0" smtClean="0"/>
              <a:t>is:</a:t>
            </a:r>
            <a:endParaRPr lang="en-US" dirty="0"/>
          </a:p>
        </p:txBody>
      </p:sp>
      <p:sp>
        <p:nvSpPr>
          <p:cNvPr id="3" name="Content Placeholder 2"/>
          <p:cNvSpPr>
            <a:spLocks noGrp="1"/>
          </p:cNvSpPr>
          <p:nvPr>
            <p:ph idx="1"/>
          </p:nvPr>
        </p:nvSpPr>
        <p:spPr/>
        <p:txBody>
          <a:bodyPr/>
          <a:lstStyle/>
          <a:p>
            <a:r>
              <a:rPr lang="en-US" altLang="en-US" dirty="0"/>
              <a:t>2. Processing critical elements of information. (continued)</a:t>
            </a:r>
          </a:p>
          <a:p>
            <a:endParaRPr lang="en-US" dirty="0" smtClean="0"/>
          </a:p>
          <a:p>
            <a:pPr>
              <a:buFont typeface="Arial" panose="020B0604020202020204" pitchFamily="34" charset="0"/>
              <a:buChar char="•"/>
            </a:pPr>
            <a:r>
              <a:rPr lang="en-US" dirty="0" smtClean="0"/>
              <a:t>Training</a:t>
            </a:r>
          </a:p>
          <a:p>
            <a:pPr marL="0" indent="0"/>
            <a:r>
              <a:rPr lang="en-US" dirty="0"/>
              <a:t>	</a:t>
            </a:r>
            <a:r>
              <a:rPr lang="en-US" dirty="0" smtClean="0"/>
              <a:t>Know how to identify different safety hazards within the worksite,  and what could create a hazard in the future. Have it programed within your mind of what could happen…. </a:t>
            </a:r>
          </a:p>
          <a:p>
            <a:pPr marL="0" indent="0"/>
            <a:endParaRPr lang="en-US" dirty="0"/>
          </a:p>
          <a:p>
            <a:pPr marL="0" indent="0" algn="ctr"/>
            <a:r>
              <a:rPr lang="en-US" dirty="0"/>
              <a:t>T</a:t>
            </a:r>
            <a:r>
              <a:rPr lang="en-US" dirty="0" smtClean="0"/>
              <a:t>o know what needs to be identified as a hazard we need to look at:</a:t>
            </a:r>
          </a:p>
          <a:p>
            <a:pPr marL="285750" indent="-285750">
              <a:buFont typeface="Arial" panose="020B0604020202020204" pitchFamily="34" charset="0"/>
              <a:buChar char="•"/>
            </a:pPr>
            <a:r>
              <a:rPr lang="en-US" dirty="0" smtClean="0"/>
              <a:t>Past</a:t>
            </a:r>
          </a:p>
          <a:p>
            <a:pPr marL="285750" indent="-285750">
              <a:buFont typeface="Arial" panose="020B0604020202020204" pitchFamily="34" charset="0"/>
              <a:buChar char="•"/>
            </a:pPr>
            <a:r>
              <a:rPr lang="en-US" dirty="0" smtClean="0"/>
              <a:t>Present </a:t>
            </a:r>
          </a:p>
          <a:p>
            <a:pPr marL="285750" indent="-285750">
              <a:buFont typeface="Arial" panose="020B0604020202020204" pitchFamily="34" charset="0"/>
              <a:buChar char="•"/>
            </a:pPr>
            <a:r>
              <a:rPr lang="en-US" dirty="0" smtClean="0"/>
              <a:t>Future</a:t>
            </a:r>
            <a:endParaRPr lang="en-US" dirty="0"/>
          </a:p>
        </p:txBody>
      </p:sp>
    </p:spTree>
    <p:extLst>
      <p:ext uri="{BB962C8B-B14F-4D97-AF65-F5344CB8AC3E}">
        <p14:creationId xmlns:p14="http://schemas.microsoft.com/office/powerpoint/2010/main" val="36400424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Situational  awareness  </a:t>
            </a:r>
            <a:r>
              <a:rPr lang="en-US" dirty="0"/>
              <a:t>is:</a:t>
            </a:r>
          </a:p>
        </p:txBody>
      </p:sp>
      <p:sp>
        <p:nvSpPr>
          <p:cNvPr id="3" name="Content Placeholder 2"/>
          <p:cNvSpPr>
            <a:spLocks noGrp="1"/>
          </p:cNvSpPr>
          <p:nvPr>
            <p:ph idx="1"/>
          </p:nvPr>
        </p:nvSpPr>
        <p:spPr/>
        <p:txBody>
          <a:bodyPr/>
          <a:lstStyle/>
          <a:p>
            <a:pPr algn="ctr"/>
            <a:r>
              <a:rPr lang="en-US" dirty="0" smtClean="0"/>
              <a:t>Past</a:t>
            </a:r>
          </a:p>
          <a:p>
            <a:endParaRPr lang="en-US" dirty="0"/>
          </a:p>
          <a:p>
            <a:pPr algn="ctr"/>
            <a:r>
              <a:rPr lang="en-US" dirty="0" smtClean="0"/>
              <a:t>	What the given set of factors were in the past, and what the given outcome was.</a:t>
            </a:r>
          </a:p>
          <a:p>
            <a:endParaRPr lang="en-US" dirty="0" smtClean="0"/>
          </a:p>
          <a:p>
            <a:pPr>
              <a:buFont typeface="Arial" panose="020B0604020202020204" pitchFamily="34" charset="0"/>
              <a:buChar char="•"/>
            </a:pPr>
            <a:r>
              <a:rPr lang="en-US" dirty="0" smtClean="0"/>
              <a:t>If there had previously been an accident what were the variables that lead up to it and what could have been changed?</a:t>
            </a:r>
          </a:p>
          <a:p>
            <a:pPr>
              <a:buFont typeface="Arial" panose="020B0604020202020204" pitchFamily="34" charset="0"/>
              <a:buChar char="•"/>
            </a:pPr>
            <a:r>
              <a:rPr lang="en-US" dirty="0" smtClean="0"/>
              <a:t>What areas of the site pose the biggest risk?</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31405333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Situational  awareness </a:t>
            </a:r>
            <a:r>
              <a:rPr lang="en-US" dirty="0"/>
              <a:t>is:</a:t>
            </a:r>
          </a:p>
        </p:txBody>
      </p:sp>
      <p:sp>
        <p:nvSpPr>
          <p:cNvPr id="3" name="Content Placeholder 2"/>
          <p:cNvSpPr>
            <a:spLocks noGrp="1"/>
          </p:cNvSpPr>
          <p:nvPr>
            <p:ph idx="1"/>
          </p:nvPr>
        </p:nvSpPr>
        <p:spPr/>
        <p:txBody>
          <a:bodyPr/>
          <a:lstStyle/>
          <a:p>
            <a:pPr algn="ctr"/>
            <a:r>
              <a:rPr lang="en-US" dirty="0" smtClean="0"/>
              <a:t>Present</a:t>
            </a:r>
          </a:p>
          <a:p>
            <a:pPr algn="ctr"/>
            <a:endParaRPr lang="en-US" dirty="0"/>
          </a:p>
          <a:p>
            <a:pPr algn="ctr"/>
            <a:r>
              <a:rPr lang="en-US" dirty="0" smtClean="0"/>
              <a:t>Are there variables in the workplace now that could potentially damage an individual</a:t>
            </a:r>
          </a:p>
          <a:p>
            <a:pPr algn="ctr"/>
            <a:endParaRPr lang="en-US" dirty="0"/>
          </a:p>
          <a:p>
            <a:pPr>
              <a:buFont typeface="Arial" panose="020B0604020202020204" pitchFamily="34" charset="0"/>
              <a:buChar char="•"/>
            </a:pPr>
            <a:r>
              <a:rPr lang="en-US" dirty="0" smtClean="0"/>
              <a:t>Is everyone following work safe practices?</a:t>
            </a:r>
          </a:p>
          <a:p>
            <a:pPr>
              <a:buFont typeface="Arial" panose="020B0604020202020204" pitchFamily="34" charset="0"/>
              <a:buChar char="•"/>
            </a:pPr>
            <a:r>
              <a:rPr lang="en-US" dirty="0" smtClean="0"/>
              <a:t>Has all the equipment been properly inspected &amp; maintained?</a:t>
            </a:r>
          </a:p>
          <a:p>
            <a:pPr>
              <a:buFont typeface="Arial" panose="020B0604020202020204" pitchFamily="34" charset="0"/>
              <a:buChar char="•"/>
            </a:pPr>
            <a:r>
              <a:rPr lang="en-US" dirty="0" smtClean="0"/>
              <a:t>Is appropriate PPE being worn and worn correctly?</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3035946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Situational </a:t>
            </a:r>
            <a:r>
              <a:rPr lang="en-US" dirty="0" smtClean="0"/>
              <a:t> awareness  is:  </a:t>
            </a:r>
            <a:endParaRPr lang="en-US" dirty="0"/>
          </a:p>
        </p:txBody>
      </p:sp>
      <p:sp>
        <p:nvSpPr>
          <p:cNvPr id="3" name="Content Placeholder 2"/>
          <p:cNvSpPr>
            <a:spLocks noGrp="1"/>
          </p:cNvSpPr>
          <p:nvPr>
            <p:ph idx="1"/>
          </p:nvPr>
        </p:nvSpPr>
        <p:spPr/>
        <p:txBody>
          <a:bodyPr/>
          <a:lstStyle/>
          <a:p>
            <a:pPr algn="ctr"/>
            <a:r>
              <a:rPr lang="en-US" dirty="0" smtClean="0"/>
              <a:t>Future</a:t>
            </a:r>
          </a:p>
          <a:p>
            <a:pPr algn="ctr"/>
            <a:endParaRPr lang="en-US" dirty="0"/>
          </a:p>
          <a:p>
            <a:pPr algn="ctr"/>
            <a:r>
              <a:rPr lang="en-US" dirty="0" smtClean="0"/>
              <a:t>Given the set of factors right now could they develop into a hazard into the future?</a:t>
            </a:r>
          </a:p>
          <a:p>
            <a:pPr algn="ctr"/>
            <a:endParaRPr lang="en-US" dirty="0"/>
          </a:p>
          <a:p>
            <a:pPr>
              <a:buFont typeface="Arial" panose="020B0604020202020204" pitchFamily="34" charset="0"/>
              <a:buChar char="•"/>
            </a:pPr>
            <a:r>
              <a:rPr lang="en-US" dirty="0" smtClean="0"/>
              <a:t>What Could Happen?</a:t>
            </a:r>
          </a:p>
          <a:p>
            <a:pPr>
              <a:buFont typeface="Arial" panose="020B0604020202020204" pitchFamily="34" charset="0"/>
              <a:buChar char="•"/>
            </a:pPr>
            <a:r>
              <a:rPr lang="en-US" dirty="0" smtClean="0"/>
              <a:t>What variables are changing into a hazard?</a:t>
            </a:r>
          </a:p>
          <a:p>
            <a:pPr>
              <a:buFont typeface="Arial" panose="020B0604020202020204" pitchFamily="34" charset="0"/>
              <a:buChar char="•"/>
            </a:pPr>
            <a:r>
              <a:rPr lang="en-US" dirty="0" smtClean="0"/>
              <a:t>How do I protect from future hazards?</a:t>
            </a:r>
          </a:p>
          <a:p>
            <a:pPr>
              <a:buFont typeface="Arial" panose="020B0604020202020204" pitchFamily="34" charset="0"/>
              <a:buChar char="•"/>
            </a:pPr>
            <a:endParaRPr lang="en-US" dirty="0" smtClean="0"/>
          </a:p>
          <a:p>
            <a:pPr>
              <a:buFont typeface="Arial" panose="020B0604020202020204" pitchFamily="34" charset="0"/>
              <a:buChar char="•"/>
            </a:pPr>
            <a:endParaRPr lang="en-US" dirty="0" smtClean="0"/>
          </a:p>
          <a:p>
            <a:pPr>
              <a:buFont typeface="Arial" panose="020B0604020202020204" pitchFamily="34" charset="0"/>
              <a:buChar char="•"/>
            </a:pPr>
            <a:endParaRPr lang="en-US" dirty="0"/>
          </a:p>
        </p:txBody>
      </p:sp>
    </p:spTree>
    <p:extLst>
      <p:ext uri="{BB962C8B-B14F-4D97-AF65-F5344CB8AC3E}">
        <p14:creationId xmlns:p14="http://schemas.microsoft.com/office/powerpoint/2010/main" val="3911196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3948" y="365125"/>
            <a:ext cx="6849952" cy="549275"/>
          </a:xfrm>
        </p:spPr>
        <p:txBody>
          <a:bodyPr/>
          <a:lstStyle/>
          <a:p>
            <a:r>
              <a:rPr lang="en-US" dirty="0" smtClean="0"/>
              <a:t>  Situational  awareness  is</a:t>
            </a:r>
            <a:r>
              <a:rPr lang="en-US" dirty="0"/>
              <a:t>:</a:t>
            </a:r>
          </a:p>
        </p:txBody>
      </p:sp>
      <p:pic>
        <p:nvPicPr>
          <p:cNvPr id="3074" name="Picture 2" descr="C:\Users\drobertson\Pictures\www.officeclips.com.jpg" title="Image of the video"/>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182969" y="1537818"/>
            <a:ext cx="4572000" cy="257175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493948" y="4356784"/>
            <a:ext cx="6143223" cy="369332"/>
          </a:xfrm>
          <a:prstGeom prst="rect">
            <a:avLst/>
          </a:prstGeom>
        </p:spPr>
        <p:txBody>
          <a:bodyPr wrap="square">
            <a:spAutoFit/>
          </a:bodyPr>
          <a:lstStyle/>
          <a:p>
            <a:r>
              <a:rPr lang="en-US" dirty="0"/>
              <a:t>https://</a:t>
            </a:r>
            <a:r>
              <a:rPr lang="en-US" dirty="0">
                <a:hlinkClick r:id="rId4" tooltip="Video Clip image"/>
              </a:rPr>
              <a:t>www.youtube.com/watch?v=cG07DqewQN0</a:t>
            </a:r>
            <a:endParaRPr lang="en-US" dirty="0"/>
          </a:p>
        </p:txBody>
      </p:sp>
    </p:spTree>
    <p:extLst>
      <p:ext uri="{BB962C8B-B14F-4D97-AF65-F5344CB8AC3E}">
        <p14:creationId xmlns:p14="http://schemas.microsoft.com/office/powerpoint/2010/main" val="21940448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r>
              <a:rPr lang="en-US" dirty="0"/>
              <a:t>Comprehension of critical information</a:t>
            </a:r>
          </a:p>
        </p:txBody>
      </p:sp>
      <p:sp>
        <p:nvSpPr>
          <p:cNvPr id="3" name="Title 2"/>
          <p:cNvSpPr>
            <a:spLocks noGrp="1"/>
          </p:cNvSpPr>
          <p:nvPr>
            <p:ph type="title"/>
          </p:nvPr>
        </p:nvSpPr>
        <p:spPr>
          <a:xfrm rot="19140000">
            <a:off x="972559" y="2077941"/>
            <a:ext cx="5212080" cy="517438"/>
          </a:xfrm>
        </p:spPr>
        <p:txBody>
          <a:bodyPr/>
          <a:lstStyle/>
          <a:p>
            <a:r>
              <a:rPr lang="en-US" sz="1800" dirty="0"/>
              <a:t>Comprehension of critical </a:t>
            </a:r>
            <a:r>
              <a:rPr lang="en-US" sz="1800" dirty="0" smtClean="0"/>
              <a:t>information</a:t>
            </a:r>
            <a:endParaRPr lang="en-US" sz="1800" dirty="0"/>
          </a:p>
        </p:txBody>
      </p:sp>
    </p:spTree>
    <p:extLst>
      <p:ext uri="{BB962C8B-B14F-4D97-AF65-F5344CB8AC3E}">
        <p14:creationId xmlns:p14="http://schemas.microsoft.com/office/powerpoint/2010/main" val="8455448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Situational  awareness is: </a:t>
            </a:r>
            <a:endParaRPr lang="en-US" dirty="0"/>
          </a:p>
        </p:txBody>
      </p:sp>
      <p:sp>
        <p:nvSpPr>
          <p:cNvPr id="3" name="Content Placeholder 2"/>
          <p:cNvSpPr>
            <a:spLocks noGrp="1"/>
          </p:cNvSpPr>
          <p:nvPr>
            <p:ph idx="1"/>
          </p:nvPr>
        </p:nvSpPr>
        <p:spPr/>
        <p:txBody>
          <a:bodyPr/>
          <a:lstStyle/>
          <a:p>
            <a:r>
              <a:rPr lang="en-US" dirty="0" smtClean="0"/>
              <a:t>3. Comprehending the critical elements of information</a:t>
            </a:r>
          </a:p>
          <a:p>
            <a:endParaRPr lang="en-US" dirty="0"/>
          </a:p>
          <a:p>
            <a:pPr algn="ctr"/>
            <a:r>
              <a:rPr lang="en-US" dirty="0" smtClean="0"/>
              <a:t>	Identifying what is ACCUALLY happening </a:t>
            </a:r>
          </a:p>
          <a:p>
            <a:endParaRPr lang="en-US" dirty="0" smtClean="0"/>
          </a:p>
          <a:p>
            <a:pPr>
              <a:buFont typeface="Arial" panose="020B0604020202020204" pitchFamily="34" charset="0"/>
              <a:buChar char="•"/>
            </a:pPr>
            <a:r>
              <a:rPr lang="en-US" dirty="0" smtClean="0"/>
              <a:t>	Just because it looks like the work practice is safe doesn’t mean it really is.  Stress along </a:t>
            </a:r>
            <a:r>
              <a:rPr lang="en-US" dirty="0"/>
              <a:t>with </a:t>
            </a:r>
            <a:r>
              <a:rPr lang="en-US" dirty="0" smtClean="0"/>
              <a:t>changing conditions constantly interfere with Perception. </a:t>
            </a:r>
          </a:p>
          <a:p>
            <a:pPr>
              <a:buFont typeface="Arial" panose="020B0604020202020204" pitchFamily="34" charset="0"/>
              <a:buChar char="•"/>
            </a:pPr>
            <a:r>
              <a:rPr lang="en-US" dirty="0" smtClean="0"/>
              <a:t>	We use our background knowledge and apply it to every day life, from that we might gain a misconceived notion about what’s really going on.</a:t>
            </a:r>
            <a:endParaRPr lang="en-US" dirty="0"/>
          </a:p>
        </p:txBody>
      </p:sp>
    </p:spTree>
    <p:extLst>
      <p:ext uri="{BB962C8B-B14F-4D97-AF65-F5344CB8AC3E}">
        <p14:creationId xmlns:p14="http://schemas.microsoft.com/office/powerpoint/2010/main" val="217798642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Situational </a:t>
            </a:r>
            <a:r>
              <a:rPr lang="en-US" dirty="0" smtClean="0"/>
              <a:t> awareness  is:   </a:t>
            </a:r>
            <a:endParaRPr lang="en-US" dirty="0"/>
          </a:p>
        </p:txBody>
      </p:sp>
      <p:sp>
        <p:nvSpPr>
          <p:cNvPr id="3" name="Content Placeholder 2"/>
          <p:cNvSpPr>
            <a:spLocks noGrp="1"/>
          </p:cNvSpPr>
          <p:nvPr>
            <p:ph idx="1"/>
          </p:nvPr>
        </p:nvSpPr>
        <p:spPr/>
        <p:txBody>
          <a:bodyPr/>
          <a:lstStyle/>
          <a:p>
            <a:r>
              <a:rPr lang="en-US" dirty="0"/>
              <a:t>3. Comprehending the critical elements of </a:t>
            </a:r>
            <a:r>
              <a:rPr lang="en-US" dirty="0" smtClean="0"/>
              <a:t>information (continued)</a:t>
            </a:r>
            <a:endParaRPr lang="en-US" dirty="0"/>
          </a:p>
          <a:p>
            <a:endParaRPr lang="en-US" dirty="0" smtClean="0"/>
          </a:p>
          <a:p>
            <a:pPr>
              <a:buFont typeface="Arial" panose="020B0604020202020204" pitchFamily="34" charset="0"/>
              <a:buChar char="•"/>
            </a:pPr>
            <a:r>
              <a:rPr lang="en-US" dirty="0" smtClean="0"/>
              <a:t>To know and understand the information, we need to chunk information in a way your brain references other information</a:t>
            </a:r>
          </a:p>
          <a:p>
            <a:pPr>
              <a:buFont typeface="Arial" panose="020B0604020202020204" pitchFamily="34" charset="0"/>
              <a:buChar char="•"/>
            </a:pPr>
            <a:endParaRPr lang="en-US" dirty="0"/>
          </a:p>
          <a:p>
            <a:pPr>
              <a:buFont typeface="Arial" panose="020B0604020202020204" pitchFamily="34" charset="0"/>
              <a:buChar char="•"/>
            </a:pPr>
            <a:r>
              <a:rPr lang="en-US" dirty="0" smtClean="0"/>
              <a:t>We chunk information we gain into SCHEMA.  The goal is to train yourself to store and reference this information later on to identify hazards</a:t>
            </a:r>
          </a:p>
          <a:p>
            <a:pPr>
              <a:buFont typeface="Arial" panose="020B0604020202020204" pitchFamily="34" charset="0"/>
              <a:buChar char="•"/>
            </a:pPr>
            <a:endParaRPr lang="en-US" dirty="0"/>
          </a:p>
          <a:p>
            <a:pPr>
              <a:buFont typeface="Arial" panose="020B0604020202020204" pitchFamily="34" charset="0"/>
              <a:buChar char="•"/>
            </a:pPr>
            <a:endParaRPr lang="en-US" dirty="0" smtClean="0"/>
          </a:p>
          <a:p>
            <a:endParaRPr lang="en-US" dirty="0"/>
          </a:p>
        </p:txBody>
      </p:sp>
      <p:pic>
        <p:nvPicPr>
          <p:cNvPr id="1026" name="Picture 2" descr="http://cognitivepsyc.tripod.com/sitebuildercontent/sitebuilderpictures/erinscartioon.jpg" title="cartoon - We tend to be able to remember faster and more accurately if we “Chunk” information into groups and are able to reference that information in our minds later.  If we have no information to reference to the new variable chances are we will not retain the information in the long run. ">
            <a:hlinkClick r:id="rId3"/>
          </p:cNvPr>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2565400" y="3408363"/>
            <a:ext cx="3448050" cy="2914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14455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Situational  awareness  is</a:t>
            </a:r>
            <a:r>
              <a:rPr lang="en-US" dirty="0"/>
              <a:t>:</a:t>
            </a:r>
          </a:p>
        </p:txBody>
      </p:sp>
      <p:sp>
        <p:nvSpPr>
          <p:cNvPr id="3" name="Content Placeholder 2"/>
          <p:cNvSpPr>
            <a:spLocks noGrp="1"/>
          </p:cNvSpPr>
          <p:nvPr>
            <p:ph idx="1"/>
          </p:nvPr>
        </p:nvSpPr>
        <p:spPr/>
        <p:txBody>
          <a:bodyPr/>
          <a:lstStyle/>
          <a:p>
            <a:r>
              <a:rPr lang="en-US" dirty="0"/>
              <a:t>3. Comprehending the critical elements of </a:t>
            </a:r>
            <a:r>
              <a:rPr lang="en-US" dirty="0" smtClean="0"/>
              <a:t>information (continued)</a:t>
            </a:r>
            <a:endParaRPr lang="en-US" dirty="0"/>
          </a:p>
          <a:p>
            <a:endParaRPr lang="en-US" dirty="0" smtClean="0"/>
          </a:p>
          <a:p>
            <a:r>
              <a:rPr lang="en-US" dirty="0"/>
              <a:t>	</a:t>
            </a:r>
            <a:r>
              <a:rPr lang="en-US" dirty="0" smtClean="0"/>
              <a:t>We don’t always know what is happening in our environment.  We might believe we do, but our judgements are often clouded from too much information.  So we counter some of the interfering with filtering.</a:t>
            </a:r>
          </a:p>
          <a:p>
            <a:endParaRPr lang="en-US" dirty="0" smtClean="0"/>
          </a:p>
          <a:p>
            <a:pPr>
              <a:buFont typeface="Arial" panose="020B0604020202020204" pitchFamily="34" charset="0"/>
              <a:buChar char="•"/>
            </a:pPr>
            <a:r>
              <a:rPr lang="en-US" dirty="0" smtClean="0"/>
              <a:t>Information Filtering- taking out all the information that isn’t relevant to your situation</a:t>
            </a:r>
          </a:p>
          <a:p>
            <a:endParaRPr lang="en-US" dirty="0"/>
          </a:p>
          <a:p>
            <a:r>
              <a:rPr lang="en-US" dirty="0" smtClean="0"/>
              <a:t>	</a:t>
            </a:r>
            <a:endParaRPr lang="en-US" dirty="0"/>
          </a:p>
        </p:txBody>
      </p:sp>
    </p:spTree>
    <p:extLst>
      <p:ext uri="{BB962C8B-B14F-4D97-AF65-F5344CB8AC3E}">
        <p14:creationId xmlns:p14="http://schemas.microsoft.com/office/powerpoint/2010/main" val="14512132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Content Placeholder 4"/>
          <p:cNvSpPr>
            <a:spLocks noGrp="1"/>
          </p:cNvSpPr>
          <p:nvPr>
            <p:ph idx="1"/>
          </p:nvPr>
        </p:nvSpPr>
        <p:spPr>
          <a:xfrm>
            <a:off x="4749800" y="2619375"/>
            <a:ext cx="3806825" cy="3324225"/>
          </a:xfrm>
        </p:spPr>
        <p:txBody>
          <a:bodyPr/>
          <a:lstStyle/>
          <a:p>
            <a:r>
              <a:rPr lang="en-US" altLang="en-US" sz="4400" dirty="0" smtClean="0"/>
              <a:t>  What is Situational Awareness?</a:t>
            </a:r>
          </a:p>
        </p:txBody>
      </p:sp>
      <p:sp>
        <p:nvSpPr>
          <p:cNvPr id="2" name="Title 1"/>
          <p:cNvSpPr>
            <a:spLocks noGrp="1"/>
          </p:cNvSpPr>
          <p:nvPr>
            <p:ph type="title"/>
          </p:nvPr>
        </p:nvSpPr>
        <p:spPr>
          <a:xfrm rot="19140000">
            <a:off x="972705" y="2078330"/>
            <a:ext cx="5212080" cy="516994"/>
          </a:xfrm>
        </p:spPr>
        <p:txBody>
          <a:bodyPr/>
          <a:lstStyle/>
          <a:p>
            <a:r>
              <a:rPr lang="en-US" sz="2400" dirty="0" smtClean="0"/>
              <a:t>What is Situational Awareness?</a:t>
            </a:r>
            <a:endParaRPr lang="en-US" sz="24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Situational </a:t>
            </a:r>
            <a:r>
              <a:rPr lang="en-US" dirty="0" smtClean="0"/>
              <a:t>  awareness   Is:</a:t>
            </a:r>
            <a:endParaRPr lang="en-US" dirty="0"/>
          </a:p>
        </p:txBody>
      </p:sp>
      <p:sp>
        <p:nvSpPr>
          <p:cNvPr id="3" name="Content Placeholder 2"/>
          <p:cNvSpPr>
            <a:spLocks noGrp="1"/>
          </p:cNvSpPr>
          <p:nvPr>
            <p:ph idx="1"/>
          </p:nvPr>
        </p:nvSpPr>
        <p:spPr/>
        <p:txBody>
          <a:bodyPr/>
          <a:lstStyle/>
          <a:p>
            <a:r>
              <a:rPr lang="en-US" dirty="0"/>
              <a:t>3. Comprehending the critical elements of </a:t>
            </a:r>
            <a:r>
              <a:rPr lang="en-US" dirty="0" smtClean="0"/>
              <a:t>information (</a:t>
            </a:r>
            <a:r>
              <a:rPr lang="en-US" dirty="0"/>
              <a:t>c</a:t>
            </a:r>
            <a:r>
              <a:rPr lang="en-US" dirty="0" smtClean="0"/>
              <a:t>ontinued)</a:t>
            </a:r>
            <a:endParaRPr lang="en-US" dirty="0"/>
          </a:p>
          <a:p>
            <a:endParaRPr lang="en-US" dirty="0" smtClean="0"/>
          </a:p>
          <a:p>
            <a:pPr algn="ctr"/>
            <a:r>
              <a:rPr lang="en-US" dirty="0" smtClean="0"/>
              <a:t>	Identifying what COULD happen with the given set of factors</a:t>
            </a:r>
          </a:p>
          <a:p>
            <a:endParaRPr lang="en-US" dirty="0"/>
          </a:p>
          <a:p>
            <a:pPr>
              <a:buFont typeface="Arial" panose="020B0604020202020204" pitchFamily="34" charset="0"/>
              <a:buChar char="•"/>
            </a:pPr>
            <a:r>
              <a:rPr lang="en-US" dirty="0" smtClean="0"/>
              <a:t>	You need to identify if the set of factors change “could a accident happen?”  if the given set of factors can cause hazardous conditions what could be changed to make the site safe?</a:t>
            </a:r>
            <a:endParaRPr lang="en-US" dirty="0"/>
          </a:p>
        </p:txBody>
      </p:sp>
    </p:spTree>
    <p:extLst>
      <p:ext uri="{BB962C8B-B14F-4D97-AF65-F5344CB8AC3E}">
        <p14:creationId xmlns:p14="http://schemas.microsoft.com/office/powerpoint/2010/main" val="211910255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Situational   awareness </a:t>
            </a:r>
            <a:r>
              <a:rPr lang="en-US" dirty="0"/>
              <a:t>is:</a:t>
            </a:r>
          </a:p>
        </p:txBody>
      </p:sp>
      <p:sp>
        <p:nvSpPr>
          <p:cNvPr id="3" name="Content Placeholder 2"/>
          <p:cNvSpPr>
            <a:spLocks noGrp="1"/>
          </p:cNvSpPr>
          <p:nvPr>
            <p:ph idx="1"/>
          </p:nvPr>
        </p:nvSpPr>
        <p:spPr/>
        <p:txBody>
          <a:bodyPr/>
          <a:lstStyle/>
          <a:p>
            <a:r>
              <a:rPr lang="en-US" dirty="0" smtClean="0"/>
              <a:t>What Could Happen?</a:t>
            </a:r>
            <a:endParaRPr lang="en-US" dirty="0"/>
          </a:p>
        </p:txBody>
      </p:sp>
      <p:pic>
        <p:nvPicPr>
          <p:cNvPr id="2050" name="Picture 2" descr="http://cdn.theatlantic.com/static/mt/assets/the_daily_dish/images/2009/01/14/unicycle.jpg" title="Photo - man on a unicycle in a meat handling facility - discuss hazards on the jobsite, minimizing risk, change of unsafe work culture">
            <a:hlinkClick r:id="rId3"/>
          </p:cNvPr>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1865313" y="1554867"/>
            <a:ext cx="4762500" cy="32099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85614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Situational   </a:t>
            </a:r>
            <a:r>
              <a:rPr lang="en-US" dirty="0"/>
              <a:t>awareness </a:t>
            </a:r>
            <a:r>
              <a:rPr lang="en-US" dirty="0" smtClean="0"/>
              <a:t> is</a:t>
            </a:r>
            <a:r>
              <a:rPr lang="en-US" dirty="0" smtClean="0"/>
              <a:t>:</a:t>
            </a:r>
            <a:endParaRPr lang="en-US" dirty="0"/>
          </a:p>
        </p:txBody>
      </p:sp>
      <p:sp>
        <p:nvSpPr>
          <p:cNvPr id="3" name="Content Placeholder 2"/>
          <p:cNvSpPr>
            <a:spLocks noGrp="1"/>
          </p:cNvSpPr>
          <p:nvPr>
            <p:ph idx="1"/>
          </p:nvPr>
        </p:nvSpPr>
        <p:spPr/>
        <p:txBody>
          <a:bodyPr/>
          <a:lstStyle/>
          <a:p>
            <a:r>
              <a:rPr lang="en-US" dirty="0"/>
              <a:t>3. Comprehending the critical elements of </a:t>
            </a:r>
            <a:r>
              <a:rPr lang="en-US" dirty="0" smtClean="0"/>
              <a:t>information (continued)</a:t>
            </a:r>
            <a:endParaRPr lang="en-US" dirty="0"/>
          </a:p>
          <a:p>
            <a:endParaRPr lang="en-US" dirty="0" smtClean="0"/>
          </a:p>
          <a:p>
            <a:pPr algn="ctr"/>
            <a:r>
              <a:rPr lang="en-US" dirty="0"/>
              <a:t>	</a:t>
            </a:r>
            <a:r>
              <a:rPr lang="en-US" dirty="0" smtClean="0"/>
              <a:t>Predicting how the given factors will change over time.</a:t>
            </a:r>
          </a:p>
          <a:p>
            <a:endParaRPr lang="en-US" dirty="0"/>
          </a:p>
          <a:p>
            <a:pPr marL="801688" lvl="4" indent="-285750">
              <a:buFont typeface="Arial" panose="020B0604020202020204" pitchFamily="34" charset="0"/>
              <a:buChar char="•"/>
            </a:pPr>
            <a:r>
              <a:rPr lang="en-US" dirty="0" smtClean="0"/>
              <a:t>Human</a:t>
            </a:r>
          </a:p>
          <a:p>
            <a:pPr marL="801688" lvl="4" indent="-285750">
              <a:buFont typeface="Arial" panose="020B0604020202020204" pitchFamily="34" charset="0"/>
              <a:buChar char="•"/>
            </a:pPr>
            <a:r>
              <a:rPr lang="en-US" dirty="0" smtClean="0"/>
              <a:t>Equipment </a:t>
            </a:r>
          </a:p>
          <a:p>
            <a:pPr marL="801688" lvl="4" indent="-285750">
              <a:buFont typeface="Arial" panose="020B0604020202020204" pitchFamily="34" charset="0"/>
              <a:buChar char="•"/>
            </a:pPr>
            <a:r>
              <a:rPr lang="en-US" dirty="0" smtClean="0"/>
              <a:t>Weather</a:t>
            </a:r>
          </a:p>
          <a:p>
            <a:pPr marL="801688" lvl="4" indent="-285750">
              <a:buFont typeface="Arial" panose="020B0604020202020204" pitchFamily="34" charset="0"/>
              <a:buChar char="•"/>
            </a:pPr>
            <a:r>
              <a:rPr lang="en-US" dirty="0" smtClean="0"/>
              <a:t>Chemicals</a:t>
            </a:r>
          </a:p>
          <a:p>
            <a:pPr marL="801688" lvl="4" indent="-285750">
              <a:buFont typeface="Arial" panose="020B0604020202020204" pitchFamily="34" charset="0"/>
              <a:buChar char="•"/>
            </a:pPr>
            <a:r>
              <a:rPr lang="en-US" dirty="0" smtClean="0"/>
              <a:t>Electronics</a:t>
            </a:r>
          </a:p>
          <a:p>
            <a:pPr marL="801688" lvl="4" indent="-285750">
              <a:buFont typeface="Arial" panose="020B0604020202020204" pitchFamily="34" charset="0"/>
              <a:buChar char="•"/>
            </a:pPr>
            <a:r>
              <a:rPr lang="en-US" dirty="0" smtClean="0"/>
              <a:t>Many Many more…</a:t>
            </a:r>
          </a:p>
          <a:p>
            <a:pPr marL="515938" lvl="4" indent="0">
              <a:buNone/>
            </a:pPr>
            <a:endParaRPr lang="en-US" dirty="0"/>
          </a:p>
          <a:p>
            <a:pPr marL="515938" lvl="4" indent="0">
              <a:buNone/>
            </a:pPr>
            <a:r>
              <a:rPr lang="en-US" dirty="0" smtClean="0"/>
              <a:t>We are all Human and all make mistakes, don’t let your mistakes cost a life.</a:t>
            </a:r>
            <a:endParaRPr lang="en-US" dirty="0"/>
          </a:p>
        </p:txBody>
      </p:sp>
    </p:spTree>
    <p:extLst>
      <p:ext uri="{BB962C8B-B14F-4D97-AF65-F5344CB8AC3E}">
        <p14:creationId xmlns:p14="http://schemas.microsoft.com/office/powerpoint/2010/main" val="226929860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Situational   </a:t>
            </a:r>
            <a:r>
              <a:rPr lang="en-US" dirty="0"/>
              <a:t>awareness is:</a:t>
            </a:r>
          </a:p>
        </p:txBody>
      </p:sp>
      <p:sp>
        <p:nvSpPr>
          <p:cNvPr id="3" name="Content Placeholder 2"/>
          <p:cNvSpPr>
            <a:spLocks noGrp="1"/>
          </p:cNvSpPr>
          <p:nvPr>
            <p:ph idx="1"/>
          </p:nvPr>
        </p:nvSpPr>
        <p:spPr/>
        <p:txBody>
          <a:bodyPr/>
          <a:lstStyle/>
          <a:p>
            <a:r>
              <a:rPr lang="en-US" dirty="0"/>
              <a:t>3. Comprehending the critical elements of </a:t>
            </a:r>
            <a:r>
              <a:rPr lang="en-US" dirty="0" smtClean="0"/>
              <a:t>information (continued)</a:t>
            </a:r>
            <a:endParaRPr lang="en-US" dirty="0"/>
          </a:p>
          <a:p>
            <a:endParaRPr lang="en-US" dirty="0" smtClean="0"/>
          </a:p>
          <a:p>
            <a:r>
              <a:rPr lang="en-US" dirty="0"/>
              <a:t>	</a:t>
            </a:r>
            <a:r>
              <a:rPr lang="en-US" dirty="0" smtClean="0"/>
              <a:t>Things Blocking Situational </a:t>
            </a:r>
            <a:r>
              <a:rPr lang="en-US" dirty="0"/>
              <a:t>A</a:t>
            </a:r>
            <a:r>
              <a:rPr lang="en-US" dirty="0" smtClean="0"/>
              <a:t>wareness Comprehension</a:t>
            </a:r>
          </a:p>
          <a:p>
            <a:r>
              <a:rPr lang="en-US" dirty="0"/>
              <a:t>	</a:t>
            </a:r>
            <a:r>
              <a:rPr lang="en-US" dirty="0" smtClean="0"/>
              <a:t>	• </a:t>
            </a:r>
            <a:r>
              <a:rPr lang="en-US" dirty="0"/>
              <a:t>Perception based on faulty information processing.</a:t>
            </a:r>
          </a:p>
          <a:p>
            <a:r>
              <a:rPr lang="en-US" dirty="0"/>
              <a:t>	</a:t>
            </a:r>
            <a:r>
              <a:rPr lang="en-US" dirty="0" smtClean="0"/>
              <a:t>	• </a:t>
            </a:r>
            <a:r>
              <a:rPr lang="en-US" dirty="0"/>
              <a:t>Excessive motivation.</a:t>
            </a:r>
          </a:p>
          <a:p>
            <a:r>
              <a:rPr lang="en-US" dirty="0"/>
              <a:t>	</a:t>
            </a:r>
            <a:r>
              <a:rPr lang="en-US" dirty="0" smtClean="0"/>
              <a:t>	• </a:t>
            </a:r>
            <a:r>
              <a:rPr lang="en-US" dirty="0"/>
              <a:t>Complacency.</a:t>
            </a:r>
          </a:p>
          <a:p>
            <a:r>
              <a:rPr lang="en-US" dirty="0"/>
              <a:t>	</a:t>
            </a:r>
            <a:r>
              <a:rPr lang="en-US" dirty="0" smtClean="0"/>
              <a:t>	• </a:t>
            </a:r>
            <a:r>
              <a:rPr lang="en-US" dirty="0"/>
              <a:t>Overload.</a:t>
            </a:r>
          </a:p>
          <a:p>
            <a:r>
              <a:rPr lang="en-US" dirty="0"/>
              <a:t>	</a:t>
            </a:r>
            <a:r>
              <a:rPr lang="en-US" dirty="0" smtClean="0"/>
              <a:t>	• </a:t>
            </a:r>
            <a:r>
              <a:rPr lang="en-US" dirty="0"/>
              <a:t>Fatigue.</a:t>
            </a:r>
          </a:p>
          <a:p>
            <a:r>
              <a:rPr lang="en-US" dirty="0"/>
              <a:t>	</a:t>
            </a:r>
            <a:r>
              <a:rPr lang="en-US" dirty="0" smtClean="0"/>
              <a:t>	• </a:t>
            </a:r>
            <a:r>
              <a:rPr lang="en-US" dirty="0"/>
              <a:t>Poor communications.</a:t>
            </a:r>
          </a:p>
          <a:p>
            <a:endParaRPr lang="en-US" dirty="0"/>
          </a:p>
        </p:txBody>
      </p:sp>
    </p:spTree>
    <p:extLst>
      <p:ext uri="{BB962C8B-B14F-4D97-AF65-F5344CB8AC3E}">
        <p14:creationId xmlns:p14="http://schemas.microsoft.com/office/powerpoint/2010/main" val="257985954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Situational  awareness  is: </a:t>
            </a:r>
            <a:endParaRPr lang="en-US" dirty="0"/>
          </a:p>
        </p:txBody>
      </p:sp>
      <p:sp>
        <p:nvSpPr>
          <p:cNvPr id="3" name="Content Placeholder 2"/>
          <p:cNvSpPr>
            <a:spLocks noGrp="1"/>
          </p:cNvSpPr>
          <p:nvPr>
            <p:ph idx="1"/>
          </p:nvPr>
        </p:nvSpPr>
        <p:spPr/>
        <p:txBody>
          <a:bodyPr/>
          <a:lstStyle/>
          <a:p>
            <a:r>
              <a:rPr lang="en-US" dirty="0"/>
              <a:t>3. Comprehending the critical elements of </a:t>
            </a:r>
            <a:r>
              <a:rPr lang="en-US" dirty="0" smtClean="0"/>
              <a:t>information</a:t>
            </a:r>
            <a:endParaRPr lang="en-US" dirty="0"/>
          </a:p>
          <a:p>
            <a:r>
              <a:rPr lang="en-US" dirty="0"/>
              <a:t>	Things Blocking Situational Awareness </a:t>
            </a:r>
            <a:r>
              <a:rPr lang="en-US" dirty="0" smtClean="0"/>
              <a:t>Comprehension (continued)</a:t>
            </a:r>
            <a:endParaRPr lang="en-US" dirty="0"/>
          </a:p>
          <a:p>
            <a:endParaRPr lang="en-US" dirty="0"/>
          </a:p>
          <a:p>
            <a:r>
              <a:rPr lang="en-US" dirty="0" smtClean="0"/>
              <a:t>• Perception based on faulty information processing.</a:t>
            </a:r>
          </a:p>
          <a:p>
            <a:pPr lvl="2">
              <a:buFont typeface="Arial" panose="020B0604020202020204" pitchFamily="34" charset="0"/>
              <a:buChar char="•"/>
            </a:pPr>
            <a:r>
              <a:rPr lang="en-US" dirty="0" smtClean="0"/>
              <a:t>Misinterpretation of given information</a:t>
            </a:r>
          </a:p>
          <a:p>
            <a:pPr lvl="2">
              <a:buFont typeface="Arial" panose="020B0604020202020204" pitchFamily="34" charset="0"/>
              <a:buChar char="•"/>
            </a:pPr>
            <a:r>
              <a:rPr lang="en-US" dirty="0" smtClean="0"/>
              <a:t>Past experiences cloud judgement</a:t>
            </a:r>
          </a:p>
          <a:p>
            <a:pPr lvl="2">
              <a:buFont typeface="Arial" panose="020B0604020202020204" pitchFamily="34" charset="0"/>
              <a:buChar char="•"/>
            </a:pPr>
            <a:r>
              <a:rPr lang="en-US" dirty="0" smtClean="0"/>
              <a:t>New situations</a:t>
            </a:r>
          </a:p>
          <a:p>
            <a:pPr lvl="2">
              <a:buFont typeface="Arial" panose="020B0604020202020204" pitchFamily="34" charset="0"/>
              <a:buChar char="•"/>
            </a:pPr>
            <a:r>
              <a:rPr lang="en-US" dirty="0" smtClean="0"/>
              <a:t>Unable to process conflicting information</a:t>
            </a:r>
          </a:p>
          <a:p>
            <a:pPr lvl="2">
              <a:buFont typeface="Arial" panose="020B0604020202020204" pitchFamily="34" charset="0"/>
              <a:buChar char="•"/>
            </a:pPr>
            <a:endParaRPr lang="en-US" dirty="0"/>
          </a:p>
        </p:txBody>
      </p:sp>
    </p:spTree>
    <p:extLst>
      <p:ext uri="{BB962C8B-B14F-4D97-AF65-F5344CB8AC3E}">
        <p14:creationId xmlns:p14="http://schemas.microsoft.com/office/powerpoint/2010/main" val="234338206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Situational  awareness  is:  </a:t>
            </a:r>
            <a:endParaRPr lang="en-US" dirty="0"/>
          </a:p>
        </p:txBody>
      </p:sp>
      <p:sp>
        <p:nvSpPr>
          <p:cNvPr id="3" name="Content Placeholder 2"/>
          <p:cNvSpPr>
            <a:spLocks noGrp="1"/>
          </p:cNvSpPr>
          <p:nvPr>
            <p:ph idx="1"/>
          </p:nvPr>
        </p:nvSpPr>
        <p:spPr/>
        <p:txBody>
          <a:bodyPr/>
          <a:lstStyle/>
          <a:p>
            <a:r>
              <a:rPr lang="en-US" dirty="0"/>
              <a:t>3. Comprehending the critical elements of information</a:t>
            </a:r>
          </a:p>
          <a:p>
            <a:r>
              <a:rPr lang="en-US" dirty="0"/>
              <a:t>	Things Blocking Situational Awareness </a:t>
            </a:r>
            <a:r>
              <a:rPr lang="en-US" dirty="0" smtClean="0"/>
              <a:t>Comprehension (continued)</a:t>
            </a:r>
            <a:endParaRPr lang="en-US" dirty="0"/>
          </a:p>
          <a:p>
            <a:endParaRPr lang="en-US" dirty="0"/>
          </a:p>
          <a:p>
            <a:r>
              <a:rPr lang="en-US" dirty="0" smtClean="0"/>
              <a:t>• </a:t>
            </a:r>
            <a:r>
              <a:rPr lang="en-US" dirty="0"/>
              <a:t>Excessive motivation.</a:t>
            </a:r>
          </a:p>
          <a:p>
            <a:pPr lvl="2">
              <a:buFont typeface="Arial" panose="020B0604020202020204" pitchFamily="34" charset="0"/>
              <a:buChar char="•"/>
            </a:pPr>
            <a:r>
              <a:rPr lang="en-US" dirty="0" smtClean="0"/>
              <a:t>Pressure to get the job done</a:t>
            </a:r>
          </a:p>
          <a:p>
            <a:pPr lvl="2">
              <a:buFont typeface="Arial" panose="020B0604020202020204" pitchFamily="34" charset="0"/>
              <a:buChar char="•"/>
            </a:pPr>
            <a:r>
              <a:rPr lang="en-US" dirty="0" smtClean="0"/>
              <a:t>Dead line</a:t>
            </a:r>
          </a:p>
          <a:p>
            <a:pPr lvl="2">
              <a:buFont typeface="Arial" panose="020B0604020202020204" pitchFamily="34" charset="0"/>
              <a:buChar char="•"/>
            </a:pPr>
            <a:r>
              <a:rPr lang="en-US" dirty="0" smtClean="0"/>
              <a:t>Boss/Supervisor</a:t>
            </a:r>
          </a:p>
          <a:p>
            <a:pPr lvl="2">
              <a:buFont typeface="Arial" panose="020B0604020202020204" pitchFamily="34" charset="0"/>
              <a:buChar char="•"/>
            </a:pPr>
            <a:r>
              <a:rPr lang="en-US" dirty="0" smtClean="0"/>
              <a:t>Family</a:t>
            </a:r>
          </a:p>
          <a:p>
            <a:pPr lvl="2">
              <a:buFont typeface="Arial" panose="020B0604020202020204" pitchFamily="34" charset="0"/>
              <a:buChar char="•"/>
            </a:pPr>
            <a:endParaRPr lang="en-US" dirty="0"/>
          </a:p>
        </p:txBody>
      </p:sp>
    </p:spTree>
    <p:extLst>
      <p:ext uri="{BB962C8B-B14F-4D97-AF65-F5344CB8AC3E}">
        <p14:creationId xmlns:p14="http://schemas.microsoft.com/office/powerpoint/2010/main" val="232470459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Situational   awareness   is</a:t>
            </a:r>
            <a:r>
              <a:rPr lang="en-US" dirty="0"/>
              <a:t>:</a:t>
            </a:r>
          </a:p>
        </p:txBody>
      </p:sp>
      <p:sp>
        <p:nvSpPr>
          <p:cNvPr id="3" name="Content Placeholder 2"/>
          <p:cNvSpPr>
            <a:spLocks noGrp="1"/>
          </p:cNvSpPr>
          <p:nvPr>
            <p:ph idx="1"/>
          </p:nvPr>
        </p:nvSpPr>
        <p:spPr/>
        <p:txBody>
          <a:bodyPr/>
          <a:lstStyle/>
          <a:p>
            <a:r>
              <a:rPr lang="en-US" dirty="0"/>
              <a:t>3. Comprehending the critical elements of information</a:t>
            </a:r>
          </a:p>
          <a:p>
            <a:r>
              <a:rPr lang="en-US" dirty="0"/>
              <a:t>	Things Blocking Situational Awareness </a:t>
            </a:r>
            <a:r>
              <a:rPr lang="en-US" dirty="0" smtClean="0"/>
              <a:t>Comprehension (continued)</a:t>
            </a:r>
            <a:endParaRPr lang="en-US" dirty="0"/>
          </a:p>
          <a:p>
            <a:endParaRPr lang="en-US" dirty="0"/>
          </a:p>
          <a:p>
            <a:r>
              <a:rPr lang="en-US" dirty="0" smtClean="0"/>
              <a:t>• </a:t>
            </a:r>
            <a:r>
              <a:rPr lang="en-US" dirty="0"/>
              <a:t>Complacency</a:t>
            </a:r>
            <a:r>
              <a:rPr lang="en-US" dirty="0" smtClean="0"/>
              <a:t>.</a:t>
            </a:r>
            <a:endParaRPr lang="en-US" dirty="0"/>
          </a:p>
          <a:p>
            <a:pPr lvl="2">
              <a:buFont typeface="Arial" panose="020B0604020202020204" pitchFamily="34" charset="0"/>
              <a:buChar char="•"/>
            </a:pPr>
            <a:r>
              <a:rPr lang="en-US" dirty="0" smtClean="0"/>
              <a:t>Work environment </a:t>
            </a:r>
          </a:p>
          <a:p>
            <a:pPr lvl="2">
              <a:buFont typeface="Arial" panose="020B0604020202020204" pitchFamily="34" charset="0"/>
              <a:buChar char="•"/>
            </a:pPr>
            <a:r>
              <a:rPr lang="en-US" dirty="0" smtClean="0"/>
              <a:t>Hazards haven’t happened before</a:t>
            </a:r>
          </a:p>
          <a:p>
            <a:pPr lvl="2">
              <a:buFont typeface="Arial" panose="020B0604020202020204" pitchFamily="34" charset="0"/>
              <a:buChar char="•"/>
            </a:pPr>
            <a:r>
              <a:rPr lang="en-US" dirty="0" smtClean="0"/>
              <a:t>Used to the work load</a:t>
            </a:r>
          </a:p>
          <a:p>
            <a:pPr lvl="2">
              <a:buFont typeface="Arial" panose="020B0604020202020204" pitchFamily="34" charset="0"/>
              <a:buChar char="•"/>
            </a:pPr>
            <a:endParaRPr lang="en-US" dirty="0" smtClean="0"/>
          </a:p>
          <a:p>
            <a:pPr lvl="2">
              <a:buFont typeface="Arial" panose="020B0604020202020204" pitchFamily="34" charset="0"/>
              <a:buChar char="•"/>
            </a:pPr>
            <a:endParaRPr lang="en-US" dirty="0" smtClean="0"/>
          </a:p>
          <a:p>
            <a:pPr marL="0" indent="0"/>
            <a:endParaRPr lang="en-US" dirty="0"/>
          </a:p>
        </p:txBody>
      </p:sp>
    </p:spTree>
    <p:extLst>
      <p:ext uri="{BB962C8B-B14F-4D97-AF65-F5344CB8AC3E}">
        <p14:creationId xmlns:p14="http://schemas.microsoft.com/office/powerpoint/2010/main" val="18462868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Situational   awareness   is:  </a:t>
            </a:r>
            <a:endParaRPr lang="en-US" dirty="0"/>
          </a:p>
        </p:txBody>
      </p:sp>
      <p:sp>
        <p:nvSpPr>
          <p:cNvPr id="3" name="Content Placeholder 2"/>
          <p:cNvSpPr>
            <a:spLocks noGrp="1"/>
          </p:cNvSpPr>
          <p:nvPr>
            <p:ph idx="1"/>
          </p:nvPr>
        </p:nvSpPr>
        <p:spPr/>
        <p:txBody>
          <a:bodyPr/>
          <a:lstStyle/>
          <a:p>
            <a:r>
              <a:rPr lang="en-US" dirty="0"/>
              <a:t>3. Comprehending the critical elements of information</a:t>
            </a:r>
          </a:p>
          <a:p>
            <a:r>
              <a:rPr lang="en-US" dirty="0"/>
              <a:t>	Things Blocking Situational Awareness </a:t>
            </a:r>
            <a:r>
              <a:rPr lang="en-US" dirty="0" smtClean="0"/>
              <a:t>Comprehension (continued)</a:t>
            </a:r>
            <a:endParaRPr lang="en-US" dirty="0"/>
          </a:p>
          <a:p>
            <a:endParaRPr lang="en-US" dirty="0"/>
          </a:p>
          <a:p>
            <a:r>
              <a:rPr lang="en-US" dirty="0" smtClean="0"/>
              <a:t>• </a:t>
            </a:r>
            <a:r>
              <a:rPr lang="en-US" dirty="0"/>
              <a:t>Overload</a:t>
            </a:r>
            <a:r>
              <a:rPr lang="en-US" dirty="0" smtClean="0"/>
              <a:t>.</a:t>
            </a:r>
          </a:p>
          <a:p>
            <a:pPr marL="573088" lvl="3" indent="-285750">
              <a:buFont typeface="Arial" panose="020B0604020202020204" pitchFamily="34" charset="0"/>
              <a:buChar char="•"/>
            </a:pPr>
            <a:r>
              <a:rPr lang="en-US" dirty="0" smtClean="0"/>
              <a:t>Take on too much work</a:t>
            </a:r>
          </a:p>
          <a:p>
            <a:pPr marL="573088" lvl="3" indent="-285750">
              <a:buFont typeface="Arial" panose="020B0604020202020204" pitchFamily="34" charset="0"/>
              <a:buChar char="•"/>
            </a:pPr>
            <a:r>
              <a:rPr lang="en-US" dirty="0" smtClean="0"/>
              <a:t>Wanted to impress</a:t>
            </a:r>
          </a:p>
          <a:p>
            <a:pPr marL="573088" lvl="3" indent="-285750">
              <a:buFont typeface="Arial" panose="020B0604020202020204" pitchFamily="34" charset="0"/>
              <a:buChar char="•"/>
            </a:pPr>
            <a:r>
              <a:rPr lang="en-US" dirty="0" smtClean="0"/>
              <a:t>Too much New information to process</a:t>
            </a:r>
          </a:p>
          <a:p>
            <a:pPr marL="573088" lvl="3" indent="-28575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312261883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Situational  </a:t>
            </a:r>
            <a:r>
              <a:rPr lang="en-US" dirty="0"/>
              <a:t>awareness </a:t>
            </a:r>
            <a:r>
              <a:rPr lang="en-US" dirty="0" smtClean="0"/>
              <a:t> is:  </a:t>
            </a:r>
            <a:endParaRPr lang="en-US" dirty="0"/>
          </a:p>
        </p:txBody>
      </p:sp>
      <p:sp>
        <p:nvSpPr>
          <p:cNvPr id="3" name="Content Placeholder 2"/>
          <p:cNvSpPr>
            <a:spLocks noGrp="1"/>
          </p:cNvSpPr>
          <p:nvPr>
            <p:ph idx="1"/>
          </p:nvPr>
        </p:nvSpPr>
        <p:spPr/>
        <p:txBody>
          <a:bodyPr/>
          <a:lstStyle/>
          <a:p>
            <a:r>
              <a:rPr lang="en-US" dirty="0"/>
              <a:t>3. Comprehending the critical elements of information</a:t>
            </a:r>
          </a:p>
          <a:p>
            <a:r>
              <a:rPr lang="en-US" dirty="0"/>
              <a:t>	Things Blocking Situational Awareness </a:t>
            </a:r>
            <a:r>
              <a:rPr lang="en-US" dirty="0" smtClean="0"/>
              <a:t>Comprehension (continued)</a:t>
            </a:r>
            <a:endParaRPr lang="en-US" dirty="0"/>
          </a:p>
          <a:p>
            <a:endParaRPr lang="en-US" dirty="0"/>
          </a:p>
          <a:p>
            <a:r>
              <a:rPr lang="en-US" dirty="0" smtClean="0"/>
              <a:t>• </a:t>
            </a:r>
            <a:r>
              <a:rPr lang="en-US" dirty="0"/>
              <a:t>Fatigue.</a:t>
            </a:r>
          </a:p>
          <a:p>
            <a:pPr lvl="2">
              <a:buFont typeface="Arial" panose="020B0604020202020204" pitchFamily="34" charset="0"/>
              <a:buChar char="•"/>
            </a:pPr>
            <a:r>
              <a:rPr lang="en-US" dirty="0" smtClean="0"/>
              <a:t>Too great of workload</a:t>
            </a:r>
          </a:p>
          <a:p>
            <a:pPr lvl="2">
              <a:buFont typeface="Arial" panose="020B0604020202020204" pitchFamily="34" charset="0"/>
              <a:buChar char="•"/>
            </a:pPr>
            <a:r>
              <a:rPr lang="en-US" dirty="0" smtClean="0"/>
              <a:t>Personal life</a:t>
            </a:r>
          </a:p>
          <a:p>
            <a:pPr lvl="2">
              <a:buFont typeface="Arial" panose="020B0604020202020204" pitchFamily="34" charset="0"/>
              <a:buChar char="•"/>
            </a:pPr>
            <a:r>
              <a:rPr lang="en-US" dirty="0" smtClean="0"/>
              <a:t>Long day</a:t>
            </a:r>
          </a:p>
          <a:p>
            <a:pPr lvl="2">
              <a:buFont typeface="Arial" panose="020B0604020202020204" pitchFamily="34" charset="0"/>
              <a:buChar char="•"/>
            </a:pPr>
            <a:r>
              <a:rPr lang="en-US" dirty="0" smtClean="0"/>
              <a:t>Other thoughts on your mind</a:t>
            </a:r>
          </a:p>
        </p:txBody>
      </p:sp>
    </p:spTree>
    <p:extLst>
      <p:ext uri="{BB962C8B-B14F-4D97-AF65-F5344CB8AC3E}">
        <p14:creationId xmlns:p14="http://schemas.microsoft.com/office/powerpoint/2010/main" val="268160282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Situational  awareness  is: </a:t>
            </a:r>
            <a:endParaRPr lang="en-US" dirty="0"/>
          </a:p>
        </p:txBody>
      </p:sp>
      <p:sp>
        <p:nvSpPr>
          <p:cNvPr id="3" name="Content Placeholder 2"/>
          <p:cNvSpPr>
            <a:spLocks noGrp="1"/>
          </p:cNvSpPr>
          <p:nvPr>
            <p:ph idx="1"/>
          </p:nvPr>
        </p:nvSpPr>
        <p:spPr/>
        <p:txBody>
          <a:bodyPr/>
          <a:lstStyle/>
          <a:p>
            <a:r>
              <a:rPr lang="en-US" dirty="0"/>
              <a:t>3. Comprehending the critical elements of information</a:t>
            </a:r>
          </a:p>
          <a:p>
            <a:r>
              <a:rPr lang="en-US" dirty="0"/>
              <a:t>	Things Blocking Situational Awareness </a:t>
            </a:r>
            <a:r>
              <a:rPr lang="en-US" dirty="0" smtClean="0"/>
              <a:t>Comprehension (continued)</a:t>
            </a:r>
            <a:endParaRPr lang="en-US" dirty="0"/>
          </a:p>
          <a:p>
            <a:endParaRPr lang="en-US" dirty="0"/>
          </a:p>
          <a:p>
            <a:r>
              <a:rPr lang="en-US" dirty="0" smtClean="0"/>
              <a:t>• </a:t>
            </a:r>
            <a:r>
              <a:rPr lang="en-US" dirty="0"/>
              <a:t>Poor communications</a:t>
            </a:r>
            <a:r>
              <a:rPr lang="en-US" dirty="0" smtClean="0"/>
              <a:t>.</a:t>
            </a:r>
          </a:p>
          <a:p>
            <a:pPr lvl="2">
              <a:buFont typeface="Arial" panose="020B0604020202020204" pitchFamily="34" charset="0"/>
              <a:buChar char="•"/>
            </a:pPr>
            <a:r>
              <a:rPr lang="en-US" dirty="0" smtClean="0"/>
              <a:t>No-one knows you need help</a:t>
            </a:r>
          </a:p>
          <a:p>
            <a:pPr lvl="2">
              <a:buFont typeface="Arial" panose="020B0604020202020204" pitchFamily="34" charset="0"/>
              <a:buChar char="•"/>
            </a:pPr>
            <a:r>
              <a:rPr lang="en-US" dirty="0" smtClean="0"/>
              <a:t>Not Given enough information</a:t>
            </a:r>
          </a:p>
          <a:p>
            <a:pPr lvl="2">
              <a:buFont typeface="Arial" panose="020B0604020202020204" pitchFamily="34" charset="0"/>
              <a:buChar char="•"/>
            </a:pPr>
            <a:r>
              <a:rPr lang="en-US" dirty="0" smtClean="0"/>
              <a:t>Given too much information</a:t>
            </a:r>
          </a:p>
          <a:p>
            <a:pPr lvl="2">
              <a:buFont typeface="Arial" panose="020B0604020202020204" pitchFamily="34" charset="0"/>
              <a:buChar char="•"/>
            </a:pPr>
            <a:r>
              <a:rPr lang="en-US" dirty="0" smtClean="0"/>
              <a:t>Who is in charge of what</a:t>
            </a:r>
          </a:p>
          <a:p>
            <a:pPr lvl="2">
              <a:buFont typeface="Arial" panose="020B0604020202020204" pitchFamily="34" charset="0"/>
              <a:buChar char="•"/>
            </a:pPr>
            <a:r>
              <a:rPr lang="en-US" dirty="0" smtClean="0"/>
              <a:t>Unanswered questions</a:t>
            </a:r>
          </a:p>
          <a:p>
            <a:pPr lvl="2">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15767618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defRPr/>
            </a:pPr>
            <a:r>
              <a:rPr lang="en-US" dirty="0" smtClean="0"/>
              <a:t>What is </a:t>
            </a:r>
            <a:r>
              <a:rPr lang="en-US" dirty="0" smtClean="0"/>
              <a:t>situational  </a:t>
            </a:r>
            <a:r>
              <a:rPr lang="en-US" dirty="0" smtClean="0"/>
              <a:t>awareness?</a:t>
            </a:r>
            <a:endParaRPr lang="en-US" dirty="0"/>
          </a:p>
        </p:txBody>
      </p:sp>
      <p:sp>
        <p:nvSpPr>
          <p:cNvPr id="24580" name="TextBox 13"/>
          <p:cNvSpPr txBox="1">
            <a:spLocks noChangeArrowheads="1"/>
          </p:cNvSpPr>
          <p:nvPr/>
        </p:nvSpPr>
        <p:spPr bwMode="auto">
          <a:xfrm>
            <a:off x="3309870" y="4066133"/>
            <a:ext cx="2190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Gill Sans MT" panose="020B0502020104020203" pitchFamily="34" charset="0"/>
                <a:ea typeface="MS PGothic" panose="020B0600070205080204" pitchFamily="34" charset="-128"/>
              </a:defRPr>
            </a:lvl1pPr>
            <a:lvl2pPr marL="742950" indent="-285750">
              <a:defRPr>
                <a:solidFill>
                  <a:schemeClr val="tx1"/>
                </a:solidFill>
                <a:latin typeface="Gill Sans MT" panose="020B0502020104020203" pitchFamily="34" charset="0"/>
                <a:ea typeface="MS PGothic" panose="020B0600070205080204" pitchFamily="34" charset="-128"/>
              </a:defRPr>
            </a:lvl2pPr>
            <a:lvl3pPr marL="1143000" indent="-228600">
              <a:defRPr>
                <a:solidFill>
                  <a:schemeClr val="tx1"/>
                </a:solidFill>
                <a:latin typeface="Gill Sans MT" panose="020B0502020104020203" pitchFamily="34" charset="0"/>
                <a:ea typeface="MS PGothic" panose="020B0600070205080204" pitchFamily="34" charset="-128"/>
              </a:defRPr>
            </a:lvl3pPr>
            <a:lvl4pPr marL="1600200" indent="-228600">
              <a:defRPr>
                <a:solidFill>
                  <a:schemeClr val="tx1"/>
                </a:solidFill>
                <a:latin typeface="Gill Sans MT" panose="020B0502020104020203" pitchFamily="34" charset="0"/>
                <a:ea typeface="MS PGothic" panose="020B0600070205080204" pitchFamily="34" charset="-128"/>
              </a:defRPr>
            </a:lvl4pPr>
            <a:lvl5pPr marL="2057400" indent="-228600">
              <a:defRPr>
                <a:solidFill>
                  <a:schemeClr val="tx1"/>
                </a:solidFill>
                <a:latin typeface="Gill Sans MT" panose="020B0502020104020203"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ea typeface="MS PGothic" panose="020B0600070205080204" pitchFamily="34" charset="-128"/>
              </a:defRPr>
            </a:lvl9pPr>
          </a:lstStyle>
          <a:p>
            <a:r>
              <a:rPr lang="en-US" altLang="en-US" dirty="0"/>
              <a:t>Spot the pick-pocket!</a:t>
            </a:r>
          </a:p>
        </p:txBody>
      </p:sp>
      <p:sp>
        <p:nvSpPr>
          <p:cNvPr id="5" name="Rectangle 4"/>
          <p:cNvSpPr/>
          <p:nvPr/>
        </p:nvSpPr>
        <p:spPr>
          <a:xfrm>
            <a:off x="1275008" y="4436021"/>
            <a:ext cx="7868992" cy="646331"/>
          </a:xfrm>
          <a:prstGeom prst="rect">
            <a:avLst/>
          </a:prstGeom>
        </p:spPr>
        <p:txBody>
          <a:bodyPr wrap="square">
            <a:spAutoFit/>
          </a:bodyPr>
          <a:lstStyle/>
          <a:p>
            <a:pPr eaLnBrk="1" hangingPunct="1"/>
            <a:r>
              <a:rPr lang="en-US" altLang="en-US" dirty="0"/>
              <a:t>This video was pulled from YouTube.com. The link is found below:</a:t>
            </a:r>
          </a:p>
          <a:p>
            <a:pPr eaLnBrk="1" hangingPunct="1"/>
            <a:r>
              <a:rPr lang="en-US" altLang="en-US" u="sng" dirty="0" smtClean="0">
                <a:hlinkClick r:id="rId3" tooltip="Pick Pocket Video"/>
              </a:rPr>
              <a:t>https</a:t>
            </a:r>
            <a:r>
              <a:rPr lang="en-US" altLang="en-US" u="sng" dirty="0">
                <a:hlinkClick r:id="rId3" tooltip="Pick Pocket Video"/>
              </a:rPr>
              <a:t>://www.youtube.com/watch?v=1a6W6fXqDhg#t=139.255016231</a:t>
            </a:r>
            <a:r>
              <a:rPr lang="en-US" altLang="en-US" dirty="0"/>
              <a:t> </a:t>
            </a:r>
          </a:p>
        </p:txBody>
      </p:sp>
      <p:pic>
        <p:nvPicPr>
          <p:cNvPr id="1026" name="Picture 2" descr="C:\Users\drobertson\Pictures\Situational Awareness image.jpg" title="Image of youtube video"/>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1854558" y="1094704"/>
            <a:ext cx="5434884" cy="3018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325" y="262094"/>
            <a:ext cx="7521575" cy="549275"/>
          </a:xfrm>
        </p:spPr>
        <p:txBody>
          <a:bodyPr/>
          <a:lstStyle/>
          <a:p>
            <a:r>
              <a:rPr lang="en-US" dirty="0" smtClean="0"/>
              <a:t>  Situational  awareness  is:   </a:t>
            </a:r>
            <a:endParaRPr lang="en-US" dirty="0"/>
          </a:p>
        </p:txBody>
      </p:sp>
      <p:sp>
        <p:nvSpPr>
          <p:cNvPr id="3" name="Content Placeholder 2"/>
          <p:cNvSpPr>
            <a:spLocks noGrp="1"/>
          </p:cNvSpPr>
          <p:nvPr>
            <p:ph idx="1"/>
          </p:nvPr>
        </p:nvSpPr>
        <p:spPr>
          <a:xfrm>
            <a:off x="822325" y="868318"/>
            <a:ext cx="7521575" cy="355175"/>
          </a:xfrm>
        </p:spPr>
        <p:txBody>
          <a:bodyPr/>
          <a:lstStyle/>
          <a:p>
            <a:r>
              <a:rPr lang="en-US" dirty="0"/>
              <a:t>Source: </a:t>
            </a:r>
            <a:r>
              <a:rPr lang="en-US" dirty="0">
                <a:hlinkClick r:id="rId3" tooltip="Women and ball awarness video photo"/>
              </a:rPr>
              <a:t>https://www.youtube.com/watch?v=IGQmdoK_ZfY</a:t>
            </a:r>
            <a:endParaRPr lang="en-US" dirty="0"/>
          </a:p>
          <a:p>
            <a:endParaRPr lang="en-US" dirty="0"/>
          </a:p>
        </p:txBody>
      </p:sp>
      <p:pic>
        <p:nvPicPr>
          <p:cNvPr id="4098" name="Picture 2" descr="C:\Users\drobertson\Pictures\Situational Awareness  p40.jpg" title="Image of a video with situational awareness with women and a ball"/>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974651" y="1455313"/>
            <a:ext cx="7150308" cy="3490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356405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r>
              <a:rPr lang="en-US" dirty="0" smtClean="0"/>
              <a:t>Responding to Critical Information</a:t>
            </a:r>
            <a:endParaRPr lang="en-US" dirty="0"/>
          </a:p>
        </p:txBody>
      </p:sp>
      <p:sp>
        <p:nvSpPr>
          <p:cNvPr id="3" name="Title 2"/>
          <p:cNvSpPr>
            <a:spLocks noGrp="1"/>
          </p:cNvSpPr>
          <p:nvPr>
            <p:ph type="title"/>
          </p:nvPr>
        </p:nvSpPr>
        <p:spPr/>
        <p:txBody>
          <a:bodyPr/>
          <a:lstStyle/>
          <a:p>
            <a:r>
              <a:rPr lang="en-US" sz="2000" dirty="0"/>
              <a:t>Responding to Critical </a:t>
            </a:r>
            <a:r>
              <a:rPr lang="en-US" sz="2000" dirty="0" smtClean="0"/>
              <a:t>Information</a:t>
            </a:r>
            <a:endParaRPr lang="en-US" sz="2000" dirty="0"/>
          </a:p>
        </p:txBody>
      </p:sp>
    </p:spTree>
    <p:extLst>
      <p:ext uri="{BB962C8B-B14F-4D97-AF65-F5344CB8AC3E}">
        <p14:creationId xmlns:p14="http://schemas.microsoft.com/office/powerpoint/2010/main" val="104076283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Situational </a:t>
            </a:r>
            <a:r>
              <a:rPr lang="en-US" dirty="0"/>
              <a:t>awareness </a:t>
            </a:r>
            <a:r>
              <a:rPr lang="en-US" dirty="0" smtClean="0"/>
              <a:t>is:</a:t>
            </a:r>
            <a:endParaRPr lang="en-US" dirty="0"/>
          </a:p>
        </p:txBody>
      </p:sp>
      <p:sp>
        <p:nvSpPr>
          <p:cNvPr id="3" name="Content Placeholder 2"/>
          <p:cNvSpPr>
            <a:spLocks noGrp="1"/>
          </p:cNvSpPr>
          <p:nvPr>
            <p:ph idx="1"/>
          </p:nvPr>
        </p:nvSpPr>
        <p:spPr/>
        <p:txBody>
          <a:bodyPr/>
          <a:lstStyle/>
          <a:p>
            <a:r>
              <a:rPr lang="en-US" dirty="0" smtClean="0"/>
              <a:t>4. Responding to critical information </a:t>
            </a:r>
          </a:p>
          <a:p>
            <a:endParaRPr lang="en-US" dirty="0"/>
          </a:p>
          <a:p>
            <a:r>
              <a:rPr lang="en-US" dirty="0" smtClean="0"/>
              <a:t>	How are you going to respond to the different information you are given?</a:t>
            </a:r>
          </a:p>
          <a:p>
            <a:endParaRPr lang="en-US" dirty="0"/>
          </a:p>
          <a:p>
            <a:pPr lvl="3">
              <a:buFont typeface="Arial" panose="020B0604020202020204" pitchFamily="34" charset="0"/>
              <a:buChar char="•"/>
            </a:pPr>
            <a:r>
              <a:rPr lang="en-US" dirty="0"/>
              <a:t>H</a:t>
            </a:r>
            <a:r>
              <a:rPr lang="en-US" dirty="0" smtClean="0"/>
              <a:t>ow are you going to fix the different variables presented throughout the site?</a:t>
            </a:r>
          </a:p>
          <a:p>
            <a:pPr lvl="3">
              <a:buFont typeface="Arial" panose="020B0604020202020204" pitchFamily="34" charset="0"/>
              <a:buChar char="•"/>
            </a:pPr>
            <a:r>
              <a:rPr lang="en-US" dirty="0" smtClean="0"/>
              <a:t>How you are going to maintain the safe atmosphere?</a:t>
            </a:r>
          </a:p>
          <a:p>
            <a:pPr lvl="3">
              <a:buFont typeface="Arial" panose="020B0604020202020204" pitchFamily="34" charset="0"/>
              <a:buChar char="•"/>
            </a:pPr>
            <a:r>
              <a:rPr lang="en-US" dirty="0" smtClean="0"/>
              <a:t>How are you going to respond to added variables?</a:t>
            </a:r>
          </a:p>
          <a:p>
            <a:pPr lvl="3">
              <a:buFont typeface="Arial" panose="020B0604020202020204" pitchFamily="34" charset="0"/>
              <a:buChar char="•"/>
            </a:pPr>
            <a:r>
              <a:rPr lang="en-US" dirty="0" smtClean="0"/>
              <a:t>How will you react to a given hazard?</a:t>
            </a:r>
          </a:p>
          <a:p>
            <a:pPr lvl="3">
              <a:buFont typeface="Arial" panose="020B0604020202020204" pitchFamily="34" charset="0"/>
              <a:buChar char="•"/>
            </a:pPr>
            <a:endParaRPr lang="en-US" dirty="0" smtClean="0"/>
          </a:p>
          <a:p>
            <a:r>
              <a:rPr lang="en-US" dirty="0"/>
              <a:t>	</a:t>
            </a:r>
            <a:r>
              <a:rPr lang="en-US" dirty="0" smtClean="0"/>
              <a:t>	 </a:t>
            </a:r>
            <a:endParaRPr lang="en-US" dirty="0"/>
          </a:p>
        </p:txBody>
      </p:sp>
    </p:spTree>
    <p:extLst>
      <p:ext uri="{BB962C8B-B14F-4D97-AF65-F5344CB8AC3E}">
        <p14:creationId xmlns:p14="http://schemas.microsoft.com/office/powerpoint/2010/main" val="142704498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Situational   awareness </a:t>
            </a:r>
            <a:r>
              <a:rPr lang="en-US" dirty="0"/>
              <a:t>is:</a:t>
            </a:r>
          </a:p>
        </p:txBody>
      </p:sp>
      <p:sp>
        <p:nvSpPr>
          <p:cNvPr id="3" name="Content Placeholder 2"/>
          <p:cNvSpPr>
            <a:spLocks noGrp="1"/>
          </p:cNvSpPr>
          <p:nvPr>
            <p:ph idx="1"/>
          </p:nvPr>
        </p:nvSpPr>
        <p:spPr/>
        <p:txBody>
          <a:bodyPr/>
          <a:lstStyle/>
          <a:p>
            <a:r>
              <a:rPr lang="en-US" dirty="0"/>
              <a:t>4. Responding to critical information </a:t>
            </a:r>
            <a:r>
              <a:rPr lang="en-US" dirty="0" smtClean="0"/>
              <a:t>(continued)</a:t>
            </a:r>
          </a:p>
          <a:p>
            <a:r>
              <a:rPr lang="en-US" dirty="0"/>
              <a:t>	</a:t>
            </a:r>
            <a:r>
              <a:rPr lang="en-US" dirty="0" smtClean="0"/>
              <a:t>High Stress Environment</a:t>
            </a:r>
          </a:p>
          <a:p>
            <a:endParaRPr lang="en-US" dirty="0"/>
          </a:p>
          <a:p>
            <a:pPr>
              <a:buFont typeface="Arial" panose="020B0604020202020204" pitchFamily="34" charset="0"/>
              <a:buChar char="•"/>
            </a:pPr>
            <a:r>
              <a:rPr lang="en-US" dirty="0" smtClean="0"/>
              <a:t>	Many factors can Induce high stress, and high stress can affect our judgement, and our decision making abilities.</a:t>
            </a:r>
          </a:p>
          <a:p>
            <a:pPr marL="0" indent="0"/>
            <a:r>
              <a:rPr lang="en-US" dirty="0" smtClean="0"/>
              <a:t>	</a:t>
            </a:r>
          </a:p>
          <a:p>
            <a:pPr marL="285750" indent="-285750">
              <a:buFont typeface="Arial" panose="020B0604020202020204" pitchFamily="34" charset="0"/>
              <a:buChar char="•"/>
            </a:pPr>
            <a:r>
              <a:rPr lang="en-US" dirty="0"/>
              <a:t>	</a:t>
            </a:r>
            <a:r>
              <a:rPr lang="en-US" dirty="0" smtClean="0"/>
              <a:t>Trying to keep a clear and level head is difficult but possible.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	Look at variables subjectively and choose the safest option</a:t>
            </a:r>
          </a:p>
          <a:p>
            <a:pPr marL="58738" lvl="2" indent="0">
              <a:buNone/>
            </a:pPr>
            <a:endParaRPr lang="en-US" dirty="0" smtClean="0"/>
          </a:p>
          <a:p>
            <a:pPr marL="58738" lvl="2" indent="0">
              <a:buNone/>
            </a:pPr>
            <a:r>
              <a:rPr lang="en-US" dirty="0" smtClean="0"/>
              <a:t>	</a:t>
            </a:r>
            <a:endParaRPr lang="en-US" b="1" dirty="0" smtClean="0"/>
          </a:p>
          <a:p>
            <a:pPr>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62881375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Situational    awareness    Is</a:t>
            </a:r>
            <a:r>
              <a:rPr lang="en-US" dirty="0"/>
              <a:t>:</a:t>
            </a:r>
          </a:p>
        </p:txBody>
      </p:sp>
      <p:sp>
        <p:nvSpPr>
          <p:cNvPr id="3" name="Content Placeholder 2"/>
          <p:cNvSpPr>
            <a:spLocks noGrp="1"/>
          </p:cNvSpPr>
          <p:nvPr>
            <p:ph idx="1"/>
          </p:nvPr>
        </p:nvSpPr>
        <p:spPr/>
        <p:txBody>
          <a:bodyPr/>
          <a:lstStyle/>
          <a:p>
            <a:r>
              <a:rPr lang="en-US" dirty="0"/>
              <a:t>4. Responding to critical information </a:t>
            </a:r>
            <a:r>
              <a:rPr lang="en-US" dirty="0" smtClean="0"/>
              <a:t> (continued)</a:t>
            </a:r>
            <a:endParaRPr lang="en-US" dirty="0"/>
          </a:p>
          <a:p>
            <a:endParaRPr lang="en-US" dirty="0" smtClean="0"/>
          </a:p>
          <a:p>
            <a:pPr algn="ctr"/>
            <a:r>
              <a:rPr lang="en-US" dirty="0"/>
              <a:t>	</a:t>
            </a:r>
            <a:r>
              <a:rPr lang="en-US" dirty="0" smtClean="0"/>
              <a:t>As soon as you can identify a hazard in the workplace you should do everything possible to fix the hazard</a:t>
            </a:r>
          </a:p>
          <a:p>
            <a:endParaRPr lang="en-US" dirty="0"/>
          </a:p>
          <a:p>
            <a:pPr marL="573088" lvl="3" indent="-285750">
              <a:buFont typeface="Arial" panose="020B0604020202020204" pitchFamily="34" charset="0"/>
              <a:buChar char="•"/>
            </a:pPr>
            <a:r>
              <a:rPr lang="en-US" dirty="0" smtClean="0"/>
              <a:t>Communicate the hazard to others</a:t>
            </a:r>
          </a:p>
          <a:p>
            <a:pPr marL="573088" lvl="3" indent="-285750">
              <a:buFont typeface="Arial" panose="020B0604020202020204" pitchFamily="34" charset="0"/>
              <a:buChar char="•"/>
            </a:pPr>
            <a:r>
              <a:rPr lang="en-US" dirty="0" smtClean="0"/>
              <a:t>Eliminate the hazard all together</a:t>
            </a:r>
          </a:p>
          <a:p>
            <a:pPr marL="573088" lvl="3" indent="-285750">
              <a:buFont typeface="Arial" panose="020B0604020202020204" pitchFamily="34" charset="0"/>
              <a:buChar char="•"/>
            </a:pPr>
            <a:r>
              <a:rPr lang="en-US" dirty="0" smtClean="0"/>
              <a:t>Hierarchy of controls </a:t>
            </a:r>
          </a:p>
          <a:p>
            <a:pPr marL="573088" lvl="3" indent="-285750">
              <a:buFont typeface="Arial" panose="020B0604020202020204" pitchFamily="34" charset="0"/>
              <a:buChar char="•"/>
            </a:pPr>
            <a:r>
              <a:rPr lang="en-US" dirty="0" smtClean="0"/>
              <a:t>If you are unable to fix it: get someone who can &amp; protect workers until it is corrected</a:t>
            </a:r>
          </a:p>
          <a:p>
            <a:pPr marL="573088" lvl="3" indent="-285750">
              <a:buFont typeface="Arial" panose="020B0604020202020204" pitchFamily="34" charset="0"/>
              <a:buChar char="•"/>
            </a:pPr>
            <a:endParaRPr lang="en-US" dirty="0" smtClean="0"/>
          </a:p>
          <a:p>
            <a:pPr marL="573088" lvl="3" indent="-285750">
              <a:buFont typeface="Arial" panose="020B0604020202020204" pitchFamily="34" charset="0"/>
              <a:buChar char="•"/>
            </a:pPr>
            <a:endParaRPr lang="en-US" dirty="0" smtClean="0"/>
          </a:p>
          <a:p>
            <a:r>
              <a:rPr lang="en-US" dirty="0"/>
              <a:t>	</a:t>
            </a:r>
          </a:p>
        </p:txBody>
      </p:sp>
    </p:spTree>
    <p:extLst>
      <p:ext uri="{BB962C8B-B14F-4D97-AF65-F5344CB8AC3E}">
        <p14:creationId xmlns:p14="http://schemas.microsoft.com/office/powerpoint/2010/main" val="21119798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Situational    awareness   is</a:t>
            </a:r>
            <a:r>
              <a:rPr lang="en-US" dirty="0"/>
              <a:t>:</a:t>
            </a:r>
          </a:p>
        </p:txBody>
      </p:sp>
      <p:sp>
        <p:nvSpPr>
          <p:cNvPr id="3" name="Content Placeholder 2"/>
          <p:cNvSpPr>
            <a:spLocks noGrp="1"/>
          </p:cNvSpPr>
          <p:nvPr>
            <p:ph idx="1"/>
          </p:nvPr>
        </p:nvSpPr>
        <p:spPr/>
        <p:txBody>
          <a:bodyPr/>
          <a:lstStyle/>
          <a:p>
            <a:r>
              <a:rPr lang="en-US" dirty="0"/>
              <a:t>4. Responding to critical </a:t>
            </a:r>
            <a:r>
              <a:rPr lang="en-US" dirty="0" smtClean="0"/>
              <a:t>information (continued)</a:t>
            </a:r>
            <a:endParaRPr lang="en-US" dirty="0"/>
          </a:p>
          <a:p>
            <a:endParaRPr lang="en-US" dirty="0" smtClean="0"/>
          </a:p>
          <a:p>
            <a:pPr algn="ctr"/>
            <a:r>
              <a:rPr lang="en-US" dirty="0"/>
              <a:t>	</a:t>
            </a:r>
            <a:r>
              <a:rPr lang="en-US" dirty="0" smtClean="0"/>
              <a:t>After you complete the changes re-evaluate them to ensure the problem is in fact eliminated and not just replaced with a new one.</a:t>
            </a:r>
            <a:endParaRPr lang="en-US" dirty="0"/>
          </a:p>
        </p:txBody>
      </p:sp>
    </p:spTree>
    <p:extLst>
      <p:ext uri="{BB962C8B-B14F-4D97-AF65-F5344CB8AC3E}">
        <p14:creationId xmlns:p14="http://schemas.microsoft.com/office/powerpoint/2010/main" val="291574740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dirty="0" smtClean="0"/>
              <a:t>   Maintaining Situational </a:t>
            </a:r>
            <a:r>
              <a:rPr lang="en-US" dirty="0"/>
              <a:t>Awareness</a:t>
            </a:r>
          </a:p>
        </p:txBody>
      </p:sp>
      <p:sp>
        <p:nvSpPr>
          <p:cNvPr id="3" name="Title 2"/>
          <p:cNvSpPr>
            <a:spLocks noGrp="1"/>
          </p:cNvSpPr>
          <p:nvPr>
            <p:ph type="title"/>
          </p:nvPr>
        </p:nvSpPr>
        <p:spPr>
          <a:xfrm rot="19140000">
            <a:off x="987813" y="2118740"/>
            <a:ext cx="5212080" cy="470935"/>
          </a:xfrm>
        </p:spPr>
        <p:txBody>
          <a:bodyPr/>
          <a:lstStyle/>
          <a:p>
            <a:r>
              <a:rPr lang="en-US" sz="2000" dirty="0" err="1" smtClean="0"/>
              <a:t>MaintainiNg</a:t>
            </a:r>
            <a:r>
              <a:rPr lang="en-US" sz="2000" dirty="0" smtClean="0"/>
              <a:t>  Situational Awareness</a:t>
            </a:r>
            <a:endParaRPr lang="en-US" sz="2000" dirty="0"/>
          </a:p>
        </p:txBody>
      </p:sp>
    </p:spTree>
    <p:extLst>
      <p:ext uri="{BB962C8B-B14F-4D97-AF65-F5344CB8AC3E}">
        <p14:creationId xmlns:p14="http://schemas.microsoft.com/office/powerpoint/2010/main" val="51197665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Maintaining Situational Awareness</a:t>
            </a:r>
            <a:endParaRPr lang="en-US" dirty="0"/>
          </a:p>
        </p:txBody>
      </p:sp>
      <p:sp>
        <p:nvSpPr>
          <p:cNvPr id="3" name="Content Placeholder 2"/>
          <p:cNvSpPr>
            <a:spLocks noGrp="1"/>
          </p:cNvSpPr>
          <p:nvPr>
            <p:ph idx="1"/>
          </p:nvPr>
        </p:nvSpPr>
        <p:spPr>
          <a:xfrm>
            <a:off x="822325" y="1100138"/>
            <a:ext cx="7521575" cy="5013279"/>
          </a:xfrm>
        </p:spPr>
        <p:txBody>
          <a:bodyPr/>
          <a:lstStyle/>
          <a:p>
            <a:pPr marL="0" indent="0"/>
            <a:endParaRPr lang="en-US" dirty="0" smtClean="0"/>
          </a:p>
          <a:p>
            <a:pPr marL="285750" indent="-285750">
              <a:buFont typeface="Arial" panose="020B0604020202020204" pitchFamily="34" charset="0"/>
              <a:buChar char="•"/>
            </a:pPr>
            <a:r>
              <a:rPr lang="en-US" dirty="0" smtClean="0"/>
              <a:t>When changes occur within the workplace, let others know and hazards that might be present</a:t>
            </a:r>
          </a:p>
          <a:p>
            <a:pPr marL="285750" indent="-285750">
              <a:buFont typeface="Arial" panose="020B0604020202020204" pitchFamily="34" charset="0"/>
              <a:buChar char="•"/>
            </a:pPr>
            <a:r>
              <a:rPr lang="en-US" dirty="0" smtClean="0"/>
              <a:t>Monitor the performance of everyone on site</a:t>
            </a:r>
          </a:p>
          <a:p>
            <a:pPr marL="285750" indent="-285750">
              <a:buFont typeface="Arial" panose="020B0604020202020204" pitchFamily="34" charset="0"/>
              <a:buChar char="•"/>
            </a:pPr>
            <a:r>
              <a:rPr lang="en-US" dirty="0" smtClean="0"/>
              <a:t>Give safety information to anyone who is on site</a:t>
            </a:r>
          </a:p>
          <a:p>
            <a:pPr marL="285750" indent="-285750">
              <a:buFont typeface="Arial" panose="020B0604020202020204" pitchFamily="34" charset="0"/>
              <a:buChar char="•"/>
            </a:pPr>
            <a:r>
              <a:rPr lang="en-US" dirty="0" smtClean="0"/>
              <a:t>Identify potential or existing problems</a:t>
            </a:r>
          </a:p>
          <a:p>
            <a:pPr marL="0" indent="0"/>
            <a:r>
              <a:rPr lang="en-US" dirty="0" smtClean="0"/>
              <a:t>(i.e. equipment-related or operational)</a:t>
            </a:r>
          </a:p>
          <a:p>
            <a:pPr marL="285750" indent="-285750">
              <a:buFont typeface="Arial" panose="020B0604020202020204" pitchFamily="34" charset="0"/>
              <a:buChar char="•"/>
            </a:pPr>
            <a:r>
              <a:rPr lang="en-US" dirty="0" smtClean="0"/>
              <a:t>Demonstrate awareness (know what process are happening)</a:t>
            </a:r>
          </a:p>
          <a:p>
            <a:pPr marL="285750" indent="-285750">
              <a:buFont typeface="Arial" panose="020B0604020202020204" pitchFamily="34" charset="0"/>
              <a:buChar char="•"/>
            </a:pPr>
            <a:r>
              <a:rPr lang="en-US" dirty="0" smtClean="0"/>
              <a:t>Explain what should be done to eliminate the hazards</a:t>
            </a:r>
          </a:p>
          <a:p>
            <a:pPr marL="285750" indent="-285750">
              <a:buFont typeface="Arial" panose="020B0604020202020204" pitchFamily="34" charset="0"/>
              <a:buChar char="•"/>
            </a:pPr>
            <a:r>
              <a:rPr lang="en-US" dirty="0" smtClean="0"/>
              <a:t>Eliminate hazards and protect workers</a:t>
            </a:r>
          </a:p>
        </p:txBody>
      </p:sp>
    </p:spTree>
    <p:extLst>
      <p:ext uri="{BB962C8B-B14F-4D97-AF65-F5344CB8AC3E}">
        <p14:creationId xmlns:p14="http://schemas.microsoft.com/office/powerpoint/2010/main" val="40079958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Maintaining </a:t>
            </a:r>
            <a:r>
              <a:rPr lang="en-US" dirty="0" smtClean="0"/>
              <a:t> Situational  Awareness</a:t>
            </a:r>
            <a:endParaRPr lang="en-US" dirty="0"/>
          </a:p>
        </p:txBody>
      </p:sp>
      <p:sp>
        <p:nvSpPr>
          <p:cNvPr id="3" name="Content Placeholder 2"/>
          <p:cNvSpPr>
            <a:spLocks noGrp="1"/>
          </p:cNvSpPr>
          <p:nvPr>
            <p:ph idx="1"/>
          </p:nvPr>
        </p:nvSpPr>
        <p:spPr/>
        <p:txBody>
          <a:bodyPr/>
          <a:lstStyle/>
          <a:p>
            <a:pPr marL="285750" indent="-285750">
              <a:buFont typeface="Arial" panose="020B0604020202020204" pitchFamily="34" charset="0"/>
              <a:buChar char="•"/>
            </a:pPr>
            <a:r>
              <a:rPr lang="en-US" dirty="0" smtClean="0"/>
              <a:t>Know what task is being started and when its estimated time of completion</a:t>
            </a:r>
          </a:p>
          <a:p>
            <a:pPr marL="285750" indent="-285750">
              <a:buFont typeface="Arial" panose="020B0604020202020204" pitchFamily="34" charset="0"/>
              <a:buChar char="•"/>
            </a:pPr>
            <a:r>
              <a:rPr lang="en-US" dirty="0" smtClean="0"/>
              <a:t>keep re assessing the work environment to ensure safe atmosphere </a:t>
            </a:r>
          </a:p>
          <a:p>
            <a:pPr marL="285750" indent="-285750">
              <a:buFont typeface="Arial" panose="020B0604020202020204" pitchFamily="34" charset="0"/>
              <a:buChar char="•"/>
            </a:pPr>
            <a:r>
              <a:rPr lang="en-US" dirty="0" smtClean="0"/>
              <a:t>explain to everyone what they are expected to do to ensure a safe work environment</a:t>
            </a:r>
          </a:p>
          <a:p>
            <a:pPr>
              <a:buFont typeface="Arial" panose="020B0604020202020204" pitchFamily="34" charset="0"/>
              <a:buChar char="•"/>
            </a:pPr>
            <a:r>
              <a:rPr lang="en-US" dirty="0" smtClean="0"/>
              <a:t>Stay Calm even when in stressful environments</a:t>
            </a:r>
          </a:p>
          <a:p>
            <a:pPr marL="0" indent="0"/>
            <a:r>
              <a:rPr lang="en-US" dirty="0" smtClean="0"/>
              <a:t> </a:t>
            </a:r>
            <a:endParaRPr lang="en-US" dirty="0"/>
          </a:p>
        </p:txBody>
      </p:sp>
    </p:spTree>
    <p:extLst>
      <p:ext uri="{BB962C8B-B14F-4D97-AF65-F5344CB8AC3E}">
        <p14:creationId xmlns:p14="http://schemas.microsoft.com/office/powerpoint/2010/main" val="134086679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Employee Rights and responsibilities</a:t>
            </a:r>
            <a:endParaRPr lang="en-US" dirty="0"/>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4938573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What is situational awareness</a:t>
            </a:r>
            <a:r>
              <a:rPr lang="en-US" dirty="0" smtClean="0"/>
              <a:t>? </a:t>
            </a:r>
            <a:endParaRPr lang="en-US" dirty="0"/>
          </a:p>
        </p:txBody>
      </p:sp>
      <p:sp>
        <p:nvSpPr>
          <p:cNvPr id="3" name="Content Placeholder 2"/>
          <p:cNvSpPr>
            <a:spLocks noGrp="1"/>
          </p:cNvSpPr>
          <p:nvPr>
            <p:ph idx="1"/>
          </p:nvPr>
        </p:nvSpPr>
        <p:spPr/>
        <p:txBody>
          <a:bodyPr/>
          <a:lstStyle/>
          <a:p>
            <a:r>
              <a:rPr lang="en-US" altLang="en-US" dirty="0" smtClean="0"/>
              <a:t>Did </a:t>
            </a:r>
            <a:r>
              <a:rPr lang="en-US" altLang="en-US" dirty="0"/>
              <a:t>you find the </a:t>
            </a:r>
            <a:r>
              <a:rPr lang="en-US" altLang="en-US" dirty="0" smtClean="0"/>
              <a:t>pick-pocket?</a:t>
            </a:r>
          </a:p>
          <a:p>
            <a:endParaRPr lang="en-US" altLang="en-US" dirty="0" smtClean="0"/>
          </a:p>
          <a:p>
            <a:r>
              <a:rPr lang="en-US" altLang="en-US" dirty="0" smtClean="0"/>
              <a:t>Did you find the pick-pocket video challenging?</a:t>
            </a:r>
          </a:p>
          <a:p>
            <a:endParaRPr lang="en-US" altLang="en-US" dirty="0" smtClean="0"/>
          </a:p>
          <a:p>
            <a:r>
              <a:rPr lang="en-US" altLang="en-US" dirty="0" smtClean="0"/>
              <a:t>What about the video made it challenging?</a:t>
            </a:r>
          </a:p>
          <a:p>
            <a:endParaRPr lang="en-US" altLang="en-US" dirty="0" smtClean="0"/>
          </a:p>
          <a:p>
            <a:r>
              <a:rPr lang="en-US" altLang="en-US" dirty="0" smtClean="0"/>
              <a:t>Have you been in situations where your attention was drawn to multiple </a:t>
            </a:r>
          </a:p>
          <a:p>
            <a:r>
              <a:rPr lang="en-US" altLang="en-US" dirty="0" smtClean="0"/>
              <a:t>things simultaneously?</a:t>
            </a:r>
          </a:p>
          <a:p>
            <a:endParaRPr lang="en-US" altLang="en-US" dirty="0" smtClean="0"/>
          </a:p>
          <a:p>
            <a:r>
              <a:rPr lang="en-US" altLang="en-US" dirty="0" smtClean="0"/>
              <a:t>Have you, up to this point, had a near miss on the job site?</a:t>
            </a:r>
          </a:p>
          <a:p>
            <a:r>
              <a:rPr lang="en-US" altLang="en-US" dirty="0" smtClean="0"/>
              <a:t>	If so, would you say luck played a huge role?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599" y="609599"/>
            <a:ext cx="6347713" cy="2012903"/>
          </a:xfrm>
        </p:spPr>
        <p:txBody>
          <a:bodyPr>
            <a:normAutofit/>
          </a:bodyPr>
          <a:lstStyle/>
          <a:p>
            <a:pPr algn="ctr">
              <a:defRPr/>
            </a:pPr>
            <a:r>
              <a:rPr lang="en-US" dirty="0" smtClean="0"/>
              <a:t>Employee Rights &amp; </a:t>
            </a:r>
            <a:r>
              <a:rPr lang="en-US" dirty="0"/>
              <a:t>Responsibilities</a:t>
            </a:r>
            <a:br>
              <a:rPr lang="en-US" dirty="0"/>
            </a:br>
            <a:r>
              <a:rPr lang="en-US" sz="3600" dirty="0"/>
              <a:t>Occupational Safety and Health Act of </a:t>
            </a:r>
            <a:r>
              <a:rPr lang="en-US" sz="3600" dirty="0" smtClean="0"/>
              <a:t>1970</a:t>
            </a:r>
            <a:endParaRPr lang="en-US" sz="3600" dirty="0">
              <a:solidFill>
                <a:schemeClr val="accent1">
                  <a:satMod val="150000"/>
                </a:schemeClr>
              </a:solidFill>
            </a:endParaRPr>
          </a:p>
        </p:txBody>
      </p:sp>
      <p:sp>
        <p:nvSpPr>
          <p:cNvPr id="44034" name="Content Placeholder 1"/>
          <p:cNvSpPr>
            <a:spLocks noGrp="1"/>
          </p:cNvSpPr>
          <p:nvPr>
            <p:ph idx="1"/>
          </p:nvPr>
        </p:nvSpPr>
        <p:spPr>
          <a:xfrm>
            <a:off x="609599" y="2622503"/>
            <a:ext cx="6347714" cy="3880773"/>
          </a:xfrm>
        </p:spPr>
        <p:txBody>
          <a:bodyPr/>
          <a:lstStyle/>
          <a:p>
            <a:pPr eaLnBrk="1" hangingPunct="1"/>
            <a:r>
              <a:rPr lang="en-US" dirty="0" smtClean="0"/>
              <a:t>To assure safe and healthful working conditions for working men and women</a:t>
            </a:r>
          </a:p>
          <a:p>
            <a:pPr eaLnBrk="1" hangingPunct="1"/>
            <a:r>
              <a:rPr lang="en-US" dirty="0"/>
              <a:t>B</a:t>
            </a:r>
            <a:r>
              <a:rPr lang="en-US" dirty="0" smtClean="0"/>
              <a:t>y authorizing enforcement of the standards developed under the Act</a:t>
            </a:r>
          </a:p>
          <a:p>
            <a:pPr eaLnBrk="1" hangingPunct="1"/>
            <a:r>
              <a:rPr lang="en-US" dirty="0" smtClean="0"/>
              <a:t>By assisting and encouraging the States in their efforts to assure safe and healthful working conditions</a:t>
            </a:r>
          </a:p>
          <a:p>
            <a:pPr eaLnBrk="1" hangingPunct="1"/>
            <a:r>
              <a:rPr lang="en-US" dirty="0" smtClean="0"/>
              <a:t>By providing for research, information, education, and training in the field of occupational safety and health…</a:t>
            </a:r>
          </a:p>
        </p:txBody>
      </p:sp>
    </p:spTree>
    <p:extLst>
      <p:ext uri="{BB962C8B-B14F-4D97-AF65-F5344CB8AC3E}">
        <p14:creationId xmlns:p14="http://schemas.microsoft.com/office/powerpoint/2010/main" val="21608831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Content Placeholder 1"/>
          <p:cNvSpPr>
            <a:spLocks noGrp="1"/>
          </p:cNvSpPr>
          <p:nvPr>
            <p:ph idx="1"/>
          </p:nvPr>
        </p:nvSpPr>
        <p:spPr/>
        <p:txBody>
          <a:bodyPr/>
          <a:lstStyle/>
          <a:p>
            <a:pPr eaLnBrk="1" hangingPunct="1"/>
            <a:r>
              <a:rPr lang="en-US" dirty="0" smtClean="0"/>
              <a:t>You have the right to:</a:t>
            </a:r>
          </a:p>
          <a:p>
            <a:pPr eaLnBrk="1" hangingPunct="1">
              <a:buFont typeface="Wingdings 3" pitchFamily="18" charset="2"/>
              <a:buNone/>
            </a:pPr>
            <a:endParaRPr lang="en-US" dirty="0" smtClean="0"/>
          </a:p>
          <a:p>
            <a:pPr lvl="1" eaLnBrk="1" hangingPunct="1"/>
            <a:r>
              <a:rPr lang="en-US" sz="2200" dirty="0" smtClean="0"/>
              <a:t>A safe and healthful workplace </a:t>
            </a:r>
            <a:endParaRPr lang="en-US" sz="2200" b="1" dirty="0" smtClean="0"/>
          </a:p>
          <a:p>
            <a:pPr lvl="1" eaLnBrk="1" hangingPunct="1"/>
            <a:r>
              <a:rPr lang="en-US" sz="2200" dirty="0" smtClean="0"/>
              <a:t>Know about hazardous chemicals</a:t>
            </a:r>
            <a:endParaRPr lang="en-US" sz="2200" b="1" dirty="0" smtClean="0"/>
          </a:p>
          <a:p>
            <a:pPr lvl="1" eaLnBrk="1" hangingPunct="1"/>
            <a:r>
              <a:rPr lang="en-US" sz="2200" dirty="0" smtClean="0"/>
              <a:t>Information about injuries and illnesses in your workplace </a:t>
            </a:r>
            <a:endParaRPr lang="en-US" sz="2200" b="1" dirty="0" smtClean="0"/>
          </a:p>
          <a:p>
            <a:pPr lvl="1" eaLnBrk="1" hangingPunct="1"/>
            <a:r>
              <a:rPr lang="en-US" sz="2200" dirty="0" smtClean="0"/>
              <a:t>Complain or request hazard correction from employer </a:t>
            </a:r>
            <a:endParaRPr lang="en-US" sz="2200" b="1" dirty="0" smtClean="0"/>
          </a:p>
          <a:p>
            <a:pPr eaLnBrk="1" hangingPunct="1"/>
            <a:endParaRPr lang="en-US" dirty="0" smtClean="0"/>
          </a:p>
          <a:p>
            <a:pPr eaLnBrk="1" hangingPunct="1"/>
            <a:endParaRPr lang="en-US" dirty="0"/>
          </a:p>
          <a:p>
            <a:pPr eaLnBrk="1" hangingPunct="1"/>
            <a:endParaRPr lang="en-US" dirty="0" smtClean="0"/>
          </a:p>
          <a:p>
            <a:pPr eaLnBrk="1" hangingPunct="1"/>
            <a:endParaRPr lang="en-US" dirty="0" smtClean="0"/>
          </a:p>
        </p:txBody>
      </p:sp>
      <p:sp>
        <p:nvSpPr>
          <p:cNvPr id="3" name="Title 2"/>
          <p:cNvSpPr>
            <a:spLocks noGrp="1"/>
          </p:cNvSpPr>
          <p:nvPr>
            <p:ph type="title"/>
          </p:nvPr>
        </p:nvSpPr>
        <p:spPr/>
        <p:txBody>
          <a:bodyPr>
            <a:normAutofit/>
          </a:bodyPr>
          <a:lstStyle/>
          <a:p>
            <a:pPr algn="ctr">
              <a:defRPr/>
            </a:pPr>
            <a:r>
              <a:rPr lang="en-US" dirty="0" smtClean="0"/>
              <a:t>Employee Rights &amp; Responsibilities</a:t>
            </a:r>
            <a:endParaRPr lang="en-US" dirty="0">
              <a:solidFill>
                <a:schemeClr val="accent1">
                  <a:satMod val="150000"/>
                </a:schemeClr>
              </a:solidFill>
            </a:endParaRPr>
          </a:p>
        </p:txBody>
      </p:sp>
    </p:spTree>
    <p:extLst>
      <p:ext uri="{BB962C8B-B14F-4D97-AF65-F5344CB8AC3E}">
        <p14:creationId xmlns:p14="http://schemas.microsoft.com/office/powerpoint/2010/main" val="91682764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533400"/>
            <a:ext cx="6716598" cy="1313688"/>
          </a:xfrm>
        </p:spPr>
        <p:txBody>
          <a:bodyPr>
            <a:normAutofit fontScale="90000"/>
          </a:bodyPr>
          <a:lstStyle/>
          <a:p>
            <a:r>
              <a:rPr lang="en-US" sz="3200" dirty="0"/>
              <a:t>Employee Rights &amp; </a:t>
            </a:r>
            <a:r>
              <a:rPr lang="en-US" sz="3200" dirty="0" smtClean="0"/>
              <a:t>Responsibilities</a:t>
            </a:r>
            <a:br>
              <a:rPr lang="en-US" sz="3200" dirty="0" smtClean="0"/>
            </a:br>
            <a:r>
              <a:rPr lang="en-US" sz="3200" b="1" i="1" dirty="0"/>
              <a:t>You have the right to</a:t>
            </a:r>
            <a:r>
              <a:rPr lang="en-US" sz="3200" b="1" i="1" dirty="0" smtClean="0"/>
              <a:t>:</a:t>
            </a:r>
            <a:endParaRPr lang="en-US" sz="3200" dirty="0"/>
          </a:p>
        </p:txBody>
      </p:sp>
      <p:sp>
        <p:nvSpPr>
          <p:cNvPr id="3" name="Content Placeholder 2"/>
          <p:cNvSpPr>
            <a:spLocks noGrp="1"/>
          </p:cNvSpPr>
          <p:nvPr>
            <p:ph idx="1"/>
          </p:nvPr>
        </p:nvSpPr>
        <p:spPr>
          <a:xfrm>
            <a:off x="822325" y="1672046"/>
            <a:ext cx="7521575" cy="3007904"/>
          </a:xfrm>
        </p:spPr>
        <p:txBody>
          <a:bodyPr/>
          <a:lstStyle/>
          <a:p>
            <a:r>
              <a:rPr lang="en-US" dirty="0"/>
              <a:t>File a confidential complaint with OSHA to </a:t>
            </a:r>
            <a:r>
              <a:rPr lang="en-US" dirty="0" smtClean="0"/>
              <a:t>have their </a:t>
            </a:r>
            <a:r>
              <a:rPr lang="en-US" dirty="0"/>
              <a:t>workplace inspected.</a:t>
            </a:r>
            <a:endParaRPr lang="en-US" dirty="0" smtClean="0"/>
          </a:p>
          <a:p>
            <a:r>
              <a:rPr lang="en-US" dirty="0" smtClean="0"/>
              <a:t>Receive </a:t>
            </a:r>
            <a:r>
              <a:rPr lang="en-US" dirty="0"/>
              <a:t>information and training about </a:t>
            </a:r>
            <a:r>
              <a:rPr lang="en-US" dirty="0" smtClean="0"/>
              <a:t>hazards, methods </a:t>
            </a:r>
            <a:r>
              <a:rPr lang="en-US" dirty="0"/>
              <a:t>to prevent harm, and the OSHA </a:t>
            </a:r>
            <a:r>
              <a:rPr lang="en-US" dirty="0" smtClean="0"/>
              <a:t>standards that </a:t>
            </a:r>
            <a:r>
              <a:rPr lang="en-US" dirty="0"/>
              <a:t>apply to their workplace. The training must </a:t>
            </a:r>
            <a:r>
              <a:rPr lang="en-US" dirty="0" smtClean="0"/>
              <a:t>be done </a:t>
            </a:r>
            <a:r>
              <a:rPr lang="en-US" dirty="0"/>
              <a:t>in a language and vocabulary workers </a:t>
            </a:r>
            <a:r>
              <a:rPr lang="en-US" dirty="0" smtClean="0"/>
              <a:t>can understand.</a:t>
            </a:r>
          </a:p>
          <a:p>
            <a:r>
              <a:rPr lang="en-US" dirty="0"/>
              <a:t>Get copies of their workplace medical records.</a:t>
            </a:r>
          </a:p>
          <a:p>
            <a:r>
              <a:rPr lang="en-US" b="1" dirty="0"/>
              <a:t> </a:t>
            </a:r>
            <a:r>
              <a:rPr lang="en-US" dirty="0"/>
              <a:t>Participate in an OSHA inspection and speak </a:t>
            </a:r>
            <a:r>
              <a:rPr lang="en-US" dirty="0" smtClean="0"/>
              <a:t>in private </a:t>
            </a:r>
            <a:r>
              <a:rPr lang="en-US" dirty="0"/>
              <a:t>with the inspector.</a:t>
            </a:r>
          </a:p>
        </p:txBody>
      </p:sp>
    </p:spTree>
    <p:extLst>
      <p:ext uri="{BB962C8B-B14F-4D97-AF65-F5344CB8AC3E}">
        <p14:creationId xmlns:p14="http://schemas.microsoft.com/office/powerpoint/2010/main" val="268135608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04800"/>
            <a:ext cx="6311245" cy="1143000"/>
          </a:xfrm>
        </p:spPr>
        <p:txBody>
          <a:bodyPr>
            <a:normAutofit/>
          </a:bodyPr>
          <a:lstStyle/>
          <a:p>
            <a:pPr algn="ctr">
              <a:defRPr/>
            </a:pPr>
            <a:r>
              <a:rPr lang="en-US" dirty="0"/>
              <a:t>Employee Rights &amp; </a:t>
            </a:r>
            <a:r>
              <a:rPr lang="en-US" dirty="0" smtClean="0"/>
              <a:t>Responsibilities Continued:</a:t>
            </a:r>
            <a:endParaRPr lang="en-US" dirty="0">
              <a:solidFill>
                <a:schemeClr val="accent1">
                  <a:satMod val="150000"/>
                </a:schemeClr>
              </a:solidFill>
            </a:endParaRPr>
          </a:p>
        </p:txBody>
      </p:sp>
      <p:sp>
        <p:nvSpPr>
          <p:cNvPr id="45058" name="Content Placeholder 1"/>
          <p:cNvSpPr>
            <a:spLocks noGrp="1"/>
          </p:cNvSpPr>
          <p:nvPr>
            <p:ph idx="1"/>
          </p:nvPr>
        </p:nvSpPr>
        <p:spPr>
          <a:xfrm>
            <a:off x="457200" y="2057400"/>
            <a:ext cx="6518635" cy="4389120"/>
          </a:xfrm>
        </p:spPr>
        <p:txBody>
          <a:bodyPr>
            <a:normAutofit/>
          </a:bodyPr>
          <a:lstStyle/>
          <a:p>
            <a:r>
              <a:rPr lang="en-US" dirty="0"/>
              <a:t>File a complaint with OSHA if they have </a:t>
            </a:r>
            <a:r>
              <a:rPr lang="en-US" dirty="0" smtClean="0"/>
              <a:t>been retaliated </a:t>
            </a:r>
            <a:r>
              <a:rPr lang="en-US" dirty="0"/>
              <a:t>or discriminated against by </a:t>
            </a:r>
            <a:r>
              <a:rPr lang="en-US" dirty="0" smtClean="0"/>
              <a:t>their employer </a:t>
            </a:r>
            <a:r>
              <a:rPr lang="en-US" dirty="0"/>
              <a:t>as the result of requesting an </a:t>
            </a:r>
            <a:r>
              <a:rPr lang="en-US" dirty="0" smtClean="0"/>
              <a:t>inspection or </a:t>
            </a:r>
            <a:r>
              <a:rPr lang="en-US" dirty="0"/>
              <a:t>using any of their other rights under the OSH Act</a:t>
            </a:r>
            <a:r>
              <a:rPr lang="en-US" dirty="0" smtClean="0"/>
              <a:t>. </a:t>
            </a:r>
          </a:p>
          <a:p>
            <a:r>
              <a:rPr lang="en-US" dirty="0"/>
              <a:t>File a complaint if punished or </a:t>
            </a:r>
            <a:r>
              <a:rPr lang="en-US" dirty="0" smtClean="0"/>
              <a:t>discriminated against </a:t>
            </a:r>
            <a:r>
              <a:rPr lang="en-US" dirty="0"/>
              <a:t>for acting as a “whistleblower” under </a:t>
            </a:r>
            <a:r>
              <a:rPr lang="en-US" dirty="0" smtClean="0"/>
              <a:t>the additional 21 </a:t>
            </a:r>
            <a:r>
              <a:rPr lang="en-US" dirty="0"/>
              <a:t>federal statutes for which OSHA </a:t>
            </a:r>
            <a:r>
              <a:rPr lang="en-US" dirty="0" smtClean="0"/>
              <a:t>has jurisdiction</a:t>
            </a:r>
            <a:r>
              <a:rPr lang="en-US" dirty="0"/>
              <a:t>.</a:t>
            </a:r>
            <a:endParaRPr lang="en-US" b="1" i="1" dirty="0" smtClean="0"/>
          </a:p>
        </p:txBody>
      </p:sp>
    </p:spTree>
    <p:extLst>
      <p:ext uri="{BB962C8B-B14F-4D97-AF65-F5344CB8AC3E}">
        <p14:creationId xmlns:p14="http://schemas.microsoft.com/office/powerpoint/2010/main" val="176638328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dirty="0"/>
              <a:t>Whistleblower Protection</a:t>
            </a:r>
            <a:endParaRPr lang="en-US" dirty="0"/>
          </a:p>
        </p:txBody>
      </p:sp>
      <p:sp>
        <p:nvSpPr>
          <p:cNvPr id="3" name="Content Placeholder 2"/>
          <p:cNvSpPr>
            <a:spLocks noGrp="1"/>
          </p:cNvSpPr>
          <p:nvPr>
            <p:ph idx="1"/>
          </p:nvPr>
        </p:nvSpPr>
        <p:spPr>
          <a:xfrm>
            <a:off x="822325" y="1619794"/>
            <a:ext cx="7521575" cy="3060156"/>
          </a:xfrm>
        </p:spPr>
        <p:txBody>
          <a:bodyPr>
            <a:normAutofit/>
          </a:bodyPr>
          <a:lstStyle/>
          <a:p>
            <a:r>
              <a:rPr lang="en-US" dirty="0"/>
              <a:t>OSHA's Whistleblower Protection Program </a:t>
            </a:r>
            <a:r>
              <a:rPr lang="en-US" b="1" u="sng" dirty="0"/>
              <a:t>enforces</a:t>
            </a:r>
            <a:r>
              <a:rPr lang="en-US" dirty="0"/>
              <a:t> the whistleblower provisions of more than twenty whistleblower statutes protecting employees who report violations of various workplace safety, airline, commercial motor carrier, consumer product, environmental, financial reform, food safety, health insurance reform, motor vehicle safety, nuclear, pipeline, public transportation agency, railroad, maritime, and securities laws. Rights afforded by these whistleblower acts include, but are not limited to, worker participation in safety and health activities, reporting a work related injury, illness or fatality, or reporting a violation of the statutes.</a:t>
            </a:r>
          </a:p>
        </p:txBody>
      </p:sp>
    </p:spTree>
    <p:extLst>
      <p:ext uri="{BB962C8B-B14F-4D97-AF65-F5344CB8AC3E}">
        <p14:creationId xmlns:p14="http://schemas.microsoft.com/office/powerpoint/2010/main" val="9254453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8664" y="363717"/>
            <a:ext cx="8733668" cy="856488"/>
          </a:xfrm>
        </p:spPr>
        <p:txBody>
          <a:bodyPr>
            <a:normAutofit/>
          </a:bodyPr>
          <a:lstStyle/>
          <a:p>
            <a:pPr algn="ctr"/>
            <a:r>
              <a:rPr lang="en-US" sz="4400" dirty="0" smtClean="0"/>
              <a:t> Whistleblower </a:t>
            </a:r>
            <a:r>
              <a:rPr lang="en-US" sz="4400" dirty="0" smtClean="0"/>
              <a:t>Protection</a:t>
            </a:r>
            <a:endParaRPr lang="en-US" sz="4400" dirty="0"/>
          </a:p>
        </p:txBody>
      </p:sp>
      <p:sp>
        <p:nvSpPr>
          <p:cNvPr id="3" name="Content Placeholder 2"/>
          <p:cNvSpPr>
            <a:spLocks noGrp="1"/>
          </p:cNvSpPr>
          <p:nvPr>
            <p:ph idx="1"/>
          </p:nvPr>
        </p:nvSpPr>
        <p:spPr>
          <a:xfrm>
            <a:off x="712509" y="1389889"/>
            <a:ext cx="7658759" cy="3478326"/>
          </a:xfrm>
        </p:spPr>
        <p:txBody>
          <a:bodyPr>
            <a:normAutofit/>
          </a:bodyPr>
          <a:lstStyle/>
          <a:p>
            <a:pPr marL="0" indent="0">
              <a:buNone/>
            </a:pPr>
            <a:r>
              <a:rPr lang="en-US" sz="1800" b="1" u="sng" dirty="0" smtClean="0"/>
              <a:t>Whistleblower </a:t>
            </a:r>
            <a:r>
              <a:rPr lang="en-US" sz="1800" b="1" u="sng" dirty="0"/>
              <a:t>Protection Advisory Committee (WPAC) </a:t>
            </a:r>
            <a:r>
              <a:rPr lang="en-US" sz="1800" dirty="0"/>
              <a:t>was established to advise, consult with, and make recommendations to the Secretary of Labor and the Assistant Secretary of Labor for Occupational Safety and Health on ways to improve the fairness, efficiency, effectiveness, and transparency of OSHA's administration of whistleblower protections. In particular, the committee advises OSHA on the development and implementation of improved customer service models, enhancements in the investigative and enforcement process, training, and regulations governing OSHA investigations. In addition, WPAC advises OSHA in cooperative activities with other federal agencies that are responsible for areas covered by the whistleblower protection statutes enforced by OSHA</a:t>
            </a:r>
            <a:r>
              <a:rPr lang="en-US" sz="1800" dirty="0" smtClean="0"/>
              <a:t>.</a:t>
            </a:r>
            <a:endParaRPr lang="en-US" sz="1800" dirty="0"/>
          </a:p>
        </p:txBody>
      </p:sp>
    </p:spTree>
    <p:extLst>
      <p:ext uri="{BB962C8B-B14F-4D97-AF65-F5344CB8AC3E}">
        <p14:creationId xmlns:p14="http://schemas.microsoft.com/office/powerpoint/2010/main" val="163421249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Whistleblower  </a:t>
            </a:r>
            <a:r>
              <a:rPr lang="en-US" dirty="0"/>
              <a:t>Protection</a:t>
            </a:r>
          </a:p>
        </p:txBody>
      </p:sp>
      <p:pic>
        <p:nvPicPr>
          <p:cNvPr id="8" name="Picture 7" title="Photo - The Whistleblower Protection Programs web page screenshot "/>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19009" y="2029803"/>
            <a:ext cx="7619290" cy="4124304"/>
          </a:xfrm>
          <a:prstGeom prst="rect">
            <a:avLst/>
          </a:prstGeom>
        </p:spPr>
      </p:pic>
    </p:spTree>
    <p:extLst>
      <p:ext uri="{BB962C8B-B14F-4D97-AF65-F5344CB8AC3E}">
        <p14:creationId xmlns:p14="http://schemas.microsoft.com/office/powerpoint/2010/main" val="380526739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defRPr/>
            </a:pPr>
            <a:r>
              <a:rPr lang="en-US" dirty="0" smtClean="0"/>
              <a:t>Employee  Rights  </a:t>
            </a:r>
            <a:r>
              <a:rPr lang="en-US" dirty="0"/>
              <a:t>&amp; </a:t>
            </a:r>
            <a:r>
              <a:rPr lang="en-US" dirty="0" smtClean="0"/>
              <a:t> Responsibilities</a:t>
            </a:r>
            <a:endParaRPr lang="en-US" dirty="0">
              <a:solidFill>
                <a:schemeClr val="accent1">
                  <a:satMod val="150000"/>
                </a:schemeClr>
              </a:solidFill>
            </a:endParaRPr>
          </a:p>
        </p:txBody>
      </p:sp>
      <p:sp>
        <p:nvSpPr>
          <p:cNvPr id="35842" name="Content Placeholder 1"/>
          <p:cNvSpPr>
            <a:spLocks noGrp="1"/>
          </p:cNvSpPr>
          <p:nvPr>
            <p:ph idx="1"/>
          </p:nvPr>
        </p:nvSpPr>
        <p:spPr>
          <a:xfrm>
            <a:off x="457200" y="2209800"/>
            <a:ext cx="6792012" cy="4343400"/>
          </a:xfrm>
        </p:spPr>
        <p:txBody>
          <a:bodyPr rtlCol="0">
            <a:normAutofit/>
          </a:bodyPr>
          <a:lstStyle/>
          <a:p>
            <a:pPr marL="0" indent="0">
              <a:lnSpc>
                <a:spcPct val="150000"/>
              </a:lnSpc>
              <a:buNone/>
            </a:pPr>
            <a:r>
              <a:rPr lang="en-US" dirty="0" smtClean="0"/>
              <a:t>Workers Rights</a:t>
            </a:r>
            <a:r>
              <a:rPr lang="en-US" smtClean="0"/>
              <a:t>: </a:t>
            </a:r>
            <a:r>
              <a:rPr lang="en-US" smtClean="0">
                <a:hlinkClick r:id="rId3"/>
              </a:rPr>
              <a:t>OSHA Publication 3021</a:t>
            </a:r>
            <a:endParaRPr lang="en-US" dirty="0"/>
          </a:p>
          <a:p>
            <a:pPr marL="804672" lvl="1">
              <a:lnSpc>
                <a:spcPct val="150000"/>
              </a:lnSpc>
              <a:spcBef>
                <a:spcPts val="0"/>
              </a:spcBef>
              <a:defRPr/>
            </a:pPr>
            <a:r>
              <a:rPr lang="en-US" dirty="0" smtClean="0"/>
              <a:t>Compliance Assistance Specialists in the area offices </a:t>
            </a:r>
          </a:p>
          <a:p>
            <a:pPr marL="804672" lvl="1">
              <a:lnSpc>
                <a:spcPct val="150000"/>
              </a:lnSpc>
              <a:spcBef>
                <a:spcPts val="0"/>
              </a:spcBef>
              <a:defRPr/>
            </a:pPr>
            <a:r>
              <a:rPr lang="en-US" dirty="0" smtClean="0"/>
              <a:t>National Institute for Occupational Safety and Health (NIOSH) – OSHA’s sister agency</a:t>
            </a:r>
          </a:p>
          <a:p>
            <a:pPr marL="804672" lvl="1">
              <a:lnSpc>
                <a:spcPct val="150000"/>
              </a:lnSpc>
              <a:spcBef>
                <a:spcPts val="0"/>
              </a:spcBef>
              <a:defRPr/>
            </a:pPr>
            <a:r>
              <a:rPr lang="en-US" dirty="0" smtClean="0"/>
              <a:t>OSHA Training Institute Education Centers</a:t>
            </a:r>
          </a:p>
          <a:p>
            <a:pPr marL="804672" lvl="1">
              <a:lnSpc>
                <a:spcPct val="150000"/>
              </a:lnSpc>
              <a:spcBef>
                <a:spcPts val="0"/>
              </a:spcBef>
              <a:defRPr/>
            </a:pPr>
            <a:r>
              <a:rPr lang="en-US" dirty="0" smtClean="0"/>
              <a:t>Doctors, nurses, other health care providers</a:t>
            </a:r>
          </a:p>
          <a:p>
            <a:pPr marL="804672" lvl="1">
              <a:lnSpc>
                <a:spcPct val="150000"/>
              </a:lnSpc>
              <a:spcBef>
                <a:spcPts val="0"/>
              </a:spcBef>
              <a:defRPr/>
            </a:pPr>
            <a:r>
              <a:rPr lang="en-US" dirty="0" smtClean="0"/>
              <a:t>Other local, community-based resources</a:t>
            </a:r>
          </a:p>
          <a:p>
            <a:pPr marL="438912" indent="-320040" eaLnBrk="1" fontAlgn="auto" hangingPunct="1">
              <a:spcBef>
                <a:spcPts val="0"/>
              </a:spcBef>
              <a:spcAft>
                <a:spcPts val="0"/>
              </a:spcAft>
              <a:buFont typeface="Wingdings 2"/>
              <a:buChar char=""/>
              <a:defRPr/>
            </a:pPr>
            <a:endParaRPr lang="en-US" dirty="0" smtClean="0"/>
          </a:p>
        </p:txBody>
      </p:sp>
    </p:spTree>
    <p:extLst>
      <p:ext uri="{BB962C8B-B14F-4D97-AF65-F5344CB8AC3E}">
        <p14:creationId xmlns:p14="http://schemas.microsoft.com/office/powerpoint/2010/main" val="41325143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Situational awareness is:</a:t>
            </a:r>
            <a:endParaRPr lang="en-US" dirty="0"/>
          </a:p>
        </p:txBody>
      </p:sp>
      <p:sp>
        <p:nvSpPr>
          <p:cNvPr id="3" name="Content Placeholder 2"/>
          <p:cNvSpPr>
            <a:spLocks noGrp="1"/>
          </p:cNvSpPr>
          <p:nvPr>
            <p:ph idx="1"/>
          </p:nvPr>
        </p:nvSpPr>
        <p:spPr/>
        <p:txBody>
          <a:bodyPr/>
          <a:lstStyle/>
          <a:p>
            <a:r>
              <a:rPr lang="en-US" altLang="en-US" dirty="0" smtClean="0"/>
              <a:t>Knowing what is going on all around you by having the ability to:</a:t>
            </a:r>
          </a:p>
          <a:p>
            <a:endParaRPr lang="en-US" altLang="en-US" dirty="0" smtClean="0"/>
          </a:p>
          <a:p>
            <a:pPr lvl="2">
              <a:buFont typeface="Arial" panose="020B0604020202020204" pitchFamily="34" charset="0"/>
              <a:buChar char="•"/>
            </a:pPr>
            <a:r>
              <a:rPr lang="en-US" altLang="en-US" dirty="0" smtClean="0"/>
              <a:t>Identify</a:t>
            </a:r>
          </a:p>
          <a:p>
            <a:pPr lvl="2">
              <a:buFont typeface="Arial" panose="020B0604020202020204" pitchFamily="34" charset="0"/>
              <a:buChar char="•"/>
            </a:pPr>
            <a:r>
              <a:rPr lang="en-US" altLang="en-US" dirty="0" smtClean="0"/>
              <a:t>Process </a:t>
            </a:r>
          </a:p>
          <a:p>
            <a:pPr lvl="2">
              <a:buFont typeface="Arial" panose="020B0604020202020204" pitchFamily="34" charset="0"/>
              <a:buChar char="•"/>
            </a:pPr>
            <a:r>
              <a:rPr lang="en-US" altLang="en-US" dirty="0" smtClean="0"/>
              <a:t>Comprehend</a:t>
            </a:r>
          </a:p>
          <a:p>
            <a:pPr lvl="2">
              <a:buFont typeface="Arial" panose="020B0604020202020204" pitchFamily="34" charset="0"/>
              <a:buChar char="•"/>
            </a:pPr>
            <a:r>
              <a:rPr lang="en-US" altLang="en-US" dirty="0" smtClean="0"/>
              <a:t>Respond to</a:t>
            </a:r>
          </a:p>
          <a:p>
            <a:pPr lvl="2">
              <a:buFont typeface="Wingdings" panose="05000000000000000000" pitchFamily="2" charset="2"/>
              <a:buNone/>
            </a:pPr>
            <a:endParaRPr lang="en-US" altLang="en-US" dirty="0" smtClean="0"/>
          </a:p>
          <a:p>
            <a:r>
              <a:rPr lang="en-US" altLang="en-US" dirty="0" smtClean="0"/>
              <a:t>…critical elements of information regarding the environment in which you </a:t>
            </a:r>
          </a:p>
          <a:p>
            <a:r>
              <a:rPr lang="en-US" altLang="en-US" dirty="0" smtClean="0"/>
              <a:t>are located.</a:t>
            </a:r>
          </a:p>
          <a:p>
            <a:endParaRPr lang="en-US" altLang="en-US" dirty="0" smtClean="0"/>
          </a:p>
          <a:p>
            <a:endParaRPr lang="en-US" altLang="en-US" dirty="0" smtClean="0"/>
          </a:p>
          <a:p>
            <a:endParaRPr lang="en-US" altLang="en-US" dirty="0" smtClean="0"/>
          </a:p>
          <a:p>
            <a:endParaRPr lang="en-US" alt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r>
              <a:rPr lang="en-US" dirty="0"/>
              <a:t>Identifying critical elements of information</a:t>
            </a:r>
          </a:p>
        </p:txBody>
      </p:sp>
      <p:sp>
        <p:nvSpPr>
          <p:cNvPr id="3" name="Title 2"/>
          <p:cNvSpPr>
            <a:spLocks noGrp="1"/>
          </p:cNvSpPr>
          <p:nvPr>
            <p:ph type="title"/>
          </p:nvPr>
        </p:nvSpPr>
        <p:spPr>
          <a:xfrm rot="19140000">
            <a:off x="1001817" y="2156195"/>
            <a:ext cx="5212080" cy="428244"/>
          </a:xfrm>
        </p:spPr>
        <p:txBody>
          <a:bodyPr/>
          <a:lstStyle/>
          <a:p>
            <a:r>
              <a:rPr lang="en-US" sz="1600" dirty="0"/>
              <a:t>Identifying critical elements of information</a:t>
            </a:r>
            <a:endParaRPr lang="en-US" sz="1600" dirty="0"/>
          </a:p>
        </p:txBody>
      </p:sp>
    </p:spTree>
    <p:extLst>
      <p:ext uri="{BB962C8B-B14F-4D97-AF65-F5344CB8AC3E}">
        <p14:creationId xmlns:p14="http://schemas.microsoft.com/office/powerpoint/2010/main" val="7494475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Situational awareness is</a:t>
            </a:r>
            <a:r>
              <a:rPr lang="en-US" dirty="0" smtClean="0"/>
              <a:t>: </a:t>
            </a:r>
            <a:endParaRPr lang="en-US" dirty="0"/>
          </a:p>
        </p:txBody>
      </p:sp>
      <p:sp>
        <p:nvSpPr>
          <p:cNvPr id="3" name="Content Placeholder 2"/>
          <p:cNvSpPr>
            <a:spLocks noGrp="1"/>
          </p:cNvSpPr>
          <p:nvPr>
            <p:ph idx="1"/>
          </p:nvPr>
        </p:nvSpPr>
        <p:spPr/>
        <p:txBody>
          <a:bodyPr/>
          <a:lstStyle/>
          <a:p>
            <a:pPr marL="0" indent="0"/>
            <a:r>
              <a:rPr lang="en-US" altLang="en-US" dirty="0" smtClean="0"/>
              <a:t>1. Identifying critical elements of information.</a:t>
            </a:r>
          </a:p>
          <a:p>
            <a:pPr marL="0" indent="0"/>
            <a:endParaRPr lang="en-US" altLang="en-US" dirty="0" smtClean="0"/>
          </a:p>
          <a:p>
            <a:pPr marL="0" indent="0"/>
            <a:r>
              <a:rPr lang="en-US" altLang="en-US" dirty="0" smtClean="0"/>
              <a:t>During the pick-pocket video, you were asked to identify the pick-pocket. With the information you were given, were you able to identify the critical elements of information in the video?</a:t>
            </a:r>
          </a:p>
          <a:p>
            <a:pPr marL="0" indent="0"/>
            <a:endParaRPr lang="en-US" altLang="en-US" dirty="0" smtClean="0"/>
          </a:p>
          <a:p>
            <a:pPr marL="0" indent="0"/>
            <a:r>
              <a:rPr lang="en-US" altLang="en-US" dirty="0" smtClean="0"/>
              <a:t>If you were able to identify the pick-pocket before given the information about the location and time of the video, would you say a fair amount of luck was involved?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Situational awareness is</a:t>
            </a:r>
            <a:r>
              <a:rPr lang="en-US" dirty="0" smtClean="0"/>
              <a:t>:  </a:t>
            </a:r>
            <a:endParaRPr lang="en-US" dirty="0"/>
          </a:p>
        </p:txBody>
      </p:sp>
      <p:sp>
        <p:nvSpPr>
          <p:cNvPr id="4" name="Content Placeholder 3"/>
          <p:cNvSpPr>
            <a:spLocks noGrp="1"/>
          </p:cNvSpPr>
          <p:nvPr>
            <p:ph idx="1"/>
          </p:nvPr>
        </p:nvSpPr>
        <p:spPr/>
        <p:txBody>
          <a:bodyPr/>
          <a:lstStyle/>
          <a:p>
            <a:pPr marL="0" indent="0"/>
            <a:r>
              <a:rPr lang="en-US" altLang="en-US" dirty="0" smtClean="0"/>
              <a:t>1. Identifying critical elements of information. (continued)</a:t>
            </a:r>
          </a:p>
          <a:p>
            <a:pPr marL="0" indent="0"/>
            <a:endParaRPr lang="en-US" altLang="en-US" dirty="0" smtClean="0"/>
          </a:p>
          <a:p>
            <a:pPr marL="0" indent="0"/>
            <a:r>
              <a:rPr lang="en-US" altLang="en-US" dirty="0" smtClean="0"/>
              <a:t>If we focus all or most of our attention to one or two items, we lose situational awareness because there are more than one or two elements in any given situation, especially construction.</a:t>
            </a:r>
          </a:p>
          <a:p>
            <a:pPr marL="0" indent="0"/>
            <a:endParaRPr lang="en-US" altLang="en-US" dirty="0" smtClean="0"/>
          </a:p>
          <a:p>
            <a:pPr marL="0" indent="0"/>
            <a:r>
              <a:rPr lang="en-US" altLang="en-US" dirty="0" smtClean="0"/>
              <a:t>The following video is a great representation of identifying critical elements of information:</a:t>
            </a:r>
          </a:p>
          <a:p>
            <a:pPr marL="0" indent="0"/>
            <a:endParaRPr lang="en-US" altLang="en-US" dirty="0" smtClean="0"/>
          </a:p>
          <a:p>
            <a:pPr marL="0" indent="0"/>
            <a:r>
              <a:rPr lang="en-US" altLang="en-US" i="1" u="sng" dirty="0" smtClean="0"/>
              <a:t>Note: The video you are about to view is called Brian’s Video. Brian will ask questions during the video. Please write down your answers to his questions on the sheet provided.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Recruiting PowerPoin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Solstice">
      <a:majorFont>
        <a:latin typeface="Gill Sans MT"/>
        <a:ea typeface=""/>
        <a:cs typeface=""/>
        <a:font script="Grek" typeface="Corbel"/>
        <a:font script="Cyrl" typeface="Corbel"/>
        <a:font script="Jpan" typeface="ＭＳ ゴシック"/>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ＭＳ ゴシック"/>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extLst>
    <a:ext uri="{05A4C25C-085E-4340-85A3-A5531E510DB2}">
      <thm15:themeFamily xmlns="" xmlns:thm15="http://schemas.microsoft.com/office/thememl/2012/main" name="Situational Awareness [Compatibility Mode]" id="{B0DC7244-0616-419D-A319-0F5BAA38FCDA}" vid="{A694F28F-4415-41EF-93BF-F00443608F3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Situational Awareness</Template>
  <TotalTime>0</TotalTime>
  <Words>3146</Words>
  <Application>Microsoft Office PowerPoint</Application>
  <PresentationFormat>On-screen Show (4:3)</PresentationFormat>
  <Paragraphs>512</Paragraphs>
  <Slides>57</Slides>
  <Notes>38</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Recruiting PowerPoint</vt:lpstr>
      <vt:lpstr>Situational Awareness</vt:lpstr>
      <vt:lpstr>In this module, we will discuss:</vt:lpstr>
      <vt:lpstr>What is Situational Awareness?</vt:lpstr>
      <vt:lpstr>What is situational  awareness?</vt:lpstr>
      <vt:lpstr>What is situational awareness? </vt:lpstr>
      <vt:lpstr>Situational awareness is:</vt:lpstr>
      <vt:lpstr>Identifying critical elements of information</vt:lpstr>
      <vt:lpstr>Situational awareness is: </vt:lpstr>
      <vt:lpstr>Situational awareness is:  </vt:lpstr>
      <vt:lpstr>  Situational awareness is:</vt:lpstr>
      <vt:lpstr>Processing Critical elements</vt:lpstr>
      <vt:lpstr> Situational awareness is:</vt:lpstr>
      <vt:lpstr> Situational awareness is: </vt:lpstr>
      <vt:lpstr>  Situational awareness is:  </vt:lpstr>
      <vt:lpstr> Situational awareness is:  </vt:lpstr>
      <vt:lpstr>  Situational awareness is: </vt:lpstr>
      <vt:lpstr> Situation al awareness is:</vt:lpstr>
      <vt:lpstr>Situational  awareness is:</vt:lpstr>
      <vt:lpstr>Situational  awareness  is:</vt:lpstr>
      <vt:lpstr>Situational  awareness  is: </vt:lpstr>
      <vt:lpstr> Situational  awareness is:</vt:lpstr>
      <vt:lpstr> Situational  awareness  is:</vt:lpstr>
      <vt:lpstr>  Situational  awareness is:</vt:lpstr>
      <vt:lpstr>Situational  awareness  is:  </vt:lpstr>
      <vt:lpstr>  Situational  awareness  is:</vt:lpstr>
      <vt:lpstr>Comprehension of critical information</vt:lpstr>
      <vt:lpstr>  Situational  awareness is: </vt:lpstr>
      <vt:lpstr>Situational  awareness  is:   </vt:lpstr>
      <vt:lpstr>   Situational  awareness  is:</vt:lpstr>
      <vt:lpstr>Situational   awareness   Is:</vt:lpstr>
      <vt:lpstr>  Situational   awareness is:</vt:lpstr>
      <vt:lpstr>  Situational   awareness  is:</vt:lpstr>
      <vt:lpstr> Situational   awareness is:</vt:lpstr>
      <vt:lpstr> Situational  awareness  is: </vt:lpstr>
      <vt:lpstr> Situational  awareness  is:  </vt:lpstr>
      <vt:lpstr>  Situational   awareness   is:</vt:lpstr>
      <vt:lpstr>  Situational   awareness   is:  </vt:lpstr>
      <vt:lpstr>  Situational  awareness  is:  </vt:lpstr>
      <vt:lpstr>  Situational  awareness  is: </vt:lpstr>
      <vt:lpstr>  Situational  awareness  is:   </vt:lpstr>
      <vt:lpstr>Responding to Critical Information</vt:lpstr>
      <vt:lpstr>    Situational awareness is:</vt:lpstr>
      <vt:lpstr>   Situational   awareness is:</vt:lpstr>
      <vt:lpstr>  Situational    awareness    Is:</vt:lpstr>
      <vt:lpstr>  Situational    awareness   is:</vt:lpstr>
      <vt:lpstr>MaintainiNg  Situational Awareness</vt:lpstr>
      <vt:lpstr>Maintaining Situational Awareness</vt:lpstr>
      <vt:lpstr>Maintaining  Situational  Awareness</vt:lpstr>
      <vt:lpstr>Employee Rights and responsibilities</vt:lpstr>
      <vt:lpstr>Employee Rights &amp; Responsibilities Occupational Safety and Health Act of 1970</vt:lpstr>
      <vt:lpstr>Employee Rights &amp; Responsibilities</vt:lpstr>
      <vt:lpstr>Employee Rights &amp; Responsibilities You have the right to:</vt:lpstr>
      <vt:lpstr>Employee Rights &amp; Responsibilities Continued:</vt:lpstr>
      <vt:lpstr>Whistleblower Protection</vt:lpstr>
      <vt:lpstr> Whistleblower Protection</vt:lpstr>
      <vt:lpstr>Whistleblower  Protection</vt:lpstr>
      <vt:lpstr>Employee  Rights  &amp;  Responsibilities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2018-06-11T20:06:54Z</dcterms:created>
  <dcterms:modified xsi:type="dcterms:W3CDTF">2018-06-11T20:20:08Z</dcterms:modified>
</cp:coreProperties>
</file>