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85"/>
  </p:notesMasterIdLst>
  <p:handoutMasterIdLst>
    <p:handoutMasterId r:id="rId86"/>
  </p:handoutMasterIdLst>
  <p:sldIdLst>
    <p:sldId id="256" r:id="rId2"/>
    <p:sldId id="262" r:id="rId3"/>
    <p:sldId id="261" r:id="rId4"/>
    <p:sldId id="299" r:id="rId5"/>
    <p:sldId id="259" r:id="rId6"/>
    <p:sldId id="351" r:id="rId7"/>
    <p:sldId id="264" r:id="rId8"/>
    <p:sldId id="289" r:id="rId9"/>
    <p:sldId id="364" r:id="rId10"/>
    <p:sldId id="290" r:id="rId11"/>
    <p:sldId id="266" r:id="rId12"/>
    <p:sldId id="291" r:id="rId13"/>
    <p:sldId id="267" r:id="rId14"/>
    <p:sldId id="268" r:id="rId15"/>
    <p:sldId id="295" r:id="rId16"/>
    <p:sldId id="297" r:id="rId17"/>
    <p:sldId id="293" r:id="rId18"/>
    <p:sldId id="269" r:id="rId19"/>
    <p:sldId id="260" r:id="rId20"/>
    <p:sldId id="306" r:id="rId21"/>
    <p:sldId id="298" r:id="rId22"/>
    <p:sldId id="271" r:id="rId23"/>
    <p:sldId id="272" r:id="rId24"/>
    <p:sldId id="303" r:id="rId25"/>
    <p:sldId id="302" r:id="rId26"/>
    <p:sldId id="315" r:id="rId27"/>
    <p:sldId id="316" r:id="rId28"/>
    <p:sldId id="275" r:id="rId29"/>
    <p:sldId id="314" r:id="rId30"/>
    <p:sldId id="276" r:id="rId31"/>
    <p:sldId id="313" r:id="rId32"/>
    <p:sldId id="278" r:id="rId33"/>
    <p:sldId id="277" r:id="rId34"/>
    <p:sldId id="318" r:id="rId35"/>
    <p:sldId id="319" r:id="rId36"/>
    <p:sldId id="307" r:id="rId37"/>
    <p:sldId id="308" r:id="rId38"/>
    <p:sldId id="309" r:id="rId39"/>
    <p:sldId id="311" r:id="rId40"/>
    <p:sldId id="338" r:id="rId41"/>
    <p:sldId id="332" r:id="rId42"/>
    <p:sldId id="280" r:id="rId43"/>
    <p:sldId id="320" r:id="rId44"/>
    <p:sldId id="270" r:id="rId45"/>
    <p:sldId id="335" r:id="rId46"/>
    <p:sldId id="334" r:id="rId47"/>
    <p:sldId id="282" r:id="rId48"/>
    <p:sldId id="336" r:id="rId49"/>
    <p:sldId id="279" r:id="rId50"/>
    <p:sldId id="323" r:id="rId51"/>
    <p:sldId id="324" r:id="rId52"/>
    <p:sldId id="325" r:id="rId53"/>
    <p:sldId id="330" r:id="rId54"/>
    <p:sldId id="328" r:id="rId55"/>
    <p:sldId id="339" r:id="rId56"/>
    <p:sldId id="365" r:id="rId57"/>
    <p:sldId id="284" r:id="rId58"/>
    <p:sldId id="340" r:id="rId59"/>
    <p:sldId id="341" r:id="rId60"/>
    <p:sldId id="283" r:id="rId61"/>
    <p:sldId id="352" r:id="rId62"/>
    <p:sldId id="342" r:id="rId63"/>
    <p:sldId id="337" r:id="rId64"/>
    <p:sldId id="286" r:id="rId65"/>
    <p:sldId id="345" r:id="rId66"/>
    <p:sldId id="346" r:id="rId67"/>
    <p:sldId id="347" r:id="rId68"/>
    <p:sldId id="348" r:id="rId69"/>
    <p:sldId id="349" r:id="rId70"/>
    <p:sldId id="350" r:id="rId71"/>
    <p:sldId id="329" r:id="rId72"/>
    <p:sldId id="300" r:id="rId73"/>
    <p:sldId id="327" r:id="rId74"/>
    <p:sldId id="353" r:id="rId75"/>
    <p:sldId id="355" r:id="rId76"/>
    <p:sldId id="354" r:id="rId77"/>
    <p:sldId id="356" r:id="rId78"/>
    <p:sldId id="357" r:id="rId79"/>
    <p:sldId id="358" r:id="rId80"/>
    <p:sldId id="359" r:id="rId81"/>
    <p:sldId id="360" r:id="rId82"/>
    <p:sldId id="362" r:id="rId83"/>
    <p:sldId id="363" r:id="rId8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99" autoAdjust="0"/>
    <p:restoredTop sz="87342" autoAdjust="0"/>
  </p:normalViewPr>
  <p:slideViewPr>
    <p:cSldViewPr snapToGrid="0">
      <p:cViewPr>
        <p:scale>
          <a:sx n="70" d="100"/>
          <a:sy n="70" d="100"/>
        </p:scale>
        <p:origin x="-1666" y="-326"/>
      </p:cViewPr>
      <p:guideLst>
        <p:guide orient="horz" pos="2160"/>
        <p:guide pos="2880"/>
      </p:guideLst>
    </p:cSldViewPr>
  </p:slideViewPr>
  <p:outlineViewPr>
    <p:cViewPr>
      <p:scale>
        <a:sx n="33" d="100"/>
        <a:sy n="33" d="100"/>
      </p:scale>
      <p:origin x="0" y="-176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image" Target="../media/image1.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image" Target="../media/image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5D41B-47B6-4350-8CDA-961590D2B458}"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AA215BA0-75A4-40C3-B83E-0237F7710371}">
      <dgm:prSet phldrT="[Text]"/>
      <dgm:spPr/>
      <dgm:t>
        <a:bodyPr/>
        <a:lstStyle/>
        <a:p>
          <a:r>
            <a:rPr lang="en-US" dirty="0" smtClean="0"/>
            <a:t>Carbon Monoxide</a:t>
          </a:r>
          <a:endParaRPr lang="en-US" dirty="0"/>
        </a:p>
      </dgm:t>
      <dgm:extLst>
        <a:ext uri="{E40237B7-FDA0-4F09-8148-C483321AD2D9}">
          <dgm14:cNvPr xmlns:dgm14="http://schemas.microsoft.com/office/drawing/2010/diagram" id="0" name="" title="Text Box - Carbon Monoxide"/>
        </a:ext>
      </dgm:extLst>
    </dgm:pt>
    <dgm:pt modelId="{9AFDF21E-B02C-40F9-85C2-DB103E6EB95D}" type="parTrans" cxnId="{A51893BE-3C50-496C-9438-ECEF1B65627F}">
      <dgm:prSet/>
      <dgm:spPr/>
      <dgm:t>
        <a:bodyPr/>
        <a:lstStyle/>
        <a:p>
          <a:endParaRPr lang="en-US"/>
        </a:p>
      </dgm:t>
    </dgm:pt>
    <dgm:pt modelId="{53695948-F777-4CCF-875E-4CDD363E9CED}" type="sibTrans" cxnId="{A51893BE-3C50-496C-9438-ECEF1B65627F}">
      <dgm:prSet/>
      <dgm:spPr/>
      <dgm:t>
        <a:bodyPr/>
        <a:lstStyle/>
        <a:p>
          <a:endParaRPr lang="en-US"/>
        </a:p>
      </dgm:t>
    </dgm:pt>
    <dgm:pt modelId="{D8406067-66B1-4A4A-9ABE-AB55E44F6ECA}">
      <dgm:prSet phldrT="[Text]"/>
      <dgm:spPr/>
      <dgm:t>
        <a:bodyPr/>
        <a:lstStyle/>
        <a:p>
          <a:r>
            <a:rPr lang="en-US" dirty="0" smtClean="0"/>
            <a:t>Power Washer</a:t>
          </a:r>
          <a:endParaRPr lang="en-US" dirty="0"/>
        </a:p>
      </dgm:t>
      <dgm:extLst>
        <a:ext uri="{E40237B7-FDA0-4F09-8148-C483321AD2D9}">
          <dgm14:cNvPr xmlns:dgm14="http://schemas.microsoft.com/office/drawing/2010/diagram" id="0" name="" title="Text Box - Power Washer"/>
        </a:ext>
      </dgm:extLst>
    </dgm:pt>
    <dgm:pt modelId="{6803F0B4-5415-4D48-ABE1-75176F5204F5}" type="parTrans" cxnId="{41C07379-8F8C-4088-80B2-91127DD93655}">
      <dgm:prSet/>
      <dgm:spPr/>
      <dgm:t>
        <a:bodyPr/>
        <a:lstStyle/>
        <a:p>
          <a:endParaRPr lang="en-US"/>
        </a:p>
      </dgm:t>
    </dgm:pt>
    <dgm:pt modelId="{356627DD-F522-41E6-A7D5-75C76BB11B32}" type="sibTrans" cxnId="{41C07379-8F8C-4088-80B2-91127DD93655}">
      <dgm:prSet/>
      <dgm:spPr/>
      <dgm:t>
        <a:bodyPr/>
        <a:lstStyle/>
        <a:p>
          <a:endParaRPr lang="en-US"/>
        </a:p>
      </dgm:t>
    </dgm:pt>
    <dgm:pt modelId="{1C9A0E59-81BC-4CA4-A495-28D5B52B2454}">
      <dgm:prSet phldrT="[Text]" phldr="1"/>
      <dgm:spPr/>
      <dgm:t>
        <a:bodyPr/>
        <a:lstStyle/>
        <a:p>
          <a:endParaRPr lang="en-US" dirty="0"/>
        </a:p>
      </dgm:t>
      <dgm:extLst>
        <a:ext uri="{E40237B7-FDA0-4F09-8148-C483321AD2D9}">
          <dgm14:cNvPr xmlns:dgm14="http://schemas.microsoft.com/office/drawing/2010/diagram" id="0" name="" title="Illustration - Green ring as Oxygen"/>
        </a:ext>
      </dgm:extLst>
    </dgm:pt>
    <dgm:pt modelId="{DD7575F4-12D9-484E-B56E-20603B739C55}" type="parTrans" cxnId="{5814594B-A0B6-4C66-A7B8-376CFFCD40A2}">
      <dgm:prSet/>
      <dgm:spPr/>
      <dgm:t>
        <a:bodyPr/>
        <a:lstStyle/>
        <a:p>
          <a:endParaRPr lang="en-US"/>
        </a:p>
      </dgm:t>
    </dgm:pt>
    <dgm:pt modelId="{356B1845-0C71-44B0-B748-BC8BBED33771}" type="sibTrans" cxnId="{5814594B-A0B6-4C66-A7B8-376CFFCD40A2}">
      <dgm:prSet/>
      <dgm:spPr/>
      <dgm:t>
        <a:bodyPr/>
        <a:lstStyle/>
        <a:p>
          <a:endParaRPr lang="en-US"/>
        </a:p>
      </dgm:t>
    </dgm:pt>
    <dgm:pt modelId="{56F31EBC-220B-4A77-9DFF-C2B039D65927}">
      <dgm:prSet phldrT="[Text]"/>
      <dgm:spPr/>
      <dgm:t>
        <a:bodyPr/>
        <a:lstStyle/>
        <a:p>
          <a:r>
            <a:rPr lang="en-US" dirty="0" smtClean="0"/>
            <a:t>Heater</a:t>
          </a:r>
          <a:endParaRPr lang="en-US" dirty="0"/>
        </a:p>
      </dgm:t>
      <dgm:extLst>
        <a:ext uri="{E40237B7-FDA0-4F09-8148-C483321AD2D9}">
          <dgm14:cNvPr xmlns:dgm14="http://schemas.microsoft.com/office/drawing/2010/diagram" id="0" name="" title="Text Box - Heater"/>
        </a:ext>
      </dgm:extLst>
    </dgm:pt>
    <dgm:pt modelId="{041026BD-00B7-4EDF-B410-4F80D5F7E165}" type="parTrans" cxnId="{E8FD6AEB-2CC1-45C7-BFCF-A41C83D15C23}">
      <dgm:prSet/>
      <dgm:spPr/>
      <dgm:t>
        <a:bodyPr/>
        <a:lstStyle/>
        <a:p>
          <a:endParaRPr lang="en-US"/>
        </a:p>
      </dgm:t>
    </dgm:pt>
    <dgm:pt modelId="{5D4774AA-D374-4FF8-8553-80C7571B20EB}" type="sibTrans" cxnId="{E8FD6AEB-2CC1-45C7-BFCF-A41C83D15C23}">
      <dgm:prSet/>
      <dgm:spPr/>
      <dgm:t>
        <a:bodyPr/>
        <a:lstStyle/>
        <a:p>
          <a:endParaRPr lang="en-US"/>
        </a:p>
      </dgm:t>
    </dgm:pt>
    <dgm:pt modelId="{D25CAE7F-CC09-40C7-9B08-81C0FDA4AB84}">
      <dgm:prSet phldrT="[Text]" phldr="1"/>
      <dgm:spPr/>
      <dgm:t>
        <a:bodyPr/>
        <a:lstStyle/>
        <a:p>
          <a:endParaRPr lang="en-US" dirty="0"/>
        </a:p>
      </dgm:t>
      <dgm:extLst>
        <a:ext uri="{E40237B7-FDA0-4F09-8148-C483321AD2D9}">
          <dgm14:cNvPr xmlns:dgm14="http://schemas.microsoft.com/office/drawing/2010/diagram" id="0" name="" title="Illustration - Green ring as Oxygen"/>
        </a:ext>
      </dgm:extLst>
    </dgm:pt>
    <dgm:pt modelId="{24C1F191-C591-4EF5-99AD-F53DD1C99B9F}" type="sibTrans" cxnId="{94DBF8E1-16D8-48F0-9322-358FE4B09BBB}">
      <dgm:prSet/>
      <dgm:spPr/>
      <dgm:t>
        <a:bodyPr/>
        <a:lstStyle/>
        <a:p>
          <a:endParaRPr lang="en-US"/>
        </a:p>
      </dgm:t>
    </dgm:pt>
    <dgm:pt modelId="{0B430C73-EBD4-4F1B-ABD1-DCE613432771}" type="parTrans" cxnId="{94DBF8E1-16D8-48F0-9322-358FE4B09BBB}">
      <dgm:prSet/>
      <dgm:spPr/>
      <dgm:t>
        <a:bodyPr/>
        <a:lstStyle/>
        <a:p>
          <a:endParaRPr lang="en-US"/>
        </a:p>
      </dgm:t>
    </dgm:pt>
    <dgm:pt modelId="{66ADBA98-E1F9-4527-8CAF-A727E9639FDE}">
      <dgm:prSet phldrT="[Text]" phldr="1"/>
      <dgm:spPr/>
      <dgm:t>
        <a:bodyPr/>
        <a:lstStyle/>
        <a:p>
          <a:endParaRPr lang="en-US" dirty="0"/>
        </a:p>
      </dgm:t>
      <dgm:extLst>
        <a:ext uri="{E40237B7-FDA0-4F09-8148-C483321AD2D9}">
          <dgm14:cNvPr xmlns:dgm14="http://schemas.microsoft.com/office/drawing/2010/diagram" id="0" name="" title="Test Box"/>
        </a:ext>
      </dgm:extLst>
    </dgm:pt>
    <dgm:pt modelId="{6C6A623D-92B3-4550-833E-F73B8AB60677}" type="sibTrans" cxnId="{C34A76AD-B33D-416A-B095-27BEDD006D10}">
      <dgm:prSet/>
      <dgm:spPr/>
      <dgm:t>
        <a:bodyPr/>
        <a:lstStyle/>
        <a:p>
          <a:endParaRPr lang="en-US"/>
        </a:p>
      </dgm:t>
    </dgm:pt>
    <dgm:pt modelId="{C3FE8B68-67E3-4BA6-9142-E0418FD01AD9}" type="parTrans" cxnId="{C34A76AD-B33D-416A-B095-27BEDD006D10}">
      <dgm:prSet/>
      <dgm:spPr/>
      <dgm:t>
        <a:bodyPr/>
        <a:lstStyle/>
        <a:p>
          <a:endParaRPr lang="en-US"/>
        </a:p>
      </dgm:t>
    </dgm:pt>
    <dgm:pt modelId="{F06B5A96-08B1-48FB-B0EF-47CF057568F8}" type="pres">
      <dgm:prSet presAssocID="{46D5D41B-47B6-4350-8CDA-961590D2B458}" presName="Name0" presStyleCnt="0">
        <dgm:presLayoutVars>
          <dgm:chMax/>
          <dgm:chPref/>
          <dgm:dir/>
        </dgm:presLayoutVars>
      </dgm:prSet>
      <dgm:spPr/>
      <dgm:t>
        <a:bodyPr/>
        <a:lstStyle/>
        <a:p>
          <a:endParaRPr lang="en-US"/>
        </a:p>
      </dgm:t>
    </dgm:pt>
    <dgm:pt modelId="{0AAEA931-5662-47CE-8F34-54D26EF113C8}" type="pres">
      <dgm:prSet presAssocID="{66ADBA98-E1F9-4527-8CAF-A727E9639FDE}" presName="composite" presStyleCnt="0">
        <dgm:presLayoutVars>
          <dgm:chMax val="1"/>
          <dgm:chPref val="1"/>
        </dgm:presLayoutVars>
      </dgm:prSet>
      <dgm:spPr/>
    </dgm:pt>
    <dgm:pt modelId="{B642FFAE-6DA4-4B18-8532-B3FC76776366}" type="pres">
      <dgm:prSet presAssocID="{66ADBA98-E1F9-4527-8CAF-A727E9639FDE}" presName="Accent" presStyleLbl="trAlignAcc1" presStyleIdx="0" presStyleCnt="3" custScaleX="95845">
        <dgm:presLayoutVars>
          <dgm:chMax val="0"/>
          <dgm:chPref val="0"/>
        </dgm:presLayoutVars>
      </dgm:prSet>
      <dgm:spPr/>
      <dgm:extLst>
        <a:ext uri="{E40237B7-FDA0-4F09-8148-C483321AD2D9}">
          <dgm14:cNvPr xmlns:dgm14="http://schemas.microsoft.com/office/drawing/2010/diagram" id="0" name="" title="Photo - Carbon Monoxide"/>
        </a:ext>
      </dgm:extLst>
    </dgm:pt>
    <dgm:pt modelId="{2F4D9B3B-18E3-416B-9CF9-5292C291D529}" type="pres">
      <dgm:prSet presAssocID="{66ADBA98-E1F9-4527-8CAF-A727E9639FDE}" presName="Image" presStyleLbl="alignImgPlace1" presStyleIdx="0" presStyleCnt="3">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title="Photo - Carbon Monoxide"/>
        </a:ext>
      </dgm:extLst>
    </dgm:pt>
    <dgm:pt modelId="{747B92B4-9404-48BA-89A9-5326F7E6EBEC}" type="pres">
      <dgm:prSet presAssocID="{66ADBA98-E1F9-4527-8CAF-A727E9639FDE}" presName="ChildComposite" presStyleCnt="0"/>
      <dgm:spPr/>
    </dgm:pt>
    <dgm:pt modelId="{DB93F279-E0DD-47EE-B76F-5DF57EEBB4D8}" type="pres">
      <dgm:prSet presAssocID="{66ADBA98-E1F9-4527-8CAF-A727E9639FDE}" presName="Child" presStyleLbl="node1" presStyleIdx="0" presStyleCnt="3">
        <dgm:presLayoutVars>
          <dgm:chMax val="0"/>
          <dgm:chPref val="0"/>
          <dgm:bulletEnabled val="1"/>
        </dgm:presLayoutVars>
      </dgm:prSet>
      <dgm:spPr/>
      <dgm:t>
        <a:bodyPr/>
        <a:lstStyle/>
        <a:p>
          <a:endParaRPr lang="en-US"/>
        </a:p>
      </dgm:t>
    </dgm:pt>
    <dgm:pt modelId="{AFEB24A1-12DE-4761-B25F-D551275D8AEC}" type="pres">
      <dgm:prSet presAssocID="{66ADBA98-E1F9-4527-8CAF-A727E9639FDE}" presName="Parent" presStyleLbl="revTx" presStyleIdx="0" presStyleCnt="3">
        <dgm:presLayoutVars>
          <dgm:chMax val="1"/>
          <dgm:chPref val="0"/>
          <dgm:bulletEnabled val="1"/>
        </dgm:presLayoutVars>
      </dgm:prSet>
      <dgm:spPr/>
      <dgm:t>
        <a:bodyPr/>
        <a:lstStyle/>
        <a:p>
          <a:endParaRPr lang="en-US"/>
        </a:p>
      </dgm:t>
    </dgm:pt>
    <dgm:pt modelId="{C8A14FA8-9047-447E-957A-C32D5E50FC97}" type="pres">
      <dgm:prSet presAssocID="{6C6A623D-92B3-4550-833E-F73B8AB60677}" presName="sibTrans" presStyleCnt="0"/>
      <dgm:spPr/>
    </dgm:pt>
    <dgm:pt modelId="{5DBC1745-87BC-4598-B986-089C42D5724A}" type="pres">
      <dgm:prSet presAssocID="{D25CAE7F-CC09-40C7-9B08-81C0FDA4AB84}" presName="composite" presStyleCnt="0">
        <dgm:presLayoutVars>
          <dgm:chMax val="1"/>
          <dgm:chPref val="1"/>
        </dgm:presLayoutVars>
      </dgm:prSet>
      <dgm:spPr/>
    </dgm:pt>
    <dgm:pt modelId="{7BD53001-1379-4EE2-AC04-02C7C193BB07}" type="pres">
      <dgm:prSet presAssocID="{D25CAE7F-CC09-40C7-9B08-81C0FDA4AB84}" presName="Accent" presStyleLbl="trAlignAcc1" presStyleIdx="1" presStyleCnt="3" custLinFactNeighborX="-1377" custLinFactNeighborY="2341">
        <dgm:presLayoutVars>
          <dgm:chMax val="0"/>
          <dgm:chPref val="0"/>
        </dgm:presLayoutVars>
      </dgm:prSet>
      <dgm:spPr/>
      <dgm:extLst>
        <a:ext uri="{E40237B7-FDA0-4F09-8148-C483321AD2D9}">
          <dgm14:cNvPr xmlns:dgm14="http://schemas.microsoft.com/office/drawing/2010/diagram" id="0" name="" title="Photo - Power Washer "/>
        </a:ext>
      </dgm:extLst>
    </dgm:pt>
    <dgm:pt modelId="{F169A24E-B40C-4AD6-89F7-DF9A59B908B3}" type="pres">
      <dgm:prSet presAssocID="{D25CAE7F-CC09-40C7-9B08-81C0FDA4AB84}" presName="Image" presStyleLbl="alignImgPlace1" presStyleIdx="1" presStyleCnt="3">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title="Photo - Power Washer"/>
        </a:ext>
      </dgm:extLst>
    </dgm:pt>
    <dgm:pt modelId="{483D8677-48E3-4CD4-A90D-1C786D7C6AB4}" type="pres">
      <dgm:prSet presAssocID="{D25CAE7F-CC09-40C7-9B08-81C0FDA4AB84}" presName="ChildComposite" presStyleCnt="0"/>
      <dgm:spPr/>
    </dgm:pt>
    <dgm:pt modelId="{07698DFC-DEFD-4A05-BFF1-A7F81807ABE4}" type="pres">
      <dgm:prSet presAssocID="{D25CAE7F-CC09-40C7-9B08-81C0FDA4AB84}" presName="Child" presStyleLbl="node1" presStyleIdx="1" presStyleCnt="3">
        <dgm:presLayoutVars>
          <dgm:chMax val="0"/>
          <dgm:chPref val="0"/>
          <dgm:bulletEnabled val="1"/>
        </dgm:presLayoutVars>
      </dgm:prSet>
      <dgm:spPr/>
      <dgm:t>
        <a:bodyPr/>
        <a:lstStyle/>
        <a:p>
          <a:endParaRPr lang="en-US"/>
        </a:p>
      </dgm:t>
    </dgm:pt>
    <dgm:pt modelId="{9AE78215-F485-49C7-B498-2691BC38EBDB}" type="pres">
      <dgm:prSet presAssocID="{D25CAE7F-CC09-40C7-9B08-81C0FDA4AB84}" presName="Parent" presStyleLbl="revTx" presStyleIdx="1" presStyleCnt="3">
        <dgm:presLayoutVars>
          <dgm:chMax val="1"/>
          <dgm:chPref val="0"/>
          <dgm:bulletEnabled val="1"/>
        </dgm:presLayoutVars>
      </dgm:prSet>
      <dgm:spPr/>
      <dgm:t>
        <a:bodyPr/>
        <a:lstStyle/>
        <a:p>
          <a:endParaRPr lang="en-US"/>
        </a:p>
      </dgm:t>
    </dgm:pt>
    <dgm:pt modelId="{73A30D7F-4B6D-436E-9688-4CC73F0F8E97}" type="pres">
      <dgm:prSet presAssocID="{24C1F191-C591-4EF5-99AD-F53DD1C99B9F}" presName="sibTrans" presStyleCnt="0"/>
      <dgm:spPr/>
    </dgm:pt>
    <dgm:pt modelId="{1325BD63-7461-41B6-ABB9-BA5E2363FBEE}" type="pres">
      <dgm:prSet presAssocID="{1C9A0E59-81BC-4CA4-A495-28D5B52B2454}" presName="composite" presStyleCnt="0">
        <dgm:presLayoutVars>
          <dgm:chMax val="1"/>
          <dgm:chPref val="1"/>
        </dgm:presLayoutVars>
      </dgm:prSet>
      <dgm:spPr/>
    </dgm:pt>
    <dgm:pt modelId="{7CAF471D-A531-4DDE-8F12-2B835A4B7220}" type="pres">
      <dgm:prSet presAssocID="{1C9A0E59-81BC-4CA4-A495-28D5B52B2454}" presName="Accent" presStyleLbl="trAlignAcc1" presStyleIdx="2" presStyleCnt="3">
        <dgm:presLayoutVars>
          <dgm:chMax val="0"/>
          <dgm:chPref val="0"/>
        </dgm:presLayoutVars>
      </dgm:prSet>
      <dgm:spPr/>
      <dgm:extLst>
        <a:ext uri="{E40237B7-FDA0-4F09-8148-C483321AD2D9}">
          <dgm14:cNvPr xmlns:dgm14="http://schemas.microsoft.com/office/drawing/2010/diagram" id="0" name="" title="Photo - Heater"/>
        </a:ext>
      </dgm:extLst>
    </dgm:pt>
    <dgm:pt modelId="{536AD931-0064-4403-912B-42993737AEA3}" type="pres">
      <dgm:prSet presAssocID="{1C9A0E59-81BC-4CA4-A495-28D5B52B2454}" presName="Image" presStyleLbl="alignImgPlace1" presStyleIdx="2" presStyleCnt="3">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title="Heater"/>
        </a:ext>
      </dgm:extLst>
    </dgm:pt>
    <dgm:pt modelId="{432E9176-BAA0-4CC7-835A-85E8BBB0A709}" type="pres">
      <dgm:prSet presAssocID="{1C9A0E59-81BC-4CA4-A495-28D5B52B2454}" presName="ChildComposite" presStyleCnt="0"/>
      <dgm:spPr/>
    </dgm:pt>
    <dgm:pt modelId="{50EAB0C0-8549-4ED4-874E-E0824D96F359}" type="pres">
      <dgm:prSet presAssocID="{1C9A0E59-81BC-4CA4-A495-28D5B52B2454}" presName="Child" presStyleLbl="node1" presStyleIdx="2" presStyleCnt="3">
        <dgm:presLayoutVars>
          <dgm:chMax val="0"/>
          <dgm:chPref val="0"/>
          <dgm:bulletEnabled val="1"/>
        </dgm:presLayoutVars>
      </dgm:prSet>
      <dgm:spPr/>
      <dgm:t>
        <a:bodyPr/>
        <a:lstStyle/>
        <a:p>
          <a:endParaRPr lang="en-US"/>
        </a:p>
      </dgm:t>
    </dgm:pt>
    <dgm:pt modelId="{24CEF9A7-2107-4A1B-8613-43F3D1B8E464}" type="pres">
      <dgm:prSet presAssocID="{1C9A0E59-81BC-4CA4-A495-28D5B52B2454}" presName="Parent" presStyleLbl="revTx" presStyleIdx="2" presStyleCnt="3">
        <dgm:presLayoutVars>
          <dgm:chMax val="1"/>
          <dgm:chPref val="0"/>
          <dgm:bulletEnabled val="1"/>
        </dgm:presLayoutVars>
      </dgm:prSet>
      <dgm:spPr/>
      <dgm:t>
        <a:bodyPr/>
        <a:lstStyle/>
        <a:p>
          <a:endParaRPr lang="en-US"/>
        </a:p>
      </dgm:t>
    </dgm:pt>
  </dgm:ptLst>
  <dgm:cxnLst>
    <dgm:cxn modelId="{5814594B-A0B6-4C66-A7B8-376CFFCD40A2}" srcId="{46D5D41B-47B6-4350-8CDA-961590D2B458}" destId="{1C9A0E59-81BC-4CA4-A495-28D5B52B2454}" srcOrd="2" destOrd="0" parTransId="{DD7575F4-12D9-484E-B56E-20603B739C55}" sibTransId="{356B1845-0C71-44B0-B748-BC8BBED33771}"/>
    <dgm:cxn modelId="{A51893BE-3C50-496C-9438-ECEF1B65627F}" srcId="{66ADBA98-E1F9-4527-8CAF-A727E9639FDE}" destId="{AA215BA0-75A4-40C3-B83E-0237F7710371}" srcOrd="0" destOrd="0" parTransId="{9AFDF21E-B02C-40F9-85C2-DB103E6EB95D}" sibTransId="{53695948-F777-4CCF-875E-4CDD363E9CED}"/>
    <dgm:cxn modelId="{E7D064BD-AD80-4581-92AE-9609F4601477}" type="presOf" srcId="{66ADBA98-E1F9-4527-8CAF-A727E9639FDE}" destId="{AFEB24A1-12DE-4761-B25F-D551275D8AEC}" srcOrd="0" destOrd="0" presId="urn:microsoft.com/office/officeart/2008/layout/CaptionedPictures"/>
    <dgm:cxn modelId="{C34A76AD-B33D-416A-B095-27BEDD006D10}" srcId="{46D5D41B-47B6-4350-8CDA-961590D2B458}" destId="{66ADBA98-E1F9-4527-8CAF-A727E9639FDE}" srcOrd="0" destOrd="0" parTransId="{C3FE8B68-67E3-4BA6-9142-E0418FD01AD9}" sibTransId="{6C6A623D-92B3-4550-833E-F73B8AB60677}"/>
    <dgm:cxn modelId="{0D4B3C13-A3AC-4318-A9B3-69264E027B40}" type="presOf" srcId="{56F31EBC-220B-4A77-9DFF-C2B039D65927}" destId="{50EAB0C0-8549-4ED4-874E-E0824D96F359}" srcOrd="0" destOrd="0" presId="urn:microsoft.com/office/officeart/2008/layout/CaptionedPictures"/>
    <dgm:cxn modelId="{41C07379-8F8C-4088-80B2-91127DD93655}" srcId="{D25CAE7F-CC09-40C7-9B08-81C0FDA4AB84}" destId="{D8406067-66B1-4A4A-9ABE-AB55E44F6ECA}" srcOrd="0" destOrd="0" parTransId="{6803F0B4-5415-4D48-ABE1-75176F5204F5}" sibTransId="{356627DD-F522-41E6-A7D5-75C76BB11B32}"/>
    <dgm:cxn modelId="{94DBF8E1-16D8-48F0-9322-358FE4B09BBB}" srcId="{46D5D41B-47B6-4350-8CDA-961590D2B458}" destId="{D25CAE7F-CC09-40C7-9B08-81C0FDA4AB84}" srcOrd="1" destOrd="0" parTransId="{0B430C73-EBD4-4F1B-ABD1-DCE613432771}" sibTransId="{24C1F191-C591-4EF5-99AD-F53DD1C99B9F}"/>
    <dgm:cxn modelId="{513600F2-2E3B-4B88-B405-7E535DF0825B}" type="presOf" srcId="{1C9A0E59-81BC-4CA4-A495-28D5B52B2454}" destId="{24CEF9A7-2107-4A1B-8613-43F3D1B8E464}" srcOrd="0" destOrd="0" presId="urn:microsoft.com/office/officeart/2008/layout/CaptionedPictures"/>
    <dgm:cxn modelId="{5C250E83-CB59-4650-A79C-4396D52FE240}" type="presOf" srcId="{46D5D41B-47B6-4350-8CDA-961590D2B458}" destId="{F06B5A96-08B1-48FB-B0EF-47CF057568F8}" srcOrd="0" destOrd="0" presId="urn:microsoft.com/office/officeart/2008/layout/CaptionedPictures"/>
    <dgm:cxn modelId="{CED7CA14-D13C-48C7-AF5B-15FA6893562A}" type="presOf" srcId="{AA215BA0-75A4-40C3-B83E-0237F7710371}" destId="{DB93F279-E0DD-47EE-B76F-5DF57EEBB4D8}" srcOrd="0" destOrd="0" presId="urn:microsoft.com/office/officeart/2008/layout/CaptionedPictures"/>
    <dgm:cxn modelId="{864C3FF4-7706-4EDF-A133-F8A83F9C7E04}" type="presOf" srcId="{D25CAE7F-CC09-40C7-9B08-81C0FDA4AB84}" destId="{9AE78215-F485-49C7-B498-2691BC38EBDB}" srcOrd="0" destOrd="0" presId="urn:microsoft.com/office/officeart/2008/layout/CaptionedPictures"/>
    <dgm:cxn modelId="{E8FD6AEB-2CC1-45C7-BFCF-A41C83D15C23}" srcId="{1C9A0E59-81BC-4CA4-A495-28D5B52B2454}" destId="{56F31EBC-220B-4A77-9DFF-C2B039D65927}" srcOrd="0" destOrd="0" parTransId="{041026BD-00B7-4EDF-B410-4F80D5F7E165}" sibTransId="{5D4774AA-D374-4FF8-8553-80C7571B20EB}"/>
    <dgm:cxn modelId="{9362761E-BC7A-4AAF-AE43-B1C83340FEA3}" type="presOf" srcId="{D8406067-66B1-4A4A-9ABE-AB55E44F6ECA}" destId="{07698DFC-DEFD-4A05-BFF1-A7F81807ABE4}" srcOrd="0" destOrd="0" presId="urn:microsoft.com/office/officeart/2008/layout/CaptionedPictures"/>
    <dgm:cxn modelId="{EB82C144-B9D3-4E89-B584-17BFF2AC8F37}" type="presParOf" srcId="{F06B5A96-08B1-48FB-B0EF-47CF057568F8}" destId="{0AAEA931-5662-47CE-8F34-54D26EF113C8}" srcOrd="0" destOrd="0" presId="urn:microsoft.com/office/officeart/2008/layout/CaptionedPictures"/>
    <dgm:cxn modelId="{C847BA68-3F80-4B09-8A28-89BB7B6DC2FA}" type="presParOf" srcId="{0AAEA931-5662-47CE-8F34-54D26EF113C8}" destId="{B642FFAE-6DA4-4B18-8532-B3FC76776366}" srcOrd="0" destOrd="0" presId="urn:microsoft.com/office/officeart/2008/layout/CaptionedPictures"/>
    <dgm:cxn modelId="{3284BCC1-234C-4B5F-834A-EACF9EE3F3E4}" type="presParOf" srcId="{0AAEA931-5662-47CE-8F34-54D26EF113C8}" destId="{2F4D9B3B-18E3-416B-9CF9-5292C291D529}" srcOrd="1" destOrd="0" presId="urn:microsoft.com/office/officeart/2008/layout/CaptionedPictures"/>
    <dgm:cxn modelId="{44F697EB-024E-4C8B-9275-67A77BC87E75}" type="presParOf" srcId="{0AAEA931-5662-47CE-8F34-54D26EF113C8}" destId="{747B92B4-9404-48BA-89A9-5326F7E6EBEC}" srcOrd="2" destOrd="0" presId="urn:microsoft.com/office/officeart/2008/layout/CaptionedPictures"/>
    <dgm:cxn modelId="{44E12E99-683A-4A54-91B9-E5FCAD546B95}" type="presParOf" srcId="{747B92B4-9404-48BA-89A9-5326F7E6EBEC}" destId="{DB93F279-E0DD-47EE-B76F-5DF57EEBB4D8}" srcOrd="0" destOrd="0" presId="urn:microsoft.com/office/officeart/2008/layout/CaptionedPictures"/>
    <dgm:cxn modelId="{1B80C7E2-4007-47CF-B1A9-9185A7A49BC7}" type="presParOf" srcId="{747B92B4-9404-48BA-89A9-5326F7E6EBEC}" destId="{AFEB24A1-12DE-4761-B25F-D551275D8AEC}" srcOrd="1" destOrd="0" presId="urn:microsoft.com/office/officeart/2008/layout/CaptionedPictures"/>
    <dgm:cxn modelId="{BEC47672-CF7D-4286-980D-F175F11A04C9}" type="presParOf" srcId="{F06B5A96-08B1-48FB-B0EF-47CF057568F8}" destId="{C8A14FA8-9047-447E-957A-C32D5E50FC97}" srcOrd="1" destOrd="0" presId="urn:microsoft.com/office/officeart/2008/layout/CaptionedPictures"/>
    <dgm:cxn modelId="{4B4AA9E7-A4C8-4F73-A777-41862487FF3A}" type="presParOf" srcId="{F06B5A96-08B1-48FB-B0EF-47CF057568F8}" destId="{5DBC1745-87BC-4598-B986-089C42D5724A}" srcOrd="2" destOrd="0" presId="urn:microsoft.com/office/officeart/2008/layout/CaptionedPictures"/>
    <dgm:cxn modelId="{9F03473C-917F-4BC6-9B22-72A8EE169EFA}" type="presParOf" srcId="{5DBC1745-87BC-4598-B986-089C42D5724A}" destId="{7BD53001-1379-4EE2-AC04-02C7C193BB07}" srcOrd="0" destOrd="0" presId="urn:microsoft.com/office/officeart/2008/layout/CaptionedPictures"/>
    <dgm:cxn modelId="{E3634BA3-375E-4A84-B3B2-A82C27F3FF7F}" type="presParOf" srcId="{5DBC1745-87BC-4598-B986-089C42D5724A}" destId="{F169A24E-B40C-4AD6-89F7-DF9A59B908B3}" srcOrd="1" destOrd="0" presId="urn:microsoft.com/office/officeart/2008/layout/CaptionedPictures"/>
    <dgm:cxn modelId="{7BB52969-2137-4D20-9424-076320E6624E}" type="presParOf" srcId="{5DBC1745-87BC-4598-B986-089C42D5724A}" destId="{483D8677-48E3-4CD4-A90D-1C786D7C6AB4}" srcOrd="2" destOrd="0" presId="urn:microsoft.com/office/officeart/2008/layout/CaptionedPictures"/>
    <dgm:cxn modelId="{5CE2D0EF-350D-46AC-BD79-E06EBCE8E1D1}" type="presParOf" srcId="{483D8677-48E3-4CD4-A90D-1C786D7C6AB4}" destId="{07698DFC-DEFD-4A05-BFF1-A7F81807ABE4}" srcOrd="0" destOrd="0" presId="urn:microsoft.com/office/officeart/2008/layout/CaptionedPictures"/>
    <dgm:cxn modelId="{EE19C431-A447-4BDB-84F5-ED6170929AE9}" type="presParOf" srcId="{483D8677-48E3-4CD4-A90D-1C786D7C6AB4}" destId="{9AE78215-F485-49C7-B498-2691BC38EBDB}" srcOrd="1" destOrd="0" presId="urn:microsoft.com/office/officeart/2008/layout/CaptionedPictures"/>
    <dgm:cxn modelId="{0EAE2DC3-BA18-45B7-97DC-246B10290D22}" type="presParOf" srcId="{F06B5A96-08B1-48FB-B0EF-47CF057568F8}" destId="{73A30D7F-4B6D-436E-9688-4CC73F0F8E97}" srcOrd="3" destOrd="0" presId="urn:microsoft.com/office/officeart/2008/layout/CaptionedPictures"/>
    <dgm:cxn modelId="{25E8EBA5-565A-4EF8-8CF5-99ED0694DF37}" type="presParOf" srcId="{F06B5A96-08B1-48FB-B0EF-47CF057568F8}" destId="{1325BD63-7461-41B6-ABB9-BA5E2363FBEE}" srcOrd="4" destOrd="0" presId="urn:microsoft.com/office/officeart/2008/layout/CaptionedPictures"/>
    <dgm:cxn modelId="{3E70AA96-00DD-4F97-A909-CC21FF46506A}" type="presParOf" srcId="{1325BD63-7461-41B6-ABB9-BA5E2363FBEE}" destId="{7CAF471D-A531-4DDE-8F12-2B835A4B7220}" srcOrd="0" destOrd="0" presId="urn:microsoft.com/office/officeart/2008/layout/CaptionedPictures"/>
    <dgm:cxn modelId="{02059887-5387-4CFD-A4E7-441C4B57490A}" type="presParOf" srcId="{1325BD63-7461-41B6-ABB9-BA5E2363FBEE}" destId="{536AD931-0064-4403-912B-42993737AEA3}" srcOrd="1" destOrd="0" presId="urn:microsoft.com/office/officeart/2008/layout/CaptionedPictures"/>
    <dgm:cxn modelId="{635D2A71-29C6-48C6-8EA6-86D79BF67B7F}" type="presParOf" srcId="{1325BD63-7461-41B6-ABB9-BA5E2363FBEE}" destId="{432E9176-BAA0-4CC7-835A-85E8BBB0A709}" srcOrd="2" destOrd="0" presId="urn:microsoft.com/office/officeart/2008/layout/CaptionedPictures"/>
    <dgm:cxn modelId="{F8A2F212-503D-46D7-BD2C-445D889E3C1C}" type="presParOf" srcId="{432E9176-BAA0-4CC7-835A-85E8BBB0A709}" destId="{50EAB0C0-8549-4ED4-874E-E0824D96F359}" srcOrd="0" destOrd="0" presId="urn:microsoft.com/office/officeart/2008/layout/CaptionedPictures"/>
    <dgm:cxn modelId="{A50D2FC5-DDBE-4C97-8AD6-A35AB1C44FD2}" type="presParOf" srcId="{432E9176-BAA0-4CC7-835A-85E8BBB0A709}" destId="{24CEF9A7-2107-4A1B-8613-43F3D1B8E464}"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5C1E8B-142F-4E0B-ACB9-F9843C135A61}" type="doc">
      <dgm:prSet loTypeId="urn:microsoft.com/office/officeart/2005/8/layout/gear1" loCatId="cycle" qsTypeId="urn:microsoft.com/office/officeart/2005/8/quickstyle/simple1" qsCatId="simple" csTypeId="urn:microsoft.com/office/officeart/2005/8/colors/colorful2" csCatId="colorful" phldr="1"/>
      <dgm:spPr/>
    </dgm:pt>
    <dgm:pt modelId="{F82AF91B-79A6-4D1F-AD07-72555CAF861D}">
      <dgm:prSet phldrT="[Text]" custT="1"/>
      <dgm:spPr/>
      <dgm:t>
        <a:bodyPr/>
        <a:lstStyle/>
        <a:p>
          <a:r>
            <a:rPr lang="en-US" sz="2800" dirty="0" smtClean="0"/>
            <a:t>Questions</a:t>
          </a:r>
          <a:endParaRPr lang="en-US" sz="1800" dirty="0"/>
        </a:p>
      </dgm:t>
    </dgm:pt>
    <dgm:pt modelId="{9226C8D4-F71A-4B2B-81AA-B094DBAE88B6}" type="parTrans" cxnId="{C5D1A064-33D3-49E0-BAA5-9FA071132F76}">
      <dgm:prSet/>
      <dgm:spPr/>
      <dgm:t>
        <a:bodyPr/>
        <a:lstStyle/>
        <a:p>
          <a:endParaRPr lang="en-US"/>
        </a:p>
      </dgm:t>
    </dgm:pt>
    <dgm:pt modelId="{8B842218-6A04-4862-B948-B7FB4D8E3556}" type="sibTrans" cxnId="{C5D1A064-33D3-49E0-BAA5-9FA071132F76}">
      <dgm:prSet/>
      <dgm:spPr/>
      <dgm:t>
        <a:bodyPr/>
        <a:lstStyle/>
        <a:p>
          <a:endParaRPr lang="en-US"/>
        </a:p>
      </dgm:t>
    </dgm:pt>
    <dgm:pt modelId="{8413E23F-F48B-4851-8D8C-17A4DCFDD6FD}">
      <dgm:prSet phldrT="[Text]"/>
      <dgm:spPr/>
      <dgm:t>
        <a:bodyPr/>
        <a:lstStyle/>
        <a:p>
          <a:r>
            <a:rPr lang="en-US" dirty="0" smtClean="0"/>
            <a:t>Summary</a:t>
          </a:r>
          <a:endParaRPr lang="en-US" dirty="0"/>
        </a:p>
      </dgm:t>
    </dgm:pt>
    <dgm:pt modelId="{06229F53-28CD-4E4F-8430-7B0E44285045}" type="parTrans" cxnId="{B966C056-782E-420F-8F8B-8C7C0AD94133}">
      <dgm:prSet/>
      <dgm:spPr/>
      <dgm:t>
        <a:bodyPr/>
        <a:lstStyle/>
        <a:p>
          <a:endParaRPr lang="en-US"/>
        </a:p>
      </dgm:t>
    </dgm:pt>
    <dgm:pt modelId="{C055C832-F474-4EEC-B1E2-6723C32E5D2D}" type="sibTrans" cxnId="{B966C056-782E-420F-8F8B-8C7C0AD94133}">
      <dgm:prSet/>
      <dgm:spPr/>
      <dgm:t>
        <a:bodyPr/>
        <a:lstStyle/>
        <a:p>
          <a:endParaRPr lang="en-US"/>
        </a:p>
      </dgm:t>
    </dgm:pt>
    <dgm:pt modelId="{61B58843-A675-485B-B3B9-1437D5565AFE}">
      <dgm:prSet phldrT="[Text]"/>
      <dgm:spPr/>
      <dgm:t>
        <a:bodyPr/>
        <a:lstStyle/>
        <a:p>
          <a:r>
            <a:rPr lang="en-US" dirty="0" smtClean="0"/>
            <a:t>Recap</a:t>
          </a:r>
          <a:endParaRPr lang="en-US" dirty="0"/>
        </a:p>
      </dgm:t>
    </dgm:pt>
    <dgm:pt modelId="{9BB18DA8-402F-4D13-B590-6C19A58F99DC}" type="parTrans" cxnId="{4678D9AA-C237-4F85-B44F-69862C471300}">
      <dgm:prSet/>
      <dgm:spPr/>
      <dgm:t>
        <a:bodyPr/>
        <a:lstStyle/>
        <a:p>
          <a:endParaRPr lang="en-US"/>
        </a:p>
      </dgm:t>
    </dgm:pt>
    <dgm:pt modelId="{6C4CB558-2E24-46E2-AF23-9F02FF1186DA}" type="sibTrans" cxnId="{4678D9AA-C237-4F85-B44F-69862C471300}">
      <dgm:prSet/>
      <dgm:spPr/>
      <dgm:t>
        <a:bodyPr/>
        <a:lstStyle/>
        <a:p>
          <a:endParaRPr lang="en-US"/>
        </a:p>
      </dgm:t>
    </dgm:pt>
    <dgm:pt modelId="{048F2609-B1CF-4753-B46F-92FB6B267C5B}" type="pres">
      <dgm:prSet presAssocID="{895C1E8B-142F-4E0B-ACB9-F9843C135A61}" presName="composite" presStyleCnt="0">
        <dgm:presLayoutVars>
          <dgm:chMax val="3"/>
          <dgm:animLvl val="lvl"/>
          <dgm:resizeHandles val="exact"/>
        </dgm:presLayoutVars>
      </dgm:prSet>
      <dgm:spPr/>
    </dgm:pt>
    <dgm:pt modelId="{5790A9DD-319F-4339-973B-974DBFB18D2C}" type="pres">
      <dgm:prSet presAssocID="{F82AF91B-79A6-4D1F-AD07-72555CAF861D}" presName="gear1" presStyleLbl="node1" presStyleIdx="0" presStyleCnt="3">
        <dgm:presLayoutVars>
          <dgm:chMax val="1"/>
          <dgm:bulletEnabled val="1"/>
        </dgm:presLayoutVars>
      </dgm:prSet>
      <dgm:spPr/>
      <dgm:t>
        <a:bodyPr/>
        <a:lstStyle/>
        <a:p>
          <a:endParaRPr lang="en-US"/>
        </a:p>
      </dgm:t>
    </dgm:pt>
    <dgm:pt modelId="{BC7CCEBB-DFC3-49A7-9F0E-5D701DF67300}" type="pres">
      <dgm:prSet presAssocID="{F82AF91B-79A6-4D1F-AD07-72555CAF861D}" presName="gear1srcNode" presStyleLbl="node1" presStyleIdx="0" presStyleCnt="3"/>
      <dgm:spPr/>
      <dgm:t>
        <a:bodyPr/>
        <a:lstStyle/>
        <a:p>
          <a:endParaRPr lang="en-US"/>
        </a:p>
      </dgm:t>
    </dgm:pt>
    <dgm:pt modelId="{98533E2D-A6EB-4E54-9C17-75CD3555E064}" type="pres">
      <dgm:prSet presAssocID="{F82AF91B-79A6-4D1F-AD07-72555CAF861D}" presName="gear1dstNode" presStyleLbl="node1" presStyleIdx="0" presStyleCnt="3"/>
      <dgm:spPr/>
      <dgm:t>
        <a:bodyPr/>
        <a:lstStyle/>
        <a:p>
          <a:endParaRPr lang="en-US"/>
        </a:p>
      </dgm:t>
    </dgm:pt>
    <dgm:pt modelId="{F3D5A387-A91B-40E7-BB48-E7D447D9E83B}" type="pres">
      <dgm:prSet presAssocID="{8413E23F-F48B-4851-8D8C-17A4DCFDD6FD}" presName="gear2" presStyleLbl="node1" presStyleIdx="1" presStyleCnt="3">
        <dgm:presLayoutVars>
          <dgm:chMax val="1"/>
          <dgm:bulletEnabled val="1"/>
        </dgm:presLayoutVars>
      </dgm:prSet>
      <dgm:spPr/>
      <dgm:t>
        <a:bodyPr/>
        <a:lstStyle/>
        <a:p>
          <a:endParaRPr lang="en-US"/>
        </a:p>
      </dgm:t>
    </dgm:pt>
    <dgm:pt modelId="{F57C4F47-0591-4A6F-8BB2-37752BF95BCF}" type="pres">
      <dgm:prSet presAssocID="{8413E23F-F48B-4851-8D8C-17A4DCFDD6FD}" presName="gear2srcNode" presStyleLbl="node1" presStyleIdx="1" presStyleCnt="3"/>
      <dgm:spPr/>
      <dgm:t>
        <a:bodyPr/>
        <a:lstStyle/>
        <a:p>
          <a:endParaRPr lang="en-US"/>
        </a:p>
      </dgm:t>
    </dgm:pt>
    <dgm:pt modelId="{CCE465B0-D6B8-4A82-973E-263F9B742C9B}" type="pres">
      <dgm:prSet presAssocID="{8413E23F-F48B-4851-8D8C-17A4DCFDD6FD}" presName="gear2dstNode" presStyleLbl="node1" presStyleIdx="1" presStyleCnt="3"/>
      <dgm:spPr/>
      <dgm:t>
        <a:bodyPr/>
        <a:lstStyle/>
        <a:p>
          <a:endParaRPr lang="en-US"/>
        </a:p>
      </dgm:t>
    </dgm:pt>
    <dgm:pt modelId="{A101EE55-21BF-421D-A02D-BCC973E70583}" type="pres">
      <dgm:prSet presAssocID="{61B58843-A675-485B-B3B9-1437D5565AFE}" presName="gear3" presStyleLbl="node1" presStyleIdx="2" presStyleCnt="3"/>
      <dgm:spPr/>
      <dgm:t>
        <a:bodyPr/>
        <a:lstStyle/>
        <a:p>
          <a:endParaRPr lang="en-US"/>
        </a:p>
      </dgm:t>
    </dgm:pt>
    <dgm:pt modelId="{4658EE28-309C-4DF1-AD72-FE1C200E6BE1}" type="pres">
      <dgm:prSet presAssocID="{61B58843-A675-485B-B3B9-1437D5565AFE}" presName="gear3tx" presStyleLbl="node1" presStyleIdx="2" presStyleCnt="3">
        <dgm:presLayoutVars>
          <dgm:chMax val="1"/>
          <dgm:bulletEnabled val="1"/>
        </dgm:presLayoutVars>
      </dgm:prSet>
      <dgm:spPr/>
      <dgm:t>
        <a:bodyPr/>
        <a:lstStyle/>
        <a:p>
          <a:endParaRPr lang="en-US"/>
        </a:p>
      </dgm:t>
    </dgm:pt>
    <dgm:pt modelId="{69FC43C4-2F8B-4269-87C9-D9D2FD2538F3}" type="pres">
      <dgm:prSet presAssocID="{61B58843-A675-485B-B3B9-1437D5565AFE}" presName="gear3srcNode" presStyleLbl="node1" presStyleIdx="2" presStyleCnt="3"/>
      <dgm:spPr/>
      <dgm:t>
        <a:bodyPr/>
        <a:lstStyle/>
        <a:p>
          <a:endParaRPr lang="en-US"/>
        </a:p>
      </dgm:t>
    </dgm:pt>
    <dgm:pt modelId="{8C3C5787-5917-4AC3-8D60-9CEF43463B9B}" type="pres">
      <dgm:prSet presAssocID="{61B58843-A675-485B-B3B9-1437D5565AFE}" presName="gear3dstNode" presStyleLbl="node1" presStyleIdx="2" presStyleCnt="3"/>
      <dgm:spPr/>
      <dgm:t>
        <a:bodyPr/>
        <a:lstStyle/>
        <a:p>
          <a:endParaRPr lang="en-US"/>
        </a:p>
      </dgm:t>
    </dgm:pt>
    <dgm:pt modelId="{73959EBD-C26E-48B3-BAD8-EE46046605DD}" type="pres">
      <dgm:prSet presAssocID="{8B842218-6A04-4862-B948-B7FB4D8E3556}" presName="connector1" presStyleLbl="sibTrans2D1" presStyleIdx="0" presStyleCnt="3"/>
      <dgm:spPr/>
      <dgm:t>
        <a:bodyPr/>
        <a:lstStyle/>
        <a:p>
          <a:endParaRPr lang="en-US"/>
        </a:p>
      </dgm:t>
    </dgm:pt>
    <dgm:pt modelId="{4CD5E160-E6AA-4E3F-8246-BAFEBC6AE617}" type="pres">
      <dgm:prSet presAssocID="{C055C832-F474-4EEC-B1E2-6723C32E5D2D}" presName="connector2" presStyleLbl="sibTrans2D1" presStyleIdx="1" presStyleCnt="3"/>
      <dgm:spPr/>
      <dgm:t>
        <a:bodyPr/>
        <a:lstStyle/>
        <a:p>
          <a:endParaRPr lang="en-US"/>
        </a:p>
      </dgm:t>
    </dgm:pt>
    <dgm:pt modelId="{11D7A4DD-3B3A-4275-A4F0-F87F14C9D273}" type="pres">
      <dgm:prSet presAssocID="{6C4CB558-2E24-46E2-AF23-9F02FF1186DA}" presName="connector3" presStyleLbl="sibTrans2D1" presStyleIdx="2" presStyleCnt="3"/>
      <dgm:spPr/>
      <dgm:t>
        <a:bodyPr/>
        <a:lstStyle/>
        <a:p>
          <a:endParaRPr lang="en-US"/>
        </a:p>
      </dgm:t>
    </dgm:pt>
  </dgm:ptLst>
  <dgm:cxnLst>
    <dgm:cxn modelId="{4678D9AA-C237-4F85-B44F-69862C471300}" srcId="{895C1E8B-142F-4E0B-ACB9-F9843C135A61}" destId="{61B58843-A675-485B-B3B9-1437D5565AFE}" srcOrd="2" destOrd="0" parTransId="{9BB18DA8-402F-4D13-B590-6C19A58F99DC}" sibTransId="{6C4CB558-2E24-46E2-AF23-9F02FF1186DA}"/>
    <dgm:cxn modelId="{5690A362-705E-4FA3-A20C-E671829CB890}" type="presOf" srcId="{61B58843-A675-485B-B3B9-1437D5565AFE}" destId="{69FC43C4-2F8B-4269-87C9-D9D2FD2538F3}" srcOrd="2" destOrd="0" presId="urn:microsoft.com/office/officeart/2005/8/layout/gear1"/>
    <dgm:cxn modelId="{0B4F167A-8C25-4C63-8797-2497D77E6C6F}" type="presOf" srcId="{61B58843-A675-485B-B3B9-1437D5565AFE}" destId="{A101EE55-21BF-421D-A02D-BCC973E70583}" srcOrd="0" destOrd="0" presId="urn:microsoft.com/office/officeart/2005/8/layout/gear1"/>
    <dgm:cxn modelId="{B966C056-782E-420F-8F8B-8C7C0AD94133}" srcId="{895C1E8B-142F-4E0B-ACB9-F9843C135A61}" destId="{8413E23F-F48B-4851-8D8C-17A4DCFDD6FD}" srcOrd="1" destOrd="0" parTransId="{06229F53-28CD-4E4F-8430-7B0E44285045}" sibTransId="{C055C832-F474-4EEC-B1E2-6723C32E5D2D}"/>
    <dgm:cxn modelId="{84A8DAE2-6733-4BF0-8423-9AC9CB34AF24}" type="presOf" srcId="{F82AF91B-79A6-4D1F-AD07-72555CAF861D}" destId="{98533E2D-A6EB-4E54-9C17-75CD3555E064}" srcOrd="2" destOrd="0" presId="urn:microsoft.com/office/officeart/2005/8/layout/gear1"/>
    <dgm:cxn modelId="{604CC35C-9CDE-4533-B906-AE2101FC0F8A}" type="presOf" srcId="{F82AF91B-79A6-4D1F-AD07-72555CAF861D}" destId="{BC7CCEBB-DFC3-49A7-9F0E-5D701DF67300}" srcOrd="1" destOrd="0" presId="urn:microsoft.com/office/officeart/2005/8/layout/gear1"/>
    <dgm:cxn modelId="{7F1E7D2A-B4A7-436F-B2C6-E625E6E264DE}" type="presOf" srcId="{895C1E8B-142F-4E0B-ACB9-F9843C135A61}" destId="{048F2609-B1CF-4753-B46F-92FB6B267C5B}" srcOrd="0" destOrd="0" presId="urn:microsoft.com/office/officeart/2005/8/layout/gear1"/>
    <dgm:cxn modelId="{5492E6DC-A760-4577-9517-086C5EC7FE70}" type="presOf" srcId="{C055C832-F474-4EEC-B1E2-6723C32E5D2D}" destId="{4CD5E160-E6AA-4E3F-8246-BAFEBC6AE617}" srcOrd="0" destOrd="0" presId="urn:microsoft.com/office/officeart/2005/8/layout/gear1"/>
    <dgm:cxn modelId="{A0B8AB2D-3A66-4E1D-9F8E-2EABBC3A7751}" type="presOf" srcId="{8B842218-6A04-4862-B948-B7FB4D8E3556}" destId="{73959EBD-C26E-48B3-BAD8-EE46046605DD}" srcOrd="0" destOrd="0" presId="urn:microsoft.com/office/officeart/2005/8/layout/gear1"/>
    <dgm:cxn modelId="{57426F72-D608-48A6-B708-4B8F06B39853}" type="presOf" srcId="{61B58843-A675-485B-B3B9-1437D5565AFE}" destId="{4658EE28-309C-4DF1-AD72-FE1C200E6BE1}" srcOrd="1" destOrd="0" presId="urn:microsoft.com/office/officeart/2005/8/layout/gear1"/>
    <dgm:cxn modelId="{FCB0BC4A-4068-4693-90AD-15D330599218}" type="presOf" srcId="{61B58843-A675-485B-B3B9-1437D5565AFE}" destId="{8C3C5787-5917-4AC3-8D60-9CEF43463B9B}" srcOrd="3" destOrd="0" presId="urn:microsoft.com/office/officeart/2005/8/layout/gear1"/>
    <dgm:cxn modelId="{5C8C9498-74F6-402B-87C2-7C38065A4B1A}" type="presOf" srcId="{F82AF91B-79A6-4D1F-AD07-72555CAF861D}" destId="{5790A9DD-319F-4339-973B-974DBFB18D2C}" srcOrd="0" destOrd="0" presId="urn:microsoft.com/office/officeart/2005/8/layout/gear1"/>
    <dgm:cxn modelId="{791A14C8-1EB7-4CAD-B29B-B43943220F77}" type="presOf" srcId="{8413E23F-F48B-4851-8D8C-17A4DCFDD6FD}" destId="{CCE465B0-D6B8-4A82-973E-263F9B742C9B}" srcOrd="2" destOrd="0" presId="urn:microsoft.com/office/officeart/2005/8/layout/gear1"/>
    <dgm:cxn modelId="{D88AD801-653D-4BF6-B21F-13A616310F31}" type="presOf" srcId="{8413E23F-F48B-4851-8D8C-17A4DCFDD6FD}" destId="{F3D5A387-A91B-40E7-BB48-E7D447D9E83B}" srcOrd="0" destOrd="0" presId="urn:microsoft.com/office/officeart/2005/8/layout/gear1"/>
    <dgm:cxn modelId="{C5D1A064-33D3-49E0-BAA5-9FA071132F76}" srcId="{895C1E8B-142F-4E0B-ACB9-F9843C135A61}" destId="{F82AF91B-79A6-4D1F-AD07-72555CAF861D}" srcOrd="0" destOrd="0" parTransId="{9226C8D4-F71A-4B2B-81AA-B094DBAE88B6}" sibTransId="{8B842218-6A04-4862-B948-B7FB4D8E3556}"/>
    <dgm:cxn modelId="{738A5E9D-F8C5-4B1B-A2AE-D2D3DE61A58D}" type="presOf" srcId="{8413E23F-F48B-4851-8D8C-17A4DCFDD6FD}" destId="{F57C4F47-0591-4A6F-8BB2-37752BF95BCF}" srcOrd="1" destOrd="0" presId="urn:microsoft.com/office/officeart/2005/8/layout/gear1"/>
    <dgm:cxn modelId="{1C1EB1E8-F29E-4DAB-9019-DD04AD3F4DEE}" type="presOf" srcId="{6C4CB558-2E24-46E2-AF23-9F02FF1186DA}" destId="{11D7A4DD-3B3A-4275-A4F0-F87F14C9D273}" srcOrd="0" destOrd="0" presId="urn:microsoft.com/office/officeart/2005/8/layout/gear1"/>
    <dgm:cxn modelId="{85177C97-7D63-4576-BA61-6B95737661AE}" type="presParOf" srcId="{048F2609-B1CF-4753-B46F-92FB6B267C5B}" destId="{5790A9DD-319F-4339-973B-974DBFB18D2C}" srcOrd="0" destOrd="0" presId="urn:microsoft.com/office/officeart/2005/8/layout/gear1"/>
    <dgm:cxn modelId="{AC950A28-DB4A-4B69-BC9F-0C8CE955B2DE}" type="presParOf" srcId="{048F2609-B1CF-4753-B46F-92FB6B267C5B}" destId="{BC7CCEBB-DFC3-49A7-9F0E-5D701DF67300}" srcOrd="1" destOrd="0" presId="urn:microsoft.com/office/officeart/2005/8/layout/gear1"/>
    <dgm:cxn modelId="{C048D50F-739B-4101-8525-F4C39B27CD35}" type="presParOf" srcId="{048F2609-B1CF-4753-B46F-92FB6B267C5B}" destId="{98533E2D-A6EB-4E54-9C17-75CD3555E064}" srcOrd="2" destOrd="0" presId="urn:microsoft.com/office/officeart/2005/8/layout/gear1"/>
    <dgm:cxn modelId="{570B5106-FF8B-4055-8277-1983AC65C614}" type="presParOf" srcId="{048F2609-B1CF-4753-B46F-92FB6B267C5B}" destId="{F3D5A387-A91B-40E7-BB48-E7D447D9E83B}" srcOrd="3" destOrd="0" presId="urn:microsoft.com/office/officeart/2005/8/layout/gear1"/>
    <dgm:cxn modelId="{B0679F1E-51B4-44A6-84A2-E3C262F922CE}" type="presParOf" srcId="{048F2609-B1CF-4753-B46F-92FB6B267C5B}" destId="{F57C4F47-0591-4A6F-8BB2-37752BF95BCF}" srcOrd="4" destOrd="0" presId="urn:microsoft.com/office/officeart/2005/8/layout/gear1"/>
    <dgm:cxn modelId="{B20B15D9-2E76-4171-8C05-AA09C89EF626}" type="presParOf" srcId="{048F2609-B1CF-4753-B46F-92FB6B267C5B}" destId="{CCE465B0-D6B8-4A82-973E-263F9B742C9B}" srcOrd="5" destOrd="0" presId="urn:microsoft.com/office/officeart/2005/8/layout/gear1"/>
    <dgm:cxn modelId="{58A627FC-6ABD-4386-B66E-93FB429F3BC3}" type="presParOf" srcId="{048F2609-B1CF-4753-B46F-92FB6B267C5B}" destId="{A101EE55-21BF-421D-A02D-BCC973E70583}" srcOrd="6" destOrd="0" presId="urn:microsoft.com/office/officeart/2005/8/layout/gear1"/>
    <dgm:cxn modelId="{84352BE1-AAC5-490A-B2D5-85A289C13FEB}" type="presParOf" srcId="{048F2609-B1CF-4753-B46F-92FB6B267C5B}" destId="{4658EE28-309C-4DF1-AD72-FE1C200E6BE1}" srcOrd="7" destOrd="0" presId="urn:microsoft.com/office/officeart/2005/8/layout/gear1"/>
    <dgm:cxn modelId="{657880E4-0505-47EF-B55D-7908A3211D97}" type="presParOf" srcId="{048F2609-B1CF-4753-B46F-92FB6B267C5B}" destId="{69FC43C4-2F8B-4269-87C9-D9D2FD2538F3}" srcOrd="8" destOrd="0" presId="urn:microsoft.com/office/officeart/2005/8/layout/gear1"/>
    <dgm:cxn modelId="{A1BBFB4B-7C41-403A-A02C-D28A9CD9C83A}" type="presParOf" srcId="{048F2609-B1CF-4753-B46F-92FB6B267C5B}" destId="{8C3C5787-5917-4AC3-8D60-9CEF43463B9B}" srcOrd="9" destOrd="0" presId="urn:microsoft.com/office/officeart/2005/8/layout/gear1"/>
    <dgm:cxn modelId="{B23410AC-5ECF-41FC-9F70-4337D192A979}" type="presParOf" srcId="{048F2609-B1CF-4753-B46F-92FB6B267C5B}" destId="{73959EBD-C26E-48B3-BAD8-EE46046605DD}" srcOrd="10" destOrd="0" presId="urn:microsoft.com/office/officeart/2005/8/layout/gear1"/>
    <dgm:cxn modelId="{58138B1C-6E17-4045-AF2F-B7A38434DE74}" type="presParOf" srcId="{048F2609-B1CF-4753-B46F-92FB6B267C5B}" destId="{4CD5E160-E6AA-4E3F-8246-BAFEBC6AE617}" srcOrd="11" destOrd="0" presId="urn:microsoft.com/office/officeart/2005/8/layout/gear1"/>
    <dgm:cxn modelId="{4994970D-9383-4664-BBFF-A86626962191}" type="presParOf" srcId="{048F2609-B1CF-4753-B46F-92FB6B267C5B}" destId="{11D7A4DD-3B3A-4275-A4F0-F87F14C9D27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95C1E8B-142F-4E0B-ACB9-F9843C135A61}" type="doc">
      <dgm:prSet loTypeId="urn:microsoft.com/office/officeart/2005/8/layout/gear1" loCatId="cycle" qsTypeId="urn:microsoft.com/office/officeart/2005/8/quickstyle/simple3" qsCatId="simple" csTypeId="urn:microsoft.com/office/officeart/2005/8/colors/colorful2" csCatId="colorful" phldr="1"/>
      <dgm:spPr/>
    </dgm:pt>
    <dgm:pt modelId="{F82AF91B-79A6-4D1F-AD07-72555CAF861D}">
      <dgm:prSet phldrT="[Text]" custT="1"/>
      <dgm:spPr/>
      <dgm:t>
        <a:bodyPr/>
        <a:lstStyle/>
        <a:p>
          <a:r>
            <a:rPr lang="en-US" sz="2800" b="1" dirty="0" smtClean="0"/>
            <a:t>Questions</a:t>
          </a:r>
          <a:endParaRPr lang="en-US" sz="2800" b="1" dirty="0"/>
        </a:p>
      </dgm:t>
    </dgm:pt>
    <dgm:pt modelId="{9226C8D4-F71A-4B2B-81AA-B094DBAE88B6}" type="parTrans" cxnId="{C5D1A064-33D3-49E0-BAA5-9FA071132F76}">
      <dgm:prSet/>
      <dgm:spPr/>
      <dgm:t>
        <a:bodyPr/>
        <a:lstStyle/>
        <a:p>
          <a:endParaRPr lang="en-US"/>
        </a:p>
      </dgm:t>
    </dgm:pt>
    <dgm:pt modelId="{8B842218-6A04-4862-B948-B7FB4D8E3556}" type="sibTrans" cxnId="{C5D1A064-33D3-49E0-BAA5-9FA071132F76}">
      <dgm:prSet/>
      <dgm:spPr/>
      <dgm:t>
        <a:bodyPr/>
        <a:lstStyle/>
        <a:p>
          <a:endParaRPr lang="en-US"/>
        </a:p>
      </dgm:t>
    </dgm:pt>
    <dgm:pt modelId="{8413E23F-F48B-4851-8D8C-17A4DCFDD6FD}">
      <dgm:prSet phldrT="[Text]"/>
      <dgm:spPr/>
      <dgm:t>
        <a:bodyPr/>
        <a:lstStyle/>
        <a:p>
          <a:r>
            <a:rPr lang="en-US" dirty="0" smtClean="0"/>
            <a:t>Summary</a:t>
          </a:r>
          <a:endParaRPr lang="en-US" dirty="0"/>
        </a:p>
      </dgm:t>
    </dgm:pt>
    <dgm:pt modelId="{06229F53-28CD-4E4F-8430-7B0E44285045}" type="parTrans" cxnId="{B966C056-782E-420F-8F8B-8C7C0AD94133}">
      <dgm:prSet/>
      <dgm:spPr/>
      <dgm:t>
        <a:bodyPr/>
        <a:lstStyle/>
        <a:p>
          <a:endParaRPr lang="en-US"/>
        </a:p>
      </dgm:t>
    </dgm:pt>
    <dgm:pt modelId="{C055C832-F474-4EEC-B1E2-6723C32E5D2D}" type="sibTrans" cxnId="{B966C056-782E-420F-8F8B-8C7C0AD94133}">
      <dgm:prSet/>
      <dgm:spPr/>
      <dgm:t>
        <a:bodyPr/>
        <a:lstStyle/>
        <a:p>
          <a:endParaRPr lang="en-US"/>
        </a:p>
      </dgm:t>
    </dgm:pt>
    <dgm:pt modelId="{61B58843-A675-485B-B3B9-1437D5565AFE}">
      <dgm:prSet phldrT="[Text]"/>
      <dgm:spPr/>
      <dgm:t>
        <a:bodyPr/>
        <a:lstStyle/>
        <a:p>
          <a:r>
            <a:rPr lang="en-US" dirty="0" smtClean="0"/>
            <a:t>Recap</a:t>
          </a:r>
          <a:endParaRPr lang="en-US" dirty="0"/>
        </a:p>
      </dgm:t>
    </dgm:pt>
    <dgm:pt modelId="{9BB18DA8-402F-4D13-B590-6C19A58F99DC}" type="parTrans" cxnId="{4678D9AA-C237-4F85-B44F-69862C471300}">
      <dgm:prSet/>
      <dgm:spPr/>
      <dgm:t>
        <a:bodyPr/>
        <a:lstStyle/>
        <a:p>
          <a:endParaRPr lang="en-US"/>
        </a:p>
      </dgm:t>
    </dgm:pt>
    <dgm:pt modelId="{6C4CB558-2E24-46E2-AF23-9F02FF1186DA}" type="sibTrans" cxnId="{4678D9AA-C237-4F85-B44F-69862C471300}">
      <dgm:prSet/>
      <dgm:spPr/>
      <dgm:t>
        <a:bodyPr/>
        <a:lstStyle/>
        <a:p>
          <a:endParaRPr lang="en-US"/>
        </a:p>
      </dgm:t>
    </dgm:pt>
    <dgm:pt modelId="{048F2609-B1CF-4753-B46F-92FB6B267C5B}" type="pres">
      <dgm:prSet presAssocID="{895C1E8B-142F-4E0B-ACB9-F9843C135A61}" presName="composite" presStyleCnt="0">
        <dgm:presLayoutVars>
          <dgm:chMax val="3"/>
          <dgm:animLvl val="lvl"/>
          <dgm:resizeHandles val="exact"/>
        </dgm:presLayoutVars>
      </dgm:prSet>
      <dgm:spPr/>
    </dgm:pt>
    <dgm:pt modelId="{5790A9DD-319F-4339-973B-974DBFB18D2C}" type="pres">
      <dgm:prSet presAssocID="{F82AF91B-79A6-4D1F-AD07-72555CAF861D}" presName="gear1" presStyleLbl="node1" presStyleIdx="0" presStyleCnt="3">
        <dgm:presLayoutVars>
          <dgm:chMax val="1"/>
          <dgm:bulletEnabled val="1"/>
        </dgm:presLayoutVars>
      </dgm:prSet>
      <dgm:spPr/>
      <dgm:t>
        <a:bodyPr/>
        <a:lstStyle/>
        <a:p>
          <a:endParaRPr lang="en-US"/>
        </a:p>
      </dgm:t>
    </dgm:pt>
    <dgm:pt modelId="{BC7CCEBB-DFC3-49A7-9F0E-5D701DF67300}" type="pres">
      <dgm:prSet presAssocID="{F82AF91B-79A6-4D1F-AD07-72555CAF861D}" presName="gear1srcNode" presStyleLbl="node1" presStyleIdx="0" presStyleCnt="3"/>
      <dgm:spPr/>
      <dgm:t>
        <a:bodyPr/>
        <a:lstStyle/>
        <a:p>
          <a:endParaRPr lang="en-US"/>
        </a:p>
      </dgm:t>
    </dgm:pt>
    <dgm:pt modelId="{98533E2D-A6EB-4E54-9C17-75CD3555E064}" type="pres">
      <dgm:prSet presAssocID="{F82AF91B-79A6-4D1F-AD07-72555CAF861D}" presName="gear1dstNode" presStyleLbl="node1" presStyleIdx="0" presStyleCnt="3"/>
      <dgm:spPr/>
      <dgm:t>
        <a:bodyPr/>
        <a:lstStyle/>
        <a:p>
          <a:endParaRPr lang="en-US"/>
        </a:p>
      </dgm:t>
    </dgm:pt>
    <dgm:pt modelId="{F3D5A387-A91B-40E7-BB48-E7D447D9E83B}" type="pres">
      <dgm:prSet presAssocID="{8413E23F-F48B-4851-8D8C-17A4DCFDD6FD}" presName="gear2" presStyleLbl="node1" presStyleIdx="1" presStyleCnt="3">
        <dgm:presLayoutVars>
          <dgm:chMax val="1"/>
          <dgm:bulletEnabled val="1"/>
        </dgm:presLayoutVars>
      </dgm:prSet>
      <dgm:spPr/>
      <dgm:t>
        <a:bodyPr/>
        <a:lstStyle/>
        <a:p>
          <a:endParaRPr lang="en-US"/>
        </a:p>
      </dgm:t>
    </dgm:pt>
    <dgm:pt modelId="{F57C4F47-0591-4A6F-8BB2-37752BF95BCF}" type="pres">
      <dgm:prSet presAssocID="{8413E23F-F48B-4851-8D8C-17A4DCFDD6FD}" presName="gear2srcNode" presStyleLbl="node1" presStyleIdx="1" presStyleCnt="3"/>
      <dgm:spPr/>
      <dgm:t>
        <a:bodyPr/>
        <a:lstStyle/>
        <a:p>
          <a:endParaRPr lang="en-US"/>
        </a:p>
      </dgm:t>
    </dgm:pt>
    <dgm:pt modelId="{CCE465B0-D6B8-4A82-973E-263F9B742C9B}" type="pres">
      <dgm:prSet presAssocID="{8413E23F-F48B-4851-8D8C-17A4DCFDD6FD}" presName="gear2dstNode" presStyleLbl="node1" presStyleIdx="1" presStyleCnt="3"/>
      <dgm:spPr/>
      <dgm:t>
        <a:bodyPr/>
        <a:lstStyle/>
        <a:p>
          <a:endParaRPr lang="en-US"/>
        </a:p>
      </dgm:t>
    </dgm:pt>
    <dgm:pt modelId="{A101EE55-21BF-421D-A02D-BCC973E70583}" type="pres">
      <dgm:prSet presAssocID="{61B58843-A675-485B-B3B9-1437D5565AFE}" presName="gear3" presStyleLbl="node1" presStyleIdx="2" presStyleCnt="3"/>
      <dgm:spPr/>
      <dgm:t>
        <a:bodyPr/>
        <a:lstStyle/>
        <a:p>
          <a:endParaRPr lang="en-US"/>
        </a:p>
      </dgm:t>
    </dgm:pt>
    <dgm:pt modelId="{4658EE28-309C-4DF1-AD72-FE1C200E6BE1}" type="pres">
      <dgm:prSet presAssocID="{61B58843-A675-485B-B3B9-1437D5565AFE}" presName="gear3tx" presStyleLbl="node1" presStyleIdx="2" presStyleCnt="3">
        <dgm:presLayoutVars>
          <dgm:chMax val="1"/>
          <dgm:bulletEnabled val="1"/>
        </dgm:presLayoutVars>
      </dgm:prSet>
      <dgm:spPr/>
      <dgm:t>
        <a:bodyPr/>
        <a:lstStyle/>
        <a:p>
          <a:endParaRPr lang="en-US"/>
        </a:p>
      </dgm:t>
    </dgm:pt>
    <dgm:pt modelId="{69FC43C4-2F8B-4269-87C9-D9D2FD2538F3}" type="pres">
      <dgm:prSet presAssocID="{61B58843-A675-485B-B3B9-1437D5565AFE}" presName="gear3srcNode" presStyleLbl="node1" presStyleIdx="2" presStyleCnt="3"/>
      <dgm:spPr/>
      <dgm:t>
        <a:bodyPr/>
        <a:lstStyle/>
        <a:p>
          <a:endParaRPr lang="en-US"/>
        </a:p>
      </dgm:t>
    </dgm:pt>
    <dgm:pt modelId="{8C3C5787-5917-4AC3-8D60-9CEF43463B9B}" type="pres">
      <dgm:prSet presAssocID="{61B58843-A675-485B-B3B9-1437D5565AFE}" presName="gear3dstNode" presStyleLbl="node1" presStyleIdx="2" presStyleCnt="3"/>
      <dgm:spPr/>
      <dgm:t>
        <a:bodyPr/>
        <a:lstStyle/>
        <a:p>
          <a:endParaRPr lang="en-US"/>
        </a:p>
      </dgm:t>
    </dgm:pt>
    <dgm:pt modelId="{73959EBD-C26E-48B3-BAD8-EE46046605DD}" type="pres">
      <dgm:prSet presAssocID="{8B842218-6A04-4862-B948-B7FB4D8E3556}" presName="connector1" presStyleLbl="sibTrans2D1" presStyleIdx="0" presStyleCnt="3"/>
      <dgm:spPr/>
      <dgm:t>
        <a:bodyPr/>
        <a:lstStyle/>
        <a:p>
          <a:endParaRPr lang="en-US"/>
        </a:p>
      </dgm:t>
    </dgm:pt>
    <dgm:pt modelId="{4CD5E160-E6AA-4E3F-8246-BAFEBC6AE617}" type="pres">
      <dgm:prSet presAssocID="{C055C832-F474-4EEC-B1E2-6723C32E5D2D}" presName="connector2" presStyleLbl="sibTrans2D1" presStyleIdx="1" presStyleCnt="3"/>
      <dgm:spPr/>
      <dgm:t>
        <a:bodyPr/>
        <a:lstStyle/>
        <a:p>
          <a:endParaRPr lang="en-US"/>
        </a:p>
      </dgm:t>
    </dgm:pt>
    <dgm:pt modelId="{11D7A4DD-3B3A-4275-A4F0-F87F14C9D273}" type="pres">
      <dgm:prSet presAssocID="{6C4CB558-2E24-46E2-AF23-9F02FF1186DA}" presName="connector3" presStyleLbl="sibTrans2D1" presStyleIdx="2" presStyleCnt="3"/>
      <dgm:spPr/>
      <dgm:t>
        <a:bodyPr/>
        <a:lstStyle/>
        <a:p>
          <a:endParaRPr lang="en-US"/>
        </a:p>
      </dgm:t>
    </dgm:pt>
  </dgm:ptLst>
  <dgm:cxnLst>
    <dgm:cxn modelId="{4678D9AA-C237-4F85-B44F-69862C471300}" srcId="{895C1E8B-142F-4E0B-ACB9-F9843C135A61}" destId="{61B58843-A675-485B-B3B9-1437D5565AFE}" srcOrd="2" destOrd="0" parTransId="{9BB18DA8-402F-4D13-B590-6C19A58F99DC}" sibTransId="{6C4CB558-2E24-46E2-AF23-9F02FF1186DA}"/>
    <dgm:cxn modelId="{88B69690-576D-459A-83CF-38E810B5AD3B}" type="presOf" srcId="{895C1E8B-142F-4E0B-ACB9-F9843C135A61}" destId="{048F2609-B1CF-4753-B46F-92FB6B267C5B}" srcOrd="0" destOrd="0" presId="urn:microsoft.com/office/officeart/2005/8/layout/gear1"/>
    <dgm:cxn modelId="{8E41FCB2-FDEA-4648-99A3-BE1D172545CE}" type="presOf" srcId="{61B58843-A675-485B-B3B9-1437D5565AFE}" destId="{8C3C5787-5917-4AC3-8D60-9CEF43463B9B}" srcOrd="3" destOrd="0" presId="urn:microsoft.com/office/officeart/2005/8/layout/gear1"/>
    <dgm:cxn modelId="{B966C056-782E-420F-8F8B-8C7C0AD94133}" srcId="{895C1E8B-142F-4E0B-ACB9-F9843C135A61}" destId="{8413E23F-F48B-4851-8D8C-17A4DCFDD6FD}" srcOrd="1" destOrd="0" parTransId="{06229F53-28CD-4E4F-8430-7B0E44285045}" sibTransId="{C055C832-F474-4EEC-B1E2-6723C32E5D2D}"/>
    <dgm:cxn modelId="{3ADB0986-6D77-4A39-8C9E-C9EAB202B344}" type="presOf" srcId="{F82AF91B-79A6-4D1F-AD07-72555CAF861D}" destId="{BC7CCEBB-DFC3-49A7-9F0E-5D701DF67300}" srcOrd="1" destOrd="0" presId="urn:microsoft.com/office/officeart/2005/8/layout/gear1"/>
    <dgm:cxn modelId="{84E29ADC-B96D-49CA-8694-F3FDF43A40CE}" type="presOf" srcId="{F82AF91B-79A6-4D1F-AD07-72555CAF861D}" destId="{98533E2D-A6EB-4E54-9C17-75CD3555E064}" srcOrd="2" destOrd="0" presId="urn:microsoft.com/office/officeart/2005/8/layout/gear1"/>
    <dgm:cxn modelId="{7EE21D8B-78C8-4DF3-80AE-BC9A1B827F2C}" type="presOf" srcId="{8413E23F-F48B-4851-8D8C-17A4DCFDD6FD}" destId="{F3D5A387-A91B-40E7-BB48-E7D447D9E83B}" srcOrd="0" destOrd="0" presId="urn:microsoft.com/office/officeart/2005/8/layout/gear1"/>
    <dgm:cxn modelId="{01AC3B68-1735-4FDD-95FF-63F5BAE20954}" type="presOf" srcId="{C055C832-F474-4EEC-B1E2-6723C32E5D2D}" destId="{4CD5E160-E6AA-4E3F-8246-BAFEBC6AE617}" srcOrd="0" destOrd="0" presId="urn:microsoft.com/office/officeart/2005/8/layout/gear1"/>
    <dgm:cxn modelId="{8BC2A2FC-CE6C-4BEF-B5F8-12FA4C963E7A}" type="presOf" srcId="{61B58843-A675-485B-B3B9-1437D5565AFE}" destId="{A101EE55-21BF-421D-A02D-BCC973E70583}" srcOrd="0" destOrd="0" presId="urn:microsoft.com/office/officeart/2005/8/layout/gear1"/>
    <dgm:cxn modelId="{DAE861D9-1BE6-493B-99C2-C930EF34E375}" type="presOf" srcId="{8413E23F-F48B-4851-8D8C-17A4DCFDD6FD}" destId="{CCE465B0-D6B8-4A82-973E-263F9B742C9B}" srcOrd="2" destOrd="0" presId="urn:microsoft.com/office/officeart/2005/8/layout/gear1"/>
    <dgm:cxn modelId="{F3818D3E-BE39-4394-9177-41CBDC8A3D8E}" type="presOf" srcId="{8413E23F-F48B-4851-8D8C-17A4DCFDD6FD}" destId="{F57C4F47-0591-4A6F-8BB2-37752BF95BCF}" srcOrd="1" destOrd="0" presId="urn:microsoft.com/office/officeart/2005/8/layout/gear1"/>
    <dgm:cxn modelId="{C5D1A064-33D3-49E0-BAA5-9FA071132F76}" srcId="{895C1E8B-142F-4E0B-ACB9-F9843C135A61}" destId="{F82AF91B-79A6-4D1F-AD07-72555CAF861D}" srcOrd="0" destOrd="0" parTransId="{9226C8D4-F71A-4B2B-81AA-B094DBAE88B6}" sibTransId="{8B842218-6A04-4862-B948-B7FB4D8E3556}"/>
    <dgm:cxn modelId="{88FB6FD2-660E-4B4F-A24C-10794F8FC107}" type="presOf" srcId="{6C4CB558-2E24-46E2-AF23-9F02FF1186DA}" destId="{11D7A4DD-3B3A-4275-A4F0-F87F14C9D273}" srcOrd="0" destOrd="0" presId="urn:microsoft.com/office/officeart/2005/8/layout/gear1"/>
    <dgm:cxn modelId="{49188ECF-DC0F-452A-8786-A4951AB5E51F}" type="presOf" srcId="{61B58843-A675-485B-B3B9-1437D5565AFE}" destId="{4658EE28-309C-4DF1-AD72-FE1C200E6BE1}" srcOrd="1" destOrd="0" presId="urn:microsoft.com/office/officeart/2005/8/layout/gear1"/>
    <dgm:cxn modelId="{E586708A-FF1D-424A-8E6A-F2690F0AC6F5}" type="presOf" srcId="{61B58843-A675-485B-B3B9-1437D5565AFE}" destId="{69FC43C4-2F8B-4269-87C9-D9D2FD2538F3}" srcOrd="2" destOrd="0" presId="urn:microsoft.com/office/officeart/2005/8/layout/gear1"/>
    <dgm:cxn modelId="{082CBAAB-24C0-4B70-B9BD-8FE255508E61}" type="presOf" srcId="{F82AF91B-79A6-4D1F-AD07-72555CAF861D}" destId="{5790A9DD-319F-4339-973B-974DBFB18D2C}" srcOrd="0" destOrd="0" presId="urn:microsoft.com/office/officeart/2005/8/layout/gear1"/>
    <dgm:cxn modelId="{064BF1BA-CB92-45AF-8183-E3ACE9E99027}" type="presOf" srcId="{8B842218-6A04-4862-B948-B7FB4D8E3556}" destId="{73959EBD-C26E-48B3-BAD8-EE46046605DD}" srcOrd="0" destOrd="0" presId="urn:microsoft.com/office/officeart/2005/8/layout/gear1"/>
    <dgm:cxn modelId="{0657E561-86A0-467E-A423-6757A876919F}" type="presParOf" srcId="{048F2609-B1CF-4753-B46F-92FB6B267C5B}" destId="{5790A9DD-319F-4339-973B-974DBFB18D2C}" srcOrd="0" destOrd="0" presId="urn:microsoft.com/office/officeart/2005/8/layout/gear1"/>
    <dgm:cxn modelId="{1B69B8AD-3417-4E4E-8E89-6A555A190161}" type="presParOf" srcId="{048F2609-B1CF-4753-B46F-92FB6B267C5B}" destId="{BC7CCEBB-DFC3-49A7-9F0E-5D701DF67300}" srcOrd="1" destOrd="0" presId="urn:microsoft.com/office/officeart/2005/8/layout/gear1"/>
    <dgm:cxn modelId="{04A6E5AC-2189-459F-A765-05BAB7515D8A}" type="presParOf" srcId="{048F2609-B1CF-4753-B46F-92FB6B267C5B}" destId="{98533E2D-A6EB-4E54-9C17-75CD3555E064}" srcOrd="2" destOrd="0" presId="urn:microsoft.com/office/officeart/2005/8/layout/gear1"/>
    <dgm:cxn modelId="{4C6119B5-94BD-4384-939B-00DE1FD23416}" type="presParOf" srcId="{048F2609-B1CF-4753-B46F-92FB6B267C5B}" destId="{F3D5A387-A91B-40E7-BB48-E7D447D9E83B}" srcOrd="3" destOrd="0" presId="urn:microsoft.com/office/officeart/2005/8/layout/gear1"/>
    <dgm:cxn modelId="{BD720313-2DAE-4454-A14E-75EC7E4B09C1}" type="presParOf" srcId="{048F2609-B1CF-4753-B46F-92FB6B267C5B}" destId="{F57C4F47-0591-4A6F-8BB2-37752BF95BCF}" srcOrd="4" destOrd="0" presId="urn:microsoft.com/office/officeart/2005/8/layout/gear1"/>
    <dgm:cxn modelId="{7184B2E6-1603-4CB4-95B2-CC7893C419E1}" type="presParOf" srcId="{048F2609-B1CF-4753-B46F-92FB6B267C5B}" destId="{CCE465B0-D6B8-4A82-973E-263F9B742C9B}" srcOrd="5" destOrd="0" presId="urn:microsoft.com/office/officeart/2005/8/layout/gear1"/>
    <dgm:cxn modelId="{B5D3DFD3-F204-4D36-936F-4FB2131576F7}" type="presParOf" srcId="{048F2609-B1CF-4753-B46F-92FB6B267C5B}" destId="{A101EE55-21BF-421D-A02D-BCC973E70583}" srcOrd="6" destOrd="0" presId="urn:microsoft.com/office/officeart/2005/8/layout/gear1"/>
    <dgm:cxn modelId="{8D6F948C-D708-4B2E-9EBA-5A7716CF195E}" type="presParOf" srcId="{048F2609-B1CF-4753-B46F-92FB6B267C5B}" destId="{4658EE28-309C-4DF1-AD72-FE1C200E6BE1}" srcOrd="7" destOrd="0" presId="urn:microsoft.com/office/officeart/2005/8/layout/gear1"/>
    <dgm:cxn modelId="{009B60C4-EE57-4356-9795-49FC8D42927A}" type="presParOf" srcId="{048F2609-B1CF-4753-B46F-92FB6B267C5B}" destId="{69FC43C4-2F8B-4269-87C9-D9D2FD2538F3}" srcOrd="8" destOrd="0" presId="urn:microsoft.com/office/officeart/2005/8/layout/gear1"/>
    <dgm:cxn modelId="{249EB57E-683A-49DE-8517-E69A387F238C}" type="presParOf" srcId="{048F2609-B1CF-4753-B46F-92FB6B267C5B}" destId="{8C3C5787-5917-4AC3-8D60-9CEF43463B9B}" srcOrd="9" destOrd="0" presId="urn:microsoft.com/office/officeart/2005/8/layout/gear1"/>
    <dgm:cxn modelId="{0644FDDC-5C8B-497C-8249-ED31D0036215}" type="presParOf" srcId="{048F2609-B1CF-4753-B46F-92FB6B267C5B}" destId="{73959EBD-C26E-48B3-BAD8-EE46046605DD}" srcOrd="10" destOrd="0" presId="urn:microsoft.com/office/officeart/2005/8/layout/gear1"/>
    <dgm:cxn modelId="{E8030274-EA33-4422-B0C4-EB30FECF0B92}" type="presParOf" srcId="{048F2609-B1CF-4753-B46F-92FB6B267C5B}" destId="{4CD5E160-E6AA-4E3F-8246-BAFEBC6AE617}" srcOrd="11" destOrd="0" presId="urn:microsoft.com/office/officeart/2005/8/layout/gear1"/>
    <dgm:cxn modelId="{3FB19CA8-ACA4-4076-8F39-A9A016A0F09B}" type="presParOf" srcId="{048F2609-B1CF-4753-B46F-92FB6B267C5B}" destId="{11D7A4DD-3B3A-4275-A4F0-F87F14C9D27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DB65FE-D544-45DC-BBDC-6DF1C969516E}"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81EACC9D-5509-4DF0-80A0-3B4E7054C292}">
      <dgm:prSet phldrT="[Text]"/>
      <dgm:spPr/>
      <dgm:t>
        <a:bodyPr/>
        <a:lstStyle/>
        <a:p>
          <a:r>
            <a:rPr lang="en-US" dirty="0" smtClean="0"/>
            <a:t>Carbon</a:t>
          </a:r>
          <a:endParaRPr lang="en-US" dirty="0"/>
        </a:p>
      </dgm:t>
    </dgm:pt>
    <dgm:pt modelId="{5A4D45C0-9142-4B0D-8945-E02B031B0693}" type="parTrans" cxnId="{5F6F02EB-F296-4B1D-8BA0-4A53BC56BE76}">
      <dgm:prSet/>
      <dgm:spPr/>
      <dgm:t>
        <a:bodyPr/>
        <a:lstStyle/>
        <a:p>
          <a:endParaRPr lang="en-US"/>
        </a:p>
      </dgm:t>
    </dgm:pt>
    <dgm:pt modelId="{3419B39D-D652-40EA-B253-7ACA38FF6561}" type="sibTrans" cxnId="{5F6F02EB-F296-4B1D-8BA0-4A53BC56BE76}">
      <dgm:prSet/>
      <dgm:spPr/>
      <dgm:t>
        <a:bodyPr/>
        <a:lstStyle/>
        <a:p>
          <a:endParaRPr lang="en-US"/>
        </a:p>
      </dgm:t>
    </dgm:pt>
    <dgm:pt modelId="{FA7D1DBD-2295-4C50-9956-AB9CA97231CF}">
      <dgm:prSet phldrT="[Text]"/>
      <dgm:spPr/>
      <dgm:t>
        <a:bodyPr/>
        <a:lstStyle/>
        <a:p>
          <a:r>
            <a:rPr lang="en-US" dirty="0" smtClean="0"/>
            <a:t>Oxygen</a:t>
          </a:r>
          <a:endParaRPr lang="en-US" dirty="0"/>
        </a:p>
      </dgm:t>
    </dgm:pt>
    <dgm:pt modelId="{8A93153C-DAD8-4A00-AC2A-B5D107152052}" type="parTrans" cxnId="{4A5DC0C4-D474-4E6E-ABDF-FD0607AC9FD0}">
      <dgm:prSet/>
      <dgm:spPr/>
      <dgm:t>
        <a:bodyPr/>
        <a:lstStyle/>
        <a:p>
          <a:endParaRPr lang="en-US"/>
        </a:p>
      </dgm:t>
    </dgm:pt>
    <dgm:pt modelId="{8ADBB6F1-0381-4D8D-AC42-20C8CD462464}" type="sibTrans" cxnId="{4A5DC0C4-D474-4E6E-ABDF-FD0607AC9FD0}">
      <dgm:prSet/>
      <dgm:spPr/>
      <dgm:t>
        <a:bodyPr/>
        <a:lstStyle/>
        <a:p>
          <a:endParaRPr lang="en-US"/>
        </a:p>
      </dgm:t>
    </dgm:pt>
    <dgm:pt modelId="{DE79AA92-EAF7-4A7F-BFE4-AB29C2C5B63D}">
      <dgm:prSet phldrT="[Text]"/>
      <dgm:spPr/>
      <dgm:t>
        <a:bodyPr/>
        <a:lstStyle/>
        <a:p>
          <a:r>
            <a:rPr lang="en-US" dirty="0" smtClean="0"/>
            <a:t>Carbon</a:t>
          </a:r>
        </a:p>
        <a:p>
          <a:r>
            <a:rPr lang="en-US" dirty="0" smtClean="0"/>
            <a:t>Monoxide</a:t>
          </a:r>
          <a:endParaRPr lang="en-US" dirty="0"/>
        </a:p>
      </dgm:t>
    </dgm:pt>
    <dgm:pt modelId="{47287578-F551-4CB3-A07D-1C79DB5DDF42}" type="parTrans" cxnId="{503BAC9F-D633-4DE6-8395-8B01FA0753B9}">
      <dgm:prSet/>
      <dgm:spPr/>
      <dgm:t>
        <a:bodyPr/>
        <a:lstStyle/>
        <a:p>
          <a:endParaRPr lang="en-US"/>
        </a:p>
      </dgm:t>
    </dgm:pt>
    <dgm:pt modelId="{D337D1F5-ED3C-4E8F-BC3F-52E92D147E03}" type="sibTrans" cxnId="{503BAC9F-D633-4DE6-8395-8B01FA0753B9}">
      <dgm:prSet/>
      <dgm:spPr/>
      <dgm:t>
        <a:bodyPr/>
        <a:lstStyle/>
        <a:p>
          <a:endParaRPr lang="en-US"/>
        </a:p>
      </dgm:t>
    </dgm:pt>
    <dgm:pt modelId="{EC06B167-D932-4583-B3E0-98E7823C4986}" type="pres">
      <dgm:prSet presAssocID="{47DB65FE-D544-45DC-BBDC-6DF1C969516E}" presName="Name0" presStyleCnt="0">
        <dgm:presLayoutVars>
          <dgm:dir/>
          <dgm:resizeHandles val="exact"/>
        </dgm:presLayoutVars>
      </dgm:prSet>
      <dgm:spPr/>
    </dgm:pt>
    <dgm:pt modelId="{AEA98B7E-7987-419E-BEAB-D217FB6970AC}" type="pres">
      <dgm:prSet presAssocID="{47DB65FE-D544-45DC-BBDC-6DF1C969516E}" presName="vNodes" presStyleCnt="0"/>
      <dgm:spPr/>
    </dgm:pt>
    <dgm:pt modelId="{EB320CC4-71B8-41D1-93EC-696C8F65BE3F}" type="pres">
      <dgm:prSet presAssocID="{81EACC9D-5509-4DF0-80A0-3B4E7054C292}" presName="node" presStyleLbl="node1" presStyleIdx="0" presStyleCnt="3">
        <dgm:presLayoutVars>
          <dgm:bulletEnabled val="1"/>
        </dgm:presLayoutVars>
      </dgm:prSet>
      <dgm:spPr/>
      <dgm:t>
        <a:bodyPr/>
        <a:lstStyle/>
        <a:p>
          <a:endParaRPr lang="en-US"/>
        </a:p>
      </dgm:t>
    </dgm:pt>
    <dgm:pt modelId="{E66EF279-E208-4563-B34A-12CA77824C63}" type="pres">
      <dgm:prSet presAssocID="{3419B39D-D652-40EA-B253-7ACA38FF6561}" presName="spacerT" presStyleCnt="0"/>
      <dgm:spPr/>
    </dgm:pt>
    <dgm:pt modelId="{AAD0C923-9A33-4072-837F-F348EC534389}" type="pres">
      <dgm:prSet presAssocID="{3419B39D-D652-40EA-B253-7ACA38FF6561}" presName="sibTrans" presStyleLbl="sibTrans2D1" presStyleIdx="0" presStyleCnt="2"/>
      <dgm:spPr/>
      <dgm:t>
        <a:bodyPr/>
        <a:lstStyle/>
        <a:p>
          <a:endParaRPr lang="en-US"/>
        </a:p>
      </dgm:t>
    </dgm:pt>
    <dgm:pt modelId="{3F069A59-B314-4BBB-8E45-66B2690083EE}" type="pres">
      <dgm:prSet presAssocID="{3419B39D-D652-40EA-B253-7ACA38FF6561}" presName="spacerB" presStyleCnt="0"/>
      <dgm:spPr/>
    </dgm:pt>
    <dgm:pt modelId="{7810BA62-BF8D-4AB7-A4A7-46D40A298D67}" type="pres">
      <dgm:prSet presAssocID="{FA7D1DBD-2295-4C50-9956-AB9CA97231CF}" presName="node" presStyleLbl="node1" presStyleIdx="1" presStyleCnt="3">
        <dgm:presLayoutVars>
          <dgm:bulletEnabled val="1"/>
        </dgm:presLayoutVars>
      </dgm:prSet>
      <dgm:spPr/>
      <dgm:t>
        <a:bodyPr/>
        <a:lstStyle/>
        <a:p>
          <a:endParaRPr lang="en-US"/>
        </a:p>
      </dgm:t>
    </dgm:pt>
    <dgm:pt modelId="{0F09EEDE-64E2-4926-97AB-10BD54A7A4E5}" type="pres">
      <dgm:prSet presAssocID="{47DB65FE-D544-45DC-BBDC-6DF1C969516E}" presName="sibTransLast" presStyleLbl="sibTrans2D1" presStyleIdx="1" presStyleCnt="2" custLinFactNeighborX="-18085" custLinFactNeighborY="0"/>
      <dgm:spPr>
        <a:prstGeom prst="mathEqual">
          <a:avLst/>
        </a:prstGeom>
      </dgm:spPr>
      <dgm:t>
        <a:bodyPr/>
        <a:lstStyle/>
        <a:p>
          <a:endParaRPr lang="en-US"/>
        </a:p>
      </dgm:t>
    </dgm:pt>
    <dgm:pt modelId="{714C43BA-160A-4C5D-B633-3EAF160E3135}" type="pres">
      <dgm:prSet presAssocID="{47DB65FE-D544-45DC-BBDC-6DF1C969516E}" presName="connectorText" presStyleLbl="sibTrans2D1" presStyleIdx="1" presStyleCnt="2"/>
      <dgm:spPr/>
      <dgm:t>
        <a:bodyPr/>
        <a:lstStyle/>
        <a:p>
          <a:endParaRPr lang="en-US"/>
        </a:p>
      </dgm:t>
    </dgm:pt>
    <dgm:pt modelId="{2AD191CA-3228-482E-97A3-CD30E009E57B}" type="pres">
      <dgm:prSet presAssocID="{47DB65FE-D544-45DC-BBDC-6DF1C969516E}" presName="lastNode" presStyleLbl="node1" presStyleIdx="2" presStyleCnt="3">
        <dgm:presLayoutVars>
          <dgm:bulletEnabled val="1"/>
        </dgm:presLayoutVars>
      </dgm:prSet>
      <dgm:spPr/>
      <dgm:t>
        <a:bodyPr/>
        <a:lstStyle/>
        <a:p>
          <a:endParaRPr lang="en-US"/>
        </a:p>
      </dgm:t>
    </dgm:pt>
  </dgm:ptLst>
  <dgm:cxnLst>
    <dgm:cxn modelId="{DE9B5CDE-EC29-0B43-9884-B87B098157FF}" type="presOf" srcId="{47DB65FE-D544-45DC-BBDC-6DF1C969516E}" destId="{EC06B167-D932-4583-B3E0-98E7823C4986}" srcOrd="0" destOrd="0" presId="urn:microsoft.com/office/officeart/2005/8/layout/equation2"/>
    <dgm:cxn modelId="{FC464BFC-1FA3-FE47-A4EA-D1D5A05412E5}" type="presOf" srcId="{DE79AA92-EAF7-4A7F-BFE4-AB29C2C5B63D}" destId="{2AD191CA-3228-482E-97A3-CD30E009E57B}" srcOrd="0" destOrd="0" presId="urn:microsoft.com/office/officeart/2005/8/layout/equation2"/>
    <dgm:cxn modelId="{5F6F02EB-F296-4B1D-8BA0-4A53BC56BE76}" srcId="{47DB65FE-D544-45DC-BBDC-6DF1C969516E}" destId="{81EACC9D-5509-4DF0-80A0-3B4E7054C292}" srcOrd="0" destOrd="0" parTransId="{5A4D45C0-9142-4B0D-8945-E02B031B0693}" sibTransId="{3419B39D-D652-40EA-B253-7ACA38FF6561}"/>
    <dgm:cxn modelId="{B7C0637E-A4DB-6240-8CC0-DC22DB2D3947}" type="presOf" srcId="{8ADBB6F1-0381-4D8D-AC42-20C8CD462464}" destId="{714C43BA-160A-4C5D-B633-3EAF160E3135}" srcOrd="1" destOrd="0" presId="urn:microsoft.com/office/officeart/2005/8/layout/equation2"/>
    <dgm:cxn modelId="{7B9CC952-D83D-DA47-85C7-D91F1B4E1318}" type="presOf" srcId="{FA7D1DBD-2295-4C50-9956-AB9CA97231CF}" destId="{7810BA62-BF8D-4AB7-A4A7-46D40A298D67}" srcOrd="0" destOrd="0" presId="urn:microsoft.com/office/officeart/2005/8/layout/equation2"/>
    <dgm:cxn modelId="{503BAC9F-D633-4DE6-8395-8B01FA0753B9}" srcId="{47DB65FE-D544-45DC-BBDC-6DF1C969516E}" destId="{DE79AA92-EAF7-4A7F-BFE4-AB29C2C5B63D}" srcOrd="2" destOrd="0" parTransId="{47287578-F551-4CB3-A07D-1C79DB5DDF42}" sibTransId="{D337D1F5-ED3C-4E8F-BC3F-52E92D147E03}"/>
    <dgm:cxn modelId="{4BEBA402-7DFA-9048-89E5-5BC6BFA78234}" type="presOf" srcId="{3419B39D-D652-40EA-B253-7ACA38FF6561}" destId="{AAD0C923-9A33-4072-837F-F348EC534389}" srcOrd="0" destOrd="0" presId="urn:microsoft.com/office/officeart/2005/8/layout/equation2"/>
    <dgm:cxn modelId="{4A5DC0C4-D474-4E6E-ABDF-FD0607AC9FD0}" srcId="{47DB65FE-D544-45DC-BBDC-6DF1C969516E}" destId="{FA7D1DBD-2295-4C50-9956-AB9CA97231CF}" srcOrd="1" destOrd="0" parTransId="{8A93153C-DAD8-4A00-AC2A-B5D107152052}" sibTransId="{8ADBB6F1-0381-4D8D-AC42-20C8CD462464}"/>
    <dgm:cxn modelId="{15CC1569-F621-1642-AF6D-35646E7DFDB7}" type="presOf" srcId="{8ADBB6F1-0381-4D8D-AC42-20C8CD462464}" destId="{0F09EEDE-64E2-4926-97AB-10BD54A7A4E5}" srcOrd="0" destOrd="0" presId="urn:microsoft.com/office/officeart/2005/8/layout/equation2"/>
    <dgm:cxn modelId="{C05B1991-623A-0242-AA29-65DFA853187D}" type="presOf" srcId="{81EACC9D-5509-4DF0-80A0-3B4E7054C292}" destId="{EB320CC4-71B8-41D1-93EC-696C8F65BE3F}" srcOrd="0" destOrd="0" presId="urn:microsoft.com/office/officeart/2005/8/layout/equation2"/>
    <dgm:cxn modelId="{6B52064F-6AAB-8544-B9F0-E916956761F1}" type="presParOf" srcId="{EC06B167-D932-4583-B3E0-98E7823C4986}" destId="{AEA98B7E-7987-419E-BEAB-D217FB6970AC}" srcOrd="0" destOrd="0" presId="urn:microsoft.com/office/officeart/2005/8/layout/equation2"/>
    <dgm:cxn modelId="{9DDE8848-3066-DF45-9C6D-14AA91B805F5}" type="presParOf" srcId="{AEA98B7E-7987-419E-BEAB-D217FB6970AC}" destId="{EB320CC4-71B8-41D1-93EC-696C8F65BE3F}" srcOrd="0" destOrd="0" presId="urn:microsoft.com/office/officeart/2005/8/layout/equation2"/>
    <dgm:cxn modelId="{8137AF0E-2A96-A742-8D29-D0DB47874F8C}" type="presParOf" srcId="{AEA98B7E-7987-419E-BEAB-D217FB6970AC}" destId="{E66EF279-E208-4563-B34A-12CA77824C63}" srcOrd="1" destOrd="0" presId="urn:microsoft.com/office/officeart/2005/8/layout/equation2"/>
    <dgm:cxn modelId="{C6824D49-0508-5649-81DB-FC8D7D36AA3F}" type="presParOf" srcId="{AEA98B7E-7987-419E-BEAB-D217FB6970AC}" destId="{AAD0C923-9A33-4072-837F-F348EC534389}" srcOrd="2" destOrd="0" presId="urn:microsoft.com/office/officeart/2005/8/layout/equation2"/>
    <dgm:cxn modelId="{C2FD31DE-C17B-AC44-8488-73A5564F4CD1}" type="presParOf" srcId="{AEA98B7E-7987-419E-BEAB-D217FB6970AC}" destId="{3F069A59-B314-4BBB-8E45-66B2690083EE}" srcOrd="3" destOrd="0" presId="urn:microsoft.com/office/officeart/2005/8/layout/equation2"/>
    <dgm:cxn modelId="{DCC272A7-D311-6A47-9642-39A82417D6EE}" type="presParOf" srcId="{AEA98B7E-7987-419E-BEAB-D217FB6970AC}" destId="{7810BA62-BF8D-4AB7-A4A7-46D40A298D67}" srcOrd="4" destOrd="0" presId="urn:microsoft.com/office/officeart/2005/8/layout/equation2"/>
    <dgm:cxn modelId="{4148D8FC-C520-A845-B39B-AB873DF8B3D8}" type="presParOf" srcId="{EC06B167-D932-4583-B3E0-98E7823C4986}" destId="{0F09EEDE-64E2-4926-97AB-10BD54A7A4E5}" srcOrd="1" destOrd="0" presId="urn:microsoft.com/office/officeart/2005/8/layout/equation2"/>
    <dgm:cxn modelId="{11B63747-F765-9644-9B3C-2AD07DABEF9D}" type="presParOf" srcId="{0F09EEDE-64E2-4926-97AB-10BD54A7A4E5}" destId="{714C43BA-160A-4C5D-B633-3EAF160E3135}" srcOrd="0" destOrd="0" presId="urn:microsoft.com/office/officeart/2005/8/layout/equation2"/>
    <dgm:cxn modelId="{55441C16-E42C-3641-96AB-1CBFE2F313F4}" type="presParOf" srcId="{EC06B167-D932-4583-B3E0-98E7823C4986}" destId="{2AD191CA-3228-482E-97A3-CD30E009E57B}"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4F3DB1-D9CF-475E-B77F-268A43EB3D46}"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en-US"/>
        </a:p>
      </dgm:t>
    </dgm:pt>
    <dgm:pt modelId="{F9F2AE8D-61DD-492D-8856-4B09B449DCB0}">
      <dgm:prSet phldrT="[Text]"/>
      <dgm:spPr/>
      <dgm:t>
        <a:bodyPr/>
        <a:lstStyle/>
        <a:p>
          <a:r>
            <a:rPr lang="en-US" dirty="0" smtClean="0"/>
            <a:t>Nausea</a:t>
          </a:r>
          <a:endParaRPr lang="en-US" dirty="0"/>
        </a:p>
      </dgm:t>
    </dgm:pt>
    <dgm:pt modelId="{A805C3A1-33A2-48C4-B209-2CACDF5A0BE4}" type="parTrans" cxnId="{226CC03E-335B-4136-A786-22AE0700F02C}">
      <dgm:prSet/>
      <dgm:spPr/>
      <dgm:t>
        <a:bodyPr/>
        <a:lstStyle/>
        <a:p>
          <a:endParaRPr lang="en-US"/>
        </a:p>
      </dgm:t>
    </dgm:pt>
    <dgm:pt modelId="{8C673B02-DBC0-45A1-821A-769E7711FF84}" type="sibTrans" cxnId="{226CC03E-335B-4136-A786-22AE0700F02C}">
      <dgm:prSet/>
      <dgm:spPr/>
      <dgm:t>
        <a:bodyPr/>
        <a:lstStyle/>
        <a:p>
          <a:endParaRPr lang="en-US"/>
        </a:p>
      </dgm:t>
    </dgm:pt>
    <dgm:pt modelId="{D109BAB3-0E33-4483-BC63-6FF75F5DCA13}">
      <dgm:prSet phldrT="[Text]"/>
      <dgm:spPr/>
      <dgm:t>
        <a:bodyPr/>
        <a:lstStyle/>
        <a:p>
          <a:r>
            <a:rPr lang="en-US" dirty="0" smtClean="0"/>
            <a:t>Weakness</a:t>
          </a:r>
          <a:endParaRPr lang="en-US" dirty="0"/>
        </a:p>
      </dgm:t>
    </dgm:pt>
    <dgm:pt modelId="{4399142C-D06A-44B5-8CCC-E1167D87619B}" type="parTrans" cxnId="{10E6395A-10B9-412C-A562-230158400A7D}">
      <dgm:prSet/>
      <dgm:spPr/>
      <dgm:t>
        <a:bodyPr/>
        <a:lstStyle/>
        <a:p>
          <a:endParaRPr lang="en-US"/>
        </a:p>
      </dgm:t>
    </dgm:pt>
    <dgm:pt modelId="{343DAF44-CFB6-4ABF-BC2A-6CB0F6D59903}" type="sibTrans" cxnId="{10E6395A-10B9-412C-A562-230158400A7D}">
      <dgm:prSet/>
      <dgm:spPr/>
      <dgm:t>
        <a:bodyPr/>
        <a:lstStyle/>
        <a:p>
          <a:endParaRPr lang="en-US"/>
        </a:p>
      </dgm:t>
    </dgm:pt>
    <dgm:pt modelId="{5E808D73-55D5-44CB-B9EC-B280E203D9D5}">
      <dgm:prSet phldrT="[Text]" custT="1"/>
      <dgm:spPr/>
      <dgm:t>
        <a:bodyPr/>
        <a:lstStyle/>
        <a:p>
          <a:r>
            <a:rPr lang="en-US" sz="2400" b="1" dirty="0" smtClean="0">
              <a:effectLst>
                <a:outerShdw blurRad="38100" dist="38100" dir="2700000" algn="tl">
                  <a:srgbClr val="000000">
                    <a:alpha val="43137"/>
                  </a:srgbClr>
                </a:outerShdw>
              </a:effectLst>
            </a:rPr>
            <a:t>FLU</a:t>
          </a:r>
          <a:endParaRPr lang="en-US" sz="2000" b="1" dirty="0">
            <a:effectLst>
              <a:outerShdw blurRad="38100" dist="38100" dir="2700000" algn="tl">
                <a:srgbClr val="000000">
                  <a:alpha val="43137"/>
                </a:srgbClr>
              </a:outerShdw>
            </a:effectLst>
          </a:endParaRPr>
        </a:p>
      </dgm:t>
    </dgm:pt>
    <dgm:pt modelId="{9557B927-C2C7-414A-A8E3-AC90B8E8C6FA}" type="parTrans" cxnId="{32D4EB69-61C1-4024-8BB8-865907DD979E}">
      <dgm:prSet/>
      <dgm:spPr/>
      <dgm:t>
        <a:bodyPr/>
        <a:lstStyle/>
        <a:p>
          <a:endParaRPr lang="en-US"/>
        </a:p>
      </dgm:t>
    </dgm:pt>
    <dgm:pt modelId="{4CA02C2F-6DEC-401D-830F-50CE3911E15C}" type="sibTrans" cxnId="{32D4EB69-61C1-4024-8BB8-865907DD979E}">
      <dgm:prSet/>
      <dgm:spPr/>
      <dgm:t>
        <a:bodyPr/>
        <a:lstStyle/>
        <a:p>
          <a:endParaRPr lang="en-US"/>
        </a:p>
      </dgm:t>
    </dgm:pt>
    <dgm:pt modelId="{4551123E-70E8-4462-A800-CCABAEEC370D}" type="pres">
      <dgm:prSet presAssocID="{514F3DB1-D9CF-475E-B77F-268A43EB3D46}" presName="Name0" presStyleCnt="0">
        <dgm:presLayoutVars>
          <dgm:chMax val="7"/>
          <dgm:chPref val="7"/>
          <dgm:dir/>
          <dgm:animLvl val="lvl"/>
        </dgm:presLayoutVars>
      </dgm:prSet>
      <dgm:spPr/>
      <dgm:t>
        <a:bodyPr/>
        <a:lstStyle/>
        <a:p>
          <a:endParaRPr lang="en-US"/>
        </a:p>
      </dgm:t>
    </dgm:pt>
    <dgm:pt modelId="{2A904458-270C-4280-9E9F-C123EFA1B7E5}" type="pres">
      <dgm:prSet presAssocID="{F9F2AE8D-61DD-492D-8856-4B09B449DCB0}" presName="Accent1" presStyleCnt="0"/>
      <dgm:spPr/>
    </dgm:pt>
    <dgm:pt modelId="{B780DD44-3B8A-4ED7-A187-F9CAC3EF6461}" type="pres">
      <dgm:prSet presAssocID="{F9F2AE8D-61DD-492D-8856-4B09B449DCB0}" presName="Accent" presStyleLbl="node1" presStyleIdx="0" presStyleCnt="3"/>
      <dgm:spPr/>
    </dgm:pt>
    <dgm:pt modelId="{428E7B58-288D-4EAA-BCC5-F73868081911}" type="pres">
      <dgm:prSet presAssocID="{F9F2AE8D-61DD-492D-8856-4B09B449DCB0}" presName="Parent1" presStyleLbl="revTx" presStyleIdx="0" presStyleCnt="3">
        <dgm:presLayoutVars>
          <dgm:chMax val="1"/>
          <dgm:chPref val="1"/>
          <dgm:bulletEnabled val="1"/>
        </dgm:presLayoutVars>
      </dgm:prSet>
      <dgm:spPr/>
      <dgm:t>
        <a:bodyPr/>
        <a:lstStyle/>
        <a:p>
          <a:endParaRPr lang="en-US"/>
        </a:p>
      </dgm:t>
    </dgm:pt>
    <dgm:pt modelId="{44ED98C2-97D9-495B-A66A-6D3C2777A029}" type="pres">
      <dgm:prSet presAssocID="{D109BAB3-0E33-4483-BC63-6FF75F5DCA13}" presName="Accent2" presStyleCnt="0"/>
      <dgm:spPr/>
    </dgm:pt>
    <dgm:pt modelId="{088DE406-8DD2-4F03-84F4-76B0ACE11CB6}" type="pres">
      <dgm:prSet presAssocID="{D109BAB3-0E33-4483-BC63-6FF75F5DCA13}" presName="Accent" presStyleLbl="node1" presStyleIdx="1" presStyleCnt="3"/>
      <dgm:spPr/>
    </dgm:pt>
    <dgm:pt modelId="{66578B82-5DA7-40BF-9F9F-E39B8D24A5D5}" type="pres">
      <dgm:prSet presAssocID="{D109BAB3-0E33-4483-BC63-6FF75F5DCA13}" presName="Parent2" presStyleLbl="revTx" presStyleIdx="1" presStyleCnt="3">
        <dgm:presLayoutVars>
          <dgm:chMax val="1"/>
          <dgm:chPref val="1"/>
          <dgm:bulletEnabled val="1"/>
        </dgm:presLayoutVars>
      </dgm:prSet>
      <dgm:spPr/>
      <dgm:t>
        <a:bodyPr/>
        <a:lstStyle/>
        <a:p>
          <a:endParaRPr lang="en-US"/>
        </a:p>
      </dgm:t>
    </dgm:pt>
    <dgm:pt modelId="{D919EBA6-38E1-463D-8385-2B86C5F15A9C}" type="pres">
      <dgm:prSet presAssocID="{5E808D73-55D5-44CB-B9EC-B280E203D9D5}" presName="Accent3" presStyleCnt="0"/>
      <dgm:spPr/>
    </dgm:pt>
    <dgm:pt modelId="{D66C16C7-5E32-4E84-9C7F-18FB40F7830E}" type="pres">
      <dgm:prSet presAssocID="{5E808D73-55D5-44CB-B9EC-B280E203D9D5}" presName="Accent" presStyleLbl="node1" presStyleIdx="2" presStyleCnt="3"/>
      <dgm:spPr/>
    </dgm:pt>
    <dgm:pt modelId="{7BDC2355-B25C-443F-957F-9CAD719A4141}" type="pres">
      <dgm:prSet presAssocID="{5E808D73-55D5-44CB-B9EC-B280E203D9D5}" presName="Parent3" presStyleLbl="revTx" presStyleIdx="2" presStyleCnt="3">
        <dgm:presLayoutVars>
          <dgm:chMax val="1"/>
          <dgm:chPref val="1"/>
          <dgm:bulletEnabled val="1"/>
        </dgm:presLayoutVars>
      </dgm:prSet>
      <dgm:spPr/>
      <dgm:t>
        <a:bodyPr/>
        <a:lstStyle/>
        <a:p>
          <a:endParaRPr lang="en-US"/>
        </a:p>
      </dgm:t>
    </dgm:pt>
  </dgm:ptLst>
  <dgm:cxnLst>
    <dgm:cxn modelId="{8FBB66CA-AA2B-4450-A7CA-63B4C293E8EB}" type="presOf" srcId="{D109BAB3-0E33-4483-BC63-6FF75F5DCA13}" destId="{66578B82-5DA7-40BF-9F9F-E39B8D24A5D5}" srcOrd="0" destOrd="0" presId="urn:microsoft.com/office/officeart/2009/layout/CircleArrowProcess"/>
    <dgm:cxn modelId="{32D4EB69-61C1-4024-8BB8-865907DD979E}" srcId="{514F3DB1-D9CF-475E-B77F-268A43EB3D46}" destId="{5E808D73-55D5-44CB-B9EC-B280E203D9D5}" srcOrd="2" destOrd="0" parTransId="{9557B927-C2C7-414A-A8E3-AC90B8E8C6FA}" sibTransId="{4CA02C2F-6DEC-401D-830F-50CE3911E15C}"/>
    <dgm:cxn modelId="{2CD36D1E-6724-4FA6-8F70-4D4D9EEECCF8}" type="presOf" srcId="{5E808D73-55D5-44CB-B9EC-B280E203D9D5}" destId="{7BDC2355-B25C-443F-957F-9CAD719A4141}" srcOrd="0" destOrd="0" presId="urn:microsoft.com/office/officeart/2009/layout/CircleArrowProcess"/>
    <dgm:cxn modelId="{226CC03E-335B-4136-A786-22AE0700F02C}" srcId="{514F3DB1-D9CF-475E-B77F-268A43EB3D46}" destId="{F9F2AE8D-61DD-492D-8856-4B09B449DCB0}" srcOrd="0" destOrd="0" parTransId="{A805C3A1-33A2-48C4-B209-2CACDF5A0BE4}" sibTransId="{8C673B02-DBC0-45A1-821A-769E7711FF84}"/>
    <dgm:cxn modelId="{5A81FDAC-05B7-490D-9C24-8ED56FEC2142}" type="presOf" srcId="{F9F2AE8D-61DD-492D-8856-4B09B449DCB0}" destId="{428E7B58-288D-4EAA-BCC5-F73868081911}" srcOrd="0" destOrd="0" presId="urn:microsoft.com/office/officeart/2009/layout/CircleArrowProcess"/>
    <dgm:cxn modelId="{10E6395A-10B9-412C-A562-230158400A7D}" srcId="{514F3DB1-D9CF-475E-B77F-268A43EB3D46}" destId="{D109BAB3-0E33-4483-BC63-6FF75F5DCA13}" srcOrd="1" destOrd="0" parTransId="{4399142C-D06A-44B5-8CCC-E1167D87619B}" sibTransId="{343DAF44-CFB6-4ABF-BC2A-6CB0F6D59903}"/>
    <dgm:cxn modelId="{B7DB0F28-D0B9-465A-85F2-48C578EAF155}" type="presOf" srcId="{514F3DB1-D9CF-475E-B77F-268A43EB3D46}" destId="{4551123E-70E8-4462-A800-CCABAEEC370D}" srcOrd="0" destOrd="0" presId="urn:microsoft.com/office/officeart/2009/layout/CircleArrowProcess"/>
    <dgm:cxn modelId="{4221821B-22A6-4A5E-B080-B8A100B03E7D}" type="presParOf" srcId="{4551123E-70E8-4462-A800-CCABAEEC370D}" destId="{2A904458-270C-4280-9E9F-C123EFA1B7E5}" srcOrd="0" destOrd="0" presId="urn:microsoft.com/office/officeart/2009/layout/CircleArrowProcess"/>
    <dgm:cxn modelId="{DA5FCEA6-853D-428A-8C22-0D93615E3380}" type="presParOf" srcId="{2A904458-270C-4280-9E9F-C123EFA1B7E5}" destId="{B780DD44-3B8A-4ED7-A187-F9CAC3EF6461}" srcOrd="0" destOrd="0" presId="urn:microsoft.com/office/officeart/2009/layout/CircleArrowProcess"/>
    <dgm:cxn modelId="{B61D02DB-F361-4A25-8C4F-4A6781AF2475}" type="presParOf" srcId="{4551123E-70E8-4462-A800-CCABAEEC370D}" destId="{428E7B58-288D-4EAA-BCC5-F73868081911}" srcOrd="1" destOrd="0" presId="urn:microsoft.com/office/officeart/2009/layout/CircleArrowProcess"/>
    <dgm:cxn modelId="{94AD9453-1CB7-4022-AF9E-71EE18CDEF22}" type="presParOf" srcId="{4551123E-70E8-4462-A800-CCABAEEC370D}" destId="{44ED98C2-97D9-495B-A66A-6D3C2777A029}" srcOrd="2" destOrd="0" presId="urn:microsoft.com/office/officeart/2009/layout/CircleArrowProcess"/>
    <dgm:cxn modelId="{AE138F00-C8D2-423C-8A11-1EC26AF2B875}" type="presParOf" srcId="{44ED98C2-97D9-495B-A66A-6D3C2777A029}" destId="{088DE406-8DD2-4F03-84F4-76B0ACE11CB6}" srcOrd="0" destOrd="0" presId="urn:microsoft.com/office/officeart/2009/layout/CircleArrowProcess"/>
    <dgm:cxn modelId="{FFA84731-BD87-4E77-941E-45A751ADF539}" type="presParOf" srcId="{4551123E-70E8-4462-A800-CCABAEEC370D}" destId="{66578B82-5DA7-40BF-9F9F-E39B8D24A5D5}" srcOrd="3" destOrd="0" presId="urn:microsoft.com/office/officeart/2009/layout/CircleArrowProcess"/>
    <dgm:cxn modelId="{52EAEB21-1935-4488-86ED-8D96CBB48B35}" type="presParOf" srcId="{4551123E-70E8-4462-A800-CCABAEEC370D}" destId="{D919EBA6-38E1-463D-8385-2B86C5F15A9C}" srcOrd="4" destOrd="0" presId="urn:microsoft.com/office/officeart/2009/layout/CircleArrowProcess"/>
    <dgm:cxn modelId="{2860A811-3EBB-48E9-956C-9468134990D9}" type="presParOf" srcId="{D919EBA6-38E1-463D-8385-2B86C5F15A9C}" destId="{D66C16C7-5E32-4E84-9C7F-18FB40F7830E}" srcOrd="0" destOrd="0" presId="urn:microsoft.com/office/officeart/2009/layout/CircleArrowProcess"/>
    <dgm:cxn modelId="{4F5661CF-FA02-415D-A258-3FB983C69F32}" type="presParOf" srcId="{4551123E-70E8-4462-A800-CCABAEEC370D}" destId="{7BDC2355-B25C-443F-957F-9CAD719A4141}"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4F3DB1-D9CF-475E-B77F-268A43EB3D46}" type="doc">
      <dgm:prSet loTypeId="urn:microsoft.com/office/officeart/2009/3/layout/RandomtoResultProcess" loCatId="process" qsTypeId="urn:microsoft.com/office/officeart/2005/8/quickstyle/simple1" qsCatId="simple" csTypeId="urn:microsoft.com/office/officeart/2005/8/colors/colorful2" csCatId="colorful" phldr="1"/>
      <dgm:spPr/>
      <dgm:t>
        <a:bodyPr/>
        <a:lstStyle/>
        <a:p>
          <a:endParaRPr lang="en-US"/>
        </a:p>
      </dgm:t>
    </dgm:pt>
    <dgm:pt modelId="{F9F2AE8D-61DD-492D-8856-4B09B449DCB0}">
      <dgm:prSet phldrT="[Text]" custT="1"/>
      <dgm:spPr/>
      <dgm:t>
        <a:bodyPr/>
        <a:lstStyle/>
        <a:p>
          <a:r>
            <a:rPr lang="en-US" sz="2400" dirty="0" smtClean="0"/>
            <a:t>Dizziness</a:t>
          </a:r>
          <a:endParaRPr lang="en-US" sz="2800" dirty="0"/>
        </a:p>
      </dgm:t>
    </dgm:pt>
    <dgm:pt modelId="{A805C3A1-33A2-48C4-B209-2CACDF5A0BE4}" type="parTrans" cxnId="{226CC03E-335B-4136-A786-22AE0700F02C}">
      <dgm:prSet/>
      <dgm:spPr/>
      <dgm:t>
        <a:bodyPr/>
        <a:lstStyle/>
        <a:p>
          <a:endParaRPr lang="en-US"/>
        </a:p>
      </dgm:t>
    </dgm:pt>
    <dgm:pt modelId="{8C673B02-DBC0-45A1-821A-769E7711FF84}" type="sibTrans" cxnId="{226CC03E-335B-4136-A786-22AE0700F02C}">
      <dgm:prSet/>
      <dgm:spPr/>
      <dgm:t>
        <a:bodyPr/>
        <a:lstStyle/>
        <a:p>
          <a:endParaRPr lang="en-US"/>
        </a:p>
      </dgm:t>
    </dgm:pt>
    <dgm:pt modelId="{D109BAB3-0E33-4483-BC63-6FF75F5DCA13}">
      <dgm:prSet phldrT="[Text]" custT="1"/>
      <dgm:spPr/>
      <dgm:t>
        <a:bodyPr/>
        <a:lstStyle/>
        <a:p>
          <a:r>
            <a:rPr lang="en-US" sz="2400" dirty="0" smtClean="0"/>
            <a:t>Headache</a:t>
          </a:r>
          <a:endParaRPr lang="en-US" sz="2600" dirty="0"/>
        </a:p>
      </dgm:t>
    </dgm:pt>
    <dgm:pt modelId="{4399142C-D06A-44B5-8CCC-E1167D87619B}" type="parTrans" cxnId="{10E6395A-10B9-412C-A562-230158400A7D}">
      <dgm:prSet/>
      <dgm:spPr/>
      <dgm:t>
        <a:bodyPr/>
        <a:lstStyle/>
        <a:p>
          <a:endParaRPr lang="en-US"/>
        </a:p>
      </dgm:t>
    </dgm:pt>
    <dgm:pt modelId="{343DAF44-CFB6-4ABF-BC2A-6CB0F6D59903}" type="sibTrans" cxnId="{10E6395A-10B9-412C-A562-230158400A7D}">
      <dgm:prSet/>
      <dgm:spPr/>
      <dgm:t>
        <a:bodyPr/>
        <a:lstStyle/>
        <a:p>
          <a:endParaRPr lang="en-US"/>
        </a:p>
      </dgm:t>
    </dgm:pt>
    <dgm:pt modelId="{5E808D73-55D5-44CB-B9EC-B280E203D9D5}">
      <dgm:prSet phldrT="[Text]" custT="1"/>
      <dgm:spPr/>
      <dgm:t>
        <a:bodyPr/>
        <a:lstStyle/>
        <a:p>
          <a:r>
            <a:rPr lang="en-US" sz="2800" b="1" u="sng" dirty="0" smtClean="0">
              <a:effectLst>
                <a:outerShdw blurRad="38100" dist="38100" dir="2700000" algn="tl">
                  <a:srgbClr val="000000">
                    <a:alpha val="43137"/>
                  </a:srgbClr>
                </a:outerShdw>
              </a:effectLst>
            </a:rPr>
            <a:t>Dehydration</a:t>
          </a:r>
          <a:endParaRPr lang="en-US" sz="2000" b="1" u="sng" dirty="0">
            <a:effectLst>
              <a:outerShdw blurRad="38100" dist="38100" dir="2700000" algn="tl">
                <a:srgbClr val="000000">
                  <a:alpha val="43137"/>
                </a:srgbClr>
              </a:outerShdw>
            </a:effectLst>
          </a:endParaRPr>
        </a:p>
      </dgm:t>
    </dgm:pt>
    <dgm:pt modelId="{9557B927-C2C7-414A-A8E3-AC90B8E8C6FA}" type="parTrans" cxnId="{32D4EB69-61C1-4024-8BB8-865907DD979E}">
      <dgm:prSet/>
      <dgm:spPr/>
      <dgm:t>
        <a:bodyPr/>
        <a:lstStyle/>
        <a:p>
          <a:endParaRPr lang="en-US"/>
        </a:p>
      </dgm:t>
    </dgm:pt>
    <dgm:pt modelId="{4CA02C2F-6DEC-401D-830F-50CE3911E15C}" type="sibTrans" cxnId="{32D4EB69-61C1-4024-8BB8-865907DD979E}">
      <dgm:prSet/>
      <dgm:spPr/>
      <dgm:t>
        <a:bodyPr/>
        <a:lstStyle/>
        <a:p>
          <a:endParaRPr lang="en-US"/>
        </a:p>
      </dgm:t>
    </dgm:pt>
    <dgm:pt modelId="{B04FA299-9E5E-4FD1-B825-2D9E1B61AFC0}" type="pres">
      <dgm:prSet presAssocID="{514F3DB1-D9CF-475E-B77F-268A43EB3D46}" presName="Name0" presStyleCnt="0">
        <dgm:presLayoutVars>
          <dgm:dir/>
          <dgm:animOne val="branch"/>
          <dgm:animLvl val="lvl"/>
        </dgm:presLayoutVars>
      </dgm:prSet>
      <dgm:spPr/>
      <dgm:t>
        <a:bodyPr/>
        <a:lstStyle/>
        <a:p>
          <a:endParaRPr lang="en-US"/>
        </a:p>
      </dgm:t>
    </dgm:pt>
    <dgm:pt modelId="{735BE287-681D-4565-A803-487B2FAC8BAE}" type="pres">
      <dgm:prSet presAssocID="{F9F2AE8D-61DD-492D-8856-4B09B449DCB0}" presName="chaos" presStyleCnt="0"/>
      <dgm:spPr/>
    </dgm:pt>
    <dgm:pt modelId="{DA67D3C4-92C5-4291-9DA7-18E5AFD779B9}" type="pres">
      <dgm:prSet presAssocID="{F9F2AE8D-61DD-492D-8856-4B09B449DCB0}" presName="parTx1" presStyleLbl="revTx" presStyleIdx="0" presStyleCnt="2"/>
      <dgm:spPr/>
      <dgm:t>
        <a:bodyPr/>
        <a:lstStyle/>
        <a:p>
          <a:endParaRPr lang="en-US"/>
        </a:p>
      </dgm:t>
    </dgm:pt>
    <dgm:pt modelId="{7C50BA43-85E0-40BB-ACE1-42E2560B5DA7}" type="pres">
      <dgm:prSet presAssocID="{F9F2AE8D-61DD-492D-8856-4B09B449DCB0}" presName="c1" presStyleLbl="node1" presStyleIdx="0" presStyleCnt="19"/>
      <dgm:spPr/>
    </dgm:pt>
    <dgm:pt modelId="{888F7A2B-6DDC-4E3A-BB7A-D85DA7210CF5}" type="pres">
      <dgm:prSet presAssocID="{F9F2AE8D-61DD-492D-8856-4B09B449DCB0}" presName="c2" presStyleLbl="node1" presStyleIdx="1" presStyleCnt="19"/>
      <dgm:spPr/>
    </dgm:pt>
    <dgm:pt modelId="{6B607837-6C66-4B5E-84D5-4409CDEE3162}" type="pres">
      <dgm:prSet presAssocID="{F9F2AE8D-61DD-492D-8856-4B09B449DCB0}" presName="c3" presStyleLbl="node1" presStyleIdx="2" presStyleCnt="19"/>
      <dgm:spPr/>
    </dgm:pt>
    <dgm:pt modelId="{BFDE81A9-073A-4D51-8FF9-B5440ED4F73C}" type="pres">
      <dgm:prSet presAssocID="{F9F2AE8D-61DD-492D-8856-4B09B449DCB0}" presName="c4" presStyleLbl="node1" presStyleIdx="3" presStyleCnt="19"/>
      <dgm:spPr/>
    </dgm:pt>
    <dgm:pt modelId="{B641619C-6A74-4A14-B36D-245A04380AB3}" type="pres">
      <dgm:prSet presAssocID="{F9F2AE8D-61DD-492D-8856-4B09B449DCB0}" presName="c5" presStyleLbl="node1" presStyleIdx="4" presStyleCnt="19"/>
      <dgm:spPr/>
    </dgm:pt>
    <dgm:pt modelId="{51663091-B322-457C-80B3-C50AD6DC80E6}" type="pres">
      <dgm:prSet presAssocID="{F9F2AE8D-61DD-492D-8856-4B09B449DCB0}" presName="c6" presStyleLbl="node1" presStyleIdx="5" presStyleCnt="19"/>
      <dgm:spPr/>
    </dgm:pt>
    <dgm:pt modelId="{7ACA6D03-4C30-48E1-A2C2-0F74B7CBC2AF}" type="pres">
      <dgm:prSet presAssocID="{F9F2AE8D-61DD-492D-8856-4B09B449DCB0}" presName="c7" presStyleLbl="node1" presStyleIdx="6" presStyleCnt="19"/>
      <dgm:spPr/>
    </dgm:pt>
    <dgm:pt modelId="{4C9AD38A-97CC-4FBF-8D69-874445DB6343}" type="pres">
      <dgm:prSet presAssocID="{F9F2AE8D-61DD-492D-8856-4B09B449DCB0}" presName="c8" presStyleLbl="node1" presStyleIdx="7" presStyleCnt="19"/>
      <dgm:spPr/>
    </dgm:pt>
    <dgm:pt modelId="{9402BBE4-45B8-40C1-935F-DE8911485AD2}" type="pres">
      <dgm:prSet presAssocID="{F9F2AE8D-61DD-492D-8856-4B09B449DCB0}" presName="c9" presStyleLbl="node1" presStyleIdx="8" presStyleCnt="19"/>
      <dgm:spPr/>
    </dgm:pt>
    <dgm:pt modelId="{1A6213F4-618C-44D0-9496-970EDEF6F357}" type="pres">
      <dgm:prSet presAssocID="{F9F2AE8D-61DD-492D-8856-4B09B449DCB0}" presName="c10" presStyleLbl="node1" presStyleIdx="9" presStyleCnt="19"/>
      <dgm:spPr/>
    </dgm:pt>
    <dgm:pt modelId="{EA64ADC5-95BB-4C61-AD1C-C9D1BD7B9EA3}" type="pres">
      <dgm:prSet presAssocID="{F9F2AE8D-61DD-492D-8856-4B09B449DCB0}" presName="c11" presStyleLbl="node1" presStyleIdx="10" presStyleCnt="19"/>
      <dgm:spPr/>
    </dgm:pt>
    <dgm:pt modelId="{4E2CC2A1-8782-4B36-B530-AA04457E68CF}" type="pres">
      <dgm:prSet presAssocID="{F9F2AE8D-61DD-492D-8856-4B09B449DCB0}" presName="c12" presStyleLbl="node1" presStyleIdx="11" presStyleCnt="19"/>
      <dgm:spPr/>
    </dgm:pt>
    <dgm:pt modelId="{9D53A737-E471-48BF-9CAF-1DFECC7D2911}" type="pres">
      <dgm:prSet presAssocID="{F9F2AE8D-61DD-492D-8856-4B09B449DCB0}" presName="c13" presStyleLbl="node1" presStyleIdx="12" presStyleCnt="19"/>
      <dgm:spPr/>
    </dgm:pt>
    <dgm:pt modelId="{C7408AB2-AAED-46D5-88F8-3024690EEBCB}" type="pres">
      <dgm:prSet presAssocID="{F9F2AE8D-61DD-492D-8856-4B09B449DCB0}" presName="c14" presStyleLbl="node1" presStyleIdx="13" presStyleCnt="19"/>
      <dgm:spPr/>
    </dgm:pt>
    <dgm:pt modelId="{618FF8C9-F34C-4473-9005-8198CA8DF955}" type="pres">
      <dgm:prSet presAssocID="{F9F2AE8D-61DD-492D-8856-4B09B449DCB0}" presName="c15" presStyleLbl="node1" presStyleIdx="14" presStyleCnt="19"/>
      <dgm:spPr/>
    </dgm:pt>
    <dgm:pt modelId="{AF672175-6622-4A04-A4CC-C58019BE6771}" type="pres">
      <dgm:prSet presAssocID="{F9F2AE8D-61DD-492D-8856-4B09B449DCB0}" presName="c16" presStyleLbl="node1" presStyleIdx="15" presStyleCnt="19"/>
      <dgm:spPr/>
    </dgm:pt>
    <dgm:pt modelId="{134A713C-6B69-4C5B-A2D6-E916450D2E7E}" type="pres">
      <dgm:prSet presAssocID="{F9F2AE8D-61DD-492D-8856-4B09B449DCB0}" presName="c17" presStyleLbl="node1" presStyleIdx="16" presStyleCnt="19"/>
      <dgm:spPr/>
    </dgm:pt>
    <dgm:pt modelId="{B38C2960-DE80-4CEB-8671-72234EE14FEC}" type="pres">
      <dgm:prSet presAssocID="{F9F2AE8D-61DD-492D-8856-4B09B449DCB0}" presName="c18" presStyleLbl="node1" presStyleIdx="17" presStyleCnt="19"/>
      <dgm:spPr/>
    </dgm:pt>
    <dgm:pt modelId="{CEE405D6-1863-4C34-9310-E4386DE097EA}" type="pres">
      <dgm:prSet presAssocID="{8C673B02-DBC0-45A1-821A-769E7711FF84}" presName="chevronComposite1" presStyleCnt="0"/>
      <dgm:spPr/>
    </dgm:pt>
    <dgm:pt modelId="{53DFB810-D4D0-4B54-8EBC-2009B98910F8}" type="pres">
      <dgm:prSet presAssocID="{8C673B02-DBC0-45A1-821A-769E7711FF84}" presName="chevron1" presStyleLbl="sibTrans2D1" presStyleIdx="0" presStyleCnt="2"/>
      <dgm:spPr/>
    </dgm:pt>
    <dgm:pt modelId="{B11C36F5-EF75-4A87-B033-48AA46A80779}" type="pres">
      <dgm:prSet presAssocID="{8C673B02-DBC0-45A1-821A-769E7711FF84}" presName="spChevron1" presStyleCnt="0"/>
      <dgm:spPr/>
    </dgm:pt>
    <dgm:pt modelId="{4DE63768-A6EF-4E8E-9349-83C51C6F39F4}" type="pres">
      <dgm:prSet presAssocID="{D109BAB3-0E33-4483-BC63-6FF75F5DCA13}" presName="middle" presStyleCnt="0"/>
      <dgm:spPr/>
    </dgm:pt>
    <dgm:pt modelId="{FFBE02C4-C73F-406F-815C-68EF7A7A2263}" type="pres">
      <dgm:prSet presAssocID="{D109BAB3-0E33-4483-BC63-6FF75F5DCA13}" presName="parTxMid" presStyleLbl="revTx" presStyleIdx="1" presStyleCnt="2"/>
      <dgm:spPr/>
      <dgm:t>
        <a:bodyPr/>
        <a:lstStyle/>
        <a:p>
          <a:endParaRPr lang="en-US"/>
        </a:p>
      </dgm:t>
    </dgm:pt>
    <dgm:pt modelId="{0FA8D5B4-8915-42AB-AE17-446DB7FFBFC1}" type="pres">
      <dgm:prSet presAssocID="{D109BAB3-0E33-4483-BC63-6FF75F5DCA13}" presName="spMid" presStyleCnt="0"/>
      <dgm:spPr/>
    </dgm:pt>
    <dgm:pt modelId="{FCB45946-5DC2-463D-84AB-0AF71CA26EB7}" type="pres">
      <dgm:prSet presAssocID="{343DAF44-CFB6-4ABF-BC2A-6CB0F6D59903}" presName="chevronComposite1" presStyleCnt="0"/>
      <dgm:spPr/>
    </dgm:pt>
    <dgm:pt modelId="{217119C7-328D-41EC-876A-67277EBB2E20}" type="pres">
      <dgm:prSet presAssocID="{343DAF44-CFB6-4ABF-BC2A-6CB0F6D59903}" presName="chevron1" presStyleLbl="sibTrans2D1" presStyleIdx="1" presStyleCnt="2" custLinFactNeighborX="-47685"/>
      <dgm:spPr/>
    </dgm:pt>
    <dgm:pt modelId="{1B2D194E-01E0-48CA-9457-56A39DBDCCFC}" type="pres">
      <dgm:prSet presAssocID="{343DAF44-CFB6-4ABF-BC2A-6CB0F6D59903}" presName="spChevron1" presStyleCnt="0"/>
      <dgm:spPr/>
    </dgm:pt>
    <dgm:pt modelId="{EBDBAC3A-D98F-45E7-A5F1-C32042A0C5E6}" type="pres">
      <dgm:prSet presAssocID="{5E808D73-55D5-44CB-B9EC-B280E203D9D5}" presName="last" presStyleCnt="0"/>
      <dgm:spPr/>
    </dgm:pt>
    <dgm:pt modelId="{869E4616-2016-4EF0-90D5-37F29FAE5D6E}" type="pres">
      <dgm:prSet presAssocID="{5E808D73-55D5-44CB-B9EC-B280E203D9D5}" presName="circleTx" presStyleLbl="node1" presStyleIdx="18" presStyleCnt="19" custScaleX="233147" custScaleY="171417" custLinFactNeighborX="609" custLinFactNeighborY="-24831"/>
      <dgm:spPr/>
      <dgm:t>
        <a:bodyPr/>
        <a:lstStyle/>
        <a:p>
          <a:endParaRPr lang="en-US"/>
        </a:p>
      </dgm:t>
    </dgm:pt>
    <dgm:pt modelId="{99B57CB8-1E24-4766-BF11-E6E52B89E2E7}" type="pres">
      <dgm:prSet presAssocID="{5E808D73-55D5-44CB-B9EC-B280E203D9D5}" presName="spN" presStyleCnt="0"/>
      <dgm:spPr/>
    </dgm:pt>
  </dgm:ptLst>
  <dgm:cxnLst>
    <dgm:cxn modelId="{10E6395A-10B9-412C-A562-230158400A7D}" srcId="{514F3DB1-D9CF-475E-B77F-268A43EB3D46}" destId="{D109BAB3-0E33-4483-BC63-6FF75F5DCA13}" srcOrd="1" destOrd="0" parTransId="{4399142C-D06A-44B5-8CCC-E1167D87619B}" sibTransId="{343DAF44-CFB6-4ABF-BC2A-6CB0F6D59903}"/>
    <dgm:cxn modelId="{13B8B731-D562-4921-8C8F-3317DC13F1D1}" type="presOf" srcId="{514F3DB1-D9CF-475E-B77F-268A43EB3D46}" destId="{B04FA299-9E5E-4FD1-B825-2D9E1B61AFC0}" srcOrd="0" destOrd="0" presId="urn:microsoft.com/office/officeart/2009/3/layout/RandomtoResultProcess"/>
    <dgm:cxn modelId="{226CC03E-335B-4136-A786-22AE0700F02C}" srcId="{514F3DB1-D9CF-475E-B77F-268A43EB3D46}" destId="{F9F2AE8D-61DD-492D-8856-4B09B449DCB0}" srcOrd="0" destOrd="0" parTransId="{A805C3A1-33A2-48C4-B209-2CACDF5A0BE4}" sibTransId="{8C673B02-DBC0-45A1-821A-769E7711FF84}"/>
    <dgm:cxn modelId="{3C05AB58-997C-4B95-8815-7B9F08C7E630}" type="presOf" srcId="{D109BAB3-0E33-4483-BC63-6FF75F5DCA13}" destId="{FFBE02C4-C73F-406F-815C-68EF7A7A2263}" srcOrd="0" destOrd="0" presId="urn:microsoft.com/office/officeart/2009/3/layout/RandomtoResultProcess"/>
    <dgm:cxn modelId="{C87F8670-9B5A-46C4-82D3-EF4006B0336F}" type="presOf" srcId="{5E808D73-55D5-44CB-B9EC-B280E203D9D5}" destId="{869E4616-2016-4EF0-90D5-37F29FAE5D6E}" srcOrd="0" destOrd="0" presId="urn:microsoft.com/office/officeart/2009/3/layout/RandomtoResultProcess"/>
    <dgm:cxn modelId="{32D4EB69-61C1-4024-8BB8-865907DD979E}" srcId="{514F3DB1-D9CF-475E-B77F-268A43EB3D46}" destId="{5E808D73-55D5-44CB-B9EC-B280E203D9D5}" srcOrd="2" destOrd="0" parTransId="{9557B927-C2C7-414A-A8E3-AC90B8E8C6FA}" sibTransId="{4CA02C2F-6DEC-401D-830F-50CE3911E15C}"/>
    <dgm:cxn modelId="{65AA2101-D12B-4A09-82C1-79B0DAA03FAF}" type="presOf" srcId="{F9F2AE8D-61DD-492D-8856-4B09B449DCB0}" destId="{DA67D3C4-92C5-4291-9DA7-18E5AFD779B9}" srcOrd="0" destOrd="0" presId="urn:microsoft.com/office/officeart/2009/3/layout/RandomtoResultProcess"/>
    <dgm:cxn modelId="{53F07114-DEE6-4565-A382-763A65DDC6F3}" type="presParOf" srcId="{B04FA299-9E5E-4FD1-B825-2D9E1B61AFC0}" destId="{735BE287-681D-4565-A803-487B2FAC8BAE}" srcOrd="0" destOrd="0" presId="urn:microsoft.com/office/officeart/2009/3/layout/RandomtoResultProcess"/>
    <dgm:cxn modelId="{47F415C7-C9D4-4A1B-AD4B-BB0FD32E3FCD}" type="presParOf" srcId="{735BE287-681D-4565-A803-487B2FAC8BAE}" destId="{DA67D3C4-92C5-4291-9DA7-18E5AFD779B9}" srcOrd="0" destOrd="0" presId="urn:microsoft.com/office/officeart/2009/3/layout/RandomtoResultProcess"/>
    <dgm:cxn modelId="{CCEEA1B0-E3D4-4DC6-B85F-9CF2C36505E3}" type="presParOf" srcId="{735BE287-681D-4565-A803-487B2FAC8BAE}" destId="{7C50BA43-85E0-40BB-ACE1-42E2560B5DA7}" srcOrd="1" destOrd="0" presId="urn:microsoft.com/office/officeart/2009/3/layout/RandomtoResultProcess"/>
    <dgm:cxn modelId="{D2F58686-BFCA-4AA9-859E-B52DE1019AD0}" type="presParOf" srcId="{735BE287-681D-4565-A803-487B2FAC8BAE}" destId="{888F7A2B-6DDC-4E3A-BB7A-D85DA7210CF5}" srcOrd="2" destOrd="0" presId="urn:microsoft.com/office/officeart/2009/3/layout/RandomtoResultProcess"/>
    <dgm:cxn modelId="{8C98156A-32C7-4873-BC2B-8E69E5F5E078}" type="presParOf" srcId="{735BE287-681D-4565-A803-487B2FAC8BAE}" destId="{6B607837-6C66-4B5E-84D5-4409CDEE3162}" srcOrd="3" destOrd="0" presId="urn:microsoft.com/office/officeart/2009/3/layout/RandomtoResultProcess"/>
    <dgm:cxn modelId="{5357E627-427A-4180-AC5D-13273FFE789D}" type="presParOf" srcId="{735BE287-681D-4565-A803-487B2FAC8BAE}" destId="{BFDE81A9-073A-4D51-8FF9-B5440ED4F73C}" srcOrd="4" destOrd="0" presId="urn:microsoft.com/office/officeart/2009/3/layout/RandomtoResultProcess"/>
    <dgm:cxn modelId="{44A43DC8-5DF6-4F54-8CD4-FDDC9270219A}" type="presParOf" srcId="{735BE287-681D-4565-A803-487B2FAC8BAE}" destId="{B641619C-6A74-4A14-B36D-245A04380AB3}" srcOrd="5" destOrd="0" presId="urn:microsoft.com/office/officeart/2009/3/layout/RandomtoResultProcess"/>
    <dgm:cxn modelId="{9DB64D2C-B117-4013-A0B9-C3777ED9D384}" type="presParOf" srcId="{735BE287-681D-4565-A803-487B2FAC8BAE}" destId="{51663091-B322-457C-80B3-C50AD6DC80E6}" srcOrd="6" destOrd="0" presId="urn:microsoft.com/office/officeart/2009/3/layout/RandomtoResultProcess"/>
    <dgm:cxn modelId="{EEF7DD29-0D78-44E9-8843-38EF552C922E}" type="presParOf" srcId="{735BE287-681D-4565-A803-487B2FAC8BAE}" destId="{7ACA6D03-4C30-48E1-A2C2-0F74B7CBC2AF}" srcOrd="7" destOrd="0" presId="urn:microsoft.com/office/officeart/2009/3/layout/RandomtoResultProcess"/>
    <dgm:cxn modelId="{28DC091B-501E-4A13-BBDE-890F93E87562}" type="presParOf" srcId="{735BE287-681D-4565-A803-487B2FAC8BAE}" destId="{4C9AD38A-97CC-4FBF-8D69-874445DB6343}" srcOrd="8" destOrd="0" presId="urn:microsoft.com/office/officeart/2009/3/layout/RandomtoResultProcess"/>
    <dgm:cxn modelId="{418EC0E8-C4A9-4C9B-B4F6-9917FCC948FA}" type="presParOf" srcId="{735BE287-681D-4565-A803-487B2FAC8BAE}" destId="{9402BBE4-45B8-40C1-935F-DE8911485AD2}" srcOrd="9" destOrd="0" presId="urn:microsoft.com/office/officeart/2009/3/layout/RandomtoResultProcess"/>
    <dgm:cxn modelId="{B7AA4F69-6A43-4561-8CCE-64DF2DAADCF6}" type="presParOf" srcId="{735BE287-681D-4565-A803-487B2FAC8BAE}" destId="{1A6213F4-618C-44D0-9496-970EDEF6F357}" srcOrd="10" destOrd="0" presId="urn:microsoft.com/office/officeart/2009/3/layout/RandomtoResultProcess"/>
    <dgm:cxn modelId="{5C3D06B8-395B-476B-B9F3-5F8A6472CDAF}" type="presParOf" srcId="{735BE287-681D-4565-A803-487B2FAC8BAE}" destId="{EA64ADC5-95BB-4C61-AD1C-C9D1BD7B9EA3}" srcOrd="11" destOrd="0" presId="urn:microsoft.com/office/officeart/2009/3/layout/RandomtoResultProcess"/>
    <dgm:cxn modelId="{C03CA03B-35B3-47DD-98D0-B78FB203B43D}" type="presParOf" srcId="{735BE287-681D-4565-A803-487B2FAC8BAE}" destId="{4E2CC2A1-8782-4B36-B530-AA04457E68CF}" srcOrd="12" destOrd="0" presId="urn:microsoft.com/office/officeart/2009/3/layout/RandomtoResultProcess"/>
    <dgm:cxn modelId="{AF9A237F-4CC7-4A52-84C1-56A1790D4754}" type="presParOf" srcId="{735BE287-681D-4565-A803-487B2FAC8BAE}" destId="{9D53A737-E471-48BF-9CAF-1DFECC7D2911}" srcOrd="13" destOrd="0" presId="urn:microsoft.com/office/officeart/2009/3/layout/RandomtoResultProcess"/>
    <dgm:cxn modelId="{53C807FE-57C8-4454-97B7-82439B7E6A30}" type="presParOf" srcId="{735BE287-681D-4565-A803-487B2FAC8BAE}" destId="{C7408AB2-AAED-46D5-88F8-3024690EEBCB}" srcOrd="14" destOrd="0" presId="urn:microsoft.com/office/officeart/2009/3/layout/RandomtoResultProcess"/>
    <dgm:cxn modelId="{F073E25C-11A4-4D6E-984B-2EE162FCC969}" type="presParOf" srcId="{735BE287-681D-4565-A803-487B2FAC8BAE}" destId="{618FF8C9-F34C-4473-9005-8198CA8DF955}" srcOrd="15" destOrd="0" presId="urn:microsoft.com/office/officeart/2009/3/layout/RandomtoResultProcess"/>
    <dgm:cxn modelId="{4CDACBA5-AF45-4800-99C8-2E7D2CA1C01F}" type="presParOf" srcId="{735BE287-681D-4565-A803-487B2FAC8BAE}" destId="{AF672175-6622-4A04-A4CC-C58019BE6771}" srcOrd="16" destOrd="0" presId="urn:microsoft.com/office/officeart/2009/3/layout/RandomtoResultProcess"/>
    <dgm:cxn modelId="{B7BEDF69-57F7-4CEE-B0CE-5F125647B8BF}" type="presParOf" srcId="{735BE287-681D-4565-A803-487B2FAC8BAE}" destId="{134A713C-6B69-4C5B-A2D6-E916450D2E7E}" srcOrd="17" destOrd="0" presId="urn:microsoft.com/office/officeart/2009/3/layout/RandomtoResultProcess"/>
    <dgm:cxn modelId="{A959D906-EE08-46AA-8DEE-A03EA2CA276A}" type="presParOf" srcId="{735BE287-681D-4565-A803-487B2FAC8BAE}" destId="{B38C2960-DE80-4CEB-8671-72234EE14FEC}" srcOrd="18" destOrd="0" presId="urn:microsoft.com/office/officeart/2009/3/layout/RandomtoResultProcess"/>
    <dgm:cxn modelId="{509FFF0D-66BE-496E-A1DA-C044529A799B}" type="presParOf" srcId="{B04FA299-9E5E-4FD1-B825-2D9E1B61AFC0}" destId="{CEE405D6-1863-4C34-9310-E4386DE097EA}" srcOrd="1" destOrd="0" presId="urn:microsoft.com/office/officeart/2009/3/layout/RandomtoResultProcess"/>
    <dgm:cxn modelId="{B7C6DFE3-F59F-438B-B30B-45BE7BE085EA}" type="presParOf" srcId="{CEE405D6-1863-4C34-9310-E4386DE097EA}" destId="{53DFB810-D4D0-4B54-8EBC-2009B98910F8}" srcOrd="0" destOrd="0" presId="urn:microsoft.com/office/officeart/2009/3/layout/RandomtoResultProcess"/>
    <dgm:cxn modelId="{DBED35FF-5E8A-41E0-9544-71FF97A3D2DF}" type="presParOf" srcId="{CEE405D6-1863-4C34-9310-E4386DE097EA}" destId="{B11C36F5-EF75-4A87-B033-48AA46A80779}" srcOrd="1" destOrd="0" presId="urn:microsoft.com/office/officeart/2009/3/layout/RandomtoResultProcess"/>
    <dgm:cxn modelId="{E33963F9-8E42-49E0-9A6D-1479D8BE3CBA}" type="presParOf" srcId="{B04FA299-9E5E-4FD1-B825-2D9E1B61AFC0}" destId="{4DE63768-A6EF-4E8E-9349-83C51C6F39F4}" srcOrd="2" destOrd="0" presId="urn:microsoft.com/office/officeart/2009/3/layout/RandomtoResultProcess"/>
    <dgm:cxn modelId="{97309A78-C082-49F6-9A04-3C6C894E0CF3}" type="presParOf" srcId="{4DE63768-A6EF-4E8E-9349-83C51C6F39F4}" destId="{FFBE02C4-C73F-406F-815C-68EF7A7A2263}" srcOrd="0" destOrd="0" presId="urn:microsoft.com/office/officeart/2009/3/layout/RandomtoResultProcess"/>
    <dgm:cxn modelId="{0D296572-2565-4622-903C-32AA90223A4D}" type="presParOf" srcId="{4DE63768-A6EF-4E8E-9349-83C51C6F39F4}" destId="{0FA8D5B4-8915-42AB-AE17-446DB7FFBFC1}" srcOrd="1" destOrd="0" presId="urn:microsoft.com/office/officeart/2009/3/layout/RandomtoResultProcess"/>
    <dgm:cxn modelId="{7D961BEA-0321-42DB-8F46-9200A557872E}" type="presParOf" srcId="{B04FA299-9E5E-4FD1-B825-2D9E1B61AFC0}" destId="{FCB45946-5DC2-463D-84AB-0AF71CA26EB7}" srcOrd="3" destOrd="0" presId="urn:microsoft.com/office/officeart/2009/3/layout/RandomtoResultProcess"/>
    <dgm:cxn modelId="{F6BFCFE7-9BA8-49E8-AEFD-60374F2D564B}" type="presParOf" srcId="{FCB45946-5DC2-463D-84AB-0AF71CA26EB7}" destId="{217119C7-328D-41EC-876A-67277EBB2E20}" srcOrd="0" destOrd="0" presId="urn:microsoft.com/office/officeart/2009/3/layout/RandomtoResultProcess"/>
    <dgm:cxn modelId="{F04C19B0-5187-4B33-A99F-F9D651F42235}" type="presParOf" srcId="{FCB45946-5DC2-463D-84AB-0AF71CA26EB7}" destId="{1B2D194E-01E0-48CA-9457-56A39DBDCCFC}" srcOrd="1" destOrd="0" presId="urn:microsoft.com/office/officeart/2009/3/layout/RandomtoResultProcess"/>
    <dgm:cxn modelId="{6130F5CE-A9B6-44F5-90E2-F51BBB30A482}" type="presParOf" srcId="{B04FA299-9E5E-4FD1-B825-2D9E1B61AFC0}" destId="{EBDBAC3A-D98F-45E7-A5F1-C32042A0C5E6}" srcOrd="4" destOrd="0" presId="urn:microsoft.com/office/officeart/2009/3/layout/RandomtoResultProcess"/>
    <dgm:cxn modelId="{0295CA02-805B-4F54-8B38-567B8028707F}" type="presParOf" srcId="{EBDBAC3A-D98F-45E7-A5F1-C32042A0C5E6}" destId="{869E4616-2016-4EF0-90D5-37F29FAE5D6E}" srcOrd="0" destOrd="0" presId="urn:microsoft.com/office/officeart/2009/3/layout/RandomtoResultProcess"/>
    <dgm:cxn modelId="{39C76C2E-1913-4671-A4D1-516D13E272FD}" type="presParOf" srcId="{EBDBAC3A-D98F-45E7-A5F1-C32042A0C5E6}" destId="{99B57CB8-1E24-4766-BF11-E6E52B89E2E7}"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5C1E8B-142F-4E0B-ACB9-F9843C135A61}" type="doc">
      <dgm:prSet loTypeId="urn:microsoft.com/office/officeart/2005/8/layout/gear1" loCatId="cycle" qsTypeId="urn:microsoft.com/office/officeart/2005/8/quickstyle/simple3" qsCatId="simple" csTypeId="urn:microsoft.com/office/officeart/2005/8/colors/colorful2" csCatId="colorful" phldr="1"/>
      <dgm:spPr/>
    </dgm:pt>
    <dgm:pt modelId="{F82AF91B-79A6-4D1F-AD07-72555CAF861D}">
      <dgm:prSet phldrT="[Text]" custT="1"/>
      <dgm:spPr/>
      <dgm:t>
        <a:bodyPr/>
        <a:lstStyle/>
        <a:p>
          <a:r>
            <a:rPr lang="en-US" sz="2800" b="1" dirty="0" smtClean="0"/>
            <a:t>Questions</a:t>
          </a:r>
          <a:endParaRPr lang="en-US" sz="1800" b="1" dirty="0"/>
        </a:p>
      </dgm:t>
    </dgm:pt>
    <dgm:pt modelId="{9226C8D4-F71A-4B2B-81AA-B094DBAE88B6}" type="parTrans" cxnId="{C5D1A064-33D3-49E0-BAA5-9FA071132F76}">
      <dgm:prSet/>
      <dgm:spPr/>
      <dgm:t>
        <a:bodyPr/>
        <a:lstStyle/>
        <a:p>
          <a:endParaRPr lang="en-US"/>
        </a:p>
      </dgm:t>
    </dgm:pt>
    <dgm:pt modelId="{8B842218-6A04-4862-B948-B7FB4D8E3556}" type="sibTrans" cxnId="{C5D1A064-33D3-49E0-BAA5-9FA071132F76}">
      <dgm:prSet/>
      <dgm:spPr/>
      <dgm:t>
        <a:bodyPr/>
        <a:lstStyle/>
        <a:p>
          <a:endParaRPr lang="en-US"/>
        </a:p>
      </dgm:t>
    </dgm:pt>
    <dgm:pt modelId="{8413E23F-F48B-4851-8D8C-17A4DCFDD6FD}">
      <dgm:prSet phldrT="[Text]"/>
      <dgm:spPr/>
      <dgm:t>
        <a:bodyPr/>
        <a:lstStyle/>
        <a:p>
          <a:r>
            <a:rPr lang="en-US" dirty="0" smtClean="0"/>
            <a:t>Summary</a:t>
          </a:r>
          <a:endParaRPr lang="en-US" dirty="0"/>
        </a:p>
      </dgm:t>
    </dgm:pt>
    <dgm:pt modelId="{06229F53-28CD-4E4F-8430-7B0E44285045}" type="parTrans" cxnId="{B966C056-782E-420F-8F8B-8C7C0AD94133}">
      <dgm:prSet/>
      <dgm:spPr/>
      <dgm:t>
        <a:bodyPr/>
        <a:lstStyle/>
        <a:p>
          <a:endParaRPr lang="en-US"/>
        </a:p>
      </dgm:t>
    </dgm:pt>
    <dgm:pt modelId="{C055C832-F474-4EEC-B1E2-6723C32E5D2D}" type="sibTrans" cxnId="{B966C056-782E-420F-8F8B-8C7C0AD94133}">
      <dgm:prSet/>
      <dgm:spPr/>
      <dgm:t>
        <a:bodyPr/>
        <a:lstStyle/>
        <a:p>
          <a:endParaRPr lang="en-US"/>
        </a:p>
      </dgm:t>
    </dgm:pt>
    <dgm:pt modelId="{61B58843-A675-485B-B3B9-1437D5565AFE}">
      <dgm:prSet phldrT="[Text]"/>
      <dgm:spPr/>
      <dgm:t>
        <a:bodyPr/>
        <a:lstStyle/>
        <a:p>
          <a:r>
            <a:rPr lang="en-US" dirty="0" smtClean="0"/>
            <a:t>Recap</a:t>
          </a:r>
          <a:endParaRPr lang="en-US" dirty="0"/>
        </a:p>
      </dgm:t>
    </dgm:pt>
    <dgm:pt modelId="{9BB18DA8-402F-4D13-B590-6C19A58F99DC}" type="parTrans" cxnId="{4678D9AA-C237-4F85-B44F-69862C471300}">
      <dgm:prSet/>
      <dgm:spPr/>
      <dgm:t>
        <a:bodyPr/>
        <a:lstStyle/>
        <a:p>
          <a:endParaRPr lang="en-US"/>
        </a:p>
      </dgm:t>
    </dgm:pt>
    <dgm:pt modelId="{6C4CB558-2E24-46E2-AF23-9F02FF1186DA}" type="sibTrans" cxnId="{4678D9AA-C237-4F85-B44F-69862C471300}">
      <dgm:prSet/>
      <dgm:spPr/>
      <dgm:t>
        <a:bodyPr/>
        <a:lstStyle/>
        <a:p>
          <a:endParaRPr lang="en-US"/>
        </a:p>
      </dgm:t>
    </dgm:pt>
    <dgm:pt modelId="{048F2609-B1CF-4753-B46F-92FB6B267C5B}" type="pres">
      <dgm:prSet presAssocID="{895C1E8B-142F-4E0B-ACB9-F9843C135A61}" presName="composite" presStyleCnt="0">
        <dgm:presLayoutVars>
          <dgm:chMax val="3"/>
          <dgm:animLvl val="lvl"/>
          <dgm:resizeHandles val="exact"/>
        </dgm:presLayoutVars>
      </dgm:prSet>
      <dgm:spPr/>
    </dgm:pt>
    <dgm:pt modelId="{5790A9DD-319F-4339-973B-974DBFB18D2C}" type="pres">
      <dgm:prSet presAssocID="{F82AF91B-79A6-4D1F-AD07-72555CAF861D}" presName="gear1" presStyleLbl="node1" presStyleIdx="0" presStyleCnt="3">
        <dgm:presLayoutVars>
          <dgm:chMax val="1"/>
          <dgm:bulletEnabled val="1"/>
        </dgm:presLayoutVars>
      </dgm:prSet>
      <dgm:spPr/>
      <dgm:t>
        <a:bodyPr/>
        <a:lstStyle/>
        <a:p>
          <a:endParaRPr lang="en-US"/>
        </a:p>
      </dgm:t>
    </dgm:pt>
    <dgm:pt modelId="{BC7CCEBB-DFC3-49A7-9F0E-5D701DF67300}" type="pres">
      <dgm:prSet presAssocID="{F82AF91B-79A6-4D1F-AD07-72555CAF861D}" presName="gear1srcNode" presStyleLbl="node1" presStyleIdx="0" presStyleCnt="3"/>
      <dgm:spPr/>
      <dgm:t>
        <a:bodyPr/>
        <a:lstStyle/>
        <a:p>
          <a:endParaRPr lang="en-US"/>
        </a:p>
      </dgm:t>
    </dgm:pt>
    <dgm:pt modelId="{98533E2D-A6EB-4E54-9C17-75CD3555E064}" type="pres">
      <dgm:prSet presAssocID="{F82AF91B-79A6-4D1F-AD07-72555CAF861D}" presName="gear1dstNode" presStyleLbl="node1" presStyleIdx="0" presStyleCnt="3"/>
      <dgm:spPr/>
      <dgm:t>
        <a:bodyPr/>
        <a:lstStyle/>
        <a:p>
          <a:endParaRPr lang="en-US"/>
        </a:p>
      </dgm:t>
    </dgm:pt>
    <dgm:pt modelId="{F3D5A387-A91B-40E7-BB48-E7D447D9E83B}" type="pres">
      <dgm:prSet presAssocID="{8413E23F-F48B-4851-8D8C-17A4DCFDD6FD}" presName="gear2" presStyleLbl="node1" presStyleIdx="1" presStyleCnt="3">
        <dgm:presLayoutVars>
          <dgm:chMax val="1"/>
          <dgm:bulletEnabled val="1"/>
        </dgm:presLayoutVars>
      </dgm:prSet>
      <dgm:spPr/>
      <dgm:t>
        <a:bodyPr/>
        <a:lstStyle/>
        <a:p>
          <a:endParaRPr lang="en-US"/>
        </a:p>
      </dgm:t>
    </dgm:pt>
    <dgm:pt modelId="{F57C4F47-0591-4A6F-8BB2-37752BF95BCF}" type="pres">
      <dgm:prSet presAssocID="{8413E23F-F48B-4851-8D8C-17A4DCFDD6FD}" presName="gear2srcNode" presStyleLbl="node1" presStyleIdx="1" presStyleCnt="3"/>
      <dgm:spPr/>
      <dgm:t>
        <a:bodyPr/>
        <a:lstStyle/>
        <a:p>
          <a:endParaRPr lang="en-US"/>
        </a:p>
      </dgm:t>
    </dgm:pt>
    <dgm:pt modelId="{CCE465B0-D6B8-4A82-973E-263F9B742C9B}" type="pres">
      <dgm:prSet presAssocID="{8413E23F-F48B-4851-8D8C-17A4DCFDD6FD}" presName="gear2dstNode" presStyleLbl="node1" presStyleIdx="1" presStyleCnt="3"/>
      <dgm:spPr/>
      <dgm:t>
        <a:bodyPr/>
        <a:lstStyle/>
        <a:p>
          <a:endParaRPr lang="en-US"/>
        </a:p>
      </dgm:t>
    </dgm:pt>
    <dgm:pt modelId="{A101EE55-21BF-421D-A02D-BCC973E70583}" type="pres">
      <dgm:prSet presAssocID="{61B58843-A675-485B-B3B9-1437D5565AFE}" presName="gear3" presStyleLbl="node1" presStyleIdx="2" presStyleCnt="3"/>
      <dgm:spPr/>
      <dgm:t>
        <a:bodyPr/>
        <a:lstStyle/>
        <a:p>
          <a:endParaRPr lang="en-US"/>
        </a:p>
      </dgm:t>
    </dgm:pt>
    <dgm:pt modelId="{4658EE28-309C-4DF1-AD72-FE1C200E6BE1}" type="pres">
      <dgm:prSet presAssocID="{61B58843-A675-485B-B3B9-1437D5565AFE}" presName="gear3tx" presStyleLbl="node1" presStyleIdx="2" presStyleCnt="3">
        <dgm:presLayoutVars>
          <dgm:chMax val="1"/>
          <dgm:bulletEnabled val="1"/>
        </dgm:presLayoutVars>
      </dgm:prSet>
      <dgm:spPr/>
      <dgm:t>
        <a:bodyPr/>
        <a:lstStyle/>
        <a:p>
          <a:endParaRPr lang="en-US"/>
        </a:p>
      </dgm:t>
    </dgm:pt>
    <dgm:pt modelId="{69FC43C4-2F8B-4269-87C9-D9D2FD2538F3}" type="pres">
      <dgm:prSet presAssocID="{61B58843-A675-485B-B3B9-1437D5565AFE}" presName="gear3srcNode" presStyleLbl="node1" presStyleIdx="2" presStyleCnt="3"/>
      <dgm:spPr/>
      <dgm:t>
        <a:bodyPr/>
        <a:lstStyle/>
        <a:p>
          <a:endParaRPr lang="en-US"/>
        </a:p>
      </dgm:t>
    </dgm:pt>
    <dgm:pt modelId="{8C3C5787-5917-4AC3-8D60-9CEF43463B9B}" type="pres">
      <dgm:prSet presAssocID="{61B58843-A675-485B-B3B9-1437D5565AFE}" presName="gear3dstNode" presStyleLbl="node1" presStyleIdx="2" presStyleCnt="3"/>
      <dgm:spPr/>
      <dgm:t>
        <a:bodyPr/>
        <a:lstStyle/>
        <a:p>
          <a:endParaRPr lang="en-US"/>
        </a:p>
      </dgm:t>
    </dgm:pt>
    <dgm:pt modelId="{73959EBD-C26E-48B3-BAD8-EE46046605DD}" type="pres">
      <dgm:prSet presAssocID="{8B842218-6A04-4862-B948-B7FB4D8E3556}" presName="connector1" presStyleLbl="sibTrans2D1" presStyleIdx="0" presStyleCnt="3"/>
      <dgm:spPr/>
      <dgm:t>
        <a:bodyPr/>
        <a:lstStyle/>
        <a:p>
          <a:endParaRPr lang="en-US"/>
        </a:p>
      </dgm:t>
    </dgm:pt>
    <dgm:pt modelId="{4CD5E160-E6AA-4E3F-8246-BAFEBC6AE617}" type="pres">
      <dgm:prSet presAssocID="{C055C832-F474-4EEC-B1E2-6723C32E5D2D}" presName="connector2" presStyleLbl="sibTrans2D1" presStyleIdx="1" presStyleCnt="3"/>
      <dgm:spPr/>
      <dgm:t>
        <a:bodyPr/>
        <a:lstStyle/>
        <a:p>
          <a:endParaRPr lang="en-US"/>
        </a:p>
      </dgm:t>
    </dgm:pt>
    <dgm:pt modelId="{11D7A4DD-3B3A-4275-A4F0-F87F14C9D273}" type="pres">
      <dgm:prSet presAssocID="{6C4CB558-2E24-46E2-AF23-9F02FF1186DA}" presName="connector3" presStyleLbl="sibTrans2D1" presStyleIdx="2" presStyleCnt="3"/>
      <dgm:spPr/>
      <dgm:t>
        <a:bodyPr/>
        <a:lstStyle/>
        <a:p>
          <a:endParaRPr lang="en-US"/>
        </a:p>
      </dgm:t>
    </dgm:pt>
  </dgm:ptLst>
  <dgm:cxnLst>
    <dgm:cxn modelId="{4678D9AA-C237-4F85-B44F-69862C471300}" srcId="{895C1E8B-142F-4E0B-ACB9-F9843C135A61}" destId="{61B58843-A675-485B-B3B9-1437D5565AFE}" srcOrd="2" destOrd="0" parTransId="{9BB18DA8-402F-4D13-B590-6C19A58F99DC}" sibTransId="{6C4CB558-2E24-46E2-AF23-9F02FF1186DA}"/>
    <dgm:cxn modelId="{2E43494B-1A5E-42ED-8FE3-75AA4910570E}" type="presOf" srcId="{8413E23F-F48B-4851-8D8C-17A4DCFDD6FD}" destId="{F3D5A387-A91B-40E7-BB48-E7D447D9E83B}" srcOrd="0" destOrd="0" presId="urn:microsoft.com/office/officeart/2005/8/layout/gear1"/>
    <dgm:cxn modelId="{B966C056-782E-420F-8F8B-8C7C0AD94133}" srcId="{895C1E8B-142F-4E0B-ACB9-F9843C135A61}" destId="{8413E23F-F48B-4851-8D8C-17A4DCFDD6FD}" srcOrd="1" destOrd="0" parTransId="{06229F53-28CD-4E4F-8430-7B0E44285045}" sibTransId="{C055C832-F474-4EEC-B1E2-6723C32E5D2D}"/>
    <dgm:cxn modelId="{CAEACB95-06D9-4C68-9BB4-F115DDDEAF73}" type="presOf" srcId="{F82AF91B-79A6-4D1F-AD07-72555CAF861D}" destId="{BC7CCEBB-DFC3-49A7-9F0E-5D701DF67300}" srcOrd="1" destOrd="0" presId="urn:microsoft.com/office/officeart/2005/8/layout/gear1"/>
    <dgm:cxn modelId="{5FC91B18-0FFC-4F82-BB61-415151E6F360}" type="presOf" srcId="{F82AF91B-79A6-4D1F-AD07-72555CAF861D}" destId="{98533E2D-A6EB-4E54-9C17-75CD3555E064}" srcOrd="2" destOrd="0" presId="urn:microsoft.com/office/officeart/2005/8/layout/gear1"/>
    <dgm:cxn modelId="{ECA3D7B0-4989-4B0B-B99E-FFDE8D81E2BC}" type="presOf" srcId="{895C1E8B-142F-4E0B-ACB9-F9843C135A61}" destId="{048F2609-B1CF-4753-B46F-92FB6B267C5B}" srcOrd="0" destOrd="0" presId="urn:microsoft.com/office/officeart/2005/8/layout/gear1"/>
    <dgm:cxn modelId="{B737DE45-D470-4CC7-8AD2-971408C68506}" type="presOf" srcId="{8413E23F-F48B-4851-8D8C-17A4DCFDD6FD}" destId="{F57C4F47-0591-4A6F-8BB2-37752BF95BCF}" srcOrd="1" destOrd="0" presId="urn:microsoft.com/office/officeart/2005/8/layout/gear1"/>
    <dgm:cxn modelId="{D148A0AD-FDD7-4950-9C5B-D190F5EC208C}" type="presOf" srcId="{C055C832-F474-4EEC-B1E2-6723C32E5D2D}" destId="{4CD5E160-E6AA-4E3F-8246-BAFEBC6AE617}" srcOrd="0" destOrd="0" presId="urn:microsoft.com/office/officeart/2005/8/layout/gear1"/>
    <dgm:cxn modelId="{D414A4C7-EF61-4B2A-8951-369D5DDF7113}" type="presOf" srcId="{6C4CB558-2E24-46E2-AF23-9F02FF1186DA}" destId="{11D7A4DD-3B3A-4275-A4F0-F87F14C9D273}" srcOrd="0" destOrd="0" presId="urn:microsoft.com/office/officeart/2005/8/layout/gear1"/>
    <dgm:cxn modelId="{6473E8B3-CEEA-4B67-808B-B1A2C103C273}" type="presOf" srcId="{8413E23F-F48B-4851-8D8C-17A4DCFDD6FD}" destId="{CCE465B0-D6B8-4A82-973E-263F9B742C9B}" srcOrd="2" destOrd="0" presId="urn:microsoft.com/office/officeart/2005/8/layout/gear1"/>
    <dgm:cxn modelId="{288BA5C8-B050-41E1-AB4B-7339378A1E8A}" type="presOf" srcId="{61B58843-A675-485B-B3B9-1437D5565AFE}" destId="{8C3C5787-5917-4AC3-8D60-9CEF43463B9B}" srcOrd="3" destOrd="0" presId="urn:microsoft.com/office/officeart/2005/8/layout/gear1"/>
    <dgm:cxn modelId="{684AE923-241F-4AD6-920A-8758AE34F798}" type="presOf" srcId="{61B58843-A675-485B-B3B9-1437D5565AFE}" destId="{69FC43C4-2F8B-4269-87C9-D9D2FD2538F3}" srcOrd="2" destOrd="0" presId="urn:microsoft.com/office/officeart/2005/8/layout/gear1"/>
    <dgm:cxn modelId="{A91FDC0D-8427-4F72-A1F8-F480D57BA7A3}" type="presOf" srcId="{61B58843-A675-485B-B3B9-1437D5565AFE}" destId="{4658EE28-309C-4DF1-AD72-FE1C200E6BE1}" srcOrd="1" destOrd="0" presId="urn:microsoft.com/office/officeart/2005/8/layout/gear1"/>
    <dgm:cxn modelId="{C5D1A064-33D3-49E0-BAA5-9FA071132F76}" srcId="{895C1E8B-142F-4E0B-ACB9-F9843C135A61}" destId="{F82AF91B-79A6-4D1F-AD07-72555CAF861D}" srcOrd="0" destOrd="0" parTransId="{9226C8D4-F71A-4B2B-81AA-B094DBAE88B6}" sibTransId="{8B842218-6A04-4862-B948-B7FB4D8E3556}"/>
    <dgm:cxn modelId="{487A92C5-9020-41F5-9B1E-245F9A3D4869}" type="presOf" srcId="{61B58843-A675-485B-B3B9-1437D5565AFE}" destId="{A101EE55-21BF-421D-A02D-BCC973E70583}" srcOrd="0" destOrd="0" presId="urn:microsoft.com/office/officeart/2005/8/layout/gear1"/>
    <dgm:cxn modelId="{4DC96835-1AD7-4249-90CC-0EC88ED73487}" type="presOf" srcId="{8B842218-6A04-4862-B948-B7FB4D8E3556}" destId="{73959EBD-C26E-48B3-BAD8-EE46046605DD}" srcOrd="0" destOrd="0" presId="urn:microsoft.com/office/officeart/2005/8/layout/gear1"/>
    <dgm:cxn modelId="{9D8C4002-44DA-41E0-BB5B-A249D9B8B66E}" type="presOf" srcId="{F82AF91B-79A6-4D1F-AD07-72555CAF861D}" destId="{5790A9DD-319F-4339-973B-974DBFB18D2C}" srcOrd="0" destOrd="0" presId="urn:microsoft.com/office/officeart/2005/8/layout/gear1"/>
    <dgm:cxn modelId="{0096E190-1594-4C2A-8140-547C95CFFAB9}" type="presParOf" srcId="{048F2609-B1CF-4753-B46F-92FB6B267C5B}" destId="{5790A9DD-319F-4339-973B-974DBFB18D2C}" srcOrd="0" destOrd="0" presId="urn:microsoft.com/office/officeart/2005/8/layout/gear1"/>
    <dgm:cxn modelId="{23B0B601-1B00-4F9A-AE82-38F37FCF2709}" type="presParOf" srcId="{048F2609-B1CF-4753-B46F-92FB6B267C5B}" destId="{BC7CCEBB-DFC3-49A7-9F0E-5D701DF67300}" srcOrd="1" destOrd="0" presId="urn:microsoft.com/office/officeart/2005/8/layout/gear1"/>
    <dgm:cxn modelId="{828C7CB2-09E4-44FA-8D41-A2DA7BB65269}" type="presParOf" srcId="{048F2609-B1CF-4753-B46F-92FB6B267C5B}" destId="{98533E2D-A6EB-4E54-9C17-75CD3555E064}" srcOrd="2" destOrd="0" presId="urn:microsoft.com/office/officeart/2005/8/layout/gear1"/>
    <dgm:cxn modelId="{AC3CC5CE-3350-4025-95C2-2F1FD8830E3F}" type="presParOf" srcId="{048F2609-B1CF-4753-B46F-92FB6B267C5B}" destId="{F3D5A387-A91B-40E7-BB48-E7D447D9E83B}" srcOrd="3" destOrd="0" presId="urn:microsoft.com/office/officeart/2005/8/layout/gear1"/>
    <dgm:cxn modelId="{04A06477-7CB0-49EB-B4F5-A9AF783AAF27}" type="presParOf" srcId="{048F2609-B1CF-4753-B46F-92FB6B267C5B}" destId="{F57C4F47-0591-4A6F-8BB2-37752BF95BCF}" srcOrd="4" destOrd="0" presId="urn:microsoft.com/office/officeart/2005/8/layout/gear1"/>
    <dgm:cxn modelId="{7BD83461-DA8E-4D60-854E-506DFD89297F}" type="presParOf" srcId="{048F2609-B1CF-4753-B46F-92FB6B267C5B}" destId="{CCE465B0-D6B8-4A82-973E-263F9B742C9B}" srcOrd="5" destOrd="0" presId="urn:microsoft.com/office/officeart/2005/8/layout/gear1"/>
    <dgm:cxn modelId="{71091BA7-E8F7-424C-A332-837072D3F5C3}" type="presParOf" srcId="{048F2609-B1CF-4753-B46F-92FB6B267C5B}" destId="{A101EE55-21BF-421D-A02D-BCC973E70583}" srcOrd="6" destOrd="0" presId="urn:microsoft.com/office/officeart/2005/8/layout/gear1"/>
    <dgm:cxn modelId="{491D126B-6725-494C-8912-CBA3839BCB45}" type="presParOf" srcId="{048F2609-B1CF-4753-B46F-92FB6B267C5B}" destId="{4658EE28-309C-4DF1-AD72-FE1C200E6BE1}" srcOrd="7" destOrd="0" presId="urn:microsoft.com/office/officeart/2005/8/layout/gear1"/>
    <dgm:cxn modelId="{85476266-3C98-49E0-91CA-84636838807E}" type="presParOf" srcId="{048F2609-B1CF-4753-B46F-92FB6B267C5B}" destId="{69FC43C4-2F8B-4269-87C9-D9D2FD2538F3}" srcOrd="8" destOrd="0" presId="urn:microsoft.com/office/officeart/2005/8/layout/gear1"/>
    <dgm:cxn modelId="{8556E94E-B3E7-4A86-A6B3-7772983D4CC2}" type="presParOf" srcId="{048F2609-B1CF-4753-B46F-92FB6B267C5B}" destId="{8C3C5787-5917-4AC3-8D60-9CEF43463B9B}" srcOrd="9" destOrd="0" presId="urn:microsoft.com/office/officeart/2005/8/layout/gear1"/>
    <dgm:cxn modelId="{70FCF336-3507-4B1D-A201-53B2FB55FC1C}" type="presParOf" srcId="{048F2609-B1CF-4753-B46F-92FB6B267C5B}" destId="{73959EBD-C26E-48B3-BAD8-EE46046605DD}" srcOrd="10" destOrd="0" presId="urn:microsoft.com/office/officeart/2005/8/layout/gear1"/>
    <dgm:cxn modelId="{C77D93D6-178F-45C6-AA70-276C119ED766}" type="presParOf" srcId="{048F2609-B1CF-4753-B46F-92FB6B267C5B}" destId="{4CD5E160-E6AA-4E3F-8246-BAFEBC6AE617}" srcOrd="11" destOrd="0" presId="urn:microsoft.com/office/officeart/2005/8/layout/gear1"/>
    <dgm:cxn modelId="{0C6A6696-2928-43F2-BA11-36A0166F9A28}" type="presParOf" srcId="{048F2609-B1CF-4753-B46F-92FB6B267C5B}" destId="{11D7A4DD-3B3A-4275-A4F0-F87F14C9D27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B867BB-24B9-45BF-AD96-4A1B47A873CE}" type="doc">
      <dgm:prSet loTypeId="urn:microsoft.com/office/officeart/2005/8/layout/venn2" loCatId="relationship" qsTypeId="urn:microsoft.com/office/officeart/2005/8/quickstyle/simple2" qsCatId="simple" csTypeId="urn:microsoft.com/office/officeart/2005/8/colors/colorful2" csCatId="colorful" phldr="1"/>
      <dgm:spPr/>
      <dgm:t>
        <a:bodyPr/>
        <a:lstStyle/>
        <a:p>
          <a:endParaRPr lang="en-US"/>
        </a:p>
      </dgm:t>
    </dgm:pt>
    <dgm:pt modelId="{DB0C9E89-61D9-44AF-A67D-7D1802CA056E}">
      <dgm:prSet phldrT="[Text]" custT="1"/>
      <dgm:spPr/>
      <dgm:t>
        <a:bodyPr/>
        <a:lstStyle/>
        <a:p>
          <a:r>
            <a:rPr lang="en-US" sz="1200" b="1" dirty="0" smtClean="0">
              <a:solidFill>
                <a:schemeClr val="tx1"/>
              </a:solidFill>
            </a:rPr>
            <a:t>Human Hair  50-70 micron</a:t>
          </a:r>
          <a:endParaRPr lang="en-US" sz="1200" b="1" dirty="0">
            <a:solidFill>
              <a:schemeClr val="tx1"/>
            </a:solidFill>
          </a:endParaRPr>
        </a:p>
      </dgm:t>
    </dgm:pt>
    <dgm:pt modelId="{7D1DF835-45B7-46B5-A060-3E6066C416D5}" type="parTrans" cxnId="{C40E32E9-48B9-40B6-B7E3-F982372826F7}">
      <dgm:prSet/>
      <dgm:spPr/>
      <dgm:t>
        <a:bodyPr/>
        <a:lstStyle/>
        <a:p>
          <a:endParaRPr lang="en-US"/>
        </a:p>
      </dgm:t>
    </dgm:pt>
    <dgm:pt modelId="{FB446078-8EC5-490F-8CA2-DBB73C9505BE}" type="sibTrans" cxnId="{C40E32E9-48B9-40B6-B7E3-F982372826F7}">
      <dgm:prSet/>
      <dgm:spPr/>
      <dgm:t>
        <a:bodyPr/>
        <a:lstStyle/>
        <a:p>
          <a:endParaRPr lang="en-US"/>
        </a:p>
      </dgm:t>
    </dgm:pt>
    <dgm:pt modelId="{624AA18D-0CF9-40B9-BE2E-27432E700079}">
      <dgm:prSet phldrT="[Text]" custT="1"/>
      <dgm:spPr/>
      <dgm:t>
        <a:bodyPr/>
        <a:lstStyle/>
        <a:p>
          <a:r>
            <a:rPr lang="en-US" sz="1100" b="1" dirty="0" smtClean="0">
              <a:solidFill>
                <a:schemeClr val="tx1"/>
              </a:solidFill>
            </a:rPr>
            <a:t>WBC, Dust, Pollens</a:t>
          </a:r>
        </a:p>
        <a:p>
          <a:r>
            <a:rPr lang="en-US" sz="1100" b="1" dirty="0" smtClean="0">
              <a:solidFill>
                <a:schemeClr val="tx1"/>
              </a:solidFill>
            </a:rPr>
            <a:t>25 micron</a:t>
          </a:r>
          <a:endParaRPr lang="en-US" sz="1100" b="1" dirty="0">
            <a:solidFill>
              <a:schemeClr val="tx1"/>
            </a:solidFill>
          </a:endParaRPr>
        </a:p>
      </dgm:t>
    </dgm:pt>
    <dgm:pt modelId="{FC8195A4-CB93-43F0-8DE9-1E0EBE0B37DA}" type="parTrans" cxnId="{EAF7E1D1-B584-4B67-AC2E-C27618F37E0E}">
      <dgm:prSet/>
      <dgm:spPr/>
      <dgm:t>
        <a:bodyPr/>
        <a:lstStyle/>
        <a:p>
          <a:endParaRPr lang="en-US"/>
        </a:p>
      </dgm:t>
    </dgm:pt>
    <dgm:pt modelId="{F1CA6FA1-D173-4C37-94C5-588C6A460803}" type="sibTrans" cxnId="{EAF7E1D1-B584-4B67-AC2E-C27618F37E0E}">
      <dgm:prSet/>
      <dgm:spPr/>
      <dgm:t>
        <a:bodyPr/>
        <a:lstStyle/>
        <a:p>
          <a:endParaRPr lang="en-US"/>
        </a:p>
      </dgm:t>
    </dgm:pt>
    <dgm:pt modelId="{72D705FE-84AA-4A5C-83B5-14888B2C4D58}">
      <dgm:prSet phldrT="[Text]"/>
      <dgm:spPr/>
      <dgm:t>
        <a:bodyPr/>
        <a:lstStyle/>
        <a:p>
          <a:r>
            <a:rPr lang="en-US" b="1" dirty="0" smtClean="0">
              <a:solidFill>
                <a:schemeClr val="tx1"/>
              </a:solidFill>
            </a:rPr>
            <a:t>RBC or Mold</a:t>
          </a:r>
        </a:p>
        <a:p>
          <a:r>
            <a:rPr lang="en-US" b="1" dirty="0" smtClean="0">
              <a:solidFill>
                <a:schemeClr val="tx1"/>
              </a:solidFill>
            </a:rPr>
            <a:t>8 micron</a:t>
          </a:r>
          <a:endParaRPr lang="en-US" b="1" dirty="0">
            <a:solidFill>
              <a:schemeClr val="tx1"/>
            </a:solidFill>
          </a:endParaRPr>
        </a:p>
      </dgm:t>
    </dgm:pt>
    <dgm:pt modelId="{A67F9DA4-DC08-413C-A6BF-CD2EFAB75F66}" type="parTrans" cxnId="{F46FF3A1-C789-4FA6-B505-73002C9C2850}">
      <dgm:prSet/>
      <dgm:spPr/>
      <dgm:t>
        <a:bodyPr/>
        <a:lstStyle/>
        <a:p>
          <a:endParaRPr lang="en-US"/>
        </a:p>
      </dgm:t>
    </dgm:pt>
    <dgm:pt modelId="{1A0B9656-71E9-435F-BEF1-485A125E824F}" type="sibTrans" cxnId="{F46FF3A1-C789-4FA6-B505-73002C9C2850}">
      <dgm:prSet/>
      <dgm:spPr/>
      <dgm:t>
        <a:bodyPr/>
        <a:lstStyle/>
        <a:p>
          <a:endParaRPr lang="en-US"/>
        </a:p>
      </dgm:t>
    </dgm:pt>
    <dgm:pt modelId="{3075A06E-331A-44B5-A169-91D2ECCD9614}">
      <dgm:prSet phldrT="[Text]" custT="1"/>
      <dgm:spPr/>
      <dgm:t>
        <a:bodyPr/>
        <a:lstStyle/>
        <a:p>
          <a:r>
            <a:rPr lang="en-US" sz="1050" b="1" dirty="0" smtClean="0">
              <a:solidFill>
                <a:schemeClr val="tx1"/>
              </a:solidFill>
            </a:rPr>
            <a:t>Cig Smoke, Combustion Particles, Metallic Fumes  2.5 &gt; micron</a:t>
          </a:r>
          <a:endParaRPr lang="en-US" sz="1050" b="1" dirty="0">
            <a:solidFill>
              <a:schemeClr val="tx1"/>
            </a:solidFill>
          </a:endParaRPr>
        </a:p>
      </dgm:t>
    </dgm:pt>
    <dgm:pt modelId="{44781877-F726-4F87-BBFB-63E407140C4E}" type="parTrans" cxnId="{9DB50D53-42E7-4EE2-9554-6533D58191AE}">
      <dgm:prSet/>
      <dgm:spPr/>
      <dgm:t>
        <a:bodyPr/>
        <a:lstStyle/>
        <a:p>
          <a:endParaRPr lang="en-US"/>
        </a:p>
      </dgm:t>
    </dgm:pt>
    <dgm:pt modelId="{C7C75D8B-DD8A-4E3D-92AB-1FEE3BDAFF90}" type="sibTrans" cxnId="{9DB50D53-42E7-4EE2-9554-6533D58191AE}">
      <dgm:prSet/>
      <dgm:spPr/>
      <dgm:t>
        <a:bodyPr/>
        <a:lstStyle/>
        <a:p>
          <a:endParaRPr lang="en-US"/>
        </a:p>
      </dgm:t>
    </dgm:pt>
    <dgm:pt modelId="{70DB0B8D-D35F-499F-887B-59A0790C8559}" type="pres">
      <dgm:prSet presAssocID="{43B867BB-24B9-45BF-AD96-4A1B47A873CE}" presName="Name0" presStyleCnt="0">
        <dgm:presLayoutVars>
          <dgm:chMax val="7"/>
          <dgm:resizeHandles val="exact"/>
        </dgm:presLayoutVars>
      </dgm:prSet>
      <dgm:spPr/>
      <dgm:t>
        <a:bodyPr/>
        <a:lstStyle/>
        <a:p>
          <a:endParaRPr lang="en-US"/>
        </a:p>
      </dgm:t>
    </dgm:pt>
    <dgm:pt modelId="{9E6F01C8-230F-4AAD-B6D2-4EBB5C797416}" type="pres">
      <dgm:prSet presAssocID="{43B867BB-24B9-45BF-AD96-4A1B47A873CE}" presName="comp1" presStyleCnt="0"/>
      <dgm:spPr/>
      <dgm:t>
        <a:bodyPr/>
        <a:lstStyle/>
        <a:p>
          <a:endParaRPr lang="en-US"/>
        </a:p>
      </dgm:t>
    </dgm:pt>
    <dgm:pt modelId="{664AB481-7C8C-4BBC-9CD8-F57643ACE108}" type="pres">
      <dgm:prSet presAssocID="{43B867BB-24B9-45BF-AD96-4A1B47A873CE}" presName="circle1" presStyleLbl="node1" presStyleIdx="0" presStyleCnt="4"/>
      <dgm:spPr/>
      <dgm:t>
        <a:bodyPr/>
        <a:lstStyle/>
        <a:p>
          <a:endParaRPr lang="en-US"/>
        </a:p>
      </dgm:t>
    </dgm:pt>
    <dgm:pt modelId="{211F3E04-FA17-4AD8-9EA7-F122B80A89FC}" type="pres">
      <dgm:prSet presAssocID="{43B867BB-24B9-45BF-AD96-4A1B47A873CE}" presName="c1text" presStyleLbl="node1" presStyleIdx="0" presStyleCnt="4">
        <dgm:presLayoutVars>
          <dgm:bulletEnabled val="1"/>
        </dgm:presLayoutVars>
      </dgm:prSet>
      <dgm:spPr/>
      <dgm:t>
        <a:bodyPr/>
        <a:lstStyle/>
        <a:p>
          <a:endParaRPr lang="en-US"/>
        </a:p>
      </dgm:t>
    </dgm:pt>
    <dgm:pt modelId="{794ADFF2-2E27-4470-BF02-B8E51F159FC0}" type="pres">
      <dgm:prSet presAssocID="{43B867BB-24B9-45BF-AD96-4A1B47A873CE}" presName="comp2" presStyleCnt="0"/>
      <dgm:spPr/>
      <dgm:t>
        <a:bodyPr/>
        <a:lstStyle/>
        <a:p>
          <a:endParaRPr lang="en-US"/>
        </a:p>
      </dgm:t>
    </dgm:pt>
    <dgm:pt modelId="{2AA6D24B-E416-46B4-9A2E-6439F9AE8824}" type="pres">
      <dgm:prSet presAssocID="{43B867BB-24B9-45BF-AD96-4A1B47A873CE}" presName="circle2" presStyleLbl="node1" presStyleIdx="1" presStyleCnt="4"/>
      <dgm:spPr/>
      <dgm:t>
        <a:bodyPr/>
        <a:lstStyle/>
        <a:p>
          <a:endParaRPr lang="en-US"/>
        </a:p>
      </dgm:t>
    </dgm:pt>
    <dgm:pt modelId="{02823596-F183-4CDD-9483-EE9E9ADC8EB5}" type="pres">
      <dgm:prSet presAssocID="{43B867BB-24B9-45BF-AD96-4A1B47A873CE}" presName="c2text" presStyleLbl="node1" presStyleIdx="1" presStyleCnt="4">
        <dgm:presLayoutVars>
          <dgm:bulletEnabled val="1"/>
        </dgm:presLayoutVars>
      </dgm:prSet>
      <dgm:spPr/>
      <dgm:t>
        <a:bodyPr/>
        <a:lstStyle/>
        <a:p>
          <a:endParaRPr lang="en-US"/>
        </a:p>
      </dgm:t>
    </dgm:pt>
    <dgm:pt modelId="{FBDA8B20-DE71-4EDD-A655-2A5F719F21FA}" type="pres">
      <dgm:prSet presAssocID="{43B867BB-24B9-45BF-AD96-4A1B47A873CE}" presName="comp3" presStyleCnt="0"/>
      <dgm:spPr/>
      <dgm:t>
        <a:bodyPr/>
        <a:lstStyle/>
        <a:p>
          <a:endParaRPr lang="en-US"/>
        </a:p>
      </dgm:t>
    </dgm:pt>
    <dgm:pt modelId="{E1E93D95-FE49-4507-B482-189FFDE8377A}" type="pres">
      <dgm:prSet presAssocID="{43B867BB-24B9-45BF-AD96-4A1B47A873CE}" presName="circle3" presStyleLbl="node1" presStyleIdx="2" presStyleCnt="4"/>
      <dgm:spPr/>
      <dgm:t>
        <a:bodyPr/>
        <a:lstStyle/>
        <a:p>
          <a:endParaRPr lang="en-US"/>
        </a:p>
      </dgm:t>
    </dgm:pt>
    <dgm:pt modelId="{66422CD6-DD51-4F02-A498-791C5FCB5CA4}" type="pres">
      <dgm:prSet presAssocID="{43B867BB-24B9-45BF-AD96-4A1B47A873CE}" presName="c3text" presStyleLbl="node1" presStyleIdx="2" presStyleCnt="4">
        <dgm:presLayoutVars>
          <dgm:bulletEnabled val="1"/>
        </dgm:presLayoutVars>
      </dgm:prSet>
      <dgm:spPr/>
      <dgm:t>
        <a:bodyPr/>
        <a:lstStyle/>
        <a:p>
          <a:endParaRPr lang="en-US"/>
        </a:p>
      </dgm:t>
    </dgm:pt>
    <dgm:pt modelId="{6C7CB74A-38B1-496F-B2EC-35D4E8C61904}" type="pres">
      <dgm:prSet presAssocID="{43B867BB-24B9-45BF-AD96-4A1B47A873CE}" presName="comp4" presStyleCnt="0"/>
      <dgm:spPr/>
      <dgm:t>
        <a:bodyPr/>
        <a:lstStyle/>
        <a:p>
          <a:endParaRPr lang="en-US"/>
        </a:p>
      </dgm:t>
    </dgm:pt>
    <dgm:pt modelId="{D12203CC-4311-46C7-BAE7-08E4E87D845B}" type="pres">
      <dgm:prSet presAssocID="{43B867BB-24B9-45BF-AD96-4A1B47A873CE}" presName="circle4" presStyleLbl="node1" presStyleIdx="3" presStyleCnt="4"/>
      <dgm:spPr/>
      <dgm:t>
        <a:bodyPr/>
        <a:lstStyle/>
        <a:p>
          <a:endParaRPr lang="en-US"/>
        </a:p>
      </dgm:t>
    </dgm:pt>
    <dgm:pt modelId="{CBAF2F39-6F13-48DC-84BD-38DAA87F9645}" type="pres">
      <dgm:prSet presAssocID="{43B867BB-24B9-45BF-AD96-4A1B47A873CE}" presName="c4text" presStyleLbl="node1" presStyleIdx="3" presStyleCnt="4">
        <dgm:presLayoutVars>
          <dgm:bulletEnabled val="1"/>
        </dgm:presLayoutVars>
      </dgm:prSet>
      <dgm:spPr/>
      <dgm:t>
        <a:bodyPr/>
        <a:lstStyle/>
        <a:p>
          <a:endParaRPr lang="en-US"/>
        </a:p>
      </dgm:t>
    </dgm:pt>
  </dgm:ptLst>
  <dgm:cxnLst>
    <dgm:cxn modelId="{EA3C65F3-6331-468C-94B9-A28FBFC6F4E2}" type="presOf" srcId="{3075A06E-331A-44B5-A169-91D2ECCD9614}" destId="{CBAF2F39-6F13-48DC-84BD-38DAA87F9645}" srcOrd="1" destOrd="0" presId="urn:microsoft.com/office/officeart/2005/8/layout/venn2"/>
    <dgm:cxn modelId="{114D0CCA-8BE5-48CE-A1C1-875164EDD365}" type="presOf" srcId="{72D705FE-84AA-4A5C-83B5-14888B2C4D58}" destId="{E1E93D95-FE49-4507-B482-189FFDE8377A}" srcOrd="0" destOrd="0" presId="urn:microsoft.com/office/officeart/2005/8/layout/venn2"/>
    <dgm:cxn modelId="{61B260B2-5975-4B20-AF48-2C60391DADD9}" type="presOf" srcId="{DB0C9E89-61D9-44AF-A67D-7D1802CA056E}" destId="{664AB481-7C8C-4BBC-9CD8-F57643ACE108}" srcOrd="0" destOrd="0" presId="urn:microsoft.com/office/officeart/2005/8/layout/venn2"/>
    <dgm:cxn modelId="{FD75A1FE-B9A4-45D5-8481-D74C31BB2571}" type="presOf" srcId="{3075A06E-331A-44B5-A169-91D2ECCD9614}" destId="{D12203CC-4311-46C7-BAE7-08E4E87D845B}" srcOrd="0" destOrd="0" presId="urn:microsoft.com/office/officeart/2005/8/layout/venn2"/>
    <dgm:cxn modelId="{04128BA6-AD94-4508-AF2D-245EABE09E60}" type="presOf" srcId="{DB0C9E89-61D9-44AF-A67D-7D1802CA056E}" destId="{211F3E04-FA17-4AD8-9EA7-F122B80A89FC}" srcOrd="1" destOrd="0" presId="urn:microsoft.com/office/officeart/2005/8/layout/venn2"/>
    <dgm:cxn modelId="{F059EEA3-FAA7-443F-A263-263941DD4A91}" type="presOf" srcId="{43B867BB-24B9-45BF-AD96-4A1B47A873CE}" destId="{70DB0B8D-D35F-499F-887B-59A0790C8559}" srcOrd="0" destOrd="0" presId="urn:microsoft.com/office/officeart/2005/8/layout/venn2"/>
    <dgm:cxn modelId="{F46FF3A1-C789-4FA6-B505-73002C9C2850}" srcId="{43B867BB-24B9-45BF-AD96-4A1B47A873CE}" destId="{72D705FE-84AA-4A5C-83B5-14888B2C4D58}" srcOrd="2" destOrd="0" parTransId="{A67F9DA4-DC08-413C-A6BF-CD2EFAB75F66}" sibTransId="{1A0B9656-71E9-435F-BEF1-485A125E824F}"/>
    <dgm:cxn modelId="{B56B927D-8842-4304-909A-7ECD0576EC96}" type="presOf" srcId="{624AA18D-0CF9-40B9-BE2E-27432E700079}" destId="{02823596-F183-4CDD-9483-EE9E9ADC8EB5}" srcOrd="1" destOrd="0" presId="urn:microsoft.com/office/officeart/2005/8/layout/venn2"/>
    <dgm:cxn modelId="{BB137EC5-276E-4687-8FE4-E1A1CDDE4C00}" type="presOf" srcId="{72D705FE-84AA-4A5C-83B5-14888B2C4D58}" destId="{66422CD6-DD51-4F02-A498-791C5FCB5CA4}" srcOrd="1" destOrd="0" presId="urn:microsoft.com/office/officeart/2005/8/layout/venn2"/>
    <dgm:cxn modelId="{4A079BD8-7E38-48F5-9E48-4E67103E1875}" type="presOf" srcId="{624AA18D-0CF9-40B9-BE2E-27432E700079}" destId="{2AA6D24B-E416-46B4-9A2E-6439F9AE8824}" srcOrd="0" destOrd="0" presId="urn:microsoft.com/office/officeart/2005/8/layout/venn2"/>
    <dgm:cxn modelId="{EAF7E1D1-B584-4B67-AC2E-C27618F37E0E}" srcId="{43B867BB-24B9-45BF-AD96-4A1B47A873CE}" destId="{624AA18D-0CF9-40B9-BE2E-27432E700079}" srcOrd="1" destOrd="0" parTransId="{FC8195A4-CB93-43F0-8DE9-1E0EBE0B37DA}" sibTransId="{F1CA6FA1-D173-4C37-94C5-588C6A460803}"/>
    <dgm:cxn modelId="{C40E32E9-48B9-40B6-B7E3-F982372826F7}" srcId="{43B867BB-24B9-45BF-AD96-4A1B47A873CE}" destId="{DB0C9E89-61D9-44AF-A67D-7D1802CA056E}" srcOrd="0" destOrd="0" parTransId="{7D1DF835-45B7-46B5-A060-3E6066C416D5}" sibTransId="{FB446078-8EC5-490F-8CA2-DBB73C9505BE}"/>
    <dgm:cxn modelId="{9DB50D53-42E7-4EE2-9554-6533D58191AE}" srcId="{43B867BB-24B9-45BF-AD96-4A1B47A873CE}" destId="{3075A06E-331A-44B5-A169-91D2ECCD9614}" srcOrd="3" destOrd="0" parTransId="{44781877-F726-4F87-BBFB-63E407140C4E}" sibTransId="{C7C75D8B-DD8A-4E3D-92AB-1FEE3BDAFF90}"/>
    <dgm:cxn modelId="{50571474-457D-4372-B860-F02FB3510F2F}" type="presParOf" srcId="{70DB0B8D-D35F-499F-887B-59A0790C8559}" destId="{9E6F01C8-230F-4AAD-B6D2-4EBB5C797416}" srcOrd="0" destOrd="0" presId="urn:microsoft.com/office/officeart/2005/8/layout/venn2"/>
    <dgm:cxn modelId="{8333F997-8D3B-4CD6-A22A-7393021B55EC}" type="presParOf" srcId="{9E6F01C8-230F-4AAD-B6D2-4EBB5C797416}" destId="{664AB481-7C8C-4BBC-9CD8-F57643ACE108}" srcOrd="0" destOrd="0" presId="urn:microsoft.com/office/officeart/2005/8/layout/venn2"/>
    <dgm:cxn modelId="{A9CC3A29-EB09-46F2-B170-FD1A7F73DAD2}" type="presParOf" srcId="{9E6F01C8-230F-4AAD-B6D2-4EBB5C797416}" destId="{211F3E04-FA17-4AD8-9EA7-F122B80A89FC}" srcOrd="1" destOrd="0" presId="urn:microsoft.com/office/officeart/2005/8/layout/venn2"/>
    <dgm:cxn modelId="{FD7F4FC1-1D40-4B32-8FBF-959CC700DDEA}" type="presParOf" srcId="{70DB0B8D-D35F-499F-887B-59A0790C8559}" destId="{794ADFF2-2E27-4470-BF02-B8E51F159FC0}" srcOrd="1" destOrd="0" presId="urn:microsoft.com/office/officeart/2005/8/layout/venn2"/>
    <dgm:cxn modelId="{112D0B6B-3DCA-4979-9F6D-073D8E5F42FC}" type="presParOf" srcId="{794ADFF2-2E27-4470-BF02-B8E51F159FC0}" destId="{2AA6D24B-E416-46B4-9A2E-6439F9AE8824}" srcOrd="0" destOrd="0" presId="urn:microsoft.com/office/officeart/2005/8/layout/venn2"/>
    <dgm:cxn modelId="{1D605CA8-A46F-47B2-BBCE-DB2B762FCE72}" type="presParOf" srcId="{794ADFF2-2E27-4470-BF02-B8E51F159FC0}" destId="{02823596-F183-4CDD-9483-EE9E9ADC8EB5}" srcOrd="1" destOrd="0" presId="urn:microsoft.com/office/officeart/2005/8/layout/venn2"/>
    <dgm:cxn modelId="{DB906F3A-2BF5-41FE-A2EA-BB7B4E363D25}" type="presParOf" srcId="{70DB0B8D-D35F-499F-887B-59A0790C8559}" destId="{FBDA8B20-DE71-4EDD-A655-2A5F719F21FA}" srcOrd="2" destOrd="0" presId="urn:microsoft.com/office/officeart/2005/8/layout/venn2"/>
    <dgm:cxn modelId="{5210FB85-2C56-46A1-B7B5-AC1403A9A3E3}" type="presParOf" srcId="{FBDA8B20-DE71-4EDD-A655-2A5F719F21FA}" destId="{E1E93D95-FE49-4507-B482-189FFDE8377A}" srcOrd="0" destOrd="0" presId="urn:microsoft.com/office/officeart/2005/8/layout/venn2"/>
    <dgm:cxn modelId="{96640E03-C290-4BC4-8B1A-825E98B8B6CB}" type="presParOf" srcId="{FBDA8B20-DE71-4EDD-A655-2A5F719F21FA}" destId="{66422CD6-DD51-4F02-A498-791C5FCB5CA4}" srcOrd="1" destOrd="0" presId="urn:microsoft.com/office/officeart/2005/8/layout/venn2"/>
    <dgm:cxn modelId="{053639BF-7E0F-41E0-8EFB-433D881A91CE}" type="presParOf" srcId="{70DB0B8D-D35F-499F-887B-59A0790C8559}" destId="{6C7CB74A-38B1-496F-B2EC-35D4E8C61904}" srcOrd="3" destOrd="0" presId="urn:microsoft.com/office/officeart/2005/8/layout/venn2"/>
    <dgm:cxn modelId="{0A37EF22-A29C-41BE-8BEE-BEA7049386E0}" type="presParOf" srcId="{6C7CB74A-38B1-496F-B2EC-35D4E8C61904}" destId="{D12203CC-4311-46C7-BAE7-08E4E87D845B}" srcOrd="0" destOrd="0" presId="urn:microsoft.com/office/officeart/2005/8/layout/venn2"/>
    <dgm:cxn modelId="{E33C9E2B-4ABA-435A-B691-8DE85D3D97F0}" type="presParOf" srcId="{6C7CB74A-38B1-496F-B2EC-35D4E8C61904}" destId="{CBAF2F39-6F13-48DC-84BD-38DAA87F964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8A6AF3-1B28-4126-806B-2FEB150FEB74}" type="doc">
      <dgm:prSet loTypeId="urn:microsoft.com/office/officeart/2005/8/layout/pyramid3" loCatId="pyramid" qsTypeId="urn:microsoft.com/office/officeart/2005/8/quickstyle/simple1" qsCatId="simple" csTypeId="urn:microsoft.com/office/officeart/2005/8/colors/colorful1" csCatId="colorful" phldr="1"/>
      <dgm:spPr/>
    </dgm:pt>
    <dgm:pt modelId="{A67AEE0D-92BA-4602-A18C-34C92729364B}">
      <dgm:prSet phldrT="[Text]" custT="1"/>
      <dgm:spPr/>
      <dgm:t>
        <a:bodyPr/>
        <a:lstStyle/>
        <a:p>
          <a:r>
            <a:rPr lang="en-US" sz="3600" b="0" u="none" dirty="0" smtClean="0"/>
            <a:t>Engineering </a:t>
          </a:r>
          <a:endParaRPr lang="en-US" sz="3600" b="0" u="none" dirty="0"/>
        </a:p>
      </dgm:t>
      <dgm:extLst>
        <a:ext uri="{E40237B7-FDA0-4F09-8148-C483321AD2D9}">
          <dgm14:cNvPr xmlns:dgm14="http://schemas.microsoft.com/office/drawing/2010/diagram" id="0" name="" title="Diagram - Reversed Pyramid (From the Top-Base: Engineering, Administrative, PPE)"/>
        </a:ext>
      </dgm:extLst>
    </dgm:pt>
    <dgm:pt modelId="{4D88CF33-3A0C-4949-B2A4-8A5DF085F1D5}" type="parTrans" cxnId="{8ED57A3C-BC73-4191-837E-D0A27719247F}">
      <dgm:prSet/>
      <dgm:spPr/>
      <dgm:t>
        <a:bodyPr/>
        <a:lstStyle/>
        <a:p>
          <a:endParaRPr lang="en-US"/>
        </a:p>
      </dgm:t>
    </dgm:pt>
    <dgm:pt modelId="{45D91F96-3780-4E4D-B3E2-F3D41AC9F715}" type="sibTrans" cxnId="{8ED57A3C-BC73-4191-837E-D0A27719247F}">
      <dgm:prSet/>
      <dgm:spPr/>
      <dgm:t>
        <a:bodyPr/>
        <a:lstStyle/>
        <a:p>
          <a:endParaRPr lang="en-US"/>
        </a:p>
      </dgm:t>
    </dgm:pt>
    <dgm:pt modelId="{6399A6A9-7026-467C-8677-FACC11FB398F}">
      <dgm:prSet phldrT="[Text]"/>
      <dgm:spPr/>
      <dgm:t>
        <a:bodyPr/>
        <a:lstStyle/>
        <a:p>
          <a:r>
            <a:rPr lang="en-US" dirty="0" smtClean="0"/>
            <a:t>Administrative </a:t>
          </a:r>
          <a:endParaRPr lang="en-US" dirty="0"/>
        </a:p>
      </dgm:t>
    </dgm:pt>
    <dgm:pt modelId="{5B1E4EA4-E505-4C51-978D-7CF31C9BC3F9}" type="parTrans" cxnId="{892EEA63-60EE-4E00-A0D3-B897AC2475B2}">
      <dgm:prSet/>
      <dgm:spPr/>
      <dgm:t>
        <a:bodyPr/>
        <a:lstStyle/>
        <a:p>
          <a:endParaRPr lang="en-US"/>
        </a:p>
      </dgm:t>
    </dgm:pt>
    <dgm:pt modelId="{8F80F017-3A21-418B-BC27-6027126E1556}" type="sibTrans" cxnId="{892EEA63-60EE-4E00-A0D3-B897AC2475B2}">
      <dgm:prSet/>
      <dgm:spPr/>
      <dgm:t>
        <a:bodyPr/>
        <a:lstStyle/>
        <a:p>
          <a:endParaRPr lang="en-US"/>
        </a:p>
      </dgm:t>
    </dgm:pt>
    <dgm:pt modelId="{CF2B59F7-9B7B-4209-8127-792A40E79941}">
      <dgm:prSet phldrT="[Text]"/>
      <dgm:spPr/>
      <dgm:t>
        <a:bodyPr/>
        <a:lstStyle/>
        <a:p>
          <a:r>
            <a:rPr lang="en-US" dirty="0" smtClean="0"/>
            <a:t>PPE</a:t>
          </a:r>
          <a:endParaRPr lang="en-US" dirty="0"/>
        </a:p>
      </dgm:t>
    </dgm:pt>
    <dgm:pt modelId="{2E6CFA5E-BA2C-4DB3-95F1-7E9573F7579C}" type="parTrans" cxnId="{43AD21A1-19ED-45B1-B303-E4D88016F9D0}">
      <dgm:prSet/>
      <dgm:spPr/>
      <dgm:t>
        <a:bodyPr/>
        <a:lstStyle/>
        <a:p>
          <a:endParaRPr lang="en-US"/>
        </a:p>
      </dgm:t>
    </dgm:pt>
    <dgm:pt modelId="{F9565D8A-09B0-46FC-A8F1-FD731291E4A6}" type="sibTrans" cxnId="{43AD21A1-19ED-45B1-B303-E4D88016F9D0}">
      <dgm:prSet/>
      <dgm:spPr/>
      <dgm:t>
        <a:bodyPr/>
        <a:lstStyle/>
        <a:p>
          <a:endParaRPr lang="en-US"/>
        </a:p>
      </dgm:t>
    </dgm:pt>
    <dgm:pt modelId="{F2089941-1B7A-49B7-9D6D-2FC06C84B604}" type="pres">
      <dgm:prSet presAssocID="{FF8A6AF3-1B28-4126-806B-2FEB150FEB74}" presName="Name0" presStyleCnt="0">
        <dgm:presLayoutVars>
          <dgm:dir/>
          <dgm:animLvl val="lvl"/>
          <dgm:resizeHandles val="exact"/>
        </dgm:presLayoutVars>
      </dgm:prSet>
      <dgm:spPr/>
    </dgm:pt>
    <dgm:pt modelId="{6EB1AA6D-4058-49EF-98D8-97405827A555}" type="pres">
      <dgm:prSet presAssocID="{A67AEE0D-92BA-4602-A18C-34C92729364B}" presName="Name8" presStyleCnt="0"/>
      <dgm:spPr/>
    </dgm:pt>
    <dgm:pt modelId="{9563FE11-F4CA-414D-9A57-1ACD22F7E797}" type="pres">
      <dgm:prSet presAssocID="{A67AEE0D-92BA-4602-A18C-34C92729364B}" presName="level" presStyleLbl="node1" presStyleIdx="0" presStyleCnt="3" custScaleY="110230">
        <dgm:presLayoutVars>
          <dgm:chMax val="1"/>
          <dgm:bulletEnabled val="1"/>
        </dgm:presLayoutVars>
      </dgm:prSet>
      <dgm:spPr/>
      <dgm:t>
        <a:bodyPr/>
        <a:lstStyle/>
        <a:p>
          <a:endParaRPr lang="en-US"/>
        </a:p>
      </dgm:t>
    </dgm:pt>
    <dgm:pt modelId="{108CE94B-2ED3-4E53-AA09-FDDEECC104C8}" type="pres">
      <dgm:prSet presAssocID="{A67AEE0D-92BA-4602-A18C-34C92729364B}" presName="levelTx" presStyleLbl="revTx" presStyleIdx="0" presStyleCnt="0">
        <dgm:presLayoutVars>
          <dgm:chMax val="1"/>
          <dgm:bulletEnabled val="1"/>
        </dgm:presLayoutVars>
      </dgm:prSet>
      <dgm:spPr/>
      <dgm:t>
        <a:bodyPr/>
        <a:lstStyle/>
        <a:p>
          <a:endParaRPr lang="en-US"/>
        </a:p>
      </dgm:t>
    </dgm:pt>
    <dgm:pt modelId="{41BAA36C-DFC1-4DD0-A2B6-F2D4648D552B}" type="pres">
      <dgm:prSet presAssocID="{6399A6A9-7026-467C-8677-FACC11FB398F}" presName="Name8" presStyleCnt="0"/>
      <dgm:spPr/>
    </dgm:pt>
    <dgm:pt modelId="{35959288-CDE1-4F59-83CB-42289FC48B36}" type="pres">
      <dgm:prSet presAssocID="{6399A6A9-7026-467C-8677-FACC11FB398F}" presName="level" presStyleLbl="node1" presStyleIdx="1" presStyleCnt="3">
        <dgm:presLayoutVars>
          <dgm:chMax val="1"/>
          <dgm:bulletEnabled val="1"/>
        </dgm:presLayoutVars>
      </dgm:prSet>
      <dgm:spPr/>
      <dgm:t>
        <a:bodyPr/>
        <a:lstStyle/>
        <a:p>
          <a:endParaRPr lang="en-US"/>
        </a:p>
      </dgm:t>
    </dgm:pt>
    <dgm:pt modelId="{50093062-4BEF-491B-9352-12550673A490}" type="pres">
      <dgm:prSet presAssocID="{6399A6A9-7026-467C-8677-FACC11FB398F}" presName="levelTx" presStyleLbl="revTx" presStyleIdx="0" presStyleCnt="0">
        <dgm:presLayoutVars>
          <dgm:chMax val="1"/>
          <dgm:bulletEnabled val="1"/>
        </dgm:presLayoutVars>
      </dgm:prSet>
      <dgm:spPr/>
      <dgm:t>
        <a:bodyPr/>
        <a:lstStyle/>
        <a:p>
          <a:endParaRPr lang="en-US"/>
        </a:p>
      </dgm:t>
    </dgm:pt>
    <dgm:pt modelId="{9C705AB4-05F2-41BD-9701-D9C04801AE44}" type="pres">
      <dgm:prSet presAssocID="{CF2B59F7-9B7B-4209-8127-792A40E79941}" presName="Name8" presStyleCnt="0"/>
      <dgm:spPr/>
    </dgm:pt>
    <dgm:pt modelId="{F1E09AB1-B868-497A-9013-942438257726}" type="pres">
      <dgm:prSet presAssocID="{CF2B59F7-9B7B-4209-8127-792A40E79941}" presName="level" presStyleLbl="node1" presStyleIdx="2" presStyleCnt="3">
        <dgm:presLayoutVars>
          <dgm:chMax val="1"/>
          <dgm:bulletEnabled val="1"/>
        </dgm:presLayoutVars>
      </dgm:prSet>
      <dgm:spPr/>
      <dgm:t>
        <a:bodyPr/>
        <a:lstStyle/>
        <a:p>
          <a:endParaRPr lang="en-US"/>
        </a:p>
      </dgm:t>
    </dgm:pt>
    <dgm:pt modelId="{9AFCB8E6-F453-40B8-8818-3BD53958225F}" type="pres">
      <dgm:prSet presAssocID="{CF2B59F7-9B7B-4209-8127-792A40E79941}" presName="levelTx" presStyleLbl="revTx" presStyleIdx="0" presStyleCnt="0">
        <dgm:presLayoutVars>
          <dgm:chMax val="1"/>
          <dgm:bulletEnabled val="1"/>
        </dgm:presLayoutVars>
      </dgm:prSet>
      <dgm:spPr/>
      <dgm:t>
        <a:bodyPr/>
        <a:lstStyle/>
        <a:p>
          <a:endParaRPr lang="en-US"/>
        </a:p>
      </dgm:t>
    </dgm:pt>
  </dgm:ptLst>
  <dgm:cxnLst>
    <dgm:cxn modelId="{F9BBFBF6-40CB-482D-9C5E-75BF20A89BCF}" type="presOf" srcId="{6399A6A9-7026-467C-8677-FACC11FB398F}" destId="{50093062-4BEF-491B-9352-12550673A490}" srcOrd="1" destOrd="0" presId="urn:microsoft.com/office/officeart/2005/8/layout/pyramid3"/>
    <dgm:cxn modelId="{8ED57A3C-BC73-4191-837E-D0A27719247F}" srcId="{FF8A6AF3-1B28-4126-806B-2FEB150FEB74}" destId="{A67AEE0D-92BA-4602-A18C-34C92729364B}" srcOrd="0" destOrd="0" parTransId="{4D88CF33-3A0C-4949-B2A4-8A5DF085F1D5}" sibTransId="{45D91F96-3780-4E4D-B3E2-F3D41AC9F715}"/>
    <dgm:cxn modelId="{107418EA-171C-4407-8302-62D9C3DEE409}" type="presOf" srcId="{6399A6A9-7026-467C-8677-FACC11FB398F}" destId="{35959288-CDE1-4F59-83CB-42289FC48B36}" srcOrd="0" destOrd="0" presId="urn:microsoft.com/office/officeart/2005/8/layout/pyramid3"/>
    <dgm:cxn modelId="{892EEA63-60EE-4E00-A0D3-B897AC2475B2}" srcId="{FF8A6AF3-1B28-4126-806B-2FEB150FEB74}" destId="{6399A6A9-7026-467C-8677-FACC11FB398F}" srcOrd="1" destOrd="0" parTransId="{5B1E4EA4-E505-4C51-978D-7CF31C9BC3F9}" sibTransId="{8F80F017-3A21-418B-BC27-6027126E1556}"/>
    <dgm:cxn modelId="{217B2446-7647-4FA1-85A7-1DE8158AC3A2}" type="presOf" srcId="{A67AEE0D-92BA-4602-A18C-34C92729364B}" destId="{108CE94B-2ED3-4E53-AA09-FDDEECC104C8}" srcOrd="1" destOrd="0" presId="urn:microsoft.com/office/officeart/2005/8/layout/pyramid3"/>
    <dgm:cxn modelId="{4061361E-84F9-40F8-BCB6-9A5E8EFB5EE4}" type="presOf" srcId="{CF2B59F7-9B7B-4209-8127-792A40E79941}" destId="{F1E09AB1-B868-497A-9013-942438257726}" srcOrd="0" destOrd="0" presId="urn:microsoft.com/office/officeart/2005/8/layout/pyramid3"/>
    <dgm:cxn modelId="{32AB633B-6736-41E7-B9A9-364A0971E979}" type="presOf" srcId="{FF8A6AF3-1B28-4126-806B-2FEB150FEB74}" destId="{F2089941-1B7A-49B7-9D6D-2FC06C84B604}" srcOrd="0" destOrd="0" presId="urn:microsoft.com/office/officeart/2005/8/layout/pyramid3"/>
    <dgm:cxn modelId="{610F5F99-D2E8-4193-8691-C926B2D618EA}" type="presOf" srcId="{CF2B59F7-9B7B-4209-8127-792A40E79941}" destId="{9AFCB8E6-F453-40B8-8818-3BD53958225F}" srcOrd="1" destOrd="0" presId="urn:microsoft.com/office/officeart/2005/8/layout/pyramid3"/>
    <dgm:cxn modelId="{43AD21A1-19ED-45B1-B303-E4D88016F9D0}" srcId="{FF8A6AF3-1B28-4126-806B-2FEB150FEB74}" destId="{CF2B59F7-9B7B-4209-8127-792A40E79941}" srcOrd="2" destOrd="0" parTransId="{2E6CFA5E-BA2C-4DB3-95F1-7E9573F7579C}" sibTransId="{F9565D8A-09B0-46FC-A8F1-FD731291E4A6}"/>
    <dgm:cxn modelId="{7190AF46-B8CF-45F5-AC51-D0FB43B24B1C}" type="presOf" srcId="{A67AEE0D-92BA-4602-A18C-34C92729364B}" destId="{9563FE11-F4CA-414D-9A57-1ACD22F7E797}" srcOrd="0" destOrd="0" presId="urn:microsoft.com/office/officeart/2005/8/layout/pyramid3"/>
    <dgm:cxn modelId="{453A2D3B-A955-4645-B6F5-35A9EF14C4F4}" type="presParOf" srcId="{F2089941-1B7A-49B7-9D6D-2FC06C84B604}" destId="{6EB1AA6D-4058-49EF-98D8-97405827A555}" srcOrd="0" destOrd="0" presId="urn:microsoft.com/office/officeart/2005/8/layout/pyramid3"/>
    <dgm:cxn modelId="{EFBA4D41-2D97-4F5C-B8D7-3DEDD3D1C4B3}" type="presParOf" srcId="{6EB1AA6D-4058-49EF-98D8-97405827A555}" destId="{9563FE11-F4CA-414D-9A57-1ACD22F7E797}" srcOrd="0" destOrd="0" presId="urn:microsoft.com/office/officeart/2005/8/layout/pyramid3"/>
    <dgm:cxn modelId="{7A1D5C16-8F2B-4336-99F6-89290C32DB6B}" type="presParOf" srcId="{6EB1AA6D-4058-49EF-98D8-97405827A555}" destId="{108CE94B-2ED3-4E53-AA09-FDDEECC104C8}" srcOrd="1" destOrd="0" presId="urn:microsoft.com/office/officeart/2005/8/layout/pyramid3"/>
    <dgm:cxn modelId="{E9EDF802-E64E-445B-93D2-04F003FD5182}" type="presParOf" srcId="{F2089941-1B7A-49B7-9D6D-2FC06C84B604}" destId="{41BAA36C-DFC1-4DD0-A2B6-F2D4648D552B}" srcOrd="1" destOrd="0" presId="urn:microsoft.com/office/officeart/2005/8/layout/pyramid3"/>
    <dgm:cxn modelId="{FE8C03EE-1699-4DD1-8AD8-C10FDC7E4D00}" type="presParOf" srcId="{41BAA36C-DFC1-4DD0-A2B6-F2D4648D552B}" destId="{35959288-CDE1-4F59-83CB-42289FC48B36}" srcOrd="0" destOrd="0" presId="urn:microsoft.com/office/officeart/2005/8/layout/pyramid3"/>
    <dgm:cxn modelId="{2A1FDAC9-DE62-4AB6-B382-0DC2F8E4B7E5}" type="presParOf" srcId="{41BAA36C-DFC1-4DD0-A2B6-F2D4648D552B}" destId="{50093062-4BEF-491B-9352-12550673A490}" srcOrd="1" destOrd="0" presId="urn:microsoft.com/office/officeart/2005/8/layout/pyramid3"/>
    <dgm:cxn modelId="{C09B39FB-AECF-4121-B905-F8B96F4651B0}" type="presParOf" srcId="{F2089941-1B7A-49B7-9D6D-2FC06C84B604}" destId="{9C705AB4-05F2-41BD-9701-D9C04801AE44}" srcOrd="2" destOrd="0" presId="urn:microsoft.com/office/officeart/2005/8/layout/pyramid3"/>
    <dgm:cxn modelId="{3DC49130-68F9-4A7F-9BED-5CFE41AFEC74}" type="presParOf" srcId="{9C705AB4-05F2-41BD-9701-D9C04801AE44}" destId="{F1E09AB1-B868-497A-9013-942438257726}" srcOrd="0" destOrd="0" presId="urn:microsoft.com/office/officeart/2005/8/layout/pyramid3"/>
    <dgm:cxn modelId="{9D6C9A06-F97C-4951-BC7C-DFBC41AF8CB6}" type="presParOf" srcId="{9C705AB4-05F2-41BD-9701-D9C04801AE44}" destId="{9AFCB8E6-F453-40B8-8818-3BD53958225F}"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F01F5E-0C4A-4EFD-AA5C-276AF77BDA95}" type="doc">
      <dgm:prSet loTypeId="urn:microsoft.com/office/officeart/2005/8/layout/pyramid3" loCatId="pyramid" qsTypeId="urn:microsoft.com/office/officeart/2005/8/quickstyle/simple1" qsCatId="simple" csTypeId="urn:microsoft.com/office/officeart/2005/8/colors/colorful1" csCatId="colorful" phldr="1"/>
      <dgm:spPr/>
    </dgm:pt>
    <dgm:pt modelId="{5067524A-8F28-43D0-AFC3-66416A271737}">
      <dgm:prSet phldrT="[Text]"/>
      <dgm:spPr/>
      <dgm:t>
        <a:bodyPr/>
        <a:lstStyle/>
        <a:p>
          <a:r>
            <a:rPr lang="en-US" b="1" dirty="0" smtClean="0"/>
            <a:t>Engineering</a:t>
          </a:r>
          <a:endParaRPr lang="en-US" b="1" dirty="0"/>
        </a:p>
      </dgm:t>
      <dgm:extLst>
        <a:ext uri="{E40237B7-FDA0-4F09-8148-C483321AD2D9}">
          <dgm14:cNvPr xmlns:dgm14="http://schemas.microsoft.com/office/drawing/2010/diagram" id="0" name="" title="Diagram - Base of the reversed pyramid - Engineering"/>
        </a:ext>
      </dgm:extLst>
    </dgm:pt>
    <dgm:pt modelId="{9735683D-39B3-4CD5-BA16-1DD464DB9246}" type="parTrans" cxnId="{B880BF05-ACAD-4226-87F7-23005110A889}">
      <dgm:prSet/>
      <dgm:spPr/>
      <dgm:t>
        <a:bodyPr/>
        <a:lstStyle/>
        <a:p>
          <a:endParaRPr lang="en-US"/>
        </a:p>
      </dgm:t>
    </dgm:pt>
    <dgm:pt modelId="{5447DB23-9FB1-43EA-9AFE-AD5ACB4430F5}" type="sibTrans" cxnId="{B880BF05-ACAD-4226-87F7-23005110A889}">
      <dgm:prSet/>
      <dgm:spPr/>
      <dgm:t>
        <a:bodyPr/>
        <a:lstStyle/>
        <a:p>
          <a:endParaRPr lang="en-US"/>
        </a:p>
      </dgm:t>
    </dgm:pt>
    <dgm:pt modelId="{C1FAFD65-1787-4916-B9CF-1F8E1DC2653F}">
      <dgm:prSet phldrT="[Text]"/>
      <dgm:spPr/>
      <dgm:t>
        <a:bodyPr/>
        <a:lstStyle/>
        <a:p>
          <a:endParaRPr lang="en-US" dirty="0"/>
        </a:p>
      </dgm:t>
      <dgm:extLst>
        <a:ext uri="{E40237B7-FDA0-4F09-8148-C483321AD2D9}">
          <dgm14:cNvPr xmlns:dgm14="http://schemas.microsoft.com/office/drawing/2010/diagram" id="0" name="" title="Tip of the pyramid"/>
        </a:ext>
      </dgm:extLst>
    </dgm:pt>
    <dgm:pt modelId="{9A9E30A2-F95A-4BB4-AD1E-8E670F3A055F}" type="parTrans" cxnId="{9321E874-32B6-43AB-ABBA-074BA652EF88}">
      <dgm:prSet/>
      <dgm:spPr/>
      <dgm:t>
        <a:bodyPr/>
        <a:lstStyle/>
        <a:p>
          <a:endParaRPr lang="en-US"/>
        </a:p>
      </dgm:t>
    </dgm:pt>
    <dgm:pt modelId="{823B235C-BA5A-45F5-A954-FE30127E6885}" type="sibTrans" cxnId="{9321E874-32B6-43AB-ABBA-074BA652EF88}">
      <dgm:prSet/>
      <dgm:spPr/>
      <dgm:t>
        <a:bodyPr/>
        <a:lstStyle/>
        <a:p>
          <a:endParaRPr lang="en-US"/>
        </a:p>
      </dgm:t>
    </dgm:pt>
    <dgm:pt modelId="{E7F12C40-4EE1-4127-A203-9A39366BCB2C}">
      <dgm:prSet phldrT="[Text]"/>
      <dgm:spPr/>
      <dgm:t>
        <a:bodyPr/>
        <a:lstStyle/>
        <a:p>
          <a:endParaRPr lang="en-US" dirty="0"/>
        </a:p>
      </dgm:t>
      <dgm:extLst>
        <a:ext uri="{E40237B7-FDA0-4F09-8148-C483321AD2D9}">
          <dgm14:cNvPr xmlns:dgm14="http://schemas.microsoft.com/office/drawing/2010/diagram" id="0" name="" title="Middle part of the pyramid"/>
        </a:ext>
      </dgm:extLst>
    </dgm:pt>
    <dgm:pt modelId="{9ACF3A39-C61F-47DD-8FAE-AF950E89F50C}" type="sibTrans" cxnId="{38CC9212-C34D-4532-B739-3469529AAF12}">
      <dgm:prSet/>
      <dgm:spPr/>
      <dgm:t>
        <a:bodyPr/>
        <a:lstStyle/>
        <a:p>
          <a:endParaRPr lang="en-US"/>
        </a:p>
      </dgm:t>
    </dgm:pt>
    <dgm:pt modelId="{880F1B52-48CD-4B8D-9249-1917BF8BEBC0}" type="parTrans" cxnId="{38CC9212-C34D-4532-B739-3469529AAF12}">
      <dgm:prSet/>
      <dgm:spPr/>
      <dgm:t>
        <a:bodyPr/>
        <a:lstStyle/>
        <a:p>
          <a:endParaRPr lang="en-US"/>
        </a:p>
      </dgm:t>
    </dgm:pt>
    <dgm:pt modelId="{A5C284F5-7B89-4FD7-A9A9-5FC71885F333}" type="pres">
      <dgm:prSet presAssocID="{6CF01F5E-0C4A-4EFD-AA5C-276AF77BDA95}" presName="Name0" presStyleCnt="0">
        <dgm:presLayoutVars>
          <dgm:dir/>
          <dgm:animLvl val="lvl"/>
          <dgm:resizeHandles val="exact"/>
        </dgm:presLayoutVars>
      </dgm:prSet>
      <dgm:spPr/>
    </dgm:pt>
    <dgm:pt modelId="{D8E9D0C2-020D-4560-98F0-41FCF989AFB3}" type="pres">
      <dgm:prSet presAssocID="{5067524A-8F28-43D0-AFC3-66416A271737}" presName="Name8" presStyleCnt="0"/>
      <dgm:spPr/>
    </dgm:pt>
    <dgm:pt modelId="{C3026609-D490-452E-8EBF-4C496A3B7600}" type="pres">
      <dgm:prSet presAssocID="{5067524A-8F28-43D0-AFC3-66416A271737}" presName="level" presStyleLbl="node1" presStyleIdx="0" presStyleCnt="3">
        <dgm:presLayoutVars>
          <dgm:chMax val="1"/>
          <dgm:bulletEnabled val="1"/>
        </dgm:presLayoutVars>
      </dgm:prSet>
      <dgm:spPr/>
      <dgm:t>
        <a:bodyPr/>
        <a:lstStyle/>
        <a:p>
          <a:endParaRPr lang="en-US"/>
        </a:p>
      </dgm:t>
    </dgm:pt>
    <dgm:pt modelId="{AB17FDAE-795C-4DD3-B08F-103070548947}" type="pres">
      <dgm:prSet presAssocID="{5067524A-8F28-43D0-AFC3-66416A271737}" presName="levelTx" presStyleLbl="revTx" presStyleIdx="0" presStyleCnt="0">
        <dgm:presLayoutVars>
          <dgm:chMax val="1"/>
          <dgm:bulletEnabled val="1"/>
        </dgm:presLayoutVars>
      </dgm:prSet>
      <dgm:spPr/>
      <dgm:t>
        <a:bodyPr/>
        <a:lstStyle/>
        <a:p>
          <a:endParaRPr lang="en-US"/>
        </a:p>
      </dgm:t>
    </dgm:pt>
    <dgm:pt modelId="{28EFBC45-6DF9-4726-8BE0-6D001F6ADB32}" type="pres">
      <dgm:prSet presAssocID="{E7F12C40-4EE1-4127-A203-9A39366BCB2C}" presName="Name8" presStyleCnt="0"/>
      <dgm:spPr/>
    </dgm:pt>
    <dgm:pt modelId="{45B4C6A9-352C-4160-87C1-FCC5DAB44A1D}" type="pres">
      <dgm:prSet presAssocID="{E7F12C40-4EE1-4127-A203-9A39366BCB2C}" presName="level" presStyleLbl="node1" presStyleIdx="1" presStyleCnt="3">
        <dgm:presLayoutVars>
          <dgm:chMax val="1"/>
          <dgm:bulletEnabled val="1"/>
        </dgm:presLayoutVars>
      </dgm:prSet>
      <dgm:spPr/>
      <dgm:t>
        <a:bodyPr/>
        <a:lstStyle/>
        <a:p>
          <a:endParaRPr lang="en-US"/>
        </a:p>
      </dgm:t>
    </dgm:pt>
    <dgm:pt modelId="{53D03AA9-FD58-4C3E-894C-64FBB5374E07}" type="pres">
      <dgm:prSet presAssocID="{E7F12C40-4EE1-4127-A203-9A39366BCB2C}" presName="levelTx" presStyleLbl="revTx" presStyleIdx="0" presStyleCnt="0">
        <dgm:presLayoutVars>
          <dgm:chMax val="1"/>
          <dgm:bulletEnabled val="1"/>
        </dgm:presLayoutVars>
      </dgm:prSet>
      <dgm:spPr/>
      <dgm:t>
        <a:bodyPr/>
        <a:lstStyle/>
        <a:p>
          <a:endParaRPr lang="en-US"/>
        </a:p>
      </dgm:t>
    </dgm:pt>
    <dgm:pt modelId="{CE449AE7-9473-428B-A664-0E892932C142}" type="pres">
      <dgm:prSet presAssocID="{C1FAFD65-1787-4916-B9CF-1F8E1DC2653F}" presName="Name8" presStyleCnt="0"/>
      <dgm:spPr/>
    </dgm:pt>
    <dgm:pt modelId="{5CC0C78D-BB43-4E78-8C42-2CA2F6E60A33}" type="pres">
      <dgm:prSet presAssocID="{C1FAFD65-1787-4916-B9CF-1F8E1DC2653F}" presName="level" presStyleLbl="node1" presStyleIdx="2" presStyleCnt="3">
        <dgm:presLayoutVars>
          <dgm:chMax val="1"/>
          <dgm:bulletEnabled val="1"/>
        </dgm:presLayoutVars>
      </dgm:prSet>
      <dgm:spPr/>
      <dgm:t>
        <a:bodyPr/>
        <a:lstStyle/>
        <a:p>
          <a:endParaRPr lang="en-US"/>
        </a:p>
      </dgm:t>
    </dgm:pt>
    <dgm:pt modelId="{5A6E7E75-241F-4162-9667-1274756C0932}" type="pres">
      <dgm:prSet presAssocID="{C1FAFD65-1787-4916-B9CF-1F8E1DC2653F}" presName="levelTx" presStyleLbl="revTx" presStyleIdx="0" presStyleCnt="0">
        <dgm:presLayoutVars>
          <dgm:chMax val="1"/>
          <dgm:bulletEnabled val="1"/>
        </dgm:presLayoutVars>
      </dgm:prSet>
      <dgm:spPr/>
      <dgm:t>
        <a:bodyPr/>
        <a:lstStyle/>
        <a:p>
          <a:endParaRPr lang="en-US"/>
        </a:p>
      </dgm:t>
    </dgm:pt>
  </dgm:ptLst>
  <dgm:cxnLst>
    <dgm:cxn modelId="{93BAC4DB-FD5D-4631-9227-FDF67FA3C74C}" type="presOf" srcId="{5067524A-8F28-43D0-AFC3-66416A271737}" destId="{C3026609-D490-452E-8EBF-4C496A3B7600}" srcOrd="0" destOrd="0" presId="urn:microsoft.com/office/officeart/2005/8/layout/pyramid3"/>
    <dgm:cxn modelId="{B880BF05-ACAD-4226-87F7-23005110A889}" srcId="{6CF01F5E-0C4A-4EFD-AA5C-276AF77BDA95}" destId="{5067524A-8F28-43D0-AFC3-66416A271737}" srcOrd="0" destOrd="0" parTransId="{9735683D-39B3-4CD5-BA16-1DD464DB9246}" sibTransId="{5447DB23-9FB1-43EA-9AFE-AD5ACB4430F5}"/>
    <dgm:cxn modelId="{E1F51D21-227C-4535-8826-25FC177C7EE0}" type="presOf" srcId="{C1FAFD65-1787-4916-B9CF-1F8E1DC2653F}" destId="{5CC0C78D-BB43-4E78-8C42-2CA2F6E60A33}" srcOrd="0" destOrd="0" presId="urn:microsoft.com/office/officeart/2005/8/layout/pyramid3"/>
    <dgm:cxn modelId="{FEFFB929-AC41-45B7-A439-A1722B0E43C1}" type="presOf" srcId="{E7F12C40-4EE1-4127-A203-9A39366BCB2C}" destId="{53D03AA9-FD58-4C3E-894C-64FBB5374E07}" srcOrd="1" destOrd="0" presId="urn:microsoft.com/office/officeart/2005/8/layout/pyramid3"/>
    <dgm:cxn modelId="{34B43ADB-2AD9-4F48-BA7A-FF7C2DF13A4C}" type="presOf" srcId="{6CF01F5E-0C4A-4EFD-AA5C-276AF77BDA95}" destId="{A5C284F5-7B89-4FD7-A9A9-5FC71885F333}" srcOrd="0" destOrd="0" presId="urn:microsoft.com/office/officeart/2005/8/layout/pyramid3"/>
    <dgm:cxn modelId="{5161A78F-CA59-4FBE-B230-2FDFAF1A397C}" type="presOf" srcId="{5067524A-8F28-43D0-AFC3-66416A271737}" destId="{AB17FDAE-795C-4DD3-B08F-103070548947}" srcOrd="1" destOrd="0" presId="urn:microsoft.com/office/officeart/2005/8/layout/pyramid3"/>
    <dgm:cxn modelId="{0CF606D5-CB15-47BA-A98E-110F9CFD5BBA}" type="presOf" srcId="{C1FAFD65-1787-4916-B9CF-1F8E1DC2653F}" destId="{5A6E7E75-241F-4162-9667-1274756C0932}" srcOrd="1" destOrd="0" presId="urn:microsoft.com/office/officeart/2005/8/layout/pyramid3"/>
    <dgm:cxn modelId="{390FE762-D409-4B64-B80B-21137CD4FE77}" type="presOf" srcId="{E7F12C40-4EE1-4127-A203-9A39366BCB2C}" destId="{45B4C6A9-352C-4160-87C1-FCC5DAB44A1D}" srcOrd="0" destOrd="0" presId="urn:microsoft.com/office/officeart/2005/8/layout/pyramid3"/>
    <dgm:cxn modelId="{9321E874-32B6-43AB-ABBA-074BA652EF88}" srcId="{6CF01F5E-0C4A-4EFD-AA5C-276AF77BDA95}" destId="{C1FAFD65-1787-4916-B9CF-1F8E1DC2653F}" srcOrd="2" destOrd="0" parTransId="{9A9E30A2-F95A-4BB4-AD1E-8E670F3A055F}" sibTransId="{823B235C-BA5A-45F5-A954-FE30127E6885}"/>
    <dgm:cxn modelId="{38CC9212-C34D-4532-B739-3469529AAF12}" srcId="{6CF01F5E-0C4A-4EFD-AA5C-276AF77BDA95}" destId="{E7F12C40-4EE1-4127-A203-9A39366BCB2C}" srcOrd="1" destOrd="0" parTransId="{880F1B52-48CD-4B8D-9249-1917BF8BEBC0}" sibTransId="{9ACF3A39-C61F-47DD-8FAE-AF950E89F50C}"/>
    <dgm:cxn modelId="{6295D57C-E932-461D-9689-C9ED5F580312}" type="presParOf" srcId="{A5C284F5-7B89-4FD7-A9A9-5FC71885F333}" destId="{D8E9D0C2-020D-4560-98F0-41FCF989AFB3}" srcOrd="0" destOrd="0" presId="urn:microsoft.com/office/officeart/2005/8/layout/pyramid3"/>
    <dgm:cxn modelId="{2D088235-8331-492C-BBA3-C92096F357C3}" type="presParOf" srcId="{D8E9D0C2-020D-4560-98F0-41FCF989AFB3}" destId="{C3026609-D490-452E-8EBF-4C496A3B7600}" srcOrd="0" destOrd="0" presId="urn:microsoft.com/office/officeart/2005/8/layout/pyramid3"/>
    <dgm:cxn modelId="{6729541A-789F-4D62-ABC1-A16373518D4B}" type="presParOf" srcId="{D8E9D0C2-020D-4560-98F0-41FCF989AFB3}" destId="{AB17FDAE-795C-4DD3-B08F-103070548947}" srcOrd="1" destOrd="0" presId="urn:microsoft.com/office/officeart/2005/8/layout/pyramid3"/>
    <dgm:cxn modelId="{01C68DFA-49EC-4E0D-8CC0-CB37E91D727C}" type="presParOf" srcId="{A5C284F5-7B89-4FD7-A9A9-5FC71885F333}" destId="{28EFBC45-6DF9-4726-8BE0-6D001F6ADB32}" srcOrd="1" destOrd="0" presId="urn:microsoft.com/office/officeart/2005/8/layout/pyramid3"/>
    <dgm:cxn modelId="{9E7F1139-03B7-42E4-93D2-BACE7975813E}" type="presParOf" srcId="{28EFBC45-6DF9-4726-8BE0-6D001F6ADB32}" destId="{45B4C6A9-352C-4160-87C1-FCC5DAB44A1D}" srcOrd="0" destOrd="0" presId="urn:microsoft.com/office/officeart/2005/8/layout/pyramid3"/>
    <dgm:cxn modelId="{34DE356F-07AD-4C64-8E8C-26307DC1F3A2}" type="presParOf" srcId="{28EFBC45-6DF9-4726-8BE0-6D001F6ADB32}" destId="{53D03AA9-FD58-4C3E-894C-64FBB5374E07}" srcOrd="1" destOrd="0" presId="urn:microsoft.com/office/officeart/2005/8/layout/pyramid3"/>
    <dgm:cxn modelId="{266C0C75-740B-49E0-8DB5-689B7311D23C}" type="presParOf" srcId="{A5C284F5-7B89-4FD7-A9A9-5FC71885F333}" destId="{CE449AE7-9473-428B-A664-0E892932C142}" srcOrd="2" destOrd="0" presId="urn:microsoft.com/office/officeart/2005/8/layout/pyramid3"/>
    <dgm:cxn modelId="{1F22F606-09A3-4113-9D6C-CFD44D85914A}" type="presParOf" srcId="{CE449AE7-9473-428B-A664-0E892932C142}" destId="{5CC0C78D-BB43-4E78-8C42-2CA2F6E60A33}" srcOrd="0" destOrd="0" presId="urn:microsoft.com/office/officeart/2005/8/layout/pyramid3"/>
    <dgm:cxn modelId="{EB225D37-0193-4AE3-9C5D-0AF5CD004801}" type="presParOf" srcId="{CE449AE7-9473-428B-A664-0E892932C142}" destId="{5A6E7E75-241F-4162-9667-1274756C0932}"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F01F5E-0C4A-4EFD-AA5C-276AF77BDA95}" type="doc">
      <dgm:prSet loTypeId="urn:microsoft.com/office/officeart/2005/8/layout/pyramid3" loCatId="pyramid" qsTypeId="urn:microsoft.com/office/officeart/2005/8/quickstyle/simple1" qsCatId="simple" csTypeId="urn:microsoft.com/office/officeart/2005/8/colors/colorful1" csCatId="colorful" phldr="1"/>
      <dgm:spPr/>
    </dgm:pt>
    <dgm:pt modelId="{5067524A-8F28-43D0-AFC3-66416A271737}">
      <dgm:prSet phldrT="[Text]"/>
      <dgm:spPr/>
      <dgm:t>
        <a:bodyPr/>
        <a:lstStyle/>
        <a:p>
          <a:endParaRPr lang="en-US" dirty="0"/>
        </a:p>
      </dgm:t>
      <dgm:extLst>
        <a:ext uri="{E40237B7-FDA0-4F09-8148-C483321AD2D9}">
          <dgm14:cNvPr xmlns:dgm14="http://schemas.microsoft.com/office/drawing/2010/diagram" id="0" name="" title="Diagram - Top of the reversed pyramid "/>
        </a:ext>
      </dgm:extLst>
    </dgm:pt>
    <dgm:pt modelId="{9735683D-39B3-4CD5-BA16-1DD464DB9246}" type="parTrans" cxnId="{B880BF05-ACAD-4226-87F7-23005110A889}">
      <dgm:prSet/>
      <dgm:spPr/>
      <dgm:t>
        <a:bodyPr/>
        <a:lstStyle/>
        <a:p>
          <a:endParaRPr lang="en-US"/>
        </a:p>
      </dgm:t>
    </dgm:pt>
    <dgm:pt modelId="{5447DB23-9FB1-43EA-9AFE-AD5ACB4430F5}" type="sibTrans" cxnId="{B880BF05-ACAD-4226-87F7-23005110A889}">
      <dgm:prSet/>
      <dgm:spPr/>
      <dgm:t>
        <a:bodyPr/>
        <a:lstStyle/>
        <a:p>
          <a:endParaRPr lang="en-US"/>
        </a:p>
      </dgm:t>
    </dgm:pt>
    <dgm:pt modelId="{E7F12C40-4EE1-4127-A203-9A39366BCB2C}">
      <dgm:prSet phldrT="[Text]"/>
      <dgm:spPr/>
      <dgm:t>
        <a:bodyPr/>
        <a:lstStyle/>
        <a:p>
          <a:r>
            <a:rPr lang="en-US" b="1" dirty="0" smtClean="0"/>
            <a:t>Administrative</a:t>
          </a:r>
          <a:endParaRPr lang="en-US" b="1" dirty="0"/>
        </a:p>
      </dgm:t>
      <dgm:extLst>
        <a:ext uri="{E40237B7-FDA0-4F09-8148-C483321AD2D9}">
          <dgm14:cNvPr xmlns:dgm14="http://schemas.microsoft.com/office/drawing/2010/diagram" id="0" name="" title="Diagram - Middle of the reversed pyramid - administrative"/>
        </a:ext>
      </dgm:extLst>
    </dgm:pt>
    <dgm:pt modelId="{880F1B52-48CD-4B8D-9249-1917BF8BEBC0}" type="parTrans" cxnId="{38CC9212-C34D-4532-B739-3469529AAF12}">
      <dgm:prSet/>
      <dgm:spPr/>
      <dgm:t>
        <a:bodyPr/>
        <a:lstStyle/>
        <a:p>
          <a:endParaRPr lang="en-US"/>
        </a:p>
      </dgm:t>
    </dgm:pt>
    <dgm:pt modelId="{9ACF3A39-C61F-47DD-8FAE-AF950E89F50C}" type="sibTrans" cxnId="{38CC9212-C34D-4532-B739-3469529AAF12}">
      <dgm:prSet/>
      <dgm:spPr/>
      <dgm:t>
        <a:bodyPr/>
        <a:lstStyle/>
        <a:p>
          <a:endParaRPr lang="en-US"/>
        </a:p>
      </dgm:t>
    </dgm:pt>
    <dgm:pt modelId="{C1FAFD65-1787-4916-B9CF-1F8E1DC2653F}">
      <dgm:prSet phldrT="[Text]"/>
      <dgm:spPr/>
      <dgm:t>
        <a:bodyPr/>
        <a:lstStyle/>
        <a:p>
          <a:endParaRPr lang="en-US" dirty="0"/>
        </a:p>
      </dgm:t>
      <dgm:extLst>
        <a:ext uri="{E40237B7-FDA0-4F09-8148-C483321AD2D9}">
          <dgm14:cNvPr xmlns:dgm14="http://schemas.microsoft.com/office/drawing/2010/diagram" id="0" name="" title="Tip of the reversed pyramid"/>
        </a:ext>
      </dgm:extLst>
    </dgm:pt>
    <dgm:pt modelId="{9A9E30A2-F95A-4BB4-AD1E-8E670F3A055F}" type="parTrans" cxnId="{9321E874-32B6-43AB-ABBA-074BA652EF88}">
      <dgm:prSet/>
      <dgm:spPr/>
      <dgm:t>
        <a:bodyPr/>
        <a:lstStyle/>
        <a:p>
          <a:endParaRPr lang="en-US"/>
        </a:p>
      </dgm:t>
    </dgm:pt>
    <dgm:pt modelId="{823B235C-BA5A-45F5-A954-FE30127E6885}" type="sibTrans" cxnId="{9321E874-32B6-43AB-ABBA-074BA652EF88}">
      <dgm:prSet/>
      <dgm:spPr/>
      <dgm:t>
        <a:bodyPr/>
        <a:lstStyle/>
        <a:p>
          <a:endParaRPr lang="en-US"/>
        </a:p>
      </dgm:t>
    </dgm:pt>
    <dgm:pt modelId="{A5C284F5-7B89-4FD7-A9A9-5FC71885F333}" type="pres">
      <dgm:prSet presAssocID="{6CF01F5E-0C4A-4EFD-AA5C-276AF77BDA95}" presName="Name0" presStyleCnt="0">
        <dgm:presLayoutVars>
          <dgm:dir/>
          <dgm:animLvl val="lvl"/>
          <dgm:resizeHandles val="exact"/>
        </dgm:presLayoutVars>
      </dgm:prSet>
      <dgm:spPr/>
    </dgm:pt>
    <dgm:pt modelId="{D8E9D0C2-020D-4560-98F0-41FCF989AFB3}" type="pres">
      <dgm:prSet presAssocID="{5067524A-8F28-43D0-AFC3-66416A271737}" presName="Name8" presStyleCnt="0"/>
      <dgm:spPr/>
    </dgm:pt>
    <dgm:pt modelId="{C3026609-D490-452E-8EBF-4C496A3B7600}" type="pres">
      <dgm:prSet presAssocID="{5067524A-8F28-43D0-AFC3-66416A271737}" presName="level" presStyleLbl="node1" presStyleIdx="0" presStyleCnt="3">
        <dgm:presLayoutVars>
          <dgm:chMax val="1"/>
          <dgm:bulletEnabled val="1"/>
        </dgm:presLayoutVars>
      </dgm:prSet>
      <dgm:spPr/>
      <dgm:t>
        <a:bodyPr/>
        <a:lstStyle/>
        <a:p>
          <a:endParaRPr lang="en-US"/>
        </a:p>
      </dgm:t>
    </dgm:pt>
    <dgm:pt modelId="{AB17FDAE-795C-4DD3-B08F-103070548947}" type="pres">
      <dgm:prSet presAssocID="{5067524A-8F28-43D0-AFC3-66416A271737}" presName="levelTx" presStyleLbl="revTx" presStyleIdx="0" presStyleCnt="0">
        <dgm:presLayoutVars>
          <dgm:chMax val="1"/>
          <dgm:bulletEnabled val="1"/>
        </dgm:presLayoutVars>
      </dgm:prSet>
      <dgm:spPr/>
      <dgm:t>
        <a:bodyPr/>
        <a:lstStyle/>
        <a:p>
          <a:endParaRPr lang="en-US"/>
        </a:p>
      </dgm:t>
    </dgm:pt>
    <dgm:pt modelId="{28EFBC45-6DF9-4726-8BE0-6D001F6ADB32}" type="pres">
      <dgm:prSet presAssocID="{E7F12C40-4EE1-4127-A203-9A39366BCB2C}" presName="Name8" presStyleCnt="0"/>
      <dgm:spPr/>
    </dgm:pt>
    <dgm:pt modelId="{45B4C6A9-352C-4160-87C1-FCC5DAB44A1D}" type="pres">
      <dgm:prSet presAssocID="{E7F12C40-4EE1-4127-A203-9A39366BCB2C}" presName="level" presStyleLbl="node1" presStyleIdx="1" presStyleCnt="3" custScaleY="148128">
        <dgm:presLayoutVars>
          <dgm:chMax val="1"/>
          <dgm:bulletEnabled val="1"/>
        </dgm:presLayoutVars>
      </dgm:prSet>
      <dgm:spPr/>
      <dgm:t>
        <a:bodyPr/>
        <a:lstStyle/>
        <a:p>
          <a:endParaRPr lang="en-US"/>
        </a:p>
      </dgm:t>
    </dgm:pt>
    <dgm:pt modelId="{53D03AA9-FD58-4C3E-894C-64FBB5374E07}" type="pres">
      <dgm:prSet presAssocID="{E7F12C40-4EE1-4127-A203-9A39366BCB2C}" presName="levelTx" presStyleLbl="revTx" presStyleIdx="0" presStyleCnt="0">
        <dgm:presLayoutVars>
          <dgm:chMax val="1"/>
          <dgm:bulletEnabled val="1"/>
        </dgm:presLayoutVars>
      </dgm:prSet>
      <dgm:spPr/>
      <dgm:t>
        <a:bodyPr/>
        <a:lstStyle/>
        <a:p>
          <a:endParaRPr lang="en-US"/>
        </a:p>
      </dgm:t>
    </dgm:pt>
    <dgm:pt modelId="{CE449AE7-9473-428B-A664-0E892932C142}" type="pres">
      <dgm:prSet presAssocID="{C1FAFD65-1787-4916-B9CF-1F8E1DC2653F}" presName="Name8" presStyleCnt="0"/>
      <dgm:spPr/>
    </dgm:pt>
    <dgm:pt modelId="{5CC0C78D-BB43-4E78-8C42-2CA2F6E60A33}" type="pres">
      <dgm:prSet presAssocID="{C1FAFD65-1787-4916-B9CF-1F8E1DC2653F}" presName="level" presStyleLbl="node1" presStyleIdx="2" presStyleCnt="3" custLinFactNeighborX="2849">
        <dgm:presLayoutVars>
          <dgm:chMax val="1"/>
          <dgm:bulletEnabled val="1"/>
        </dgm:presLayoutVars>
      </dgm:prSet>
      <dgm:spPr/>
      <dgm:t>
        <a:bodyPr/>
        <a:lstStyle/>
        <a:p>
          <a:endParaRPr lang="en-US"/>
        </a:p>
      </dgm:t>
    </dgm:pt>
    <dgm:pt modelId="{5A6E7E75-241F-4162-9667-1274756C0932}" type="pres">
      <dgm:prSet presAssocID="{C1FAFD65-1787-4916-B9CF-1F8E1DC2653F}" presName="levelTx" presStyleLbl="revTx" presStyleIdx="0" presStyleCnt="0">
        <dgm:presLayoutVars>
          <dgm:chMax val="1"/>
          <dgm:bulletEnabled val="1"/>
        </dgm:presLayoutVars>
      </dgm:prSet>
      <dgm:spPr/>
      <dgm:t>
        <a:bodyPr/>
        <a:lstStyle/>
        <a:p>
          <a:endParaRPr lang="en-US"/>
        </a:p>
      </dgm:t>
    </dgm:pt>
  </dgm:ptLst>
  <dgm:cxnLst>
    <dgm:cxn modelId="{EE156F1B-638A-4B10-AFB2-363C93D55307}" type="presOf" srcId="{6CF01F5E-0C4A-4EFD-AA5C-276AF77BDA95}" destId="{A5C284F5-7B89-4FD7-A9A9-5FC71885F333}" srcOrd="0" destOrd="0" presId="urn:microsoft.com/office/officeart/2005/8/layout/pyramid3"/>
    <dgm:cxn modelId="{38CC9212-C34D-4532-B739-3469529AAF12}" srcId="{6CF01F5E-0C4A-4EFD-AA5C-276AF77BDA95}" destId="{E7F12C40-4EE1-4127-A203-9A39366BCB2C}" srcOrd="1" destOrd="0" parTransId="{880F1B52-48CD-4B8D-9249-1917BF8BEBC0}" sibTransId="{9ACF3A39-C61F-47DD-8FAE-AF950E89F50C}"/>
    <dgm:cxn modelId="{D5ADB4B1-61AC-465E-86A8-83DD41F561D7}" type="presOf" srcId="{E7F12C40-4EE1-4127-A203-9A39366BCB2C}" destId="{53D03AA9-FD58-4C3E-894C-64FBB5374E07}" srcOrd="1" destOrd="0" presId="urn:microsoft.com/office/officeart/2005/8/layout/pyramid3"/>
    <dgm:cxn modelId="{499E0895-0584-4484-B642-3E38556DDC1F}" type="presOf" srcId="{E7F12C40-4EE1-4127-A203-9A39366BCB2C}" destId="{45B4C6A9-352C-4160-87C1-FCC5DAB44A1D}" srcOrd="0" destOrd="0" presId="urn:microsoft.com/office/officeart/2005/8/layout/pyramid3"/>
    <dgm:cxn modelId="{3FAE3BFE-C5AB-41EA-8522-9C3FD3C46C54}" type="presOf" srcId="{C1FAFD65-1787-4916-B9CF-1F8E1DC2653F}" destId="{5A6E7E75-241F-4162-9667-1274756C0932}" srcOrd="1" destOrd="0" presId="urn:microsoft.com/office/officeart/2005/8/layout/pyramid3"/>
    <dgm:cxn modelId="{9321E874-32B6-43AB-ABBA-074BA652EF88}" srcId="{6CF01F5E-0C4A-4EFD-AA5C-276AF77BDA95}" destId="{C1FAFD65-1787-4916-B9CF-1F8E1DC2653F}" srcOrd="2" destOrd="0" parTransId="{9A9E30A2-F95A-4BB4-AD1E-8E670F3A055F}" sibTransId="{823B235C-BA5A-45F5-A954-FE30127E6885}"/>
    <dgm:cxn modelId="{B1873799-4A76-4A7A-A58B-4656410FBDAF}" type="presOf" srcId="{5067524A-8F28-43D0-AFC3-66416A271737}" destId="{AB17FDAE-795C-4DD3-B08F-103070548947}" srcOrd="1" destOrd="0" presId="urn:microsoft.com/office/officeart/2005/8/layout/pyramid3"/>
    <dgm:cxn modelId="{24E25CF2-79E2-4029-A11A-4A446FEC8BB9}" type="presOf" srcId="{C1FAFD65-1787-4916-B9CF-1F8E1DC2653F}" destId="{5CC0C78D-BB43-4E78-8C42-2CA2F6E60A33}" srcOrd="0" destOrd="0" presId="urn:microsoft.com/office/officeart/2005/8/layout/pyramid3"/>
    <dgm:cxn modelId="{00AA6E34-96E2-4C23-8AD0-CAF48790922A}" type="presOf" srcId="{5067524A-8F28-43D0-AFC3-66416A271737}" destId="{C3026609-D490-452E-8EBF-4C496A3B7600}" srcOrd="0" destOrd="0" presId="urn:microsoft.com/office/officeart/2005/8/layout/pyramid3"/>
    <dgm:cxn modelId="{B880BF05-ACAD-4226-87F7-23005110A889}" srcId="{6CF01F5E-0C4A-4EFD-AA5C-276AF77BDA95}" destId="{5067524A-8F28-43D0-AFC3-66416A271737}" srcOrd="0" destOrd="0" parTransId="{9735683D-39B3-4CD5-BA16-1DD464DB9246}" sibTransId="{5447DB23-9FB1-43EA-9AFE-AD5ACB4430F5}"/>
    <dgm:cxn modelId="{497C736A-04D6-4670-B18E-D59882C8478B}" type="presParOf" srcId="{A5C284F5-7B89-4FD7-A9A9-5FC71885F333}" destId="{D8E9D0C2-020D-4560-98F0-41FCF989AFB3}" srcOrd="0" destOrd="0" presId="urn:microsoft.com/office/officeart/2005/8/layout/pyramid3"/>
    <dgm:cxn modelId="{8BCA90FC-C5F2-487D-A482-7751E640842F}" type="presParOf" srcId="{D8E9D0C2-020D-4560-98F0-41FCF989AFB3}" destId="{C3026609-D490-452E-8EBF-4C496A3B7600}" srcOrd="0" destOrd="0" presId="urn:microsoft.com/office/officeart/2005/8/layout/pyramid3"/>
    <dgm:cxn modelId="{F7156463-F395-4312-966B-B93DDAF81309}" type="presParOf" srcId="{D8E9D0C2-020D-4560-98F0-41FCF989AFB3}" destId="{AB17FDAE-795C-4DD3-B08F-103070548947}" srcOrd="1" destOrd="0" presId="urn:microsoft.com/office/officeart/2005/8/layout/pyramid3"/>
    <dgm:cxn modelId="{FD7E53F2-21CF-4D96-B643-E781C651BD21}" type="presParOf" srcId="{A5C284F5-7B89-4FD7-A9A9-5FC71885F333}" destId="{28EFBC45-6DF9-4726-8BE0-6D001F6ADB32}" srcOrd="1" destOrd="0" presId="urn:microsoft.com/office/officeart/2005/8/layout/pyramid3"/>
    <dgm:cxn modelId="{8AB3432D-6587-42D2-BC7F-10B9A82A945B}" type="presParOf" srcId="{28EFBC45-6DF9-4726-8BE0-6D001F6ADB32}" destId="{45B4C6A9-352C-4160-87C1-FCC5DAB44A1D}" srcOrd="0" destOrd="0" presId="urn:microsoft.com/office/officeart/2005/8/layout/pyramid3"/>
    <dgm:cxn modelId="{437E9393-C14E-41EB-A3BD-B97E58CBE6BB}" type="presParOf" srcId="{28EFBC45-6DF9-4726-8BE0-6D001F6ADB32}" destId="{53D03AA9-FD58-4C3E-894C-64FBB5374E07}" srcOrd="1" destOrd="0" presId="urn:microsoft.com/office/officeart/2005/8/layout/pyramid3"/>
    <dgm:cxn modelId="{58A87295-C86F-472B-AAE4-BC9CE8405202}" type="presParOf" srcId="{A5C284F5-7B89-4FD7-A9A9-5FC71885F333}" destId="{CE449AE7-9473-428B-A664-0E892932C142}" srcOrd="2" destOrd="0" presId="urn:microsoft.com/office/officeart/2005/8/layout/pyramid3"/>
    <dgm:cxn modelId="{F984D540-7BCE-4545-B9C6-83A7F2F78706}" type="presParOf" srcId="{CE449AE7-9473-428B-A664-0E892932C142}" destId="{5CC0C78D-BB43-4E78-8C42-2CA2F6E60A33}" srcOrd="0" destOrd="0" presId="urn:microsoft.com/office/officeart/2005/8/layout/pyramid3"/>
    <dgm:cxn modelId="{9106F69E-B5B2-4893-8333-41A51DA76D0E}" type="presParOf" srcId="{CE449AE7-9473-428B-A664-0E892932C142}" destId="{5A6E7E75-241F-4162-9667-1274756C0932}"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2FFAE-6DA4-4B18-8532-B3FC76776366}">
      <dsp:nvSpPr>
        <dsp:cNvPr id="0" name=""/>
        <dsp:cNvSpPr/>
      </dsp:nvSpPr>
      <dsp:spPr>
        <a:xfrm>
          <a:off x="157905" y="7157"/>
          <a:ext cx="1285854" cy="157835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F4D9B3B-18E3-416B-9CF9-5292C291D529}">
      <dsp:nvSpPr>
        <dsp:cNvPr id="0" name=""/>
        <dsp:cNvSpPr/>
      </dsp:nvSpPr>
      <dsp:spPr>
        <a:xfrm>
          <a:off x="197113" y="70291"/>
          <a:ext cx="1207437" cy="102592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93F279-E0DD-47EE-B76F-5DF57EEBB4D8}">
      <dsp:nvSpPr>
        <dsp:cNvPr id="0" name=""/>
        <dsp:cNvSpPr/>
      </dsp:nvSpPr>
      <dsp:spPr>
        <a:xfrm>
          <a:off x="197113" y="1254066"/>
          <a:ext cx="1207437" cy="2683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Carbon Monoxide</a:t>
          </a:r>
          <a:endParaRPr lang="en-US" sz="1100" kern="1200" dirty="0"/>
        </a:p>
      </dsp:txBody>
      <dsp:txXfrm>
        <a:off x="197113" y="1254066"/>
        <a:ext cx="1207437" cy="268306"/>
      </dsp:txXfrm>
    </dsp:sp>
    <dsp:sp modelId="{AFEB24A1-12DE-4761-B25F-D551275D8AEC}">
      <dsp:nvSpPr>
        <dsp:cNvPr id="0" name=""/>
        <dsp:cNvSpPr/>
      </dsp:nvSpPr>
      <dsp:spPr>
        <a:xfrm>
          <a:off x="197113" y="1096219"/>
          <a:ext cx="1207437" cy="157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endParaRPr lang="en-US" sz="700" kern="1200" dirty="0"/>
        </a:p>
      </dsp:txBody>
      <dsp:txXfrm>
        <a:off x="197113" y="1096219"/>
        <a:ext cx="1207437" cy="157847"/>
      </dsp:txXfrm>
    </dsp:sp>
    <dsp:sp modelId="{7BD53001-1379-4EE2-AC04-02C7C193BB07}">
      <dsp:nvSpPr>
        <dsp:cNvPr id="0" name=""/>
        <dsp:cNvSpPr/>
      </dsp:nvSpPr>
      <dsp:spPr>
        <a:xfrm>
          <a:off x="1572886" y="44106"/>
          <a:ext cx="1341597" cy="157835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169A24E-B40C-4AD6-89F7-DF9A59B908B3}">
      <dsp:nvSpPr>
        <dsp:cNvPr id="0" name=""/>
        <dsp:cNvSpPr/>
      </dsp:nvSpPr>
      <dsp:spPr>
        <a:xfrm>
          <a:off x="1658440" y="70291"/>
          <a:ext cx="1207437" cy="102592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698DFC-DEFD-4A05-BFF1-A7F81807ABE4}">
      <dsp:nvSpPr>
        <dsp:cNvPr id="0" name=""/>
        <dsp:cNvSpPr/>
      </dsp:nvSpPr>
      <dsp:spPr>
        <a:xfrm>
          <a:off x="1658440" y="1254066"/>
          <a:ext cx="1207437" cy="2683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Power Washer</a:t>
          </a:r>
          <a:endParaRPr lang="en-US" sz="1100" kern="1200" dirty="0"/>
        </a:p>
      </dsp:txBody>
      <dsp:txXfrm>
        <a:off x="1658440" y="1254066"/>
        <a:ext cx="1207437" cy="268306"/>
      </dsp:txXfrm>
    </dsp:sp>
    <dsp:sp modelId="{9AE78215-F485-49C7-B498-2691BC38EBDB}">
      <dsp:nvSpPr>
        <dsp:cNvPr id="0" name=""/>
        <dsp:cNvSpPr/>
      </dsp:nvSpPr>
      <dsp:spPr>
        <a:xfrm>
          <a:off x="1658440" y="1096219"/>
          <a:ext cx="1207437" cy="157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endParaRPr lang="en-US" sz="700" kern="1200" dirty="0"/>
        </a:p>
      </dsp:txBody>
      <dsp:txXfrm>
        <a:off x="1658440" y="1096219"/>
        <a:ext cx="1207437" cy="157847"/>
      </dsp:txXfrm>
    </dsp:sp>
    <dsp:sp modelId="{7CAF471D-A531-4DDE-8F12-2B835A4B7220}">
      <dsp:nvSpPr>
        <dsp:cNvPr id="0" name=""/>
        <dsp:cNvSpPr/>
      </dsp:nvSpPr>
      <dsp:spPr>
        <a:xfrm>
          <a:off x="874632" y="1719667"/>
          <a:ext cx="1341597" cy="157835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36AD931-0064-4403-912B-42993737AEA3}">
      <dsp:nvSpPr>
        <dsp:cNvPr id="0" name=""/>
        <dsp:cNvSpPr/>
      </dsp:nvSpPr>
      <dsp:spPr>
        <a:xfrm>
          <a:off x="941712" y="1782801"/>
          <a:ext cx="1207437" cy="102592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EAB0C0-8549-4ED4-874E-E0824D96F359}">
      <dsp:nvSpPr>
        <dsp:cNvPr id="0" name=""/>
        <dsp:cNvSpPr/>
      </dsp:nvSpPr>
      <dsp:spPr>
        <a:xfrm>
          <a:off x="941712" y="2966576"/>
          <a:ext cx="1207437" cy="2683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Heater</a:t>
          </a:r>
          <a:endParaRPr lang="en-US" sz="1100" kern="1200" dirty="0"/>
        </a:p>
      </dsp:txBody>
      <dsp:txXfrm>
        <a:off x="941712" y="2966576"/>
        <a:ext cx="1207437" cy="268306"/>
      </dsp:txXfrm>
    </dsp:sp>
    <dsp:sp modelId="{24CEF9A7-2107-4A1B-8613-43F3D1B8E464}">
      <dsp:nvSpPr>
        <dsp:cNvPr id="0" name=""/>
        <dsp:cNvSpPr/>
      </dsp:nvSpPr>
      <dsp:spPr>
        <a:xfrm>
          <a:off x="941712" y="2808729"/>
          <a:ext cx="1207437" cy="157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endParaRPr lang="en-US" sz="700" kern="1200" dirty="0"/>
        </a:p>
      </dsp:txBody>
      <dsp:txXfrm>
        <a:off x="941712" y="2808729"/>
        <a:ext cx="1207437" cy="1578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0A9DD-319F-4339-973B-974DBFB18D2C}">
      <dsp:nvSpPr>
        <dsp:cNvPr id="0" name=""/>
        <dsp:cNvSpPr/>
      </dsp:nvSpPr>
      <dsp:spPr>
        <a:xfrm>
          <a:off x="2803060" y="2345860"/>
          <a:ext cx="2867162" cy="2867162"/>
        </a:xfrm>
        <a:prstGeom prst="gear9">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Questions</a:t>
          </a:r>
          <a:endParaRPr lang="en-US" sz="1800" kern="1200" dirty="0"/>
        </a:p>
      </dsp:txBody>
      <dsp:txXfrm>
        <a:off x="3379487" y="3017479"/>
        <a:ext cx="1714308" cy="1473780"/>
      </dsp:txXfrm>
    </dsp:sp>
    <dsp:sp modelId="{F3D5A387-A91B-40E7-BB48-E7D447D9E83B}">
      <dsp:nvSpPr>
        <dsp:cNvPr id="0" name=""/>
        <dsp:cNvSpPr/>
      </dsp:nvSpPr>
      <dsp:spPr>
        <a:xfrm>
          <a:off x="1134892" y="1668167"/>
          <a:ext cx="2085209" cy="2085209"/>
        </a:xfrm>
        <a:prstGeom prst="gear6">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Summary</a:t>
          </a:r>
          <a:endParaRPr lang="en-US" sz="1800" kern="1200" dirty="0"/>
        </a:p>
      </dsp:txBody>
      <dsp:txXfrm>
        <a:off x="1659850" y="2196297"/>
        <a:ext cx="1035293" cy="1028949"/>
      </dsp:txXfrm>
    </dsp:sp>
    <dsp:sp modelId="{A101EE55-21BF-421D-A02D-BCC973E70583}">
      <dsp:nvSpPr>
        <dsp:cNvPr id="0" name=""/>
        <dsp:cNvSpPr/>
      </dsp:nvSpPr>
      <dsp:spPr>
        <a:xfrm rot="20700000">
          <a:off x="2302822" y="229585"/>
          <a:ext cx="2043079" cy="2043079"/>
        </a:xfrm>
        <a:prstGeom prst="gear6">
          <a:avLst/>
        </a:prstGeom>
        <a:solidFill>
          <a:schemeClr val="accent2">
            <a:hueOff val="-2964285"/>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Recap</a:t>
          </a:r>
          <a:endParaRPr lang="en-US" sz="1800" kern="1200" dirty="0"/>
        </a:p>
      </dsp:txBody>
      <dsp:txXfrm rot="-20700000">
        <a:off x="2750930" y="677692"/>
        <a:ext cx="1146865" cy="1146865"/>
      </dsp:txXfrm>
    </dsp:sp>
    <dsp:sp modelId="{73959EBD-C26E-48B3-BAD8-EE46046605DD}">
      <dsp:nvSpPr>
        <dsp:cNvPr id="0" name=""/>
        <dsp:cNvSpPr/>
      </dsp:nvSpPr>
      <dsp:spPr>
        <a:xfrm>
          <a:off x="2593940" y="1906728"/>
          <a:ext cx="3669968" cy="3669968"/>
        </a:xfrm>
        <a:prstGeom prst="circularArrow">
          <a:avLst>
            <a:gd name="adj1" fmla="val 4687"/>
            <a:gd name="adj2" fmla="val 299029"/>
            <a:gd name="adj3" fmla="val 2536100"/>
            <a:gd name="adj4" fmla="val 15818984"/>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D5E160-E6AA-4E3F-8246-BAFEBC6AE617}">
      <dsp:nvSpPr>
        <dsp:cNvPr id="0" name=""/>
        <dsp:cNvSpPr/>
      </dsp:nvSpPr>
      <dsp:spPr>
        <a:xfrm>
          <a:off x="765606" y="1202417"/>
          <a:ext cx="2666461" cy="2666461"/>
        </a:xfrm>
        <a:prstGeom prst="leftCircularArrow">
          <a:avLst>
            <a:gd name="adj1" fmla="val 6452"/>
            <a:gd name="adj2" fmla="val 429999"/>
            <a:gd name="adj3" fmla="val 10489124"/>
            <a:gd name="adj4" fmla="val 14837806"/>
            <a:gd name="adj5" fmla="val 7527"/>
          </a:avLst>
        </a:prstGeom>
        <a:solidFill>
          <a:schemeClr val="accent2">
            <a:hueOff val="-1482143"/>
            <a:satOff val="7100"/>
            <a:lumOff val="65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D7A4DD-3B3A-4275-A4F0-F87F14C9D273}">
      <dsp:nvSpPr>
        <dsp:cNvPr id="0" name=""/>
        <dsp:cNvSpPr/>
      </dsp:nvSpPr>
      <dsp:spPr>
        <a:xfrm>
          <a:off x="1830237" y="-222297"/>
          <a:ext cx="2874982" cy="2874982"/>
        </a:xfrm>
        <a:prstGeom prst="circularArrow">
          <a:avLst>
            <a:gd name="adj1" fmla="val 5984"/>
            <a:gd name="adj2" fmla="val 394124"/>
            <a:gd name="adj3" fmla="val 13313824"/>
            <a:gd name="adj4" fmla="val 10508221"/>
            <a:gd name="adj5" fmla="val 6981"/>
          </a:avLst>
        </a:prstGeom>
        <a:solidFill>
          <a:schemeClr val="accent2">
            <a:hueOff val="-2964285"/>
            <a:satOff val="14200"/>
            <a:lumOff val="1313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0A9DD-319F-4339-973B-974DBFB18D2C}">
      <dsp:nvSpPr>
        <dsp:cNvPr id="0" name=""/>
        <dsp:cNvSpPr/>
      </dsp:nvSpPr>
      <dsp:spPr>
        <a:xfrm>
          <a:off x="2803060" y="2345860"/>
          <a:ext cx="2867162" cy="2867162"/>
        </a:xfrm>
        <a:prstGeom prst="gear9">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Questions</a:t>
          </a:r>
          <a:endParaRPr lang="en-US" sz="2800" b="1" kern="1200" dirty="0"/>
        </a:p>
      </dsp:txBody>
      <dsp:txXfrm>
        <a:off x="3379487" y="3017479"/>
        <a:ext cx="1714308" cy="1473780"/>
      </dsp:txXfrm>
    </dsp:sp>
    <dsp:sp modelId="{F3D5A387-A91B-40E7-BB48-E7D447D9E83B}">
      <dsp:nvSpPr>
        <dsp:cNvPr id="0" name=""/>
        <dsp:cNvSpPr/>
      </dsp:nvSpPr>
      <dsp:spPr>
        <a:xfrm>
          <a:off x="1134892" y="1668167"/>
          <a:ext cx="2085209" cy="2085209"/>
        </a:xfrm>
        <a:prstGeom prst="gear6">
          <a:avLst/>
        </a:prstGeom>
        <a:gradFill rotWithShape="0">
          <a:gsLst>
            <a:gs pos="0">
              <a:schemeClr val="accent2">
                <a:hueOff val="-1482143"/>
                <a:satOff val="7100"/>
                <a:lumOff val="6569"/>
                <a:alphaOff val="0"/>
                <a:tint val="65000"/>
                <a:lumMod val="110000"/>
              </a:schemeClr>
            </a:gs>
            <a:gs pos="88000">
              <a:schemeClr val="accent2">
                <a:hueOff val="-1482143"/>
                <a:satOff val="7100"/>
                <a:lumOff val="6569"/>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Summary</a:t>
          </a:r>
          <a:endParaRPr lang="en-US" sz="1800" kern="1200" dirty="0"/>
        </a:p>
      </dsp:txBody>
      <dsp:txXfrm>
        <a:off x="1659850" y="2196297"/>
        <a:ext cx="1035293" cy="1028949"/>
      </dsp:txXfrm>
    </dsp:sp>
    <dsp:sp modelId="{A101EE55-21BF-421D-A02D-BCC973E70583}">
      <dsp:nvSpPr>
        <dsp:cNvPr id="0" name=""/>
        <dsp:cNvSpPr/>
      </dsp:nvSpPr>
      <dsp:spPr>
        <a:xfrm rot="20700000">
          <a:off x="2302822" y="229585"/>
          <a:ext cx="2043079" cy="2043079"/>
        </a:xfrm>
        <a:prstGeom prst="gear6">
          <a:avLst/>
        </a:prstGeom>
        <a:gradFill rotWithShape="0">
          <a:gsLst>
            <a:gs pos="0">
              <a:schemeClr val="accent2">
                <a:hueOff val="-2964285"/>
                <a:satOff val="14200"/>
                <a:lumOff val="13137"/>
                <a:alphaOff val="0"/>
                <a:tint val="65000"/>
                <a:lumMod val="110000"/>
              </a:schemeClr>
            </a:gs>
            <a:gs pos="88000">
              <a:schemeClr val="accent2">
                <a:hueOff val="-2964285"/>
                <a:satOff val="14200"/>
                <a:lumOff val="1313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Recap</a:t>
          </a:r>
          <a:endParaRPr lang="en-US" sz="1800" kern="1200" dirty="0"/>
        </a:p>
      </dsp:txBody>
      <dsp:txXfrm rot="-20700000">
        <a:off x="2750930" y="677692"/>
        <a:ext cx="1146865" cy="1146865"/>
      </dsp:txXfrm>
    </dsp:sp>
    <dsp:sp modelId="{73959EBD-C26E-48B3-BAD8-EE46046605DD}">
      <dsp:nvSpPr>
        <dsp:cNvPr id="0" name=""/>
        <dsp:cNvSpPr/>
      </dsp:nvSpPr>
      <dsp:spPr>
        <a:xfrm>
          <a:off x="2593940" y="1906728"/>
          <a:ext cx="3669968" cy="3669968"/>
        </a:xfrm>
        <a:prstGeom prst="circularArrow">
          <a:avLst>
            <a:gd name="adj1" fmla="val 4687"/>
            <a:gd name="adj2" fmla="val 299029"/>
            <a:gd name="adj3" fmla="val 2536100"/>
            <a:gd name="adj4" fmla="val 15818984"/>
            <a:gd name="adj5" fmla="val 5469"/>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CD5E160-E6AA-4E3F-8246-BAFEBC6AE617}">
      <dsp:nvSpPr>
        <dsp:cNvPr id="0" name=""/>
        <dsp:cNvSpPr/>
      </dsp:nvSpPr>
      <dsp:spPr>
        <a:xfrm>
          <a:off x="765606" y="1202417"/>
          <a:ext cx="2666461" cy="2666461"/>
        </a:xfrm>
        <a:prstGeom prst="leftCircularArrow">
          <a:avLst>
            <a:gd name="adj1" fmla="val 6452"/>
            <a:gd name="adj2" fmla="val 429999"/>
            <a:gd name="adj3" fmla="val 10489124"/>
            <a:gd name="adj4" fmla="val 14837806"/>
            <a:gd name="adj5" fmla="val 7527"/>
          </a:avLst>
        </a:prstGeom>
        <a:gradFill rotWithShape="0">
          <a:gsLst>
            <a:gs pos="0">
              <a:schemeClr val="accent2">
                <a:hueOff val="-1482143"/>
                <a:satOff val="7100"/>
                <a:lumOff val="6569"/>
                <a:alphaOff val="0"/>
                <a:tint val="65000"/>
                <a:lumMod val="110000"/>
              </a:schemeClr>
            </a:gs>
            <a:gs pos="88000">
              <a:schemeClr val="accent2">
                <a:hueOff val="-1482143"/>
                <a:satOff val="7100"/>
                <a:lumOff val="6569"/>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1D7A4DD-3B3A-4275-A4F0-F87F14C9D273}">
      <dsp:nvSpPr>
        <dsp:cNvPr id="0" name=""/>
        <dsp:cNvSpPr/>
      </dsp:nvSpPr>
      <dsp:spPr>
        <a:xfrm>
          <a:off x="1830237" y="-222297"/>
          <a:ext cx="2874982" cy="2874982"/>
        </a:xfrm>
        <a:prstGeom prst="circularArrow">
          <a:avLst>
            <a:gd name="adj1" fmla="val 5984"/>
            <a:gd name="adj2" fmla="val 394124"/>
            <a:gd name="adj3" fmla="val 13313824"/>
            <a:gd name="adj4" fmla="val 10508221"/>
            <a:gd name="adj5" fmla="val 6981"/>
          </a:avLst>
        </a:prstGeom>
        <a:gradFill rotWithShape="0">
          <a:gsLst>
            <a:gs pos="0">
              <a:schemeClr val="accent2">
                <a:hueOff val="-2964285"/>
                <a:satOff val="14200"/>
                <a:lumOff val="13137"/>
                <a:alphaOff val="0"/>
                <a:tint val="65000"/>
                <a:lumMod val="110000"/>
              </a:schemeClr>
            </a:gs>
            <a:gs pos="88000">
              <a:schemeClr val="accent2">
                <a:hueOff val="-2964285"/>
                <a:satOff val="14200"/>
                <a:lumOff val="13137"/>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20CC4-71B8-41D1-93EC-696C8F65BE3F}">
      <dsp:nvSpPr>
        <dsp:cNvPr id="0" name=""/>
        <dsp:cNvSpPr/>
      </dsp:nvSpPr>
      <dsp:spPr>
        <a:xfrm>
          <a:off x="1110007" y="410"/>
          <a:ext cx="1174227" cy="117422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Carbon</a:t>
          </a:r>
          <a:endParaRPr lang="en-US" sz="1800" kern="1200" dirty="0"/>
        </a:p>
      </dsp:txBody>
      <dsp:txXfrm>
        <a:off x="1281969" y="172372"/>
        <a:ext cx="830303" cy="830303"/>
      </dsp:txXfrm>
    </dsp:sp>
    <dsp:sp modelId="{AAD0C923-9A33-4072-837F-F348EC534389}">
      <dsp:nvSpPr>
        <dsp:cNvPr id="0" name=""/>
        <dsp:cNvSpPr/>
      </dsp:nvSpPr>
      <dsp:spPr>
        <a:xfrm>
          <a:off x="1356594" y="1269984"/>
          <a:ext cx="681052" cy="68105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446867" y="1530418"/>
        <a:ext cx="500506" cy="160184"/>
      </dsp:txXfrm>
    </dsp:sp>
    <dsp:sp modelId="{7810BA62-BF8D-4AB7-A4A7-46D40A298D67}">
      <dsp:nvSpPr>
        <dsp:cNvPr id="0" name=""/>
        <dsp:cNvSpPr/>
      </dsp:nvSpPr>
      <dsp:spPr>
        <a:xfrm>
          <a:off x="1110007" y="2046384"/>
          <a:ext cx="1174227" cy="117422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Oxygen</a:t>
          </a:r>
          <a:endParaRPr lang="en-US" sz="1800" kern="1200" dirty="0"/>
        </a:p>
      </dsp:txBody>
      <dsp:txXfrm>
        <a:off x="1281969" y="2218346"/>
        <a:ext cx="830303" cy="830303"/>
      </dsp:txXfrm>
    </dsp:sp>
    <dsp:sp modelId="{0F09EEDE-64E2-4926-97AB-10BD54A7A4E5}">
      <dsp:nvSpPr>
        <dsp:cNvPr id="0" name=""/>
        <dsp:cNvSpPr/>
      </dsp:nvSpPr>
      <dsp:spPr>
        <a:xfrm>
          <a:off x="2392838" y="1392104"/>
          <a:ext cx="373404" cy="436812"/>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392838" y="1479466"/>
        <a:ext cx="261383" cy="262088"/>
      </dsp:txXfrm>
    </dsp:sp>
    <dsp:sp modelId="{2AD191CA-3228-482E-97A3-CD30E009E57B}">
      <dsp:nvSpPr>
        <dsp:cNvPr id="0" name=""/>
        <dsp:cNvSpPr/>
      </dsp:nvSpPr>
      <dsp:spPr>
        <a:xfrm>
          <a:off x="2988771" y="436283"/>
          <a:ext cx="2348455" cy="234845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Carbon</a:t>
          </a:r>
        </a:p>
        <a:p>
          <a:pPr lvl="0" algn="ctr" defTabSz="1289050">
            <a:lnSpc>
              <a:spcPct val="90000"/>
            </a:lnSpc>
            <a:spcBef>
              <a:spcPct val="0"/>
            </a:spcBef>
            <a:spcAft>
              <a:spcPct val="35000"/>
            </a:spcAft>
          </a:pPr>
          <a:r>
            <a:rPr lang="en-US" sz="2900" kern="1200" dirty="0" smtClean="0"/>
            <a:t>Monoxide</a:t>
          </a:r>
          <a:endParaRPr lang="en-US" sz="2900" kern="1200" dirty="0"/>
        </a:p>
      </dsp:txBody>
      <dsp:txXfrm>
        <a:off x="3332694" y="780206"/>
        <a:ext cx="1660609" cy="1660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0DD44-3B8A-4ED7-A187-F9CAC3EF6461}">
      <dsp:nvSpPr>
        <dsp:cNvPr id="0" name=""/>
        <dsp:cNvSpPr/>
      </dsp:nvSpPr>
      <dsp:spPr>
        <a:xfrm>
          <a:off x="2469712" y="0"/>
          <a:ext cx="2318597" cy="2318950"/>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E7B58-288D-4EAA-BCC5-F73868081911}">
      <dsp:nvSpPr>
        <dsp:cNvPr id="0" name=""/>
        <dsp:cNvSpPr/>
      </dsp:nvSpPr>
      <dsp:spPr>
        <a:xfrm>
          <a:off x="2982198" y="837211"/>
          <a:ext cx="1288399" cy="64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Nausea</a:t>
          </a:r>
          <a:endParaRPr lang="en-US" sz="2300" kern="1200" dirty="0"/>
        </a:p>
      </dsp:txBody>
      <dsp:txXfrm>
        <a:off x="2982198" y="837211"/>
        <a:ext cx="1288399" cy="644045"/>
      </dsp:txXfrm>
    </dsp:sp>
    <dsp:sp modelId="{088DE406-8DD2-4F03-84F4-76B0ACE11CB6}">
      <dsp:nvSpPr>
        <dsp:cNvPr id="0" name=""/>
        <dsp:cNvSpPr/>
      </dsp:nvSpPr>
      <dsp:spPr>
        <a:xfrm>
          <a:off x="1825730" y="1332408"/>
          <a:ext cx="2318597" cy="2318950"/>
        </a:xfrm>
        <a:prstGeom prst="leftCircularArrow">
          <a:avLst>
            <a:gd name="adj1" fmla="val 10980"/>
            <a:gd name="adj2" fmla="val 1142322"/>
            <a:gd name="adj3" fmla="val 6300000"/>
            <a:gd name="adj4" fmla="val 18900000"/>
            <a:gd name="adj5" fmla="val 12500"/>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578B82-5DA7-40BF-9F9F-E39B8D24A5D5}">
      <dsp:nvSpPr>
        <dsp:cNvPr id="0" name=""/>
        <dsp:cNvSpPr/>
      </dsp:nvSpPr>
      <dsp:spPr>
        <a:xfrm>
          <a:off x="2340828" y="2177327"/>
          <a:ext cx="1288399" cy="64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Weakness</a:t>
          </a:r>
          <a:endParaRPr lang="en-US" sz="2300" kern="1200" dirty="0"/>
        </a:p>
      </dsp:txBody>
      <dsp:txXfrm>
        <a:off x="2340828" y="2177327"/>
        <a:ext cx="1288399" cy="644045"/>
      </dsp:txXfrm>
    </dsp:sp>
    <dsp:sp modelId="{D66C16C7-5E32-4E84-9C7F-18FB40F7830E}">
      <dsp:nvSpPr>
        <dsp:cNvPr id="0" name=""/>
        <dsp:cNvSpPr/>
      </dsp:nvSpPr>
      <dsp:spPr>
        <a:xfrm>
          <a:off x="2634735" y="2824263"/>
          <a:ext cx="1992034" cy="1992832"/>
        </a:xfrm>
        <a:prstGeom prst="blockArc">
          <a:avLst>
            <a:gd name="adj1" fmla="val 13500000"/>
            <a:gd name="adj2" fmla="val 10800000"/>
            <a:gd name="adj3" fmla="val 12740"/>
          </a:avLst>
        </a:prstGeom>
        <a:solidFill>
          <a:schemeClr val="accent2">
            <a:hueOff val="-2964285"/>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C2355-B25C-443F-957F-9CAD719A4141}">
      <dsp:nvSpPr>
        <dsp:cNvPr id="0" name=""/>
        <dsp:cNvSpPr/>
      </dsp:nvSpPr>
      <dsp:spPr>
        <a:xfrm>
          <a:off x="2985246" y="3519370"/>
          <a:ext cx="1288399" cy="64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FLU</a:t>
          </a:r>
          <a:endParaRPr lang="en-US" sz="2000" b="1" kern="1200" dirty="0">
            <a:effectLst>
              <a:outerShdw blurRad="38100" dist="38100" dir="2700000" algn="tl">
                <a:srgbClr val="000000">
                  <a:alpha val="43137"/>
                </a:srgbClr>
              </a:outerShdw>
            </a:effectLst>
          </a:endParaRPr>
        </a:p>
      </dsp:txBody>
      <dsp:txXfrm>
        <a:off x="2985246" y="3519370"/>
        <a:ext cx="1288399" cy="6440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7D3C4-92C5-4291-9DA7-18E5AFD779B9}">
      <dsp:nvSpPr>
        <dsp:cNvPr id="0" name=""/>
        <dsp:cNvSpPr/>
      </dsp:nvSpPr>
      <dsp:spPr>
        <a:xfrm>
          <a:off x="104537" y="1462911"/>
          <a:ext cx="1534078" cy="505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Dizziness</a:t>
          </a:r>
          <a:endParaRPr lang="en-US" sz="2800" kern="1200" dirty="0"/>
        </a:p>
      </dsp:txBody>
      <dsp:txXfrm>
        <a:off x="104537" y="1462911"/>
        <a:ext cx="1534078" cy="505548"/>
      </dsp:txXfrm>
    </dsp:sp>
    <dsp:sp modelId="{7C50BA43-85E0-40BB-ACE1-42E2560B5DA7}">
      <dsp:nvSpPr>
        <dsp:cNvPr id="0" name=""/>
        <dsp:cNvSpPr/>
      </dsp:nvSpPr>
      <dsp:spPr>
        <a:xfrm>
          <a:off x="102794" y="1309155"/>
          <a:ext cx="122028" cy="122028"/>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F7A2B-6DDC-4E3A-BB7A-D85DA7210CF5}">
      <dsp:nvSpPr>
        <dsp:cNvPr id="0" name=""/>
        <dsp:cNvSpPr/>
      </dsp:nvSpPr>
      <dsp:spPr>
        <a:xfrm>
          <a:off x="188214" y="1138314"/>
          <a:ext cx="122028" cy="122028"/>
        </a:xfrm>
        <a:prstGeom prst="ellipse">
          <a:avLst/>
        </a:prstGeom>
        <a:solidFill>
          <a:schemeClr val="accent2">
            <a:hueOff val="-164682"/>
            <a:satOff val="789"/>
            <a:lumOff val="73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607837-6C66-4B5E-84D5-4409CDEE3162}">
      <dsp:nvSpPr>
        <dsp:cNvPr id="0" name=""/>
        <dsp:cNvSpPr/>
      </dsp:nvSpPr>
      <dsp:spPr>
        <a:xfrm>
          <a:off x="393223" y="1172483"/>
          <a:ext cx="191759" cy="191759"/>
        </a:xfrm>
        <a:prstGeom prst="ellipse">
          <a:avLst/>
        </a:prstGeom>
        <a:solidFill>
          <a:schemeClr val="accent2">
            <a:hueOff val="-329365"/>
            <a:satOff val="1578"/>
            <a:lumOff val="146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E81A9-073A-4D51-8FF9-B5440ED4F73C}">
      <dsp:nvSpPr>
        <dsp:cNvPr id="0" name=""/>
        <dsp:cNvSpPr/>
      </dsp:nvSpPr>
      <dsp:spPr>
        <a:xfrm>
          <a:off x="564063" y="984558"/>
          <a:ext cx="122028" cy="122028"/>
        </a:xfrm>
        <a:prstGeom prst="ellipse">
          <a:avLst/>
        </a:prstGeom>
        <a:solidFill>
          <a:schemeClr val="accent2">
            <a:hueOff val="-494048"/>
            <a:satOff val="2367"/>
            <a:lumOff val="219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41619C-6A74-4A14-B36D-245A04380AB3}">
      <dsp:nvSpPr>
        <dsp:cNvPr id="0" name=""/>
        <dsp:cNvSpPr/>
      </dsp:nvSpPr>
      <dsp:spPr>
        <a:xfrm>
          <a:off x="786156" y="916222"/>
          <a:ext cx="122028" cy="122028"/>
        </a:xfrm>
        <a:prstGeom prst="ellipse">
          <a:avLst/>
        </a:prstGeom>
        <a:solidFill>
          <a:schemeClr val="accent2">
            <a:hueOff val="-658730"/>
            <a:satOff val="3156"/>
            <a:lumOff val="291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63091-B322-457C-80B3-C50AD6DC80E6}">
      <dsp:nvSpPr>
        <dsp:cNvPr id="0" name=""/>
        <dsp:cNvSpPr/>
      </dsp:nvSpPr>
      <dsp:spPr>
        <a:xfrm>
          <a:off x="1059501" y="1035810"/>
          <a:ext cx="122028" cy="122028"/>
        </a:xfrm>
        <a:prstGeom prst="ellipse">
          <a:avLst/>
        </a:prstGeom>
        <a:solidFill>
          <a:schemeClr val="accent2">
            <a:hueOff val="-823413"/>
            <a:satOff val="3944"/>
            <a:lumOff val="36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A6D03-4C30-48E1-A2C2-0F74B7CBC2AF}">
      <dsp:nvSpPr>
        <dsp:cNvPr id="0" name=""/>
        <dsp:cNvSpPr/>
      </dsp:nvSpPr>
      <dsp:spPr>
        <a:xfrm>
          <a:off x="1230341" y="1121230"/>
          <a:ext cx="191759" cy="191759"/>
        </a:xfrm>
        <a:prstGeom prst="ellipse">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9AD38A-97CC-4FBF-8D69-874445DB6343}">
      <dsp:nvSpPr>
        <dsp:cNvPr id="0" name=""/>
        <dsp:cNvSpPr/>
      </dsp:nvSpPr>
      <dsp:spPr>
        <a:xfrm>
          <a:off x="1469518" y="1309155"/>
          <a:ext cx="122028" cy="122028"/>
        </a:xfrm>
        <a:prstGeom prst="ellipse">
          <a:avLst/>
        </a:prstGeom>
        <a:solidFill>
          <a:schemeClr val="accent2">
            <a:hueOff val="-1152778"/>
            <a:satOff val="5522"/>
            <a:lumOff val="510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02BBE4-45B8-40C1-935F-DE8911485AD2}">
      <dsp:nvSpPr>
        <dsp:cNvPr id="0" name=""/>
        <dsp:cNvSpPr/>
      </dsp:nvSpPr>
      <dsp:spPr>
        <a:xfrm>
          <a:off x="1572022" y="1497080"/>
          <a:ext cx="122028" cy="122028"/>
        </a:xfrm>
        <a:prstGeom prst="ellipse">
          <a:avLst/>
        </a:prstGeom>
        <a:solidFill>
          <a:schemeClr val="accent2">
            <a:hueOff val="-1317460"/>
            <a:satOff val="6311"/>
            <a:lumOff val="583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6213F4-618C-44D0-9496-970EDEF6F357}">
      <dsp:nvSpPr>
        <dsp:cNvPr id="0" name=""/>
        <dsp:cNvSpPr/>
      </dsp:nvSpPr>
      <dsp:spPr>
        <a:xfrm>
          <a:off x="683652" y="1138314"/>
          <a:ext cx="313788" cy="313788"/>
        </a:xfrm>
        <a:prstGeom prst="ellipse">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4ADC5-95BB-4C61-AD1C-C9D1BD7B9EA3}">
      <dsp:nvSpPr>
        <dsp:cNvPr id="0" name=""/>
        <dsp:cNvSpPr/>
      </dsp:nvSpPr>
      <dsp:spPr>
        <a:xfrm>
          <a:off x="17374" y="1787508"/>
          <a:ext cx="122028" cy="122028"/>
        </a:xfrm>
        <a:prstGeom prst="ellipse">
          <a:avLst/>
        </a:prstGeom>
        <a:solidFill>
          <a:schemeClr val="accent2">
            <a:hueOff val="-1646825"/>
            <a:satOff val="7889"/>
            <a:lumOff val="72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2CC2A1-8782-4B36-B530-AA04457E68CF}">
      <dsp:nvSpPr>
        <dsp:cNvPr id="0" name=""/>
        <dsp:cNvSpPr/>
      </dsp:nvSpPr>
      <dsp:spPr>
        <a:xfrm>
          <a:off x="119878" y="1941265"/>
          <a:ext cx="191759" cy="191759"/>
        </a:xfrm>
        <a:prstGeom prst="ellipse">
          <a:avLst/>
        </a:prstGeom>
        <a:solidFill>
          <a:schemeClr val="accent2">
            <a:hueOff val="-1811507"/>
            <a:satOff val="8678"/>
            <a:lumOff val="802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3A737-E471-48BF-9CAF-1DFECC7D2911}">
      <dsp:nvSpPr>
        <dsp:cNvPr id="0" name=""/>
        <dsp:cNvSpPr/>
      </dsp:nvSpPr>
      <dsp:spPr>
        <a:xfrm>
          <a:off x="376139" y="2077937"/>
          <a:ext cx="278923" cy="278923"/>
        </a:xfrm>
        <a:prstGeom prst="ellipse">
          <a:avLst/>
        </a:prstGeom>
        <a:solidFill>
          <a:schemeClr val="accent2">
            <a:hueOff val="-1976190"/>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08AB2-AAED-46D5-88F8-3024690EEBCB}">
      <dsp:nvSpPr>
        <dsp:cNvPr id="0" name=""/>
        <dsp:cNvSpPr/>
      </dsp:nvSpPr>
      <dsp:spPr>
        <a:xfrm>
          <a:off x="734904" y="2300030"/>
          <a:ext cx="122028" cy="122028"/>
        </a:xfrm>
        <a:prstGeom prst="ellipse">
          <a:avLst/>
        </a:prstGeom>
        <a:solidFill>
          <a:schemeClr val="accent2">
            <a:hueOff val="-2140873"/>
            <a:satOff val="10256"/>
            <a:lumOff val="94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8FF8C9-F34C-4473-9005-8198CA8DF955}">
      <dsp:nvSpPr>
        <dsp:cNvPr id="0" name=""/>
        <dsp:cNvSpPr/>
      </dsp:nvSpPr>
      <dsp:spPr>
        <a:xfrm>
          <a:off x="803240" y="2077937"/>
          <a:ext cx="191759" cy="191759"/>
        </a:xfrm>
        <a:prstGeom prst="ellipse">
          <a:avLst/>
        </a:prstGeom>
        <a:solidFill>
          <a:schemeClr val="accent2">
            <a:hueOff val="-2305555"/>
            <a:satOff val="11044"/>
            <a:lumOff val="102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672175-6622-4A04-A4CC-C58019BE6771}">
      <dsp:nvSpPr>
        <dsp:cNvPr id="0" name=""/>
        <dsp:cNvSpPr/>
      </dsp:nvSpPr>
      <dsp:spPr>
        <a:xfrm>
          <a:off x="974081" y="2317114"/>
          <a:ext cx="122028" cy="122028"/>
        </a:xfrm>
        <a:prstGeom prst="ellipse">
          <a:avLst/>
        </a:prstGeom>
        <a:solidFill>
          <a:schemeClr val="accent2">
            <a:hueOff val="-2470237"/>
            <a:satOff val="11833"/>
            <a:lumOff val="1094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4A713C-6B69-4C5B-A2D6-E916450D2E7E}">
      <dsp:nvSpPr>
        <dsp:cNvPr id="0" name=""/>
        <dsp:cNvSpPr/>
      </dsp:nvSpPr>
      <dsp:spPr>
        <a:xfrm>
          <a:off x="1127837" y="2043769"/>
          <a:ext cx="278923" cy="278923"/>
        </a:xfrm>
        <a:prstGeom prst="ellipse">
          <a:avLst/>
        </a:prstGeom>
        <a:solidFill>
          <a:schemeClr val="accent2">
            <a:hueOff val="-2634920"/>
            <a:satOff val="12622"/>
            <a:lumOff val="116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8C2960-DE80-4CEB-8671-72234EE14FEC}">
      <dsp:nvSpPr>
        <dsp:cNvPr id="0" name=""/>
        <dsp:cNvSpPr/>
      </dsp:nvSpPr>
      <dsp:spPr>
        <a:xfrm>
          <a:off x="1503686" y="1975433"/>
          <a:ext cx="191759" cy="191759"/>
        </a:xfrm>
        <a:prstGeom prst="ellipse">
          <a:avLst/>
        </a:prstGeom>
        <a:solidFill>
          <a:schemeClr val="accent2">
            <a:hueOff val="-2799603"/>
            <a:satOff val="13411"/>
            <a:lumOff val="1240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DFB810-D4D0-4B54-8EBC-2009B98910F8}">
      <dsp:nvSpPr>
        <dsp:cNvPr id="0" name=""/>
        <dsp:cNvSpPr/>
      </dsp:nvSpPr>
      <dsp:spPr>
        <a:xfrm>
          <a:off x="1695446" y="1172198"/>
          <a:ext cx="563171" cy="1075155"/>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BE02C4-C73F-406F-815C-68EF7A7A2263}">
      <dsp:nvSpPr>
        <dsp:cNvPr id="0" name=""/>
        <dsp:cNvSpPr/>
      </dsp:nvSpPr>
      <dsp:spPr>
        <a:xfrm>
          <a:off x="2258617" y="1172721"/>
          <a:ext cx="1535921" cy="107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Headache</a:t>
          </a:r>
          <a:endParaRPr lang="en-US" sz="2600" kern="1200" dirty="0"/>
        </a:p>
      </dsp:txBody>
      <dsp:txXfrm>
        <a:off x="2258617" y="1172721"/>
        <a:ext cx="1535921" cy="1075144"/>
      </dsp:txXfrm>
    </dsp:sp>
    <dsp:sp modelId="{217119C7-328D-41EC-876A-67277EBB2E20}">
      <dsp:nvSpPr>
        <dsp:cNvPr id="0" name=""/>
        <dsp:cNvSpPr/>
      </dsp:nvSpPr>
      <dsp:spPr>
        <a:xfrm>
          <a:off x="3525990" y="1172198"/>
          <a:ext cx="563171" cy="1075155"/>
        </a:xfrm>
        <a:prstGeom prst="chevron">
          <a:avLst>
            <a:gd name="adj" fmla="val 62310"/>
          </a:avLst>
        </a:prstGeom>
        <a:solidFill>
          <a:schemeClr val="accent2">
            <a:hueOff val="-2964285"/>
            <a:satOff val="14200"/>
            <a:lumOff val="131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9E4616-2016-4EF0-90D5-37F29FAE5D6E}">
      <dsp:nvSpPr>
        <dsp:cNvPr id="0" name=""/>
        <dsp:cNvSpPr/>
      </dsp:nvSpPr>
      <dsp:spPr>
        <a:xfrm>
          <a:off x="4365660" y="592045"/>
          <a:ext cx="3043810" cy="2237905"/>
        </a:xfrm>
        <a:prstGeom prst="ellipse">
          <a:avLst/>
        </a:prstGeom>
        <a:solidFill>
          <a:schemeClr val="accent2">
            <a:hueOff val="-2964285"/>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u="sng" kern="1200" dirty="0" smtClean="0">
              <a:effectLst>
                <a:outerShdw blurRad="38100" dist="38100" dir="2700000" algn="tl">
                  <a:srgbClr val="000000">
                    <a:alpha val="43137"/>
                  </a:srgbClr>
                </a:outerShdw>
              </a:effectLst>
            </a:rPr>
            <a:t>Dehydration</a:t>
          </a:r>
          <a:endParaRPr lang="en-US" sz="2000" b="1" u="sng" kern="1200" dirty="0">
            <a:effectLst>
              <a:outerShdw blurRad="38100" dist="38100" dir="2700000" algn="tl">
                <a:srgbClr val="000000">
                  <a:alpha val="43137"/>
                </a:srgbClr>
              </a:outerShdw>
            </a:effectLst>
          </a:endParaRPr>
        </a:p>
      </dsp:txBody>
      <dsp:txXfrm>
        <a:off x="4811416" y="919779"/>
        <a:ext cx="2152298" cy="15824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0A9DD-319F-4339-973B-974DBFB18D2C}">
      <dsp:nvSpPr>
        <dsp:cNvPr id="0" name=""/>
        <dsp:cNvSpPr/>
      </dsp:nvSpPr>
      <dsp:spPr>
        <a:xfrm>
          <a:off x="2803060" y="2345860"/>
          <a:ext cx="2867162" cy="2867162"/>
        </a:xfrm>
        <a:prstGeom prst="gear9">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Questions</a:t>
          </a:r>
          <a:endParaRPr lang="en-US" sz="1800" b="1" kern="1200" dirty="0"/>
        </a:p>
      </dsp:txBody>
      <dsp:txXfrm>
        <a:off x="3379487" y="3017479"/>
        <a:ext cx="1714308" cy="1473780"/>
      </dsp:txXfrm>
    </dsp:sp>
    <dsp:sp modelId="{F3D5A387-A91B-40E7-BB48-E7D447D9E83B}">
      <dsp:nvSpPr>
        <dsp:cNvPr id="0" name=""/>
        <dsp:cNvSpPr/>
      </dsp:nvSpPr>
      <dsp:spPr>
        <a:xfrm>
          <a:off x="1134892" y="1668167"/>
          <a:ext cx="2085209" cy="2085209"/>
        </a:xfrm>
        <a:prstGeom prst="gear6">
          <a:avLst/>
        </a:prstGeom>
        <a:gradFill rotWithShape="0">
          <a:gsLst>
            <a:gs pos="0">
              <a:schemeClr val="accent2">
                <a:hueOff val="-1482143"/>
                <a:satOff val="7100"/>
                <a:lumOff val="6569"/>
                <a:alphaOff val="0"/>
                <a:tint val="65000"/>
                <a:lumMod val="110000"/>
              </a:schemeClr>
            </a:gs>
            <a:gs pos="88000">
              <a:schemeClr val="accent2">
                <a:hueOff val="-1482143"/>
                <a:satOff val="7100"/>
                <a:lumOff val="6569"/>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Summary</a:t>
          </a:r>
          <a:endParaRPr lang="en-US" sz="1800" kern="1200" dirty="0"/>
        </a:p>
      </dsp:txBody>
      <dsp:txXfrm>
        <a:off x="1659850" y="2196297"/>
        <a:ext cx="1035293" cy="1028949"/>
      </dsp:txXfrm>
    </dsp:sp>
    <dsp:sp modelId="{A101EE55-21BF-421D-A02D-BCC973E70583}">
      <dsp:nvSpPr>
        <dsp:cNvPr id="0" name=""/>
        <dsp:cNvSpPr/>
      </dsp:nvSpPr>
      <dsp:spPr>
        <a:xfrm rot="20700000">
          <a:off x="2302822" y="229585"/>
          <a:ext cx="2043079" cy="2043079"/>
        </a:xfrm>
        <a:prstGeom prst="gear6">
          <a:avLst/>
        </a:prstGeom>
        <a:gradFill rotWithShape="0">
          <a:gsLst>
            <a:gs pos="0">
              <a:schemeClr val="accent2">
                <a:hueOff val="-2964285"/>
                <a:satOff val="14200"/>
                <a:lumOff val="13137"/>
                <a:alphaOff val="0"/>
                <a:tint val="65000"/>
                <a:lumMod val="110000"/>
              </a:schemeClr>
            </a:gs>
            <a:gs pos="88000">
              <a:schemeClr val="accent2">
                <a:hueOff val="-2964285"/>
                <a:satOff val="14200"/>
                <a:lumOff val="1313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Recap</a:t>
          </a:r>
          <a:endParaRPr lang="en-US" sz="1800" kern="1200" dirty="0"/>
        </a:p>
      </dsp:txBody>
      <dsp:txXfrm rot="-20700000">
        <a:off x="2750930" y="677692"/>
        <a:ext cx="1146865" cy="1146865"/>
      </dsp:txXfrm>
    </dsp:sp>
    <dsp:sp modelId="{73959EBD-C26E-48B3-BAD8-EE46046605DD}">
      <dsp:nvSpPr>
        <dsp:cNvPr id="0" name=""/>
        <dsp:cNvSpPr/>
      </dsp:nvSpPr>
      <dsp:spPr>
        <a:xfrm>
          <a:off x="2593940" y="1906728"/>
          <a:ext cx="3669968" cy="3669968"/>
        </a:xfrm>
        <a:prstGeom prst="circularArrow">
          <a:avLst>
            <a:gd name="adj1" fmla="val 4687"/>
            <a:gd name="adj2" fmla="val 299029"/>
            <a:gd name="adj3" fmla="val 2536100"/>
            <a:gd name="adj4" fmla="val 15818984"/>
            <a:gd name="adj5" fmla="val 5469"/>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CD5E160-E6AA-4E3F-8246-BAFEBC6AE617}">
      <dsp:nvSpPr>
        <dsp:cNvPr id="0" name=""/>
        <dsp:cNvSpPr/>
      </dsp:nvSpPr>
      <dsp:spPr>
        <a:xfrm>
          <a:off x="765606" y="1202417"/>
          <a:ext cx="2666461" cy="2666461"/>
        </a:xfrm>
        <a:prstGeom prst="leftCircularArrow">
          <a:avLst>
            <a:gd name="adj1" fmla="val 6452"/>
            <a:gd name="adj2" fmla="val 429999"/>
            <a:gd name="adj3" fmla="val 10489124"/>
            <a:gd name="adj4" fmla="val 14837806"/>
            <a:gd name="adj5" fmla="val 7527"/>
          </a:avLst>
        </a:prstGeom>
        <a:gradFill rotWithShape="0">
          <a:gsLst>
            <a:gs pos="0">
              <a:schemeClr val="accent2">
                <a:hueOff val="-1482143"/>
                <a:satOff val="7100"/>
                <a:lumOff val="6569"/>
                <a:alphaOff val="0"/>
                <a:tint val="65000"/>
                <a:lumMod val="110000"/>
              </a:schemeClr>
            </a:gs>
            <a:gs pos="88000">
              <a:schemeClr val="accent2">
                <a:hueOff val="-1482143"/>
                <a:satOff val="7100"/>
                <a:lumOff val="6569"/>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1D7A4DD-3B3A-4275-A4F0-F87F14C9D273}">
      <dsp:nvSpPr>
        <dsp:cNvPr id="0" name=""/>
        <dsp:cNvSpPr/>
      </dsp:nvSpPr>
      <dsp:spPr>
        <a:xfrm>
          <a:off x="1830237" y="-222297"/>
          <a:ext cx="2874982" cy="2874982"/>
        </a:xfrm>
        <a:prstGeom prst="circularArrow">
          <a:avLst>
            <a:gd name="adj1" fmla="val 5984"/>
            <a:gd name="adj2" fmla="val 394124"/>
            <a:gd name="adj3" fmla="val 13313824"/>
            <a:gd name="adj4" fmla="val 10508221"/>
            <a:gd name="adj5" fmla="val 6981"/>
          </a:avLst>
        </a:prstGeom>
        <a:gradFill rotWithShape="0">
          <a:gsLst>
            <a:gs pos="0">
              <a:schemeClr val="accent2">
                <a:hueOff val="-2964285"/>
                <a:satOff val="14200"/>
                <a:lumOff val="13137"/>
                <a:alphaOff val="0"/>
                <a:tint val="65000"/>
                <a:lumMod val="110000"/>
              </a:schemeClr>
            </a:gs>
            <a:gs pos="88000">
              <a:schemeClr val="accent2">
                <a:hueOff val="-2964285"/>
                <a:satOff val="14200"/>
                <a:lumOff val="13137"/>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AB481-7C8C-4BBC-9CD8-F57643ACE108}">
      <dsp:nvSpPr>
        <dsp:cNvPr id="0" name=""/>
        <dsp:cNvSpPr/>
      </dsp:nvSpPr>
      <dsp:spPr>
        <a:xfrm>
          <a:off x="0" y="835614"/>
          <a:ext cx="3856447" cy="3856447"/>
        </a:xfrm>
        <a:prstGeom prst="ellipse">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Human Hair  50-70 micron</a:t>
          </a:r>
          <a:endParaRPr lang="en-US" sz="1200" b="1" kern="1200" dirty="0">
            <a:solidFill>
              <a:schemeClr val="tx1"/>
            </a:solidFill>
          </a:endParaRPr>
        </a:p>
      </dsp:txBody>
      <dsp:txXfrm>
        <a:off x="1389092" y="1028436"/>
        <a:ext cx="1078262" cy="578467"/>
      </dsp:txXfrm>
    </dsp:sp>
    <dsp:sp modelId="{2AA6D24B-E416-46B4-9A2E-6439F9AE8824}">
      <dsp:nvSpPr>
        <dsp:cNvPr id="0" name=""/>
        <dsp:cNvSpPr/>
      </dsp:nvSpPr>
      <dsp:spPr>
        <a:xfrm>
          <a:off x="385644" y="1606903"/>
          <a:ext cx="3085157" cy="3085157"/>
        </a:xfrm>
        <a:prstGeom prst="ellipse">
          <a:avLst/>
        </a:prstGeom>
        <a:solidFill>
          <a:schemeClr val="accent2">
            <a:hueOff val="-988095"/>
            <a:satOff val="4733"/>
            <a:lumOff val="437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WBC, Dust, Pollens</a:t>
          </a:r>
        </a:p>
        <a:p>
          <a:pPr lvl="0" algn="ctr" defTabSz="488950">
            <a:lnSpc>
              <a:spcPct val="90000"/>
            </a:lnSpc>
            <a:spcBef>
              <a:spcPct val="0"/>
            </a:spcBef>
            <a:spcAft>
              <a:spcPct val="35000"/>
            </a:spcAft>
          </a:pPr>
          <a:r>
            <a:rPr lang="en-US" sz="1100" b="1" kern="1200" dirty="0" smtClean="0">
              <a:solidFill>
                <a:schemeClr val="tx1"/>
              </a:solidFill>
            </a:rPr>
            <a:t>25 micron</a:t>
          </a:r>
          <a:endParaRPr lang="en-US" sz="1100" b="1" kern="1200" dirty="0">
            <a:solidFill>
              <a:schemeClr val="tx1"/>
            </a:solidFill>
          </a:endParaRPr>
        </a:p>
      </dsp:txBody>
      <dsp:txXfrm>
        <a:off x="1389092" y="1792012"/>
        <a:ext cx="1078262" cy="555328"/>
      </dsp:txXfrm>
    </dsp:sp>
    <dsp:sp modelId="{E1E93D95-FE49-4507-B482-189FFDE8377A}">
      <dsp:nvSpPr>
        <dsp:cNvPr id="0" name=""/>
        <dsp:cNvSpPr/>
      </dsp:nvSpPr>
      <dsp:spPr>
        <a:xfrm>
          <a:off x="771289" y="2378192"/>
          <a:ext cx="2313868" cy="2313868"/>
        </a:xfrm>
        <a:prstGeom prst="ellipse">
          <a:avLst/>
        </a:prstGeom>
        <a:solidFill>
          <a:schemeClr val="accent2">
            <a:hueOff val="-1976190"/>
            <a:satOff val="9467"/>
            <a:lumOff val="875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RBC or Mold</a:t>
          </a:r>
        </a:p>
        <a:p>
          <a:pPr lvl="0" algn="ctr" defTabSz="488950">
            <a:lnSpc>
              <a:spcPct val="90000"/>
            </a:lnSpc>
            <a:spcBef>
              <a:spcPct val="0"/>
            </a:spcBef>
            <a:spcAft>
              <a:spcPct val="35000"/>
            </a:spcAft>
          </a:pPr>
          <a:r>
            <a:rPr lang="en-US" sz="1100" b="1" kern="1200" dirty="0" smtClean="0">
              <a:solidFill>
                <a:schemeClr val="tx1"/>
              </a:solidFill>
            </a:rPr>
            <a:t>8 micron</a:t>
          </a:r>
          <a:endParaRPr lang="en-US" sz="1100" b="1" kern="1200" dirty="0">
            <a:solidFill>
              <a:schemeClr val="tx1"/>
            </a:solidFill>
          </a:endParaRPr>
        </a:p>
      </dsp:txBody>
      <dsp:txXfrm>
        <a:off x="1389092" y="2551732"/>
        <a:ext cx="1078262" cy="520620"/>
      </dsp:txXfrm>
    </dsp:sp>
    <dsp:sp modelId="{D12203CC-4311-46C7-BAE7-08E4E87D845B}">
      <dsp:nvSpPr>
        <dsp:cNvPr id="0" name=""/>
        <dsp:cNvSpPr/>
      </dsp:nvSpPr>
      <dsp:spPr>
        <a:xfrm>
          <a:off x="1156934" y="3149482"/>
          <a:ext cx="1542578" cy="1542578"/>
        </a:xfrm>
        <a:prstGeom prst="ellipse">
          <a:avLst/>
        </a:prstGeom>
        <a:solidFill>
          <a:schemeClr val="accent2">
            <a:hueOff val="-2964285"/>
            <a:satOff val="14200"/>
            <a:lumOff val="1313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solidFill>
            </a:rPr>
            <a:t>Cig Smoke, Combustion Particles, Metallic Fumes  2.5 &gt; micron</a:t>
          </a:r>
          <a:endParaRPr lang="en-US" sz="1050" b="1" kern="1200" dirty="0">
            <a:solidFill>
              <a:schemeClr val="tx1"/>
            </a:solidFill>
          </a:endParaRPr>
        </a:p>
      </dsp:txBody>
      <dsp:txXfrm>
        <a:off x="1382839" y="3535126"/>
        <a:ext cx="1090767" cy="7712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3FE11-F4CA-414D-9A57-1ACD22F7E797}">
      <dsp:nvSpPr>
        <dsp:cNvPr id="0" name=""/>
        <dsp:cNvSpPr/>
      </dsp:nvSpPr>
      <dsp:spPr>
        <a:xfrm rot="10800000">
          <a:off x="0" y="0"/>
          <a:ext cx="6665782" cy="1527176"/>
        </a:xfrm>
        <a:prstGeom prst="trapezoid">
          <a:avLst>
            <a:gd name="adj" fmla="val 77544"/>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0" u="none" kern="1200" dirty="0" smtClean="0"/>
            <a:t>Engineering </a:t>
          </a:r>
          <a:endParaRPr lang="en-US" sz="3600" b="0" u="none" kern="1200" dirty="0"/>
        </a:p>
      </dsp:txBody>
      <dsp:txXfrm rot="-10800000">
        <a:off x="1166511" y="0"/>
        <a:ext cx="4332758" cy="1527176"/>
      </dsp:txXfrm>
    </dsp:sp>
    <dsp:sp modelId="{35959288-CDE1-4F59-83CB-42289FC48B36}">
      <dsp:nvSpPr>
        <dsp:cNvPr id="0" name=""/>
        <dsp:cNvSpPr/>
      </dsp:nvSpPr>
      <dsp:spPr>
        <a:xfrm rot="10800000">
          <a:off x="1184232" y="1527176"/>
          <a:ext cx="4297316" cy="1385444"/>
        </a:xfrm>
        <a:prstGeom prst="trapezoid">
          <a:avLst>
            <a:gd name="adj" fmla="val 77544"/>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Administrative </a:t>
          </a:r>
          <a:endParaRPr lang="en-US" sz="3200" kern="1200" dirty="0"/>
        </a:p>
      </dsp:txBody>
      <dsp:txXfrm rot="-10800000">
        <a:off x="1936263" y="1527176"/>
        <a:ext cx="2793255" cy="1385444"/>
      </dsp:txXfrm>
    </dsp:sp>
    <dsp:sp modelId="{F1E09AB1-B868-497A-9013-942438257726}">
      <dsp:nvSpPr>
        <dsp:cNvPr id="0" name=""/>
        <dsp:cNvSpPr/>
      </dsp:nvSpPr>
      <dsp:spPr>
        <a:xfrm rot="10800000">
          <a:off x="2258561" y="2912621"/>
          <a:ext cx="2148658" cy="1385444"/>
        </a:xfrm>
        <a:prstGeom prst="trapezoid">
          <a:avLst>
            <a:gd name="adj" fmla="val 77544"/>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PPE</a:t>
          </a:r>
          <a:endParaRPr lang="en-US" sz="3200" kern="1200" dirty="0"/>
        </a:p>
      </dsp:txBody>
      <dsp:txXfrm rot="-10800000">
        <a:off x="2258561" y="2912621"/>
        <a:ext cx="2148658" cy="13854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26609-D490-452E-8EBF-4C496A3B7600}">
      <dsp:nvSpPr>
        <dsp:cNvPr id="0" name=""/>
        <dsp:cNvSpPr/>
      </dsp:nvSpPr>
      <dsp:spPr>
        <a:xfrm rot="10800000">
          <a:off x="0" y="0"/>
          <a:ext cx="3386138" cy="1842558"/>
        </a:xfrm>
        <a:prstGeom prst="trapezoid">
          <a:avLst>
            <a:gd name="adj" fmla="val 30629"/>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t>Engineering</a:t>
          </a:r>
          <a:endParaRPr lang="en-US" sz="3000" b="1" kern="1200" dirty="0"/>
        </a:p>
      </dsp:txBody>
      <dsp:txXfrm rot="-10800000">
        <a:off x="592574" y="0"/>
        <a:ext cx="2200989" cy="1842558"/>
      </dsp:txXfrm>
    </dsp:sp>
    <dsp:sp modelId="{45B4C6A9-352C-4160-87C1-FCC5DAB44A1D}">
      <dsp:nvSpPr>
        <dsp:cNvPr id="0" name=""/>
        <dsp:cNvSpPr/>
      </dsp:nvSpPr>
      <dsp:spPr>
        <a:xfrm rot="10800000">
          <a:off x="564356" y="1842558"/>
          <a:ext cx="2257425" cy="1842558"/>
        </a:xfrm>
        <a:prstGeom prst="trapezoid">
          <a:avLst>
            <a:gd name="adj" fmla="val 30629"/>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rot="-10800000">
        <a:off x="959405" y="1842558"/>
        <a:ext cx="1467326" cy="1842558"/>
      </dsp:txXfrm>
    </dsp:sp>
    <dsp:sp modelId="{5CC0C78D-BB43-4E78-8C42-2CA2F6E60A33}">
      <dsp:nvSpPr>
        <dsp:cNvPr id="0" name=""/>
        <dsp:cNvSpPr/>
      </dsp:nvSpPr>
      <dsp:spPr>
        <a:xfrm rot="10800000">
          <a:off x="1128712" y="3685116"/>
          <a:ext cx="1128712" cy="1842558"/>
        </a:xfrm>
        <a:prstGeom prst="trapezoid">
          <a:avLst>
            <a:gd name="adj" fmla="val 5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rot="-10800000">
        <a:off x="1128712" y="3685116"/>
        <a:ext cx="1128712" cy="18425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26609-D490-452E-8EBF-4C496A3B7600}">
      <dsp:nvSpPr>
        <dsp:cNvPr id="0" name=""/>
        <dsp:cNvSpPr/>
      </dsp:nvSpPr>
      <dsp:spPr>
        <a:xfrm rot="10800000">
          <a:off x="0" y="0"/>
          <a:ext cx="3386138" cy="1587828"/>
        </a:xfrm>
        <a:prstGeom prst="trapezoid">
          <a:avLst>
            <a:gd name="adj" fmla="val 30629"/>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592574" y="0"/>
        <a:ext cx="2200989" cy="1587828"/>
      </dsp:txXfrm>
    </dsp:sp>
    <dsp:sp modelId="{45B4C6A9-352C-4160-87C1-FCC5DAB44A1D}">
      <dsp:nvSpPr>
        <dsp:cNvPr id="0" name=""/>
        <dsp:cNvSpPr/>
      </dsp:nvSpPr>
      <dsp:spPr>
        <a:xfrm rot="10800000">
          <a:off x="486335" y="1587828"/>
          <a:ext cx="2413467" cy="2352018"/>
        </a:xfrm>
        <a:prstGeom prst="trapezoid">
          <a:avLst>
            <a:gd name="adj" fmla="val 30629"/>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Administrative</a:t>
          </a:r>
          <a:endParaRPr lang="en-US" sz="1700" b="1" kern="1200" dirty="0"/>
        </a:p>
      </dsp:txBody>
      <dsp:txXfrm rot="-10800000">
        <a:off x="908692" y="1587828"/>
        <a:ext cx="1568753" cy="2352018"/>
      </dsp:txXfrm>
    </dsp:sp>
    <dsp:sp modelId="{5CC0C78D-BB43-4E78-8C42-2CA2F6E60A33}">
      <dsp:nvSpPr>
        <dsp:cNvPr id="0" name=""/>
        <dsp:cNvSpPr/>
      </dsp:nvSpPr>
      <dsp:spPr>
        <a:xfrm rot="10800000">
          <a:off x="1234445" y="3939846"/>
          <a:ext cx="972670" cy="1587828"/>
        </a:xfrm>
        <a:prstGeom prst="trapezoid">
          <a:avLst>
            <a:gd name="adj" fmla="val 5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1234445" y="3939846"/>
        <a:ext cx="972670" cy="1587828"/>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E18326C0-DBF0-4389-BF9D-EF2A50287A7B}" type="datetimeFigureOut">
              <a:rPr lang="en-US" smtClean="0"/>
              <a:t>6/11/2018</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72" tIns="46587" rIns="93172" bIns="46587" rtlCol="0" anchor="b"/>
          <a:lstStyle>
            <a:lvl1pPr algn="r">
              <a:defRPr sz="1200"/>
            </a:lvl1pPr>
          </a:lstStyle>
          <a:p>
            <a:fld id="{C243185D-947F-44DC-BBA6-CA99FD313D3D}" type="slidenum">
              <a:rPr lang="en-US" smtClean="0"/>
              <a:t>‹#›</a:t>
            </a:fld>
            <a:endParaRPr lang="en-US"/>
          </a:p>
        </p:txBody>
      </p:sp>
    </p:spTree>
    <p:extLst>
      <p:ext uri="{BB962C8B-B14F-4D97-AF65-F5344CB8AC3E}">
        <p14:creationId xmlns:p14="http://schemas.microsoft.com/office/powerpoint/2010/main" val="379949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668940A9-8FE3-49E9-8BA3-F348E9852A38}" type="datetimeFigureOut">
              <a:rPr lang="en-US" smtClean="0"/>
              <a:t>6/11/2018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8ECA203E-1313-4106-93D6-628B24E801AF}" type="slidenum">
              <a:rPr lang="en-US" smtClean="0"/>
              <a:t>‹#›</a:t>
            </a:fld>
            <a:endParaRPr lang="en-US"/>
          </a:p>
        </p:txBody>
      </p:sp>
    </p:spTree>
    <p:extLst>
      <p:ext uri="{BB962C8B-B14F-4D97-AF65-F5344CB8AC3E}">
        <p14:creationId xmlns:p14="http://schemas.microsoft.com/office/powerpoint/2010/main" val="269389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https://www.osha.gov/OshDoc/data_General_Facts/carbonmonoxide-factsheet.pdf</a:t>
            </a:r>
          </a:p>
          <a:p>
            <a:r>
              <a:rPr lang="en-US" dirty="0" smtClean="0"/>
              <a:t>https://www.osha.gov/dts/hazardalerts/diesel_exhaust_hazard_alert.html</a:t>
            </a:r>
          </a:p>
          <a:p>
            <a:r>
              <a:rPr lang="en-US" dirty="0" smtClean="0"/>
              <a:t>https://www.osha.gov/OshDoc/data_General_Facts/carbonmonoxide-factsheet.pdf</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5</a:t>
            </a:fld>
            <a:endParaRPr lang="en-US"/>
          </a:p>
        </p:txBody>
      </p:sp>
    </p:spTree>
    <p:extLst>
      <p:ext uri="{BB962C8B-B14F-4D97-AF65-F5344CB8AC3E}">
        <p14:creationId xmlns:p14="http://schemas.microsoft.com/office/powerpoint/2010/main" val="4222878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PowerPoint</a:t>
            </a:r>
            <a:r>
              <a:rPr lang="en-US" baseline="0" dirty="0" smtClean="0"/>
              <a:t> clipart</a:t>
            </a:r>
            <a:endParaRPr lang="en-US" dirty="0" smtClean="0"/>
          </a:p>
          <a:p>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16</a:t>
            </a:fld>
            <a:endParaRPr lang="en-US"/>
          </a:p>
        </p:txBody>
      </p:sp>
    </p:spTree>
    <p:extLst>
      <p:ext uri="{BB962C8B-B14F-4D97-AF65-F5344CB8AC3E}">
        <p14:creationId xmlns:p14="http://schemas.microsoft.com/office/powerpoint/2010/main" val="571375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www.osha.gov</a:t>
            </a:r>
            <a:r>
              <a:rPr lang="en-US" dirty="0" smtClean="0"/>
              <a:t>/</a:t>
            </a:r>
            <a:r>
              <a:rPr lang="en-US" dirty="0" err="1" smtClean="0"/>
              <a:t>dts</a:t>
            </a:r>
            <a:r>
              <a:rPr lang="en-US" dirty="0" smtClean="0"/>
              <a:t>/</a:t>
            </a:r>
            <a:r>
              <a:rPr lang="en-US" dirty="0" err="1" smtClean="0"/>
              <a:t>vtools</a:t>
            </a:r>
            <a:r>
              <a:rPr lang="en-US" dirty="0" smtClean="0"/>
              <a:t>/construction/</a:t>
            </a:r>
            <a:r>
              <a:rPr lang="en-US" dirty="0" err="1" smtClean="0"/>
              <a:t>carbonmonoxide_fnl_eng_web.html</a:t>
            </a:r>
            <a:endParaRPr lang="en-US" dirty="0" smtClean="0"/>
          </a:p>
          <a:p>
            <a:endParaRPr lang="en-US" dirty="0" smtClean="0"/>
          </a:p>
          <a:p>
            <a:r>
              <a:rPr lang="en-US" dirty="0" smtClean="0"/>
              <a:t>This video shows carbon monoxide hazards regarding construction/portable gas-powered equipment.</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19</a:t>
            </a:fld>
            <a:endParaRPr lang="en-US"/>
          </a:p>
        </p:txBody>
      </p:sp>
    </p:spTree>
    <p:extLst>
      <p:ext uri="{BB962C8B-B14F-4D97-AF65-F5344CB8AC3E}">
        <p14:creationId xmlns:p14="http://schemas.microsoft.com/office/powerpoint/2010/main" val="477136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http://www2.epa.gov/indoor-air-quality-iaq/carbon-monoxides-impact-indoor-air-quality#Exposure_Limits</a:t>
            </a:r>
          </a:p>
          <a:p>
            <a:r>
              <a:rPr lang="en-US" dirty="0" smtClean="0"/>
              <a:t>http://www.cdc.gov/niosh/pel88/630-08.html</a:t>
            </a:r>
          </a:p>
          <a:p>
            <a:r>
              <a:rPr lang="en-US" dirty="0" smtClean="0"/>
              <a:t>https://www.osha.gov/OshDoc/data_General_Facts/carbonmonoxide-factsheet.pdf</a:t>
            </a:r>
          </a:p>
        </p:txBody>
      </p:sp>
      <p:sp>
        <p:nvSpPr>
          <p:cNvPr id="4" name="Slide Number Placeholder 3"/>
          <p:cNvSpPr>
            <a:spLocks noGrp="1"/>
          </p:cNvSpPr>
          <p:nvPr>
            <p:ph type="sldNum" sz="quarter" idx="10"/>
          </p:nvPr>
        </p:nvSpPr>
        <p:spPr/>
        <p:txBody>
          <a:bodyPr/>
          <a:lstStyle/>
          <a:p>
            <a:fld id="{8ECA203E-1313-4106-93D6-628B24E801AF}" type="slidenum">
              <a:rPr lang="en-US" smtClean="0"/>
              <a:t>20</a:t>
            </a:fld>
            <a:endParaRPr lang="en-US"/>
          </a:p>
        </p:txBody>
      </p:sp>
    </p:spTree>
    <p:extLst>
      <p:ext uri="{BB962C8B-B14F-4D97-AF65-F5344CB8AC3E}">
        <p14:creationId xmlns:p14="http://schemas.microsoft.com/office/powerpoint/2010/main" val="2417373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http://www.cdc.gov/niosh/pel88/630-08.html</a:t>
            </a:r>
          </a:p>
          <a:p>
            <a:r>
              <a:rPr lang="en-US" dirty="0" smtClean="0"/>
              <a:t>https://www.osha.gov/OshDoc/data_General_Facts/carbonmonoxide-factsheet.pdf</a:t>
            </a:r>
          </a:p>
          <a:p>
            <a:r>
              <a:rPr lang="en-US" dirty="0" smtClean="0"/>
              <a:t>http://www2.epa.gov/indoor-air-quality-iaq/carbon-monoxides-impact-indoor-air-quality#Exposure_Limits</a:t>
            </a:r>
          </a:p>
          <a:p>
            <a:r>
              <a:rPr lang="en-US" dirty="0" smtClean="0"/>
              <a:t>http://www.acac.org/forms/rclibrary/oshadocs2.pdf</a:t>
            </a:r>
          </a:p>
          <a:p>
            <a:r>
              <a:rPr lang="en-US" dirty="0" smtClean="0"/>
              <a:t>http://www.stopcarbonmonoxide.com/files/CO%20Levels_Risk%20Chart.pdf</a:t>
            </a:r>
          </a:p>
          <a:p>
            <a:r>
              <a:rPr lang="en-US" dirty="0" smtClean="0"/>
              <a:t>http://www.praofb.org/v2/index.php?option=com_content&amp;view=article&amp;id=49&amp;catid=5</a:t>
            </a:r>
          </a:p>
          <a:p>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21</a:t>
            </a:fld>
            <a:endParaRPr lang="en-US"/>
          </a:p>
        </p:txBody>
      </p:sp>
    </p:spTree>
    <p:extLst>
      <p:ext uri="{BB962C8B-B14F-4D97-AF65-F5344CB8AC3E}">
        <p14:creationId xmlns:p14="http://schemas.microsoft.com/office/powerpoint/2010/main" val="2692367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https://www.osha.gov/OshDoc/data_General_Facts/carbonmonoxide-factsheet.pdf</a:t>
            </a:r>
          </a:p>
          <a:p>
            <a:r>
              <a:rPr lang="en-US" dirty="0" smtClean="0"/>
              <a:t>http://www.stopcarbonmonoxide.com/files/CO%20Levels_Risk%20Chart.pdf</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22</a:t>
            </a:fld>
            <a:endParaRPr lang="en-US"/>
          </a:p>
        </p:txBody>
      </p:sp>
    </p:spTree>
    <p:extLst>
      <p:ext uri="{BB962C8B-B14F-4D97-AF65-F5344CB8AC3E}">
        <p14:creationId xmlns:p14="http://schemas.microsoft.com/office/powerpoint/2010/main" val="1089225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http://www.acac.org/forms/rclibrary/oshadocs2.pdf</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23</a:t>
            </a:fld>
            <a:endParaRPr lang="en-US"/>
          </a:p>
        </p:txBody>
      </p:sp>
    </p:spTree>
    <p:extLst>
      <p:ext uri="{BB962C8B-B14F-4D97-AF65-F5344CB8AC3E}">
        <p14:creationId xmlns:p14="http://schemas.microsoft.com/office/powerpoint/2010/main" val="1576475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http://www.acac.org/forms/rclibrary/oshadocs2.pdf</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24</a:t>
            </a:fld>
            <a:endParaRPr lang="en-US"/>
          </a:p>
        </p:txBody>
      </p:sp>
    </p:spTree>
    <p:extLst>
      <p:ext uri="{BB962C8B-B14F-4D97-AF65-F5344CB8AC3E}">
        <p14:creationId xmlns:p14="http://schemas.microsoft.com/office/powerpoint/2010/main" val="1576475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https://www.osha.gov/OshDoc/data_General_Facts/carbonmonoxide-factsheet.pdf</a:t>
            </a:r>
          </a:p>
          <a:p>
            <a:endParaRPr lang="en-US" dirty="0" smtClean="0"/>
          </a:p>
          <a:p>
            <a:r>
              <a:rPr lang="en-US" dirty="0" smtClean="0"/>
              <a:t>Please follow manufacturer</a:t>
            </a:r>
            <a:r>
              <a:rPr lang="en-US" baseline="0" dirty="0" smtClean="0"/>
              <a:t> guidelines regarding calibration. Calibration is as important as wearing </a:t>
            </a:r>
            <a:r>
              <a:rPr lang="en-US" baseline="0" smtClean="0"/>
              <a:t>the device.</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25</a:t>
            </a:fld>
            <a:endParaRPr lang="en-US"/>
          </a:p>
        </p:txBody>
      </p:sp>
    </p:spTree>
    <p:extLst>
      <p:ext uri="{BB962C8B-B14F-4D97-AF65-F5344CB8AC3E}">
        <p14:creationId xmlns:p14="http://schemas.microsoft.com/office/powerpoint/2010/main" val="48011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https://www.nlm.nih.gov/medlineplus/carbonmonoxidepoisoning.html</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26</a:t>
            </a:fld>
            <a:endParaRPr lang="en-US"/>
          </a:p>
        </p:txBody>
      </p:sp>
    </p:spTree>
    <p:extLst>
      <p:ext uri="{BB962C8B-B14F-4D97-AF65-F5344CB8AC3E}">
        <p14:creationId xmlns:p14="http://schemas.microsoft.com/office/powerpoint/2010/main" val="1298712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https://www.nlm.nih.gov/medlineplus/carbonmonoxidepoisoning.html</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27</a:t>
            </a:fld>
            <a:endParaRPr lang="en-US"/>
          </a:p>
        </p:txBody>
      </p:sp>
    </p:spTree>
    <p:extLst>
      <p:ext uri="{BB962C8B-B14F-4D97-AF65-F5344CB8AC3E}">
        <p14:creationId xmlns:p14="http://schemas.microsoft.com/office/powerpoint/2010/main" val="4122412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PowerPoint Clipart</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7</a:t>
            </a:fld>
            <a:endParaRPr lang="en-US"/>
          </a:p>
        </p:txBody>
      </p:sp>
    </p:spTree>
    <p:extLst>
      <p:ext uri="{BB962C8B-B14F-4D97-AF65-F5344CB8AC3E}">
        <p14:creationId xmlns:p14="http://schemas.microsoft.com/office/powerpoint/2010/main" val="55038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https://www.nlm.nih.gov/medlineplus/carbonmonoxidepoisoning.html</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28</a:t>
            </a:fld>
            <a:endParaRPr lang="en-US"/>
          </a:p>
        </p:txBody>
      </p:sp>
    </p:spTree>
    <p:extLst>
      <p:ext uri="{BB962C8B-B14F-4D97-AF65-F5344CB8AC3E}">
        <p14:creationId xmlns:p14="http://schemas.microsoft.com/office/powerpoint/2010/main" val="2075662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https://www.nlm.nih.gov/medlineplus/carbonmonoxidepoisoning.html</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29</a:t>
            </a:fld>
            <a:endParaRPr lang="en-US"/>
          </a:p>
        </p:txBody>
      </p:sp>
    </p:spTree>
    <p:extLst>
      <p:ext uri="{BB962C8B-B14F-4D97-AF65-F5344CB8AC3E}">
        <p14:creationId xmlns:p14="http://schemas.microsoft.com/office/powerpoint/2010/main" val="2053808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https://www.osha.gov/OshDoc/data_General_Facts/carbonmonoxide-factsheet.pdf</a:t>
            </a:r>
          </a:p>
          <a:p>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30</a:t>
            </a:fld>
            <a:endParaRPr lang="en-US"/>
          </a:p>
        </p:txBody>
      </p:sp>
    </p:spTree>
    <p:extLst>
      <p:ext uri="{BB962C8B-B14F-4D97-AF65-F5344CB8AC3E}">
        <p14:creationId xmlns:p14="http://schemas.microsoft.com/office/powerpoint/2010/main" val="3977640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http://www.praofb.org/v2/index.php?option=com_content&amp;view=article&amp;id=49&amp;catid=5</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31</a:t>
            </a:fld>
            <a:endParaRPr lang="en-US"/>
          </a:p>
        </p:txBody>
      </p:sp>
    </p:spTree>
    <p:extLst>
      <p:ext uri="{BB962C8B-B14F-4D97-AF65-F5344CB8AC3E}">
        <p14:creationId xmlns:p14="http://schemas.microsoft.com/office/powerpoint/2010/main" val="738260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http://www.praofb.org/v2/index.php?option=com_content&amp;view=article&amp;id=49&amp;catid=5</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32</a:t>
            </a:fld>
            <a:endParaRPr lang="en-US"/>
          </a:p>
        </p:txBody>
      </p:sp>
    </p:spTree>
    <p:extLst>
      <p:ext uri="{BB962C8B-B14F-4D97-AF65-F5344CB8AC3E}">
        <p14:creationId xmlns:p14="http://schemas.microsoft.com/office/powerpoint/2010/main" val="3347532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http://www.praofb.org/v2/index.php?option=com_content&amp;view=article&amp;id=49&amp;catid=5</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33</a:t>
            </a:fld>
            <a:endParaRPr lang="en-US"/>
          </a:p>
        </p:txBody>
      </p:sp>
    </p:spTree>
    <p:extLst>
      <p:ext uri="{BB962C8B-B14F-4D97-AF65-F5344CB8AC3E}">
        <p14:creationId xmlns:p14="http://schemas.microsoft.com/office/powerpoint/2010/main" val="1581654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http://www.praofb.org/v2/index.php?option=com_content&amp;view=article&amp;id=49&amp;catid=5</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34</a:t>
            </a:fld>
            <a:endParaRPr lang="en-US"/>
          </a:p>
        </p:txBody>
      </p:sp>
    </p:spTree>
    <p:extLst>
      <p:ext uri="{BB962C8B-B14F-4D97-AF65-F5344CB8AC3E}">
        <p14:creationId xmlns:p14="http://schemas.microsoft.com/office/powerpoint/2010/main" val="3473136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http://www.silentshadow.org/long-term-effects-of-carbon-monoxide-poisoning.html</a:t>
            </a:r>
          </a:p>
          <a:p>
            <a:r>
              <a:rPr lang="en-US" dirty="0" smtClean="0"/>
              <a:t>http://carbon-monoxide-survivor.com/carbon-monoxide-poisoning-long-term-effects.html</a:t>
            </a:r>
          </a:p>
          <a:p>
            <a:r>
              <a:rPr lang="en-US" dirty="0" smtClean="0"/>
              <a:t>http://www.praofb.org/v2/index.php?option=com_content&amp;view=article&amp;id=49&amp;catid=5</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35</a:t>
            </a:fld>
            <a:endParaRPr lang="en-US"/>
          </a:p>
        </p:txBody>
      </p:sp>
    </p:spTree>
    <p:extLst>
      <p:ext uri="{BB962C8B-B14F-4D97-AF65-F5344CB8AC3E}">
        <p14:creationId xmlns:p14="http://schemas.microsoft.com/office/powerpoint/2010/main" val="3973635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https://www.osha.gov/OshDoc/data_General_Facts/carbonmonoxide-factsheet.pdf</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36</a:t>
            </a:fld>
            <a:endParaRPr lang="en-US"/>
          </a:p>
        </p:txBody>
      </p:sp>
    </p:spTree>
    <p:extLst>
      <p:ext uri="{BB962C8B-B14F-4D97-AF65-F5344CB8AC3E}">
        <p14:creationId xmlns:p14="http://schemas.microsoft.com/office/powerpoint/2010/main" val="2468302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https://www.osha.gov/OshDoc/data_General_Facts/carbonmonoxide-factsheet.pdf</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37</a:t>
            </a:fld>
            <a:endParaRPr lang="en-US"/>
          </a:p>
        </p:txBody>
      </p:sp>
    </p:spTree>
    <p:extLst>
      <p:ext uri="{BB962C8B-B14F-4D97-AF65-F5344CB8AC3E}">
        <p14:creationId xmlns:p14="http://schemas.microsoft.com/office/powerpoint/2010/main" val="3541617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CA203E-1313-4106-93D6-628B24E801AF}" type="slidenum">
              <a:rPr lang="en-US" smtClean="0"/>
              <a:t>8</a:t>
            </a:fld>
            <a:endParaRPr lang="en-US"/>
          </a:p>
        </p:txBody>
      </p:sp>
    </p:spTree>
    <p:extLst>
      <p:ext uri="{BB962C8B-B14F-4D97-AF65-F5344CB8AC3E}">
        <p14:creationId xmlns:p14="http://schemas.microsoft.com/office/powerpoint/2010/main" val="2958978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https://www.osha.gov/OshDoc/data_General_Facts/carbonmonoxide-factsheet.pdf</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38</a:t>
            </a:fld>
            <a:endParaRPr lang="en-US"/>
          </a:p>
        </p:txBody>
      </p:sp>
    </p:spTree>
    <p:extLst>
      <p:ext uri="{BB962C8B-B14F-4D97-AF65-F5344CB8AC3E}">
        <p14:creationId xmlns:p14="http://schemas.microsoft.com/office/powerpoint/2010/main" val="1172407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dirty="0"/>
              <a:t>http://www.msha.gov/Alerts/012013DPMAlert.pdf</a:t>
            </a:r>
            <a:endParaRPr lang="en-US" dirty="0" smtClean="0">
              <a:effectLst/>
            </a:endParaRPr>
          </a:p>
          <a:p>
            <a:pPr rtl="0" eaLnBrk="1" latinLnBrk="0" hangingPunct="1"/>
            <a:r>
              <a:rPr lang="en-US" dirty="0"/>
              <a:t>http://www2.epa.gov/cleandiesel/learn-about-clean-diesel</a:t>
            </a:r>
            <a:endParaRPr lang="en-US" dirty="0" smtClean="0">
              <a:effectLst/>
            </a:endParaRPr>
          </a:p>
          <a:p>
            <a:pPr rtl="0" eaLnBrk="1" latinLnBrk="0" hangingPunct="1"/>
            <a:r>
              <a:rPr lang="en-US" dirty="0"/>
              <a:t>https://rccustomers.travelers.com/riskcontrol/rcpublicdocs.nsf/0/4C32A46CE3F0B1318525751500767625/$FILE/540%20Diesel%20Exhaust.pdf</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42</a:t>
            </a:fld>
            <a:endParaRPr lang="en-US"/>
          </a:p>
        </p:txBody>
      </p:sp>
    </p:spTree>
    <p:extLst>
      <p:ext uri="{BB962C8B-B14F-4D97-AF65-F5344CB8AC3E}">
        <p14:creationId xmlns:p14="http://schemas.microsoft.com/office/powerpoint/2010/main" val="1457708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http://www.msha.gov/Alerts/012013DPMAlert.pdf</a:t>
            </a:r>
          </a:p>
          <a:p>
            <a:r>
              <a:rPr lang="en-US" dirty="0" smtClean="0"/>
              <a:t>http://www2.epa.gov/cleandiesel/learn-about-clean-diesel</a:t>
            </a:r>
          </a:p>
          <a:p>
            <a:r>
              <a:rPr lang="en-US" dirty="0" smtClean="0"/>
              <a:t>https://rccustomers.travelers.com/riskcontrol/rcpublicdocs.nsf/0/4C32A46CE3F0B1318525751500767625/$FILE/540%20Diesel%20Exhaust.pdf</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43</a:t>
            </a:fld>
            <a:endParaRPr lang="en-US"/>
          </a:p>
        </p:txBody>
      </p:sp>
    </p:spTree>
    <p:extLst>
      <p:ext uri="{BB962C8B-B14F-4D97-AF65-F5344CB8AC3E}">
        <p14:creationId xmlns:p14="http://schemas.microsoft.com/office/powerpoint/2010/main" val="1118801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dirty="0"/>
              <a:t>http://www.msha.gov/Alerts/012013DPMAlert.pdf</a:t>
            </a:r>
            <a:endParaRPr lang="en-US" dirty="0" smtClean="0">
              <a:effectLst/>
            </a:endParaRPr>
          </a:p>
          <a:p>
            <a:pPr rtl="0" eaLnBrk="1" latinLnBrk="0" hangingPunct="1"/>
            <a:r>
              <a:rPr lang="en-US" dirty="0"/>
              <a:t>http://www2.epa.gov/cleandiesel/learn-about-clean-diesel</a:t>
            </a:r>
            <a:endParaRPr lang="en-US" dirty="0" smtClean="0">
              <a:effectLst/>
            </a:endParaRPr>
          </a:p>
          <a:p>
            <a:pPr rtl="0" eaLnBrk="1" latinLnBrk="0" hangingPunct="1"/>
            <a:r>
              <a:rPr lang="en-US" dirty="0"/>
              <a:t>https://rccustomers.travelers.com/riskcontrol/rcpublicdocs.nsf/0/4C32A46CE3F0B1318525751500767625/$FILE/540%20Diesel%20Exhaust.pdf</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44</a:t>
            </a:fld>
            <a:endParaRPr lang="en-US"/>
          </a:p>
        </p:txBody>
      </p:sp>
    </p:spTree>
    <p:extLst>
      <p:ext uri="{BB962C8B-B14F-4D97-AF65-F5344CB8AC3E}">
        <p14:creationId xmlns:p14="http://schemas.microsoft.com/office/powerpoint/2010/main" val="1358670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dirty="0"/>
              <a:t>http://www.msha.gov/Alerts/012013DPMAlert.pdf</a:t>
            </a:r>
            <a:endParaRPr lang="en-US" dirty="0" smtClean="0">
              <a:effectLst/>
            </a:endParaRPr>
          </a:p>
          <a:p>
            <a:pPr rtl="0" eaLnBrk="1" latinLnBrk="0" hangingPunct="1"/>
            <a:r>
              <a:rPr lang="en-US" dirty="0"/>
              <a:t>http://www2.epa.gov/cleandiesel/learn-about-clean-diesel</a:t>
            </a:r>
            <a:endParaRPr lang="en-US" dirty="0" smtClean="0">
              <a:effectLst/>
            </a:endParaRPr>
          </a:p>
          <a:p>
            <a:pPr rtl="0" eaLnBrk="1" latinLnBrk="0" hangingPunct="1"/>
            <a:r>
              <a:rPr lang="en-US" dirty="0"/>
              <a:t>https://rccustomers.travelers.com/riskcontrol/rcpublicdocs.nsf/0/4C32A46CE3F0B1318525751500767625/$FILE/540%20Diesel%20Exhaust.pdf</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45</a:t>
            </a:fld>
            <a:endParaRPr lang="en-US"/>
          </a:p>
        </p:txBody>
      </p:sp>
    </p:spTree>
    <p:extLst>
      <p:ext uri="{BB962C8B-B14F-4D97-AF65-F5344CB8AC3E}">
        <p14:creationId xmlns:p14="http://schemas.microsoft.com/office/powerpoint/2010/main" val="2138765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dirty="0"/>
              <a:t>http://www.msha.gov/Alerts/012013DPMAlert.pdf</a:t>
            </a:r>
            <a:endParaRPr lang="en-US" dirty="0" smtClean="0">
              <a:effectLst/>
            </a:endParaRPr>
          </a:p>
          <a:p>
            <a:pPr rtl="0" eaLnBrk="1" latinLnBrk="0" hangingPunct="1"/>
            <a:r>
              <a:rPr lang="en-US" dirty="0"/>
              <a:t>http://www2.epa.gov/cleandiesel/learn-about-clean-diesel</a:t>
            </a:r>
            <a:endParaRPr lang="en-US" dirty="0" smtClean="0">
              <a:effectLst/>
            </a:endParaRPr>
          </a:p>
          <a:p>
            <a:pPr rtl="0" eaLnBrk="1" latinLnBrk="0" hangingPunct="1"/>
            <a:r>
              <a:rPr lang="en-US" dirty="0"/>
              <a:t>https://rccustomers.travelers.com/riskcontrol/rcpublicdocs.nsf/0/4C32A46CE3F0B1318525751500767625/$FILE/540%20Diesel%20Exhaust.pdf</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46</a:t>
            </a:fld>
            <a:endParaRPr lang="en-US"/>
          </a:p>
        </p:txBody>
      </p:sp>
    </p:spTree>
    <p:extLst>
      <p:ext uri="{BB962C8B-B14F-4D97-AF65-F5344CB8AC3E}">
        <p14:creationId xmlns:p14="http://schemas.microsoft.com/office/powerpoint/2010/main" val="4189636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dirty="0"/>
              <a:t>http://www.msha.gov/Alerts/012013DPMAlert.pdf</a:t>
            </a:r>
            <a:endParaRPr lang="en-US" dirty="0" smtClean="0">
              <a:effectLst/>
            </a:endParaRPr>
          </a:p>
          <a:p>
            <a:pPr rtl="0" eaLnBrk="1" latinLnBrk="0" hangingPunct="1"/>
            <a:r>
              <a:rPr lang="en-US" dirty="0"/>
              <a:t>http://www2.epa.gov/cleandiesel/learn-about-clean-diesel</a:t>
            </a:r>
            <a:endParaRPr lang="en-US" dirty="0" smtClean="0">
              <a:effectLst/>
            </a:endParaRPr>
          </a:p>
          <a:p>
            <a:pPr rtl="0" eaLnBrk="1" latinLnBrk="0" hangingPunct="1"/>
            <a:r>
              <a:rPr lang="en-US" dirty="0"/>
              <a:t>https://rccustomers.travelers.com/riskcontrol/rcpublicdocs.nsf/0/4C32A46CE3F0B1318525751500767625/$FILE/540%20Diesel%20Exhaust.pdf</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47</a:t>
            </a:fld>
            <a:endParaRPr lang="en-US"/>
          </a:p>
        </p:txBody>
      </p:sp>
    </p:spTree>
    <p:extLst>
      <p:ext uri="{BB962C8B-B14F-4D97-AF65-F5344CB8AC3E}">
        <p14:creationId xmlns:p14="http://schemas.microsoft.com/office/powerpoint/2010/main" val="1816701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dirty="0"/>
              <a:t>http://www.msha.gov/Alerts/012013DPMAlert.pdf</a:t>
            </a:r>
            <a:endParaRPr lang="en-US" dirty="0" smtClean="0">
              <a:effectLst/>
            </a:endParaRPr>
          </a:p>
          <a:p>
            <a:pPr rtl="0" eaLnBrk="1" latinLnBrk="0" hangingPunct="1"/>
            <a:r>
              <a:rPr lang="en-US" dirty="0"/>
              <a:t>http://www2.epa.gov/cleandiesel/learn-about-clean-diesel</a:t>
            </a:r>
            <a:endParaRPr lang="en-US" dirty="0" smtClean="0">
              <a:effectLst/>
            </a:endParaRPr>
          </a:p>
          <a:p>
            <a:pPr rtl="0" eaLnBrk="1" latinLnBrk="0" hangingPunct="1"/>
            <a:r>
              <a:rPr lang="en-US" dirty="0"/>
              <a:t>https://rccustomers.travelers.com/riskcontrol/rcpublicdocs.nsf/0/4C32A46CE3F0B1318525751500767625/$FILE/540%20Diesel%20Exhaust.pdf</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50</a:t>
            </a:fld>
            <a:endParaRPr lang="en-US"/>
          </a:p>
        </p:txBody>
      </p:sp>
    </p:spTree>
    <p:extLst>
      <p:ext uri="{BB962C8B-B14F-4D97-AF65-F5344CB8AC3E}">
        <p14:creationId xmlns:p14="http://schemas.microsoft.com/office/powerpoint/2010/main" val="952422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dirty="0"/>
              <a:t>http://www.msha.gov/Alerts/012013DPMAlert.pdf</a:t>
            </a:r>
            <a:endParaRPr lang="en-US" dirty="0" smtClean="0">
              <a:effectLst/>
            </a:endParaRPr>
          </a:p>
          <a:p>
            <a:pPr rtl="0" eaLnBrk="1" latinLnBrk="0" hangingPunct="1"/>
            <a:r>
              <a:rPr lang="en-US" dirty="0"/>
              <a:t>http://www2.epa.gov/cleandiesel/learn-about-clean-diesel</a:t>
            </a:r>
            <a:endParaRPr lang="en-US" dirty="0" smtClean="0">
              <a:effectLst/>
            </a:endParaRPr>
          </a:p>
          <a:p>
            <a:pPr rtl="0" eaLnBrk="1" latinLnBrk="0" hangingPunct="1"/>
            <a:r>
              <a:rPr lang="en-US" dirty="0"/>
              <a:t>https://rccustomers.travelers.com/riskcontrol/rcpublicdocs.nsf/0/4C32A46CE3F0B1318525751500767625/$FILE/540%20Diesel%20Exhaust.pdf</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51</a:t>
            </a:fld>
            <a:endParaRPr lang="en-US"/>
          </a:p>
        </p:txBody>
      </p:sp>
    </p:spTree>
    <p:extLst>
      <p:ext uri="{BB962C8B-B14F-4D97-AF65-F5344CB8AC3E}">
        <p14:creationId xmlns:p14="http://schemas.microsoft.com/office/powerpoint/2010/main" val="8939853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dirty="0"/>
              <a:t>http://www.msha.gov/Alerts/012013DPMAlert.pdf</a:t>
            </a:r>
            <a:endParaRPr lang="en-US" dirty="0" smtClean="0">
              <a:effectLst/>
            </a:endParaRPr>
          </a:p>
          <a:p>
            <a:pPr rtl="0" eaLnBrk="1" latinLnBrk="0" hangingPunct="1"/>
            <a:r>
              <a:rPr lang="en-US" dirty="0"/>
              <a:t>http://www2.epa.gov/cleandiesel/learn-about-clean-diesel</a:t>
            </a:r>
            <a:endParaRPr lang="en-US" dirty="0" smtClean="0">
              <a:effectLst/>
            </a:endParaRPr>
          </a:p>
          <a:p>
            <a:pPr rtl="0" eaLnBrk="1" latinLnBrk="0" hangingPunct="1"/>
            <a:r>
              <a:rPr lang="en-US" dirty="0"/>
              <a:t>https://rccustomers.travelers.com/riskcontrol/rcpublicdocs.nsf/0/4C32A46CE3F0B1318525751500767625/$FILE/540%20Diesel%20Exhaust.pdf</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52</a:t>
            </a:fld>
            <a:endParaRPr lang="en-US"/>
          </a:p>
        </p:txBody>
      </p:sp>
    </p:spTree>
    <p:extLst>
      <p:ext uri="{BB962C8B-B14F-4D97-AF65-F5344CB8AC3E}">
        <p14:creationId xmlns:p14="http://schemas.microsoft.com/office/powerpoint/2010/main" val="2513404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CA203E-1313-4106-93D6-628B24E801AF}" type="slidenum">
              <a:rPr lang="en-US" smtClean="0"/>
              <a:t>9</a:t>
            </a:fld>
            <a:endParaRPr lang="en-US"/>
          </a:p>
        </p:txBody>
      </p:sp>
    </p:spTree>
    <p:extLst>
      <p:ext uri="{BB962C8B-B14F-4D97-AF65-F5344CB8AC3E}">
        <p14:creationId xmlns:p14="http://schemas.microsoft.com/office/powerpoint/2010/main" val="29589781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53</a:t>
            </a:fld>
            <a:endParaRPr lang="en-US"/>
          </a:p>
        </p:txBody>
      </p:sp>
    </p:spTree>
    <p:extLst>
      <p:ext uri="{BB962C8B-B14F-4D97-AF65-F5344CB8AC3E}">
        <p14:creationId xmlns:p14="http://schemas.microsoft.com/office/powerpoint/2010/main" val="24497569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courtesy of the US EPA</a:t>
            </a:r>
          </a:p>
          <a:p>
            <a:r>
              <a:rPr lang="en-US" dirty="0" smtClean="0"/>
              <a:t>https://www.osha.gov/OshDoc/data_General_Facts/crystalline-factsheet.pdf</a:t>
            </a:r>
          </a:p>
          <a:p>
            <a:pPr defTabSz="931774"/>
            <a:r>
              <a:rPr lang="en-US" dirty="0"/>
              <a:t>http://www.silicosis.com/symptoms/index.php</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57</a:t>
            </a:fld>
            <a:endParaRPr lang="en-US"/>
          </a:p>
        </p:txBody>
      </p:sp>
    </p:spTree>
    <p:extLst>
      <p:ext uri="{BB962C8B-B14F-4D97-AF65-F5344CB8AC3E}">
        <p14:creationId xmlns:p14="http://schemas.microsoft.com/office/powerpoint/2010/main" val="41903396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courtesy of the US EPA</a:t>
            </a:r>
          </a:p>
          <a:p>
            <a:r>
              <a:rPr lang="en-US" dirty="0" smtClean="0"/>
              <a:t>https://www.osha.gov/OshDoc/data_General_Facts/crystalline-factsheet.pdf</a:t>
            </a:r>
          </a:p>
          <a:p>
            <a:pPr defTabSz="931774"/>
            <a:r>
              <a:rPr lang="en-US" dirty="0"/>
              <a:t>http://www.silicosis.com/symptoms/index.php</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58</a:t>
            </a:fld>
            <a:endParaRPr lang="en-US"/>
          </a:p>
        </p:txBody>
      </p:sp>
    </p:spTree>
    <p:extLst>
      <p:ext uri="{BB962C8B-B14F-4D97-AF65-F5344CB8AC3E}">
        <p14:creationId xmlns:p14="http://schemas.microsoft.com/office/powerpoint/2010/main" val="1887667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https://www.osha.gov/OshDoc/data_General_Facts/crystalline-factsheet.pdf</a:t>
            </a:r>
          </a:p>
          <a:p>
            <a:pPr defTabSz="931774"/>
            <a:r>
              <a:rPr lang="en-US" dirty="0"/>
              <a:t>http://www.silicosis.com/symptoms/index.php</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59</a:t>
            </a:fld>
            <a:endParaRPr lang="en-US"/>
          </a:p>
        </p:txBody>
      </p:sp>
    </p:spTree>
    <p:extLst>
      <p:ext uri="{BB962C8B-B14F-4D97-AF65-F5344CB8AC3E}">
        <p14:creationId xmlns:p14="http://schemas.microsoft.com/office/powerpoint/2010/main" val="42307205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https://www.osha.gov/OshDoc/data_General_Facts/crystalline-factsheet.pdf</a:t>
            </a:r>
          </a:p>
          <a:p>
            <a:pPr defTabSz="931774"/>
            <a:r>
              <a:rPr lang="en-US" dirty="0"/>
              <a:t>http://www.silicosis.com/symptoms/index.php</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60</a:t>
            </a:fld>
            <a:endParaRPr lang="en-US"/>
          </a:p>
        </p:txBody>
      </p:sp>
    </p:spTree>
    <p:extLst>
      <p:ext uri="{BB962C8B-B14F-4D97-AF65-F5344CB8AC3E}">
        <p14:creationId xmlns:p14="http://schemas.microsoft.com/office/powerpoint/2010/main" val="3178625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https://www.osha.gov/silica/index.html</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61</a:t>
            </a:fld>
            <a:endParaRPr lang="en-US"/>
          </a:p>
        </p:txBody>
      </p:sp>
    </p:spTree>
    <p:extLst>
      <p:ext uri="{BB962C8B-B14F-4D97-AF65-F5344CB8AC3E}">
        <p14:creationId xmlns:p14="http://schemas.microsoft.com/office/powerpoint/2010/main" val="1146663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https://search.creativecommons.org/?q=silicosis</a:t>
            </a:r>
          </a:p>
          <a:p>
            <a:r>
              <a:rPr lang="en-US" dirty="0" smtClean="0"/>
              <a:t>https://www.flickr.com/photos/pulmonary_pathology/7462025912/in/photolist-cnoQkb-hGBbUR-hQnsWc-cnoQHA-cnoQxE-cnoQbf-cnoPUJ-hDd9pK-8Ur4Ao-hQypAd-dyJY7t-5ecyP4-6KGLak-dWZ37F-5ecwut-cnoPMu-hDccwR-fqnW1W-hQptsN-hJ41VA-oNMXh5-uFFhgg/</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62</a:t>
            </a:fld>
            <a:endParaRPr lang="en-US"/>
          </a:p>
        </p:txBody>
      </p:sp>
    </p:spTree>
    <p:extLst>
      <p:ext uri="{BB962C8B-B14F-4D97-AF65-F5344CB8AC3E}">
        <p14:creationId xmlns:p14="http://schemas.microsoft.com/office/powerpoint/2010/main" val="36446039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http://www.silicosis.com/symptoms/index.php</a:t>
            </a:r>
          </a:p>
          <a:p>
            <a:r>
              <a:rPr lang="en-US" dirty="0" smtClean="0"/>
              <a:t>https://www.osha.gov/OshDoc/data_General_Facts/crystalline-factsheet.pdf</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64</a:t>
            </a:fld>
            <a:endParaRPr lang="en-US"/>
          </a:p>
        </p:txBody>
      </p:sp>
    </p:spTree>
    <p:extLst>
      <p:ext uri="{BB962C8B-B14F-4D97-AF65-F5344CB8AC3E}">
        <p14:creationId xmlns:p14="http://schemas.microsoft.com/office/powerpoint/2010/main" val="22718273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https://www.osha.gov/OshDoc/data_General_Facts/crystalline-factsheet.pdf</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65</a:t>
            </a:fld>
            <a:endParaRPr lang="en-US"/>
          </a:p>
        </p:txBody>
      </p:sp>
    </p:spTree>
    <p:extLst>
      <p:ext uri="{BB962C8B-B14F-4D97-AF65-F5344CB8AC3E}">
        <p14:creationId xmlns:p14="http://schemas.microsoft.com/office/powerpoint/2010/main" val="3003289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https://www.osha.gov/OshDoc/data_General_Facts/crystalline-factsheet.pdf</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66</a:t>
            </a:fld>
            <a:endParaRPr lang="en-US"/>
          </a:p>
        </p:txBody>
      </p:sp>
    </p:spTree>
    <p:extLst>
      <p:ext uri="{BB962C8B-B14F-4D97-AF65-F5344CB8AC3E}">
        <p14:creationId xmlns:p14="http://schemas.microsoft.com/office/powerpoint/2010/main" val="323103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http://www.cdc.gov/mmwr/preview/mmwrhtml/mm5402a2.htm</a:t>
            </a:r>
          </a:p>
          <a:p>
            <a:r>
              <a:rPr lang="en-US" dirty="0" smtClean="0"/>
              <a:t>http://www.carbonmonoxidekills.com/32/facts</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11</a:t>
            </a:fld>
            <a:endParaRPr lang="en-US"/>
          </a:p>
        </p:txBody>
      </p:sp>
    </p:spTree>
    <p:extLst>
      <p:ext uri="{BB962C8B-B14F-4D97-AF65-F5344CB8AC3E}">
        <p14:creationId xmlns:p14="http://schemas.microsoft.com/office/powerpoint/2010/main" val="35775597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https://www.osha.gov/OshDoc/data_General_Facts/crystalline-factsheet.pdf</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67</a:t>
            </a:fld>
            <a:endParaRPr lang="en-US"/>
          </a:p>
        </p:txBody>
      </p:sp>
    </p:spTree>
    <p:extLst>
      <p:ext uri="{BB962C8B-B14F-4D97-AF65-F5344CB8AC3E}">
        <p14:creationId xmlns:p14="http://schemas.microsoft.com/office/powerpoint/2010/main" val="11605120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https://www.osha.gov/OshDoc/data_General_Facts/crystalline-factsheet.pdf</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68</a:t>
            </a:fld>
            <a:endParaRPr lang="en-US"/>
          </a:p>
        </p:txBody>
      </p:sp>
    </p:spTree>
    <p:extLst>
      <p:ext uri="{BB962C8B-B14F-4D97-AF65-F5344CB8AC3E}">
        <p14:creationId xmlns:p14="http://schemas.microsoft.com/office/powerpoint/2010/main" val="33175192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https://www.osha.gov/OshDoc/data_General_Facts/crystalline-factsheet.pdf</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69</a:t>
            </a:fld>
            <a:endParaRPr lang="en-US"/>
          </a:p>
        </p:txBody>
      </p:sp>
    </p:spTree>
    <p:extLst>
      <p:ext uri="{BB962C8B-B14F-4D97-AF65-F5344CB8AC3E}">
        <p14:creationId xmlns:p14="http://schemas.microsoft.com/office/powerpoint/2010/main" val="38292178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https://www.osha.gov/OshDoc/data_General_Facts/crystalline-factsheet.pdf</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70</a:t>
            </a:fld>
            <a:endParaRPr lang="en-US"/>
          </a:p>
        </p:txBody>
      </p:sp>
    </p:spTree>
    <p:extLst>
      <p:ext uri="{BB962C8B-B14F-4D97-AF65-F5344CB8AC3E}">
        <p14:creationId xmlns:p14="http://schemas.microsoft.com/office/powerpoint/2010/main" val="33815196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https://www.osha.gov/OshDoc/data_General_Facts/carbonmonoxide-factsheet.pdf</a:t>
            </a:r>
          </a:p>
          <a:p>
            <a:r>
              <a:rPr lang="en-US" dirty="0" smtClean="0"/>
              <a:t>https://www.osha.gov/dts/hazardalerts/diesel_exhaust_hazard_alert.html</a:t>
            </a:r>
          </a:p>
          <a:p>
            <a:r>
              <a:rPr lang="en-US" dirty="0" smtClean="0"/>
              <a:t>https://www.osha.gov/OshDoc/data_General_Facts/carbonmonoxide-factsheet.pdf</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72</a:t>
            </a:fld>
            <a:endParaRPr lang="en-US"/>
          </a:p>
        </p:txBody>
      </p:sp>
    </p:spTree>
    <p:extLst>
      <p:ext uri="{BB962C8B-B14F-4D97-AF65-F5344CB8AC3E}">
        <p14:creationId xmlns:p14="http://schemas.microsoft.com/office/powerpoint/2010/main" val="23015777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Workers Rights</a:t>
            </a:r>
          </a:p>
          <a:p>
            <a:r>
              <a:rPr lang="en-US" baseline="0" dirty="0" smtClean="0"/>
              <a:t>http://www.osha.gov/Publications/osha3021.pdf </a:t>
            </a:r>
          </a:p>
        </p:txBody>
      </p:sp>
      <p:sp>
        <p:nvSpPr>
          <p:cNvPr id="4" name="Slide Number Placeholder 3"/>
          <p:cNvSpPr>
            <a:spLocks noGrp="1"/>
          </p:cNvSpPr>
          <p:nvPr>
            <p:ph type="sldNum" sz="quarter" idx="10"/>
          </p:nvPr>
        </p:nvSpPr>
        <p:spPr/>
        <p:txBody>
          <a:bodyPr/>
          <a:lstStyle/>
          <a:p>
            <a:fld id="{584F8542-2B95-4473-A5D6-F7A041C4FF65}"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7826801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Workers Rights</a:t>
            </a:r>
          </a:p>
          <a:p>
            <a:pPr eaLnBrk="1" hangingPunct="1">
              <a:spcBef>
                <a:spcPct val="0"/>
              </a:spcBef>
            </a:pPr>
            <a:r>
              <a:rPr lang="en-US" dirty="0" smtClean="0"/>
              <a:t>http://www.osha.gov/Publications/osha3021.pdf</a:t>
            </a:r>
          </a:p>
          <a:p>
            <a:pPr eaLnBrk="1" hangingPunct="1">
              <a:spcBef>
                <a:spcPct val="0"/>
              </a:spcBef>
            </a:pPr>
            <a:endParaRPr lang="en-US" dirty="0" smtClean="0"/>
          </a:p>
          <a:p>
            <a:pPr eaLnBrk="1" hangingPunct="1">
              <a:spcBef>
                <a:spcPct val="0"/>
              </a:spcBef>
            </a:pPr>
            <a:r>
              <a:rPr lang="en-US" dirty="0" smtClean="0"/>
              <a:t>The instructor will discuss employee rights and responsibilities with the participants.</a:t>
            </a:r>
          </a:p>
          <a:p>
            <a:pPr eaLnBrk="1" hangingPunct="1">
              <a:spcBef>
                <a:spcPct val="0"/>
              </a:spcBef>
            </a:pPr>
            <a:endParaRPr lang="en-US" dirty="0" smtClean="0"/>
          </a:p>
          <a:p>
            <a:pPr eaLnBrk="1" hangingPunct="1">
              <a:spcBef>
                <a:spcPct val="0"/>
              </a:spcBef>
            </a:pPr>
            <a:endParaRPr lang="en-US" dirty="0" smtClean="0"/>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29BA75D2-E637-4932-AAED-A4C58E62932C}" type="slidenum">
              <a:rPr lang="en-US" smtClean="0">
                <a:solidFill>
                  <a:srgbClr val="000000"/>
                </a:solidFill>
                <a:latin typeface="Calibri" pitchFamily="34" charset="0"/>
              </a:rPr>
              <a:pPr fontAlgn="base">
                <a:spcBef>
                  <a:spcPct val="0"/>
                </a:spcBef>
                <a:spcAft>
                  <a:spcPct val="0"/>
                </a:spcAft>
                <a:defRPr/>
              </a:pPr>
              <a:t>75</a:t>
            </a:fld>
            <a:endParaRPr lang="en-US" dirty="0" smtClean="0">
              <a:solidFill>
                <a:srgbClr val="000000"/>
              </a:solidFill>
              <a:latin typeface="Calibri" pitchFamily="34" charset="0"/>
            </a:endParaRPr>
          </a:p>
        </p:txBody>
      </p:sp>
    </p:spTree>
    <p:extLst>
      <p:ext uri="{BB962C8B-B14F-4D97-AF65-F5344CB8AC3E}">
        <p14:creationId xmlns:p14="http://schemas.microsoft.com/office/powerpoint/2010/main" val="41482540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information above was taken from the new 2 hour Intro to OSHA PPT, slide #10.</a:t>
            </a:r>
          </a:p>
          <a:p>
            <a:pPr eaLnBrk="1" hangingPunct="1">
              <a:spcBef>
                <a:spcPct val="0"/>
              </a:spcBef>
            </a:pPr>
            <a:endParaRPr lang="en-US" smtClean="0"/>
          </a:p>
          <a:p>
            <a:pPr eaLnBrk="1" hangingPunct="1">
              <a:spcBef>
                <a:spcPct val="0"/>
              </a:spcBef>
            </a:pPr>
            <a:r>
              <a:rPr lang="en-US" smtClean="0"/>
              <a:t>The instructor will discuss employee rights and responsibilities with the participants.</a:t>
            </a:r>
          </a:p>
          <a:p>
            <a:pPr eaLnBrk="1" hangingPunct="1">
              <a:spcBef>
                <a:spcPct val="0"/>
              </a:spcBef>
            </a:pPr>
            <a:endParaRPr lang="en-US" smtClean="0"/>
          </a:p>
          <a:p>
            <a:pPr eaLnBrk="1" hangingPunct="1">
              <a:spcBef>
                <a:spcPct val="0"/>
              </a:spcBef>
            </a:pPr>
            <a:endParaRPr lang="en-US" smtClean="0"/>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29BA75D2-E637-4932-AAED-A4C58E62932C}" type="slidenum">
              <a:rPr lang="en-US" smtClean="0">
                <a:solidFill>
                  <a:srgbClr val="000000"/>
                </a:solidFill>
                <a:latin typeface="Calibri" pitchFamily="34" charset="0"/>
              </a:rPr>
              <a:pPr fontAlgn="base">
                <a:spcBef>
                  <a:spcPct val="0"/>
                </a:spcBef>
                <a:spcAft>
                  <a:spcPct val="0"/>
                </a:spcAft>
                <a:defRPr/>
              </a:pPr>
              <a:t>76</a:t>
            </a:fld>
            <a:endParaRPr lang="en-US" smtClean="0">
              <a:solidFill>
                <a:srgbClr val="000000"/>
              </a:solidFill>
              <a:latin typeface="Calibri" pitchFamily="34" charset="0"/>
            </a:endParaRPr>
          </a:p>
        </p:txBody>
      </p:sp>
    </p:spTree>
    <p:extLst>
      <p:ext uri="{BB962C8B-B14F-4D97-AF65-F5344CB8AC3E}">
        <p14:creationId xmlns:p14="http://schemas.microsoft.com/office/powerpoint/2010/main" val="17416831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Workers Rights</a:t>
            </a:r>
          </a:p>
          <a:p>
            <a:r>
              <a:rPr lang="en-US" dirty="0" smtClean="0"/>
              <a:t>http://www.osha.gov/Publications/osha3021.pdf</a:t>
            </a:r>
          </a:p>
          <a:p>
            <a:endParaRPr lang="en-US" dirty="0"/>
          </a:p>
        </p:txBody>
      </p:sp>
      <p:sp>
        <p:nvSpPr>
          <p:cNvPr id="4" name="Slide Number Placeholder 3"/>
          <p:cNvSpPr>
            <a:spLocks noGrp="1"/>
          </p:cNvSpPr>
          <p:nvPr>
            <p:ph type="sldNum" sz="quarter" idx="10"/>
          </p:nvPr>
        </p:nvSpPr>
        <p:spPr/>
        <p:txBody>
          <a:bodyPr/>
          <a:lstStyle/>
          <a:p>
            <a:fld id="{9D479CFA-D824-448F-B2AE-29AE5C7A92A3}"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10914883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Workers Rights</a:t>
            </a:r>
          </a:p>
          <a:p>
            <a:pPr eaLnBrk="1" hangingPunct="1">
              <a:spcBef>
                <a:spcPct val="0"/>
              </a:spcBef>
            </a:pPr>
            <a:r>
              <a:rPr lang="en-US" dirty="0" smtClean="0"/>
              <a:t>http://www.osha.gov/Publications/osha3021.pdf</a:t>
            </a:r>
          </a:p>
          <a:p>
            <a:pPr eaLnBrk="1" hangingPunct="1">
              <a:spcBef>
                <a:spcPct val="0"/>
              </a:spcBef>
            </a:pPr>
            <a:endParaRPr lang="en-US" dirty="0" smtClean="0"/>
          </a:p>
          <a:p>
            <a:pPr eaLnBrk="1" hangingPunct="1">
              <a:spcBef>
                <a:spcPct val="0"/>
              </a:spcBef>
            </a:pPr>
            <a:r>
              <a:rPr lang="en-US" b="1" baseline="0" dirty="0" smtClean="0"/>
              <a:t>Incorporate into all 4 modules. 3-4 slides need to be added.</a:t>
            </a:r>
            <a:br>
              <a:rPr lang="en-US" b="1" baseline="0" dirty="0" smtClean="0"/>
            </a:br>
            <a:r>
              <a:rPr lang="en-US" b="1" baseline="0" dirty="0" smtClean="0"/>
              <a:t>Provide handouts to minimize amount of info on slides.</a:t>
            </a:r>
            <a:endParaRPr lang="en-US" b="1" dirty="0" smtClean="0"/>
          </a:p>
          <a:p>
            <a:pPr eaLnBrk="1" hangingPunct="1">
              <a:spcBef>
                <a:spcPct val="0"/>
              </a:spcBef>
            </a:pPr>
            <a:endParaRPr lang="en-US" dirty="0" smtClean="0"/>
          </a:p>
        </p:txBody>
      </p:sp>
      <p:sp>
        <p:nvSpPr>
          <p:cNvPr id="860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62A920DF-579C-4E3D-BF12-8135EF9D88E7}" type="slidenum">
              <a:rPr lang="en-US" smtClean="0">
                <a:solidFill>
                  <a:prstClr val="black"/>
                </a:solidFill>
                <a:latin typeface="Calibri" pitchFamily="34" charset="0"/>
              </a:rPr>
              <a:pPr fontAlgn="base">
                <a:spcBef>
                  <a:spcPct val="0"/>
                </a:spcBef>
                <a:spcAft>
                  <a:spcPct val="0"/>
                </a:spcAft>
                <a:defRPr/>
              </a:pPr>
              <a:t>78</a:t>
            </a:fld>
            <a:endParaRPr lang="en-US" dirty="0" smtClean="0">
              <a:solidFill>
                <a:prstClr val="black"/>
              </a:solidFill>
              <a:latin typeface="Calibri" pitchFamily="34" charset="0"/>
            </a:endParaRPr>
          </a:p>
        </p:txBody>
      </p:sp>
    </p:spTree>
    <p:extLst>
      <p:ext uri="{BB962C8B-B14F-4D97-AF65-F5344CB8AC3E}">
        <p14:creationId xmlns:p14="http://schemas.microsoft.com/office/powerpoint/2010/main" val="3328476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PowerPoint</a:t>
            </a:r>
            <a:r>
              <a:rPr lang="en-US" baseline="0" dirty="0" smtClean="0"/>
              <a:t> clipart</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12</a:t>
            </a:fld>
            <a:endParaRPr lang="en-US"/>
          </a:p>
        </p:txBody>
      </p:sp>
    </p:spTree>
    <p:extLst>
      <p:ext uri="{BB962C8B-B14F-4D97-AF65-F5344CB8AC3E}">
        <p14:creationId xmlns:p14="http://schemas.microsoft.com/office/powerpoint/2010/main" val="12090166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Whistleblower Protection Program</a:t>
            </a:r>
          </a:p>
          <a:p>
            <a:r>
              <a:rPr lang="en-US" dirty="0" smtClean="0"/>
              <a:t>http://www.whistleblowers.gov/ </a:t>
            </a:r>
            <a:endParaRPr lang="en-US" dirty="0"/>
          </a:p>
        </p:txBody>
      </p:sp>
      <p:sp>
        <p:nvSpPr>
          <p:cNvPr id="4" name="Slide Number Placeholder 3"/>
          <p:cNvSpPr>
            <a:spLocks noGrp="1"/>
          </p:cNvSpPr>
          <p:nvPr>
            <p:ph type="sldNum" sz="quarter" idx="10"/>
          </p:nvPr>
        </p:nvSpPr>
        <p:spPr/>
        <p:txBody>
          <a:bodyPr/>
          <a:lstStyle/>
          <a:p>
            <a:fld id="{584F8542-2B95-4473-A5D6-F7A041C4FF65}" type="slidenum">
              <a:rPr lang="en-US" smtClean="0"/>
              <a:t>79</a:t>
            </a:fld>
            <a:endParaRPr lang="en-US" dirty="0"/>
          </a:p>
        </p:txBody>
      </p:sp>
    </p:spTree>
    <p:extLst>
      <p:ext uri="{BB962C8B-B14F-4D97-AF65-F5344CB8AC3E}">
        <p14:creationId xmlns:p14="http://schemas.microsoft.com/office/powerpoint/2010/main" val="30232381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Whistleblower Protection Program</a:t>
            </a:r>
          </a:p>
          <a:p>
            <a:r>
              <a:rPr lang="en-US" dirty="0" smtClean="0"/>
              <a:t>http://www.whistleblowers.gov/ </a:t>
            </a:r>
          </a:p>
          <a:p>
            <a:endParaRPr lang="en-US" dirty="0"/>
          </a:p>
        </p:txBody>
      </p:sp>
      <p:sp>
        <p:nvSpPr>
          <p:cNvPr id="4" name="Slide Number Placeholder 3"/>
          <p:cNvSpPr>
            <a:spLocks noGrp="1"/>
          </p:cNvSpPr>
          <p:nvPr>
            <p:ph type="sldNum" sz="quarter" idx="10"/>
          </p:nvPr>
        </p:nvSpPr>
        <p:spPr/>
        <p:txBody>
          <a:bodyPr/>
          <a:lstStyle/>
          <a:p>
            <a:fld id="{584F8542-2B95-4473-A5D6-F7A041C4FF65}" type="slidenum">
              <a:rPr lang="en-US" smtClean="0"/>
              <a:t>80</a:t>
            </a:fld>
            <a:endParaRPr lang="en-US" dirty="0"/>
          </a:p>
        </p:txBody>
      </p:sp>
    </p:spTree>
    <p:extLst>
      <p:ext uri="{BB962C8B-B14F-4D97-AF65-F5344CB8AC3E}">
        <p14:creationId xmlns:p14="http://schemas.microsoft.com/office/powerpoint/2010/main" val="25136895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Whistleblower Protection Program</a:t>
            </a:r>
          </a:p>
          <a:p>
            <a:r>
              <a:rPr lang="en-US" dirty="0" smtClean="0"/>
              <a:t>http://www.whistleblowers.gov/ </a:t>
            </a:r>
          </a:p>
          <a:p>
            <a:endParaRPr lang="en-US" dirty="0"/>
          </a:p>
        </p:txBody>
      </p:sp>
      <p:sp>
        <p:nvSpPr>
          <p:cNvPr id="4" name="Slide Number Placeholder 3"/>
          <p:cNvSpPr>
            <a:spLocks noGrp="1"/>
          </p:cNvSpPr>
          <p:nvPr>
            <p:ph type="sldNum" sz="quarter" idx="10"/>
          </p:nvPr>
        </p:nvSpPr>
        <p:spPr/>
        <p:txBody>
          <a:bodyPr/>
          <a:lstStyle/>
          <a:p>
            <a:fld id="{584F8542-2B95-4473-A5D6-F7A041C4FF65}" type="slidenum">
              <a:rPr lang="en-US" smtClean="0"/>
              <a:t>81</a:t>
            </a:fld>
            <a:endParaRPr lang="en-US" dirty="0"/>
          </a:p>
        </p:txBody>
      </p:sp>
    </p:spTree>
    <p:extLst>
      <p:ext uri="{BB962C8B-B14F-4D97-AF65-F5344CB8AC3E}">
        <p14:creationId xmlns:p14="http://schemas.microsoft.com/office/powerpoint/2010/main" val="37593632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Information above was taken from the new 2 hour Intro to OSHA PPT, slide #40.</a:t>
            </a:r>
          </a:p>
          <a:p>
            <a:pPr eaLnBrk="1" hangingPunct="1">
              <a:spcBef>
                <a:spcPct val="0"/>
              </a:spcBef>
            </a:pPr>
            <a:endParaRPr lang="en-US" dirty="0" smtClean="0"/>
          </a:p>
          <a:p>
            <a:pPr eaLnBrk="1" hangingPunct="1">
              <a:spcBef>
                <a:spcPct val="0"/>
              </a:spcBef>
            </a:pPr>
            <a:r>
              <a:rPr lang="en-US" dirty="0" smtClean="0"/>
              <a:t>The instructor will discuss employee rights and responsibilities with the participants.</a:t>
            </a:r>
          </a:p>
          <a:p>
            <a:pPr eaLnBrk="1" hangingPunct="1">
              <a:spcBef>
                <a:spcPct val="0"/>
              </a:spcBef>
            </a:pPr>
            <a:endParaRPr 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5E02162B-EE0C-4EC3-BAD4-BF4CFF068150}" type="slidenum">
              <a:rPr lang="en-US" smtClean="0">
                <a:solidFill>
                  <a:srgbClr val="000000"/>
                </a:solidFill>
                <a:latin typeface="Calibri" pitchFamily="34" charset="0"/>
              </a:rPr>
              <a:pPr fontAlgn="base">
                <a:spcBef>
                  <a:spcPct val="0"/>
                </a:spcBef>
                <a:spcAft>
                  <a:spcPct val="0"/>
                </a:spcAft>
                <a:defRPr/>
              </a:pPr>
              <a:t>82</a:t>
            </a:fld>
            <a:endParaRPr lang="en-US" dirty="0" smtClean="0">
              <a:solidFill>
                <a:srgbClr val="000000"/>
              </a:solidFill>
              <a:latin typeface="Calibri" pitchFamily="34" charset="0"/>
            </a:endParaRPr>
          </a:p>
        </p:txBody>
      </p:sp>
    </p:spTree>
    <p:extLst>
      <p:ext uri="{BB962C8B-B14F-4D97-AF65-F5344CB8AC3E}">
        <p14:creationId xmlns:p14="http://schemas.microsoft.com/office/powerpoint/2010/main" val="914701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smtClean="0"/>
          </a:p>
          <a:p>
            <a:r>
              <a:rPr lang="en-US" dirty="0" smtClean="0"/>
              <a:t>PowerPoint clipart</a:t>
            </a:r>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13</a:t>
            </a:fld>
            <a:endParaRPr lang="en-US"/>
          </a:p>
        </p:txBody>
      </p:sp>
    </p:spTree>
    <p:extLst>
      <p:ext uri="{BB962C8B-B14F-4D97-AF65-F5344CB8AC3E}">
        <p14:creationId xmlns:p14="http://schemas.microsoft.com/office/powerpoint/2010/main" val="2273968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PowerPoint</a:t>
            </a:r>
            <a:r>
              <a:rPr lang="en-US" baseline="0" dirty="0" smtClean="0"/>
              <a:t> clipart</a:t>
            </a:r>
            <a:endParaRPr lang="en-US" dirty="0" smtClean="0"/>
          </a:p>
          <a:p>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14</a:t>
            </a:fld>
            <a:endParaRPr lang="en-US"/>
          </a:p>
        </p:txBody>
      </p:sp>
    </p:spTree>
    <p:extLst>
      <p:ext uri="{BB962C8B-B14F-4D97-AF65-F5344CB8AC3E}">
        <p14:creationId xmlns:p14="http://schemas.microsoft.com/office/powerpoint/2010/main" val="2255302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PowerPoint</a:t>
            </a:r>
            <a:r>
              <a:rPr lang="en-US" baseline="0" dirty="0" smtClean="0"/>
              <a:t> clipart</a:t>
            </a:r>
            <a:endParaRPr lang="en-US" dirty="0" smtClean="0"/>
          </a:p>
          <a:p>
            <a:endParaRPr lang="en-US" dirty="0"/>
          </a:p>
        </p:txBody>
      </p:sp>
      <p:sp>
        <p:nvSpPr>
          <p:cNvPr id="4" name="Slide Number Placeholder 3"/>
          <p:cNvSpPr>
            <a:spLocks noGrp="1"/>
          </p:cNvSpPr>
          <p:nvPr>
            <p:ph type="sldNum" sz="quarter" idx="10"/>
          </p:nvPr>
        </p:nvSpPr>
        <p:spPr/>
        <p:txBody>
          <a:bodyPr/>
          <a:lstStyle/>
          <a:p>
            <a:fld id="{8ECA203E-1313-4106-93D6-628B24E801AF}" type="slidenum">
              <a:rPr lang="en-US" smtClean="0"/>
              <a:t>15</a:t>
            </a:fld>
            <a:endParaRPr lang="en-US"/>
          </a:p>
        </p:txBody>
      </p:sp>
    </p:spTree>
    <p:extLst>
      <p:ext uri="{BB962C8B-B14F-4D97-AF65-F5344CB8AC3E}">
        <p14:creationId xmlns:p14="http://schemas.microsoft.com/office/powerpoint/2010/main" val="3156667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7076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247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95200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6901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637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2754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022462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235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543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0339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4177806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429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954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2989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46726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6578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6/11/2018</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5739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osha.gov/dts/vtools/construction/carbonmonoxide_fnl_eng_web.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oMduqVTFkBQ"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osha.gov/Publications/osha3021.pdf"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1960775"/>
            <a:ext cx="5826719" cy="2090061"/>
          </a:xfrm>
        </p:spPr>
        <p:txBody>
          <a:bodyPr/>
          <a:lstStyle/>
          <a:p>
            <a:r>
              <a:rPr lang="en-US" sz="4000" dirty="0" smtClean="0">
                <a:solidFill>
                  <a:schemeClr val="accent2">
                    <a:lumMod val="75000"/>
                  </a:schemeClr>
                </a:solidFill>
              </a:rPr>
              <a:t>Dangers of</a:t>
            </a:r>
            <a:br>
              <a:rPr lang="en-US" sz="4000" dirty="0" smtClean="0">
                <a:solidFill>
                  <a:schemeClr val="accent2">
                    <a:lumMod val="75000"/>
                  </a:schemeClr>
                </a:solidFill>
              </a:rPr>
            </a:br>
            <a:r>
              <a:rPr lang="en-US" sz="4000" dirty="0" smtClean="0">
                <a:solidFill>
                  <a:schemeClr val="accent2">
                    <a:lumMod val="75000"/>
                  </a:schemeClr>
                </a:solidFill>
              </a:rPr>
              <a:t>Carbon Monoxide (CO) and Inhalation Hazards </a:t>
            </a:r>
            <a:endParaRPr lang="en-US" sz="4000" dirty="0">
              <a:solidFill>
                <a:schemeClr val="accent2">
                  <a:lumMod val="75000"/>
                </a:schemeClr>
              </a:solidFill>
            </a:endParaRPr>
          </a:p>
        </p:txBody>
      </p:sp>
      <p:sp>
        <p:nvSpPr>
          <p:cNvPr id="3" name="Subtitle 2"/>
          <p:cNvSpPr>
            <a:spLocks noGrp="1"/>
          </p:cNvSpPr>
          <p:nvPr>
            <p:ph type="subTitle" idx="1"/>
          </p:nvPr>
        </p:nvSpPr>
        <p:spPr>
          <a:xfrm>
            <a:off x="1130595" y="4050834"/>
            <a:ext cx="5826719" cy="1548688"/>
          </a:xfrm>
        </p:spPr>
        <p:txBody>
          <a:bodyPr>
            <a:normAutofit fontScale="92500" lnSpcReduction="10000"/>
          </a:bodyPr>
          <a:lstStyle/>
          <a:p>
            <a:r>
              <a:rPr lang="en-US" sz="1700" dirty="0" smtClean="0">
                <a:solidFill>
                  <a:schemeClr val="tx1"/>
                </a:solidFill>
              </a:rPr>
              <a:t>This material was produced under a grant (SH-27666-SH5)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endParaRPr lang="en-US" dirty="0"/>
          </a:p>
        </p:txBody>
      </p:sp>
    </p:spTree>
    <p:extLst>
      <p:ext uri="{BB962C8B-B14F-4D97-AF65-F5344CB8AC3E}">
        <p14:creationId xmlns:p14="http://schemas.microsoft.com/office/powerpoint/2010/main" val="720221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314450"/>
            <a:ext cx="6447501" cy="666947"/>
          </a:xfrm>
        </p:spPr>
        <p:txBody>
          <a:bodyPr>
            <a:normAutofit/>
          </a:bodyPr>
          <a:lstStyle/>
          <a:p>
            <a:r>
              <a:rPr lang="en-US" sz="3000" dirty="0">
                <a:solidFill>
                  <a:schemeClr val="accent2">
                    <a:lumMod val="75000"/>
                  </a:schemeClr>
                </a:solidFill>
              </a:rPr>
              <a:t>What is Carbon </a:t>
            </a:r>
            <a:r>
              <a:rPr lang="en-US" sz="3000" dirty="0" smtClean="0">
                <a:solidFill>
                  <a:schemeClr val="accent2">
                    <a:lumMod val="75000"/>
                  </a:schemeClr>
                </a:solidFill>
              </a:rPr>
              <a:t>Monoxide</a:t>
            </a:r>
            <a:r>
              <a:rPr lang="en-US" sz="3000" dirty="0" smtClean="0">
                <a:solidFill>
                  <a:schemeClr val="accent2">
                    <a:lumMod val="75000"/>
                  </a:schemeClr>
                </a:solidFill>
              </a:rPr>
              <a:t>? </a:t>
            </a:r>
            <a:endParaRPr lang="en-US" sz="3000" dirty="0">
              <a:solidFill>
                <a:schemeClr val="accent2">
                  <a:lumMod val="75000"/>
                </a:schemeClr>
              </a:solidFill>
            </a:endParaRPr>
          </a:p>
        </p:txBody>
      </p:sp>
      <p:sp>
        <p:nvSpPr>
          <p:cNvPr id="3" name="Content Placeholder 2"/>
          <p:cNvSpPr>
            <a:spLocks noGrp="1"/>
          </p:cNvSpPr>
          <p:nvPr>
            <p:ph idx="1"/>
          </p:nvPr>
        </p:nvSpPr>
        <p:spPr>
          <a:xfrm>
            <a:off x="508001" y="2080377"/>
            <a:ext cx="6447501" cy="3669973"/>
          </a:xfrm>
        </p:spPr>
        <p:txBody>
          <a:bodyPr>
            <a:normAutofit/>
          </a:bodyPr>
          <a:lstStyle/>
          <a:p>
            <a:r>
              <a:rPr lang="en-US" sz="2400" dirty="0"/>
              <a:t>Where does it come from?</a:t>
            </a:r>
          </a:p>
          <a:p>
            <a:pPr lvl="1">
              <a:buFont typeface="Wingdings" panose="05000000000000000000" pitchFamily="2" charset="2"/>
              <a:buChar char="v"/>
            </a:pPr>
            <a:r>
              <a:rPr lang="en-US" sz="1800" dirty="0"/>
              <a:t>CO is a common industrial hazard resulting from the incomplete combustion of natural gas or any material containing carbon such as gasoline, kerosene, oil, propane, coal, or wood.</a:t>
            </a:r>
          </a:p>
          <a:p>
            <a:pPr lvl="1">
              <a:buFont typeface="Wingdings" panose="05000000000000000000" pitchFamily="2" charset="2"/>
              <a:buChar char="v"/>
            </a:pPr>
            <a:r>
              <a:rPr lang="en-US" sz="1800" dirty="0"/>
              <a:t>Combustion with insufficient oxygen to complete the process will result in the production Carbon Monoxide</a:t>
            </a:r>
            <a:r>
              <a:rPr lang="en-US" sz="1800" dirty="0" smtClean="0"/>
              <a:t>.</a:t>
            </a:r>
          </a:p>
          <a:p>
            <a:pPr>
              <a:buFont typeface="Wingdings" panose="05000000000000000000" pitchFamily="2" charset="2"/>
              <a:buChar char="v"/>
            </a:pPr>
            <a:r>
              <a:rPr lang="en-US" sz="2400" b="1" dirty="0" smtClean="0"/>
              <a:t>What is the most common source of CO in the workplace?</a:t>
            </a:r>
            <a:endParaRPr lang="en-US" sz="2400" b="1" dirty="0"/>
          </a:p>
        </p:txBody>
      </p:sp>
    </p:spTree>
    <p:extLst>
      <p:ext uri="{BB962C8B-B14F-4D97-AF65-F5344CB8AC3E}">
        <p14:creationId xmlns:p14="http://schemas.microsoft.com/office/powerpoint/2010/main" val="1123104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2">
                    <a:lumMod val="75000"/>
                  </a:schemeClr>
                </a:solidFill>
              </a:rPr>
              <a:t>Discuss the statistics of CO poisonings as they relate to construction</a:t>
            </a:r>
            <a:r>
              <a:rPr lang="en-US" sz="2800" dirty="0" smtClean="0">
                <a:solidFill>
                  <a:schemeClr val="accent2">
                    <a:lumMod val="75000"/>
                  </a:schemeClr>
                </a:solidFill>
              </a:rPr>
              <a:t>.</a:t>
            </a:r>
            <a:endParaRPr lang="en-US" sz="2800" dirty="0">
              <a:solidFill>
                <a:schemeClr val="accent2">
                  <a:lumMod val="75000"/>
                </a:schemeClr>
              </a:solidFill>
            </a:endParaRPr>
          </a:p>
        </p:txBody>
      </p:sp>
      <p:sp>
        <p:nvSpPr>
          <p:cNvPr id="3" name="Content Placeholder 2"/>
          <p:cNvSpPr>
            <a:spLocks noGrp="1"/>
          </p:cNvSpPr>
          <p:nvPr>
            <p:ph idx="1"/>
          </p:nvPr>
        </p:nvSpPr>
        <p:spPr>
          <a:xfrm>
            <a:off x="609599" y="1930400"/>
            <a:ext cx="6620760" cy="4110963"/>
          </a:xfrm>
        </p:spPr>
        <p:txBody>
          <a:bodyPr/>
          <a:lstStyle/>
          <a:p>
            <a:r>
              <a:rPr lang="en-US" sz="2000" dirty="0" smtClean="0">
                <a:solidFill>
                  <a:schemeClr val="tx1"/>
                </a:solidFill>
              </a:rPr>
              <a:t>According </a:t>
            </a:r>
            <a:r>
              <a:rPr lang="en-US" sz="2000" dirty="0">
                <a:solidFill>
                  <a:schemeClr val="tx1"/>
                </a:solidFill>
              </a:rPr>
              <a:t>to the Centers for Disease Control and </a:t>
            </a:r>
            <a:r>
              <a:rPr lang="en-US" sz="2000" dirty="0" smtClean="0">
                <a:solidFill>
                  <a:schemeClr val="tx1"/>
                </a:solidFill>
              </a:rPr>
              <a:t>Prevention, more </a:t>
            </a:r>
            <a:r>
              <a:rPr lang="en-US" sz="2000" dirty="0">
                <a:solidFill>
                  <a:schemeClr val="tx1"/>
                </a:solidFill>
              </a:rPr>
              <a:t>than 400 </a:t>
            </a:r>
            <a:r>
              <a:rPr lang="en-US" sz="2000" dirty="0" smtClean="0">
                <a:solidFill>
                  <a:schemeClr val="tx1"/>
                </a:solidFill>
              </a:rPr>
              <a:t>workers every year die from unintentional carbon monoxide poisoning.</a:t>
            </a:r>
            <a:endParaRPr lang="en-US" sz="2000" dirty="0">
              <a:solidFill>
                <a:schemeClr val="tx1"/>
              </a:solidFill>
            </a:endParaRPr>
          </a:p>
          <a:p>
            <a:r>
              <a:rPr lang="en-US" sz="2000" dirty="0">
                <a:solidFill>
                  <a:schemeClr val="tx1"/>
                </a:solidFill>
              </a:rPr>
              <a:t>More than 20,000 visit the emergency room.</a:t>
            </a:r>
          </a:p>
          <a:p>
            <a:r>
              <a:rPr lang="en-US" sz="2000" dirty="0">
                <a:solidFill>
                  <a:schemeClr val="tx1"/>
                </a:solidFill>
              </a:rPr>
              <a:t>More than 4,000 others are hospitalized.</a:t>
            </a:r>
          </a:p>
          <a:p>
            <a:r>
              <a:rPr lang="en-US" sz="2000" dirty="0">
                <a:solidFill>
                  <a:schemeClr val="tx1"/>
                </a:solidFill>
              </a:rPr>
              <a:t>During 1999--2004, CO poisoning was listed as a contributing cause of death on 16,447 death certificates in the United States.</a:t>
            </a:r>
          </a:p>
          <a:p>
            <a:pPr marL="0" indent="0">
              <a:buNone/>
            </a:pPr>
            <a:endParaRPr lang="en-US" dirty="0"/>
          </a:p>
        </p:txBody>
      </p:sp>
    </p:spTree>
    <p:extLst>
      <p:ext uri="{BB962C8B-B14F-4D97-AF65-F5344CB8AC3E}">
        <p14:creationId xmlns:p14="http://schemas.microsoft.com/office/powerpoint/2010/main" val="4264886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378162"/>
            <a:ext cx="3635631" cy="852049"/>
          </a:xfrm>
        </p:spPr>
        <p:txBody>
          <a:bodyPr>
            <a:normAutofit/>
          </a:bodyPr>
          <a:lstStyle/>
          <a:p>
            <a:r>
              <a:rPr lang="en-US" dirty="0" smtClean="0">
                <a:solidFill>
                  <a:srgbClr val="54A021">
                    <a:lumMod val="75000"/>
                  </a:srgbClr>
                </a:solidFill>
              </a:rPr>
              <a:t>Discuss and Illustrate </a:t>
            </a:r>
            <a:r>
              <a:rPr lang="en-US" dirty="0">
                <a:solidFill>
                  <a:srgbClr val="54A021">
                    <a:lumMod val="75000"/>
                  </a:srgbClr>
                </a:solidFill>
              </a:rPr>
              <a:t>Respiratory System Anatomy.</a:t>
            </a:r>
            <a:endParaRPr lang="en-US" dirty="0"/>
          </a:p>
        </p:txBody>
      </p:sp>
      <p:pic>
        <p:nvPicPr>
          <p:cNvPr id="5" name="Content Placeholder 4" title="Diagram - The Respiratory System"/>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1875" y="1230211"/>
            <a:ext cx="3386138" cy="4379913"/>
          </a:xfrm>
        </p:spPr>
      </p:pic>
      <p:sp>
        <p:nvSpPr>
          <p:cNvPr id="4" name="Text Placeholder 3"/>
          <p:cNvSpPr>
            <a:spLocks noGrp="1"/>
          </p:cNvSpPr>
          <p:nvPr>
            <p:ph type="body" sz="half" idx="2"/>
          </p:nvPr>
        </p:nvSpPr>
        <p:spPr>
          <a:xfrm>
            <a:off x="508001" y="1608570"/>
            <a:ext cx="2890896" cy="4042588"/>
          </a:xfrm>
        </p:spPr>
        <p:txBody>
          <a:bodyPr>
            <a:normAutofit/>
          </a:bodyPr>
          <a:lstStyle/>
          <a:p>
            <a:pPr marL="342900" indent="-342900">
              <a:buFont typeface="+mj-lt"/>
              <a:buAutoNum type="arabicPeriod"/>
            </a:pPr>
            <a:r>
              <a:rPr lang="en-US" sz="1800" dirty="0" err="1" smtClean="0"/>
              <a:t>Naso</a:t>
            </a:r>
            <a:r>
              <a:rPr lang="en-US" sz="1800" dirty="0" smtClean="0"/>
              <a:t>/Oro pharynx</a:t>
            </a:r>
          </a:p>
          <a:p>
            <a:pPr marL="342900" indent="-342900">
              <a:buFont typeface="+mj-lt"/>
              <a:buAutoNum type="arabicPeriod"/>
            </a:pPr>
            <a:r>
              <a:rPr lang="en-US" sz="1800" dirty="0" smtClean="0"/>
              <a:t>Pharynx</a:t>
            </a:r>
          </a:p>
          <a:p>
            <a:pPr marL="342900" indent="-342900">
              <a:buFont typeface="+mj-lt"/>
              <a:buAutoNum type="arabicPeriod"/>
            </a:pPr>
            <a:r>
              <a:rPr lang="en-US" sz="1800" dirty="0" smtClean="0"/>
              <a:t>Epiglottis</a:t>
            </a:r>
          </a:p>
          <a:p>
            <a:pPr marL="342900" indent="-342900">
              <a:buFont typeface="+mj-lt"/>
              <a:buAutoNum type="arabicPeriod"/>
            </a:pPr>
            <a:r>
              <a:rPr lang="en-US" sz="1800" dirty="0" smtClean="0"/>
              <a:t>Larynx</a:t>
            </a:r>
          </a:p>
          <a:p>
            <a:pPr marL="342900" indent="-342900">
              <a:buFont typeface="+mj-lt"/>
              <a:buAutoNum type="arabicPeriod"/>
            </a:pPr>
            <a:r>
              <a:rPr lang="en-US" sz="1800" dirty="0" smtClean="0"/>
              <a:t>Vocal cords</a:t>
            </a:r>
          </a:p>
          <a:p>
            <a:pPr marL="342900" indent="-342900">
              <a:buFont typeface="+mj-lt"/>
              <a:buAutoNum type="arabicPeriod"/>
            </a:pPr>
            <a:r>
              <a:rPr lang="en-US" sz="1800" dirty="0" smtClean="0"/>
              <a:t>Trachea</a:t>
            </a:r>
          </a:p>
          <a:p>
            <a:pPr marL="685800" lvl="1" indent="-342900">
              <a:buFont typeface="Arial" panose="020B0604020202020204" pitchFamily="34" charset="0"/>
              <a:buChar char="•"/>
            </a:pPr>
            <a:r>
              <a:rPr lang="en-US" sz="1450" dirty="0" smtClean="0"/>
              <a:t>Esophagus</a:t>
            </a:r>
          </a:p>
          <a:p>
            <a:pPr marL="342900" indent="-342900">
              <a:buFont typeface="+mj-lt"/>
              <a:buAutoNum type="arabicPeriod"/>
            </a:pPr>
            <a:r>
              <a:rPr lang="en-US" sz="1800" dirty="0"/>
              <a:t>Carina</a:t>
            </a:r>
          </a:p>
          <a:p>
            <a:pPr marL="342900" indent="-342900">
              <a:buFont typeface="+mj-lt"/>
              <a:buAutoNum type="arabicPeriod"/>
            </a:pPr>
            <a:r>
              <a:rPr lang="en-US" sz="1800" dirty="0" smtClean="0"/>
              <a:t>L&amp;R Bronchi</a:t>
            </a:r>
          </a:p>
          <a:p>
            <a:pPr marL="342900" indent="-342900">
              <a:buFont typeface="+mj-lt"/>
              <a:buAutoNum type="arabicPeriod"/>
            </a:pPr>
            <a:r>
              <a:rPr lang="en-US" sz="1800" dirty="0" smtClean="0"/>
              <a:t>Cilia</a:t>
            </a:r>
          </a:p>
          <a:p>
            <a:pPr marL="342900" indent="-342900">
              <a:buFont typeface="+mj-lt"/>
              <a:buAutoNum type="arabicPeriod"/>
            </a:pPr>
            <a:endParaRPr lang="en-US" dirty="0"/>
          </a:p>
        </p:txBody>
      </p:sp>
      <p:sp>
        <p:nvSpPr>
          <p:cNvPr id="3" name="TextBox 2"/>
          <p:cNvSpPr txBox="1"/>
          <p:nvPr/>
        </p:nvSpPr>
        <p:spPr>
          <a:xfrm>
            <a:off x="508001" y="5752187"/>
            <a:ext cx="6319782" cy="861774"/>
          </a:xfrm>
          <a:prstGeom prst="rect">
            <a:avLst/>
          </a:prstGeom>
          <a:noFill/>
        </p:spPr>
        <p:txBody>
          <a:bodyPr wrap="square" rtlCol="0">
            <a:spAutoFit/>
          </a:bodyPr>
          <a:lstStyle/>
          <a:p>
            <a:r>
              <a:rPr lang="en-US" sz="1600" dirty="0" smtClean="0"/>
              <a:t>Cilia </a:t>
            </a:r>
            <a:r>
              <a:rPr lang="en-US" sz="1600" dirty="0"/>
              <a:t>in the lungs catch potentially harmful particulates from the air and use a sweeping motion to </a:t>
            </a:r>
            <a:r>
              <a:rPr lang="en-US" sz="1600" dirty="0" smtClean="0"/>
              <a:t>push it </a:t>
            </a:r>
            <a:r>
              <a:rPr lang="en-US" sz="1600" dirty="0"/>
              <a:t>out of the </a:t>
            </a:r>
            <a:r>
              <a:rPr lang="en-US" sz="1600" dirty="0" smtClean="0"/>
              <a:t>lungs.</a:t>
            </a:r>
          </a:p>
          <a:p>
            <a:r>
              <a:rPr lang="en-US" sz="1600" dirty="0" smtClean="0"/>
              <a:t>Phlegm then coughs it </a:t>
            </a:r>
            <a:r>
              <a:rPr lang="en-US" sz="1600" dirty="0"/>
              <a:t>up.</a:t>
            </a:r>
            <a:r>
              <a:rPr lang="en-US" dirty="0"/>
              <a:t> </a:t>
            </a:r>
          </a:p>
        </p:txBody>
      </p:sp>
    </p:spTree>
    <p:extLst>
      <p:ext uri="{BB962C8B-B14F-4D97-AF65-F5344CB8AC3E}">
        <p14:creationId xmlns:p14="http://schemas.microsoft.com/office/powerpoint/2010/main" val="3791863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14023"/>
            <a:ext cx="4289911" cy="853457"/>
          </a:xfrm>
        </p:spPr>
        <p:txBody>
          <a:bodyPr>
            <a:noAutofit/>
          </a:bodyPr>
          <a:lstStyle/>
          <a:p>
            <a:r>
              <a:rPr lang="en-US" sz="2400" dirty="0" smtClean="0">
                <a:solidFill>
                  <a:schemeClr val="accent2">
                    <a:lumMod val="75000"/>
                  </a:schemeClr>
                </a:solidFill>
              </a:rPr>
              <a:t>Discuss and Illustrate </a:t>
            </a:r>
            <a:r>
              <a:rPr lang="en-US" sz="2400" dirty="0" smtClean="0">
                <a:solidFill>
                  <a:schemeClr val="accent2">
                    <a:lumMod val="75000"/>
                  </a:schemeClr>
                </a:solidFill>
              </a:rPr>
              <a:t> Respiratory </a:t>
            </a:r>
            <a:r>
              <a:rPr lang="en-US" sz="2400" dirty="0">
                <a:solidFill>
                  <a:schemeClr val="accent2">
                    <a:lumMod val="75000"/>
                  </a:schemeClr>
                </a:solidFill>
              </a:rPr>
              <a:t>System </a:t>
            </a:r>
            <a:r>
              <a:rPr lang="en-US" sz="2400" dirty="0" smtClean="0">
                <a:solidFill>
                  <a:schemeClr val="accent2">
                    <a:lumMod val="75000"/>
                  </a:schemeClr>
                </a:solidFill>
              </a:rPr>
              <a:t>Anatomy.</a:t>
            </a:r>
            <a:endParaRPr lang="en-US" sz="2400" dirty="0">
              <a:solidFill>
                <a:schemeClr val="accent2">
                  <a:lumMod val="75000"/>
                </a:schemeClr>
              </a:solidFill>
            </a:endParaRPr>
          </a:p>
        </p:txBody>
      </p:sp>
      <p:pic>
        <p:nvPicPr>
          <p:cNvPr id="12" name="Content Placeholder 11" title="Diagram  - Respiratory System Anatom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7468" y="1367480"/>
            <a:ext cx="4326904" cy="4128880"/>
          </a:xfrm>
        </p:spPr>
      </p:pic>
      <p:sp>
        <p:nvSpPr>
          <p:cNvPr id="4" name="Text Placeholder 3"/>
          <p:cNvSpPr>
            <a:spLocks noGrp="1"/>
          </p:cNvSpPr>
          <p:nvPr>
            <p:ph type="body" sz="half" idx="2"/>
          </p:nvPr>
        </p:nvSpPr>
        <p:spPr>
          <a:xfrm>
            <a:off x="508000" y="1974304"/>
            <a:ext cx="2890896" cy="3959234"/>
          </a:xfrm>
        </p:spPr>
        <p:txBody>
          <a:bodyPr/>
          <a:lstStyle/>
          <a:p>
            <a:pPr marL="342900" indent="-342900">
              <a:buFont typeface="+mj-lt"/>
              <a:buAutoNum type="arabicPeriod"/>
            </a:pPr>
            <a:endParaRPr lang="en-US" dirty="0" smtClean="0"/>
          </a:p>
          <a:p>
            <a:pPr marL="342900" indent="-342900">
              <a:buFont typeface="+mj-lt"/>
              <a:buAutoNum type="arabicPeriod"/>
            </a:pPr>
            <a:r>
              <a:rPr lang="en-US" sz="1800" dirty="0" smtClean="0"/>
              <a:t>Cilia</a:t>
            </a:r>
          </a:p>
          <a:p>
            <a:pPr marL="342900" indent="-342900">
              <a:buFont typeface="+mj-lt"/>
              <a:buAutoNum type="arabicPeriod"/>
            </a:pPr>
            <a:r>
              <a:rPr lang="en-US" sz="1800" dirty="0" smtClean="0"/>
              <a:t>Bronchioles</a:t>
            </a:r>
          </a:p>
          <a:p>
            <a:pPr marL="342900" indent="-342900">
              <a:buFont typeface="+mj-lt"/>
              <a:buAutoNum type="arabicPeriod"/>
            </a:pPr>
            <a:r>
              <a:rPr lang="en-US" sz="1800" dirty="0" smtClean="0"/>
              <a:t>Alveolar Sac</a:t>
            </a:r>
          </a:p>
          <a:p>
            <a:pPr marL="342900" indent="-342900">
              <a:buFont typeface="+mj-lt"/>
              <a:buAutoNum type="arabicPeriod"/>
            </a:pPr>
            <a:r>
              <a:rPr lang="en-US" sz="1800" dirty="0" smtClean="0"/>
              <a:t>Capillaries</a:t>
            </a:r>
          </a:p>
          <a:p>
            <a:pPr marL="342900" indent="-342900">
              <a:buFont typeface="+mj-lt"/>
              <a:buAutoNum type="arabicPeriod"/>
            </a:pPr>
            <a:r>
              <a:rPr lang="en-US" sz="1800" dirty="0" smtClean="0"/>
              <a:t>Alveoli</a:t>
            </a:r>
          </a:p>
          <a:p>
            <a:pPr marL="342900" indent="-342900">
              <a:buFont typeface="+mj-lt"/>
              <a:buAutoNum type="arabicPeriod"/>
            </a:pPr>
            <a:endParaRPr lang="en-US" sz="1800" dirty="0" smtClean="0"/>
          </a:p>
          <a:p>
            <a:pPr marL="342900" indent="-342900">
              <a:buFont typeface="+mj-lt"/>
              <a:buAutoNum type="arabicPeriod"/>
            </a:pPr>
            <a:endParaRPr lang="en-US" sz="1800" dirty="0" smtClean="0"/>
          </a:p>
          <a:p>
            <a:pPr marL="342900" indent="-342900">
              <a:buFont typeface="+mj-lt"/>
              <a:buAutoNum type="arabicPeriod"/>
            </a:pPr>
            <a:endParaRPr lang="en-US" dirty="0"/>
          </a:p>
        </p:txBody>
      </p:sp>
    </p:spTree>
    <p:extLst>
      <p:ext uri="{BB962C8B-B14F-4D97-AF65-F5344CB8AC3E}">
        <p14:creationId xmlns:p14="http://schemas.microsoft.com/office/powerpoint/2010/main" val="149832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429221"/>
            <a:ext cx="6109616" cy="805973"/>
          </a:xfrm>
        </p:spPr>
        <p:txBody>
          <a:bodyPr>
            <a:noAutofit/>
          </a:bodyPr>
          <a:lstStyle/>
          <a:p>
            <a:r>
              <a:rPr lang="en-US" sz="2400" dirty="0">
                <a:solidFill>
                  <a:schemeClr val="accent2">
                    <a:lumMod val="75000"/>
                  </a:schemeClr>
                </a:solidFill>
              </a:rPr>
              <a:t>Describe the effects of CO on the </a:t>
            </a:r>
            <a:r>
              <a:rPr lang="en-US" sz="2400" dirty="0" smtClean="0">
                <a:solidFill>
                  <a:schemeClr val="accent2">
                    <a:lumMod val="75000"/>
                  </a:schemeClr>
                </a:solidFill>
              </a:rPr>
              <a:t>blood.</a:t>
            </a:r>
            <a:endParaRPr lang="en-US" sz="2400" dirty="0">
              <a:solidFill>
                <a:schemeClr val="accent2">
                  <a:lumMod val="75000"/>
                </a:schemeClr>
              </a:solidFill>
            </a:endParaRPr>
          </a:p>
        </p:txBody>
      </p:sp>
      <p:pic>
        <p:nvPicPr>
          <p:cNvPr id="8" name="Content Placeholder 7" title="Blood Dro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18192" y="2054710"/>
            <a:ext cx="1861863" cy="2823679"/>
          </a:xfrm>
        </p:spPr>
      </p:pic>
      <p:sp>
        <p:nvSpPr>
          <p:cNvPr id="9" name="Text Placeholder 8"/>
          <p:cNvSpPr>
            <a:spLocks noGrp="1"/>
          </p:cNvSpPr>
          <p:nvPr>
            <p:ph type="body" sz="half" idx="2"/>
          </p:nvPr>
        </p:nvSpPr>
        <p:spPr>
          <a:xfrm>
            <a:off x="508000" y="1416909"/>
            <a:ext cx="3479113" cy="5033318"/>
          </a:xfrm>
        </p:spPr>
        <p:txBody>
          <a:bodyPr>
            <a:noAutofit/>
          </a:bodyPr>
          <a:lstStyle/>
          <a:p>
            <a:pPr marL="214313" indent="-214313">
              <a:buFont typeface="Arial" panose="020B0604020202020204" pitchFamily="34" charset="0"/>
              <a:buChar char="•"/>
            </a:pPr>
            <a:endParaRPr lang="en-US" sz="1500" dirty="0" smtClean="0">
              <a:solidFill>
                <a:schemeClr val="tx1">
                  <a:lumMod val="95000"/>
                  <a:lumOff val="5000"/>
                </a:schemeClr>
              </a:solidFill>
            </a:endParaRPr>
          </a:p>
          <a:p>
            <a:r>
              <a:rPr lang="en-US" sz="1600" dirty="0" smtClean="0">
                <a:solidFill>
                  <a:schemeClr val="tx1">
                    <a:lumMod val="95000"/>
                    <a:lumOff val="5000"/>
                  </a:schemeClr>
                </a:solidFill>
              </a:rPr>
              <a:t>Red </a:t>
            </a:r>
            <a:r>
              <a:rPr lang="en-US" sz="1600" dirty="0">
                <a:solidFill>
                  <a:schemeClr val="tx1">
                    <a:lumMod val="95000"/>
                    <a:lumOff val="5000"/>
                  </a:schemeClr>
                </a:solidFill>
              </a:rPr>
              <a:t>blood cells build up in bone marrow and flow in the body for about </a:t>
            </a:r>
            <a:r>
              <a:rPr lang="en-US" sz="1600" b="1" dirty="0">
                <a:solidFill>
                  <a:schemeClr val="tx1">
                    <a:lumMod val="95000"/>
                    <a:lumOff val="5000"/>
                  </a:schemeClr>
                </a:solidFill>
              </a:rPr>
              <a:t>120 days</a:t>
            </a:r>
            <a:r>
              <a:rPr lang="en-US" sz="1600" dirty="0">
                <a:solidFill>
                  <a:schemeClr val="tx1">
                    <a:lumMod val="95000"/>
                    <a:lumOff val="5000"/>
                  </a:schemeClr>
                </a:solidFill>
              </a:rPr>
              <a:t>.</a:t>
            </a:r>
          </a:p>
          <a:p>
            <a:r>
              <a:rPr lang="en-US" sz="1600" dirty="0" smtClean="0">
                <a:solidFill>
                  <a:schemeClr val="tx1">
                    <a:lumMod val="95000"/>
                    <a:lumOff val="5000"/>
                  </a:schemeClr>
                </a:solidFill>
              </a:rPr>
              <a:t>There </a:t>
            </a:r>
            <a:r>
              <a:rPr lang="en-US" sz="1600" dirty="0">
                <a:solidFill>
                  <a:schemeClr val="tx1">
                    <a:lumMod val="95000"/>
                    <a:lumOff val="5000"/>
                  </a:schemeClr>
                </a:solidFill>
              </a:rPr>
              <a:t>are </a:t>
            </a:r>
            <a:r>
              <a:rPr lang="en-US" sz="1600" b="1" dirty="0">
                <a:solidFill>
                  <a:schemeClr val="tx1">
                    <a:lumMod val="95000"/>
                    <a:lumOff val="5000"/>
                  </a:schemeClr>
                </a:solidFill>
              </a:rPr>
              <a:t>150 Billion</a:t>
            </a:r>
            <a:r>
              <a:rPr lang="en-US" sz="1600" dirty="0">
                <a:solidFill>
                  <a:schemeClr val="tx1">
                    <a:lumMod val="95000"/>
                    <a:lumOff val="5000"/>
                  </a:schemeClr>
                </a:solidFill>
              </a:rPr>
              <a:t> red blood cells in </a:t>
            </a:r>
            <a:r>
              <a:rPr lang="en-US" sz="1600" b="1" dirty="0">
                <a:solidFill>
                  <a:schemeClr val="tx1">
                    <a:lumMod val="95000"/>
                    <a:lumOff val="5000"/>
                  </a:schemeClr>
                </a:solidFill>
              </a:rPr>
              <a:t>one ounce</a:t>
            </a:r>
            <a:r>
              <a:rPr lang="en-US" sz="1600" dirty="0">
                <a:solidFill>
                  <a:schemeClr val="tx1">
                    <a:lumMod val="95000"/>
                    <a:lumOff val="5000"/>
                  </a:schemeClr>
                </a:solidFill>
              </a:rPr>
              <a:t> of blood.</a:t>
            </a:r>
          </a:p>
          <a:p>
            <a:r>
              <a:rPr lang="en-US" sz="1600" dirty="0">
                <a:solidFill>
                  <a:schemeClr val="tx1">
                    <a:lumMod val="95000"/>
                    <a:lumOff val="5000"/>
                  </a:schemeClr>
                </a:solidFill>
              </a:rPr>
              <a:t>There are </a:t>
            </a:r>
            <a:r>
              <a:rPr lang="en-US" sz="1600" b="1" dirty="0">
                <a:solidFill>
                  <a:schemeClr val="tx1">
                    <a:lumMod val="95000"/>
                    <a:lumOff val="5000"/>
                  </a:schemeClr>
                </a:solidFill>
              </a:rPr>
              <a:t>2.4 Trillion</a:t>
            </a:r>
            <a:r>
              <a:rPr lang="en-US" sz="1600" dirty="0">
                <a:solidFill>
                  <a:schemeClr val="tx1">
                    <a:lumMod val="95000"/>
                    <a:lumOff val="5000"/>
                  </a:schemeClr>
                </a:solidFill>
              </a:rPr>
              <a:t> red blood cells in </a:t>
            </a:r>
            <a:r>
              <a:rPr lang="en-US" sz="1600" b="1" dirty="0">
                <a:solidFill>
                  <a:schemeClr val="tx1">
                    <a:lumMod val="95000"/>
                    <a:lumOff val="5000"/>
                  </a:schemeClr>
                </a:solidFill>
              </a:rPr>
              <a:t>one pint</a:t>
            </a:r>
            <a:r>
              <a:rPr lang="en-US" sz="1600" dirty="0">
                <a:solidFill>
                  <a:schemeClr val="tx1">
                    <a:lumMod val="95000"/>
                    <a:lumOff val="5000"/>
                  </a:schemeClr>
                </a:solidFill>
              </a:rPr>
              <a:t> of blood</a:t>
            </a:r>
            <a:r>
              <a:rPr lang="en-US" sz="1600" dirty="0" smtClean="0">
                <a:solidFill>
                  <a:schemeClr val="tx1">
                    <a:lumMod val="95000"/>
                    <a:lumOff val="5000"/>
                  </a:schemeClr>
                </a:solidFill>
              </a:rPr>
              <a:t>.</a:t>
            </a:r>
            <a:r>
              <a:rPr lang="en-US" sz="1800" dirty="0"/>
              <a:t> </a:t>
            </a:r>
            <a:endParaRPr lang="en-US" sz="1800" dirty="0" smtClean="0"/>
          </a:p>
          <a:p>
            <a:pPr lvl="1"/>
            <a:r>
              <a:rPr lang="en-US" dirty="0" smtClean="0"/>
              <a:t>In </a:t>
            </a:r>
            <a:r>
              <a:rPr lang="en-US" dirty="0"/>
              <a:t>an adult of average size there is a little less than 10 pints (4.7 liters</a:t>
            </a:r>
            <a:r>
              <a:rPr lang="en-US" sz="1000" dirty="0"/>
              <a:t>)</a:t>
            </a:r>
          </a:p>
          <a:p>
            <a:r>
              <a:rPr lang="en-US" sz="1600" b="1" dirty="0" smtClean="0">
                <a:solidFill>
                  <a:schemeClr val="tx1">
                    <a:lumMod val="95000"/>
                    <a:lumOff val="5000"/>
                  </a:schemeClr>
                </a:solidFill>
              </a:rPr>
              <a:t>How does the blood move Oxygen?</a:t>
            </a:r>
          </a:p>
          <a:p>
            <a:r>
              <a:rPr lang="en-US" sz="1600" b="1" dirty="0" smtClean="0">
                <a:solidFill>
                  <a:schemeClr val="tx1">
                    <a:lumMod val="95000"/>
                    <a:lumOff val="5000"/>
                  </a:schemeClr>
                </a:solidFill>
              </a:rPr>
              <a:t>How does Carbon Monoxide affect the blood?</a:t>
            </a:r>
            <a:endParaRPr lang="en-US" sz="1600" b="1" dirty="0">
              <a:solidFill>
                <a:schemeClr val="tx1">
                  <a:lumMod val="95000"/>
                  <a:lumOff val="5000"/>
                </a:schemeClr>
              </a:solidFill>
            </a:endParaRPr>
          </a:p>
        </p:txBody>
      </p:sp>
    </p:spTree>
    <p:extLst>
      <p:ext uri="{BB962C8B-B14F-4D97-AF65-F5344CB8AC3E}">
        <p14:creationId xmlns:p14="http://schemas.microsoft.com/office/powerpoint/2010/main" val="3511446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404508"/>
            <a:ext cx="6300509" cy="798902"/>
          </a:xfrm>
        </p:spPr>
        <p:txBody>
          <a:bodyPr>
            <a:noAutofit/>
          </a:bodyPr>
          <a:lstStyle/>
          <a:p>
            <a:r>
              <a:rPr lang="en-US" sz="2400" dirty="0">
                <a:solidFill>
                  <a:schemeClr val="accent2">
                    <a:lumMod val="75000"/>
                  </a:schemeClr>
                </a:solidFill>
              </a:rPr>
              <a:t>Describe the effects of CO on the bloods hemoglobin.</a:t>
            </a:r>
          </a:p>
        </p:txBody>
      </p:sp>
      <p:pic>
        <p:nvPicPr>
          <p:cNvPr id="8" name="Content Placeholder 7" title="Blood Dro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67845" y="2130014"/>
            <a:ext cx="1812210" cy="2748376"/>
          </a:xfrm>
        </p:spPr>
      </p:pic>
      <p:sp>
        <p:nvSpPr>
          <p:cNvPr id="9" name="Text Placeholder 8"/>
          <p:cNvSpPr>
            <a:spLocks noGrp="1"/>
          </p:cNvSpPr>
          <p:nvPr>
            <p:ph type="body" sz="half" idx="2"/>
          </p:nvPr>
        </p:nvSpPr>
        <p:spPr>
          <a:xfrm>
            <a:off x="508000" y="1380759"/>
            <a:ext cx="3124885" cy="4383449"/>
          </a:xfrm>
        </p:spPr>
        <p:txBody>
          <a:bodyPr>
            <a:noAutofit/>
          </a:bodyPr>
          <a:lstStyle/>
          <a:p>
            <a:r>
              <a:rPr lang="en-US" sz="1800" dirty="0" smtClean="0">
                <a:solidFill>
                  <a:schemeClr val="tx1">
                    <a:lumMod val="95000"/>
                    <a:lumOff val="5000"/>
                  </a:schemeClr>
                </a:solidFill>
              </a:rPr>
              <a:t>When air is inhaled into your lungs the oxygen combines with a protein on your red blood cells called, </a:t>
            </a:r>
            <a:r>
              <a:rPr lang="en-US" sz="1800" b="1" dirty="0" smtClean="0">
                <a:solidFill>
                  <a:schemeClr val="tx1">
                    <a:lumMod val="95000"/>
                    <a:lumOff val="5000"/>
                  </a:schemeClr>
                </a:solidFill>
              </a:rPr>
              <a:t>Hemoglobin (</a:t>
            </a:r>
            <a:r>
              <a:rPr lang="en-US" sz="1800" b="1" dirty="0" err="1" smtClean="0">
                <a:solidFill>
                  <a:schemeClr val="tx1">
                    <a:lumMod val="95000"/>
                    <a:lumOff val="5000"/>
                  </a:schemeClr>
                </a:solidFill>
              </a:rPr>
              <a:t>Hgb</a:t>
            </a:r>
            <a:r>
              <a:rPr lang="en-US" sz="1800" b="1" dirty="0" smtClean="0">
                <a:solidFill>
                  <a:schemeClr val="tx1">
                    <a:lumMod val="95000"/>
                    <a:lumOff val="5000"/>
                  </a:schemeClr>
                </a:solidFill>
              </a:rPr>
              <a:t>)</a:t>
            </a:r>
          </a:p>
          <a:p>
            <a:r>
              <a:rPr lang="en-US" sz="1800" dirty="0" smtClean="0">
                <a:solidFill>
                  <a:schemeClr val="tx1">
                    <a:lumMod val="95000"/>
                    <a:lumOff val="5000"/>
                  </a:schemeClr>
                </a:solidFill>
              </a:rPr>
              <a:t>Once oxygen binds with the hemoglobin molecule.</a:t>
            </a:r>
            <a:r>
              <a:rPr lang="en-US" sz="1800" dirty="0">
                <a:solidFill>
                  <a:schemeClr val="tx1">
                    <a:lumMod val="95000"/>
                    <a:lumOff val="5000"/>
                  </a:schemeClr>
                </a:solidFill>
              </a:rPr>
              <a:t> </a:t>
            </a:r>
            <a:r>
              <a:rPr lang="en-US" sz="1800" dirty="0" smtClean="0">
                <a:solidFill>
                  <a:schemeClr val="tx1">
                    <a:lumMod val="95000"/>
                    <a:lumOff val="5000"/>
                  </a:schemeClr>
                </a:solidFill>
              </a:rPr>
              <a:t>It forms </a:t>
            </a:r>
            <a:r>
              <a:rPr lang="en-US" sz="1800" b="1" dirty="0" smtClean="0">
                <a:solidFill>
                  <a:schemeClr val="tx1">
                    <a:lumMod val="95000"/>
                    <a:lumOff val="5000"/>
                  </a:schemeClr>
                </a:solidFill>
              </a:rPr>
              <a:t>Oxyhemoglobin</a:t>
            </a:r>
          </a:p>
          <a:p>
            <a:r>
              <a:rPr lang="en-US" sz="1800" dirty="0" smtClean="0">
                <a:solidFill>
                  <a:schemeClr val="tx1">
                    <a:lumMod val="95000"/>
                    <a:lumOff val="5000"/>
                  </a:schemeClr>
                </a:solidFill>
              </a:rPr>
              <a:t>Oxygen is then transported to the tissues and organs onboard that </a:t>
            </a:r>
            <a:r>
              <a:rPr lang="en-US" sz="1800" b="1" dirty="0" smtClean="0">
                <a:solidFill>
                  <a:schemeClr val="tx1">
                    <a:lumMod val="95000"/>
                    <a:lumOff val="5000"/>
                  </a:schemeClr>
                </a:solidFill>
              </a:rPr>
              <a:t>Hemoglobin.</a:t>
            </a:r>
          </a:p>
          <a:p>
            <a:pPr marL="285750" indent="-285750">
              <a:buFont typeface="Arial" panose="020B0604020202020204" pitchFamily="34" charset="0"/>
              <a:buChar char="•"/>
            </a:pPr>
            <a:r>
              <a:rPr lang="en-US" sz="1800" b="1" dirty="0" smtClean="0">
                <a:solidFill>
                  <a:schemeClr val="tx1">
                    <a:lumMod val="95000"/>
                    <a:lumOff val="5000"/>
                  </a:schemeClr>
                </a:solidFill>
              </a:rPr>
              <a:t>How does less blood or hemoglobin impact you?</a:t>
            </a:r>
          </a:p>
          <a:p>
            <a:endParaRPr lang="en-US" sz="1600" dirty="0" smtClean="0">
              <a:solidFill>
                <a:schemeClr val="tx1">
                  <a:lumMod val="95000"/>
                  <a:lumOff val="5000"/>
                </a:schemeClr>
              </a:solidFill>
            </a:endParaRPr>
          </a:p>
        </p:txBody>
      </p:sp>
    </p:spTree>
    <p:extLst>
      <p:ext uri="{BB962C8B-B14F-4D97-AF65-F5344CB8AC3E}">
        <p14:creationId xmlns:p14="http://schemas.microsoft.com/office/powerpoint/2010/main" val="2199052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404508"/>
            <a:ext cx="6300509" cy="798902"/>
          </a:xfrm>
        </p:spPr>
        <p:txBody>
          <a:bodyPr>
            <a:noAutofit/>
          </a:bodyPr>
          <a:lstStyle/>
          <a:p>
            <a:r>
              <a:rPr lang="en-US" sz="2400" dirty="0">
                <a:solidFill>
                  <a:schemeClr val="accent2">
                    <a:lumMod val="75000"/>
                  </a:schemeClr>
                </a:solidFill>
              </a:rPr>
              <a:t>Describe the effects of CO on the bloods hemoglobin</a:t>
            </a:r>
            <a:r>
              <a:rPr lang="en-US" sz="2400" dirty="0" smtClean="0">
                <a:solidFill>
                  <a:schemeClr val="accent2">
                    <a:lumMod val="75000"/>
                  </a:schemeClr>
                </a:solidFill>
              </a:rPr>
              <a:t>. </a:t>
            </a:r>
            <a:endParaRPr lang="en-US" sz="2400" dirty="0">
              <a:solidFill>
                <a:schemeClr val="accent2">
                  <a:lumMod val="75000"/>
                </a:schemeClr>
              </a:solidFill>
            </a:endParaRPr>
          </a:p>
        </p:txBody>
      </p:sp>
      <p:pic>
        <p:nvPicPr>
          <p:cNvPr id="8" name="Content Placeholder 7" title="Blood Dro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91541" y="2097740"/>
            <a:ext cx="1826396" cy="2769891"/>
          </a:xfrm>
        </p:spPr>
      </p:pic>
      <p:sp>
        <p:nvSpPr>
          <p:cNvPr id="9" name="Text Placeholder 8"/>
          <p:cNvSpPr>
            <a:spLocks noGrp="1"/>
          </p:cNvSpPr>
          <p:nvPr>
            <p:ph type="body" sz="half" idx="2"/>
          </p:nvPr>
        </p:nvSpPr>
        <p:spPr>
          <a:xfrm>
            <a:off x="508001" y="1425232"/>
            <a:ext cx="3676822" cy="4306266"/>
          </a:xfrm>
        </p:spPr>
        <p:txBody>
          <a:bodyPr>
            <a:noAutofit/>
          </a:bodyPr>
          <a:lstStyle/>
          <a:p>
            <a:r>
              <a:rPr lang="en-US" sz="1600" dirty="0" smtClean="0">
                <a:solidFill>
                  <a:schemeClr val="tx1">
                    <a:lumMod val="95000"/>
                    <a:lumOff val="5000"/>
                  </a:schemeClr>
                </a:solidFill>
              </a:rPr>
              <a:t>When CO is inhaled into the lungs it combines with </a:t>
            </a:r>
            <a:r>
              <a:rPr lang="en-US" sz="1600" b="1" dirty="0" smtClean="0">
                <a:solidFill>
                  <a:schemeClr val="tx1">
                    <a:lumMod val="95000"/>
                    <a:lumOff val="5000"/>
                  </a:schemeClr>
                </a:solidFill>
              </a:rPr>
              <a:t>hemoglobin</a:t>
            </a:r>
            <a:r>
              <a:rPr lang="en-US" sz="1600" dirty="0" smtClean="0">
                <a:solidFill>
                  <a:schemeClr val="tx1">
                    <a:lumMod val="95000"/>
                    <a:lumOff val="5000"/>
                  </a:schemeClr>
                </a:solidFill>
              </a:rPr>
              <a:t> to form </a:t>
            </a:r>
            <a:r>
              <a:rPr lang="en-US" sz="1600" b="1" u="sng" dirty="0" smtClean="0">
                <a:solidFill>
                  <a:schemeClr val="tx1">
                    <a:lumMod val="95000"/>
                    <a:lumOff val="5000"/>
                  </a:schemeClr>
                </a:solidFill>
              </a:rPr>
              <a:t>Carboxyhemoglobin</a:t>
            </a:r>
            <a:r>
              <a:rPr lang="en-US" sz="1600" b="1" dirty="0" smtClean="0">
                <a:solidFill>
                  <a:schemeClr val="tx1">
                    <a:lumMod val="95000"/>
                    <a:lumOff val="5000"/>
                  </a:schemeClr>
                </a:solidFill>
              </a:rPr>
              <a:t> (</a:t>
            </a:r>
            <a:r>
              <a:rPr lang="en-US" sz="1600" b="1" dirty="0" err="1" smtClean="0">
                <a:solidFill>
                  <a:schemeClr val="tx1">
                    <a:lumMod val="95000"/>
                    <a:lumOff val="5000"/>
                  </a:schemeClr>
                </a:solidFill>
              </a:rPr>
              <a:t>COHgb</a:t>
            </a:r>
            <a:r>
              <a:rPr lang="en-US" sz="1600" b="1" dirty="0" smtClean="0">
                <a:solidFill>
                  <a:schemeClr val="tx1">
                    <a:lumMod val="95000"/>
                    <a:lumOff val="5000"/>
                  </a:schemeClr>
                </a:solidFill>
              </a:rPr>
              <a:t>)</a:t>
            </a:r>
            <a:r>
              <a:rPr lang="en-US" sz="1600" dirty="0" smtClean="0">
                <a:solidFill>
                  <a:schemeClr val="tx1">
                    <a:lumMod val="95000"/>
                    <a:lumOff val="5000"/>
                  </a:schemeClr>
                </a:solidFill>
              </a:rPr>
              <a:t>. </a:t>
            </a:r>
          </a:p>
          <a:p>
            <a:r>
              <a:rPr lang="en-US" sz="1600" dirty="0" smtClean="0">
                <a:solidFill>
                  <a:schemeClr val="tx1">
                    <a:lumMod val="95000"/>
                    <a:lumOff val="5000"/>
                  </a:schemeClr>
                </a:solidFill>
              </a:rPr>
              <a:t>Once combined, that </a:t>
            </a:r>
            <a:r>
              <a:rPr lang="en-US" sz="1600" b="1" i="1" dirty="0" smtClean="0">
                <a:solidFill>
                  <a:schemeClr val="tx1">
                    <a:lumMod val="95000"/>
                    <a:lumOff val="5000"/>
                  </a:schemeClr>
                </a:solidFill>
              </a:rPr>
              <a:t>hemoglobin is no longer available</a:t>
            </a:r>
            <a:r>
              <a:rPr lang="en-US" sz="1600" dirty="0" smtClean="0">
                <a:solidFill>
                  <a:schemeClr val="tx1">
                    <a:lumMod val="95000"/>
                    <a:lumOff val="5000"/>
                  </a:schemeClr>
                </a:solidFill>
              </a:rPr>
              <a:t> to transport oxygen to the tissues. </a:t>
            </a:r>
          </a:p>
          <a:p>
            <a:r>
              <a:rPr lang="en-US" sz="1600" dirty="0" smtClean="0">
                <a:solidFill>
                  <a:schemeClr val="tx1">
                    <a:lumMod val="95000"/>
                    <a:lumOff val="5000"/>
                  </a:schemeClr>
                </a:solidFill>
              </a:rPr>
              <a:t>The chemical bond attraction for CO to hemoglobin is </a:t>
            </a:r>
            <a:r>
              <a:rPr lang="en-US" sz="1800" b="1" u="sng" dirty="0" smtClean="0">
                <a:solidFill>
                  <a:schemeClr val="tx1">
                    <a:lumMod val="95000"/>
                    <a:lumOff val="5000"/>
                  </a:schemeClr>
                </a:solidFill>
              </a:rPr>
              <a:t>200 times</a:t>
            </a:r>
            <a:r>
              <a:rPr lang="en-US" sz="1600" dirty="0" smtClean="0">
                <a:solidFill>
                  <a:schemeClr val="tx1">
                    <a:lumMod val="95000"/>
                    <a:lumOff val="5000"/>
                  </a:schemeClr>
                </a:solidFill>
              </a:rPr>
              <a:t> stronger than that of oxygen’s bond with hemoglobin.</a:t>
            </a:r>
          </a:p>
          <a:p>
            <a:r>
              <a:rPr lang="en-US" sz="1600" dirty="0" smtClean="0">
                <a:solidFill>
                  <a:schemeClr val="tx1">
                    <a:lumMod val="95000"/>
                    <a:lumOff val="5000"/>
                  </a:schemeClr>
                </a:solidFill>
              </a:rPr>
              <a:t>Once established on the hemoglobin CO’s bond is </a:t>
            </a:r>
            <a:r>
              <a:rPr lang="en-US" sz="1800" b="1" u="sng" dirty="0" smtClean="0">
                <a:solidFill>
                  <a:schemeClr val="tx1">
                    <a:lumMod val="95000"/>
                    <a:lumOff val="5000"/>
                  </a:schemeClr>
                </a:solidFill>
              </a:rPr>
              <a:t>50 times</a:t>
            </a:r>
            <a:r>
              <a:rPr lang="en-US" sz="1600" dirty="0" smtClean="0">
                <a:solidFill>
                  <a:schemeClr val="tx1">
                    <a:lumMod val="95000"/>
                    <a:lumOff val="5000"/>
                  </a:schemeClr>
                </a:solidFill>
              </a:rPr>
              <a:t> tighter to the hemoglobin than oxygens</a:t>
            </a:r>
          </a:p>
        </p:txBody>
      </p:sp>
    </p:spTree>
    <p:extLst>
      <p:ext uri="{BB962C8B-B14F-4D97-AF65-F5344CB8AC3E}">
        <p14:creationId xmlns:p14="http://schemas.microsoft.com/office/powerpoint/2010/main" val="3595681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738" y="242914"/>
            <a:ext cx="6347713" cy="1320800"/>
          </a:xfrm>
        </p:spPr>
        <p:txBody>
          <a:bodyPr>
            <a:normAutofit/>
          </a:bodyPr>
          <a:lstStyle/>
          <a:p>
            <a:r>
              <a:rPr lang="en-US" dirty="0">
                <a:solidFill>
                  <a:schemeClr val="accent2">
                    <a:lumMod val="75000"/>
                  </a:schemeClr>
                </a:solidFill>
              </a:rPr>
              <a:t>Describe the effects of CO on </a:t>
            </a:r>
            <a:r>
              <a:rPr lang="en-US" dirty="0" smtClean="0">
                <a:solidFill>
                  <a:schemeClr val="accent2">
                    <a:lumMod val="75000"/>
                  </a:schemeClr>
                </a:solidFill>
              </a:rPr>
              <a:t> the </a:t>
            </a:r>
            <a:r>
              <a:rPr lang="en-US" dirty="0">
                <a:solidFill>
                  <a:schemeClr val="accent2">
                    <a:lumMod val="75000"/>
                  </a:schemeClr>
                </a:solidFill>
              </a:rPr>
              <a:t>bloods hemoglobin</a:t>
            </a:r>
            <a:r>
              <a:rPr lang="en-US" dirty="0" smtClean="0">
                <a:solidFill>
                  <a:schemeClr val="accent2">
                    <a:lumMod val="75000"/>
                  </a:schemeClr>
                </a:solidFill>
              </a:rPr>
              <a:t>.</a:t>
            </a:r>
            <a:endParaRPr lang="en-US" dirty="0">
              <a:solidFill>
                <a:schemeClr val="accent2">
                  <a:lumMod val="75000"/>
                </a:schemeClr>
              </a:solidFill>
            </a:endParaRPr>
          </a:p>
        </p:txBody>
      </p:sp>
      <p:pic>
        <p:nvPicPr>
          <p:cNvPr id="5" name="Content Placeholder 4" title="Illustration - The hemoglobi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8783" y="3135301"/>
            <a:ext cx="1520741" cy="1737989"/>
          </a:xfrm>
        </p:spPr>
      </p:pic>
      <p:sp>
        <p:nvSpPr>
          <p:cNvPr id="6" name="7-Point Star 5"/>
          <p:cNvSpPr/>
          <p:nvPr/>
        </p:nvSpPr>
        <p:spPr>
          <a:xfrm>
            <a:off x="3731210" y="3423801"/>
            <a:ext cx="685800" cy="685800"/>
          </a:xfrm>
          <a:prstGeom prst="star7">
            <a:avLst/>
          </a:prstGeom>
          <a:solidFill>
            <a:schemeClr val="bg1">
              <a:lumMod val="50000"/>
            </a:schemeClr>
          </a:solidFill>
          <a:ln>
            <a:solidFill>
              <a:schemeClr val="tx1">
                <a:lumMod val="95000"/>
                <a:lumOff val="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solidFill>
                  <a:schemeClr val="tx1">
                    <a:lumMod val="95000"/>
                    <a:lumOff val="5000"/>
                  </a:schemeClr>
                </a:solidFill>
              </a:rPr>
              <a:t>CO</a:t>
            </a:r>
            <a:endParaRPr lang="en-US" sz="1350" dirty="0">
              <a:solidFill>
                <a:schemeClr val="tx1">
                  <a:lumMod val="95000"/>
                  <a:lumOff val="5000"/>
                </a:schemeClr>
              </a:solidFill>
            </a:endParaRPr>
          </a:p>
        </p:txBody>
      </p:sp>
      <p:sp>
        <p:nvSpPr>
          <p:cNvPr id="7" name="7-Point Star 6"/>
          <p:cNvSpPr/>
          <p:nvPr/>
        </p:nvSpPr>
        <p:spPr>
          <a:xfrm>
            <a:off x="4622225" y="4795168"/>
            <a:ext cx="675465" cy="599155"/>
          </a:xfrm>
          <a:prstGeom prst="star7">
            <a:avLst>
              <a:gd name="adj" fmla="val 35908"/>
              <a:gd name="hf" fmla="val 102572"/>
              <a:gd name="vf" fmla="val 105210"/>
            </a:avLst>
          </a:prstGeom>
          <a:solidFill>
            <a:schemeClr val="bg1">
              <a:lumMod val="50000"/>
            </a:schemeClr>
          </a:solidFill>
          <a:ln>
            <a:solidFill>
              <a:schemeClr val="tx1">
                <a:lumMod val="95000"/>
                <a:lumOff val="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solidFill>
                  <a:schemeClr val="tx1">
                    <a:lumMod val="95000"/>
                    <a:lumOff val="5000"/>
                  </a:schemeClr>
                </a:solidFill>
              </a:rPr>
              <a:t>CO</a:t>
            </a:r>
            <a:endParaRPr lang="en-US" sz="1350" dirty="0"/>
          </a:p>
        </p:txBody>
      </p:sp>
      <p:sp>
        <p:nvSpPr>
          <p:cNvPr id="8" name="7-Point Star 7" title="Illustration - 7-Point Star as Carbon Monoxide"/>
          <p:cNvSpPr/>
          <p:nvPr/>
        </p:nvSpPr>
        <p:spPr>
          <a:xfrm>
            <a:off x="5390975" y="4539077"/>
            <a:ext cx="618005" cy="621458"/>
          </a:xfrm>
          <a:prstGeom prst="star7">
            <a:avLst/>
          </a:prstGeom>
          <a:solidFill>
            <a:schemeClr val="bg1">
              <a:lumMod val="50000"/>
            </a:schemeClr>
          </a:solidFill>
          <a:ln>
            <a:solidFill>
              <a:schemeClr val="tx1">
                <a:lumMod val="95000"/>
                <a:lumOff val="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9" name="7-Point Star 8" title="Illustration - 7-Point Star as Carbon Monoxide"/>
          <p:cNvSpPr/>
          <p:nvPr/>
        </p:nvSpPr>
        <p:spPr>
          <a:xfrm>
            <a:off x="5849329" y="3865613"/>
            <a:ext cx="611230" cy="610932"/>
          </a:xfrm>
          <a:prstGeom prst="star7">
            <a:avLst/>
          </a:prstGeom>
          <a:solidFill>
            <a:schemeClr val="bg1">
              <a:lumMod val="50000"/>
            </a:schemeClr>
          </a:solidFill>
          <a:ln>
            <a:solidFill>
              <a:schemeClr val="tx1">
                <a:lumMod val="95000"/>
                <a:lumOff val="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0" name="7-Point Star 9" title="Illustration - 7-Point Star as Carbon Monoxide"/>
          <p:cNvSpPr/>
          <p:nvPr/>
        </p:nvSpPr>
        <p:spPr>
          <a:xfrm>
            <a:off x="5631167" y="3015701"/>
            <a:ext cx="597990" cy="624055"/>
          </a:xfrm>
          <a:prstGeom prst="star7">
            <a:avLst/>
          </a:prstGeom>
          <a:solidFill>
            <a:schemeClr val="bg1">
              <a:lumMod val="50000"/>
            </a:schemeClr>
          </a:solidFill>
          <a:ln>
            <a:solidFill>
              <a:schemeClr val="tx1">
                <a:lumMod val="95000"/>
                <a:lumOff val="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7-Point Star 11"/>
          <p:cNvSpPr/>
          <p:nvPr/>
        </p:nvSpPr>
        <p:spPr>
          <a:xfrm>
            <a:off x="4928902" y="2610880"/>
            <a:ext cx="763758" cy="593320"/>
          </a:xfrm>
          <a:prstGeom prst="star7">
            <a:avLst/>
          </a:prstGeom>
          <a:solidFill>
            <a:schemeClr val="bg1">
              <a:lumMod val="50000"/>
            </a:schemeClr>
          </a:solidFill>
          <a:ln>
            <a:solidFill>
              <a:schemeClr val="tx1">
                <a:lumMod val="95000"/>
                <a:lumOff val="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a:solidFill>
                  <a:schemeClr val="tx1">
                    <a:lumMod val="95000"/>
                    <a:lumOff val="5000"/>
                  </a:schemeClr>
                </a:solidFill>
              </a:rPr>
              <a:t>CO</a:t>
            </a:r>
            <a:endParaRPr lang="en-US" sz="1350" dirty="0">
              <a:solidFill>
                <a:schemeClr val="tx1">
                  <a:lumMod val="95000"/>
                  <a:lumOff val="5000"/>
                </a:schemeClr>
              </a:solidFill>
            </a:endParaRPr>
          </a:p>
        </p:txBody>
      </p:sp>
      <p:sp>
        <p:nvSpPr>
          <p:cNvPr id="14" name="7-Point Star 13" title="Illustration - 7-Point Star as Carbon Monoxide"/>
          <p:cNvSpPr/>
          <p:nvPr/>
        </p:nvSpPr>
        <p:spPr>
          <a:xfrm>
            <a:off x="4267836" y="2770800"/>
            <a:ext cx="553698" cy="560108"/>
          </a:xfrm>
          <a:prstGeom prst="star7">
            <a:avLst/>
          </a:prstGeom>
          <a:solidFill>
            <a:schemeClr val="bg1">
              <a:lumMod val="50000"/>
            </a:schemeClr>
          </a:solidFill>
          <a:ln>
            <a:solidFill>
              <a:schemeClr val="tx1">
                <a:lumMod val="95000"/>
                <a:lumOff val="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3" name="7-Point Star 12"/>
          <p:cNvSpPr/>
          <p:nvPr/>
        </p:nvSpPr>
        <p:spPr>
          <a:xfrm>
            <a:off x="3893790" y="4337849"/>
            <a:ext cx="662614" cy="614390"/>
          </a:xfrm>
          <a:prstGeom prst="star7">
            <a:avLst/>
          </a:prstGeom>
          <a:solidFill>
            <a:schemeClr val="bg1">
              <a:lumMod val="50000"/>
            </a:schemeClr>
          </a:solidFill>
          <a:ln>
            <a:solidFill>
              <a:schemeClr val="tx1">
                <a:lumMod val="95000"/>
                <a:lumOff val="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a:solidFill>
                  <a:schemeClr val="tx1">
                    <a:lumMod val="95000"/>
                    <a:lumOff val="5000"/>
                  </a:schemeClr>
                </a:solidFill>
              </a:rPr>
              <a:t>CO</a:t>
            </a:r>
            <a:endParaRPr lang="en-US" sz="1350" dirty="0">
              <a:solidFill>
                <a:schemeClr val="tx1">
                  <a:lumMod val="95000"/>
                  <a:lumOff val="5000"/>
                </a:schemeClr>
              </a:solidFill>
            </a:endParaRPr>
          </a:p>
        </p:txBody>
      </p:sp>
      <p:sp>
        <p:nvSpPr>
          <p:cNvPr id="16" name="TextBox 15"/>
          <p:cNvSpPr txBox="1"/>
          <p:nvPr/>
        </p:nvSpPr>
        <p:spPr>
          <a:xfrm>
            <a:off x="5959086" y="4023699"/>
            <a:ext cx="439306" cy="300082"/>
          </a:xfrm>
          <a:prstGeom prst="rect">
            <a:avLst/>
          </a:prstGeom>
          <a:noFill/>
        </p:spPr>
        <p:txBody>
          <a:bodyPr wrap="square" rtlCol="0">
            <a:spAutoFit/>
          </a:bodyPr>
          <a:lstStyle/>
          <a:p>
            <a:r>
              <a:rPr lang="en-US" sz="1350" dirty="0"/>
              <a:t>CO</a:t>
            </a:r>
          </a:p>
        </p:txBody>
      </p:sp>
      <p:grpSp>
        <p:nvGrpSpPr>
          <p:cNvPr id="54" name="Group 53" title="Illustration - Green ring as Oxygen"/>
          <p:cNvGrpSpPr/>
          <p:nvPr/>
        </p:nvGrpSpPr>
        <p:grpSpPr>
          <a:xfrm>
            <a:off x="6608443" y="2633397"/>
            <a:ext cx="781622" cy="778475"/>
            <a:chOff x="7404252" y="3045571"/>
            <a:chExt cx="1042163" cy="1037966"/>
          </a:xfrm>
        </p:grpSpPr>
        <p:sp>
          <p:nvSpPr>
            <p:cNvPr id="51" name="Donut 50"/>
            <p:cNvSpPr/>
            <p:nvPr/>
          </p:nvSpPr>
          <p:spPr>
            <a:xfrm>
              <a:off x="7404252" y="3045571"/>
              <a:ext cx="1042163" cy="1037966"/>
            </a:xfrm>
            <a:prstGeom prst="donut">
              <a:avLst>
                <a:gd name="adj" fmla="val 31270"/>
              </a:avLst>
            </a:prstGeom>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schemeClr val="tx1"/>
                </a:solidFill>
              </a:endParaRPr>
            </a:p>
          </p:txBody>
        </p:sp>
        <p:sp>
          <p:nvSpPr>
            <p:cNvPr id="52" name="TextBox 51"/>
            <p:cNvSpPr txBox="1"/>
            <p:nvPr/>
          </p:nvSpPr>
          <p:spPr>
            <a:xfrm>
              <a:off x="7691133" y="3376157"/>
              <a:ext cx="530488" cy="400109"/>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en-US" sz="1350" dirty="0"/>
                <a:t>OX</a:t>
              </a:r>
            </a:p>
          </p:txBody>
        </p:sp>
      </p:grpSp>
      <p:grpSp>
        <p:nvGrpSpPr>
          <p:cNvPr id="55" name="Group 54" title="Illustration - Green ring as Oxygen"/>
          <p:cNvGrpSpPr/>
          <p:nvPr/>
        </p:nvGrpSpPr>
        <p:grpSpPr>
          <a:xfrm>
            <a:off x="2881550" y="4563001"/>
            <a:ext cx="781622" cy="778475"/>
            <a:chOff x="7404252" y="3045571"/>
            <a:chExt cx="1042163" cy="1037966"/>
          </a:xfrm>
        </p:grpSpPr>
        <p:sp>
          <p:nvSpPr>
            <p:cNvPr id="56" name="Donut 55"/>
            <p:cNvSpPr/>
            <p:nvPr/>
          </p:nvSpPr>
          <p:spPr>
            <a:xfrm>
              <a:off x="7404252" y="3045571"/>
              <a:ext cx="1042163" cy="1037966"/>
            </a:xfrm>
            <a:prstGeom prst="donut">
              <a:avLst>
                <a:gd name="adj" fmla="val 31270"/>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schemeClr val="tx1"/>
                </a:solidFill>
              </a:endParaRPr>
            </a:p>
          </p:txBody>
        </p:sp>
        <p:sp>
          <p:nvSpPr>
            <p:cNvPr id="57" name="TextBox 56"/>
            <p:cNvSpPr txBox="1"/>
            <p:nvPr/>
          </p:nvSpPr>
          <p:spPr>
            <a:xfrm>
              <a:off x="7691133" y="3376157"/>
              <a:ext cx="530488" cy="400109"/>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en-US" sz="1350" dirty="0"/>
                <a:t>OX</a:t>
              </a:r>
            </a:p>
          </p:txBody>
        </p:sp>
      </p:grpSp>
      <p:grpSp>
        <p:nvGrpSpPr>
          <p:cNvPr id="58" name="Group 57" title="Illustration - Green ring as Oxygen"/>
          <p:cNvGrpSpPr/>
          <p:nvPr/>
        </p:nvGrpSpPr>
        <p:grpSpPr>
          <a:xfrm>
            <a:off x="4728342" y="5600767"/>
            <a:ext cx="781622" cy="778475"/>
            <a:chOff x="7404253" y="3045571"/>
            <a:chExt cx="1042163" cy="1037966"/>
          </a:xfrm>
        </p:grpSpPr>
        <p:sp>
          <p:nvSpPr>
            <p:cNvPr id="59" name="Donut 58"/>
            <p:cNvSpPr/>
            <p:nvPr/>
          </p:nvSpPr>
          <p:spPr>
            <a:xfrm>
              <a:off x="7404253" y="3045571"/>
              <a:ext cx="1042163" cy="1037966"/>
            </a:xfrm>
            <a:prstGeom prst="donut">
              <a:avLst>
                <a:gd name="adj" fmla="val 31270"/>
              </a:avLst>
            </a:prstGeom>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schemeClr val="tx1"/>
                </a:solidFill>
              </a:endParaRPr>
            </a:p>
          </p:txBody>
        </p:sp>
        <p:sp>
          <p:nvSpPr>
            <p:cNvPr id="60" name="TextBox 59"/>
            <p:cNvSpPr txBox="1"/>
            <p:nvPr/>
          </p:nvSpPr>
          <p:spPr>
            <a:xfrm>
              <a:off x="7691133" y="3376157"/>
              <a:ext cx="530488" cy="400109"/>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en-US" sz="1350" dirty="0"/>
                <a:t>OX</a:t>
              </a:r>
            </a:p>
          </p:txBody>
        </p:sp>
      </p:grpSp>
      <p:grpSp>
        <p:nvGrpSpPr>
          <p:cNvPr id="61" name="Group 60" title="Illustration - Green ring as Oxygen"/>
          <p:cNvGrpSpPr/>
          <p:nvPr/>
        </p:nvGrpSpPr>
        <p:grpSpPr>
          <a:xfrm>
            <a:off x="4698162" y="1563714"/>
            <a:ext cx="781622" cy="778475"/>
            <a:chOff x="7404252" y="3045571"/>
            <a:chExt cx="1042163" cy="1037966"/>
          </a:xfrm>
        </p:grpSpPr>
        <p:sp>
          <p:nvSpPr>
            <p:cNvPr id="62" name="Donut 61"/>
            <p:cNvSpPr/>
            <p:nvPr/>
          </p:nvSpPr>
          <p:spPr>
            <a:xfrm>
              <a:off x="7404252" y="3045571"/>
              <a:ext cx="1042163" cy="1037966"/>
            </a:xfrm>
            <a:prstGeom prst="donut">
              <a:avLst>
                <a:gd name="adj" fmla="val 31270"/>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schemeClr val="tx1"/>
                </a:solidFill>
              </a:endParaRPr>
            </a:p>
          </p:txBody>
        </p:sp>
        <p:sp>
          <p:nvSpPr>
            <p:cNvPr id="63" name="TextBox 62"/>
            <p:cNvSpPr txBox="1"/>
            <p:nvPr/>
          </p:nvSpPr>
          <p:spPr>
            <a:xfrm>
              <a:off x="7691133" y="3376157"/>
              <a:ext cx="530488" cy="400109"/>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en-US" sz="1350" dirty="0"/>
                <a:t>OX</a:t>
              </a:r>
            </a:p>
          </p:txBody>
        </p:sp>
      </p:grpSp>
      <p:grpSp>
        <p:nvGrpSpPr>
          <p:cNvPr id="64" name="Group 63" title="Illustration - Green ring as Oxygen"/>
          <p:cNvGrpSpPr/>
          <p:nvPr/>
        </p:nvGrpSpPr>
        <p:grpSpPr>
          <a:xfrm>
            <a:off x="2794709" y="2582844"/>
            <a:ext cx="781622" cy="778475"/>
            <a:chOff x="7404252" y="3045571"/>
            <a:chExt cx="1042163" cy="1037966"/>
          </a:xfrm>
        </p:grpSpPr>
        <p:sp>
          <p:nvSpPr>
            <p:cNvPr id="65" name="Donut 64"/>
            <p:cNvSpPr/>
            <p:nvPr/>
          </p:nvSpPr>
          <p:spPr>
            <a:xfrm>
              <a:off x="7404252" y="3045571"/>
              <a:ext cx="1042163" cy="1037966"/>
            </a:xfrm>
            <a:prstGeom prst="donut">
              <a:avLst>
                <a:gd name="adj" fmla="val 31270"/>
              </a:avLst>
            </a:prstGeom>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schemeClr val="tx1"/>
                </a:solidFill>
              </a:endParaRPr>
            </a:p>
          </p:txBody>
        </p:sp>
        <p:sp>
          <p:nvSpPr>
            <p:cNvPr id="66" name="TextBox 65"/>
            <p:cNvSpPr txBox="1"/>
            <p:nvPr/>
          </p:nvSpPr>
          <p:spPr>
            <a:xfrm>
              <a:off x="7691133" y="3376157"/>
              <a:ext cx="530488" cy="400109"/>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en-US" sz="1350" dirty="0"/>
                <a:t>OX</a:t>
              </a:r>
            </a:p>
          </p:txBody>
        </p:sp>
      </p:grpSp>
      <p:grpSp>
        <p:nvGrpSpPr>
          <p:cNvPr id="67" name="Group 66" title="Illustration - Green ring as Oxygen"/>
          <p:cNvGrpSpPr/>
          <p:nvPr/>
        </p:nvGrpSpPr>
        <p:grpSpPr>
          <a:xfrm>
            <a:off x="6576010" y="4644397"/>
            <a:ext cx="781622" cy="778475"/>
            <a:chOff x="7404252" y="3045571"/>
            <a:chExt cx="1042163" cy="1037966"/>
          </a:xfrm>
        </p:grpSpPr>
        <p:sp>
          <p:nvSpPr>
            <p:cNvPr id="68" name="Donut 67"/>
            <p:cNvSpPr/>
            <p:nvPr/>
          </p:nvSpPr>
          <p:spPr>
            <a:xfrm>
              <a:off x="7404252" y="3045571"/>
              <a:ext cx="1042163" cy="1037966"/>
            </a:xfrm>
            <a:prstGeom prst="donut">
              <a:avLst>
                <a:gd name="adj" fmla="val 31270"/>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schemeClr val="tx1"/>
                </a:solidFill>
              </a:endParaRPr>
            </a:p>
          </p:txBody>
        </p:sp>
        <p:sp>
          <p:nvSpPr>
            <p:cNvPr id="69" name="TextBox 68"/>
            <p:cNvSpPr txBox="1"/>
            <p:nvPr/>
          </p:nvSpPr>
          <p:spPr>
            <a:xfrm>
              <a:off x="7691133" y="3376157"/>
              <a:ext cx="530488" cy="400109"/>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en-US" sz="1350" dirty="0"/>
                <a:t>OX</a:t>
              </a:r>
            </a:p>
          </p:txBody>
        </p:sp>
      </p:grpSp>
      <p:sp>
        <p:nvSpPr>
          <p:cNvPr id="73" name="TextBox 72"/>
          <p:cNvSpPr txBox="1"/>
          <p:nvPr/>
        </p:nvSpPr>
        <p:spPr>
          <a:xfrm>
            <a:off x="5765280" y="3195002"/>
            <a:ext cx="400519" cy="276999"/>
          </a:xfrm>
          <a:prstGeom prst="rect">
            <a:avLst/>
          </a:prstGeom>
          <a:noFill/>
        </p:spPr>
        <p:txBody>
          <a:bodyPr wrap="square" rtlCol="0">
            <a:spAutoFit/>
          </a:bodyPr>
          <a:lstStyle/>
          <a:p>
            <a:r>
              <a:rPr lang="en-US" sz="1200" dirty="0"/>
              <a:t>CO</a:t>
            </a:r>
          </a:p>
        </p:txBody>
      </p:sp>
      <p:sp>
        <p:nvSpPr>
          <p:cNvPr id="74" name="TextBox 73"/>
          <p:cNvSpPr txBox="1"/>
          <p:nvPr/>
        </p:nvSpPr>
        <p:spPr>
          <a:xfrm>
            <a:off x="4347131" y="2933316"/>
            <a:ext cx="406404" cy="300082"/>
          </a:xfrm>
          <a:prstGeom prst="rect">
            <a:avLst/>
          </a:prstGeom>
          <a:noFill/>
        </p:spPr>
        <p:txBody>
          <a:bodyPr wrap="square" rtlCol="0">
            <a:spAutoFit/>
          </a:bodyPr>
          <a:lstStyle/>
          <a:p>
            <a:r>
              <a:rPr lang="en-US" sz="1350" dirty="0"/>
              <a:t>CO</a:t>
            </a:r>
          </a:p>
        </p:txBody>
      </p:sp>
      <p:sp>
        <p:nvSpPr>
          <p:cNvPr id="75" name="TextBox 74"/>
          <p:cNvSpPr txBox="1"/>
          <p:nvPr/>
        </p:nvSpPr>
        <p:spPr>
          <a:xfrm>
            <a:off x="5544888" y="4734789"/>
            <a:ext cx="405880" cy="300082"/>
          </a:xfrm>
          <a:prstGeom prst="rect">
            <a:avLst/>
          </a:prstGeom>
          <a:noFill/>
        </p:spPr>
        <p:txBody>
          <a:bodyPr wrap="none" rtlCol="0">
            <a:spAutoFit/>
          </a:bodyPr>
          <a:lstStyle/>
          <a:p>
            <a:r>
              <a:rPr lang="en-US" sz="1350" dirty="0"/>
              <a:t>CO</a:t>
            </a:r>
          </a:p>
        </p:txBody>
      </p:sp>
      <p:sp>
        <p:nvSpPr>
          <p:cNvPr id="3" name="TextBox 2"/>
          <p:cNvSpPr txBox="1"/>
          <p:nvPr/>
        </p:nvSpPr>
        <p:spPr>
          <a:xfrm>
            <a:off x="251806" y="3423801"/>
            <a:ext cx="2940038" cy="769441"/>
          </a:xfrm>
          <a:prstGeom prst="rect">
            <a:avLst/>
          </a:prstGeom>
          <a:noFill/>
        </p:spPr>
        <p:txBody>
          <a:bodyPr wrap="square" rtlCol="0">
            <a:spAutoFit/>
          </a:bodyPr>
          <a:lstStyle/>
          <a:p>
            <a:r>
              <a:rPr lang="en-US" sz="1400" dirty="0">
                <a:solidFill>
                  <a:schemeClr val="tx1">
                    <a:lumMod val="95000"/>
                    <a:lumOff val="5000"/>
                  </a:schemeClr>
                </a:solidFill>
              </a:rPr>
              <a:t>CO’s </a:t>
            </a:r>
            <a:r>
              <a:rPr lang="en-US" sz="1400" dirty="0" smtClean="0">
                <a:solidFill>
                  <a:schemeClr val="tx1">
                    <a:lumMod val="95000"/>
                    <a:lumOff val="5000"/>
                  </a:schemeClr>
                </a:solidFill>
              </a:rPr>
              <a:t>adhesive bond </a:t>
            </a:r>
            <a:r>
              <a:rPr lang="en-US" sz="1400" dirty="0">
                <a:solidFill>
                  <a:schemeClr val="tx1">
                    <a:lumMod val="95000"/>
                    <a:lumOff val="5000"/>
                  </a:schemeClr>
                </a:solidFill>
              </a:rPr>
              <a:t>is </a:t>
            </a:r>
            <a:r>
              <a:rPr lang="en-US" sz="1600" b="1" u="sng" dirty="0">
                <a:solidFill>
                  <a:schemeClr val="tx1">
                    <a:lumMod val="95000"/>
                    <a:lumOff val="5000"/>
                  </a:schemeClr>
                </a:solidFill>
              </a:rPr>
              <a:t>50 times</a:t>
            </a:r>
            <a:r>
              <a:rPr lang="en-US" sz="1400" dirty="0">
                <a:solidFill>
                  <a:schemeClr val="tx1">
                    <a:lumMod val="95000"/>
                    <a:lumOff val="5000"/>
                  </a:schemeClr>
                </a:solidFill>
              </a:rPr>
              <a:t> tighter to the hemoglobin than </a:t>
            </a:r>
            <a:r>
              <a:rPr lang="en-US" sz="1400" dirty="0" smtClean="0">
                <a:solidFill>
                  <a:schemeClr val="tx1">
                    <a:lumMod val="95000"/>
                    <a:lumOff val="5000"/>
                  </a:schemeClr>
                </a:solidFill>
              </a:rPr>
              <a:t>oxygen.</a:t>
            </a:r>
            <a:endParaRPr lang="en-US" sz="1400" dirty="0">
              <a:solidFill>
                <a:schemeClr val="tx1">
                  <a:lumMod val="95000"/>
                  <a:lumOff val="5000"/>
                </a:schemeClr>
              </a:solidFill>
            </a:endParaRPr>
          </a:p>
        </p:txBody>
      </p:sp>
      <p:sp>
        <p:nvSpPr>
          <p:cNvPr id="4" name="TextBox 3"/>
          <p:cNvSpPr txBox="1"/>
          <p:nvPr/>
        </p:nvSpPr>
        <p:spPr>
          <a:xfrm>
            <a:off x="287738" y="1769000"/>
            <a:ext cx="3115624" cy="769441"/>
          </a:xfrm>
          <a:prstGeom prst="rect">
            <a:avLst/>
          </a:prstGeom>
          <a:noFill/>
        </p:spPr>
        <p:txBody>
          <a:bodyPr wrap="square" rtlCol="0">
            <a:spAutoFit/>
          </a:bodyPr>
          <a:lstStyle/>
          <a:p>
            <a:r>
              <a:rPr lang="en-US" sz="1400" dirty="0" smtClean="0">
                <a:solidFill>
                  <a:schemeClr val="tx1">
                    <a:lumMod val="95000"/>
                    <a:lumOff val="5000"/>
                  </a:schemeClr>
                </a:solidFill>
              </a:rPr>
              <a:t>Chemical </a:t>
            </a:r>
            <a:r>
              <a:rPr lang="en-US" sz="1400" dirty="0">
                <a:solidFill>
                  <a:schemeClr val="tx1">
                    <a:lumMod val="95000"/>
                    <a:lumOff val="5000"/>
                  </a:schemeClr>
                </a:solidFill>
              </a:rPr>
              <a:t>bond attraction for CO </a:t>
            </a:r>
            <a:r>
              <a:rPr lang="en-US" sz="1400" dirty="0" smtClean="0">
                <a:solidFill>
                  <a:schemeClr val="tx1">
                    <a:lumMod val="95000"/>
                    <a:lumOff val="5000"/>
                  </a:schemeClr>
                </a:solidFill>
              </a:rPr>
              <a:t>to the blood </a:t>
            </a:r>
            <a:r>
              <a:rPr lang="en-US" sz="1400" dirty="0">
                <a:solidFill>
                  <a:schemeClr val="tx1">
                    <a:lumMod val="95000"/>
                    <a:lumOff val="5000"/>
                  </a:schemeClr>
                </a:solidFill>
              </a:rPr>
              <a:t>hemoglobin is </a:t>
            </a:r>
            <a:r>
              <a:rPr lang="en-US" sz="1600" b="1" u="sng" dirty="0">
                <a:solidFill>
                  <a:schemeClr val="tx1">
                    <a:lumMod val="95000"/>
                    <a:lumOff val="5000"/>
                  </a:schemeClr>
                </a:solidFill>
              </a:rPr>
              <a:t>200 times</a:t>
            </a:r>
            <a:r>
              <a:rPr lang="en-US" sz="1400" dirty="0">
                <a:solidFill>
                  <a:schemeClr val="tx1">
                    <a:lumMod val="95000"/>
                    <a:lumOff val="5000"/>
                  </a:schemeClr>
                </a:solidFill>
              </a:rPr>
              <a:t> stronger </a:t>
            </a:r>
            <a:r>
              <a:rPr lang="en-US" sz="1400" dirty="0" smtClean="0">
                <a:solidFill>
                  <a:schemeClr val="tx1">
                    <a:lumMod val="95000"/>
                    <a:lumOff val="5000"/>
                  </a:schemeClr>
                </a:solidFill>
              </a:rPr>
              <a:t>than oxygen.</a:t>
            </a:r>
            <a:endParaRPr lang="en-US" sz="1400" dirty="0"/>
          </a:p>
        </p:txBody>
      </p:sp>
    </p:spTree>
    <p:extLst>
      <p:ext uri="{BB962C8B-B14F-4D97-AF65-F5344CB8AC3E}">
        <p14:creationId xmlns:p14="http://schemas.microsoft.com/office/powerpoint/2010/main" val="417881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4" grpId="0" animBg="1"/>
      <p:bldP spid="13" grpId="0" animBg="1"/>
      <p:bldP spid="16" grpId="0"/>
      <p:bldP spid="73" grpId="0"/>
      <p:bldP spid="74" grpId="0"/>
      <p:bldP spid="75"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2">
                    <a:lumMod val="75000"/>
                  </a:schemeClr>
                </a:solidFill>
              </a:rPr>
              <a:t>List the effects of CO on the organ systems of the human body.</a:t>
            </a:r>
          </a:p>
        </p:txBody>
      </p:sp>
      <p:sp>
        <p:nvSpPr>
          <p:cNvPr id="3" name="Content Placeholder 2"/>
          <p:cNvSpPr>
            <a:spLocks noGrp="1"/>
          </p:cNvSpPr>
          <p:nvPr>
            <p:ph idx="4294967295"/>
          </p:nvPr>
        </p:nvSpPr>
        <p:spPr>
          <a:xfrm>
            <a:off x="609599" y="2273462"/>
            <a:ext cx="6348413" cy="3373194"/>
          </a:xfrm>
        </p:spPr>
        <p:txBody>
          <a:bodyPr>
            <a:normAutofit/>
          </a:bodyPr>
          <a:lstStyle/>
          <a:p>
            <a:r>
              <a:rPr lang="en-US" sz="2000" b="1" dirty="0" smtClean="0"/>
              <a:t>So how does this affect your body?</a:t>
            </a:r>
            <a:r>
              <a:rPr lang="en-US" sz="2000" dirty="0"/>
              <a:t> </a:t>
            </a:r>
            <a:endParaRPr lang="en-US" sz="2000" dirty="0" smtClean="0"/>
          </a:p>
          <a:p>
            <a:pPr lvl="1"/>
            <a:r>
              <a:rPr lang="en-US" b="1" dirty="0">
                <a:solidFill>
                  <a:schemeClr val="tx1">
                    <a:lumMod val="95000"/>
                    <a:lumOff val="5000"/>
                  </a:schemeClr>
                </a:solidFill>
              </a:rPr>
              <a:t>CO inhibits your bloods ability to carry oxygen to the body’s tissues and vital organs</a:t>
            </a:r>
            <a:endParaRPr lang="en-US" dirty="0">
              <a:solidFill>
                <a:schemeClr val="tx1">
                  <a:lumMod val="95000"/>
                  <a:lumOff val="5000"/>
                </a:schemeClr>
              </a:solidFill>
            </a:endParaRPr>
          </a:p>
          <a:p>
            <a:endParaRPr lang="en-US" sz="2000" b="1" dirty="0" smtClean="0"/>
          </a:p>
          <a:p>
            <a:r>
              <a:rPr lang="en-US" sz="2000" b="1" dirty="0" smtClean="0"/>
              <a:t>What major organ systems are most likely affected?</a:t>
            </a:r>
          </a:p>
          <a:p>
            <a:pPr lvl="1"/>
            <a:r>
              <a:rPr lang="en-US" b="1" dirty="0">
                <a:solidFill>
                  <a:schemeClr val="tx1"/>
                </a:solidFill>
              </a:rPr>
              <a:t>Your nervous system, brain, heart, and lungs are dramatically affected</a:t>
            </a:r>
            <a:r>
              <a:rPr lang="en-US" b="1" dirty="0" smtClean="0">
                <a:solidFill>
                  <a:schemeClr val="tx1"/>
                </a:solidFill>
              </a:rPr>
              <a:t>.</a:t>
            </a:r>
            <a:endParaRPr lang="en-US" b="1" dirty="0">
              <a:solidFill>
                <a:schemeClr val="tx1"/>
              </a:solidFill>
            </a:endParaRPr>
          </a:p>
        </p:txBody>
      </p:sp>
    </p:spTree>
    <p:extLst>
      <p:ext uri="{BB962C8B-B14F-4D97-AF65-F5344CB8AC3E}">
        <p14:creationId xmlns:p14="http://schemas.microsoft.com/office/powerpoint/2010/main" val="2316697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Internal combustion engines in construction. </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r>
              <a:rPr lang="en-US" dirty="0" smtClean="0"/>
              <a:t>Show video:</a:t>
            </a:r>
          </a:p>
          <a:p>
            <a:pPr marL="0" indent="0">
              <a:buNone/>
            </a:pPr>
            <a:r>
              <a:rPr lang="en-US" dirty="0" smtClean="0">
                <a:hlinkClick r:id="rId3" tooltip="Vide of CO hazards"/>
              </a:rPr>
              <a:t>https://www.osha.gov/dts/vtools/construction/carbonmonoxide_fnl_eng_web.html</a:t>
            </a:r>
            <a:endParaRPr lang="en-US" dirty="0"/>
          </a:p>
        </p:txBody>
      </p:sp>
    </p:spTree>
    <p:extLst>
      <p:ext uri="{BB962C8B-B14F-4D97-AF65-F5344CB8AC3E}">
        <p14:creationId xmlns:p14="http://schemas.microsoft.com/office/powerpoint/2010/main" val="3242791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99" y="464700"/>
            <a:ext cx="6447501" cy="556055"/>
          </a:xfrm>
        </p:spPr>
        <p:txBody>
          <a:bodyPr>
            <a:normAutofit fontScale="90000"/>
          </a:bodyPr>
          <a:lstStyle/>
          <a:p>
            <a:r>
              <a:rPr lang="en-US" dirty="0" smtClean="0">
                <a:solidFill>
                  <a:schemeClr val="accent2">
                    <a:lumMod val="75000"/>
                  </a:schemeClr>
                </a:solidFill>
              </a:rPr>
              <a:t>Objectives</a:t>
            </a:r>
            <a:endParaRPr lang="en-US" dirty="0">
              <a:solidFill>
                <a:schemeClr val="accent2">
                  <a:lumMod val="75000"/>
                </a:schemeClr>
              </a:solidFill>
            </a:endParaRPr>
          </a:p>
        </p:txBody>
      </p:sp>
      <p:sp>
        <p:nvSpPr>
          <p:cNvPr id="3" name="Content Placeholder 2"/>
          <p:cNvSpPr>
            <a:spLocks noGrp="1"/>
          </p:cNvSpPr>
          <p:nvPr>
            <p:ph idx="1"/>
          </p:nvPr>
        </p:nvSpPr>
        <p:spPr>
          <a:xfrm>
            <a:off x="507999" y="1214947"/>
            <a:ext cx="6447501" cy="3773283"/>
          </a:xfrm>
        </p:spPr>
        <p:txBody>
          <a:bodyPr>
            <a:normAutofit/>
          </a:bodyPr>
          <a:lstStyle/>
          <a:p>
            <a:r>
              <a:rPr lang="en-US" dirty="0" smtClean="0"/>
              <a:t>Identify sources of CO and inhalation hazards in construction.</a:t>
            </a:r>
          </a:p>
          <a:p>
            <a:r>
              <a:rPr lang="en-US" dirty="0" smtClean="0"/>
              <a:t>Discuss what Carbon Monoxide is.</a:t>
            </a:r>
          </a:p>
          <a:p>
            <a:r>
              <a:rPr lang="en-US" dirty="0" smtClean="0"/>
              <a:t>Discuss </a:t>
            </a:r>
            <a:r>
              <a:rPr lang="en-US" dirty="0"/>
              <a:t>the dangers of CO and other inhalation hazards in construction.</a:t>
            </a:r>
          </a:p>
          <a:p>
            <a:r>
              <a:rPr lang="en-US" dirty="0" smtClean="0"/>
              <a:t>Identify the physical characteristics of CO.</a:t>
            </a:r>
          </a:p>
          <a:p>
            <a:r>
              <a:rPr lang="en-US" dirty="0" smtClean="0"/>
              <a:t>Discuss the statistics of CO poisonings as they relate to construction.</a:t>
            </a:r>
          </a:p>
          <a:p>
            <a:r>
              <a:rPr lang="en-US" dirty="0" smtClean="0"/>
              <a:t>Discuss and Illustrate the Respiratory System.</a:t>
            </a:r>
          </a:p>
          <a:p>
            <a:r>
              <a:rPr lang="en-US" dirty="0" smtClean="0"/>
              <a:t>Describe the effects of CO on the bloods hemoglobin.</a:t>
            </a:r>
          </a:p>
          <a:p>
            <a:endParaRPr lang="en-US" dirty="0" smtClean="0"/>
          </a:p>
          <a:p>
            <a:endParaRPr lang="en-US" dirty="0" smtClean="0"/>
          </a:p>
          <a:p>
            <a:endParaRPr lang="en-US" dirty="0"/>
          </a:p>
        </p:txBody>
      </p:sp>
    </p:spTree>
    <p:extLst>
      <p:ext uri="{BB962C8B-B14F-4D97-AF65-F5344CB8AC3E}">
        <p14:creationId xmlns:p14="http://schemas.microsoft.com/office/powerpoint/2010/main" val="494688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lumMod val="75000"/>
                  </a:schemeClr>
                </a:solidFill>
              </a:rPr>
              <a:t>E</a:t>
            </a:r>
            <a:r>
              <a:rPr lang="en-US" dirty="0" smtClean="0">
                <a:solidFill>
                  <a:schemeClr val="accent2">
                    <a:lumMod val="75000"/>
                  </a:schemeClr>
                </a:solidFill>
              </a:rPr>
              <a:t>xposure </a:t>
            </a:r>
            <a:r>
              <a:rPr lang="en-US" dirty="0">
                <a:solidFill>
                  <a:schemeClr val="accent2">
                    <a:lumMod val="75000"/>
                  </a:schemeClr>
                </a:solidFill>
              </a:rPr>
              <a:t>limits as defined under the PEL and </a:t>
            </a:r>
            <a:r>
              <a:rPr lang="en-US" dirty="0" smtClean="0">
                <a:solidFill>
                  <a:schemeClr val="accent2">
                    <a:lumMod val="75000"/>
                  </a:schemeClr>
                </a:solidFill>
              </a:rPr>
              <a:t>PPM. </a:t>
            </a:r>
            <a:endParaRPr lang="en-US" dirty="0">
              <a:solidFill>
                <a:schemeClr val="accent2">
                  <a:lumMod val="75000"/>
                </a:schemeClr>
              </a:solidFill>
            </a:endParaRPr>
          </a:p>
        </p:txBody>
      </p:sp>
      <p:sp>
        <p:nvSpPr>
          <p:cNvPr id="3" name="Content Placeholder 2"/>
          <p:cNvSpPr>
            <a:spLocks noGrp="1"/>
          </p:cNvSpPr>
          <p:nvPr>
            <p:ph idx="1"/>
          </p:nvPr>
        </p:nvSpPr>
        <p:spPr>
          <a:xfrm>
            <a:off x="609599" y="2160590"/>
            <a:ext cx="6347714" cy="4229451"/>
          </a:xfrm>
        </p:spPr>
        <p:txBody>
          <a:bodyPr>
            <a:normAutofit fontScale="85000" lnSpcReduction="20000"/>
          </a:bodyPr>
          <a:lstStyle/>
          <a:p>
            <a:r>
              <a:rPr lang="en-US" b="1" dirty="0"/>
              <a:t>[</a:t>
            </a:r>
            <a:r>
              <a:rPr lang="en-US" b="1" dirty="0" smtClean="0"/>
              <a:t>OSHA PEL]</a:t>
            </a:r>
            <a:endParaRPr lang="en-US" dirty="0" smtClean="0"/>
          </a:p>
          <a:p>
            <a:pPr lvl="1"/>
            <a:r>
              <a:rPr lang="en-US" dirty="0" smtClean="0"/>
              <a:t>The </a:t>
            </a:r>
            <a:r>
              <a:rPr lang="en-US" dirty="0"/>
              <a:t>current Occupational Safety and Health Administration (OSHA) permissible exposure limit (PEL) for carbon monoxide is </a:t>
            </a:r>
            <a:r>
              <a:rPr lang="en-US" sz="1900" b="1" u="sng" dirty="0"/>
              <a:t>50 parts per million (ppm)</a:t>
            </a:r>
            <a:r>
              <a:rPr lang="en-US" sz="1900" b="1" dirty="0"/>
              <a:t> parts of air</a:t>
            </a:r>
            <a:r>
              <a:rPr lang="en-US" dirty="0"/>
              <a:t> </a:t>
            </a:r>
            <a:r>
              <a:rPr lang="en-US" dirty="0" smtClean="0"/>
              <a:t>as </a:t>
            </a:r>
            <a:r>
              <a:rPr lang="en-US" dirty="0"/>
              <a:t>an 8-hour time-weighted average (TWA) </a:t>
            </a:r>
            <a:r>
              <a:rPr lang="en-US" dirty="0" smtClean="0"/>
              <a:t>concentration.</a:t>
            </a:r>
          </a:p>
          <a:p>
            <a:r>
              <a:rPr lang="en-US" b="1" dirty="0" smtClean="0"/>
              <a:t>[NIOSH </a:t>
            </a:r>
            <a:r>
              <a:rPr lang="en-US" b="1" dirty="0"/>
              <a:t>REL]</a:t>
            </a:r>
            <a:r>
              <a:rPr lang="en-US" dirty="0"/>
              <a:t> </a:t>
            </a:r>
            <a:endParaRPr lang="en-US" dirty="0" smtClean="0"/>
          </a:p>
          <a:p>
            <a:pPr lvl="1"/>
            <a:r>
              <a:rPr lang="en-US" dirty="0" smtClean="0"/>
              <a:t>The </a:t>
            </a:r>
            <a:r>
              <a:rPr lang="en-US" dirty="0"/>
              <a:t>National Institute for Occupational Safety and Health (NIOSH) has established a recommended exposure limit (REL) for carbon monoxide of </a:t>
            </a:r>
            <a:r>
              <a:rPr lang="en-US" sz="1900" b="1" u="sng" dirty="0"/>
              <a:t>35 ppm </a:t>
            </a:r>
            <a:r>
              <a:rPr lang="en-US" sz="1900" u="sng" dirty="0" smtClean="0"/>
              <a:t>as </a:t>
            </a:r>
            <a:r>
              <a:rPr lang="en-US" sz="1900" u="sng" dirty="0"/>
              <a:t>an </a:t>
            </a:r>
            <a:r>
              <a:rPr lang="en-US" sz="1900" b="1" u="sng" dirty="0"/>
              <a:t>8-hour TWA and 200 ppm </a:t>
            </a:r>
            <a:r>
              <a:rPr lang="en-US" sz="1900" b="1" u="sng" dirty="0" smtClean="0"/>
              <a:t>as </a:t>
            </a:r>
            <a:r>
              <a:rPr lang="en-US" sz="1900" b="1" u="sng" dirty="0"/>
              <a:t>a ceiling</a:t>
            </a:r>
            <a:r>
              <a:rPr lang="en-US" dirty="0"/>
              <a:t> [NIOSH 1992]. The NIOSH limit is based on the </a:t>
            </a:r>
            <a:r>
              <a:rPr lang="en-US" b="1" dirty="0"/>
              <a:t>risk of cardiovascular effects</a:t>
            </a:r>
            <a:r>
              <a:rPr lang="en-US" dirty="0" smtClean="0"/>
              <a:t>.</a:t>
            </a:r>
          </a:p>
          <a:p>
            <a:r>
              <a:rPr lang="en-US" b="1" dirty="0"/>
              <a:t>[ACGIH </a:t>
            </a:r>
            <a:r>
              <a:rPr lang="en-US" b="1" dirty="0" smtClean="0"/>
              <a:t>TLV]</a:t>
            </a:r>
            <a:endParaRPr lang="en-US" dirty="0" smtClean="0"/>
          </a:p>
          <a:p>
            <a:pPr lvl="1"/>
            <a:r>
              <a:rPr lang="en-US" dirty="0" smtClean="0"/>
              <a:t>The </a:t>
            </a:r>
            <a:r>
              <a:rPr lang="en-US" dirty="0"/>
              <a:t>American Conference of Governmental Industrial Hygienists (ACGIH) has assigned carbon monoxide a threshold limit value (TLV) of </a:t>
            </a:r>
            <a:r>
              <a:rPr lang="en-US" sz="1700" b="1" u="sng" dirty="0"/>
              <a:t>25 ppm </a:t>
            </a:r>
            <a:r>
              <a:rPr lang="en-US" sz="1700" b="1" u="sng" dirty="0" smtClean="0"/>
              <a:t>as </a:t>
            </a:r>
            <a:r>
              <a:rPr lang="en-US" sz="1700" b="1" u="sng" dirty="0"/>
              <a:t>a TWA for a normal 8-hour workday and a 40-hour workweek </a:t>
            </a:r>
            <a:endParaRPr lang="en-US" sz="1700" b="1" u="sng" dirty="0" smtClean="0"/>
          </a:p>
          <a:p>
            <a:pPr lvl="2"/>
            <a:r>
              <a:rPr lang="en-US" dirty="0" smtClean="0"/>
              <a:t>The </a:t>
            </a:r>
            <a:r>
              <a:rPr lang="en-US" dirty="0"/>
              <a:t>ACGIH limit is based on the risk of elevated carboxyhemoglobin </a:t>
            </a:r>
            <a:r>
              <a:rPr lang="en-US" dirty="0" smtClean="0"/>
              <a:t>levels.</a:t>
            </a:r>
            <a:endParaRPr lang="en-US" dirty="0">
              <a:effectLst/>
            </a:endParaRPr>
          </a:p>
        </p:txBody>
      </p:sp>
    </p:spTree>
    <p:extLst>
      <p:ext uri="{BB962C8B-B14F-4D97-AF65-F5344CB8AC3E}">
        <p14:creationId xmlns:p14="http://schemas.microsoft.com/office/powerpoint/2010/main" val="2398107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469" y="373930"/>
            <a:ext cx="6485972" cy="1002384"/>
          </a:xfrm>
        </p:spPr>
        <p:txBody>
          <a:bodyPr>
            <a:normAutofit/>
          </a:bodyPr>
          <a:lstStyle/>
          <a:p>
            <a:r>
              <a:rPr lang="en-US" sz="2800" dirty="0">
                <a:solidFill>
                  <a:schemeClr val="accent2">
                    <a:lumMod val="75000"/>
                  </a:schemeClr>
                </a:solidFill>
              </a:rPr>
              <a:t>Define the exposure limits as defined under the PEL and PPM. </a:t>
            </a:r>
          </a:p>
        </p:txBody>
      </p:sp>
      <p:graphicFrame>
        <p:nvGraphicFramePr>
          <p:cNvPr id="5" name="Content Placeholder 4" title="Table - Effects of CO Exposure Levels, Duration, CO Expsure Limits"/>
          <p:cNvGraphicFramePr>
            <a:graphicFrameLocks noGrp="1"/>
          </p:cNvGraphicFramePr>
          <p:nvPr>
            <p:ph idx="1"/>
            <p:extLst>
              <p:ext uri="{D42A27DB-BD31-4B8C-83A1-F6EECF244321}">
                <p14:modId xmlns:p14="http://schemas.microsoft.com/office/powerpoint/2010/main" val="2821153449"/>
              </p:ext>
            </p:extLst>
          </p:nvPr>
        </p:nvGraphicFramePr>
        <p:xfrm>
          <a:off x="533400" y="1723010"/>
          <a:ext cx="7156351" cy="3876512"/>
        </p:xfrm>
        <a:graphic>
          <a:graphicData uri="http://schemas.openxmlformats.org/drawingml/2006/table">
            <a:tbl>
              <a:tblPr firstRow="1" bandRow="1">
                <a:tableStyleId>{5C22544A-7EE6-4342-B048-85BDC9FD1C3A}</a:tableStyleId>
              </a:tblPr>
              <a:tblGrid>
                <a:gridCol w="970190"/>
                <a:gridCol w="971624"/>
                <a:gridCol w="3390862"/>
                <a:gridCol w="1823675"/>
              </a:tblGrid>
              <a:tr h="462105">
                <a:tc gridSpan="4">
                  <a:txBody>
                    <a:bodyPr/>
                    <a:lstStyle/>
                    <a:p>
                      <a:r>
                        <a:rPr lang="en-US" dirty="0" smtClean="0"/>
                        <a:t>Effects of CO Exposure Levels, Duration, CO Exposure Limits  </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03245">
                <a:tc>
                  <a:txBody>
                    <a:bodyPr/>
                    <a:lstStyle/>
                    <a:p>
                      <a:pPr algn="ctr"/>
                      <a:r>
                        <a:rPr lang="en-US" sz="1400" b="1" dirty="0" smtClean="0"/>
                        <a:t>PPM</a:t>
                      </a:r>
                      <a:endParaRPr lang="en-US" sz="1400" b="1" dirty="0"/>
                    </a:p>
                  </a:txBody>
                  <a:tcPr/>
                </a:tc>
                <a:tc>
                  <a:txBody>
                    <a:bodyPr/>
                    <a:lstStyle/>
                    <a:p>
                      <a:r>
                        <a:rPr lang="en-US" sz="1400" b="1" dirty="0" smtClean="0"/>
                        <a:t>Duration</a:t>
                      </a:r>
                      <a:endParaRPr lang="en-US" sz="1400" b="1" dirty="0"/>
                    </a:p>
                  </a:txBody>
                  <a:tcPr/>
                </a:tc>
                <a:tc>
                  <a:txBody>
                    <a:bodyPr/>
                    <a:lstStyle/>
                    <a:p>
                      <a:pPr algn="ctr"/>
                      <a:r>
                        <a:rPr lang="en-US" sz="1400" b="1" dirty="0" smtClean="0"/>
                        <a:t>CO</a:t>
                      </a:r>
                      <a:r>
                        <a:rPr lang="en-US" sz="1400" b="1" baseline="0" dirty="0" smtClean="0"/>
                        <a:t> effects of exposure</a:t>
                      </a:r>
                      <a:endParaRPr lang="en-US" sz="1400" b="1" dirty="0"/>
                    </a:p>
                  </a:txBody>
                  <a:tcPr/>
                </a:tc>
                <a:tc>
                  <a:txBody>
                    <a:bodyPr/>
                    <a:lstStyle/>
                    <a:p>
                      <a:pPr algn="ctr"/>
                      <a:r>
                        <a:rPr lang="en-US" sz="1400" b="1" dirty="0" smtClean="0"/>
                        <a:t>Source</a:t>
                      </a:r>
                      <a:endParaRPr lang="en-US" sz="1400" b="1" dirty="0"/>
                    </a:p>
                  </a:txBody>
                  <a:tcPr/>
                </a:tc>
              </a:tr>
              <a:tr h="462105">
                <a:tc>
                  <a:txBody>
                    <a:bodyPr/>
                    <a:lstStyle/>
                    <a:p>
                      <a:pPr algn="l"/>
                      <a:r>
                        <a:rPr lang="en-US" sz="1200" dirty="0" smtClean="0"/>
                        <a:t>0</a:t>
                      </a:r>
                      <a:r>
                        <a:rPr lang="en-US" sz="1200" baseline="0" dirty="0" smtClean="0"/>
                        <a:t> – 4 ppm </a:t>
                      </a:r>
                      <a:endParaRPr lang="en-US" sz="1200" dirty="0"/>
                    </a:p>
                  </a:txBody>
                  <a:tcPr/>
                </a:tc>
                <a:tc>
                  <a:txBody>
                    <a:bodyPr/>
                    <a:lstStyle/>
                    <a:p>
                      <a:pPr algn="ctr"/>
                      <a:r>
                        <a:rPr lang="en-US" sz="1200" dirty="0" smtClean="0"/>
                        <a:t>8 hrs.</a:t>
                      </a:r>
                      <a:endParaRPr lang="en-US" sz="1200" dirty="0"/>
                    </a:p>
                  </a:txBody>
                  <a:tcPr/>
                </a:tc>
                <a:tc>
                  <a:txBody>
                    <a:bodyPr/>
                    <a:lstStyle/>
                    <a:p>
                      <a:pPr algn="ctr"/>
                      <a:r>
                        <a:rPr lang="en-US" sz="1200" dirty="0" smtClean="0"/>
                        <a:t>Considered “Good” Air quality</a:t>
                      </a:r>
                      <a:endParaRPr lang="en-US" sz="1200" dirty="0"/>
                    </a:p>
                  </a:txBody>
                  <a:tcPr/>
                </a:tc>
                <a:tc>
                  <a:txBody>
                    <a:bodyPr/>
                    <a:lstStyle/>
                    <a:p>
                      <a:pPr algn="ctr"/>
                      <a:r>
                        <a:rPr lang="en-US" sz="1200" dirty="0" smtClean="0"/>
                        <a:t>EPA</a:t>
                      </a:r>
                      <a:endParaRPr lang="en-US" sz="1200" dirty="0"/>
                    </a:p>
                  </a:txBody>
                  <a:tcPr/>
                </a:tc>
              </a:tr>
              <a:tr h="462105">
                <a:tc>
                  <a:txBody>
                    <a:bodyPr/>
                    <a:lstStyle/>
                    <a:p>
                      <a:pPr algn="l"/>
                      <a:r>
                        <a:rPr lang="en-US" sz="1200" dirty="0" smtClean="0"/>
                        <a:t>35 ppm</a:t>
                      </a:r>
                      <a:endParaRPr lang="en-US" sz="1200" dirty="0"/>
                    </a:p>
                  </a:txBody>
                  <a:tcPr/>
                </a:tc>
                <a:tc>
                  <a:txBody>
                    <a:bodyPr/>
                    <a:lstStyle/>
                    <a:p>
                      <a:pPr algn="ctr"/>
                      <a:r>
                        <a:rPr lang="en-US" sz="1200" dirty="0" smtClean="0"/>
                        <a:t>8 hrs.</a:t>
                      </a:r>
                      <a:endParaRPr lang="en-US" sz="1200" dirty="0"/>
                    </a:p>
                  </a:txBody>
                  <a:tcPr/>
                </a:tc>
                <a:tc>
                  <a:txBody>
                    <a:bodyPr/>
                    <a:lstStyle/>
                    <a:p>
                      <a:pPr algn="ctr"/>
                      <a:r>
                        <a:rPr lang="en-US" sz="1200" dirty="0" smtClean="0"/>
                        <a:t>Recommended 8Hr.</a:t>
                      </a:r>
                      <a:r>
                        <a:rPr lang="en-US" sz="1200" baseline="0" dirty="0" smtClean="0"/>
                        <a:t> Max. workplace exposure.</a:t>
                      </a:r>
                      <a:endParaRPr lang="en-US" sz="1200" dirty="0"/>
                    </a:p>
                  </a:txBody>
                  <a:tcPr/>
                </a:tc>
                <a:tc>
                  <a:txBody>
                    <a:bodyPr/>
                    <a:lstStyle/>
                    <a:p>
                      <a:pPr algn="ctr"/>
                      <a:r>
                        <a:rPr lang="en-US" sz="1200" dirty="0" smtClean="0"/>
                        <a:t>US</a:t>
                      </a:r>
                      <a:r>
                        <a:rPr lang="en-US" sz="1200" baseline="0" dirty="0" smtClean="0"/>
                        <a:t> </a:t>
                      </a:r>
                      <a:r>
                        <a:rPr lang="en-US" sz="1200" dirty="0" smtClean="0"/>
                        <a:t>NIOSH</a:t>
                      </a:r>
                      <a:endParaRPr lang="en-US" sz="1200" dirty="0"/>
                    </a:p>
                  </a:txBody>
                  <a:tcPr/>
                </a:tc>
              </a:tr>
              <a:tr h="462105">
                <a:tc>
                  <a:txBody>
                    <a:bodyPr/>
                    <a:lstStyle/>
                    <a:p>
                      <a:pPr algn="l"/>
                      <a:r>
                        <a:rPr lang="en-US" sz="1200" dirty="0" smtClean="0"/>
                        <a:t>50 ppm</a:t>
                      </a:r>
                      <a:endParaRPr lang="en-US" sz="1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8 hrs.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Recommended 8Hr.</a:t>
                      </a:r>
                      <a:r>
                        <a:rPr lang="en-US" sz="1200" baseline="0" dirty="0" smtClean="0"/>
                        <a:t> Max. workplace exposure.</a:t>
                      </a:r>
                      <a:endParaRPr lang="en-US" sz="1200" dirty="0" smtClean="0"/>
                    </a:p>
                  </a:txBody>
                  <a:tcPr/>
                </a:tc>
                <a:tc>
                  <a:txBody>
                    <a:bodyPr/>
                    <a:lstStyle/>
                    <a:p>
                      <a:pPr algn="ctr"/>
                      <a:r>
                        <a:rPr lang="en-US" sz="1200" dirty="0" smtClean="0"/>
                        <a:t>US OSHA</a:t>
                      </a:r>
                      <a:r>
                        <a:rPr lang="en-US" sz="1200" baseline="0" dirty="0" smtClean="0"/>
                        <a:t> PEL</a:t>
                      </a:r>
                      <a:endParaRPr lang="en-US" sz="1200" dirty="0"/>
                    </a:p>
                  </a:txBody>
                  <a:tcPr/>
                </a:tc>
              </a:tr>
              <a:tr h="465097">
                <a:tc>
                  <a:txBody>
                    <a:bodyPr/>
                    <a:lstStyle/>
                    <a:p>
                      <a:pPr algn="l"/>
                      <a:r>
                        <a:rPr lang="en-US" sz="1200" baseline="0" dirty="0" smtClean="0"/>
                        <a:t>400 ppm</a:t>
                      </a:r>
                      <a:endParaRPr lang="en-US" sz="1200" dirty="0"/>
                    </a:p>
                  </a:txBody>
                  <a:tcPr/>
                </a:tc>
                <a:tc>
                  <a:txBody>
                    <a:bodyPr/>
                    <a:lstStyle/>
                    <a:p>
                      <a:pPr algn="ctr"/>
                      <a:r>
                        <a:rPr lang="en-US" sz="1200" dirty="0" smtClean="0"/>
                        <a:t>1-3</a:t>
                      </a:r>
                      <a:r>
                        <a:rPr lang="en-US" sz="1200" baseline="0" dirty="0" smtClean="0"/>
                        <a:t> hrs.</a:t>
                      </a:r>
                      <a:endParaRPr lang="en-US" sz="1200" dirty="0"/>
                    </a:p>
                  </a:txBody>
                  <a:tcPr/>
                </a:tc>
                <a:tc>
                  <a:txBody>
                    <a:bodyPr/>
                    <a:lstStyle/>
                    <a:p>
                      <a:pPr algn="ctr"/>
                      <a:r>
                        <a:rPr lang="en-US" sz="1100" dirty="0" smtClean="0"/>
                        <a:t>Healthy adults will suffer headaches, dizziness, and nausea in 1-2 hr. Life threating after 3 hrs.</a:t>
                      </a:r>
                      <a:endParaRPr lang="en-US" sz="1100" dirty="0"/>
                    </a:p>
                  </a:txBody>
                  <a:tcPr/>
                </a:tc>
                <a:tc>
                  <a:txBody>
                    <a:bodyPr/>
                    <a:lstStyle/>
                    <a:p>
                      <a:pPr algn="ctr"/>
                      <a:r>
                        <a:rPr lang="en-US" sz="1200" dirty="0" smtClean="0"/>
                        <a:t>CDC/NIOSH</a:t>
                      </a:r>
                      <a:endParaRPr lang="en-US" sz="1200" dirty="0"/>
                    </a:p>
                  </a:txBody>
                  <a:tcPr/>
                </a:tc>
              </a:tr>
              <a:tr h="697645">
                <a:tc>
                  <a:txBody>
                    <a:bodyPr/>
                    <a:lstStyle/>
                    <a:p>
                      <a:pPr algn="l"/>
                      <a:r>
                        <a:rPr lang="en-US" sz="1200" dirty="0" smtClean="0"/>
                        <a:t>800 ppm</a:t>
                      </a:r>
                      <a:endParaRPr lang="en-US" sz="1200" dirty="0"/>
                    </a:p>
                  </a:txBody>
                  <a:tcPr/>
                </a:tc>
                <a:tc>
                  <a:txBody>
                    <a:bodyPr/>
                    <a:lstStyle/>
                    <a:p>
                      <a:pPr algn="ctr"/>
                      <a:r>
                        <a:rPr lang="en-US" sz="1200" dirty="0" smtClean="0"/>
                        <a:t>&lt;</a:t>
                      </a:r>
                      <a:r>
                        <a:rPr lang="en-US" sz="1200" baseline="0" dirty="0" smtClean="0"/>
                        <a:t> 2 hrs.</a:t>
                      </a:r>
                      <a:endParaRPr lang="en-US" sz="1200" dirty="0"/>
                    </a:p>
                  </a:txBody>
                  <a:tcPr/>
                </a:tc>
                <a:tc>
                  <a:txBody>
                    <a:bodyPr/>
                    <a:lstStyle/>
                    <a:p>
                      <a:pPr algn="ctr"/>
                      <a:r>
                        <a:rPr lang="en-US" sz="1200" dirty="0" smtClean="0"/>
                        <a:t>Healthy adults will suffer headaches, dizziness, and nausea in 45</a:t>
                      </a:r>
                      <a:r>
                        <a:rPr lang="en-US" sz="1200" baseline="0" dirty="0" smtClean="0"/>
                        <a:t> min</a:t>
                      </a:r>
                      <a:r>
                        <a:rPr lang="en-US" sz="1200" dirty="0" smtClean="0"/>
                        <a:t>. Unconsciousness/death in</a:t>
                      </a:r>
                      <a:r>
                        <a:rPr lang="en-US" sz="1200" baseline="0" dirty="0" smtClean="0"/>
                        <a:t> less than 2 hrs.</a:t>
                      </a:r>
                      <a:endParaRPr lang="en-US" sz="1200" dirty="0"/>
                    </a:p>
                  </a:txBody>
                  <a:tcPr/>
                </a:tc>
                <a:tc>
                  <a:txBody>
                    <a:bodyPr/>
                    <a:lstStyle/>
                    <a:p>
                      <a:pPr algn="ctr"/>
                      <a:r>
                        <a:rPr lang="en-US" sz="1200" dirty="0" smtClean="0"/>
                        <a:t>CDC/NIOSH</a:t>
                      </a:r>
                      <a:endParaRPr lang="en-US" sz="1200" dirty="0"/>
                    </a:p>
                  </a:txBody>
                  <a:tcPr/>
                </a:tc>
              </a:tr>
              <a:tr h="462105">
                <a:tc>
                  <a:txBody>
                    <a:bodyPr/>
                    <a:lstStyle/>
                    <a:p>
                      <a:pPr algn="l"/>
                      <a:r>
                        <a:rPr lang="en-US" sz="1200" dirty="0" smtClean="0"/>
                        <a:t>3000 ppm</a:t>
                      </a:r>
                      <a:endParaRPr lang="en-US" sz="1200" dirty="0"/>
                    </a:p>
                  </a:txBody>
                  <a:tcPr/>
                </a:tc>
                <a:tc>
                  <a:txBody>
                    <a:bodyPr/>
                    <a:lstStyle/>
                    <a:p>
                      <a:pPr algn="ctr"/>
                      <a:r>
                        <a:rPr lang="en-US" sz="1200" dirty="0" smtClean="0"/>
                        <a:t>&lt; 30 Min.</a:t>
                      </a:r>
                      <a:endParaRPr lang="en-US" sz="1200" dirty="0"/>
                    </a:p>
                  </a:txBody>
                  <a:tcPr/>
                </a:tc>
                <a:tc>
                  <a:txBody>
                    <a:bodyPr/>
                    <a:lstStyle/>
                    <a:p>
                      <a:pPr algn="ctr"/>
                      <a:r>
                        <a:rPr lang="en-US" sz="1200" dirty="0" smtClean="0"/>
                        <a:t>Death</a:t>
                      </a:r>
                      <a:r>
                        <a:rPr lang="en-US" sz="1200" baseline="0" dirty="0" smtClean="0"/>
                        <a:t> in less than 30 minutes</a:t>
                      </a:r>
                      <a:endParaRPr lang="en-US" sz="1200" dirty="0"/>
                    </a:p>
                  </a:txBody>
                  <a:tcPr/>
                </a:tc>
                <a:tc>
                  <a:txBody>
                    <a:bodyPr/>
                    <a:lstStyle/>
                    <a:p>
                      <a:pPr algn="ctr"/>
                      <a:r>
                        <a:rPr lang="en-US" sz="1200" dirty="0" smtClean="0"/>
                        <a:t>CDC/NIOSH</a:t>
                      </a:r>
                      <a:endParaRPr lang="en-US" sz="1200" dirty="0"/>
                    </a:p>
                  </a:txBody>
                  <a:tcPr/>
                </a:tc>
              </a:tr>
            </a:tbl>
          </a:graphicData>
        </a:graphic>
      </p:graphicFrame>
    </p:spTree>
    <p:extLst>
      <p:ext uri="{BB962C8B-B14F-4D97-AF65-F5344CB8AC3E}">
        <p14:creationId xmlns:p14="http://schemas.microsoft.com/office/powerpoint/2010/main" val="2199107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2">
                    <a:lumMod val="75000"/>
                  </a:schemeClr>
                </a:solidFill>
              </a:rPr>
              <a:t>Outline the importance of monitoring for CO levels in work spaces</a:t>
            </a:r>
            <a:r>
              <a:rPr lang="en-US" sz="2800" dirty="0" smtClean="0">
                <a:solidFill>
                  <a:schemeClr val="accent2">
                    <a:lumMod val="75000"/>
                  </a:schemeClr>
                </a:solidFill>
              </a:rPr>
              <a:t>.</a:t>
            </a:r>
            <a:endParaRPr lang="en-US" sz="2800" dirty="0">
              <a:solidFill>
                <a:schemeClr val="accent2">
                  <a:lumMod val="75000"/>
                </a:schemeClr>
              </a:solidFill>
            </a:endParaRPr>
          </a:p>
        </p:txBody>
      </p:sp>
      <p:sp>
        <p:nvSpPr>
          <p:cNvPr id="21" name="Content Placeholder 20"/>
          <p:cNvSpPr>
            <a:spLocks noGrp="1"/>
          </p:cNvSpPr>
          <p:nvPr>
            <p:ph idx="1"/>
          </p:nvPr>
        </p:nvSpPr>
        <p:spPr>
          <a:xfrm>
            <a:off x="609599" y="2160590"/>
            <a:ext cx="6347714" cy="4108235"/>
          </a:xfrm>
        </p:spPr>
        <p:txBody>
          <a:bodyPr>
            <a:normAutofit/>
          </a:bodyPr>
          <a:lstStyle/>
          <a:p>
            <a:r>
              <a:rPr lang="en-US" dirty="0" smtClean="0"/>
              <a:t>The </a:t>
            </a:r>
            <a:r>
              <a:rPr lang="en-US" dirty="0"/>
              <a:t>best way of defending against </a:t>
            </a:r>
            <a:r>
              <a:rPr lang="en-US" dirty="0" smtClean="0"/>
              <a:t>Carbon Monoxide </a:t>
            </a:r>
            <a:r>
              <a:rPr lang="en-US" dirty="0"/>
              <a:t>is by purchasing </a:t>
            </a:r>
            <a:r>
              <a:rPr lang="en-US" dirty="0" smtClean="0"/>
              <a:t>ands </a:t>
            </a:r>
            <a:r>
              <a:rPr lang="en-US" b="1" dirty="0" smtClean="0"/>
              <a:t>USING</a:t>
            </a:r>
            <a:r>
              <a:rPr lang="en-US" dirty="0" smtClean="0"/>
              <a:t> Carbon Monoxide detectors. </a:t>
            </a:r>
          </a:p>
          <a:p>
            <a:r>
              <a:rPr lang="en-US" dirty="0" smtClean="0"/>
              <a:t>Carbon Monoxide </a:t>
            </a:r>
            <a:r>
              <a:rPr lang="en-US" dirty="0"/>
              <a:t>detectors are designed to measure Carbon Monoxide</a:t>
            </a:r>
            <a:r>
              <a:rPr lang="en-US" dirty="0" smtClean="0"/>
              <a:t> levels </a:t>
            </a:r>
            <a:r>
              <a:rPr lang="en-US" dirty="0"/>
              <a:t>and sound an alarm before dangerous levels of </a:t>
            </a:r>
            <a:r>
              <a:rPr lang="en-US" dirty="0" smtClean="0"/>
              <a:t>CO accumulate, </a:t>
            </a:r>
            <a:r>
              <a:rPr lang="en-US" u="sng" dirty="0" smtClean="0"/>
              <a:t>giving </a:t>
            </a:r>
            <a:r>
              <a:rPr lang="en-US" u="sng" dirty="0"/>
              <a:t>people adequate warning to safely ventilate or evacuate the area. </a:t>
            </a:r>
          </a:p>
          <a:p>
            <a:r>
              <a:rPr lang="en-US" b="1" dirty="0" smtClean="0"/>
              <a:t>Portable CO Detectors</a:t>
            </a:r>
            <a:r>
              <a:rPr lang="en-US" dirty="0" smtClean="0"/>
              <a:t> are perfect if you’re working or staying in a place where Carbon Monoxide is a possibility, and there isn’t any Carbon Monoxide detectors available.</a:t>
            </a:r>
          </a:p>
        </p:txBody>
      </p:sp>
    </p:spTree>
    <p:extLst>
      <p:ext uri="{BB962C8B-B14F-4D97-AF65-F5344CB8AC3E}">
        <p14:creationId xmlns:p14="http://schemas.microsoft.com/office/powerpoint/2010/main" val="2640343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2">
                    <a:lumMod val="75000"/>
                  </a:schemeClr>
                </a:solidFill>
              </a:rPr>
              <a:t>Discuss available methods for monitoring CO </a:t>
            </a:r>
            <a:r>
              <a:rPr lang="en-US" sz="2800" dirty="0" smtClean="0">
                <a:solidFill>
                  <a:schemeClr val="accent2">
                    <a:lumMod val="75000"/>
                  </a:schemeClr>
                </a:solidFill>
              </a:rPr>
              <a:t>levels.</a:t>
            </a:r>
            <a:endParaRPr lang="en-US" sz="2800" dirty="0">
              <a:solidFill>
                <a:schemeClr val="accent2">
                  <a:lumMod val="75000"/>
                </a:schemeClr>
              </a:solidFill>
            </a:endParaRPr>
          </a:p>
        </p:txBody>
      </p:sp>
      <p:sp>
        <p:nvSpPr>
          <p:cNvPr id="3" name="Content Placeholder 2"/>
          <p:cNvSpPr>
            <a:spLocks noGrp="1"/>
          </p:cNvSpPr>
          <p:nvPr>
            <p:ph idx="1"/>
          </p:nvPr>
        </p:nvSpPr>
        <p:spPr>
          <a:xfrm>
            <a:off x="609599" y="2160590"/>
            <a:ext cx="6347714" cy="4145942"/>
          </a:xfrm>
        </p:spPr>
        <p:txBody>
          <a:bodyPr>
            <a:normAutofit/>
          </a:bodyPr>
          <a:lstStyle/>
          <a:p>
            <a:r>
              <a:rPr lang="en-US" b="1" dirty="0"/>
              <a:t>Digital Read-out </a:t>
            </a:r>
            <a:r>
              <a:rPr lang="en-US" dirty="0"/>
              <a:t>- The great thing about these detectors is that they have a display panel which lets you see the current, and previous, Carbon Monoxide concentration in parts per million. </a:t>
            </a:r>
          </a:p>
          <a:p>
            <a:r>
              <a:rPr lang="en-US" b="1" dirty="0"/>
              <a:t>Portable / </a:t>
            </a:r>
            <a:r>
              <a:rPr lang="en-US" b="1" dirty="0" smtClean="0"/>
              <a:t>Hand Held </a:t>
            </a:r>
            <a:r>
              <a:rPr lang="en-US" b="1" dirty="0"/>
              <a:t>Detectors </a:t>
            </a:r>
            <a:r>
              <a:rPr lang="en-US" dirty="0"/>
              <a:t>- These are not necessary for the home environment. Their main application is in commercial or governmental safety inspection </a:t>
            </a:r>
            <a:r>
              <a:rPr lang="en-US" dirty="0" smtClean="0"/>
              <a:t>roles in workplaces.</a:t>
            </a:r>
            <a:endParaRPr lang="en-US" dirty="0"/>
          </a:p>
          <a:p>
            <a:r>
              <a:rPr lang="en-US" b="1" dirty="0"/>
              <a:t>AC Plug-in </a:t>
            </a:r>
            <a:r>
              <a:rPr lang="en-US" dirty="0"/>
              <a:t>-These are detectors that allow you to plug them into the electricity outlets in your home, but could be used in </a:t>
            </a:r>
            <a:r>
              <a:rPr lang="en-US" dirty="0" smtClean="0"/>
              <a:t>construction</a:t>
            </a:r>
            <a:endParaRPr lang="en-US" dirty="0"/>
          </a:p>
        </p:txBody>
      </p:sp>
    </p:spTree>
    <p:extLst>
      <p:ext uri="{BB962C8B-B14F-4D97-AF65-F5344CB8AC3E}">
        <p14:creationId xmlns:p14="http://schemas.microsoft.com/office/powerpoint/2010/main" val="3871612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2">
                    <a:lumMod val="75000"/>
                  </a:schemeClr>
                </a:solidFill>
              </a:rPr>
              <a:t>Discuss available methods </a:t>
            </a:r>
            <a:r>
              <a:rPr lang="en-US" sz="2800" dirty="0" smtClean="0">
                <a:solidFill>
                  <a:schemeClr val="accent2">
                    <a:lumMod val="75000"/>
                  </a:schemeClr>
                </a:solidFill>
              </a:rPr>
              <a:t>for  </a:t>
            </a:r>
            <a:r>
              <a:rPr lang="en-US" sz="2800" dirty="0">
                <a:solidFill>
                  <a:schemeClr val="accent2">
                    <a:lumMod val="75000"/>
                  </a:schemeClr>
                </a:solidFill>
              </a:rPr>
              <a:t>monitoring CO </a:t>
            </a:r>
            <a:r>
              <a:rPr lang="en-US" sz="2800" dirty="0" smtClean="0">
                <a:solidFill>
                  <a:schemeClr val="accent2">
                    <a:lumMod val="75000"/>
                  </a:schemeClr>
                </a:solidFill>
              </a:rPr>
              <a:t>levels.</a:t>
            </a:r>
            <a:endParaRPr lang="en-US" sz="2800" dirty="0">
              <a:solidFill>
                <a:schemeClr val="accent2">
                  <a:lumMod val="75000"/>
                </a:schemeClr>
              </a:solidFill>
            </a:endParaRPr>
          </a:p>
        </p:txBody>
      </p:sp>
      <p:sp>
        <p:nvSpPr>
          <p:cNvPr id="3" name="Content Placeholder 2"/>
          <p:cNvSpPr>
            <a:spLocks noGrp="1"/>
          </p:cNvSpPr>
          <p:nvPr>
            <p:ph idx="1"/>
          </p:nvPr>
        </p:nvSpPr>
        <p:spPr>
          <a:xfrm>
            <a:off x="609599" y="2160590"/>
            <a:ext cx="6347714" cy="3797150"/>
          </a:xfrm>
        </p:spPr>
        <p:txBody>
          <a:bodyPr>
            <a:normAutofit/>
          </a:bodyPr>
          <a:lstStyle/>
          <a:p>
            <a:r>
              <a:rPr lang="en-US" b="1" dirty="0" smtClean="0"/>
              <a:t>Hardwired</a:t>
            </a:r>
            <a:r>
              <a:rPr lang="en-US" dirty="0" smtClean="0"/>
              <a:t> </a:t>
            </a:r>
            <a:r>
              <a:rPr lang="en-US" dirty="0"/>
              <a:t>- These are connected directly to your building's power supply, and they come with battery backup. These can also come with digital read-outs.</a:t>
            </a:r>
          </a:p>
          <a:p>
            <a:r>
              <a:rPr lang="en-US" b="1" dirty="0"/>
              <a:t>Combination Smoke/CO </a:t>
            </a:r>
            <a:r>
              <a:rPr lang="en-US" dirty="0"/>
              <a:t>- Just as the name implies, these are detectors that have both smoke and carbon monoxide sensors. </a:t>
            </a:r>
          </a:p>
          <a:p>
            <a:r>
              <a:rPr lang="en-US" b="1" dirty="0"/>
              <a:t>Interconnected</a:t>
            </a:r>
            <a:r>
              <a:rPr lang="en-US" dirty="0"/>
              <a:t> - These can connect, either via cables or wireless, with other alarms and monitors - including ones for smoke, carbon monoxide, and burglar alarms. </a:t>
            </a:r>
          </a:p>
        </p:txBody>
      </p:sp>
    </p:spTree>
    <p:extLst>
      <p:ext uri="{BB962C8B-B14F-4D97-AF65-F5344CB8AC3E}">
        <p14:creationId xmlns:p14="http://schemas.microsoft.com/office/powerpoint/2010/main" val="3871612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047" y="609600"/>
            <a:ext cx="6448265" cy="738433"/>
          </a:xfrm>
        </p:spPr>
        <p:txBody>
          <a:bodyPr>
            <a:normAutofit/>
          </a:bodyPr>
          <a:lstStyle/>
          <a:p>
            <a:r>
              <a:rPr lang="en-US" sz="2800" dirty="0" smtClean="0">
                <a:solidFill>
                  <a:schemeClr val="accent2">
                    <a:lumMod val="75000"/>
                  </a:schemeClr>
                </a:solidFill>
              </a:rPr>
              <a:t>Advantages of a portable CO detector.</a:t>
            </a:r>
            <a:endParaRPr lang="en-US" sz="2800" dirty="0">
              <a:solidFill>
                <a:schemeClr val="accent2">
                  <a:lumMod val="75000"/>
                </a:schemeClr>
              </a:solidFill>
            </a:endParaRPr>
          </a:p>
        </p:txBody>
      </p:sp>
      <p:sp>
        <p:nvSpPr>
          <p:cNvPr id="3" name="Content Placeholder 2"/>
          <p:cNvSpPr>
            <a:spLocks noGrp="1"/>
          </p:cNvSpPr>
          <p:nvPr>
            <p:ph idx="1"/>
          </p:nvPr>
        </p:nvSpPr>
        <p:spPr>
          <a:xfrm>
            <a:off x="609598" y="1809946"/>
            <a:ext cx="6705601" cy="4231417"/>
          </a:xfrm>
        </p:spPr>
        <p:txBody>
          <a:bodyPr>
            <a:normAutofit fontScale="92500" lnSpcReduction="20000"/>
          </a:bodyPr>
          <a:lstStyle/>
          <a:p>
            <a:r>
              <a:rPr lang="en-US" dirty="0" smtClean="0"/>
              <a:t>If </a:t>
            </a:r>
            <a:r>
              <a:rPr lang="en-US" dirty="0"/>
              <a:t>you’re </a:t>
            </a:r>
            <a:r>
              <a:rPr lang="en-US" dirty="0" smtClean="0"/>
              <a:t>engaged in work activities in </a:t>
            </a:r>
            <a:r>
              <a:rPr lang="en-US" dirty="0"/>
              <a:t>a place </a:t>
            </a:r>
            <a:r>
              <a:rPr lang="en-US" dirty="0" smtClean="0"/>
              <a:t>where </a:t>
            </a:r>
            <a:r>
              <a:rPr lang="en-US" dirty="0"/>
              <a:t>c</a:t>
            </a:r>
            <a:r>
              <a:rPr lang="en-US" dirty="0" smtClean="0"/>
              <a:t>arbon monoxide </a:t>
            </a:r>
            <a:r>
              <a:rPr lang="en-US" dirty="0"/>
              <a:t>levels </a:t>
            </a:r>
            <a:r>
              <a:rPr lang="en-US" dirty="0" smtClean="0"/>
              <a:t>have a opportunity to build</a:t>
            </a:r>
            <a:r>
              <a:rPr lang="en-US" dirty="0"/>
              <a:t> </a:t>
            </a:r>
            <a:r>
              <a:rPr lang="en-US" dirty="0" smtClean="0"/>
              <a:t>and </a:t>
            </a:r>
            <a:r>
              <a:rPr lang="en-US" dirty="0"/>
              <a:t>there isn’t any </a:t>
            </a:r>
            <a:r>
              <a:rPr lang="en-US" dirty="0" smtClean="0"/>
              <a:t>pre-existing </a:t>
            </a:r>
            <a:r>
              <a:rPr lang="en-US" dirty="0"/>
              <a:t>c</a:t>
            </a:r>
            <a:r>
              <a:rPr lang="en-US" dirty="0" smtClean="0"/>
              <a:t>arbon </a:t>
            </a:r>
            <a:r>
              <a:rPr lang="en-US" dirty="0"/>
              <a:t>m</a:t>
            </a:r>
            <a:r>
              <a:rPr lang="en-US" dirty="0" smtClean="0"/>
              <a:t>onoxide detectors consider using</a:t>
            </a:r>
            <a:r>
              <a:rPr lang="en-US" b="1" dirty="0" smtClean="0"/>
              <a:t> Portable </a:t>
            </a:r>
            <a:r>
              <a:rPr lang="en-US" b="1" dirty="0"/>
              <a:t>CO </a:t>
            </a:r>
            <a:r>
              <a:rPr lang="en-US" b="1" dirty="0" smtClean="0"/>
              <a:t>Detectors.</a:t>
            </a:r>
            <a:r>
              <a:rPr lang="en-US" dirty="0" smtClean="0"/>
              <a:t> </a:t>
            </a:r>
            <a:endParaRPr lang="en-US" b="1" dirty="0" smtClean="0"/>
          </a:p>
          <a:p>
            <a:r>
              <a:rPr lang="en-US" b="1" dirty="0" smtClean="0"/>
              <a:t>Advantages</a:t>
            </a:r>
          </a:p>
          <a:p>
            <a:pPr lvl="1"/>
            <a:r>
              <a:rPr lang="en-US" dirty="0"/>
              <a:t>A portable CO detector can be held in one’s hand, clipped on a belt or pocket so its simple to carry.</a:t>
            </a:r>
          </a:p>
          <a:p>
            <a:pPr lvl="1"/>
            <a:r>
              <a:rPr lang="en-US" dirty="0"/>
              <a:t>Some models alarm continually when detecting 200 ppm of CO</a:t>
            </a:r>
          </a:p>
          <a:p>
            <a:pPr lvl="1"/>
            <a:r>
              <a:rPr lang="en-US" dirty="0"/>
              <a:t>Broad measurement range, from 0 – 1000 ppm depending on model</a:t>
            </a:r>
          </a:p>
          <a:p>
            <a:pPr lvl="1"/>
            <a:r>
              <a:rPr lang="en-US" dirty="0"/>
              <a:t>Instantaneous readings</a:t>
            </a:r>
          </a:p>
          <a:p>
            <a:pPr lvl="1"/>
            <a:r>
              <a:rPr lang="en-US" dirty="0"/>
              <a:t>Extremely simple to operate</a:t>
            </a:r>
          </a:p>
          <a:p>
            <a:pPr lvl="1"/>
            <a:r>
              <a:rPr lang="en-US" dirty="0"/>
              <a:t>It is able to be used while you are on the move.</a:t>
            </a:r>
          </a:p>
          <a:p>
            <a:pPr lvl="1"/>
            <a:endParaRPr lang="en-US" b="1" dirty="0" smtClean="0"/>
          </a:p>
          <a:p>
            <a:pPr marL="0" indent="0">
              <a:buNone/>
            </a:pPr>
            <a:r>
              <a:rPr lang="en-US" b="1" dirty="0" smtClean="0"/>
              <a:t>Note: Please follow manufacturer guidelines on calibration for portable CO detectors.</a:t>
            </a:r>
            <a:endParaRPr lang="en-US" dirty="0"/>
          </a:p>
        </p:txBody>
      </p:sp>
    </p:spTree>
    <p:extLst>
      <p:ext uri="{BB962C8B-B14F-4D97-AF65-F5344CB8AC3E}">
        <p14:creationId xmlns:p14="http://schemas.microsoft.com/office/powerpoint/2010/main" val="1617821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569" y="450575"/>
            <a:ext cx="6829414" cy="1020005"/>
          </a:xfrm>
        </p:spPr>
        <p:txBody>
          <a:bodyPr>
            <a:normAutofit fontScale="90000"/>
          </a:bodyPr>
          <a:lstStyle/>
          <a:p>
            <a:r>
              <a:rPr lang="en-US" sz="3200" dirty="0" smtClean="0">
                <a:solidFill>
                  <a:schemeClr val="accent2">
                    <a:lumMod val="75000"/>
                  </a:schemeClr>
                </a:solidFill>
              </a:rPr>
              <a:t>Signs </a:t>
            </a:r>
            <a:r>
              <a:rPr lang="en-US" sz="3200" dirty="0">
                <a:solidFill>
                  <a:schemeClr val="accent2">
                    <a:lumMod val="75000"/>
                  </a:schemeClr>
                </a:solidFill>
              </a:rPr>
              <a:t>and Symptoms of CO poisoning</a:t>
            </a:r>
            <a:r>
              <a:rPr lang="en-US" sz="3200" dirty="0" smtClean="0">
                <a:solidFill>
                  <a:schemeClr val="accent2">
                    <a:lumMod val="75000"/>
                  </a:schemeClr>
                </a:solidFill>
              </a:rPr>
              <a:t>.</a:t>
            </a:r>
            <a:endParaRPr lang="en-US" sz="3200" dirty="0">
              <a:solidFill>
                <a:schemeClr val="accent2">
                  <a:lumMod val="75000"/>
                </a:schemeClr>
              </a:solidFill>
            </a:endParaRPr>
          </a:p>
        </p:txBody>
      </p:sp>
      <p:sp>
        <p:nvSpPr>
          <p:cNvPr id="3" name="Content Placeholder 2"/>
          <p:cNvSpPr>
            <a:spLocks noGrp="1"/>
          </p:cNvSpPr>
          <p:nvPr>
            <p:ph idx="1"/>
          </p:nvPr>
        </p:nvSpPr>
        <p:spPr>
          <a:xfrm>
            <a:off x="582956" y="1343580"/>
            <a:ext cx="6347714" cy="4070528"/>
          </a:xfrm>
        </p:spPr>
        <p:txBody>
          <a:bodyPr>
            <a:noAutofit/>
          </a:bodyPr>
          <a:lstStyle/>
          <a:p>
            <a:pPr marL="0" indent="0">
              <a:buNone/>
            </a:pPr>
            <a:r>
              <a:rPr lang="en-US" sz="2400" b="1" dirty="0" smtClean="0"/>
              <a:t>How does Carbon Monoxide (CO) enter the body?</a:t>
            </a:r>
          </a:p>
          <a:p>
            <a:r>
              <a:rPr lang="en-US" sz="2000" dirty="0" smtClean="0"/>
              <a:t>Symptoms are often vague, subtle, and non-specific.</a:t>
            </a:r>
          </a:p>
          <a:p>
            <a:r>
              <a:rPr lang="en-US" sz="2000" dirty="0" smtClean="0"/>
              <a:t>Symptoms vary widely from person to person.</a:t>
            </a:r>
          </a:p>
          <a:p>
            <a:pPr lvl="1"/>
            <a:r>
              <a:rPr lang="en-US" dirty="0" smtClean="0"/>
              <a:t>People with lung and heart disease are more susceptible to elevated CO levels and acute exposures.</a:t>
            </a:r>
          </a:p>
          <a:p>
            <a:r>
              <a:rPr lang="en-US" sz="2000" i="1" u="sng" dirty="0" smtClean="0"/>
              <a:t>These symptoms can easily be confused with other medical conditions and ignored</a:t>
            </a:r>
            <a:r>
              <a:rPr lang="en-US" sz="2000" dirty="0" smtClean="0"/>
              <a:t>. </a:t>
            </a:r>
          </a:p>
        </p:txBody>
      </p:sp>
    </p:spTree>
    <p:extLst>
      <p:ext uri="{BB962C8B-B14F-4D97-AF65-F5344CB8AC3E}">
        <p14:creationId xmlns:p14="http://schemas.microsoft.com/office/powerpoint/2010/main" val="1568212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50575"/>
            <a:ext cx="6447501" cy="1020005"/>
          </a:xfrm>
        </p:spPr>
        <p:txBody>
          <a:bodyPr>
            <a:noAutofit/>
          </a:bodyPr>
          <a:lstStyle/>
          <a:p>
            <a:r>
              <a:rPr lang="en-US" sz="2800" dirty="0" smtClean="0">
                <a:solidFill>
                  <a:schemeClr val="accent2">
                    <a:lumMod val="75000"/>
                  </a:schemeClr>
                </a:solidFill>
              </a:rPr>
              <a:t>Signs </a:t>
            </a:r>
            <a:r>
              <a:rPr lang="en-US" sz="2800" dirty="0">
                <a:solidFill>
                  <a:schemeClr val="accent2">
                    <a:lumMod val="75000"/>
                  </a:schemeClr>
                </a:solidFill>
              </a:rPr>
              <a:t>and Symptoms of CO poisoning</a:t>
            </a:r>
            <a:r>
              <a:rPr lang="en-US" sz="2800" dirty="0" smtClean="0">
                <a:solidFill>
                  <a:schemeClr val="accent2">
                    <a:lumMod val="75000"/>
                  </a:schemeClr>
                </a:solidFill>
              </a:rPr>
              <a:t>. </a:t>
            </a:r>
            <a:endParaRPr lang="en-US" sz="2800" dirty="0">
              <a:solidFill>
                <a:schemeClr val="accent2">
                  <a:lumMod val="75000"/>
                </a:schemeClr>
              </a:solidFill>
            </a:endParaRPr>
          </a:p>
        </p:txBody>
      </p:sp>
      <p:graphicFrame>
        <p:nvGraphicFramePr>
          <p:cNvPr id="4" name="Content Placeholder 3" title="Diagram - signs and symptoms of CO poisoning: nausea, weakness, flu"/>
          <p:cNvGraphicFramePr>
            <a:graphicFrameLocks noGrp="1"/>
          </p:cNvGraphicFramePr>
          <p:nvPr>
            <p:ph idx="1"/>
            <p:extLst>
              <p:ext uri="{D42A27DB-BD31-4B8C-83A1-F6EECF244321}">
                <p14:modId xmlns:p14="http://schemas.microsoft.com/office/powerpoint/2010/main" val="3924206481"/>
              </p:ext>
            </p:extLst>
          </p:nvPr>
        </p:nvGraphicFramePr>
        <p:xfrm>
          <a:off x="443060" y="1706252"/>
          <a:ext cx="6614040" cy="4817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22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50575"/>
            <a:ext cx="6447501" cy="1020005"/>
          </a:xfrm>
        </p:spPr>
        <p:txBody>
          <a:bodyPr>
            <a:noAutofit/>
          </a:bodyPr>
          <a:lstStyle/>
          <a:p>
            <a:r>
              <a:rPr lang="en-US" sz="2800" dirty="0" smtClean="0">
                <a:solidFill>
                  <a:schemeClr val="accent2">
                    <a:lumMod val="75000"/>
                  </a:schemeClr>
                </a:solidFill>
              </a:rPr>
              <a:t> Signs </a:t>
            </a:r>
            <a:r>
              <a:rPr lang="en-US" sz="2800" dirty="0">
                <a:solidFill>
                  <a:schemeClr val="accent2">
                    <a:lumMod val="75000"/>
                  </a:schemeClr>
                </a:solidFill>
              </a:rPr>
              <a:t>and Symptoms of CO poisoning</a:t>
            </a:r>
            <a:r>
              <a:rPr lang="en-US" sz="2800" dirty="0" smtClean="0">
                <a:solidFill>
                  <a:schemeClr val="accent2">
                    <a:lumMod val="75000"/>
                  </a:schemeClr>
                </a:solidFill>
              </a:rPr>
              <a:t>.</a:t>
            </a:r>
            <a:endParaRPr lang="en-US" sz="2800" dirty="0">
              <a:solidFill>
                <a:schemeClr val="accent2">
                  <a:lumMod val="75000"/>
                </a:schemeClr>
              </a:solidFill>
            </a:endParaRPr>
          </a:p>
        </p:txBody>
      </p:sp>
      <p:graphicFrame>
        <p:nvGraphicFramePr>
          <p:cNvPr id="4" name="Content Placeholder 3" title="Diagram -  Signs and symptoms of CO poisoning: dizziness, headache, dehydration"/>
          <p:cNvGraphicFramePr>
            <a:graphicFrameLocks noGrp="1"/>
          </p:cNvGraphicFramePr>
          <p:nvPr>
            <p:ph idx="1"/>
            <p:extLst>
              <p:ext uri="{D42A27DB-BD31-4B8C-83A1-F6EECF244321}">
                <p14:modId xmlns:p14="http://schemas.microsoft.com/office/powerpoint/2010/main" val="2002014318"/>
              </p:ext>
            </p:extLst>
          </p:nvPr>
        </p:nvGraphicFramePr>
        <p:xfrm>
          <a:off x="292231" y="2160588"/>
          <a:ext cx="7418895" cy="407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8969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50575"/>
            <a:ext cx="6447501" cy="1020005"/>
          </a:xfrm>
        </p:spPr>
        <p:txBody>
          <a:bodyPr>
            <a:noAutofit/>
          </a:bodyPr>
          <a:lstStyle/>
          <a:p>
            <a:r>
              <a:rPr lang="en-US" sz="3200" dirty="0">
                <a:solidFill>
                  <a:schemeClr val="accent2">
                    <a:lumMod val="75000"/>
                  </a:schemeClr>
                </a:solidFill>
              </a:rPr>
              <a:t>List the Signs and Symptoms of CO poisoning</a:t>
            </a:r>
            <a:r>
              <a:rPr lang="en-US" sz="3200" dirty="0" smtClean="0">
                <a:solidFill>
                  <a:schemeClr val="accent2">
                    <a:lumMod val="75000"/>
                  </a:schemeClr>
                </a:solidFill>
              </a:rPr>
              <a:t>.</a:t>
            </a:r>
            <a:endParaRPr lang="en-US" sz="3200" dirty="0">
              <a:solidFill>
                <a:schemeClr val="accent2">
                  <a:lumMod val="75000"/>
                </a:schemeClr>
              </a:solidFill>
            </a:endParaRPr>
          </a:p>
        </p:txBody>
      </p:sp>
      <p:sp>
        <p:nvSpPr>
          <p:cNvPr id="3" name="Content Placeholder 2"/>
          <p:cNvSpPr>
            <a:spLocks noGrp="1"/>
          </p:cNvSpPr>
          <p:nvPr>
            <p:ph idx="1"/>
          </p:nvPr>
        </p:nvSpPr>
        <p:spPr>
          <a:xfrm>
            <a:off x="609599" y="1649691"/>
            <a:ext cx="6347714" cy="4581427"/>
          </a:xfrm>
        </p:spPr>
        <p:txBody>
          <a:bodyPr>
            <a:normAutofit fontScale="85000" lnSpcReduction="10000"/>
          </a:bodyPr>
          <a:lstStyle/>
          <a:p>
            <a:r>
              <a:rPr lang="en-US" dirty="0"/>
              <a:t>The most common symptoms of CO poisoning </a:t>
            </a:r>
            <a:r>
              <a:rPr lang="en-US" dirty="0" smtClean="0"/>
              <a:t>are</a:t>
            </a:r>
          </a:p>
          <a:p>
            <a:pPr lvl="1">
              <a:buFont typeface="Wingdings" panose="05000000000000000000" pitchFamily="2" charset="2"/>
              <a:buChar char="v"/>
            </a:pPr>
            <a:r>
              <a:rPr lang="en-US" dirty="0" smtClean="0"/>
              <a:t>Headache</a:t>
            </a:r>
            <a:endParaRPr lang="en-US" dirty="0"/>
          </a:p>
          <a:p>
            <a:pPr lvl="1">
              <a:buFont typeface="Wingdings" panose="05000000000000000000" pitchFamily="2" charset="2"/>
              <a:buChar char="v"/>
            </a:pPr>
            <a:r>
              <a:rPr lang="en-US" dirty="0" smtClean="0"/>
              <a:t>Confusion</a:t>
            </a:r>
          </a:p>
          <a:p>
            <a:pPr lvl="1">
              <a:buFont typeface="Wingdings" panose="05000000000000000000" pitchFamily="2" charset="2"/>
              <a:buChar char="v"/>
            </a:pPr>
            <a:r>
              <a:rPr lang="en-US" dirty="0" smtClean="0"/>
              <a:t>Dizziness</a:t>
            </a:r>
            <a:endParaRPr lang="en-US" dirty="0"/>
          </a:p>
          <a:p>
            <a:pPr lvl="1">
              <a:buFont typeface="Wingdings" panose="05000000000000000000" pitchFamily="2" charset="2"/>
              <a:buChar char="v"/>
            </a:pPr>
            <a:r>
              <a:rPr lang="en-US" dirty="0"/>
              <a:t>Weakness</a:t>
            </a:r>
          </a:p>
          <a:p>
            <a:pPr lvl="1">
              <a:buFont typeface="Wingdings" panose="05000000000000000000" pitchFamily="2" charset="2"/>
              <a:buChar char="v"/>
            </a:pPr>
            <a:r>
              <a:rPr lang="en-US" dirty="0"/>
              <a:t>Nausea</a:t>
            </a:r>
          </a:p>
          <a:p>
            <a:pPr lvl="1">
              <a:buFont typeface="Wingdings" panose="05000000000000000000" pitchFamily="2" charset="2"/>
              <a:buChar char="v"/>
            </a:pPr>
            <a:r>
              <a:rPr lang="en-US" dirty="0"/>
              <a:t>Vomiting</a:t>
            </a:r>
          </a:p>
          <a:p>
            <a:pPr lvl="1">
              <a:buFont typeface="Wingdings" panose="05000000000000000000" pitchFamily="2" charset="2"/>
              <a:buChar char="v"/>
            </a:pPr>
            <a:r>
              <a:rPr lang="en-US" dirty="0"/>
              <a:t>Chest </a:t>
            </a:r>
            <a:r>
              <a:rPr lang="en-US" dirty="0" smtClean="0"/>
              <a:t>pain</a:t>
            </a:r>
            <a:endParaRPr lang="en-US" dirty="0"/>
          </a:p>
          <a:p>
            <a:pPr lvl="1">
              <a:buFont typeface="Wingdings" panose="05000000000000000000" pitchFamily="2" charset="2"/>
              <a:buChar char="v"/>
            </a:pPr>
            <a:r>
              <a:rPr lang="en-US" dirty="0" smtClean="0"/>
              <a:t>Cardiac Dysrhythmias</a:t>
            </a:r>
          </a:p>
          <a:p>
            <a:pPr lvl="1">
              <a:buFont typeface="Wingdings" panose="05000000000000000000" pitchFamily="2" charset="2"/>
              <a:buChar char="v"/>
            </a:pPr>
            <a:r>
              <a:rPr lang="en-US" dirty="0" smtClean="0"/>
              <a:t>Hypotension</a:t>
            </a:r>
          </a:p>
          <a:p>
            <a:pPr lvl="1">
              <a:buFont typeface="Wingdings" panose="05000000000000000000" pitchFamily="2" charset="2"/>
              <a:buChar char="v"/>
            </a:pPr>
            <a:r>
              <a:rPr lang="en-US" dirty="0" smtClean="0"/>
              <a:t>Cardiac Arrest</a:t>
            </a:r>
            <a:endParaRPr lang="en-US" dirty="0"/>
          </a:p>
          <a:p>
            <a:r>
              <a:rPr lang="en-US" b="1" dirty="0" smtClean="0"/>
              <a:t>REMEMBER</a:t>
            </a:r>
            <a:r>
              <a:rPr lang="en-US" dirty="0" smtClean="0"/>
              <a:t>, it’s often </a:t>
            </a:r>
            <a:r>
              <a:rPr lang="en-US" dirty="0"/>
              <a:t>hard to tell if someone has CO poisoning, because the symptoms may be like those of other illnesses. </a:t>
            </a:r>
            <a:endParaRPr lang="en-US" dirty="0" smtClean="0"/>
          </a:p>
          <a:p>
            <a:r>
              <a:rPr lang="en-US" dirty="0" smtClean="0"/>
              <a:t>People </a:t>
            </a:r>
            <a:r>
              <a:rPr lang="en-US" dirty="0"/>
              <a:t>who are sleeping </a:t>
            </a:r>
            <a:r>
              <a:rPr lang="en-US" dirty="0" smtClean="0"/>
              <a:t>can </a:t>
            </a:r>
            <a:r>
              <a:rPr lang="en-US" dirty="0"/>
              <a:t>die from CO poisoning before they have symptoms. </a:t>
            </a:r>
            <a:endParaRPr lang="en-US" dirty="0" smtClean="0"/>
          </a:p>
        </p:txBody>
      </p:sp>
    </p:spTree>
    <p:extLst>
      <p:ext uri="{BB962C8B-B14F-4D97-AF65-F5344CB8AC3E}">
        <p14:creationId xmlns:p14="http://schemas.microsoft.com/office/powerpoint/2010/main" val="275534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455273"/>
            <a:ext cx="6447501" cy="574589"/>
          </a:xfrm>
        </p:spPr>
        <p:txBody>
          <a:bodyPr>
            <a:normAutofit fontScale="90000"/>
          </a:bodyPr>
          <a:lstStyle/>
          <a:p>
            <a:r>
              <a:rPr lang="en-US" dirty="0" smtClean="0">
                <a:solidFill>
                  <a:schemeClr val="accent2">
                    <a:lumMod val="75000"/>
                  </a:schemeClr>
                </a:solidFill>
              </a:rPr>
              <a:t> Objectives</a:t>
            </a:r>
            <a:endParaRPr lang="en-US" dirty="0">
              <a:solidFill>
                <a:schemeClr val="accent2">
                  <a:lumMod val="75000"/>
                </a:schemeClr>
              </a:solidFill>
            </a:endParaRPr>
          </a:p>
        </p:txBody>
      </p:sp>
      <p:sp>
        <p:nvSpPr>
          <p:cNvPr id="3" name="Content Placeholder 2"/>
          <p:cNvSpPr>
            <a:spLocks noGrp="1"/>
          </p:cNvSpPr>
          <p:nvPr>
            <p:ph idx="1"/>
          </p:nvPr>
        </p:nvSpPr>
        <p:spPr>
          <a:xfrm>
            <a:off x="508001" y="1292708"/>
            <a:ext cx="7014589" cy="4118278"/>
          </a:xfrm>
        </p:spPr>
        <p:txBody>
          <a:bodyPr>
            <a:noAutofit/>
          </a:bodyPr>
          <a:lstStyle/>
          <a:p>
            <a:r>
              <a:rPr lang="en-US" dirty="0"/>
              <a:t>List the effects of CO on the organ systems of the human body.</a:t>
            </a:r>
          </a:p>
          <a:p>
            <a:r>
              <a:rPr lang="en-US" dirty="0"/>
              <a:t>Define </a:t>
            </a:r>
            <a:r>
              <a:rPr lang="en-US" dirty="0" smtClean="0"/>
              <a:t>OSHA’s permissible exposure limit (PEL) and parts per million (PPM) as related to CO. </a:t>
            </a:r>
            <a:endParaRPr lang="en-US" dirty="0"/>
          </a:p>
          <a:p>
            <a:r>
              <a:rPr lang="en-US" dirty="0"/>
              <a:t>Outline the importance of monitoring for CO levels in work spaces.</a:t>
            </a:r>
          </a:p>
          <a:p>
            <a:r>
              <a:rPr lang="en-US" dirty="0"/>
              <a:t>Discuss available methods for monitoring CO levels in work spaces</a:t>
            </a:r>
            <a:r>
              <a:rPr lang="en-US" dirty="0" smtClean="0"/>
              <a:t>.</a:t>
            </a:r>
          </a:p>
          <a:p>
            <a:r>
              <a:rPr lang="en-US" dirty="0" smtClean="0"/>
              <a:t>List </a:t>
            </a:r>
            <a:r>
              <a:rPr lang="en-US" dirty="0"/>
              <a:t>the Signs and Symptoms of CO poisoning.</a:t>
            </a:r>
          </a:p>
          <a:p>
            <a:r>
              <a:rPr lang="en-US" dirty="0"/>
              <a:t>Outline the approach and treatment of CO poisoning.</a:t>
            </a:r>
          </a:p>
          <a:p>
            <a:r>
              <a:rPr lang="en-US" dirty="0"/>
              <a:t>State the effects of long term effects of CO poisoning.</a:t>
            </a:r>
          </a:p>
          <a:p>
            <a:r>
              <a:rPr lang="en-US" dirty="0"/>
              <a:t>Differentiate the difference between Acute and Chronic CO poisoning</a:t>
            </a:r>
            <a:r>
              <a:rPr lang="en-US" dirty="0" smtClean="0"/>
              <a:t>.</a:t>
            </a:r>
          </a:p>
        </p:txBody>
      </p:sp>
    </p:spTree>
    <p:extLst>
      <p:ext uri="{BB962C8B-B14F-4D97-AF65-F5344CB8AC3E}">
        <p14:creationId xmlns:p14="http://schemas.microsoft.com/office/powerpoint/2010/main" val="17643362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accent2">
                    <a:lumMod val="75000"/>
                  </a:schemeClr>
                </a:solidFill>
              </a:rPr>
              <a:t>Outline the approach and treatment of CO poisoning</a:t>
            </a:r>
            <a:r>
              <a:rPr lang="en-US" sz="3200" dirty="0" smtClean="0">
                <a:solidFill>
                  <a:schemeClr val="accent2">
                    <a:lumMod val="75000"/>
                  </a:schemeClr>
                </a:solidFill>
              </a:rPr>
              <a:t>.</a:t>
            </a:r>
            <a:endParaRPr lang="en-US" sz="3200" dirty="0">
              <a:solidFill>
                <a:schemeClr val="accent2">
                  <a:lumMod val="75000"/>
                </a:schemeClr>
              </a:solidFill>
            </a:endParaRPr>
          </a:p>
        </p:txBody>
      </p:sp>
      <p:sp>
        <p:nvSpPr>
          <p:cNvPr id="3" name="Content Placeholder 2"/>
          <p:cNvSpPr>
            <a:spLocks noGrp="1"/>
          </p:cNvSpPr>
          <p:nvPr>
            <p:ph idx="1"/>
          </p:nvPr>
        </p:nvSpPr>
        <p:spPr/>
        <p:txBody>
          <a:bodyPr/>
          <a:lstStyle/>
          <a:p>
            <a:r>
              <a:rPr lang="en-US" dirty="0"/>
              <a:t>Warning: You may be exposed to fatal levels of CO poisoning in a rescue attempt</a:t>
            </a:r>
            <a:r>
              <a:rPr lang="en-US" dirty="0" smtClean="0"/>
              <a:t>.</a:t>
            </a:r>
          </a:p>
          <a:p>
            <a:pPr lvl="1"/>
            <a:r>
              <a:rPr lang="en-US" b="1" u="sng" dirty="0" smtClean="0">
                <a:solidFill>
                  <a:schemeClr val="tx1"/>
                </a:solidFill>
              </a:rPr>
              <a:t>ENSURE you and others are safe!</a:t>
            </a:r>
            <a:endParaRPr lang="en-US" b="1" u="sng" dirty="0">
              <a:solidFill>
                <a:schemeClr val="tx1"/>
              </a:solidFill>
            </a:endParaRPr>
          </a:p>
          <a:p>
            <a:r>
              <a:rPr lang="en-US" dirty="0" smtClean="0"/>
              <a:t>Move </a:t>
            </a:r>
            <a:r>
              <a:rPr lang="en-US" dirty="0"/>
              <a:t>the victim immediately to fresh air in an open area.</a:t>
            </a:r>
          </a:p>
          <a:p>
            <a:r>
              <a:rPr lang="en-US" dirty="0"/>
              <a:t>Call 911 or another local emergency number for medical attention or assistance.</a:t>
            </a:r>
          </a:p>
          <a:p>
            <a:r>
              <a:rPr lang="en-US" dirty="0"/>
              <a:t>Administer 100-percent oxygen using a tight-fitting mask if the victim is breathing.</a:t>
            </a:r>
          </a:p>
          <a:p>
            <a:r>
              <a:rPr lang="en-US" dirty="0"/>
              <a:t>Administer cardiopulmonary resuscitation if the victim has stopped breathing</a:t>
            </a:r>
            <a:r>
              <a:rPr lang="en-US" dirty="0" smtClean="0"/>
              <a:t>.</a:t>
            </a:r>
            <a:endParaRPr lang="en-US" dirty="0"/>
          </a:p>
        </p:txBody>
      </p:sp>
    </p:spTree>
    <p:extLst>
      <p:ext uri="{BB962C8B-B14F-4D97-AF65-F5344CB8AC3E}">
        <p14:creationId xmlns:p14="http://schemas.microsoft.com/office/powerpoint/2010/main" val="2880309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accent2">
                    <a:lumMod val="75000"/>
                  </a:schemeClr>
                </a:solidFill>
              </a:rPr>
              <a:t>Outline the approach </a:t>
            </a:r>
            <a:r>
              <a:rPr lang="en-US" sz="3200" dirty="0" smtClean="0">
                <a:solidFill>
                  <a:schemeClr val="accent2">
                    <a:lumMod val="75000"/>
                  </a:schemeClr>
                </a:solidFill>
              </a:rPr>
              <a:t>and  </a:t>
            </a:r>
            <a:r>
              <a:rPr lang="en-US" sz="3200" dirty="0">
                <a:solidFill>
                  <a:schemeClr val="accent2">
                    <a:lumMod val="75000"/>
                  </a:schemeClr>
                </a:solidFill>
              </a:rPr>
              <a:t>treatment of CO poisoning</a:t>
            </a:r>
            <a:r>
              <a:rPr lang="en-US" sz="3200" dirty="0" smtClean="0">
                <a:solidFill>
                  <a:schemeClr val="accent2">
                    <a:lumMod val="75000"/>
                  </a:schemeClr>
                </a:solidFill>
              </a:rPr>
              <a:t>.</a:t>
            </a:r>
            <a:endParaRPr lang="en-US" sz="3200" dirty="0">
              <a:solidFill>
                <a:schemeClr val="accent2">
                  <a:lumMod val="75000"/>
                </a:schemeClr>
              </a:solidFill>
            </a:endParaRPr>
          </a:p>
        </p:txBody>
      </p:sp>
      <p:sp>
        <p:nvSpPr>
          <p:cNvPr id="3" name="Content Placeholder 2"/>
          <p:cNvSpPr>
            <a:spLocks noGrp="1"/>
          </p:cNvSpPr>
          <p:nvPr>
            <p:ph idx="1"/>
          </p:nvPr>
        </p:nvSpPr>
        <p:spPr>
          <a:xfrm>
            <a:off x="609598" y="2160590"/>
            <a:ext cx="6771589" cy="3880773"/>
          </a:xfrm>
        </p:spPr>
        <p:txBody>
          <a:bodyPr/>
          <a:lstStyle/>
          <a:p>
            <a:r>
              <a:rPr lang="en-US" sz="2000" dirty="0" smtClean="0"/>
              <a:t>Half-life of Carbon Monoxide is approximately 5 hours.</a:t>
            </a:r>
          </a:p>
          <a:p>
            <a:r>
              <a:rPr lang="en-US" sz="2000" i="1" dirty="0" smtClean="0">
                <a:solidFill>
                  <a:schemeClr val="tx1"/>
                </a:solidFill>
              </a:rPr>
              <a:t>What does the Half-life of Carbon Monoxide mean??</a:t>
            </a:r>
          </a:p>
          <a:p>
            <a:pPr lvl="1"/>
            <a:r>
              <a:rPr lang="en-US" i="1" dirty="0" smtClean="0">
                <a:solidFill>
                  <a:schemeClr val="tx1"/>
                </a:solidFill>
              </a:rPr>
              <a:t>Half life – Time required for half the quantity of a drug or substance to be metabolized or eliminated</a:t>
            </a:r>
          </a:p>
          <a:p>
            <a:pPr lvl="2"/>
            <a:r>
              <a:rPr lang="en-US" i="1" dirty="0" smtClean="0">
                <a:solidFill>
                  <a:schemeClr val="tx1"/>
                </a:solidFill>
              </a:rPr>
              <a:t>So, if the half-life of carboxyhemoglobin is 5hrs. It will take approx. 5 hours for the </a:t>
            </a:r>
            <a:r>
              <a:rPr lang="en-US" i="1" dirty="0" err="1" smtClean="0">
                <a:solidFill>
                  <a:schemeClr val="tx1"/>
                </a:solidFill>
              </a:rPr>
              <a:t>COHb</a:t>
            </a:r>
            <a:r>
              <a:rPr lang="en-US" i="1" dirty="0" smtClean="0">
                <a:solidFill>
                  <a:schemeClr val="tx1"/>
                </a:solidFill>
              </a:rPr>
              <a:t> levels in the blood to drop to half of it’s current level </a:t>
            </a:r>
            <a:r>
              <a:rPr lang="en-US" b="1" i="1" dirty="0" smtClean="0">
                <a:solidFill>
                  <a:schemeClr val="tx1"/>
                </a:solidFill>
              </a:rPr>
              <a:t>AFTER </a:t>
            </a:r>
            <a:r>
              <a:rPr lang="en-US" i="1" dirty="0" smtClean="0">
                <a:solidFill>
                  <a:schemeClr val="tx1"/>
                </a:solidFill>
              </a:rPr>
              <a:t>exposure was terminated.</a:t>
            </a:r>
          </a:p>
          <a:p>
            <a:r>
              <a:rPr lang="en-US" dirty="0" smtClean="0">
                <a:solidFill>
                  <a:schemeClr val="tx1"/>
                </a:solidFill>
              </a:rPr>
              <a:t>CO Half-life </a:t>
            </a:r>
            <a:r>
              <a:rPr lang="en-US" dirty="0">
                <a:solidFill>
                  <a:schemeClr val="tx1"/>
                </a:solidFill>
              </a:rPr>
              <a:t>on 21% room air Oxygen </a:t>
            </a:r>
            <a:r>
              <a:rPr lang="en-US" dirty="0" smtClean="0">
                <a:solidFill>
                  <a:schemeClr val="tx1"/>
                </a:solidFill>
              </a:rPr>
              <a:t>= 4-6 hrs.</a:t>
            </a:r>
          </a:p>
          <a:p>
            <a:r>
              <a:rPr lang="en-US" dirty="0">
                <a:solidFill>
                  <a:schemeClr val="tx1"/>
                </a:solidFill>
              </a:rPr>
              <a:t>CO Half-life </a:t>
            </a:r>
            <a:r>
              <a:rPr lang="en-US" dirty="0" smtClean="0">
                <a:solidFill>
                  <a:schemeClr val="tx1"/>
                </a:solidFill>
              </a:rPr>
              <a:t>on 100% Oxygen – approx. 80 min.</a:t>
            </a:r>
          </a:p>
          <a:p>
            <a:r>
              <a:rPr lang="en-US" dirty="0">
                <a:solidFill>
                  <a:schemeClr val="tx1"/>
                </a:solidFill>
              </a:rPr>
              <a:t>CO Half-life </a:t>
            </a:r>
            <a:r>
              <a:rPr lang="en-US" dirty="0" smtClean="0">
                <a:solidFill>
                  <a:schemeClr val="tx1"/>
                </a:solidFill>
              </a:rPr>
              <a:t>with Hyperbaric Oxygen = approx. 22 min.</a:t>
            </a:r>
          </a:p>
          <a:p>
            <a:endParaRPr lang="en-US" dirty="0"/>
          </a:p>
        </p:txBody>
      </p:sp>
    </p:spTree>
    <p:extLst>
      <p:ext uri="{BB962C8B-B14F-4D97-AF65-F5344CB8AC3E}">
        <p14:creationId xmlns:p14="http://schemas.microsoft.com/office/powerpoint/2010/main" val="846657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62175"/>
            <a:ext cx="6347713" cy="1617232"/>
          </a:xfrm>
        </p:spPr>
        <p:txBody>
          <a:bodyPr>
            <a:normAutofit fontScale="90000"/>
          </a:bodyPr>
          <a:lstStyle/>
          <a:p>
            <a:r>
              <a:rPr lang="en-US" dirty="0">
                <a:solidFill>
                  <a:schemeClr val="accent1">
                    <a:lumMod val="50000"/>
                  </a:schemeClr>
                </a:solidFill>
              </a:rPr>
              <a:t>Differentiate the difference between Acute and Chronic CO poisoning</a:t>
            </a:r>
            <a:r>
              <a:rPr lang="en-US" dirty="0" smtClean="0">
                <a:solidFill>
                  <a:schemeClr val="accent1">
                    <a:lumMod val="50000"/>
                  </a:schemeClr>
                </a:solidFill>
              </a:rPr>
              <a:t>.</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lnSpcReduction="10000"/>
          </a:bodyPr>
          <a:lstStyle/>
          <a:p>
            <a:r>
              <a:rPr lang="en-US" sz="2000" dirty="0"/>
              <a:t>Definition of </a:t>
            </a:r>
            <a:r>
              <a:rPr lang="en-US" sz="2000" b="1" dirty="0"/>
              <a:t>acute exposure</a:t>
            </a:r>
            <a:r>
              <a:rPr lang="en-US" sz="2000" dirty="0"/>
              <a:t>: Single exposure to a harmful substance (not lasting more than a day) that results in severe biological harm or death</a:t>
            </a:r>
            <a:endParaRPr lang="en-US" sz="2000" b="1" u="sng" dirty="0" smtClean="0"/>
          </a:p>
          <a:p>
            <a:r>
              <a:rPr lang="en-US" sz="2000" dirty="0" smtClean="0"/>
              <a:t>Definition of </a:t>
            </a:r>
            <a:r>
              <a:rPr lang="en-US" sz="2000" b="1" dirty="0"/>
              <a:t>c</a:t>
            </a:r>
            <a:r>
              <a:rPr lang="en-US" sz="2000" b="1" dirty="0" smtClean="0"/>
              <a:t>hronic exposure: </a:t>
            </a:r>
            <a:r>
              <a:rPr lang="en-US" sz="2000" dirty="0" smtClean="0"/>
              <a:t>repeated, continuous exposure to hazardous substance, over an extended period. (i.e. from 5 to 50 years or over a lifetime).</a:t>
            </a:r>
          </a:p>
          <a:p>
            <a:r>
              <a:rPr lang="en-US" sz="2000" dirty="0" smtClean="0"/>
              <a:t>Chronic CO </a:t>
            </a:r>
            <a:r>
              <a:rPr lang="en-US" sz="2000" dirty="0"/>
              <a:t>poisoning can happen by,</a:t>
            </a:r>
          </a:p>
          <a:p>
            <a:pPr lvl="1"/>
            <a:r>
              <a:rPr lang="en-US" sz="1800" b="1" dirty="0"/>
              <a:t>Smaller</a:t>
            </a:r>
            <a:r>
              <a:rPr lang="en-US" sz="1800" dirty="0"/>
              <a:t> ppm CO exposures over a </a:t>
            </a:r>
            <a:r>
              <a:rPr lang="en-US" sz="1800" b="1" dirty="0"/>
              <a:t>long</a:t>
            </a:r>
            <a:r>
              <a:rPr lang="en-US" sz="1800" dirty="0"/>
              <a:t> periods of time. </a:t>
            </a:r>
          </a:p>
          <a:p>
            <a:pPr lvl="1"/>
            <a:r>
              <a:rPr lang="en-US" sz="1800" b="1" dirty="0"/>
              <a:t>Larger</a:t>
            </a:r>
            <a:r>
              <a:rPr lang="en-US" sz="1800" dirty="0"/>
              <a:t> ppm CO exposures over </a:t>
            </a:r>
            <a:r>
              <a:rPr lang="en-US" sz="1800" b="1" dirty="0"/>
              <a:t>small</a:t>
            </a:r>
            <a:r>
              <a:rPr lang="en-US" sz="1800" dirty="0"/>
              <a:t> periods of time.</a:t>
            </a:r>
          </a:p>
        </p:txBody>
      </p:sp>
    </p:spTree>
    <p:extLst>
      <p:ext uri="{BB962C8B-B14F-4D97-AF65-F5344CB8AC3E}">
        <p14:creationId xmlns:p14="http://schemas.microsoft.com/office/powerpoint/2010/main" val="625164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7943"/>
            <a:ext cx="6347713" cy="1320800"/>
          </a:xfrm>
        </p:spPr>
        <p:txBody>
          <a:bodyPr>
            <a:normAutofit/>
          </a:bodyPr>
          <a:lstStyle/>
          <a:p>
            <a:r>
              <a:rPr lang="en-US" dirty="0">
                <a:solidFill>
                  <a:schemeClr val="accent2">
                    <a:lumMod val="75000"/>
                  </a:schemeClr>
                </a:solidFill>
              </a:rPr>
              <a:t>State the effects of long term effects of CO poisoning</a:t>
            </a:r>
            <a:r>
              <a:rPr lang="en-US" dirty="0" smtClean="0">
                <a:solidFill>
                  <a:schemeClr val="accent2">
                    <a:lumMod val="75000"/>
                  </a:schemeClr>
                </a:solidFill>
              </a:rPr>
              <a:t>.</a:t>
            </a:r>
            <a:endParaRPr lang="en-US" dirty="0">
              <a:solidFill>
                <a:schemeClr val="accent2">
                  <a:lumMod val="75000"/>
                </a:schemeClr>
              </a:solidFill>
            </a:endParaRPr>
          </a:p>
        </p:txBody>
      </p:sp>
      <p:sp>
        <p:nvSpPr>
          <p:cNvPr id="3" name="Content Placeholder 2"/>
          <p:cNvSpPr>
            <a:spLocks noGrp="1"/>
          </p:cNvSpPr>
          <p:nvPr>
            <p:ph idx="1"/>
          </p:nvPr>
        </p:nvSpPr>
        <p:spPr>
          <a:xfrm>
            <a:off x="609599" y="1628743"/>
            <a:ext cx="6997832" cy="4706070"/>
          </a:xfrm>
        </p:spPr>
        <p:txBody>
          <a:bodyPr/>
          <a:lstStyle/>
          <a:p>
            <a:r>
              <a:rPr lang="en-US" dirty="0" smtClean="0"/>
              <a:t>Try and estimate victims exposure.</a:t>
            </a:r>
          </a:p>
          <a:p>
            <a:r>
              <a:rPr lang="en-US" dirty="0" smtClean="0"/>
              <a:t>Exposure is dependent on upon;</a:t>
            </a:r>
          </a:p>
          <a:p>
            <a:pPr lvl="1"/>
            <a:r>
              <a:rPr lang="en-US" dirty="0" smtClean="0"/>
              <a:t>Minute Ventilation</a:t>
            </a:r>
          </a:p>
          <a:p>
            <a:pPr lvl="2"/>
            <a:r>
              <a:rPr lang="en-US" dirty="0" smtClean="0"/>
              <a:t>Amount of air exchanged within a minute.</a:t>
            </a:r>
          </a:p>
          <a:p>
            <a:pPr lvl="1"/>
            <a:r>
              <a:rPr lang="en-US" dirty="0" smtClean="0"/>
              <a:t>Duration of exposure</a:t>
            </a:r>
          </a:p>
          <a:p>
            <a:pPr lvl="2"/>
            <a:r>
              <a:rPr lang="en-US" dirty="0" smtClean="0"/>
              <a:t>The longer the exposure, the more absorption.</a:t>
            </a:r>
          </a:p>
          <a:p>
            <a:pPr lvl="1"/>
            <a:r>
              <a:rPr lang="en-US" dirty="0" smtClean="0"/>
              <a:t>Concentration of CO in within exposure environment.</a:t>
            </a:r>
          </a:p>
          <a:p>
            <a:pPr lvl="2"/>
            <a:r>
              <a:rPr lang="en-US" dirty="0" smtClean="0"/>
              <a:t>The higher the concentration, the greater the toxicity.</a:t>
            </a:r>
          </a:p>
          <a:p>
            <a:pPr lvl="1"/>
            <a:r>
              <a:rPr lang="en-US" dirty="0" smtClean="0"/>
              <a:t>Concentration of oxygen in the environment.</a:t>
            </a:r>
          </a:p>
          <a:p>
            <a:pPr lvl="2"/>
            <a:r>
              <a:rPr lang="en-US" dirty="0" smtClean="0"/>
              <a:t>The lower the oxygen concentration, the faster poisoning and symptoms develop.</a:t>
            </a:r>
          </a:p>
          <a:p>
            <a:pPr lvl="3"/>
            <a:r>
              <a:rPr lang="en-US" dirty="0" smtClean="0"/>
              <a:t>High Altitudes</a:t>
            </a:r>
          </a:p>
          <a:p>
            <a:pPr lvl="3"/>
            <a:r>
              <a:rPr lang="en-US" dirty="0" smtClean="0"/>
              <a:t>Confined Spaces</a:t>
            </a:r>
          </a:p>
        </p:txBody>
      </p:sp>
    </p:spTree>
    <p:extLst>
      <p:ext uri="{BB962C8B-B14F-4D97-AF65-F5344CB8AC3E}">
        <p14:creationId xmlns:p14="http://schemas.microsoft.com/office/powerpoint/2010/main" val="25487991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7943"/>
            <a:ext cx="6347713" cy="1320800"/>
          </a:xfrm>
        </p:spPr>
        <p:txBody>
          <a:bodyPr>
            <a:normAutofit/>
          </a:bodyPr>
          <a:lstStyle/>
          <a:p>
            <a:r>
              <a:rPr lang="en-US" dirty="0" smtClean="0">
                <a:solidFill>
                  <a:schemeClr val="accent2">
                    <a:lumMod val="75000"/>
                  </a:schemeClr>
                </a:solidFill>
              </a:rPr>
              <a:t>Neurological </a:t>
            </a:r>
            <a:r>
              <a:rPr lang="en-US" dirty="0">
                <a:solidFill>
                  <a:schemeClr val="accent2">
                    <a:lumMod val="75000"/>
                  </a:schemeClr>
                </a:solidFill>
              </a:rPr>
              <a:t>long term effects of CO poisoning</a:t>
            </a:r>
            <a:r>
              <a:rPr lang="en-US" dirty="0" smtClean="0">
                <a:solidFill>
                  <a:schemeClr val="accent2">
                    <a:lumMod val="75000"/>
                  </a:schemeClr>
                </a:solidFill>
              </a:rPr>
              <a:t>.</a:t>
            </a:r>
            <a:endParaRPr lang="en-US" dirty="0">
              <a:solidFill>
                <a:schemeClr val="accent2">
                  <a:lumMod val="75000"/>
                </a:schemeClr>
              </a:solidFill>
            </a:endParaRPr>
          </a:p>
        </p:txBody>
      </p:sp>
      <p:sp>
        <p:nvSpPr>
          <p:cNvPr id="3" name="Content Placeholder 2"/>
          <p:cNvSpPr>
            <a:spLocks noGrp="1"/>
          </p:cNvSpPr>
          <p:nvPr>
            <p:ph idx="1"/>
          </p:nvPr>
        </p:nvSpPr>
        <p:spPr>
          <a:xfrm>
            <a:off x="609599" y="1628743"/>
            <a:ext cx="6997832" cy="4706070"/>
          </a:xfrm>
        </p:spPr>
        <p:txBody>
          <a:bodyPr/>
          <a:lstStyle/>
          <a:p>
            <a:r>
              <a:rPr lang="en-US" dirty="0" smtClean="0"/>
              <a:t>The </a:t>
            </a:r>
            <a:r>
              <a:rPr lang="en-US" b="1" dirty="0"/>
              <a:t>long term effects</a:t>
            </a:r>
            <a:r>
              <a:rPr lang="en-US" dirty="0"/>
              <a:t> of poisoning by carbon monoxide can be </a:t>
            </a:r>
            <a:r>
              <a:rPr lang="en-US" b="1" dirty="0"/>
              <a:t>extremely </a:t>
            </a:r>
            <a:r>
              <a:rPr lang="en-US" b="1" dirty="0" smtClean="0"/>
              <a:t>serious</a:t>
            </a:r>
            <a:r>
              <a:rPr lang="en-US" dirty="0" smtClean="0"/>
              <a:t>.</a:t>
            </a:r>
          </a:p>
          <a:p>
            <a:r>
              <a:rPr lang="en-US" dirty="0" smtClean="0"/>
              <a:t>The </a:t>
            </a:r>
            <a:r>
              <a:rPr lang="en-US" dirty="0"/>
              <a:t>long term </a:t>
            </a:r>
            <a:r>
              <a:rPr lang="en-US" dirty="0" smtClean="0"/>
              <a:t>neurological effects </a:t>
            </a:r>
            <a:r>
              <a:rPr lang="en-US" dirty="0"/>
              <a:t>of breathing in carbon monoxide can affect:</a:t>
            </a:r>
          </a:p>
          <a:p>
            <a:pPr lvl="1"/>
            <a:r>
              <a:rPr lang="en-US" dirty="0" smtClean="0"/>
              <a:t>Brain function</a:t>
            </a:r>
          </a:p>
          <a:p>
            <a:pPr lvl="1"/>
            <a:r>
              <a:rPr lang="en-US" dirty="0" smtClean="0"/>
              <a:t>Memory loss</a:t>
            </a:r>
            <a:endParaRPr lang="en-US" dirty="0"/>
          </a:p>
          <a:p>
            <a:pPr lvl="1"/>
            <a:r>
              <a:rPr lang="en-US" dirty="0" smtClean="0"/>
              <a:t>Moods/Behavior </a:t>
            </a:r>
            <a:endParaRPr lang="en-US" dirty="0"/>
          </a:p>
          <a:p>
            <a:pPr lvl="1"/>
            <a:r>
              <a:rPr lang="en-US" dirty="0" smtClean="0"/>
              <a:t>Cognition/Thoughts </a:t>
            </a:r>
          </a:p>
          <a:p>
            <a:r>
              <a:rPr lang="en-US" dirty="0"/>
              <a:t>It is thought that the </a:t>
            </a:r>
            <a:r>
              <a:rPr lang="en-US" b="1" dirty="0" smtClean="0"/>
              <a:t>section </a:t>
            </a:r>
            <a:r>
              <a:rPr lang="en-US" b="1" dirty="0"/>
              <a:t>of the brain that deals with new memories</a:t>
            </a:r>
            <a:r>
              <a:rPr lang="en-US" dirty="0"/>
              <a:t>, can be particularly susceptible to long term damage from CO poisoning</a:t>
            </a:r>
            <a:r>
              <a:rPr lang="en-US" dirty="0" smtClean="0"/>
              <a:t>.</a:t>
            </a:r>
            <a:endParaRPr lang="en-US" dirty="0"/>
          </a:p>
        </p:txBody>
      </p:sp>
    </p:spTree>
    <p:extLst>
      <p:ext uri="{BB962C8B-B14F-4D97-AF65-F5344CB8AC3E}">
        <p14:creationId xmlns:p14="http://schemas.microsoft.com/office/powerpoint/2010/main" val="4048182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7943"/>
            <a:ext cx="6347713" cy="1320800"/>
          </a:xfrm>
        </p:spPr>
        <p:txBody>
          <a:bodyPr>
            <a:normAutofit/>
          </a:bodyPr>
          <a:lstStyle/>
          <a:p>
            <a:r>
              <a:rPr lang="en-US" dirty="0" smtClean="0">
                <a:solidFill>
                  <a:schemeClr val="accent2">
                    <a:lumMod val="75000"/>
                  </a:schemeClr>
                </a:solidFill>
              </a:rPr>
              <a:t>Cardiovascular effects </a:t>
            </a:r>
            <a:r>
              <a:rPr lang="en-US" dirty="0">
                <a:solidFill>
                  <a:schemeClr val="accent2">
                    <a:lumMod val="75000"/>
                  </a:schemeClr>
                </a:solidFill>
              </a:rPr>
              <a:t>of long term effects of CO poisoning</a:t>
            </a:r>
            <a:r>
              <a:rPr lang="en-US" dirty="0" smtClean="0">
                <a:solidFill>
                  <a:schemeClr val="accent2">
                    <a:lumMod val="75000"/>
                  </a:schemeClr>
                </a:solidFill>
              </a:rPr>
              <a:t>.</a:t>
            </a:r>
            <a:endParaRPr lang="en-US" dirty="0">
              <a:solidFill>
                <a:schemeClr val="accent2">
                  <a:lumMod val="75000"/>
                </a:schemeClr>
              </a:solidFill>
            </a:endParaRPr>
          </a:p>
        </p:txBody>
      </p:sp>
      <p:sp>
        <p:nvSpPr>
          <p:cNvPr id="3" name="Content Placeholder 2"/>
          <p:cNvSpPr>
            <a:spLocks noGrp="1"/>
          </p:cNvSpPr>
          <p:nvPr>
            <p:ph idx="1"/>
          </p:nvPr>
        </p:nvSpPr>
        <p:spPr>
          <a:xfrm>
            <a:off x="609599" y="1628742"/>
            <a:ext cx="6762162" cy="4866325"/>
          </a:xfrm>
        </p:spPr>
        <p:txBody>
          <a:bodyPr>
            <a:normAutofit/>
          </a:bodyPr>
          <a:lstStyle/>
          <a:p>
            <a:r>
              <a:rPr lang="en-US" sz="2000" dirty="0" smtClean="0"/>
              <a:t>Heart muscle damage from lack of oxygen to the cardiac cell can lead to cardiac pump complications.</a:t>
            </a:r>
          </a:p>
          <a:p>
            <a:pPr lvl="1"/>
            <a:r>
              <a:rPr lang="en-US" dirty="0" smtClean="0"/>
              <a:t>Cardiac Ischemia </a:t>
            </a:r>
          </a:p>
          <a:p>
            <a:pPr lvl="1"/>
            <a:r>
              <a:rPr lang="en-US" dirty="0" smtClean="0"/>
              <a:t>Hypertension</a:t>
            </a:r>
          </a:p>
          <a:p>
            <a:pPr lvl="1"/>
            <a:r>
              <a:rPr lang="en-US" dirty="0" smtClean="0"/>
              <a:t>Pump failure</a:t>
            </a:r>
          </a:p>
          <a:p>
            <a:pPr lvl="1"/>
            <a:r>
              <a:rPr lang="en-US" dirty="0" smtClean="0"/>
              <a:t>Later development of cardiac complications (similar to an engine and its components)</a:t>
            </a:r>
            <a:endParaRPr lang="en-US" sz="2000" dirty="0"/>
          </a:p>
          <a:p>
            <a:r>
              <a:rPr lang="en-US" sz="2000" dirty="0" smtClean="0"/>
              <a:t>The </a:t>
            </a:r>
            <a:r>
              <a:rPr lang="en-US" sz="2000" dirty="0"/>
              <a:t>heart and brain continuously talk to each other </a:t>
            </a:r>
            <a:r>
              <a:rPr lang="en-US" sz="2000" dirty="0" smtClean="0"/>
              <a:t>influencing the other's </a:t>
            </a:r>
            <a:r>
              <a:rPr lang="en-US" sz="2000" dirty="0"/>
              <a:t>functioning.</a:t>
            </a:r>
          </a:p>
          <a:p>
            <a:r>
              <a:rPr lang="en-US" sz="2000" dirty="0" smtClean="0"/>
              <a:t>Neuro-Cardiology suggest the </a:t>
            </a:r>
            <a:r>
              <a:rPr lang="en-US" sz="2000" dirty="0"/>
              <a:t>signals that the heart sends to the brain can influence perception, emotional processing, and cognition</a:t>
            </a:r>
            <a:r>
              <a:rPr lang="en-US" sz="2000" dirty="0" smtClean="0"/>
              <a:t>.</a:t>
            </a:r>
            <a:endParaRPr lang="en-US" sz="2000" dirty="0"/>
          </a:p>
        </p:txBody>
      </p:sp>
    </p:spTree>
    <p:extLst>
      <p:ext uri="{BB962C8B-B14F-4D97-AF65-F5344CB8AC3E}">
        <p14:creationId xmlns:p14="http://schemas.microsoft.com/office/powerpoint/2010/main" val="35066877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62175"/>
            <a:ext cx="6347713" cy="1268662"/>
          </a:xfrm>
        </p:spPr>
        <p:txBody>
          <a:bodyPr>
            <a:normAutofit fontScale="90000"/>
          </a:bodyPr>
          <a:lstStyle/>
          <a:p>
            <a:r>
              <a:rPr lang="en-US" dirty="0" smtClean="0">
                <a:solidFill>
                  <a:schemeClr val="accent2">
                    <a:lumMod val="75000"/>
                  </a:schemeClr>
                </a:solidFill>
              </a:rPr>
              <a:t>How can employers and employees prevent CO </a:t>
            </a:r>
            <a:r>
              <a:rPr lang="en-US" dirty="0">
                <a:solidFill>
                  <a:schemeClr val="accent2">
                    <a:lumMod val="75000"/>
                  </a:schemeClr>
                </a:solidFill>
              </a:rPr>
              <a:t>poisoning</a:t>
            </a:r>
            <a:r>
              <a:rPr lang="en-US" dirty="0" smtClean="0">
                <a:solidFill>
                  <a:schemeClr val="accent2">
                    <a:lumMod val="75000"/>
                  </a:schemeClr>
                </a:solidFill>
              </a:rPr>
              <a:t>.</a:t>
            </a:r>
            <a:endParaRPr lang="en-US" dirty="0">
              <a:solidFill>
                <a:schemeClr val="accent2">
                  <a:lumMod val="75000"/>
                </a:schemeClr>
              </a:solidFill>
            </a:endParaRPr>
          </a:p>
        </p:txBody>
      </p:sp>
      <p:sp>
        <p:nvSpPr>
          <p:cNvPr id="3" name="Content Placeholder 2"/>
          <p:cNvSpPr>
            <a:spLocks noGrp="1"/>
          </p:cNvSpPr>
          <p:nvPr>
            <p:ph idx="1"/>
          </p:nvPr>
        </p:nvSpPr>
        <p:spPr>
          <a:xfrm>
            <a:off x="609599" y="1696825"/>
            <a:ext cx="6347714" cy="4553145"/>
          </a:xfrm>
        </p:spPr>
        <p:txBody>
          <a:bodyPr>
            <a:normAutofit/>
          </a:bodyPr>
          <a:lstStyle/>
          <a:p>
            <a:r>
              <a:rPr lang="en-US" sz="2400" b="1" u="sng" dirty="0" smtClean="0"/>
              <a:t>Employers</a:t>
            </a:r>
          </a:p>
          <a:p>
            <a:pPr lvl="1"/>
            <a:r>
              <a:rPr lang="en-US" sz="2000" dirty="0"/>
              <a:t>Educate workers about the sources </a:t>
            </a:r>
            <a:r>
              <a:rPr lang="en-US" sz="2000" dirty="0" smtClean="0"/>
              <a:t>and conditions </a:t>
            </a:r>
            <a:r>
              <a:rPr lang="en-US" sz="2000" dirty="0"/>
              <a:t>that may result in CO </a:t>
            </a:r>
            <a:r>
              <a:rPr lang="en-US" sz="2000" dirty="0" smtClean="0"/>
              <a:t>poisoning as </a:t>
            </a:r>
            <a:r>
              <a:rPr lang="en-US" sz="2000" dirty="0"/>
              <a:t>well as the symptoms and control of </a:t>
            </a:r>
            <a:r>
              <a:rPr lang="en-US" sz="2000" dirty="0" smtClean="0"/>
              <a:t>CO exposure.</a:t>
            </a:r>
          </a:p>
          <a:p>
            <a:pPr lvl="1"/>
            <a:r>
              <a:rPr lang="en-US" sz="2000" dirty="0" smtClean="0"/>
              <a:t>Provide personal CO monitors with audible alarms if potential exposure to CO exists.</a:t>
            </a:r>
          </a:p>
          <a:p>
            <a:pPr lvl="1"/>
            <a:r>
              <a:rPr lang="en-US" sz="2000" dirty="0" smtClean="0"/>
              <a:t>Install </a:t>
            </a:r>
            <a:r>
              <a:rPr lang="en-US" sz="2000" dirty="0"/>
              <a:t>an effective ventilation system </a:t>
            </a:r>
            <a:r>
              <a:rPr lang="en-US" sz="2000" dirty="0" smtClean="0"/>
              <a:t>that will </a:t>
            </a:r>
            <a:r>
              <a:rPr lang="en-US" sz="2000" dirty="0"/>
              <a:t>remove CO from work </a:t>
            </a:r>
            <a:r>
              <a:rPr lang="en-US" sz="2000" dirty="0" smtClean="0"/>
              <a:t>areas.</a:t>
            </a:r>
          </a:p>
          <a:p>
            <a:pPr lvl="1"/>
            <a:r>
              <a:rPr lang="en-US" sz="2000" dirty="0" smtClean="0"/>
              <a:t>Install </a:t>
            </a:r>
            <a:r>
              <a:rPr lang="en-US" sz="2000" dirty="0"/>
              <a:t>CO monitors with audible alarms</a:t>
            </a:r>
            <a:r>
              <a:rPr lang="en-US" sz="2000" dirty="0" smtClean="0"/>
              <a:t>.</a:t>
            </a:r>
            <a:endParaRPr lang="en-US" sz="2000" dirty="0"/>
          </a:p>
        </p:txBody>
      </p:sp>
    </p:spTree>
    <p:extLst>
      <p:ext uri="{BB962C8B-B14F-4D97-AF65-F5344CB8AC3E}">
        <p14:creationId xmlns:p14="http://schemas.microsoft.com/office/powerpoint/2010/main" val="37478991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62175"/>
            <a:ext cx="6347713" cy="1268662"/>
          </a:xfrm>
        </p:spPr>
        <p:txBody>
          <a:bodyPr>
            <a:normAutofit fontScale="90000"/>
          </a:bodyPr>
          <a:lstStyle/>
          <a:p>
            <a:r>
              <a:rPr lang="en-US" dirty="0" smtClean="0">
                <a:solidFill>
                  <a:schemeClr val="accent2">
                    <a:lumMod val="75000"/>
                  </a:schemeClr>
                </a:solidFill>
              </a:rPr>
              <a:t>How can employers </a:t>
            </a:r>
            <a:r>
              <a:rPr lang="en-US" dirty="0" smtClean="0">
                <a:solidFill>
                  <a:schemeClr val="accent2">
                    <a:lumMod val="75000"/>
                  </a:schemeClr>
                </a:solidFill>
              </a:rPr>
              <a:t>and  </a:t>
            </a:r>
            <a:r>
              <a:rPr lang="en-US" dirty="0" smtClean="0">
                <a:solidFill>
                  <a:schemeClr val="accent2">
                    <a:lumMod val="75000"/>
                  </a:schemeClr>
                </a:solidFill>
              </a:rPr>
              <a:t>employees prevent CO </a:t>
            </a:r>
            <a:r>
              <a:rPr lang="en-US" dirty="0">
                <a:solidFill>
                  <a:schemeClr val="accent2">
                    <a:lumMod val="75000"/>
                  </a:schemeClr>
                </a:solidFill>
              </a:rPr>
              <a:t>poisoning</a:t>
            </a:r>
            <a:r>
              <a:rPr lang="en-US" dirty="0" smtClean="0">
                <a:solidFill>
                  <a:schemeClr val="accent2">
                    <a:lumMod val="75000"/>
                  </a:schemeClr>
                </a:solidFill>
              </a:rPr>
              <a:t>.</a:t>
            </a:r>
            <a:endParaRPr lang="en-US" dirty="0">
              <a:solidFill>
                <a:schemeClr val="accent2">
                  <a:lumMod val="75000"/>
                </a:schemeClr>
              </a:solidFill>
            </a:endParaRPr>
          </a:p>
        </p:txBody>
      </p:sp>
      <p:sp>
        <p:nvSpPr>
          <p:cNvPr id="3" name="Content Placeholder 2"/>
          <p:cNvSpPr>
            <a:spLocks noGrp="1"/>
          </p:cNvSpPr>
          <p:nvPr>
            <p:ph idx="1"/>
          </p:nvPr>
        </p:nvSpPr>
        <p:spPr>
          <a:xfrm>
            <a:off x="609599" y="1696825"/>
            <a:ext cx="6347714" cy="4553145"/>
          </a:xfrm>
        </p:spPr>
        <p:txBody>
          <a:bodyPr>
            <a:normAutofit/>
          </a:bodyPr>
          <a:lstStyle/>
          <a:p>
            <a:r>
              <a:rPr lang="en-US" sz="2400" b="1" u="sng" dirty="0" smtClean="0"/>
              <a:t>Employers</a:t>
            </a:r>
            <a:endParaRPr lang="en-US" sz="2200" b="1" u="sng" dirty="0" smtClean="0"/>
          </a:p>
          <a:p>
            <a:pPr lvl="1"/>
            <a:r>
              <a:rPr lang="en-US" sz="2000" dirty="0" smtClean="0"/>
              <a:t>Test air regularly in areas where CO may be present, including confined spaces.</a:t>
            </a:r>
          </a:p>
          <a:p>
            <a:pPr lvl="2"/>
            <a:r>
              <a:rPr lang="en-US" sz="1800" dirty="0" smtClean="0"/>
              <a:t>See Title 29 of the Code of Federal Regulations(CFR) 1910.146 &amp; 1926.1201-1213.</a:t>
            </a:r>
          </a:p>
          <a:p>
            <a:pPr lvl="1"/>
            <a:r>
              <a:rPr lang="en-US" sz="2000" dirty="0" smtClean="0"/>
              <a:t>Prohibit </a:t>
            </a:r>
            <a:r>
              <a:rPr lang="en-US" sz="2000" dirty="0"/>
              <a:t>the use of gasoline-powered </a:t>
            </a:r>
            <a:r>
              <a:rPr lang="en-US" sz="2000" dirty="0" smtClean="0"/>
              <a:t>engines or </a:t>
            </a:r>
            <a:r>
              <a:rPr lang="en-US" sz="2000" dirty="0"/>
              <a:t>tools in poorly ventilated areas</a:t>
            </a:r>
            <a:r>
              <a:rPr lang="en-US" sz="2000" dirty="0" smtClean="0"/>
              <a:t>.</a:t>
            </a:r>
          </a:p>
          <a:p>
            <a:pPr lvl="2"/>
            <a:r>
              <a:rPr lang="en-US" sz="1800" dirty="0" smtClean="0"/>
              <a:t>Consider switching from gasoline-powered equipment to equipment powered by electricity, batteries, or compressed air if it can be used safely.</a:t>
            </a:r>
          </a:p>
        </p:txBody>
      </p:sp>
    </p:spTree>
    <p:extLst>
      <p:ext uri="{BB962C8B-B14F-4D97-AF65-F5344CB8AC3E}">
        <p14:creationId xmlns:p14="http://schemas.microsoft.com/office/powerpoint/2010/main" val="37478991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62175"/>
            <a:ext cx="6347713" cy="1268662"/>
          </a:xfrm>
        </p:spPr>
        <p:txBody>
          <a:bodyPr>
            <a:normAutofit fontScale="90000"/>
          </a:bodyPr>
          <a:lstStyle/>
          <a:p>
            <a:r>
              <a:rPr lang="en-US" dirty="0" smtClean="0">
                <a:solidFill>
                  <a:schemeClr val="accent2">
                    <a:lumMod val="75000"/>
                  </a:schemeClr>
                </a:solidFill>
              </a:rPr>
              <a:t>How can employers and employees prevent CO </a:t>
            </a:r>
            <a:r>
              <a:rPr lang="en-US" dirty="0">
                <a:solidFill>
                  <a:schemeClr val="accent2">
                    <a:lumMod val="75000"/>
                  </a:schemeClr>
                </a:solidFill>
              </a:rPr>
              <a:t>poisoning</a:t>
            </a:r>
            <a:r>
              <a:rPr lang="en-US" dirty="0" smtClean="0">
                <a:solidFill>
                  <a:schemeClr val="accent2">
                    <a:lumMod val="75000"/>
                  </a:schemeClr>
                </a:solidFill>
              </a:rPr>
              <a:t>. </a:t>
            </a:r>
            <a:endParaRPr lang="en-US" dirty="0">
              <a:solidFill>
                <a:schemeClr val="accent2">
                  <a:lumMod val="75000"/>
                </a:schemeClr>
              </a:solidFill>
            </a:endParaRPr>
          </a:p>
        </p:txBody>
      </p:sp>
      <p:sp>
        <p:nvSpPr>
          <p:cNvPr id="3" name="Content Placeholder 2"/>
          <p:cNvSpPr>
            <a:spLocks noGrp="1"/>
          </p:cNvSpPr>
          <p:nvPr>
            <p:ph idx="1"/>
          </p:nvPr>
        </p:nvSpPr>
        <p:spPr>
          <a:xfrm>
            <a:off x="609599" y="1696826"/>
            <a:ext cx="6347714" cy="4619134"/>
          </a:xfrm>
        </p:spPr>
        <p:txBody>
          <a:bodyPr>
            <a:normAutofit/>
          </a:bodyPr>
          <a:lstStyle/>
          <a:p>
            <a:r>
              <a:rPr lang="en-US" sz="2200" b="1" u="sng" dirty="0" smtClean="0"/>
              <a:t>Employees</a:t>
            </a:r>
          </a:p>
          <a:p>
            <a:pPr lvl="1"/>
            <a:r>
              <a:rPr lang="en-US" sz="2000" dirty="0"/>
              <a:t>Report any situation to your employer </a:t>
            </a:r>
            <a:r>
              <a:rPr lang="en-US" sz="2000" dirty="0" smtClean="0"/>
              <a:t>that might </a:t>
            </a:r>
            <a:r>
              <a:rPr lang="en-US" sz="2000" dirty="0"/>
              <a:t>cause CO to accumulate</a:t>
            </a:r>
            <a:r>
              <a:rPr lang="en-US" sz="2000" dirty="0" smtClean="0"/>
              <a:t>.</a:t>
            </a:r>
          </a:p>
          <a:p>
            <a:pPr lvl="1"/>
            <a:r>
              <a:rPr lang="en-US" sz="2000" dirty="0"/>
              <a:t>Report promptly complaints of </a:t>
            </a:r>
            <a:r>
              <a:rPr lang="en-US" sz="2000" dirty="0" smtClean="0"/>
              <a:t>dizziness, drowsiness</a:t>
            </a:r>
            <a:r>
              <a:rPr lang="en-US" sz="2000" dirty="0"/>
              <a:t>, or nausea</a:t>
            </a:r>
            <a:r>
              <a:rPr lang="en-US" sz="2000" dirty="0" smtClean="0"/>
              <a:t>.</a:t>
            </a:r>
          </a:p>
          <a:p>
            <a:pPr lvl="1"/>
            <a:r>
              <a:rPr lang="en-US" sz="2000" dirty="0"/>
              <a:t>Avoid overexertion if you suspect CO </a:t>
            </a:r>
            <a:r>
              <a:rPr lang="en-US" sz="2000" dirty="0" smtClean="0"/>
              <a:t>poisoning and </a:t>
            </a:r>
            <a:r>
              <a:rPr lang="en-US" sz="2000" dirty="0"/>
              <a:t>leave the contaminated area</a:t>
            </a:r>
            <a:r>
              <a:rPr lang="en-US" sz="2000" dirty="0" smtClean="0"/>
              <a:t>.</a:t>
            </a:r>
          </a:p>
          <a:p>
            <a:pPr lvl="1"/>
            <a:r>
              <a:rPr lang="en-US" sz="2000" dirty="0"/>
              <a:t>Tell your doctor that you may have </a:t>
            </a:r>
            <a:r>
              <a:rPr lang="en-US" sz="2000" dirty="0" smtClean="0"/>
              <a:t>been exposed </a:t>
            </a:r>
            <a:r>
              <a:rPr lang="en-US" sz="2000" dirty="0"/>
              <a:t>to CO if you get sick</a:t>
            </a:r>
            <a:r>
              <a:rPr lang="en-US" sz="2000" dirty="0" smtClean="0"/>
              <a:t>.</a:t>
            </a:r>
          </a:p>
          <a:p>
            <a:pPr lvl="1"/>
            <a:r>
              <a:rPr lang="en-US" sz="2000" dirty="0"/>
              <a:t>Avoid the use of gas-powered engines, such </a:t>
            </a:r>
            <a:r>
              <a:rPr lang="en-US" sz="2000" dirty="0" smtClean="0"/>
              <a:t>as those </a:t>
            </a:r>
            <a:r>
              <a:rPr lang="en-US" sz="2000" dirty="0"/>
              <a:t>in powered washers as well as </a:t>
            </a:r>
            <a:r>
              <a:rPr lang="en-US" sz="2000" dirty="0" smtClean="0"/>
              <a:t>heaters and </a:t>
            </a:r>
            <a:r>
              <a:rPr lang="en-US" sz="2000" dirty="0"/>
              <a:t>forklifts, while working in enclosed spaces</a:t>
            </a:r>
            <a:r>
              <a:rPr lang="en-US" sz="2000" dirty="0" smtClean="0"/>
              <a:t>.</a:t>
            </a:r>
            <a:endParaRPr lang="en-US" sz="2000" dirty="0"/>
          </a:p>
        </p:txBody>
      </p:sp>
    </p:spTree>
    <p:extLst>
      <p:ext uri="{BB962C8B-B14F-4D97-AF65-F5344CB8AC3E}">
        <p14:creationId xmlns:p14="http://schemas.microsoft.com/office/powerpoint/2010/main" val="7027947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title="Diagram - recap, summary, questions"/>
          <p:cNvGraphicFramePr/>
          <p:nvPr>
            <p:extLst>
              <p:ext uri="{D42A27DB-BD31-4B8C-83A1-F6EECF244321}">
                <p14:modId xmlns:p14="http://schemas.microsoft.com/office/powerpoint/2010/main" val="4140596866"/>
              </p:ext>
            </p:extLst>
          </p:nvPr>
        </p:nvGraphicFramePr>
        <p:xfrm>
          <a:off x="339365" y="659875"/>
          <a:ext cx="6127423" cy="5213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hidden="1"/>
          <p:cNvSpPr>
            <a:spLocks noGrp="1"/>
          </p:cNvSpPr>
          <p:nvPr>
            <p:ph type="title"/>
          </p:nvPr>
        </p:nvSpPr>
        <p:spPr/>
        <p:txBody>
          <a:bodyPr/>
          <a:lstStyle/>
          <a:p>
            <a:r>
              <a:rPr lang="en-US" dirty="0" smtClean="0"/>
              <a:t>Recap, Summary, Questions</a:t>
            </a:r>
            <a:endParaRPr lang="en-US" dirty="0"/>
          </a:p>
        </p:txBody>
      </p:sp>
    </p:spTree>
    <p:extLst>
      <p:ext uri="{BB962C8B-B14F-4D97-AF65-F5344CB8AC3E}">
        <p14:creationId xmlns:p14="http://schemas.microsoft.com/office/powerpoint/2010/main" val="4286260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455273"/>
            <a:ext cx="6447501" cy="574589"/>
          </a:xfrm>
        </p:spPr>
        <p:txBody>
          <a:bodyPr>
            <a:normAutofit fontScale="90000"/>
          </a:bodyPr>
          <a:lstStyle/>
          <a:p>
            <a:r>
              <a:rPr lang="en-US" dirty="0" smtClean="0">
                <a:solidFill>
                  <a:schemeClr val="accent1">
                    <a:lumMod val="50000"/>
                  </a:schemeClr>
                </a:solidFill>
              </a:rPr>
              <a:t>Objectives </a:t>
            </a:r>
            <a:endParaRPr lang="en-US" dirty="0">
              <a:solidFill>
                <a:schemeClr val="accent1">
                  <a:lumMod val="50000"/>
                </a:schemeClr>
              </a:solidFill>
            </a:endParaRPr>
          </a:p>
        </p:txBody>
      </p:sp>
      <p:sp>
        <p:nvSpPr>
          <p:cNvPr id="3" name="Content Placeholder 2"/>
          <p:cNvSpPr>
            <a:spLocks noGrp="1"/>
          </p:cNvSpPr>
          <p:nvPr>
            <p:ph idx="1"/>
          </p:nvPr>
        </p:nvSpPr>
        <p:spPr>
          <a:xfrm>
            <a:off x="508001" y="1273853"/>
            <a:ext cx="7264400" cy="4485923"/>
          </a:xfrm>
        </p:spPr>
        <p:txBody>
          <a:bodyPr>
            <a:noAutofit/>
          </a:bodyPr>
          <a:lstStyle/>
          <a:p>
            <a:r>
              <a:rPr lang="en-US" dirty="0"/>
              <a:t>Discuss the inhalation hazards associated with Diesel Exhaust (DE)/Diesel Particulate Matter (DPM)</a:t>
            </a:r>
          </a:p>
          <a:p>
            <a:r>
              <a:rPr lang="en-US" dirty="0"/>
              <a:t>Define Diesel Exhaust (DE)/Diesel Particulate Matter (DPM)</a:t>
            </a:r>
          </a:p>
          <a:p>
            <a:r>
              <a:rPr lang="en-US" dirty="0"/>
              <a:t>Identify Diesel Exhaust (DE) and Diesel Particulate Matter (DPM) exposures.</a:t>
            </a:r>
          </a:p>
          <a:p>
            <a:r>
              <a:rPr lang="en-US" dirty="0"/>
              <a:t>Discuss what controls for DE/DPM might reduce exposures.</a:t>
            </a:r>
          </a:p>
          <a:p>
            <a:r>
              <a:rPr lang="en-US" dirty="0"/>
              <a:t>Identify what standards are in place to protect workers from DE/DPM. exposures.</a:t>
            </a:r>
          </a:p>
          <a:p>
            <a:r>
              <a:rPr lang="en-US" dirty="0"/>
              <a:t>Discuss the inhalation hazards associated with Crystalline Silica.</a:t>
            </a:r>
          </a:p>
          <a:p>
            <a:r>
              <a:rPr lang="en-US" dirty="0"/>
              <a:t>Define what crystalline silica is and how it evolves into silicosis.</a:t>
            </a:r>
          </a:p>
          <a:p>
            <a:r>
              <a:rPr lang="en-US" dirty="0"/>
              <a:t>Discuss the inhalation hazards associated with crystalline silica.</a:t>
            </a:r>
          </a:p>
          <a:p>
            <a:r>
              <a:rPr lang="en-US" dirty="0"/>
              <a:t>Identify the signs and symptoms associated with silica exposures</a:t>
            </a:r>
          </a:p>
          <a:p>
            <a:endParaRPr lang="en-US" sz="1200" dirty="0" smtClean="0"/>
          </a:p>
        </p:txBody>
      </p:sp>
    </p:spTree>
    <p:extLst>
      <p:ext uri="{BB962C8B-B14F-4D97-AF65-F5344CB8AC3E}">
        <p14:creationId xmlns:p14="http://schemas.microsoft.com/office/powerpoint/2010/main" val="4988719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507639" cy="1826581"/>
          </a:xfrm>
        </p:spPr>
        <p:txBody>
          <a:bodyPr>
            <a:normAutofit fontScale="90000"/>
          </a:bodyPr>
          <a:lstStyle/>
          <a:p>
            <a:r>
              <a:rPr lang="en-US" dirty="0" smtClean="0">
                <a:solidFill>
                  <a:schemeClr val="accent2">
                    <a:lumMod val="50000"/>
                  </a:schemeClr>
                </a:solidFill>
              </a:rPr>
              <a:t>Diesel Exhaust (DE) and Diesel Particulate Matter(DPM)</a:t>
            </a:r>
            <a:endParaRPr lang="en-US" dirty="0">
              <a:solidFill>
                <a:schemeClr val="accent2">
                  <a:lumMod val="50000"/>
                </a:schemeClr>
              </a:solidFill>
            </a:endParaRPr>
          </a:p>
        </p:txBody>
      </p:sp>
      <p:sp>
        <p:nvSpPr>
          <p:cNvPr id="3" name="Text Placeholder 2"/>
          <p:cNvSpPr>
            <a:spLocks noGrp="1"/>
          </p:cNvSpPr>
          <p:nvPr>
            <p:ph type="body" idx="1"/>
          </p:nvPr>
        </p:nvSpPr>
        <p:spPr/>
        <p:txBody>
          <a:bodyPr/>
          <a:lstStyle/>
          <a:p>
            <a:r>
              <a:rPr lang="en-US" dirty="0" smtClean="0">
                <a:solidFill>
                  <a:schemeClr val="tx1">
                    <a:lumMod val="65000"/>
                    <a:lumOff val="35000"/>
                  </a:schemeClr>
                </a:solidFill>
              </a:rPr>
              <a:t>Construction Inhalation Hazard</a:t>
            </a:r>
            <a:endParaRPr lang="en-US" dirty="0">
              <a:solidFill>
                <a:schemeClr val="tx1">
                  <a:lumMod val="65000"/>
                  <a:lumOff val="35000"/>
                </a:schemeClr>
              </a:solidFill>
            </a:endParaRPr>
          </a:p>
        </p:txBody>
      </p:sp>
    </p:spTree>
    <p:extLst>
      <p:ext uri="{BB962C8B-B14F-4D97-AF65-F5344CB8AC3E}">
        <p14:creationId xmlns:p14="http://schemas.microsoft.com/office/powerpoint/2010/main" val="18210150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Diesel Exhaust/Diesel Particulate Matter (DE/DPM)</a:t>
            </a:r>
            <a:endParaRPr lang="en-US" dirty="0">
              <a:solidFill>
                <a:schemeClr val="accent2">
                  <a:lumMod val="75000"/>
                </a:schemeClr>
              </a:solidFill>
            </a:endParaRPr>
          </a:p>
        </p:txBody>
      </p:sp>
      <p:sp>
        <p:nvSpPr>
          <p:cNvPr id="3" name="Content Placeholder 2"/>
          <p:cNvSpPr>
            <a:spLocks noGrp="1"/>
          </p:cNvSpPr>
          <p:nvPr>
            <p:ph idx="1"/>
          </p:nvPr>
        </p:nvSpPr>
        <p:spPr>
          <a:xfrm>
            <a:off x="609599" y="2160590"/>
            <a:ext cx="6347714" cy="4193076"/>
          </a:xfrm>
        </p:spPr>
        <p:txBody>
          <a:bodyPr>
            <a:normAutofit/>
          </a:bodyPr>
          <a:lstStyle/>
          <a:p>
            <a:pPr marL="0" indent="0">
              <a:buNone/>
            </a:pPr>
            <a:r>
              <a:rPr lang="en-US" sz="2000" dirty="0" smtClean="0"/>
              <a:t>The diesel engine was patented in 1892 to provide improved fuel efficiency as compared to gasoline engines. </a:t>
            </a:r>
          </a:p>
          <a:p>
            <a:r>
              <a:rPr lang="en-US" sz="2000" dirty="0" smtClean="0"/>
              <a:t>NIOSH estimates that more that 1.3 million workers are exposed to DE in more than 80,000 work places</a:t>
            </a:r>
          </a:p>
          <a:p>
            <a:r>
              <a:rPr lang="en-US" sz="2000" dirty="0"/>
              <a:t>Diesel Exhaust contains thousands of chemical </a:t>
            </a:r>
            <a:r>
              <a:rPr lang="en-US" sz="2000" dirty="0" smtClean="0"/>
              <a:t>compounds.</a:t>
            </a:r>
          </a:p>
          <a:p>
            <a:r>
              <a:rPr lang="en-US" sz="2000" dirty="0" smtClean="0"/>
              <a:t>Awareness due to the potential health effects that can occur as a result of overexposure to diesel exhaust is needed.</a:t>
            </a:r>
          </a:p>
          <a:p>
            <a:pPr lvl="2"/>
            <a:endParaRPr lang="en-US" dirty="0" smtClean="0"/>
          </a:p>
        </p:txBody>
      </p:sp>
    </p:spTree>
    <p:extLst>
      <p:ext uri="{BB962C8B-B14F-4D97-AF65-F5344CB8AC3E}">
        <p14:creationId xmlns:p14="http://schemas.microsoft.com/office/powerpoint/2010/main" val="16202574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lumMod val="75000"/>
                  </a:schemeClr>
                </a:solidFill>
              </a:rPr>
              <a:t>Define Diesel </a:t>
            </a:r>
            <a:r>
              <a:rPr lang="en-US" dirty="0" smtClean="0">
                <a:solidFill>
                  <a:schemeClr val="accent2">
                    <a:lumMod val="75000"/>
                  </a:schemeClr>
                </a:solidFill>
              </a:rPr>
              <a:t>Exhaust/Diesel </a:t>
            </a:r>
            <a:r>
              <a:rPr lang="en-US" dirty="0">
                <a:solidFill>
                  <a:schemeClr val="accent2">
                    <a:lumMod val="75000"/>
                  </a:schemeClr>
                </a:solidFill>
              </a:rPr>
              <a:t>Particulate Matter (DPM</a:t>
            </a:r>
            <a:r>
              <a:rPr lang="en-US" dirty="0" smtClean="0">
                <a:solidFill>
                  <a:schemeClr val="accent2">
                    <a:lumMod val="75000"/>
                  </a:schemeClr>
                </a:solidFill>
              </a:rPr>
              <a:t>)</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fontScale="92500" lnSpcReduction="20000"/>
          </a:bodyPr>
          <a:lstStyle/>
          <a:p>
            <a:r>
              <a:rPr lang="en-US" sz="2400" dirty="0"/>
              <a:t>What is Diesel Particulate Matter (DPM)?</a:t>
            </a:r>
          </a:p>
          <a:p>
            <a:pPr lvl="1">
              <a:lnSpc>
                <a:spcPct val="150000"/>
              </a:lnSpc>
            </a:pPr>
            <a:r>
              <a:rPr lang="en-US" sz="1800" dirty="0"/>
              <a:t>Diesel exhaust is a mixture of gases and particulates produced during the combustion of diesel fuel.</a:t>
            </a:r>
            <a:endParaRPr lang="en-US" sz="1800" b="1" dirty="0" smtClean="0"/>
          </a:p>
          <a:p>
            <a:pPr lvl="1">
              <a:lnSpc>
                <a:spcPct val="150000"/>
              </a:lnSpc>
            </a:pPr>
            <a:r>
              <a:rPr lang="en-US" sz="1800" b="1" dirty="0" smtClean="0"/>
              <a:t>DPM </a:t>
            </a:r>
            <a:r>
              <a:rPr lang="en-US" sz="1800" b="1" dirty="0"/>
              <a:t>is a component</a:t>
            </a:r>
            <a:r>
              <a:rPr lang="en-US" sz="1800" dirty="0"/>
              <a:t> of </a:t>
            </a:r>
            <a:r>
              <a:rPr lang="en-US" sz="1800" i="1" dirty="0"/>
              <a:t>diesel exhaust (DE) </a:t>
            </a:r>
            <a:r>
              <a:rPr lang="en-US" sz="1800" dirty="0"/>
              <a:t>that includes soot particles made up primarily of carbon, ash, metallic abrasion particles, sulfates and silicates.</a:t>
            </a:r>
          </a:p>
          <a:p>
            <a:pPr lvl="1">
              <a:lnSpc>
                <a:spcPct val="150000"/>
              </a:lnSpc>
            </a:pPr>
            <a:r>
              <a:rPr lang="en-US" sz="1800" i="1" dirty="0"/>
              <a:t>Diesel soot particles </a:t>
            </a:r>
            <a:r>
              <a:rPr lang="en-US" sz="1800" dirty="0"/>
              <a:t>have a </a:t>
            </a:r>
            <a:r>
              <a:rPr lang="en-US" sz="1800" b="1" dirty="0"/>
              <a:t>solid core </a:t>
            </a:r>
            <a:r>
              <a:rPr lang="en-US" sz="1800" dirty="0"/>
              <a:t>consisting of </a:t>
            </a:r>
            <a:r>
              <a:rPr lang="en-US" sz="1800" b="1" dirty="0"/>
              <a:t>elemental carbon</a:t>
            </a:r>
            <a:r>
              <a:rPr lang="en-US" sz="1800" dirty="0"/>
              <a:t>, with </a:t>
            </a:r>
            <a:r>
              <a:rPr lang="en-US" sz="1800" b="1" dirty="0"/>
              <a:t>other substances attached to the surface</a:t>
            </a:r>
            <a:r>
              <a:rPr lang="en-US" sz="1800" dirty="0"/>
              <a:t>, including organic carbon compounds known as aromatic hydrocarbons.</a:t>
            </a:r>
            <a:endParaRPr lang="en-US" dirty="0"/>
          </a:p>
        </p:txBody>
      </p:sp>
    </p:spTree>
    <p:extLst>
      <p:ext uri="{BB962C8B-B14F-4D97-AF65-F5344CB8AC3E}">
        <p14:creationId xmlns:p14="http://schemas.microsoft.com/office/powerpoint/2010/main" val="2671443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75000"/>
                  </a:schemeClr>
                </a:solidFill>
              </a:rPr>
              <a:t>How are workers </a:t>
            </a:r>
            <a:r>
              <a:rPr lang="en-US" dirty="0">
                <a:solidFill>
                  <a:schemeClr val="accent2">
                    <a:lumMod val="75000"/>
                  </a:schemeClr>
                </a:solidFill>
              </a:rPr>
              <a:t>exposed to DE/DPM?</a:t>
            </a:r>
          </a:p>
        </p:txBody>
      </p:sp>
      <p:sp>
        <p:nvSpPr>
          <p:cNvPr id="5" name="Content Placeholder 4"/>
          <p:cNvSpPr>
            <a:spLocks noGrp="1"/>
          </p:cNvSpPr>
          <p:nvPr>
            <p:ph idx="1"/>
          </p:nvPr>
        </p:nvSpPr>
        <p:spPr/>
        <p:txBody>
          <a:bodyPr>
            <a:normAutofit/>
          </a:bodyPr>
          <a:lstStyle/>
          <a:p>
            <a:pPr>
              <a:lnSpc>
                <a:spcPct val="150000"/>
              </a:lnSpc>
            </a:pPr>
            <a:r>
              <a:rPr lang="en-US" sz="2000" dirty="0" smtClean="0"/>
              <a:t>Most heavy and </a:t>
            </a:r>
            <a:r>
              <a:rPr lang="en-US" sz="2000" dirty="0"/>
              <a:t>medium-duty trucks are equipped with diesel </a:t>
            </a:r>
            <a:r>
              <a:rPr lang="en-US" sz="2000" dirty="0" smtClean="0"/>
              <a:t>engines</a:t>
            </a:r>
          </a:p>
          <a:p>
            <a:pPr>
              <a:lnSpc>
                <a:spcPct val="150000"/>
              </a:lnSpc>
            </a:pPr>
            <a:r>
              <a:rPr lang="en-US" sz="2000" dirty="0" smtClean="0"/>
              <a:t>Heavy </a:t>
            </a:r>
            <a:r>
              <a:rPr lang="en-US" sz="2000" dirty="0"/>
              <a:t>equipment such as </a:t>
            </a:r>
            <a:r>
              <a:rPr lang="en-US" sz="2000" dirty="0" smtClean="0"/>
              <a:t>bulldozers, graders, bucket loaders, </a:t>
            </a:r>
            <a:r>
              <a:rPr lang="en-US" sz="2000" dirty="0"/>
              <a:t>and </a:t>
            </a:r>
            <a:r>
              <a:rPr lang="en-US" sz="2000" dirty="0" smtClean="0"/>
              <a:t>tractors are diesel powered.</a:t>
            </a:r>
          </a:p>
          <a:p>
            <a:pPr>
              <a:lnSpc>
                <a:spcPct val="150000"/>
              </a:lnSpc>
            </a:pPr>
            <a:r>
              <a:rPr lang="en-US" sz="2000" dirty="0" smtClean="0"/>
              <a:t>Other </a:t>
            </a:r>
            <a:r>
              <a:rPr lang="en-US" sz="2000" dirty="0"/>
              <a:t>types of equipment such as bucket lifts and </a:t>
            </a:r>
            <a:r>
              <a:rPr lang="en-US" sz="2000" dirty="0" smtClean="0"/>
              <a:t>generators are also often powered by diesel engines</a:t>
            </a:r>
          </a:p>
          <a:p>
            <a:pPr>
              <a:lnSpc>
                <a:spcPct val="150000"/>
              </a:lnSpc>
            </a:pPr>
            <a:endParaRPr lang="en-US" sz="2000" dirty="0"/>
          </a:p>
        </p:txBody>
      </p:sp>
    </p:spTree>
    <p:extLst>
      <p:ext uri="{BB962C8B-B14F-4D97-AF65-F5344CB8AC3E}">
        <p14:creationId xmlns:p14="http://schemas.microsoft.com/office/powerpoint/2010/main" val="22163057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lumMod val="75000"/>
                  </a:schemeClr>
                </a:solidFill>
              </a:rPr>
              <a:t>Who can be exposed to DE/DPM?</a:t>
            </a:r>
          </a:p>
        </p:txBody>
      </p:sp>
      <p:sp>
        <p:nvSpPr>
          <p:cNvPr id="5" name="Content Placeholder 4"/>
          <p:cNvSpPr>
            <a:spLocks noGrp="1"/>
          </p:cNvSpPr>
          <p:nvPr>
            <p:ph idx="1"/>
          </p:nvPr>
        </p:nvSpPr>
        <p:spPr/>
        <p:txBody>
          <a:bodyPr>
            <a:normAutofit/>
          </a:bodyPr>
          <a:lstStyle/>
          <a:p>
            <a:pPr marL="0" indent="0">
              <a:buNone/>
            </a:pPr>
            <a:r>
              <a:rPr lang="en-US" dirty="0" smtClean="0"/>
              <a:t>Occupations with potential exposure to DE/DPM include </a:t>
            </a:r>
          </a:p>
          <a:p>
            <a:pPr lvl="1"/>
            <a:r>
              <a:rPr lang="en-US" dirty="0" smtClean="0"/>
              <a:t>Construction workers </a:t>
            </a:r>
          </a:p>
          <a:p>
            <a:pPr lvl="1"/>
            <a:r>
              <a:rPr lang="en-US" dirty="0" smtClean="0"/>
              <a:t>Heavy </a:t>
            </a:r>
            <a:r>
              <a:rPr lang="en-US" dirty="0"/>
              <a:t>equipment </a:t>
            </a:r>
            <a:r>
              <a:rPr lang="en-US" dirty="0" smtClean="0"/>
              <a:t>operators</a:t>
            </a:r>
          </a:p>
          <a:p>
            <a:pPr lvl="1"/>
            <a:r>
              <a:rPr lang="en-US" dirty="0"/>
              <a:t>B</a:t>
            </a:r>
            <a:r>
              <a:rPr lang="en-US" dirty="0" smtClean="0"/>
              <a:t>ridge </a:t>
            </a:r>
            <a:r>
              <a:rPr lang="en-US" dirty="0"/>
              <a:t>and </a:t>
            </a:r>
            <a:r>
              <a:rPr lang="en-US" dirty="0" smtClean="0"/>
              <a:t>tunnel workers </a:t>
            </a:r>
          </a:p>
          <a:p>
            <a:pPr lvl="1"/>
            <a:r>
              <a:rPr lang="en-US" dirty="0"/>
              <a:t>R</a:t>
            </a:r>
            <a:r>
              <a:rPr lang="en-US" dirty="0" smtClean="0"/>
              <a:t>ailroad workers </a:t>
            </a:r>
          </a:p>
          <a:p>
            <a:pPr lvl="1"/>
            <a:r>
              <a:rPr lang="en-US" dirty="0" smtClean="0"/>
              <a:t>Material </a:t>
            </a:r>
            <a:r>
              <a:rPr lang="en-US" dirty="0"/>
              <a:t>handling </a:t>
            </a:r>
            <a:r>
              <a:rPr lang="en-US" dirty="0" smtClean="0"/>
              <a:t>operators </a:t>
            </a:r>
          </a:p>
          <a:p>
            <a:pPr lvl="1"/>
            <a:r>
              <a:rPr lang="en-US" dirty="0" smtClean="0"/>
              <a:t>Truck drivers</a:t>
            </a:r>
          </a:p>
          <a:p>
            <a:pPr lvl="1"/>
            <a:r>
              <a:rPr lang="en-US" dirty="0"/>
              <a:t>F</a:t>
            </a:r>
            <a:r>
              <a:rPr lang="en-US" dirty="0" smtClean="0"/>
              <a:t>armworkers </a:t>
            </a:r>
          </a:p>
          <a:p>
            <a:pPr lvl="1"/>
            <a:r>
              <a:rPr lang="en-US" dirty="0" smtClean="0"/>
              <a:t>Maintenance </a:t>
            </a:r>
            <a:r>
              <a:rPr lang="en-US" dirty="0"/>
              <a:t>garage </a:t>
            </a:r>
            <a:r>
              <a:rPr lang="en-US" dirty="0" smtClean="0"/>
              <a:t>workers</a:t>
            </a:r>
            <a:endParaRPr lang="en-US" dirty="0"/>
          </a:p>
        </p:txBody>
      </p:sp>
    </p:spTree>
    <p:extLst>
      <p:ext uri="{BB962C8B-B14F-4D97-AF65-F5344CB8AC3E}">
        <p14:creationId xmlns:p14="http://schemas.microsoft.com/office/powerpoint/2010/main" val="22163057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lumMod val="75000"/>
                  </a:schemeClr>
                </a:solidFill>
              </a:rPr>
              <a:t>What are the health effects</a:t>
            </a:r>
            <a:br>
              <a:rPr lang="en-US" dirty="0">
                <a:solidFill>
                  <a:schemeClr val="accent2">
                    <a:lumMod val="75000"/>
                  </a:schemeClr>
                </a:solidFill>
              </a:rPr>
            </a:br>
            <a:r>
              <a:rPr lang="en-US" dirty="0">
                <a:solidFill>
                  <a:schemeClr val="accent2">
                    <a:lumMod val="75000"/>
                  </a:schemeClr>
                </a:solidFill>
              </a:rPr>
              <a:t>of DE/DPM?</a:t>
            </a:r>
          </a:p>
        </p:txBody>
      </p:sp>
      <p:sp>
        <p:nvSpPr>
          <p:cNvPr id="3" name="Content Placeholder 2"/>
          <p:cNvSpPr>
            <a:spLocks noGrp="1"/>
          </p:cNvSpPr>
          <p:nvPr>
            <p:ph idx="1"/>
          </p:nvPr>
        </p:nvSpPr>
        <p:spPr>
          <a:xfrm>
            <a:off x="609598" y="2160589"/>
            <a:ext cx="6818723" cy="4419319"/>
          </a:xfrm>
        </p:spPr>
        <p:txBody>
          <a:bodyPr>
            <a:noAutofit/>
          </a:bodyPr>
          <a:lstStyle/>
          <a:p>
            <a:r>
              <a:rPr lang="en-US" dirty="0" smtClean="0"/>
              <a:t>The toxic effects of the gaseous compounds of </a:t>
            </a:r>
            <a:r>
              <a:rPr lang="en-US" u="sng" dirty="0" smtClean="0"/>
              <a:t>Carbon Monoxide</a:t>
            </a:r>
            <a:r>
              <a:rPr lang="en-US" dirty="0" smtClean="0"/>
              <a:t>, </a:t>
            </a:r>
            <a:r>
              <a:rPr lang="en-US" u="sng" dirty="0" smtClean="0"/>
              <a:t>Carbon Dioxide</a:t>
            </a:r>
            <a:r>
              <a:rPr lang="en-US" dirty="0" smtClean="0"/>
              <a:t>, and the </a:t>
            </a:r>
            <a:r>
              <a:rPr lang="en-US" u="sng" dirty="0" smtClean="0"/>
              <a:t>oxides of Nitrogen &amp; Sulfur</a:t>
            </a:r>
            <a:r>
              <a:rPr lang="en-US" dirty="0" smtClean="0"/>
              <a:t> in diesel exhaust have been well studied.</a:t>
            </a:r>
          </a:p>
          <a:p>
            <a:r>
              <a:rPr lang="en-US" dirty="0"/>
              <a:t>Carbon </a:t>
            </a:r>
            <a:r>
              <a:rPr lang="en-US" dirty="0" smtClean="0"/>
              <a:t>Monoxide,</a:t>
            </a:r>
          </a:p>
          <a:p>
            <a:pPr lvl="1"/>
            <a:r>
              <a:rPr lang="en-US" dirty="0" smtClean="0"/>
              <a:t>We’ve previously discussed.</a:t>
            </a:r>
          </a:p>
          <a:p>
            <a:r>
              <a:rPr lang="en-US" dirty="0" smtClean="0"/>
              <a:t>Nitrogen Oxides,</a:t>
            </a:r>
          </a:p>
          <a:p>
            <a:pPr lvl="1"/>
            <a:r>
              <a:rPr lang="en-US" dirty="0" smtClean="0"/>
              <a:t>Are irritants that can cause </a:t>
            </a:r>
            <a:r>
              <a:rPr lang="en-US" dirty="0"/>
              <a:t>P</a:t>
            </a:r>
            <a:r>
              <a:rPr lang="en-US" dirty="0" smtClean="0"/>
              <a:t>ulmonary Edema in the lungs and damage the lung’s defense mechanism’s.</a:t>
            </a:r>
          </a:p>
          <a:p>
            <a:r>
              <a:rPr lang="en-US" dirty="0" smtClean="0"/>
              <a:t>Sulfur Oxides, </a:t>
            </a:r>
          </a:p>
          <a:p>
            <a:pPr lvl="1"/>
            <a:r>
              <a:rPr lang="en-US" dirty="0" smtClean="0"/>
              <a:t>Can create acid mists that also irritate the lungs and eyes.</a:t>
            </a:r>
            <a:endParaRPr lang="en-US" dirty="0"/>
          </a:p>
        </p:txBody>
      </p:sp>
    </p:spTree>
    <p:extLst>
      <p:ext uri="{BB962C8B-B14F-4D97-AF65-F5344CB8AC3E}">
        <p14:creationId xmlns:p14="http://schemas.microsoft.com/office/powerpoint/2010/main" val="33133557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lumMod val="75000"/>
                  </a:schemeClr>
                </a:solidFill>
              </a:rPr>
              <a:t>What are the health effects</a:t>
            </a:r>
            <a:br>
              <a:rPr lang="en-US" dirty="0">
                <a:solidFill>
                  <a:schemeClr val="accent2">
                    <a:lumMod val="75000"/>
                  </a:schemeClr>
                </a:solidFill>
              </a:rPr>
            </a:br>
            <a:r>
              <a:rPr lang="en-US" dirty="0">
                <a:solidFill>
                  <a:schemeClr val="accent2">
                    <a:lumMod val="75000"/>
                  </a:schemeClr>
                </a:solidFill>
              </a:rPr>
              <a:t>of DE/DPM</a:t>
            </a:r>
            <a:r>
              <a:rPr lang="en-US" dirty="0" smtClean="0">
                <a:solidFill>
                  <a:schemeClr val="accent2">
                    <a:lumMod val="75000"/>
                  </a:schemeClr>
                </a:solidFill>
              </a:rPr>
              <a:t>? </a:t>
            </a:r>
            <a:endParaRPr lang="en-US" dirty="0">
              <a:solidFill>
                <a:schemeClr val="accent2">
                  <a:lumMod val="75000"/>
                </a:schemeClr>
              </a:solidFill>
            </a:endParaRPr>
          </a:p>
        </p:txBody>
      </p:sp>
      <p:sp>
        <p:nvSpPr>
          <p:cNvPr id="3" name="Content Placeholder 2"/>
          <p:cNvSpPr>
            <a:spLocks noGrp="1"/>
          </p:cNvSpPr>
          <p:nvPr>
            <p:ph idx="1"/>
          </p:nvPr>
        </p:nvSpPr>
        <p:spPr>
          <a:xfrm>
            <a:off x="609598" y="2160589"/>
            <a:ext cx="6818723" cy="4419319"/>
          </a:xfrm>
        </p:spPr>
        <p:txBody>
          <a:bodyPr>
            <a:noAutofit/>
          </a:bodyPr>
          <a:lstStyle/>
          <a:p>
            <a:r>
              <a:rPr lang="en-US" sz="2000" dirty="0" smtClean="0"/>
              <a:t>Studies have confirmed an association between exposure to </a:t>
            </a:r>
            <a:r>
              <a:rPr lang="en-US" sz="2400" b="1" dirty="0" smtClean="0"/>
              <a:t>diesel exhaust and cancer.</a:t>
            </a:r>
          </a:p>
          <a:p>
            <a:r>
              <a:rPr lang="en-US" sz="2000" dirty="0" smtClean="0"/>
              <a:t>The </a:t>
            </a:r>
            <a:r>
              <a:rPr lang="en-US" sz="2400" b="1" dirty="0" smtClean="0"/>
              <a:t>lungs are the primary site </a:t>
            </a:r>
            <a:r>
              <a:rPr lang="en-US" sz="2000" dirty="0" smtClean="0"/>
              <a:t>identified with carcinogen or tumorigenic responses following inhalation exposures. </a:t>
            </a:r>
          </a:p>
          <a:p>
            <a:r>
              <a:rPr lang="en-US" sz="2000" dirty="0" smtClean="0"/>
              <a:t>Consistencies of toxicological and epidemiological findings suggest that a </a:t>
            </a:r>
            <a:r>
              <a:rPr lang="en-US" sz="2400" b="1" dirty="0" smtClean="0"/>
              <a:t>serious potential for occupational carcinogenic hazards</a:t>
            </a:r>
            <a:r>
              <a:rPr lang="en-US" sz="2000" dirty="0" smtClean="0"/>
              <a:t> in humans exposed to diesel exhaust</a:t>
            </a:r>
            <a:r>
              <a:rPr lang="en-US" dirty="0" smtClean="0"/>
              <a:t>.</a:t>
            </a:r>
          </a:p>
          <a:p>
            <a:endParaRPr lang="en-US" dirty="0" smtClean="0"/>
          </a:p>
          <a:p>
            <a:endParaRPr lang="en-US" dirty="0"/>
          </a:p>
        </p:txBody>
      </p:sp>
    </p:spTree>
    <p:extLst>
      <p:ext uri="{BB962C8B-B14F-4D97-AF65-F5344CB8AC3E}">
        <p14:creationId xmlns:p14="http://schemas.microsoft.com/office/powerpoint/2010/main" val="12618764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lumMod val="75000"/>
                  </a:schemeClr>
                </a:solidFill>
              </a:rPr>
              <a:t>What are the health </a:t>
            </a:r>
            <a:r>
              <a:rPr lang="en-US" dirty="0" smtClean="0">
                <a:solidFill>
                  <a:schemeClr val="accent2">
                    <a:lumMod val="75000"/>
                  </a:schemeClr>
                </a:solidFill>
              </a:rPr>
              <a:t>effects </a:t>
            </a:r>
            <a:r>
              <a:rPr lang="en-US" dirty="0">
                <a:solidFill>
                  <a:schemeClr val="accent2">
                    <a:lumMod val="75000"/>
                  </a:schemeClr>
                </a:solidFill>
              </a:rPr>
              <a:t/>
            </a:r>
            <a:br>
              <a:rPr lang="en-US" dirty="0">
                <a:solidFill>
                  <a:schemeClr val="accent2">
                    <a:lumMod val="75000"/>
                  </a:schemeClr>
                </a:solidFill>
              </a:rPr>
            </a:br>
            <a:r>
              <a:rPr lang="en-US" dirty="0">
                <a:solidFill>
                  <a:schemeClr val="accent2">
                    <a:lumMod val="75000"/>
                  </a:schemeClr>
                </a:solidFill>
              </a:rPr>
              <a:t>of DE/DPM?</a:t>
            </a:r>
          </a:p>
        </p:txBody>
      </p:sp>
      <p:sp>
        <p:nvSpPr>
          <p:cNvPr id="3" name="Content Placeholder 2"/>
          <p:cNvSpPr>
            <a:spLocks noGrp="1"/>
          </p:cNvSpPr>
          <p:nvPr>
            <p:ph idx="1"/>
          </p:nvPr>
        </p:nvSpPr>
        <p:spPr>
          <a:xfrm>
            <a:off x="609598" y="2160590"/>
            <a:ext cx="6818723" cy="4287344"/>
          </a:xfrm>
        </p:spPr>
        <p:txBody>
          <a:bodyPr>
            <a:noAutofit/>
          </a:bodyPr>
          <a:lstStyle/>
          <a:p>
            <a:pPr marL="0" indent="0">
              <a:buNone/>
            </a:pPr>
            <a:r>
              <a:rPr lang="en-US" dirty="0" smtClean="0"/>
              <a:t>Acute </a:t>
            </a:r>
            <a:r>
              <a:rPr lang="en-US" dirty="0"/>
              <a:t>exposure to high concentrations </a:t>
            </a:r>
            <a:r>
              <a:rPr lang="en-US" dirty="0" smtClean="0"/>
              <a:t>of DE/DPM </a:t>
            </a:r>
            <a:r>
              <a:rPr lang="en-US" dirty="0"/>
              <a:t>can </a:t>
            </a:r>
            <a:r>
              <a:rPr lang="en-US" dirty="0" smtClean="0"/>
              <a:t>cause, </a:t>
            </a:r>
          </a:p>
          <a:p>
            <a:pPr lvl="1"/>
            <a:r>
              <a:rPr lang="en-US" dirty="0" smtClean="0"/>
              <a:t>Headaches</a:t>
            </a:r>
          </a:p>
          <a:p>
            <a:pPr lvl="1"/>
            <a:r>
              <a:rPr lang="en-US" dirty="0" smtClean="0"/>
              <a:t>Dizziness </a:t>
            </a:r>
          </a:p>
          <a:p>
            <a:pPr lvl="1"/>
            <a:r>
              <a:rPr lang="en-US" dirty="0"/>
              <a:t>I</a:t>
            </a:r>
            <a:r>
              <a:rPr lang="en-US" dirty="0" smtClean="0"/>
              <a:t>rritation </a:t>
            </a:r>
            <a:r>
              <a:rPr lang="en-US" dirty="0"/>
              <a:t>of the eye, nose and </a:t>
            </a:r>
            <a:r>
              <a:rPr lang="en-US" dirty="0" smtClean="0"/>
              <a:t>throat </a:t>
            </a:r>
          </a:p>
          <a:p>
            <a:pPr lvl="2"/>
            <a:r>
              <a:rPr lang="en-US" dirty="0" smtClean="0"/>
              <a:t>Possibly severe enough to </a:t>
            </a:r>
            <a:r>
              <a:rPr lang="en-US" dirty="0"/>
              <a:t>distract or </a:t>
            </a:r>
            <a:r>
              <a:rPr lang="en-US" dirty="0" smtClean="0"/>
              <a:t>disable </a:t>
            </a:r>
            <a:r>
              <a:rPr lang="en-US" dirty="0"/>
              <a:t>workers.</a:t>
            </a:r>
          </a:p>
          <a:p>
            <a:pPr marL="0" indent="0">
              <a:buNone/>
            </a:pPr>
            <a:r>
              <a:rPr lang="en-US" dirty="0" smtClean="0"/>
              <a:t>Chronic exposures of DE/DPM can result in the increase </a:t>
            </a:r>
            <a:r>
              <a:rPr lang="en-US" dirty="0"/>
              <a:t>risk </a:t>
            </a:r>
            <a:r>
              <a:rPr lang="en-US" dirty="0" smtClean="0"/>
              <a:t>of,</a:t>
            </a:r>
          </a:p>
          <a:p>
            <a:pPr lvl="1"/>
            <a:r>
              <a:rPr lang="en-US" dirty="0" smtClean="0"/>
              <a:t>Cardiovascular</a:t>
            </a:r>
          </a:p>
          <a:p>
            <a:pPr lvl="1"/>
            <a:r>
              <a:rPr lang="en-US" dirty="0" smtClean="0"/>
              <a:t>Cardiopulmonary Diseases</a:t>
            </a:r>
          </a:p>
          <a:p>
            <a:pPr lvl="1"/>
            <a:r>
              <a:rPr lang="en-US" dirty="0" smtClean="0"/>
              <a:t>Respiratory Diseases</a:t>
            </a:r>
          </a:p>
          <a:p>
            <a:pPr lvl="1"/>
            <a:r>
              <a:rPr lang="en-US" dirty="0"/>
              <a:t>L</a:t>
            </a:r>
            <a:r>
              <a:rPr lang="en-US" dirty="0" smtClean="0"/>
              <a:t>ung </a:t>
            </a:r>
            <a:r>
              <a:rPr lang="en-US" dirty="0"/>
              <a:t>cancer.</a:t>
            </a:r>
          </a:p>
        </p:txBody>
      </p:sp>
    </p:spTree>
    <p:extLst>
      <p:ext uri="{BB962C8B-B14F-4D97-AF65-F5344CB8AC3E}">
        <p14:creationId xmlns:p14="http://schemas.microsoft.com/office/powerpoint/2010/main" val="2608693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357961"/>
            <a:ext cx="2790182" cy="914658"/>
          </a:xfrm>
        </p:spPr>
        <p:txBody>
          <a:bodyPr/>
          <a:lstStyle/>
          <a:p>
            <a:r>
              <a:rPr lang="en-US" dirty="0" smtClean="0">
                <a:solidFill>
                  <a:schemeClr val="accent2">
                    <a:lumMod val="75000"/>
                  </a:schemeClr>
                </a:solidFill>
              </a:rPr>
              <a:t>How big is a Micron?</a:t>
            </a:r>
            <a:endParaRPr lang="en-US" dirty="0">
              <a:solidFill>
                <a:schemeClr val="accent2">
                  <a:lumMod val="75000"/>
                </a:schemeClr>
              </a:solidFill>
            </a:endParaRPr>
          </a:p>
        </p:txBody>
      </p:sp>
      <p:graphicFrame>
        <p:nvGraphicFramePr>
          <p:cNvPr id="7" name="Content Placeholder 6" title="Diagram - How Big is Macron - Human Hair (50-70 micron), WBC, Dust, Pollens (25 micron), RBC or Mold (8 micron) Cif smoke, Combustion particles, Metallic Fumes (2.5 &gt; micron)"/>
          <p:cNvGraphicFramePr>
            <a:graphicFrameLocks noGrp="1"/>
          </p:cNvGraphicFramePr>
          <p:nvPr>
            <p:ph idx="1"/>
            <p:extLst>
              <p:ext uri="{D42A27DB-BD31-4B8C-83A1-F6EECF244321}">
                <p14:modId xmlns:p14="http://schemas.microsoft.com/office/powerpoint/2010/main" val="3890755064"/>
              </p:ext>
            </p:extLst>
          </p:nvPr>
        </p:nvGraphicFramePr>
        <p:xfrm>
          <a:off x="3497983" y="449696"/>
          <a:ext cx="3856447" cy="5527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p:cNvSpPr>
            <a:spLocks noGrp="1"/>
          </p:cNvSpPr>
          <p:nvPr>
            <p:ph type="body" sz="half" idx="2"/>
          </p:nvPr>
        </p:nvSpPr>
        <p:spPr>
          <a:xfrm>
            <a:off x="609599" y="1376313"/>
            <a:ext cx="2790182" cy="4665712"/>
          </a:xfrm>
        </p:spPr>
        <p:txBody>
          <a:bodyPr/>
          <a:lstStyle/>
          <a:p>
            <a:r>
              <a:rPr lang="en-US" dirty="0" smtClean="0"/>
              <a:t>The carbon particles contained in diesel smoke emissions are of special concern. </a:t>
            </a:r>
          </a:p>
          <a:p>
            <a:r>
              <a:rPr lang="en-US" dirty="0" smtClean="0"/>
              <a:t>The </a:t>
            </a:r>
            <a:r>
              <a:rPr lang="en-US" sz="1600" b="1" dirty="0" smtClean="0"/>
              <a:t>majority of the of the particles are less than 1 micron in diameter</a:t>
            </a:r>
            <a:r>
              <a:rPr lang="en-US" dirty="0" smtClean="0"/>
              <a:t> and small enough to be inhaled and deposited in the lungs.</a:t>
            </a:r>
          </a:p>
          <a:p>
            <a:r>
              <a:rPr lang="en-US" dirty="0" smtClean="0"/>
              <a:t>Gases and toxic hydrocarbons from </a:t>
            </a:r>
            <a:r>
              <a:rPr lang="en-US" sz="1600" b="1" dirty="0" smtClean="0"/>
              <a:t>DE easily stick onto the surfaces of the carbon particles </a:t>
            </a:r>
            <a:r>
              <a:rPr lang="en-US" dirty="0" smtClean="0"/>
              <a:t>and be carried deep into the lungs.</a:t>
            </a:r>
            <a:endParaRPr lang="en-US" dirty="0"/>
          </a:p>
        </p:txBody>
      </p:sp>
    </p:spTree>
    <p:extLst>
      <p:ext uri="{BB962C8B-B14F-4D97-AF65-F5344CB8AC3E}">
        <p14:creationId xmlns:p14="http://schemas.microsoft.com/office/powerpoint/2010/main" val="4396231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812" y="582930"/>
            <a:ext cx="6447501" cy="1330711"/>
          </a:xfrm>
        </p:spPr>
        <p:txBody>
          <a:bodyPr>
            <a:normAutofit/>
          </a:bodyPr>
          <a:lstStyle/>
          <a:p>
            <a:r>
              <a:rPr lang="en-US" sz="2325" dirty="0">
                <a:solidFill>
                  <a:schemeClr val="accent2">
                    <a:lumMod val="75000"/>
                  </a:schemeClr>
                </a:solidFill>
              </a:rPr>
              <a:t>How can exposures to DE/DPM be controlled?</a:t>
            </a:r>
            <a:endParaRPr lang="en-US" dirty="0">
              <a:solidFill>
                <a:schemeClr val="accent2">
                  <a:lumMod val="75000"/>
                </a:schemeClr>
              </a:solidFill>
            </a:endParaRPr>
          </a:p>
        </p:txBody>
      </p:sp>
      <p:graphicFrame>
        <p:nvGraphicFramePr>
          <p:cNvPr id="4" name="Content Placeholder 3" title="Diagram - Reversed Pyramid (From the Top-Base: Engineering, Administrative, PPE)"/>
          <p:cNvGraphicFramePr>
            <a:graphicFrameLocks noGrp="1"/>
          </p:cNvGraphicFramePr>
          <p:nvPr>
            <p:ph idx="1"/>
            <p:extLst>
              <p:ext uri="{D42A27DB-BD31-4B8C-83A1-F6EECF244321}">
                <p14:modId xmlns:p14="http://schemas.microsoft.com/office/powerpoint/2010/main" val="456620324"/>
              </p:ext>
            </p:extLst>
          </p:nvPr>
        </p:nvGraphicFramePr>
        <p:xfrm>
          <a:off x="292232" y="1743960"/>
          <a:ext cx="6665782" cy="4298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2003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599"/>
            <a:ext cx="6347713" cy="1558565"/>
          </a:xfrm>
        </p:spPr>
        <p:txBody>
          <a:bodyPr>
            <a:normAutofit/>
          </a:bodyPr>
          <a:lstStyle/>
          <a:p>
            <a:r>
              <a:rPr lang="en-US" sz="3200" dirty="0" smtClean="0">
                <a:solidFill>
                  <a:schemeClr val="accent2">
                    <a:lumMod val="75000"/>
                  </a:schemeClr>
                </a:solidFill>
              </a:rPr>
              <a:t>The dangers </a:t>
            </a:r>
            <a:r>
              <a:rPr lang="en-US" sz="3200" dirty="0">
                <a:solidFill>
                  <a:schemeClr val="accent2">
                    <a:lumMod val="75000"/>
                  </a:schemeClr>
                </a:solidFill>
              </a:rPr>
              <a:t>of CO and other inhalation hazards in </a:t>
            </a:r>
            <a:r>
              <a:rPr lang="en-US" sz="3200" dirty="0" smtClean="0">
                <a:solidFill>
                  <a:schemeClr val="accent2">
                    <a:lumMod val="75000"/>
                  </a:schemeClr>
                </a:solidFill>
              </a:rPr>
              <a:t>construction.</a:t>
            </a:r>
            <a:endParaRPr lang="en-US" sz="3200" dirty="0">
              <a:solidFill>
                <a:schemeClr val="accent2">
                  <a:lumMod val="75000"/>
                </a:schemeClr>
              </a:solidFill>
            </a:endParaRPr>
          </a:p>
        </p:txBody>
      </p:sp>
      <p:sp>
        <p:nvSpPr>
          <p:cNvPr id="3" name="Content Placeholder 2"/>
          <p:cNvSpPr>
            <a:spLocks noGrp="1"/>
          </p:cNvSpPr>
          <p:nvPr>
            <p:ph idx="1"/>
          </p:nvPr>
        </p:nvSpPr>
        <p:spPr>
          <a:xfrm>
            <a:off x="508000" y="2477692"/>
            <a:ext cx="6686176" cy="3180158"/>
          </a:xfrm>
        </p:spPr>
        <p:txBody>
          <a:bodyPr>
            <a:noAutofit/>
          </a:bodyPr>
          <a:lstStyle/>
          <a:p>
            <a:r>
              <a:rPr lang="en-US" sz="1500" b="1" dirty="0"/>
              <a:t>Carbon Monoxide</a:t>
            </a:r>
          </a:p>
          <a:p>
            <a:pPr lvl="1"/>
            <a:r>
              <a:rPr lang="en-US" sz="1050" dirty="0"/>
              <a:t>Carbon monoxide (CO) is a deadly, colorless, odorless, and tasteless poisonous gas. It is produced by the incomplete burning of various fuels products and equipment powered by internal combustion engines such as portable generators, cars, lawn mowers, and power washers also produce CO.</a:t>
            </a:r>
            <a:endParaRPr lang="en-US" dirty="0" smtClean="0"/>
          </a:p>
          <a:p>
            <a:r>
              <a:rPr lang="en-US" sz="1500" b="1" dirty="0"/>
              <a:t>Diesel Exhaust/Diesel Particulate Matter</a:t>
            </a:r>
          </a:p>
          <a:p>
            <a:pPr lvl="1"/>
            <a:r>
              <a:rPr lang="en-US" sz="1050" dirty="0"/>
              <a:t>DPM is a component of diesel exhaust (DE) that includes soot particles made up primarily of carbon, ash, metallic abrasion particles, sulfates and silicates. Diesel soot particles have a solid core consisting of elemental carbon, with other substances attached to the surface, including organic carbon compounds known as aromatic hydrocarbons.</a:t>
            </a:r>
          </a:p>
          <a:p>
            <a:r>
              <a:rPr lang="en-US" sz="1500" b="1" dirty="0"/>
              <a:t>Crystalline Silica</a:t>
            </a:r>
          </a:p>
          <a:p>
            <a:pPr lvl="1"/>
            <a:r>
              <a:rPr lang="en-US" sz="1050" dirty="0"/>
              <a:t>Silicosis is caused by exposure to respirable crystalline silica dust. Crystalline silica is a basic component of soil, sand, granite, and most other types of rock, and it is used as an abrasive blasting agent. Silicosis is a progressive, disabling, and often fatal lung disease. </a:t>
            </a:r>
            <a:endParaRPr lang="en-US" sz="1350" dirty="0"/>
          </a:p>
        </p:txBody>
      </p:sp>
    </p:spTree>
    <p:extLst>
      <p:ext uri="{BB962C8B-B14F-4D97-AF65-F5344CB8AC3E}">
        <p14:creationId xmlns:p14="http://schemas.microsoft.com/office/powerpoint/2010/main" val="40130697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14350"/>
            <a:ext cx="2790182" cy="518732"/>
          </a:xfrm>
        </p:spPr>
        <p:txBody>
          <a:bodyPr/>
          <a:lstStyle/>
          <a:p>
            <a:r>
              <a:rPr lang="en-US" dirty="0" smtClean="0">
                <a:solidFill>
                  <a:schemeClr val="accent2">
                    <a:lumMod val="75000"/>
                  </a:schemeClr>
                </a:solidFill>
              </a:rPr>
              <a:t>Engineering Controls</a:t>
            </a:r>
            <a:endParaRPr lang="en-US" dirty="0">
              <a:solidFill>
                <a:schemeClr val="accent2">
                  <a:lumMod val="75000"/>
                </a:schemeClr>
              </a:solidFill>
            </a:endParaRPr>
          </a:p>
        </p:txBody>
      </p:sp>
      <p:graphicFrame>
        <p:nvGraphicFramePr>
          <p:cNvPr id="9" name="Content Placeholder 8" title="Diagram - Base of the reversed pyramid - Engineering"/>
          <p:cNvGraphicFramePr>
            <a:graphicFrameLocks noGrp="1"/>
          </p:cNvGraphicFramePr>
          <p:nvPr>
            <p:ph idx="1"/>
            <p:extLst>
              <p:ext uri="{D42A27DB-BD31-4B8C-83A1-F6EECF244321}">
                <p14:modId xmlns:p14="http://schemas.microsoft.com/office/powerpoint/2010/main" val="1636333412"/>
              </p:ext>
            </p:extLst>
          </p:nvPr>
        </p:nvGraphicFramePr>
        <p:xfrm>
          <a:off x="3571875" y="514350"/>
          <a:ext cx="3386138" cy="5527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p:cNvSpPr>
            <a:spLocks noGrp="1"/>
          </p:cNvSpPr>
          <p:nvPr>
            <p:ph type="body" sz="half" idx="2"/>
          </p:nvPr>
        </p:nvSpPr>
        <p:spPr>
          <a:xfrm>
            <a:off x="320511" y="1234911"/>
            <a:ext cx="3601039" cy="5241303"/>
          </a:xfrm>
        </p:spPr>
        <p:txBody>
          <a:bodyPr>
            <a:normAutofit lnSpcReduction="10000"/>
          </a:bodyPr>
          <a:lstStyle/>
          <a:p>
            <a:r>
              <a:rPr lang="en-US" dirty="0"/>
              <a:t>Engineering controls are </a:t>
            </a:r>
            <a:r>
              <a:rPr lang="en-US" b="1" dirty="0"/>
              <a:t>the most effective strategy</a:t>
            </a:r>
            <a:r>
              <a:rPr lang="en-US" dirty="0"/>
              <a:t> for minimizing worker exposure to DE/DPM.</a:t>
            </a:r>
          </a:p>
          <a:p>
            <a:pPr marL="285750" indent="-285750">
              <a:buFont typeface="Arial" panose="020B0604020202020204" pitchFamily="34" charset="0"/>
              <a:buChar char="•"/>
            </a:pPr>
            <a:r>
              <a:rPr lang="en-US" dirty="0"/>
              <a:t>A combination of controls is often required. Examples include:</a:t>
            </a:r>
          </a:p>
          <a:p>
            <a:pPr marL="285750" indent="-285750">
              <a:buFont typeface="Arial" panose="020B0604020202020204" pitchFamily="34" charset="0"/>
              <a:buChar char="•"/>
            </a:pPr>
            <a:r>
              <a:rPr lang="en-US" dirty="0" smtClean="0"/>
              <a:t>Performing </a:t>
            </a:r>
            <a:r>
              <a:rPr lang="en-US" dirty="0"/>
              <a:t>routine preventive maintenance of diesel engines to minimize emissions,</a:t>
            </a:r>
          </a:p>
          <a:p>
            <a:pPr marL="285750" indent="-285750">
              <a:buFont typeface="Arial" panose="020B0604020202020204" pitchFamily="34" charset="0"/>
              <a:buChar char="•"/>
            </a:pPr>
            <a:r>
              <a:rPr lang="en-US" dirty="0" smtClean="0"/>
              <a:t>Installing </a:t>
            </a:r>
            <a:r>
              <a:rPr lang="en-US" dirty="0"/>
              <a:t>engine exhaust </a:t>
            </a:r>
            <a:r>
              <a:rPr lang="en-US" dirty="0" smtClean="0"/>
              <a:t>filters.</a:t>
            </a:r>
            <a:endParaRPr lang="en-US" dirty="0"/>
          </a:p>
          <a:p>
            <a:pPr marL="285750" indent="-285750">
              <a:buFont typeface="Arial" panose="020B0604020202020204" pitchFamily="34" charset="0"/>
              <a:buChar char="•"/>
            </a:pPr>
            <a:r>
              <a:rPr lang="en-US" dirty="0" smtClean="0"/>
              <a:t>Installing </a:t>
            </a:r>
            <a:r>
              <a:rPr lang="en-US" dirty="0"/>
              <a:t>cleaner burning </a:t>
            </a:r>
            <a:r>
              <a:rPr lang="en-US" dirty="0" smtClean="0"/>
              <a:t>engines.</a:t>
            </a:r>
            <a:endParaRPr lang="en-US" dirty="0"/>
          </a:p>
          <a:p>
            <a:pPr marL="285750" indent="-285750">
              <a:buFont typeface="Arial" panose="020B0604020202020204" pitchFamily="34" charset="0"/>
              <a:buChar char="•"/>
            </a:pPr>
            <a:r>
              <a:rPr lang="en-US" dirty="0" smtClean="0"/>
              <a:t>Installing </a:t>
            </a:r>
            <a:r>
              <a:rPr lang="en-US" dirty="0"/>
              <a:t>diesel oxidation </a:t>
            </a:r>
            <a:r>
              <a:rPr lang="en-US" dirty="0" smtClean="0"/>
              <a:t>catalysts.</a:t>
            </a:r>
            <a:endParaRPr lang="en-US" dirty="0"/>
          </a:p>
          <a:p>
            <a:pPr marL="285750" indent="-285750">
              <a:buFont typeface="Arial" panose="020B0604020202020204" pitchFamily="34" charset="0"/>
              <a:buChar char="•"/>
            </a:pPr>
            <a:r>
              <a:rPr lang="en-US" dirty="0" smtClean="0"/>
              <a:t>Using </a:t>
            </a:r>
            <a:r>
              <a:rPr lang="en-US" dirty="0"/>
              <a:t>special fuels or fuel additives (e.g., biodiesel</a:t>
            </a:r>
            <a:r>
              <a:rPr lang="en-US" dirty="0" smtClean="0"/>
              <a:t>).</a:t>
            </a:r>
            <a:endParaRPr lang="en-US" dirty="0"/>
          </a:p>
          <a:p>
            <a:pPr marL="285750" indent="-285750">
              <a:buFont typeface="Arial" panose="020B0604020202020204" pitchFamily="34" charset="0"/>
              <a:buChar char="•"/>
            </a:pPr>
            <a:r>
              <a:rPr lang="en-US" dirty="0" smtClean="0"/>
              <a:t>Providing </a:t>
            </a:r>
            <a:r>
              <a:rPr lang="en-US" dirty="0"/>
              <a:t>equipment cabs with filtered </a:t>
            </a:r>
            <a:r>
              <a:rPr lang="en-US" dirty="0" smtClean="0"/>
              <a:t>air.</a:t>
            </a:r>
          </a:p>
          <a:p>
            <a:pPr marL="285750" indent="-285750">
              <a:buFont typeface="Arial" panose="020B0604020202020204" pitchFamily="34" charset="0"/>
              <a:buChar char="•"/>
            </a:pPr>
            <a:r>
              <a:rPr lang="en-US" dirty="0"/>
              <a:t>I</a:t>
            </a:r>
            <a:r>
              <a:rPr lang="en-US" dirty="0" smtClean="0"/>
              <a:t>nstalling </a:t>
            </a:r>
            <a:r>
              <a:rPr lang="en-US" dirty="0"/>
              <a:t>or upgrading main or auxiliary ventilation systems, such as tailpipe or stack exhaust vents to </a:t>
            </a:r>
            <a:r>
              <a:rPr lang="en-US" dirty="0" smtClean="0"/>
              <a:t>capture and </a:t>
            </a:r>
            <a:r>
              <a:rPr lang="en-US" dirty="0"/>
              <a:t>remove </a:t>
            </a:r>
            <a:r>
              <a:rPr lang="en-US" dirty="0" smtClean="0"/>
              <a:t>emissions. (e.g., repair shops </a:t>
            </a:r>
            <a:r>
              <a:rPr lang="en-US" dirty="0"/>
              <a:t>or other indoor locations</a:t>
            </a:r>
            <a:r>
              <a:rPr lang="en-US" dirty="0" smtClean="0"/>
              <a:t>.)</a:t>
            </a:r>
            <a:endParaRPr lang="en-US" dirty="0"/>
          </a:p>
        </p:txBody>
      </p:sp>
    </p:spTree>
    <p:extLst>
      <p:ext uri="{BB962C8B-B14F-4D97-AF65-F5344CB8AC3E}">
        <p14:creationId xmlns:p14="http://schemas.microsoft.com/office/powerpoint/2010/main" val="24327417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79" y="504923"/>
            <a:ext cx="3157096" cy="518732"/>
          </a:xfrm>
        </p:spPr>
        <p:txBody>
          <a:bodyPr>
            <a:noAutofit/>
          </a:bodyPr>
          <a:lstStyle/>
          <a:p>
            <a:r>
              <a:rPr lang="en-US" dirty="0" smtClean="0">
                <a:solidFill>
                  <a:schemeClr val="accent2">
                    <a:lumMod val="75000"/>
                  </a:schemeClr>
                </a:solidFill>
              </a:rPr>
              <a:t>Administrative Controls</a:t>
            </a:r>
            <a:endParaRPr lang="en-US" dirty="0">
              <a:solidFill>
                <a:schemeClr val="accent2">
                  <a:lumMod val="75000"/>
                </a:schemeClr>
              </a:solidFill>
            </a:endParaRPr>
          </a:p>
        </p:txBody>
      </p:sp>
      <p:graphicFrame>
        <p:nvGraphicFramePr>
          <p:cNvPr id="9" name="Content Placeholder 8" title="Diagram - Middle of the reversed pyramid - Administrative"/>
          <p:cNvGraphicFramePr>
            <a:graphicFrameLocks noGrp="1"/>
          </p:cNvGraphicFramePr>
          <p:nvPr>
            <p:ph idx="1"/>
            <p:extLst>
              <p:ext uri="{D42A27DB-BD31-4B8C-83A1-F6EECF244321}">
                <p14:modId xmlns:p14="http://schemas.microsoft.com/office/powerpoint/2010/main" val="1266575628"/>
              </p:ext>
            </p:extLst>
          </p:nvPr>
        </p:nvGraphicFramePr>
        <p:xfrm>
          <a:off x="3571875" y="514350"/>
          <a:ext cx="3386138" cy="5527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p:cNvSpPr>
            <a:spLocks noGrp="1"/>
          </p:cNvSpPr>
          <p:nvPr>
            <p:ph type="body" sz="half" idx="2"/>
          </p:nvPr>
        </p:nvSpPr>
        <p:spPr>
          <a:xfrm>
            <a:off x="320512" y="1234911"/>
            <a:ext cx="3365368" cy="5241303"/>
          </a:xfrm>
        </p:spPr>
        <p:txBody>
          <a:bodyPr>
            <a:normAutofit/>
          </a:bodyPr>
          <a:lstStyle/>
          <a:p>
            <a:r>
              <a:rPr lang="en-US" dirty="0"/>
              <a:t>Administrative controls refer to changes in the way work tasks are performed to reduce or eliminate the hazard.</a:t>
            </a:r>
          </a:p>
          <a:p>
            <a:r>
              <a:rPr lang="en-US" dirty="0"/>
              <a:t>Examples include:</a:t>
            </a:r>
          </a:p>
          <a:p>
            <a:pPr marL="285750" indent="-285750">
              <a:buFont typeface="Arial" panose="020B0604020202020204" pitchFamily="34" charset="0"/>
              <a:buChar char="•"/>
            </a:pPr>
            <a:r>
              <a:rPr lang="en-US" dirty="0" smtClean="0"/>
              <a:t>Limiting </a:t>
            </a:r>
            <a:r>
              <a:rPr lang="en-US" dirty="0"/>
              <a:t>speeds and using one-way travel </a:t>
            </a:r>
            <a:r>
              <a:rPr lang="en-US" dirty="0" smtClean="0"/>
              <a:t>routes.</a:t>
            </a:r>
            <a:endParaRPr lang="en-US" dirty="0"/>
          </a:p>
          <a:p>
            <a:pPr marL="285750" indent="-285750">
              <a:buFont typeface="Arial" panose="020B0604020202020204" pitchFamily="34" charset="0"/>
              <a:buChar char="•"/>
            </a:pPr>
            <a:r>
              <a:rPr lang="en-US" dirty="0" smtClean="0"/>
              <a:t>Prohibiting </a:t>
            </a:r>
            <a:r>
              <a:rPr lang="en-US" dirty="0"/>
              <a:t>and/or restricting unnecessary </a:t>
            </a:r>
            <a:r>
              <a:rPr lang="en-US" dirty="0" smtClean="0"/>
              <a:t>idling.</a:t>
            </a:r>
            <a:endParaRPr lang="en-US" dirty="0"/>
          </a:p>
          <a:p>
            <a:pPr marL="285750" indent="-285750">
              <a:buFont typeface="Arial" panose="020B0604020202020204" pitchFamily="34" charset="0"/>
              <a:buChar char="•"/>
            </a:pPr>
            <a:r>
              <a:rPr lang="en-US" dirty="0" smtClean="0"/>
              <a:t>Restricting </a:t>
            </a:r>
            <a:r>
              <a:rPr lang="en-US" dirty="0"/>
              <a:t>the amount of diesel-powered equipment and total engine horsepower operating in a given </a:t>
            </a:r>
            <a:r>
              <a:rPr lang="en-US" dirty="0" smtClean="0"/>
              <a:t>area</a:t>
            </a:r>
          </a:p>
          <a:p>
            <a:pPr marL="285750" indent="-285750">
              <a:buFont typeface="Arial" panose="020B0604020202020204" pitchFamily="34" charset="0"/>
              <a:buChar char="•"/>
            </a:pPr>
            <a:r>
              <a:rPr lang="en-US" dirty="0" smtClean="0"/>
              <a:t>Ensure </a:t>
            </a:r>
            <a:r>
              <a:rPr lang="en-US" dirty="0"/>
              <a:t>that the number of vehicles operating in an area does not exceed the capacity of the </a:t>
            </a:r>
            <a:r>
              <a:rPr lang="en-US" dirty="0" smtClean="0"/>
              <a:t>ventilation system.</a:t>
            </a:r>
          </a:p>
        </p:txBody>
      </p:sp>
    </p:spTree>
    <p:extLst>
      <p:ext uri="{BB962C8B-B14F-4D97-AF65-F5344CB8AC3E}">
        <p14:creationId xmlns:p14="http://schemas.microsoft.com/office/powerpoint/2010/main" val="39975141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99" y="609600"/>
            <a:ext cx="6347713" cy="1407736"/>
          </a:xfrm>
        </p:spPr>
        <p:txBody>
          <a:bodyPr>
            <a:noAutofit/>
          </a:bodyPr>
          <a:lstStyle/>
          <a:p>
            <a:r>
              <a:rPr lang="en-US" sz="2800" dirty="0">
                <a:solidFill>
                  <a:schemeClr val="accent2">
                    <a:lumMod val="75000"/>
                  </a:schemeClr>
                </a:solidFill>
              </a:rPr>
              <a:t>What standards are in place to protect </a:t>
            </a:r>
            <a:r>
              <a:rPr lang="en-US" sz="2800" dirty="0" smtClean="0">
                <a:solidFill>
                  <a:schemeClr val="accent2">
                    <a:lumMod val="75000"/>
                  </a:schemeClr>
                </a:solidFill>
              </a:rPr>
              <a:t>workers and miners from exposures </a:t>
            </a:r>
            <a:r>
              <a:rPr lang="en-US" sz="2800" dirty="0">
                <a:solidFill>
                  <a:schemeClr val="accent2">
                    <a:lumMod val="75000"/>
                  </a:schemeClr>
                </a:solidFill>
              </a:rPr>
              <a:t>to DE/DPM?</a:t>
            </a:r>
          </a:p>
        </p:txBody>
      </p:sp>
      <p:sp>
        <p:nvSpPr>
          <p:cNvPr id="6" name="Content Placeholder 5"/>
          <p:cNvSpPr>
            <a:spLocks noGrp="1"/>
          </p:cNvSpPr>
          <p:nvPr>
            <p:ph idx="1"/>
          </p:nvPr>
        </p:nvSpPr>
        <p:spPr/>
        <p:txBody>
          <a:bodyPr>
            <a:normAutofit/>
          </a:bodyPr>
          <a:lstStyle/>
          <a:p>
            <a:r>
              <a:rPr lang="en-US" sz="2800" dirty="0" smtClean="0"/>
              <a:t>Workers in general industry agriculture, construction and maritime industries are covered by the </a:t>
            </a:r>
            <a:r>
              <a:rPr lang="en-US" sz="2800" b="1" dirty="0" smtClean="0"/>
              <a:t>Occupational Safety and Health Administration (OSHA)</a:t>
            </a:r>
            <a:r>
              <a:rPr lang="en-US" sz="2800" dirty="0" smtClean="0"/>
              <a:t>.</a:t>
            </a:r>
          </a:p>
          <a:p>
            <a:r>
              <a:rPr lang="en-US" sz="2800" dirty="0" smtClean="0"/>
              <a:t>Miners </a:t>
            </a:r>
            <a:r>
              <a:rPr lang="en-US" sz="2800" dirty="0"/>
              <a:t>are covered by the </a:t>
            </a:r>
            <a:r>
              <a:rPr lang="en-US" sz="2800" b="1" dirty="0"/>
              <a:t>Mine Safety and Health Administration (MSHA</a:t>
            </a:r>
            <a:r>
              <a:rPr lang="en-US" sz="2800" b="1" dirty="0" smtClean="0"/>
              <a:t>).</a:t>
            </a:r>
          </a:p>
        </p:txBody>
      </p:sp>
    </p:spTree>
    <p:extLst>
      <p:ext uri="{BB962C8B-B14F-4D97-AF65-F5344CB8AC3E}">
        <p14:creationId xmlns:p14="http://schemas.microsoft.com/office/powerpoint/2010/main" val="39743863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63953"/>
            <a:ext cx="6243688" cy="1112360"/>
          </a:xfrm>
        </p:spPr>
        <p:txBody>
          <a:bodyPr>
            <a:normAutofit/>
          </a:bodyPr>
          <a:lstStyle/>
          <a:p>
            <a:r>
              <a:rPr lang="en-US" sz="2400" dirty="0">
                <a:solidFill>
                  <a:schemeClr val="accent2">
                    <a:lumMod val="75000"/>
                  </a:schemeClr>
                </a:solidFill>
              </a:rPr>
              <a:t>General Industry, </a:t>
            </a:r>
            <a:r>
              <a:rPr lang="en-US" sz="2400" dirty="0" smtClean="0">
                <a:solidFill>
                  <a:schemeClr val="accent2">
                    <a:lumMod val="75000"/>
                  </a:schemeClr>
                </a:solidFill>
              </a:rPr>
              <a:t>Agriculture, Construction, </a:t>
            </a:r>
            <a:r>
              <a:rPr lang="en-US" sz="2400" dirty="0">
                <a:solidFill>
                  <a:schemeClr val="accent2">
                    <a:lumMod val="75000"/>
                  </a:schemeClr>
                </a:solidFill>
              </a:rPr>
              <a:t>and Maritime </a:t>
            </a:r>
            <a:r>
              <a:rPr lang="en-US" sz="2400" dirty="0" smtClean="0">
                <a:solidFill>
                  <a:schemeClr val="accent2">
                    <a:lumMod val="75000"/>
                  </a:schemeClr>
                </a:solidFill>
              </a:rPr>
              <a:t>Operations.</a:t>
            </a:r>
            <a:endParaRPr lang="en-US" sz="1600" dirty="0"/>
          </a:p>
        </p:txBody>
      </p:sp>
      <p:graphicFrame>
        <p:nvGraphicFramePr>
          <p:cNvPr id="9" name="Content Placeholder 8" title="Table: Substance and PEL - CO 50 ppm, NO 25 ppm, NO2 5 ppm (ceiling)"/>
          <p:cNvGraphicFramePr>
            <a:graphicFrameLocks noGrp="1"/>
          </p:cNvGraphicFramePr>
          <p:nvPr>
            <p:ph idx="1"/>
            <p:extLst>
              <p:ext uri="{D42A27DB-BD31-4B8C-83A1-F6EECF244321}">
                <p14:modId xmlns:p14="http://schemas.microsoft.com/office/powerpoint/2010/main" val="1843784120"/>
              </p:ext>
            </p:extLst>
          </p:nvPr>
        </p:nvGraphicFramePr>
        <p:xfrm>
          <a:off x="1157925" y="3921551"/>
          <a:ext cx="5486400" cy="1885359"/>
        </p:xfrm>
        <a:graphic>
          <a:graphicData uri="http://schemas.openxmlformats.org/drawingml/2006/table">
            <a:tbl>
              <a:tblPr firstRow="1" bandRow="1">
                <a:tableStyleId>{5C22544A-7EE6-4342-B048-85BDC9FD1C3A}</a:tableStyleId>
              </a:tblPr>
              <a:tblGrid>
                <a:gridCol w="3743725"/>
                <a:gridCol w="1742675"/>
              </a:tblGrid>
              <a:tr h="427980">
                <a:tc>
                  <a:txBody>
                    <a:bodyPr/>
                    <a:lstStyle/>
                    <a:p>
                      <a:pPr algn="ctr"/>
                      <a:r>
                        <a:rPr lang="en-US" dirty="0" smtClean="0"/>
                        <a:t>Substance</a:t>
                      </a:r>
                      <a:endParaRPr lang="en-US" dirty="0"/>
                    </a:p>
                  </a:txBody>
                  <a:tcPr/>
                </a:tc>
                <a:tc>
                  <a:txBody>
                    <a:bodyPr/>
                    <a:lstStyle/>
                    <a:p>
                      <a:pPr algn="ctr"/>
                      <a:r>
                        <a:rPr lang="en-US" dirty="0" smtClean="0"/>
                        <a:t>PEL</a:t>
                      </a:r>
                      <a:endParaRPr lang="en-US" dirty="0"/>
                    </a:p>
                  </a:txBody>
                  <a:tcPr/>
                </a:tc>
              </a:tr>
              <a:tr h="427980">
                <a:tc>
                  <a:txBody>
                    <a:bodyPr/>
                    <a:lstStyle/>
                    <a:p>
                      <a:r>
                        <a:rPr lang="en-US" sz="1400" dirty="0" smtClean="0"/>
                        <a:t>Carbon Monoxide (CO)</a:t>
                      </a:r>
                    </a:p>
                  </a:txBody>
                  <a:tcPr/>
                </a:tc>
                <a:tc>
                  <a:txBody>
                    <a:bodyPr/>
                    <a:lstStyle/>
                    <a:p>
                      <a:r>
                        <a:rPr lang="en-US" sz="1400" dirty="0" smtClean="0"/>
                        <a:t>50</a:t>
                      </a:r>
                      <a:r>
                        <a:rPr lang="en-US" sz="1400" baseline="0" dirty="0" smtClean="0"/>
                        <a:t> ppm</a:t>
                      </a:r>
                      <a:endParaRPr lang="en-US" sz="1400" dirty="0"/>
                    </a:p>
                  </a:txBody>
                  <a:tcPr/>
                </a:tc>
              </a:tr>
              <a:tr h="427980">
                <a:tc>
                  <a:txBody>
                    <a:bodyPr/>
                    <a:lstStyle/>
                    <a:p>
                      <a:r>
                        <a:rPr lang="en-US" sz="1400" dirty="0" smtClean="0"/>
                        <a:t>Nitric Oxide (NO)</a:t>
                      </a:r>
                      <a:endParaRPr lang="en-US" sz="1400" dirty="0"/>
                    </a:p>
                  </a:txBody>
                  <a:tcPr/>
                </a:tc>
                <a:tc>
                  <a:txBody>
                    <a:bodyPr/>
                    <a:lstStyle/>
                    <a:p>
                      <a:r>
                        <a:rPr lang="en-US" sz="1400" dirty="0" smtClean="0"/>
                        <a:t>25 ppm</a:t>
                      </a:r>
                      <a:endParaRPr lang="en-US" sz="1400" dirty="0"/>
                    </a:p>
                  </a:txBody>
                  <a:tcPr/>
                </a:tc>
              </a:tr>
              <a:tr h="601419">
                <a:tc>
                  <a:txBody>
                    <a:bodyPr/>
                    <a:lstStyle/>
                    <a:p>
                      <a:r>
                        <a:rPr lang="en-US" sz="1400" dirty="0" smtClean="0"/>
                        <a:t>Nitrogen Dioxide (NO2)</a:t>
                      </a:r>
                      <a:endParaRPr lang="en-US" sz="1400" dirty="0"/>
                    </a:p>
                  </a:txBody>
                  <a:tcPr/>
                </a:tc>
                <a:tc>
                  <a:txBody>
                    <a:bodyPr/>
                    <a:lstStyle/>
                    <a:p>
                      <a:r>
                        <a:rPr lang="en-US" sz="1400" dirty="0" smtClean="0"/>
                        <a:t>5 ppm (ceiling)</a:t>
                      </a:r>
                      <a:endParaRPr lang="en-US" sz="1400" dirty="0"/>
                    </a:p>
                  </a:txBody>
                  <a:tcPr/>
                </a:tc>
              </a:tr>
            </a:tbl>
          </a:graphicData>
        </a:graphic>
      </p:graphicFrame>
      <p:sp>
        <p:nvSpPr>
          <p:cNvPr id="4" name="Text Placeholder 3"/>
          <p:cNvSpPr>
            <a:spLocks noGrp="1"/>
          </p:cNvSpPr>
          <p:nvPr>
            <p:ph type="body" sz="half" idx="2"/>
          </p:nvPr>
        </p:nvSpPr>
        <p:spPr>
          <a:xfrm>
            <a:off x="609599" y="1668544"/>
            <a:ext cx="6583053" cy="1960776"/>
          </a:xfrm>
        </p:spPr>
        <p:txBody>
          <a:bodyPr>
            <a:normAutofit fontScale="92500"/>
          </a:bodyPr>
          <a:lstStyle/>
          <a:p>
            <a:r>
              <a:rPr lang="en-US" sz="1900" dirty="0"/>
              <a:t>The Occupational Safety and Health Administration does not have a permissible exposure limit (PEL) for DPM.</a:t>
            </a:r>
          </a:p>
          <a:p>
            <a:r>
              <a:rPr lang="en-US" sz="1900" dirty="0"/>
              <a:t>However, OSHA has PELs for other components of diesel exhaust. Monitoring for these gases can provide an indication of the presence of DE, and can be of help in evaluating the effectiveness of engineering and administrative controls.</a:t>
            </a:r>
          </a:p>
          <a:p>
            <a:endParaRPr lang="en-US" dirty="0"/>
          </a:p>
        </p:txBody>
      </p:sp>
    </p:spTree>
    <p:extLst>
      <p:ext uri="{BB962C8B-B14F-4D97-AF65-F5344CB8AC3E}">
        <p14:creationId xmlns:p14="http://schemas.microsoft.com/office/powerpoint/2010/main" val="25362598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title="Diagram -  recap, summary, questions"/>
          <p:cNvGraphicFramePr/>
          <p:nvPr>
            <p:extLst>
              <p:ext uri="{D42A27DB-BD31-4B8C-83A1-F6EECF244321}">
                <p14:modId xmlns:p14="http://schemas.microsoft.com/office/powerpoint/2010/main" val="2744391520"/>
              </p:ext>
            </p:extLst>
          </p:nvPr>
        </p:nvGraphicFramePr>
        <p:xfrm>
          <a:off x="339365" y="659875"/>
          <a:ext cx="6127423" cy="5213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511627" y="119742"/>
            <a:ext cx="6347714" cy="696686"/>
          </a:xfrm>
        </p:spPr>
        <p:txBody>
          <a:bodyPr/>
          <a:lstStyle/>
          <a:p>
            <a:r>
              <a:rPr lang="en-US" dirty="0"/>
              <a:t>Recap, Summary, </a:t>
            </a:r>
            <a:r>
              <a:rPr lang="en-US" dirty="0" smtClean="0"/>
              <a:t>Questions </a:t>
            </a:r>
            <a:endParaRPr lang="en-US" dirty="0"/>
          </a:p>
        </p:txBody>
      </p:sp>
    </p:spTree>
    <p:extLst>
      <p:ext uri="{BB962C8B-B14F-4D97-AF65-F5344CB8AC3E}">
        <p14:creationId xmlns:p14="http://schemas.microsoft.com/office/powerpoint/2010/main" val="8989917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Crystalline Silica</a:t>
            </a:r>
            <a:endParaRPr lang="en-US" dirty="0">
              <a:solidFill>
                <a:schemeClr val="accent2">
                  <a:lumMod val="50000"/>
                </a:schemeClr>
              </a:solidFill>
            </a:endParaRPr>
          </a:p>
        </p:txBody>
      </p:sp>
      <p:sp>
        <p:nvSpPr>
          <p:cNvPr id="3" name="Text Placeholder 2"/>
          <p:cNvSpPr>
            <a:spLocks noGrp="1"/>
          </p:cNvSpPr>
          <p:nvPr>
            <p:ph type="body" idx="1"/>
          </p:nvPr>
        </p:nvSpPr>
        <p:spPr/>
        <p:txBody>
          <a:bodyPr/>
          <a:lstStyle/>
          <a:p>
            <a:r>
              <a:rPr lang="en-US" dirty="0" smtClean="0"/>
              <a:t>Inhalation Hazard</a:t>
            </a:r>
            <a:endParaRPr lang="en-US" dirty="0"/>
          </a:p>
        </p:txBody>
      </p:sp>
    </p:spTree>
    <p:extLst>
      <p:ext uri="{BB962C8B-B14F-4D97-AF65-F5344CB8AC3E}">
        <p14:creationId xmlns:p14="http://schemas.microsoft.com/office/powerpoint/2010/main" val="35545787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OSHA’s New Ruling for Silica</a:t>
            </a:r>
            <a:endParaRPr lang="en-US" dirty="0"/>
          </a:p>
        </p:txBody>
      </p:sp>
      <p:sp>
        <p:nvSpPr>
          <p:cNvPr id="3" name="Text Placeholder 2"/>
          <p:cNvSpPr>
            <a:spLocks noGrp="1"/>
          </p:cNvSpPr>
          <p:nvPr>
            <p:ph type="body" idx="1"/>
          </p:nvPr>
        </p:nvSpPr>
        <p:spPr/>
        <p:txBody>
          <a:bodyPr>
            <a:normAutofit fontScale="92500"/>
          </a:bodyPr>
          <a:lstStyle/>
          <a:p>
            <a:pPr algn="ctr"/>
            <a:r>
              <a:rPr lang="en-US" dirty="0"/>
              <a:t>permissible exposure limit (PEL) for respirable crystalline silica to 50 micrograms per cubic meter of </a:t>
            </a:r>
            <a:r>
              <a:rPr lang="en-US" dirty="0" smtClean="0"/>
              <a:t>air</a:t>
            </a:r>
            <a:endParaRPr lang="en-US" dirty="0"/>
          </a:p>
        </p:txBody>
      </p:sp>
    </p:spTree>
    <p:extLst>
      <p:ext uri="{BB962C8B-B14F-4D97-AF65-F5344CB8AC3E}">
        <p14:creationId xmlns:p14="http://schemas.microsoft.com/office/powerpoint/2010/main" val="12858016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442803"/>
            <a:ext cx="5932603" cy="688414"/>
          </a:xfrm>
        </p:spPr>
        <p:txBody>
          <a:bodyPr>
            <a:normAutofit/>
          </a:bodyPr>
          <a:lstStyle/>
          <a:p>
            <a:r>
              <a:rPr lang="en-US" sz="3200" b="1" dirty="0">
                <a:solidFill>
                  <a:schemeClr val="accent2">
                    <a:lumMod val="75000"/>
                  </a:schemeClr>
                </a:solidFill>
              </a:rPr>
              <a:t>What is Crystalline Silica?</a:t>
            </a:r>
            <a:endParaRPr lang="en-US" sz="3200" dirty="0">
              <a:solidFill>
                <a:schemeClr val="accent2">
                  <a:lumMod val="75000"/>
                </a:schemeClr>
              </a:solidFill>
            </a:endParaRPr>
          </a:p>
        </p:txBody>
      </p:sp>
      <p:pic>
        <p:nvPicPr>
          <p:cNvPr id="5" name="Content Placeholder 4" title="Diagram - Human hair, fine beach sand, PM2.5, PM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4072" y="3723588"/>
            <a:ext cx="4043653" cy="2790334"/>
          </a:xfrm>
        </p:spPr>
      </p:pic>
      <p:sp>
        <p:nvSpPr>
          <p:cNvPr id="4" name="Text Placeholder 3"/>
          <p:cNvSpPr>
            <a:spLocks noGrp="1"/>
          </p:cNvSpPr>
          <p:nvPr>
            <p:ph type="body" sz="half" idx="2"/>
          </p:nvPr>
        </p:nvSpPr>
        <p:spPr>
          <a:xfrm>
            <a:off x="609598" y="1291472"/>
            <a:ext cx="6715029" cy="2347275"/>
          </a:xfrm>
        </p:spPr>
        <p:txBody>
          <a:bodyPr>
            <a:normAutofit fontScale="92500" lnSpcReduction="20000"/>
          </a:bodyPr>
          <a:lstStyle/>
          <a:p>
            <a:pPr>
              <a:lnSpc>
                <a:spcPct val="150000"/>
              </a:lnSpc>
            </a:pPr>
            <a:r>
              <a:rPr lang="en-US" sz="1700" dirty="0"/>
              <a:t>Crystalline silica is a basic component of soil, sand, granite, and many other minerals. </a:t>
            </a:r>
            <a:endParaRPr lang="en-US" sz="1700" dirty="0" smtClean="0"/>
          </a:p>
          <a:p>
            <a:pPr>
              <a:lnSpc>
                <a:spcPct val="150000"/>
              </a:lnSpc>
            </a:pPr>
            <a:r>
              <a:rPr lang="en-US" sz="1700" dirty="0" smtClean="0"/>
              <a:t>Quartz </a:t>
            </a:r>
            <a:r>
              <a:rPr lang="en-US" sz="1700" dirty="0"/>
              <a:t>is the most common form of crystalline silica. Cristobalite and tridymite are two other forms of crystalline silica. </a:t>
            </a:r>
            <a:endParaRPr lang="en-US" sz="1700" dirty="0" smtClean="0"/>
          </a:p>
          <a:p>
            <a:pPr>
              <a:lnSpc>
                <a:spcPct val="150000"/>
              </a:lnSpc>
            </a:pPr>
            <a:r>
              <a:rPr lang="en-US" sz="1700" dirty="0" smtClean="0"/>
              <a:t>All </a:t>
            </a:r>
            <a:r>
              <a:rPr lang="en-US" sz="1700" dirty="0"/>
              <a:t>three forms may become respirable size particles when workers chip, cut, drill, or grind objects that contain crystalline silica.</a:t>
            </a:r>
          </a:p>
          <a:p>
            <a:endParaRPr lang="en-US" dirty="0"/>
          </a:p>
        </p:txBody>
      </p:sp>
    </p:spTree>
    <p:extLst>
      <p:ext uri="{BB962C8B-B14F-4D97-AF65-F5344CB8AC3E}">
        <p14:creationId xmlns:p14="http://schemas.microsoft.com/office/powerpoint/2010/main" val="20716583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442802"/>
            <a:ext cx="5932603" cy="886377"/>
          </a:xfrm>
        </p:spPr>
        <p:txBody>
          <a:bodyPr>
            <a:normAutofit/>
          </a:bodyPr>
          <a:lstStyle/>
          <a:p>
            <a:r>
              <a:rPr lang="en-US" sz="3200" b="1" dirty="0" smtClean="0">
                <a:solidFill>
                  <a:schemeClr val="accent2">
                    <a:lumMod val="75000"/>
                  </a:schemeClr>
                </a:solidFill>
              </a:rPr>
              <a:t> What </a:t>
            </a:r>
            <a:r>
              <a:rPr lang="en-US" sz="3200" b="1" dirty="0">
                <a:solidFill>
                  <a:schemeClr val="accent2">
                    <a:lumMod val="75000"/>
                  </a:schemeClr>
                </a:solidFill>
              </a:rPr>
              <a:t>is Crystalline Silica?</a:t>
            </a:r>
            <a:endParaRPr lang="en-US" sz="3200" dirty="0">
              <a:solidFill>
                <a:schemeClr val="accent2">
                  <a:lumMod val="75000"/>
                </a:schemeClr>
              </a:solidFill>
            </a:endParaRPr>
          </a:p>
        </p:txBody>
      </p:sp>
      <p:pic>
        <p:nvPicPr>
          <p:cNvPr id="5" name="Content Placeholder 4" title="Diagram - Human hair, fine beach sand, PM2.5, PM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8213" y="3638747"/>
            <a:ext cx="4015372" cy="2810760"/>
          </a:xfrm>
        </p:spPr>
      </p:pic>
      <p:sp>
        <p:nvSpPr>
          <p:cNvPr id="4" name="Text Placeholder 3"/>
          <p:cNvSpPr>
            <a:spLocks noGrp="1"/>
          </p:cNvSpPr>
          <p:nvPr>
            <p:ph type="body" sz="half" idx="2"/>
          </p:nvPr>
        </p:nvSpPr>
        <p:spPr>
          <a:xfrm>
            <a:off x="609598" y="1878887"/>
            <a:ext cx="6215407" cy="1759860"/>
          </a:xfrm>
        </p:spPr>
        <p:txBody>
          <a:bodyPr/>
          <a:lstStyle/>
          <a:p>
            <a:r>
              <a:rPr lang="en-US" sz="1800" dirty="0"/>
              <a:t>Respirable crystalline silica – very small particles at least 100 times smaller than ordinary sand is created during work operations involving stone, rock, concrete, brick, block, mortar, and industrial sand.</a:t>
            </a:r>
            <a:endParaRPr lang="en-US" dirty="0"/>
          </a:p>
        </p:txBody>
      </p:sp>
    </p:spTree>
    <p:extLst>
      <p:ext uri="{BB962C8B-B14F-4D97-AF65-F5344CB8AC3E}">
        <p14:creationId xmlns:p14="http://schemas.microsoft.com/office/powerpoint/2010/main" val="16238461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2">
                    <a:lumMod val="75000"/>
                  </a:schemeClr>
                </a:solidFill>
              </a:rPr>
              <a:t>What are the hazards</a:t>
            </a:r>
            <a:br>
              <a:rPr lang="en-US" dirty="0">
                <a:solidFill>
                  <a:schemeClr val="accent2">
                    <a:lumMod val="75000"/>
                  </a:schemeClr>
                </a:solidFill>
              </a:rPr>
            </a:br>
            <a:r>
              <a:rPr lang="en-US" dirty="0">
                <a:solidFill>
                  <a:schemeClr val="accent2">
                    <a:lumMod val="75000"/>
                  </a:schemeClr>
                </a:solidFill>
              </a:rPr>
              <a:t>of crystalline silica?</a:t>
            </a:r>
          </a:p>
        </p:txBody>
      </p:sp>
      <p:sp>
        <p:nvSpPr>
          <p:cNvPr id="6" name="Content Placeholder 5"/>
          <p:cNvSpPr>
            <a:spLocks noGrp="1"/>
          </p:cNvSpPr>
          <p:nvPr>
            <p:ph idx="1"/>
          </p:nvPr>
        </p:nvSpPr>
        <p:spPr/>
        <p:txBody>
          <a:bodyPr/>
          <a:lstStyle/>
          <a:p>
            <a:r>
              <a:rPr lang="en-US" dirty="0"/>
              <a:t>H</a:t>
            </a:r>
            <a:r>
              <a:rPr lang="en-US" dirty="0" smtClean="0"/>
              <a:t>ealth </a:t>
            </a:r>
            <a:r>
              <a:rPr lang="en-US" dirty="0"/>
              <a:t>hazards associated with silica </a:t>
            </a:r>
            <a:r>
              <a:rPr lang="en-US" dirty="0" smtClean="0"/>
              <a:t>exposure is </a:t>
            </a:r>
            <a:r>
              <a:rPr lang="en-US" dirty="0"/>
              <a:t>demonstrated by the fatalities and </a:t>
            </a:r>
            <a:r>
              <a:rPr lang="en-US" dirty="0" smtClean="0"/>
              <a:t>disabling illnesses </a:t>
            </a:r>
            <a:r>
              <a:rPr lang="en-US" dirty="0"/>
              <a:t>that continue to occur in </a:t>
            </a:r>
            <a:r>
              <a:rPr lang="en-US" dirty="0" smtClean="0"/>
              <a:t>workers.</a:t>
            </a:r>
          </a:p>
          <a:p>
            <a:r>
              <a:rPr lang="en-US" b="1" dirty="0"/>
              <a:t>Crystalline silica </a:t>
            </a:r>
            <a:r>
              <a:rPr lang="en-US" dirty="0"/>
              <a:t>has been </a:t>
            </a:r>
            <a:r>
              <a:rPr lang="en-US" dirty="0" smtClean="0"/>
              <a:t>classified as </a:t>
            </a:r>
            <a:r>
              <a:rPr lang="en-US" dirty="0"/>
              <a:t>a </a:t>
            </a:r>
            <a:r>
              <a:rPr lang="en-US" b="1" dirty="0"/>
              <a:t>human lung carcinogen. </a:t>
            </a:r>
            <a:endParaRPr lang="en-US" b="1" dirty="0" smtClean="0"/>
          </a:p>
          <a:p>
            <a:pPr marL="285750"/>
            <a:r>
              <a:rPr lang="en-US" dirty="0"/>
              <a:t>B</a:t>
            </a:r>
            <a:r>
              <a:rPr lang="en-US" dirty="0" smtClean="0"/>
              <a:t>reathing crystalline </a:t>
            </a:r>
            <a:r>
              <a:rPr lang="en-US" dirty="0"/>
              <a:t>silica dust can cause silicosis, </a:t>
            </a:r>
            <a:r>
              <a:rPr lang="en-US" dirty="0" smtClean="0"/>
              <a:t>which in </a:t>
            </a:r>
            <a:r>
              <a:rPr lang="en-US" dirty="0"/>
              <a:t>severe cases can be disabling, or even fatal</a:t>
            </a:r>
            <a:r>
              <a:rPr lang="en-US" dirty="0" smtClean="0"/>
              <a:t>.</a:t>
            </a:r>
          </a:p>
          <a:p>
            <a:r>
              <a:rPr lang="en-US" dirty="0"/>
              <a:t>The respirable silica dust enters the lungs </a:t>
            </a:r>
            <a:r>
              <a:rPr lang="en-US" dirty="0" smtClean="0"/>
              <a:t>and causes </a:t>
            </a:r>
            <a:r>
              <a:rPr lang="en-US" dirty="0"/>
              <a:t>the formation of scar tissue, thus </a:t>
            </a:r>
            <a:r>
              <a:rPr lang="en-US" dirty="0" smtClean="0"/>
              <a:t>reducing the </a:t>
            </a:r>
            <a:r>
              <a:rPr lang="en-US" dirty="0"/>
              <a:t>lungs’ ability to take in oxygen.</a:t>
            </a:r>
          </a:p>
        </p:txBody>
      </p:sp>
    </p:spTree>
    <p:extLst>
      <p:ext uri="{BB962C8B-B14F-4D97-AF65-F5344CB8AC3E}">
        <p14:creationId xmlns:p14="http://schemas.microsoft.com/office/powerpoint/2010/main" val="2074959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Monoxide</a:t>
            </a:r>
            <a:endParaRPr lang="en-US" dirty="0"/>
          </a:p>
        </p:txBody>
      </p:sp>
      <p:sp>
        <p:nvSpPr>
          <p:cNvPr id="3" name="Text Placeholder 2"/>
          <p:cNvSpPr>
            <a:spLocks noGrp="1"/>
          </p:cNvSpPr>
          <p:nvPr>
            <p:ph type="body" idx="1"/>
          </p:nvPr>
        </p:nvSpPr>
        <p:spPr/>
        <p:txBody>
          <a:bodyPr/>
          <a:lstStyle/>
          <a:p>
            <a:r>
              <a:rPr lang="en-US" dirty="0" smtClean="0"/>
              <a:t>Inhalation Hazard</a:t>
            </a:r>
            <a:endParaRPr lang="en-US" dirty="0"/>
          </a:p>
        </p:txBody>
      </p:sp>
    </p:spTree>
    <p:extLst>
      <p:ext uri="{BB962C8B-B14F-4D97-AF65-F5344CB8AC3E}">
        <p14:creationId xmlns:p14="http://schemas.microsoft.com/office/powerpoint/2010/main" val="15159057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238054"/>
          </a:xfrm>
        </p:spPr>
        <p:txBody>
          <a:bodyPr>
            <a:normAutofit fontScale="90000"/>
          </a:bodyPr>
          <a:lstStyle/>
          <a:p>
            <a:r>
              <a:rPr lang="en-US" dirty="0">
                <a:solidFill>
                  <a:schemeClr val="accent2">
                    <a:lumMod val="75000"/>
                  </a:schemeClr>
                </a:solidFill>
              </a:rPr>
              <a:t>Define what crystalline silica is and how it evolves into silicosis.</a:t>
            </a:r>
          </a:p>
        </p:txBody>
      </p:sp>
      <p:sp>
        <p:nvSpPr>
          <p:cNvPr id="4" name="Content Placeholder 3"/>
          <p:cNvSpPr>
            <a:spLocks noGrp="1"/>
          </p:cNvSpPr>
          <p:nvPr>
            <p:ph idx="1"/>
          </p:nvPr>
        </p:nvSpPr>
        <p:spPr>
          <a:xfrm>
            <a:off x="609599" y="2160590"/>
            <a:ext cx="6347714" cy="3420077"/>
          </a:xfrm>
        </p:spPr>
        <p:txBody>
          <a:bodyPr>
            <a:normAutofit lnSpcReduction="10000"/>
          </a:bodyPr>
          <a:lstStyle/>
          <a:p>
            <a:r>
              <a:rPr lang="en-US" sz="2400" dirty="0"/>
              <a:t>About 2.2 million workers are exposed to respirable crystalline silica in their </a:t>
            </a:r>
            <a:r>
              <a:rPr lang="en-US" sz="2400" dirty="0" smtClean="0"/>
              <a:t>workplaces.</a:t>
            </a:r>
          </a:p>
          <a:p>
            <a:r>
              <a:rPr lang="en-US" sz="2400" dirty="0" smtClean="0"/>
              <a:t>The </a:t>
            </a:r>
            <a:r>
              <a:rPr lang="en-US" sz="2400" dirty="0"/>
              <a:t>majority of these workers, about 1.85 million, are in the construction industry</a:t>
            </a:r>
            <a:r>
              <a:rPr lang="en-US" sz="2400" dirty="0" smtClean="0"/>
              <a:t>.</a:t>
            </a:r>
          </a:p>
          <a:p>
            <a:r>
              <a:rPr lang="en-US" sz="2400" dirty="0"/>
              <a:t>Exposures to respirable crystalline silica can occur when cutting, sawing, grinding, drilling, and </a:t>
            </a:r>
            <a:r>
              <a:rPr lang="en-US" sz="2400" dirty="0" smtClean="0"/>
              <a:t>crushing crystalline silica containing materials. </a:t>
            </a:r>
            <a:endParaRPr lang="en-US" sz="2400" dirty="0"/>
          </a:p>
          <a:p>
            <a:endParaRPr lang="en-US" dirty="0" smtClean="0"/>
          </a:p>
        </p:txBody>
      </p:sp>
    </p:spTree>
    <p:extLst>
      <p:ext uri="{BB962C8B-B14F-4D97-AF65-F5344CB8AC3E}">
        <p14:creationId xmlns:p14="http://schemas.microsoft.com/office/powerpoint/2010/main" val="16416815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70408"/>
          </a:xfrm>
        </p:spPr>
        <p:txBody>
          <a:bodyPr>
            <a:normAutofit/>
          </a:bodyPr>
          <a:lstStyle/>
          <a:p>
            <a:r>
              <a:rPr lang="en-US" dirty="0" smtClean="0"/>
              <a:t>2013 “Deadly Dust” Silica</a:t>
            </a:r>
            <a:r>
              <a:rPr lang="en-US" sz="1200" dirty="0"/>
              <a:t/>
            </a:r>
            <a:br>
              <a:rPr lang="en-US" sz="1200" dirty="0"/>
            </a:br>
            <a:r>
              <a:rPr lang="en-US" sz="1200" dirty="0"/>
              <a:t>https://www.osha.gov/silica/index.html</a:t>
            </a:r>
            <a:endParaRPr lang="en-US" dirty="0"/>
          </a:p>
        </p:txBody>
      </p:sp>
      <p:sp>
        <p:nvSpPr>
          <p:cNvPr id="3" name="Content Placeholder 2"/>
          <p:cNvSpPr>
            <a:spLocks noGrp="1"/>
          </p:cNvSpPr>
          <p:nvPr>
            <p:ph idx="1"/>
          </p:nvPr>
        </p:nvSpPr>
        <p:spPr/>
        <p:txBody>
          <a:bodyPr/>
          <a:lstStyle/>
          <a:p>
            <a:r>
              <a:rPr lang="en-US" dirty="0" smtClean="0"/>
              <a:t>Show Video</a:t>
            </a:r>
          </a:p>
          <a:p>
            <a:pPr marL="0" indent="0">
              <a:buNone/>
            </a:pPr>
            <a:r>
              <a:rPr lang="en-US" dirty="0" smtClean="0">
                <a:hlinkClick r:id="rId3" tooltip="2013 Deadly Dust Silica video"/>
              </a:rPr>
              <a:t>https://www.youtube.com/watch?v=oMduqVTFkBQ</a:t>
            </a:r>
            <a:endParaRPr lang="en-US" dirty="0" smtClean="0"/>
          </a:p>
        </p:txBody>
      </p:sp>
    </p:spTree>
    <p:extLst>
      <p:ext uri="{BB962C8B-B14F-4D97-AF65-F5344CB8AC3E}">
        <p14:creationId xmlns:p14="http://schemas.microsoft.com/office/powerpoint/2010/main" val="17830716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a:solidFill>
                  <a:schemeClr val="accent5">
                    <a:lumMod val="75000"/>
                  </a:schemeClr>
                </a:solidFill>
                <a:latin typeface="Kalinga" panose="020B0502040204020203" pitchFamily="34" charset="0"/>
                <a:cs typeface="Kalinga" panose="020B0502040204020203" pitchFamily="34" charset="0"/>
              </a:rPr>
              <a:t>There is </a:t>
            </a:r>
            <a:r>
              <a:rPr lang="en-US" sz="2800" b="1" dirty="0" smtClean="0">
                <a:solidFill>
                  <a:schemeClr val="accent5">
                    <a:lumMod val="75000"/>
                  </a:schemeClr>
                </a:solidFill>
                <a:latin typeface="Kalinga" panose="020B0502040204020203" pitchFamily="34" charset="0"/>
                <a:cs typeface="Kalinga" panose="020B0502040204020203" pitchFamily="34" charset="0"/>
              </a:rPr>
              <a:t>no cure </a:t>
            </a:r>
            <a:r>
              <a:rPr lang="en-US" sz="2800" b="1" dirty="0">
                <a:solidFill>
                  <a:schemeClr val="accent5">
                    <a:lumMod val="75000"/>
                  </a:schemeClr>
                </a:solidFill>
                <a:latin typeface="Kalinga" panose="020B0502040204020203" pitchFamily="34" charset="0"/>
                <a:cs typeface="Kalinga" panose="020B0502040204020203" pitchFamily="34" charset="0"/>
              </a:rPr>
              <a:t>for silicosis.</a:t>
            </a:r>
          </a:p>
        </p:txBody>
      </p:sp>
      <p:pic>
        <p:nvPicPr>
          <p:cNvPr id="7" name="Picture Placeholder 6" title="Photo - Pulmonary pathology"/>
          <p:cNvPicPr>
            <a:picLocks noGrp="1" noChangeAspect="1"/>
          </p:cNvPicPr>
          <p:nvPr>
            <p:ph type="pic" idx="1"/>
          </p:nvPr>
        </p:nvPicPr>
        <p:blipFill>
          <a:blip r:embed="rId3">
            <a:extLst>
              <a:ext uri="{28A0092B-C50C-407E-A947-70E740481C1C}">
                <a14:useLocalDpi xmlns:a14="http://schemas.microsoft.com/office/drawing/2010/main" val="0"/>
              </a:ext>
            </a:extLst>
          </a:blip>
          <a:srcRect t="4598" b="4598"/>
          <a:stretch>
            <a:fillRect/>
          </a:stretch>
        </p:blipFill>
        <p:spPr/>
      </p:pic>
      <p:sp>
        <p:nvSpPr>
          <p:cNvPr id="6" name="Text Placeholder 5"/>
          <p:cNvSpPr>
            <a:spLocks noGrp="1"/>
          </p:cNvSpPr>
          <p:nvPr>
            <p:ph type="body" sz="half" idx="2"/>
          </p:nvPr>
        </p:nvSpPr>
        <p:spPr/>
        <p:txBody>
          <a:bodyPr>
            <a:normAutofit fontScale="92500"/>
          </a:bodyPr>
          <a:lstStyle/>
          <a:p>
            <a:r>
              <a:rPr lang="en-US" dirty="0"/>
              <a:t>https://www.flickr.com/photos/pulmonary_pathology/7462025912/in/photolist-cnoQkb-hGBbUR-hQnsWc-cnoQHA-cnoQxE-cnoQbf-cnoPUJ-hDd9pK-8Ur4Ao-hQypAd-dyJY7t-5ecyP4-6KGLak-dWZ37F-5ecwut-cnoPMu-hDccwR-fqnW1W-hQptsN-hJ41VA-oNMXh5-uFFhgg/</a:t>
            </a:r>
          </a:p>
        </p:txBody>
      </p:sp>
    </p:spTree>
    <p:extLst>
      <p:ext uri="{BB962C8B-B14F-4D97-AF65-F5344CB8AC3E}">
        <p14:creationId xmlns:p14="http://schemas.microsoft.com/office/powerpoint/2010/main" val="948367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75000"/>
                  </a:schemeClr>
                </a:solidFill>
              </a:rPr>
              <a:t>Discuss the inhalation hazards associated with crystalline silica.</a:t>
            </a:r>
          </a:p>
        </p:txBody>
      </p:sp>
      <p:sp>
        <p:nvSpPr>
          <p:cNvPr id="4" name="Content Placeholder 3"/>
          <p:cNvSpPr>
            <a:spLocks noGrp="1"/>
          </p:cNvSpPr>
          <p:nvPr>
            <p:ph idx="1"/>
          </p:nvPr>
        </p:nvSpPr>
        <p:spPr/>
        <p:txBody>
          <a:bodyPr>
            <a:normAutofit lnSpcReduction="10000"/>
          </a:bodyPr>
          <a:lstStyle/>
          <a:p>
            <a:r>
              <a:rPr lang="en-US" dirty="0" smtClean="0"/>
              <a:t>Exposures to respirable crystalline silica can occur when cutting, sawing, grinding, drilling, and crushing materials containing crystalline silica. </a:t>
            </a:r>
          </a:p>
          <a:p>
            <a:r>
              <a:rPr lang="en-US" dirty="0" smtClean="0"/>
              <a:t>Workers </a:t>
            </a:r>
            <a:r>
              <a:rPr lang="en-US" dirty="0"/>
              <a:t>who inhale very small crystalline silica particles are at increased risk of developing serious silica-related diseases. These tiny particles (known as “respirable” particles) can penetrate deep into workers’ lungs and cause silicosis, an incurable and sometimes fatal lung disease.</a:t>
            </a:r>
          </a:p>
          <a:p>
            <a:r>
              <a:rPr lang="en-US" dirty="0" smtClean="0"/>
              <a:t>Crystalline silica exposure also puts workers at risk for developing lung cancer, other potentially debilitating respiratory diseases such as chronic obstructive pulmonary disease (COPD), and kidney disease.</a:t>
            </a:r>
          </a:p>
        </p:txBody>
      </p:sp>
    </p:spTree>
    <p:extLst>
      <p:ext uri="{BB962C8B-B14F-4D97-AF65-F5344CB8AC3E}">
        <p14:creationId xmlns:p14="http://schemas.microsoft.com/office/powerpoint/2010/main" val="16416815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75000"/>
                  </a:schemeClr>
                </a:solidFill>
              </a:rPr>
              <a:t>Identify the signs and symptoms associated with silica </a:t>
            </a:r>
            <a:r>
              <a:rPr lang="en-US" dirty="0" smtClean="0">
                <a:solidFill>
                  <a:schemeClr val="accent2">
                    <a:lumMod val="75000"/>
                  </a:schemeClr>
                </a:solidFill>
              </a:rPr>
              <a:t>exposures.</a:t>
            </a:r>
            <a:endParaRPr lang="en-US" dirty="0">
              <a:solidFill>
                <a:schemeClr val="accent2">
                  <a:lumMod val="75000"/>
                </a:schemeClr>
              </a:solidFill>
            </a:endParaRPr>
          </a:p>
        </p:txBody>
      </p:sp>
      <p:sp>
        <p:nvSpPr>
          <p:cNvPr id="3" name="Content Placeholder 2"/>
          <p:cNvSpPr>
            <a:spLocks noGrp="1"/>
          </p:cNvSpPr>
          <p:nvPr>
            <p:ph idx="1"/>
          </p:nvPr>
        </p:nvSpPr>
        <p:spPr>
          <a:xfrm>
            <a:off x="609599" y="1930400"/>
            <a:ext cx="6347714" cy="4366705"/>
          </a:xfrm>
        </p:spPr>
        <p:txBody>
          <a:bodyPr>
            <a:normAutofit/>
          </a:bodyPr>
          <a:lstStyle/>
          <a:p>
            <a:pPr marL="0" indent="0">
              <a:buNone/>
            </a:pPr>
            <a:r>
              <a:rPr lang="en-US" dirty="0"/>
              <a:t>The symptoms resulting from this include a </a:t>
            </a:r>
            <a:r>
              <a:rPr lang="en-US" dirty="0" smtClean="0"/>
              <a:t>cough (with </a:t>
            </a:r>
            <a:r>
              <a:rPr lang="en-US" dirty="0"/>
              <a:t>or without </a:t>
            </a:r>
            <a:r>
              <a:rPr lang="en-US" dirty="0" smtClean="0"/>
              <a:t>sputum), </a:t>
            </a:r>
            <a:r>
              <a:rPr lang="en-US" dirty="0"/>
              <a:t>shortness of breath particularly on exertion, </a:t>
            </a:r>
            <a:r>
              <a:rPr lang="en-US" dirty="0" smtClean="0"/>
              <a:t>chest tightness/pains, fatigue, loss of appetite, fever and cyanosis (bluish skin). </a:t>
            </a:r>
          </a:p>
          <a:p>
            <a:pPr marL="0" indent="0">
              <a:buNone/>
            </a:pPr>
            <a:endParaRPr lang="en-US" dirty="0" smtClean="0"/>
          </a:p>
          <a:p>
            <a:pPr marL="0" indent="0">
              <a:buNone/>
            </a:pPr>
            <a:r>
              <a:rPr lang="en-US" dirty="0"/>
              <a:t>S</a:t>
            </a:r>
            <a:r>
              <a:rPr lang="en-US" dirty="0" smtClean="0"/>
              <a:t>ymptoms </a:t>
            </a:r>
            <a:r>
              <a:rPr lang="en-US" dirty="0"/>
              <a:t>of silicosis develop over time as the lung tissue becomes irreversibly damaged by fibrosis and is replaced with solid nodules of scar tissue. This </a:t>
            </a:r>
            <a:r>
              <a:rPr lang="en-US" dirty="0" smtClean="0"/>
              <a:t>keeps </a:t>
            </a:r>
            <a:r>
              <a:rPr lang="en-US" dirty="0"/>
              <a:t>getting worse as the lung damage </a:t>
            </a:r>
            <a:r>
              <a:rPr lang="en-US" dirty="0" smtClean="0"/>
              <a:t>increases.</a:t>
            </a:r>
            <a:endParaRPr lang="en-US" dirty="0"/>
          </a:p>
          <a:p>
            <a:pPr marL="0" indent="0">
              <a:buNone/>
            </a:pPr>
            <a:endParaRPr lang="en-US" dirty="0" smtClean="0"/>
          </a:p>
          <a:p>
            <a:pPr marL="0" indent="0">
              <a:buNone/>
            </a:pPr>
            <a:r>
              <a:rPr lang="en-US" dirty="0" smtClean="0"/>
              <a:t>See </a:t>
            </a:r>
            <a:r>
              <a:rPr lang="en-US" dirty="0"/>
              <a:t>your doctor and get </a:t>
            </a:r>
            <a:r>
              <a:rPr lang="en-US" dirty="0" smtClean="0"/>
              <a:t>diagnosed.</a:t>
            </a:r>
            <a:endParaRPr lang="en-US" dirty="0"/>
          </a:p>
          <a:p>
            <a:pPr marL="0" indent="0">
              <a:buNone/>
            </a:pPr>
            <a:endParaRPr lang="en-US" dirty="0"/>
          </a:p>
        </p:txBody>
      </p:sp>
    </p:spTree>
    <p:extLst>
      <p:ext uri="{BB962C8B-B14F-4D97-AF65-F5344CB8AC3E}">
        <p14:creationId xmlns:p14="http://schemas.microsoft.com/office/powerpoint/2010/main" val="34785575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accent2">
                    <a:lumMod val="75000"/>
                  </a:schemeClr>
                </a:solidFill>
              </a:rPr>
              <a:t>Silicosis is classified into three types: </a:t>
            </a:r>
            <a:r>
              <a:rPr lang="en-US" sz="3200" b="1" dirty="0">
                <a:solidFill>
                  <a:schemeClr val="accent2">
                    <a:lumMod val="75000"/>
                  </a:schemeClr>
                </a:solidFill>
              </a:rPr>
              <a:t>chronic /classic</a:t>
            </a:r>
            <a:r>
              <a:rPr lang="en-US" sz="2800" dirty="0">
                <a:solidFill>
                  <a:schemeClr val="accent2">
                    <a:lumMod val="75000"/>
                  </a:schemeClr>
                </a:solidFill>
              </a:rPr>
              <a:t>, accelerated, and acute.</a:t>
            </a:r>
          </a:p>
        </p:txBody>
      </p:sp>
      <p:sp>
        <p:nvSpPr>
          <p:cNvPr id="3" name="Content Placeholder 2"/>
          <p:cNvSpPr>
            <a:spLocks noGrp="1"/>
          </p:cNvSpPr>
          <p:nvPr>
            <p:ph idx="1"/>
          </p:nvPr>
        </p:nvSpPr>
        <p:spPr>
          <a:xfrm>
            <a:off x="609599" y="2064471"/>
            <a:ext cx="6912991" cy="4515438"/>
          </a:xfrm>
        </p:spPr>
        <p:txBody>
          <a:bodyPr>
            <a:normAutofit fontScale="92500" lnSpcReduction="10000"/>
          </a:bodyPr>
          <a:lstStyle/>
          <a:p>
            <a:pPr marL="0" indent="0">
              <a:buNone/>
            </a:pPr>
            <a:r>
              <a:rPr lang="en-US" b="1" u="sng" dirty="0" smtClean="0"/>
              <a:t>Chronic/classic silicosis</a:t>
            </a:r>
          </a:p>
          <a:p>
            <a:pPr marL="0" indent="0">
              <a:buNone/>
            </a:pPr>
            <a:r>
              <a:rPr lang="en-US" dirty="0" smtClean="0"/>
              <a:t>This is the </a:t>
            </a:r>
            <a:r>
              <a:rPr lang="en-US" dirty="0"/>
              <a:t>most </a:t>
            </a:r>
            <a:r>
              <a:rPr lang="en-US" dirty="0" smtClean="0"/>
              <a:t>common and occurs </a:t>
            </a:r>
            <a:r>
              <a:rPr lang="en-US" dirty="0"/>
              <a:t>after </a:t>
            </a:r>
            <a:r>
              <a:rPr lang="en-US" b="1" dirty="0"/>
              <a:t>15–20 years of </a:t>
            </a:r>
            <a:r>
              <a:rPr lang="en-US" b="1" u="sng" dirty="0"/>
              <a:t>moderate to </a:t>
            </a:r>
            <a:r>
              <a:rPr lang="en-US" b="1" u="sng" dirty="0" smtClean="0"/>
              <a:t>low exposures</a:t>
            </a:r>
            <a:r>
              <a:rPr lang="en-US" dirty="0" smtClean="0"/>
              <a:t> </a:t>
            </a:r>
            <a:r>
              <a:rPr lang="en-US" dirty="0"/>
              <a:t>to respirable crystalline silica. </a:t>
            </a:r>
            <a:r>
              <a:rPr lang="en-US" b="1" dirty="0" smtClean="0"/>
              <a:t>(WHY??)</a:t>
            </a:r>
          </a:p>
          <a:p>
            <a:r>
              <a:rPr lang="en-US" dirty="0" smtClean="0"/>
              <a:t>Symptoms associated </a:t>
            </a:r>
            <a:r>
              <a:rPr lang="en-US" dirty="0"/>
              <a:t>with chronic silicosis may or may not </a:t>
            </a:r>
            <a:r>
              <a:rPr lang="en-US" dirty="0" smtClean="0"/>
              <a:t>be obvious</a:t>
            </a:r>
            <a:r>
              <a:rPr lang="en-US" dirty="0"/>
              <a:t>; therefore, </a:t>
            </a:r>
            <a:r>
              <a:rPr lang="en-US" b="1" dirty="0"/>
              <a:t>workers need to have a </a:t>
            </a:r>
            <a:r>
              <a:rPr lang="en-US" b="1" dirty="0" smtClean="0"/>
              <a:t>chest x-ray </a:t>
            </a:r>
            <a:r>
              <a:rPr lang="en-US" b="1" dirty="0"/>
              <a:t>to determine</a:t>
            </a:r>
            <a:r>
              <a:rPr lang="en-US" dirty="0"/>
              <a:t> if there is lung damage. </a:t>
            </a:r>
            <a:endParaRPr lang="en-US" dirty="0" smtClean="0"/>
          </a:p>
          <a:p>
            <a:pPr lvl="1"/>
            <a:r>
              <a:rPr lang="en-US" dirty="0" smtClean="0"/>
              <a:t>As the disease progresses,</a:t>
            </a:r>
          </a:p>
          <a:p>
            <a:pPr lvl="2"/>
            <a:r>
              <a:rPr lang="en-US" dirty="0"/>
              <a:t>S</a:t>
            </a:r>
            <a:r>
              <a:rPr lang="en-US" dirty="0" smtClean="0"/>
              <a:t>hortness </a:t>
            </a:r>
            <a:r>
              <a:rPr lang="en-US" dirty="0"/>
              <a:t>of breath upon </a:t>
            </a:r>
            <a:r>
              <a:rPr lang="en-US" dirty="0" smtClean="0"/>
              <a:t>exercising </a:t>
            </a:r>
          </a:p>
          <a:p>
            <a:pPr lvl="2"/>
            <a:r>
              <a:rPr lang="en-US" dirty="0"/>
              <a:t>C</a:t>
            </a:r>
            <a:r>
              <a:rPr lang="en-US" dirty="0" smtClean="0"/>
              <a:t>linical signs </a:t>
            </a:r>
            <a:r>
              <a:rPr lang="en-US" dirty="0"/>
              <a:t>of poor oxygen/carbon dioxide </a:t>
            </a:r>
            <a:r>
              <a:rPr lang="en-US" dirty="0" smtClean="0"/>
              <a:t>exchange </a:t>
            </a:r>
          </a:p>
          <a:p>
            <a:pPr lvl="1"/>
            <a:r>
              <a:rPr lang="en-US" dirty="0" smtClean="0"/>
              <a:t>In </a:t>
            </a:r>
            <a:r>
              <a:rPr lang="en-US" dirty="0"/>
              <a:t>the later </a:t>
            </a:r>
            <a:r>
              <a:rPr lang="en-US" dirty="0" smtClean="0"/>
              <a:t>stages </a:t>
            </a:r>
          </a:p>
          <a:p>
            <a:pPr lvl="2"/>
            <a:r>
              <a:rPr lang="en-US" dirty="0"/>
              <a:t>T</a:t>
            </a:r>
            <a:r>
              <a:rPr lang="en-US" dirty="0" smtClean="0"/>
              <a:t>he </a:t>
            </a:r>
            <a:r>
              <a:rPr lang="en-US" dirty="0"/>
              <a:t>worker may </a:t>
            </a:r>
            <a:r>
              <a:rPr lang="en-US" dirty="0" smtClean="0"/>
              <a:t>experience fatigue</a:t>
            </a:r>
          </a:p>
          <a:p>
            <a:pPr lvl="2"/>
            <a:r>
              <a:rPr lang="en-US" dirty="0" smtClean="0"/>
              <a:t>Have extreme </a:t>
            </a:r>
            <a:r>
              <a:rPr lang="en-US" dirty="0"/>
              <a:t>shortness of </a:t>
            </a:r>
            <a:r>
              <a:rPr lang="en-US" dirty="0" smtClean="0"/>
              <a:t>breath</a:t>
            </a:r>
          </a:p>
          <a:p>
            <a:pPr lvl="2"/>
            <a:r>
              <a:rPr lang="en-US" dirty="0"/>
              <a:t>C</a:t>
            </a:r>
            <a:r>
              <a:rPr lang="en-US" dirty="0" smtClean="0"/>
              <a:t>hest pain</a:t>
            </a:r>
          </a:p>
          <a:p>
            <a:pPr lvl="2"/>
            <a:r>
              <a:rPr lang="en-US" dirty="0"/>
              <a:t>R</a:t>
            </a:r>
            <a:r>
              <a:rPr lang="en-US" dirty="0" smtClean="0"/>
              <a:t>espiratory failure</a:t>
            </a:r>
            <a:endParaRPr lang="en-US" dirty="0"/>
          </a:p>
        </p:txBody>
      </p:sp>
    </p:spTree>
    <p:extLst>
      <p:ext uri="{BB962C8B-B14F-4D97-AF65-F5344CB8AC3E}">
        <p14:creationId xmlns:p14="http://schemas.microsoft.com/office/powerpoint/2010/main" val="28159888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accent2">
                    <a:lumMod val="75000"/>
                  </a:schemeClr>
                </a:solidFill>
              </a:rPr>
              <a:t>Silicosis is classified into three types</a:t>
            </a:r>
            <a:r>
              <a:rPr lang="en-US" sz="2800" dirty="0" smtClean="0">
                <a:solidFill>
                  <a:schemeClr val="accent2">
                    <a:lumMod val="75000"/>
                  </a:schemeClr>
                </a:solidFill>
              </a:rPr>
              <a:t>:  </a:t>
            </a:r>
            <a:r>
              <a:rPr lang="en-US" sz="2800" dirty="0">
                <a:solidFill>
                  <a:schemeClr val="accent2">
                    <a:lumMod val="75000"/>
                  </a:schemeClr>
                </a:solidFill>
              </a:rPr>
              <a:t>chronic /classic, </a:t>
            </a:r>
            <a:r>
              <a:rPr lang="en-US" sz="3200" b="1" dirty="0">
                <a:solidFill>
                  <a:schemeClr val="accent2">
                    <a:lumMod val="75000"/>
                  </a:schemeClr>
                </a:solidFill>
              </a:rPr>
              <a:t>accelerated</a:t>
            </a:r>
            <a:r>
              <a:rPr lang="en-US" sz="2800" dirty="0">
                <a:solidFill>
                  <a:schemeClr val="accent2">
                    <a:lumMod val="75000"/>
                  </a:schemeClr>
                </a:solidFill>
              </a:rPr>
              <a:t>, and acute.</a:t>
            </a:r>
          </a:p>
        </p:txBody>
      </p:sp>
      <p:sp>
        <p:nvSpPr>
          <p:cNvPr id="3" name="Content Placeholder 2"/>
          <p:cNvSpPr>
            <a:spLocks noGrp="1"/>
          </p:cNvSpPr>
          <p:nvPr>
            <p:ph idx="1"/>
          </p:nvPr>
        </p:nvSpPr>
        <p:spPr>
          <a:xfrm>
            <a:off x="609599" y="2160590"/>
            <a:ext cx="7139234" cy="4268490"/>
          </a:xfrm>
        </p:spPr>
        <p:txBody>
          <a:bodyPr>
            <a:normAutofit/>
          </a:bodyPr>
          <a:lstStyle/>
          <a:p>
            <a:pPr marL="0" indent="0">
              <a:buNone/>
            </a:pPr>
            <a:r>
              <a:rPr lang="en-US" b="1" u="sng" dirty="0"/>
              <a:t>Accelerated silicosis</a:t>
            </a:r>
            <a:r>
              <a:rPr lang="en-US" dirty="0"/>
              <a:t> </a:t>
            </a:r>
            <a:endParaRPr lang="en-US" dirty="0" smtClean="0"/>
          </a:p>
          <a:p>
            <a:pPr marL="0" indent="0">
              <a:buNone/>
            </a:pPr>
            <a:r>
              <a:rPr lang="en-US" dirty="0" smtClean="0"/>
              <a:t>Occurs </a:t>
            </a:r>
            <a:r>
              <a:rPr lang="en-US" dirty="0"/>
              <a:t>after </a:t>
            </a:r>
            <a:r>
              <a:rPr lang="en-US" dirty="0" smtClean="0"/>
              <a:t>5–10 years </a:t>
            </a:r>
            <a:r>
              <a:rPr lang="en-US" dirty="0"/>
              <a:t>of </a:t>
            </a:r>
            <a:r>
              <a:rPr lang="en-US" u="sng" dirty="0"/>
              <a:t>high exposures</a:t>
            </a:r>
            <a:r>
              <a:rPr lang="en-US" dirty="0"/>
              <a:t> to respirable </a:t>
            </a:r>
            <a:r>
              <a:rPr lang="en-US" dirty="0" smtClean="0"/>
              <a:t>crystalline silica</a:t>
            </a:r>
            <a:r>
              <a:rPr lang="en-US" dirty="0"/>
              <a:t>. </a:t>
            </a:r>
            <a:endParaRPr lang="en-US" dirty="0" smtClean="0"/>
          </a:p>
          <a:p>
            <a:pPr marL="0" indent="0">
              <a:buNone/>
            </a:pPr>
            <a:r>
              <a:rPr lang="en-US" dirty="0" smtClean="0"/>
              <a:t>The </a:t>
            </a:r>
            <a:r>
              <a:rPr lang="en-US" dirty="0"/>
              <a:t>onset of symptoms takes longer than in acute silicosis.</a:t>
            </a:r>
            <a:endParaRPr lang="en-US" dirty="0" smtClean="0"/>
          </a:p>
          <a:p>
            <a:r>
              <a:rPr lang="en-US" dirty="0" smtClean="0"/>
              <a:t>Symptoms </a:t>
            </a:r>
            <a:r>
              <a:rPr lang="en-US" dirty="0"/>
              <a:t>include </a:t>
            </a:r>
            <a:endParaRPr lang="en-US" dirty="0" smtClean="0"/>
          </a:p>
          <a:p>
            <a:pPr lvl="1"/>
            <a:r>
              <a:rPr lang="en-US" dirty="0"/>
              <a:t>S</a:t>
            </a:r>
            <a:r>
              <a:rPr lang="en-US" dirty="0" smtClean="0"/>
              <a:t>evere shortness of breath </a:t>
            </a:r>
          </a:p>
          <a:p>
            <a:pPr lvl="1"/>
            <a:r>
              <a:rPr lang="en-US" dirty="0" smtClean="0"/>
              <a:t>Weakness</a:t>
            </a:r>
          </a:p>
          <a:p>
            <a:pPr lvl="1"/>
            <a:r>
              <a:rPr lang="en-US" dirty="0"/>
              <a:t>W</a:t>
            </a:r>
            <a:r>
              <a:rPr lang="en-US" dirty="0" smtClean="0"/>
              <a:t>eight loss</a:t>
            </a:r>
            <a:endParaRPr lang="en-US" dirty="0"/>
          </a:p>
        </p:txBody>
      </p:sp>
    </p:spTree>
    <p:extLst>
      <p:ext uri="{BB962C8B-B14F-4D97-AF65-F5344CB8AC3E}">
        <p14:creationId xmlns:p14="http://schemas.microsoft.com/office/powerpoint/2010/main" val="19575976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accent2">
                    <a:lumMod val="75000"/>
                  </a:schemeClr>
                </a:solidFill>
              </a:rPr>
              <a:t>Silicosis is classified into three types</a:t>
            </a:r>
            <a:r>
              <a:rPr lang="en-US" sz="2800" dirty="0" smtClean="0">
                <a:solidFill>
                  <a:schemeClr val="accent2">
                    <a:lumMod val="75000"/>
                  </a:schemeClr>
                </a:solidFill>
              </a:rPr>
              <a:t>:   </a:t>
            </a:r>
            <a:r>
              <a:rPr lang="en-US" sz="2800" dirty="0">
                <a:solidFill>
                  <a:schemeClr val="accent2">
                    <a:lumMod val="75000"/>
                  </a:schemeClr>
                </a:solidFill>
              </a:rPr>
              <a:t>chronic /classic, accelerated, and </a:t>
            </a:r>
            <a:r>
              <a:rPr lang="en-US" sz="3200" b="1" dirty="0">
                <a:solidFill>
                  <a:schemeClr val="accent2">
                    <a:lumMod val="75000"/>
                  </a:schemeClr>
                </a:solidFill>
              </a:rPr>
              <a:t>acute</a:t>
            </a:r>
            <a:r>
              <a:rPr lang="en-US" sz="2800" dirty="0">
                <a:solidFill>
                  <a:schemeClr val="accent2">
                    <a:lumMod val="75000"/>
                  </a:schemeClr>
                </a:solidFill>
              </a:rPr>
              <a:t>.</a:t>
            </a:r>
          </a:p>
        </p:txBody>
      </p:sp>
      <p:sp>
        <p:nvSpPr>
          <p:cNvPr id="3" name="Content Placeholder 2"/>
          <p:cNvSpPr>
            <a:spLocks noGrp="1"/>
          </p:cNvSpPr>
          <p:nvPr>
            <p:ph idx="1"/>
          </p:nvPr>
        </p:nvSpPr>
        <p:spPr>
          <a:xfrm>
            <a:off x="609599" y="2160590"/>
            <a:ext cx="6715028" cy="4268490"/>
          </a:xfrm>
        </p:spPr>
        <p:txBody>
          <a:bodyPr>
            <a:normAutofit/>
          </a:bodyPr>
          <a:lstStyle/>
          <a:p>
            <a:pPr marL="0" indent="0">
              <a:buNone/>
            </a:pPr>
            <a:r>
              <a:rPr lang="en-US" b="1" u="sng" dirty="0"/>
              <a:t>Acute silicosis </a:t>
            </a:r>
            <a:endParaRPr lang="en-US" b="1" u="sng" dirty="0" smtClean="0"/>
          </a:p>
          <a:p>
            <a:pPr marL="0" indent="0">
              <a:buNone/>
            </a:pPr>
            <a:r>
              <a:rPr lang="en-US" dirty="0"/>
              <a:t>O</a:t>
            </a:r>
            <a:r>
              <a:rPr lang="en-US" dirty="0" smtClean="0"/>
              <a:t>ccurs </a:t>
            </a:r>
            <a:r>
              <a:rPr lang="en-US" dirty="0"/>
              <a:t>after a few </a:t>
            </a:r>
            <a:r>
              <a:rPr lang="en-US" dirty="0" smtClean="0"/>
              <a:t>months or </a:t>
            </a:r>
            <a:r>
              <a:rPr lang="en-US" dirty="0"/>
              <a:t>as long as 2 years following exposures </a:t>
            </a:r>
            <a:r>
              <a:rPr lang="en-US" dirty="0" smtClean="0"/>
              <a:t>to </a:t>
            </a:r>
            <a:r>
              <a:rPr lang="en-US" u="sng" dirty="0" smtClean="0"/>
              <a:t>extremely </a:t>
            </a:r>
            <a:r>
              <a:rPr lang="en-US" u="sng" dirty="0"/>
              <a:t>high concentrations</a:t>
            </a:r>
            <a:r>
              <a:rPr lang="en-US" dirty="0"/>
              <a:t> of </a:t>
            </a:r>
            <a:r>
              <a:rPr lang="en-US" dirty="0" smtClean="0"/>
              <a:t>respirable crystalline </a:t>
            </a:r>
            <a:r>
              <a:rPr lang="en-US" dirty="0"/>
              <a:t>silica. </a:t>
            </a:r>
            <a:endParaRPr lang="en-US" dirty="0" smtClean="0"/>
          </a:p>
          <a:p>
            <a:r>
              <a:rPr lang="en-US" dirty="0" smtClean="0"/>
              <a:t>Symptoms </a:t>
            </a:r>
            <a:r>
              <a:rPr lang="en-US" dirty="0"/>
              <a:t>of acute </a:t>
            </a:r>
            <a:r>
              <a:rPr lang="en-US" dirty="0" smtClean="0"/>
              <a:t>silicosis include,</a:t>
            </a:r>
          </a:p>
          <a:p>
            <a:pPr lvl="1"/>
            <a:r>
              <a:rPr lang="en-US" dirty="0" smtClean="0"/>
              <a:t>Severe </a:t>
            </a:r>
            <a:r>
              <a:rPr lang="en-US" dirty="0"/>
              <a:t>disabling shortness of </a:t>
            </a:r>
            <a:r>
              <a:rPr lang="en-US" dirty="0" smtClean="0"/>
              <a:t>breath</a:t>
            </a:r>
          </a:p>
          <a:p>
            <a:pPr lvl="1"/>
            <a:r>
              <a:rPr lang="en-US" dirty="0" smtClean="0"/>
              <a:t>Weakness</a:t>
            </a:r>
          </a:p>
          <a:p>
            <a:pPr lvl="1"/>
            <a:r>
              <a:rPr lang="en-US" dirty="0"/>
              <a:t>W</a:t>
            </a:r>
            <a:r>
              <a:rPr lang="en-US" dirty="0" smtClean="0"/>
              <a:t>eight loss</a:t>
            </a:r>
          </a:p>
          <a:p>
            <a:pPr marL="57150" indent="0">
              <a:buNone/>
            </a:pPr>
            <a:r>
              <a:rPr lang="en-US" dirty="0"/>
              <a:t>O</a:t>
            </a:r>
            <a:r>
              <a:rPr lang="en-US" dirty="0" smtClean="0"/>
              <a:t>ften leads to death.</a:t>
            </a:r>
            <a:endParaRPr lang="en-US" dirty="0"/>
          </a:p>
        </p:txBody>
      </p:sp>
    </p:spTree>
    <p:extLst>
      <p:ext uri="{BB962C8B-B14F-4D97-AF65-F5344CB8AC3E}">
        <p14:creationId xmlns:p14="http://schemas.microsoft.com/office/powerpoint/2010/main" val="10109553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75000"/>
                  </a:schemeClr>
                </a:solidFill>
              </a:rPr>
              <a:t>Where are construction workers</a:t>
            </a:r>
            <a:br>
              <a:rPr lang="en-US" dirty="0">
                <a:solidFill>
                  <a:schemeClr val="accent2">
                    <a:lumMod val="75000"/>
                  </a:schemeClr>
                </a:solidFill>
              </a:rPr>
            </a:br>
            <a:r>
              <a:rPr lang="en-US" dirty="0">
                <a:solidFill>
                  <a:schemeClr val="accent2">
                    <a:lumMod val="75000"/>
                  </a:schemeClr>
                </a:solidFill>
              </a:rPr>
              <a:t>exposed to crystalline silica?</a:t>
            </a:r>
          </a:p>
        </p:txBody>
      </p:sp>
      <p:sp>
        <p:nvSpPr>
          <p:cNvPr id="3" name="Content Placeholder 2"/>
          <p:cNvSpPr>
            <a:spLocks noGrp="1"/>
          </p:cNvSpPr>
          <p:nvPr>
            <p:ph idx="1"/>
          </p:nvPr>
        </p:nvSpPr>
        <p:spPr/>
        <p:txBody>
          <a:bodyPr>
            <a:normAutofit fontScale="92500" lnSpcReduction="20000"/>
          </a:bodyPr>
          <a:lstStyle/>
          <a:p>
            <a:pPr>
              <a:lnSpc>
                <a:spcPct val="150000"/>
              </a:lnSpc>
            </a:pPr>
            <a:r>
              <a:rPr lang="en-US" dirty="0"/>
              <a:t>Exposure occurs during many </a:t>
            </a:r>
            <a:r>
              <a:rPr lang="en-US" dirty="0" smtClean="0"/>
              <a:t>different </a:t>
            </a:r>
            <a:r>
              <a:rPr lang="en-US" b="1" dirty="0" smtClean="0"/>
              <a:t>construction activities.</a:t>
            </a:r>
          </a:p>
          <a:p>
            <a:pPr>
              <a:lnSpc>
                <a:spcPct val="150000"/>
              </a:lnSpc>
            </a:pPr>
            <a:r>
              <a:rPr lang="en-US" dirty="0" smtClean="0"/>
              <a:t>The </a:t>
            </a:r>
            <a:r>
              <a:rPr lang="en-US" b="1" dirty="0"/>
              <a:t>most severe </a:t>
            </a:r>
            <a:r>
              <a:rPr lang="en-US" b="1" dirty="0" smtClean="0"/>
              <a:t>exposures</a:t>
            </a:r>
            <a:r>
              <a:rPr lang="en-US" dirty="0" smtClean="0"/>
              <a:t> generally </a:t>
            </a:r>
            <a:r>
              <a:rPr lang="en-US" dirty="0"/>
              <a:t>occur during </a:t>
            </a:r>
            <a:r>
              <a:rPr lang="en-US" b="1" dirty="0"/>
              <a:t>abrasive blasting </a:t>
            </a:r>
            <a:r>
              <a:rPr lang="en-US" dirty="0"/>
              <a:t>with </a:t>
            </a:r>
            <a:r>
              <a:rPr lang="en-US" dirty="0" smtClean="0"/>
              <a:t>sand to </a:t>
            </a:r>
            <a:r>
              <a:rPr lang="en-US" dirty="0"/>
              <a:t>remove paint and rust from bridges, </a:t>
            </a:r>
            <a:r>
              <a:rPr lang="en-US" dirty="0" smtClean="0"/>
              <a:t>tanks, </a:t>
            </a:r>
            <a:r>
              <a:rPr lang="en-US" b="1" dirty="0" smtClean="0"/>
              <a:t>concrete </a:t>
            </a:r>
            <a:r>
              <a:rPr lang="en-US" b="1" dirty="0"/>
              <a:t>structures</a:t>
            </a:r>
            <a:r>
              <a:rPr lang="en-US" dirty="0"/>
              <a:t>, and other surfaces. </a:t>
            </a:r>
            <a:endParaRPr lang="en-US" dirty="0" smtClean="0"/>
          </a:p>
          <a:p>
            <a:pPr>
              <a:lnSpc>
                <a:spcPct val="150000"/>
              </a:lnSpc>
            </a:pPr>
            <a:r>
              <a:rPr lang="en-US" dirty="0" smtClean="0"/>
              <a:t>Other construction </a:t>
            </a:r>
            <a:r>
              <a:rPr lang="en-US" dirty="0"/>
              <a:t>activities that may result in </a:t>
            </a:r>
            <a:r>
              <a:rPr lang="en-US" dirty="0" smtClean="0"/>
              <a:t>severe exposure </a:t>
            </a:r>
            <a:r>
              <a:rPr lang="en-US" dirty="0"/>
              <a:t>include: jack hammering, </a:t>
            </a:r>
            <a:r>
              <a:rPr lang="en-US" dirty="0" smtClean="0"/>
              <a:t>rock/well drilling</a:t>
            </a:r>
            <a:r>
              <a:rPr lang="en-US" dirty="0"/>
              <a:t>, </a:t>
            </a:r>
            <a:r>
              <a:rPr lang="en-US" b="1" dirty="0"/>
              <a:t>concrete mixing</a:t>
            </a:r>
            <a:r>
              <a:rPr lang="en-US" dirty="0"/>
              <a:t>, concrete drilling, brick </a:t>
            </a:r>
            <a:r>
              <a:rPr lang="en-US" dirty="0" smtClean="0"/>
              <a:t>and concrete </a:t>
            </a:r>
            <a:r>
              <a:rPr lang="en-US" b="1" dirty="0"/>
              <a:t>block cutting and sawing</a:t>
            </a:r>
            <a:r>
              <a:rPr lang="en-US" dirty="0"/>
              <a:t>, tuck </a:t>
            </a:r>
            <a:r>
              <a:rPr lang="en-US" dirty="0" smtClean="0"/>
              <a:t>pointing, tunneling </a:t>
            </a:r>
            <a:r>
              <a:rPr lang="en-US" dirty="0"/>
              <a:t>operations.</a:t>
            </a:r>
          </a:p>
        </p:txBody>
      </p:sp>
    </p:spTree>
    <p:extLst>
      <p:ext uri="{BB962C8B-B14F-4D97-AF65-F5344CB8AC3E}">
        <p14:creationId xmlns:p14="http://schemas.microsoft.com/office/powerpoint/2010/main" val="42220533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accent2">
                    <a:lumMod val="75000"/>
                  </a:schemeClr>
                </a:solidFill>
              </a:rPr>
              <a:t>What can employers/employees</a:t>
            </a:r>
            <a:br>
              <a:rPr lang="en-US" sz="2800" dirty="0">
                <a:solidFill>
                  <a:schemeClr val="accent2">
                    <a:lumMod val="75000"/>
                  </a:schemeClr>
                </a:solidFill>
              </a:rPr>
            </a:br>
            <a:r>
              <a:rPr lang="en-US" sz="2800" dirty="0">
                <a:solidFill>
                  <a:schemeClr val="accent2">
                    <a:lumMod val="75000"/>
                  </a:schemeClr>
                </a:solidFill>
              </a:rPr>
              <a:t>do to protect against exposures</a:t>
            </a:r>
            <a:br>
              <a:rPr lang="en-US" sz="2800" dirty="0">
                <a:solidFill>
                  <a:schemeClr val="accent2">
                    <a:lumMod val="75000"/>
                  </a:schemeClr>
                </a:solidFill>
              </a:rPr>
            </a:br>
            <a:r>
              <a:rPr lang="en-US" sz="2800" dirty="0">
                <a:solidFill>
                  <a:schemeClr val="accent2">
                    <a:lumMod val="75000"/>
                  </a:schemeClr>
                </a:solidFill>
              </a:rPr>
              <a:t>to crystalline silica?</a:t>
            </a:r>
          </a:p>
        </p:txBody>
      </p:sp>
      <p:sp>
        <p:nvSpPr>
          <p:cNvPr id="3" name="Content Placeholder 2"/>
          <p:cNvSpPr>
            <a:spLocks noGrp="1"/>
          </p:cNvSpPr>
          <p:nvPr>
            <p:ph idx="1"/>
          </p:nvPr>
        </p:nvSpPr>
        <p:spPr>
          <a:xfrm>
            <a:off x="609598" y="2160590"/>
            <a:ext cx="6705601" cy="3880773"/>
          </a:xfrm>
        </p:spPr>
        <p:txBody>
          <a:bodyPr>
            <a:normAutofit/>
          </a:bodyPr>
          <a:lstStyle/>
          <a:p>
            <a:r>
              <a:rPr lang="en-US" dirty="0"/>
              <a:t>Provide engineering or administrative </a:t>
            </a:r>
            <a:r>
              <a:rPr lang="en-US" dirty="0" smtClean="0"/>
              <a:t>controls, where </a:t>
            </a:r>
            <a:r>
              <a:rPr lang="en-US" dirty="0"/>
              <a:t>feasible, such as local exhaust </a:t>
            </a:r>
            <a:r>
              <a:rPr lang="en-US" dirty="0" smtClean="0"/>
              <a:t>ventilation, and </a:t>
            </a:r>
            <a:r>
              <a:rPr lang="en-US" dirty="0"/>
              <a:t>blasting cabinets</a:t>
            </a:r>
            <a:r>
              <a:rPr lang="en-US" dirty="0" smtClean="0"/>
              <a:t>.</a:t>
            </a:r>
          </a:p>
          <a:p>
            <a:r>
              <a:rPr lang="en-US" dirty="0"/>
              <a:t>Use all available work practices to </a:t>
            </a:r>
            <a:r>
              <a:rPr lang="en-US" dirty="0" smtClean="0"/>
              <a:t>control dust </a:t>
            </a:r>
            <a:r>
              <a:rPr lang="en-US" dirty="0"/>
              <a:t>exposures, such as water sprays</a:t>
            </a:r>
            <a:r>
              <a:rPr lang="en-US" dirty="0" smtClean="0"/>
              <a:t>.</a:t>
            </a:r>
          </a:p>
          <a:p>
            <a:r>
              <a:rPr lang="en-US" dirty="0"/>
              <a:t>Wear only a N95 NIOSH certified </a:t>
            </a:r>
            <a:r>
              <a:rPr lang="en-US" dirty="0" smtClean="0"/>
              <a:t>respirator, or other appropriate protection, if </a:t>
            </a:r>
            <a:r>
              <a:rPr lang="en-US" dirty="0"/>
              <a:t>respirator protection is </a:t>
            </a:r>
            <a:r>
              <a:rPr lang="en-US" dirty="0" smtClean="0"/>
              <a:t>required.</a:t>
            </a:r>
          </a:p>
          <a:p>
            <a:pPr lvl="1">
              <a:buClr>
                <a:srgbClr val="90C226"/>
              </a:buClr>
            </a:pPr>
            <a:r>
              <a:rPr lang="en-US" dirty="0">
                <a:solidFill>
                  <a:prstClr val="black">
                    <a:lumMod val="75000"/>
                    <a:lumOff val="25000"/>
                  </a:prstClr>
                </a:solidFill>
              </a:rPr>
              <a:t>Do not wear a tight-fitting respirator with a beard or mustache that prevents a good seal between the respirator and the face</a:t>
            </a:r>
            <a:r>
              <a:rPr lang="en-US" dirty="0" smtClean="0">
                <a:solidFill>
                  <a:prstClr val="black">
                    <a:lumMod val="75000"/>
                    <a:lumOff val="25000"/>
                  </a:prstClr>
                </a:solidFill>
              </a:rPr>
              <a:t>.</a:t>
            </a:r>
            <a:endParaRPr lang="en-US" dirty="0">
              <a:solidFill>
                <a:prstClr val="black">
                  <a:lumMod val="75000"/>
                  <a:lumOff val="25000"/>
                </a:prstClr>
              </a:solidFill>
            </a:endParaRPr>
          </a:p>
        </p:txBody>
      </p:sp>
    </p:spTree>
    <p:extLst>
      <p:ext uri="{BB962C8B-B14F-4D97-AF65-F5344CB8AC3E}">
        <p14:creationId xmlns:p14="http://schemas.microsoft.com/office/powerpoint/2010/main" val="3871971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chemeClr val="accent2">
                    <a:lumMod val="75000"/>
                  </a:schemeClr>
                </a:solidFill>
              </a:rPr>
              <a:t>Identify sources of CO and inhalation hazards </a:t>
            </a:r>
            <a:r>
              <a:rPr lang="en-US" sz="2800" dirty="0">
                <a:solidFill>
                  <a:schemeClr val="accent2">
                    <a:lumMod val="75000"/>
                  </a:schemeClr>
                </a:solidFill>
              </a:rPr>
              <a:t>in construction</a:t>
            </a:r>
            <a:r>
              <a:rPr lang="en-US" sz="2800" dirty="0" smtClean="0">
                <a:solidFill>
                  <a:schemeClr val="accent2">
                    <a:lumMod val="75000"/>
                  </a:schemeClr>
                </a:solidFill>
              </a:rPr>
              <a:t>.</a:t>
            </a:r>
            <a:endParaRPr lang="en-US" sz="2800" dirty="0">
              <a:solidFill>
                <a:schemeClr val="accent2">
                  <a:lumMod val="75000"/>
                </a:schemeClr>
              </a:solidFill>
            </a:endParaRPr>
          </a:p>
        </p:txBody>
      </p:sp>
      <p:sp>
        <p:nvSpPr>
          <p:cNvPr id="4" name="Text Placeholder 3"/>
          <p:cNvSpPr>
            <a:spLocks noGrp="1"/>
          </p:cNvSpPr>
          <p:nvPr>
            <p:ph type="body" idx="1"/>
          </p:nvPr>
        </p:nvSpPr>
        <p:spPr/>
        <p:txBody>
          <a:bodyPr/>
          <a:lstStyle/>
          <a:p>
            <a:r>
              <a:rPr lang="en-US" dirty="0" smtClean="0"/>
              <a:t>Non-fire CO Sources</a:t>
            </a:r>
            <a:endParaRPr lang="en-US" dirty="0"/>
          </a:p>
        </p:txBody>
      </p:sp>
      <p:sp>
        <p:nvSpPr>
          <p:cNvPr id="8" name="Content Placeholder 7"/>
          <p:cNvSpPr>
            <a:spLocks noGrp="1"/>
          </p:cNvSpPr>
          <p:nvPr>
            <p:ph sz="half" idx="2"/>
          </p:nvPr>
        </p:nvSpPr>
        <p:spPr/>
        <p:txBody>
          <a:bodyPr numCol="1">
            <a:normAutofit fontScale="85000" lnSpcReduction="20000"/>
          </a:bodyPr>
          <a:lstStyle/>
          <a:p>
            <a:r>
              <a:rPr lang="en-US" dirty="0" smtClean="0"/>
              <a:t>Portable </a:t>
            </a:r>
            <a:r>
              <a:rPr lang="en-US" dirty="0"/>
              <a:t>and </a:t>
            </a:r>
            <a:r>
              <a:rPr lang="en-US" dirty="0" smtClean="0"/>
              <a:t>Fixed Generators</a:t>
            </a:r>
          </a:p>
          <a:p>
            <a:r>
              <a:rPr lang="en-US" dirty="0" smtClean="0"/>
              <a:t>Space heaters </a:t>
            </a:r>
          </a:p>
          <a:p>
            <a:r>
              <a:rPr lang="en-US" dirty="0" smtClean="0"/>
              <a:t>Concrete saws</a:t>
            </a:r>
          </a:p>
          <a:p>
            <a:r>
              <a:rPr lang="en-US" dirty="0" smtClean="0"/>
              <a:t>Diesel Exhaust</a:t>
            </a:r>
          </a:p>
          <a:p>
            <a:r>
              <a:rPr lang="en-US" dirty="0" smtClean="0"/>
              <a:t>Welders</a:t>
            </a:r>
          </a:p>
          <a:p>
            <a:r>
              <a:rPr lang="en-US" dirty="0" smtClean="0"/>
              <a:t>Power washers/sprayers</a:t>
            </a:r>
          </a:p>
          <a:p>
            <a:r>
              <a:rPr lang="en-US" dirty="0" smtClean="0"/>
              <a:t>Power trowels</a:t>
            </a:r>
          </a:p>
          <a:p>
            <a:r>
              <a:rPr lang="en-US" i="1" u="sng" dirty="0" smtClean="0"/>
              <a:t>Anywhere combustion takes place.</a:t>
            </a:r>
          </a:p>
          <a:p>
            <a:r>
              <a:rPr lang="en-US" dirty="0" smtClean="0"/>
              <a:t>Other examples??</a:t>
            </a:r>
          </a:p>
        </p:txBody>
      </p:sp>
      <p:sp>
        <p:nvSpPr>
          <p:cNvPr id="5" name="Text Placeholder 4"/>
          <p:cNvSpPr>
            <a:spLocks noGrp="1"/>
          </p:cNvSpPr>
          <p:nvPr>
            <p:ph type="body" sz="quarter" idx="3"/>
          </p:nvPr>
        </p:nvSpPr>
        <p:spPr/>
        <p:txBody>
          <a:bodyPr/>
          <a:lstStyle/>
          <a:p>
            <a:r>
              <a:rPr lang="en-US" dirty="0" smtClean="0"/>
              <a:t>Engine Driven Tools</a:t>
            </a:r>
            <a:endParaRPr lang="en-US" dirty="0"/>
          </a:p>
        </p:txBody>
      </p:sp>
      <p:graphicFrame>
        <p:nvGraphicFramePr>
          <p:cNvPr id="7" name="Content Placeholder 6" title="Photos - Engine Driven Tools "/>
          <p:cNvGraphicFramePr>
            <a:graphicFrameLocks noGrp="1"/>
          </p:cNvGraphicFramePr>
          <p:nvPr>
            <p:ph sz="quarter" idx="4"/>
            <p:extLst>
              <p:ext uri="{D42A27DB-BD31-4B8C-83A1-F6EECF244321}">
                <p14:modId xmlns:p14="http://schemas.microsoft.com/office/powerpoint/2010/main" val="2625821338"/>
              </p:ext>
            </p:extLst>
          </p:nvPr>
        </p:nvGraphicFramePr>
        <p:xfrm>
          <a:off x="3867150" y="2736850"/>
          <a:ext cx="3090863" cy="3305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82460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accent2">
                    <a:lumMod val="75000"/>
                  </a:schemeClr>
                </a:solidFill>
              </a:rPr>
              <a:t>What can </a:t>
            </a:r>
            <a:r>
              <a:rPr lang="en-US" sz="2800" dirty="0" smtClean="0">
                <a:solidFill>
                  <a:schemeClr val="accent2">
                    <a:lumMod val="75000"/>
                  </a:schemeClr>
                </a:solidFill>
              </a:rPr>
              <a:t>employers/employees </a:t>
            </a:r>
            <a:r>
              <a:rPr lang="en-US" sz="2800" dirty="0">
                <a:solidFill>
                  <a:schemeClr val="accent2">
                    <a:lumMod val="75000"/>
                  </a:schemeClr>
                </a:solidFill>
              </a:rPr>
              <a:t/>
            </a:r>
            <a:br>
              <a:rPr lang="en-US" sz="2800" dirty="0">
                <a:solidFill>
                  <a:schemeClr val="accent2">
                    <a:lumMod val="75000"/>
                  </a:schemeClr>
                </a:solidFill>
              </a:rPr>
            </a:br>
            <a:r>
              <a:rPr lang="en-US" sz="2800" dirty="0">
                <a:solidFill>
                  <a:schemeClr val="accent2">
                    <a:lumMod val="75000"/>
                  </a:schemeClr>
                </a:solidFill>
              </a:rPr>
              <a:t>do to protect against exposures</a:t>
            </a:r>
            <a:br>
              <a:rPr lang="en-US" sz="2800" dirty="0">
                <a:solidFill>
                  <a:schemeClr val="accent2">
                    <a:lumMod val="75000"/>
                  </a:schemeClr>
                </a:solidFill>
              </a:rPr>
            </a:br>
            <a:r>
              <a:rPr lang="en-US" sz="2800" dirty="0">
                <a:solidFill>
                  <a:schemeClr val="accent2">
                    <a:lumMod val="75000"/>
                  </a:schemeClr>
                </a:solidFill>
              </a:rPr>
              <a:t>to crystalline silica?</a:t>
            </a:r>
          </a:p>
        </p:txBody>
      </p:sp>
      <p:sp>
        <p:nvSpPr>
          <p:cNvPr id="3" name="Content Placeholder 2"/>
          <p:cNvSpPr>
            <a:spLocks noGrp="1"/>
          </p:cNvSpPr>
          <p:nvPr>
            <p:ph idx="1"/>
          </p:nvPr>
        </p:nvSpPr>
        <p:spPr>
          <a:xfrm>
            <a:off x="609598" y="2160590"/>
            <a:ext cx="6705601" cy="3880773"/>
          </a:xfrm>
        </p:spPr>
        <p:txBody>
          <a:bodyPr>
            <a:normAutofit/>
          </a:bodyPr>
          <a:lstStyle/>
          <a:p>
            <a:r>
              <a:rPr lang="en-US" dirty="0" smtClean="0"/>
              <a:t>Participate in training, exposure monitoring, and health screening and surveillance programs to monitor any adverse health effects caused by crystalline silica exposures.</a:t>
            </a:r>
          </a:p>
          <a:p>
            <a:r>
              <a:rPr lang="en-US" dirty="0"/>
              <a:t>Be aware of the operations and job tasks </a:t>
            </a:r>
            <a:r>
              <a:rPr lang="en-US" dirty="0" smtClean="0"/>
              <a:t>creating crystalline </a:t>
            </a:r>
            <a:r>
              <a:rPr lang="en-US" dirty="0"/>
              <a:t>silica exposures in your </a:t>
            </a:r>
            <a:r>
              <a:rPr lang="en-US" dirty="0" smtClean="0"/>
              <a:t>workplace environment </a:t>
            </a:r>
            <a:r>
              <a:rPr lang="en-US" dirty="0"/>
              <a:t>and know how to protect yourself</a:t>
            </a:r>
            <a:r>
              <a:rPr lang="en-US" dirty="0" smtClean="0"/>
              <a:t>.</a:t>
            </a:r>
          </a:p>
          <a:p>
            <a:pPr marL="0" indent="0">
              <a:buNone/>
            </a:pPr>
            <a:endParaRPr lang="en-US" dirty="0" smtClean="0"/>
          </a:p>
          <a:p>
            <a:pPr marL="0" indent="0">
              <a:buNone/>
            </a:pPr>
            <a:r>
              <a:rPr lang="en-US" sz="2400" b="1" u="sng" dirty="0"/>
              <a:t>Remember: If it’s silica, it’s not just dust.</a:t>
            </a:r>
            <a:endParaRPr lang="en-US" sz="2400" b="1" u="sng" dirty="0" smtClean="0"/>
          </a:p>
          <a:p>
            <a:pPr marL="0" indent="0">
              <a:buNone/>
            </a:pPr>
            <a:endParaRPr lang="en-US" dirty="0"/>
          </a:p>
        </p:txBody>
      </p:sp>
    </p:spTree>
    <p:extLst>
      <p:ext uri="{BB962C8B-B14F-4D97-AF65-F5344CB8AC3E}">
        <p14:creationId xmlns:p14="http://schemas.microsoft.com/office/powerpoint/2010/main" val="38719716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title="Diagram - Recap, Summary, Questions"/>
          <p:cNvGraphicFramePr/>
          <p:nvPr>
            <p:extLst>
              <p:ext uri="{D42A27DB-BD31-4B8C-83A1-F6EECF244321}">
                <p14:modId xmlns:p14="http://schemas.microsoft.com/office/powerpoint/2010/main" val="1674672099"/>
              </p:ext>
            </p:extLst>
          </p:nvPr>
        </p:nvGraphicFramePr>
        <p:xfrm>
          <a:off x="339365" y="659875"/>
          <a:ext cx="6127423" cy="5213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 Recap</a:t>
            </a:r>
            <a:r>
              <a:rPr lang="en-US" dirty="0"/>
              <a:t>, Summary, Questions</a:t>
            </a:r>
          </a:p>
        </p:txBody>
      </p:sp>
    </p:spTree>
    <p:extLst>
      <p:ext uri="{BB962C8B-B14F-4D97-AF65-F5344CB8AC3E}">
        <p14:creationId xmlns:p14="http://schemas.microsoft.com/office/powerpoint/2010/main" val="29606775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520858"/>
          </a:xfrm>
        </p:spPr>
        <p:txBody>
          <a:bodyPr>
            <a:normAutofit/>
          </a:bodyPr>
          <a:lstStyle/>
          <a:p>
            <a:r>
              <a:rPr lang="en-US" dirty="0" smtClean="0">
                <a:solidFill>
                  <a:schemeClr val="accent2">
                    <a:lumMod val="75000"/>
                  </a:schemeClr>
                </a:solidFill>
              </a:rPr>
              <a:t>Recap </a:t>
            </a:r>
            <a:r>
              <a:rPr lang="en-US" dirty="0">
                <a:solidFill>
                  <a:schemeClr val="accent2">
                    <a:lumMod val="75000"/>
                  </a:schemeClr>
                </a:solidFill>
              </a:rPr>
              <a:t>of CO </a:t>
            </a:r>
            <a:r>
              <a:rPr lang="en-US" dirty="0" smtClean="0">
                <a:solidFill>
                  <a:schemeClr val="accent2">
                    <a:lumMod val="75000"/>
                  </a:schemeClr>
                </a:solidFill>
              </a:rPr>
              <a:t>and </a:t>
            </a:r>
            <a:r>
              <a:rPr lang="en-US" dirty="0">
                <a:solidFill>
                  <a:schemeClr val="accent2">
                    <a:lumMod val="75000"/>
                  </a:schemeClr>
                </a:solidFill>
              </a:rPr>
              <a:t>I</a:t>
            </a:r>
            <a:r>
              <a:rPr lang="en-US" dirty="0" smtClean="0">
                <a:solidFill>
                  <a:schemeClr val="accent2">
                    <a:lumMod val="75000"/>
                  </a:schemeClr>
                </a:solidFill>
              </a:rPr>
              <a:t>nhalation </a:t>
            </a:r>
            <a:r>
              <a:rPr lang="en-US" dirty="0">
                <a:solidFill>
                  <a:schemeClr val="accent2">
                    <a:lumMod val="75000"/>
                  </a:schemeClr>
                </a:solidFill>
              </a:rPr>
              <a:t>H</a:t>
            </a:r>
            <a:r>
              <a:rPr lang="en-US" dirty="0" smtClean="0">
                <a:solidFill>
                  <a:schemeClr val="accent2">
                    <a:lumMod val="75000"/>
                  </a:schemeClr>
                </a:solidFill>
              </a:rPr>
              <a:t>azards.</a:t>
            </a:r>
            <a:endParaRPr lang="en-US" dirty="0">
              <a:solidFill>
                <a:schemeClr val="accent2">
                  <a:lumMod val="75000"/>
                </a:schemeClr>
              </a:solidFill>
            </a:endParaRPr>
          </a:p>
        </p:txBody>
      </p:sp>
      <p:sp>
        <p:nvSpPr>
          <p:cNvPr id="3" name="Content Placeholder 2"/>
          <p:cNvSpPr>
            <a:spLocks noGrp="1"/>
          </p:cNvSpPr>
          <p:nvPr>
            <p:ph idx="1"/>
          </p:nvPr>
        </p:nvSpPr>
        <p:spPr>
          <a:xfrm>
            <a:off x="508000" y="2477692"/>
            <a:ext cx="6686176" cy="3180158"/>
          </a:xfrm>
        </p:spPr>
        <p:txBody>
          <a:bodyPr>
            <a:noAutofit/>
          </a:bodyPr>
          <a:lstStyle/>
          <a:p>
            <a:r>
              <a:rPr lang="en-US" sz="1500" b="1" dirty="0"/>
              <a:t>Carbon Monoxide</a:t>
            </a:r>
          </a:p>
          <a:p>
            <a:pPr marL="457200" lvl="1" indent="0">
              <a:buNone/>
            </a:pPr>
            <a:r>
              <a:rPr lang="en-US" sz="1050" dirty="0"/>
              <a:t>Carbon monoxide (CO) is a deadly, colorless, odorless, and tasteless poisonous gas. It is produced by the incomplete burning of various fuels products and equipment powered by internal combustion engines such as portable generators, cars, lawn mowers, and power washers also produce CO.</a:t>
            </a:r>
            <a:endParaRPr lang="en-US" dirty="0" smtClean="0"/>
          </a:p>
          <a:p>
            <a:r>
              <a:rPr lang="en-US" sz="1500" b="1" dirty="0"/>
              <a:t>Diesel Exhaust/Diesel Particulate Matter</a:t>
            </a:r>
          </a:p>
          <a:p>
            <a:pPr marL="457200" lvl="1" indent="0">
              <a:buNone/>
            </a:pPr>
            <a:r>
              <a:rPr lang="en-US" sz="1050" dirty="0"/>
              <a:t>DPM is a component of diesel exhaust (DE) that includes soot particles made up primarily of carbon, ash, metallic abrasion particles, sulfates and silicates. Diesel soot particles have a solid core consisting of elemental carbon, with other substances attached to the surface, including organic carbon compounds known as aromatic hydrocarbons.</a:t>
            </a:r>
          </a:p>
          <a:p>
            <a:r>
              <a:rPr lang="en-US" sz="1500" b="1" dirty="0"/>
              <a:t>Crystalline Silica</a:t>
            </a:r>
          </a:p>
          <a:p>
            <a:pPr marL="457200" lvl="1" indent="0">
              <a:buNone/>
            </a:pPr>
            <a:r>
              <a:rPr lang="en-US" sz="1050" dirty="0"/>
              <a:t>Silicosis is caused by exposure to respirable crystalline silica dust. Crystalline silica is a basic component of soil, sand, granite, and most other types of rock, and it is used as an abrasive blasting agent. Silicosis is a progressive, disabling, and often fatal lung disease. </a:t>
            </a:r>
            <a:endParaRPr lang="en-US" sz="1350" dirty="0"/>
          </a:p>
        </p:txBody>
      </p:sp>
    </p:spTree>
    <p:extLst>
      <p:ext uri="{BB962C8B-B14F-4D97-AF65-F5344CB8AC3E}">
        <p14:creationId xmlns:p14="http://schemas.microsoft.com/office/powerpoint/2010/main" val="23924117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75000"/>
                  </a:schemeClr>
                </a:solidFill>
              </a:rPr>
              <a:t>Let’s take another look at the Respiratory System and Anatomy </a:t>
            </a:r>
            <a:endParaRPr lang="en-US" dirty="0">
              <a:solidFill>
                <a:schemeClr val="accent2">
                  <a:lumMod val="75000"/>
                </a:schemeClr>
              </a:solidFill>
            </a:endParaRPr>
          </a:p>
        </p:txBody>
      </p:sp>
      <p:pic>
        <p:nvPicPr>
          <p:cNvPr id="5" name="Content Placeholder 4" title="Diagram - The respiratory system "/>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6923" y="2160588"/>
            <a:ext cx="2893041" cy="3881437"/>
          </a:xfrm>
        </p:spPr>
      </p:pic>
      <p:pic>
        <p:nvPicPr>
          <p:cNvPr id="6" name="Content Placeholder 11" title="Diagram - the respiratory system and anatomy"/>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68738" y="2773096"/>
            <a:ext cx="3089275" cy="2656420"/>
          </a:xfrm>
        </p:spPr>
      </p:pic>
    </p:spTree>
    <p:extLst>
      <p:ext uri="{BB962C8B-B14F-4D97-AF65-F5344CB8AC3E}">
        <p14:creationId xmlns:p14="http://schemas.microsoft.com/office/powerpoint/2010/main" val="28245974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6000" dirty="0" smtClean="0"/>
              <a:t>Employee Rights and Responsibilities</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962335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609599"/>
            <a:ext cx="6347713" cy="2012903"/>
          </a:xfrm>
        </p:spPr>
        <p:txBody>
          <a:bodyPr>
            <a:normAutofit fontScale="90000"/>
          </a:bodyPr>
          <a:lstStyle/>
          <a:p>
            <a:pPr algn="ctr">
              <a:defRPr/>
            </a:pPr>
            <a:r>
              <a:rPr lang="en-US" dirty="0" smtClean="0"/>
              <a:t>Employee Rights &amp; </a:t>
            </a:r>
            <a:r>
              <a:rPr lang="en-US" dirty="0"/>
              <a:t>Responsibilities</a:t>
            </a:r>
            <a:br>
              <a:rPr lang="en-US" dirty="0"/>
            </a:br>
            <a:r>
              <a:rPr lang="en-US" sz="3600" dirty="0"/>
              <a:t>Occupational Safety and Health Act of </a:t>
            </a:r>
            <a:r>
              <a:rPr lang="en-US" sz="3600" dirty="0" smtClean="0"/>
              <a:t>1970</a:t>
            </a:r>
            <a:endParaRPr lang="en-US" sz="3600" dirty="0">
              <a:solidFill>
                <a:schemeClr val="accent1">
                  <a:satMod val="150000"/>
                </a:schemeClr>
              </a:solidFill>
            </a:endParaRPr>
          </a:p>
        </p:txBody>
      </p:sp>
      <p:sp>
        <p:nvSpPr>
          <p:cNvPr id="44034" name="Content Placeholder 1"/>
          <p:cNvSpPr>
            <a:spLocks noGrp="1"/>
          </p:cNvSpPr>
          <p:nvPr>
            <p:ph idx="1"/>
          </p:nvPr>
        </p:nvSpPr>
        <p:spPr>
          <a:xfrm>
            <a:off x="609599" y="2622503"/>
            <a:ext cx="6347714" cy="3880773"/>
          </a:xfrm>
        </p:spPr>
        <p:txBody>
          <a:bodyPr/>
          <a:lstStyle/>
          <a:p>
            <a:pPr eaLnBrk="1" hangingPunct="1"/>
            <a:r>
              <a:rPr lang="en-US" dirty="0" smtClean="0"/>
              <a:t>To assure safe and healthful working conditions for working men and women</a:t>
            </a:r>
          </a:p>
          <a:p>
            <a:pPr eaLnBrk="1" hangingPunct="1"/>
            <a:r>
              <a:rPr lang="en-US" dirty="0"/>
              <a:t>B</a:t>
            </a:r>
            <a:r>
              <a:rPr lang="en-US" dirty="0" smtClean="0"/>
              <a:t>y authorizing enforcement of the standards developed under the Act</a:t>
            </a:r>
          </a:p>
          <a:p>
            <a:pPr eaLnBrk="1" hangingPunct="1"/>
            <a:r>
              <a:rPr lang="en-US" dirty="0" smtClean="0"/>
              <a:t>By assisting and encouraging the States in their efforts to assure safe and healthful working conditions</a:t>
            </a:r>
          </a:p>
          <a:p>
            <a:pPr eaLnBrk="1" hangingPunct="1"/>
            <a:r>
              <a:rPr lang="en-US" dirty="0" smtClean="0"/>
              <a:t>By providing for research, information, education, and training in the field of occupational safety and health…</a:t>
            </a:r>
          </a:p>
        </p:txBody>
      </p:sp>
    </p:spTree>
    <p:extLst>
      <p:ext uri="{BB962C8B-B14F-4D97-AF65-F5344CB8AC3E}">
        <p14:creationId xmlns:p14="http://schemas.microsoft.com/office/powerpoint/2010/main" val="19487683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lstStyle/>
          <a:p>
            <a:pPr eaLnBrk="1" hangingPunct="1"/>
            <a:r>
              <a:rPr lang="en-US" dirty="0" smtClean="0"/>
              <a:t>You have the right to:</a:t>
            </a:r>
          </a:p>
          <a:p>
            <a:pPr eaLnBrk="1" hangingPunct="1">
              <a:buFont typeface="Wingdings 3" pitchFamily="18" charset="2"/>
              <a:buNone/>
            </a:pPr>
            <a:endParaRPr lang="en-US" dirty="0" smtClean="0"/>
          </a:p>
          <a:p>
            <a:pPr lvl="1" eaLnBrk="1" hangingPunct="1"/>
            <a:r>
              <a:rPr lang="en-US" sz="2200" dirty="0" smtClean="0"/>
              <a:t>A safe and healthful workplace </a:t>
            </a:r>
            <a:endParaRPr lang="en-US" sz="2200" b="1" dirty="0" smtClean="0"/>
          </a:p>
          <a:p>
            <a:pPr lvl="1" eaLnBrk="1" hangingPunct="1"/>
            <a:r>
              <a:rPr lang="en-US" sz="2200" dirty="0" smtClean="0"/>
              <a:t>Know about hazardous chemicals</a:t>
            </a:r>
            <a:endParaRPr lang="en-US" sz="2200" b="1" dirty="0" smtClean="0"/>
          </a:p>
          <a:p>
            <a:pPr lvl="1" eaLnBrk="1" hangingPunct="1"/>
            <a:r>
              <a:rPr lang="en-US" sz="2200" dirty="0" smtClean="0"/>
              <a:t>Information about injuries and illnesses in your workplace </a:t>
            </a:r>
            <a:endParaRPr lang="en-US" sz="2200" b="1" dirty="0" smtClean="0"/>
          </a:p>
          <a:p>
            <a:pPr lvl="1" eaLnBrk="1" hangingPunct="1"/>
            <a:r>
              <a:rPr lang="en-US" sz="2200" dirty="0" smtClean="0"/>
              <a:t>Complain or request hazard correction from employer </a:t>
            </a:r>
            <a:endParaRPr lang="en-US" sz="2200" b="1" dirty="0" smtClean="0"/>
          </a:p>
          <a:p>
            <a:pPr eaLnBrk="1" hangingPunct="1"/>
            <a:endParaRPr lang="en-US" dirty="0" smtClean="0"/>
          </a:p>
        </p:txBody>
      </p:sp>
      <p:sp>
        <p:nvSpPr>
          <p:cNvPr id="3" name="Title 2"/>
          <p:cNvSpPr>
            <a:spLocks noGrp="1"/>
          </p:cNvSpPr>
          <p:nvPr>
            <p:ph type="title"/>
          </p:nvPr>
        </p:nvSpPr>
        <p:spPr/>
        <p:txBody>
          <a:bodyPr>
            <a:normAutofit/>
          </a:bodyPr>
          <a:lstStyle/>
          <a:p>
            <a:pPr algn="ctr">
              <a:defRPr/>
            </a:pPr>
            <a:r>
              <a:rPr lang="en-US" dirty="0" smtClean="0"/>
              <a:t>Employee Rights &amp; Responsibilities</a:t>
            </a:r>
            <a:endParaRPr lang="en-US" dirty="0">
              <a:solidFill>
                <a:schemeClr val="accent1">
                  <a:satMod val="150000"/>
                </a:schemeClr>
              </a:solidFill>
            </a:endParaRPr>
          </a:p>
        </p:txBody>
      </p:sp>
    </p:spTree>
    <p:extLst>
      <p:ext uri="{BB962C8B-B14F-4D97-AF65-F5344CB8AC3E}">
        <p14:creationId xmlns:p14="http://schemas.microsoft.com/office/powerpoint/2010/main" val="7271189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33400"/>
            <a:ext cx="6716598" cy="1313688"/>
          </a:xfrm>
        </p:spPr>
        <p:txBody>
          <a:bodyPr>
            <a:normAutofit/>
          </a:bodyPr>
          <a:lstStyle/>
          <a:p>
            <a:r>
              <a:rPr lang="en-US" sz="3200" dirty="0"/>
              <a:t>Employee Rights &amp; </a:t>
            </a:r>
            <a:r>
              <a:rPr lang="en-US" sz="3200" dirty="0" smtClean="0"/>
              <a:t>Responsibilities</a:t>
            </a:r>
            <a:br>
              <a:rPr lang="en-US" sz="3200" dirty="0" smtClean="0"/>
            </a:br>
            <a:r>
              <a:rPr lang="en-US" sz="3200" b="1" i="1" dirty="0"/>
              <a:t>You have the right to</a:t>
            </a:r>
            <a:r>
              <a:rPr lang="en-US" sz="3200" b="1" i="1" dirty="0" smtClean="0"/>
              <a:t>:</a:t>
            </a:r>
            <a:endParaRPr lang="en-US" sz="3200" dirty="0"/>
          </a:p>
        </p:txBody>
      </p:sp>
      <p:sp>
        <p:nvSpPr>
          <p:cNvPr id="3" name="Content Placeholder 2"/>
          <p:cNvSpPr>
            <a:spLocks noGrp="1"/>
          </p:cNvSpPr>
          <p:nvPr>
            <p:ph idx="1"/>
          </p:nvPr>
        </p:nvSpPr>
        <p:spPr/>
        <p:txBody>
          <a:bodyPr/>
          <a:lstStyle/>
          <a:p>
            <a:r>
              <a:rPr lang="en-US" dirty="0"/>
              <a:t>File a confidential complaint with OSHA to </a:t>
            </a:r>
            <a:r>
              <a:rPr lang="en-US" dirty="0" smtClean="0"/>
              <a:t>have their </a:t>
            </a:r>
            <a:r>
              <a:rPr lang="en-US" dirty="0"/>
              <a:t>workplace inspected.</a:t>
            </a:r>
            <a:endParaRPr lang="en-US" dirty="0" smtClean="0"/>
          </a:p>
          <a:p>
            <a:r>
              <a:rPr lang="en-US" dirty="0" smtClean="0"/>
              <a:t>Receive </a:t>
            </a:r>
            <a:r>
              <a:rPr lang="en-US" dirty="0"/>
              <a:t>information and training about </a:t>
            </a:r>
            <a:r>
              <a:rPr lang="en-US" dirty="0" smtClean="0"/>
              <a:t>hazards, methods </a:t>
            </a:r>
            <a:r>
              <a:rPr lang="en-US" dirty="0"/>
              <a:t>to prevent harm, and the OSHA </a:t>
            </a:r>
            <a:r>
              <a:rPr lang="en-US" dirty="0" smtClean="0"/>
              <a:t>standards that </a:t>
            </a:r>
            <a:r>
              <a:rPr lang="en-US" dirty="0"/>
              <a:t>apply to their workplace. The training must </a:t>
            </a:r>
            <a:r>
              <a:rPr lang="en-US" dirty="0" smtClean="0"/>
              <a:t>be done </a:t>
            </a:r>
            <a:r>
              <a:rPr lang="en-US" dirty="0"/>
              <a:t>in a language and vocabulary workers </a:t>
            </a:r>
            <a:r>
              <a:rPr lang="en-US" dirty="0" smtClean="0"/>
              <a:t>can understand.</a:t>
            </a:r>
          </a:p>
          <a:p>
            <a:r>
              <a:rPr lang="en-US" dirty="0"/>
              <a:t>Get copies of their workplace medical records.</a:t>
            </a:r>
          </a:p>
          <a:p>
            <a:r>
              <a:rPr lang="en-US" b="1" dirty="0"/>
              <a:t> </a:t>
            </a:r>
            <a:r>
              <a:rPr lang="en-US" dirty="0"/>
              <a:t>Participate in an OSHA inspection and speak </a:t>
            </a:r>
            <a:r>
              <a:rPr lang="en-US" dirty="0" smtClean="0"/>
              <a:t>in private </a:t>
            </a:r>
            <a:r>
              <a:rPr lang="en-US" dirty="0"/>
              <a:t>with the inspector.</a:t>
            </a:r>
          </a:p>
        </p:txBody>
      </p:sp>
    </p:spTree>
    <p:extLst>
      <p:ext uri="{BB962C8B-B14F-4D97-AF65-F5344CB8AC3E}">
        <p14:creationId xmlns:p14="http://schemas.microsoft.com/office/powerpoint/2010/main" val="22536054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6311245" cy="1143000"/>
          </a:xfrm>
        </p:spPr>
        <p:txBody>
          <a:bodyPr>
            <a:normAutofit fontScale="90000"/>
          </a:bodyPr>
          <a:lstStyle/>
          <a:p>
            <a:pPr algn="ctr">
              <a:defRPr/>
            </a:pPr>
            <a:r>
              <a:rPr lang="en-US" dirty="0"/>
              <a:t>Employee Rights &amp; </a:t>
            </a:r>
            <a:r>
              <a:rPr lang="en-US" dirty="0" smtClean="0"/>
              <a:t>Responsibilities Continued:</a:t>
            </a:r>
            <a:endParaRPr lang="en-US" dirty="0">
              <a:solidFill>
                <a:schemeClr val="accent1">
                  <a:satMod val="150000"/>
                </a:schemeClr>
              </a:solidFill>
            </a:endParaRPr>
          </a:p>
        </p:txBody>
      </p:sp>
      <p:sp>
        <p:nvSpPr>
          <p:cNvPr id="45058" name="Content Placeholder 1"/>
          <p:cNvSpPr>
            <a:spLocks noGrp="1"/>
          </p:cNvSpPr>
          <p:nvPr>
            <p:ph idx="1"/>
          </p:nvPr>
        </p:nvSpPr>
        <p:spPr>
          <a:xfrm>
            <a:off x="457200" y="2057400"/>
            <a:ext cx="6518635" cy="4389120"/>
          </a:xfrm>
        </p:spPr>
        <p:txBody>
          <a:bodyPr>
            <a:normAutofit/>
          </a:bodyPr>
          <a:lstStyle/>
          <a:p>
            <a:r>
              <a:rPr lang="en-US" dirty="0"/>
              <a:t>File a complaint with OSHA if they have </a:t>
            </a:r>
            <a:r>
              <a:rPr lang="en-US" dirty="0" smtClean="0"/>
              <a:t>been retaliated </a:t>
            </a:r>
            <a:r>
              <a:rPr lang="en-US" dirty="0"/>
              <a:t>or discriminated against by </a:t>
            </a:r>
            <a:r>
              <a:rPr lang="en-US" dirty="0" smtClean="0"/>
              <a:t>their employer </a:t>
            </a:r>
            <a:r>
              <a:rPr lang="en-US" dirty="0"/>
              <a:t>as the result of requesting an </a:t>
            </a:r>
            <a:r>
              <a:rPr lang="en-US" dirty="0" smtClean="0"/>
              <a:t>inspection or </a:t>
            </a:r>
            <a:r>
              <a:rPr lang="en-US" dirty="0"/>
              <a:t>using any of their other rights under the OSH Act</a:t>
            </a:r>
            <a:r>
              <a:rPr lang="en-US" dirty="0" smtClean="0"/>
              <a:t>. </a:t>
            </a:r>
          </a:p>
          <a:p>
            <a:r>
              <a:rPr lang="en-US" dirty="0"/>
              <a:t>File a complaint if punished or </a:t>
            </a:r>
            <a:r>
              <a:rPr lang="en-US" dirty="0" smtClean="0"/>
              <a:t>discriminated against </a:t>
            </a:r>
            <a:r>
              <a:rPr lang="en-US" dirty="0"/>
              <a:t>for acting as a “whistleblower” under </a:t>
            </a:r>
            <a:r>
              <a:rPr lang="en-US" dirty="0" smtClean="0"/>
              <a:t>the additional </a:t>
            </a:r>
            <a:r>
              <a:rPr lang="en-US" dirty="0"/>
              <a:t>20 federal statutes for which OSHA </a:t>
            </a:r>
            <a:r>
              <a:rPr lang="en-US" dirty="0" smtClean="0"/>
              <a:t>has jurisdiction</a:t>
            </a:r>
            <a:r>
              <a:rPr lang="en-US" dirty="0"/>
              <a:t>.</a:t>
            </a:r>
            <a:endParaRPr lang="en-US" b="1" i="1" dirty="0" smtClean="0"/>
          </a:p>
        </p:txBody>
      </p:sp>
    </p:spTree>
    <p:extLst>
      <p:ext uri="{BB962C8B-B14F-4D97-AF65-F5344CB8AC3E}">
        <p14:creationId xmlns:p14="http://schemas.microsoft.com/office/powerpoint/2010/main" val="11033054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Whistleblower Protection</a:t>
            </a:r>
            <a:endParaRPr lang="en-US" dirty="0"/>
          </a:p>
        </p:txBody>
      </p:sp>
      <p:sp>
        <p:nvSpPr>
          <p:cNvPr id="3" name="Content Placeholder 2"/>
          <p:cNvSpPr>
            <a:spLocks noGrp="1"/>
          </p:cNvSpPr>
          <p:nvPr>
            <p:ph idx="1"/>
          </p:nvPr>
        </p:nvSpPr>
        <p:spPr/>
        <p:txBody>
          <a:bodyPr>
            <a:normAutofit/>
          </a:bodyPr>
          <a:lstStyle/>
          <a:p>
            <a:r>
              <a:rPr lang="en-US" dirty="0"/>
              <a:t>OSHA's Whistleblower Protection Program </a:t>
            </a:r>
            <a:r>
              <a:rPr lang="en-US" b="1" u="sng" dirty="0"/>
              <a:t>enforces</a:t>
            </a:r>
            <a:r>
              <a:rPr lang="en-US" dirty="0"/>
              <a:t> the whistleblower provisions of more than twenty whistleblower statutes protecting employees who report violations of various workplace safety, airline, commercial motor carrier, consumer product, environmental, financial reform, food safety, health insurance reform, motor vehicle safety, nuclear, pipeline, public transportation agency, railroad, maritime, and securities laws. Rights afforded by these whistleblower acts include, but are not limited to, worker participation in safety and health activities, reporting a work related injury, illness or fatality, or reporting a violation of the statutes.</a:t>
            </a:r>
          </a:p>
        </p:txBody>
      </p:sp>
    </p:spTree>
    <p:extLst>
      <p:ext uri="{BB962C8B-B14F-4D97-AF65-F5344CB8AC3E}">
        <p14:creationId xmlns:p14="http://schemas.microsoft.com/office/powerpoint/2010/main" val="32770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701707"/>
            <a:ext cx="6447501" cy="881996"/>
          </a:xfrm>
        </p:spPr>
        <p:txBody>
          <a:bodyPr>
            <a:normAutofit/>
          </a:bodyPr>
          <a:lstStyle/>
          <a:p>
            <a:r>
              <a:rPr lang="en-US" dirty="0" smtClean="0">
                <a:solidFill>
                  <a:schemeClr val="accent2">
                    <a:lumMod val="75000"/>
                  </a:schemeClr>
                </a:solidFill>
              </a:rPr>
              <a:t>What is Carbon Monoxide</a:t>
            </a:r>
            <a:r>
              <a:rPr lang="en-US" dirty="0">
                <a:solidFill>
                  <a:schemeClr val="accent2">
                    <a:lumMod val="75000"/>
                  </a:schemeClr>
                </a:solidFill>
              </a:rPr>
              <a:t>?</a:t>
            </a:r>
          </a:p>
        </p:txBody>
      </p:sp>
      <p:sp>
        <p:nvSpPr>
          <p:cNvPr id="3" name="Content Placeholder 2"/>
          <p:cNvSpPr>
            <a:spLocks noGrp="1"/>
          </p:cNvSpPr>
          <p:nvPr>
            <p:ph idx="1"/>
          </p:nvPr>
        </p:nvSpPr>
        <p:spPr>
          <a:xfrm>
            <a:off x="508001" y="1894442"/>
            <a:ext cx="6686176" cy="4166993"/>
          </a:xfrm>
        </p:spPr>
        <p:txBody>
          <a:bodyPr>
            <a:noAutofit/>
          </a:bodyPr>
          <a:lstStyle/>
          <a:p>
            <a:r>
              <a:rPr lang="en-US" dirty="0">
                <a:solidFill>
                  <a:schemeClr val="tx1"/>
                </a:solidFill>
              </a:rPr>
              <a:t>Carbon Monoxide (CO) = a chemical compound comprising of one carbon and one oxygen molecule</a:t>
            </a:r>
            <a:r>
              <a:rPr lang="en-US" dirty="0" smtClean="0">
                <a:solidFill>
                  <a:schemeClr val="tx1"/>
                </a:solidFill>
              </a:rPr>
              <a:t>.</a:t>
            </a:r>
            <a:endParaRPr lang="en-US" dirty="0">
              <a:solidFill>
                <a:schemeClr val="tx1"/>
              </a:solidFill>
            </a:endParaRPr>
          </a:p>
        </p:txBody>
      </p:sp>
      <p:graphicFrame>
        <p:nvGraphicFramePr>
          <p:cNvPr id="4" name="Content Placeholder 3" title="Diagram - Carbon + Oxygen  = Carbon Monoxide"/>
          <p:cNvGraphicFramePr>
            <a:graphicFrameLocks/>
          </p:cNvGraphicFramePr>
          <p:nvPr>
            <p:extLst>
              <p:ext uri="{D42A27DB-BD31-4B8C-83A1-F6EECF244321}">
                <p14:modId xmlns:p14="http://schemas.microsoft.com/office/powerpoint/2010/main" val="2722743602"/>
              </p:ext>
            </p:extLst>
          </p:nvPr>
        </p:nvGraphicFramePr>
        <p:xfrm>
          <a:off x="1085655" y="2928193"/>
          <a:ext cx="6447234" cy="3221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10964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64" y="363717"/>
            <a:ext cx="7093670" cy="856488"/>
          </a:xfrm>
        </p:spPr>
        <p:txBody>
          <a:bodyPr>
            <a:normAutofit/>
          </a:bodyPr>
          <a:lstStyle/>
          <a:p>
            <a:pPr algn="ctr"/>
            <a:r>
              <a:rPr lang="en-US" sz="4400" dirty="0" smtClean="0"/>
              <a:t> Whistleblower </a:t>
            </a:r>
            <a:r>
              <a:rPr lang="en-US" sz="4400" dirty="0" smtClean="0"/>
              <a:t>Protection</a:t>
            </a:r>
            <a:endParaRPr lang="en-US" sz="4400" dirty="0"/>
          </a:p>
        </p:txBody>
      </p:sp>
      <p:sp>
        <p:nvSpPr>
          <p:cNvPr id="3" name="Content Placeholder 2"/>
          <p:cNvSpPr>
            <a:spLocks noGrp="1"/>
          </p:cNvSpPr>
          <p:nvPr>
            <p:ph idx="1"/>
          </p:nvPr>
        </p:nvSpPr>
        <p:spPr>
          <a:xfrm>
            <a:off x="712509" y="1389888"/>
            <a:ext cx="6461289" cy="5037841"/>
          </a:xfrm>
        </p:spPr>
        <p:txBody>
          <a:bodyPr>
            <a:normAutofit/>
          </a:bodyPr>
          <a:lstStyle/>
          <a:p>
            <a:pPr marL="0" indent="0">
              <a:buNone/>
            </a:pPr>
            <a:r>
              <a:rPr lang="en-US" b="1" u="sng" dirty="0" smtClean="0"/>
              <a:t>Whistleblower </a:t>
            </a:r>
            <a:r>
              <a:rPr lang="en-US" b="1" u="sng" dirty="0"/>
              <a:t>Protection Advisory Committee (WPAC) </a:t>
            </a:r>
            <a:r>
              <a:rPr lang="en-US" dirty="0"/>
              <a:t>was established to advise, consult with, and make recommendations to the Secretary of Labor and the Assistant Secretary of Labor for Occupational Safety and Health on ways to improve the fairness, efficiency, effectiveness, and transparency of OSHA's administration of whistleblower protections. In particular, the committee advises OSHA on the development and implementation of improved customer service models, enhancements in the investigative and enforcement process, training, and regulations governing OSHA investigations. In addition, WPAC advises OSHA in cooperative activities with other federal agencies that are responsible for areas covered by the whistleblower protection statutes enforced by OSHA</a:t>
            </a:r>
            <a:r>
              <a:rPr lang="en-US" dirty="0" smtClean="0"/>
              <a:t>.</a:t>
            </a:r>
            <a:endParaRPr lang="en-US" dirty="0"/>
          </a:p>
        </p:txBody>
      </p:sp>
    </p:spTree>
    <p:extLst>
      <p:ext uri="{BB962C8B-B14F-4D97-AF65-F5344CB8AC3E}">
        <p14:creationId xmlns:p14="http://schemas.microsoft.com/office/powerpoint/2010/main" val="20675581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Whistleblower </a:t>
            </a:r>
            <a:r>
              <a:rPr lang="en-US" dirty="0" smtClean="0"/>
              <a:t>Protection </a:t>
            </a:r>
            <a:endParaRPr lang="en-US" dirty="0"/>
          </a:p>
        </p:txBody>
      </p:sp>
      <p:pic>
        <p:nvPicPr>
          <p:cNvPr id="8" name="Picture 7" title="Photo - the Whistleblower Protection Web page screenshot"/>
          <p:cNvPicPr>
            <a:picLocks noChangeAspect="1"/>
          </p:cNvPicPr>
          <p:nvPr/>
        </p:nvPicPr>
        <p:blipFill>
          <a:blip r:embed="rId3"/>
          <a:stretch>
            <a:fillRect/>
          </a:stretch>
        </p:blipFill>
        <p:spPr>
          <a:xfrm>
            <a:off x="719009" y="2029803"/>
            <a:ext cx="7619290" cy="4124304"/>
          </a:xfrm>
          <a:prstGeom prst="rect">
            <a:avLst/>
          </a:prstGeom>
        </p:spPr>
      </p:pic>
    </p:spTree>
    <p:extLst>
      <p:ext uri="{BB962C8B-B14F-4D97-AF65-F5344CB8AC3E}">
        <p14:creationId xmlns:p14="http://schemas.microsoft.com/office/powerpoint/2010/main" val="19292241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defRPr/>
            </a:pPr>
            <a:r>
              <a:rPr lang="en-US" dirty="0"/>
              <a:t>Employee Rights </a:t>
            </a:r>
            <a:r>
              <a:rPr lang="en-US" dirty="0" smtClean="0"/>
              <a:t>&amp;  </a:t>
            </a:r>
            <a:r>
              <a:rPr lang="en-US" dirty="0"/>
              <a:t>Responsibilities</a:t>
            </a:r>
            <a:endParaRPr lang="en-US" dirty="0">
              <a:solidFill>
                <a:schemeClr val="accent1">
                  <a:satMod val="150000"/>
                </a:schemeClr>
              </a:solidFill>
            </a:endParaRPr>
          </a:p>
        </p:txBody>
      </p:sp>
      <p:sp>
        <p:nvSpPr>
          <p:cNvPr id="35842" name="Content Placeholder 1"/>
          <p:cNvSpPr>
            <a:spLocks noGrp="1"/>
          </p:cNvSpPr>
          <p:nvPr>
            <p:ph idx="1"/>
          </p:nvPr>
        </p:nvSpPr>
        <p:spPr>
          <a:xfrm>
            <a:off x="457200" y="2209800"/>
            <a:ext cx="6792012" cy="4343400"/>
          </a:xfrm>
        </p:spPr>
        <p:txBody>
          <a:bodyPr rtlCol="0">
            <a:normAutofit/>
          </a:bodyPr>
          <a:lstStyle/>
          <a:p>
            <a:pPr marL="0" indent="0">
              <a:lnSpc>
                <a:spcPct val="150000"/>
              </a:lnSpc>
              <a:buNone/>
            </a:pPr>
            <a:r>
              <a:rPr lang="en-US" dirty="0" smtClean="0"/>
              <a:t>Workers Rights: </a:t>
            </a:r>
            <a:r>
              <a:rPr lang="en-US" dirty="0" smtClean="0">
                <a:hlinkClick r:id="rId3"/>
              </a:rPr>
              <a:t>OSHA Publication 3021</a:t>
            </a:r>
            <a:r>
              <a:rPr lang="en-US" dirty="0" smtClean="0"/>
              <a:t> </a:t>
            </a:r>
            <a:endParaRPr lang="en-US" dirty="0"/>
          </a:p>
          <a:p>
            <a:pPr marL="804672" lvl="1">
              <a:lnSpc>
                <a:spcPct val="150000"/>
              </a:lnSpc>
              <a:spcBef>
                <a:spcPts val="0"/>
              </a:spcBef>
              <a:defRPr/>
            </a:pPr>
            <a:r>
              <a:rPr lang="en-US" dirty="0" smtClean="0"/>
              <a:t>Compliance Assistance Specialists in the area offices </a:t>
            </a:r>
          </a:p>
          <a:p>
            <a:pPr marL="804672" lvl="1">
              <a:lnSpc>
                <a:spcPct val="150000"/>
              </a:lnSpc>
              <a:spcBef>
                <a:spcPts val="0"/>
              </a:spcBef>
              <a:defRPr/>
            </a:pPr>
            <a:r>
              <a:rPr lang="en-US" dirty="0" smtClean="0"/>
              <a:t>National Institute for Occupational Safety and Health (NIOSH) – OSHA’s sister agency</a:t>
            </a:r>
          </a:p>
          <a:p>
            <a:pPr marL="804672" lvl="1">
              <a:lnSpc>
                <a:spcPct val="150000"/>
              </a:lnSpc>
              <a:spcBef>
                <a:spcPts val="0"/>
              </a:spcBef>
              <a:defRPr/>
            </a:pPr>
            <a:r>
              <a:rPr lang="en-US" dirty="0" smtClean="0"/>
              <a:t>OSHA Training Institute Education Centers</a:t>
            </a:r>
          </a:p>
          <a:p>
            <a:pPr marL="804672" lvl="1">
              <a:lnSpc>
                <a:spcPct val="150000"/>
              </a:lnSpc>
              <a:spcBef>
                <a:spcPts val="0"/>
              </a:spcBef>
              <a:defRPr/>
            </a:pPr>
            <a:r>
              <a:rPr lang="en-US" dirty="0" smtClean="0"/>
              <a:t>Doctors, nurses, other health care providers</a:t>
            </a:r>
          </a:p>
          <a:p>
            <a:pPr marL="804672" lvl="1">
              <a:lnSpc>
                <a:spcPct val="150000"/>
              </a:lnSpc>
              <a:spcBef>
                <a:spcPts val="0"/>
              </a:spcBef>
              <a:defRPr/>
            </a:pPr>
            <a:r>
              <a:rPr lang="en-US" dirty="0" smtClean="0"/>
              <a:t>Other local, community-based resources</a:t>
            </a:r>
          </a:p>
          <a:p>
            <a:pPr marL="438912" indent="-320040" eaLnBrk="1" fontAlgn="auto" hangingPunct="1">
              <a:spcBef>
                <a:spcPts val="0"/>
              </a:spcBef>
              <a:spcAft>
                <a:spcPts val="0"/>
              </a:spcAft>
              <a:buFont typeface="Wingdings 2"/>
              <a:buChar char=""/>
              <a:defRPr/>
            </a:pPr>
            <a:endParaRPr lang="en-US" dirty="0" smtClean="0"/>
          </a:p>
        </p:txBody>
      </p:sp>
    </p:spTree>
    <p:extLst>
      <p:ext uri="{BB962C8B-B14F-4D97-AF65-F5344CB8AC3E}">
        <p14:creationId xmlns:p14="http://schemas.microsoft.com/office/powerpoint/2010/main" val="38765753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 safety is not a gadget but a state of mind. </a:t>
            </a:r>
            <a:br>
              <a:rPr lang="en-US" dirty="0"/>
            </a:br>
            <a:endParaRPr lang="en-US" dirty="0"/>
          </a:p>
        </p:txBody>
      </p:sp>
      <p:sp>
        <p:nvSpPr>
          <p:cNvPr id="6" name="Text Placeholder 5"/>
          <p:cNvSpPr>
            <a:spLocks noGrp="1"/>
          </p:cNvSpPr>
          <p:nvPr>
            <p:ph type="body" sz="quarter" idx="13"/>
          </p:nvPr>
        </p:nvSpPr>
        <p:spPr>
          <a:xfrm>
            <a:off x="2337847" y="2944044"/>
            <a:ext cx="4155510" cy="496740"/>
          </a:xfrm>
        </p:spPr>
        <p:txBody>
          <a:bodyPr/>
          <a:lstStyle/>
          <a:p>
            <a:r>
              <a:rPr lang="en-US" sz="2000" dirty="0"/>
              <a:t>~Eleanor </a:t>
            </a:r>
            <a:r>
              <a:rPr lang="en-US" sz="2000" dirty="0" err="1"/>
              <a:t>Everet</a:t>
            </a:r>
            <a:endParaRPr lang="en-US" sz="2000" dirty="0"/>
          </a:p>
        </p:txBody>
      </p:sp>
      <p:sp>
        <p:nvSpPr>
          <p:cNvPr id="5" name="Text Placeholder 4"/>
          <p:cNvSpPr>
            <a:spLocks noGrp="1"/>
          </p:cNvSpPr>
          <p:nvPr>
            <p:ph type="body" idx="1"/>
          </p:nvPr>
        </p:nvSpPr>
        <p:spPr/>
        <p:txBody>
          <a:bodyPr>
            <a:normAutofit/>
          </a:bodyPr>
          <a:lstStyle/>
          <a:p>
            <a:r>
              <a:rPr lang="en-US" sz="3200" dirty="0" smtClean="0"/>
              <a:t>Thank you</a:t>
            </a:r>
            <a:endParaRPr lang="en-US" sz="3200" dirty="0"/>
          </a:p>
        </p:txBody>
      </p:sp>
    </p:spTree>
    <p:extLst>
      <p:ext uri="{BB962C8B-B14F-4D97-AF65-F5344CB8AC3E}">
        <p14:creationId xmlns:p14="http://schemas.microsoft.com/office/powerpoint/2010/main" val="1758393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701707"/>
            <a:ext cx="6447501" cy="881996"/>
          </a:xfrm>
        </p:spPr>
        <p:txBody>
          <a:bodyPr>
            <a:normAutofit/>
          </a:bodyPr>
          <a:lstStyle/>
          <a:p>
            <a:r>
              <a:rPr lang="en-US" dirty="0" smtClean="0">
                <a:solidFill>
                  <a:schemeClr val="accent2">
                    <a:lumMod val="75000"/>
                  </a:schemeClr>
                </a:solidFill>
              </a:rPr>
              <a:t> What </a:t>
            </a:r>
            <a:r>
              <a:rPr lang="en-US" dirty="0" smtClean="0">
                <a:solidFill>
                  <a:schemeClr val="accent2">
                    <a:lumMod val="75000"/>
                  </a:schemeClr>
                </a:solidFill>
              </a:rPr>
              <a:t>is Carbon Monoxide</a:t>
            </a:r>
            <a:r>
              <a:rPr lang="en-US" dirty="0">
                <a:solidFill>
                  <a:schemeClr val="accent2">
                    <a:lumMod val="75000"/>
                  </a:schemeClr>
                </a:solidFill>
              </a:rPr>
              <a:t>?</a:t>
            </a:r>
          </a:p>
        </p:txBody>
      </p:sp>
      <p:sp>
        <p:nvSpPr>
          <p:cNvPr id="3" name="Content Placeholder 2"/>
          <p:cNvSpPr>
            <a:spLocks noGrp="1"/>
          </p:cNvSpPr>
          <p:nvPr>
            <p:ph idx="1"/>
          </p:nvPr>
        </p:nvSpPr>
        <p:spPr>
          <a:xfrm>
            <a:off x="508001" y="1894442"/>
            <a:ext cx="6686176" cy="4166993"/>
          </a:xfrm>
        </p:spPr>
        <p:txBody>
          <a:bodyPr>
            <a:noAutofit/>
          </a:bodyPr>
          <a:lstStyle/>
          <a:p>
            <a:r>
              <a:rPr lang="en-US" dirty="0" smtClean="0">
                <a:solidFill>
                  <a:schemeClr val="tx1"/>
                </a:solidFill>
              </a:rPr>
              <a:t>Carbon </a:t>
            </a:r>
            <a:r>
              <a:rPr lang="en-US" dirty="0">
                <a:solidFill>
                  <a:schemeClr val="tx1"/>
                </a:solidFill>
              </a:rPr>
              <a:t>Monoxide (CO)</a:t>
            </a:r>
            <a:endParaRPr lang="en-US" sz="1500" dirty="0">
              <a:solidFill>
                <a:schemeClr val="tx1"/>
              </a:solidFill>
            </a:endParaRPr>
          </a:p>
          <a:p>
            <a:pPr lvl="1"/>
            <a:r>
              <a:rPr lang="en-US" dirty="0" smtClean="0">
                <a:solidFill>
                  <a:schemeClr val="tx1"/>
                </a:solidFill>
              </a:rPr>
              <a:t>Is </a:t>
            </a:r>
            <a:r>
              <a:rPr lang="en-US" u="sng" dirty="0" smtClean="0">
                <a:solidFill>
                  <a:schemeClr val="tx1"/>
                </a:solidFill>
              </a:rPr>
              <a:t>Invisible</a:t>
            </a:r>
          </a:p>
          <a:p>
            <a:pPr lvl="1"/>
            <a:r>
              <a:rPr lang="en-US" dirty="0" smtClean="0">
                <a:solidFill>
                  <a:schemeClr val="tx1"/>
                </a:solidFill>
              </a:rPr>
              <a:t>Is </a:t>
            </a:r>
            <a:r>
              <a:rPr lang="en-US" u="sng" dirty="0" smtClean="0">
                <a:solidFill>
                  <a:schemeClr val="tx1"/>
                </a:solidFill>
              </a:rPr>
              <a:t>Colorless</a:t>
            </a:r>
          </a:p>
          <a:p>
            <a:pPr lvl="1"/>
            <a:r>
              <a:rPr lang="en-US" dirty="0" smtClean="0">
                <a:solidFill>
                  <a:schemeClr val="tx1"/>
                </a:solidFill>
              </a:rPr>
              <a:t>Is </a:t>
            </a:r>
            <a:r>
              <a:rPr lang="en-US" u="sng" dirty="0" smtClean="0">
                <a:solidFill>
                  <a:schemeClr val="tx1"/>
                </a:solidFill>
              </a:rPr>
              <a:t>Odorless</a:t>
            </a:r>
          </a:p>
          <a:p>
            <a:pPr lvl="1"/>
            <a:r>
              <a:rPr lang="en-US" dirty="0" smtClean="0">
                <a:solidFill>
                  <a:schemeClr val="tx1"/>
                </a:solidFill>
              </a:rPr>
              <a:t>Is </a:t>
            </a:r>
            <a:r>
              <a:rPr lang="en-US" u="sng" dirty="0" smtClean="0">
                <a:solidFill>
                  <a:schemeClr val="tx1"/>
                </a:solidFill>
              </a:rPr>
              <a:t>Tasteless</a:t>
            </a:r>
            <a:endParaRPr lang="en-US" sz="1650" u="sng" dirty="0">
              <a:solidFill>
                <a:schemeClr val="tx1"/>
              </a:solidFill>
            </a:endParaRPr>
          </a:p>
          <a:p>
            <a:r>
              <a:rPr lang="en-US" sz="1800" dirty="0">
                <a:solidFill>
                  <a:schemeClr val="tx1"/>
                </a:solidFill>
              </a:rPr>
              <a:t>Because it has no warning properties, it </a:t>
            </a:r>
            <a:r>
              <a:rPr lang="en-US" sz="1800" i="1" dirty="0">
                <a:solidFill>
                  <a:schemeClr val="tx1"/>
                </a:solidFill>
              </a:rPr>
              <a:t>appears</a:t>
            </a:r>
            <a:r>
              <a:rPr lang="en-US" sz="1800" dirty="0">
                <a:solidFill>
                  <a:schemeClr val="tx1"/>
                </a:solidFill>
              </a:rPr>
              <a:t> nonexistent.</a:t>
            </a:r>
          </a:p>
          <a:p>
            <a:r>
              <a:rPr lang="en-US" sz="1800" dirty="0">
                <a:solidFill>
                  <a:schemeClr val="tx1"/>
                </a:solidFill>
              </a:rPr>
              <a:t>In the absence of identifiable warning properties, its </a:t>
            </a:r>
            <a:r>
              <a:rPr lang="en-US" sz="1800" b="1" u="sng" dirty="0">
                <a:solidFill>
                  <a:schemeClr val="tx1"/>
                </a:solidFill>
              </a:rPr>
              <a:t>absolutely undetectable and impossible</a:t>
            </a:r>
            <a:r>
              <a:rPr lang="en-US" sz="1800" b="1" dirty="0">
                <a:solidFill>
                  <a:schemeClr val="tx1"/>
                </a:solidFill>
              </a:rPr>
              <a:t> </a:t>
            </a:r>
            <a:r>
              <a:rPr lang="en-US" sz="1800" dirty="0">
                <a:solidFill>
                  <a:schemeClr val="tx1"/>
                </a:solidFill>
              </a:rPr>
              <a:t>for humans senses to be aware of it’s presences.</a:t>
            </a:r>
          </a:p>
        </p:txBody>
      </p:sp>
    </p:spTree>
    <p:extLst>
      <p:ext uri="{BB962C8B-B14F-4D97-AF65-F5344CB8AC3E}">
        <p14:creationId xmlns:p14="http://schemas.microsoft.com/office/powerpoint/2010/main" val="3993740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15150</TotalTime>
  <Words>5917</Words>
  <Application>Microsoft Office PowerPoint</Application>
  <PresentationFormat>On-screen Show (4:3)</PresentationFormat>
  <Paragraphs>713</Paragraphs>
  <Slides>83</Slides>
  <Notes>63</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Facet</vt:lpstr>
      <vt:lpstr>Dangers of Carbon Monoxide (CO) and Inhalation Hazards </vt:lpstr>
      <vt:lpstr>Objectives</vt:lpstr>
      <vt:lpstr> Objectives</vt:lpstr>
      <vt:lpstr>Objectives </vt:lpstr>
      <vt:lpstr>The dangers of CO and other inhalation hazards in construction.</vt:lpstr>
      <vt:lpstr>Carbon Monoxide</vt:lpstr>
      <vt:lpstr>Identify sources of CO and inhalation hazards in construction.</vt:lpstr>
      <vt:lpstr>What is Carbon Monoxide?</vt:lpstr>
      <vt:lpstr> What is Carbon Monoxide?</vt:lpstr>
      <vt:lpstr>What is Carbon Monoxide? </vt:lpstr>
      <vt:lpstr>Discuss the statistics of CO poisonings as they relate to construction.</vt:lpstr>
      <vt:lpstr>Discuss and Illustrate Respiratory System Anatomy.</vt:lpstr>
      <vt:lpstr>Discuss and Illustrate  Respiratory System Anatomy.</vt:lpstr>
      <vt:lpstr>Describe the effects of CO on the blood.</vt:lpstr>
      <vt:lpstr>Describe the effects of CO on the bloods hemoglobin.</vt:lpstr>
      <vt:lpstr>Describe the effects of CO on the bloods hemoglobin. </vt:lpstr>
      <vt:lpstr>Describe the effects of CO on  the bloods hemoglobin.</vt:lpstr>
      <vt:lpstr>List the effects of CO on the organ systems of the human body.</vt:lpstr>
      <vt:lpstr>Internal combustion engines in construction. </vt:lpstr>
      <vt:lpstr>Exposure limits as defined under the PEL and PPM. </vt:lpstr>
      <vt:lpstr>Define the exposure limits as defined under the PEL and PPM. </vt:lpstr>
      <vt:lpstr>Outline the importance of monitoring for CO levels in work spaces.</vt:lpstr>
      <vt:lpstr>Discuss available methods for monitoring CO levels.</vt:lpstr>
      <vt:lpstr>Discuss available methods for  monitoring CO levels.</vt:lpstr>
      <vt:lpstr>Advantages of a portable CO detector.</vt:lpstr>
      <vt:lpstr>Signs and Symptoms of CO poisoning.</vt:lpstr>
      <vt:lpstr>Signs and Symptoms of CO poisoning. </vt:lpstr>
      <vt:lpstr> Signs and Symptoms of CO poisoning.</vt:lpstr>
      <vt:lpstr>List the Signs and Symptoms of CO poisoning.</vt:lpstr>
      <vt:lpstr>Outline the approach and treatment of CO poisoning.</vt:lpstr>
      <vt:lpstr>Outline the approach and  treatment of CO poisoning.</vt:lpstr>
      <vt:lpstr>Differentiate the difference between Acute and Chronic CO poisoning.</vt:lpstr>
      <vt:lpstr>State the effects of long term effects of CO poisoning.</vt:lpstr>
      <vt:lpstr>Neurological long term effects of CO poisoning.</vt:lpstr>
      <vt:lpstr>Cardiovascular effects of long term effects of CO poisoning.</vt:lpstr>
      <vt:lpstr>How can employers and employees prevent CO poisoning.</vt:lpstr>
      <vt:lpstr>How can employers and  employees prevent CO poisoning.</vt:lpstr>
      <vt:lpstr>How can employers and employees prevent CO poisoning. </vt:lpstr>
      <vt:lpstr>Recap, Summary, Questions</vt:lpstr>
      <vt:lpstr>Diesel Exhaust (DE) and Diesel Particulate Matter(DPM)</vt:lpstr>
      <vt:lpstr>Diesel Exhaust/Diesel Particulate Matter (DE/DPM)</vt:lpstr>
      <vt:lpstr>Define Diesel Exhaust/Diesel Particulate Matter (DPM)</vt:lpstr>
      <vt:lpstr>How are workers exposed to DE/DPM?</vt:lpstr>
      <vt:lpstr>Who can be exposed to DE/DPM?</vt:lpstr>
      <vt:lpstr>What are the health effects of DE/DPM?</vt:lpstr>
      <vt:lpstr>What are the health effects of DE/DPM? </vt:lpstr>
      <vt:lpstr>What are the health effects  of DE/DPM?</vt:lpstr>
      <vt:lpstr>How big is a Micron?</vt:lpstr>
      <vt:lpstr>How can exposures to DE/DPM be controlled?</vt:lpstr>
      <vt:lpstr>Engineering Controls</vt:lpstr>
      <vt:lpstr>Administrative Controls</vt:lpstr>
      <vt:lpstr>What standards are in place to protect workers and miners from exposures to DE/DPM?</vt:lpstr>
      <vt:lpstr>General Industry, Agriculture, Construction, and Maritime Operations.</vt:lpstr>
      <vt:lpstr>Recap, Summary, Questions </vt:lpstr>
      <vt:lpstr>Crystalline Silica</vt:lpstr>
      <vt:lpstr>OSHA’s New Ruling for Silica</vt:lpstr>
      <vt:lpstr>What is Crystalline Silica?</vt:lpstr>
      <vt:lpstr> What is Crystalline Silica?</vt:lpstr>
      <vt:lpstr>What are the hazards of crystalline silica?</vt:lpstr>
      <vt:lpstr>Define what crystalline silica is and how it evolves into silicosis.</vt:lpstr>
      <vt:lpstr>2013 “Deadly Dust” Silica https://www.osha.gov/silica/index.html</vt:lpstr>
      <vt:lpstr>There is no cure for silicosis.</vt:lpstr>
      <vt:lpstr>Discuss the inhalation hazards associated with crystalline silica.</vt:lpstr>
      <vt:lpstr>Identify the signs and symptoms associated with silica exposures.</vt:lpstr>
      <vt:lpstr>Silicosis is classified into three types: chronic /classic, accelerated, and acute.</vt:lpstr>
      <vt:lpstr>Silicosis is classified into three types:  chronic /classic, accelerated, and acute.</vt:lpstr>
      <vt:lpstr>Silicosis is classified into three types:   chronic /classic, accelerated, and acute.</vt:lpstr>
      <vt:lpstr>Where are construction workers exposed to crystalline silica?</vt:lpstr>
      <vt:lpstr>What can employers/employees do to protect against exposures to crystalline silica?</vt:lpstr>
      <vt:lpstr>What can employers/employees  do to protect against exposures to crystalline silica?</vt:lpstr>
      <vt:lpstr> Recap, Summary, Questions</vt:lpstr>
      <vt:lpstr>Recap of CO and Inhalation Hazards.</vt:lpstr>
      <vt:lpstr>Let’s take another look at the Respiratory System and Anatomy </vt:lpstr>
      <vt:lpstr>Employee Rights and Responsibilities</vt:lpstr>
      <vt:lpstr>Employee Rights &amp; Responsibilities Occupational Safety and Health Act of 1970</vt:lpstr>
      <vt:lpstr>Employee Rights &amp; Responsibilities</vt:lpstr>
      <vt:lpstr>Employee Rights &amp; Responsibilities You have the right to:</vt:lpstr>
      <vt:lpstr>Employee Rights &amp; Responsibilities Continued:</vt:lpstr>
      <vt:lpstr>Whistleblower Protection</vt:lpstr>
      <vt:lpstr> Whistleblower Protection</vt:lpstr>
      <vt:lpstr>Whistleblower Protection </vt:lpstr>
      <vt:lpstr>Employee Rights &amp;  Responsibilities</vt:lpstr>
      <vt:lpstr>For safety is not a gadget but a state of mind.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Dangers of  Carbon Monoxide and Inhalation Hazards in construction</dc:title>
  <dc:creator>Jason Marrinan</dc:creator>
  <cp:lastModifiedBy>Robertson, Donna - OSHA</cp:lastModifiedBy>
  <cp:revision>232</cp:revision>
  <cp:lastPrinted>2015-11-18T17:10:05Z</cp:lastPrinted>
  <dcterms:created xsi:type="dcterms:W3CDTF">2015-11-02T15:15:52Z</dcterms:created>
  <dcterms:modified xsi:type="dcterms:W3CDTF">2018-06-11T18:23:53Z</dcterms:modified>
</cp:coreProperties>
</file>