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2" r:id="rId6"/>
    <p:sldMasterId id="2147483735" r:id="rId7"/>
  </p:sldMasterIdLst>
  <p:notesMasterIdLst>
    <p:notesMasterId r:id="rId127"/>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7081" autoAdjust="0"/>
  </p:normalViewPr>
  <p:slideViewPr>
    <p:cSldViewPr>
      <p:cViewPr>
        <p:scale>
          <a:sx n="60" d="100"/>
          <a:sy n="60" d="100"/>
        </p:scale>
        <p:origin x="-1596" y="-678"/>
      </p:cViewPr>
      <p:guideLst>
        <p:guide orient="horz" pos="2160"/>
        <p:guide pos="2880"/>
      </p:guideLst>
    </p:cSldViewPr>
  </p:slideViewPr>
  <p:notesTextViewPr>
    <p:cViewPr>
      <p:scale>
        <a:sx n="1" d="1"/>
        <a:sy n="1" d="1"/>
      </p:scale>
      <p:origin x="0" y="0"/>
    </p:cViewPr>
  </p:notesTextViewPr>
  <p:gridSpacing cx="75895" cy="75895"/>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3200" b="1">
                <a:solidFill>
                  <a:schemeClr val="accent3">
                    <a:lumMod val="75000"/>
                  </a:schemeClr>
                </a:solidFill>
                <a:latin typeface="Arial" panose="020B0604020202020204" pitchFamily="34" charset="0"/>
                <a:cs typeface="Arial" panose="020B0604020202020204" pitchFamily="34" charset="0"/>
              </a:defRPr>
            </a:pPr>
            <a:r>
              <a:rPr lang="en-US" dirty="0" smtClean="0"/>
              <a:t>Normal gases </a:t>
            </a:r>
            <a:r>
              <a:rPr lang="en-US" dirty="0"/>
              <a:t>in the </a:t>
            </a:r>
            <a:r>
              <a:rPr lang="en-US" dirty="0" smtClean="0"/>
              <a:t>air</a:t>
            </a:r>
            <a:endParaRPr lang="en-US" dirty="0"/>
          </a:p>
        </c:rich>
      </c:tx>
      <c:layout>
        <c:manualLayout>
          <c:xMode val="edge"/>
          <c:yMode val="edge"/>
          <c:x val="2.6607377202849645E-2"/>
          <c:y val="6.4350225452587659E-2"/>
        </c:manualLayout>
      </c:layout>
      <c:overlay val="0"/>
    </c:title>
    <c:autoTitleDeleted val="0"/>
    <c:view3D>
      <c:rotX val="30"/>
      <c:rotY val="210"/>
      <c:rAngAx val="0"/>
      <c:perspective val="0"/>
    </c:view3D>
    <c:floor>
      <c:thickness val="0"/>
    </c:floor>
    <c:sideWall>
      <c:thickness val="0"/>
    </c:sideWall>
    <c:backWall>
      <c:thickness val="0"/>
    </c:backWall>
    <c:plotArea>
      <c:layout>
        <c:manualLayout>
          <c:layoutTarget val="inner"/>
          <c:xMode val="edge"/>
          <c:yMode val="edge"/>
          <c:x val="0.20413316742485899"/>
          <c:y val="0.27967157951409921"/>
          <c:w val="0.5262930559605975"/>
          <c:h val="0.61692346695299449"/>
        </c:manualLayout>
      </c:layout>
      <c:pie3DChart>
        <c:varyColors val="1"/>
        <c:ser>
          <c:idx val="0"/>
          <c:order val="0"/>
          <c:tx>
            <c:strRef>
              <c:f>Sheet1!$B$1</c:f>
              <c:strCache>
                <c:ptCount val="1"/>
                <c:pt idx="0">
                  <c:v>Gases in the Air</c:v>
                </c:pt>
              </c:strCache>
            </c:strRef>
          </c:tx>
          <c:spPr>
            <a:ln>
              <a:noFill/>
            </a:ln>
          </c:spPr>
          <c:dLbls>
            <c:dLbl>
              <c:idx val="2"/>
              <c:layout>
                <c:manualLayout>
                  <c:x val="3.2674821897262896E-2"/>
                  <c:y val="-0.27772494784305807"/>
                </c:manualLayout>
              </c:layout>
              <c:showLegendKey val="0"/>
              <c:showVal val="1"/>
              <c:showCatName val="0"/>
              <c:showSerName val="0"/>
              <c:showPercent val="0"/>
              <c:showBubbleSize val="0"/>
            </c:dLbl>
            <c:txPr>
              <a:bodyPr/>
              <a:lstStyle/>
              <a:p>
                <a:pPr>
                  <a:defRPr sz="2000">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dLbls>
          <c:cat>
            <c:strRef>
              <c:f>Sheet1!$A$2:$A$4</c:f>
              <c:strCache>
                <c:ptCount val="3"/>
                <c:pt idx="0">
                  <c:v>Nitrogen</c:v>
                </c:pt>
                <c:pt idx="1">
                  <c:v>Oxygen</c:v>
                </c:pt>
                <c:pt idx="2">
                  <c:v>Other</c:v>
                </c:pt>
              </c:strCache>
            </c:strRef>
          </c:cat>
          <c:val>
            <c:numRef>
              <c:f>Sheet1!$B$2:$B$4</c:f>
              <c:numCache>
                <c:formatCode>0%</c:formatCode>
                <c:ptCount val="3"/>
                <c:pt idx="0">
                  <c:v>0.78</c:v>
                </c:pt>
                <c:pt idx="1">
                  <c:v>0.21</c:v>
                </c:pt>
                <c:pt idx="2">
                  <c:v>0.01</c:v>
                </c:pt>
              </c:numCache>
            </c:numRef>
          </c:val>
        </c:ser>
        <c:dLbls>
          <c:showLegendKey val="0"/>
          <c:showVal val="0"/>
          <c:showCatName val="0"/>
          <c:showSerName val="0"/>
          <c:showPercent val="0"/>
          <c:showBubbleSize val="0"/>
          <c:showLeaderLines val="0"/>
        </c:dLbls>
      </c:pie3DChart>
    </c:plotArea>
    <c:legend>
      <c:legendPos val="r"/>
      <c:layout>
        <c:manualLayout>
          <c:xMode val="edge"/>
          <c:yMode val="edge"/>
          <c:x val="0.73246953505811774"/>
          <c:y val="0.19245575072346727"/>
          <c:w val="0.21395903637045369"/>
          <c:h val="0.41720371492025038"/>
        </c:manualLayout>
      </c:layout>
      <c:overlay val="0"/>
      <c:txPr>
        <a:bodyPr/>
        <a:lstStyle/>
        <a:p>
          <a:pPr>
            <a:defRPr sz="2400">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869EA9-B8E1-4704-BC93-2EF54592FBC1}" type="doc">
      <dgm:prSet loTypeId="urn:microsoft.com/office/officeart/2005/8/layout/venn3" loCatId="relationship" qsTypeId="urn:microsoft.com/office/officeart/2005/8/quickstyle/simple1" qsCatId="simple" csTypeId="urn:microsoft.com/office/officeart/2005/8/colors/colorful5" csCatId="colorful" phldr="1"/>
      <dgm:spPr/>
    </dgm:pt>
    <dgm:pt modelId="{CBB40BF8-C5DA-42E6-9A23-4245A8E0D956}">
      <dgm:prSet phldrT="[Text]" custT="1"/>
      <dgm:spPr/>
      <dgm:t>
        <a:bodyPr/>
        <a:lstStyle/>
        <a:p>
          <a:r>
            <a:rPr lang="en-US" sz="2800" dirty="0" smtClean="0">
              <a:latin typeface="Franklin Gothic Medium Cond" panose="020B0606030402020204" pitchFamily="34" charset="0"/>
            </a:rPr>
            <a:t>1:1,400 General Industry</a:t>
          </a:r>
          <a:endParaRPr lang="en-US" sz="2800" dirty="0">
            <a:latin typeface="Franklin Gothic Medium Cond" panose="020B0606030402020204" pitchFamily="34" charset="0"/>
          </a:endParaRPr>
        </a:p>
      </dgm:t>
    </dgm:pt>
    <dgm:pt modelId="{CB889307-9A03-4AE0-909F-1869B2E1035D}" type="parTrans" cxnId="{76BBCD19-F277-482F-8BD6-722B31E85780}">
      <dgm:prSet/>
      <dgm:spPr/>
      <dgm:t>
        <a:bodyPr/>
        <a:lstStyle/>
        <a:p>
          <a:endParaRPr lang="en-US"/>
        </a:p>
      </dgm:t>
    </dgm:pt>
    <dgm:pt modelId="{3A22B414-07CD-4F54-B56F-6E1DA8CAD03A}" type="sibTrans" cxnId="{76BBCD19-F277-482F-8BD6-722B31E85780}">
      <dgm:prSet/>
      <dgm:spPr/>
      <dgm:t>
        <a:bodyPr/>
        <a:lstStyle/>
        <a:p>
          <a:endParaRPr lang="en-US"/>
        </a:p>
      </dgm:t>
    </dgm:pt>
    <dgm:pt modelId="{F3D0ECC3-3377-428E-A0FE-4A9BF89BD3DE}">
      <dgm:prSet phldrT="[Text]" custT="1"/>
      <dgm:spPr/>
      <dgm:t>
        <a:bodyPr/>
        <a:lstStyle/>
        <a:p>
          <a:r>
            <a:rPr lang="en-US" sz="2800" dirty="0" smtClean="0">
              <a:latin typeface="Franklin Gothic Medium Cond" panose="020B0606030402020204" pitchFamily="34" charset="0"/>
            </a:rPr>
            <a:t>1:10 </a:t>
          </a:r>
          <a:r>
            <a:rPr lang="en-US" sz="2800" smtClean="0">
              <a:latin typeface="Franklin Gothic Medium Cond" panose="020B0606030402020204" pitchFamily="34" charset="0"/>
            </a:rPr>
            <a:t>Confined Space</a:t>
          </a:r>
          <a:endParaRPr lang="en-US" sz="2800" dirty="0">
            <a:latin typeface="Franklin Gothic Medium Cond" panose="020B0606030402020204" pitchFamily="34" charset="0"/>
          </a:endParaRPr>
        </a:p>
      </dgm:t>
    </dgm:pt>
    <dgm:pt modelId="{60AB1336-D1DB-4142-ADC5-F0C23CBD242A}" type="parTrans" cxnId="{361EA596-E691-4F96-8725-D1AAC668AA6B}">
      <dgm:prSet/>
      <dgm:spPr/>
      <dgm:t>
        <a:bodyPr/>
        <a:lstStyle/>
        <a:p>
          <a:endParaRPr lang="en-US"/>
        </a:p>
      </dgm:t>
    </dgm:pt>
    <dgm:pt modelId="{F4078474-848D-4C69-A77F-E02C3E8DD806}" type="sibTrans" cxnId="{361EA596-E691-4F96-8725-D1AAC668AA6B}">
      <dgm:prSet/>
      <dgm:spPr/>
      <dgm:t>
        <a:bodyPr/>
        <a:lstStyle/>
        <a:p>
          <a:endParaRPr lang="en-US"/>
        </a:p>
      </dgm:t>
    </dgm:pt>
    <dgm:pt modelId="{046F2587-024D-4270-867D-E8A6CEFB699E}">
      <dgm:prSet phldrT="[Text]" custT="1"/>
      <dgm:spPr/>
      <dgm:t>
        <a:bodyPr/>
        <a:lstStyle/>
        <a:p>
          <a:r>
            <a:rPr lang="en-US" sz="2800" dirty="0" smtClean="0">
              <a:latin typeface="Franklin Gothic Medium Cond" panose="020B0606030402020204" pitchFamily="34" charset="0"/>
            </a:rPr>
            <a:t>90 annual deaths</a:t>
          </a:r>
          <a:endParaRPr lang="en-US" sz="2800" dirty="0">
            <a:latin typeface="Franklin Gothic Medium Cond" panose="020B0606030402020204" pitchFamily="34" charset="0"/>
          </a:endParaRPr>
        </a:p>
      </dgm:t>
    </dgm:pt>
    <dgm:pt modelId="{F6045B97-36C8-431E-B7E8-E84791C45F66}" type="parTrans" cxnId="{DDD56084-89D9-4078-A68B-ED8B726994BB}">
      <dgm:prSet/>
      <dgm:spPr/>
      <dgm:t>
        <a:bodyPr/>
        <a:lstStyle/>
        <a:p>
          <a:endParaRPr lang="en-US"/>
        </a:p>
      </dgm:t>
    </dgm:pt>
    <dgm:pt modelId="{E09801D7-4F32-4620-8281-31D6A3E69A91}" type="sibTrans" cxnId="{DDD56084-89D9-4078-A68B-ED8B726994BB}">
      <dgm:prSet/>
      <dgm:spPr/>
      <dgm:t>
        <a:bodyPr/>
        <a:lstStyle/>
        <a:p>
          <a:endParaRPr lang="en-US"/>
        </a:p>
      </dgm:t>
    </dgm:pt>
    <dgm:pt modelId="{278A2269-B6E9-4F5D-BAA6-0BBE892B4A10}">
      <dgm:prSet phldrT="[Text]" custT="1"/>
      <dgm:spPr/>
      <dgm:t>
        <a:bodyPr/>
        <a:lstStyle/>
        <a:p>
          <a:r>
            <a:rPr lang="en-US" sz="2800" dirty="0" smtClean="0">
              <a:latin typeface="Franklin Gothic Medium Cond" panose="020B0606030402020204" pitchFamily="34" charset="0"/>
            </a:rPr>
            <a:t>5,000+ serious injury</a:t>
          </a:r>
          <a:endParaRPr lang="en-US" sz="2800" dirty="0">
            <a:latin typeface="Franklin Gothic Medium Cond" panose="020B0606030402020204" pitchFamily="34" charset="0"/>
          </a:endParaRPr>
        </a:p>
      </dgm:t>
    </dgm:pt>
    <dgm:pt modelId="{E0CFA839-9497-4D7D-9A42-277FDAE8B170}" type="parTrans" cxnId="{41849E77-9051-4B8A-ACC0-19A25D924388}">
      <dgm:prSet/>
      <dgm:spPr/>
      <dgm:t>
        <a:bodyPr/>
        <a:lstStyle/>
        <a:p>
          <a:endParaRPr lang="en-US"/>
        </a:p>
      </dgm:t>
    </dgm:pt>
    <dgm:pt modelId="{43A5668F-05F7-431D-8D91-60FB5A0DEFA9}" type="sibTrans" cxnId="{41849E77-9051-4B8A-ACC0-19A25D924388}">
      <dgm:prSet/>
      <dgm:spPr/>
      <dgm:t>
        <a:bodyPr/>
        <a:lstStyle/>
        <a:p>
          <a:endParaRPr lang="en-US"/>
        </a:p>
      </dgm:t>
    </dgm:pt>
    <dgm:pt modelId="{CB49DA0A-0626-4B83-971D-FE5231F84FB9}">
      <dgm:prSet phldrT="[Text]" custT="1"/>
      <dgm:spPr/>
      <dgm:t>
        <a:bodyPr/>
        <a:lstStyle/>
        <a:p>
          <a:r>
            <a:rPr lang="en-US" sz="2800" dirty="0" smtClean="0">
              <a:latin typeface="Franklin Gothic Medium Cond" panose="020B0606030402020204" pitchFamily="34" charset="0"/>
            </a:rPr>
            <a:t>≥ 60% victims – would be rescuers</a:t>
          </a:r>
          <a:endParaRPr lang="en-US" sz="2800" dirty="0">
            <a:latin typeface="Franklin Gothic Medium Cond" panose="020B0606030402020204" pitchFamily="34" charset="0"/>
          </a:endParaRPr>
        </a:p>
      </dgm:t>
    </dgm:pt>
    <dgm:pt modelId="{DA9D9732-B434-4997-B45F-84C7CE099374}" type="parTrans" cxnId="{9E5C3BE6-2D1A-415F-806B-B5DE5621D5CD}">
      <dgm:prSet/>
      <dgm:spPr/>
      <dgm:t>
        <a:bodyPr/>
        <a:lstStyle/>
        <a:p>
          <a:endParaRPr lang="en-US"/>
        </a:p>
      </dgm:t>
    </dgm:pt>
    <dgm:pt modelId="{B02768B2-EFB3-47BF-BBCA-768CB6B3A80D}" type="sibTrans" cxnId="{9E5C3BE6-2D1A-415F-806B-B5DE5621D5CD}">
      <dgm:prSet/>
      <dgm:spPr/>
      <dgm:t>
        <a:bodyPr/>
        <a:lstStyle/>
        <a:p>
          <a:endParaRPr lang="en-US"/>
        </a:p>
      </dgm:t>
    </dgm:pt>
    <dgm:pt modelId="{5D616394-BAC7-434F-8076-64359BA489E2}" type="pres">
      <dgm:prSet presAssocID="{E7869EA9-B8E1-4704-BC93-2EF54592FBC1}" presName="Name0" presStyleCnt="0">
        <dgm:presLayoutVars>
          <dgm:dir/>
          <dgm:resizeHandles val="exact"/>
        </dgm:presLayoutVars>
      </dgm:prSet>
      <dgm:spPr/>
    </dgm:pt>
    <dgm:pt modelId="{E1F61083-C95D-4175-9318-65A91D046E84}" type="pres">
      <dgm:prSet presAssocID="{CBB40BF8-C5DA-42E6-9A23-4245A8E0D956}" presName="Name5" presStyleLbl="vennNode1" presStyleIdx="0" presStyleCnt="5" custLinFactNeighborY="-21844">
        <dgm:presLayoutVars>
          <dgm:bulletEnabled val="1"/>
        </dgm:presLayoutVars>
      </dgm:prSet>
      <dgm:spPr/>
      <dgm:t>
        <a:bodyPr/>
        <a:lstStyle/>
        <a:p>
          <a:endParaRPr lang="en-US"/>
        </a:p>
      </dgm:t>
    </dgm:pt>
    <dgm:pt modelId="{881E05DD-B379-4479-8184-92B8ECB7EFCE}" type="pres">
      <dgm:prSet presAssocID="{3A22B414-07CD-4F54-B56F-6E1DA8CAD03A}" presName="space" presStyleCnt="0"/>
      <dgm:spPr/>
    </dgm:pt>
    <dgm:pt modelId="{A57C32FE-4059-43E6-AF36-16FA7A288FB6}" type="pres">
      <dgm:prSet presAssocID="{F3D0ECC3-3377-428E-A0FE-4A9BF89BD3DE}" presName="Name5" presStyleLbl="vennNode1" presStyleIdx="1" presStyleCnt="5" custLinFactNeighborY="-21844">
        <dgm:presLayoutVars>
          <dgm:bulletEnabled val="1"/>
        </dgm:presLayoutVars>
      </dgm:prSet>
      <dgm:spPr/>
      <dgm:t>
        <a:bodyPr/>
        <a:lstStyle/>
        <a:p>
          <a:endParaRPr lang="en-US"/>
        </a:p>
      </dgm:t>
    </dgm:pt>
    <dgm:pt modelId="{539B6CD7-305C-43E9-B03A-582ADB688C97}" type="pres">
      <dgm:prSet presAssocID="{F4078474-848D-4C69-A77F-E02C3E8DD806}" presName="space" presStyleCnt="0"/>
      <dgm:spPr/>
    </dgm:pt>
    <dgm:pt modelId="{1024B6F8-17D7-4FB9-AEE8-4BE6C6A948E6}" type="pres">
      <dgm:prSet presAssocID="{046F2587-024D-4270-867D-E8A6CEFB699E}" presName="Name5" presStyleLbl="vennNode1" presStyleIdx="2" presStyleCnt="5" custLinFactNeighborY="-21844">
        <dgm:presLayoutVars>
          <dgm:bulletEnabled val="1"/>
        </dgm:presLayoutVars>
      </dgm:prSet>
      <dgm:spPr/>
      <dgm:t>
        <a:bodyPr/>
        <a:lstStyle/>
        <a:p>
          <a:endParaRPr lang="en-US"/>
        </a:p>
      </dgm:t>
    </dgm:pt>
    <dgm:pt modelId="{04C6C745-61AE-41F1-9821-BCDF2CFB57EA}" type="pres">
      <dgm:prSet presAssocID="{E09801D7-4F32-4620-8281-31D6A3E69A91}" presName="space" presStyleCnt="0"/>
      <dgm:spPr/>
    </dgm:pt>
    <dgm:pt modelId="{DEB5258A-CA1E-47BA-9E52-53A827F45E8C}" type="pres">
      <dgm:prSet presAssocID="{278A2269-B6E9-4F5D-BAA6-0BBE892B4A10}" presName="Name5" presStyleLbl="vennNode1" presStyleIdx="3" presStyleCnt="5" custLinFactNeighborY="-21844">
        <dgm:presLayoutVars>
          <dgm:bulletEnabled val="1"/>
        </dgm:presLayoutVars>
      </dgm:prSet>
      <dgm:spPr/>
      <dgm:t>
        <a:bodyPr/>
        <a:lstStyle/>
        <a:p>
          <a:endParaRPr lang="en-US"/>
        </a:p>
      </dgm:t>
    </dgm:pt>
    <dgm:pt modelId="{7CA861D1-D2CC-4B22-B0C7-A1A0C7E2BC4F}" type="pres">
      <dgm:prSet presAssocID="{43A5668F-05F7-431D-8D91-60FB5A0DEFA9}" presName="space" presStyleCnt="0"/>
      <dgm:spPr/>
    </dgm:pt>
    <dgm:pt modelId="{5D28998C-E9F2-4378-888A-3B6C1D8C4534}" type="pres">
      <dgm:prSet presAssocID="{CB49DA0A-0626-4B83-971D-FE5231F84FB9}" presName="Name5" presStyleLbl="vennNode1" presStyleIdx="4" presStyleCnt="5" custLinFactNeighborY="-21844">
        <dgm:presLayoutVars>
          <dgm:bulletEnabled val="1"/>
        </dgm:presLayoutVars>
      </dgm:prSet>
      <dgm:spPr/>
      <dgm:t>
        <a:bodyPr/>
        <a:lstStyle/>
        <a:p>
          <a:endParaRPr lang="en-US"/>
        </a:p>
      </dgm:t>
    </dgm:pt>
  </dgm:ptLst>
  <dgm:cxnLst>
    <dgm:cxn modelId="{F7B1345C-1803-4DB4-9D9B-9D997EDC668C}" type="presOf" srcId="{046F2587-024D-4270-867D-E8A6CEFB699E}" destId="{1024B6F8-17D7-4FB9-AEE8-4BE6C6A948E6}" srcOrd="0" destOrd="0" presId="urn:microsoft.com/office/officeart/2005/8/layout/venn3"/>
    <dgm:cxn modelId="{DDD56084-89D9-4078-A68B-ED8B726994BB}" srcId="{E7869EA9-B8E1-4704-BC93-2EF54592FBC1}" destId="{046F2587-024D-4270-867D-E8A6CEFB699E}" srcOrd="2" destOrd="0" parTransId="{F6045B97-36C8-431E-B7E8-E84791C45F66}" sibTransId="{E09801D7-4F32-4620-8281-31D6A3E69A91}"/>
    <dgm:cxn modelId="{746A66A9-221B-4B91-92B1-DFF29C69DC0C}" type="presOf" srcId="{CB49DA0A-0626-4B83-971D-FE5231F84FB9}" destId="{5D28998C-E9F2-4378-888A-3B6C1D8C4534}" srcOrd="0" destOrd="0" presId="urn:microsoft.com/office/officeart/2005/8/layout/venn3"/>
    <dgm:cxn modelId="{76BBCD19-F277-482F-8BD6-722B31E85780}" srcId="{E7869EA9-B8E1-4704-BC93-2EF54592FBC1}" destId="{CBB40BF8-C5DA-42E6-9A23-4245A8E0D956}" srcOrd="0" destOrd="0" parTransId="{CB889307-9A03-4AE0-909F-1869B2E1035D}" sibTransId="{3A22B414-07CD-4F54-B56F-6E1DA8CAD03A}"/>
    <dgm:cxn modelId="{361EA596-E691-4F96-8725-D1AAC668AA6B}" srcId="{E7869EA9-B8E1-4704-BC93-2EF54592FBC1}" destId="{F3D0ECC3-3377-428E-A0FE-4A9BF89BD3DE}" srcOrd="1" destOrd="0" parTransId="{60AB1336-D1DB-4142-ADC5-F0C23CBD242A}" sibTransId="{F4078474-848D-4C69-A77F-E02C3E8DD806}"/>
    <dgm:cxn modelId="{41849E77-9051-4B8A-ACC0-19A25D924388}" srcId="{E7869EA9-B8E1-4704-BC93-2EF54592FBC1}" destId="{278A2269-B6E9-4F5D-BAA6-0BBE892B4A10}" srcOrd="3" destOrd="0" parTransId="{E0CFA839-9497-4D7D-9A42-277FDAE8B170}" sibTransId="{43A5668F-05F7-431D-8D91-60FB5A0DEFA9}"/>
    <dgm:cxn modelId="{95D8E34F-33C2-4BE3-8AFB-116516040F0C}" type="presOf" srcId="{CBB40BF8-C5DA-42E6-9A23-4245A8E0D956}" destId="{E1F61083-C95D-4175-9318-65A91D046E84}" srcOrd="0" destOrd="0" presId="urn:microsoft.com/office/officeart/2005/8/layout/venn3"/>
    <dgm:cxn modelId="{9E5C3BE6-2D1A-415F-806B-B5DE5621D5CD}" srcId="{E7869EA9-B8E1-4704-BC93-2EF54592FBC1}" destId="{CB49DA0A-0626-4B83-971D-FE5231F84FB9}" srcOrd="4" destOrd="0" parTransId="{DA9D9732-B434-4997-B45F-84C7CE099374}" sibTransId="{B02768B2-EFB3-47BF-BBCA-768CB6B3A80D}"/>
    <dgm:cxn modelId="{0C81A446-F3A5-4262-83EB-72D340DE6C49}" type="presOf" srcId="{E7869EA9-B8E1-4704-BC93-2EF54592FBC1}" destId="{5D616394-BAC7-434F-8076-64359BA489E2}" srcOrd="0" destOrd="0" presId="urn:microsoft.com/office/officeart/2005/8/layout/venn3"/>
    <dgm:cxn modelId="{45618932-BC61-412C-BD0C-F31723994138}" type="presOf" srcId="{F3D0ECC3-3377-428E-A0FE-4A9BF89BD3DE}" destId="{A57C32FE-4059-43E6-AF36-16FA7A288FB6}" srcOrd="0" destOrd="0" presId="urn:microsoft.com/office/officeart/2005/8/layout/venn3"/>
    <dgm:cxn modelId="{B147DE1B-CC6D-4971-981C-C950C44F352B}" type="presOf" srcId="{278A2269-B6E9-4F5D-BAA6-0BBE892B4A10}" destId="{DEB5258A-CA1E-47BA-9E52-53A827F45E8C}" srcOrd="0" destOrd="0" presId="urn:microsoft.com/office/officeart/2005/8/layout/venn3"/>
    <dgm:cxn modelId="{114194D8-6499-49CB-992B-960F5887783C}" type="presParOf" srcId="{5D616394-BAC7-434F-8076-64359BA489E2}" destId="{E1F61083-C95D-4175-9318-65A91D046E84}" srcOrd="0" destOrd="0" presId="urn:microsoft.com/office/officeart/2005/8/layout/venn3"/>
    <dgm:cxn modelId="{2F006B1C-9649-48D8-B58F-A75EBA104DF5}" type="presParOf" srcId="{5D616394-BAC7-434F-8076-64359BA489E2}" destId="{881E05DD-B379-4479-8184-92B8ECB7EFCE}" srcOrd="1" destOrd="0" presId="urn:microsoft.com/office/officeart/2005/8/layout/venn3"/>
    <dgm:cxn modelId="{7AF04BE4-BCD6-4F1E-9871-EC37B3AF2B15}" type="presParOf" srcId="{5D616394-BAC7-434F-8076-64359BA489E2}" destId="{A57C32FE-4059-43E6-AF36-16FA7A288FB6}" srcOrd="2" destOrd="0" presId="urn:microsoft.com/office/officeart/2005/8/layout/venn3"/>
    <dgm:cxn modelId="{21612DE9-9CE9-41B0-B56A-360A465D0506}" type="presParOf" srcId="{5D616394-BAC7-434F-8076-64359BA489E2}" destId="{539B6CD7-305C-43E9-B03A-582ADB688C97}" srcOrd="3" destOrd="0" presId="urn:microsoft.com/office/officeart/2005/8/layout/venn3"/>
    <dgm:cxn modelId="{95EA8003-2AB0-45B4-BED2-2F1BCA5D6A61}" type="presParOf" srcId="{5D616394-BAC7-434F-8076-64359BA489E2}" destId="{1024B6F8-17D7-4FB9-AEE8-4BE6C6A948E6}" srcOrd="4" destOrd="0" presId="urn:microsoft.com/office/officeart/2005/8/layout/venn3"/>
    <dgm:cxn modelId="{81033056-D8F7-4664-B50A-216DD28C9A0D}" type="presParOf" srcId="{5D616394-BAC7-434F-8076-64359BA489E2}" destId="{04C6C745-61AE-41F1-9821-BCDF2CFB57EA}" srcOrd="5" destOrd="0" presId="urn:microsoft.com/office/officeart/2005/8/layout/venn3"/>
    <dgm:cxn modelId="{D214096E-AEC5-4A4F-9E8C-A4461F3B439F}" type="presParOf" srcId="{5D616394-BAC7-434F-8076-64359BA489E2}" destId="{DEB5258A-CA1E-47BA-9E52-53A827F45E8C}" srcOrd="6" destOrd="0" presId="urn:microsoft.com/office/officeart/2005/8/layout/venn3"/>
    <dgm:cxn modelId="{C93E82CA-942B-458B-9F14-040AFD56C5BE}" type="presParOf" srcId="{5D616394-BAC7-434F-8076-64359BA489E2}" destId="{7CA861D1-D2CC-4B22-B0C7-A1A0C7E2BC4F}" srcOrd="7" destOrd="0" presId="urn:microsoft.com/office/officeart/2005/8/layout/venn3"/>
    <dgm:cxn modelId="{37386920-1B8B-4EB5-8635-AF2B3BFB8F52}" type="presParOf" srcId="{5D616394-BAC7-434F-8076-64359BA489E2}" destId="{5D28998C-E9F2-4378-888A-3B6C1D8C4534}"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A5460A-3F8A-4A20-8C13-F402550A503C}" type="doc">
      <dgm:prSet loTypeId="urn:microsoft.com/office/officeart/2005/8/layout/lProcess1" loCatId="process" qsTypeId="urn:microsoft.com/office/officeart/2005/8/quickstyle/simple5" qsCatId="simple" csTypeId="urn:microsoft.com/office/officeart/2005/8/colors/colorful5" csCatId="colorful" phldr="1"/>
      <dgm:spPr/>
      <dgm:t>
        <a:bodyPr/>
        <a:lstStyle/>
        <a:p>
          <a:endParaRPr lang="en-US"/>
        </a:p>
      </dgm:t>
    </dgm:pt>
    <dgm:pt modelId="{DE446DAF-A4B3-4194-88FA-7FBF30FAAC42}">
      <dgm:prSet custT="1"/>
      <dgm:spPr/>
      <dgm:t>
        <a:bodyPr/>
        <a:lstStyle/>
        <a:p>
          <a:pPr rtl="0"/>
          <a:r>
            <a:rPr lang="en-US" sz="3200" dirty="0" smtClean="0">
              <a:latin typeface="Franklin Gothic Medium Cond" panose="020B0606030402020204" pitchFamily="34" charset="0"/>
              <a:cs typeface="Arial" panose="020B0604020202020204" pitchFamily="34" charset="0"/>
            </a:rPr>
            <a:t>Ventilate</a:t>
          </a:r>
          <a:endParaRPr lang="en-US" sz="3200" dirty="0">
            <a:latin typeface="Franklin Gothic Medium Cond" panose="020B0606030402020204" pitchFamily="34" charset="0"/>
            <a:cs typeface="Arial" panose="020B0604020202020204" pitchFamily="34" charset="0"/>
          </a:endParaRPr>
        </a:p>
      </dgm:t>
    </dgm:pt>
    <dgm:pt modelId="{41989987-9E89-4B69-9C9F-DFFDEBADF300}" type="parTrans" cxnId="{BF85992B-28B8-4CD3-8ECA-CEAA5DAFD203}">
      <dgm:prSet/>
      <dgm:spPr/>
      <dgm:t>
        <a:bodyPr/>
        <a:lstStyle/>
        <a:p>
          <a:endParaRPr lang="en-US"/>
        </a:p>
      </dgm:t>
    </dgm:pt>
    <dgm:pt modelId="{DBE59548-3C11-4ABF-B005-A50FF6D6B99E}" type="sibTrans" cxnId="{BF85992B-28B8-4CD3-8ECA-CEAA5DAFD203}">
      <dgm:prSet/>
      <dgm:spPr/>
      <dgm:t>
        <a:bodyPr/>
        <a:lstStyle/>
        <a:p>
          <a:endParaRPr lang="en-US"/>
        </a:p>
      </dgm:t>
    </dgm:pt>
    <dgm:pt modelId="{0F778BEB-2CAF-4169-81E4-C22F1C9FF63D}">
      <dgm:prSet custT="1"/>
      <dgm:spPr/>
      <dgm:t>
        <a:bodyPr/>
        <a:lstStyle/>
        <a:p>
          <a:pPr rtl="0"/>
          <a:r>
            <a:rPr lang="en-US" sz="2800" dirty="0" smtClean="0">
              <a:latin typeface="Franklin Gothic Medium Cond" panose="020B0606030402020204" pitchFamily="34" charset="0"/>
              <a:cs typeface="Arial" panose="020B0604020202020204" pitchFamily="34" charset="0"/>
            </a:rPr>
            <a:t>Reliable air flow</a:t>
          </a:r>
          <a:endParaRPr lang="en-US" sz="2800" dirty="0">
            <a:latin typeface="Franklin Gothic Medium Cond" panose="020B0606030402020204" pitchFamily="34" charset="0"/>
            <a:cs typeface="Arial" panose="020B0604020202020204" pitchFamily="34" charset="0"/>
          </a:endParaRPr>
        </a:p>
      </dgm:t>
    </dgm:pt>
    <dgm:pt modelId="{96E1825B-10A4-4EDB-ABA4-611ED775B69C}" type="parTrans" cxnId="{4EEDA778-B564-4153-BEB7-D68DE1867157}">
      <dgm:prSet/>
      <dgm:spPr/>
      <dgm:t>
        <a:bodyPr/>
        <a:lstStyle/>
        <a:p>
          <a:endParaRPr lang="en-US"/>
        </a:p>
      </dgm:t>
    </dgm:pt>
    <dgm:pt modelId="{1F82DE71-7E6C-48A0-B855-556D572566E5}" type="sibTrans" cxnId="{4EEDA778-B564-4153-BEB7-D68DE1867157}">
      <dgm:prSet/>
      <dgm:spPr/>
      <dgm:t>
        <a:bodyPr/>
        <a:lstStyle/>
        <a:p>
          <a:endParaRPr lang="en-US"/>
        </a:p>
      </dgm:t>
    </dgm:pt>
    <dgm:pt modelId="{A1CE8DE3-E9EC-4883-8DD0-6318EEE513A4}">
      <dgm:prSet custT="1"/>
      <dgm:spPr/>
      <dgm:t>
        <a:bodyPr/>
        <a:lstStyle/>
        <a:p>
          <a:pPr rtl="0"/>
          <a:r>
            <a:rPr lang="en-US" sz="2800" dirty="0" smtClean="0">
              <a:latin typeface="Franklin Gothic Medium Cond" panose="020B0606030402020204" pitchFamily="34" charset="0"/>
              <a:cs typeface="Arial" panose="020B0604020202020204" pitchFamily="34" charset="0"/>
            </a:rPr>
            <a:t>Natural air flow</a:t>
          </a:r>
          <a:endParaRPr lang="en-US" sz="2800" dirty="0">
            <a:latin typeface="Franklin Gothic Medium Cond" panose="020B0606030402020204" pitchFamily="34" charset="0"/>
            <a:cs typeface="Arial" panose="020B0604020202020204" pitchFamily="34" charset="0"/>
          </a:endParaRPr>
        </a:p>
      </dgm:t>
    </dgm:pt>
    <dgm:pt modelId="{A849340D-EF47-4BD4-8926-3B86A7E4D064}" type="parTrans" cxnId="{A5B02CFC-CB9A-4CF9-8997-BC5582DFD009}">
      <dgm:prSet/>
      <dgm:spPr/>
      <dgm:t>
        <a:bodyPr/>
        <a:lstStyle/>
        <a:p>
          <a:endParaRPr lang="en-US"/>
        </a:p>
      </dgm:t>
    </dgm:pt>
    <dgm:pt modelId="{E2B8DE1C-7DE7-42DE-BD7A-BDA41E9C6B5C}" type="sibTrans" cxnId="{A5B02CFC-CB9A-4CF9-8997-BC5582DFD009}">
      <dgm:prSet/>
      <dgm:spPr/>
      <dgm:t>
        <a:bodyPr/>
        <a:lstStyle/>
        <a:p>
          <a:endParaRPr lang="en-US"/>
        </a:p>
      </dgm:t>
    </dgm:pt>
    <dgm:pt modelId="{ACB0EF9B-AD66-4DA1-AEF2-2779DF212FBD}">
      <dgm:prSet custT="1"/>
      <dgm:spPr/>
      <dgm:t>
        <a:bodyPr/>
        <a:lstStyle/>
        <a:p>
          <a:pPr rtl="0"/>
          <a:r>
            <a:rPr lang="en-US" sz="2800" dirty="0" smtClean="0">
              <a:latin typeface="Franklin Gothic Medium Cond" panose="020B0606030402020204" pitchFamily="34" charset="0"/>
              <a:cs typeface="Arial" panose="020B0604020202020204" pitchFamily="34" charset="0"/>
            </a:rPr>
            <a:t>Re-test after ventilation</a:t>
          </a:r>
          <a:endParaRPr lang="en-US" sz="2800" dirty="0">
            <a:latin typeface="Franklin Gothic Medium Cond" panose="020B0606030402020204" pitchFamily="34" charset="0"/>
            <a:cs typeface="Arial" panose="020B0604020202020204" pitchFamily="34" charset="0"/>
          </a:endParaRPr>
        </a:p>
      </dgm:t>
    </dgm:pt>
    <dgm:pt modelId="{B67DD331-D06E-465A-B057-EA40D727B84E}" type="parTrans" cxnId="{84246499-5A28-4BBB-B67A-F849B1D3D418}">
      <dgm:prSet/>
      <dgm:spPr/>
      <dgm:t>
        <a:bodyPr/>
        <a:lstStyle/>
        <a:p>
          <a:endParaRPr lang="en-US"/>
        </a:p>
      </dgm:t>
    </dgm:pt>
    <dgm:pt modelId="{1D604006-F665-4D9E-B135-B9604C67F9C3}" type="sibTrans" cxnId="{84246499-5A28-4BBB-B67A-F849B1D3D418}">
      <dgm:prSet/>
      <dgm:spPr/>
      <dgm:t>
        <a:bodyPr/>
        <a:lstStyle/>
        <a:p>
          <a:endParaRPr lang="en-US"/>
        </a:p>
      </dgm:t>
    </dgm:pt>
    <dgm:pt modelId="{54AC6A2D-91B2-42A0-872E-2509800CABD7}">
      <dgm:prSet custT="1"/>
      <dgm:spPr/>
      <dgm:t>
        <a:bodyPr/>
        <a:lstStyle/>
        <a:p>
          <a:pPr rtl="0"/>
          <a:r>
            <a:rPr lang="en-US" sz="3200" dirty="0" smtClean="0">
              <a:latin typeface="Franklin Gothic Medium Cond" panose="020B0606030402020204" pitchFamily="34" charset="0"/>
              <a:cs typeface="Arial" panose="020B0604020202020204" pitchFamily="34" charset="0"/>
            </a:rPr>
            <a:t>Isolate  </a:t>
          </a:r>
          <a:endParaRPr lang="en-US" sz="3200" dirty="0">
            <a:latin typeface="Franklin Gothic Medium Cond" panose="020B0606030402020204" pitchFamily="34" charset="0"/>
            <a:cs typeface="Arial" panose="020B0604020202020204" pitchFamily="34" charset="0"/>
          </a:endParaRPr>
        </a:p>
      </dgm:t>
    </dgm:pt>
    <dgm:pt modelId="{2AA5FBB1-6E39-40DD-97A0-9363B7959E74}" type="parTrans" cxnId="{10072A70-E785-4239-8253-FE761620E2FD}">
      <dgm:prSet/>
      <dgm:spPr/>
      <dgm:t>
        <a:bodyPr/>
        <a:lstStyle/>
        <a:p>
          <a:endParaRPr lang="en-US"/>
        </a:p>
      </dgm:t>
    </dgm:pt>
    <dgm:pt modelId="{19A3D378-1802-4E9C-87D6-B74B9D63C097}" type="sibTrans" cxnId="{10072A70-E785-4239-8253-FE761620E2FD}">
      <dgm:prSet/>
      <dgm:spPr/>
      <dgm:t>
        <a:bodyPr/>
        <a:lstStyle/>
        <a:p>
          <a:endParaRPr lang="en-US"/>
        </a:p>
      </dgm:t>
    </dgm:pt>
    <dgm:pt modelId="{9F151931-327F-4828-9C72-5AB0A68805D3}">
      <dgm:prSet custT="1"/>
      <dgm:spPr/>
      <dgm:t>
        <a:bodyPr/>
        <a:lstStyle/>
        <a:p>
          <a:pPr rtl="0"/>
          <a:r>
            <a:rPr lang="en-US" sz="2800" dirty="0" smtClean="0">
              <a:latin typeface="Franklin Gothic Medium Cond" panose="020B0606030402020204" pitchFamily="34" charset="0"/>
              <a:cs typeface="Arial" panose="020B0604020202020204" pitchFamily="34" charset="0"/>
            </a:rPr>
            <a:t>Prevent toxins from entering</a:t>
          </a:r>
          <a:endParaRPr lang="en-US" sz="2800" dirty="0">
            <a:latin typeface="Franklin Gothic Medium Cond" panose="020B0606030402020204" pitchFamily="34" charset="0"/>
            <a:cs typeface="Arial" panose="020B0604020202020204" pitchFamily="34" charset="0"/>
          </a:endParaRPr>
        </a:p>
      </dgm:t>
    </dgm:pt>
    <dgm:pt modelId="{4C0AC54B-98C2-4D45-B855-C04B11B50A0D}" type="parTrans" cxnId="{A434942A-C010-4102-B83C-BC2A39A20A16}">
      <dgm:prSet/>
      <dgm:spPr/>
      <dgm:t>
        <a:bodyPr/>
        <a:lstStyle/>
        <a:p>
          <a:endParaRPr lang="en-US"/>
        </a:p>
      </dgm:t>
    </dgm:pt>
    <dgm:pt modelId="{9CD2D35E-192C-44AA-8CBD-34AAC1271286}" type="sibTrans" cxnId="{A434942A-C010-4102-B83C-BC2A39A20A16}">
      <dgm:prSet/>
      <dgm:spPr/>
      <dgm:t>
        <a:bodyPr/>
        <a:lstStyle/>
        <a:p>
          <a:endParaRPr lang="en-US"/>
        </a:p>
      </dgm:t>
    </dgm:pt>
    <dgm:pt modelId="{85A7493D-6496-42AB-9D7E-DF3049233795}">
      <dgm:prSet custT="1"/>
      <dgm:spPr/>
      <dgm:t>
        <a:bodyPr/>
        <a:lstStyle/>
        <a:p>
          <a:pPr rtl="0"/>
          <a:r>
            <a:rPr lang="en-US" sz="3200" dirty="0" smtClean="0">
              <a:latin typeface="Franklin Gothic Medium Cond" panose="020B0606030402020204" pitchFamily="34" charset="0"/>
              <a:cs typeface="Arial" panose="020B0604020202020204" pitchFamily="34" charset="0"/>
            </a:rPr>
            <a:t>PPE</a:t>
          </a:r>
          <a:endParaRPr lang="en-US" sz="3200" dirty="0">
            <a:latin typeface="Franklin Gothic Medium Cond" panose="020B0606030402020204" pitchFamily="34" charset="0"/>
            <a:cs typeface="Arial" panose="020B0604020202020204" pitchFamily="34" charset="0"/>
          </a:endParaRPr>
        </a:p>
      </dgm:t>
    </dgm:pt>
    <dgm:pt modelId="{3BB2999B-3E36-4F15-928E-C3BD12B8336A}" type="parTrans" cxnId="{C0EE7379-2D29-41A8-8F45-4A9F729D2AFF}">
      <dgm:prSet/>
      <dgm:spPr/>
      <dgm:t>
        <a:bodyPr/>
        <a:lstStyle/>
        <a:p>
          <a:endParaRPr lang="en-US"/>
        </a:p>
      </dgm:t>
    </dgm:pt>
    <dgm:pt modelId="{AA18DF79-CA09-4860-881F-5E1D8AE68D50}" type="sibTrans" cxnId="{C0EE7379-2D29-41A8-8F45-4A9F729D2AFF}">
      <dgm:prSet/>
      <dgm:spPr/>
      <dgm:t>
        <a:bodyPr/>
        <a:lstStyle/>
        <a:p>
          <a:endParaRPr lang="en-US"/>
        </a:p>
      </dgm:t>
    </dgm:pt>
    <dgm:pt modelId="{712A75CC-0C88-4CB8-9F63-7677AC322CE7}">
      <dgm:prSet custT="1"/>
      <dgm:spPr/>
      <dgm:t>
        <a:bodyPr/>
        <a:lstStyle/>
        <a:p>
          <a:pPr rtl="0"/>
          <a:r>
            <a:rPr lang="en-US" sz="2800" dirty="0" smtClean="0">
              <a:latin typeface="Franklin Gothic Medium Cond" panose="020B0606030402020204" pitchFamily="34" charset="0"/>
              <a:cs typeface="Arial" panose="020B0604020202020204" pitchFamily="34" charset="0"/>
            </a:rPr>
            <a:t>Respiratory aid</a:t>
          </a:r>
          <a:endParaRPr lang="en-US" sz="2800" dirty="0">
            <a:latin typeface="Franklin Gothic Medium Cond" panose="020B0606030402020204" pitchFamily="34" charset="0"/>
            <a:cs typeface="Arial" panose="020B0604020202020204" pitchFamily="34" charset="0"/>
          </a:endParaRPr>
        </a:p>
      </dgm:t>
    </dgm:pt>
    <dgm:pt modelId="{30B70EE3-35D9-47B8-AA7C-D4DF2A497510}" type="parTrans" cxnId="{B96040D8-35CC-44B2-9B42-8F5A4C57293F}">
      <dgm:prSet/>
      <dgm:spPr/>
      <dgm:t>
        <a:bodyPr/>
        <a:lstStyle/>
        <a:p>
          <a:endParaRPr lang="en-US"/>
        </a:p>
      </dgm:t>
    </dgm:pt>
    <dgm:pt modelId="{3BBB1EC3-F24B-408B-A1A9-D47BAE20D8E4}" type="sibTrans" cxnId="{B96040D8-35CC-44B2-9B42-8F5A4C57293F}">
      <dgm:prSet/>
      <dgm:spPr/>
      <dgm:t>
        <a:bodyPr/>
        <a:lstStyle/>
        <a:p>
          <a:endParaRPr lang="en-US"/>
        </a:p>
      </dgm:t>
    </dgm:pt>
    <dgm:pt modelId="{F4B7463A-42AA-4AA3-BC04-1255D5B70650}">
      <dgm:prSet custT="1"/>
      <dgm:spPr/>
      <dgm:t>
        <a:bodyPr/>
        <a:lstStyle/>
        <a:p>
          <a:pPr rtl="0"/>
          <a:r>
            <a:rPr lang="en-US" sz="2800" dirty="0" smtClean="0">
              <a:latin typeface="Franklin Gothic Medium Cond" panose="020B0606030402020204" pitchFamily="34" charset="0"/>
              <a:cs typeface="Arial" panose="020B0604020202020204" pitchFamily="34" charset="0"/>
            </a:rPr>
            <a:t>Trained to use</a:t>
          </a:r>
          <a:endParaRPr lang="en-US" sz="2800" dirty="0">
            <a:latin typeface="Franklin Gothic Medium Cond" panose="020B0606030402020204" pitchFamily="34" charset="0"/>
            <a:cs typeface="Arial" panose="020B0604020202020204" pitchFamily="34" charset="0"/>
          </a:endParaRPr>
        </a:p>
      </dgm:t>
    </dgm:pt>
    <dgm:pt modelId="{677B915B-4DD9-4D35-86F6-9FA2F5DC9394}" type="parTrans" cxnId="{12D472E9-102B-4CFE-BD9B-F2CD56D59EC1}">
      <dgm:prSet/>
      <dgm:spPr/>
      <dgm:t>
        <a:bodyPr/>
        <a:lstStyle/>
        <a:p>
          <a:endParaRPr lang="en-US"/>
        </a:p>
      </dgm:t>
    </dgm:pt>
    <dgm:pt modelId="{784A54D4-4D0B-4328-A07B-2FCCB42DD786}" type="sibTrans" cxnId="{12D472E9-102B-4CFE-BD9B-F2CD56D59EC1}">
      <dgm:prSet/>
      <dgm:spPr/>
      <dgm:t>
        <a:bodyPr/>
        <a:lstStyle/>
        <a:p>
          <a:endParaRPr lang="en-US"/>
        </a:p>
      </dgm:t>
    </dgm:pt>
    <dgm:pt modelId="{FB6820EA-D5A0-4E57-8CCB-895B697952E9}">
      <dgm:prSet custT="1"/>
      <dgm:spPr/>
      <dgm:t>
        <a:bodyPr/>
        <a:lstStyle/>
        <a:p>
          <a:pPr rtl="0"/>
          <a:r>
            <a:rPr lang="en-US" sz="2800" dirty="0" smtClean="0">
              <a:latin typeface="Franklin Gothic Medium Cond" panose="020B0606030402020204" pitchFamily="34" charset="0"/>
              <a:cs typeface="Arial" panose="020B0604020202020204" pitchFamily="34" charset="0"/>
            </a:rPr>
            <a:t>Fit test</a:t>
          </a:r>
          <a:endParaRPr lang="en-US" sz="2800" dirty="0">
            <a:latin typeface="Franklin Gothic Medium Cond" panose="020B0606030402020204" pitchFamily="34" charset="0"/>
            <a:cs typeface="Arial" panose="020B0604020202020204" pitchFamily="34" charset="0"/>
          </a:endParaRPr>
        </a:p>
      </dgm:t>
    </dgm:pt>
    <dgm:pt modelId="{24078709-8488-48DA-AB5B-C00E952C500C}" type="parTrans" cxnId="{E5A7F90D-FE92-4BE2-B08C-BBEADF20E944}">
      <dgm:prSet/>
      <dgm:spPr/>
      <dgm:t>
        <a:bodyPr/>
        <a:lstStyle/>
        <a:p>
          <a:endParaRPr lang="en-US"/>
        </a:p>
      </dgm:t>
    </dgm:pt>
    <dgm:pt modelId="{ABA9A2FD-4DC9-4D63-B16B-5DEE2892F3B7}" type="sibTrans" cxnId="{E5A7F90D-FE92-4BE2-B08C-BBEADF20E944}">
      <dgm:prSet/>
      <dgm:spPr/>
      <dgm:t>
        <a:bodyPr/>
        <a:lstStyle/>
        <a:p>
          <a:endParaRPr lang="en-US"/>
        </a:p>
      </dgm:t>
    </dgm:pt>
    <dgm:pt modelId="{E9407980-F253-4D17-B76C-DB880671C4C7}">
      <dgm:prSet custT="1"/>
      <dgm:spPr/>
      <dgm:t>
        <a:bodyPr/>
        <a:lstStyle/>
        <a:p>
          <a:pPr rtl="0"/>
          <a:r>
            <a:rPr lang="en-US" sz="2800" dirty="0" smtClean="0">
              <a:latin typeface="Franklin Gothic Medium Cond" panose="020B0606030402020204" pitchFamily="34" charset="0"/>
              <a:cs typeface="Arial" panose="020B0604020202020204" pitchFamily="34" charset="0"/>
            </a:rPr>
            <a:t>Medical clearance</a:t>
          </a:r>
          <a:endParaRPr lang="en-US" sz="2800" dirty="0">
            <a:latin typeface="Franklin Gothic Medium Cond" panose="020B0606030402020204" pitchFamily="34" charset="0"/>
            <a:cs typeface="Arial" panose="020B0604020202020204" pitchFamily="34" charset="0"/>
          </a:endParaRPr>
        </a:p>
      </dgm:t>
    </dgm:pt>
    <dgm:pt modelId="{EC91959C-098C-42C4-BD5B-BD0E349F494A}" type="parTrans" cxnId="{961D0808-D5CA-47C0-B25A-B1729ECE2F34}">
      <dgm:prSet/>
      <dgm:spPr/>
      <dgm:t>
        <a:bodyPr/>
        <a:lstStyle/>
        <a:p>
          <a:endParaRPr lang="en-US"/>
        </a:p>
      </dgm:t>
    </dgm:pt>
    <dgm:pt modelId="{8EE7C0B8-BB4C-4942-A058-EEAC07668FF7}" type="sibTrans" cxnId="{961D0808-D5CA-47C0-B25A-B1729ECE2F34}">
      <dgm:prSet/>
      <dgm:spPr/>
      <dgm:t>
        <a:bodyPr/>
        <a:lstStyle/>
        <a:p>
          <a:endParaRPr lang="en-US"/>
        </a:p>
      </dgm:t>
    </dgm:pt>
    <dgm:pt modelId="{5C9F72E5-8093-49EA-B34E-6932918C2CE8}">
      <dgm:prSet custT="1"/>
      <dgm:spPr/>
      <dgm:t>
        <a:bodyPr/>
        <a:lstStyle/>
        <a:p>
          <a:pPr rtl="0"/>
          <a:r>
            <a:rPr lang="en-US" sz="2800" smtClean="0">
              <a:latin typeface="Franklin Gothic Medium Cond" panose="020B0606030402020204" pitchFamily="34" charset="0"/>
              <a:cs typeface="Arial" panose="020B0604020202020204" pitchFamily="34" charset="0"/>
            </a:rPr>
            <a:t>Forced </a:t>
          </a:r>
          <a:r>
            <a:rPr lang="en-US" sz="2800" dirty="0" smtClean="0">
              <a:latin typeface="Franklin Gothic Medium Cond" panose="020B0606030402020204" pitchFamily="34" charset="0"/>
              <a:cs typeface="Arial" panose="020B0604020202020204" pitchFamily="34" charset="0"/>
            </a:rPr>
            <a:t>air </a:t>
          </a:r>
          <a:endParaRPr lang="en-US" sz="2800" dirty="0">
            <a:latin typeface="Franklin Gothic Medium Cond" panose="020B0606030402020204" pitchFamily="34" charset="0"/>
            <a:cs typeface="Arial" panose="020B0604020202020204" pitchFamily="34" charset="0"/>
          </a:endParaRPr>
        </a:p>
      </dgm:t>
    </dgm:pt>
    <dgm:pt modelId="{A683C322-E50C-4B22-932F-82A9746BCE67}" type="parTrans" cxnId="{08D4342C-541D-4A93-B4AC-B081987DF36E}">
      <dgm:prSet/>
      <dgm:spPr/>
      <dgm:t>
        <a:bodyPr/>
        <a:lstStyle/>
        <a:p>
          <a:endParaRPr lang="en-US"/>
        </a:p>
      </dgm:t>
    </dgm:pt>
    <dgm:pt modelId="{17AE311E-9C7A-4B33-8327-04EBCD9E6259}" type="sibTrans" cxnId="{08D4342C-541D-4A93-B4AC-B081987DF36E}">
      <dgm:prSet/>
      <dgm:spPr/>
      <dgm:t>
        <a:bodyPr/>
        <a:lstStyle/>
        <a:p>
          <a:endParaRPr lang="en-US"/>
        </a:p>
      </dgm:t>
    </dgm:pt>
    <dgm:pt modelId="{B41714D3-7AAC-43F7-AEBE-CB7976C45CAA}" type="pres">
      <dgm:prSet presAssocID="{5AA5460A-3F8A-4A20-8C13-F402550A503C}" presName="Name0" presStyleCnt="0">
        <dgm:presLayoutVars>
          <dgm:dir/>
          <dgm:animLvl val="lvl"/>
          <dgm:resizeHandles val="exact"/>
        </dgm:presLayoutVars>
      </dgm:prSet>
      <dgm:spPr/>
      <dgm:t>
        <a:bodyPr/>
        <a:lstStyle/>
        <a:p>
          <a:endParaRPr lang="en-US"/>
        </a:p>
      </dgm:t>
    </dgm:pt>
    <dgm:pt modelId="{53012AF6-1C85-4FCB-AC6B-4FAF07D0CDC2}" type="pres">
      <dgm:prSet presAssocID="{DE446DAF-A4B3-4194-88FA-7FBF30FAAC42}" presName="vertFlow" presStyleCnt="0"/>
      <dgm:spPr/>
    </dgm:pt>
    <dgm:pt modelId="{288F15E4-0B63-4691-BAC1-A4E12E479A4A}" type="pres">
      <dgm:prSet presAssocID="{DE446DAF-A4B3-4194-88FA-7FBF30FAAC42}" presName="header" presStyleLbl="node1" presStyleIdx="0" presStyleCnt="3" custScaleY="160456"/>
      <dgm:spPr/>
      <dgm:t>
        <a:bodyPr/>
        <a:lstStyle/>
        <a:p>
          <a:endParaRPr lang="en-US"/>
        </a:p>
      </dgm:t>
    </dgm:pt>
    <dgm:pt modelId="{4C25951E-8271-4076-9E25-8CCF6A46783F}" type="pres">
      <dgm:prSet presAssocID="{96E1825B-10A4-4EDB-ABA4-611ED775B69C}" presName="parTrans" presStyleLbl="sibTrans2D1" presStyleIdx="0" presStyleCnt="9" custScaleX="166791" custScaleY="250188"/>
      <dgm:spPr/>
      <dgm:t>
        <a:bodyPr/>
        <a:lstStyle/>
        <a:p>
          <a:endParaRPr lang="en-US"/>
        </a:p>
      </dgm:t>
    </dgm:pt>
    <dgm:pt modelId="{CA2C47C6-93CC-490D-A098-0E1D50D0AA15}" type="pres">
      <dgm:prSet presAssocID="{0F778BEB-2CAF-4169-81E4-C22F1C9FF63D}" presName="child" presStyleLbl="alignAccFollowNode1" presStyleIdx="0" presStyleCnt="9" custScaleY="115072">
        <dgm:presLayoutVars>
          <dgm:chMax val="0"/>
          <dgm:bulletEnabled val="1"/>
        </dgm:presLayoutVars>
      </dgm:prSet>
      <dgm:spPr/>
      <dgm:t>
        <a:bodyPr/>
        <a:lstStyle/>
        <a:p>
          <a:endParaRPr lang="en-US"/>
        </a:p>
      </dgm:t>
    </dgm:pt>
    <dgm:pt modelId="{49A42F34-5F77-4F1C-A42B-EE4805830F76}" type="pres">
      <dgm:prSet presAssocID="{1F82DE71-7E6C-48A0-B855-556D572566E5}" presName="sibTrans" presStyleLbl="sibTrans2D1" presStyleIdx="1" presStyleCnt="9" custScaleX="166791" custScaleY="250188"/>
      <dgm:spPr/>
      <dgm:t>
        <a:bodyPr/>
        <a:lstStyle/>
        <a:p>
          <a:endParaRPr lang="en-US"/>
        </a:p>
      </dgm:t>
    </dgm:pt>
    <dgm:pt modelId="{76834EF0-4E4B-4B55-86D8-9265EFF6D201}" type="pres">
      <dgm:prSet presAssocID="{5C9F72E5-8093-49EA-B34E-6932918C2CE8}" presName="child" presStyleLbl="alignAccFollowNode1" presStyleIdx="1" presStyleCnt="9">
        <dgm:presLayoutVars>
          <dgm:chMax val="0"/>
          <dgm:bulletEnabled val="1"/>
        </dgm:presLayoutVars>
      </dgm:prSet>
      <dgm:spPr/>
      <dgm:t>
        <a:bodyPr/>
        <a:lstStyle/>
        <a:p>
          <a:endParaRPr lang="en-US"/>
        </a:p>
      </dgm:t>
    </dgm:pt>
    <dgm:pt modelId="{CE7A1F18-CA10-45B2-B335-F3BA4871A437}" type="pres">
      <dgm:prSet presAssocID="{17AE311E-9C7A-4B33-8327-04EBCD9E6259}" presName="sibTrans" presStyleLbl="sibTrans2D1" presStyleIdx="2" presStyleCnt="9" custScaleX="166707" custScaleY="250061"/>
      <dgm:spPr/>
      <dgm:t>
        <a:bodyPr/>
        <a:lstStyle/>
        <a:p>
          <a:endParaRPr lang="en-US"/>
        </a:p>
      </dgm:t>
    </dgm:pt>
    <dgm:pt modelId="{4F779E3C-F0B2-460E-8349-CE3FDABC69AD}" type="pres">
      <dgm:prSet presAssocID="{A1CE8DE3-E9EC-4883-8DD0-6318EEE513A4}" presName="child" presStyleLbl="alignAccFollowNode1" presStyleIdx="2" presStyleCnt="9" custScaleY="115072">
        <dgm:presLayoutVars>
          <dgm:chMax val="0"/>
          <dgm:bulletEnabled val="1"/>
        </dgm:presLayoutVars>
      </dgm:prSet>
      <dgm:spPr/>
      <dgm:t>
        <a:bodyPr/>
        <a:lstStyle/>
        <a:p>
          <a:endParaRPr lang="en-US"/>
        </a:p>
      </dgm:t>
    </dgm:pt>
    <dgm:pt modelId="{1C3BB539-BF11-4474-AFD2-1380AA0B69B1}" type="pres">
      <dgm:prSet presAssocID="{E2B8DE1C-7DE7-42DE-BD7A-BDA41E9C6B5C}" presName="sibTrans" presStyleLbl="sibTrans2D1" presStyleIdx="3" presStyleCnt="9" custScaleX="166791" custScaleY="250188"/>
      <dgm:spPr/>
      <dgm:t>
        <a:bodyPr/>
        <a:lstStyle/>
        <a:p>
          <a:endParaRPr lang="en-US"/>
        </a:p>
      </dgm:t>
    </dgm:pt>
    <dgm:pt modelId="{40C0556A-5038-4DE5-839D-AC4CA1B1472F}" type="pres">
      <dgm:prSet presAssocID="{ACB0EF9B-AD66-4DA1-AEF2-2779DF212FBD}" presName="child" presStyleLbl="alignAccFollowNode1" presStyleIdx="3" presStyleCnt="9" custScaleY="115072">
        <dgm:presLayoutVars>
          <dgm:chMax val="0"/>
          <dgm:bulletEnabled val="1"/>
        </dgm:presLayoutVars>
      </dgm:prSet>
      <dgm:spPr/>
      <dgm:t>
        <a:bodyPr/>
        <a:lstStyle/>
        <a:p>
          <a:endParaRPr lang="en-US"/>
        </a:p>
      </dgm:t>
    </dgm:pt>
    <dgm:pt modelId="{D034A10F-0BBB-4C43-B0A8-07A64AEE5C77}" type="pres">
      <dgm:prSet presAssocID="{DE446DAF-A4B3-4194-88FA-7FBF30FAAC42}" presName="hSp" presStyleCnt="0"/>
      <dgm:spPr/>
    </dgm:pt>
    <dgm:pt modelId="{C25755CE-C1A7-432A-B147-D3E651D5AA7C}" type="pres">
      <dgm:prSet presAssocID="{54AC6A2D-91B2-42A0-872E-2509800CABD7}" presName="vertFlow" presStyleCnt="0"/>
      <dgm:spPr/>
    </dgm:pt>
    <dgm:pt modelId="{4B7CEB94-510B-4EBF-BFF6-711C261A766F}" type="pres">
      <dgm:prSet presAssocID="{54AC6A2D-91B2-42A0-872E-2509800CABD7}" presName="header" presStyleLbl="node1" presStyleIdx="1" presStyleCnt="3" custScaleY="160456"/>
      <dgm:spPr/>
      <dgm:t>
        <a:bodyPr/>
        <a:lstStyle/>
        <a:p>
          <a:endParaRPr lang="en-US"/>
        </a:p>
      </dgm:t>
    </dgm:pt>
    <dgm:pt modelId="{7529CC9A-38E9-4F5F-BF04-73B67DCF91E9}" type="pres">
      <dgm:prSet presAssocID="{4C0AC54B-98C2-4D45-B855-C04B11B50A0D}" presName="parTrans" presStyleLbl="sibTrans2D1" presStyleIdx="4" presStyleCnt="9" custScaleX="166791" custScaleY="250188"/>
      <dgm:spPr/>
      <dgm:t>
        <a:bodyPr/>
        <a:lstStyle/>
        <a:p>
          <a:endParaRPr lang="en-US"/>
        </a:p>
      </dgm:t>
    </dgm:pt>
    <dgm:pt modelId="{5EB48DC7-6E46-4DFC-9B1B-C5E48E3241C7}" type="pres">
      <dgm:prSet presAssocID="{9F151931-327F-4828-9C72-5AB0A68805D3}" presName="child" presStyleLbl="alignAccFollowNode1" presStyleIdx="4" presStyleCnt="9" custScaleY="115072">
        <dgm:presLayoutVars>
          <dgm:chMax val="0"/>
          <dgm:bulletEnabled val="1"/>
        </dgm:presLayoutVars>
      </dgm:prSet>
      <dgm:spPr/>
      <dgm:t>
        <a:bodyPr/>
        <a:lstStyle/>
        <a:p>
          <a:endParaRPr lang="en-US"/>
        </a:p>
      </dgm:t>
    </dgm:pt>
    <dgm:pt modelId="{4089D5FF-2632-42E2-AB09-168DAE9757B9}" type="pres">
      <dgm:prSet presAssocID="{54AC6A2D-91B2-42A0-872E-2509800CABD7}" presName="hSp" presStyleCnt="0"/>
      <dgm:spPr/>
    </dgm:pt>
    <dgm:pt modelId="{3D5726A0-B809-4B95-B095-D6298766648F}" type="pres">
      <dgm:prSet presAssocID="{85A7493D-6496-42AB-9D7E-DF3049233795}" presName="vertFlow" presStyleCnt="0"/>
      <dgm:spPr/>
    </dgm:pt>
    <dgm:pt modelId="{2E79BE91-AD18-439F-8E1B-FF2211931744}" type="pres">
      <dgm:prSet presAssocID="{85A7493D-6496-42AB-9D7E-DF3049233795}" presName="header" presStyleLbl="node1" presStyleIdx="2" presStyleCnt="3" custScaleY="160456"/>
      <dgm:spPr/>
      <dgm:t>
        <a:bodyPr/>
        <a:lstStyle/>
        <a:p>
          <a:endParaRPr lang="en-US"/>
        </a:p>
      </dgm:t>
    </dgm:pt>
    <dgm:pt modelId="{B291422D-1899-4552-84CF-4056E3991B87}" type="pres">
      <dgm:prSet presAssocID="{30B70EE3-35D9-47B8-AA7C-D4DF2A497510}" presName="parTrans" presStyleLbl="sibTrans2D1" presStyleIdx="5" presStyleCnt="9" custScaleX="166791" custScaleY="250188"/>
      <dgm:spPr/>
      <dgm:t>
        <a:bodyPr/>
        <a:lstStyle/>
        <a:p>
          <a:endParaRPr lang="en-US"/>
        </a:p>
      </dgm:t>
    </dgm:pt>
    <dgm:pt modelId="{D4A7BC9E-E1E8-473D-8174-270E03E941A5}" type="pres">
      <dgm:prSet presAssocID="{712A75CC-0C88-4CB8-9F63-7677AC322CE7}" presName="child" presStyleLbl="alignAccFollowNode1" presStyleIdx="5" presStyleCnt="9" custScaleY="115072">
        <dgm:presLayoutVars>
          <dgm:chMax val="0"/>
          <dgm:bulletEnabled val="1"/>
        </dgm:presLayoutVars>
      </dgm:prSet>
      <dgm:spPr/>
      <dgm:t>
        <a:bodyPr/>
        <a:lstStyle/>
        <a:p>
          <a:endParaRPr lang="en-US"/>
        </a:p>
      </dgm:t>
    </dgm:pt>
    <dgm:pt modelId="{4E78A67A-BD45-43DA-9333-06E193739E7F}" type="pres">
      <dgm:prSet presAssocID="{3BBB1EC3-F24B-408B-A1A9-D47BAE20D8E4}" presName="sibTrans" presStyleLbl="sibTrans2D1" presStyleIdx="6" presStyleCnt="9" custScaleX="166791" custScaleY="250188"/>
      <dgm:spPr/>
      <dgm:t>
        <a:bodyPr/>
        <a:lstStyle/>
        <a:p>
          <a:endParaRPr lang="en-US"/>
        </a:p>
      </dgm:t>
    </dgm:pt>
    <dgm:pt modelId="{65F4D230-7576-4BD3-BFC1-1BAA9D18D09C}" type="pres">
      <dgm:prSet presAssocID="{F4B7463A-42AA-4AA3-BC04-1255D5B70650}" presName="child" presStyleLbl="alignAccFollowNode1" presStyleIdx="6" presStyleCnt="9" custScaleY="115072">
        <dgm:presLayoutVars>
          <dgm:chMax val="0"/>
          <dgm:bulletEnabled val="1"/>
        </dgm:presLayoutVars>
      </dgm:prSet>
      <dgm:spPr/>
      <dgm:t>
        <a:bodyPr/>
        <a:lstStyle/>
        <a:p>
          <a:endParaRPr lang="en-US"/>
        </a:p>
      </dgm:t>
    </dgm:pt>
    <dgm:pt modelId="{8BDD48B8-9B97-4AAC-8FE1-C99027C31151}" type="pres">
      <dgm:prSet presAssocID="{784A54D4-4D0B-4328-A07B-2FCCB42DD786}" presName="sibTrans" presStyleLbl="sibTrans2D1" presStyleIdx="7" presStyleCnt="9" custScaleX="166707" custScaleY="250061"/>
      <dgm:spPr/>
      <dgm:t>
        <a:bodyPr/>
        <a:lstStyle/>
        <a:p>
          <a:endParaRPr lang="en-US"/>
        </a:p>
      </dgm:t>
    </dgm:pt>
    <dgm:pt modelId="{BFF87049-3880-4E69-941E-F9CE340F1EA0}" type="pres">
      <dgm:prSet presAssocID="{FB6820EA-D5A0-4E57-8CCB-895B697952E9}" presName="child" presStyleLbl="alignAccFollowNode1" presStyleIdx="7" presStyleCnt="9">
        <dgm:presLayoutVars>
          <dgm:chMax val="0"/>
          <dgm:bulletEnabled val="1"/>
        </dgm:presLayoutVars>
      </dgm:prSet>
      <dgm:spPr/>
      <dgm:t>
        <a:bodyPr/>
        <a:lstStyle/>
        <a:p>
          <a:endParaRPr lang="en-US"/>
        </a:p>
      </dgm:t>
    </dgm:pt>
    <dgm:pt modelId="{E970A4A5-118B-4689-A9E8-A30BEE484CB5}" type="pres">
      <dgm:prSet presAssocID="{ABA9A2FD-4DC9-4D63-B16B-5DEE2892F3B7}" presName="sibTrans" presStyleLbl="sibTrans2D1" presStyleIdx="8" presStyleCnt="9" custScaleX="166707" custScaleY="250061"/>
      <dgm:spPr/>
      <dgm:t>
        <a:bodyPr/>
        <a:lstStyle/>
        <a:p>
          <a:endParaRPr lang="en-US"/>
        </a:p>
      </dgm:t>
    </dgm:pt>
    <dgm:pt modelId="{7027093C-C943-4285-B2BB-E0BFC54C82D4}" type="pres">
      <dgm:prSet presAssocID="{E9407980-F253-4D17-B76C-DB880671C4C7}" presName="child" presStyleLbl="alignAccFollowNode1" presStyleIdx="8" presStyleCnt="9">
        <dgm:presLayoutVars>
          <dgm:chMax val="0"/>
          <dgm:bulletEnabled val="1"/>
        </dgm:presLayoutVars>
      </dgm:prSet>
      <dgm:spPr/>
      <dgm:t>
        <a:bodyPr/>
        <a:lstStyle/>
        <a:p>
          <a:endParaRPr lang="en-US"/>
        </a:p>
      </dgm:t>
    </dgm:pt>
  </dgm:ptLst>
  <dgm:cxnLst>
    <dgm:cxn modelId="{A7FB9EA4-8C84-4D75-84D3-94E813A9E334}" type="presOf" srcId="{F4B7463A-42AA-4AA3-BC04-1255D5B70650}" destId="{65F4D230-7576-4BD3-BFC1-1BAA9D18D09C}" srcOrd="0" destOrd="0" presId="urn:microsoft.com/office/officeart/2005/8/layout/lProcess1"/>
    <dgm:cxn modelId="{FA86871C-43B8-4BDC-9054-5948675BA8ED}" type="presOf" srcId="{3BBB1EC3-F24B-408B-A1A9-D47BAE20D8E4}" destId="{4E78A67A-BD45-43DA-9333-06E193739E7F}" srcOrd="0" destOrd="0" presId="urn:microsoft.com/office/officeart/2005/8/layout/lProcess1"/>
    <dgm:cxn modelId="{AF4FAE1C-3D91-4B80-AA58-36C7C43C1379}" type="presOf" srcId="{54AC6A2D-91B2-42A0-872E-2509800CABD7}" destId="{4B7CEB94-510B-4EBF-BFF6-711C261A766F}" srcOrd="0" destOrd="0" presId="urn:microsoft.com/office/officeart/2005/8/layout/lProcess1"/>
    <dgm:cxn modelId="{84246499-5A28-4BBB-B67A-F849B1D3D418}" srcId="{DE446DAF-A4B3-4194-88FA-7FBF30FAAC42}" destId="{ACB0EF9B-AD66-4DA1-AEF2-2779DF212FBD}" srcOrd="3" destOrd="0" parTransId="{B67DD331-D06E-465A-B057-EA40D727B84E}" sibTransId="{1D604006-F665-4D9E-B135-B9604C67F9C3}"/>
    <dgm:cxn modelId="{E5A7F90D-FE92-4BE2-B08C-BBEADF20E944}" srcId="{85A7493D-6496-42AB-9D7E-DF3049233795}" destId="{FB6820EA-D5A0-4E57-8CCB-895B697952E9}" srcOrd="2" destOrd="0" parTransId="{24078709-8488-48DA-AB5B-C00E952C500C}" sibTransId="{ABA9A2FD-4DC9-4D63-B16B-5DEE2892F3B7}"/>
    <dgm:cxn modelId="{F093D892-B27E-4E52-AF8F-6AAA126A124B}" type="presOf" srcId="{E2B8DE1C-7DE7-42DE-BD7A-BDA41E9C6B5C}" destId="{1C3BB539-BF11-4474-AFD2-1380AA0B69B1}" srcOrd="0" destOrd="0" presId="urn:microsoft.com/office/officeart/2005/8/layout/lProcess1"/>
    <dgm:cxn modelId="{76CE4368-FEC8-4734-B50B-477A75A4AA5E}" type="presOf" srcId="{96E1825B-10A4-4EDB-ABA4-611ED775B69C}" destId="{4C25951E-8271-4076-9E25-8CCF6A46783F}" srcOrd="0" destOrd="0" presId="urn:microsoft.com/office/officeart/2005/8/layout/lProcess1"/>
    <dgm:cxn modelId="{C880916F-7CF3-47E4-98C0-948BDA2F0B64}" type="presOf" srcId="{0F778BEB-2CAF-4169-81E4-C22F1C9FF63D}" destId="{CA2C47C6-93CC-490D-A098-0E1D50D0AA15}" srcOrd="0" destOrd="0" presId="urn:microsoft.com/office/officeart/2005/8/layout/lProcess1"/>
    <dgm:cxn modelId="{C0EE7379-2D29-41A8-8F45-4A9F729D2AFF}" srcId="{5AA5460A-3F8A-4A20-8C13-F402550A503C}" destId="{85A7493D-6496-42AB-9D7E-DF3049233795}" srcOrd="2" destOrd="0" parTransId="{3BB2999B-3E36-4F15-928E-C3BD12B8336A}" sibTransId="{AA18DF79-CA09-4860-881F-5E1D8AE68D50}"/>
    <dgm:cxn modelId="{439D3273-616C-4FE0-8E7E-37FE3A86E326}" type="presOf" srcId="{DE446DAF-A4B3-4194-88FA-7FBF30FAAC42}" destId="{288F15E4-0B63-4691-BAC1-A4E12E479A4A}" srcOrd="0" destOrd="0" presId="urn:microsoft.com/office/officeart/2005/8/layout/lProcess1"/>
    <dgm:cxn modelId="{FE232046-54A4-46BB-B1B2-0C9FE09F075E}" type="presOf" srcId="{ACB0EF9B-AD66-4DA1-AEF2-2779DF212FBD}" destId="{40C0556A-5038-4DE5-839D-AC4CA1B1472F}" srcOrd="0" destOrd="0" presId="urn:microsoft.com/office/officeart/2005/8/layout/lProcess1"/>
    <dgm:cxn modelId="{10072A70-E785-4239-8253-FE761620E2FD}" srcId="{5AA5460A-3F8A-4A20-8C13-F402550A503C}" destId="{54AC6A2D-91B2-42A0-872E-2509800CABD7}" srcOrd="1" destOrd="0" parTransId="{2AA5FBB1-6E39-40DD-97A0-9363B7959E74}" sibTransId="{19A3D378-1802-4E9C-87D6-B74B9D63C097}"/>
    <dgm:cxn modelId="{A434942A-C010-4102-B83C-BC2A39A20A16}" srcId="{54AC6A2D-91B2-42A0-872E-2509800CABD7}" destId="{9F151931-327F-4828-9C72-5AB0A68805D3}" srcOrd="0" destOrd="0" parTransId="{4C0AC54B-98C2-4D45-B855-C04B11B50A0D}" sibTransId="{9CD2D35E-192C-44AA-8CBD-34AAC1271286}"/>
    <dgm:cxn modelId="{A5B02CFC-CB9A-4CF9-8997-BC5582DFD009}" srcId="{DE446DAF-A4B3-4194-88FA-7FBF30FAAC42}" destId="{A1CE8DE3-E9EC-4883-8DD0-6318EEE513A4}" srcOrd="2" destOrd="0" parTransId="{A849340D-EF47-4BD4-8926-3B86A7E4D064}" sibTransId="{E2B8DE1C-7DE7-42DE-BD7A-BDA41E9C6B5C}"/>
    <dgm:cxn modelId="{CE2EF040-CD13-4238-AAD4-B32499D92417}" type="presOf" srcId="{85A7493D-6496-42AB-9D7E-DF3049233795}" destId="{2E79BE91-AD18-439F-8E1B-FF2211931744}" srcOrd="0" destOrd="0" presId="urn:microsoft.com/office/officeart/2005/8/layout/lProcess1"/>
    <dgm:cxn modelId="{40E5E8D8-EF4A-4C1F-8DFD-422542A12807}" type="presOf" srcId="{784A54D4-4D0B-4328-A07B-2FCCB42DD786}" destId="{8BDD48B8-9B97-4AAC-8FE1-C99027C31151}" srcOrd="0" destOrd="0" presId="urn:microsoft.com/office/officeart/2005/8/layout/lProcess1"/>
    <dgm:cxn modelId="{2BF4CE17-15C4-4528-BA9D-6C02DE58962A}" type="presOf" srcId="{E9407980-F253-4D17-B76C-DB880671C4C7}" destId="{7027093C-C943-4285-B2BB-E0BFC54C82D4}" srcOrd="0" destOrd="0" presId="urn:microsoft.com/office/officeart/2005/8/layout/lProcess1"/>
    <dgm:cxn modelId="{421385E8-9567-468E-90DD-749714CE052E}" type="presOf" srcId="{5AA5460A-3F8A-4A20-8C13-F402550A503C}" destId="{B41714D3-7AAC-43F7-AEBE-CB7976C45CAA}" srcOrd="0" destOrd="0" presId="urn:microsoft.com/office/officeart/2005/8/layout/lProcess1"/>
    <dgm:cxn modelId="{4EEDA778-B564-4153-BEB7-D68DE1867157}" srcId="{DE446DAF-A4B3-4194-88FA-7FBF30FAAC42}" destId="{0F778BEB-2CAF-4169-81E4-C22F1C9FF63D}" srcOrd="0" destOrd="0" parTransId="{96E1825B-10A4-4EDB-ABA4-611ED775B69C}" sibTransId="{1F82DE71-7E6C-48A0-B855-556D572566E5}"/>
    <dgm:cxn modelId="{08D4342C-541D-4A93-B4AC-B081987DF36E}" srcId="{DE446DAF-A4B3-4194-88FA-7FBF30FAAC42}" destId="{5C9F72E5-8093-49EA-B34E-6932918C2CE8}" srcOrd="1" destOrd="0" parTransId="{A683C322-E50C-4B22-932F-82A9746BCE67}" sibTransId="{17AE311E-9C7A-4B33-8327-04EBCD9E6259}"/>
    <dgm:cxn modelId="{D7857640-AFC3-4293-A769-51C83A2E757C}" type="presOf" srcId="{9F151931-327F-4828-9C72-5AB0A68805D3}" destId="{5EB48DC7-6E46-4DFC-9B1B-C5E48E3241C7}" srcOrd="0" destOrd="0" presId="urn:microsoft.com/office/officeart/2005/8/layout/lProcess1"/>
    <dgm:cxn modelId="{66B30A77-31D1-420D-B9A4-4D33225BE47F}" type="presOf" srcId="{ABA9A2FD-4DC9-4D63-B16B-5DEE2892F3B7}" destId="{E970A4A5-118B-4689-A9E8-A30BEE484CB5}" srcOrd="0" destOrd="0" presId="urn:microsoft.com/office/officeart/2005/8/layout/lProcess1"/>
    <dgm:cxn modelId="{36634AB2-784C-4F27-9525-195E7BEBFFED}" type="presOf" srcId="{1F82DE71-7E6C-48A0-B855-556D572566E5}" destId="{49A42F34-5F77-4F1C-A42B-EE4805830F76}" srcOrd="0" destOrd="0" presId="urn:microsoft.com/office/officeart/2005/8/layout/lProcess1"/>
    <dgm:cxn modelId="{FAEA3A66-D4DD-4E4F-9D59-F53029C8AC5C}" type="presOf" srcId="{712A75CC-0C88-4CB8-9F63-7677AC322CE7}" destId="{D4A7BC9E-E1E8-473D-8174-270E03E941A5}" srcOrd="0" destOrd="0" presId="urn:microsoft.com/office/officeart/2005/8/layout/lProcess1"/>
    <dgm:cxn modelId="{961D0808-D5CA-47C0-B25A-B1729ECE2F34}" srcId="{85A7493D-6496-42AB-9D7E-DF3049233795}" destId="{E9407980-F253-4D17-B76C-DB880671C4C7}" srcOrd="3" destOrd="0" parTransId="{EC91959C-098C-42C4-BD5B-BD0E349F494A}" sibTransId="{8EE7C0B8-BB4C-4942-A058-EEAC07668FF7}"/>
    <dgm:cxn modelId="{933E3F3F-7FAE-4410-9414-29C12FDE7D72}" type="presOf" srcId="{A1CE8DE3-E9EC-4883-8DD0-6318EEE513A4}" destId="{4F779E3C-F0B2-460E-8349-CE3FDABC69AD}" srcOrd="0" destOrd="0" presId="urn:microsoft.com/office/officeart/2005/8/layout/lProcess1"/>
    <dgm:cxn modelId="{2360A7D3-E781-49CB-8443-E1F292F31D27}" type="presOf" srcId="{17AE311E-9C7A-4B33-8327-04EBCD9E6259}" destId="{CE7A1F18-CA10-45B2-B335-F3BA4871A437}" srcOrd="0" destOrd="0" presId="urn:microsoft.com/office/officeart/2005/8/layout/lProcess1"/>
    <dgm:cxn modelId="{0FB8B246-C85D-4884-A145-C7DFB08CF265}" type="presOf" srcId="{5C9F72E5-8093-49EA-B34E-6932918C2CE8}" destId="{76834EF0-4E4B-4B55-86D8-9265EFF6D201}" srcOrd="0" destOrd="0" presId="urn:microsoft.com/office/officeart/2005/8/layout/lProcess1"/>
    <dgm:cxn modelId="{593B9CE4-4E3B-475E-A806-F509FCBD3571}" type="presOf" srcId="{4C0AC54B-98C2-4D45-B855-C04B11B50A0D}" destId="{7529CC9A-38E9-4F5F-BF04-73B67DCF91E9}" srcOrd="0" destOrd="0" presId="urn:microsoft.com/office/officeart/2005/8/layout/lProcess1"/>
    <dgm:cxn modelId="{BF85992B-28B8-4CD3-8ECA-CEAA5DAFD203}" srcId="{5AA5460A-3F8A-4A20-8C13-F402550A503C}" destId="{DE446DAF-A4B3-4194-88FA-7FBF30FAAC42}" srcOrd="0" destOrd="0" parTransId="{41989987-9E89-4B69-9C9F-DFFDEBADF300}" sibTransId="{DBE59548-3C11-4ABF-B005-A50FF6D6B99E}"/>
    <dgm:cxn modelId="{9C75E03F-7A8C-43AA-9A71-8C7E5A9FA209}" type="presOf" srcId="{FB6820EA-D5A0-4E57-8CCB-895B697952E9}" destId="{BFF87049-3880-4E69-941E-F9CE340F1EA0}" srcOrd="0" destOrd="0" presId="urn:microsoft.com/office/officeart/2005/8/layout/lProcess1"/>
    <dgm:cxn modelId="{12D472E9-102B-4CFE-BD9B-F2CD56D59EC1}" srcId="{85A7493D-6496-42AB-9D7E-DF3049233795}" destId="{F4B7463A-42AA-4AA3-BC04-1255D5B70650}" srcOrd="1" destOrd="0" parTransId="{677B915B-4DD9-4D35-86F6-9FA2F5DC9394}" sibTransId="{784A54D4-4D0B-4328-A07B-2FCCB42DD786}"/>
    <dgm:cxn modelId="{065FEC51-3795-48AA-8249-3A5B34449699}" type="presOf" srcId="{30B70EE3-35D9-47B8-AA7C-D4DF2A497510}" destId="{B291422D-1899-4552-84CF-4056E3991B87}" srcOrd="0" destOrd="0" presId="urn:microsoft.com/office/officeart/2005/8/layout/lProcess1"/>
    <dgm:cxn modelId="{B96040D8-35CC-44B2-9B42-8F5A4C57293F}" srcId="{85A7493D-6496-42AB-9D7E-DF3049233795}" destId="{712A75CC-0C88-4CB8-9F63-7677AC322CE7}" srcOrd="0" destOrd="0" parTransId="{30B70EE3-35D9-47B8-AA7C-D4DF2A497510}" sibTransId="{3BBB1EC3-F24B-408B-A1A9-D47BAE20D8E4}"/>
    <dgm:cxn modelId="{C03C673F-6DD0-4F15-8115-6A0E33742979}" type="presParOf" srcId="{B41714D3-7AAC-43F7-AEBE-CB7976C45CAA}" destId="{53012AF6-1C85-4FCB-AC6B-4FAF07D0CDC2}" srcOrd="0" destOrd="0" presId="urn:microsoft.com/office/officeart/2005/8/layout/lProcess1"/>
    <dgm:cxn modelId="{91640724-00F6-401D-9326-2B96B1DFEFD7}" type="presParOf" srcId="{53012AF6-1C85-4FCB-AC6B-4FAF07D0CDC2}" destId="{288F15E4-0B63-4691-BAC1-A4E12E479A4A}" srcOrd="0" destOrd="0" presId="urn:microsoft.com/office/officeart/2005/8/layout/lProcess1"/>
    <dgm:cxn modelId="{11AFB255-4335-4D9B-A310-1A55B008EDBF}" type="presParOf" srcId="{53012AF6-1C85-4FCB-AC6B-4FAF07D0CDC2}" destId="{4C25951E-8271-4076-9E25-8CCF6A46783F}" srcOrd="1" destOrd="0" presId="urn:microsoft.com/office/officeart/2005/8/layout/lProcess1"/>
    <dgm:cxn modelId="{C214022F-5E5C-4F84-B6BC-8E6538E7C41B}" type="presParOf" srcId="{53012AF6-1C85-4FCB-AC6B-4FAF07D0CDC2}" destId="{CA2C47C6-93CC-490D-A098-0E1D50D0AA15}" srcOrd="2" destOrd="0" presId="urn:microsoft.com/office/officeart/2005/8/layout/lProcess1"/>
    <dgm:cxn modelId="{87CCEC9C-7CCF-4FCC-8F5F-006C858244E1}" type="presParOf" srcId="{53012AF6-1C85-4FCB-AC6B-4FAF07D0CDC2}" destId="{49A42F34-5F77-4F1C-A42B-EE4805830F76}" srcOrd="3" destOrd="0" presId="urn:microsoft.com/office/officeart/2005/8/layout/lProcess1"/>
    <dgm:cxn modelId="{ECD5F44F-CDA7-43D1-94E6-393DEAB21E9B}" type="presParOf" srcId="{53012AF6-1C85-4FCB-AC6B-4FAF07D0CDC2}" destId="{76834EF0-4E4B-4B55-86D8-9265EFF6D201}" srcOrd="4" destOrd="0" presId="urn:microsoft.com/office/officeart/2005/8/layout/lProcess1"/>
    <dgm:cxn modelId="{4D1EECF3-C46A-4CA3-A4EE-FC3F19D667B1}" type="presParOf" srcId="{53012AF6-1C85-4FCB-AC6B-4FAF07D0CDC2}" destId="{CE7A1F18-CA10-45B2-B335-F3BA4871A437}" srcOrd="5" destOrd="0" presId="urn:microsoft.com/office/officeart/2005/8/layout/lProcess1"/>
    <dgm:cxn modelId="{A0D76F94-1AFA-4363-9A11-BDC7F9CAB8CF}" type="presParOf" srcId="{53012AF6-1C85-4FCB-AC6B-4FAF07D0CDC2}" destId="{4F779E3C-F0B2-460E-8349-CE3FDABC69AD}" srcOrd="6" destOrd="0" presId="urn:microsoft.com/office/officeart/2005/8/layout/lProcess1"/>
    <dgm:cxn modelId="{CD02EE8A-3DE0-4C7B-836E-33EEA92D19D9}" type="presParOf" srcId="{53012AF6-1C85-4FCB-AC6B-4FAF07D0CDC2}" destId="{1C3BB539-BF11-4474-AFD2-1380AA0B69B1}" srcOrd="7" destOrd="0" presId="urn:microsoft.com/office/officeart/2005/8/layout/lProcess1"/>
    <dgm:cxn modelId="{A5125023-4451-41D8-B7ED-6F7C65A563B1}" type="presParOf" srcId="{53012AF6-1C85-4FCB-AC6B-4FAF07D0CDC2}" destId="{40C0556A-5038-4DE5-839D-AC4CA1B1472F}" srcOrd="8" destOrd="0" presId="urn:microsoft.com/office/officeart/2005/8/layout/lProcess1"/>
    <dgm:cxn modelId="{CB36DFB3-951D-4D69-9825-EE0332CDA8D6}" type="presParOf" srcId="{B41714D3-7AAC-43F7-AEBE-CB7976C45CAA}" destId="{D034A10F-0BBB-4C43-B0A8-07A64AEE5C77}" srcOrd="1" destOrd="0" presId="urn:microsoft.com/office/officeart/2005/8/layout/lProcess1"/>
    <dgm:cxn modelId="{57170BBD-F757-4B1C-B701-481D8DA913CF}" type="presParOf" srcId="{B41714D3-7AAC-43F7-AEBE-CB7976C45CAA}" destId="{C25755CE-C1A7-432A-B147-D3E651D5AA7C}" srcOrd="2" destOrd="0" presId="urn:microsoft.com/office/officeart/2005/8/layout/lProcess1"/>
    <dgm:cxn modelId="{DFE5F6ED-305E-45AB-A0A3-6ABE4638603C}" type="presParOf" srcId="{C25755CE-C1A7-432A-B147-D3E651D5AA7C}" destId="{4B7CEB94-510B-4EBF-BFF6-711C261A766F}" srcOrd="0" destOrd="0" presId="urn:microsoft.com/office/officeart/2005/8/layout/lProcess1"/>
    <dgm:cxn modelId="{CD716DBC-D15C-4C06-A914-AD9917E9F6CA}" type="presParOf" srcId="{C25755CE-C1A7-432A-B147-D3E651D5AA7C}" destId="{7529CC9A-38E9-4F5F-BF04-73B67DCF91E9}" srcOrd="1" destOrd="0" presId="urn:microsoft.com/office/officeart/2005/8/layout/lProcess1"/>
    <dgm:cxn modelId="{35BD7039-6331-4769-BBDF-CF2725F504E0}" type="presParOf" srcId="{C25755CE-C1A7-432A-B147-D3E651D5AA7C}" destId="{5EB48DC7-6E46-4DFC-9B1B-C5E48E3241C7}" srcOrd="2" destOrd="0" presId="urn:microsoft.com/office/officeart/2005/8/layout/lProcess1"/>
    <dgm:cxn modelId="{54B5893A-CA0D-4005-9317-DE8ABC91A513}" type="presParOf" srcId="{B41714D3-7AAC-43F7-AEBE-CB7976C45CAA}" destId="{4089D5FF-2632-42E2-AB09-168DAE9757B9}" srcOrd="3" destOrd="0" presId="urn:microsoft.com/office/officeart/2005/8/layout/lProcess1"/>
    <dgm:cxn modelId="{3B957F81-E338-457D-894D-2759CEF07CC1}" type="presParOf" srcId="{B41714D3-7AAC-43F7-AEBE-CB7976C45CAA}" destId="{3D5726A0-B809-4B95-B095-D6298766648F}" srcOrd="4" destOrd="0" presId="urn:microsoft.com/office/officeart/2005/8/layout/lProcess1"/>
    <dgm:cxn modelId="{F9B5708E-C1DC-4C9F-B9D9-301810D3A473}" type="presParOf" srcId="{3D5726A0-B809-4B95-B095-D6298766648F}" destId="{2E79BE91-AD18-439F-8E1B-FF2211931744}" srcOrd="0" destOrd="0" presId="urn:microsoft.com/office/officeart/2005/8/layout/lProcess1"/>
    <dgm:cxn modelId="{3358B2E1-3A6A-4165-ACEA-59E1E1827061}" type="presParOf" srcId="{3D5726A0-B809-4B95-B095-D6298766648F}" destId="{B291422D-1899-4552-84CF-4056E3991B87}" srcOrd="1" destOrd="0" presId="urn:microsoft.com/office/officeart/2005/8/layout/lProcess1"/>
    <dgm:cxn modelId="{CC685199-4F60-4E14-80B7-260233278A72}" type="presParOf" srcId="{3D5726A0-B809-4B95-B095-D6298766648F}" destId="{D4A7BC9E-E1E8-473D-8174-270E03E941A5}" srcOrd="2" destOrd="0" presId="urn:microsoft.com/office/officeart/2005/8/layout/lProcess1"/>
    <dgm:cxn modelId="{83C8B6A7-C00F-446A-966E-6E4DF995440F}" type="presParOf" srcId="{3D5726A0-B809-4B95-B095-D6298766648F}" destId="{4E78A67A-BD45-43DA-9333-06E193739E7F}" srcOrd="3" destOrd="0" presId="urn:microsoft.com/office/officeart/2005/8/layout/lProcess1"/>
    <dgm:cxn modelId="{A5E3CE4A-80BD-4EC3-8890-1976391C03B0}" type="presParOf" srcId="{3D5726A0-B809-4B95-B095-D6298766648F}" destId="{65F4D230-7576-4BD3-BFC1-1BAA9D18D09C}" srcOrd="4" destOrd="0" presId="urn:microsoft.com/office/officeart/2005/8/layout/lProcess1"/>
    <dgm:cxn modelId="{B43F9530-8592-44AE-9CCA-BAFD8F8CD427}" type="presParOf" srcId="{3D5726A0-B809-4B95-B095-D6298766648F}" destId="{8BDD48B8-9B97-4AAC-8FE1-C99027C31151}" srcOrd="5" destOrd="0" presId="urn:microsoft.com/office/officeart/2005/8/layout/lProcess1"/>
    <dgm:cxn modelId="{4E7101A3-421C-4CDA-A10F-F96785542B51}" type="presParOf" srcId="{3D5726A0-B809-4B95-B095-D6298766648F}" destId="{BFF87049-3880-4E69-941E-F9CE340F1EA0}" srcOrd="6" destOrd="0" presId="urn:microsoft.com/office/officeart/2005/8/layout/lProcess1"/>
    <dgm:cxn modelId="{D6BD919E-24C3-4332-9C0B-8FAA3D9E80A1}" type="presParOf" srcId="{3D5726A0-B809-4B95-B095-D6298766648F}" destId="{E970A4A5-118B-4689-A9E8-A30BEE484CB5}" srcOrd="7" destOrd="0" presId="urn:microsoft.com/office/officeart/2005/8/layout/lProcess1"/>
    <dgm:cxn modelId="{EF016558-DAE5-4CE7-98F4-E5C8BB48F5C0}" type="presParOf" srcId="{3D5726A0-B809-4B95-B095-D6298766648F}" destId="{7027093C-C943-4285-B2BB-E0BFC54C82D4}" srcOrd="8"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0230D8-A4AE-4A70-88D7-20A815B62DC1}" type="doc">
      <dgm:prSet loTypeId="urn:microsoft.com/office/officeart/2005/8/layout/process5" loCatId="process" qsTypeId="urn:microsoft.com/office/officeart/2005/8/quickstyle/3d9" qsCatId="3D" csTypeId="urn:microsoft.com/office/officeart/2005/8/colors/colorful2" csCatId="colorful" phldr="1"/>
      <dgm:spPr>
        <a:scene3d>
          <a:camera prst="obliqueBottomLeft"/>
          <a:lightRig rig="soft" dir="t"/>
          <a:backdrop>
            <a:anchor x="0" y="0" z="-210000"/>
            <a:norm dx="0" dy="0" dz="914400"/>
            <a:up dx="0" dy="914400" dz="0"/>
          </a:backdrop>
        </a:scene3d>
      </dgm:spPr>
      <dgm:t>
        <a:bodyPr/>
        <a:lstStyle/>
        <a:p>
          <a:endParaRPr lang="en-US"/>
        </a:p>
      </dgm:t>
    </dgm:pt>
    <dgm:pt modelId="{706F515C-0DE8-4BF5-BCD0-DD9B867090D6}">
      <dgm:prSet custT="1"/>
      <dgm:spPr/>
      <dgm:t>
        <a:bodyPr/>
        <a:lstStyle/>
        <a:p>
          <a:pPr rtl="0"/>
          <a:r>
            <a:rPr lang="en-US" sz="2800" dirty="0" smtClean="0">
              <a:latin typeface="Franklin Gothic Medium Cond" panose="020B0606030402020204" pitchFamily="34" charset="0"/>
            </a:rPr>
            <a:t>ID &amp; Evaluate Confined  Spaces</a:t>
          </a:r>
          <a:endParaRPr lang="en-US" sz="2800" dirty="0">
            <a:latin typeface="Franklin Gothic Medium Cond" panose="020B0606030402020204" pitchFamily="34" charset="0"/>
          </a:endParaRPr>
        </a:p>
      </dgm:t>
    </dgm:pt>
    <dgm:pt modelId="{9568F272-C3A4-49FE-B8C1-99CFC30CB498}" type="parTrans" cxnId="{685EC1BD-146C-40BD-A163-B0A6EB2A8712}">
      <dgm:prSet/>
      <dgm:spPr/>
      <dgm:t>
        <a:bodyPr/>
        <a:lstStyle/>
        <a:p>
          <a:endParaRPr lang="en-US"/>
        </a:p>
      </dgm:t>
    </dgm:pt>
    <dgm:pt modelId="{D828A867-472E-4F27-8F89-54CD4EB848C8}" type="sibTrans" cxnId="{685EC1BD-146C-40BD-A163-B0A6EB2A8712}">
      <dgm:prSet/>
      <dgm:spPr/>
      <dgm:t>
        <a:bodyPr/>
        <a:lstStyle/>
        <a:p>
          <a:endParaRPr lang="en-US"/>
        </a:p>
      </dgm:t>
    </dgm:pt>
    <dgm:pt modelId="{4E1C59A5-62FB-46BF-96CD-20C7E00FE0E5}">
      <dgm:prSet custT="1"/>
      <dgm:spPr>
        <a:sp3d extrusionH="152250" prstMaterial="matte">
          <a:bevelT w="165100" prst="coolSlant"/>
        </a:sp3d>
      </dgm:spPr>
      <dgm:t>
        <a:bodyPr/>
        <a:lstStyle/>
        <a:p>
          <a:pPr rtl="0"/>
          <a:r>
            <a:rPr lang="en-US" sz="2800" dirty="0" smtClean="0">
              <a:latin typeface="Franklin Gothic Medium Cond" panose="020B0606030402020204" pitchFamily="34" charset="0"/>
            </a:rPr>
            <a:t>Develop Written Policies</a:t>
          </a:r>
          <a:endParaRPr lang="en-US" sz="2800" dirty="0">
            <a:latin typeface="Franklin Gothic Medium Cond" panose="020B0606030402020204" pitchFamily="34" charset="0"/>
          </a:endParaRPr>
        </a:p>
      </dgm:t>
    </dgm:pt>
    <dgm:pt modelId="{A435C5EC-6DF8-4B76-B340-9C0810EFD876}" type="parTrans" cxnId="{6A4027AA-4125-4BE4-975F-BCBDD378DDBE}">
      <dgm:prSet/>
      <dgm:spPr/>
      <dgm:t>
        <a:bodyPr/>
        <a:lstStyle/>
        <a:p>
          <a:endParaRPr lang="en-US"/>
        </a:p>
      </dgm:t>
    </dgm:pt>
    <dgm:pt modelId="{2C48EE13-C504-4355-B064-7F06EE258EE8}" type="sibTrans" cxnId="{6A4027AA-4125-4BE4-975F-BCBDD378DDBE}">
      <dgm:prSet/>
      <dgm:spPr/>
      <dgm:t>
        <a:bodyPr/>
        <a:lstStyle/>
        <a:p>
          <a:endParaRPr lang="en-US"/>
        </a:p>
      </dgm:t>
    </dgm:pt>
    <dgm:pt modelId="{017CA7ED-74EE-44DE-824B-BB75D70CEB27}">
      <dgm:prSet custT="1"/>
      <dgm:spPr>
        <a:sp3d extrusionH="152250" prstMaterial="matte">
          <a:bevelT w="165100" prst="coolSlant"/>
        </a:sp3d>
      </dgm:spPr>
      <dgm:t>
        <a:bodyPr/>
        <a:lstStyle/>
        <a:p>
          <a:pPr rtl="0"/>
          <a:r>
            <a:rPr lang="en-US" sz="2800" dirty="0" smtClean="0">
              <a:latin typeface="Franklin Gothic Medium Cond" panose="020B0606030402020204" pitchFamily="34" charset="0"/>
            </a:rPr>
            <a:t>Prevent Non-authorized Entry</a:t>
          </a:r>
          <a:endParaRPr lang="en-US" sz="2800" dirty="0">
            <a:latin typeface="Franklin Gothic Medium Cond" panose="020B0606030402020204" pitchFamily="34" charset="0"/>
          </a:endParaRPr>
        </a:p>
      </dgm:t>
    </dgm:pt>
    <dgm:pt modelId="{A6DF09F5-F033-4377-9389-EBF6B2392505}" type="parTrans" cxnId="{2EFB4AE4-4067-4BB5-9C4D-B3332DE0356E}">
      <dgm:prSet/>
      <dgm:spPr/>
      <dgm:t>
        <a:bodyPr/>
        <a:lstStyle/>
        <a:p>
          <a:endParaRPr lang="en-US"/>
        </a:p>
      </dgm:t>
    </dgm:pt>
    <dgm:pt modelId="{6F115A1E-A7FC-4159-B09A-3E3654B90177}" type="sibTrans" cxnId="{2EFB4AE4-4067-4BB5-9C4D-B3332DE0356E}">
      <dgm:prSet/>
      <dgm:spPr/>
      <dgm:t>
        <a:bodyPr/>
        <a:lstStyle/>
        <a:p>
          <a:endParaRPr lang="en-US"/>
        </a:p>
      </dgm:t>
    </dgm:pt>
    <dgm:pt modelId="{792A13A1-EAEC-459E-B400-FB701EFEF88A}">
      <dgm:prSet custT="1"/>
      <dgm:spPr>
        <a:sp3d extrusionH="152250" prstMaterial="matte">
          <a:bevelT w="165100" prst="coolSlant"/>
        </a:sp3d>
      </dgm:spPr>
      <dgm:t>
        <a:bodyPr/>
        <a:lstStyle/>
        <a:p>
          <a:pPr rtl="0"/>
          <a:r>
            <a:rPr lang="en-US" sz="2800" dirty="0" smtClean="0">
              <a:latin typeface="Franklin Gothic Medium Cond" panose="020B0606030402020204" pitchFamily="34" charset="0"/>
            </a:rPr>
            <a:t>Train Employees</a:t>
          </a:r>
          <a:endParaRPr lang="en-US" sz="2800" dirty="0">
            <a:latin typeface="Franklin Gothic Medium Cond" panose="020B0606030402020204" pitchFamily="34" charset="0"/>
          </a:endParaRPr>
        </a:p>
      </dgm:t>
    </dgm:pt>
    <dgm:pt modelId="{9ACF3266-8F1E-4C43-9664-C618F573AAD9}" type="parTrans" cxnId="{D05D0221-21C3-4D95-97EE-5EE358080556}">
      <dgm:prSet/>
      <dgm:spPr/>
      <dgm:t>
        <a:bodyPr/>
        <a:lstStyle/>
        <a:p>
          <a:endParaRPr lang="en-US"/>
        </a:p>
      </dgm:t>
    </dgm:pt>
    <dgm:pt modelId="{A0D53669-8FF2-4338-BD1B-FCE0AA625D2C}" type="sibTrans" cxnId="{D05D0221-21C3-4D95-97EE-5EE358080556}">
      <dgm:prSet/>
      <dgm:spPr/>
      <dgm:t>
        <a:bodyPr/>
        <a:lstStyle/>
        <a:p>
          <a:endParaRPr lang="en-US"/>
        </a:p>
      </dgm:t>
    </dgm:pt>
    <dgm:pt modelId="{4E0A787B-D738-4782-8212-0B09EC28EEDF}">
      <dgm:prSet custT="1"/>
      <dgm:spPr>
        <a:sp3d extrusionH="152250" prstMaterial="matte">
          <a:bevelT w="165100" prst="coolSlant"/>
        </a:sp3d>
      </dgm:spPr>
      <dgm:t>
        <a:bodyPr/>
        <a:lstStyle/>
        <a:p>
          <a:pPr rtl="0"/>
          <a:r>
            <a:rPr lang="en-US" sz="2800" dirty="0" smtClean="0">
              <a:latin typeface="Franklin Gothic Medium Cond" panose="020B0606030402020204" pitchFamily="34" charset="0"/>
            </a:rPr>
            <a:t>Inform Contractors</a:t>
          </a:r>
          <a:endParaRPr lang="en-US" sz="2800" dirty="0">
            <a:latin typeface="Franklin Gothic Medium Cond" panose="020B0606030402020204" pitchFamily="34" charset="0"/>
          </a:endParaRPr>
        </a:p>
      </dgm:t>
    </dgm:pt>
    <dgm:pt modelId="{FD2825D1-E38D-4FA7-8AE1-4F0025E3CA43}" type="parTrans" cxnId="{D234D58C-874C-4E35-8AA2-3513480DD0C9}">
      <dgm:prSet/>
      <dgm:spPr/>
      <dgm:t>
        <a:bodyPr/>
        <a:lstStyle/>
        <a:p>
          <a:endParaRPr lang="en-US"/>
        </a:p>
      </dgm:t>
    </dgm:pt>
    <dgm:pt modelId="{57B5D558-8F94-45E3-927D-0D81BF3758BF}" type="sibTrans" cxnId="{D234D58C-874C-4E35-8AA2-3513480DD0C9}">
      <dgm:prSet/>
      <dgm:spPr/>
      <dgm:t>
        <a:bodyPr/>
        <a:lstStyle/>
        <a:p>
          <a:endParaRPr lang="en-US"/>
        </a:p>
      </dgm:t>
    </dgm:pt>
    <dgm:pt modelId="{350E7395-3E05-4B86-86B1-10A02327E4D8}">
      <dgm:prSet custT="1"/>
      <dgm:spPr>
        <a:sp3d extrusionH="152250" prstMaterial="matte">
          <a:bevelT w="165100" prst="coolSlant"/>
        </a:sp3d>
      </dgm:spPr>
      <dgm:t>
        <a:bodyPr/>
        <a:lstStyle/>
        <a:p>
          <a:pPr rtl="0"/>
          <a:r>
            <a:rPr lang="en-US" sz="2800" dirty="0" smtClean="0">
              <a:latin typeface="Franklin Gothic Medium Cond" panose="020B0606030402020204" pitchFamily="34" charset="0"/>
            </a:rPr>
            <a:t>Choose Rescue Provider</a:t>
          </a:r>
          <a:endParaRPr lang="en-US" sz="2800" dirty="0">
            <a:latin typeface="Franklin Gothic Medium Cond" panose="020B0606030402020204" pitchFamily="34" charset="0"/>
          </a:endParaRPr>
        </a:p>
      </dgm:t>
    </dgm:pt>
    <dgm:pt modelId="{012FB00E-AD5B-4019-B578-83A6CC8D6861}" type="parTrans" cxnId="{05BCE112-9082-4FF4-BC9C-7EC0F14E64BB}">
      <dgm:prSet/>
      <dgm:spPr/>
      <dgm:t>
        <a:bodyPr/>
        <a:lstStyle/>
        <a:p>
          <a:endParaRPr lang="en-US"/>
        </a:p>
      </dgm:t>
    </dgm:pt>
    <dgm:pt modelId="{529CC3FD-5437-4A3F-970C-758480BB831E}" type="sibTrans" cxnId="{05BCE112-9082-4FF4-BC9C-7EC0F14E64BB}">
      <dgm:prSet/>
      <dgm:spPr/>
      <dgm:t>
        <a:bodyPr/>
        <a:lstStyle/>
        <a:p>
          <a:endParaRPr lang="en-US"/>
        </a:p>
      </dgm:t>
    </dgm:pt>
    <dgm:pt modelId="{2FAECA3A-1D0E-48F4-8086-086486365A71}">
      <dgm:prSet custT="1"/>
      <dgm:spPr>
        <a:sp3d extrusionH="152250" prstMaterial="matte">
          <a:bevelT w="165100" prst="coolSlant"/>
        </a:sp3d>
      </dgm:spPr>
      <dgm:t>
        <a:bodyPr/>
        <a:lstStyle/>
        <a:p>
          <a:pPr rtl="0"/>
          <a:r>
            <a:rPr lang="en-US" sz="2800" dirty="0" smtClean="0">
              <a:latin typeface="Franklin Gothic Medium Cond" panose="020B0606030402020204" pitchFamily="34" charset="0"/>
            </a:rPr>
            <a:t>Revaluate spaces</a:t>
          </a:r>
          <a:endParaRPr lang="en-US" sz="2800" dirty="0">
            <a:latin typeface="Franklin Gothic Medium Cond" panose="020B0606030402020204" pitchFamily="34" charset="0"/>
          </a:endParaRPr>
        </a:p>
      </dgm:t>
    </dgm:pt>
    <dgm:pt modelId="{23BCAFBF-68A4-48C5-BD9D-A9E8F8FC49D9}" type="parTrans" cxnId="{EAB6036F-D65C-4754-BBCC-F9F00AABB809}">
      <dgm:prSet/>
      <dgm:spPr/>
      <dgm:t>
        <a:bodyPr/>
        <a:lstStyle/>
        <a:p>
          <a:endParaRPr lang="en-US"/>
        </a:p>
      </dgm:t>
    </dgm:pt>
    <dgm:pt modelId="{3A8797B3-B75A-4E3B-A039-780123F32AC0}" type="sibTrans" cxnId="{EAB6036F-D65C-4754-BBCC-F9F00AABB809}">
      <dgm:prSet/>
      <dgm:spPr/>
      <dgm:t>
        <a:bodyPr/>
        <a:lstStyle/>
        <a:p>
          <a:endParaRPr lang="en-US"/>
        </a:p>
      </dgm:t>
    </dgm:pt>
    <dgm:pt modelId="{CA867C7C-971D-4386-B745-8F5713CC8B58}" type="pres">
      <dgm:prSet presAssocID="{FC0230D8-A4AE-4A70-88D7-20A815B62DC1}" presName="diagram" presStyleCnt="0">
        <dgm:presLayoutVars>
          <dgm:dir/>
          <dgm:resizeHandles val="exact"/>
        </dgm:presLayoutVars>
      </dgm:prSet>
      <dgm:spPr/>
      <dgm:t>
        <a:bodyPr/>
        <a:lstStyle/>
        <a:p>
          <a:endParaRPr lang="en-US"/>
        </a:p>
      </dgm:t>
    </dgm:pt>
    <dgm:pt modelId="{B43EE07A-1EFB-4741-A069-B8632BEA1668}" type="pres">
      <dgm:prSet presAssocID="{706F515C-0DE8-4BF5-BCD0-DD9B867090D6}" presName="node" presStyleLbl="node1" presStyleIdx="0" presStyleCnt="7" custScaleX="121423">
        <dgm:presLayoutVars>
          <dgm:bulletEnabled val="1"/>
        </dgm:presLayoutVars>
      </dgm:prSet>
      <dgm:spPr/>
      <dgm:t>
        <a:bodyPr/>
        <a:lstStyle/>
        <a:p>
          <a:endParaRPr lang="en-US"/>
        </a:p>
      </dgm:t>
    </dgm:pt>
    <dgm:pt modelId="{3AAA3C0E-235B-40EB-9C60-6BD274459608}" type="pres">
      <dgm:prSet presAssocID="{D828A867-472E-4F27-8F89-54CD4EB848C8}" presName="sibTrans" presStyleLbl="sibTrans2D1" presStyleIdx="0" presStyleCnt="6"/>
      <dgm:spPr/>
      <dgm:t>
        <a:bodyPr/>
        <a:lstStyle/>
        <a:p>
          <a:endParaRPr lang="en-US"/>
        </a:p>
      </dgm:t>
    </dgm:pt>
    <dgm:pt modelId="{C5BA2C14-47F8-4E1A-9B8B-91A269E7F2F4}" type="pres">
      <dgm:prSet presAssocID="{D828A867-472E-4F27-8F89-54CD4EB848C8}" presName="connectorText" presStyleLbl="sibTrans2D1" presStyleIdx="0" presStyleCnt="6"/>
      <dgm:spPr/>
      <dgm:t>
        <a:bodyPr/>
        <a:lstStyle/>
        <a:p>
          <a:endParaRPr lang="en-US"/>
        </a:p>
      </dgm:t>
    </dgm:pt>
    <dgm:pt modelId="{7B3F8F24-DC3B-43F4-B08F-D9651246894A}" type="pres">
      <dgm:prSet presAssocID="{4E1C59A5-62FB-46BF-96CD-20C7E00FE0E5}" presName="node" presStyleLbl="node1" presStyleIdx="1" presStyleCnt="7" custScaleX="121423">
        <dgm:presLayoutVars>
          <dgm:bulletEnabled val="1"/>
        </dgm:presLayoutVars>
      </dgm:prSet>
      <dgm:spPr/>
      <dgm:t>
        <a:bodyPr/>
        <a:lstStyle/>
        <a:p>
          <a:endParaRPr lang="en-US"/>
        </a:p>
      </dgm:t>
    </dgm:pt>
    <dgm:pt modelId="{CF69524C-CC65-4449-9F7E-FE5F8EBA219E}" type="pres">
      <dgm:prSet presAssocID="{2C48EE13-C504-4355-B064-7F06EE258EE8}" presName="sibTrans" presStyleLbl="sibTrans2D1" presStyleIdx="1" presStyleCnt="6"/>
      <dgm:spPr/>
      <dgm:t>
        <a:bodyPr/>
        <a:lstStyle/>
        <a:p>
          <a:endParaRPr lang="en-US"/>
        </a:p>
      </dgm:t>
    </dgm:pt>
    <dgm:pt modelId="{4ABB168B-63B2-4CD6-A943-F113645FB963}" type="pres">
      <dgm:prSet presAssocID="{2C48EE13-C504-4355-B064-7F06EE258EE8}" presName="connectorText" presStyleLbl="sibTrans2D1" presStyleIdx="1" presStyleCnt="6"/>
      <dgm:spPr/>
      <dgm:t>
        <a:bodyPr/>
        <a:lstStyle/>
        <a:p>
          <a:endParaRPr lang="en-US"/>
        </a:p>
      </dgm:t>
    </dgm:pt>
    <dgm:pt modelId="{EDB625B3-B22D-43E9-B94D-5078071ACF28}" type="pres">
      <dgm:prSet presAssocID="{017CA7ED-74EE-44DE-824B-BB75D70CEB27}" presName="node" presStyleLbl="node1" presStyleIdx="2" presStyleCnt="7" custScaleX="121423">
        <dgm:presLayoutVars>
          <dgm:bulletEnabled val="1"/>
        </dgm:presLayoutVars>
      </dgm:prSet>
      <dgm:spPr/>
      <dgm:t>
        <a:bodyPr/>
        <a:lstStyle/>
        <a:p>
          <a:endParaRPr lang="en-US"/>
        </a:p>
      </dgm:t>
    </dgm:pt>
    <dgm:pt modelId="{F536A95A-E3AB-4D51-A2FF-04B9575C0934}" type="pres">
      <dgm:prSet presAssocID="{6F115A1E-A7FC-4159-B09A-3E3654B90177}" presName="sibTrans" presStyleLbl="sibTrans2D1" presStyleIdx="2" presStyleCnt="6"/>
      <dgm:spPr/>
      <dgm:t>
        <a:bodyPr/>
        <a:lstStyle/>
        <a:p>
          <a:endParaRPr lang="en-US"/>
        </a:p>
      </dgm:t>
    </dgm:pt>
    <dgm:pt modelId="{024F3D65-9BEA-4E90-8D75-B051EB0608E8}" type="pres">
      <dgm:prSet presAssocID="{6F115A1E-A7FC-4159-B09A-3E3654B90177}" presName="connectorText" presStyleLbl="sibTrans2D1" presStyleIdx="2" presStyleCnt="6"/>
      <dgm:spPr/>
      <dgm:t>
        <a:bodyPr/>
        <a:lstStyle/>
        <a:p>
          <a:endParaRPr lang="en-US"/>
        </a:p>
      </dgm:t>
    </dgm:pt>
    <dgm:pt modelId="{EE35D20F-14D1-4BEF-9A23-483C2535178D}" type="pres">
      <dgm:prSet presAssocID="{792A13A1-EAEC-459E-B400-FB701EFEF88A}" presName="node" presStyleLbl="node1" presStyleIdx="3" presStyleCnt="7" custScaleX="121423">
        <dgm:presLayoutVars>
          <dgm:bulletEnabled val="1"/>
        </dgm:presLayoutVars>
      </dgm:prSet>
      <dgm:spPr/>
      <dgm:t>
        <a:bodyPr/>
        <a:lstStyle/>
        <a:p>
          <a:endParaRPr lang="en-US"/>
        </a:p>
      </dgm:t>
    </dgm:pt>
    <dgm:pt modelId="{921DD560-6B4E-4CA7-B5BC-603E5E8D9674}" type="pres">
      <dgm:prSet presAssocID="{A0D53669-8FF2-4338-BD1B-FCE0AA625D2C}" presName="sibTrans" presStyleLbl="sibTrans2D1" presStyleIdx="3" presStyleCnt="6"/>
      <dgm:spPr/>
      <dgm:t>
        <a:bodyPr/>
        <a:lstStyle/>
        <a:p>
          <a:endParaRPr lang="en-US"/>
        </a:p>
      </dgm:t>
    </dgm:pt>
    <dgm:pt modelId="{DBB36BAE-68C8-45CD-B218-86A45AA065CA}" type="pres">
      <dgm:prSet presAssocID="{A0D53669-8FF2-4338-BD1B-FCE0AA625D2C}" presName="connectorText" presStyleLbl="sibTrans2D1" presStyleIdx="3" presStyleCnt="6"/>
      <dgm:spPr/>
      <dgm:t>
        <a:bodyPr/>
        <a:lstStyle/>
        <a:p>
          <a:endParaRPr lang="en-US"/>
        </a:p>
      </dgm:t>
    </dgm:pt>
    <dgm:pt modelId="{6F4DA05C-132C-4CBF-816F-E11BDEECE30F}" type="pres">
      <dgm:prSet presAssocID="{4E0A787B-D738-4782-8212-0B09EC28EEDF}" presName="node" presStyleLbl="node1" presStyleIdx="4" presStyleCnt="7" custScaleX="121423">
        <dgm:presLayoutVars>
          <dgm:bulletEnabled val="1"/>
        </dgm:presLayoutVars>
      </dgm:prSet>
      <dgm:spPr/>
      <dgm:t>
        <a:bodyPr/>
        <a:lstStyle/>
        <a:p>
          <a:endParaRPr lang="en-US"/>
        </a:p>
      </dgm:t>
    </dgm:pt>
    <dgm:pt modelId="{67CC3E6E-ED62-46C4-9428-B16C39487ADB}" type="pres">
      <dgm:prSet presAssocID="{57B5D558-8F94-45E3-927D-0D81BF3758BF}" presName="sibTrans" presStyleLbl="sibTrans2D1" presStyleIdx="4" presStyleCnt="6"/>
      <dgm:spPr/>
      <dgm:t>
        <a:bodyPr/>
        <a:lstStyle/>
        <a:p>
          <a:endParaRPr lang="en-US"/>
        </a:p>
      </dgm:t>
    </dgm:pt>
    <dgm:pt modelId="{47690BA2-0A67-476E-9A60-239F7D820168}" type="pres">
      <dgm:prSet presAssocID="{57B5D558-8F94-45E3-927D-0D81BF3758BF}" presName="connectorText" presStyleLbl="sibTrans2D1" presStyleIdx="4" presStyleCnt="6"/>
      <dgm:spPr/>
      <dgm:t>
        <a:bodyPr/>
        <a:lstStyle/>
        <a:p>
          <a:endParaRPr lang="en-US"/>
        </a:p>
      </dgm:t>
    </dgm:pt>
    <dgm:pt modelId="{1C9F20DB-A420-45EE-9012-A91FBDEC5F05}" type="pres">
      <dgm:prSet presAssocID="{350E7395-3E05-4B86-86B1-10A02327E4D8}" presName="node" presStyleLbl="node1" presStyleIdx="5" presStyleCnt="7" custScaleX="121423">
        <dgm:presLayoutVars>
          <dgm:bulletEnabled val="1"/>
        </dgm:presLayoutVars>
      </dgm:prSet>
      <dgm:spPr/>
      <dgm:t>
        <a:bodyPr/>
        <a:lstStyle/>
        <a:p>
          <a:endParaRPr lang="en-US"/>
        </a:p>
      </dgm:t>
    </dgm:pt>
    <dgm:pt modelId="{7C1F94CF-50D8-426C-87D6-0C57005ABF2D}" type="pres">
      <dgm:prSet presAssocID="{529CC3FD-5437-4A3F-970C-758480BB831E}" presName="sibTrans" presStyleLbl="sibTrans2D1" presStyleIdx="5" presStyleCnt="6"/>
      <dgm:spPr/>
      <dgm:t>
        <a:bodyPr/>
        <a:lstStyle/>
        <a:p>
          <a:endParaRPr lang="en-US"/>
        </a:p>
      </dgm:t>
    </dgm:pt>
    <dgm:pt modelId="{FBCE7164-9521-48B8-9ACF-A4E3789CA6B0}" type="pres">
      <dgm:prSet presAssocID="{529CC3FD-5437-4A3F-970C-758480BB831E}" presName="connectorText" presStyleLbl="sibTrans2D1" presStyleIdx="5" presStyleCnt="6"/>
      <dgm:spPr/>
      <dgm:t>
        <a:bodyPr/>
        <a:lstStyle/>
        <a:p>
          <a:endParaRPr lang="en-US"/>
        </a:p>
      </dgm:t>
    </dgm:pt>
    <dgm:pt modelId="{6EDB531E-AC8F-401D-A8FE-3D8B4166DEA6}" type="pres">
      <dgm:prSet presAssocID="{2FAECA3A-1D0E-48F4-8086-086486365A71}" presName="node" presStyleLbl="node1" presStyleIdx="6" presStyleCnt="7" custScaleX="121423">
        <dgm:presLayoutVars>
          <dgm:bulletEnabled val="1"/>
        </dgm:presLayoutVars>
      </dgm:prSet>
      <dgm:spPr/>
      <dgm:t>
        <a:bodyPr/>
        <a:lstStyle/>
        <a:p>
          <a:endParaRPr lang="en-US"/>
        </a:p>
      </dgm:t>
    </dgm:pt>
  </dgm:ptLst>
  <dgm:cxnLst>
    <dgm:cxn modelId="{896ADA75-2389-45B1-82A3-3BAF11F4A82F}" type="presOf" srcId="{57B5D558-8F94-45E3-927D-0D81BF3758BF}" destId="{67CC3E6E-ED62-46C4-9428-B16C39487ADB}" srcOrd="0" destOrd="0" presId="urn:microsoft.com/office/officeart/2005/8/layout/process5"/>
    <dgm:cxn modelId="{9B389A85-BAB2-451D-B4AA-E23BE053982A}" type="presOf" srcId="{706F515C-0DE8-4BF5-BCD0-DD9B867090D6}" destId="{B43EE07A-1EFB-4741-A069-B8632BEA1668}" srcOrd="0" destOrd="0" presId="urn:microsoft.com/office/officeart/2005/8/layout/process5"/>
    <dgm:cxn modelId="{7457D2FA-AE14-4D98-BBE3-46FF961C1755}" type="presOf" srcId="{A0D53669-8FF2-4338-BD1B-FCE0AA625D2C}" destId="{DBB36BAE-68C8-45CD-B218-86A45AA065CA}" srcOrd="1" destOrd="0" presId="urn:microsoft.com/office/officeart/2005/8/layout/process5"/>
    <dgm:cxn modelId="{3A65D87B-4810-4CB4-B456-8F4EE5F2C7B5}" type="presOf" srcId="{6F115A1E-A7FC-4159-B09A-3E3654B90177}" destId="{F536A95A-E3AB-4D51-A2FF-04B9575C0934}" srcOrd="0" destOrd="0" presId="urn:microsoft.com/office/officeart/2005/8/layout/process5"/>
    <dgm:cxn modelId="{44251D6C-F680-45E7-AE68-E3E99732C12E}" type="presOf" srcId="{4E0A787B-D738-4782-8212-0B09EC28EEDF}" destId="{6F4DA05C-132C-4CBF-816F-E11BDEECE30F}" srcOrd="0" destOrd="0" presId="urn:microsoft.com/office/officeart/2005/8/layout/process5"/>
    <dgm:cxn modelId="{B11099A2-844E-4E07-8070-22D0DDB7E7C2}" type="presOf" srcId="{792A13A1-EAEC-459E-B400-FB701EFEF88A}" destId="{EE35D20F-14D1-4BEF-9A23-483C2535178D}" srcOrd="0" destOrd="0" presId="urn:microsoft.com/office/officeart/2005/8/layout/process5"/>
    <dgm:cxn modelId="{2EFB4AE4-4067-4BB5-9C4D-B3332DE0356E}" srcId="{FC0230D8-A4AE-4A70-88D7-20A815B62DC1}" destId="{017CA7ED-74EE-44DE-824B-BB75D70CEB27}" srcOrd="2" destOrd="0" parTransId="{A6DF09F5-F033-4377-9389-EBF6B2392505}" sibTransId="{6F115A1E-A7FC-4159-B09A-3E3654B90177}"/>
    <dgm:cxn modelId="{EAB6036F-D65C-4754-BBCC-F9F00AABB809}" srcId="{FC0230D8-A4AE-4A70-88D7-20A815B62DC1}" destId="{2FAECA3A-1D0E-48F4-8086-086486365A71}" srcOrd="6" destOrd="0" parTransId="{23BCAFBF-68A4-48C5-BD9D-A9E8F8FC49D9}" sibTransId="{3A8797B3-B75A-4E3B-A039-780123F32AC0}"/>
    <dgm:cxn modelId="{AD324E28-DD35-4D0C-85E1-31A5831AEB45}" type="presOf" srcId="{017CA7ED-74EE-44DE-824B-BB75D70CEB27}" destId="{EDB625B3-B22D-43E9-B94D-5078071ACF28}" srcOrd="0" destOrd="0" presId="urn:microsoft.com/office/officeart/2005/8/layout/process5"/>
    <dgm:cxn modelId="{6CB3122B-4928-4B54-B941-73359DB9B433}" type="presOf" srcId="{57B5D558-8F94-45E3-927D-0D81BF3758BF}" destId="{47690BA2-0A67-476E-9A60-239F7D820168}" srcOrd="1" destOrd="0" presId="urn:microsoft.com/office/officeart/2005/8/layout/process5"/>
    <dgm:cxn modelId="{CF181903-F0F8-4FBA-9C2E-5361FBAF979D}" type="presOf" srcId="{2FAECA3A-1D0E-48F4-8086-086486365A71}" destId="{6EDB531E-AC8F-401D-A8FE-3D8B4166DEA6}" srcOrd="0" destOrd="0" presId="urn:microsoft.com/office/officeart/2005/8/layout/process5"/>
    <dgm:cxn modelId="{6A4027AA-4125-4BE4-975F-BCBDD378DDBE}" srcId="{FC0230D8-A4AE-4A70-88D7-20A815B62DC1}" destId="{4E1C59A5-62FB-46BF-96CD-20C7E00FE0E5}" srcOrd="1" destOrd="0" parTransId="{A435C5EC-6DF8-4B76-B340-9C0810EFD876}" sibTransId="{2C48EE13-C504-4355-B064-7F06EE258EE8}"/>
    <dgm:cxn modelId="{415F246B-C7D7-4B8F-A5C5-2E5231A2002F}" type="presOf" srcId="{A0D53669-8FF2-4338-BD1B-FCE0AA625D2C}" destId="{921DD560-6B4E-4CA7-B5BC-603E5E8D9674}" srcOrd="0" destOrd="0" presId="urn:microsoft.com/office/officeart/2005/8/layout/process5"/>
    <dgm:cxn modelId="{F2780BD5-6A3D-411C-9B49-A2AA78CAEDD2}" type="presOf" srcId="{D828A867-472E-4F27-8F89-54CD4EB848C8}" destId="{3AAA3C0E-235B-40EB-9C60-6BD274459608}" srcOrd="0" destOrd="0" presId="urn:microsoft.com/office/officeart/2005/8/layout/process5"/>
    <dgm:cxn modelId="{758163F5-4D7B-4137-994F-57D2DD71B152}" type="presOf" srcId="{4E1C59A5-62FB-46BF-96CD-20C7E00FE0E5}" destId="{7B3F8F24-DC3B-43F4-B08F-D9651246894A}" srcOrd="0" destOrd="0" presId="urn:microsoft.com/office/officeart/2005/8/layout/process5"/>
    <dgm:cxn modelId="{C53E8DB1-0E53-49C2-9DD9-702B614F3002}" type="presOf" srcId="{D828A867-472E-4F27-8F89-54CD4EB848C8}" destId="{C5BA2C14-47F8-4E1A-9B8B-91A269E7F2F4}" srcOrd="1" destOrd="0" presId="urn:microsoft.com/office/officeart/2005/8/layout/process5"/>
    <dgm:cxn modelId="{685EC1BD-146C-40BD-A163-B0A6EB2A8712}" srcId="{FC0230D8-A4AE-4A70-88D7-20A815B62DC1}" destId="{706F515C-0DE8-4BF5-BCD0-DD9B867090D6}" srcOrd="0" destOrd="0" parTransId="{9568F272-C3A4-49FE-B8C1-99CFC30CB498}" sibTransId="{D828A867-472E-4F27-8F89-54CD4EB848C8}"/>
    <dgm:cxn modelId="{D05D0221-21C3-4D95-97EE-5EE358080556}" srcId="{FC0230D8-A4AE-4A70-88D7-20A815B62DC1}" destId="{792A13A1-EAEC-459E-B400-FB701EFEF88A}" srcOrd="3" destOrd="0" parTransId="{9ACF3266-8F1E-4C43-9664-C618F573AAD9}" sibTransId="{A0D53669-8FF2-4338-BD1B-FCE0AA625D2C}"/>
    <dgm:cxn modelId="{05BCE112-9082-4FF4-BC9C-7EC0F14E64BB}" srcId="{FC0230D8-A4AE-4A70-88D7-20A815B62DC1}" destId="{350E7395-3E05-4B86-86B1-10A02327E4D8}" srcOrd="5" destOrd="0" parTransId="{012FB00E-AD5B-4019-B578-83A6CC8D6861}" sibTransId="{529CC3FD-5437-4A3F-970C-758480BB831E}"/>
    <dgm:cxn modelId="{2139C5CE-8BA9-451A-A194-A76220570E0D}" type="presOf" srcId="{2C48EE13-C504-4355-B064-7F06EE258EE8}" destId="{CF69524C-CC65-4449-9F7E-FE5F8EBA219E}" srcOrd="0" destOrd="0" presId="urn:microsoft.com/office/officeart/2005/8/layout/process5"/>
    <dgm:cxn modelId="{D234D58C-874C-4E35-8AA2-3513480DD0C9}" srcId="{FC0230D8-A4AE-4A70-88D7-20A815B62DC1}" destId="{4E0A787B-D738-4782-8212-0B09EC28EEDF}" srcOrd="4" destOrd="0" parTransId="{FD2825D1-E38D-4FA7-8AE1-4F0025E3CA43}" sibTransId="{57B5D558-8F94-45E3-927D-0D81BF3758BF}"/>
    <dgm:cxn modelId="{FFEA5EBC-B82D-4A40-A9CD-99B9ECB2E23A}" type="presOf" srcId="{FC0230D8-A4AE-4A70-88D7-20A815B62DC1}" destId="{CA867C7C-971D-4386-B745-8F5713CC8B58}" srcOrd="0" destOrd="0" presId="urn:microsoft.com/office/officeart/2005/8/layout/process5"/>
    <dgm:cxn modelId="{068F855D-28C2-403F-AE7C-054D1023B092}" type="presOf" srcId="{350E7395-3E05-4B86-86B1-10A02327E4D8}" destId="{1C9F20DB-A420-45EE-9012-A91FBDEC5F05}" srcOrd="0" destOrd="0" presId="urn:microsoft.com/office/officeart/2005/8/layout/process5"/>
    <dgm:cxn modelId="{EB25CEFA-729B-49CE-B46F-55DEAA9C5743}" type="presOf" srcId="{529CC3FD-5437-4A3F-970C-758480BB831E}" destId="{7C1F94CF-50D8-426C-87D6-0C57005ABF2D}" srcOrd="0" destOrd="0" presId="urn:microsoft.com/office/officeart/2005/8/layout/process5"/>
    <dgm:cxn modelId="{940007C2-9CE3-4D1F-99CF-CB840FAEF48E}" type="presOf" srcId="{6F115A1E-A7FC-4159-B09A-3E3654B90177}" destId="{024F3D65-9BEA-4E90-8D75-B051EB0608E8}" srcOrd="1" destOrd="0" presId="urn:microsoft.com/office/officeart/2005/8/layout/process5"/>
    <dgm:cxn modelId="{677F31C0-A6CF-476B-BAFD-F7D96BADA043}" type="presOf" srcId="{529CC3FD-5437-4A3F-970C-758480BB831E}" destId="{FBCE7164-9521-48B8-9ACF-A4E3789CA6B0}" srcOrd="1" destOrd="0" presId="urn:microsoft.com/office/officeart/2005/8/layout/process5"/>
    <dgm:cxn modelId="{C596A9EA-330D-4138-8B7D-299877F52901}" type="presOf" srcId="{2C48EE13-C504-4355-B064-7F06EE258EE8}" destId="{4ABB168B-63B2-4CD6-A943-F113645FB963}" srcOrd="1" destOrd="0" presId="urn:microsoft.com/office/officeart/2005/8/layout/process5"/>
    <dgm:cxn modelId="{4404431F-FA45-4B38-8384-FD134FD60312}" type="presParOf" srcId="{CA867C7C-971D-4386-B745-8F5713CC8B58}" destId="{B43EE07A-1EFB-4741-A069-B8632BEA1668}" srcOrd="0" destOrd="0" presId="urn:microsoft.com/office/officeart/2005/8/layout/process5"/>
    <dgm:cxn modelId="{633ED1E2-7977-4A60-A94C-E422258120A0}" type="presParOf" srcId="{CA867C7C-971D-4386-B745-8F5713CC8B58}" destId="{3AAA3C0E-235B-40EB-9C60-6BD274459608}" srcOrd="1" destOrd="0" presId="urn:microsoft.com/office/officeart/2005/8/layout/process5"/>
    <dgm:cxn modelId="{D5187ACD-C370-4C5A-8521-CB26B8317E9C}" type="presParOf" srcId="{3AAA3C0E-235B-40EB-9C60-6BD274459608}" destId="{C5BA2C14-47F8-4E1A-9B8B-91A269E7F2F4}" srcOrd="0" destOrd="0" presId="urn:microsoft.com/office/officeart/2005/8/layout/process5"/>
    <dgm:cxn modelId="{88B2AF87-DC95-4A02-B701-B58E74C9701C}" type="presParOf" srcId="{CA867C7C-971D-4386-B745-8F5713CC8B58}" destId="{7B3F8F24-DC3B-43F4-B08F-D9651246894A}" srcOrd="2" destOrd="0" presId="urn:microsoft.com/office/officeart/2005/8/layout/process5"/>
    <dgm:cxn modelId="{7C1A2089-778C-4ECF-BA7E-065F4D424145}" type="presParOf" srcId="{CA867C7C-971D-4386-B745-8F5713CC8B58}" destId="{CF69524C-CC65-4449-9F7E-FE5F8EBA219E}" srcOrd="3" destOrd="0" presId="urn:microsoft.com/office/officeart/2005/8/layout/process5"/>
    <dgm:cxn modelId="{6FBB29FE-F8E8-4F09-A18E-148FD12C71F0}" type="presParOf" srcId="{CF69524C-CC65-4449-9F7E-FE5F8EBA219E}" destId="{4ABB168B-63B2-4CD6-A943-F113645FB963}" srcOrd="0" destOrd="0" presId="urn:microsoft.com/office/officeart/2005/8/layout/process5"/>
    <dgm:cxn modelId="{B882761D-823D-4069-B2F0-3AEE4D519A52}" type="presParOf" srcId="{CA867C7C-971D-4386-B745-8F5713CC8B58}" destId="{EDB625B3-B22D-43E9-B94D-5078071ACF28}" srcOrd="4" destOrd="0" presId="urn:microsoft.com/office/officeart/2005/8/layout/process5"/>
    <dgm:cxn modelId="{68542F9E-15FA-4C49-AD4D-B2F9020BF562}" type="presParOf" srcId="{CA867C7C-971D-4386-B745-8F5713CC8B58}" destId="{F536A95A-E3AB-4D51-A2FF-04B9575C0934}" srcOrd="5" destOrd="0" presId="urn:microsoft.com/office/officeart/2005/8/layout/process5"/>
    <dgm:cxn modelId="{BE3DE9D4-164F-44E3-99B2-4CC3CF976F14}" type="presParOf" srcId="{F536A95A-E3AB-4D51-A2FF-04B9575C0934}" destId="{024F3D65-9BEA-4E90-8D75-B051EB0608E8}" srcOrd="0" destOrd="0" presId="urn:microsoft.com/office/officeart/2005/8/layout/process5"/>
    <dgm:cxn modelId="{7FC5D980-007E-4EE8-B55D-858066050743}" type="presParOf" srcId="{CA867C7C-971D-4386-B745-8F5713CC8B58}" destId="{EE35D20F-14D1-4BEF-9A23-483C2535178D}" srcOrd="6" destOrd="0" presId="urn:microsoft.com/office/officeart/2005/8/layout/process5"/>
    <dgm:cxn modelId="{FBEB3769-204E-4835-8EDD-420CBA71364C}" type="presParOf" srcId="{CA867C7C-971D-4386-B745-8F5713CC8B58}" destId="{921DD560-6B4E-4CA7-B5BC-603E5E8D9674}" srcOrd="7" destOrd="0" presId="urn:microsoft.com/office/officeart/2005/8/layout/process5"/>
    <dgm:cxn modelId="{A9DBE4C8-78DC-4D2C-B5E9-CF70BF834126}" type="presParOf" srcId="{921DD560-6B4E-4CA7-B5BC-603E5E8D9674}" destId="{DBB36BAE-68C8-45CD-B218-86A45AA065CA}" srcOrd="0" destOrd="0" presId="urn:microsoft.com/office/officeart/2005/8/layout/process5"/>
    <dgm:cxn modelId="{8DE25FA8-37C3-4B7C-863D-88E2B9E482F5}" type="presParOf" srcId="{CA867C7C-971D-4386-B745-8F5713CC8B58}" destId="{6F4DA05C-132C-4CBF-816F-E11BDEECE30F}" srcOrd="8" destOrd="0" presId="urn:microsoft.com/office/officeart/2005/8/layout/process5"/>
    <dgm:cxn modelId="{4183BD47-6FE4-480D-A044-18348ABCE391}" type="presParOf" srcId="{CA867C7C-971D-4386-B745-8F5713CC8B58}" destId="{67CC3E6E-ED62-46C4-9428-B16C39487ADB}" srcOrd="9" destOrd="0" presId="urn:microsoft.com/office/officeart/2005/8/layout/process5"/>
    <dgm:cxn modelId="{A0FAD971-451A-475C-9FD3-367AEECBA0D0}" type="presParOf" srcId="{67CC3E6E-ED62-46C4-9428-B16C39487ADB}" destId="{47690BA2-0A67-476E-9A60-239F7D820168}" srcOrd="0" destOrd="0" presId="urn:microsoft.com/office/officeart/2005/8/layout/process5"/>
    <dgm:cxn modelId="{9077B888-0AC3-44D9-92CE-E78771F6DAD7}" type="presParOf" srcId="{CA867C7C-971D-4386-B745-8F5713CC8B58}" destId="{1C9F20DB-A420-45EE-9012-A91FBDEC5F05}" srcOrd="10" destOrd="0" presId="urn:microsoft.com/office/officeart/2005/8/layout/process5"/>
    <dgm:cxn modelId="{9ABAFF9B-A680-4BC1-8E1A-789E7643FB27}" type="presParOf" srcId="{CA867C7C-971D-4386-B745-8F5713CC8B58}" destId="{7C1F94CF-50D8-426C-87D6-0C57005ABF2D}" srcOrd="11" destOrd="0" presId="urn:microsoft.com/office/officeart/2005/8/layout/process5"/>
    <dgm:cxn modelId="{C480C2E9-326D-4826-9A89-55C51B436CE2}" type="presParOf" srcId="{7C1F94CF-50D8-426C-87D6-0C57005ABF2D}" destId="{FBCE7164-9521-48B8-9ACF-A4E3789CA6B0}" srcOrd="0" destOrd="0" presId="urn:microsoft.com/office/officeart/2005/8/layout/process5"/>
    <dgm:cxn modelId="{D246A250-FBB5-4E21-9721-CAF46E516924}" type="presParOf" srcId="{CA867C7C-971D-4386-B745-8F5713CC8B58}" destId="{6EDB531E-AC8F-401D-A8FE-3D8B4166DEA6}" srcOrd="1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2A25AF-1192-439B-AF01-68848C698C2C}" type="doc">
      <dgm:prSet loTypeId="urn:microsoft.com/office/officeart/2008/layout/HorizontalMultiLevelHierarchy" loCatId="hierarchy" qsTypeId="urn:microsoft.com/office/officeart/2005/8/quickstyle/3d2" qsCatId="3D" csTypeId="urn:microsoft.com/office/officeart/2005/8/colors/colorful5" csCatId="colorful" phldr="1"/>
      <dgm:spPr/>
      <dgm:t>
        <a:bodyPr/>
        <a:lstStyle/>
        <a:p>
          <a:endParaRPr lang="en-US"/>
        </a:p>
      </dgm:t>
    </dgm:pt>
    <dgm:pt modelId="{37E5B9A1-C9CE-4871-90BF-376201D0BD10}">
      <dgm:prSet/>
      <dgm:spPr>
        <a:solidFill>
          <a:schemeClr val="accent4">
            <a:lumMod val="75000"/>
          </a:schemeClr>
        </a:solidFill>
      </dgm:spPr>
      <dgm:t>
        <a:bodyPr/>
        <a:lstStyle/>
        <a:p>
          <a:pPr rtl="0"/>
          <a:r>
            <a:rPr lang="en-US" b="1" dirty="0" smtClean="0">
              <a:latin typeface="Arial" panose="020B0604020202020204" pitchFamily="34" charset="0"/>
              <a:cs typeface="Arial" panose="020B0604020202020204" pitchFamily="34" charset="0"/>
            </a:rPr>
            <a:t>PRCS entry program</a:t>
          </a:r>
          <a:endParaRPr lang="en-US" b="1" dirty="0">
            <a:latin typeface="Arial" panose="020B0604020202020204" pitchFamily="34" charset="0"/>
            <a:cs typeface="Arial" panose="020B0604020202020204" pitchFamily="34" charset="0"/>
          </a:endParaRPr>
        </a:p>
      </dgm:t>
    </dgm:pt>
    <dgm:pt modelId="{976F4BEF-1569-4A74-BCE5-54E4A528313E}" type="parTrans" cxnId="{90678F5B-B9DE-43B3-8662-31BFC109E26D}">
      <dgm:prSet/>
      <dgm:spPr/>
      <dgm:t>
        <a:bodyPr/>
        <a:lstStyle/>
        <a:p>
          <a:endParaRPr lang="en-US"/>
        </a:p>
      </dgm:t>
    </dgm:pt>
    <dgm:pt modelId="{717D5D8D-B21D-41B5-8C7A-DAA3CB9A2A23}" type="sibTrans" cxnId="{90678F5B-B9DE-43B3-8662-31BFC109E26D}">
      <dgm:prSet/>
      <dgm:spPr/>
      <dgm:t>
        <a:bodyPr/>
        <a:lstStyle/>
        <a:p>
          <a:endParaRPr lang="en-US"/>
        </a:p>
      </dgm:t>
    </dgm:pt>
    <dgm:pt modelId="{B050B7D3-4C9B-4F76-93A6-86984EB690A5}">
      <dgm:prSet custT="1"/>
      <dgm:spPr>
        <a:solidFill>
          <a:schemeClr val="accent6">
            <a:lumMod val="75000"/>
          </a:schemeClr>
        </a:solidFill>
      </dgm:spPr>
      <dgm:t>
        <a:bodyPr/>
        <a:lstStyle/>
        <a:p>
          <a:pPr rtl="0"/>
          <a:r>
            <a:rPr lang="en-US" sz="2800" b="1" dirty="0" smtClean="0">
              <a:latin typeface="Arial" panose="020B0604020202020204" pitchFamily="34" charset="0"/>
              <a:cs typeface="Arial" panose="020B0604020202020204" pitchFamily="34" charset="0"/>
            </a:rPr>
            <a:t>Written</a:t>
          </a:r>
          <a:r>
            <a:rPr lang="en-US" sz="2800" b="0" dirty="0" smtClean="0">
              <a:latin typeface="Arial" panose="020B0604020202020204" pitchFamily="34" charset="0"/>
              <a:cs typeface="Arial" panose="020B0604020202020204" pitchFamily="34" charset="0"/>
            </a:rPr>
            <a:t> program &amp; review process</a:t>
          </a:r>
          <a:endParaRPr lang="en-US" sz="2800" b="0" dirty="0">
            <a:latin typeface="Arial" panose="020B0604020202020204" pitchFamily="34" charset="0"/>
            <a:cs typeface="Arial" panose="020B0604020202020204" pitchFamily="34" charset="0"/>
          </a:endParaRPr>
        </a:p>
      </dgm:t>
    </dgm:pt>
    <dgm:pt modelId="{2D28F269-7D3C-4992-9ED9-CCAE8E2D8C4A}" type="parTrans" cxnId="{12A0B618-6D57-4F11-B405-B09A52B675A5}">
      <dgm:prSet/>
      <dgm:spPr>
        <a:solidFill>
          <a:schemeClr val="accent6">
            <a:lumMod val="75000"/>
          </a:schemeClr>
        </a:solidFill>
      </dgm:spPr>
      <dgm:t>
        <a:bodyPr/>
        <a:lstStyle/>
        <a:p>
          <a:endParaRPr lang="en-US"/>
        </a:p>
      </dgm:t>
    </dgm:pt>
    <dgm:pt modelId="{6C49C1FB-E853-49EB-9B48-AD170BDC34BD}" type="sibTrans" cxnId="{12A0B618-6D57-4F11-B405-B09A52B675A5}">
      <dgm:prSet/>
      <dgm:spPr/>
      <dgm:t>
        <a:bodyPr/>
        <a:lstStyle/>
        <a:p>
          <a:endParaRPr lang="en-US"/>
        </a:p>
      </dgm:t>
    </dgm:pt>
    <dgm:pt modelId="{B0A65BAE-3A71-4D9C-8937-02E33077660D}">
      <dgm:prSet custT="1"/>
      <dgm:spPr>
        <a:solidFill>
          <a:schemeClr val="accent6">
            <a:lumMod val="75000"/>
          </a:schemeClr>
        </a:solidFill>
      </dgm:spPr>
      <dgm:t>
        <a:bodyPr/>
        <a:lstStyle/>
        <a:p>
          <a:pPr rtl="0"/>
          <a:r>
            <a:rPr lang="en-US" sz="2800" b="0" dirty="0" smtClean="0">
              <a:latin typeface="Arial" panose="020B0604020202020204" pitchFamily="34" charset="0"/>
              <a:cs typeface="Arial" panose="020B0604020202020204" pitchFamily="34" charset="0"/>
            </a:rPr>
            <a:t>Authorized personnel</a:t>
          </a:r>
          <a:endParaRPr lang="en-US" sz="2800" b="0" dirty="0">
            <a:latin typeface="Arial" panose="020B0604020202020204" pitchFamily="34" charset="0"/>
            <a:cs typeface="Arial" panose="020B0604020202020204" pitchFamily="34" charset="0"/>
          </a:endParaRPr>
        </a:p>
      </dgm:t>
    </dgm:pt>
    <dgm:pt modelId="{E1EB5FC2-A19D-4C08-A3A3-D5781D32D861}" type="parTrans" cxnId="{9D5F65D6-FAEF-4036-A7FC-4713B2AFAB39}">
      <dgm:prSet/>
      <dgm:spPr/>
      <dgm:t>
        <a:bodyPr/>
        <a:lstStyle/>
        <a:p>
          <a:endParaRPr lang="en-US"/>
        </a:p>
      </dgm:t>
    </dgm:pt>
    <dgm:pt modelId="{9DEEDDFC-FE28-4093-80F4-3DFE1CF9C01D}" type="sibTrans" cxnId="{9D5F65D6-FAEF-4036-A7FC-4713B2AFAB39}">
      <dgm:prSet/>
      <dgm:spPr/>
      <dgm:t>
        <a:bodyPr/>
        <a:lstStyle/>
        <a:p>
          <a:endParaRPr lang="en-US"/>
        </a:p>
      </dgm:t>
    </dgm:pt>
    <dgm:pt modelId="{2E8BAE3F-C9C9-4B26-9A89-D35F330184A1}">
      <dgm:prSet custT="1"/>
      <dgm:spPr>
        <a:solidFill>
          <a:schemeClr val="accent6">
            <a:lumMod val="75000"/>
          </a:schemeClr>
        </a:solidFill>
      </dgm:spPr>
      <dgm:t>
        <a:bodyPr/>
        <a:lstStyle/>
        <a:p>
          <a:pPr rtl="0"/>
          <a:r>
            <a:rPr lang="en-US" sz="2800" b="0" dirty="0" smtClean="0">
              <a:latin typeface="Arial" panose="020B0604020202020204" pitchFamily="34" charset="0"/>
              <a:cs typeface="Arial" panose="020B0604020202020204" pitchFamily="34" charset="0"/>
            </a:rPr>
            <a:t>Confined space evaluation procedures</a:t>
          </a:r>
          <a:endParaRPr lang="en-US" sz="2800" b="0" dirty="0">
            <a:latin typeface="Arial" panose="020B0604020202020204" pitchFamily="34" charset="0"/>
            <a:cs typeface="Arial" panose="020B0604020202020204" pitchFamily="34" charset="0"/>
          </a:endParaRPr>
        </a:p>
      </dgm:t>
    </dgm:pt>
    <dgm:pt modelId="{7BBBB5BA-4119-449D-912D-FAE901D009A8}" type="parTrans" cxnId="{C0BCF039-2FF9-4D1F-94A9-A1EED68D9021}">
      <dgm:prSet/>
      <dgm:spPr/>
      <dgm:t>
        <a:bodyPr/>
        <a:lstStyle/>
        <a:p>
          <a:endParaRPr lang="en-US"/>
        </a:p>
      </dgm:t>
    </dgm:pt>
    <dgm:pt modelId="{1575481B-DA67-45E4-B6F3-C5027FE1B3C3}" type="sibTrans" cxnId="{C0BCF039-2FF9-4D1F-94A9-A1EED68D9021}">
      <dgm:prSet/>
      <dgm:spPr/>
      <dgm:t>
        <a:bodyPr/>
        <a:lstStyle/>
        <a:p>
          <a:endParaRPr lang="en-US"/>
        </a:p>
      </dgm:t>
    </dgm:pt>
    <dgm:pt modelId="{3A9117CE-C5B7-43DB-9560-ADB11A4ACE8E}">
      <dgm:prSet custT="1"/>
      <dgm:spPr>
        <a:solidFill>
          <a:schemeClr val="accent6">
            <a:lumMod val="75000"/>
          </a:schemeClr>
        </a:solidFill>
      </dgm:spPr>
      <dgm:t>
        <a:bodyPr/>
        <a:lstStyle/>
        <a:p>
          <a:pPr rtl="0"/>
          <a:r>
            <a:rPr lang="en-US" sz="2800" b="1" dirty="0" smtClean="0">
              <a:latin typeface="Arial" panose="020B0604020202020204" pitchFamily="34" charset="0"/>
              <a:cs typeface="Arial" panose="020B0604020202020204" pitchFamily="34" charset="0"/>
            </a:rPr>
            <a:t>Acceptable</a:t>
          </a:r>
          <a:r>
            <a:rPr lang="en-US" sz="2800" b="0" dirty="0" smtClean="0">
              <a:latin typeface="Arial" panose="020B0604020202020204" pitchFamily="34" charset="0"/>
              <a:cs typeface="Arial" panose="020B0604020202020204" pitchFamily="34" charset="0"/>
            </a:rPr>
            <a:t> entry conditions  </a:t>
          </a:r>
          <a:endParaRPr lang="en-US" sz="2800" b="0" dirty="0">
            <a:latin typeface="Arial" panose="020B0604020202020204" pitchFamily="34" charset="0"/>
            <a:cs typeface="Arial" panose="020B0604020202020204" pitchFamily="34" charset="0"/>
          </a:endParaRPr>
        </a:p>
      </dgm:t>
    </dgm:pt>
    <dgm:pt modelId="{AA8F0DA9-2613-4543-8274-2181B32805BD}" type="parTrans" cxnId="{C961ADC8-899E-4ABD-9912-6CDC66E78E00}">
      <dgm:prSet/>
      <dgm:spPr/>
      <dgm:t>
        <a:bodyPr/>
        <a:lstStyle/>
        <a:p>
          <a:endParaRPr lang="en-US"/>
        </a:p>
      </dgm:t>
    </dgm:pt>
    <dgm:pt modelId="{D6AFCB52-374B-44E2-B980-85B4C006DBB3}" type="sibTrans" cxnId="{C961ADC8-899E-4ABD-9912-6CDC66E78E00}">
      <dgm:prSet/>
      <dgm:spPr/>
      <dgm:t>
        <a:bodyPr/>
        <a:lstStyle/>
        <a:p>
          <a:endParaRPr lang="en-US"/>
        </a:p>
      </dgm:t>
    </dgm:pt>
    <dgm:pt modelId="{26550F06-E793-49CC-B856-0A2475F6605B}">
      <dgm:prSet custT="1"/>
      <dgm:spPr>
        <a:solidFill>
          <a:schemeClr val="accent6">
            <a:lumMod val="75000"/>
          </a:schemeClr>
        </a:solidFill>
      </dgm:spPr>
      <dgm:t>
        <a:bodyPr/>
        <a:lstStyle/>
        <a:p>
          <a:pPr rtl="0"/>
          <a:r>
            <a:rPr lang="en-US" sz="2800" b="0" dirty="0" smtClean="0">
              <a:latin typeface="Arial" panose="020B0604020202020204" pitchFamily="34" charset="0"/>
              <a:cs typeface="Arial" panose="020B0604020202020204" pitchFamily="34" charset="0"/>
            </a:rPr>
            <a:t>Safe entry procedures &amp; equipment</a:t>
          </a:r>
          <a:endParaRPr lang="en-US" sz="2800" b="0" dirty="0">
            <a:latin typeface="Arial" panose="020B0604020202020204" pitchFamily="34" charset="0"/>
            <a:cs typeface="Arial" panose="020B0604020202020204" pitchFamily="34" charset="0"/>
          </a:endParaRPr>
        </a:p>
      </dgm:t>
    </dgm:pt>
    <dgm:pt modelId="{3DDBBBC1-C551-40A5-9386-9E269478F372}" type="parTrans" cxnId="{5D9E4E00-1ED6-4CB4-8A57-2CCF94B354D9}">
      <dgm:prSet/>
      <dgm:spPr/>
      <dgm:t>
        <a:bodyPr/>
        <a:lstStyle/>
        <a:p>
          <a:endParaRPr lang="en-US"/>
        </a:p>
      </dgm:t>
    </dgm:pt>
    <dgm:pt modelId="{60B56805-9BBB-4B50-905B-39EC70936F90}" type="sibTrans" cxnId="{5D9E4E00-1ED6-4CB4-8A57-2CCF94B354D9}">
      <dgm:prSet/>
      <dgm:spPr/>
      <dgm:t>
        <a:bodyPr/>
        <a:lstStyle/>
        <a:p>
          <a:endParaRPr lang="en-US"/>
        </a:p>
      </dgm:t>
    </dgm:pt>
    <dgm:pt modelId="{FEE4CA71-47BC-47ED-9188-64C5A3125DE5}">
      <dgm:prSet custT="1"/>
      <dgm:spPr>
        <a:solidFill>
          <a:schemeClr val="accent6">
            <a:lumMod val="75000"/>
          </a:schemeClr>
        </a:solidFill>
      </dgm:spPr>
      <dgm:t>
        <a:bodyPr/>
        <a:lstStyle/>
        <a:p>
          <a:pPr rtl="0"/>
          <a:r>
            <a:rPr lang="en-US" sz="2800" b="0" dirty="0" smtClean="0">
              <a:latin typeface="Arial" panose="020B0604020202020204" pitchFamily="34" charset="0"/>
              <a:cs typeface="Arial" panose="020B0604020202020204" pitchFamily="34" charset="0"/>
            </a:rPr>
            <a:t>Emergency service provide</a:t>
          </a:r>
          <a:r>
            <a:rPr lang="en-US" sz="2800" b="0" dirty="0" smtClean="0"/>
            <a:t>r</a:t>
          </a:r>
          <a:endParaRPr lang="en-US" sz="2800" b="0" dirty="0"/>
        </a:p>
      </dgm:t>
    </dgm:pt>
    <dgm:pt modelId="{2290DD6A-05E8-4176-BA36-A69310051CDA}" type="parTrans" cxnId="{22484BE9-D13F-4F19-A56D-8D4182E94511}">
      <dgm:prSet/>
      <dgm:spPr/>
      <dgm:t>
        <a:bodyPr/>
        <a:lstStyle/>
        <a:p>
          <a:endParaRPr lang="en-US"/>
        </a:p>
      </dgm:t>
    </dgm:pt>
    <dgm:pt modelId="{432E4BD8-116C-4519-88D0-8A48E9B60258}" type="sibTrans" cxnId="{22484BE9-D13F-4F19-A56D-8D4182E94511}">
      <dgm:prSet/>
      <dgm:spPr/>
      <dgm:t>
        <a:bodyPr/>
        <a:lstStyle/>
        <a:p>
          <a:endParaRPr lang="en-US"/>
        </a:p>
      </dgm:t>
    </dgm:pt>
    <dgm:pt modelId="{454A6BAB-FD86-4C96-9E1A-2754A9B56BD1}">
      <dgm:prSet custT="1"/>
      <dgm:spPr>
        <a:solidFill>
          <a:schemeClr val="accent6">
            <a:lumMod val="75000"/>
          </a:schemeClr>
        </a:solidFill>
      </dgm:spPr>
      <dgm:t>
        <a:bodyPr/>
        <a:lstStyle/>
        <a:p>
          <a:pPr rtl="0"/>
          <a:r>
            <a:rPr lang="en-US" sz="2800" b="0" dirty="0" smtClean="0">
              <a:latin typeface="Arial" panose="020B0604020202020204" pitchFamily="34" charset="0"/>
              <a:cs typeface="Arial" panose="020B0604020202020204" pitchFamily="34" charset="0"/>
            </a:rPr>
            <a:t>Use of written permit</a:t>
          </a:r>
          <a:endParaRPr lang="en-US" sz="2800" b="0" dirty="0">
            <a:latin typeface="Arial" panose="020B0604020202020204" pitchFamily="34" charset="0"/>
            <a:cs typeface="Arial" panose="020B0604020202020204" pitchFamily="34" charset="0"/>
          </a:endParaRPr>
        </a:p>
      </dgm:t>
    </dgm:pt>
    <dgm:pt modelId="{558B381B-CF3B-4E1D-8139-F4020A37082F}" type="parTrans" cxnId="{96FC0D54-D258-4264-9984-6A6217CC5770}">
      <dgm:prSet/>
      <dgm:spPr/>
      <dgm:t>
        <a:bodyPr/>
        <a:lstStyle/>
        <a:p>
          <a:endParaRPr lang="en-US"/>
        </a:p>
      </dgm:t>
    </dgm:pt>
    <dgm:pt modelId="{487436B6-35A1-4022-A6C7-A3E06D5ABB71}" type="sibTrans" cxnId="{96FC0D54-D258-4264-9984-6A6217CC5770}">
      <dgm:prSet/>
      <dgm:spPr/>
      <dgm:t>
        <a:bodyPr/>
        <a:lstStyle/>
        <a:p>
          <a:endParaRPr lang="en-US"/>
        </a:p>
      </dgm:t>
    </dgm:pt>
    <dgm:pt modelId="{0C9BEE2F-B4AE-46F2-83E2-830DF45921DC}" type="pres">
      <dgm:prSet presAssocID="{682A25AF-1192-439B-AF01-68848C698C2C}" presName="Name0" presStyleCnt="0">
        <dgm:presLayoutVars>
          <dgm:chPref val="1"/>
          <dgm:dir/>
          <dgm:animOne val="branch"/>
          <dgm:animLvl val="lvl"/>
          <dgm:resizeHandles val="exact"/>
        </dgm:presLayoutVars>
      </dgm:prSet>
      <dgm:spPr/>
      <dgm:t>
        <a:bodyPr/>
        <a:lstStyle/>
        <a:p>
          <a:endParaRPr lang="en-US"/>
        </a:p>
      </dgm:t>
    </dgm:pt>
    <dgm:pt modelId="{0B76D68E-74CE-4DDA-A31B-9013EAAF694B}" type="pres">
      <dgm:prSet presAssocID="{37E5B9A1-C9CE-4871-90BF-376201D0BD10}" presName="root1" presStyleCnt="0"/>
      <dgm:spPr/>
      <dgm:t>
        <a:bodyPr/>
        <a:lstStyle/>
        <a:p>
          <a:endParaRPr lang="en-US"/>
        </a:p>
      </dgm:t>
    </dgm:pt>
    <dgm:pt modelId="{E61F8DBF-AD41-4988-970B-4CC53C0114A1}" type="pres">
      <dgm:prSet presAssocID="{37E5B9A1-C9CE-4871-90BF-376201D0BD10}" presName="LevelOneTextNode" presStyleLbl="node0" presStyleIdx="0" presStyleCnt="1" custScaleY="161672">
        <dgm:presLayoutVars>
          <dgm:chPref val="3"/>
        </dgm:presLayoutVars>
      </dgm:prSet>
      <dgm:spPr/>
      <dgm:t>
        <a:bodyPr/>
        <a:lstStyle/>
        <a:p>
          <a:endParaRPr lang="en-US"/>
        </a:p>
      </dgm:t>
    </dgm:pt>
    <dgm:pt modelId="{E2D96175-2799-4100-997C-17303B9F9DB4}" type="pres">
      <dgm:prSet presAssocID="{37E5B9A1-C9CE-4871-90BF-376201D0BD10}" presName="level2hierChild" presStyleCnt="0"/>
      <dgm:spPr/>
      <dgm:t>
        <a:bodyPr/>
        <a:lstStyle/>
        <a:p>
          <a:endParaRPr lang="en-US"/>
        </a:p>
      </dgm:t>
    </dgm:pt>
    <dgm:pt modelId="{A2E06049-8054-42B0-8A42-7E2EFC8D1F35}" type="pres">
      <dgm:prSet presAssocID="{2D28F269-7D3C-4992-9ED9-CCAE8E2D8C4A}" presName="conn2-1" presStyleLbl="parChTrans1D2" presStyleIdx="0" presStyleCnt="7"/>
      <dgm:spPr/>
      <dgm:t>
        <a:bodyPr/>
        <a:lstStyle/>
        <a:p>
          <a:endParaRPr lang="en-US"/>
        </a:p>
      </dgm:t>
    </dgm:pt>
    <dgm:pt modelId="{A5FA72AD-FDFB-479E-8248-47EDACE47CB1}" type="pres">
      <dgm:prSet presAssocID="{2D28F269-7D3C-4992-9ED9-CCAE8E2D8C4A}" presName="connTx" presStyleLbl="parChTrans1D2" presStyleIdx="0" presStyleCnt="7"/>
      <dgm:spPr/>
      <dgm:t>
        <a:bodyPr/>
        <a:lstStyle/>
        <a:p>
          <a:endParaRPr lang="en-US"/>
        </a:p>
      </dgm:t>
    </dgm:pt>
    <dgm:pt modelId="{0973E5B0-B326-4860-B19B-B9932A6A326B}" type="pres">
      <dgm:prSet presAssocID="{B050B7D3-4C9B-4F76-93A6-86984EB690A5}" presName="root2" presStyleCnt="0"/>
      <dgm:spPr/>
      <dgm:t>
        <a:bodyPr/>
        <a:lstStyle/>
        <a:p>
          <a:endParaRPr lang="en-US"/>
        </a:p>
      </dgm:t>
    </dgm:pt>
    <dgm:pt modelId="{D398EBF7-F382-478A-BBC6-92A7B1D493AA}" type="pres">
      <dgm:prSet presAssocID="{B050B7D3-4C9B-4F76-93A6-86984EB690A5}" presName="LevelTwoTextNode" presStyleLbl="node2" presStyleIdx="0" presStyleCnt="7" custScaleX="380418">
        <dgm:presLayoutVars>
          <dgm:chPref val="3"/>
        </dgm:presLayoutVars>
      </dgm:prSet>
      <dgm:spPr/>
      <dgm:t>
        <a:bodyPr/>
        <a:lstStyle/>
        <a:p>
          <a:endParaRPr lang="en-US"/>
        </a:p>
      </dgm:t>
    </dgm:pt>
    <dgm:pt modelId="{AFE7943F-E99F-45B1-B1D1-AB0FBB48B511}" type="pres">
      <dgm:prSet presAssocID="{B050B7D3-4C9B-4F76-93A6-86984EB690A5}" presName="level3hierChild" presStyleCnt="0"/>
      <dgm:spPr/>
      <dgm:t>
        <a:bodyPr/>
        <a:lstStyle/>
        <a:p>
          <a:endParaRPr lang="en-US"/>
        </a:p>
      </dgm:t>
    </dgm:pt>
    <dgm:pt modelId="{52086E49-3E0E-42B3-A9A9-CA4C0EE49CB1}" type="pres">
      <dgm:prSet presAssocID="{E1EB5FC2-A19D-4C08-A3A3-D5781D32D861}" presName="conn2-1" presStyleLbl="parChTrans1D2" presStyleIdx="1" presStyleCnt="7"/>
      <dgm:spPr/>
      <dgm:t>
        <a:bodyPr/>
        <a:lstStyle/>
        <a:p>
          <a:endParaRPr lang="en-US"/>
        </a:p>
      </dgm:t>
    </dgm:pt>
    <dgm:pt modelId="{0C990FAC-F063-4ECE-A534-2C10D56D8625}" type="pres">
      <dgm:prSet presAssocID="{E1EB5FC2-A19D-4C08-A3A3-D5781D32D861}" presName="connTx" presStyleLbl="parChTrans1D2" presStyleIdx="1" presStyleCnt="7"/>
      <dgm:spPr/>
      <dgm:t>
        <a:bodyPr/>
        <a:lstStyle/>
        <a:p>
          <a:endParaRPr lang="en-US"/>
        </a:p>
      </dgm:t>
    </dgm:pt>
    <dgm:pt modelId="{F451EA27-3BB5-41FC-90EB-F555C55B2316}" type="pres">
      <dgm:prSet presAssocID="{B0A65BAE-3A71-4D9C-8937-02E33077660D}" presName="root2" presStyleCnt="0"/>
      <dgm:spPr/>
      <dgm:t>
        <a:bodyPr/>
        <a:lstStyle/>
        <a:p>
          <a:endParaRPr lang="en-US"/>
        </a:p>
      </dgm:t>
    </dgm:pt>
    <dgm:pt modelId="{12B6C083-7AF4-437F-8C2D-CBF246F1747A}" type="pres">
      <dgm:prSet presAssocID="{B0A65BAE-3A71-4D9C-8937-02E33077660D}" presName="LevelTwoTextNode" presStyleLbl="node2" presStyleIdx="1" presStyleCnt="7" custScaleX="380418">
        <dgm:presLayoutVars>
          <dgm:chPref val="3"/>
        </dgm:presLayoutVars>
      </dgm:prSet>
      <dgm:spPr/>
      <dgm:t>
        <a:bodyPr/>
        <a:lstStyle/>
        <a:p>
          <a:endParaRPr lang="en-US"/>
        </a:p>
      </dgm:t>
    </dgm:pt>
    <dgm:pt modelId="{0665AA47-6F41-4A9B-A21F-8ACA866DB3C9}" type="pres">
      <dgm:prSet presAssocID="{B0A65BAE-3A71-4D9C-8937-02E33077660D}" presName="level3hierChild" presStyleCnt="0"/>
      <dgm:spPr/>
      <dgm:t>
        <a:bodyPr/>
        <a:lstStyle/>
        <a:p>
          <a:endParaRPr lang="en-US"/>
        </a:p>
      </dgm:t>
    </dgm:pt>
    <dgm:pt modelId="{AD6075E3-8CAB-4AAC-93B7-FC98AF34B57D}" type="pres">
      <dgm:prSet presAssocID="{7BBBB5BA-4119-449D-912D-FAE901D009A8}" presName="conn2-1" presStyleLbl="parChTrans1D2" presStyleIdx="2" presStyleCnt="7"/>
      <dgm:spPr/>
      <dgm:t>
        <a:bodyPr/>
        <a:lstStyle/>
        <a:p>
          <a:endParaRPr lang="en-US"/>
        </a:p>
      </dgm:t>
    </dgm:pt>
    <dgm:pt modelId="{35471D14-7CB7-49E9-8076-C56EAD3CCD20}" type="pres">
      <dgm:prSet presAssocID="{7BBBB5BA-4119-449D-912D-FAE901D009A8}" presName="connTx" presStyleLbl="parChTrans1D2" presStyleIdx="2" presStyleCnt="7"/>
      <dgm:spPr/>
      <dgm:t>
        <a:bodyPr/>
        <a:lstStyle/>
        <a:p>
          <a:endParaRPr lang="en-US"/>
        </a:p>
      </dgm:t>
    </dgm:pt>
    <dgm:pt modelId="{2D9A9B7C-CC7B-472D-AA8D-5D4676B28FEE}" type="pres">
      <dgm:prSet presAssocID="{2E8BAE3F-C9C9-4B26-9A89-D35F330184A1}" presName="root2" presStyleCnt="0"/>
      <dgm:spPr/>
      <dgm:t>
        <a:bodyPr/>
        <a:lstStyle/>
        <a:p>
          <a:endParaRPr lang="en-US"/>
        </a:p>
      </dgm:t>
    </dgm:pt>
    <dgm:pt modelId="{39EFBF29-0058-4B59-8A70-61D74B2913A5}" type="pres">
      <dgm:prSet presAssocID="{2E8BAE3F-C9C9-4B26-9A89-D35F330184A1}" presName="LevelTwoTextNode" presStyleLbl="node2" presStyleIdx="2" presStyleCnt="7" custScaleX="380418">
        <dgm:presLayoutVars>
          <dgm:chPref val="3"/>
        </dgm:presLayoutVars>
      </dgm:prSet>
      <dgm:spPr/>
      <dgm:t>
        <a:bodyPr/>
        <a:lstStyle/>
        <a:p>
          <a:endParaRPr lang="en-US"/>
        </a:p>
      </dgm:t>
    </dgm:pt>
    <dgm:pt modelId="{064881C1-3D4D-4483-81F3-A018C92C9728}" type="pres">
      <dgm:prSet presAssocID="{2E8BAE3F-C9C9-4B26-9A89-D35F330184A1}" presName="level3hierChild" presStyleCnt="0"/>
      <dgm:spPr/>
      <dgm:t>
        <a:bodyPr/>
        <a:lstStyle/>
        <a:p>
          <a:endParaRPr lang="en-US"/>
        </a:p>
      </dgm:t>
    </dgm:pt>
    <dgm:pt modelId="{99FC298A-6266-477D-AF7E-3B6165B8CCE4}" type="pres">
      <dgm:prSet presAssocID="{AA8F0DA9-2613-4543-8274-2181B32805BD}" presName="conn2-1" presStyleLbl="parChTrans1D2" presStyleIdx="3" presStyleCnt="7"/>
      <dgm:spPr/>
      <dgm:t>
        <a:bodyPr/>
        <a:lstStyle/>
        <a:p>
          <a:endParaRPr lang="en-US"/>
        </a:p>
      </dgm:t>
    </dgm:pt>
    <dgm:pt modelId="{C7397407-AC5B-4C49-89AF-9DF68F0CF30F}" type="pres">
      <dgm:prSet presAssocID="{AA8F0DA9-2613-4543-8274-2181B32805BD}" presName="connTx" presStyleLbl="parChTrans1D2" presStyleIdx="3" presStyleCnt="7"/>
      <dgm:spPr/>
      <dgm:t>
        <a:bodyPr/>
        <a:lstStyle/>
        <a:p>
          <a:endParaRPr lang="en-US"/>
        </a:p>
      </dgm:t>
    </dgm:pt>
    <dgm:pt modelId="{1EEDD27D-9E5E-4FC2-9ACC-29FC75914328}" type="pres">
      <dgm:prSet presAssocID="{3A9117CE-C5B7-43DB-9560-ADB11A4ACE8E}" presName="root2" presStyleCnt="0"/>
      <dgm:spPr/>
      <dgm:t>
        <a:bodyPr/>
        <a:lstStyle/>
        <a:p>
          <a:endParaRPr lang="en-US"/>
        </a:p>
      </dgm:t>
    </dgm:pt>
    <dgm:pt modelId="{C909F78E-7042-445C-BE25-1F47CBEC753F}" type="pres">
      <dgm:prSet presAssocID="{3A9117CE-C5B7-43DB-9560-ADB11A4ACE8E}" presName="LevelTwoTextNode" presStyleLbl="node2" presStyleIdx="3" presStyleCnt="7" custScaleX="380418">
        <dgm:presLayoutVars>
          <dgm:chPref val="3"/>
        </dgm:presLayoutVars>
      </dgm:prSet>
      <dgm:spPr/>
      <dgm:t>
        <a:bodyPr/>
        <a:lstStyle/>
        <a:p>
          <a:endParaRPr lang="en-US"/>
        </a:p>
      </dgm:t>
    </dgm:pt>
    <dgm:pt modelId="{F228422E-1287-4C3E-AD6E-3A57E948C545}" type="pres">
      <dgm:prSet presAssocID="{3A9117CE-C5B7-43DB-9560-ADB11A4ACE8E}" presName="level3hierChild" presStyleCnt="0"/>
      <dgm:spPr/>
      <dgm:t>
        <a:bodyPr/>
        <a:lstStyle/>
        <a:p>
          <a:endParaRPr lang="en-US"/>
        </a:p>
      </dgm:t>
    </dgm:pt>
    <dgm:pt modelId="{4000FF4C-4716-46D6-9B58-B2B158140EA4}" type="pres">
      <dgm:prSet presAssocID="{3DDBBBC1-C551-40A5-9386-9E269478F372}" presName="conn2-1" presStyleLbl="parChTrans1D2" presStyleIdx="4" presStyleCnt="7"/>
      <dgm:spPr/>
      <dgm:t>
        <a:bodyPr/>
        <a:lstStyle/>
        <a:p>
          <a:endParaRPr lang="en-US"/>
        </a:p>
      </dgm:t>
    </dgm:pt>
    <dgm:pt modelId="{33231DC9-CCC9-4E37-B4D1-8E61C51C3495}" type="pres">
      <dgm:prSet presAssocID="{3DDBBBC1-C551-40A5-9386-9E269478F372}" presName="connTx" presStyleLbl="parChTrans1D2" presStyleIdx="4" presStyleCnt="7"/>
      <dgm:spPr/>
      <dgm:t>
        <a:bodyPr/>
        <a:lstStyle/>
        <a:p>
          <a:endParaRPr lang="en-US"/>
        </a:p>
      </dgm:t>
    </dgm:pt>
    <dgm:pt modelId="{1C9F4A65-3295-4F10-A2C0-3A9177E3E483}" type="pres">
      <dgm:prSet presAssocID="{26550F06-E793-49CC-B856-0A2475F6605B}" presName="root2" presStyleCnt="0"/>
      <dgm:spPr/>
      <dgm:t>
        <a:bodyPr/>
        <a:lstStyle/>
        <a:p>
          <a:endParaRPr lang="en-US"/>
        </a:p>
      </dgm:t>
    </dgm:pt>
    <dgm:pt modelId="{32899EA5-C525-4CCF-B486-46B5DB63954B}" type="pres">
      <dgm:prSet presAssocID="{26550F06-E793-49CC-B856-0A2475F6605B}" presName="LevelTwoTextNode" presStyleLbl="node2" presStyleIdx="4" presStyleCnt="7" custScaleX="380418">
        <dgm:presLayoutVars>
          <dgm:chPref val="3"/>
        </dgm:presLayoutVars>
      </dgm:prSet>
      <dgm:spPr/>
      <dgm:t>
        <a:bodyPr/>
        <a:lstStyle/>
        <a:p>
          <a:endParaRPr lang="en-US"/>
        </a:p>
      </dgm:t>
    </dgm:pt>
    <dgm:pt modelId="{B94CFD2D-B227-4212-94A0-37B0F0F2EC49}" type="pres">
      <dgm:prSet presAssocID="{26550F06-E793-49CC-B856-0A2475F6605B}" presName="level3hierChild" presStyleCnt="0"/>
      <dgm:spPr/>
      <dgm:t>
        <a:bodyPr/>
        <a:lstStyle/>
        <a:p>
          <a:endParaRPr lang="en-US"/>
        </a:p>
      </dgm:t>
    </dgm:pt>
    <dgm:pt modelId="{F1B76E3F-822D-49D1-B0B9-86505D10A018}" type="pres">
      <dgm:prSet presAssocID="{558B381B-CF3B-4E1D-8139-F4020A37082F}" presName="conn2-1" presStyleLbl="parChTrans1D2" presStyleIdx="5" presStyleCnt="7"/>
      <dgm:spPr/>
      <dgm:t>
        <a:bodyPr/>
        <a:lstStyle/>
        <a:p>
          <a:endParaRPr lang="en-US"/>
        </a:p>
      </dgm:t>
    </dgm:pt>
    <dgm:pt modelId="{101E6002-D8F3-42A1-9E86-EB7C1683D75D}" type="pres">
      <dgm:prSet presAssocID="{558B381B-CF3B-4E1D-8139-F4020A37082F}" presName="connTx" presStyleLbl="parChTrans1D2" presStyleIdx="5" presStyleCnt="7"/>
      <dgm:spPr/>
      <dgm:t>
        <a:bodyPr/>
        <a:lstStyle/>
        <a:p>
          <a:endParaRPr lang="en-US"/>
        </a:p>
      </dgm:t>
    </dgm:pt>
    <dgm:pt modelId="{5F23D45E-DF5F-4B26-92C1-B934A50FD1CB}" type="pres">
      <dgm:prSet presAssocID="{454A6BAB-FD86-4C96-9E1A-2754A9B56BD1}" presName="root2" presStyleCnt="0"/>
      <dgm:spPr/>
      <dgm:t>
        <a:bodyPr/>
        <a:lstStyle/>
        <a:p>
          <a:endParaRPr lang="en-US"/>
        </a:p>
      </dgm:t>
    </dgm:pt>
    <dgm:pt modelId="{E02432E6-EB38-482E-B70A-A0AF4B276349}" type="pres">
      <dgm:prSet presAssocID="{454A6BAB-FD86-4C96-9E1A-2754A9B56BD1}" presName="LevelTwoTextNode" presStyleLbl="node2" presStyleIdx="5" presStyleCnt="7" custScaleX="380418">
        <dgm:presLayoutVars>
          <dgm:chPref val="3"/>
        </dgm:presLayoutVars>
      </dgm:prSet>
      <dgm:spPr/>
      <dgm:t>
        <a:bodyPr/>
        <a:lstStyle/>
        <a:p>
          <a:endParaRPr lang="en-US"/>
        </a:p>
      </dgm:t>
    </dgm:pt>
    <dgm:pt modelId="{8C1EEE4B-C7F0-4A5E-84C0-FAD4B6AFC8E2}" type="pres">
      <dgm:prSet presAssocID="{454A6BAB-FD86-4C96-9E1A-2754A9B56BD1}" presName="level3hierChild" presStyleCnt="0"/>
      <dgm:spPr/>
      <dgm:t>
        <a:bodyPr/>
        <a:lstStyle/>
        <a:p>
          <a:endParaRPr lang="en-US"/>
        </a:p>
      </dgm:t>
    </dgm:pt>
    <dgm:pt modelId="{17C46835-1091-478C-B3B3-F59C370A0844}" type="pres">
      <dgm:prSet presAssocID="{2290DD6A-05E8-4176-BA36-A69310051CDA}" presName="conn2-1" presStyleLbl="parChTrans1D2" presStyleIdx="6" presStyleCnt="7"/>
      <dgm:spPr/>
      <dgm:t>
        <a:bodyPr/>
        <a:lstStyle/>
        <a:p>
          <a:endParaRPr lang="en-US"/>
        </a:p>
      </dgm:t>
    </dgm:pt>
    <dgm:pt modelId="{8F2266AE-A300-451B-96E0-14BD60B78516}" type="pres">
      <dgm:prSet presAssocID="{2290DD6A-05E8-4176-BA36-A69310051CDA}" presName="connTx" presStyleLbl="parChTrans1D2" presStyleIdx="6" presStyleCnt="7"/>
      <dgm:spPr/>
      <dgm:t>
        <a:bodyPr/>
        <a:lstStyle/>
        <a:p>
          <a:endParaRPr lang="en-US"/>
        </a:p>
      </dgm:t>
    </dgm:pt>
    <dgm:pt modelId="{590A56B2-6103-4910-B5E0-B02267E697BF}" type="pres">
      <dgm:prSet presAssocID="{FEE4CA71-47BC-47ED-9188-64C5A3125DE5}" presName="root2" presStyleCnt="0"/>
      <dgm:spPr/>
      <dgm:t>
        <a:bodyPr/>
        <a:lstStyle/>
        <a:p>
          <a:endParaRPr lang="en-US"/>
        </a:p>
      </dgm:t>
    </dgm:pt>
    <dgm:pt modelId="{804A4D9C-D34C-492D-9A24-572DB58CDB1A}" type="pres">
      <dgm:prSet presAssocID="{FEE4CA71-47BC-47ED-9188-64C5A3125DE5}" presName="LevelTwoTextNode" presStyleLbl="node2" presStyleIdx="6" presStyleCnt="7" custScaleX="380418">
        <dgm:presLayoutVars>
          <dgm:chPref val="3"/>
        </dgm:presLayoutVars>
      </dgm:prSet>
      <dgm:spPr/>
      <dgm:t>
        <a:bodyPr/>
        <a:lstStyle/>
        <a:p>
          <a:endParaRPr lang="en-US"/>
        </a:p>
      </dgm:t>
    </dgm:pt>
    <dgm:pt modelId="{C53DB948-7C38-4F4F-A7B8-DFF92130E2BB}" type="pres">
      <dgm:prSet presAssocID="{FEE4CA71-47BC-47ED-9188-64C5A3125DE5}" presName="level3hierChild" presStyleCnt="0"/>
      <dgm:spPr/>
      <dgm:t>
        <a:bodyPr/>
        <a:lstStyle/>
        <a:p>
          <a:endParaRPr lang="en-US"/>
        </a:p>
      </dgm:t>
    </dgm:pt>
  </dgm:ptLst>
  <dgm:cxnLst>
    <dgm:cxn modelId="{96FC0D54-D258-4264-9984-6A6217CC5770}" srcId="{37E5B9A1-C9CE-4871-90BF-376201D0BD10}" destId="{454A6BAB-FD86-4C96-9E1A-2754A9B56BD1}" srcOrd="5" destOrd="0" parTransId="{558B381B-CF3B-4E1D-8139-F4020A37082F}" sibTransId="{487436B6-35A1-4022-A6C7-A3E06D5ABB71}"/>
    <dgm:cxn modelId="{2A637E81-BDD6-4E3B-88AC-F6BF10B5BB50}" type="presOf" srcId="{FEE4CA71-47BC-47ED-9188-64C5A3125DE5}" destId="{804A4D9C-D34C-492D-9A24-572DB58CDB1A}" srcOrd="0" destOrd="0" presId="urn:microsoft.com/office/officeart/2008/layout/HorizontalMultiLevelHierarchy"/>
    <dgm:cxn modelId="{C0BCF039-2FF9-4D1F-94A9-A1EED68D9021}" srcId="{37E5B9A1-C9CE-4871-90BF-376201D0BD10}" destId="{2E8BAE3F-C9C9-4B26-9A89-D35F330184A1}" srcOrd="2" destOrd="0" parTransId="{7BBBB5BA-4119-449D-912D-FAE901D009A8}" sibTransId="{1575481B-DA67-45E4-B6F3-C5027FE1B3C3}"/>
    <dgm:cxn modelId="{61213665-18D8-4E1F-AECF-5789B4E5F036}" type="presOf" srcId="{B0A65BAE-3A71-4D9C-8937-02E33077660D}" destId="{12B6C083-7AF4-437F-8C2D-CBF246F1747A}" srcOrd="0" destOrd="0" presId="urn:microsoft.com/office/officeart/2008/layout/HorizontalMultiLevelHierarchy"/>
    <dgm:cxn modelId="{5AF4F5FD-682B-42DC-BFBF-7EA3FCC51F1A}" type="presOf" srcId="{E1EB5FC2-A19D-4C08-A3A3-D5781D32D861}" destId="{52086E49-3E0E-42B3-A9A9-CA4C0EE49CB1}" srcOrd="0" destOrd="0" presId="urn:microsoft.com/office/officeart/2008/layout/HorizontalMultiLevelHierarchy"/>
    <dgm:cxn modelId="{47872200-2322-41CB-B799-0DEE52FC5F71}" type="presOf" srcId="{AA8F0DA9-2613-4543-8274-2181B32805BD}" destId="{C7397407-AC5B-4C49-89AF-9DF68F0CF30F}" srcOrd="1" destOrd="0" presId="urn:microsoft.com/office/officeart/2008/layout/HorizontalMultiLevelHierarchy"/>
    <dgm:cxn modelId="{1A42F0EB-C834-4793-991F-D9FF997554C1}" type="presOf" srcId="{3DDBBBC1-C551-40A5-9386-9E269478F372}" destId="{33231DC9-CCC9-4E37-B4D1-8E61C51C3495}" srcOrd="1" destOrd="0" presId="urn:microsoft.com/office/officeart/2008/layout/HorizontalMultiLevelHierarchy"/>
    <dgm:cxn modelId="{E91580D0-FC2C-40FA-B7A6-168199D64DAF}" type="presOf" srcId="{2D28F269-7D3C-4992-9ED9-CCAE8E2D8C4A}" destId="{A2E06049-8054-42B0-8A42-7E2EFC8D1F35}" srcOrd="0" destOrd="0" presId="urn:microsoft.com/office/officeart/2008/layout/HorizontalMultiLevelHierarchy"/>
    <dgm:cxn modelId="{F3D76796-B05A-4FCD-9019-2647CE4BA199}" type="presOf" srcId="{7BBBB5BA-4119-449D-912D-FAE901D009A8}" destId="{35471D14-7CB7-49E9-8076-C56EAD3CCD20}" srcOrd="1" destOrd="0" presId="urn:microsoft.com/office/officeart/2008/layout/HorizontalMultiLevelHierarchy"/>
    <dgm:cxn modelId="{90678F5B-B9DE-43B3-8662-31BFC109E26D}" srcId="{682A25AF-1192-439B-AF01-68848C698C2C}" destId="{37E5B9A1-C9CE-4871-90BF-376201D0BD10}" srcOrd="0" destOrd="0" parTransId="{976F4BEF-1569-4A74-BCE5-54E4A528313E}" sibTransId="{717D5D8D-B21D-41B5-8C7A-DAA3CB9A2A23}"/>
    <dgm:cxn modelId="{951C68AB-BD05-4A11-A3D1-119019950592}" type="presOf" srcId="{2D28F269-7D3C-4992-9ED9-CCAE8E2D8C4A}" destId="{A5FA72AD-FDFB-479E-8248-47EDACE47CB1}" srcOrd="1" destOrd="0" presId="urn:microsoft.com/office/officeart/2008/layout/HorizontalMultiLevelHierarchy"/>
    <dgm:cxn modelId="{FE342AE4-C377-4F4A-978A-6FC4B8A6D880}" type="presOf" srcId="{558B381B-CF3B-4E1D-8139-F4020A37082F}" destId="{101E6002-D8F3-42A1-9E86-EB7C1683D75D}" srcOrd="1" destOrd="0" presId="urn:microsoft.com/office/officeart/2008/layout/HorizontalMultiLevelHierarchy"/>
    <dgm:cxn modelId="{9D5F65D6-FAEF-4036-A7FC-4713B2AFAB39}" srcId="{37E5B9A1-C9CE-4871-90BF-376201D0BD10}" destId="{B0A65BAE-3A71-4D9C-8937-02E33077660D}" srcOrd="1" destOrd="0" parTransId="{E1EB5FC2-A19D-4C08-A3A3-D5781D32D861}" sibTransId="{9DEEDDFC-FE28-4093-80F4-3DFE1CF9C01D}"/>
    <dgm:cxn modelId="{9AA84316-C97E-404B-BD26-C057B1A3B940}" type="presOf" srcId="{558B381B-CF3B-4E1D-8139-F4020A37082F}" destId="{F1B76E3F-822D-49D1-B0B9-86505D10A018}" srcOrd="0" destOrd="0" presId="urn:microsoft.com/office/officeart/2008/layout/HorizontalMultiLevelHierarchy"/>
    <dgm:cxn modelId="{8EFE23CE-CB88-4C90-9D00-4630EA91CE3B}" type="presOf" srcId="{3A9117CE-C5B7-43DB-9560-ADB11A4ACE8E}" destId="{C909F78E-7042-445C-BE25-1F47CBEC753F}" srcOrd="0" destOrd="0" presId="urn:microsoft.com/office/officeart/2008/layout/HorizontalMultiLevelHierarchy"/>
    <dgm:cxn modelId="{9804BE38-E9DC-4DEE-A04E-8AF3B074B2D2}" type="presOf" srcId="{7BBBB5BA-4119-449D-912D-FAE901D009A8}" destId="{AD6075E3-8CAB-4AAC-93B7-FC98AF34B57D}" srcOrd="0" destOrd="0" presId="urn:microsoft.com/office/officeart/2008/layout/HorizontalMultiLevelHierarchy"/>
    <dgm:cxn modelId="{C961ADC8-899E-4ABD-9912-6CDC66E78E00}" srcId="{37E5B9A1-C9CE-4871-90BF-376201D0BD10}" destId="{3A9117CE-C5B7-43DB-9560-ADB11A4ACE8E}" srcOrd="3" destOrd="0" parTransId="{AA8F0DA9-2613-4543-8274-2181B32805BD}" sibTransId="{D6AFCB52-374B-44E2-B980-85B4C006DBB3}"/>
    <dgm:cxn modelId="{7838B1A5-D409-4427-BE0C-F03736D92BA5}" type="presOf" srcId="{3DDBBBC1-C551-40A5-9386-9E269478F372}" destId="{4000FF4C-4716-46D6-9B58-B2B158140EA4}" srcOrd="0" destOrd="0" presId="urn:microsoft.com/office/officeart/2008/layout/HorizontalMultiLevelHierarchy"/>
    <dgm:cxn modelId="{22484BE9-D13F-4F19-A56D-8D4182E94511}" srcId="{37E5B9A1-C9CE-4871-90BF-376201D0BD10}" destId="{FEE4CA71-47BC-47ED-9188-64C5A3125DE5}" srcOrd="6" destOrd="0" parTransId="{2290DD6A-05E8-4176-BA36-A69310051CDA}" sibTransId="{432E4BD8-116C-4519-88D0-8A48E9B60258}"/>
    <dgm:cxn modelId="{12805A48-42B1-4B5B-90D8-E22F48F34941}" type="presOf" srcId="{E1EB5FC2-A19D-4C08-A3A3-D5781D32D861}" destId="{0C990FAC-F063-4ECE-A534-2C10D56D8625}" srcOrd="1" destOrd="0" presId="urn:microsoft.com/office/officeart/2008/layout/HorizontalMultiLevelHierarchy"/>
    <dgm:cxn modelId="{50AC08D7-0F79-4D4C-8D33-7F75F009B0F9}" type="presOf" srcId="{682A25AF-1192-439B-AF01-68848C698C2C}" destId="{0C9BEE2F-B4AE-46F2-83E2-830DF45921DC}" srcOrd="0" destOrd="0" presId="urn:microsoft.com/office/officeart/2008/layout/HorizontalMultiLevelHierarchy"/>
    <dgm:cxn modelId="{30BB0789-1022-4CE5-89FA-63747A2F1BCB}" type="presOf" srcId="{2290DD6A-05E8-4176-BA36-A69310051CDA}" destId="{17C46835-1091-478C-B3B3-F59C370A0844}" srcOrd="0" destOrd="0" presId="urn:microsoft.com/office/officeart/2008/layout/HorizontalMultiLevelHierarchy"/>
    <dgm:cxn modelId="{5D9E4E00-1ED6-4CB4-8A57-2CCF94B354D9}" srcId="{37E5B9A1-C9CE-4871-90BF-376201D0BD10}" destId="{26550F06-E793-49CC-B856-0A2475F6605B}" srcOrd="4" destOrd="0" parTransId="{3DDBBBC1-C551-40A5-9386-9E269478F372}" sibTransId="{60B56805-9BBB-4B50-905B-39EC70936F90}"/>
    <dgm:cxn modelId="{816D866F-5ADD-4FD2-9C95-288B8783B151}" type="presOf" srcId="{AA8F0DA9-2613-4543-8274-2181B32805BD}" destId="{99FC298A-6266-477D-AF7E-3B6165B8CCE4}" srcOrd="0" destOrd="0" presId="urn:microsoft.com/office/officeart/2008/layout/HorizontalMultiLevelHierarchy"/>
    <dgm:cxn modelId="{61124786-5AE2-48C5-B20A-BD2313B1EF59}" type="presOf" srcId="{2290DD6A-05E8-4176-BA36-A69310051CDA}" destId="{8F2266AE-A300-451B-96E0-14BD60B78516}" srcOrd="1" destOrd="0" presId="urn:microsoft.com/office/officeart/2008/layout/HorizontalMultiLevelHierarchy"/>
    <dgm:cxn modelId="{12A0B618-6D57-4F11-B405-B09A52B675A5}" srcId="{37E5B9A1-C9CE-4871-90BF-376201D0BD10}" destId="{B050B7D3-4C9B-4F76-93A6-86984EB690A5}" srcOrd="0" destOrd="0" parTransId="{2D28F269-7D3C-4992-9ED9-CCAE8E2D8C4A}" sibTransId="{6C49C1FB-E853-49EB-9B48-AD170BDC34BD}"/>
    <dgm:cxn modelId="{715D1E2D-66C8-4230-AED6-100A256F615D}" type="presOf" srcId="{2E8BAE3F-C9C9-4B26-9A89-D35F330184A1}" destId="{39EFBF29-0058-4B59-8A70-61D74B2913A5}" srcOrd="0" destOrd="0" presId="urn:microsoft.com/office/officeart/2008/layout/HorizontalMultiLevelHierarchy"/>
    <dgm:cxn modelId="{AA20DD4A-5F4C-4A65-B07D-729E664D9578}" type="presOf" srcId="{B050B7D3-4C9B-4F76-93A6-86984EB690A5}" destId="{D398EBF7-F382-478A-BBC6-92A7B1D493AA}" srcOrd="0" destOrd="0" presId="urn:microsoft.com/office/officeart/2008/layout/HorizontalMultiLevelHierarchy"/>
    <dgm:cxn modelId="{D9F9195E-E7FF-44CD-98AF-49F16CD3C4B8}" type="presOf" srcId="{26550F06-E793-49CC-B856-0A2475F6605B}" destId="{32899EA5-C525-4CCF-B486-46B5DB63954B}" srcOrd="0" destOrd="0" presId="urn:microsoft.com/office/officeart/2008/layout/HorizontalMultiLevelHierarchy"/>
    <dgm:cxn modelId="{228FB2AC-53FE-49A7-B5FA-C4FEF05545D2}" type="presOf" srcId="{37E5B9A1-C9CE-4871-90BF-376201D0BD10}" destId="{E61F8DBF-AD41-4988-970B-4CC53C0114A1}" srcOrd="0" destOrd="0" presId="urn:microsoft.com/office/officeart/2008/layout/HorizontalMultiLevelHierarchy"/>
    <dgm:cxn modelId="{849AD443-B681-4295-AE80-652E1D8A6135}" type="presOf" srcId="{454A6BAB-FD86-4C96-9E1A-2754A9B56BD1}" destId="{E02432E6-EB38-482E-B70A-A0AF4B276349}" srcOrd="0" destOrd="0" presId="urn:microsoft.com/office/officeart/2008/layout/HorizontalMultiLevelHierarchy"/>
    <dgm:cxn modelId="{E2FBDF0B-4720-4215-9113-197F65F17545}" type="presParOf" srcId="{0C9BEE2F-B4AE-46F2-83E2-830DF45921DC}" destId="{0B76D68E-74CE-4DDA-A31B-9013EAAF694B}" srcOrd="0" destOrd="0" presId="urn:microsoft.com/office/officeart/2008/layout/HorizontalMultiLevelHierarchy"/>
    <dgm:cxn modelId="{B52563B1-38D5-415A-B9D0-E2BE2DDF8579}" type="presParOf" srcId="{0B76D68E-74CE-4DDA-A31B-9013EAAF694B}" destId="{E61F8DBF-AD41-4988-970B-4CC53C0114A1}" srcOrd="0" destOrd="0" presId="urn:microsoft.com/office/officeart/2008/layout/HorizontalMultiLevelHierarchy"/>
    <dgm:cxn modelId="{1DB2BD27-7431-4518-A989-C7F7A42A5BD0}" type="presParOf" srcId="{0B76D68E-74CE-4DDA-A31B-9013EAAF694B}" destId="{E2D96175-2799-4100-997C-17303B9F9DB4}" srcOrd="1" destOrd="0" presId="urn:microsoft.com/office/officeart/2008/layout/HorizontalMultiLevelHierarchy"/>
    <dgm:cxn modelId="{064450D3-AD63-4763-AFE1-D72FFC993DCB}" type="presParOf" srcId="{E2D96175-2799-4100-997C-17303B9F9DB4}" destId="{A2E06049-8054-42B0-8A42-7E2EFC8D1F35}" srcOrd="0" destOrd="0" presId="urn:microsoft.com/office/officeart/2008/layout/HorizontalMultiLevelHierarchy"/>
    <dgm:cxn modelId="{475BCC80-8A7D-4E09-86B4-FB5B88EC08C1}" type="presParOf" srcId="{A2E06049-8054-42B0-8A42-7E2EFC8D1F35}" destId="{A5FA72AD-FDFB-479E-8248-47EDACE47CB1}" srcOrd="0" destOrd="0" presId="urn:microsoft.com/office/officeart/2008/layout/HorizontalMultiLevelHierarchy"/>
    <dgm:cxn modelId="{3989DBB3-132A-4E67-A42B-36EC27BDF310}" type="presParOf" srcId="{E2D96175-2799-4100-997C-17303B9F9DB4}" destId="{0973E5B0-B326-4860-B19B-B9932A6A326B}" srcOrd="1" destOrd="0" presId="urn:microsoft.com/office/officeart/2008/layout/HorizontalMultiLevelHierarchy"/>
    <dgm:cxn modelId="{34327635-BF66-45A0-BA3F-7392C1F0528A}" type="presParOf" srcId="{0973E5B0-B326-4860-B19B-B9932A6A326B}" destId="{D398EBF7-F382-478A-BBC6-92A7B1D493AA}" srcOrd="0" destOrd="0" presId="urn:microsoft.com/office/officeart/2008/layout/HorizontalMultiLevelHierarchy"/>
    <dgm:cxn modelId="{47870713-1452-4C5F-B070-36639E507E11}" type="presParOf" srcId="{0973E5B0-B326-4860-B19B-B9932A6A326B}" destId="{AFE7943F-E99F-45B1-B1D1-AB0FBB48B511}" srcOrd="1" destOrd="0" presId="urn:microsoft.com/office/officeart/2008/layout/HorizontalMultiLevelHierarchy"/>
    <dgm:cxn modelId="{E895408C-AAD4-4CB2-A30C-A7682F3ED0AA}" type="presParOf" srcId="{E2D96175-2799-4100-997C-17303B9F9DB4}" destId="{52086E49-3E0E-42B3-A9A9-CA4C0EE49CB1}" srcOrd="2" destOrd="0" presId="urn:microsoft.com/office/officeart/2008/layout/HorizontalMultiLevelHierarchy"/>
    <dgm:cxn modelId="{FF702F9F-7005-45A2-AB5C-5C63164A8B0C}" type="presParOf" srcId="{52086E49-3E0E-42B3-A9A9-CA4C0EE49CB1}" destId="{0C990FAC-F063-4ECE-A534-2C10D56D8625}" srcOrd="0" destOrd="0" presId="urn:microsoft.com/office/officeart/2008/layout/HorizontalMultiLevelHierarchy"/>
    <dgm:cxn modelId="{D1F504C9-2DDB-4030-B050-5989652C3E52}" type="presParOf" srcId="{E2D96175-2799-4100-997C-17303B9F9DB4}" destId="{F451EA27-3BB5-41FC-90EB-F555C55B2316}" srcOrd="3" destOrd="0" presId="urn:microsoft.com/office/officeart/2008/layout/HorizontalMultiLevelHierarchy"/>
    <dgm:cxn modelId="{982CC2C0-D5D6-4937-8839-30671A5AD287}" type="presParOf" srcId="{F451EA27-3BB5-41FC-90EB-F555C55B2316}" destId="{12B6C083-7AF4-437F-8C2D-CBF246F1747A}" srcOrd="0" destOrd="0" presId="urn:microsoft.com/office/officeart/2008/layout/HorizontalMultiLevelHierarchy"/>
    <dgm:cxn modelId="{5B7DDAD9-A9AC-41CF-8309-B44A8F87B1EF}" type="presParOf" srcId="{F451EA27-3BB5-41FC-90EB-F555C55B2316}" destId="{0665AA47-6F41-4A9B-A21F-8ACA866DB3C9}" srcOrd="1" destOrd="0" presId="urn:microsoft.com/office/officeart/2008/layout/HorizontalMultiLevelHierarchy"/>
    <dgm:cxn modelId="{B491C58B-B305-45A4-8D3F-AF9E5C6C2CFE}" type="presParOf" srcId="{E2D96175-2799-4100-997C-17303B9F9DB4}" destId="{AD6075E3-8CAB-4AAC-93B7-FC98AF34B57D}" srcOrd="4" destOrd="0" presId="urn:microsoft.com/office/officeart/2008/layout/HorizontalMultiLevelHierarchy"/>
    <dgm:cxn modelId="{C7CF7E5C-B5D8-4E4A-9F6B-61994D37C49A}" type="presParOf" srcId="{AD6075E3-8CAB-4AAC-93B7-FC98AF34B57D}" destId="{35471D14-7CB7-49E9-8076-C56EAD3CCD20}" srcOrd="0" destOrd="0" presId="urn:microsoft.com/office/officeart/2008/layout/HorizontalMultiLevelHierarchy"/>
    <dgm:cxn modelId="{AC71DCB6-33E6-4772-928E-4149B3D35439}" type="presParOf" srcId="{E2D96175-2799-4100-997C-17303B9F9DB4}" destId="{2D9A9B7C-CC7B-472D-AA8D-5D4676B28FEE}" srcOrd="5" destOrd="0" presId="urn:microsoft.com/office/officeart/2008/layout/HorizontalMultiLevelHierarchy"/>
    <dgm:cxn modelId="{F306C5AE-D6AE-42FD-8269-D6235EED4388}" type="presParOf" srcId="{2D9A9B7C-CC7B-472D-AA8D-5D4676B28FEE}" destId="{39EFBF29-0058-4B59-8A70-61D74B2913A5}" srcOrd="0" destOrd="0" presId="urn:microsoft.com/office/officeart/2008/layout/HorizontalMultiLevelHierarchy"/>
    <dgm:cxn modelId="{7ACE1C40-0D68-4FDE-8926-0B6C91FFBB13}" type="presParOf" srcId="{2D9A9B7C-CC7B-472D-AA8D-5D4676B28FEE}" destId="{064881C1-3D4D-4483-81F3-A018C92C9728}" srcOrd="1" destOrd="0" presId="urn:microsoft.com/office/officeart/2008/layout/HorizontalMultiLevelHierarchy"/>
    <dgm:cxn modelId="{90ECF7E5-83F5-4ACC-AB6C-334CECFFE4EF}" type="presParOf" srcId="{E2D96175-2799-4100-997C-17303B9F9DB4}" destId="{99FC298A-6266-477D-AF7E-3B6165B8CCE4}" srcOrd="6" destOrd="0" presId="urn:microsoft.com/office/officeart/2008/layout/HorizontalMultiLevelHierarchy"/>
    <dgm:cxn modelId="{2DE16FA9-B4E6-4F42-8A89-EC5396AB4ADB}" type="presParOf" srcId="{99FC298A-6266-477D-AF7E-3B6165B8CCE4}" destId="{C7397407-AC5B-4C49-89AF-9DF68F0CF30F}" srcOrd="0" destOrd="0" presId="urn:microsoft.com/office/officeart/2008/layout/HorizontalMultiLevelHierarchy"/>
    <dgm:cxn modelId="{9D9E73E9-181B-473B-80CF-67590DA3A30F}" type="presParOf" srcId="{E2D96175-2799-4100-997C-17303B9F9DB4}" destId="{1EEDD27D-9E5E-4FC2-9ACC-29FC75914328}" srcOrd="7" destOrd="0" presId="urn:microsoft.com/office/officeart/2008/layout/HorizontalMultiLevelHierarchy"/>
    <dgm:cxn modelId="{32F52B89-83AD-407E-8C28-412F5E573173}" type="presParOf" srcId="{1EEDD27D-9E5E-4FC2-9ACC-29FC75914328}" destId="{C909F78E-7042-445C-BE25-1F47CBEC753F}" srcOrd="0" destOrd="0" presId="urn:microsoft.com/office/officeart/2008/layout/HorizontalMultiLevelHierarchy"/>
    <dgm:cxn modelId="{FA266459-338D-425C-ADF1-5ADE6F08A320}" type="presParOf" srcId="{1EEDD27D-9E5E-4FC2-9ACC-29FC75914328}" destId="{F228422E-1287-4C3E-AD6E-3A57E948C545}" srcOrd="1" destOrd="0" presId="urn:microsoft.com/office/officeart/2008/layout/HorizontalMultiLevelHierarchy"/>
    <dgm:cxn modelId="{E3D2E2C1-409B-4D81-BF15-78D4A8AE4937}" type="presParOf" srcId="{E2D96175-2799-4100-997C-17303B9F9DB4}" destId="{4000FF4C-4716-46D6-9B58-B2B158140EA4}" srcOrd="8" destOrd="0" presId="urn:microsoft.com/office/officeart/2008/layout/HorizontalMultiLevelHierarchy"/>
    <dgm:cxn modelId="{F4A76D37-5F86-4CF4-A5EF-9427D576C57E}" type="presParOf" srcId="{4000FF4C-4716-46D6-9B58-B2B158140EA4}" destId="{33231DC9-CCC9-4E37-B4D1-8E61C51C3495}" srcOrd="0" destOrd="0" presId="urn:microsoft.com/office/officeart/2008/layout/HorizontalMultiLevelHierarchy"/>
    <dgm:cxn modelId="{E8192A07-82E9-4FC4-BDF0-26355EE0C011}" type="presParOf" srcId="{E2D96175-2799-4100-997C-17303B9F9DB4}" destId="{1C9F4A65-3295-4F10-A2C0-3A9177E3E483}" srcOrd="9" destOrd="0" presId="urn:microsoft.com/office/officeart/2008/layout/HorizontalMultiLevelHierarchy"/>
    <dgm:cxn modelId="{8578E359-FDFA-4BFC-A1C1-D63173BE13DA}" type="presParOf" srcId="{1C9F4A65-3295-4F10-A2C0-3A9177E3E483}" destId="{32899EA5-C525-4CCF-B486-46B5DB63954B}" srcOrd="0" destOrd="0" presId="urn:microsoft.com/office/officeart/2008/layout/HorizontalMultiLevelHierarchy"/>
    <dgm:cxn modelId="{FF5829B3-DD3B-41D9-A710-AD4171C191D4}" type="presParOf" srcId="{1C9F4A65-3295-4F10-A2C0-3A9177E3E483}" destId="{B94CFD2D-B227-4212-94A0-37B0F0F2EC49}" srcOrd="1" destOrd="0" presId="urn:microsoft.com/office/officeart/2008/layout/HorizontalMultiLevelHierarchy"/>
    <dgm:cxn modelId="{85BB5BBA-E7BC-45C7-A669-9D7DC1BBBB54}" type="presParOf" srcId="{E2D96175-2799-4100-997C-17303B9F9DB4}" destId="{F1B76E3F-822D-49D1-B0B9-86505D10A018}" srcOrd="10" destOrd="0" presId="urn:microsoft.com/office/officeart/2008/layout/HorizontalMultiLevelHierarchy"/>
    <dgm:cxn modelId="{8E0A219A-79C4-467D-80CE-2CA648DF593C}" type="presParOf" srcId="{F1B76E3F-822D-49D1-B0B9-86505D10A018}" destId="{101E6002-D8F3-42A1-9E86-EB7C1683D75D}" srcOrd="0" destOrd="0" presId="urn:microsoft.com/office/officeart/2008/layout/HorizontalMultiLevelHierarchy"/>
    <dgm:cxn modelId="{1038BF89-441A-4D1A-BD88-39A0CDA1142C}" type="presParOf" srcId="{E2D96175-2799-4100-997C-17303B9F9DB4}" destId="{5F23D45E-DF5F-4B26-92C1-B934A50FD1CB}" srcOrd="11" destOrd="0" presId="urn:microsoft.com/office/officeart/2008/layout/HorizontalMultiLevelHierarchy"/>
    <dgm:cxn modelId="{ED92BE2F-E95A-4D53-92EF-83E28A4AF05D}" type="presParOf" srcId="{5F23D45E-DF5F-4B26-92C1-B934A50FD1CB}" destId="{E02432E6-EB38-482E-B70A-A0AF4B276349}" srcOrd="0" destOrd="0" presId="urn:microsoft.com/office/officeart/2008/layout/HorizontalMultiLevelHierarchy"/>
    <dgm:cxn modelId="{81A897F1-2F7B-4C0A-AEC0-303B03BF1D67}" type="presParOf" srcId="{5F23D45E-DF5F-4B26-92C1-B934A50FD1CB}" destId="{8C1EEE4B-C7F0-4A5E-84C0-FAD4B6AFC8E2}" srcOrd="1" destOrd="0" presId="urn:microsoft.com/office/officeart/2008/layout/HorizontalMultiLevelHierarchy"/>
    <dgm:cxn modelId="{B5253B12-D025-4AF4-8252-EF3D7BCC06E5}" type="presParOf" srcId="{E2D96175-2799-4100-997C-17303B9F9DB4}" destId="{17C46835-1091-478C-B3B3-F59C370A0844}" srcOrd="12" destOrd="0" presId="urn:microsoft.com/office/officeart/2008/layout/HorizontalMultiLevelHierarchy"/>
    <dgm:cxn modelId="{18BA5E17-90D3-4613-A425-2F5CCB9A2475}" type="presParOf" srcId="{17C46835-1091-478C-B3B3-F59C370A0844}" destId="{8F2266AE-A300-451B-96E0-14BD60B78516}" srcOrd="0" destOrd="0" presId="urn:microsoft.com/office/officeart/2008/layout/HorizontalMultiLevelHierarchy"/>
    <dgm:cxn modelId="{89B074E5-6002-4C4C-AA97-B1037BCE5DFD}" type="presParOf" srcId="{E2D96175-2799-4100-997C-17303B9F9DB4}" destId="{590A56B2-6103-4910-B5E0-B02267E697BF}" srcOrd="13" destOrd="0" presId="urn:microsoft.com/office/officeart/2008/layout/HorizontalMultiLevelHierarchy"/>
    <dgm:cxn modelId="{70EC12D9-D25D-48B4-A7C4-1DA76F1035B4}" type="presParOf" srcId="{590A56B2-6103-4910-B5E0-B02267E697BF}" destId="{804A4D9C-D34C-492D-9A24-572DB58CDB1A}" srcOrd="0" destOrd="0" presId="urn:microsoft.com/office/officeart/2008/layout/HorizontalMultiLevelHierarchy"/>
    <dgm:cxn modelId="{7EA81EF7-78EE-4024-9F3C-93F417091971}" type="presParOf" srcId="{590A56B2-6103-4910-B5E0-B02267E697BF}" destId="{C53DB948-7C38-4F4F-A7B8-DFF92130E2BB}"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823F96-A71A-4DA5-8640-184DEDA9E87E}" type="doc">
      <dgm:prSet loTypeId="urn:microsoft.com/office/officeart/2005/8/layout/pyramid2" loCatId="pyramid" qsTypeId="urn:microsoft.com/office/officeart/2005/8/quickstyle/3d2" qsCatId="3D" csTypeId="urn:microsoft.com/office/officeart/2005/8/colors/accent6_2" csCatId="accent6" phldr="1"/>
      <dgm:spPr/>
      <dgm:t>
        <a:bodyPr/>
        <a:lstStyle/>
        <a:p>
          <a:endParaRPr lang="en-US"/>
        </a:p>
      </dgm:t>
    </dgm:pt>
    <dgm:pt modelId="{3EA006F0-1A3A-4793-BD9C-31365305D2E1}">
      <dgm:prSet custT="1"/>
      <dgm:spPr/>
      <dgm:t>
        <a:bodyPr/>
        <a:lstStyle/>
        <a:p>
          <a:pPr rtl="0"/>
          <a:r>
            <a:rPr lang="en-US" sz="2800" dirty="0" smtClean="0">
              <a:latin typeface="Arial" panose="020B0604020202020204" pitchFamily="34" charset="0"/>
              <a:cs typeface="Arial" panose="020B0604020202020204" pitchFamily="34" charset="0"/>
            </a:rPr>
            <a:t>Testing &amp; monitoring</a:t>
          </a:r>
          <a:endParaRPr lang="en-US" sz="2800" dirty="0">
            <a:latin typeface="Arial" panose="020B0604020202020204" pitchFamily="34" charset="0"/>
            <a:cs typeface="Arial" panose="020B0604020202020204" pitchFamily="34" charset="0"/>
          </a:endParaRPr>
        </a:p>
      </dgm:t>
    </dgm:pt>
    <dgm:pt modelId="{DC12D8E8-A9E4-490A-AD29-3C631873BCB4}" type="parTrans" cxnId="{FB4EE186-CDEE-40E5-A4A1-396867A42166}">
      <dgm:prSet/>
      <dgm:spPr/>
      <dgm:t>
        <a:bodyPr/>
        <a:lstStyle/>
        <a:p>
          <a:endParaRPr lang="en-US"/>
        </a:p>
      </dgm:t>
    </dgm:pt>
    <dgm:pt modelId="{A30C4B47-A519-4AD4-8492-5D4717010BEC}" type="sibTrans" cxnId="{FB4EE186-CDEE-40E5-A4A1-396867A42166}">
      <dgm:prSet/>
      <dgm:spPr/>
      <dgm:t>
        <a:bodyPr/>
        <a:lstStyle/>
        <a:p>
          <a:endParaRPr lang="en-US"/>
        </a:p>
      </dgm:t>
    </dgm:pt>
    <dgm:pt modelId="{C060411C-59C2-439D-8393-6DEDEE2CB0CA}">
      <dgm:prSet custT="1"/>
      <dgm:spPr/>
      <dgm:t>
        <a:bodyPr/>
        <a:lstStyle/>
        <a:p>
          <a:pPr rtl="0"/>
          <a:r>
            <a:rPr lang="en-US" sz="2800" smtClean="0">
              <a:latin typeface="Arial" panose="020B0604020202020204" pitchFamily="34" charset="0"/>
              <a:cs typeface="Arial" panose="020B0604020202020204" pitchFamily="34" charset="0"/>
            </a:rPr>
            <a:t>Ventilating</a:t>
          </a:r>
          <a:endParaRPr lang="en-US" sz="2800">
            <a:latin typeface="Arial" panose="020B0604020202020204" pitchFamily="34" charset="0"/>
            <a:cs typeface="Arial" panose="020B0604020202020204" pitchFamily="34" charset="0"/>
          </a:endParaRPr>
        </a:p>
      </dgm:t>
    </dgm:pt>
    <dgm:pt modelId="{2B03E30F-3E25-4C25-B3F4-4C528E195454}" type="parTrans" cxnId="{C5C064D3-F065-4CA7-9E46-DD5998FD79FD}">
      <dgm:prSet/>
      <dgm:spPr/>
      <dgm:t>
        <a:bodyPr/>
        <a:lstStyle/>
        <a:p>
          <a:endParaRPr lang="en-US"/>
        </a:p>
      </dgm:t>
    </dgm:pt>
    <dgm:pt modelId="{07FCFC00-6E91-40AA-8DD4-7F44F739D123}" type="sibTrans" cxnId="{C5C064D3-F065-4CA7-9E46-DD5998FD79FD}">
      <dgm:prSet/>
      <dgm:spPr/>
      <dgm:t>
        <a:bodyPr/>
        <a:lstStyle/>
        <a:p>
          <a:endParaRPr lang="en-US"/>
        </a:p>
      </dgm:t>
    </dgm:pt>
    <dgm:pt modelId="{33ECBE87-F5D4-46AB-AE87-DD776ECA4AED}">
      <dgm:prSet custT="1"/>
      <dgm:spPr/>
      <dgm:t>
        <a:bodyPr/>
        <a:lstStyle/>
        <a:p>
          <a:pPr rtl="0"/>
          <a:r>
            <a:rPr lang="en-US" sz="2800" dirty="0" smtClean="0">
              <a:latin typeface="Arial" panose="020B0604020202020204" pitchFamily="34" charset="0"/>
              <a:cs typeface="Arial" panose="020B0604020202020204" pitchFamily="34" charset="0"/>
            </a:rPr>
            <a:t>Communication</a:t>
          </a:r>
          <a:endParaRPr lang="en-US" sz="2800" dirty="0">
            <a:latin typeface="Arial" panose="020B0604020202020204" pitchFamily="34" charset="0"/>
            <a:cs typeface="Arial" panose="020B0604020202020204" pitchFamily="34" charset="0"/>
          </a:endParaRPr>
        </a:p>
      </dgm:t>
    </dgm:pt>
    <dgm:pt modelId="{9B7E5A80-D462-4BCA-AE94-97284808C3EE}" type="parTrans" cxnId="{BB2CE8FE-243C-46E7-9A40-A9DEEC8B93FD}">
      <dgm:prSet/>
      <dgm:spPr/>
      <dgm:t>
        <a:bodyPr/>
        <a:lstStyle/>
        <a:p>
          <a:endParaRPr lang="en-US"/>
        </a:p>
      </dgm:t>
    </dgm:pt>
    <dgm:pt modelId="{A560A3B0-D337-4B69-9FA1-1CA192CDF928}" type="sibTrans" cxnId="{BB2CE8FE-243C-46E7-9A40-A9DEEC8B93FD}">
      <dgm:prSet/>
      <dgm:spPr/>
      <dgm:t>
        <a:bodyPr/>
        <a:lstStyle/>
        <a:p>
          <a:endParaRPr lang="en-US"/>
        </a:p>
      </dgm:t>
    </dgm:pt>
    <dgm:pt modelId="{18F9F18F-F891-4FAF-9C44-AFFEC44C92FA}">
      <dgm:prSet custT="1"/>
      <dgm:spPr/>
      <dgm:t>
        <a:bodyPr/>
        <a:lstStyle/>
        <a:p>
          <a:pPr rtl="0"/>
          <a:r>
            <a:rPr lang="en-US" sz="2800" dirty="0" smtClean="0">
              <a:latin typeface="Arial" panose="020B0604020202020204" pitchFamily="34" charset="0"/>
              <a:cs typeface="Arial" panose="020B0604020202020204" pitchFamily="34" charset="0"/>
            </a:rPr>
            <a:t>PPE, harness &amp; lifeline</a:t>
          </a:r>
          <a:endParaRPr lang="en-US" sz="2800" dirty="0">
            <a:latin typeface="Arial" panose="020B0604020202020204" pitchFamily="34" charset="0"/>
            <a:cs typeface="Arial" panose="020B0604020202020204" pitchFamily="34" charset="0"/>
          </a:endParaRPr>
        </a:p>
      </dgm:t>
    </dgm:pt>
    <dgm:pt modelId="{EA5B4700-FCB4-4A69-A374-445CEFB1D64D}" type="parTrans" cxnId="{F44AAB66-77AA-4720-B3D1-B4251F4C7BF0}">
      <dgm:prSet/>
      <dgm:spPr/>
      <dgm:t>
        <a:bodyPr/>
        <a:lstStyle/>
        <a:p>
          <a:endParaRPr lang="en-US"/>
        </a:p>
      </dgm:t>
    </dgm:pt>
    <dgm:pt modelId="{2F3BD639-0E32-4CF3-9FD7-DF964848B04C}" type="sibTrans" cxnId="{F44AAB66-77AA-4720-B3D1-B4251F4C7BF0}">
      <dgm:prSet/>
      <dgm:spPr/>
      <dgm:t>
        <a:bodyPr/>
        <a:lstStyle/>
        <a:p>
          <a:endParaRPr lang="en-US"/>
        </a:p>
      </dgm:t>
    </dgm:pt>
    <dgm:pt modelId="{E8B0352B-B494-4FC0-B954-605BB5ECA63A}">
      <dgm:prSet custT="1"/>
      <dgm:spPr/>
      <dgm:t>
        <a:bodyPr/>
        <a:lstStyle/>
        <a:p>
          <a:pPr rtl="0"/>
          <a:r>
            <a:rPr lang="en-US" sz="2800" dirty="0" smtClean="0">
              <a:latin typeface="Arial" panose="020B0604020202020204" pitchFamily="34" charset="0"/>
              <a:cs typeface="Arial" panose="020B0604020202020204" pitchFamily="34" charset="0"/>
            </a:rPr>
            <a:t>Lighting</a:t>
          </a:r>
          <a:endParaRPr lang="en-US" sz="2800" dirty="0">
            <a:latin typeface="Arial" panose="020B0604020202020204" pitchFamily="34" charset="0"/>
            <a:cs typeface="Arial" panose="020B0604020202020204" pitchFamily="34" charset="0"/>
          </a:endParaRPr>
        </a:p>
      </dgm:t>
    </dgm:pt>
    <dgm:pt modelId="{8C1556C3-BE20-44D5-9CC0-BC0C292F3FE3}" type="parTrans" cxnId="{C8A16EDE-D007-4FF7-B62E-41278EB28F14}">
      <dgm:prSet/>
      <dgm:spPr/>
      <dgm:t>
        <a:bodyPr/>
        <a:lstStyle/>
        <a:p>
          <a:endParaRPr lang="en-US"/>
        </a:p>
      </dgm:t>
    </dgm:pt>
    <dgm:pt modelId="{12021A96-9934-41E3-949C-3CB21BE8F27D}" type="sibTrans" cxnId="{C8A16EDE-D007-4FF7-B62E-41278EB28F14}">
      <dgm:prSet/>
      <dgm:spPr/>
      <dgm:t>
        <a:bodyPr/>
        <a:lstStyle/>
        <a:p>
          <a:endParaRPr lang="en-US"/>
        </a:p>
      </dgm:t>
    </dgm:pt>
    <dgm:pt modelId="{EEE00329-1626-4C69-8ED0-AD6957D2EF88}">
      <dgm:prSet custT="1"/>
      <dgm:spPr/>
      <dgm:t>
        <a:bodyPr/>
        <a:lstStyle/>
        <a:p>
          <a:pPr rtl="0"/>
          <a:r>
            <a:rPr lang="en-US" sz="2800" dirty="0" smtClean="0">
              <a:latin typeface="Arial" panose="020B0604020202020204" pitchFamily="34" charset="0"/>
              <a:cs typeface="Arial" panose="020B0604020202020204" pitchFamily="34" charset="0"/>
            </a:rPr>
            <a:t>Entry &amp; exit means</a:t>
          </a:r>
          <a:endParaRPr lang="en-US" sz="2800" dirty="0">
            <a:latin typeface="Arial" panose="020B0604020202020204" pitchFamily="34" charset="0"/>
            <a:cs typeface="Arial" panose="020B0604020202020204" pitchFamily="34" charset="0"/>
          </a:endParaRPr>
        </a:p>
      </dgm:t>
    </dgm:pt>
    <dgm:pt modelId="{AFDA0842-97F7-43F8-8BC9-33A6E7472E93}" type="parTrans" cxnId="{D98B1B20-7D67-4A25-9298-B4196F53BAF1}">
      <dgm:prSet/>
      <dgm:spPr/>
      <dgm:t>
        <a:bodyPr/>
        <a:lstStyle/>
        <a:p>
          <a:endParaRPr lang="en-US"/>
        </a:p>
      </dgm:t>
    </dgm:pt>
    <dgm:pt modelId="{AE269FCE-781E-4BB7-B6CE-C2EB386AD864}" type="sibTrans" cxnId="{D98B1B20-7D67-4A25-9298-B4196F53BAF1}">
      <dgm:prSet/>
      <dgm:spPr/>
      <dgm:t>
        <a:bodyPr/>
        <a:lstStyle/>
        <a:p>
          <a:endParaRPr lang="en-US"/>
        </a:p>
      </dgm:t>
    </dgm:pt>
    <dgm:pt modelId="{844BD031-B800-4C7A-9C29-CAA986057F1E}">
      <dgm:prSet custT="1"/>
      <dgm:spPr/>
      <dgm:t>
        <a:bodyPr/>
        <a:lstStyle/>
        <a:p>
          <a:pPr rtl="0"/>
          <a:r>
            <a:rPr lang="en-US" sz="2800" dirty="0" smtClean="0">
              <a:latin typeface="Arial" panose="020B0604020202020204" pitchFamily="34" charset="0"/>
              <a:cs typeface="Arial" panose="020B0604020202020204" pitchFamily="34" charset="0"/>
            </a:rPr>
            <a:t>Rescue &amp; emergency</a:t>
          </a:r>
          <a:endParaRPr lang="en-US" sz="2800" dirty="0">
            <a:latin typeface="Arial" panose="020B0604020202020204" pitchFamily="34" charset="0"/>
            <a:cs typeface="Arial" panose="020B0604020202020204" pitchFamily="34" charset="0"/>
          </a:endParaRPr>
        </a:p>
      </dgm:t>
    </dgm:pt>
    <dgm:pt modelId="{0938192B-11DB-4874-AA60-CEC70841822B}" type="parTrans" cxnId="{DC7E2978-393A-43EC-BE92-FFF542895677}">
      <dgm:prSet/>
      <dgm:spPr/>
      <dgm:t>
        <a:bodyPr/>
        <a:lstStyle/>
        <a:p>
          <a:endParaRPr lang="en-US"/>
        </a:p>
      </dgm:t>
    </dgm:pt>
    <dgm:pt modelId="{C2972D76-E8AA-4E8F-9E7B-BEBDDC691377}" type="sibTrans" cxnId="{DC7E2978-393A-43EC-BE92-FFF542895677}">
      <dgm:prSet/>
      <dgm:spPr/>
      <dgm:t>
        <a:bodyPr/>
        <a:lstStyle/>
        <a:p>
          <a:endParaRPr lang="en-US"/>
        </a:p>
      </dgm:t>
    </dgm:pt>
    <dgm:pt modelId="{65616BE9-3CE0-4DF1-B445-CB174021B415}" type="pres">
      <dgm:prSet presAssocID="{DB823F96-A71A-4DA5-8640-184DEDA9E87E}" presName="compositeShape" presStyleCnt="0">
        <dgm:presLayoutVars>
          <dgm:dir/>
          <dgm:resizeHandles/>
        </dgm:presLayoutVars>
      </dgm:prSet>
      <dgm:spPr/>
      <dgm:t>
        <a:bodyPr/>
        <a:lstStyle/>
        <a:p>
          <a:endParaRPr lang="en-US"/>
        </a:p>
      </dgm:t>
    </dgm:pt>
    <dgm:pt modelId="{28016524-3EBF-4FA8-9A78-EE226A7982F0}" type="pres">
      <dgm:prSet presAssocID="{DB823F96-A71A-4DA5-8640-184DEDA9E87E}" presName="pyramid" presStyleLbl="node1" presStyleIdx="0" presStyleCnt="1" custLinFactNeighborX="6553"/>
      <dgm:spPr>
        <a:gradFill rotWithShape="0">
          <a:gsLst>
            <a:gs pos="54000">
              <a:schemeClr val="accent6"/>
            </a:gs>
            <a:gs pos="26000">
              <a:schemeClr val="accent6">
                <a:hueOff val="0"/>
                <a:satOff val="0"/>
                <a:lumOff val="0"/>
                <a:alphaOff val="0"/>
                <a:tint val="100000"/>
                <a:shade val="100000"/>
                <a:satMod val="130000"/>
              </a:schemeClr>
            </a:gs>
            <a:gs pos="97333">
              <a:srgbClr val="FFFF00"/>
            </a:gs>
            <a:gs pos="1333">
              <a:schemeClr val="accent6">
                <a:lumMod val="75000"/>
              </a:schemeClr>
            </a:gs>
            <a:gs pos="74000">
              <a:srgbClr val="FFC000"/>
            </a:gs>
          </a:gsLst>
        </a:gradFill>
      </dgm:spPr>
    </dgm:pt>
    <dgm:pt modelId="{9082C666-8215-4E2E-9019-65AC2D94DFEF}" type="pres">
      <dgm:prSet presAssocID="{DB823F96-A71A-4DA5-8640-184DEDA9E87E}" presName="theList" presStyleCnt="0"/>
      <dgm:spPr/>
    </dgm:pt>
    <dgm:pt modelId="{79423206-236A-40E1-BE58-14283781B49D}" type="pres">
      <dgm:prSet presAssocID="{3EA006F0-1A3A-4793-BD9C-31365305D2E1}" presName="aNode" presStyleLbl="fgAcc1" presStyleIdx="0" presStyleCnt="7" custScaleX="138311" custLinFactY="23147" custLinFactNeighborX="26717" custLinFactNeighborY="100000">
        <dgm:presLayoutVars>
          <dgm:bulletEnabled val="1"/>
        </dgm:presLayoutVars>
      </dgm:prSet>
      <dgm:spPr/>
      <dgm:t>
        <a:bodyPr/>
        <a:lstStyle/>
        <a:p>
          <a:endParaRPr lang="en-US"/>
        </a:p>
      </dgm:t>
    </dgm:pt>
    <dgm:pt modelId="{B3CA66FA-D7EC-4FC7-9522-FF94933423B8}" type="pres">
      <dgm:prSet presAssocID="{3EA006F0-1A3A-4793-BD9C-31365305D2E1}" presName="aSpace" presStyleCnt="0"/>
      <dgm:spPr/>
    </dgm:pt>
    <dgm:pt modelId="{59DA312B-99B4-4843-A98E-96F68280693C}" type="pres">
      <dgm:prSet presAssocID="{C060411C-59C2-439D-8393-6DEDEE2CB0CA}" presName="aNode" presStyleLbl="fgAcc1" presStyleIdx="1" presStyleCnt="7" custScaleX="138311" custLinFactY="23147" custLinFactNeighborX="26717" custLinFactNeighborY="100000">
        <dgm:presLayoutVars>
          <dgm:bulletEnabled val="1"/>
        </dgm:presLayoutVars>
      </dgm:prSet>
      <dgm:spPr/>
      <dgm:t>
        <a:bodyPr/>
        <a:lstStyle/>
        <a:p>
          <a:endParaRPr lang="en-US"/>
        </a:p>
      </dgm:t>
    </dgm:pt>
    <dgm:pt modelId="{C477A057-73D2-4FA1-A5F6-DC4ECAACB817}" type="pres">
      <dgm:prSet presAssocID="{C060411C-59C2-439D-8393-6DEDEE2CB0CA}" presName="aSpace" presStyleCnt="0"/>
      <dgm:spPr/>
    </dgm:pt>
    <dgm:pt modelId="{D3042B94-CD0C-4759-BFF1-57B5C0F26B79}" type="pres">
      <dgm:prSet presAssocID="{33ECBE87-F5D4-46AB-AE87-DD776ECA4AED}" presName="aNode" presStyleLbl="fgAcc1" presStyleIdx="2" presStyleCnt="7" custScaleX="138311" custLinFactY="23147" custLinFactNeighborX="26717" custLinFactNeighborY="100000">
        <dgm:presLayoutVars>
          <dgm:bulletEnabled val="1"/>
        </dgm:presLayoutVars>
      </dgm:prSet>
      <dgm:spPr/>
      <dgm:t>
        <a:bodyPr/>
        <a:lstStyle/>
        <a:p>
          <a:endParaRPr lang="en-US"/>
        </a:p>
      </dgm:t>
    </dgm:pt>
    <dgm:pt modelId="{C59F3FBB-85FF-4203-8DA2-00CA2C893E00}" type="pres">
      <dgm:prSet presAssocID="{33ECBE87-F5D4-46AB-AE87-DD776ECA4AED}" presName="aSpace" presStyleCnt="0"/>
      <dgm:spPr/>
    </dgm:pt>
    <dgm:pt modelId="{65C261FA-883E-44DB-AE15-5B0C69685BF4}" type="pres">
      <dgm:prSet presAssocID="{18F9F18F-F891-4FAF-9C44-AFFEC44C92FA}" presName="aNode" presStyleLbl="fgAcc1" presStyleIdx="3" presStyleCnt="7" custScaleX="138311" custLinFactY="23147" custLinFactNeighborX="26717" custLinFactNeighborY="100000">
        <dgm:presLayoutVars>
          <dgm:bulletEnabled val="1"/>
        </dgm:presLayoutVars>
      </dgm:prSet>
      <dgm:spPr/>
      <dgm:t>
        <a:bodyPr/>
        <a:lstStyle/>
        <a:p>
          <a:endParaRPr lang="en-US"/>
        </a:p>
      </dgm:t>
    </dgm:pt>
    <dgm:pt modelId="{CC01AAA3-3E81-482C-A201-8E8C3DB57CC7}" type="pres">
      <dgm:prSet presAssocID="{18F9F18F-F891-4FAF-9C44-AFFEC44C92FA}" presName="aSpace" presStyleCnt="0"/>
      <dgm:spPr/>
    </dgm:pt>
    <dgm:pt modelId="{E4BC58FF-B926-4C7D-B118-719C2625E206}" type="pres">
      <dgm:prSet presAssocID="{E8B0352B-B494-4FC0-B954-605BB5ECA63A}" presName="aNode" presStyleLbl="fgAcc1" presStyleIdx="4" presStyleCnt="7" custScaleX="138311" custLinFactY="23147" custLinFactNeighborX="26717" custLinFactNeighborY="100000">
        <dgm:presLayoutVars>
          <dgm:bulletEnabled val="1"/>
        </dgm:presLayoutVars>
      </dgm:prSet>
      <dgm:spPr/>
      <dgm:t>
        <a:bodyPr/>
        <a:lstStyle/>
        <a:p>
          <a:endParaRPr lang="en-US"/>
        </a:p>
      </dgm:t>
    </dgm:pt>
    <dgm:pt modelId="{D83E5006-E583-45B0-81CE-14BA3880E1F8}" type="pres">
      <dgm:prSet presAssocID="{E8B0352B-B494-4FC0-B954-605BB5ECA63A}" presName="aSpace" presStyleCnt="0"/>
      <dgm:spPr/>
    </dgm:pt>
    <dgm:pt modelId="{5BDAF687-10EF-4AC1-954E-0BE32F41E5EE}" type="pres">
      <dgm:prSet presAssocID="{EEE00329-1626-4C69-8ED0-AD6957D2EF88}" presName="aNode" presStyleLbl="fgAcc1" presStyleIdx="5" presStyleCnt="7" custScaleX="138311" custLinFactY="23147" custLinFactNeighborX="26717" custLinFactNeighborY="100000">
        <dgm:presLayoutVars>
          <dgm:bulletEnabled val="1"/>
        </dgm:presLayoutVars>
      </dgm:prSet>
      <dgm:spPr/>
      <dgm:t>
        <a:bodyPr/>
        <a:lstStyle/>
        <a:p>
          <a:endParaRPr lang="en-US"/>
        </a:p>
      </dgm:t>
    </dgm:pt>
    <dgm:pt modelId="{E1918A2D-2147-4EBD-950C-B614828568B5}" type="pres">
      <dgm:prSet presAssocID="{EEE00329-1626-4C69-8ED0-AD6957D2EF88}" presName="aSpace" presStyleCnt="0"/>
      <dgm:spPr/>
    </dgm:pt>
    <dgm:pt modelId="{1F94134D-B810-411B-98EC-8DB095E52ED0}" type="pres">
      <dgm:prSet presAssocID="{844BD031-B800-4C7A-9C29-CAA986057F1E}" presName="aNode" presStyleLbl="fgAcc1" presStyleIdx="6" presStyleCnt="7" custScaleX="138311" custLinFactY="23147" custLinFactNeighborX="26717" custLinFactNeighborY="100000">
        <dgm:presLayoutVars>
          <dgm:bulletEnabled val="1"/>
        </dgm:presLayoutVars>
      </dgm:prSet>
      <dgm:spPr/>
      <dgm:t>
        <a:bodyPr/>
        <a:lstStyle/>
        <a:p>
          <a:endParaRPr lang="en-US"/>
        </a:p>
      </dgm:t>
    </dgm:pt>
    <dgm:pt modelId="{6BFB57FF-40B1-4C8A-8684-C72108C00D2A}" type="pres">
      <dgm:prSet presAssocID="{844BD031-B800-4C7A-9C29-CAA986057F1E}" presName="aSpace" presStyleCnt="0"/>
      <dgm:spPr/>
    </dgm:pt>
  </dgm:ptLst>
  <dgm:cxnLst>
    <dgm:cxn modelId="{D61E27E5-F682-47B2-9581-6AAF0DD14445}" type="presOf" srcId="{DB823F96-A71A-4DA5-8640-184DEDA9E87E}" destId="{65616BE9-3CE0-4DF1-B445-CB174021B415}" srcOrd="0" destOrd="0" presId="urn:microsoft.com/office/officeart/2005/8/layout/pyramid2"/>
    <dgm:cxn modelId="{FB4EE186-CDEE-40E5-A4A1-396867A42166}" srcId="{DB823F96-A71A-4DA5-8640-184DEDA9E87E}" destId="{3EA006F0-1A3A-4793-BD9C-31365305D2E1}" srcOrd="0" destOrd="0" parTransId="{DC12D8E8-A9E4-490A-AD29-3C631873BCB4}" sibTransId="{A30C4B47-A519-4AD4-8492-5D4717010BEC}"/>
    <dgm:cxn modelId="{2317089B-E83E-46D6-A325-FDE06797C88D}" type="presOf" srcId="{E8B0352B-B494-4FC0-B954-605BB5ECA63A}" destId="{E4BC58FF-B926-4C7D-B118-719C2625E206}" srcOrd="0" destOrd="0" presId="urn:microsoft.com/office/officeart/2005/8/layout/pyramid2"/>
    <dgm:cxn modelId="{AD4167D5-9BDB-425A-87BB-25D046F0C993}" type="presOf" srcId="{EEE00329-1626-4C69-8ED0-AD6957D2EF88}" destId="{5BDAF687-10EF-4AC1-954E-0BE32F41E5EE}" srcOrd="0" destOrd="0" presId="urn:microsoft.com/office/officeart/2005/8/layout/pyramid2"/>
    <dgm:cxn modelId="{BB2CE8FE-243C-46E7-9A40-A9DEEC8B93FD}" srcId="{DB823F96-A71A-4DA5-8640-184DEDA9E87E}" destId="{33ECBE87-F5D4-46AB-AE87-DD776ECA4AED}" srcOrd="2" destOrd="0" parTransId="{9B7E5A80-D462-4BCA-AE94-97284808C3EE}" sibTransId="{A560A3B0-D337-4B69-9FA1-1CA192CDF928}"/>
    <dgm:cxn modelId="{B65E5ABD-D055-4D8D-BB72-A978F2462690}" type="presOf" srcId="{18F9F18F-F891-4FAF-9C44-AFFEC44C92FA}" destId="{65C261FA-883E-44DB-AE15-5B0C69685BF4}" srcOrd="0" destOrd="0" presId="urn:microsoft.com/office/officeart/2005/8/layout/pyramid2"/>
    <dgm:cxn modelId="{C13829C2-F58A-4001-AB64-0A11605F26CA}" type="presOf" srcId="{844BD031-B800-4C7A-9C29-CAA986057F1E}" destId="{1F94134D-B810-411B-98EC-8DB095E52ED0}" srcOrd="0" destOrd="0" presId="urn:microsoft.com/office/officeart/2005/8/layout/pyramid2"/>
    <dgm:cxn modelId="{C8A16EDE-D007-4FF7-B62E-41278EB28F14}" srcId="{DB823F96-A71A-4DA5-8640-184DEDA9E87E}" destId="{E8B0352B-B494-4FC0-B954-605BB5ECA63A}" srcOrd="4" destOrd="0" parTransId="{8C1556C3-BE20-44D5-9CC0-BC0C292F3FE3}" sibTransId="{12021A96-9934-41E3-949C-3CB21BE8F27D}"/>
    <dgm:cxn modelId="{D98B1B20-7D67-4A25-9298-B4196F53BAF1}" srcId="{DB823F96-A71A-4DA5-8640-184DEDA9E87E}" destId="{EEE00329-1626-4C69-8ED0-AD6957D2EF88}" srcOrd="5" destOrd="0" parTransId="{AFDA0842-97F7-43F8-8BC9-33A6E7472E93}" sibTransId="{AE269FCE-781E-4BB7-B6CE-C2EB386AD864}"/>
    <dgm:cxn modelId="{C5C064D3-F065-4CA7-9E46-DD5998FD79FD}" srcId="{DB823F96-A71A-4DA5-8640-184DEDA9E87E}" destId="{C060411C-59C2-439D-8393-6DEDEE2CB0CA}" srcOrd="1" destOrd="0" parTransId="{2B03E30F-3E25-4C25-B3F4-4C528E195454}" sibTransId="{07FCFC00-6E91-40AA-8DD4-7F44F739D123}"/>
    <dgm:cxn modelId="{97ADB643-C734-4602-85E5-AF41508B5DF5}" type="presOf" srcId="{C060411C-59C2-439D-8393-6DEDEE2CB0CA}" destId="{59DA312B-99B4-4843-A98E-96F68280693C}" srcOrd="0" destOrd="0" presId="urn:microsoft.com/office/officeart/2005/8/layout/pyramid2"/>
    <dgm:cxn modelId="{F44AAB66-77AA-4720-B3D1-B4251F4C7BF0}" srcId="{DB823F96-A71A-4DA5-8640-184DEDA9E87E}" destId="{18F9F18F-F891-4FAF-9C44-AFFEC44C92FA}" srcOrd="3" destOrd="0" parTransId="{EA5B4700-FCB4-4A69-A374-445CEFB1D64D}" sibTransId="{2F3BD639-0E32-4CF3-9FD7-DF964848B04C}"/>
    <dgm:cxn modelId="{DC7E2978-393A-43EC-BE92-FFF542895677}" srcId="{DB823F96-A71A-4DA5-8640-184DEDA9E87E}" destId="{844BD031-B800-4C7A-9C29-CAA986057F1E}" srcOrd="6" destOrd="0" parTransId="{0938192B-11DB-4874-AA60-CEC70841822B}" sibTransId="{C2972D76-E8AA-4E8F-9E7B-BEBDDC691377}"/>
    <dgm:cxn modelId="{E137F293-D0A7-445E-88EC-04230C0EFD17}" type="presOf" srcId="{33ECBE87-F5D4-46AB-AE87-DD776ECA4AED}" destId="{D3042B94-CD0C-4759-BFF1-57B5C0F26B79}" srcOrd="0" destOrd="0" presId="urn:microsoft.com/office/officeart/2005/8/layout/pyramid2"/>
    <dgm:cxn modelId="{BF0587E9-5C85-4B7A-8E5E-C55E2508C385}" type="presOf" srcId="{3EA006F0-1A3A-4793-BD9C-31365305D2E1}" destId="{79423206-236A-40E1-BE58-14283781B49D}" srcOrd="0" destOrd="0" presId="urn:microsoft.com/office/officeart/2005/8/layout/pyramid2"/>
    <dgm:cxn modelId="{17402852-653B-466D-928C-901C5E28C9BD}" type="presParOf" srcId="{65616BE9-3CE0-4DF1-B445-CB174021B415}" destId="{28016524-3EBF-4FA8-9A78-EE226A7982F0}" srcOrd="0" destOrd="0" presId="urn:microsoft.com/office/officeart/2005/8/layout/pyramid2"/>
    <dgm:cxn modelId="{29FF7F23-8E4F-4252-B0BE-C73635A83902}" type="presParOf" srcId="{65616BE9-3CE0-4DF1-B445-CB174021B415}" destId="{9082C666-8215-4E2E-9019-65AC2D94DFEF}" srcOrd="1" destOrd="0" presId="urn:microsoft.com/office/officeart/2005/8/layout/pyramid2"/>
    <dgm:cxn modelId="{54CFB2A1-B962-43B9-9B92-2F891849E5EC}" type="presParOf" srcId="{9082C666-8215-4E2E-9019-65AC2D94DFEF}" destId="{79423206-236A-40E1-BE58-14283781B49D}" srcOrd="0" destOrd="0" presId="urn:microsoft.com/office/officeart/2005/8/layout/pyramid2"/>
    <dgm:cxn modelId="{E7DAB980-45BF-4E79-95F8-A22A041F14BD}" type="presParOf" srcId="{9082C666-8215-4E2E-9019-65AC2D94DFEF}" destId="{B3CA66FA-D7EC-4FC7-9522-FF94933423B8}" srcOrd="1" destOrd="0" presId="urn:microsoft.com/office/officeart/2005/8/layout/pyramid2"/>
    <dgm:cxn modelId="{C5E0C40F-76CF-44D7-84C4-969BE61AE2A9}" type="presParOf" srcId="{9082C666-8215-4E2E-9019-65AC2D94DFEF}" destId="{59DA312B-99B4-4843-A98E-96F68280693C}" srcOrd="2" destOrd="0" presId="urn:microsoft.com/office/officeart/2005/8/layout/pyramid2"/>
    <dgm:cxn modelId="{C7CD0332-D7A1-4478-A1AC-32B1F97801E5}" type="presParOf" srcId="{9082C666-8215-4E2E-9019-65AC2D94DFEF}" destId="{C477A057-73D2-4FA1-A5F6-DC4ECAACB817}" srcOrd="3" destOrd="0" presId="urn:microsoft.com/office/officeart/2005/8/layout/pyramid2"/>
    <dgm:cxn modelId="{94A4CB90-5069-4222-8580-CA5303C0C3CC}" type="presParOf" srcId="{9082C666-8215-4E2E-9019-65AC2D94DFEF}" destId="{D3042B94-CD0C-4759-BFF1-57B5C0F26B79}" srcOrd="4" destOrd="0" presId="urn:microsoft.com/office/officeart/2005/8/layout/pyramid2"/>
    <dgm:cxn modelId="{18172711-715C-4B4F-9A52-AB400B2EB5BB}" type="presParOf" srcId="{9082C666-8215-4E2E-9019-65AC2D94DFEF}" destId="{C59F3FBB-85FF-4203-8DA2-00CA2C893E00}" srcOrd="5" destOrd="0" presId="urn:microsoft.com/office/officeart/2005/8/layout/pyramid2"/>
    <dgm:cxn modelId="{8A469795-6B0F-40F8-9CBA-D305D69C5DAF}" type="presParOf" srcId="{9082C666-8215-4E2E-9019-65AC2D94DFEF}" destId="{65C261FA-883E-44DB-AE15-5B0C69685BF4}" srcOrd="6" destOrd="0" presId="urn:microsoft.com/office/officeart/2005/8/layout/pyramid2"/>
    <dgm:cxn modelId="{14EE9CB4-42C1-498A-B822-FB3B731D6D32}" type="presParOf" srcId="{9082C666-8215-4E2E-9019-65AC2D94DFEF}" destId="{CC01AAA3-3E81-482C-A201-8E8C3DB57CC7}" srcOrd="7" destOrd="0" presId="urn:microsoft.com/office/officeart/2005/8/layout/pyramid2"/>
    <dgm:cxn modelId="{1A815A27-8BB6-462D-A060-ADD101E8DECF}" type="presParOf" srcId="{9082C666-8215-4E2E-9019-65AC2D94DFEF}" destId="{E4BC58FF-B926-4C7D-B118-719C2625E206}" srcOrd="8" destOrd="0" presId="urn:microsoft.com/office/officeart/2005/8/layout/pyramid2"/>
    <dgm:cxn modelId="{989BEF09-20A6-44D5-9A7F-8D5BF1794228}" type="presParOf" srcId="{9082C666-8215-4E2E-9019-65AC2D94DFEF}" destId="{D83E5006-E583-45B0-81CE-14BA3880E1F8}" srcOrd="9" destOrd="0" presId="urn:microsoft.com/office/officeart/2005/8/layout/pyramid2"/>
    <dgm:cxn modelId="{D0AAE3FB-8466-4B26-8179-D7B4F7030F5B}" type="presParOf" srcId="{9082C666-8215-4E2E-9019-65AC2D94DFEF}" destId="{5BDAF687-10EF-4AC1-954E-0BE32F41E5EE}" srcOrd="10" destOrd="0" presId="urn:microsoft.com/office/officeart/2005/8/layout/pyramid2"/>
    <dgm:cxn modelId="{AFD6A5D5-3E3E-4313-B4D5-A26D3A5CC380}" type="presParOf" srcId="{9082C666-8215-4E2E-9019-65AC2D94DFEF}" destId="{E1918A2D-2147-4EBD-950C-B614828568B5}" srcOrd="11" destOrd="0" presId="urn:microsoft.com/office/officeart/2005/8/layout/pyramid2"/>
    <dgm:cxn modelId="{E7B61FE0-02C0-4C94-9A69-50930A2A8FEF}" type="presParOf" srcId="{9082C666-8215-4E2E-9019-65AC2D94DFEF}" destId="{1F94134D-B810-411B-98EC-8DB095E52ED0}" srcOrd="12" destOrd="0" presId="urn:microsoft.com/office/officeart/2005/8/layout/pyramid2"/>
    <dgm:cxn modelId="{CDB39008-E0EC-477D-BF52-AC57EAD50E00}" type="presParOf" srcId="{9082C666-8215-4E2E-9019-65AC2D94DFEF}" destId="{6BFB57FF-40B1-4C8A-8684-C72108C00D2A}" srcOrd="13"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7CA39B-B4AC-4AB9-A35C-E65089E12095}" type="doc">
      <dgm:prSet loTypeId="urn:microsoft.com/office/officeart/2005/8/layout/process4" loCatId="list" qsTypeId="urn:microsoft.com/office/officeart/2005/8/quickstyle/3d9" qsCatId="3D" csTypeId="urn:microsoft.com/office/officeart/2005/8/colors/colorful1" csCatId="colorful" phldr="1"/>
      <dgm:spPr>
        <a:scene3d>
          <a:camera prst="obliqueBottomRight"/>
          <a:lightRig rig="soft" dir="t"/>
          <a:backdrop>
            <a:anchor x="0" y="0" z="-210000"/>
            <a:norm dx="0" dy="0" dz="914400"/>
            <a:up dx="0" dy="914400" dz="0"/>
          </a:backdrop>
        </a:scene3d>
      </dgm:spPr>
      <dgm:t>
        <a:bodyPr/>
        <a:lstStyle/>
        <a:p>
          <a:endParaRPr lang="en-US"/>
        </a:p>
      </dgm:t>
    </dgm:pt>
    <dgm:pt modelId="{EBBA2C14-6C2C-40CB-AB57-E902B39B3A6D}">
      <dgm:prSet phldrT="[Text]" custT="1"/>
      <dgm:spPr/>
      <dgm:t>
        <a:bodyPr/>
        <a:lstStyle/>
        <a:p>
          <a:r>
            <a:rPr lang="en-US" sz="3200" b="1" dirty="0" smtClean="0">
              <a:latin typeface="Arial" panose="020B0604020202020204" pitchFamily="34" charset="0"/>
              <a:cs typeface="Arial" panose="020B0604020202020204" pitchFamily="34" charset="0"/>
            </a:rPr>
            <a:t>Isolate Space</a:t>
          </a:r>
          <a:endParaRPr lang="en-US" sz="3200" b="1" dirty="0">
            <a:latin typeface="Arial" panose="020B0604020202020204" pitchFamily="34" charset="0"/>
            <a:cs typeface="Arial" panose="020B0604020202020204" pitchFamily="34" charset="0"/>
          </a:endParaRPr>
        </a:p>
      </dgm:t>
    </dgm:pt>
    <dgm:pt modelId="{C9FF8843-2902-4C0F-9CB7-D2C4A953475C}" type="parTrans" cxnId="{32D03390-7A35-4EC2-A982-A4B8E4924201}">
      <dgm:prSet/>
      <dgm:spPr/>
      <dgm:t>
        <a:bodyPr/>
        <a:lstStyle/>
        <a:p>
          <a:endParaRPr lang="en-US"/>
        </a:p>
      </dgm:t>
    </dgm:pt>
    <dgm:pt modelId="{FDBD73EE-6885-4733-BE7A-748B98CE15A4}" type="sibTrans" cxnId="{32D03390-7A35-4EC2-A982-A4B8E4924201}">
      <dgm:prSet/>
      <dgm:spPr/>
      <dgm:t>
        <a:bodyPr/>
        <a:lstStyle/>
        <a:p>
          <a:endParaRPr lang="en-US"/>
        </a:p>
      </dgm:t>
    </dgm:pt>
    <dgm:pt modelId="{8CF03FD2-CC34-4772-ABF6-12B987AF20E7}">
      <dgm:prSet phldrT="[Text]" custT="1"/>
      <dgm:spPr/>
      <dgm:t>
        <a:bodyPr/>
        <a:lstStyle/>
        <a:p>
          <a:r>
            <a:rPr lang="en-US" sz="2800" b="1" dirty="0" smtClean="0">
              <a:latin typeface="Arial" panose="020B0604020202020204" pitchFamily="34" charset="0"/>
              <a:cs typeface="Arial" panose="020B0604020202020204" pitchFamily="34" charset="0"/>
            </a:rPr>
            <a:t>Post Permit</a:t>
          </a:r>
          <a:endParaRPr lang="en-US" sz="2800" b="1" dirty="0">
            <a:latin typeface="Arial" panose="020B0604020202020204" pitchFamily="34" charset="0"/>
            <a:cs typeface="Arial" panose="020B0604020202020204" pitchFamily="34" charset="0"/>
          </a:endParaRPr>
        </a:p>
      </dgm:t>
    </dgm:pt>
    <dgm:pt modelId="{39F62213-4F50-418E-96E4-15D28E2B8857}" type="parTrans" cxnId="{CB3D5DC7-76A6-4B49-B2A2-00DFF710D700}">
      <dgm:prSet/>
      <dgm:spPr/>
      <dgm:t>
        <a:bodyPr/>
        <a:lstStyle/>
        <a:p>
          <a:endParaRPr lang="en-US"/>
        </a:p>
      </dgm:t>
    </dgm:pt>
    <dgm:pt modelId="{5578B308-3592-4DAB-AD78-18EB71CF4A18}" type="sibTrans" cxnId="{CB3D5DC7-76A6-4B49-B2A2-00DFF710D700}">
      <dgm:prSet/>
      <dgm:spPr/>
      <dgm:t>
        <a:bodyPr/>
        <a:lstStyle/>
        <a:p>
          <a:endParaRPr lang="en-US"/>
        </a:p>
      </dgm:t>
    </dgm:pt>
    <dgm:pt modelId="{1D8C4CB2-3C7C-4AFC-BE5F-50E8E8DA4ADC}">
      <dgm:prSet phldrT="[Text]" custT="1"/>
      <dgm:spPr/>
      <dgm:t>
        <a:bodyPr/>
        <a:lstStyle/>
        <a:p>
          <a:r>
            <a:rPr lang="en-US" sz="2800" dirty="0" smtClean="0">
              <a:latin typeface="Arial" panose="020B0604020202020204" pitchFamily="34" charset="0"/>
              <a:cs typeface="Arial" panose="020B0604020202020204" pitchFamily="34" charset="0"/>
            </a:rPr>
            <a:t>Barricade, sign, etc</a:t>
          </a:r>
          <a:r>
            <a:rPr lang="en-US" sz="1900" dirty="0" smtClean="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dgm:t>
    </dgm:pt>
    <dgm:pt modelId="{59EE40C0-EF92-442D-92EA-C94D01691041}" type="parTrans" cxnId="{28B30E0A-DA32-49DB-826C-1B4D037977C4}">
      <dgm:prSet/>
      <dgm:spPr/>
      <dgm:t>
        <a:bodyPr/>
        <a:lstStyle/>
        <a:p>
          <a:endParaRPr lang="en-US"/>
        </a:p>
      </dgm:t>
    </dgm:pt>
    <dgm:pt modelId="{1FBA927C-8B42-4453-92B1-1DE6E992EC0B}" type="sibTrans" cxnId="{28B30E0A-DA32-49DB-826C-1B4D037977C4}">
      <dgm:prSet/>
      <dgm:spPr/>
      <dgm:t>
        <a:bodyPr/>
        <a:lstStyle/>
        <a:p>
          <a:endParaRPr lang="en-US"/>
        </a:p>
      </dgm:t>
    </dgm:pt>
    <dgm:pt modelId="{3B4DE6F5-9666-48C3-853B-33B9DD0B05B5}">
      <dgm:prSet phldrT="[Text]" custT="1"/>
      <dgm:spPr/>
      <dgm:t>
        <a:bodyPr/>
        <a:lstStyle/>
        <a:p>
          <a:r>
            <a:rPr lang="en-US" sz="3200" b="1" dirty="0" smtClean="0">
              <a:latin typeface="Arial" panose="020B0604020202020204" pitchFamily="34" charset="0"/>
              <a:cs typeface="Arial" panose="020B0604020202020204" pitchFamily="34" charset="0"/>
            </a:rPr>
            <a:t>Evaluate &amp; Ventilate Space</a:t>
          </a:r>
          <a:endParaRPr lang="en-US" sz="3200" b="1" dirty="0">
            <a:latin typeface="Arial" panose="020B0604020202020204" pitchFamily="34" charset="0"/>
            <a:cs typeface="Arial" panose="020B0604020202020204" pitchFamily="34" charset="0"/>
          </a:endParaRPr>
        </a:p>
      </dgm:t>
    </dgm:pt>
    <dgm:pt modelId="{34CF7385-78C9-4A19-9738-2971358750CE}" type="parTrans" cxnId="{A7131B4E-B3D1-4808-9597-95AEF81A3C5D}">
      <dgm:prSet/>
      <dgm:spPr/>
      <dgm:t>
        <a:bodyPr/>
        <a:lstStyle/>
        <a:p>
          <a:endParaRPr lang="en-US"/>
        </a:p>
      </dgm:t>
    </dgm:pt>
    <dgm:pt modelId="{E7698A90-B7E8-40A7-900D-57929FD28D7E}" type="sibTrans" cxnId="{A7131B4E-B3D1-4808-9597-95AEF81A3C5D}">
      <dgm:prSet/>
      <dgm:spPr/>
      <dgm:t>
        <a:bodyPr/>
        <a:lstStyle/>
        <a:p>
          <a:endParaRPr lang="en-US"/>
        </a:p>
      </dgm:t>
    </dgm:pt>
    <dgm:pt modelId="{224DE380-F262-4AFD-8772-64D79946A778}">
      <dgm:prSet phldrT="[Text]" custT="1"/>
      <dgm:spPr/>
      <dgm:t>
        <a:bodyPr/>
        <a:lstStyle/>
        <a:p>
          <a:r>
            <a:rPr lang="en-US" sz="2800" dirty="0" smtClean="0">
              <a:latin typeface="Arial" panose="020B0604020202020204" pitchFamily="34" charset="0"/>
              <a:cs typeface="Arial" panose="020B0604020202020204" pitchFamily="34" charset="0"/>
            </a:rPr>
            <a:t>From outside</a:t>
          </a:r>
          <a:endParaRPr lang="en-US" sz="2800" dirty="0">
            <a:latin typeface="Arial" panose="020B0604020202020204" pitchFamily="34" charset="0"/>
            <a:cs typeface="Arial" panose="020B0604020202020204" pitchFamily="34" charset="0"/>
          </a:endParaRPr>
        </a:p>
      </dgm:t>
    </dgm:pt>
    <dgm:pt modelId="{DB7BD8BB-3CD4-4748-8785-11DDE5397AF1}" type="parTrans" cxnId="{206113C7-599F-4688-8B08-46882D04215B}">
      <dgm:prSet/>
      <dgm:spPr/>
      <dgm:t>
        <a:bodyPr/>
        <a:lstStyle/>
        <a:p>
          <a:endParaRPr lang="en-US"/>
        </a:p>
      </dgm:t>
    </dgm:pt>
    <dgm:pt modelId="{3BEEA97D-3AEE-439C-A67C-51FF80F91E5C}" type="sibTrans" cxnId="{206113C7-599F-4688-8B08-46882D04215B}">
      <dgm:prSet/>
      <dgm:spPr/>
      <dgm:t>
        <a:bodyPr/>
        <a:lstStyle/>
        <a:p>
          <a:endParaRPr lang="en-US"/>
        </a:p>
      </dgm:t>
    </dgm:pt>
    <dgm:pt modelId="{FCF77FB2-449B-47D7-8716-61C97A14EC47}">
      <dgm:prSet phldrT="[Text]" custT="1"/>
      <dgm:spPr/>
      <dgm:t>
        <a:bodyPr/>
        <a:lstStyle/>
        <a:p>
          <a:r>
            <a:rPr lang="en-US" sz="3200" b="1" dirty="0" smtClean="0">
              <a:latin typeface="Arial" panose="020B0604020202020204" pitchFamily="34" charset="0"/>
              <a:cs typeface="Arial" panose="020B0604020202020204" pitchFamily="34" charset="0"/>
            </a:rPr>
            <a:t>Test Atmosphere &amp; Document</a:t>
          </a:r>
          <a:endParaRPr lang="en-US" sz="3200" b="1" dirty="0">
            <a:latin typeface="Arial" panose="020B0604020202020204" pitchFamily="34" charset="0"/>
            <a:cs typeface="Arial" panose="020B0604020202020204" pitchFamily="34" charset="0"/>
          </a:endParaRPr>
        </a:p>
      </dgm:t>
    </dgm:pt>
    <dgm:pt modelId="{EED7E6EB-9EBB-4865-88F4-C4EF49D5614B}" type="parTrans" cxnId="{0AE774E5-1FF5-4EB7-B970-12FC4F0C101C}">
      <dgm:prSet/>
      <dgm:spPr/>
      <dgm:t>
        <a:bodyPr/>
        <a:lstStyle/>
        <a:p>
          <a:endParaRPr lang="en-US"/>
        </a:p>
      </dgm:t>
    </dgm:pt>
    <dgm:pt modelId="{43AE7138-03D0-4269-B6DD-47CD3DBDD6DF}" type="sibTrans" cxnId="{0AE774E5-1FF5-4EB7-B970-12FC4F0C101C}">
      <dgm:prSet/>
      <dgm:spPr/>
      <dgm:t>
        <a:bodyPr/>
        <a:lstStyle/>
        <a:p>
          <a:endParaRPr lang="en-US"/>
        </a:p>
      </dgm:t>
    </dgm:pt>
    <dgm:pt modelId="{175A64D3-0E2B-4319-AE9F-FC781C593162}">
      <dgm:prSet phldrT="[Text]" custT="1"/>
      <dgm:spPr/>
      <dgm:t>
        <a:bodyPr/>
        <a:lstStyle/>
        <a:p>
          <a:r>
            <a:rPr lang="en-US" sz="2800" dirty="0" smtClean="0">
              <a:latin typeface="Arial" panose="020B0604020202020204" pitchFamily="34" charset="0"/>
              <a:cs typeface="Arial" panose="020B0604020202020204" pitchFamily="34" charset="0"/>
            </a:rPr>
            <a:t>Mitigate hazards</a:t>
          </a:r>
          <a:endParaRPr lang="en-US" sz="2800" dirty="0">
            <a:latin typeface="Arial" panose="020B0604020202020204" pitchFamily="34" charset="0"/>
            <a:cs typeface="Arial" panose="020B0604020202020204" pitchFamily="34" charset="0"/>
          </a:endParaRPr>
        </a:p>
      </dgm:t>
    </dgm:pt>
    <dgm:pt modelId="{6037DF36-357E-4276-9755-A2FF2D6F5467}" type="parTrans" cxnId="{B7899DDC-E8F1-4131-9A5A-F2B80C346FB7}">
      <dgm:prSet/>
      <dgm:spPr/>
      <dgm:t>
        <a:bodyPr/>
        <a:lstStyle/>
        <a:p>
          <a:endParaRPr lang="en-US"/>
        </a:p>
      </dgm:t>
    </dgm:pt>
    <dgm:pt modelId="{69035CFD-9866-4FE0-A6EF-F29A64D3BE04}" type="sibTrans" cxnId="{B7899DDC-E8F1-4131-9A5A-F2B80C346FB7}">
      <dgm:prSet/>
      <dgm:spPr/>
      <dgm:t>
        <a:bodyPr/>
        <a:lstStyle/>
        <a:p>
          <a:endParaRPr lang="en-US"/>
        </a:p>
      </dgm:t>
    </dgm:pt>
    <dgm:pt modelId="{E37B2DE0-F3B0-4855-8582-7959840BC5A9}">
      <dgm:prSet phldrT="[Text]" custT="1"/>
      <dgm:spPr/>
      <dgm:t>
        <a:bodyPr/>
        <a:lstStyle/>
        <a:p>
          <a:r>
            <a:rPr lang="en-US" sz="2800" b="1" dirty="0" smtClean="0">
              <a:latin typeface="Arial" panose="020B0604020202020204" pitchFamily="34" charset="0"/>
              <a:cs typeface="Arial" panose="020B0604020202020204" pitchFamily="34" charset="0"/>
            </a:rPr>
            <a:t>BEFORE</a:t>
          </a:r>
          <a:r>
            <a:rPr lang="en-US" sz="2800" dirty="0" smtClean="0">
              <a:latin typeface="Arial" panose="020B0604020202020204" pitchFamily="34" charset="0"/>
              <a:cs typeface="Arial" panose="020B0604020202020204" pitchFamily="34" charset="0"/>
            </a:rPr>
            <a:t> entry</a:t>
          </a:r>
          <a:endParaRPr lang="en-US" sz="2800" dirty="0">
            <a:latin typeface="Arial" panose="020B0604020202020204" pitchFamily="34" charset="0"/>
            <a:cs typeface="Arial" panose="020B0604020202020204" pitchFamily="34" charset="0"/>
          </a:endParaRPr>
        </a:p>
      </dgm:t>
    </dgm:pt>
    <dgm:pt modelId="{07E8D7D2-3AA2-4258-91D6-05F69572EA86}" type="parTrans" cxnId="{EAB01881-5FAF-417D-8C9B-695BC121F357}">
      <dgm:prSet/>
      <dgm:spPr/>
      <dgm:t>
        <a:bodyPr/>
        <a:lstStyle/>
        <a:p>
          <a:endParaRPr lang="en-US"/>
        </a:p>
      </dgm:t>
    </dgm:pt>
    <dgm:pt modelId="{D8DD1B39-0F7A-4CBF-9EBA-987FBE2D38C6}" type="sibTrans" cxnId="{EAB01881-5FAF-417D-8C9B-695BC121F357}">
      <dgm:prSet/>
      <dgm:spPr/>
      <dgm:t>
        <a:bodyPr/>
        <a:lstStyle/>
        <a:p>
          <a:endParaRPr lang="en-US"/>
        </a:p>
      </dgm:t>
    </dgm:pt>
    <dgm:pt modelId="{EA0EEAA5-3230-4750-9131-02B8932D7A3C}">
      <dgm:prSet phldrT="[Text]" custT="1"/>
      <dgm:spPr/>
      <dgm:t>
        <a:bodyPr/>
        <a:lstStyle/>
        <a:p>
          <a:r>
            <a:rPr lang="en-US" sz="2800" dirty="0" smtClean="0">
              <a:latin typeface="Arial" panose="020B0604020202020204" pitchFamily="34" charset="0"/>
              <a:cs typeface="Arial" panose="020B0604020202020204" pitchFamily="34" charset="0"/>
            </a:rPr>
            <a:t>During entry</a:t>
          </a:r>
          <a:endParaRPr lang="en-US" sz="2800" dirty="0">
            <a:latin typeface="Arial" panose="020B0604020202020204" pitchFamily="34" charset="0"/>
            <a:cs typeface="Arial" panose="020B0604020202020204" pitchFamily="34" charset="0"/>
          </a:endParaRPr>
        </a:p>
      </dgm:t>
    </dgm:pt>
    <dgm:pt modelId="{B88F05ED-1743-49DA-B7FD-E6BCB71E8D22}" type="parTrans" cxnId="{17B707B8-ED0C-403A-BD3B-F6AA97AED1E9}">
      <dgm:prSet/>
      <dgm:spPr/>
      <dgm:t>
        <a:bodyPr/>
        <a:lstStyle/>
        <a:p>
          <a:endParaRPr lang="en-US"/>
        </a:p>
      </dgm:t>
    </dgm:pt>
    <dgm:pt modelId="{5A401D6F-4AD4-4318-BF86-52F9630AC5E1}" type="sibTrans" cxnId="{17B707B8-ED0C-403A-BD3B-F6AA97AED1E9}">
      <dgm:prSet/>
      <dgm:spPr/>
      <dgm:t>
        <a:bodyPr/>
        <a:lstStyle/>
        <a:p>
          <a:endParaRPr lang="en-US"/>
        </a:p>
      </dgm:t>
    </dgm:pt>
    <dgm:pt modelId="{7F990D3F-8817-4DA9-B931-27542EEBF820}">
      <dgm:prSet phldrT="[Text]" custT="1"/>
      <dgm:spPr/>
      <dgm:t>
        <a:bodyPr/>
        <a:lstStyle/>
        <a:p>
          <a:r>
            <a:rPr lang="en-US" sz="3200" b="1" dirty="0" smtClean="0">
              <a:latin typeface="Arial" panose="020B0604020202020204" pitchFamily="34" charset="0"/>
              <a:cs typeface="Arial" panose="020B0604020202020204" pitchFamily="34" charset="0"/>
            </a:rPr>
            <a:t>Complete Permit</a:t>
          </a:r>
          <a:endParaRPr lang="en-US" sz="3200" b="1" dirty="0">
            <a:latin typeface="Arial" panose="020B0604020202020204" pitchFamily="34" charset="0"/>
            <a:cs typeface="Arial" panose="020B0604020202020204" pitchFamily="34" charset="0"/>
          </a:endParaRPr>
        </a:p>
      </dgm:t>
    </dgm:pt>
    <dgm:pt modelId="{D4082648-0C08-4AB5-A625-E1A857B79730}" type="parTrans" cxnId="{1C01775D-0F4B-47A3-A5D5-4EA7C1C732AC}">
      <dgm:prSet/>
      <dgm:spPr/>
      <dgm:t>
        <a:bodyPr/>
        <a:lstStyle/>
        <a:p>
          <a:endParaRPr lang="en-US"/>
        </a:p>
      </dgm:t>
    </dgm:pt>
    <dgm:pt modelId="{66CC1999-9969-46CD-9369-4A009E852C88}" type="sibTrans" cxnId="{1C01775D-0F4B-47A3-A5D5-4EA7C1C732AC}">
      <dgm:prSet/>
      <dgm:spPr/>
      <dgm:t>
        <a:bodyPr/>
        <a:lstStyle/>
        <a:p>
          <a:endParaRPr lang="en-US"/>
        </a:p>
      </dgm:t>
    </dgm:pt>
    <dgm:pt modelId="{F83BD954-D8C9-46D9-8D04-5171FF4EEDF9}">
      <dgm:prSet phldrT="[Text]" custT="1"/>
      <dgm:spPr/>
      <dgm:t>
        <a:bodyPr/>
        <a:lstStyle/>
        <a:p>
          <a:r>
            <a:rPr lang="en-US" sz="2800" dirty="0" smtClean="0">
              <a:latin typeface="Arial" panose="020B0604020202020204" pitchFamily="34" charset="0"/>
              <a:cs typeface="Arial" panose="020B0604020202020204" pitchFamily="34" charset="0"/>
            </a:rPr>
            <a:t>Review, agree, post</a:t>
          </a:r>
          <a:endParaRPr lang="en-US" sz="2800" dirty="0">
            <a:latin typeface="Arial" panose="020B0604020202020204" pitchFamily="34" charset="0"/>
            <a:cs typeface="Arial" panose="020B0604020202020204" pitchFamily="34" charset="0"/>
          </a:endParaRPr>
        </a:p>
      </dgm:t>
    </dgm:pt>
    <dgm:pt modelId="{87E6FE02-B732-45DD-A3FF-9CAB764C91C9}" type="parTrans" cxnId="{BB2E42BE-50B2-4238-8EE8-DB0A9B064B48}">
      <dgm:prSet/>
      <dgm:spPr/>
      <dgm:t>
        <a:bodyPr/>
        <a:lstStyle/>
        <a:p>
          <a:endParaRPr lang="en-US"/>
        </a:p>
      </dgm:t>
    </dgm:pt>
    <dgm:pt modelId="{2F07BD75-759C-4DC4-BD4C-8B911181C558}" type="sibTrans" cxnId="{BB2E42BE-50B2-4238-8EE8-DB0A9B064B48}">
      <dgm:prSet/>
      <dgm:spPr/>
      <dgm:t>
        <a:bodyPr/>
        <a:lstStyle/>
        <a:p>
          <a:endParaRPr lang="en-US"/>
        </a:p>
      </dgm:t>
    </dgm:pt>
    <dgm:pt modelId="{2B06554A-286E-48B6-BDD9-3610B846A3B4}">
      <dgm:prSet phldrT="[Text]" custT="1"/>
      <dgm:spPr/>
      <dgm:t>
        <a:bodyPr/>
        <a:lstStyle/>
        <a:p>
          <a:r>
            <a:rPr lang="en-US" sz="3200" b="1" dirty="0" smtClean="0">
              <a:latin typeface="Arial" panose="020B0604020202020204" pitchFamily="34" charset="0"/>
              <a:cs typeface="Arial" panose="020B0604020202020204" pitchFamily="34" charset="0"/>
            </a:rPr>
            <a:t>Entry</a:t>
          </a:r>
          <a:endParaRPr lang="en-US" sz="3200" b="1" dirty="0">
            <a:latin typeface="Arial" panose="020B0604020202020204" pitchFamily="34" charset="0"/>
            <a:cs typeface="Arial" panose="020B0604020202020204" pitchFamily="34" charset="0"/>
          </a:endParaRPr>
        </a:p>
      </dgm:t>
    </dgm:pt>
    <dgm:pt modelId="{7E8081DD-7ADE-4C8B-8B0B-F3E212675F30}" type="parTrans" cxnId="{88CFC1AA-2AB8-416E-86F7-FD46608C6F5F}">
      <dgm:prSet/>
      <dgm:spPr/>
      <dgm:t>
        <a:bodyPr/>
        <a:lstStyle/>
        <a:p>
          <a:endParaRPr lang="en-US"/>
        </a:p>
      </dgm:t>
    </dgm:pt>
    <dgm:pt modelId="{95ED6183-966D-4494-A7F4-5314F1929546}" type="sibTrans" cxnId="{88CFC1AA-2AB8-416E-86F7-FD46608C6F5F}">
      <dgm:prSet/>
      <dgm:spPr/>
      <dgm:t>
        <a:bodyPr/>
        <a:lstStyle/>
        <a:p>
          <a:endParaRPr lang="en-US"/>
        </a:p>
      </dgm:t>
    </dgm:pt>
    <dgm:pt modelId="{C4021D71-5033-4864-88D5-345B9757B4ED}">
      <dgm:prSet phldrT="[Text]" custT="1"/>
      <dgm:spPr/>
      <dgm:t>
        <a:bodyPr/>
        <a:lstStyle/>
        <a:p>
          <a:r>
            <a:rPr lang="en-US" sz="2800" dirty="0" smtClean="0">
              <a:latin typeface="Arial" panose="020B0604020202020204" pitchFamily="34" charset="0"/>
              <a:cs typeface="Arial" panose="020B0604020202020204" pitchFamily="34" charset="0"/>
            </a:rPr>
            <a:t>Work/re-assess</a:t>
          </a:r>
          <a:endParaRPr lang="en-US" sz="2800" dirty="0">
            <a:latin typeface="Arial" panose="020B0604020202020204" pitchFamily="34" charset="0"/>
            <a:cs typeface="Arial" panose="020B0604020202020204" pitchFamily="34" charset="0"/>
          </a:endParaRPr>
        </a:p>
      </dgm:t>
    </dgm:pt>
    <dgm:pt modelId="{5CD060BA-B786-4F44-9311-05569FA4683B}" type="parTrans" cxnId="{E7E4C44F-5D7A-48A4-AB1F-A1A263288099}">
      <dgm:prSet/>
      <dgm:spPr/>
      <dgm:t>
        <a:bodyPr/>
        <a:lstStyle/>
        <a:p>
          <a:endParaRPr lang="en-US"/>
        </a:p>
      </dgm:t>
    </dgm:pt>
    <dgm:pt modelId="{E1D91F13-2F57-4077-B9A8-B539F7E7DE73}" type="sibTrans" cxnId="{E7E4C44F-5D7A-48A4-AB1F-A1A263288099}">
      <dgm:prSet/>
      <dgm:spPr/>
      <dgm:t>
        <a:bodyPr/>
        <a:lstStyle/>
        <a:p>
          <a:endParaRPr lang="en-US"/>
        </a:p>
      </dgm:t>
    </dgm:pt>
    <dgm:pt modelId="{3DE17FF5-9EEC-4577-8FF4-4577294E449A}">
      <dgm:prSet phldrT="[Text]" custT="1"/>
      <dgm:spPr/>
      <dgm:t>
        <a:bodyPr/>
        <a:lstStyle/>
        <a:p>
          <a:r>
            <a:rPr lang="en-US" sz="2800" dirty="0" smtClean="0">
              <a:latin typeface="Arial" panose="020B0604020202020204" pitchFamily="34" charset="0"/>
              <a:cs typeface="Arial" panose="020B0604020202020204" pitchFamily="34" charset="0"/>
            </a:rPr>
            <a:t>Monitor entrant</a:t>
          </a:r>
          <a:endParaRPr lang="en-US" sz="2800" dirty="0">
            <a:latin typeface="Arial" panose="020B0604020202020204" pitchFamily="34" charset="0"/>
            <a:cs typeface="Arial" panose="020B0604020202020204" pitchFamily="34" charset="0"/>
          </a:endParaRPr>
        </a:p>
      </dgm:t>
    </dgm:pt>
    <dgm:pt modelId="{5F431281-3E2E-477B-8DF4-DCEBD16218EA}" type="parTrans" cxnId="{67E24AA2-0637-49A3-927D-15882C330E88}">
      <dgm:prSet/>
      <dgm:spPr/>
      <dgm:t>
        <a:bodyPr/>
        <a:lstStyle/>
        <a:p>
          <a:endParaRPr lang="en-US"/>
        </a:p>
      </dgm:t>
    </dgm:pt>
    <dgm:pt modelId="{61475B16-33BB-4DE1-8128-C0EFCA87EC3D}" type="sibTrans" cxnId="{67E24AA2-0637-49A3-927D-15882C330E88}">
      <dgm:prSet/>
      <dgm:spPr/>
      <dgm:t>
        <a:bodyPr/>
        <a:lstStyle/>
        <a:p>
          <a:endParaRPr lang="en-US"/>
        </a:p>
      </dgm:t>
    </dgm:pt>
    <dgm:pt modelId="{4E9995CE-A2BA-46F2-A307-DC3B7968E506}">
      <dgm:prSet phldrT="[Text]" custT="1"/>
      <dgm:spPr/>
      <dgm:t>
        <a:bodyPr/>
        <a:lstStyle/>
        <a:p>
          <a:r>
            <a:rPr lang="en-US" sz="2800" dirty="0" smtClean="0">
              <a:latin typeface="Arial" panose="020B0604020202020204" pitchFamily="34" charset="0"/>
              <a:cs typeface="Arial" panose="020B0604020202020204" pitchFamily="34" charset="0"/>
            </a:rPr>
            <a:t>Wear monitor</a:t>
          </a:r>
          <a:endParaRPr lang="en-US" sz="2800" dirty="0">
            <a:latin typeface="Arial" panose="020B0604020202020204" pitchFamily="34" charset="0"/>
            <a:cs typeface="Arial" panose="020B0604020202020204" pitchFamily="34" charset="0"/>
          </a:endParaRPr>
        </a:p>
      </dgm:t>
    </dgm:pt>
    <dgm:pt modelId="{D27D84CC-2C5D-47FD-BE80-AA9E9956915F}" type="parTrans" cxnId="{5FDF7E1C-4992-419C-9CBB-504925C5E0BB}">
      <dgm:prSet/>
      <dgm:spPr/>
      <dgm:t>
        <a:bodyPr/>
        <a:lstStyle/>
        <a:p>
          <a:endParaRPr lang="en-US"/>
        </a:p>
      </dgm:t>
    </dgm:pt>
    <dgm:pt modelId="{B4B2699F-9743-4A4E-B1F7-AEE8FB30AF04}" type="sibTrans" cxnId="{5FDF7E1C-4992-419C-9CBB-504925C5E0BB}">
      <dgm:prSet/>
      <dgm:spPr/>
      <dgm:t>
        <a:bodyPr/>
        <a:lstStyle/>
        <a:p>
          <a:endParaRPr lang="en-US"/>
        </a:p>
      </dgm:t>
    </dgm:pt>
    <dgm:pt modelId="{74C8AAFD-65AE-4CE6-9E67-C42A6E3BBABA}">
      <dgm:prSet phldrT="[Text]" custT="1"/>
      <dgm:spPr/>
      <dgm:t>
        <a:bodyPr/>
        <a:lstStyle/>
        <a:p>
          <a:r>
            <a:rPr lang="en-US" sz="2800" dirty="0" smtClean="0">
              <a:latin typeface="Arial" panose="020B0604020202020204" pitchFamily="34" charset="0"/>
              <a:cs typeface="Arial" panose="020B0604020202020204" pitchFamily="34" charset="0"/>
            </a:rPr>
            <a:t>Communicate</a:t>
          </a:r>
          <a:endParaRPr lang="en-US" sz="2800" dirty="0">
            <a:latin typeface="Arial" panose="020B0604020202020204" pitchFamily="34" charset="0"/>
            <a:cs typeface="Arial" panose="020B0604020202020204" pitchFamily="34" charset="0"/>
          </a:endParaRPr>
        </a:p>
      </dgm:t>
    </dgm:pt>
    <dgm:pt modelId="{2BB43AD1-B096-4E70-A187-C3DCC228BCC0}" type="parTrans" cxnId="{8D78F2D7-539B-4CF8-8663-0E5748A5905A}">
      <dgm:prSet/>
      <dgm:spPr/>
      <dgm:t>
        <a:bodyPr/>
        <a:lstStyle/>
        <a:p>
          <a:endParaRPr lang="en-US"/>
        </a:p>
      </dgm:t>
    </dgm:pt>
    <dgm:pt modelId="{D0293270-E4C4-4520-B632-0A5E975BE2EA}" type="sibTrans" cxnId="{8D78F2D7-539B-4CF8-8663-0E5748A5905A}">
      <dgm:prSet/>
      <dgm:spPr/>
      <dgm:t>
        <a:bodyPr/>
        <a:lstStyle/>
        <a:p>
          <a:endParaRPr lang="en-US"/>
        </a:p>
      </dgm:t>
    </dgm:pt>
    <dgm:pt modelId="{D39EE90E-BDFB-473F-BF39-46EA4C8271B5}">
      <dgm:prSet phldrT="[Text]" custT="1"/>
      <dgm:spPr/>
      <dgm:t>
        <a:bodyPr/>
        <a:lstStyle/>
        <a:p>
          <a:r>
            <a:rPr lang="en-US" sz="2800" smtClean="0">
              <a:latin typeface="Arial" panose="020B0604020202020204" pitchFamily="34" charset="0"/>
              <a:cs typeface="Arial" panose="020B0604020202020204" pitchFamily="34" charset="0"/>
            </a:rPr>
            <a:t>Discuss work tasks/PPE</a:t>
          </a:r>
          <a:endParaRPr lang="en-US" sz="2800" dirty="0">
            <a:latin typeface="Arial" panose="020B0604020202020204" pitchFamily="34" charset="0"/>
            <a:cs typeface="Arial" panose="020B0604020202020204" pitchFamily="34" charset="0"/>
          </a:endParaRPr>
        </a:p>
      </dgm:t>
    </dgm:pt>
    <dgm:pt modelId="{18B56D18-B224-4514-8AFC-092ED47877DF}" type="parTrans" cxnId="{AAA5AE31-D1F2-4914-ACBF-E4FF971BE69F}">
      <dgm:prSet/>
      <dgm:spPr/>
      <dgm:t>
        <a:bodyPr/>
        <a:lstStyle/>
        <a:p>
          <a:endParaRPr lang="en-US"/>
        </a:p>
      </dgm:t>
    </dgm:pt>
    <dgm:pt modelId="{C9859A4C-CDD2-4F33-AE40-1F4A7FDB7D84}" type="sibTrans" cxnId="{AAA5AE31-D1F2-4914-ACBF-E4FF971BE69F}">
      <dgm:prSet/>
      <dgm:spPr/>
      <dgm:t>
        <a:bodyPr/>
        <a:lstStyle/>
        <a:p>
          <a:endParaRPr lang="en-US"/>
        </a:p>
      </dgm:t>
    </dgm:pt>
    <dgm:pt modelId="{C0D6F9FD-C62E-4F25-9C38-4B7FBB55B742}" type="pres">
      <dgm:prSet presAssocID="{537CA39B-B4AC-4AB9-A35C-E65089E12095}" presName="Name0" presStyleCnt="0">
        <dgm:presLayoutVars>
          <dgm:dir/>
          <dgm:animLvl val="lvl"/>
          <dgm:resizeHandles val="exact"/>
        </dgm:presLayoutVars>
      </dgm:prSet>
      <dgm:spPr/>
      <dgm:t>
        <a:bodyPr/>
        <a:lstStyle/>
        <a:p>
          <a:endParaRPr lang="en-US"/>
        </a:p>
      </dgm:t>
    </dgm:pt>
    <dgm:pt modelId="{2A3FA316-A7CF-4CF7-91DA-A00726A11D42}" type="pres">
      <dgm:prSet presAssocID="{2B06554A-286E-48B6-BDD9-3610B846A3B4}" presName="boxAndChildren" presStyleCnt="0"/>
      <dgm:spPr/>
    </dgm:pt>
    <dgm:pt modelId="{D021A60F-3940-462C-89E7-FA5958199E4C}" type="pres">
      <dgm:prSet presAssocID="{2B06554A-286E-48B6-BDD9-3610B846A3B4}" presName="parentTextBox" presStyleLbl="node1" presStyleIdx="0" presStyleCnt="5"/>
      <dgm:spPr/>
      <dgm:t>
        <a:bodyPr/>
        <a:lstStyle/>
        <a:p>
          <a:endParaRPr lang="en-US"/>
        </a:p>
      </dgm:t>
    </dgm:pt>
    <dgm:pt modelId="{E4068D2C-0FBB-4CD2-80AA-6304F5ED95FA}" type="pres">
      <dgm:prSet presAssocID="{2B06554A-286E-48B6-BDD9-3610B846A3B4}" presName="entireBox" presStyleLbl="node1" presStyleIdx="0" presStyleCnt="5"/>
      <dgm:spPr/>
      <dgm:t>
        <a:bodyPr/>
        <a:lstStyle/>
        <a:p>
          <a:endParaRPr lang="en-US"/>
        </a:p>
      </dgm:t>
    </dgm:pt>
    <dgm:pt modelId="{5334982B-6A70-4B13-A54C-2F70C9529F7F}" type="pres">
      <dgm:prSet presAssocID="{2B06554A-286E-48B6-BDD9-3610B846A3B4}" presName="descendantBox" presStyleCnt="0"/>
      <dgm:spPr/>
    </dgm:pt>
    <dgm:pt modelId="{FD9E5D6D-D461-4BF3-AEE0-33D1141704E3}" type="pres">
      <dgm:prSet presAssocID="{C4021D71-5033-4864-88D5-345B9757B4ED}" presName="childTextBox" presStyleLbl="fgAccFollowNode1" presStyleIdx="0" presStyleCnt="12">
        <dgm:presLayoutVars>
          <dgm:bulletEnabled val="1"/>
        </dgm:presLayoutVars>
      </dgm:prSet>
      <dgm:spPr/>
      <dgm:t>
        <a:bodyPr/>
        <a:lstStyle/>
        <a:p>
          <a:endParaRPr lang="en-US"/>
        </a:p>
      </dgm:t>
    </dgm:pt>
    <dgm:pt modelId="{88256831-8924-4075-AB63-039EA565DD15}" type="pres">
      <dgm:prSet presAssocID="{74C8AAFD-65AE-4CE6-9E67-C42A6E3BBABA}" presName="childTextBox" presStyleLbl="fgAccFollowNode1" presStyleIdx="1" presStyleCnt="12">
        <dgm:presLayoutVars>
          <dgm:bulletEnabled val="1"/>
        </dgm:presLayoutVars>
      </dgm:prSet>
      <dgm:spPr/>
      <dgm:t>
        <a:bodyPr/>
        <a:lstStyle/>
        <a:p>
          <a:endParaRPr lang="en-US"/>
        </a:p>
      </dgm:t>
    </dgm:pt>
    <dgm:pt modelId="{450D8A78-80E0-4D51-8F60-4A9CBD9052EA}" type="pres">
      <dgm:prSet presAssocID="{3DE17FF5-9EEC-4577-8FF4-4577294E449A}" presName="childTextBox" presStyleLbl="fgAccFollowNode1" presStyleIdx="2" presStyleCnt="12">
        <dgm:presLayoutVars>
          <dgm:bulletEnabled val="1"/>
        </dgm:presLayoutVars>
      </dgm:prSet>
      <dgm:spPr/>
      <dgm:t>
        <a:bodyPr/>
        <a:lstStyle/>
        <a:p>
          <a:endParaRPr lang="en-US"/>
        </a:p>
      </dgm:t>
    </dgm:pt>
    <dgm:pt modelId="{E83C5067-69D6-4D43-813F-5F23A76794F9}" type="pres">
      <dgm:prSet presAssocID="{66CC1999-9969-46CD-9369-4A009E852C88}" presName="sp" presStyleCnt="0"/>
      <dgm:spPr/>
    </dgm:pt>
    <dgm:pt modelId="{826139AF-45FE-4A2F-92DC-9BD212CB9A83}" type="pres">
      <dgm:prSet presAssocID="{7F990D3F-8817-4DA9-B931-27542EEBF820}" presName="arrowAndChildren" presStyleCnt="0"/>
      <dgm:spPr/>
    </dgm:pt>
    <dgm:pt modelId="{F0601CC5-6A82-411B-B94C-6079ED60433C}" type="pres">
      <dgm:prSet presAssocID="{7F990D3F-8817-4DA9-B931-27542EEBF820}" presName="parentTextArrow" presStyleLbl="node1" presStyleIdx="0" presStyleCnt="5"/>
      <dgm:spPr/>
      <dgm:t>
        <a:bodyPr/>
        <a:lstStyle/>
        <a:p>
          <a:endParaRPr lang="en-US"/>
        </a:p>
      </dgm:t>
    </dgm:pt>
    <dgm:pt modelId="{15AB9665-F96C-4DB1-9C16-499A022C5207}" type="pres">
      <dgm:prSet presAssocID="{7F990D3F-8817-4DA9-B931-27542EEBF820}" presName="arrow" presStyleLbl="node1" presStyleIdx="1" presStyleCnt="5"/>
      <dgm:spPr/>
      <dgm:t>
        <a:bodyPr/>
        <a:lstStyle/>
        <a:p>
          <a:endParaRPr lang="en-US"/>
        </a:p>
      </dgm:t>
    </dgm:pt>
    <dgm:pt modelId="{E33F0071-1B2C-4C78-9C02-BD819CF0C28C}" type="pres">
      <dgm:prSet presAssocID="{7F990D3F-8817-4DA9-B931-27542EEBF820}" presName="descendantArrow" presStyleCnt="0"/>
      <dgm:spPr/>
    </dgm:pt>
    <dgm:pt modelId="{1F56DD6C-FDB5-4D9F-9F2B-FEF8440C8D59}" type="pres">
      <dgm:prSet presAssocID="{F83BD954-D8C9-46D9-8D04-5171FF4EEDF9}" presName="childTextArrow" presStyleLbl="fgAccFollowNode1" presStyleIdx="3" presStyleCnt="12">
        <dgm:presLayoutVars>
          <dgm:bulletEnabled val="1"/>
        </dgm:presLayoutVars>
      </dgm:prSet>
      <dgm:spPr/>
      <dgm:t>
        <a:bodyPr/>
        <a:lstStyle/>
        <a:p>
          <a:endParaRPr lang="en-US"/>
        </a:p>
      </dgm:t>
    </dgm:pt>
    <dgm:pt modelId="{4EF7F6AD-FC7E-45B0-B6D4-5FD1E93C54E3}" type="pres">
      <dgm:prSet presAssocID="{D39EE90E-BDFB-473F-BF39-46EA4C8271B5}" presName="childTextArrow" presStyleLbl="fgAccFollowNode1" presStyleIdx="4" presStyleCnt="12">
        <dgm:presLayoutVars>
          <dgm:bulletEnabled val="1"/>
        </dgm:presLayoutVars>
      </dgm:prSet>
      <dgm:spPr/>
      <dgm:t>
        <a:bodyPr/>
        <a:lstStyle/>
        <a:p>
          <a:endParaRPr lang="en-US"/>
        </a:p>
      </dgm:t>
    </dgm:pt>
    <dgm:pt modelId="{5969FAC8-61B2-427B-9EB4-F2C809DE1014}" type="pres">
      <dgm:prSet presAssocID="{43AE7138-03D0-4269-B6DD-47CD3DBDD6DF}" presName="sp" presStyleCnt="0"/>
      <dgm:spPr/>
    </dgm:pt>
    <dgm:pt modelId="{AD90253E-78D2-41D3-8FDC-6D54F8A27D55}" type="pres">
      <dgm:prSet presAssocID="{FCF77FB2-449B-47D7-8716-61C97A14EC47}" presName="arrowAndChildren" presStyleCnt="0"/>
      <dgm:spPr/>
    </dgm:pt>
    <dgm:pt modelId="{FFE22CD8-DED0-43B3-B323-447620925D35}" type="pres">
      <dgm:prSet presAssocID="{FCF77FB2-449B-47D7-8716-61C97A14EC47}" presName="parentTextArrow" presStyleLbl="node1" presStyleIdx="1" presStyleCnt="5"/>
      <dgm:spPr/>
      <dgm:t>
        <a:bodyPr/>
        <a:lstStyle/>
        <a:p>
          <a:endParaRPr lang="en-US"/>
        </a:p>
      </dgm:t>
    </dgm:pt>
    <dgm:pt modelId="{E3158F6B-3580-43B2-B127-DB5E079E60C4}" type="pres">
      <dgm:prSet presAssocID="{FCF77FB2-449B-47D7-8716-61C97A14EC47}" presName="arrow" presStyleLbl="node1" presStyleIdx="2" presStyleCnt="5"/>
      <dgm:spPr/>
      <dgm:t>
        <a:bodyPr/>
        <a:lstStyle/>
        <a:p>
          <a:endParaRPr lang="en-US"/>
        </a:p>
      </dgm:t>
    </dgm:pt>
    <dgm:pt modelId="{F9ECBB94-3905-4650-BBA0-3D309D21D7E4}" type="pres">
      <dgm:prSet presAssocID="{FCF77FB2-449B-47D7-8716-61C97A14EC47}" presName="descendantArrow" presStyleCnt="0"/>
      <dgm:spPr/>
    </dgm:pt>
    <dgm:pt modelId="{584AF7B0-0F3E-4897-93FC-B22F70193C09}" type="pres">
      <dgm:prSet presAssocID="{E37B2DE0-F3B0-4855-8582-7959840BC5A9}" presName="childTextArrow" presStyleLbl="fgAccFollowNode1" presStyleIdx="5" presStyleCnt="12">
        <dgm:presLayoutVars>
          <dgm:bulletEnabled val="1"/>
        </dgm:presLayoutVars>
      </dgm:prSet>
      <dgm:spPr/>
      <dgm:t>
        <a:bodyPr/>
        <a:lstStyle/>
        <a:p>
          <a:endParaRPr lang="en-US"/>
        </a:p>
      </dgm:t>
    </dgm:pt>
    <dgm:pt modelId="{12E3E32D-6C93-46C1-982C-7DD1E6DBFA80}" type="pres">
      <dgm:prSet presAssocID="{EA0EEAA5-3230-4750-9131-02B8932D7A3C}" presName="childTextArrow" presStyleLbl="fgAccFollowNode1" presStyleIdx="6" presStyleCnt="12">
        <dgm:presLayoutVars>
          <dgm:bulletEnabled val="1"/>
        </dgm:presLayoutVars>
      </dgm:prSet>
      <dgm:spPr/>
      <dgm:t>
        <a:bodyPr/>
        <a:lstStyle/>
        <a:p>
          <a:endParaRPr lang="en-US"/>
        </a:p>
      </dgm:t>
    </dgm:pt>
    <dgm:pt modelId="{4F0A6FEE-9621-45D7-8ED5-07D960F8AEEB}" type="pres">
      <dgm:prSet presAssocID="{4E9995CE-A2BA-46F2-A307-DC3B7968E506}" presName="childTextArrow" presStyleLbl="fgAccFollowNode1" presStyleIdx="7" presStyleCnt="12">
        <dgm:presLayoutVars>
          <dgm:bulletEnabled val="1"/>
        </dgm:presLayoutVars>
      </dgm:prSet>
      <dgm:spPr/>
      <dgm:t>
        <a:bodyPr/>
        <a:lstStyle/>
        <a:p>
          <a:endParaRPr lang="en-US"/>
        </a:p>
      </dgm:t>
    </dgm:pt>
    <dgm:pt modelId="{B27CD675-DF8F-418A-9465-91040FCBA4CB}" type="pres">
      <dgm:prSet presAssocID="{E7698A90-B7E8-40A7-900D-57929FD28D7E}" presName="sp" presStyleCnt="0"/>
      <dgm:spPr/>
    </dgm:pt>
    <dgm:pt modelId="{501972A0-BFD6-4537-87A8-FFEC9696F89B}" type="pres">
      <dgm:prSet presAssocID="{3B4DE6F5-9666-48C3-853B-33B9DD0B05B5}" presName="arrowAndChildren" presStyleCnt="0"/>
      <dgm:spPr/>
    </dgm:pt>
    <dgm:pt modelId="{4BD6EEA5-0467-4385-A4B7-8A74086B261E}" type="pres">
      <dgm:prSet presAssocID="{3B4DE6F5-9666-48C3-853B-33B9DD0B05B5}" presName="parentTextArrow" presStyleLbl="node1" presStyleIdx="2" presStyleCnt="5"/>
      <dgm:spPr/>
      <dgm:t>
        <a:bodyPr/>
        <a:lstStyle/>
        <a:p>
          <a:endParaRPr lang="en-US"/>
        </a:p>
      </dgm:t>
    </dgm:pt>
    <dgm:pt modelId="{11DAC01F-D9CC-4366-97F2-B98B9B162A08}" type="pres">
      <dgm:prSet presAssocID="{3B4DE6F5-9666-48C3-853B-33B9DD0B05B5}" presName="arrow" presStyleLbl="node1" presStyleIdx="3" presStyleCnt="5"/>
      <dgm:spPr/>
      <dgm:t>
        <a:bodyPr/>
        <a:lstStyle/>
        <a:p>
          <a:endParaRPr lang="en-US"/>
        </a:p>
      </dgm:t>
    </dgm:pt>
    <dgm:pt modelId="{AD4C82A4-C69A-4871-B67C-0E99EC9DBF3D}" type="pres">
      <dgm:prSet presAssocID="{3B4DE6F5-9666-48C3-853B-33B9DD0B05B5}" presName="descendantArrow" presStyleCnt="0"/>
      <dgm:spPr/>
    </dgm:pt>
    <dgm:pt modelId="{D1D7B484-8E39-4999-AE46-A48C66F737FD}" type="pres">
      <dgm:prSet presAssocID="{224DE380-F262-4AFD-8772-64D79946A778}" presName="childTextArrow" presStyleLbl="fgAccFollowNode1" presStyleIdx="8" presStyleCnt="12">
        <dgm:presLayoutVars>
          <dgm:bulletEnabled val="1"/>
        </dgm:presLayoutVars>
      </dgm:prSet>
      <dgm:spPr/>
      <dgm:t>
        <a:bodyPr/>
        <a:lstStyle/>
        <a:p>
          <a:endParaRPr lang="en-US"/>
        </a:p>
      </dgm:t>
    </dgm:pt>
    <dgm:pt modelId="{2919AEEC-18A0-44E4-90CE-CC4538B97BAA}" type="pres">
      <dgm:prSet presAssocID="{175A64D3-0E2B-4319-AE9F-FC781C593162}" presName="childTextArrow" presStyleLbl="fgAccFollowNode1" presStyleIdx="9" presStyleCnt="12">
        <dgm:presLayoutVars>
          <dgm:bulletEnabled val="1"/>
        </dgm:presLayoutVars>
      </dgm:prSet>
      <dgm:spPr/>
      <dgm:t>
        <a:bodyPr/>
        <a:lstStyle/>
        <a:p>
          <a:endParaRPr lang="en-US"/>
        </a:p>
      </dgm:t>
    </dgm:pt>
    <dgm:pt modelId="{01D48915-307F-45E4-B13E-E397212712EC}" type="pres">
      <dgm:prSet presAssocID="{FDBD73EE-6885-4733-BE7A-748B98CE15A4}" presName="sp" presStyleCnt="0"/>
      <dgm:spPr/>
    </dgm:pt>
    <dgm:pt modelId="{83A4A550-08E8-4894-984B-FFDD511C7CD9}" type="pres">
      <dgm:prSet presAssocID="{EBBA2C14-6C2C-40CB-AB57-E902B39B3A6D}" presName="arrowAndChildren" presStyleCnt="0"/>
      <dgm:spPr/>
    </dgm:pt>
    <dgm:pt modelId="{687E2ACE-1D4B-4AE3-BFE8-F4DBC51352CC}" type="pres">
      <dgm:prSet presAssocID="{EBBA2C14-6C2C-40CB-AB57-E902B39B3A6D}" presName="parentTextArrow" presStyleLbl="node1" presStyleIdx="3" presStyleCnt="5"/>
      <dgm:spPr/>
      <dgm:t>
        <a:bodyPr/>
        <a:lstStyle/>
        <a:p>
          <a:endParaRPr lang="en-US"/>
        </a:p>
      </dgm:t>
    </dgm:pt>
    <dgm:pt modelId="{797646BA-D59B-4ED0-99ED-7BCF3641B9DD}" type="pres">
      <dgm:prSet presAssocID="{EBBA2C14-6C2C-40CB-AB57-E902B39B3A6D}" presName="arrow" presStyleLbl="node1" presStyleIdx="4" presStyleCnt="5" custLinFactNeighborX="793"/>
      <dgm:spPr/>
      <dgm:t>
        <a:bodyPr/>
        <a:lstStyle/>
        <a:p>
          <a:endParaRPr lang="en-US"/>
        </a:p>
      </dgm:t>
    </dgm:pt>
    <dgm:pt modelId="{B86B38D1-0F9F-4C5E-90BA-C4BD09DEA428}" type="pres">
      <dgm:prSet presAssocID="{EBBA2C14-6C2C-40CB-AB57-E902B39B3A6D}" presName="descendantArrow" presStyleCnt="0"/>
      <dgm:spPr/>
    </dgm:pt>
    <dgm:pt modelId="{183CA53D-BFDC-4045-90D0-AF24803DA07D}" type="pres">
      <dgm:prSet presAssocID="{8CF03FD2-CC34-4772-ABF6-12B987AF20E7}" presName="childTextArrow" presStyleLbl="fgAccFollowNode1" presStyleIdx="10" presStyleCnt="12">
        <dgm:presLayoutVars>
          <dgm:bulletEnabled val="1"/>
        </dgm:presLayoutVars>
      </dgm:prSet>
      <dgm:spPr/>
      <dgm:t>
        <a:bodyPr/>
        <a:lstStyle/>
        <a:p>
          <a:endParaRPr lang="en-US"/>
        </a:p>
      </dgm:t>
    </dgm:pt>
    <dgm:pt modelId="{85B6B0DF-3B3E-4C44-AE7F-C1A4DC7B8AD1}" type="pres">
      <dgm:prSet presAssocID="{1D8C4CB2-3C7C-4AFC-BE5F-50E8E8DA4ADC}" presName="childTextArrow" presStyleLbl="fgAccFollowNode1" presStyleIdx="11" presStyleCnt="12">
        <dgm:presLayoutVars>
          <dgm:bulletEnabled val="1"/>
        </dgm:presLayoutVars>
      </dgm:prSet>
      <dgm:spPr/>
      <dgm:t>
        <a:bodyPr/>
        <a:lstStyle/>
        <a:p>
          <a:endParaRPr lang="en-US"/>
        </a:p>
      </dgm:t>
    </dgm:pt>
  </dgm:ptLst>
  <dgm:cxnLst>
    <dgm:cxn modelId="{32D03390-7A35-4EC2-A982-A4B8E4924201}" srcId="{537CA39B-B4AC-4AB9-A35C-E65089E12095}" destId="{EBBA2C14-6C2C-40CB-AB57-E902B39B3A6D}" srcOrd="0" destOrd="0" parTransId="{C9FF8843-2902-4C0F-9CB7-D2C4A953475C}" sibTransId="{FDBD73EE-6885-4733-BE7A-748B98CE15A4}"/>
    <dgm:cxn modelId="{28B30E0A-DA32-49DB-826C-1B4D037977C4}" srcId="{EBBA2C14-6C2C-40CB-AB57-E902B39B3A6D}" destId="{1D8C4CB2-3C7C-4AFC-BE5F-50E8E8DA4ADC}" srcOrd="1" destOrd="0" parTransId="{59EE40C0-EF92-442D-92EA-C94D01691041}" sibTransId="{1FBA927C-8B42-4453-92B1-1DE6E992EC0B}"/>
    <dgm:cxn modelId="{0AE774E5-1FF5-4EB7-B970-12FC4F0C101C}" srcId="{537CA39B-B4AC-4AB9-A35C-E65089E12095}" destId="{FCF77FB2-449B-47D7-8716-61C97A14EC47}" srcOrd="2" destOrd="0" parTransId="{EED7E6EB-9EBB-4865-88F4-C4EF49D5614B}" sibTransId="{43AE7138-03D0-4269-B6DD-47CD3DBDD6DF}"/>
    <dgm:cxn modelId="{592BDA00-6A95-41AA-8D09-BF81F07E3F49}" type="presOf" srcId="{537CA39B-B4AC-4AB9-A35C-E65089E12095}" destId="{C0D6F9FD-C62E-4F25-9C38-4B7FBB55B742}" srcOrd="0" destOrd="0" presId="urn:microsoft.com/office/officeart/2005/8/layout/process4"/>
    <dgm:cxn modelId="{6D7B9CF1-7A60-43BA-AEAF-D214A704FDD0}" type="presOf" srcId="{3B4DE6F5-9666-48C3-853B-33B9DD0B05B5}" destId="{4BD6EEA5-0467-4385-A4B7-8A74086B261E}" srcOrd="0" destOrd="0" presId="urn:microsoft.com/office/officeart/2005/8/layout/process4"/>
    <dgm:cxn modelId="{5FDF7E1C-4992-419C-9CBB-504925C5E0BB}" srcId="{FCF77FB2-449B-47D7-8716-61C97A14EC47}" destId="{4E9995CE-A2BA-46F2-A307-DC3B7968E506}" srcOrd="2" destOrd="0" parTransId="{D27D84CC-2C5D-47FD-BE80-AA9E9956915F}" sibTransId="{B4B2699F-9743-4A4E-B1F7-AEE8FB30AF04}"/>
    <dgm:cxn modelId="{A7131B4E-B3D1-4808-9597-95AEF81A3C5D}" srcId="{537CA39B-B4AC-4AB9-A35C-E65089E12095}" destId="{3B4DE6F5-9666-48C3-853B-33B9DD0B05B5}" srcOrd="1" destOrd="0" parTransId="{34CF7385-78C9-4A19-9738-2971358750CE}" sibTransId="{E7698A90-B7E8-40A7-900D-57929FD28D7E}"/>
    <dgm:cxn modelId="{CB8C188D-4962-416D-B097-0BE9F38CF08B}" type="presOf" srcId="{E37B2DE0-F3B0-4855-8582-7959840BC5A9}" destId="{584AF7B0-0F3E-4897-93FC-B22F70193C09}" srcOrd="0" destOrd="0" presId="urn:microsoft.com/office/officeart/2005/8/layout/process4"/>
    <dgm:cxn modelId="{8D78F2D7-539B-4CF8-8663-0E5748A5905A}" srcId="{2B06554A-286E-48B6-BDD9-3610B846A3B4}" destId="{74C8AAFD-65AE-4CE6-9E67-C42A6E3BBABA}" srcOrd="1" destOrd="0" parTransId="{2BB43AD1-B096-4E70-A187-C3DCC228BCC0}" sibTransId="{D0293270-E4C4-4520-B632-0A5E975BE2EA}"/>
    <dgm:cxn modelId="{44861784-117E-42A0-82F8-774EA8F9D774}" type="presOf" srcId="{7F990D3F-8817-4DA9-B931-27542EEBF820}" destId="{15AB9665-F96C-4DB1-9C16-499A022C5207}" srcOrd="1" destOrd="0" presId="urn:microsoft.com/office/officeart/2005/8/layout/process4"/>
    <dgm:cxn modelId="{231E731A-3AEB-4923-BAC4-547E7F434BCC}" type="presOf" srcId="{D39EE90E-BDFB-473F-BF39-46EA4C8271B5}" destId="{4EF7F6AD-FC7E-45B0-B6D4-5FD1E93C54E3}" srcOrd="0" destOrd="0" presId="urn:microsoft.com/office/officeart/2005/8/layout/process4"/>
    <dgm:cxn modelId="{EAB01881-5FAF-417D-8C9B-695BC121F357}" srcId="{FCF77FB2-449B-47D7-8716-61C97A14EC47}" destId="{E37B2DE0-F3B0-4855-8582-7959840BC5A9}" srcOrd="0" destOrd="0" parTransId="{07E8D7D2-3AA2-4258-91D6-05F69572EA86}" sibTransId="{D8DD1B39-0F7A-4CBF-9EBA-987FBE2D38C6}"/>
    <dgm:cxn modelId="{E7E4C44F-5D7A-48A4-AB1F-A1A263288099}" srcId="{2B06554A-286E-48B6-BDD9-3610B846A3B4}" destId="{C4021D71-5033-4864-88D5-345B9757B4ED}" srcOrd="0" destOrd="0" parTransId="{5CD060BA-B786-4F44-9311-05569FA4683B}" sibTransId="{E1D91F13-2F57-4077-B9A8-B539F7E7DE73}"/>
    <dgm:cxn modelId="{943CB9C4-F457-4DCC-B2CB-CD3F747FDE27}" type="presOf" srcId="{F83BD954-D8C9-46D9-8D04-5171FF4EEDF9}" destId="{1F56DD6C-FDB5-4D9F-9F2B-FEF8440C8D59}" srcOrd="0" destOrd="0" presId="urn:microsoft.com/office/officeart/2005/8/layout/process4"/>
    <dgm:cxn modelId="{CB3D5DC7-76A6-4B49-B2A2-00DFF710D700}" srcId="{EBBA2C14-6C2C-40CB-AB57-E902B39B3A6D}" destId="{8CF03FD2-CC34-4772-ABF6-12B987AF20E7}" srcOrd="0" destOrd="0" parTransId="{39F62213-4F50-418E-96E4-15D28E2B8857}" sibTransId="{5578B308-3592-4DAB-AD78-18EB71CF4A18}"/>
    <dgm:cxn modelId="{58D6BB62-8594-48A5-B202-34B2A83F7AB1}" type="presOf" srcId="{EBBA2C14-6C2C-40CB-AB57-E902B39B3A6D}" destId="{687E2ACE-1D4B-4AE3-BFE8-F4DBC51352CC}" srcOrd="0" destOrd="0" presId="urn:microsoft.com/office/officeart/2005/8/layout/process4"/>
    <dgm:cxn modelId="{B7899DDC-E8F1-4131-9A5A-F2B80C346FB7}" srcId="{3B4DE6F5-9666-48C3-853B-33B9DD0B05B5}" destId="{175A64D3-0E2B-4319-AE9F-FC781C593162}" srcOrd="1" destOrd="0" parTransId="{6037DF36-357E-4276-9755-A2FF2D6F5467}" sibTransId="{69035CFD-9866-4FE0-A6EF-F29A64D3BE04}"/>
    <dgm:cxn modelId="{303EE980-F615-4331-B3BA-49C50192F893}" type="presOf" srcId="{EBBA2C14-6C2C-40CB-AB57-E902B39B3A6D}" destId="{797646BA-D59B-4ED0-99ED-7BCF3641B9DD}" srcOrd="1" destOrd="0" presId="urn:microsoft.com/office/officeart/2005/8/layout/process4"/>
    <dgm:cxn modelId="{6D6AA102-676F-420D-9952-E5F4B749F6CE}" type="presOf" srcId="{C4021D71-5033-4864-88D5-345B9757B4ED}" destId="{FD9E5D6D-D461-4BF3-AEE0-33D1141704E3}" srcOrd="0" destOrd="0" presId="urn:microsoft.com/office/officeart/2005/8/layout/process4"/>
    <dgm:cxn modelId="{2343A772-148B-4B07-9F3F-AE10DFC3940A}" type="presOf" srcId="{74C8AAFD-65AE-4CE6-9E67-C42A6E3BBABA}" destId="{88256831-8924-4075-AB63-039EA565DD15}" srcOrd="0" destOrd="0" presId="urn:microsoft.com/office/officeart/2005/8/layout/process4"/>
    <dgm:cxn modelId="{1C01775D-0F4B-47A3-A5D5-4EA7C1C732AC}" srcId="{537CA39B-B4AC-4AB9-A35C-E65089E12095}" destId="{7F990D3F-8817-4DA9-B931-27542EEBF820}" srcOrd="3" destOrd="0" parTransId="{D4082648-0C08-4AB5-A625-E1A857B79730}" sibTransId="{66CC1999-9969-46CD-9369-4A009E852C88}"/>
    <dgm:cxn modelId="{206113C7-599F-4688-8B08-46882D04215B}" srcId="{3B4DE6F5-9666-48C3-853B-33B9DD0B05B5}" destId="{224DE380-F262-4AFD-8772-64D79946A778}" srcOrd="0" destOrd="0" parTransId="{DB7BD8BB-3CD4-4748-8785-11DDE5397AF1}" sibTransId="{3BEEA97D-3AEE-439C-A67C-51FF80F91E5C}"/>
    <dgm:cxn modelId="{3F1BBC56-D487-4F7A-B648-535765D095C7}" type="presOf" srcId="{2B06554A-286E-48B6-BDD9-3610B846A3B4}" destId="{D021A60F-3940-462C-89E7-FA5958199E4C}" srcOrd="0" destOrd="0" presId="urn:microsoft.com/office/officeart/2005/8/layout/process4"/>
    <dgm:cxn modelId="{3C5D0DB8-240E-4D84-AB94-03ADA1ECEB65}" type="presOf" srcId="{3B4DE6F5-9666-48C3-853B-33B9DD0B05B5}" destId="{11DAC01F-D9CC-4366-97F2-B98B9B162A08}" srcOrd="1" destOrd="0" presId="urn:microsoft.com/office/officeart/2005/8/layout/process4"/>
    <dgm:cxn modelId="{67E24AA2-0637-49A3-927D-15882C330E88}" srcId="{2B06554A-286E-48B6-BDD9-3610B846A3B4}" destId="{3DE17FF5-9EEC-4577-8FF4-4577294E449A}" srcOrd="2" destOrd="0" parTransId="{5F431281-3E2E-477B-8DF4-DCEBD16218EA}" sibTransId="{61475B16-33BB-4DE1-8128-C0EFCA87EC3D}"/>
    <dgm:cxn modelId="{DE7DB766-15D8-4ED9-8B8B-F85B6D200878}" type="presOf" srcId="{8CF03FD2-CC34-4772-ABF6-12B987AF20E7}" destId="{183CA53D-BFDC-4045-90D0-AF24803DA07D}" srcOrd="0" destOrd="0" presId="urn:microsoft.com/office/officeart/2005/8/layout/process4"/>
    <dgm:cxn modelId="{B22BCEC8-F9C1-42E5-9BC6-41A4220DD282}" type="presOf" srcId="{2B06554A-286E-48B6-BDD9-3610B846A3B4}" destId="{E4068D2C-0FBB-4CD2-80AA-6304F5ED95FA}" srcOrd="1" destOrd="0" presId="urn:microsoft.com/office/officeart/2005/8/layout/process4"/>
    <dgm:cxn modelId="{289BB13E-C49E-4C10-9238-B36DA30985E4}" type="presOf" srcId="{224DE380-F262-4AFD-8772-64D79946A778}" destId="{D1D7B484-8E39-4999-AE46-A48C66F737FD}" srcOrd="0" destOrd="0" presId="urn:microsoft.com/office/officeart/2005/8/layout/process4"/>
    <dgm:cxn modelId="{AAA5AE31-D1F2-4914-ACBF-E4FF971BE69F}" srcId="{7F990D3F-8817-4DA9-B931-27542EEBF820}" destId="{D39EE90E-BDFB-473F-BF39-46EA4C8271B5}" srcOrd="1" destOrd="0" parTransId="{18B56D18-B224-4514-8AFC-092ED47877DF}" sibTransId="{C9859A4C-CDD2-4F33-AE40-1F4A7FDB7D84}"/>
    <dgm:cxn modelId="{F1BBC178-4490-4472-A55A-944D3895F6C0}" type="presOf" srcId="{175A64D3-0E2B-4319-AE9F-FC781C593162}" destId="{2919AEEC-18A0-44E4-90CE-CC4538B97BAA}" srcOrd="0" destOrd="0" presId="urn:microsoft.com/office/officeart/2005/8/layout/process4"/>
    <dgm:cxn modelId="{17B707B8-ED0C-403A-BD3B-F6AA97AED1E9}" srcId="{FCF77FB2-449B-47D7-8716-61C97A14EC47}" destId="{EA0EEAA5-3230-4750-9131-02B8932D7A3C}" srcOrd="1" destOrd="0" parTransId="{B88F05ED-1743-49DA-B7FD-E6BCB71E8D22}" sibTransId="{5A401D6F-4AD4-4318-BF86-52F9630AC5E1}"/>
    <dgm:cxn modelId="{88CFC1AA-2AB8-416E-86F7-FD46608C6F5F}" srcId="{537CA39B-B4AC-4AB9-A35C-E65089E12095}" destId="{2B06554A-286E-48B6-BDD9-3610B846A3B4}" srcOrd="4" destOrd="0" parTransId="{7E8081DD-7ADE-4C8B-8B0B-F3E212675F30}" sibTransId="{95ED6183-966D-4494-A7F4-5314F1929546}"/>
    <dgm:cxn modelId="{E5D981AC-F3A0-4ABF-84CF-858C08028AC4}" type="presOf" srcId="{1D8C4CB2-3C7C-4AFC-BE5F-50E8E8DA4ADC}" destId="{85B6B0DF-3B3E-4C44-AE7F-C1A4DC7B8AD1}" srcOrd="0" destOrd="0" presId="urn:microsoft.com/office/officeart/2005/8/layout/process4"/>
    <dgm:cxn modelId="{86CAA2D8-7941-4F24-B0CF-161CD62E9EBF}" type="presOf" srcId="{FCF77FB2-449B-47D7-8716-61C97A14EC47}" destId="{E3158F6B-3580-43B2-B127-DB5E079E60C4}" srcOrd="1" destOrd="0" presId="urn:microsoft.com/office/officeart/2005/8/layout/process4"/>
    <dgm:cxn modelId="{C08DB881-33A0-4CF2-9029-8B756322F445}" type="presOf" srcId="{EA0EEAA5-3230-4750-9131-02B8932D7A3C}" destId="{12E3E32D-6C93-46C1-982C-7DD1E6DBFA80}" srcOrd="0" destOrd="0" presId="urn:microsoft.com/office/officeart/2005/8/layout/process4"/>
    <dgm:cxn modelId="{4BBD54F2-ED0D-4AAA-8A03-598500DED6D2}" type="presOf" srcId="{4E9995CE-A2BA-46F2-A307-DC3B7968E506}" destId="{4F0A6FEE-9621-45D7-8ED5-07D960F8AEEB}" srcOrd="0" destOrd="0" presId="urn:microsoft.com/office/officeart/2005/8/layout/process4"/>
    <dgm:cxn modelId="{BB2E42BE-50B2-4238-8EE8-DB0A9B064B48}" srcId="{7F990D3F-8817-4DA9-B931-27542EEBF820}" destId="{F83BD954-D8C9-46D9-8D04-5171FF4EEDF9}" srcOrd="0" destOrd="0" parTransId="{87E6FE02-B732-45DD-A3FF-9CAB764C91C9}" sibTransId="{2F07BD75-759C-4DC4-BD4C-8B911181C558}"/>
    <dgm:cxn modelId="{73DFBF21-5CE3-49E0-9D9E-25F3D945ADCF}" type="presOf" srcId="{7F990D3F-8817-4DA9-B931-27542EEBF820}" destId="{F0601CC5-6A82-411B-B94C-6079ED60433C}" srcOrd="0" destOrd="0" presId="urn:microsoft.com/office/officeart/2005/8/layout/process4"/>
    <dgm:cxn modelId="{AB17710E-663D-4DB2-BE7E-8A9A2175A7F3}" type="presOf" srcId="{FCF77FB2-449B-47D7-8716-61C97A14EC47}" destId="{FFE22CD8-DED0-43B3-B323-447620925D35}" srcOrd="0" destOrd="0" presId="urn:microsoft.com/office/officeart/2005/8/layout/process4"/>
    <dgm:cxn modelId="{BCDBE73D-35CF-45F5-ABE3-CBF8D6CAB961}" type="presOf" srcId="{3DE17FF5-9EEC-4577-8FF4-4577294E449A}" destId="{450D8A78-80E0-4D51-8F60-4A9CBD9052EA}" srcOrd="0" destOrd="0" presId="urn:microsoft.com/office/officeart/2005/8/layout/process4"/>
    <dgm:cxn modelId="{4AC733D6-9294-483B-8D6C-830FF12D9111}" type="presParOf" srcId="{C0D6F9FD-C62E-4F25-9C38-4B7FBB55B742}" destId="{2A3FA316-A7CF-4CF7-91DA-A00726A11D42}" srcOrd="0" destOrd="0" presId="urn:microsoft.com/office/officeart/2005/8/layout/process4"/>
    <dgm:cxn modelId="{E49F6624-BBC9-421A-A9B2-B81EBC9CC6F7}" type="presParOf" srcId="{2A3FA316-A7CF-4CF7-91DA-A00726A11D42}" destId="{D021A60F-3940-462C-89E7-FA5958199E4C}" srcOrd="0" destOrd="0" presId="urn:microsoft.com/office/officeart/2005/8/layout/process4"/>
    <dgm:cxn modelId="{A29B25C8-B55B-4C9A-A38A-8952578D3164}" type="presParOf" srcId="{2A3FA316-A7CF-4CF7-91DA-A00726A11D42}" destId="{E4068D2C-0FBB-4CD2-80AA-6304F5ED95FA}" srcOrd="1" destOrd="0" presId="urn:microsoft.com/office/officeart/2005/8/layout/process4"/>
    <dgm:cxn modelId="{9783C874-190E-4A9F-A239-7906D03E028C}" type="presParOf" srcId="{2A3FA316-A7CF-4CF7-91DA-A00726A11D42}" destId="{5334982B-6A70-4B13-A54C-2F70C9529F7F}" srcOrd="2" destOrd="0" presId="urn:microsoft.com/office/officeart/2005/8/layout/process4"/>
    <dgm:cxn modelId="{B1DF02C7-792D-403B-8F65-68F5A655FA32}" type="presParOf" srcId="{5334982B-6A70-4B13-A54C-2F70C9529F7F}" destId="{FD9E5D6D-D461-4BF3-AEE0-33D1141704E3}" srcOrd="0" destOrd="0" presId="urn:microsoft.com/office/officeart/2005/8/layout/process4"/>
    <dgm:cxn modelId="{61BD29BC-ED53-4F8E-882A-50C0AC4884D7}" type="presParOf" srcId="{5334982B-6A70-4B13-A54C-2F70C9529F7F}" destId="{88256831-8924-4075-AB63-039EA565DD15}" srcOrd="1" destOrd="0" presId="urn:microsoft.com/office/officeart/2005/8/layout/process4"/>
    <dgm:cxn modelId="{8A0AA6C1-1A6B-4939-AAF7-0F2295FC01CD}" type="presParOf" srcId="{5334982B-6A70-4B13-A54C-2F70C9529F7F}" destId="{450D8A78-80E0-4D51-8F60-4A9CBD9052EA}" srcOrd="2" destOrd="0" presId="urn:microsoft.com/office/officeart/2005/8/layout/process4"/>
    <dgm:cxn modelId="{E6C2EE3A-5348-4D61-BB12-5FCB1417A418}" type="presParOf" srcId="{C0D6F9FD-C62E-4F25-9C38-4B7FBB55B742}" destId="{E83C5067-69D6-4D43-813F-5F23A76794F9}" srcOrd="1" destOrd="0" presId="urn:microsoft.com/office/officeart/2005/8/layout/process4"/>
    <dgm:cxn modelId="{D0FD2A18-26BE-4896-8B38-59042068D524}" type="presParOf" srcId="{C0D6F9FD-C62E-4F25-9C38-4B7FBB55B742}" destId="{826139AF-45FE-4A2F-92DC-9BD212CB9A83}" srcOrd="2" destOrd="0" presId="urn:microsoft.com/office/officeart/2005/8/layout/process4"/>
    <dgm:cxn modelId="{91E9EE63-385B-444D-B02B-64A693ECCFA6}" type="presParOf" srcId="{826139AF-45FE-4A2F-92DC-9BD212CB9A83}" destId="{F0601CC5-6A82-411B-B94C-6079ED60433C}" srcOrd="0" destOrd="0" presId="urn:microsoft.com/office/officeart/2005/8/layout/process4"/>
    <dgm:cxn modelId="{61FE0FB9-D6E1-47F3-BFB6-4251B8397489}" type="presParOf" srcId="{826139AF-45FE-4A2F-92DC-9BD212CB9A83}" destId="{15AB9665-F96C-4DB1-9C16-499A022C5207}" srcOrd="1" destOrd="0" presId="urn:microsoft.com/office/officeart/2005/8/layout/process4"/>
    <dgm:cxn modelId="{BDA84C3D-87DA-4DCD-94EF-C1066439AEEC}" type="presParOf" srcId="{826139AF-45FE-4A2F-92DC-9BD212CB9A83}" destId="{E33F0071-1B2C-4C78-9C02-BD819CF0C28C}" srcOrd="2" destOrd="0" presId="urn:microsoft.com/office/officeart/2005/8/layout/process4"/>
    <dgm:cxn modelId="{A73DC903-4085-43BA-A6C7-DCD5919A1E15}" type="presParOf" srcId="{E33F0071-1B2C-4C78-9C02-BD819CF0C28C}" destId="{1F56DD6C-FDB5-4D9F-9F2B-FEF8440C8D59}" srcOrd="0" destOrd="0" presId="urn:microsoft.com/office/officeart/2005/8/layout/process4"/>
    <dgm:cxn modelId="{EF638DD8-33DD-4016-96C2-6D23D7C4AAE0}" type="presParOf" srcId="{E33F0071-1B2C-4C78-9C02-BD819CF0C28C}" destId="{4EF7F6AD-FC7E-45B0-B6D4-5FD1E93C54E3}" srcOrd="1" destOrd="0" presId="urn:microsoft.com/office/officeart/2005/8/layout/process4"/>
    <dgm:cxn modelId="{E4730DC3-2BDA-40D2-838F-B1E5223F18A1}" type="presParOf" srcId="{C0D6F9FD-C62E-4F25-9C38-4B7FBB55B742}" destId="{5969FAC8-61B2-427B-9EB4-F2C809DE1014}" srcOrd="3" destOrd="0" presId="urn:microsoft.com/office/officeart/2005/8/layout/process4"/>
    <dgm:cxn modelId="{382DC4BF-7608-405F-B7CF-E25668090EB7}" type="presParOf" srcId="{C0D6F9FD-C62E-4F25-9C38-4B7FBB55B742}" destId="{AD90253E-78D2-41D3-8FDC-6D54F8A27D55}" srcOrd="4" destOrd="0" presId="urn:microsoft.com/office/officeart/2005/8/layout/process4"/>
    <dgm:cxn modelId="{ADFA8DDD-1BE8-4AA9-B229-CA13041E8890}" type="presParOf" srcId="{AD90253E-78D2-41D3-8FDC-6D54F8A27D55}" destId="{FFE22CD8-DED0-43B3-B323-447620925D35}" srcOrd="0" destOrd="0" presId="urn:microsoft.com/office/officeart/2005/8/layout/process4"/>
    <dgm:cxn modelId="{FE0740A9-37A1-4F44-9A8F-970353C6B214}" type="presParOf" srcId="{AD90253E-78D2-41D3-8FDC-6D54F8A27D55}" destId="{E3158F6B-3580-43B2-B127-DB5E079E60C4}" srcOrd="1" destOrd="0" presId="urn:microsoft.com/office/officeart/2005/8/layout/process4"/>
    <dgm:cxn modelId="{0127ED4F-427A-4AF0-A92F-30048DC83EF3}" type="presParOf" srcId="{AD90253E-78D2-41D3-8FDC-6D54F8A27D55}" destId="{F9ECBB94-3905-4650-BBA0-3D309D21D7E4}" srcOrd="2" destOrd="0" presId="urn:microsoft.com/office/officeart/2005/8/layout/process4"/>
    <dgm:cxn modelId="{0C933299-AD62-4F3F-82A2-E01413C08E40}" type="presParOf" srcId="{F9ECBB94-3905-4650-BBA0-3D309D21D7E4}" destId="{584AF7B0-0F3E-4897-93FC-B22F70193C09}" srcOrd="0" destOrd="0" presId="urn:microsoft.com/office/officeart/2005/8/layout/process4"/>
    <dgm:cxn modelId="{BE45E2B2-EAA7-4D04-BD25-A5E31336957F}" type="presParOf" srcId="{F9ECBB94-3905-4650-BBA0-3D309D21D7E4}" destId="{12E3E32D-6C93-46C1-982C-7DD1E6DBFA80}" srcOrd="1" destOrd="0" presId="urn:microsoft.com/office/officeart/2005/8/layout/process4"/>
    <dgm:cxn modelId="{9AB3427C-8250-443B-AB1F-8F6FCD23658B}" type="presParOf" srcId="{F9ECBB94-3905-4650-BBA0-3D309D21D7E4}" destId="{4F0A6FEE-9621-45D7-8ED5-07D960F8AEEB}" srcOrd="2" destOrd="0" presId="urn:microsoft.com/office/officeart/2005/8/layout/process4"/>
    <dgm:cxn modelId="{3622CF7B-5797-4AF5-9AD7-0779FE4E4916}" type="presParOf" srcId="{C0D6F9FD-C62E-4F25-9C38-4B7FBB55B742}" destId="{B27CD675-DF8F-418A-9465-91040FCBA4CB}" srcOrd="5" destOrd="0" presId="urn:microsoft.com/office/officeart/2005/8/layout/process4"/>
    <dgm:cxn modelId="{020B1B09-0FEE-47BD-BB4F-93E49EA91DB7}" type="presParOf" srcId="{C0D6F9FD-C62E-4F25-9C38-4B7FBB55B742}" destId="{501972A0-BFD6-4537-87A8-FFEC9696F89B}" srcOrd="6" destOrd="0" presId="urn:microsoft.com/office/officeart/2005/8/layout/process4"/>
    <dgm:cxn modelId="{C7C1BCE9-2843-432F-822B-27AD31057C0D}" type="presParOf" srcId="{501972A0-BFD6-4537-87A8-FFEC9696F89B}" destId="{4BD6EEA5-0467-4385-A4B7-8A74086B261E}" srcOrd="0" destOrd="0" presId="urn:microsoft.com/office/officeart/2005/8/layout/process4"/>
    <dgm:cxn modelId="{2ED3B54E-50A6-484F-AFF7-63485E138AD8}" type="presParOf" srcId="{501972A0-BFD6-4537-87A8-FFEC9696F89B}" destId="{11DAC01F-D9CC-4366-97F2-B98B9B162A08}" srcOrd="1" destOrd="0" presId="urn:microsoft.com/office/officeart/2005/8/layout/process4"/>
    <dgm:cxn modelId="{CCB0E475-268F-4C26-AC83-A8CB550CB26D}" type="presParOf" srcId="{501972A0-BFD6-4537-87A8-FFEC9696F89B}" destId="{AD4C82A4-C69A-4871-B67C-0E99EC9DBF3D}" srcOrd="2" destOrd="0" presId="urn:microsoft.com/office/officeart/2005/8/layout/process4"/>
    <dgm:cxn modelId="{8A9CB0B2-98A6-40E9-AAF1-F155CBA8513E}" type="presParOf" srcId="{AD4C82A4-C69A-4871-B67C-0E99EC9DBF3D}" destId="{D1D7B484-8E39-4999-AE46-A48C66F737FD}" srcOrd="0" destOrd="0" presId="urn:microsoft.com/office/officeart/2005/8/layout/process4"/>
    <dgm:cxn modelId="{4C3AF578-20E1-488C-B0EC-630C569B8664}" type="presParOf" srcId="{AD4C82A4-C69A-4871-B67C-0E99EC9DBF3D}" destId="{2919AEEC-18A0-44E4-90CE-CC4538B97BAA}" srcOrd="1" destOrd="0" presId="urn:microsoft.com/office/officeart/2005/8/layout/process4"/>
    <dgm:cxn modelId="{931CF518-A16A-4A8F-BE58-01CED2E56EC1}" type="presParOf" srcId="{C0D6F9FD-C62E-4F25-9C38-4B7FBB55B742}" destId="{01D48915-307F-45E4-B13E-E397212712EC}" srcOrd="7" destOrd="0" presId="urn:microsoft.com/office/officeart/2005/8/layout/process4"/>
    <dgm:cxn modelId="{4F32BB99-9A89-4BC4-8AA4-07966BF4D9DC}" type="presParOf" srcId="{C0D6F9FD-C62E-4F25-9C38-4B7FBB55B742}" destId="{83A4A550-08E8-4894-984B-FFDD511C7CD9}" srcOrd="8" destOrd="0" presId="urn:microsoft.com/office/officeart/2005/8/layout/process4"/>
    <dgm:cxn modelId="{4C12E3FD-0ECD-4393-AFB5-AC27D262BCE1}" type="presParOf" srcId="{83A4A550-08E8-4894-984B-FFDD511C7CD9}" destId="{687E2ACE-1D4B-4AE3-BFE8-F4DBC51352CC}" srcOrd="0" destOrd="0" presId="urn:microsoft.com/office/officeart/2005/8/layout/process4"/>
    <dgm:cxn modelId="{21FFFB56-6FD0-4CF8-92D1-90260514F005}" type="presParOf" srcId="{83A4A550-08E8-4894-984B-FFDD511C7CD9}" destId="{797646BA-D59B-4ED0-99ED-7BCF3641B9DD}" srcOrd="1" destOrd="0" presId="urn:microsoft.com/office/officeart/2005/8/layout/process4"/>
    <dgm:cxn modelId="{2F7DBD52-EB65-45BD-B988-9FB5C210D1EE}" type="presParOf" srcId="{83A4A550-08E8-4894-984B-FFDD511C7CD9}" destId="{B86B38D1-0F9F-4C5E-90BA-C4BD09DEA428}" srcOrd="2" destOrd="0" presId="urn:microsoft.com/office/officeart/2005/8/layout/process4"/>
    <dgm:cxn modelId="{1B9267B6-F341-488E-ABCB-82D557E01FFF}" type="presParOf" srcId="{B86B38D1-0F9F-4C5E-90BA-C4BD09DEA428}" destId="{183CA53D-BFDC-4045-90D0-AF24803DA07D}" srcOrd="0" destOrd="0" presId="urn:microsoft.com/office/officeart/2005/8/layout/process4"/>
    <dgm:cxn modelId="{E52DBCC0-D2ED-4A49-A868-AC064323AB67}" type="presParOf" srcId="{B86B38D1-0F9F-4C5E-90BA-C4BD09DEA428}" destId="{85B6B0DF-3B3E-4C44-AE7F-C1A4DC7B8AD1}"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B1A43E-72A7-4E4A-8EDD-F35EBE655D65}" type="doc">
      <dgm:prSet loTypeId="urn:microsoft.com/office/officeart/2005/8/layout/lProcess2" loCatId="list" qsTypeId="urn:microsoft.com/office/officeart/2005/8/quickstyle/3d6" qsCatId="3D" csTypeId="urn:microsoft.com/office/officeart/2005/8/colors/colorful1" csCatId="colorful" phldr="1"/>
      <dgm:spPr>
        <a:scene3d>
          <a:camera prst="obliqueTopRight" zoom="92000"/>
          <a:lightRig rig="balanced" dir="t">
            <a:rot lat="0" lon="0" rev="12700000"/>
          </a:lightRig>
        </a:scene3d>
      </dgm:spPr>
      <dgm:t>
        <a:bodyPr/>
        <a:lstStyle/>
        <a:p>
          <a:endParaRPr lang="en-US"/>
        </a:p>
      </dgm:t>
    </dgm:pt>
    <dgm:pt modelId="{29335170-2798-41A5-BCF0-80CBF089C13F}">
      <dgm:prSet custT="1"/>
      <dgm:spPr>
        <a:solidFill>
          <a:schemeClr val="accent3">
            <a:lumMod val="60000"/>
            <a:lumOff val="40000"/>
          </a:schemeClr>
        </a:solidFill>
        <a:sp3d z="-152400" prstMaterial="plastic">
          <a:bevelT w="25400" h="25400"/>
          <a:bevelB w="25400" h="25400"/>
        </a:sp3d>
      </dgm:spPr>
      <dgm:t>
        <a:bodyPr/>
        <a:lstStyle/>
        <a:p>
          <a:pPr rtl="0"/>
          <a:r>
            <a:rPr lang="en-US" sz="3200" dirty="0" smtClean="0">
              <a:latin typeface="Arial" panose="020B0604020202020204" pitchFamily="34" charset="0"/>
              <a:cs typeface="Arial" panose="020B0604020202020204" pitchFamily="34" charset="0"/>
            </a:rPr>
            <a:t>Document </a:t>
          </a:r>
          <a:endParaRPr lang="en-US" sz="3200" dirty="0">
            <a:latin typeface="Arial" panose="020B0604020202020204" pitchFamily="34" charset="0"/>
            <a:cs typeface="Arial" panose="020B0604020202020204" pitchFamily="34" charset="0"/>
          </a:endParaRPr>
        </a:p>
      </dgm:t>
    </dgm:pt>
    <dgm:pt modelId="{99676A87-65E5-4C32-8C13-833BF798C1B1}" type="parTrans" cxnId="{4A50E4EA-2588-4062-9B1E-D8E4EA6BCA7B}">
      <dgm:prSet/>
      <dgm:spPr/>
      <dgm:t>
        <a:bodyPr/>
        <a:lstStyle/>
        <a:p>
          <a:endParaRPr lang="en-US"/>
        </a:p>
      </dgm:t>
    </dgm:pt>
    <dgm:pt modelId="{F93C9FE4-B3E4-4F30-8140-1EDB365482C3}" type="sibTrans" cxnId="{4A50E4EA-2588-4062-9B1E-D8E4EA6BCA7B}">
      <dgm:prSet/>
      <dgm:spPr/>
      <dgm:t>
        <a:bodyPr/>
        <a:lstStyle/>
        <a:p>
          <a:endParaRPr lang="en-US"/>
        </a:p>
      </dgm:t>
    </dgm:pt>
    <dgm:pt modelId="{E34D7997-39B1-4D25-81F9-45E4FB03B405}">
      <dgm:prSet custT="1"/>
      <dgm:spPr/>
      <dgm:t>
        <a:bodyPr/>
        <a:lstStyle/>
        <a:p>
          <a:pPr rtl="0"/>
          <a:r>
            <a:rPr lang="en-US" sz="2800" dirty="0" smtClean="0">
              <a:latin typeface="Arial" panose="020B0604020202020204" pitchFamily="34" charset="0"/>
              <a:cs typeface="Arial" panose="020B0604020202020204" pitchFamily="34" charset="0"/>
            </a:rPr>
            <a:t>Exit time</a:t>
          </a:r>
          <a:endParaRPr lang="en-US" sz="2800" dirty="0">
            <a:latin typeface="Arial" panose="020B0604020202020204" pitchFamily="34" charset="0"/>
            <a:cs typeface="Arial" panose="020B0604020202020204" pitchFamily="34" charset="0"/>
          </a:endParaRPr>
        </a:p>
      </dgm:t>
    </dgm:pt>
    <dgm:pt modelId="{EB8B9EC9-5BBD-4A16-A8EC-23958D12279D}" type="parTrans" cxnId="{A5AEED74-4B54-46B3-AF21-5B717EA148C5}">
      <dgm:prSet/>
      <dgm:spPr/>
      <dgm:t>
        <a:bodyPr/>
        <a:lstStyle/>
        <a:p>
          <a:endParaRPr lang="en-US"/>
        </a:p>
      </dgm:t>
    </dgm:pt>
    <dgm:pt modelId="{A946AED8-F46A-4601-B4B4-8801300640A8}" type="sibTrans" cxnId="{A5AEED74-4B54-46B3-AF21-5B717EA148C5}">
      <dgm:prSet/>
      <dgm:spPr/>
      <dgm:t>
        <a:bodyPr/>
        <a:lstStyle/>
        <a:p>
          <a:endParaRPr lang="en-US"/>
        </a:p>
      </dgm:t>
    </dgm:pt>
    <dgm:pt modelId="{D5EFD103-C649-4AA5-AF8B-D83EB1CB1DA0}">
      <dgm:prSet custT="1"/>
      <dgm:spPr>
        <a:solidFill>
          <a:schemeClr val="accent3">
            <a:lumMod val="75000"/>
          </a:schemeClr>
        </a:solidFill>
      </dgm:spPr>
      <dgm:t>
        <a:bodyPr/>
        <a:lstStyle/>
        <a:p>
          <a:pPr rtl="0"/>
          <a:r>
            <a:rPr lang="en-US" sz="2800" dirty="0" smtClean="0">
              <a:latin typeface="Arial" panose="020B0604020202020204" pitchFamily="34" charset="0"/>
              <a:cs typeface="Arial" panose="020B0604020202020204" pitchFamily="34" charset="0"/>
            </a:rPr>
            <a:t>Operating condition</a:t>
          </a:r>
          <a:endParaRPr lang="en-US" sz="2800" dirty="0">
            <a:latin typeface="Arial" panose="020B0604020202020204" pitchFamily="34" charset="0"/>
            <a:cs typeface="Arial" panose="020B0604020202020204" pitchFamily="34" charset="0"/>
          </a:endParaRPr>
        </a:p>
      </dgm:t>
    </dgm:pt>
    <dgm:pt modelId="{E607DE14-C123-4E22-AD43-1833FE5E54D4}" type="parTrans" cxnId="{F4E53BA6-D085-4B48-BD09-97473F31F0A9}">
      <dgm:prSet/>
      <dgm:spPr/>
      <dgm:t>
        <a:bodyPr/>
        <a:lstStyle/>
        <a:p>
          <a:endParaRPr lang="en-US"/>
        </a:p>
      </dgm:t>
    </dgm:pt>
    <dgm:pt modelId="{BCA38B13-B4C9-4CD5-8817-ED30E859216C}" type="sibTrans" cxnId="{F4E53BA6-D085-4B48-BD09-97473F31F0A9}">
      <dgm:prSet/>
      <dgm:spPr/>
      <dgm:t>
        <a:bodyPr/>
        <a:lstStyle/>
        <a:p>
          <a:endParaRPr lang="en-US"/>
        </a:p>
      </dgm:t>
    </dgm:pt>
    <dgm:pt modelId="{9351CCC6-012D-4284-823A-00B8E27E61EB}">
      <dgm:prSet/>
      <dgm:spPr>
        <a:solidFill>
          <a:schemeClr val="accent3">
            <a:lumMod val="60000"/>
            <a:lumOff val="40000"/>
          </a:schemeClr>
        </a:solidFill>
      </dgm:spPr>
      <dgm:t>
        <a:bodyPr/>
        <a:lstStyle/>
        <a:p>
          <a:pPr rtl="0"/>
          <a:r>
            <a:rPr lang="en-US" dirty="0" smtClean="0">
              <a:latin typeface="Arial" panose="020B0604020202020204" pitchFamily="34" charset="0"/>
              <a:cs typeface="Arial" panose="020B0604020202020204" pitchFamily="34" charset="0"/>
            </a:rPr>
            <a:t>Debrief </a:t>
          </a:r>
          <a:endParaRPr lang="en-US" dirty="0">
            <a:latin typeface="Arial" panose="020B0604020202020204" pitchFamily="34" charset="0"/>
            <a:cs typeface="Arial" panose="020B0604020202020204" pitchFamily="34" charset="0"/>
          </a:endParaRPr>
        </a:p>
      </dgm:t>
    </dgm:pt>
    <dgm:pt modelId="{720356A1-52EA-404C-88BE-9E8DB42E6CCF}" type="parTrans" cxnId="{3E032CF4-65BF-435E-9C1B-1325833ED0A1}">
      <dgm:prSet/>
      <dgm:spPr/>
      <dgm:t>
        <a:bodyPr/>
        <a:lstStyle/>
        <a:p>
          <a:endParaRPr lang="en-US"/>
        </a:p>
      </dgm:t>
    </dgm:pt>
    <dgm:pt modelId="{3AE9454F-6082-4EEC-9FE3-61737EC56A31}" type="sibTrans" cxnId="{3E032CF4-65BF-435E-9C1B-1325833ED0A1}">
      <dgm:prSet/>
      <dgm:spPr/>
      <dgm:t>
        <a:bodyPr/>
        <a:lstStyle/>
        <a:p>
          <a:endParaRPr lang="en-US"/>
        </a:p>
      </dgm:t>
    </dgm:pt>
    <dgm:pt modelId="{1E11ADDF-8D68-460D-9EC6-728A6EE22F71}">
      <dgm:prSet custT="1"/>
      <dgm:spPr/>
      <dgm:t>
        <a:bodyPr/>
        <a:lstStyle/>
        <a:p>
          <a:pPr rtl="0"/>
          <a:r>
            <a:rPr lang="en-US" sz="2800" dirty="0" smtClean="0">
              <a:latin typeface="Arial" panose="020B0604020202020204" pitchFamily="34" charset="0"/>
              <a:cs typeface="Arial" panose="020B0604020202020204" pitchFamily="34" charset="0"/>
            </a:rPr>
            <a:t>Supervisor, entrant, attendant</a:t>
          </a:r>
          <a:endParaRPr lang="en-US" sz="2800" dirty="0">
            <a:latin typeface="Arial" panose="020B0604020202020204" pitchFamily="34" charset="0"/>
            <a:cs typeface="Arial" panose="020B0604020202020204" pitchFamily="34" charset="0"/>
          </a:endParaRPr>
        </a:p>
      </dgm:t>
    </dgm:pt>
    <dgm:pt modelId="{8882E383-C538-4EA4-B7AC-4006B592A41C}" type="parTrans" cxnId="{EF7633AA-0A2D-42E2-BDEC-6F4C397C85F0}">
      <dgm:prSet/>
      <dgm:spPr/>
      <dgm:t>
        <a:bodyPr/>
        <a:lstStyle/>
        <a:p>
          <a:endParaRPr lang="en-US"/>
        </a:p>
      </dgm:t>
    </dgm:pt>
    <dgm:pt modelId="{D657A4D4-5ED0-4F5C-8DE2-6E7621EEC0AF}" type="sibTrans" cxnId="{EF7633AA-0A2D-42E2-BDEC-6F4C397C85F0}">
      <dgm:prSet/>
      <dgm:spPr/>
      <dgm:t>
        <a:bodyPr/>
        <a:lstStyle/>
        <a:p>
          <a:endParaRPr lang="en-US"/>
        </a:p>
      </dgm:t>
    </dgm:pt>
    <dgm:pt modelId="{362B5479-80E6-4B89-9687-96B8317BA2B4}">
      <dgm:prSet/>
      <dgm:spPr>
        <a:solidFill>
          <a:schemeClr val="accent3">
            <a:lumMod val="60000"/>
            <a:lumOff val="40000"/>
          </a:schemeClr>
        </a:solidFill>
      </dgm:spPr>
      <dgm:t>
        <a:bodyPr/>
        <a:lstStyle/>
        <a:p>
          <a:pPr rtl="0"/>
          <a:r>
            <a:rPr lang="en-US" dirty="0" smtClean="0">
              <a:latin typeface="Arial" panose="020B0604020202020204" pitchFamily="34" charset="0"/>
              <a:cs typeface="Arial" panose="020B0604020202020204" pitchFamily="34" charset="0"/>
            </a:rPr>
            <a:t>Cancel &amp; sign permit </a:t>
          </a:r>
          <a:endParaRPr lang="en-US" dirty="0">
            <a:latin typeface="Arial" panose="020B0604020202020204" pitchFamily="34" charset="0"/>
            <a:cs typeface="Arial" panose="020B0604020202020204" pitchFamily="34" charset="0"/>
          </a:endParaRPr>
        </a:p>
      </dgm:t>
    </dgm:pt>
    <dgm:pt modelId="{E2A2A6CB-00CF-43FA-84B8-B7A214AA8F8C}" type="parTrans" cxnId="{0C46B930-7692-45BB-895C-1898706FAEC1}">
      <dgm:prSet/>
      <dgm:spPr/>
      <dgm:t>
        <a:bodyPr/>
        <a:lstStyle/>
        <a:p>
          <a:endParaRPr lang="en-US"/>
        </a:p>
      </dgm:t>
    </dgm:pt>
    <dgm:pt modelId="{D15B08DE-3521-4652-BA4E-B13EB4C6CC01}" type="sibTrans" cxnId="{0C46B930-7692-45BB-895C-1898706FAEC1}">
      <dgm:prSet/>
      <dgm:spPr/>
      <dgm:t>
        <a:bodyPr/>
        <a:lstStyle/>
        <a:p>
          <a:endParaRPr lang="en-US"/>
        </a:p>
      </dgm:t>
    </dgm:pt>
    <dgm:pt modelId="{7C7B2DF9-BF92-4BD6-A060-9B195131EA2E}">
      <dgm:prSet custT="1"/>
      <dgm:spPr/>
      <dgm:t>
        <a:bodyPr/>
        <a:lstStyle/>
        <a:p>
          <a:pPr rtl="0"/>
          <a:r>
            <a:rPr lang="en-US" sz="2800" dirty="0" smtClean="0">
              <a:latin typeface="Arial" panose="020B0604020202020204" pitchFamily="34" charset="0"/>
              <a:cs typeface="Arial" panose="020B0604020202020204" pitchFamily="34" charset="0"/>
            </a:rPr>
            <a:t>Retain 1 year</a:t>
          </a:r>
          <a:endParaRPr lang="en-US" sz="2800" dirty="0">
            <a:latin typeface="Arial" panose="020B0604020202020204" pitchFamily="34" charset="0"/>
            <a:cs typeface="Arial" panose="020B0604020202020204" pitchFamily="34" charset="0"/>
          </a:endParaRPr>
        </a:p>
      </dgm:t>
    </dgm:pt>
    <dgm:pt modelId="{4BC2DF28-7DF3-41A0-8E3A-8E049780D9D9}" type="parTrans" cxnId="{1B40476F-A3EE-4C20-AB6B-D1DF04385A2D}">
      <dgm:prSet/>
      <dgm:spPr/>
      <dgm:t>
        <a:bodyPr/>
        <a:lstStyle/>
        <a:p>
          <a:endParaRPr lang="en-US"/>
        </a:p>
      </dgm:t>
    </dgm:pt>
    <dgm:pt modelId="{05F9AA88-81D8-45C9-A0BA-33BC612DAE48}" type="sibTrans" cxnId="{1B40476F-A3EE-4C20-AB6B-D1DF04385A2D}">
      <dgm:prSet/>
      <dgm:spPr/>
      <dgm:t>
        <a:bodyPr/>
        <a:lstStyle/>
        <a:p>
          <a:endParaRPr lang="en-US"/>
        </a:p>
      </dgm:t>
    </dgm:pt>
    <dgm:pt modelId="{815EC6E3-E929-43FF-B303-F7F4A2B27FF3}">
      <dgm:prSet custT="1"/>
      <dgm:spPr/>
      <dgm:t>
        <a:bodyPr/>
        <a:lstStyle/>
        <a:p>
          <a:pPr rtl="0"/>
          <a:r>
            <a:rPr lang="en-US" sz="2800" dirty="0" smtClean="0">
              <a:latin typeface="Arial" panose="020B0604020202020204" pitchFamily="34" charset="0"/>
              <a:cs typeface="Arial" panose="020B0604020202020204" pitchFamily="34" charset="0"/>
            </a:rPr>
            <a:t>Supervisor</a:t>
          </a:r>
          <a:endParaRPr lang="en-US" sz="2800" dirty="0">
            <a:latin typeface="Arial" panose="020B0604020202020204" pitchFamily="34" charset="0"/>
            <a:cs typeface="Arial" panose="020B0604020202020204" pitchFamily="34" charset="0"/>
          </a:endParaRPr>
        </a:p>
      </dgm:t>
    </dgm:pt>
    <dgm:pt modelId="{5F49F539-EFBA-4819-B313-BE05790E4C5D}" type="parTrans" cxnId="{EFB77B72-3EED-4C2F-8C0D-04C4976EBBA5}">
      <dgm:prSet/>
      <dgm:spPr/>
      <dgm:t>
        <a:bodyPr/>
        <a:lstStyle/>
        <a:p>
          <a:endParaRPr lang="en-US"/>
        </a:p>
      </dgm:t>
    </dgm:pt>
    <dgm:pt modelId="{F60F7DF9-510A-45C1-A879-1E9A873968C4}" type="sibTrans" cxnId="{EFB77B72-3EED-4C2F-8C0D-04C4976EBBA5}">
      <dgm:prSet/>
      <dgm:spPr/>
      <dgm:t>
        <a:bodyPr/>
        <a:lstStyle/>
        <a:p>
          <a:endParaRPr lang="en-US"/>
        </a:p>
      </dgm:t>
    </dgm:pt>
    <dgm:pt modelId="{93E82E2C-E4D7-406C-B5C2-98EDABF32122}">
      <dgm:prSet custT="1"/>
      <dgm:spPr/>
      <dgm:t>
        <a:bodyPr/>
        <a:lstStyle/>
        <a:p>
          <a:pPr rtl="0"/>
          <a:r>
            <a:rPr lang="en-US" sz="2800" dirty="0" smtClean="0">
              <a:latin typeface="Arial" panose="020B0604020202020204" pitchFamily="34" charset="0"/>
              <a:cs typeface="Arial" panose="020B0604020202020204" pitchFamily="34" charset="0"/>
            </a:rPr>
            <a:t>Annual Review</a:t>
          </a:r>
          <a:endParaRPr lang="en-US" sz="2800" dirty="0">
            <a:latin typeface="Arial" panose="020B0604020202020204" pitchFamily="34" charset="0"/>
            <a:cs typeface="Arial" panose="020B0604020202020204" pitchFamily="34" charset="0"/>
          </a:endParaRPr>
        </a:p>
      </dgm:t>
    </dgm:pt>
    <dgm:pt modelId="{789F8433-9915-4DB5-803A-B016FFD8C6C2}" type="parTrans" cxnId="{D2D34D52-D2C0-43DD-9DE9-7F9AB37E5B54}">
      <dgm:prSet/>
      <dgm:spPr/>
      <dgm:t>
        <a:bodyPr/>
        <a:lstStyle/>
        <a:p>
          <a:endParaRPr lang="en-US"/>
        </a:p>
      </dgm:t>
    </dgm:pt>
    <dgm:pt modelId="{078BEC70-8250-4F6D-9637-BA2161D8C7BA}" type="sibTrans" cxnId="{D2D34D52-D2C0-43DD-9DE9-7F9AB37E5B54}">
      <dgm:prSet/>
      <dgm:spPr/>
      <dgm:t>
        <a:bodyPr/>
        <a:lstStyle/>
        <a:p>
          <a:endParaRPr lang="en-US"/>
        </a:p>
      </dgm:t>
    </dgm:pt>
    <dgm:pt modelId="{E62229F5-412A-4B55-9CAE-9CAFFBB79AB4}" type="pres">
      <dgm:prSet presAssocID="{38B1A43E-72A7-4E4A-8EDD-F35EBE655D65}" presName="theList" presStyleCnt="0">
        <dgm:presLayoutVars>
          <dgm:dir/>
          <dgm:animLvl val="lvl"/>
          <dgm:resizeHandles val="exact"/>
        </dgm:presLayoutVars>
      </dgm:prSet>
      <dgm:spPr/>
      <dgm:t>
        <a:bodyPr/>
        <a:lstStyle/>
        <a:p>
          <a:endParaRPr lang="en-US"/>
        </a:p>
      </dgm:t>
    </dgm:pt>
    <dgm:pt modelId="{F7C00A47-7CAB-47E4-B9F9-66529194619E}" type="pres">
      <dgm:prSet presAssocID="{29335170-2798-41A5-BCF0-80CBF089C13F}" presName="compNode" presStyleCnt="0"/>
      <dgm:spPr/>
    </dgm:pt>
    <dgm:pt modelId="{D7D71E80-9514-4524-9C0A-D89F41B38105}" type="pres">
      <dgm:prSet presAssocID="{29335170-2798-41A5-BCF0-80CBF089C13F}" presName="aNode" presStyleLbl="bgShp" presStyleIdx="0" presStyleCnt="3"/>
      <dgm:spPr/>
      <dgm:t>
        <a:bodyPr/>
        <a:lstStyle/>
        <a:p>
          <a:endParaRPr lang="en-US"/>
        </a:p>
      </dgm:t>
    </dgm:pt>
    <dgm:pt modelId="{1F32D41A-A45F-4521-AE90-CAAF667DBBA1}" type="pres">
      <dgm:prSet presAssocID="{29335170-2798-41A5-BCF0-80CBF089C13F}" presName="textNode" presStyleLbl="bgShp" presStyleIdx="0" presStyleCnt="3"/>
      <dgm:spPr/>
      <dgm:t>
        <a:bodyPr/>
        <a:lstStyle/>
        <a:p>
          <a:endParaRPr lang="en-US"/>
        </a:p>
      </dgm:t>
    </dgm:pt>
    <dgm:pt modelId="{07317435-AE20-4FFA-B1AF-0BFBCC0041B1}" type="pres">
      <dgm:prSet presAssocID="{29335170-2798-41A5-BCF0-80CBF089C13F}" presName="compChildNode" presStyleCnt="0"/>
      <dgm:spPr/>
    </dgm:pt>
    <dgm:pt modelId="{2A07447C-0ECD-48BD-8B73-6A6E2F898DBE}" type="pres">
      <dgm:prSet presAssocID="{29335170-2798-41A5-BCF0-80CBF089C13F}" presName="theInnerList" presStyleCnt="0"/>
      <dgm:spPr/>
    </dgm:pt>
    <dgm:pt modelId="{CC86B726-A244-41FF-BC39-A4319B50D053}" type="pres">
      <dgm:prSet presAssocID="{E34D7997-39B1-4D25-81F9-45E4FB03B405}" presName="childNode" presStyleLbl="node1" presStyleIdx="0" presStyleCnt="6">
        <dgm:presLayoutVars>
          <dgm:bulletEnabled val="1"/>
        </dgm:presLayoutVars>
      </dgm:prSet>
      <dgm:spPr/>
      <dgm:t>
        <a:bodyPr/>
        <a:lstStyle/>
        <a:p>
          <a:endParaRPr lang="en-US"/>
        </a:p>
      </dgm:t>
    </dgm:pt>
    <dgm:pt modelId="{F5A47085-7C42-4EAB-AE17-6949AE6FAF80}" type="pres">
      <dgm:prSet presAssocID="{E34D7997-39B1-4D25-81F9-45E4FB03B405}" presName="aSpace2" presStyleCnt="0"/>
      <dgm:spPr/>
    </dgm:pt>
    <dgm:pt modelId="{123EF8E9-154B-42E8-A79F-5DDA2B77ED34}" type="pres">
      <dgm:prSet presAssocID="{D5EFD103-C649-4AA5-AF8B-D83EB1CB1DA0}" presName="childNode" presStyleLbl="node1" presStyleIdx="1" presStyleCnt="6">
        <dgm:presLayoutVars>
          <dgm:bulletEnabled val="1"/>
        </dgm:presLayoutVars>
      </dgm:prSet>
      <dgm:spPr/>
      <dgm:t>
        <a:bodyPr/>
        <a:lstStyle/>
        <a:p>
          <a:endParaRPr lang="en-US"/>
        </a:p>
      </dgm:t>
    </dgm:pt>
    <dgm:pt modelId="{31FDB4DA-D3BE-4364-B4CE-67CDA69C9988}" type="pres">
      <dgm:prSet presAssocID="{29335170-2798-41A5-BCF0-80CBF089C13F}" presName="aSpace" presStyleCnt="0"/>
      <dgm:spPr/>
    </dgm:pt>
    <dgm:pt modelId="{C43B774C-E5BF-4E12-826C-2603591D25A6}" type="pres">
      <dgm:prSet presAssocID="{9351CCC6-012D-4284-823A-00B8E27E61EB}" presName="compNode" presStyleCnt="0"/>
      <dgm:spPr/>
    </dgm:pt>
    <dgm:pt modelId="{25C03080-8106-48BB-ADFF-268D9750CB2A}" type="pres">
      <dgm:prSet presAssocID="{9351CCC6-012D-4284-823A-00B8E27E61EB}" presName="aNode" presStyleLbl="bgShp" presStyleIdx="1" presStyleCnt="3"/>
      <dgm:spPr/>
      <dgm:t>
        <a:bodyPr/>
        <a:lstStyle/>
        <a:p>
          <a:endParaRPr lang="en-US"/>
        </a:p>
      </dgm:t>
    </dgm:pt>
    <dgm:pt modelId="{DC4B6040-4E01-4DC7-A997-E680EF3A4B93}" type="pres">
      <dgm:prSet presAssocID="{9351CCC6-012D-4284-823A-00B8E27E61EB}" presName="textNode" presStyleLbl="bgShp" presStyleIdx="1" presStyleCnt="3"/>
      <dgm:spPr/>
      <dgm:t>
        <a:bodyPr/>
        <a:lstStyle/>
        <a:p>
          <a:endParaRPr lang="en-US"/>
        </a:p>
      </dgm:t>
    </dgm:pt>
    <dgm:pt modelId="{D8D026C8-0A86-4E41-841A-6359B50C2A39}" type="pres">
      <dgm:prSet presAssocID="{9351CCC6-012D-4284-823A-00B8E27E61EB}" presName="compChildNode" presStyleCnt="0"/>
      <dgm:spPr/>
    </dgm:pt>
    <dgm:pt modelId="{91B6F493-4BBE-43C1-A1FD-12C50746C11B}" type="pres">
      <dgm:prSet presAssocID="{9351CCC6-012D-4284-823A-00B8E27E61EB}" presName="theInnerList" presStyleCnt="0"/>
      <dgm:spPr/>
    </dgm:pt>
    <dgm:pt modelId="{8420FFCB-B220-4A75-8197-5C90D61460B6}" type="pres">
      <dgm:prSet presAssocID="{1E11ADDF-8D68-460D-9EC6-728A6EE22F71}" presName="childNode" presStyleLbl="node1" presStyleIdx="2" presStyleCnt="6">
        <dgm:presLayoutVars>
          <dgm:bulletEnabled val="1"/>
        </dgm:presLayoutVars>
      </dgm:prSet>
      <dgm:spPr/>
      <dgm:t>
        <a:bodyPr/>
        <a:lstStyle/>
        <a:p>
          <a:endParaRPr lang="en-US"/>
        </a:p>
      </dgm:t>
    </dgm:pt>
    <dgm:pt modelId="{B6037B4E-776A-4156-8BF1-2605D9537EE5}" type="pres">
      <dgm:prSet presAssocID="{9351CCC6-012D-4284-823A-00B8E27E61EB}" presName="aSpace" presStyleCnt="0"/>
      <dgm:spPr/>
    </dgm:pt>
    <dgm:pt modelId="{3947FEDC-227A-4174-AE8A-7B0ED51062C5}" type="pres">
      <dgm:prSet presAssocID="{362B5479-80E6-4B89-9687-96B8317BA2B4}" presName="compNode" presStyleCnt="0"/>
      <dgm:spPr/>
    </dgm:pt>
    <dgm:pt modelId="{0100E37B-2D7E-4D54-8DF5-FF16D1E3575B}" type="pres">
      <dgm:prSet presAssocID="{362B5479-80E6-4B89-9687-96B8317BA2B4}" presName="aNode" presStyleLbl="bgShp" presStyleIdx="2" presStyleCnt="3"/>
      <dgm:spPr/>
      <dgm:t>
        <a:bodyPr/>
        <a:lstStyle/>
        <a:p>
          <a:endParaRPr lang="en-US"/>
        </a:p>
      </dgm:t>
    </dgm:pt>
    <dgm:pt modelId="{D6C314C0-3C97-438C-AE4E-CBB18322B7AA}" type="pres">
      <dgm:prSet presAssocID="{362B5479-80E6-4B89-9687-96B8317BA2B4}" presName="textNode" presStyleLbl="bgShp" presStyleIdx="2" presStyleCnt="3"/>
      <dgm:spPr/>
      <dgm:t>
        <a:bodyPr/>
        <a:lstStyle/>
        <a:p>
          <a:endParaRPr lang="en-US"/>
        </a:p>
      </dgm:t>
    </dgm:pt>
    <dgm:pt modelId="{277DF52B-9E10-44F8-8B08-175FDEC69B1C}" type="pres">
      <dgm:prSet presAssocID="{362B5479-80E6-4B89-9687-96B8317BA2B4}" presName="compChildNode" presStyleCnt="0"/>
      <dgm:spPr/>
    </dgm:pt>
    <dgm:pt modelId="{E567B88C-CE16-40B1-A96A-B6DB8C67B17E}" type="pres">
      <dgm:prSet presAssocID="{362B5479-80E6-4B89-9687-96B8317BA2B4}" presName="theInnerList" presStyleCnt="0"/>
      <dgm:spPr/>
    </dgm:pt>
    <dgm:pt modelId="{C8562FD9-F921-4E7F-9B22-FCC8874148CE}" type="pres">
      <dgm:prSet presAssocID="{815EC6E3-E929-43FF-B303-F7F4A2B27FF3}" presName="childNode" presStyleLbl="node1" presStyleIdx="3" presStyleCnt="6">
        <dgm:presLayoutVars>
          <dgm:bulletEnabled val="1"/>
        </dgm:presLayoutVars>
      </dgm:prSet>
      <dgm:spPr/>
      <dgm:t>
        <a:bodyPr/>
        <a:lstStyle/>
        <a:p>
          <a:endParaRPr lang="en-US"/>
        </a:p>
      </dgm:t>
    </dgm:pt>
    <dgm:pt modelId="{436981C9-5FAE-45BE-A239-014AF37C7FE7}" type="pres">
      <dgm:prSet presAssocID="{815EC6E3-E929-43FF-B303-F7F4A2B27FF3}" presName="aSpace2" presStyleCnt="0"/>
      <dgm:spPr/>
    </dgm:pt>
    <dgm:pt modelId="{9EB3FF07-CA14-4C64-AAD2-9C8DD7FE90D4}" type="pres">
      <dgm:prSet presAssocID="{7C7B2DF9-BF92-4BD6-A060-9B195131EA2E}" presName="childNode" presStyleLbl="node1" presStyleIdx="4" presStyleCnt="6">
        <dgm:presLayoutVars>
          <dgm:bulletEnabled val="1"/>
        </dgm:presLayoutVars>
      </dgm:prSet>
      <dgm:spPr/>
      <dgm:t>
        <a:bodyPr/>
        <a:lstStyle/>
        <a:p>
          <a:endParaRPr lang="en-US"/>
        </a:p>
      </dgm:t>
    </dgm:pt>
    <dgm:pt modelId="{0848E7FB-41FC-4398-90C8-F2BB4E4999E1}" type="pres">
      <dgm:prSet presAssocID="{7C7B2DF9-BF92-4BD6-A060-9B195131EA2E}" presName="aSpace2" presStyleCnt="0"/>
      <dgm:spPr/>
    </dgm:pt>
    <dgm:pt modelId="{BFF6BA7B-EF69-464C-AB60-6F369250C36E}" type="pres">
      <dgm:prSet presAssocID="{93E82E2C-E4D7-406C-B5C2-98EDABF32122}" presName="childNode" presStyleLbl="node1" presStyleIdx="5" presStyleCnt="6">
        <dgm:presLayoutVars>
          <dgm:bulletEnabled val="1"/>
        </dgm:presLayoutVars>
      </dgm:prSet>
      <dgm:spPr/>
      <dgm:t>
        <a:bodyPr/>
        <a:lstStyle/>
        <a:p>
          <a:endParaRPr lang="en-US"/>
        </a:p>
      </dgm:t>
    </dgm:pt>
  </dgm:ptLst>
  <dgm:cxnLst>
    <dgm:cxn modelId="{6D715AC2-EC40-40D8-AA3C-77CE79B7A7DC}" type="presOf" srcId="{1E11ADDF-8D68-460D-9EC6-728A6EE22F71}" destId="{8420FFCB-B220-4A75-8197-5C90D61460B6}" srcOrd="0" destOrd="0" presId="urn:microsoft.com/office/officeart/2005/8/layout/lProcess2"/>
    <dgm:cxn modelId="{F4E53BA6-D085-4B48-BD09-97473F31F0A9}" srcId="{29335170-2798-41A5-BCF0-80CBF089C13F}" destId="{D5EFD103-C649-4AA5-AF8B-D83EB1CB1DA0}" srcOrd="1" destOrd="0" parTransId="{E607DE14-C123-4E22-AD43-1833FE5E54D4}" sibTransId="{BCA38B13-B4C9-4CD5-8817-ED30E859216C}"/>
    <dgm:cxn modelId="{EFB77B72-3EED-4C2F-8C0D-04C4976EBBA5}" srcId="{362B5479-80E6-4B89-9687-96B8317BA2B4}" destId="{815EC6E3-E929-43FF-B303-F7F4A2B27FF3}" srcOrd="0" destOrd="0" parTransId="{5F49F539-EFBA-4819-B313-BE05790E4C5D}" sibTransId="{F60F7DF9-510A-45C1-A879-1E9A873968C4}"/>
    <dgm:cxn modelId="{CB143C51-6109-4358-8610-CC66658A0776}" type="presOf" srcId="{7C7B2DF9-BF92-4BD6-A060-9B195131EA2E}" destId="{9EB3FF07-CA14-4C64-AAD2-9C8DD7FE90D4}" srcOrd="0" destOrd="0" presId="urn:microsoft.com/office/officeart/2005/8/layout/lProcess2"/>
    <dgm:cxn modelId="{7A9CF8C0-0AAC-46AC-BED5-CE844D4767E4}" type="presOf" srcId="{9351CCC6-012D-4284-823A-00B8E27E61EB}" destId="{25C03080-8106-48BB-ADFF-268D9750CB2A}" srcOrd="0" destOrd="0" presId="urn:microsoft.com/office/officeart/2005/8/layout/lProcess2"/>
    <dgm:cxn modelId="{4A50E4EA-2588-4062-9B1E-D8E4EA6BCA7B}" srcId="{38B1A43E-72A7-4E4A-8EDD-F35EBE655D65}" destId="{29335170-2798-41A5-BCF0-80CBF089C13F}" srcOrd="0" destOrd="0" parTransId="{99676A87-65E5-4C32-8C13-833BF798C1B1}" sibTransId="{F93C9FE4-B3E4-4F30-8140-1EDB365482C3}"/>
    <dgm:cxn modelId="{25E301C7-224F-48AC-B3AB-829091EBFF07}" type="presOf" srcId="{38B1A43E-72A7-4E4A-8EDD-F35EBE655D65}" destId="{E62229F5-412A-4B55-9CAE-9CAFFBB79AB4}" srcOrd="0" destOrd="0" presId="urn:microsoft.com/office/officeart/2005/8/layout/lProcess2"/>
    <dgm:cxn modelId="{D2D34D52-D2C0-43DD-9DE9-7F9AB37E5B54}" srcId="{362B5479-80E6-4B89-9687-96B8317BA2B4}" destId="{93E82E2C-E4D7-406C-B5C2-98EDABF32122}" srcOrd="2" destOrd="0" parTransId="{789F8433-9915-4DB5-803A-B016FFD8C6C2}" sibTransId="{078BEC70-8250-4F6D-9637-BA2161D8C7BA}"/>
    <dgm:cxn modelId="{69369A8C-D5BB-4D7A-AE5E-F10EAD6C57E0}" type="presOf" srcId="{D5EFD103-C649-4AA5-AF8B-D83EB1CB1DA0}" destId="{123EF8E9-154B-42E8-A79F-5DDA2B77ED34}" srcOrd="0" destOrd="0" presId="urn:microsoft.com/office/officeart/2005/8/layout/lProcess2"/>
    <dgm:cxn modelId="{A5AEED74-4B54-46B3-AF21-5B717EA148C5}" srcId="{29335170-2798-41A5-BCF0-80CBF089C13F}" destId="{E34D7997-39B1-4D25-81F9-45E4FB03B405}" srcOrd="0" destOrd="0" parTransId="{EB8B9EC9-5BBD-4A16-A8EC-23958D12279D}" sibTransId="{A946AED8-F46A-4601-B4B4-8801300640A8}"/>
    <dgm:cxn modelId="{1B40476F-A3EE-4C20-AB6B-D1DF04385A2D}" srcId="{362B5479-80E6-4B89-9687-96B8317BA2B4}" destId="{7C7B2DF9-BF92-4BD6-A060-9B195131EA2E}" srcOrd="1" destOrd="0" parTransId="{4BC2DF28-7DF3-41A0-8E3A-8E049780D9D9}" sibTransId="{05F9AA88-81D8-45C9-A0BA-33BC612DAE48}"/>
    <dgm:cxn modelId="{AA9692C2-2942-408B-B711-7C483A079B44}" type="presOf" srcId="{362B5479-80E6-4B89-9687-96B8317BA2B4}" destId="{0100E37B-2D7E-4D54-8DF5-FF16D1E3575B}" srcOrd="0" destOrd="0" presId="urn:microsoft.com/office/officeart/2005/8/layout/lProcess2"/>
    <dgm:cxn modelId="{D868D2EE-8D3D-4F87-B1CD-01D64FD42C6C}" type="presOf" srcId="{362B5479-80E6-4B89-9687-96B8317BA2B4}" destId="{D6C314C0-3C97-438C-AE4E-CBB18322B7AA}" srcOrd="1" destOrd="0" presId="urn:microsoft.com/office/officeart/2005/8/layout/lProcess2"/>
    <dgm:cxn modelId="{E28E937C-4390-4168-991C-83334D7245C6}" type="presOf" srcId="{93E82E2C-E4D7-406C-B5C2-98EDABF32122}" destId="{BFF6BA7B-EF69-464C-AB60-6F369250C36E}" srcOrd="0" destOrd="0" presId="urn:microsoft.com/office/officeart/2005/8/layout/lProcess2"/>
    <dgm:cxn modelId="{958A16B3-4F02-4B33-AF86-92639C3C2D58}" type="presOf" srcId="{815EC6E3-E929-43FF-B303-F7F4A2B27FF3}" destId="{C8562FD9-F921-4E7F-9B22-FCC8874148CE}" srcOrd="0" destOrd="0" presId="urn:microsoft.com/office/officeart/2005/8/layout/lProcess2"/>
    <dgm:cxn modelId="{0C46B930-7692-45BB-895C-1898706FAEC1}" srcId="{38B1A43E-72A7-4E4A-8EDD-F35EBE655D65}" destId="{362B5479-80E6-4B89-9687-96B8317BA2B4}" srcOrd="2" destOrd="0" parTransId="{E2A2A6CB-00CF-43FA-84B8-B7A214AA8F8C}" sibTransId="{D15B08DE-3521-4652-BA4E-B13EB4C6CC01}"/>
    <dgm:cxn modelId="{EF7633AA-0A2D-42E2-BDEC-6F4C397C85F0}" srcId="{9351CCC6-012D-4284-823A-00B8E27E61EB}" destId="{1E11ADDF-8D68-460D-9EC6-728A6EE22F71}" srcOrd="0" destOrd="0" parTransId="{8882E383-C538-4EA4-B7AC-4006B592A41C}" sibTransId="{D657A4D4-5ED0-4F5C-8DE2-6E7621EEC0AF}"/>
    <dgm:cxn modelId="{F2F36FED-C6A8-4704-911C-4EEF06A97DB8}" type="presOf" srcId="{29335170-2798-41A5-BCF0-80CBF089C13F}" destId="{1F32D41A-A45F-4521-AE90-CAAF667DBBA1}" srcOrd="1" destOrd="0" presId="urn:microsoft.com/office/officeart/2005/8/layout/lProcess2"/>
    <dgm:cxn modelId="{AD115743-EECA-4C85-89C7-E3E09075E5A1}" type="presOf" srcId="{29335170-2798-41A5-BCF0-80CBF089C13F}" destId="{D7D71E80-9514-4524-9C0A-D89F41B38105}" srcOrd="0" destOrd="0" presId="urn:microsoft.com/office/officeart/2005/8/layout/lProcess2"/>
    <dgm:cxn modelId="{090C3275-7F3A-423F-A7F0-84F775F780B0}" type="presOf" srcId="{9351CCC6-012D-4284-823A-00B8E27E61EB}" destId="{DC4B6040-4E01-4DC7-A997-E680EF3A4B93}" srcOrd="1" destOrd="0" presId="urn:microsoft.com/office/officeart/2005/8/layout/lProcess2"/>
    <dgm:cxn modelId="{3E032CF4-65BF-435E-9C1B-1325833ED0A1}" srcId="{38B1A43E-72A7-4E4A-8EDD-F35EBE655D65}" destId="{9351CCC6-012D-4284-823A-00B8E27E61EB}" srcOrd="1" destOrd="0" parTransId="{720356A1-52EA-404C-88BE-9E8DB42E6CCF}" sibTransId="{3AE9454F-6082-4EEC-9FE3-61737EC56A31}"/>
    <dgm:cxn modelId="{9BF8CE4F-FBBA-4E41-A7FC-27332F633A51}" type="presOf" srcId="{E34D7997-39B1-4D25-81F9-45E4FB03B405}" destId="{CC86B726-A244-41FF-BC39-A4319B50D053}" srcOrd="0" destOrd="0" presId="urn:microsoft.com/office/officeart/2005/8/layout/lProcess2"/>
    <dgm:cxn modelId="{CD5B0029-2C84-4609-BEEC-2BD3B0EAC38D}" type="presParOf" srcId="{E62229F5-412A-4B55-9CAE-9CAFFBB79AB4}" destId="{F7C00A47-7CAB-47E4-B9F9-66529194619E}" srcOrd="0" destOrd="0" presId="urn:microsoft.com/office/officeart/2005/8/layout/lProcess2"/>
    <dgm:cxn modelId="{F881166B-CD86-46E5-85FA-F227164836B9}" type="presParOf" srcId="{F7C00A47-7CAB-47E4-B9F9-66529194619E}" destId="{D7D71E80-9514-4524-9C0A-D89F41B38105}" srcOrd="0" destOrd="0" presId="urn:microsoft.com/office/officeart/2005/8/layout/lProcess2"/>
    <dgm:cxn modelId="{0FF6FEF7-3078-4CEF-B25A-4667DB29DD67}" type="presParOf" srcId="{F7C00A47-7CAB-47E4-B9F9-66529194619E}" destId="{1F32D41A-A45F-4521-AE90-CAAF667DBBA1}" srcOrd="1" destOrd="0" presId="urn:microsoft.com/office/officeart/2005/8/layout/lProcess2"/>
    <dgm:cxn modelId="{8C5E9FF1-F165-40DF-A938-29A579F62D14}" type="presParOf" srcId="{F7C00A47-7CAB-47E4-B9F9-66529194619E}" destId="{07317435-AE20-4FFA-B1AF-0BFBCC0041B1}" srcOrd="2" destOrd="0" presId="urn:microsoft.com/office/officeart/2005/8/layout/lProcess2"/>
    <dgm:cxn modelId="{23E5F918-92F6-444E-9D9B-249C837029E0}" type="presParOf" srcId="{07317435-AE20-4FFA-B1AF-0BFBCC0041B1}" destId="{2A07447C-0ECD-48BD-8B73-6A6E2F898DBE}" srcOrd="0" destOrd="0" presId="urn:microsoft.com/office/officeart/2005/8/layout/lProcess2"/>
    <dgm:cxn modelId="{208DF19F-882F-490D-B83B-FE99700D62B6}" type="presParOf" srcId="{2A07447C-0ECD-48BD-8B73-6A6E2F898DBE}" destId="{CC86B726-A244-41FF-BC39-A4319B50D053}" srcOrd="0" destOrd="0" presId="urn:microsoft.com/office/officeart/2005/8/layout/lProcess2"/>
    <dgm:cxn modelId="{64212B98-81C9-4222-9F3F-D6E37E291FD6}" type="presParOf" srcId="{2A07447C-0ECD-48BD-8B73-6A6E2F898DBE}" destId="{F5A47085-7C42-4EAB-AE17-6949AE6FAF80}" srcOrd="1" destOrd="0" presId="urn:microsoft.com/office/officeart/2005/8/layout/lProcess2"/>
    <dgm:cxn modelId="{2AB7EECC-7395-4A07-A1AE-657832C5D702}" type="presParOf" srcId="{2A07447C-0ECD-48BD-8B73-6A6E2F898DBE}" destId="{123EF8E9-154B-42E8-A79F-5DDA2B77ED34}" srcOrd="2" destOrd="0" presId="urn:microsoft.com/office/officeart/2005/8/layout/lProcess2"/>
    <dgm:cxn modelId="{C92C298D-B17E-463B-8C4B-E7A4DBCFE464}" type="presParOf" srcId="{E62229F5-412A-4B55-9CAE-9CAFFBB79AB4}" destId="{31FDB4DA-D3BE-4364-B4CE-67CDA69C9988}" srcOrd="1" destOrd="0" presId="urn:microsoft.com/office/officeart/2005/8/layout/lProcess2"/>
    <dgm:cxn modelId="{1625B69B-D403-4E60-99BB-745DD44C3B2A}" type="presParOf" srcId="{E62229F5-412A-4B55-9CAE-9CAFFBB79AB4}" destId="{C43B774C-E5BF-4E12-826C-2603591D25A6}" srcOrd="2" destOrd="0" presId="urn:microsoft.com/office/officeart/2005/8/layout/lProcess2"/>
    <dgm:cxn modelId="{65D86ED9-1EC8-4CDF-96D0-65F1AFEAC28D}" type="presParOf" srcId="{C43B774C-E5BF-4E12-826C-2603591D25A6}" destId="{25C03080-8106-48BB-ADFF-268D9750CB2A}" srcOrd="0" destOrd="0" presId="urn:microsoft.com/office/officeart/2005/8/layout/lProcess2"/>
    <dgm:cxn modelId="{0E6DB79A-4A8F-45CD-A5E2-FD71AB7A68FF}" type="presParOf" srcId="{C43B774C-E5BF-4E12-826C-2603591D25A6}" destId="{DC4B6040-4E01-4DC7-A997-E680EF3A4B93}" srcOrd="1" destOrd="0" presId="urn:microsoft.com/office/officeart/2005/8/layout/lProcess2"/>
    <dgm:cxn modelId="{C497929F-1676-4186-A92C-5919957F821C}" type="presParOf" srcId="{C43B774C-E5BF-4E12-826C-2603591D25A6}" destId="{D8D026C8-0A86-4E41-841A-6359B50C2A39}" srcOrd="2" destOrd="0" presId="urn:microsoft.com/office/officeart/2005/8/layout/lProcess2"/>
    <dgm:cxn modelId="{5A1DB718-3F0C-46DF-9705-3C1C5EFE70C3}" type="presParOf" srcId="{D8D026C8-0A86-4E41-841A-6359B50C2A39}" destId="{91B6F493-4BBE-43C1-A1FD-12C50746C11B}" srcOrd="0" destOrd="0" presId="urn:microsoft.com/office/officeart/2005/8/layout/lProcess2"/>
    <dgm:cxn modelId="{8B87CAB7-9284-4B0E-AA66-21DE6793C00A}" type="presParOf" srcId="{91B6F493-4BBE-43C1-A1FD-12C50746C11B}" destId="{8420FFCB-B220-4A75-8197-5C90D61460B6}" srcOrd="0" destOrd="0" presId="urn:microsoft.com/office/officeart/2005/8/layout/lProcess2"/>
    <dgm:cxn modelId="{425D7EEE-E163-4122-A5DD-2698C3B493A0}" type="presParOf" srcId="{E62229F5-412A-4B55-9CAE-9CAFFBB79AB4}" destId="{B6037B4E-776A-4156-8BF1-2605D9537EE5}" srcOrd="3" destOrd="0" presId="urn:microsoft.com/office/officeart/2005/8/layout/lProcess2"/>
    <dgm:cxn modelId="{F905BB94-9F05-4BC2-9E47-AAF992A3EF02}" type="presParOf" srcId="{E62229F5-412A-4B55-9CAE-9CAFFBB79AB4}" destId="{3947FEDC-227A-4174-AE8A-7B0ED51062C5}" srcOrd="4" destOrd="0" presId="urn:microsoft.com/office/officeart/2005/8/layout/lProcess2"/>
    <dgm:cxn modelId="{353906AC-A669-48F8-AC9F-796014A856EC}" type="presParOf" srcId="{3947FEDC-227A-4174-AE8A-7B0ED51062C5}" destId="{0100E37B-2D7E-4D54-8DF5-FF16D1E3575B}" srcOrd="0" destOrd="0" presId="urn:microsoft.com/office/officeart/2005/8/layout/lProcess2"/>
    <dgm:cxn modelId="{653F1BB0-F81A-4505-A79E-BC803893CB59}" type="presParOf" srcId="{3947FEDC-227A-4174-AE8A-7B0ED51062C5}" destId="{D6C314C0-3C97-438C-AE4E-CBB18322B7AA}" srcOrd="1" destOrd="0" presId="urn:microsoft.com/office/officeart/2005/8/layout/lProcess2"/>
    <dgm:cxn modelId="{CE9E4C9D-6F91-4E83-8BD8-DD750E125C60}" type="presParOf" srcId="{3947FEDC-227A-4174-AE8A-7B0ED51062C5}" destId="{277DF52B-9E10-44F8-8B08-175FDEC69B1C}" srcOrd="2" destOrd="0" presId="urn:microsoft.com/office/officeart/2005/8/layout/lProcess2"/>
    <dgm:cxn modelId="{3881E986-B0D5-4317-B5BB-ADB6D3F57CEE}" type="presParOf" srcId="{277DF52B-9E10-44F8-8B08-175FDEC69B1C}" destId="{E567B88C-CE16-40B1-A96A-B6DB8C67B17E}" srcOrd="0" destOrd="0" presId="urn:microsoft.com/office/officeart/2005/8/layout/lProcess2"/>
    <dgm:cxn modelId="{552C4B84-B36C-4DBF-9D7B-24EADF1BC7A5}" type="presParOf" srcId="{E567B88C-CE16-40B1-A96A-B6DB8C67B17E}" destId="{C8562FD9-F921-4E7F-9B22-FCC8874148CE}" srcOrd="0" destOrd="0" presId="urn:microsoft.com/office/officeart/2005/8/layout/lProcess2"/>
    <dgm:cxn modelId="{3C923DF4-F9E5-4236-9201-AF0AB810667A}" type="presParOf" srcId="{E567B88C-CE16-40B1-A96A-B6DB8C67B17E}" destId="{436981C9-5FAE-45BE-A239-014AF37C7FE7}" srcOrd="1" destOrd="0" presId="urn:microsoft.com/office/officeart/2005/8/layout/lProcess2"/>
    <dgm:cxn modelId="{0AA79F37-C003-43ED-9BF5-721E8AA84905}" type="presParOf" srcId="{E567B88C-CE16-40B1-A96A-B6DB8C67B17E}" destId="{9EB3FF07-CA14-4C64-AAD2-9C8DD7FE90D4}" srcOrd="2" destOrd="0" presId="urn:microsoft.com/office/officeart/2005/8/layout/lProcess2"/>
    <dgm:cxn modelId="{AA558E29-6172-47BA-813B-413C42444247}" type="presParOf" srcId="{E567B88C-CE16-40B1-A96A-B6DB8C67B17E}" destId="{0848E7FB-41FC-4398-90C8-F2BB4E4999E1}" srcOrd="3" destOrd="0" presId="urn:microsoft.com/office/officeart/2005/8/layout/lProcess2"/>
    <dgm:cxn modelId="{04E4DF65-E808-4D17-826C-44F7B221391A}" type="presParOf" srcId="{E567B88C-CE16-40B1-A96A-B6DB8C67B17E}" destId="{BFF6BA7B-EF69-464C-AB60-6F369250C36E}"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79492A-368F-4BB9-B513-C58F16D80A6C}"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4B5CB280-A8DB-4CA0-BD60-ECA71B690FD9}">
      <dgm:prSet custT="1"/>
      <dgm:spPr>
        <a:solidFill>
          <a:schemeClr val="bg2">
            <a:lumMod val="75000"/>
          </a:schemeClr>
        </a:solidFill>
        <a:effectLst/>
        <a:scene3d>
          <a:camera prst="orthographicFront"/>
          <a:lightRig rig="balanced" dir="t"/>
        </a:scene3d>
        <a:sp3d prstMaterial="metal">
          <a:bevelT w="165100" prst="coolSlant"/>
        </a:sp3d>
      </dgm:spPr>
      <dgm:t>
        <a:bodyPr/>
        <a:lstStyle/>
        <a:p>
          <a:pPr rtl="0"/>
          <a:r>
            <a:rPr lang="en-US" sz="3200" dirty="0" smtClean="0">
              <a:solidFill>
                <a:schemeClr val="tx1"/>
              </a:solidFill>
              <a:latin typeface="Arial" panose="020B0604020202020204" pitchFamily="34" charset="0"/>
              <a:cs typeface="Arial" panose="020B0604020202020204" pitchFamily="34" charset="0"/>
            </a:rPr>
            <a:t>Certification</a:t>
          </a:r>
          <a:endParaRPr lang="en-US" sz="3200" dirty="0">
            <a:solidFill>
              <a:schemeClr val="tx1"/>
            </a:solidFill>
            <a:latin typeface="Arial" panose="020B0604020202020204" pitchFamily="34" charset="0"/>
            <a:cs typeface="Arial" panose="020B0604020202020204" pitchFamily="34" charset="0"/>
          </a:endParaRPr>
        </a:p>
      </dgm:t>
    </dgm:pt>
    <dgm:pt modelId="{55729218-3C28-4795-B344-B4DB1EA79616}" type="parTrans" cxnId="{7C5DC843-0418-4CCD-96C1-934F9825F587}">
      <dgm:prSet/>
      <dgm:spPr/>
      <dgm:t>
        <a:bodyPr/>
        <a:lstStyle/>
        <a:p>
          <a:endParaRPr lang="en-US"/>
        </a:p>
      </dgm:t>
    </dgm:pt>
    <dgm:pt modelId="{4EC64A4B-FD0A-4E53-BC3C-D36D5A42BF2B}" type="sibTrans" cxnId="{7C5DC843-0418-4CCD-96C1-934F9825F587}">
      <dgm:prSet/>
      <dgm:spPr/>
      <dgm:t>
        <a:bodyPr/>
        <a:lstStyle/>
        <a:p>
          <a:endParaRPr lang="en-US"/>
        </a:p>
      </dgm:t>
    </dgm:pt>
    <dgm:pt modelId="{4B60DF18-8DD5-4348-BD9D-2AF8E639000C}">
      <dgm:prSet custT="1"/>
      <dgm:spPr>
        <a:solidFill>
          <a:schemeClr val="accent5"/>
        </a:solidFill>
        <a:effectLst/>
        <a:scene3d>
          <a:camera prst="orthographicFront"/>
          <a:lightRig rig="balanced" dir="t"/>
        </a:scene3d>
        <a:sp3d prstMaterial="metal">
          <a:bevelT w="165100" prst="coolSlant"/>
        </a:sp3d>
      </dgm:spPr>
      <dgm:t>
        <a:bodyPr/>
        <a:lstStyle/>
        <a:p>
          <a:pPr rtl="0"/>
          <a:r>
            <a:rPr lang="en-US" sz="2800" dirty="0" smtClean="0">
              <a:latin typeface="Arial" panose="020B0604020202020204" pitchFamily="34" charset="0"/>
              <a:cs typeface="Arial" panose="020B0604020202020204" pitchFamily="34" charset="0"/>
            </a:rPr>
            <a:t>Evaluation process</a:t>
          </a:r>
          <a:endParaRPr lang="en-US" sz="2800" dirty="0">
            <a:latin typeface="Arial" panose="020B0604020202020204" pitchFamily="34" charset="0"/>
            <a:cs typeface="Arial" panose="020B0604020202020204" pitchFamily="34" charset="0"/>
          </a:endParaRPr>
        </a:p>
      </dgm:t>
    </dgm:pt>
    <dgm:pt modelId="{C0E36E7E-E920-4D79-A723-9D9FC5704304}" type="parTrans" cxnId="{603BD61D-5BB3-436A-B243-51533C3E8367}">
      <dgm:prSet/>
      <dgm:spPr/>
      <dgm:t>
        <a:bodyPr/>
        <a:lstStyle/>
        <a:p>
          <a:endParaRPr lang="en-US"/>
        </a:p>
      </dgm:t>
    </dgm:pt>
    <dgm:pt modelId="{0F2F7CA4-93CC-4DB8-8332-FEF9A7948B16}" type="sibTrans" cxnId="{603BD61D-5BB3-436A-B243-51533C3E8367}">
      <dgm:prSet/>
      <dgm:spPr/>
      <dgm:t>
        <a:bodyPr/>
        <a:lstStyle/>
        <a:p>
          <a:endParaRPr lang="en-US"/>
        </a:p>
      </dgm:t>
    </dgm:pt>
    <dgm:pt modelId="{DAEE9D45-5889-4FA7-97C6-23F874DCD695}">
      <dgm:prSet custT="1"/>
      <dgm:spPr>
        <a:solidFill>
          <a:schemeClr val="accent4"/>
        </a:solidFill>
        <a:effectLst/>
        <a:scene3d>
          <a:camera prst="orthographicFront"/>
          <a:lightRig rig="balanced" dir="t"/>
        </a:scene3d>
        <a:sp3d prstMaterial="metal">
          <a:bevelT w="165100" prst="coolSlant"/>
        </a:sp3d>
      </dgm:spPr>
      <dgm:t>
        <a:bodyPr/>
        <a:lstStyle/>
        <a:p>
          <a:pPr rtl="0"/>
          <a:r>
            <a:rPr lang="en-US" sz="2800" dirty="0" smtClean="0">
              <a:latin typeface="Arial" panose="020B0604020202020204" pitchFamily="34" charset="0"/>
              <a:cs typeface="Arial" panose="020B0604020202020204" pitchFamily="34" charset="0"/>
            </a:rPr>
            <a:t>Date &amp; location of space</a:t>
          </a:r>
          <a:endParaRPr lang="en-US" sz="2800" dirty="0">
            <a:latin typeface="Arial" panose="020B0604020202020204" pitchFamily="34" charset="0"/>
            <a:cs typeface="Arial" panose="020B0604020202020204" pitchFamily="34" charset="0"/>
          </a:endParaRPr>
        </a:p>
      </dgm:t>
    </dgm:pt>
    <dgm:pt modelId="{6CE77330-7861-4399-B70D-D6913DDDE057}" type="parTrans" cxnId="{79B365C3-8D61-4A05-AB0C-C2960D82E75E}">
      <dgm:prSet/>
      <dgm:spPr/>
      <dgm:t>
        <a:bodyPr/>
        <a:lstStyle/>
        <a:p>
          <a:endParaRPr lang="en-US"/>
        </a:p>
      </dgm:t>
    </dgm:pt>
    <dgm:pt modelId="{A2F2BAF7-C2DE-4E63-B410-BB1B06A4ADFF}" type="sibTrans" cxnId="{79B365C3-8D61-4A05-AB0C-C2960D82E75E}">
      <dgm:prSet/>
      <dgm:spPr/>
      <dgm:t>
        <a:bodyPr/>
        <a:lstStyle/>
        <a:p>
          <a:endParaRPr lang="en-US"/>
        </a:p>
      </dgm:t>
    </dgm:pt>
    <dgm:pt modelId="{2C7EF4AE-C886-403C-A31A-2E04B13A98FE}">
      <dgm:prSet custT="1"/>
      <dgm:spPr>
        <a:solidFill>
          <a:schemeClr val="accent2"/>
        </a:solidFill>
        <a:effectLst/>
        <a:scene3d>
          <a:camera prst="orthographicFront"/>
          <a:lightRig rig="balanced" dir="t"/>
        </a:scene3d>
        <a:sp3d prstMaterial="metal">
          <a:bevelT w="165100" prst="coolSlant"/>
        </a:sp3d>
      </dgm:spPr>
      <dgm:t>
        <a:bodyPr/>
        <a:lstStyle/>
        <a:p>
          <a:pPr rtl="0"/>
          <a:r>
            <a:rPr lang="en-US" sz="2800" dirty="0" smtClean="0">
              <a:latin typeface="Arial" panose="020B0604020202020204" pitchFamily="34" charset="0"/>
              <a:cs typeface="Arial" panose="020B0604020202020204" pitchFamily="34" charset="0"/>
            </a:rPr>
            <a:t>Available to inspect; Post</a:t>
          </a:r>
          <a:endParaRPr lang="en-US" sz="2800" dirty="0">
            <a:latin typeface="Arial" panose="020B0604020202020204" pitchFamily="34" charset="0"/>
            <a:cs typeface="Arial" panose="020B0604020202020204" pitchFamily="34" charset="0"/>
          </a:endParaRPr>
        </a:p>
      </dgm:t>
    </dgm:pt>
    <dgm:pt modelId="{43AD0625-A911-4DF5-846A-A2F61C400792}" type="parTrans" cxnId="{6C5CD682-8871-44D4-B5E6-673CC6505CC0}">
      <dgm:prSet/>
      <dgm:spPr/>
      <dgm:t>
        <a:bodyPr/>
        <a:lstStyle/>
        <a:p>
          <a:endParaRPr lang="en-US"/>
        </a:p>
      </dgm:t>
    </dgm:pt>
    <dgm:pt modelId="{AFAD98D5-D02B-4878-9D98-3FBAB97A56B9}" type="sibTrans" cxnId="{6C5CD682-8871-44D4-B5E6-673CC6505CC0}">
      <dgm:prSet/>
      <dgm:spPr/>
      <dgm:t>
        <a:bodyPr/>
        <a:lstStyle/>
        <a:p>
          <a:endParaRPr lang="en-US"/>
        </a:p>
      </dgm:t>
    </dgm:pt>
    <dgm:pt modelId="{AE94B2BE-1526-4FA7-AF18-CF3D607E5765}">
      <dgm:prSet custT="1"/>
      <dgm:spPr>
        <a:solidFill>
          <a:schemeClr val="accent2"/>
        </a:solidFill>
        <a:effectLst/>
        <a:scene3d>
          <a:camera prst="orthographicFront"/>
          <a:lightRig rig="balanced" dir="t"/>
        </a:scene3d>
        <a:sp3d prstMaterial="metal">
          <a:bevelT w="165100" prst="coolSlant"/>
        </a:sp3d>
      </dgm:spPr>
      <dgm:t>
        <a:bodyPr/>
        <a:lstStyle/>
        <a:p>
          <a:r>
            <a:rPr lang="en-US" sz="2800" smtClean="0">
              <a:latin typeface="Arial" panose="020B0604020202020204" pitchFamily="34" charset="0"/>
              <a:cs typeface="Arial" panose="020B0604020202020204" pitchFamily="34" charset="0"/>
            </a:rPr>
            <a:t>Signature – person who evaluated</a:t>
          </a:r>
          <a:endParaRPr lang="en-US" sz="2800" dirty="0" smtClean="0">
            <a:latin typeface="Arial" panose="020B0604020202020204" pitchFamily="34" charset="0"/>
            <a:cs typeface="Arial" panose="020B0604020202020204" pitchFamily="34" charset="0"/>
          </a:endParaRPr>
        </a:p>
      </dgm:t>
    </dgm:pt>
    <dgm:pt modelId="{2FD59948-9675-4771-9B47-746F2DF40436}" type="parTrans" cxnId="{7D7194B0-20A2-49EE-9E5B-1CAADBAF1E56}">
      <dgm:prSet/>
      <dgm:spPr/>
      <dgm:t>
        <a:bodyPr/>
        <a:lstStyle/>
        <a:p>
          <a:endParaRPr lang="en-US"/>
        </a:p>
      </dgm:t>
    </dgm:pt>
    <dgm:pt modelId="{0E37994C-F08F-4A9A-A87B-BDE209EF785D}" type="sibTrans" cxnId="{7D7194B0-20A2-49EE-9E5B-1CAADBAF1E56}">
      <dgm:prSet/>
      <dgm:spPr/>
      <dgm:t>
        <a:bodyPr/>
        <a:lstStyle/>
        <a:p>
          <a:endParaRPr lang="en-US"/>
        </a:p>
      </dgm:t>
    </dgm:pt>
    <dgm:pt modelId="{6D630CD3-B764-4E93-95FF-77F552F01FDB}" type="pres">
      <dgm:prSet presAssocID="{7279492A-368F-4BB9-B513-C58F16D80A6C}" presName="diagram" presStyleCnt="0">
        <dgm:presLayoutVars>
          <dgm:chMax val="1"/>
          <dgm:dir/>
          <dgm:animLvl val="ctr"/>
          <dgm:resizeHandles val="exact"/>
        </dgm:presLayoutVars>
      </dgm:prSet>
      <dgm:spPr/>
      <dgm:t>
        <a:bodyPr/>
        <a:lstStyle/>
        <a:p>
          <a:endParaRPr lang="en-US"/>
        </a:p>
      </dgm:t>
    </dgm:pt>
    <dgm:pt modelId="{867F8783-D2C9-4137-A9DB-FDF5F216DAF8}" type="pres">
      <dgm:prSet presAssocID="{7279492A-368F-4BB9-B513-C58F16D80A6C}" presName="matrix" presStyleCnt="0"/>
      <dgm:spPr/>
    </dgm:pt>
    <dgm:pt modelId="{3B0D9021-89AF-4CED-8DF9-19B23E86F55C}" type="pres">
      <dgm:prSet presAssocID="{7279492A-368F-4BB9-B513-C58F16D80A6C}" presName="tile1" presStyleLbl="node1" presStyleIdx="0" presStyleCnt="4"/>
      <dgm:spPr/>
      <dgm:t>
        <a:bodyPr/>
        <a:lstStyle/>
        <a:p>
          <a:endParaRPr lang="en-US"/>
        </a:p>
      </dgm:t>
    </dgm:pt>
    <dgm:pt modelId="{37F729BC-EF2D-4A61-A5E6-369B03CFDD26}" type="pres">
      <dgm:prSet presAssocID="{7279492A-368F-4BB9-B513-C58F16D80A6C}" presName="tile1text" presStyleLbl="node1" presStyleIdx="0" presStyleCnt="4">
        <dgm:presLayoutVars>
          <dgm:chMax val="0"/>
          <dgm:chPref val="0"/>
          <dgm:bulletEnabled val="1"/>
        </dgm:presLayoutVars>
      </dgm:prSet>
      <dgm:spPr/>
      <dgm:t>
        <a:bodyPr/>
        <a:lstStyle/>
        <a:p>
          <a:endParaRPr lang="en-US"/>
        </a:p>
      </dgm:t>
    </dgm:pt>
    <dgm:pt modelId="{8043C14F-DDBA-4BD8-BD95-4F945D1D140A}" type="pres">
      <dgm:prSet presAssocID="{7279492A-368F-4BB9-B513-C58F16D80A6C}" presName="tile2" presStyleLbl="node1" presStyleIdx="1" presStyleCnt="4"/>
      <dgm:spPr/>
      <dgm:t>
        <a:bodyPr/>
        <a:lstStyle/>
        <a:p>
          <a:endParaRPr lang="en-US"/>
        </a:p>
      </dgm:t>
    </dgm:pt>
    <dgm:pt modelId="{42C6C8E6-E64E-40C1-9E33-9CC0F3EF73D5}" type="pres">
      <dgm:prSet presAssocID="{7279492A-368F-4BB9-B513-C58F16D80A6C}" presName="tile2text" presStyleLbl="node1" presStyleIdx="1" presStyleCnt="4">
        <dgm:presLayoutVars>
          <dgm:chMax val="0"/>
          <dgm:chPref val="0"/>
          <dgm:bulletEnabled val="1"/>
        </dgm:presLayoutVars>
      </dgm:prSet>
      <dgm:spPr/>
      <dgm:t>
        <a:bodyPr/>
        <a:lstStyle/>
        <a:p>
          <a:endParaRPr lang="en-US"/>
        </a:p>
      </dgm:t>
    </dgm:pt>
    <dgm:pt modelId="{3E149EA2-BD1F-4D54-8F85-990E84C2E86B}" type="pres">
      <dgm:prSet presAssocID="{7279492A-368F-4BB9-B513-C58F16D80A6C}" presName="tile3" presStyleLbl="node1" presStyleIdx="2" presStyleCnt="4"/>
      <dgm:spPr/>
      <dgm:t>
        <a:bodyPr/>
        <a:lstStyle/>
        <a:p>
          <a:endParaRPr lang="en-US"/>
        </a:p>
      </dgm:t>
    </dgm:pt>
    <dgm:pt modelId="{9CA4790A-5B87-4144-8693-1248D076DF9F}" type="pres">
      <dgm:prSet presAssocID="{7279492A-368F-4BB9-B513-C58F16D80A6C}" presName="tile3text" presStyleLbl="node1" presStyleIdx="2" presStyleCnt="4">
        <dgm:presLayoutVars>
          <dgm:chMax val="0"/>
          <dgm:chPref val="0"/>
          <dgm:bulletEnabled val="1"/>
        </dgm:presLayoutVars>
      </dgm:prSet>
      <dgm:spPr/>
      <dgm:t>
        <a:bodyPr/>
        <a:lstStyle/>
        <a:p>
          <a:endParaRPr lang="en-US"/>
        </a:p>
      </dgm:t>
    </dgm:pt>
    <dgm:pt modelId="{2BC6A2CA-8431-4A8F-9143-7782DB115EEE}" type="pres">
      <dgm:prSet presAssocID="{7279492A-368F-4BB9-B513-C58F16D80A6C}" presName="tile4" presStyleLbl="node1" presStyleIdx="3" presStyleCnt="4"/>
      <dgm:spPr>
        <a:solidFill>
          <a:schemeClr val="accent6"/>
        </a:solidFill>
        <a:effectLst/>
        <a:scene3d>
          <a:camera prst="orthographicFront"/>
          <a:lightRig rig="balanced" dir="t"/>
        </a:scene3d>
        <a:sp3d prstMaterial="metal">
          <a:bevelT w="165100" prst="coolSlant"/>
        </a:sp3d>
      </dgm:spPr>
      <dgm:t>
        <a:bodyPr/>
        <a:lstStyle/>
        <a:p>
          <a:endParaRPr lang="en-US"/>
        </a:p>
      </dgm:t>
    </dgm:pt>
    <dgm:pt modelId="{4978DC2D-5391-4176-9D4A-C74881F37E64}" type="pres">
      <dgm:prSet presAssocID="{7279492A-368F-4BB9-B513-C58F16D80A6C}" presName="tile4text" presStyleLbl="node1" presStyleIdx="3" presStyleCnt="4">
        <dgm:presLayoutVars>
          <dgm:chMax val="0"/>
          <dgm:chPref val="0"/>
          <dgm:bulletEnabled val="1"/>
        </dgm:presLayoutVars>
      </dgm:prSet>
      <dgm:spPr/>
      <dgm:t>
        <a:bodyPr/>
        <a:lstStyle/>
        <a:p>
          <a:endParaRPr lang="en-US"/>
        </a:p>
      </dgm:t>
    </dgm:pt>
    <dgm:pt modelId="{A6B4EA9F-513F-4BAF-94FB-9C5B9250762F}" type="pres">
      <dgm:prSet presAssocID="{7279492A-368F-4BB9-B513-C58F16D80A6C}" presName="centerTile" presStyleLbl="fgShp" presStyleIdx="0" presStyleCnt="1" custScaleX="145201">
        <dgm:presLayoutVars>
          <dgm:chMax val="0"/>
          <dgm:chPref val="0"/>
        </dgm:presLayoutVars>
      </dgm:prSet>
      <dgm:spPr/>
      <dgm:t>
        <a:bodyPr/>
        <a:lstStyle/>
        <a:p>
          <a:endParaRPr lang="en-US"/>
        </a:p>
      </dgm:t>
    </dgm:pt>
  </dgm:ptLst>
  <dgm:cxnLst>
    <dgm:cxn modelId="{909C37DA-2DC1-4564-AD47-66E0D2377674}" type="presOf" srcId="{AE94B2BE-1526-4FA7-AF18-CF3D607E5765}" destId="{2BC6A2CA-8431-4A8F-9143-7782DB115EEE}" srcOrd="0" destOrd="0" presId="urn:microsoft.com/office/officeart/2005/8/layout/matrix1"/>
    <dgm:cxn modelId="{603BD61D-5BB3-436A-B243-51533C3E8367}" srcId="{4B5CB280-A8DB-4CA0-BD60-ECA71B690FD9}" destId="{4B60DF18-8DD5-4348-BD9D-2AF8E639000C}" srcOrd="0" destOrd="0" parTransId="{C0E36E7E-E920-4D79-A723-9D9FC5704304}" sibTransId="{0F2F7CA4-93CC-4DB8-8332-FEF9A7948B16}"/>
    <dgm:cxn modelId="{E19D55C8-89BC-41D6-A905-EBEC074B149A}" type="presOf" srcId="{4B60DF18-8DD5-4348-BD9D-2AF8E639000C}" destId="{37F729BC-EF2D-4A61-A5E6-369B03CFDD26}" srcOrd="1" destOrd="0" presId="urn:microsoft.com/office/officeart/2005/8/layout/matrix1"/>
    <dgm:cxn modelId="{3F46A30B-0E04-4521-A4EE-B2A619BC0011}" type="presOf" srcId="{DAEE9D45-5889-4FA7-97C6-23F874DCD695}" destId="{42C6C8E6-E64E-40C1-9E33-9CC0F3EF73D5}" srcOrd="1" destOrd="0" presId="urn:microsoft.com/office/officeart/2005/8/layout/matrix1"/>
    <dgm:cxn modelId="{7D7194B0-20A2-49EE-9E5B-1CAADBAF1E56}" srcId="{4B5CB280-A8DB-4CA0-BD60-ECA71B690FD9}" destId="{AE94B2BE-1526-4FA7-AF18-CF3D607E5765}" srcOrd="3" destOrd="0" parTransId="{2FD59948-9675-4771-9B47-746F2DF40436}" sibTransId="{0E37994C-F08F-4A9A-A87B-BDE209EF785D}"/>
    <dgm:cxn modelId="{902728C2-9167-4722-B963-6AEC6180DDFC}" type="presOf" srcId="{2C7EF4AE-C886-403C-A31A-2E04B13A98FE}" destId="{9CA4790A-5B87-4144-8693-1248D076DF9F}" srcOrd="1" destOrd="0" presId="urn:microsoft.com/office/officeart/2005/8/layout/matrix1"/>
    <dgm:cxn modelId="{6C5CD682-8871-44D4-B5E6-673CC6505CC0}" srcId="{4B5CB280-A8DB-4CA0-BD60-ECA71B690FD9}" destId="{2C7EF4AE-C886-403C-A31A-2E04B13A98FE}" srcOrd="2" destOrd="0" parTransId="{43AD0625-A911-4DF5-846A-A2F61C400792}" sibTransId="{AFAD98D5-D02B-4878-9D98-3FBAB97A56B9}"/>
    <dgm:cxn modelId="{71A21618-9A57-4DC7-8838-FD98AFF199FC}" type="presOf" srcId="{DAEE9D45-5889-4FA7-97C6-23F874DCD695}" destId="{8043C14F-DDBA-4BD8-BD95-4F945D1D140A}" srcOrd="0" destOrd="0" presId="urn:microsoft.com/office/officeart/2005/8/layout/matrix1"/>
    <dgm:cxn modelId="{89B59AEC-52E5-4EAE-A596-4AC5EF94B3F1}" type="presOf" srcId="{4B5CB280-A8DB-4CA0-BD60-ECA71B690FD9}" destId="{A6B4EA9F-513F-4BAF-94FB-9C5B9250762F}" srcOrd="0" destOrd="0" presId="urn:microsoft.com/office/officeart/2005/8/layout/matrix1"/>
    <dgm:cxn modelId="{2A56625A-0EE3-4C36-9563-729F46C47C74}" type="presOf" srcId="{4B60DF18-8DD5-4348-BD9D-2AF8E639000C}" destId="{3B0D9021-89AF-4CED-8DF9-19B23E86F55C}" srcOrd="0" destOrd="0" presId="urn:microsoft.com/office/officeart/2005/8/layout/matrix1"/>
    <dgm:cxn modelId="{005669C6-C3E0-4CD0-BAC1-31EE97FB5369}" type="presOf" srcId="{AE94B2BE-1526-4FA7-AF18-CF3D607E5765}" destId="{4978DC2D-5391-4176-9D4A-C74881F37E64}" srcOrd="1" destOrd="0" presId="urn:microsoft.com/office/officeart/2005/8/layout/matrix1"/>
    <dgm:cxn modelId="{7C5DC843-0418-4CCD-96C1-934F9825F587}" srcId="{7279492A-368F-4BB9-B513-C58F16D80A6C}" destId="{4B5CB280-A8DB-4CA0-BD60-ECA71B690FD9}" srcOrd="0" destOrd="0" parTransId="{55729218-3C28-4795-B344-B4DB1EA79616}" sibTransId="{4EC64A4B-FD0A-4E53-BC3C-D36D5A42BF2B}"/>
    <dgm:cxn modelId="{E0E5DC41-D14B-4F04-AA43-D23B251DFA2D}" type="presOf" srcId="{7279492A-368F-4BB9-B513-C58F16D80A6C}" destId="{6D630CD3-B764-4E93-95FF-77F552F01FDB}" srcOrd="0" destOrd="0" presId="urn:microsoft.com/office/officeart/2005/8/layout/matrix1"/>
    <dgm:cxn modelId="{79B365C3-8D61-4A05-AB0C-C2960D82E75E}" srcId="{4B5CB280-A8DB-4CA0-BD60-ECA71B690FD9}" destId="{DAEE9D45-5889-4FA7-97C6-23F874DCD695}" srcOrd="1" destOrd="0" parTransId="{6CE77330-7861-4399-B70D-D6913DDDE057}" sibTransId="{A2F2BAF7-C2DE-4E63-B410-BB1B06A4ADFF}"/>
    <dgm:cxn modelId="{41E0AE0E-1AA5-4B5F-B677-1F5A5A1D544A}" type="presOf" srcId="{2C7EF4AE-C886-403C-A31A-2E04B13A98FE}" destId="{3E149EA2-BD1F-4D54-8F85-990E84C2E86B}" srcOrd="0" destOrd="0" presId="urn:microsoft.com/office/officeart/2005/8/layout/matrix1"/>
    <dgm:cxn modelId="{33E6C399-18D5-4E79-8D23-AB9C55599EEF}" type="presParOf" srcId="{6D630CD3-B764-4E93-95FF-77F552F01FDB}" destId="{867F8783-D2C9-4137-A9DB-FDF5F216DAF8}" srcOrd="0" destOrd="0" presId="urn:microsoft.com/office/officeart/2005/8/layout/matrix1"/>
    <dgm:cxn modelId="{81209A6F-454B-40BB-97F1-214CA6B56182}" type="presParOf" srcId="{867F8783-D2C9-4137-A9DB-FDF5F216DAF8}" destId="{3B0D9021-89AF-4CED-8DF9-19B23E86F55C}" srcOrd="0" destOrd="0" presId="urn:microsoft.com/office/officeart/2005/8/layout/matrix1"/>
    <dgm:cxn modelId="{578239C9-3619-4886-A06E-B01849E3178E}" type="presParOf" srcId="{867F8783-D2C9-4137-A9DB-FDF5F216DAF8}" destId="{37F729BC-EF2D-4A61-A5E6-369B03CFDD26}" srcOrd="1" destOrd="0" presId="urn:microsoft.com/office/officeart/2005/8/layout/matrix1"/>
    <dgm:cxn modelId="{C254C350-6AB1-456C-ADAE-B6AB27AE8E49}" type="presParOf" srcId="{867F8783-D2C9-4137-A9DB-FDF5F216DAF8}" destId="{8043C14F-DDBA-4BD8-BD95-4F945D1D140A}" srcOrd="2" destOrd="0" presId="urn:microsoft.com/office/officeart/2005/8/layout/matrix1"/>
    <dgm:cxn modelId="{DA8C3F07-8F64-4024-A46C-B23498CDE38B}" type="presParOf" srcId="{867F8783-D2C9-4137-A9DB-FDF5F216DAF8}" destId="{42C6C8E6-E64E-40C1-9E33-9CC0F3EF73D5}" srcOrd="3" destOrd="0" presId="urn:microsoft.com/office/officeart/2005/8/layout/matrix1"/>
    <dgm:cxn modelId="{C37B6318-A239-47C7-BD71-E1F714810988}" type="presParOf" srcId="{867F8783-D2C9-4137-A9DB-FDF5F216DAF8}" destId="{3E149EA2-BD1F-4D54-8F85-990E84C2E86B}" srcOrd="4" destOrd="0" presId="urn:microsoft.com/office/officeart/2005/8/layout/matrix1"/>
    <dgm:cxn modelId="{11F51964-A3F9-483A-BF41-0C019A71B251}" type="presParOf" srcId="{867F8783-D2C9-4137-A9DB-FDF5F216DAF8}" destId="{9CA4790A-5B87-4144-8693-1248D076DF9F}" srcOrd="5" destOrd="0" presId="urn:microsoft.com/office/officeart/2005/8/layout/matrix1"/>
    <dgm:cxn modelId="{449792D4-8D6A-4678-9559-744D860E7F7A}" type="presParOf" srcId="{867F8783-D2C9-4137-A9DB-FDF5F216DAF8}" destId="{2BC6A2CA-8431-4A8F-9143-7782DB115EEE}" srcOrd="6" destOrd="0" presId="urn:microsoft.com/office/officeart/2005/8/layout/matrix1"/>
    <dgm:cxn modelId="{7D21F5A4-1196-4FF6-AD32-701DB6BF5E50}" type="presParOf" srcId="{867F8783-D2C9-4137-A9DB-FDF5F216DAF8}" destId="{4978DC2D-5391-4176-9D4A-C74881F37E64}" srcOrd="7" destOrd="0" presId="urn:microsoft.com/office/officeart/2005/8/layout/matrix1"/>
    <dgm:cxn modelId="{7BB016A8-305B-4F7E-8A7E-2BBEC279001E}" type="presParOf" srcId="{6D630CD3-B764-4E93-95FF-77F552F01FDB}" destId="{A6B4EA9F-513F-4BAF-94FB-9C5B9250762F}"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30CD5846-2D9A-4FB9-8A50-2DC8FAE3EC31}" type="doc">
      <dgm:prSet loTypeId="urn:microsoft.com/office/officeart/2005/8/layout/target2" loCatId="relationship" qsTypeId="urn:microsoft.com/office/officeart/2005/8/quickstyle/simple5" qsCatId="simple" csTypeId="urn:microsoft.com/office/officeart/2005/8/colors/colorful4" csCatId="colorful" phldr="1"/>
      <dgm:spPr/>
      <dgm:t>
        <a:bodyPr/>
        <a:lstStyle/>
        <a:p>
          <a:endParaRPr lang="en-US"/>
        </a:p>
      </dgm:t>
    </dgm:pt>
    <dgm:pt modelId="{43828D79-7CF3-4367-8BBD-69B45090AF38}">
      <dgm:prSet custT="1"/>
      <dgm:spPr/>
      <dgm:t>
        <a:bodyPr/>
        <a:lstStyle/>
        <a:p>
          <a:pPr rtl="0"/>
          <a:r>
            <a:rPr lang="en-US" sz="3200" b="1" dirty="0" smtClean="0">
              <a:solidFill>
                <a:schemeClr val="accent5">
                  <a:lumMod val="50000"/>
                </a:schemeClr>
              </a:solidFill>
              <a:latin typeface="Arial" panose="020B0604020202020204" pitchFamily="34" charset="0"/>
              <a:cs typeface="Arial" panose="020B0604020202020204" pitchFamily="34" charset="0"/>
            </a:rPr>
            <a:t>Treat all confined spaces as hazardous.</a:t>
          </a:r>
          <a:endParaRPr lang="en-US" sz="3200" b="1" dirty="0">
            <a:solidFill>
              <a:schemeClr val="accent5">
                <a:lumMod val="50000"/>
              </a:schemeClr>
            </a:solidFill>
            <a:latin typeface="Arial" panose="020B0604020202020204" pitchFamily="34" charset="0"/>
            <a:cs typeface="Arial" panose="020B0604020202020204" pitchFamily="34" charset="0"/>
          </a:endParaRPr>
        </a:p>
      </dgm:t>
    </dgm:pt>
    <dgm:pt modelId="{AA0EDFBB-2CA5-4C91-830E-914517B9407C}" type="parTrans" cxnId="{FB75A16B-B0F8-4EAD-B7B5-660FDB94DC55}">
      <dgm:prSet/>
      <dgm:spPr/>
      <dgm:t>
        <a:bodyPr/>
        <a:lstStyle/>
        <a:p>
          <a:endParaRPr lang="en-US"/>
        </a:p>
      </dgm:t>
    </dgm:pt>
    <dgm:pt modelId="{020F5E5B-CEB0-46BB-94EC-81952BA741E1}" type="sibTrans" cxnId="{FB75A16B-B0F8-4EAD-B7B5-660FDB94DC55}">
      <dgm:prSet/>
      <dgm:spPr/>
      <dgm:t>
        <a:bodyPr/>
        <a:lstStyle/>
        <a:p>
          <a:endParaRPr lang="en-US"/>
        </a:p>
      </dgm:t>
    </dgm:pt>
    <dgm:pt modelId="{0690A948-D78E-41FB-99C0-D3F41A02B585}">
      <dgm:prSet custT="1"/>
      <dgm:spPr/>
      <dgm:t>
        <a:bodyPr/>
        <a:lstStyle/>
        <a:p>
          <a:pPr rtl="0"/>
          <a:r>
            <a:rPr lang="en-US" sz="3200" b="1" dirty="0" smtClean="0">
              <a:solidFill>
                <a:srgbClr val="6600CC"/>
              </a:solidFill>
              <a:latin typeface="Arial" panose="020B0604020202020204" pitchFamily="34" charset="0"/>
              <a:cs typeface="Arial" panose="020B0604020202020204" pitchFamily="34" charset="0"/>
            </a:rPr>
            <a:t>ALWAYS</a:t>
          </a:r>
          <a:r>
            <a:rPr lang="en-US" sz="3200" dirty="0" smtClean="0">
              <a:solidFill>
                <a:srgbClr val="6600CC"/>
              </a:solidFill>
              <a:latin typeface="Arial" panose="020B0604020202020204" pitchFamily="34" charset="0"/>
              <a:cs typeface="Arial" panose="020B0604020202020204" pitchFamily="34" charset="0"/>
            </a:rPr>
            <a:t> test the air </a:t>
          </a:r>
          <a:r>
            <a:rPr lang="en-US" sz="3200" b="1" dirty="0" smtClean="0">
              <a:solidFill>
                <a:srgbClr val="6600CC"/>
              </a:solidFill>
              <a:latin typeface="Arial" panose="020B0604020202020204" pitchFamily="34" charset="0"/>
              <a:cs typeface="Arial" panose="020B0604020202020204" pitchFamily="34" charset="0"/>
            </a:rPr>
            <a:t>BEFORE</a:t>
          </a:r>
          <a:r>
            <a:rPr lang="en-US" sz="3200" dirty="0" smtClean="0">
              <a:solidFill>
                <a:srgbClr val="6600CC"/>
              </a:solidFill>
              <a:latin typeface="Arial" panose="020B0604020202020204" pitchFamily="34" charset="0"/>
              <a:cs typeface="Arial" panose="020B0604020202020204" pitchFamily="34" charset="0"/>
            </a:rPr>
            <a:t> entry.</a:t>
          </a:r>
          <a:endParaRPr lang="en-US" sz="3200" dirty="0">
            <a:solidFill>
              <a:srgbClr val="6600CC"/>
            </a:solidFill>
            <a:latin typeface="Arial" panose="020B0604020202020204" pitchFamily="34" charset="0"/>
            <a:cs typeface="Arial" panose="020B0604020202020204" pitchFamily="34" charset="0"/>
          </a:endParaRPr>
        </a:p>
      </dgm:t>
    </dgm:pt>
    <dgm:pt modelId="{92631C28-0C28-49D8-B533-299E65F23274}" type="parTrans" cxnId="{165633A6-BF31-499B-A5D8-C2D113ED957F}">
      <dgm:prSet/>
      <dgm:spPr/>
      <dgm:t>
        <a:bodyPr/>
        <a:lstStyle/>
        <a:p>
          <a:endParaRPr lang="en-US"/>
        </a:p>
      </dgm:t>
    </dgm:pt>
    <dgm:pt modelId="{4BF134CE-7BEE-4C35-931E-6E79B0D41AAB}" type="sibTrans" cxnId="{165633A6-BF31-499B-A5D8-C2D113ED957F}">
      <dgm:prSet/>
      <dgm:spPr/>
      <dgm:t>
        <a:bodyPr/>
        <a:lstStyle/>
        <a:p>
          <a:endParaRPr lang="en-US"/>
        </a:p>
      </dgm:t>
    </dgm:pt>
    <dgm:pt modelId="{1603E69E-A95B-4AA5-BFA0-D6FA4DC7760C}">
      <dgm:prSet custT="1"/>
      <dgm:spPr/>
      <dgm:t>
        <a:bodyPr/>
        <a:lstStyle/>
        <a:p>
          <a:pPr rtl="0"/>
          <a:r>
            <a:rPr lang="en-US" sz="2000" dirty="0" smtClean="0">
              <a:latin typeface="Arial" panose="020B0604020202020204" pitchFamily="34" charset="0"/>
              <a:cs typeface="Arial" panose="020B0604020202020204" pitchFamily="34" charset="0"/>
            </a:rPr>
            <a:t>Do NOT enter  confined spaces without testing the air.</a:t>
          </a:r>
          <a:endParaRPr lang="en-US" sz="2000" dirty="0">
            <a:latin typeface="Arial" panose="020B0604020202020204" pitchFamily="34" charset="0"/>
            <a:cs typeface="Arial" panose="020B0604020202020204" pitchFamily="34" charset="0"/>
          </a:endParaRPr>
        </a:p>
      </dgm:t>
    </dgm:pt>
    <dgm:pt modelId="{886CDB96-F1AA-46C9-8712-0D7975ED6073}" type="parTrans" cxnId="{0CECBDBA-4E28-44C1-A800-63055E23BF51}">
      <dgm:prSet/>
      <dgm:spPr/>
      <dgm:t>
        <a:bodyPr/>
        <a:lstStyle/>
        <a:p>
          <a:endParaRPr lang="en-US"/>
        </a:p>
      </dgm:t>
    </dgm:pt>
    <dgm:pt modelId="{8214738E-954A-4ECB-B2F0-D241A8209E3E}" type="sibTrans" cxnId="{0CECBDBA-4E28-44C1-A800-63055E23BF51}">
      <dgm:prSet/>
      <dgm:spPr/>
      <dgm:t>
        <a:bodyPr/>
        <a:lstStyle/>
        <a:p>
          <a:endParaRPr lang="en-US"/>
        </a:p>
      </dgm:t>
    </dgm:pt>
    <dgm:pt modelId="{D270A364-250B-4763-8750-297DAF543A2F}">
      <dgm:prSet custT="1"/>
      <dgm:spPr/>
      <dgm:t>
        <a:bodyPr/>
        <a:lstStyle/>
        <a:p>
          <a:pPr rtl="0"/>
          <a:r>
            <a:rPr lang="en-US" sz="2000" dirty="0" smtClean="0">
              <a:latin typeface="Arial" panose="020B0604020202020204" pitchFamily="34" charset="0"/>
              <a:cs typeface="Arial" panose="020B0604020202020204" pitchFamily="34" charset="0"/>
            </a:rPr>
            <a:t>Oxygen, flammable vapors &amp; toxic chemicals.</a:t>
          </a:r>
          <a:endParaRPr lang="en-US" sz="2000" dirty="0">
            <a:latin typeface="Arial" panose="020B0604020202020204" pitchFamily="34" charset="0"/>
            <a:cs typeface="Arial" panose="020B0604020202020204" pitchFamily="34" charset="0"/>
          </a:endParaRPr>
        </a:p>
      </dgm:t>
    </dgm:pt>
    <dgm:pt modelId="{C8AD726D-F76B-4FA7-A9C0-4428DB33AD00}" type="parTrans" cxnId="{D8F05EBC-32DC-4BAF-958F-8D7B8C44038A}">
      <dgm:prSet/>
      <dgm:spPr/>
      <dgm:t>
        <a:bodyPr/>
        <a:lstStyle/>
        <a:p>
          <a:endParaRPr lang="en-US"/>
        </a:p>
      </dgm:t>
    </dgm:pt>
    <dgm:pt modelId="{8B1F437B-9998-42CA-8C00-EA2BB0452025}" type="sibTrans" cxnId="{D8F05EBC-32DC-4BAF-958F-8D7B8C44038A}">
      <dgm:prSet/>
      <dgm:spPr/>
      <dgm:t>
        <a:bodyPr/>
        <a:lstStyle/>
        <a:p>
          <a:endParaRPr lang="en-US"/>
        </a:p>
      </dgm:t>
    </dgm:pt>
    <dgm:pt modelId="{3908C5B7-F7BC-49E5-BFEB-FC21EDB2D881}">
      <dgm:prSet custT="1"/>
      <dgm:spPr/>
      <dgm:t>
        <a:bodyPr/>
        <a:lstStyle/>
        <a:p>
          <a:pPr rtl="0"/>
          <a:r>
            <a:rPr lang="en-US" sz="3200" b="1" dirty="0" smtClean="0">
              <a:solidFill>
                <a:srgbClr val="3E22B4"/>
              </a:solidFill>
              <a:latin typeface="Arial" panose="020B0604020202020204" pitchFamily="34" charset="0"/>
              <a:cs typeface="Arial" panose="020B0604020202020204" pitchFamily="34" charset="0"/>
            </a:rPr>
            <a:t>Immediately exit</a:t>
          </a:r>
          <a:r>
            <a:rPr lang="en-US" sz="3200" dirty="0" smtClean="0">
              <a:solidFill>
                <a:srgbClr val="3E22B4"/>
              </a:solidFill>
              <a:latin typeface="Arial" panose="020B0604020202020204" pitchFamily="34" charset="0"/>
              <a:cs typeface="Arial" panose="020B0604020202020204" pitchFamily="34" charset="0"/>
            </a:rPr>
            <a:t> the space if an unsafe condition develops.</a:t>
          </a:r>
          <a:endParaRPr lang="en-US" sz="3200" dirty="0">
            <a:solidFill>
              <a:srgbClr val="3E22B4"/>
            </a:solidFill>
            <a:latin typeface="Arial" panose="020B0604020202020204" pitchFamily="34" charset="0"/>
            <a:cs typeface="Arial" panose="020B0604020202020204" pitchFamily="34" charset="0"/>
          </a:endParaRPr>
        </a:p>
      </dgm:t>
    </dgm:pt>
    <dgm:pt modelId="{306CBAAB-4757-4888-A2BC-1BFDD0C55273}" type="parTrans" cxnId="{D9BEA5EC-379E-44DC-8820-86BD33876194}">
      <dgm:prSet/>
      <dgm:spPr/>
      <dgm:t>
        <a:bodyPr/>
        <a:lstStyle/>
        <a:p>
          <a:endParaRPr lang="en-US"/>
        </a:p>
      </dgm:t>
    </dgm:pt>
    <dgm:pt modelId="{3B8E2467-4F3C-4067-B2CB-3E49D4545FBE}" type="sibTrans" cxnId="{D9BEA5EC-379E-44DC-8820-86BD33876194}">
      <dgm:prSet/>
      <dgm:spPr/>
      <dgm:t>
        <a:bodyPr/>
        <a:lstStyle/>
        <a:p>
          <a:endParaRPr lang="en-US"/>
        </a:p>
      </dgm:t>
    </dgm:pt>
    <dgm:pt modelId="{893A3FA6-BA37-4647-8905-BF7779034542}">
      <dgm:prSet/>
      <dgm:spPr/>
      <dgm:t>
        <a:bodyPr/>
        <a:lstStyle/>
        <a:p>
          <a:endParaRPr lang="en-US"/>
        </a:p>
      </dgm:t>
    </dgm:pt>
    <dgm:pt modelId="{D1468F84-ABB1-4F01-B930-CB351F56C7B3}" type="parTrans" cxnId="{BAAED95A-F4F6-4F09-BE2D-BED60EAE347A}">
      <dgm:prSet/>
      <dgm:spPr/>
      <dgm:t>
        <a:bodyPr/>
        <a:lstStyle/>
        <a:p>
          <a:endParaRPr lang="en-US"/>
        </a:p>
      </dgm:t>
    </dgm:pt>
    <dgm:pt modelId="{B1EECADF-ADDF-428F-A1B3-91F24523239A}" type="sibTrans" cxnId="{BAAED95A-F4F6-4F09-BE2D-BED60EAE347A}">
      <dgm:prSet/>
      <dgm:spPr/>
      <dgm:t>
        <a:bodyPr/>
        <a:lstStyle/>
        <a:p>
          <a:endParaRPr lang="en-US"/>
        </a:p>
      </dgm:t>
    </dgm:pt>
    <dgm:pt modelId="{F08FB786-29CE-4221-AD8C-5E38FC9EEA29}" type="pres">
      <dgm:prSet presAssocID="{30CD5846-2D9A-4FB9-8A50-2DC8FAE3EC31}" presName="Name0" presStyleCnt="0">
        <dgm:presLayoutVars>
          <dgm:chMax val="3"/>
          <dgm:chPref val="1"/>
          <dgm:dir/>
          <dgm:animLvl val="lvl"/>
          <dgm:resizeHandles/>
        </dgm:presLayoutVars>
      </dgm:prSet>
      <dgm:spPr/>
      <dgm:t>
        <a:bodyPr/>
        <a:lstStyle/>
        <a:p>
          <a:endParaRPr lang="en-US"/>
        </a:p>
      </dgm:t>
    </dgm:pt>
    <dgm:pt modelId="{94184094-2D22-4C37-9FDD-89B22E774FB7}" type="pres">
      <dgm:prSet presAssocID="{30CD5846-2D9A-4FB9-8A50-2DC8FAE3EC31}" presName="outerBox" presStyleCnt="0"/>
      <dgm:spPr/>
    </dgm:pt>
    <dgm:pt modelId="{F0BB3783-63BA-44C2-A821-98ADC08D21A5}" type="pres">
      <dgm:prSet presAssocID="{30CD5846-2D9A-4FB9-8A50-2DC8FAE3EC31}" presName="outerBoxParent" presStyleLbl="node1" presStyleIdx="0" presStyleCnt="3" custLinFactNeighborY="-13469"/>
      <dgm:spPr/>
      <dgm:t>
        <a:bodyPr/>
        <a:lstStyle/>
        <a:p>
          <a:endParaRPr lang="en-US"/>
        </a:p>
      </dgm:t>
    </dgm:pt>
    <dgm:pt modelId="{8890D81E-EE84-4318-9EF5-381C845DFDEE}" type="pres">
      <dgm:prSet presAssocID="{30CD5846-2D9A-4FB9-8A50-2DC8FAE3EC31}" presName="outerBoxChildren" presStyleCnt="0"/>
      <dgm:spPr/>
    </dgm:pt>
    <dgm:pt modelId="{8005B226-E471-444A-A04C-E816B94FA94B}" type="pres">
      <dgm:prSet presAssocID="{30CD5846-2D9A-4FB9-8A50-2DC8FAE3EC31}" presName="middleBox" presStyleCnt="0"/>
      <dgm:spPr/>
    </dgm:pt>
    <dgm:pt modelId="{DA726A02-6FF8-438F-B891-C3D63FD1A7A9}" type="pres">
      <dgm:prSet presAssocID="{30CD5846-2D9A-4FB9-8A50-2DC8FAE3EC31}" presName="middleBoxParent" presStyleLbl="node1" presStyleIdx="1" presStyleCnt="3"/>
      <dgm:spPr/>
      <dgm:t>
        <a:bodyPr/>
        <a:lstStyle/>
        <a:p>
          <a:endParaRPr lang="en-US"/>
        </a:p>
      </dgm:t>
    </dgm:pt>
    <dgm:pt modelId="{F917F6B8-2884-4B11-A224-DE7E673CC1D7}" type="pres">
      <dgm:prSet presAssocID="{30CD5846-2D9A-4FB9-8A50-2DC8FAE3EC31}" presName="middleBoxChildren" presStyleCnt="0"/>
      <dgm:spPr/>
    </dgm:pt>
    <dgm:pt modelId="{C36B0A74-55CF-49B5-9359-BD5A84261A84}" type="pres">
      <dgm:prSet presAssocID="{1603E69E-A95B-4AA5-BFA0-D6FA4DC7760C}" presName="mChild" presStyleLbl="fgAcc1" presStyleIdx="0" presStyleCnt="2" custScaleX="174042" custLinFactNeighborX="38278" custLinFactNeighborY="75184">
        <dgm:presLayoutVars>
          <dgm:bulletEnabled val="1"/>
        </dgm:presLayoutVars>
      </dgm:prSet>
      <dgm:spPr/>
      <dgm:t>
        <a:bodyPr/>
        <a:lstStyle/>
        <a:p>
          <a:endParaRPr lang="en-US"/>
        </a:p>
      </dgm:t>
    </dgm:pt>
    <dgm:pt modelId="{CFAC9E03-278C-4FC8-9758-E5C49E15E01F}" type="pres">
      <dgm:prSet presAssocID="{8214738E-954A-4ECB-B2F0-D241A8209E3E}" presName="middleSibTrans" presStyleCnt="0"/>
      <dgm:spPr/>
    </dgm:pt>
    <dgm:pt modelId="{E74EB885-2939-4DB1-9258-060C0C07D0FF}" type="pres">
      <dgm:prSet presAssocID="{D270A364-250B-4763-8750-297DAF543A2F}" presName="mChild" presStyleLbl="fgAcc1" presStyleIdx="1" presStyleCnt="2" custScaleX="174042" custLinFactNeighborX="38278" custLinFactNeighborY="75184">
        <dgm:presLayoutVars>
          <dgm:bulletEnabled val="1"/>
        </dgm:presLayoutVars>
      </dgm:prSet>
      <dgm:spPr/>
      <dgm:t>
        <a:bodyPr/>
        <a:lstStyle/>
        <a:p>
          <a:endParaRPr lang="en-US"/>
        </a:p>
      </dgm:t>
    </dgm:pt>
    <dgm:pt modelId="{510A2302-13D9-4E98-BAE8-2E16E0CF1A87}" type="pres">
      <dgm:prSet presAssocID="{30CD5846-2D9A-4FB9-8A50-2DC8FAE3EC31}" presName="centerBox" presStyleCnt="0"/>
      <dgm:spPr/>
    </dgm:pt>
    <dgm:pt modelId="{B29EF287-AC5D-46A6-BCB2-84EB24832C57}" type="pres">
      <dgm:prSet presAssocID="{30CD5846-2D9A-4FB9-8A50-2DC8FAE3EC31}" presName="centerBoxParent" presStyleLbl="node1" presStyleIdx="2" presStyleCnt="3" custScaleX="77865" custLinFactNeighborX="10409" custLinFactNeighborY="1271"/>
      <dgm:spPr/>
      <dgm:t>
        <a:bodyPr/>
        <a:lstStyle/>
        <a:p>
          <a:endParaRPr lang="en-US"/>
        </a:p>
      </dgm:t>
    </dgm:pt>
  </dgm:ptLst>
  <dgm:cxnLst>
    <dgm:cxn modelId="{B04EF885-4367-40F1-93C1-2E3BB3C58294}" type="presOf" srcId="{D270A364-250B-4763-8750-297DAF543A2F}" destId="{E74EB885-2939-4DB1-9258-060C0C07D0FF}" srcOrd="0" destOrd="0" presId="urn:microsoft.com/office/officeart/2005/8/layout/target2"/>
    <dgm:cxn modelId="{D9BEA5EC-379E-44DC-8820-86BD33876194}" srcId="{30CD5846-2D9A-4FB9-8A50-2DC8FAE3EC31}" destId="{3908C5B7-F7BC-49E5-BFEB-FC21EDB2D881}" srcOrd="2" destOrd="0" parTransId="{306CBAAB-4757-4888-A2BC-1BFDD0C55273}" sibTransId="{3B8E2467-4F3C-4067-B2CB-3E49D4545FBE}"/>
    <dgm:cxn modelId="{D8F05EBC-32DC-4BAF-958F-8D7B8C44038A}" srcId="{0690A948-D78E-41FB-99C0-D3F41A02B585}" destId="{D270A364-250B-4763-8750-297DAF543A2F}" srcOrd="1" destOrd="0" parTransId="{C8AD726D-F76B-4FA7-A9C0-4428DB33AD00}" sibTransId="{8B1F437B-9998-42CA-8C00-EA2BB0452025}"/>
    <dgm:cxn modelId="{FB75A16B-B0F8-4EAD-B7B5-660FDB94DC55}" srcId="{30CD5846-2D9A-4FB9-8A50-2DC8FAE3EC31}" destId="{43828D79-7CF3-4367-8BBD-69B45090AF38}" srcOrd="0" destOrd="0" parTransId="{AA0EDFBB-2CA5-4C91-830E-914517B9407C}" sibTransId="{020F5E5B-CEB0-46BB-94EC-81952BA741E1}"/>
    <dgm:cxn modelId="{0CECBDBA-4E28-44C1-A800-63055E23BF51}" srcId="{0690A948-D78E-41FB-99C0-D3F41A02B585}" destId="{1603E69E-A95B-4AA5-BFA0-D6FA4DC7760C}" srcOrd="0" destOrd="0" parTransId="{886CDB96-F1AA-46C9-8712-0D7975ED6073}" sibTransId="{8214738E-954A-4ECB-B2F0-D241A8209E3E}"/>
    <dgm:cxn modelId="{A6B4A8B7-FE7F-4F4C-AB0D-62ECD1E68F47}" type="presOf" srcId="{1603E69E-A95B-4AA5-BFA0-D6FA4DC7760C}" destId="{C36B0A74-55CF-49B5-9359-BD5A84261A84}" srcOrd="0" destOrd="0" presId="urn:microsoft.com/office/officeart/2005/8/layout/target2"/>
    <dgm:cxn modelId="{C53A4C5A-331E-4F6E-AA21-A57654BB8D79}" type="presOf" srcId="{3908C5B7-F7BC-49E5-BFEB-FC21EDB2D881}" destId="{B29EF287-AC5D-46A6-BCB2-84EB24832C57}" srcOrd="0" destOrd="0" presId="urn:microsoft.com/office/officeart/2005/8/layout/target2"/>
    <dgm:cxn modelId="{165633A6-BF31-499B-A5D8-C2D113ED957F}" srcId="{30CD5846-2D9A-4FB9-8A50-2DC8FAE3EC31}" destId="{0690A948-D78E-41FB-99C0-D3F41A02B585}" srcOrd="1" destOrd="0" parTransId="{92631C28-0C28-49D8-B533-299E65F23274}" sibTransId="{4BF134CE-7BEE-4C35-931E-6E79B0D41AAB}"/>
    <dgm:cxn modelId="{36AE9AED-774E-4CBD-85B3-330A79A02AA2}" type="presOf" srcId="{0690A948-D78E-41FB-99C0-D3F41A02B585}" destId="{DA726A02-6FF8-438F-B891-C3D63FD1A7A9}" srcOrd="0" destOrd="0" presId="urn:microsoft.com/office/officeart/2005/8/layout/target2"/>
    <dgm:cxn modelId="{52B13AAD-B8D9-45B1-84C7-4B6B1340632C}" type="presOf" srcId="{30CD5846-2D9A-4FB9-8A50-2DC8FAE3EC31}" destId="{F08FB786-29CE-4221-AD8C-5E38FC9EEA29}" srcOrd="0" destOrd="0" presId="urn:microsoft.com/office/officeart/2005/8/layout/target2"/>
    <dgm:cxn modelId="{BAAED95A-F4F6-4F09-BE2D-BED60EAE347A}" srcId="{30CD5846-2D9A-4FB9-8A50-2DC8FAE3EC31}" destId="{893A3FA6-BA37-4647-8905-BF7779034542}" srcOrd="3" destOrd="0" parTransId="{D1468F84-ABB1-4F01-B930-CB351F56C7B3}" sibTransId="{B1EECADF-ADDF-428F-A1B3-91F24523239A}"/>
    <dgm:cxn modelId="{C6A89373-0CFF-4AC1-BB34-5F9F9361DC9A}" type="presOf" srcId="{43828D79-7CF3-4367-8BBD-69B45090AF38}" destId="{F0BB3783-63BA-44C2-A821-98ADC08D21A5}" srcOrd="0" destOrd="0" presId="urn:microsoft.com/office/officeart/2005/8/layout/target2"/>
    <dgm:cxn modelId="{956C6835-F1EF-41CA-B643-DC3BCEF6072B}" type="presParOf" srcId="{F08FB786-29CE-4221-AD8C-5E38FC9EEA29}" destId="{94184094-2D22-4C37-9FDD-89B22E774FB7}" srcOrd="0" destOrd="0" presId="urn:microsoft.com/office/officeart/2005/8/layout/target2"/>
    <dgm:cxn modelId="{7D3C7B27-4176-46C1-97A6-47F8A36BCD32}" type="presParOf" srcId="{94184094-2D22-4C37-9FDD-89B22E774FB7}" destId="{F0BB3783-63BA-44C2-A821-98ADC08D21A5}" srcOrd="0" destOrd="0" presId="urn:microsoft.com/office/officeart/2005/8/layout/target2"/>
    <dgm:cxn modelId="{CDA057D5-07A1-46FB-8296-58D7F9BA4186}" type="presParOf" srcId="{94184094-2D22-4C37-9FDD-89B22E774FB7}" destId="{8890D81E-EE84-4318-9EF5-381C845DFDEE}" srcOrd="1" destOrd="0" presId="urn:microsoft.com/office/officeart/2005/8/layout/target2"/>
    <dgm:cxn modelId="{C5E93301-F634-4D99-BC58-A60BE6DE010E}" type="presParOf" srcId="{F08FB786-29CE-4221-AD8C-5E38FC9EEA29}" destId="{8005B226-E471-444A-A04C-E816B94FA94B}" srcOrd="1" destOrd="0" presId="urn:microsoft.com/office/officeart/2005/8/layout/target2"/>
    <dgm:cxn modelId="{660418FF-81F8-4634-BBEF-EC8F4B2092EA}" type="presParOf" srcId="{8005B226-E471-444A-A04C-E816B94FA94B}" destId="{DA726A02-6FF8-438F-B891-C3D63FD1A7A9}" srcOrd="0" destOrd="0" presId="urn:microsoft.com/office/officeart/2005/8/layout/target2"/>
    <dgm:cxn modelId="{F67C5AF4-9630-48BC-8A2E-FDA61A5FFA6A}" type="presParOf" srcId="{8005B226-E471-444A-A04C-E816B94FA94B}" destId="{F917F6B8-2884-4B11-A224-DE7E673CC1D7}" srcOrd="1" destOrd="0" presId="urn:microsoft.com/office/officeart/2005/8/layout/target2"/>
    <dgm:cxn modelId="{DCF90750-F2B9-43F8-8EE3-7E9531C51929}" type="presParOf" srcId="{F917F6B8-2884-4B11-A224-DE7E673CC1D7}" destId="{C36B0A74-55CF-49B5-9359-BD5A84261A84}" srcOrd="0" destOrd="0" presId="urn:microsoft.com/office/officeart/2005/8/layout/target2"/>
    <dgm:cxn modelId="{9A72179C-1E13-4D88-A8C8-D19C1989B9D8}" type="presParOf" srcId="{F917F6B8-2884-4B11-A224-DE7E673CC1D7}" destId="{CFAC9E03-278C-4FC8-9758-E5C49E15E01F}" srcOrd="1" destOrd="0" presId="urn:microsoft.com/office/officeart/2005/8/layout/target2"/>
    <dgm:cxn modelId="{64BAA9D2-9404-4073-80C8-113E1E33F93F}" type="presParOf" srcId="{F917F6B8-2884-4B11-A224-DE7E673CC1D7}" destId="{E74EB885-2939-4DB1-9258-060C0C07D0FF}" srcOrd="2" destOrd="0" presId="urn:microsoft.com/office/officeart/2005/8/layout/target2"/>
    <dgm:cxn modelId="{8E0B469A-D57D-4C4C-BB23-8D93819A2891}" type="presParOf" srcId="{F08FB786-29CE-4221-AD8C-5E38FC9EEA29}" destId="{510A2302-13D9-4E98-BAE8-2E16E0CF1A87}" srcOrd="2" destOrd="0" presId="urn:microsoft.com/office/officeart/2005/8/layout/target2"/>
    <dgm:cxn modelId="{C0682080-6BB6-4048-A5FB-FAB265F6A607}" type="presParOf" srcId="{510A2302-13D9-4E98-BAE8-2E16E0CF1A87}" destId="{B29EF287-AC5D-46A6-BCB2-84EB24832C57}" srcOrd="0" destOrd="0" presId="urn:microsoft.com/office/officeart/2005/8/layout/targe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61083-C95D-4175-9318-65A91D046E84}">
      <dsp:nvSpPr>
        <dsp:cNvPr id="0" name=""/>
        <dsp:cNvSpPr/>
      </dsp:nvSpPr>
      <dsp:spPr>
        <a:xfrm>
          <a:off x="1069" y="0"/>
          <a:ext cx="2085919" cy="2085919"/>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795" tIns="35560" rIns="114795"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Franklin Gothic Medium Cond" panose="020B0606030402020204" pitchFamily="34" charset="0"/>
            </a:rPr>
            <a:t>1:1,400 General Industry</a:t>
          </a:r>
          <a:endParaRPr lang="en-US" sz="2800" kern="1200" dirty="0">
            <a:latin typeface="Franklin Gothic Medium Cond" panose="020B0606030402020204" pitchFamily="34" charset="0"/>
          </a:endParaRPr>
        </a:p>
      </dsp:txBody>
      <dsp:txXfrm>
        <a:off x="306545" y="305476"/>
        <a:ext cx="1474967" cy="1474967"/>
      </dsp:txXfrm>
    </dsp:sp>
    <dsp:sp modelId="{A57C32FE-4059-43E6-AF36-16FA7A288FB6}">
      <dsp:nvSpPr>
        <dsp:cNvPr id="0" name=""/>
        <dsp:cNvSpPr/>
      </dsp:nvSpPr>
      <dsp:spPr>
        <a:xfrm>
          <a:off x="1669805" y="0"/>
          <a:ext cx="2085919" cy="2085919"/>
        </a:xfrm>
        <a:prstGeom prst="ellipse">
          <a:avLst/>
        </a:prstGeom>
        <a:solidFill>
          <a:schemeClr val="accent5">
            <a:alpha val="50000"/>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795" tIns="35560" rIns="114795"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Franklin Gothic Medium Cond" panose="020B0606030402020204" pitchFamily="34" charset="0"/>
            </a:rPr>
            <a:t>1:10 </a:t>
          </a:r>
          <a:r>
            <a:rPr lang="en-US" sz="2800" kern="1200" smtClean="0">
              <a:latin typeface="Franklin Gothic Medium Cond" panose="020B0606030402020204" pitchFamily="34" charset="0"/>
            </a:rPr>
            <a:t>Confined Space</a:t>
          </a:r>
          <a:endParaRPr lang="en-US" sz="2800" kern="1200" dirty="0">
            <a:latin typeface="Franklin Gothic Medium Cond" panose="020B0606030402020204" pitchFamily="34" charset="0"/>
          </a:endParaRPr>
        </a:p>
      </dsp:txBody>
      <dsp:txXfrm>
        <a:off x="1975281" y="305476"/>
        <a:ext cx="1474967" cy="1474967"/>
      </dsp:txXfrm>
    </dsp:sp>
    <dsp:sp modelId="{1024B6F8-17D7-4FB9-AEE8-4BE6C6A948E6}">
      <dsp:nvSpPr>
        <dsp:cNvPr id="0" name=""/>
        <dsp:cNvSpPr/>
      </dsp:nvSpPr>
      <dsp:spPr>
        <a:xfrm>
          <a:off x="3338540" y="0"/>
          <a:ext cx="2085919" cy="2085919"/>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795" tIns="35560" rIns="114795"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Franklin Gothic Medium Cond" panose="020B0606030402020204" pitchFamily="34" charset="0"/>
            </a:rPr>
            <a:t>90 annual deaths</a:t>
          </a:r>
          <a:endParaRPr lang="en-US" sz="2800" kern="1200" dirty="0">
            <a:latin typeface="Franklin Gothic Medium Cond" panose="020B0606030402020204" pitchFamily="34" charset="0"/>
          </a:endParaRPr>
        </a:p>
      </dsp:txBody>
      <dsp:txXfrm>
        <a:off x="3644016" y="305476"/>
        <a:ext cx="1474967" cy="1474967"/>
      </dsp:txXfrm>
    </dsp:sp>
    <dsp:sp modelId="{DEB5258A-CA1E-47BA-9E52-53A827F45E8C}">
      <dsp:nvSpPr>
        <dsp:cNvPr id="0" name=""/>
        <dsp:cNvSpPr/>
      </dsp:nvSpPr>
      <dsp:spPr>
        <a:xfrm>
          <a:off x="5007275" y="0"/>
          <a:ext cx="2085919" cy="2085919"/>
        </a:xfrm>
        <a:prstGeom prst="ellipse">
          <a:avLst/>
        </a:prstGeom>
        <a:solidFill>
          <a:schemeClr val="accent5">
            <a:alpha val="50000"/>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795" tIns="35560" rIns="114795"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Franklin Gothic Medium Cond" panose="020B0606030402020204" pitchFamily="34" charset="0"/>
            </a:rPr>
            <a:t>5,000+ serious injury</a:t>
          </a:r>
          <a:endParaRPr lang="en-US" sz="2800" kern="1200" dirty="0">
            <a:latin typeface="Franklin Gothic Medium Cond" panose="020B0606030402020204" pitchFamily="34" charset="0"/>
          </a:endParaRPr>
        </a:p>
      </dsp:txBody>
      <dsp:txXfrm>
        <a:off x="5312751" y="305476"/>
        <a:ext cx="1474967" cy="1474967"/>
      </dsp:txXfrm>
    </dsp:sp>
    <dsp:sp modelId="{5D28998C-E9F2-4378-888A-3B6C1D8C4534}">
      <dsp:nvSpPr>
        <dsp:cNvPr id="0" name=""/>
        <dsp:cNvSpPr/>
      </dsp:nvSpPr>
      <dsp:spPr>
        <a:xfrm>
          <a:off x="6676011" y="0"/>
          <a:ext cx="2085919" cy="2085919"/>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795" tIns="35560" rIns="114795"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Franklin Gothic Medium Cond" panose="020B0606030402020204" pitchFamily="34" charset="0"/>
            </a:rPr>
            <a:t>≥ 60% victims – would be rescuers</a:t>
          </a:r>
          <a:endParaRPr lang="en-US" sz="2800" kern="1200" dirty="0">
            <a:latin typeface="Franklin Gothic Medium Cond" panose="020B0606030402020204" pitchFamily="34" charset="0"/>
          </a:endParaRPr>
        </a:p>
      </dsp:txBody>
      <dsp:txXfrm>
        <a:off x="6981487" y="305476"/>
        <a:ext cx="1474967" cy="14749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F15E4-0B63-4691-BAC1-A4E12E479A4A}">
      <dsp:nvSpPr>
        <dsp:cNvPr id="0" name=""/>
        <dsp:cNvSpPr/>
      </dsp:nvSpPr>
      <dsp:spPr>
        <a:xfrm>
          <a:off x="2571" y="406025"/>
          <a:ext cx="2507456" cy="100584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0">
            <a:lnSpc>
              <a:spcPct val="90000"/>
            </a:lnSpc>
            <a:spcBef>
              <a:spcPct val="0"/>
            </a:spcBef>
            <a:spcAft>
              <a:spcPct val="35000"/>
            </a:spcAft>
          </a:pPr>
          <a:r>
            <a:rPr lang="en-US" sz="3200" kern="1200" dirty="0" smtClean="0">
              <a:latin typeface="Franklin Gothic Medium Cond" panose="020B0606030402020204" pitchFamily="34" charset="0"/>
              <a:cs typeface="Arial" panose="020B0604020202020204" pitchFamily="34" charset="0"/>
            </a:rPr>
            <a:t>Ventilate</a:t>
          </a:r>
          <a:endParaRPr lang="en-US" sz="3200" kern="1200" dirty="0">
            <a:latin typeface="Franklin Gothic Medium Cond" panose="020B0606030402020204" pitchFamily="34" charset="0"/>
            <a:cs typeface="Arial" panose="020B0604020202020204" pitchFamily="34" charset="0"/>
          </a:endParaRPr>
        </a:p>
      </dsp:txBody>
      <dsp:txXfrm>
        <a:off x="32031" y="435485"/>
        <a:ext cx="2448536" cy="946921"/>
      </dsp:txXfrm>
    </dsp:sp>
    <dsp:sp modelId="{4C25951E-8271-4076-9E25-8CCF6A46783F}">
      <dsp:nvSpPr>
        <dsp:cNvPr id="0" name=""/>
        <dsp:cNvSpPr/>
      </dsp:nvSpPr>
      <dsp:spPr>
        <a:xfrm rot="5400000">
          <a:off x="1164814" y="1384337"/>
          <a:ext cx="182971" cy="274459"/>
        </a:xfrm>
        <a:prstGeom prst="rightArrow">
          <a:avLst>
            <a:gd name="adj1" fmla="val 667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A2C47C6-93CC-490D-A098-0E1D50D0AA15}">
      <dsp:nvSpPr>
        <dsp:cNvPr id="0" name=""/>
        <dsp:cNvSpPr/>
      </dsp:nvSpPr>
      <dsp:spPr>
        <a:xfrm>
          <a:off x="2571" y="1631268"/>
          <a:ext cx="2507456" cy="721345"/>
        </a:xfrm>
        <a:prstGeom prst="roundRect">
          <a:avLst>
            <a:gd name="adj" fmla="val 1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cs typeface="Arial" panose="020B0604020202020204" pitchFamily="34" charset="0"/>
            </a:rPr>
            <a:t>Reliable air flow</a:t>
          </a:r>
          <a:endParaRPr lang="en-US" sz="2800" kern="1200" dirty="0">
            <a:latin typeface="Franklin Gothic Medium Cond" panose="020B0606030402020204" pitchFamily="34" charset="0"/>
            <a:cs typeface="Arial" panose="020B0604020202020204" pitchFamily="34" charset="0"/>
          </a:endParaRPr>
        </a:p>
      </dsp:txBody>
      <dsp:txXfrm>
        <a:off x="23698" y="1652395"/>
        <a:ext cx="2465202" cy="679091"/>
      </dsp:txXfrm>
    </dsp:sp>
    <dsp:sp modelId="{49A42F34-5F77-4F1C-A42B-EE4805830F76}">
      <dsp:nvSpPr>
        <dsp:cNvPr id="0" name=""/>
        <dsp:cNvSpPr/>
      </dsp:nvSpPr>
      <dsp:spPr>
        <a:xfrm rot="5400000">
          <a:off x="1164814" y="2325085"/>
          <a:ext cx="182971" cy="274459"/>
        </a:xfrm>
        <a:prstGeom prst="rightArrow">
          <a:avLst>
            <a:gd name="adj1" fmla="val 66700"/>
            <a:gd name="adj2" fmla="val 50000"/>
          </a:avLst>
        </a:prstGeom>
        <a:gradFill rotWithShape="0">
          <a:gsLst>
            <a:gs pos="0">
              <a:schemeClr val="accent5">
                <a:hueOff val="-1241735"/>
                <a:satOff val="4976"/>
                <a:lumOff val="1078"/>
                <a:alphaOff val="0"/>
                <a:shade val="51000"/>
                <a:satMod val="130000"/>
              </a:schemeClr>
            </a:gs>
            <a:gs pos="80000">
              <a:schemeClr val="accent5">
                <a:hueOff val="-1241735"/>
                <a:satOff val="4976"/>
                <a:lumOff val="1078"/>
                <a:alphaOff val="0"/>
                <a:shade val="93000"/>
                <a:satMod val="130000"/>
              </a:schemeClr>
            </a:gs>
            <a:gs pos="100000">
              <a:schemeClr val="accent5">
                <a:hueOff val="-1241735"/>
                <a:satOff val="4976"/>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6834EF0-4E4B-4B55-86D8-9265EFF6D201}">
      <dsp:nvSpPr>
        <dsp:cNvPr id="0" name=""/>
        <dsp:cNvSpPr/>
      </dsp:nvSpPr>
      <dsp:spPr>
        <a:xfrm>
          <a:off x="2571" y="2572015"/>
          <a:ext cx="2507456" cy="626864"/>
        </a:xfrm>
        <a:prstGeom prst="roundRect">
          <a:avLst>
            <a:gd name="adj" fmla="val 10000"/>
          </a:avLst>
        </a:prstGeom>
        <a:solidFill>
          <a:schemeClr val="accent5">
            <a:tint val="40000"/>
            <a:alpha val="90000"/>
            <a:hueOff val="-1342560"/>
            <a:satOff val="6032"/>
            <a:lumOff val="415"/>
            <a:alphaOff val="0"/>
          </a:schemeClr>
        </a:solidFill>
        <a:ln w="9525" cap="flat" cmpd="sng" algn="ctr">
          <a:solidFill>
            <a:schemeClr val="accent5">
              <a:tint val="40000"/>
              <a:alpha val="90000"/>
              <a:hueOff val="-1342560"/>
              <a:satOff val="6032"/>
              <a:lumOff val="41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smtClean="0">
              <a:latin typeface="Franklin Gothic Medium Cond" panose="020B0606030402020204" pitchFamily="34" charset="0"/>
              <a:cs typeface="Arial" panose="020B0604020202020204" pitchFamily="34" charset="0"/>
            </a:rPr>
            <a:t>Forced </a:t>
          </a:r>
          <a:r>
            <a:rPr lang="en-US" sz="2800" kern="1200" dirty="0" smtClean="0">
              <a:latin typeface="Franklin Gothic Medium Cond" panose="020B0606030402020204" pitchFamily="34" charset="0"/>
              <a:cs typeface="Arial" panose="020B0604020202020204" pitchFamily="34" charset="0"/>
            </a:rPr>
            <a:t>air </a:t>
          </a:r>
          <a:endParaRPr lang="en-US" sz="2800" kern="1200" dirty="0">
            <a:latin typeface="Franklin Gothic Medium Cond" panose="020B0606030402020204" pitchFamily="34" charset="0"/>
            <a:cs typeface="Arial" panose="020B0604020202020204" pitchFamily="34" charset="0"/>
          </a:endParaRPr>
        </a:p>
      </dsp:txBody>
      <dsp:txXfrm>
        <a:off x="20931" y="2590375"/>
        <a:ext cx="2470736" cy="590144"/>
      </dsp:txXfrm>
    </dsp:sp>
    <dsp:sp modelId="{CE7A1F18-CA10-45B2-B335-F3BA4871A437}">
      <dsp:nvSpPr>
        <dsp:cNvPr id="0" name=""/>
        <dsp:cNvSpPr/>
      </dsp:nvSpPr>
      <dsp:spPr>
        <a:xfrm rot="5400000">
          <a:off x="1164860" y="3171421"/>
          <a:ext cx="182879" cy="274319"/>
        </a:xfrm>
        <a:prstGeom prst="rightArrow">
          <a:avLst>
            <a:gd name="adj1" fmla="val 66700"/>
            <a:gd name="adj2" fmla="val 50000"/>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F779E3C-F0B2-460E-8349-CE3FDABC69AD}">
      <dsp:nvSpPr>
        <dsp:cNvPr id="0" name=""/>
        <dsp:cNvSpPr/>
      </dsp:nvSpPr>
      <dsp:spPr>
        <a:xfrm>
          <a:off x="2571" y="3418282"/>
          <a:ext cx="2507456" cy="721345"/>
        </a:xfrm>
        <a:prstGeom prst="roundRect">
          <a:avLst>
            <a:gd name="adj" fmla="val 10000"/>
          </a:avLst>
        </a:prstGeom>
        <a:solidFill>
          <a:schemeClr val="accent5">
            <a:tint val="40000"/>
            <a:alpha val="90000"/>
            <a:hueOff val="-2685120"/>
            <a:satOff val="12063"/>
            <a:lumOff val="829"/>
            <a:alphaOff val="0"/>
          </a:schemeClr>
        </a:solidFill>
        <a:ln w="9525" cap="flat" cmpd="sng" algn="ctr">
          <a:solidFill>
            <a:schemeClr val="accent5">
              <a:tint val="40000"/>
              <a:alpha val="90000"/>
              <a:hueOff val="-2685120"/>
              <a:satOff val="12063"/>
              <a:lumOff val="82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cs typeface="Arial" panose="020B0604020202020204" pitchFamily="34" charset="0"/>
            </a:rPr>
            <a:t>Natural air flow</a:t>
          </a:r>
          <a:endParaRPr lang="en-US" sz="2800" kern="1200" dirty="0">
            <a:latin typeface="Franklin Gothic Medium Cond" panose="020B0606030402020204" pitchFamily="34" charset="0"/>
            <a:cs typeface="Arial" panose="020B0604020202020204" pitchFamily="34" charset="0"/>
          </a:endParaRPr>
        </a:p>
      </dsp:txBody>
      <dsp:txXfrm>
        <a:off x="23698" y="3439409"/>
        <a:ext cx="2465202" cy="679091"/>
      </dsp:txXfrm>
    </dsp:sp>
    <dsp:sp modelId="{1C3BB539-BF11-4474-AFD2-1380AA0B69B1}">
      <dsp:nvSpPr>
        <dsp:cNvPr id="0" name=""/>
        <dsp:cNvSpPr/>
      </dsp:nvSpPr>
      <dsp:spPr>
        <a:xfrm rot="5400000">
          <a:off x="1164814" y="4112099"/>
          <a:ext cx="182971" cy="274459"/>
        </a:xfrm>
        <a:prstGeom prst="rightArrow">
          <a:avLst>
            <a:gd name="adj1" fmla="val 66700"/>
            <a:gd name="adj2" fmla="val 50000"/>
          </a:avLst>
        </a:prstGeom>
        <a:gradFill rotWithShape="0">
          <a:gsLst>
            <a:gs pos="0">
              <a:schemeClr val="accent5">
                <a:hueOff val="-3725204"/>
                <a:satOff val="14929"/>
                <a:lumOff val="3235"/>
                <a:alphaOff val="0"/>
                <a:shade val="51000"/>
                <a:satMod val="130000"/>
              </a:schemeClr>
            </a:gs>
            <a:gs pos="80000">
              <a:schemeClr val="accent5">
                <a:hueOff val="-3725204"/>
                <a:satOff val="14929"/>
                <a:lumOff val="3235"/>
                <a:alphaOff val="0"/>
                <a:shade val="93000"/>
                <a:satMod val="130000"/>
              </a:schemeClr>
            </a:gs>
            <a:gs pos="100000">
              <a:schemeClr val="accent5">
                <a:hueOff val="-3725204"/>
                <a:satOff val="14929"/>
                <a:lumOff val="32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0C0556A-5038-4DE5-839D-AC4CA1B1472F}">
      <dsp:nvSpPr>
        <dsp:cNvPr id="0" name=""/>
        <dsp:cNvSpPr/>
      </dsp:nvSpPr>
      <dsp:spPr>
        <a:xfrm>
          <a:off x="2571" y="4359029"/>
          <a:ext cx="2507456" cy="721345"/>
        </a:xfrm>
        <a:prstGeom prst="roundRect">
          <a:avLst>
            <a:gd name="adj" fmla="val 10000"/>
          </a:avLst>
        </a:prstGeom>
        <a:solidFill>
          <a:schemeClr val="accent5">
            <a:tint val="40000"/>
            <a:alpha val="90000"/>
            <a:hueOff val="-4027680"/>
            <a:satOff val="18095"/>
            <a:lumOff val="1244"/>
            <a:alphaOff val="0"/>
          </a:schemeClr>
        </a:solidFill>
        <a:ln w="9525" cap="flat" cmpd="sng" algn="ctr">
          <a:solidFill>
            <a:schemeClr val="accent5">
              <a:tint val="40000"/>
              <a:alpha val="90000"/>
              <a:hueOff val="-4027680"/>
              <a:satOff val="18095"/>
              <a:lumOff val="124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cs typeface="Arial" panose="020B0604020202020204" pitchFamily="34" charset="0"/>
            </a:rPr>
            <a:t>Re-test after ventilation</a:t>
          </a:r>
          <a:endParaRPr lang="en-US" sz="2800" kern="1200" dirty="0">
            <a:latin typeface="Franklin Gothic Medium Cond" panose="020B0606030402020204" pitchFamily="34" charset="0"/>
            <a:cs typeface="Arial" panose="020B0604020202020204" pitchFamily="34" charset="0"/>
          </a:endParaRPr>
        </a:p>
      </dsp:txBody>
      <dsp:txXfrm>
        <a:off x="23698" y="4380156"/>
        <a:ext cx="2465202" cy="679091"/>
      </dsp:txXfrm>
    </dsp:sp>
    <dsp:sp modelId="{4B7CEB94-510B-4EBF-BFF6-711C261A766F}">
      <dsp:nvSpPr>
        <dsp:cNvPr id="0" name=""/>
        <dsp:cNvSpPr/>
      </dsp:nvSpPr>
      <dsp:spPr>
        <a:xfrm>
          <a:off x="2861071" y="406025"/>
          <a:ext cx="2507456" cy="1005841"/>
        </a:xfrm>
        <a:prstGeom prst="roundRect">
          <a:avLst>
            <a:gd name="adj" fmla="val 1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0">
            <a:lnSpc>
              <a:spcPct val="90000"/>
            </a:lnSpc>
            <a:spcBef>
              <a:spcPct val="0"/>
            </a:spcBef>
            <a:spcAft>
              <a:spcPct val="35000"/>
            </a:spcAft>
          </a:pPr>
          <a:r>
            <a:rPr lang="en-US" sz="3200" kern="1200" dirty="0" smtClean="0">
              <a:latin typeface="Franklin Gothic Medium Cond" panose="020B0606030402020204" pitchFamily="34" charset="0"/>
              <a:cs typeface="Arial" panose="020B0604020202020204" pitchFamily="34" charset="0"/>
            </a:rPr>
            <a:t>Isolate  </a:t>
          </a:r>
          <a:endParaRPr lang="en-US" sz="3200" kern="1200" dirty="0">
            <a:latin typeface="Franklin Gothic Medium Cond" panose="020B0606030402020204" pitchFamily="34" charset="0"/>
            <a:cs typeface="Arial" panose="020B0604020202020204" pitchFamily="34" charset="0"/>
          </a:endParaRPr>
        </a:p>
      </dsp:txBody>
      <dsp:txXfrm>
        <a:off x="2890531" y="435485"/>
        <a:ext cx="2448536" cy="946921"/>
      </dsp:txXfrm>
    </dsp:sp>
    <dsp:sp modelId="{7529CC9A-38E9-4F5F-BF04-73B67DCF91E9}">
      <dsp:nvSpPr>
        <dsp:cNvPr id="0" name=""/>
        <dsp:cNvSpPr/>
      </dsp:nvSpPr>
      <dsp:spPr>
        <a:xfrm rot="5400000">
          <a:off x="4023314" y="1384337"/>
          <a:ext cx="182971" cy="274459"/>
        </a:xfrm>
        <a:prstGeom prst="rightArrow">
          <a:avLst>
            <a:gd name="adj1" fmla="val 66700"/>
            <a:gd name="adj2" fmla="val 5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EB48DC7-6E46-4DFC-9B1B-C5E48E3241C7}">
      <dsp:nvSpPr>
        <dsp:cNvPr id="0" name=""/>
        <dsp:cNvSpPr/>
      </dsp:nvSpPr>
      <dsp:spPr>
        <a:xfrm>
          <a:off x="2861071" y="1631268"/>
          <a:ext cx="2507456" cy="721345"/>
        </a:xfrm>
        <a:prstGeom prst="roundRect">
          <a:avLst>
            <a:gd name="adj" fmla="val 10000"/>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cs typeface="Arial" panose="020B0604020202020204" pitchFamily="34" charset="0"/>
            </a:rPr>
            <a:t>Prevent toxins from entering</a:t>
          </a:r>
          <a:endParaRPr lang="en-US" sz="2800" kern="1200" dirty="0">
            <a:latin typeface="Franklin Gothic Medium Cond" panose="020B0606030402020204" pitchFamily="34" charset="0"/>
            <a:cs typeface="Arial" panose="020B0604020202020204" pitchFamily="34" charset="0"/>
          </a:endParaRPr>
        </a:p>
      </dsp:txBody>
      <dsp:txXfrm>
        <a:off x="2882198" y="1652395"/>
        <a:ext cx="2465202" cy="679091"/>
      </dsp:txXfrm>
    </dsp:sp>
    <dsp:sp modelId="{2E79BE91-AD18-439F-8E1B-FF2211931744}">
      <dsp:nvSpPr>
        <dsp:cNvPr id="0" name=""/>
        <dsp:cNvSpPr/>
      </dsp:nvSpPr>
      <dsp:spPr>
        <a:xfrm>
          <a:off x="5719572" y="406025"/>
          <a:ext cx="2507456" cy="1005841"/>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0">
            <a:lnSpc>
              <a:spcPct val="90000"/>
            </a:lnSpc>
            <a:spcBef>
              <a:spcPct val="0"/>
            </a:spcBef>
            <a:spcAft>
              <a:spcPct val="35000"/>
            </a:spcAft>
          </a:pPr>
          <a:r>
            <a:rPr lang="en-US" sz="3200" kern="1200" dirty="0" smtClean="0">
              <a:latin typeface="Franklin Gothic Medium Cond" panose="020B0606030402020204" pitchFamily="34" charset="0"/>
              <a:cs typeface="Arial" panose="020B0604020202020204" pitchFamily="34" charset="0"/>
            </a:rPr>
            <a:t>PPE</a:t>
          </a:r>
          <a:endParaRPr lang="en-US" sz="3200" kern="1200" dirty="0">
            <a:latin typeface="Franklin Gothic Medium Cond" panose="020B0606030402020204" pitchFamily="34" charset="0"/>
            <a:cs typeface="Arial" panose="020B0604020202020204" pitchFamily="34" charset="0"/>
          </a:endParaRPr>
        </a:p>
      </dsp:txBody>
      <dsp:txXfrm>
        <a:off x="5749032" y="435485"/>
        <a:ext cx="2448536" cy="946921"/>
      </dsp:txXfrm>
    </dsp:sp>
    <dsp:sp modelId="{B291422D-1899-4552-84CF-4056E3991B87}">
      <dsp:nvSpPr>
        <dsp:cNvPr id="0" name=""/>
        <dsp:cNvSpPr/>
      </dsp:nvSpPr>
      <dsp:spPr>
        <a:xfrm rot="5400000">
          <a:off x="6881814" y="1384337"/>
          <a:ext cx="182971" cy="274459"/>
        </a:xfrm>
        <a:prstGeom prst="rightArrow">
          <a:avLst>
            <a:gd name="adj1" fmla="val 66700"/>
            <a:gd name="adj2" fmla="val 50000"/>
          </a:avLst>
        </a:prstGeom>
        <a:gradFill rotWithShape="0">
          <a:gsLst>
            <a:gs pos="0">
              <a:schemeClr val="accent5">
                <a:hueOff val="-6208672"/>
                <a:satOff val="24882"/>
                <a:lumOff val="5392"/>
                <a:alphaOff val="0"/>
                <a:shade val="51000"/>
                <a:satMod val="130000"/>
              </a:schemeClr>
            </a:gs>
            <a:gs pos="80000">
              <a:schemeClr val="accent5">
                <a:hueOff val="-6208672"/>
                <a:satOff val="24882"/>
                <a:lumOff val="5392"/>
                <a:alphaOff val="0"/>
                <a:shade val="93000"/>
                <a:satMod val="130000"/>
              </a:schemeClr>
            </a:gs>
            <a:gs pos="100000">
              <a:schemeClr val="accent5">
                <a:hueOff val="-6208672"/>
                <a:satOff val="24882"/>
                <a:lumOff val="5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4A7BC9E-E1E8-473D-8174-270E03E941A5}">
      <dsp:nvSpPr>
        <dsp:cNvPr id="0" name=""/>
        <dsp:cNvSpPr/>
      </dsp:nvSpPr>
      <dsp:spPr>
        <a:xfrm>
          <a:off x="5719572" y="1631268"/>
          <a:ext cx="2507456" cy="721345"/>
        </a:xfrm>
        <a:prstGeom prst="roundRect">
          <a:avLst>
            <a:gd name="adj" fmla="val 10000"/>
          </a:avLst>
        </a:prstGeom>
        <a:solidFill>
          <a:schemeClr val="accent5">
            <a:tint val="40000"/>
            <a:alpha val="90000"/>
            <a:hueOff val="-6712801"/>
            <a:satOff val="30158"/>
            <a:lumOff val="2073"/>
            <a:alphaOff val="0"/>
          </a:schemeClr>
        </a:solidFill>
        <a:ln w="9525" cap="flat" cmpd="sng" algn="ctr">
          <a:solidFill>
            <a:schemeClr val="accent5">
              <a:tint val="40000"/>
              <a:alpha val="90000"/>
              <a:hueOff val="-6712801"/>
              <a:satOff val="30158"/>
              <a:lumOff val="20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cs typeface="Arial" panose="020B0604020202020204" pitchFamily="34" charset="0"/>
            </a:rPr>
            <a:t>Respiratory aid</a:t>
          </a:r>
          <a:endParaRPr lang="en-US" sz="2800" kern="1200" dirty="0">
            <a:latin typeface="Franklin Gothic Medium Cond" panose="020B0606030402020204" pitchFamily="34" charset="0"/>
            <a:cs typeface="Arial" panose="020B0604020202020204" pitchFamily="34" charset="0"/>
          </a:endParaRPr>
        </a:p>
      </dsp:txBody>
      <dsp:txXfrm>
        <a:off x="5740699" y="1652395"/>
        <a:ext cx="2465202" cy="679091"/>
      </dsp:txXfrm>
    </dsp:sp>
    <dsp:sp modelId="{4E78A67A-BD45-43DA-9333-06E193739E7F}">
      <dsp:nvSpPr>
        <dsp:cNvPr id="0" name=""/>
        <dsp:cNvSpPr/>
      </dsp:nvSpPr>
      <dsp:spPr>
        <a:xfrm rot="5400000">
          <a:off x="6881814" y="2325085"/>
          <a:ext cx="182971" cy="274459"/>
        </a:xfrm>
        <a:prstGeom prst="rightArrow">
          <a:avLst>
            <a:gd name="adj1" fmla="val 66700"/>
            <a:gd name="adj2" fmla="val 50000"/>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5F4D230-7576-4BD3-BFC1-1BAA9D18D09C}">
      <dsp:nvSpPr>
        <dsp:cNvPr id="0" name=""/>
        <dsp:cNvSpPr/>
      </dsp:nvSpPr>
      <dsp:spPr>
        <a:xfrm>
          <a:off x="5719572" y="2572015"/>
          <a:ext cx="2507456" cy="721345"/>
        </a:xfrm>
        <a:prstGeom prst="roundRect">
          <a:avLst>
            <a:gd name="adj" fmla="val 10000"/>
          </a:avLst>
        </a:prstGeom>
        <a:solidFill>
          <a:schemeClr val="accent5">
            <a:tint val="40000"/>
            <a:alpha val="90000"/>
            <a:hueOff val="-8055361"/>
            <a:satOff val="36190"/>
            <a:lumOff val="2488"/>
            <a:alphaOff val="0"/>
          </a:schemeClr>
        </a:solidFill>
        <a:ln w="9525" cap="flat" cmpd="sng" algn="ctr">
          <a:solidFill>
            <a:schemeClr val="accent5">
              <a:tint val="40000"/>
              <a:alpha val="90000"/>
              <a:hueOff val="-8055361"/>
              <a:satOff val="36190"/>
              <a:lumOff val="248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cs typeface="Arial" panose="020B0604020202020204" pitchFamily="34" charset="0"/>
            </a:rPr>
            <a:t>Trained to use</a:t>
          </a:r>
          <a:endParaRPr lang="en-US" sz="2800" kern="1200" dirty="0">
            <a:latin typeface="Franklin Gothic Medium Cond" panose="020B0606030402020204" pitchFamily="34" charset="0"/>
            <a:cs typeface="Arial" panose="020B0604020202020204" pitchFamily="34" charset="0"/>
          </a:endParaRPr>
        </a:p>
      </dsp:txBody>
      <dsp:txXfrm>
        <a:off x="5740699" y="2593142"/>
        <a:ext cx="2465202" cy="679091"/>
      </dsp:txXfrm>
    </dsp:sp>
    <dsp:sp modelId="{8BDD48B8-9B97-4AAC-8FE1-C99027C31151}">
      <dsp:nvSpPr>
        <dsp:cNvPr id="0" name=""/>
        <dsp:cNvSpPr/>
      </dsp:nvSpPr>
      <dsp:spPr>
        <a:xfrm rot="5400000">
          <a:off x="6881860" y="3265902"/>
          <a:ext cx="182879" cy="274319"/>
        </a:xfrm>
        <a:prstGeom prst="rightArrow">
          <a:avLst>
            <a:gd name="adj1" fmla="val 66700"/>
            <a:gd name="adj2" fmla="val 50000"/>
          </a:avLst>
        </a:prstGeom>
        <a:gradFill rotWithShape="0">
          <a:gsLst>
            <a:gs pos="0">
              <a:schemeClr val="accent5">
                <a:hueOff val="-8692142"/>
                <a:satOff val="34835"/>
                <a:lumOff val="7549"/>
                <a:alphaOff val="0"/>
                <a:shade val="51000"/>
                <a:satMod val="130000"/>
              </a:schemeClr>
            </a:gs>
            <a:gs pos="80000">
              <a:schemeClr val="accent5">
                <a:hueOff val="-8692142"/>
                <a:satOff val="34835"/>
                <a:lumOff val="7549"/>
                <a:alphaOff val="0"/>
                <a:shade val="93000"/>
                <a:satMod val="130000"/>
              </a:schemeClr>
            </a:gs>
            <a:gs pos="100000">
              <a:schemeClr val="accent5">
                <a:hueOff val="-8692142"/>
                <a:satOff val="34835"/>
                <a:lumOff val="7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FF87049-3880-4E69-941E-F9CE340F1EA0}">
      <dsp:nvSpPr>
        <dsp:cNvPr id="0" name=""/>
        <dsp:cNvSpPr/>
      </dsp:nvSpPr>
      <dsp:spPr>
        <a:xfrm>
          <a:off x="5719572" y="3512763"/>
          <a:ext cx="2507456" cy="626864"/>
        </a:xfrm>
        <a:prstGeom prst="roundRect">
          <a:avLst>
            <a:gd name="adj" fmla="val 10000"/>
          </a:avLst>
        </a:prstGeom>
        <a:solidFill>
          <a:schemeClr val="accent5">
            <a:tint val="40000"/>
            <a:alpha val="90000"/>
            <a:hueOff val="-9397921"/>
            <a:satOff val="42221"/>
            <a:lumOff val="2902"/>
            <a:alphaOff val="0"/>
          </a:schemeClr>
        </a:solidFill>
        <a:ln w="9525" cap="flat" cmpd="sng" algn="ctr">
          <a:solidFill>
            <a:schemeClr val="accent5">
              <a:tint val="40000"/>
              <a:alpha val="90000"/>
              <a:hueOff val="-9397921"/>
              <a:satOff val="42221"/>
              <a:lumOff val="2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cs typeface="Arial" panose="020B0604020202020204" pitchFamily="34" charset="0"/>
            </a:rPr>
            <a:t>Fit test</a:t>
          </a:r>
          <a:endParaRPr lang="en-US" sz="2800" kern="1200" dirty="0">
            <a:latin typeface="Franklin Gothic Medium Cond" panose="020B0606030402020204" pitchFamily="34" charset="0"/>
            <a:cs typeface="Arial" panose="020B0604020202020204" pitchFamily="34" charset="0"/>
          </a:endParaRPr>
        </a:p>
      </dsp:txBody>
      <dsp:txXfrm>
        <a:off x="5737932" y="3531123"/>
        <a:ext cx="2470736" cy="590144"/>
      </dsp:txXfrm>
    </dsp:sp>
    <dsp:sp modelId="{E970A4A5-118B-4689-A9E8-A30BEE484CB5}">
      <dsp:nvSpPr>
        <dsp:cNvPr id="0" name=""/>
        <dsp:cNvSpPr/>
      </dsp:nvSpPr>
      <dsp:spPr>
        <a:xfrm rot="5400000">
          <a:off x="6881860" y="4112168"/>
          <a:ext cx="182879" cy="274319"/>
        </a:xfrm>
        <a:prstGeom prst="rightArrow">
          <a:avLst>
            <a:gd name="adj1" fmla="val 66700"/>
            <a:gd name="adj2" fmla="val 5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027093C-C943-4285-B2BB-E0BFC54C82D4}">
      <dsp:nvSpPr>
        <dsp:cNvPr id="0" name=""/>
        <dsp:cNvSpPr/>
      </dsp:nvSpPr>
      <dsp:spPr>
        <a:xfrm>
          <a:off x="5719572" y="4359029"/>
          <a:ext cx="2507456" cy="626864"/>
        </a:xfrm>
        <a:prstGeom prst="roundRect">
          <a:avLst>
            <a:gd name="adj" fmla="val 10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cs typeface="Arial" panose="020B0604020202020204" pitchFamily="34" charset="0"/>
            </a:rPr>
            <a:t>Medical clearance</a:t>
          </a:r>
          <a:endParaRPr lang="en-US" sz="2800" kern="1200" dirty="0">
            <a:latin typeface="Franklin Gothic Medium Cond" panose="020B0606030402020204" pitchFamily="34" charset="0"/>
            <a:cs typeface="Arial" panose="020B0604020202020204" pitchFamily="34" charset="0"/>
          </a:endParaRPr>
        </a:p>
      </dsp:txBody>
      <dsp:txXfrm>
        <a:off x="5737932" y="4377389"/>
        <a:ext cx="2470736" cy="5901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EE07A-1EFB-4741-A069-B8632BEA1668}">
      <dsp:nvSpPr>
        <dsp:cNvPr id="0" name=""/>
        <dsp:cNvSpPr/>
      </dsp:nvSpPr>
      <dsp:spPr>
        <a:xfrm>
          <a:off x="306420" y="2517"/>
          <a:ext cx="2285095" cy="112915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bliqueBottomLef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rPr>
            <a:t>ID &amp; Evaluate Confined  Spaces</a:t>
          </a:r>
          <a:endParaRPr lang="en-US" sz="2800" kern="1200" dirty="0">
            <a:latin typeface="Franklin Gothic Medium Cond" panose="020B0606030402020204" pitchFamily="34" charset="0"/>
          </a:endParaRPr>
        </a:p>
      </dsp:txBody>
      <dsp:txXfrm>
        <a:off x="339492" y="35589"/>
        <a:ext cx="2218951" cy="1063013"/>
      </dsp:txXfrm>
    </dsp:sp>
    <dsp:sp modelId="{3AAA3C0E-235B-40EB-9C60-6BD274459608}">
      <dsp:nvSpPr>
        <dsp:cNvPr id="0" name=""/>
        <dsp:cNvSpPr/>
      </dsp:nvSpPr>
      <dsp:spPr>
        <a:xfrm>
          <a:off x="2757125" y="333736"/>
          <a:ext cx="398969" cy="466718"/>
        </a:xfrm>
        <a:prstGeom prst="rightArrow">
          <a:avLst>
            <a:gd name="adj1" fmla="val 60000"/>
            <a:gd name="adj2" fmla="val 50000"/>
          </a:avLst>
        </a:prstGeom>
        <a:solidFill>
          <a:schemeClr val="accent2">
            <a:hueOff val="0"/>
            <a:satOff val="0"/>
            <a:lumOff val="0"/>
            <a:alphaOff val="0"/>
          </a:schemeClr>
        </a:solidFill>
        <a:ln>
          <a:noFill/>
        </a:ln>
        <a:effectLst/>
        <a:scene3d>
          <a:camera prst="obliqueBottomLeft"/>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757125" y="427080"/>
        <a:ext cx="279278" cy="280030"/>
      </dsp:txXfrm>
    </dsp:sp>
    <dsp:sp modelId="{7B3F8F24-DC3B-43F4-B08F-D9651246894A}">
      <dsp:nvSpPr>
        <dsp:cNvPr id="0" name=""/>
        <dsp:cNvSpPr/>
      </dsp:nvSpPr>
      <dsp:spPr>
        <a:xfrm>
          <a:off x="3344287" y="2517"/>
          <a:ext cx="2285095" cy="1129157"/>
        </a:xfrm>
        <a:prstGeom prst="roundRect">
          <a:avLst>
            <a:gd name="adj" fmla="val 10000"/>
          </a:avLst>
        </a:prstGeom>
        <a:solidFill>
          <a:schemeClr val="accent2">
            <a:hueOff val="780253"/>
            <a:satOff val="-973"/>
            <a:lumOff val="229"/>
            <a:alphaOff val="0"/>
          </a:schemeClr>
        </a:solidFill>
        <a:ln>
          <a:noFill/>
        </a:ln>
        <a:effectLst>
          <a:outerShdw blurRad="40000" dist="23000" dir="5400000" rotWithShape="0">
            <a:srgbClr val="000000">
              <a:alpha val="35000"/>
            </a:srgbClr>
          </a:outerShdw>
        </a:effectLst>
        <a:scene3d>
          <a:camera prst="obliqueBottomLef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rPr>
            <a:t>Develop Written Policies</a:t>
          </a:r>
          <a:endParaRPr lang="en-US" sz="2800" kern="1200" dirty="0">
            <a:latin typeface="Franklin Gothic Medium Cond" panose="020B0606030402020204" pitchFamily="34" charset="0"/>
          </a:endParaRPr>
        </a:p>
      </dsp:txBody>
      <dsp:txXfrm>
        <a:off x="3377359" y="35589"/>
        <a:ext cx="2218951" cy="1063013"/>
      </dsp:txXfrm>
    </dsp:sp>
    <dsp:sp modelId="{CF69524C-CC65-4449-9F7E-FE5F8EBA219E}">
      <dsp:nvSpPr>
        <dsp:cNvPr id="0" name=""/>
        <dsp:cNvSpPr/>
      </dsp:nvSpPr>
      <dsp:spPr>
        <a:xfrm>
          <a:off x="5794992" y="333736"/>
          <a:ext cx="398969" cy="466718"/>
        </a:xfrm>
        <a:prstGeom prst="rightArrow">
          <a:avLst>
            <a:gd name="adj1" fmla="val 60000"/>
            <a:gd name="adj2" fmla="val 50000"/>
          </a:avLst>
        </a:prstGeom>
        <a:solidFill>
          <a:schemeClr val="accent2">
            <a:hueOff val="936304"/>
            <a:satOff val="-1168"/>
            <a:lumOff val="275"/>
            <a:alphaOff val="0"/>
          </a:schemeClr>
        </a:solidFill>
        <a:ln>
          <a:noFill/>
        </a:ln>
        <a:effectLst/>
        <a:scene3d>
          <a:camera prst="obliqueBottomLeft"/>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794992" y="427080"/>
        <a:ext cx="279278" cy="280030"/>
      </dsp:txXfrm>
    </dsp:sp>
    <dsp:sp modelId="{EDB625B3-B22D-43E9-B94D-5078071ACF28}">
      <dsp:nvSpPr>
        <dsp:cNvPr id="0" name=""/>
        <dsp:cNvSpPr/>
      </dsp:nvSpPr>
      <dsp:spPr>
        <a:xfrm>
          <a:off x="6382154" y="2517"/>
          <a:ext cx="2285095" cy="1129157"/>
        </a:xfrm>
        <a:prstGeom prst="roundRect">
          <a:avLst>
            <a:gd name="adj" fmla="val 10000"/>
          </a:avLst>
        </a:prstGeom>
        <a:solidFill>
          <a:schemeClr val="accent2">
            <a:hueOff val="1560506"/>
            <a:satOff val="-1946"/>
            <a:lumOff val="458"/>
            <a:alphaOff val="0"/>
          </a:schemeClr>
        </a:solidFill>
        <a:ln>
          <a:noFill/>
        </a:ln>
        <a:effectLst>
          <a:outerShdw blurRad="40000" dist="23000" dir="5400000" rotWithShape="0">
            <a:srgbClr val="000000">
              <a:alpha val="35000"/>
            </a:srgbClr>
          </a:outerShdw>
        </a:effectLst>
        <a:scene3d>
          <a:camera prst="obliqueBottomLef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rPr>
            <a:t>Prevent Non-authorized Entry</a:t>
          </a:r>
          <a:endParaRPr lang="en-US" sz="2800" kern="1200" dirty="0">
            <a:latin typeface="Franklin Gothic Medium Cond" panose="020B0606030402020204" pitchFamily="34" charset="0"/>
          </a:endParaRPr>
        </a:p>
      </dsp:txBody>
      <dsp:txXfrm>
        <a:off x="6415226" y="35589"/>
        <a:ext cx="2218951" cy="1063013"/>
      </dsp:txXfrm>
    </dsp:sp>
    <dsp:sp modelId="{F536A95A-E3AB-4D51-A2FF-04B9575C0934}">
      <dsp:nvSpPr>
        <dsp:cNvPr id="0" name=""/>
        <dsp:cNvSpPr/>
      </dsp:nvSpPr>
      <dsp:spPr>
        <a:xfrm rot="5400000">
          <a:off x="7325217" y="1263410"/>
          <a:ext cx="398969" cy="466718"/>
        </a:xfrm>
        <a:prstGeom prst="rightArrow">
          <a:avLst>
            <a:gd name="adj1" fmla="val 60000"/>
            <a:gd name="adj2" fmla="val 50000"/>
          </a:avLst>
        </a:prstGeom>
        <a:solidFill>
          <a:schemeClr val="accent2">
            <a:hueOff val="1872608"/>
            <a:satOff val="-2336"/>
            <a:lumOff val="549"/>
            <a:alphaOff val="0"/>
          </a:schemeClr>
        </a:solidFill>
        <a:ln>
          <a:noFill/>
        </a:ln>
        <a:effectLst/>
        <a:scene3d>
          <a:camera prst="obliqueBottomLeft"/>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5400000">
        <a:off x="7384687" y="1297285"/>
        <a:ext cx="280030" cy="279278"/>
      </dsp:txXfrm>
    </dsp:sp>
    <dsp:sp modelId="{EE35D20F-14D1-4BEF-9A23-483C2535178D}">
      <dsp:nvSpPr>
        <dsp:cNvPr id="0" name=""/>
        <dsp:cNvSpPr/>
      </dsp:nvSpPr>
      <dsp:spPr>
        <a:xfrm>
          <a:off x="6382154" y="1884446"/>
          <a:ext cx="2285095" cy="1129157"/>
        </a:xfrm>
        <a:prstGeom prst="roundRect">
          <a:avLst>
            <a:gd name="adj" fmla="val 10000"/>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bliqueBottomLef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rPr>
            <a:t>Train Employees</a:t>
          </a:r>
          <a:endParaRPr lang="en-US" sz="2800" kern="1200" dirty="0">
            <a:latin typeface="Franklin Gothic Medium Cond" panose="020B0606030402020204" pitchFamily="34" charset="0"/>
          </a:endParaRPr>
        </a:p>
      </dsp:txBody>
      <dsp:txXfrm>
        <a:off x="6415226" y="1917518"/>
        <a:ext cx="2218951" cy="1063013"/>
      </dsp:txXfrm>
    </dsp:sp>
    <dsp:sp modelId="{921DD560-6B4E-4CA7-B5BC-603E5E8D9674}">
      <dsp:nvSpPr>
        <dsp:cNvPr id="0" name=""/>
        <dsp:cNvSpPr/>
      </dsp:nvSpPr>
      <dsp:spPr>
        <a:xfrm rot="10800000">
          <a:off x="5817575" y="2215666"/>
          <a:ext cx="398969" cy="466718"/>
        </a:xfrm>
        <a:prstGeom prst="rightArrow">
          <a:avLst>
            <a:gd name="adj1" fmla="val 60000"/>
            <a:gd name="adj2" fmla="val 50000"/>
          </a:avLst>
        </a:prstGeom>
        <a:solidFill>
          <a:schemeClr val="accent2">
            <a:hueOff val="2808911"/>
            <a:satOff val="-3503"/>
            <a:lumOff val="824"/>
            <a:alphaOff val="0"/>
          </a:schemeClr>
        </a:solidFill>
        <a:ln>
          <a:noFill/>
        </a:ln>
        <a:effectLst/>
        <a:scene3d>
          <a:camera prst="obliqueBottomLeft"/>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5937266" y="2309010"/>
        <a:ext cx="279278" cy="280030"/>
      </dsp:txXfrm>
    </dsp:sp>
    <dsp:sp modelId="{6F4DA05C-132C-4CBF-816F-E11BDEECE30F}">
      <dsp:nvSpPr>
        <dsp:cNvPr id="0" name=""/>
        <dsp:cNvSpPr/>
      </dsp:nvSpPr>
      <dsp:spPr>
        <a:xfrm>
          <a:off x="3344287" y="1884446"/>
          <a:ext cx="2285095" cy="1129157"/>
        </a:xfrm>
        <a:prstGeom prst="roundRect">
          <a:avLst>
            <a:gd name="adj" fmla="val 10000"/>
          </a:avLst>
        </a:prstGeom>
        <a:solidFill>
          <a:schemeClr val="accent2">
            <a:hueOff val="3121013"/>
            <a:satOff val="-3893"/>
            <a:lumOff val="915"/>
            <a:alphaOff val="0"/>
          </a:schemeClr>
        </a:solidFill>
        <a:ln>
          <a:noFill/>
        </a:ln>
        <a:effectLst>
          <a:outerShdw blurRad="40000" dist="23000" dir="5400000" rotWithShape="0">
            <a:srgbClr val="000000">
              <a:alpha val="35000"/>
            </a:srgbClr>
          </a:outerShdw>
        </a:effectLst>
        <a:scene3d>
          <a:camera prst="obliqueBottomLef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rPr>
            <a:t>Inform Contractors</a:t>
          </a:r>
          <a:endParaRPr lang="en-US" sz="2800" kern="1200" dirty="0">
            <a:latin typeface="Franklin Gothic Medium Cond" panose="020B0606030402020204" pitchFamily="34" charset="0"/>
          </a:endParaRPr>
        </a:p>
      </dsp:txBody>
      <dsp:txXfrm>
        <a:off x="3377359" y="1917518"/>
        <a:ext cx="2218951" cy="1063013"/>
      </dsp:txXfrm>
    </dsp:sp>
    <dsp:sp modelId="{67CC3E6E-ED62-46C4-9428-B16C39487ADB}">
      <dsp:nvSpPr>
        <dsp:cNvPr id="0" name=""/>
        <dsp:cNvSpPr/>
      </dsp:nvSpPr>
      <dsp:spPr>
        <a:xfrm rot="10800000">
          <a:off x="2779708" y="2215666"/>
          <a:ext cx="398969" cy="466718"/>
        </a:xfrm>
        <a:prstGeom prst="rightArrow">
          <a:avLst>
            <a:gd name="adj1" fmla="val 60000"/>
            <a:gd name="adj2" fmla="val 50000"/>
          </a:avLst>
        </a:prstGeom>
        <a:solidFill>
          <a:schemeClr val="accent2">
            <a:hueOff val="3745215"/>
            <a:satOff val="-4671"/>
            <a:lumOff val="1098"/>
            <a:alphaOff val="0"/>
          </a:schemeClr>
        </a:solidFill>
        <a:ln>
          <a:noFill/>
        </a:ln>
        <a:effectLst/>
        <a:scene3d>
          <a:camera prst="obliqueBottomLeft"/>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899399" y="2309010"/>
        <a:ext cx="279278" cy="280030"/>
      </dsp:txXfrm>
    </dsp:sp>
    <dsp:sp modelId="{1C9F20DB-A420-45EE-9012-A91FBDEC5F05}">
      <dsp:nvSpPr>
        <dsp:cNvPr id="0" name=""/>
        <dsp:cNvSpPr/>
      </dsp:nvSpPr>
      <dsp:spPr>
        <a:xfrm>
          <a:off x="306420" y="1884446"/>
          <a:ext cx="2285095" cy="1129157"/>
        </a:xfrm>
        <a:prstGeom prst="roundRect">
          <a:avLst>
            <a:gd name="adj" fmla="val 10000"/>
          </a:avLst>
        </a:prstGeom>
        <a:solidFill>
          <a:schemeClr val="accent2">
            <a:hueOff val="3901266"/>
            <a:satOff val="-4866"/>
            <a:lumOff val="1144"/>
            <a:alphaOff val="0"/>
          </a:schemeClr>
        </a:solidFill>
        <a:ln>
          <a:noFill/>
        </a:ln>
        <a:effectLst>
          <a:outerShdw blurRad="40000" dist="23000" dir="5400000" rotWithShape="0">
            <a:srgbClr val="000000">
              <a:alpha val="35000"/>
            </a:srgbClr>
          </a:outerShdw>
        </a:effectLst>
        <a:scene3d>
          <a:camera prst="obliqueBottomLef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rPr>
            <a:t>Choose Rescue Provider</a:t>
          </a:r>
          <a:endParaRPr lang="en-US" sz="2800" kern="1200" dirty="0">
            <a:latin typeface="Franklin Gothic Medium Cond" panose="020B0606030402020204" pitchFamily="34" charset="0"/>
          </a:endParaRPr>
        </a:p>
      </dsp:txBody>
      <dsp:txXfrm>
        <a:off x="339492" y="1917518"/>
        <a:ext cx="2218951" cy="1063013"/>
      </dsp:txXfrm>
    </dsp:sp>
    <dsp:sp modelId="{7C1F94CF-50D8-426C-87D6-0C57005ABF2D}">
      <dsp:nvSpPr>
        <dsp:cNvPr id="0" name=""/>
        <dsp:cNvSpPr/>
      </dsp:nvSpPr>
      <dsp:spPr>
        <a:xfrm rot="5400000">
          <a:off x="1249483" y="3145339"/>
          <a:ext cx="398969" cy="466718"/>
        </a:xfrm>
        <a:prstGeom prst="rightArrow">
          <a:avLst>
            <a:gd name="adj1" fmla="val 60000"/>
            <a:gd name="adj2" fmla="val 50000"/>
          </a:avLst>
        </a:prstGeom>
        <a:solidFill>
          <a:schemeClr val="accent2">
            <a:hueOff val="4681519"/>
            <a:satOff val="-5839"/>
            <a:lumOff val="1373"/>
            <a:alphaOff val="0"/>
          </a:schemeClr>
        </a:solidFill>
        <a:ln>
          <a:noFill/>
        </a:ln>
        <a:effectLst/>
        <a:scene3d>
          <a:camera prst="obliqueBottomLeft"/>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5400000">
        <a:off x="1308953" y="3179214"/>
        <a:ext cx="280030" cy="279278"/>
      </dsp:txXfrm>
    </dsp:sp>
    <dsp:sp modelId="{6EDB531E-AC8F-401D-A8FE-3D8B4166DEA6}">
      <dsp:nvSpPr>
        <dsp:cNvPr id="0" name=""/>
        <dsp:cNvSpPr/>
      </dsp:nvSpPr>
      <dsp:spPr>
        <a:xfrm>
          <a:off x="306420" y="3766376"/>
          <a:ext cx="2285095" cy="1129157"/>
        </a:xfrm>
        <a:prstGeom prst="roundRect">
          <a:avLst>
            <a:gd name="adj" fmla="val 1000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bliqueBottomLef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rtl="0">
            <a:lnSpc>
              <a:spcPct val="90000"/>
            </a:lnSpc>
            <a:spcBef>
              <a:spcPct val="0"/>
            </a:spcBef>
            <a:spcAft>
              <a:spcPct val="35000"/>
            </a:spcAft>
          </a:pPr>
          <a:r>
            <a:rPr lang="en-US" sz="2800" kern="1200" dirty="0" smtClean="0">
              <a:latin typeface="Franklin Gothic Medium Cond" panose="020B0606030402020204" pitchFamily="34" charset="0"/>
            </a:rPr>
            <a:t>Revaluate spaces</a:t>
          </a:r>
          <a:endParaRPr lang="en-US" sz="2800" kern="1200" dirty="0">
            <a:latin typeface="Franklin Gothic Medium Cond" panose="020B0606030402020204" pitchFamily="34" charset="0"/>
          </a:endParaRPr>
        </a:p>
      </dsp:txBody>
      <dsp:txXfrm>
        <a:off x="339492" y="3799448"/>
        <a:ext cx="2218951" cy="10630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46835-1091-478C-B3B3-F59C370A0844}">
      <dsp:nvSpPr>
        <dsp:cNvPr id="0" name=""/>
        <dsp:cNvSpPr/>
      </dsp:nvSpPr>
      <dsp:spPr>
        <a:xfrm>
          <a:off x="762009" y="2247896"/>
          <a:ext cx="346053" cy="1978201"/>
        </a:xfrm>
        <a:custGeom>
          <a:avLst/>
          <a:gdLst/>
          <a:ahLst/>
          <a:cxnLst/>
          <a:rect l="0" t="0" r="0" b="0"/>
          <a:pathLst>
            <a:path>
              <a:moveTo>
                <a:pt x="0" y="0"/>
              </a:moveTo>
              <a:lnTo>
                <a:pt x="173026" y="0"/>
              </a:lnTo>
              <a:lnTo>
                <a:pt x="173026" y="1978201"/>
              </a:lnTo>
              <a:lnTo>
                <a:pt x="346053" y="1978201"/>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884830" y="3186791"/>
        <a:ext cx="100412" cy="100412"/>
      </dsp:txXfrm>
    </dsp:sp>
    <dsp:sp modelId="{F1B76E3F-822D-49D1-B0B9-86505D10A018}">
      <dsp:nvSpPr>
        <dsp:cNvPr id="0" name=""/>
        <dsp:cNvSpPr/>
      </dsp:nvSpPr>
      <dsp:spPr>
        <a:xfrm>
          <a:off x="762009" y="2247896"/>
          <a:ext cx="346053" cy="1318801"/>
        </a:xfrm>
        <a:custGeom>
          <a:avLst/>
          <a:gdLst/>
          <a:ahLst/>
          <a:cxnLst/>
          <a:rect l="0" t="0" r="0" b="0"/>
          <a:pathLst>
            <a:path>
              <a:moveTo>
                <a:pt x="0" y="0"/>
              </a:moveTo>
              <a:lnTo>
                <a:pt x="173026" y="0"/>
              </a:lnTo>
              <a:lnTo>
                <a:pt x="173026" y="1318801"/>
              </a:lnTo>
              <a:lnTo>
                <a:pt x="346053" y="1318801"/>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00950" y="2873210"/>
        <a:ext cx="68172" cy="68172"/>
      </dsp:txXfrm>
    </dsp:sp>
    <dsp:sp modelId="{4000FF4C-4716-46D6-9B58-B2B158140EA4}">
      <dsp:nvSpPr>
        <dsp:cNvPr id="0" name=""/>
        <dsp:cNvSpPr/>
      </dsp:nvSpPr>
      <dsp:spPr>
        <a:xfrm>
          <a:off x="762009" y="2247896"/>
          <a:ext cx="346053" cy="659400"/>
        </a:xfrm>
        <a:custGeom>
          <a:avLst/>
          <a:gdLst/>
          <a:ahLst/>
          <a:cxnLst/>
          <a:rect l="0" t="0" r="0" b="0"/>
          <a:pathLst>
            <a:path>
              <a:moveTo>
                <a:pt x="0" y="0"/>
              </a:moveTo>
              <a:lnTo>
                <a:pt x="173026" y="0"/>
              </a:lnTo>
              <a:lnTo>
                <a:pt x="173026" y="659400"/>
              </a:lnTo>
              <a:lnTo>
                <a:pt x="346053" y="659400"/>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16419" y="2558979"/>
        <a:ext cx="37234" cy="37234"/>
      </dsp:txXfrm>
    </dsp:sp>
    <dsp:sp modelId="{99FC298A-6266-477D-AF7E-3B6165B8CCE4}">
      <dsp:nvSpPr>
        <dsp:cNvPr id="0" name=""/>
        <dsp:cNvSpPr/>
      </dsp:nvSpPr>
      <dsp:spPr>
        <a:xfrm>
          <a:off x="762009" y="2202176"/>
          <a:ext cx="346053" cy="91440"/>
        </a:xfrm>
        <a:custGeom>
          <a:avLst/>
          <a:gdLst/>
          <a:ahLst/>
          <a:cxnLst/>
          <a:rect l="0" t="0" r="0" b="0"/>
          <a:pathLst>
            <a:path>
              <a:moveTo>
                <a:pt x="0" y="45720"/>
              </a:moveTo>
              <a:lnTo>
                <a:pt x="346053" y="45720"/>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26384" y="2239245"/>
        <a:ext cx="17302" cy="17302"/>
      </dsp:txXfrm>
    </dsp:sp>
    <dsp:sp modelId="{AD6075E3-8CAB-4AAC-93B7-FC98AF34B57D}">
      <dsp:nvSpPr>
        <dsp:cNvPr id="0" name=""/>
        <dsp:cNvSpPr/>
      </dsp:nvSpPr>
      <dsp:spPr>
        <a:xfrm>
          <a:off x="762009" y="1588495"/>
          <a:ext cx="346053" cy="659400"/>
        </a:xfrm>
        <a:custGeom>
          <a:avLst/>
          <a:gdLst/>
          <a:ahLst/>
          <a:cxnLst/>
          <a:rect l="0" t="0" r="0" b="0"/>
          <a:pathLst>
            <a:path>
              <a:moveTo>
                <a:pt x="0" y="659400"/>
              </a:moveTo>
              <a:lnTo>
                <a:pt x="173026" y="659400"/>
              </a:lnTo>
              <a:lnTo>
                <a:pt x="173026" y="0"/>
              </a:lnTo>
              <a:lnTo>
                <a:pt x="346053" y="0"/>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16419" y="1899578"/>
        <a:ext cx="37234" cy="37234"/>
      </dsp:txXfrm>
    </dsp:sp>
    <dsp:sp modelId="{52086E49-3E0E-42B3-A9A9-CA4C0EE49CB1}">
      <dsp:nvSpPr>
        <dsp:cNvPr id="0" name=""/>
        <dsp:cNvSpPr/>
      </dsp:nvSpPr>
      <dsp:spPr>
        <a:xfrm>
          <a:off x="762009" y="929095"/>
          <a:ext cx="346053" cy="1318801"/>
        </a:xfrm>
        <a:custGeom>
          <a:avLst/>
          <a:gdLst/>
          <a:ahLst/>
          <a:cxnLst/>
          <a:rect l="0" t="0" r="0" b="0"/>
          <a:pathLst>
            <a:path>
              <a:moveTo>
                <a:pt x="0" y="1318801"/>
              </a:moveTo>
              <a:lnTo>
                <a:pt x="173026" y="1318801"/>
              </a:lnTo>
              <a:lnTo>
                <a:pt x="173026" y="0"/>
              </a:lnTo>
              <a:lnTo>
                <a:pt x="346053" y="0"/>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00950" y="1554409"/>
        <a:ext cx="68172" cy="68172"/>
      </dsp:txXfrm>
    </dsp:sp>
    <dsp:sp modelId="{A2E06049-8054-42B0-8A42-7E2EFC8D1F35}">
      <dsp:nvSpPr>
        <dsp:cNvPr id="0" name=""/>
        <dsp:cNvSpPr/>
      </dsp:nvSpPr>
      <dsp:spPr>
        <a:xfrm>
          <a:off x="762009" y="269694"/>
          <a:ext cx="346053" cy="1978201"/>
        </a:xfrm>
        <a:custGeom>
          <a:avLst/>
          <a:gdLst/>
          <a:ahLst/>
          <a:cxnLst/>
          <a:rect l="0" t="0" r="0" b="0"/>
          <a:pathLst>
            <a:path>
              <a:moveTo>
                <a:pt x="0" y="1978201"/>
              </a:moveTo>
              <a:lnTo>
                <a:pt x="173026" y="1978201"/>
              </a:lnTo>
              <a:lnTo>
                <a:pt x="173026" y="0"/>
              </a:lnTo>
              <a:lnTo>
                <a:pt x="346053" y="0"/>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884830" y="1208589"/>
        <a:ext cx="100412" cy="100412"/>
      </dsp:txXfrm>
    </dsp:sp>
    <dsp:sp modelId="{E61F8DBF-AD41-4988-970B-4CC53C0114A1}">
      <dsp:nvSpPr>
        <dsp:cNvPr id="0" name=""/>
        <dsp:cNvSpPr/>
      </dsp:nvSpPr>
      <dsp:spPr>
        <a:xfrm rot="16200000">
          <a:off x="-1746100" y="1984136"/>
          <a:ext cx="4488699" cy="527520"/>
        </a:xfrm>
        <a:prstGeom prst="rec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rtl="0">
            <a:lnSpc>
              <a:spcPct val="90000"/>
            </a:lnSpc>
            <a:spcBef>
              <a:spcPct val="0"/>
            </a:spcBef>
            <a:spcAft>
              <a:spcPct val="35000"/>
            </a:spcAft>
          </a:pPr>
          <a:r>
            <a:rPr lang="en-US" sz="3400" b="1" kern="1200" dirty="0" smtClean="0">
              <a:latin typeface="Arial" panose="020B0604020202020204" pitchFamily="34" charset="0"/>
              <a:cs typeface="Arial" panose="020B0604020202020204" pitchFamily="34" charset="0"/>
            </a:rPr>
            <a:t>PRCS entry program</a:t>
          </a:r>
          <a:endParaRPr lang="en-US" sz="3400" b="1" kern="1200" dirty="0">
            <a:latin typeface="Arial" panose="020B0604020202020204" pitchFamily="34" charset="0"/>
            <a:cs typeface="Arial" panose="020B0604020202020204" pitchFamily="34" charset="0"/>
          </a:endParaRPr>
        </a:p>
      </dsp:txBody>
      <dsp:txXfrm>
        <a:off x="-1746100" y="1984136"/>
        <a:ext cx="4488699" cy="527520"/>
      </dsp:txXfrm>
    </dsp:sp>
    <dsp:sp modelId="{D398EBF7-F382-478A-BBC6-92A7B1D493AA}">
      <dsp:nvSpPr>
        <dsp:cNvPr id="0" name=""/>
        <dsp:cNvSpPr/>
      </dsp:nvSpPr>
      <dsp:spPr>
        <a:xfrm>
          <a:off x="1108062" y="5934"/>
          <a:ext cx="6582247" cy="5275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Written</a:t>
          </a:r>
          <a:r>
            <a:rPr lang="en-US" sz="2800" b="0" kern="1200" dirty="0" smtClean="0">
              <a:latin typeface="Arial" panose="020B0604020202020204" pitchFamily="34" charset="0"/>
              <a:cs typeface="Arial" panose="020B0604020202020204" pitchFamily="34" charset="0"/>
            </a:rPr>
            <a:t> program &amp; review process</a:t>
          </a:r>
          <a:endParaRPr lang="en-US" sz="2800" b="0" kern="1200" dirty="0">
            <a:latin typeface="Arial" panose="020B0604020202020204" pitchFamily="34" charset="0"/>
            <a:cs typeface="Arial" panose="020B0604020202020204" pitchFamily="34" charset="0"/>
          </a:endParaRPr>
        </a:p>
      </dsp:txBody>
      <dsp:txXfrm>
        <a:off x="1108062" y="5934"/>
        <a:ext cx="6582247" cy="527520"/>
      </dsp:txXfrm>
    </dsp:sp>
    <dsp:sp modelId="{12B6C083-7AF4-437F-8C2D-CBF246F1747A}">
      <dsp:nvSpPr>
        <dsp:cNvPr id="0" name=""/>
        <dsp:cNvSpPr/>
      </dsp:nvSpPr>
      <dsp:spPr>
        <a:xfrm>
          <a:off x="1108062" y="665335"/>
          <a:ext cx="6582247" cy="5275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latin typeface="Arial" panose="020B0604020202020204" pitchFamily="34" charset="0"/>
              <a:cs typeface="Arial" panose="020B0604020202020204" pitchFamily="34" charset="0"/>
            </a:rPr>
            <a:t>Authorized personnel</a:t>
          </a:r>
          <a:endParaRPr lang="en-US" sz="2800" b="0" kern="1200" dirty="0">
            <a:latin typeface="Arial" panose="020B0604020202020204" pitchFamily="34" charset="0"/>
            <a:cs typeface="Arial" panose="020B0604020202020204" pitchFamily="34" charset="0"/>
          </a:endParaRPr>
        </a:p>
      </dsp:txBody>
      <dsp:txXfrm>
        <a:off x="1108062" y="665335"/>
        <a:ext cx="6582247" cy="527520"/>
      </dsp:txXfrm>
    </dsp:sp>
    <dsp:sp modelId="{39EFBF29-0058-4B59-8A70-61D74B2913A5}">
      <dsp:nvSpPr>
        <dsp:cNvPr id="0" name=""/>
        <dsp:cNvSpPr/>
      </dsp:nvSpPr>
      <dsp:spPr>
        <a:xfrm>
          <a:off x="1108062" y="1324735"/>
          <a:ext cx="6582247" cy="5275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latin typeface="Arial" panose="020B0604020202020204" pitchFamily="34" charset="0"/>
              <a:cs typeface="Arial" panose="020B0604020202020204" pitchFamily="34" charset="0"/>
            </a:rPr>
            <a:t>Confined space evaluation procedures</a:t>
          </a:r>
          <a:endParaRPr lang="en-US" sz="2800" b="0" kern="1200" dirty="0">
            <a:latin typeface="Arial" panose="020B0604020202020204" pitchFamily="34" charset="0"/>
            <a:cs typeface="Arial" panose="020B0604020202020204" pitchFamily="34" charset="0"/>
          </a:endParaRPr>
        </a:p>
      </dsp:txBody>
      <dsp:txXfrm>
        <a:off x="1108062" y="1324735"/>
        <a:ext cx="6582247" cy="527520"/>
      </dsp:txXfrm>
    </dsp:sp>
    <dsp:sp modelId="{C909F78E-7042-445C-BE25-1F47CBEC753F}">
      <dsp:nvSpPr>
        <dsp:cNvPr id="0" name=""/>
        <dsp:cNvSpPr/>
      </dsp:nvSpPr>
      <dsp:spPr>
        <a:xfrm>
          <a:off x="1108062" y="1984136"/>
          <a:ext cx="6582247" cy="5275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Acceptable</a:t>
          </a:r>
          <a:r>
            <a:rPr lang="en-US" sz="2800" b="0" kern="1200" dirty="0" smtClean="0">
              <a:latin typeface="Arial" panose="020B0604020202020204" pitchFamily="34" charset="0"/>
              <a:cs typeface="Arial" panose="020B0604020202020204" pitchFamily="34" charset="0"/>
            </a:rPr>
            <a:t> entry conditions  </a:t>
          </a:r>
          <a:endParaRPr lang="en-US" sz="2800" b="0" kern="1200" dirty="0">
            <a:latin typeface="Arial" panose="020B0604020202020204" pitchFamily="34" charset="0"/>
            <a:cs typeface="Arial" panose="020B0604020202020204" pitchFamily="34" charset="0"/>
          </a:endParaRPr>
        </a:p>
      </dsp:txBody>
      <dsp:txXfrm>
        <a:off x="1108062" y="1984136"/>
        <a:ext cx="6582247" cy="527520"/>
      </dsp:txXfrm>
    </dsp:sp>
    <dsp:sp modelId="{32899EA5-C525-4CCF-B486-46B5DB63954B}">
      <dsp:nvSpPr>
        <dsp:cNvPr id="0" name=""/>
        <dsp:cNvSpPr/>
      </dsp:nvSpPr>
      <dsp:spPr>
        <a:xfrm>
          <a:off x="1108062" y="2643536"/>
          <a:ext cx="6582247" cy="5275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latin typeface="Arial" panose="020B0604020202020204" pitchFamily="34" charset="0"/>
              <a:cs typeface="Arial" panose="020B0604020202020204" pitchFamily="34" charset="0"/>
            </a:rPr>
            <a:t>Safe entry procedures &amp; equipment</a:t>
          </a:r>
          <a:endParaRPr lang="en-US" sz="2800" b="0" kern="1200" dirty="0">
            <a:latin typeface="Arial" panose="020B0604020202020204" pitchFamily="34" charset="0"/>
            <a:cs typeface="Arial" panose="020B0604020202020204" pitchFamily="34" charset="0"/>
          </a:endParaRPr>
        </a:p>
      </dsp:txBody>
      <dsp:txXfrm>
        <a:off x="1108062" y="2643536"/>
        <a:ext cx="6582247" cy="527520"/>
      </dsp:txXfrm>
    </dsp:sp>
    <dsp:sp modelId="{E02432E6-EB38-482E-B70A-A0AF4B276349}">
      <dsp:nvSpPr>
        <dsp:cNvPr id="0" name=""/>
        <dsp:cNvSpPr/>
      </dsp:nvSpPr>
      <dsp:spPr>
        <a:xfrm>
          <a:off x="1108062" y="3302937"/>
          <a:ext cx="6582247" cy="5275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latin typeface="Arial" panose="020B0604020202020204" pitchFamily="34" charset="0"/>
              <a:cs typeface="Arial" panose="020B0604020202020204" pitchFamily="34" charset="0"/>
            </a:rPr>
            <a:t>Use of written permit</a:t>
          </a:r>
          <a:endParaRPr lang="en-US" sz="2800" b="0" kern="1200" dirty="0">
            <a:latin typeface="Arial" panose="020B0604020202020204" pitchFamily="34" charset="0"/>
            <a:cs typeface="Arial" panose="020B0604020202020204" pitchFamily="34" charset="0"/>
          </a:endParaRPr>
        </a:p>
      </dsp:txBody>
      <dsp:txXfrm>
        <a:off x="1108062" y="3302937"/>
        <a:ext cx="6582247" cy="527520"/>
      </dsp:txXfrm>
    </dsp:sp>
    <dsp:sp modelId="{804A4D9C-D34C-492D-9A24-572DB58CDB1A}">
      <dsp:nvSpPr>
        <dsp:cNvPr id="0" name=""/>
        <dsp:cNvSpPr/>
      </dsp:nvSpPr>
      <dsp:spPr>
        <a:xfrm>
          <a:off x="1108062" y="3962338"/>
          <a:ext cx="6582247" cy="52752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0" kern="1200" dirty="0" smtClean="0">
              <a:latin typeface="Arial" panose="020B0604020202020204" pitchFamily="34" charset="0"/>
              <a:cs typeface="Arial" panose="020B0604020202020204" pitchFamily="34" charset="0"/>
            </a:rPr>
            <a:t>Emergency service provide</a:t>
          </a:r>
          <a:r>
            <a:rPr lang="en-US" sz="2800" b="0" kern="1200" dirty="0" smtClean="0"/>
            <a:t>r</a:t>
          </a:r>
          <a:endParaRPr lang="en-US" sz="2800" b="0" kern="1200" dirty="0"/>
        </a:p>
      </dsp:txBody>
      <dsp:txXfrm>
        <a:off x="1108062" y="3962338"/>
        <a:ext cx="6582247" cy="527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16524-3EBF-4FA8-9A78-EE226A7982F0}">
      <dsp:nvSpPr>
        <dsp:cNvPr id="0" name=""/>
        <dsp:cNvSpPr/>
      </dsp:nvSpPr>
      <dsp:spPr>
        <a:xfrm>
          <a:off x="1614319" y="0"/>
          <a:ext cx="4373569" cy="4373569"/>
        </a:xfrm>
        <a:prstGeom prst="triangle">
          <a:avLst/>
        </a:prstGeom>
        <a:gradFill rotWithShape="0">
          <a:gsLst>
            <a:gs pos="54000">
              <a:schemeClr val="accent6"/>
            </a:gs>
            <a:gs pos="26000">
              <a:schemeClr val="accent6">
                <a:hueOff val="0"/>
                <a:satOff val="0"/>
                <a:lumOff val="0"/>
                <a:alphaOff val="0"/>
                <a:tint val="100000"/>
                <a:shade val="100000"/>
                <a:satMod val="130000"/>
              </a:schemeClr>
            </a:gs>
            <a:gs pos="97333">
              <a:srgbClr val="FFFF00"/>
            </a:gs>
            <a:gs pos="1333">
              <a:schemeClr val="accent6">
                <a:lumMod val="75000"/>
              </a:schemeClr>
            </a:gs>
            <a:gs pos="74000">
              <a:srgbClr val="FFC000"/>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423206-236A-40E1-BE58-14283781B49D}">
      <dsp:nvSpPr>
        <dsp:cNvPr id="0" name=""/>
        <dsp:cNvSpPr/>
      </dsp:nvSpPr>
      <dsp:spPr>
        <a:xfrm>
          <a:off x="3729463" y="596124"/>
          <a:ext cx="3931932" cy="444190"/>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Testing &amp; monitoring</a:t>
          </a:r>
          <a:endParaRPr lang="en-US" sz="2800" kern="1200" dirty="0">
            <a:latin typeface="Arial" panose="020B0604020202020204" pitchFamily="34" charset="0"/>
            <a:cs typeface="Arial" panose="020B0604020202020204" pitchFamily="34" charset="0"/>
          </a:endParaRPr>
        </a:p>
      </dsp:txBody>
      <dsp:txXfrm>
        <a:off x="3751147" y="617808"/>
        <a:ext cx="3888564" cy="400822"/>
      </dsp:txXfrm>
    </dsp:sp>
    <dsp:sp modelId="{59DA312B-99B4-4843-A98E-96F68280693C}">
      <dsp:nvSpPr>
        <dsp:cNvPr id="0" name=""/>
        <dsp:cNvSpPr/>
      </dsp:nvSpPr>
      <dsp:spPr>
        <a:xfrm>
          <a:off x="3729463" y="1095839"/>
          <a:ext cx="3931932" cy="444190"/>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smtClean="0">
              <a:latin typeface="Arial" panose="020B0604020202020204" pitchFamily="34" charset="0"/>
              <a:cs typeface="Arial" panose="020B0604020202020204" pitchFamily="34" charset="0"/>
            </a:rPr>
            <a:t>Ventilating</a:t>
          </a:r>
          <a:endParaRPr lang="en-US" sz="2800" kern="1200">
            <a:latin typeface="Arial" panose="020B0604020202020204" pitchFamily="34" charset="0"/>
            <a:cs typeface="Arial" panose="020B0604020202020204" pitchFamily="34" charset="0"/>
          </a:endParaRPr>
        </a:p>
      </dsp:txBody>
      <dsp:txXfrm>
        <a:off x="3751147" y="1117523"/>
        <a:ext cx="3888564" cy="400822"/>
      </dsp:txXfrm>
    </dsp:sp>
    <dsp:sp modelId="{D3042B94-CD0C-4759-BFF1-57B5C0F26B79}">
      <dsp:nvSpPr>
        <dsp:cNvPr id="0" name=""/>
        <dsp:cNvSpPr/>
      </dsp:nvSpPr>
      <dsp:spPr>
        <a:xfrm>
          <a:off x="3729463" y="1595553"/>
          <a:ext cx="3931932" cy="444190"/>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Communication</a:t>
          </a:r>
          <a:endParaRPr lang="en-US" sz="2800" kern="1200" dirty="0">
            <a:latin typeface="Arial" panose="020B0604020202020204" pitchFamily="34" charset="0"/>
            <a:cs typeface="Arial" panose="020B0604020202020204" pitchFamily="34" charset="0"/>
          </a:endParaRPr>
        </a:p>
      </dsp:txBody>
      <dsp:txXfrm>
        <a:off x="3751147" y="1617237"/>
        <a:ext cx="3888564" cy="400822"/>
      </dsp:txXfrm>
    </dsp:sp>
    <dsp:sp modelId="{65C261FA-883E-44DB-AE15-5B0C69685BF4}">
      <dsp:nvSpPr>
        <dsp:cNvPr id="0" name=""/>
        <dsp:cNvSpPr/>
      </dsp:nvSpPr>
      <dsp:spPr>
        <a:xfrm>
          <a:off x="3729463" y="2095267"/>
          <a:ext cx="3931932" cy="444190"/>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PPE, harness &amp; lifeline</a:t>
          </a:r>
          <a:endParaRPr lang="en-US" sz="2800" kern="1200" dirty="0">
            <a:latin typeface="Arial" panose="020B0604020202020204" pitchFamily="34" charset="0"/>
            <a:cs typeface="Arial" panose="020B0604020202020204" pitchFamily="34" charset="0"/>
          </a:endParaRPr>
        </a:p>
      </dsp:txBody>
      <dsp:txXfrm>
        <a:off x="3751147" y="2116951"/>
        <a:ext cx="3888564" cy="400822"/>
      </dsp:txXfrm>
    </dsp:sp>
    <dsp:sp modelId="{E4BC58FF-B926-4C7D-B118-719C2625E206}">
      <dsp:nvSpPr>
        <dsp:cNvPr id="0" name=""/>
        <dsp:cNvSpPr/>
      </dsp:nvSpPr>
      <dsp:spPr>
        <a:xfrm>
          <a:off x="3729463" y="2594982"/>
          <a:ext cx="3931932" cy="444190"/>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Lighting</a:t>
          </a:r>
          <a:endParaRPr lang="en-US" sz="2800" kern="1200" dirty="0">
            <a:latin typeface="Arial" panose="020B0604020202020204" pitchFamily="34" charset="0"/>
            <a:cs typeface="Arial" panose="020B0604020202020204" pitchFamily="34" charset="0"/>
          </a:endParaRPr>
        </a:p>
      </dsp:txBody>
      <dsp:txXfrm>
        <a:off x="3751147" y="2616666"/>
        <a:ext cx="3888564" cy="400822"/>
      </dsp:txXfrm>
    </dsp:sp>
    <dsp:sp modelId="{5BDAF687-10EF-4AC1-954E-0BE32F41E5EE}">
      <dsp:nvSpPr>
        <dsp:cNvPr id="0" name=""/>
        <dsp:cNvSpPr/>
      </dsp:nvSpPr>
      <dsp:spPr>
        <a:xfrm>
          <a:off x="3729463" y="3094696"/>
          <a:ext cx="3931932" cy="444190"/>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Entry &amp; exit means</a:t>
          </a:r>
          <a:endParaRPr lang="en-US" sz="2800" kern="1200" dirty="0">
            <a:latin typeface="Arial" panose="020B0604020202020204" pitchFamily="34" charset="0"/>
            <a:cs typeface="Arial" panose="020B0604020202020204" pitchFamily="34" charset="0"/>
          </a:endParaRPr>
        </a:p>
      </dsp:txBody>
      <dsp:txXfrm>
        <a:off x="3751147" y="3116380"/>
        <a:ext cx="3888564" cy="400822"/>
      </dsp:txXfrm>
    </dsp:sp>
    <dsp:sp modelId="{1F94134D-B810-411B-98EC-8DB095E52ED0}">
      <dsp:nvSpPr>
        <dsp:cNvPr id="0" name=""/>
        <dsp:cNvSpPr/>
      </dsp:nvSpPr>
      <dsp:spPr>
        <a:xfrm>
          <a:off x="3729463" y="3594411"/>
          <a:ext cx="3931932" cy="444190"/>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Rescue &amp; emergency</a:t>
          </a:r>
          <a:endParaRPr lang="en-US" sz="2800" kern="1200" dirty="0">
            <a:latin typeface="Arial" panose="020B0604020202020204" pitchFamily="34" charset="0"/>
            <a:cs typeface="Arial" panose="020B0604020202020204" pitchFamily="34" charset="0"/>
          </a:endParaRPr>
        </a:p>
      </dsp:txBody>
      <dsp:txXfrm>
        <a:off x="3751147" y="3616095"/>
        <a:ext cx="3888564" cy="4008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68D2C-0FBB-4CD2-80AA-6304F5ED95FA}">
      <dsp:nvSpPr>
        <dsp:cNvPr id="0" name=""/>
        <dsp:cNvSpPr/>
      </dsp:nvSpPr>
      <dsp:spPr>
        <a:xfrm>
          <a:off x="0" y="4862284"/>
          <a:ext cx="8839200" cy="797698"/>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bliqueBottomRigh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sp3d extrusionH="28000" prstMaterial="matte"/>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Entry</a:t>
          </a:r>
          <a:endParaRPr lang="en-US" sz="3200" b="1" kern="1200" dirty="0">
            <a:latin typeface="Arial" panose="020B0604020202020204" pitchFamily="34" charset="0"/>
            <a:cs typeface="Arial" panose="020B0604020202020204" pitchFamily="34" charset="0"/>
          </a:endParaRPr>
        </a:p>
      </dsp:txBody>
      <dsp:txXfrm>
        <a:off x="0" y="4862284"/>
        <a:ext cx="8839200" cy="430757"/>
      </dsp:txXfrm>
    </dsp:sp>
    <dsp:sp modelId="{FD9E5D6D-D461-4BF3-AEE0-33D1141704E3}">
      <dsp:nvSpPr>
        <dsp:cNvPr id="0" name=""/>
        <dsp:cNvSpPr/>
      </dsp:nvSpPr>
      <dsp:spPr>
        <a:xfrm>
          <a:off x="4316" y="5277087"/>
          <a:ext cx="2943522" cy="366941"/>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Work/re-assess</a:t>
          </a:r>
          <a:endParaRPr lang="en-US" sz="2800" kern="1200" dirty="0">
            <a:latin typeface="Arial" panose="020B0604020202020204" pitchFamily="34" charset="0"/>
            <a:cs typeface="Arial" panose="020B0604020202020204" pitchFamily="34" charset="0"/>
          </a:endParaRPr>
        </a:p>
      </dsp:txBody>
      <dsp:txXfrm>
        <a:off x="4316" y="5277087"/>
        <a:ext cx="2943522" cy="366941"/>
      </dsp:txXfrm>
    </dsp:sp>
    <dsp:sp modelId="{88256831-8924-4075-AB63-039EA565DD15}">
      <dsp:nvSpPr>
        <dsp:cNvPr id="0" name=""/>
        <dsp:cNvSpPr/>
      </dsp:nvSpPr>
      <dsp:spPr>
        <a:xfrm>
          <a:off x="2947838" y="5277087"/>
          <a:ext cx="2943522" cy="366941"/>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Communicate</a:t>
          </a:r>
          <a:endParaRPr lang="en-US" sz="2800" kern="1200" dirty="0">
            <a:latin typeface="Arial" panose="020B0604020202020204" pitchFamily="34" charset="0"/>
            <a:cs typeface="Arial" panose="020B0604020202020204" pitchFamily="34" charset="0"/>
          </a:endParaRPr>
        </a:p>
      </dsp:txBody>
      <dsp:txXfrm>
        <a:off x="2947838" y="5277087"/>
        <a:ext cx="2943522" cy="366941"/>
      </dsp:txXfrm>
    </dsp:sp>
    <dsp:sp modelId="{450D8A78-80E0-4D51-8F60-4A9CBD9052EA}">
      <dsp:nvSpPr>
        <dsp:cNvPr id="0" name=""/>
        <dsp:cNvSpPr/>
      </dsp:nvSpPr>
      <dsp:spPr>
        <a:xfrm>
          <a:off x="5891361" y="5277087"/>
          <a:ext cx="2943522" cy="366941"/>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Monitor entrant</a:t>
          </a:r>
          <a:endParaRPr lang="en-US" sz="2800" kern="1200" dirty="0">
            <a:latin typeface="Arial" panose="020B0604020202020204" pitchFamily="34" charset="0"/>
            <a:cs typeface="Arial" panose="020B0604020202020204" pitchFamily="34" charset="0"/>
          </a:endParaRPr>
        </a:p>
      </dsp:txBody>
      <dsp:txXfrm>
        <a:off x="5891361" y="5277087"/>
        <a:ext cx="2943522" cy="366941"/>
      </dsp:txXfrm>
    </dsp:sp>
    <dsp:sp modelId="{15AB9665-F96C-4DB1-9C16-499A022C5207}">
      <dsp:nvSpPr>
        <dsp:cNvPr id="0" name=""/>
        <dsp:cNvSpPr/>
      </dsp:nvSpPr>
      <dsp:spPr>
        <a:xfrm rot="10800000">
          <a:off x="0" y="3647390"/>
          <a:ext cx="8839200" cy="1226859"/>
        </a:xfrm>
        <a:prstGeom prst="upArrowCallou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bliqueBottomRigh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sp3d extrusionH="28000" prstMaterial="matte"/>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Complete Permit</a:t>
          </a:r>
          <a:endParaRPr lang="en-US" sz="3200" b="1" kern="1200" dirty="0">
            <a:latin typeface="Arial" panose="020B0604020202020204" pitchFamily="34" charset="0"/>
            <a:cs typeface="Arial" panose="020B0604020202020204" pitchFamily="34" charset="0"/>
          </a:endParaRPr>
        </a:p>
      </dsp:txBody>
      <dsp:txXfrm rot="-10800000">
        <a:off x="0" y="3647390"/>
        <a:ext cx="8839200" cy="430627"/>
      </dsp:txXfrm>
    </dsp:sp>
    <dsp:sp modelId="{1F56DD6C-FDB5-4D9F-9F2B-FEF8440C8D59}">
      <dsp:nvSpPr>
        <dsp:cNvPr id="0" name=""/>
        <dsp:cNvSpPr/>
      </dsp:nvSpPr>
      <dsp:spPr>
        <a:xfrm>
          <a:off x="0" y="4078018"/>
          <a:ext cx="4419600" cy="366831"/>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Review, agree, post</a:t>
          </a:r>
          <a:endParaRPr lang="en-US" sz="2800" kern="1200" dirty="0">
            <a:latin typeface="Arial" panose="020B0604020202020204" pitchFamily="34" charset="0"/>
            <a:cs typeface="Arial" panose="020B0604020202020204" pitchFamily="34" charset="0"/>
          </a:endParaRPr>
        </a:p>
      </dsp:txBody>
      <dsp:txXfrm>
        <a:off x="0" y="4078018"/>
        <a:ext cx="4419600" cy="366831"/>
      </dsp:txXfrm>
    </dsp:sp>
    <dsp:sp modelId="{4EF7F6AD-FC7E-45B0-B6D4-5FD1E93C54E3}">
      <dsp:nvSpPr>
        <dsp:cNvPr id="0" name=""/>
        <dsp:cNvSpPr/>
      </dsp:nvSpPr>
      <dsp:spPr>
        <a:xfrm>
          <a:off x="4419600" y="4078018"/>
          <a:ext cx="4419600" cy="366831"/>
        </a:xfrm>
        <a:prstGeom prst="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smtClean="0">
              <a:latin typeface="Arial" panose="020B0604020202020204" pitchFamily="34" charset="0"/>
              <a:cs typeface="Arial" panose="020B0604020202020204" pitchFamily="34" charset="0"/>
            </a:rPr>
            <a:t>Discuss work tasks/PPE</a:t>
          </a:r>
          <a:endParaRPr lang="en-US" sz="2800" kern="1200" dirty="0">
            <a:latin typeface="Arial" panose="020B0604020202020204" pitchFamily="34" charset="0"/>
            <a:cs typeface="Arial" panose="020B0604020202020204" pitchFamily="34" charset="0"/>
          </a:endParaRPr>
        </a:p>
      </dsp:txBody>
      <dsp:txXfrm>
        <a:off x="4419600" y="4078018"/>
        <a:ext cx="4419600" cy="366831"/>
      </dsp:txXfrm>
    </dsp:sp>
    <dsp:sp modelId="{E3158F6B-3580-43B2-B127-DB5E079E60C4}">
      <dsp:nvSpPr>
        <dsp:cNvPr id="0" name=""/>
        <dsp:cNvSpPr/>
      </dsp:nvSpPr>
      <dsp:spPr>
        <a:xfrm rot="10800000">
          <a:off x="0" y="2432495"/>
          <a:ext cx="8839200" cy="1226859"/>
        </a:xfrm>
        <a:prstGeom prst="upArrowCallou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bliqueBottomRigh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sp3d extrusionH="28000" prstMaterial="matte"/>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Test Atmosphere &amp; Document</a:t>
          </a:r>
          <a:endParaRPr lang="en-US" sz="3200" b="1" kern="1200" dirty="0">
            <a:latin typeface="Arial" panose="020B0604020202020204" pitchFamily="34" charset="0"/>
            <a:cs typeface="Arial" panose="020B0604020202020204" pitchFamily="34" charset="0"/>
          </a:endParaRPr>
        </a:p>
      </dsp:txBody>
      <dsp:txXfrm rot="-10800000">
        <a:off x="0" y="2432495"/>
        <a:ext cx="8839200" cy="430627"/>
      </dsp:txXfrm>
    </dsp:sp>
    <dsp:sp modelId="{584AF7B0-0F3E-4897-93FC-B22F70193C09}">
      <dsp:nvSpPr>
        <dsp:cNvPr id="0" name=""/>
        <dsp:cNvSpPr/>
      </dsp:nvSpPr>
      <dsp:spPr>
        <a:xfrm>
          <a:off x="4316" y="2863123"/>
          <a:ext cx="2943522" cy="366831"/>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BEFORE</a:t>
          </a:r>
          <a:r>
            <a:rPr lang="en-US" sz="2800" kern="1200" dirty="0" smtClean="0">
              <a:latin typeface="Arial" panose="020B0604020202020204" pitchFamily="34" charset="0"/>
              <a:cs typeface="Arial" panose="020B0604020202020204" pitchFamily="34" charset="0"/>
            </a:rPr>
            <a:t> entry</a:t>
          </a:r>
          <a:endParaRPr lang="en-US" sz="2800" kern="1200" dirty="0">
            <a:latin typeface="Arial" panose="020B0604020202020204" pitchFamily="34" charset="0"/>
            <a:cs typeface="Arial" panose="020B0604020202020204" pitchFamily="34" charset="0"/>
          </a:endParaRPr>
        </a:p>
      </dsp:txBody>
      <dsp:txXfrm>
        <a:off x="4316" y="2863123"/>
        <a:ext cx="2943522" cy="366831"/>
      </dsp:txXfrm>
    </dsp:sp>
    <dsp:sp modelId="{12E3E32D-6C93-46C1-982C-7DD1E6DBFA80}">
      <dsp:nvSpPr>
        <dsp:cNvPr id="0" name=""/>
        <dsp:cNvSpPr/>
      </dsp:nvSpPr>
      <dsp:spPr>
        <a:xfrm>
          <a:off x="2947838" y="2863123"/>
          <a:ext cx="2943522" cy="366831"/>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During entry</a:t>
          </a:r>
          <a:endParaRPr lang="en-US" sz="2800" kern="1200" dirty="0">
            <a:latin typeface="Arial" panose="020B0604020202020204" pitchFamily="34" charset="0"/>
            <a:cs typeface="Arial" panose="020B0604020202020204" pitchFamily="34" charset="0"/>
          </a:endParaRPr>
        </a:p>
      </dsp:txBody>
      <dsp:txXfrm>
        <a:off x="2947838" y="2863123"/>
        <a:ext cx="2943522" cy="366831"/>
      </dsp:txXfrm>
    </dsp:sp>
    <dsp:sp modelId="{4F0A6FEE-9621-45D7-8ED5-07D960F8AEEB}">
      <dsp:nvSpPr>
        <dsp:cNvPr id="0" name=""/>
        <dsp:cNvSpPr/>
      </dsp:nvSpPr>
      <dsp:spPr>
        <a:xfrm>
          <a:off x="5891361" y="2863123"/>
          <a:ext cx="2943522" cy="366831"/>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Wear monitor</a:t>
          </a:r>
          <a:endParaRPr lang="en-US" sz="2800" kern="1200" dirty="0">
            <a:latin typeface="Arial" panose="020B0604020202020204" pitchFamily="34" charset="0"/>
            <a:cs typeface="Arial" panose="020B0604020202020204" pitchFamily="34" charset="0"/>
          </a:endParaRPr>
        </a:p>
      </dsp:txBody>
      <dsp:txXfrm>
        <a:off x="5891361" y="2863123"/>
        <a:ext cx="2943522" cy="366831"/>
      </dsp:txXfrm>
    </dsp:sp>
    <dsp:sp modelId="{11DAC01F-D9CC-4366-97F2-B98B9B162A08}">
      <dsp:nvSpPr>
        <dsp:cNvPr id="0" name=""/>
        <dsp:cNvSpPr/>
      </dsp:nvSpPr>
      <dsp:spPr>
        <a:xfrm rot="10800000">
          <a:off x="0" y="1217601"/>
          <a:ext cx="8839200" cy="1226859"/>
        </a:xfrm>
        <a:prstGeom prst="upArrowCallou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bliqueBottomRigh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sp3d extrusionH="28000" prstMaterial="matte"/>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Evaluate &amp; Ventilate Space</a:t>
          </a:r>
          <a:endParaRPr lang="en-US" sz="3200" b="1" kern="1200" dirty="0">
            <a:latin typeface="Arial" panose="020B0604020202020204" pitchFamily="34" charset="0"/>
            <a:cs typeface="Arial" panose="020B0604020202020204" pitchFamily="34" charset="0"/>
          </a:endParaRPr>
        </a:p>
      </dsp:txBody>
      <dsp:txXfrm rot="-10800000">
        <a:off x="0" y="1217601"/>
        <a:ext cx="8839200" cy="430627"/>
      </dsp:txXfrm>
    </dsp:sp>
    <dsp:sp modelId="{D1D7B484-8E39-4999-AE46-A48C66F737FD}">
      <dsp:nvSpPr>
        <dsp:cNvPr id="0" name=""/>
        <dsp:cNvSpPr/>
      </dsp:nvSpPr>
      <dsp:spPr>
        <a:xfrm>
          <a:off x="0" y="1648229"/>
          <a:ext cx="4419600" cy="366831"/>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From outside</a:t>
          </a:r>
          <a:endParaRPr lang="en-US" sz="2800" kern="1200" dirty="0">
            <a:latin typeface="Arial" panose="020B0604020202020204" pitchFamily="34" charset="0"/>
            <a:cs typeface="Arial" panose="020B0604020202020204" pitchFamily="34" charset="0"/>
          </a:endParaRPr>
        </a:p>
      </dsp:txBody>
      <dsp:txXfrm>
        <a:off x="0" y="1648229"/>
        <a:ext cx="4419600" cy="366831"/>
      </dsp:txXfrm>
    </dsp:sp>
    <dsp:sp modelId="{2919AEEC-18A0-44E4-90CE-CC4538B97BAA}">
      <dsp:nvSpPr>
        <dsp:cNvPr id="0" name=""/>
        <dsp:cNvSpPr/>
      </dsp:nvSpPr>
      <dsp:spPr>
        <a:xfrm>
          <a:off x="4419600" y="1648229"/>
          <a:ext cx="4419600" cy="366831"/>
        </a:xfrm>
        <a:prstGeom prst="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Mitigate hazards</a:t>
          </a:r>
          <a:endParaRPr lang="en-US" sz="2800" kern="1200" dirty="0">
            <a:latin typeface="Arial" panose="020B0604020202020204" pitchFamily="34" charset="0"/>
            <a:cs typeface="Arial" panose="020B0604020202020204" pitchFamily="34" charset="0"/>
          </a:endParaRPr>
        </a:p>
      </dsp:txBody>
      <dsp:txXfrm>
        <a:off x="4419600" y="1648229"/>
        <a:ext cx="4419600" cy="366831"/>
      </dsp:txXfrm>
    </dsp:sp>
    <dsp:sp modelId="{797646BA-D59B-4ED0-99ED-7BCF3641B9DD}">
      <dsp:nvSpPr>
        <dsp:cNvPr id="0" name=""/>
        <dsp:cNvSpPr/>
      </dsp:nvSpPr>
      <dsp:spPr>
        <a:xfrm rot="10800000">
          <a:off x="0" y="2706"/>
          <a:ext cx="8839200" cy="1226859"/>
        </a:xfrm>
        <a:prstGeom prst="upArrowCallou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bliqueBottomRight"/>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sp3d extrusionH="28000" prstMaterial="matte"/>
        </a:bodyPr>
        <a:lstStyle/>
        <a:p>
          <a:pPr lvl="0" algn="ctr" defTabSz="1422400">
            <a:lnSpc>
              <a:spcPct val="90000"/>
            </a:lnSpc>
            <a:spcBef>
              <a:spcPct val="0"/>
            </a:spcBef>
            <a:spcAft>
              <a:spcPct val="35000"/>
            </a:spcAft>
          </a:pPr>
          <a:r>
            <a:rPr lang="en-US" sz="3200" b="1" kern="1200" dirty="0" smtClean="0">
              <a:latin typeface="Arial" panose="020B0604020202020204" pitchFamily="34" charset="0"/>
              <a:cs typeface="Arial" panose="020B0604020202020204" pitchFamily="34" charset="0"/>
            </a:rPr>
            <a:t>Isolate Space</a:t>
          </a:r>
          <a:endParaRPr lang="en-US" sz="3200" b="1" kern="1200" dirty="0">
            <a:latin typeface="Arial" panose="020B0604020202020204" pitchFamily="34" charset="0"/>
            <a:cs typeface="Arial" panose="020B0604020202020204" pitchFamily="34" charset="0"/>
          </a:endParaRPr>
        </a:p>
      </dsp:txBody>
      <dsp:txXfrm rot="-10800000">
        <a:off x="0" y="2706"/>
        <a:ext cx="8839200" cy="430627"/>
      </dsp:txXfrm>
    </dsp:sp>
    <dsp:sp modelId="{183CA53D-BFDC-4045-90D0-AF24803DA07D}">
      <dsp:nvSpPr>
        <dsp:cNvPr id="0" name=""/>
        <dsp:cNvSpPr/>
      </dsp:nvSpPr>
      <dsp:spPr>
        <a:xfrm>
          <a:off x="0" y="433334"/>
          <a:ext cx="4419600" cy="366831"/>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b="1" kern="1200" dirty="0" smtClean="0">
              <a:latin typeface="Arial" panose="020B0604020202020204" pitchFamily="34" charset="0"/>
              <a:cs typeface="Arial" panose="020B0604020202020204" pitchFamily="34" charset="0"/>
            </a:rPr>
            <a:t>Post Permit</a:t>
          </a:r>
          <a:endParaRPr lang="en-US" sz="2800" b="1" kern="1200" dirty="0">
            <a:latin typeface="Arial" panose="020B0604020202020204" pitchFamily="34" charset="0"/>
            <a:cs typeface="Arial" panose="020B0604020202020204" pitchFamily="34" charset="0"/>
          </a:endParaRPr>
        </a:p>
      </dsp:txBody>
      <dsp:txXfrm>
        <a:off x="0" y="433334"/>
        <a:ext cx="4419600" cy="366831"/>
      </dsp:txXfrm>
    </dsp:sp>
    <dsp:sp modelId="{85B6B0DF-3B3E-4C44-AE7F-C1A4DC7B8AD1}">
      <dsp:nvSpPr>
        <dsp:cNvPr id="0" name=""/>
        <dsp:cNvSpPr/>
      </dsp:nvSpPr>
      <dsp:spPr>
        <a:xfrm>
          <a:off x="4419600" y="433334"/>
          <a:ext cx="4419600" cy="366831"/>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scene3d>
          <a:camera prst="obliqueBottomRight"/>
          <a:lightRig rig="soft" dir="t"/>
          <a:backdrop>
            <a:anchor x="0" y="0" z="-210000"/>
            <a:norm dx="0" dy="0" dz="914400"/>
            <a:up dx="0" dy="914400" dz="0"/>
          </a:backdrop>
        </a:scene3d>
        <a:sp3d prstMaterial="matte"/>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Barricade, sign, etc</a:t>
          </a:r>
          <a:r>
            <a:rPr lang="en-US" sz="1900" kern="1200" dirty="0" smtClean="0">
              <a:latin typeface="Arial" panose="020B0604020202020204" pitchFamily="34" charset="0"/>
              <a:cs typeface="Arial" panose="020B0604020202020204" pitchFamily="34" charset="0"/>
            </a:rPr>
            <a:t>.</a:t>
          </a:r>
          <a:endParaRPr lang="en-US" sz="1900" kern="1200" dirty="0">
            <a:latin typeface="Arial" panose="020B0604020202020204" pitchFamily="34" charset="0"/>
            <a:cs typeface="Arial" panose="020B0604020202020204" pitchFamily="34" charset="0"/>
          </a:endParaRPr>
        </a:p>
      </dsp:txBody>
      <dsp:txXfrm>
        <a:off x="4419600" y="433334"/>
        <a:ext cx="4419600" cy="3668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71E80-9514-4524-9C0A-D89F41B38105}">
      <dsp:nvSpPr>
        <dsp:cNvPr id="0" name=""/>
        <dsp:cNvSpPr/>
      </dsp:nvSpPr>
      <dsp:spPr>
        <a:xfrm>
          <a:off x="1060" y="0"/>
          <a:ext cx="2757041" cy="3962400"/>
        </a:xfrm>
        <a:prstGeom prst="roundRect">
          <a:avLst>
            <a:gd name="adj" fmla="val 10000"/>
          </a:avLst>
        </a:prstGeom>
        <a:solidFill>
          <a:schemeClr val="accent3">
            <a:lumMod val="60000"/>
            <a:lumOff val="40000"/>
          </a:schemeClr>
        </a:solidFill>
        <a:ln>
          <a:noFill/>
        </a:ln>
        <a:effectLst/>
        <a:scene3d>
          <a:camera prst="obliqueTopRight"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anose="020B0604020202020204" pitchFamily="34" charset="0"/>
              <a:cs typeface="Arial" panose="020B0604020202020204" pitchFamily="34" charset="0"/>
            </a:rPr>
            <a:t>Document </a:t>
          </a:r>
          <a:endParaRPr lang="en-US" sz="3200" kern="1200" dirty="0">
            <a:latin typeface="Arial" panose="020B0604020202020204" pitchFamily="34" charset="0"/>
            <a:cs typeface="Arial" panose="020B0604020202020204" pitchFamily="34" charset="0"/>
          </a:endParaRPr>
        </a:p>
      </dsp:txBody>
      <dsp:txXfrm>
        <a:off x="1060" y="0"/>
        <a:ext cx="2757041" cy="1188720"/>
      </dsp:txXfrm>
    </dsp:sp>
    <dsp:sp modelId="{CC86B726-A244-41FF-BC39-A4319B50D053}">
      <dsp:nvSpPr>
        <dsp:cNvPr id="0" name=""/>
        <dsp:cNvSpPr/>
      </dsp:nvSpPr>
      <dsp:spPr>
        <a:xfrm>
          <a:off x="276764" y="1189880"/>
          <a:ext cx="2205632" cy="119471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bliqueTop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Exit time</a:t>
          </a:r>
          <a:endParaRPr lang="en-US" sz="2800" kern="1200" dirty="0">
            <a:latin typeface="Arial" panose="020B0604020202020204" pitchFamily="34" charset="0"/>
            <a:cs typeface="Arial" panose="020B0604020202020204" pitchFamily="34" charset="0"/>
          </a:endParaRPr>
        </a:p>
      </dsp:txBody>
      <dsp:txXfrm>
        <a:off x="311756" y="1224872"/>
        <a:ext cx="2135648" cy="1124733"/>
      </dsp:txXfrm>
    </dsp:sp>
    <dsp:sp modelId="{123EF8E9-154B-42E8-A79F-5DDA2B77ED34}">
      <dsp:nvSpPr>
        <dsp:cNvPr id="0" name=""/>
        <dsp:cNvSpPr/>
      </dsp:nvSpPr>
      <dsp:spPr>
        <a:xfrm>
          <a:off x="276764" y="2568401"/>
          <a:ext cx="2205632" cy="1194717"/>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bliqueTop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Operating condition</a:t>
          </a:r>
          <a:endParaRPr lang="en-US" sz="2800" kern="1200" dirty="0">
            <a:latin typeface="Arial" panose="020B0604020202020204" pitchFamily="34" charset="0"/>
            <a:cs typeface="Arial" panose="020B0604020202020204" pitchFamily="34" charset="0"/>
          </a:endParaRPr>
        </a:p>
      </dsp:txBody>
      <dsp:txXfrm>
        <a:off x="311756" y="2603393"/>
        <a:ext cx="2135648" cy="1124733"/>
      </dsp:txXfrm>
    </dsp:sp>
    <dsp:sp modelId="{25C03080-8106-48BB-ADFF-268D9750CB2A}">
      <dsp:nvSpPr>
        <dsp:cNvPr id="0" name=""/>
        <dsp:cNvSpPr/>
      </dsp:nvSpPr>
      <dsp:spPr>
        <a:xfrm>
          <a:off x="2964879" y="0"/>
          <a:ext cx="2757041" cy="3962400"/>
        </a:xfrm>
        <a:prstGeom prst="roundRect">
          <a:avLst>
            <a:gd name="adj" fmla="val 10000"/>
          </a:avLst>
        </a:prstGeom>
        <a:solidFill>
          <a:schemeClr val="accent3">
            <a:lumMod val="60000"/>
            <a:lumOff val="40000"/>
          </a:schemeClr>
        </a:solidFill>
        <a:ln>
          <a:noFill/>
        </a:ln>
        <a:effectLst/>
        <a:scene3d>
          <a:camera prst="obliqueTopRight"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smtClean="0">
              <a:latin typeface="Arial" panose="020B0604020202020204" pitchFamily="34" charset="0"/>
              <a:cs typeface="Arial" panose="020B0604020202020204" pitchFamily="34" charset="0"/>
            </a:rPr>
            <a:t>Debrief </a:t>
          </a:r>
          <a:endParaRPr lang="en-US" sz="3500" kern="1200" dirty="0">
            <a:latin typeface="Arial" panose="020B0604020202020204" pitchFamily="34" charset="0"/>
            <a:cs typeface="Arial" panose="020B0604020202020204" pitchFamily="34" charset="0"/>
          </a:endParaRPr>
        </a:p>
      </dsp:txBody>
      <dsp:txXfrm>
        <a:off x="2964879" y="0"/>
        <a:ext cx="2757041" cy="1188720"/>
      </dsp:txXfrm>
    </dsp:sp>
    <dsp:sp modelId="{8420FFCB-B220-4A75-8197-5C90D61460B6}">
      <dsp:nvSpPr>
        <dsp:cNvPr id="0" name=""/>
        <dsp:cNvSpPr/>
      </dsp:nvSpPr>
      <dsp:spPr>
        <a:xfrm>
          <a:off x="3240583" y="1188720"/>
          <a:ext cx="2205632" cy="2575560"/>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bliqueTop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Supervisor, entrant, attendant</a:t>
          </a:r>
          <a:endParaRPr lang="en-US" sz="2800" kern="1200" dirty="0">
            <a:latin typeface="Arial" panose="020B0604020202020204" pitchFamily="34" charset="0"/>
            <a:cs typeface="Arial" panose="020B0604020202020204" pitchFamily="34" charset="0"/>
          </a:endParaRPr>
        </a:p>
      </dsp:txBody>
      <dsp:txXfrm>
        <a:off x="3305184" y="1253321"/>
        <a:ext cx="2076430" cy="2446358"/>
      </dsp:txXfrm>
    </dsp:sp>
    <dsp:sp modelId="{0100E37B-2D7E-4D54-8DF5-FF16D1E3575B}">
      <dsp:nvSpPr>
        <dsp:cNvPr id="0" name=""/>
        <dsp:cNvSpPr/>
      </dsp:nvSpPr>
      <dsp:spPr>
        <a:xfrm>
          <a:off x="5928698" y="0"/>
          <a:ext cx="2757041" cy="3962400"/>
        </a:xfrm>
        <a:prstGeom prst="roundRect">
          <a:avLst>
            <a:gd name="adj" fmla="val 10000"/>
          </a:avLst>
        </a:prstGeom>
        <a:solidFill>
          <a:schemeClr val="accent3">
            <a:lumMod val="60000"/>
            <a:lumOff val="40000"/>
          </a:schemeClr>
        </a:solidFill>
        <a:ln>
          <a:noFill/>
        </a:ln>
        <a:effectLst/>
        <a:scene3d>
          <a:camera prst="obliqueTopRight" zoom="92000"/>
          <a:lightRig rig="balanced" dir="t">
            <a:rot lat="0" lon="0" rev="12700000"/>
          </a:lightRig>
        </a:scene3d>
        <a:sp3d z="-152400" prstMaterial="plastic">
          <a:bevelT w="25400" h="25400"/>
          <a:bevelB w="25400" h="25400"/>
        </a:sp3d>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n-US" sz="3500" kern="1200" dirty="0" smtClean="0">
              <a:latin typeface="Arial" panose="020B0604020202020204" pitchFamily="34" charset="0"/>
              <a:cs typeface="Arial" panose="020B0604020202020204" pitchFamily="34" charset="0"/>
            </a:rPr>
            <a:t>Cancel &amp; sign permit </a:t>
          </a:r>
          <a:endParaRPr lang="en-US" sz="3500" kern="1200" dirty="0">
            <a:latin typeface="Arial" panose="020B0604020202020204" pitchFamily="34" charset="0"/>
            <a:cs typeface="Arial" panose="020B0604020202020204" pitchFamily="34" charset="0"/>
          </a:endParaRPr>
        </a:p>
      </dsp:txBody>
      <dsp:txXfrm>
        <a:off x="5928698" y="0"/>
        <a:ext cx="2757041" cy="1188720"/>
      </dsp:txXfrm>
    </dsp:sp>
    <dsp:sp modelId="{C8562FD9-F921-4E7F-9B22-FCC8874148CE}">
      <dsp:nvSpPr>
        <dsp:cNvPr id="0" name=""/>
        <dsp:cNvSpPr/>
      </dsp:nvSpPr>
      <dsp:spPr>
        <a:xfrm>
          <a:off x="6204402" y="1189058"/>
          <a:ext cx="2205632" cy="778452"/>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bliqueTop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Supervisor</a:t>
          </a:r>
          <a:endParaRPr lang="en-US" sz="2800" kern="1200" dirty="0">
            <a:latin typeface="Arial" panose="020B0604020202020204" pitchFamily="34" charset="0"/>
            <a:cs typeface="Arial" panose="020B0604020202020204" pitchFamily="34" charset="0"/>
          </a:endParaRPr>
        </a:p>
      </dsp:txBody>
      <dsp:txXfrm>
        <a:off x="6227202" y="1211858"/>
        <a:ext cx="2160032" cy="732852"/>
      </dsp:txXfrm>
    </dsp:sp>
    <dsp:sp modelId="{9EB3FF07-CA14-4C64-AAD2-9C8DD7FE90D4}">
      <dsp:nvSpPr>
        <dsp:cNvPr id="0" name=""/>
        <dsp:cNvSpPr/>
      </dsp:nvSpPr>
      <dsp:spPr>
        <a:xfrm>
          <a:off x="6204402" y="2087273"/>
          <a:ext cx="2205632" cy="778452"/>
        </a:xfrm>
        <a:prstGeom prst="roundRect">
          <a:avLst>
            <a:gd name="adj" fmla="val 1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bliqueTop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Retain 1 year</a:t>
          </a:r>
          <a:endParaRPr lang="en-US" sz="2800" kern="1200" dirty="0">
            <a:latin typeface="Arial" panose="020B0604020202020204" pitchFamily="34" charset="0"/>
            <a:cs typeface="Arial" panose="020B0604020202020204" pitchFamily="34" charset="0"/>
          </a:endParaRPr>
        </a:p>
      </dsp:txBody>
      <dsp:txXfrm>
        <a:off x="6227202" y="2110073"/>
        <a:ext cx="2160032" cy="732852"/>
      </dsp:txXfrm>
    </dsp:sp>
    <dsp:sp modelId="{BFF6BA7B-EF69-464C-AB60-6F369250C36E}">
      <dsp:nvSpPr>
        <dsp:cNvPr id="0" name=""/>
        <dsp:cNvSpPr/>
      </dsp:nvSpPr>
      <dsp:spPr>
        <a:xfrm>
          <a:off x="6204402" y="2985488"/>
          <a:ext cx="2205632" cy="778452"/>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bliqueTopRigh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Annual Review</a:t>
          </a:r>
          <a:endParaRPr lang="en-US" sz="2800" kern="1200" dirty="0">
            <a:latin typeface="Arial" panose="020B0604020202020204" pitchFamily="34" charset="0"/>
            <a:cs typeface="Arial" panose="020B0604020202020204" pitchFamily="34" charset="0"/>
          </a:endParaRPr>
        </a:p>
      </dsp:txBody>
      <dsp:txXfrm>
        <a:off x="6227202" y="3008288"/>
        <a:ext cx="2160032" cy="7328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D9021-89AF-4CED-8DF9-19B23E86F55C}">
      <dsp:nvSpPr>
        <dsp:cNvPr id="0" name=""/>
        <dsp:cNvSpPr/>
      </dsp:nvSpPr>
      <dsp:spPr>
        <a:xfrm rot="16200000">
          <a:off x="870697" y="-870697"/>
          <a:ext cx="1582270" cy="3323664"/>
        </a:xfrm>
        <a:prstGeom prst="round1Rect">
          <a:avLst/>
        </a:prstGeom>
        <a:solidFill>
          <a:schemeClr val="accent5"/>
        </a:solidFill>
        <a:ln w="25400" cap="flat" cmpd="sng" algn="ctr">
          <a:solidFill>
            <a:schemeClr val="lt1">
              <a:hueOff val="0"/>
              <a:satOff val="0"/>
              <a:lumOff val="0"/>
              <a:alphaOff val="0"/>
            </a:schemeClr>
          </a:solidFill>
          <a:prstDash val="solid"/>
        </a:ln>
        <a:effectLst/>
        <a:scene3d>
          <a:camera prst="orthographicFront"/>
          <a:lightRig rig="balanced" dir="t"/>
        </a:scene3d>
        <a:sp3d prstMaterial="metal">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Evaluation process</a:t>
          </a:r>
          <a:endParaRPr lang="en-US" sz="2800" kern="1200" dirty="0">
            <a:latin typeface="Arial" panose="020B0604020202020204" pitchFamily="34" charset="0"/>
            <a:cs typeface="Arial" panose="020B0604020202020204" pitchFamily="34" charset="0"/>
          </a:endParaRPr>
        </a:p>
      </dsp:txBody>
      <dsp:txXfrm rot="5400000">
        <a:off x="0" y="0"/>
        <a:ext cx="3323664" cy="1186702"/>
      </dsp:txXfrm>
    </dsp:sp>
    <dsp:sp modelId="{8043C14F-DDBA-4BD8-BD95-4F945D1D140A}">
      <dsp:nvSpPr>
        <dsp:cNvPr id="0" name=""/>
        <dsp:cNvSpPr/>
      </dsp:nvSpPr>
      <dsp:spPr>
        <a:xfrm>
          <a:off x="3323664" y="0"/>
          <a:ext cx="3323664" cy="1582270"/>
        </a:xfrm>
        <a:prstGeom prst="round1Rect">
          <a:avLst/>
        </a:prstGeom>
        <a:solidFill>
          <a:schemeClr val="accent4"/>
        </a:solidFill>
        <a:ln w="25400" cap="flat" cmpd="sng" algn="ctr">
          <a:solidFill>
            <a:schemeClr val="lt1">
              <a:hueOff val="0"/>
              <a:satOff val="0"/>
              <a:lumOff val="0"/>
              <a:alphaOff val="0"/>
            </a:schemeClr>
          </a:solidFill>
          <a:prstDash val="solid"/>
        </a:ln>
        <a:effectLst/>
        <a:scene3d>
          <a:camera prst="orthographicFront"/>
          <a:lightRig rig="balanced" dir="t"/>
        </a:scene3d>
        <a:sp3d prstMaterial="metal">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Date &amp; location of space</a:t>
          </a:r>
          <a:endParaRPr lang="en-US" sz="2800" kern="1200" dirty="0">
            <a:latin typeface="Arial" panose="020B0604020202020204" pitchFamily="34" charset="0"/>
            <a:cs typeface="Arial" panose="020B0604020202020204" pitchFamily="34" charset="0"/>
          </a:endParaRPr>
        </a:p>
      </dsp:txBody>
      <dsp:txXfrm>
        <a:off x="3323664" y="0"/>
        <a:ext cx="3323664" cy="1186702"/>
      </dsp:txXfrm>
    </dsp:sp>
    <dsp:sp modelId="{3E149EA2-BD1F-4D54-8F85-990E84C2E86B}">
      <dsp:nvSpPr>
        <dsp:cNvPr id="0" name=""/>
        <dsp:cNvSpPr/>
      </dsp:nvSpPr>
      <dsp:spPr>
        <a:xfrm rot="10800000">
          <a:off x="0" y="1582270"/>
          <a:ext cx="3323664" cy="1582270"/>
        </a:xfrm>
        <a:prstGeom prst="round1Rect">
          <a:avLst/>
        </a:prstGeom>
        <a:solidFill>
          <a:schemeClr val="accent2"/>
        </a:solidFill>
        <a:ln w="25400" cap="flat" cmpd="sng" algn="ctr">
          <a:solidFill>
            <a:schemeClr val="lt1">
              <a:hueOff val="0"/>
              <a:satOff val="0"/>
              <a:lumOff val="0"/>
              <a:alphaOff val="0"/>
            </a:schemeClr>
          </a:solidFill>
          <a:prstDash val="solid"/>
        </a:ln>
        <a:effectLst/>
        <a:scene3d>
          <a:camera prst="orthographicFront"/>
          <a:lightRig rig="balanced" dir="t"/>
        </a:scene3d>
        <a:sp3d prstMaterial="metal">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anose="020B0604020202020204" pitchFamily="34" charset="0"/>
              <a:cs typeface="Arial" panose="020B0604020202020204" pitchFamily="34" charset="0"/>
            </a:rPr>
            <a:t>Available to inspect; Post</a:t>
          </a:r>
          <a:endParaRPr lang="en-US" sz="2800" kern="1200" dirty="0">
            <a:latin typeface="Arial" panose="020B0604020202020204" pitchFamily="34" charset="0"/>
            <a:cs typeface="Arial" panose="020B0604020202020204" pitchFamily="34" charset="0"/>
          </a:endParaRPr>
        </a:p>
      </dsp:txBody>
      <dsp:txXfrm rot="10800000">
        <a:off x="0" y="1977838"/>
        <a:ext cx="3323664" cy="1186702"/>
      </dsp:txXfrm>
    </dsp:sp>
    <dsp:sp modelId="{2BC6A2CA-8431-4A8F-9143-7782DB115EEE}">
      <dsp:nvSpPr>
        <dsp:cNvPr id="0" name=""/>
        <dsp:cNvSpPr/>
      </dsp:nvSpPr>
      <dsp:spPr>
        <a:xfrm rot="5400000">
          <a:off x="4194362" y="711573"/>
          <a:ext cx="1582270" cy="3323664"/>
        </a:xfrm>
        <a:prstGeom prst="round1Rect">
          <a:avLst/>
        </a:prstGeom>
        <a:solidFill>
          <a:schemeClr val="accent6"/>
        </a:solidFill>
        <a:ln w="25400" cap="flat" cmpd="sng" algn="ctr">
          <a:solidFill>
            <a:schemeClr val="lt1">
              <a:hueOff val="0"/>
              <a:satOff val="0"/>
              <a:lumOff val="0"/>
              <a:alphaOff val="0"/>
            </a:schemeClr>
          </a:solidFill>
          <a:prstDash val="solid"/>
        </a:ln>
        <a:effectLst/>
        <a:scene3d>
          <a:camera prst="orthographicFront"/>
          <a:lightRig rig="balanced" dir="t"/>
        </a:scene3d>
        <a:sp3d prstMaterial="metal">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smtClean="0">
              <a:latin typeface="Arial" panose="020B0604020202020204" pitchFamily="34" charset="0"/>
              <a:cs typeface="Arial" panose="020B0604020202020204" pitchFamily="34" charset="0"/>
            </a:rPr>
            <a:t>Signature – person who evaluated</a:t>
          </a:r>
          <a:endParaRPr lang="en-US" sz="2800" kern="1200" dirty="0" smtClean="0">
            <a:latin typeface="Arial" panose="020B0604020202020204" pitchFamily="34" charset="0"/>
            <a:cs typeface="Arial" panose="020B0604020202020204" pitchFamily="34" charset="0"/>
          </a:endParaRPr>
        </a:p>
      </dsp:txBody>
      <dsp:txXfrm rot="-5400000">
        <a:off x="3323665" y="1977838"/>
        <a:ext cx="3323664" cy="1186702"/>
      </dsp:txXfrm>
    </dsp:sp>
    <dsp:sp modelId="{A6B4EA9F-513F-4BAF-94FB-9C5B9250762F}">
      <dsp:nvSpPr>
        <dsp:cNvPr id="0" name=""/>
        <dsp:cNvSpPr/>
      </dsp:nvSpPr>
      <dsp:spPr>
        <a:xfrm>
          <a:off x="1875866" y="1186702"/>
          <a:ext cx="2895596" cy="791135"/>
        </a:xfrm>
        <a:prstGeom prst="roundRect">
          <a:avLst/>
        </a:prstGeom>
        <a:solidFill>
          <a:schemeClr val="bg2">
            <a:lumMod val="75000"/>
          </a:schemeClr>
        </a:solidFill>
        <a:ln w="25400" cap="flat" cmpd="sng" algn="ctr">
          <a:solidFill>
            <a:schemeClr val="lt1">
              <a:hueOff val="0"/>
              <a:satOff val="0"/>
              <a:lumOff val="0"/>
              <a:alphaOff val="0"/>
            </a:schemeClr>
          </a:solidFill>
          <a:prstDash val="solid"/>
        </a:ln>
        <a:effectLst/>
        <a:scene3d>
          <a:camera prst="orthographicFront"/>
          <a:lightRig rig="balanced" dir="t"/>
        </a:scene3d>
        <a:sp3d prstMaterial="metal">
          <a:bevelT w="165100" prst="coolSlant"/>
        </a:sp3d>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tx1"/>
              </a:solidFill>
              <a:latin typeface="Arial" panose="020B0604020202020204" pitchFamily="34" charset="0"/>
              <a:cs typeface="Arial" panose="020B0604020202020204" pitchFamily="34" charset="0"/>
            </a:rPr>
            <a:t>Certification</a:t>
          </a:r>
          <a:endParaRPr lang="en-US" sz="3200" kern="1200" dirty="0">
            <a:solidFill>
              <a:schemeClr val="tx1"/>
            </a:solidFill>
            <a:latin typeface="Arial" panose="020B0604020202020204" pitchFamily="34" charset="0"/>
            <a:cs typeface="Arial" panose="020B0604020202020204" pitchFamily="34" charset="0"/>
          </a:endParaRPr>
        </a:p>
      </dsp:txBody>
      <dsp:txXfrm>
        <a:off x="1914486" y="1225322"/>
        <a:ext cx="2818356" cy="7138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B3783-63BA-44C2-A821-98ADC08D21A5}">
      <dsp:nvSpPr>
        <dsp:cNvPr id="0" name=""/>
        <dsp:cNvSpPr/>
      </dsp:nvSpPr>
      <dsp:spPr>
        <a:xfrm>
          <a:off x="0" y="0"/>
          <a:ext cx="8382000" cy="4525963"/>
        </a:xfrm>
        <a:prstGeom prst="roundRect">
          <a:avLst>
            <a:gd name="adj" fmla="val 85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3512650" numCol="1" spcCol="1270" anchor="t" anchorCtr="0">
          <a:noAutofit/>
        </a:bodyPr>
        <a:lstStyle/>
        <a:p>
          <a:pPr lvl="0" algn="l" defTabSz="1422400" rtl="0">
            <a:lnSpc>
              <a:spcPct val="90000"/>
            </a:lnSpc>
            <a:spcBef>
              <a:spcPct val="0"/>
            </a:spcBef>
            <a:spcAft>
              <a:spcPct val="35000"/>
            </a:spcAft>
          </a:pPr>
          <a:r>
            <a:rPr lang="en-US" sz="3200" b="1" kern="1200" dirty="0" smtClean="0">
              <a:solidFill>
                <a:schemeClr val="accent5">
                  <a:lumMod val="50000"/>
                </a:schemeClr>
              </a:solidFill>
              <a:latin typeface="Arial" panose="020B0604020202020204" pitchFamily="34" charset="0"/>
              <a:cs typeface="Arial" panose="020B0604020202020204" pitchFamily="34" charset="0"/>
            </a:rPr>
            <a:t>Treat all confined spaces as hazardous.</a:t>
          </a:r>
          <a:endParaRPr lang="en-US" sz="3200" b="1" kern="1200" dirty="0">
            <a:solidFill>
              <a:schemeClr val="accent5">
                <a:lumMod val="50000"/>
              </a:schemeClr>
            </a:solidFill>
            <a:latin typeface="Arial" panose="020B0604020202020204" pitchFamily="34" charset="0"/>
            <a:cs typeface="Arial" panose="020B0604020202020204" pitchFamily="34" charset="0"/>
          </a:endParaRPr>
        </a:p>
      </dsp:txBody>
      <dsp:txXfrm>
        <a:off x="112677" y="112677"/>
        <a:ext cx="8156646" cy="4300609"/>
      </dsp:txXfrm>
    </dsp:sp>
    <dsp:sp modelId="{DA726A02-6FF8-438F-B891-C3D63FD1A7A9}">
      <dsp:nvSpPr>
        <dsp:cNvPr id="0" name=""/>
        <dsp:cNvSpPr/>
      </dsp:nvSpPr>
      <dsp:spPr>
        <a:xfrm>
          <a:off x="209550" y="1131490"/>
          <a:ext cx="7962900" cy="3168174"/>
        </a:xfrm>
        <a:prstGeom prst="roundRect">
          <a:avLst>
            <a:gd name="adj" fmla="val 10500"/>
          </a:avLst>
        </a:prstGeom>
        <a:gradFill rotWithShape="0">
          <a:gsLst>
            <a:gs pos="0">
              <a:schemeClr val="accent4">
                <a:hueOff val="-2232385"/>
                <a:satOff val="13449"/>
                <a:lumOff val="1078"/>
                <a:alphaOff val="0"/>
                <a:tint val="100000"/>
                <a:shade val="100000"/>
                <a:satMod val="130000"/>
              </a:schemeClr>
            </a:gs>
            <a:gs pos="100000">
              <a:schemeClr val="accent4">
                <a:hueOff val="-2232385"/>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2011791" numCol="1" spcCol="1270" anchor="t" anchorCtr="0">
          <a:noAutofit/>
        </a:bodyPr>
        <a:lstStyle/>
        <a:p>
          <a:pPr lvl="0" algn="l" defTabSz="1422400" rtl="0">
            <a:lnSpc>
              <a:spcPct val="90000"/>
            </a:lnSpc>
            <a:spcBef>
              <a:spcPct val="0"/>
            </a:spcBef>
            <a:spcAft>
              <a:spcPct val="35000"/>
            </a:spcAft>
          </a:pPr>
          <a:r>
            <a:rPr lang="en-US" sz="3200" b="1" kern="1200" dirty="0" smtClean="0">
              <a:solidFill>
                <a:srgbClr val="6600CC"/>
              </a:solidFill>
              <a:latin typeface="Arial" panose="020B0604020202020204" pitchFamily="34" charset="0"/>
              <a:cs typeface="Arial" panose="020B0604020202020204" pitchFamily="34" charset="0"/>
            </a:rPr>
            <a:t>ALWAYS</a:t>
          </a:r>
          <a:r>
            <a:rPr lang="en-US" sz="3200" kern="1200" dirty="0" smtClean="0">
              <a:solidFill>
                <a:srgbClr val="6600CC"/>
              </a:solidFill>
              <a:latin typeface="Arial" panose="020B0604020202020204" pitchFamily="34" charset="0"/>
              <a:cs typeface="Arial" panose="020B0604020202020204" pitchFamily="34" charset="0"/>
            </a:rPr>
            <a:t> test the air </a:t>
          </a:r>
          <a:r>
            <a:rPr lang="en-US" sz="3200" b="1" kern="1200" dirty="0" smtClean="0">
              <a:solidFill>
                <a:srgbClr val="6600CC"/>
              </a:solidFill>
              <a:latin typeface="Arial" panose="020B0604020202020204" pitchFamily="34" charset="0"/>
              <a:cs typeface="Arial" panose="020B0604020202020204" pitchFamily="34" charset="0"/>
            </a:rPr>
            <a:t>BEFORE</a:t>
          </a:r>
          <a:r>
            <a:rPr lang="en-US" sz="3200" kern="1200" dirty="0" smtClean="0">
              <a:solidFill>
                <a:srgbClr val="6600CC"/>
              </a:solidFill>
              <a:latin typeface="Arial" panose="020B0604020202020204" pitchFamily="34" charset="0"/>
              <a:cs typeface="Arial" panose="020B0604020202020204" pitchFamily="34" charset="0"/>
            </a:rPr>
            <a:t> entry.</a:t>
          </a:r>
          <a:endParaRPr lang="en-US" sz="3200" kern="1200" dirty="0">
            <a:solidFill>
              <a:srgbClr val="6600CC"/>
            </a:solidFill>
            <a:latin typeface="Arial" panose="020B0604020202020204" pitchFamily="34" charset="0"/>
            <a:cs typeface="Arial" panose="020B0604020202020204" pitchFamily="34" charset="0"/>
          </a:endParaRPr>
        </a:p>
      </dsp:txBody>
      <dsp:txXfrm>
        <a:off x="306982" y="1228922"/>
        <a:ext cx="7768036" cy="2973310"/>
      </dsp:txXfrm>
    </dsp:sp>
    <dsp:sp modelId="{C36B0A74-55CF-49B5-9359-BD5A84261A84}">
      <dsp:nvSpPr>
        <dsp:cNvPr id="0" name=""/>
        <dsp:cNvSpPr/>
      </dsp:nvSpPr>
      <dsp:spPr>
        <a:xfrm>
          <a:off x="428641" y="2286000"/>
          <a:ext cx="2771758" cy="879717"/>
        </a:xfrm>
        <a:prstGeom prst="roundRect">
          <a:avLst>
            <a:gd name="adj" fmla="val 105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Do NOT enter  confined spaces without testing the air.</a:t>
          </a:r>
          <a:endParaRPr lang="en-US" sz="2000" kern="1200" dirty="0">
            <a:latin typeface="Arial" panose="020B0604020202020204" pitchFamily="34" charset="0"/>
            <a:cs typeface="Arial" panose="020B0604020202020204" pitchFamily="34" charset="0"/>
          </a:endParaRPr>
        </a:p>
      </dsp:txBody>
      <dsp:txXfrm>
        <a:off x="455695" y="2313054"/>
        <a:ext cx="2717650" cy="825609"/>
      </dsp:txXfrm>
    </dsp:sp>
    <dsp:sp modelId="{E74EB885-2939-4DB1-9258-060C0C07D0FF}">
      <dsp:nvSpPr>
        <dsp:cNvPr id="0" name=""/>
        <dsp:cNvSpPr/>
      </dsp:nvSpPr>
      <dsp:spPr>
        <a:xfrm>
          <a:off x="428641" y="3226434"/>
          <a:ext cx="2771758" cy="879717"/>
        </a:xfrm>
        <a:prstGeom prst="roundRect">
          <a:avLst>
            <a:gd name="adj" fmla="val 10500"/>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Arial" panose="020B0604020202020204" pitchFamily="34" charset="0"/>
              <a:cs typeface="Arial" panose="020B0604020202020204" pitchFamily="34" charset="0"/>
            </a:rPr>
            <a:t>Oxygen, flammable vapors &amp; toxic chemicals.</a:t>
          </a:r>
          <a:endParaRPr lang="en-US" sz="2000" kern="1200" dirty="0">
            <a:latin typeface="Arial" panose="020B0604020202020204" pitchFamily="34" charset="0"/>
            <a:cs typeface="Arial" panose="020B0604020202020204" pitchFamily="34" charset="0"/>
          </a:endParaRPr>
        </a:p>
      </dsp:txBody>
      <dsp:txXfrm>
        <a:off x="455695" y="3253488"/>
        <a:ext cx="2717650" cy="825609"/>
      </dsp:txXfrm>
    </dsp:sp>
    <dsp:sp modelId="{B29EF287-AC5D-46A6-BCB2-84EB24832C57}">
      <dsp:nvSpPr>
        <dsp:cNvPr id="0" name=""/>
        <dsp:cNvSpPr/>
      </dsp:nvSpPr>
      <dsp:spPr>
        <a:xfrm>
          <a:off x="3421430" y="2285991"/>
          <a:ext cx="4503384" cy="1810385"/>
        </a:xfrm>
        <a:prstGeom prst="roundRect">
          <a:avLst>
            <a:gd name="adj" fmla="val 10500"/>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227584" numCol="1" spcCol="1270" anchor="t" anchorCtr="0">
          <a:noAutofit/>
        </a:bodyPr>
        <a:lstStyle/>
        <a:p>
          <a:pPr lvl="0" algn="l" defTabSz="1422400" rtl="0">
            <a:lnSpc>
              <a:spcPct val="90000"/>
            </a:lnSpc>
            <a:spcBef>
              <a:spcPct val="0"/>
            </a:spcBef>
            <a:spcAft>
              <a:spcPct val="35000"/>
            </a:spcAft>
          </a:pPr>
          <a:r>
            <a:rPr lang="en-US" sz="3200" b="1" kern="1200" dirty="0" smtClean="0">
              <a:solidFill>
                <a:srgbClr val="3E22B4"/>
              </a:solidFill>
              <a:latin typeface="Arial" panose="020B0604020202020204" pitchFamily="34" charset="0"/>
              <a:cs typeface="Arial" panose="020B0604020202020204" pitchFamily="34" charset="0"/>
            </a:rPr>
            <a:t>Immediately exit</a:t>
          </a:r>
          <a:r>
            <a:rPr lang="en-US" sz="3200" kern="1200" dirty="0" smtClean="0">
              <a:solidFill>
                <a:srgbClr val="3E22B4"/>
              </a:solidFill>
              <a:latin typeface="Arial" panose="020B0604020202020204" pitchFamily="34" charset="0"/>
              <a:cs typeface="Arial" panose="020B0604020202020204" pitchFamily="34" charset="0"/>
            </a:rPr>
            <a:t> the space if an unsafe condition develops.</a:t>
          </a:r>
          <a:endParaRPr lang="en-US" sz="3200" kern="1200" dirty="0">
            <a:solidFill>
              <a:srgbClr val="3E22B4"/>
            </a:solidFill>
            <a:latin typeface="Arial" panose="020B0604020202020204" pitchFamily="34" charset="0"/>
            <a:cs typeface="Arial" panose="020B0604020202020204" pitchFamily="34" charset="0"/>
          </a:endParaRPr>
        </a:p>
      </dsp:txBody>
      <dsp:txXfrm>
        <a:off x="3477106" y="2341667"/>
        <a:ext cx="4392032" cy="169903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cdr:x>
      <cdr:y>0.6267</cdr:y>
    </cdr:from>
    <cdr:to>
      <cdr:x>0.96429</cdr:x>
      <cdr:y>0.90633</cdr:y>
    </cdr:to>
    <cdr:sp macro="" textlink="">
      <cdr:nvSpPr>
        <cdr:cNvPr id="2" name="TextBox 4" title="Text Box for Other"/>
        <cdr:cNvSpPr txBox="1"/>
      </cdr:nvSpPr>
      <cdr:spPr>
        <a:xfrm xmlns:a="http://schemas.openxmlformats.org/drawingml/2006/main">
          <a:off x="6400800" y="1862435"/>
          <a:ext cx="1828837" cy="83100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smtClean="0">
              <a:solidFill>
                <a:prstClr val="black"/>
              </a:solidFill>
              <a:latin typeface="Arial" panose="020B0604020202020204" pitchFamily="34" charset="0"/>
              <a:cs typeface="Arial" panose="020B0604020202020204" pitchFamily="34" charset="0"/>
            </a:rPr>
            <a:t>Other includes:</a:t>
          </a:r>
        </a:p>
        <a:p xmlns:a="http://schemas.openxmlformats.org/drawingml/2006/main">
          <a:r>
            <a:rPr lang="en-US" sz="1600" dirty="0" smtClean="0">
              <a:solidFill>
                <a:prstClr val="black"/>
              </a:solidFill>
              <a:latin typeface="Arial" panose="020B0604020202020204" pitchFamily="34" charset="0"/>
              <a:cs typeface="Arial" panose="020B0604020202020204" pitchFamily="34" charset="0"/>
            </a:rPr>
            <a:t>Argon - 0.9%</a:t>
          </a:r>
        </a:p>
        <a:p xmlns:a="http://schemas.openxmlformats.org/drawingml/2006/main">
          <a:r>
            <a:rPr lang="en-US" sz="1600" dirty="0" smtClean="0">
              <a:solidFill>
                <a:prstClr val="black"/>
              </a:solidFill>
              <a:latin typeface="Arial" panose="020B0604020202020204" pitchFamily="34" charset="0"/>
              <a:cs typeface="Arial" panose="020B0604020202020204" pitchFamily="34" charset="0"/>
            </a:rPr>
            <a:t>CO</a:t>
          </a:r>
          <a:r>
            <a:rPr lang="en-US" sz="1600" baseline="-25000" dirty="0" smtClean="0">
              <a:solidFill>
                <a:prstClr val="black"/>
              </a:solidFill>
              <a:latin typeface="Arial" panose="020B0604020202020204" pitchFamily="34" charset="0"/>
              <a:cs typeface="Arial" panose="020B0604020202020204" pitchFamily="34" charset="0"/>
            </a:rPr>
            <a:t>2</a:t>
          </a:r>
          <a:r>
            <a:rPr lang="en-US" sz="1600" dirty="0" smtClean="0">
              <a:solidFill>
                <a:prstClr val="black"/>
              </a:solidFill>
              <a:latin typeface="Arial" panose="020B0604020202020204" pitchFamily="34" charset="0"/>
              <a:cs typeface="Arial" panose="020B0604020202020204" pitchFamily="34" charset="0"/>
            </a:rPr>
            <a:t> - .037%</a:t>
          </a:r>
          <a:endParaRPr lang="en-US" sz="1600" dirty="0">
            <a:solidFill>
              <a:prstClr val="black"/>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0.45536</cdr:x>
      <cdr:y>0.50718</cdr:y>
    </cdr:from>
    <cdr:to>
      <cdr:x>0.48214</cdr:x>
      <cdr:y>0.55696</cdr:y>
    </cdr:to>
    <cdr:cxnSp macro="">
      <cdr:nvCxnSpPr>
        <cdr:cNvPr id="4" name="Straight Arrow Connector 3"/>
        <cdr:cNvCxnSpPr/>
      </cdr:nvCxnSpPr>
      <cdr:spPr>
        <a:xfrm xmlns:a="http://schemas.openxmlformats.org/drawingml/2006/main">
          <a:off x="3886200" y="1507236"/>
          <a:ext cx="228600" cy="147935"/>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B7B994-96EC-43D8-A3DA-E34D5F0D9399}" type="datetimeFigureOut">
              <a:rPr lang="en-US" smtClean="0"/>
              <a:t>6/30/2017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0BAA7-2924-45DB-A424-98E830ED98E8}" type="slidenum">
              <a:rPr lang="en-US" smtClean="0"/>
              <a:t>‹#›</a:t>
            </a:fld>
            <a:endParaRPr lang="en-US"/>
          </a:p>
        </p:txBody>
      </p:sp>
    </p:spTree>
    <p:extLst>
      <p:ext uri="{BB962C8B-B14F-4D97-AF65-F5344CB8AC3E}">
        <p14:creationId xmlns:p14="http://schemas.microsoft.com/office/powerpoint/2010/main" val="287644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sha.gov/pls/oshaweb/owadisp.show_document?p_table=PREAMBLES&amp;p_id=84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ommons.wikimedia.org/wiki/File:Beryllium_Copper_Adjustable_Wrench.jpg"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osha.gov/SLTC/etools/construction/electrical_incidents/gfci.html" TargetMode="External"/><Relationship Id="rId4" Type="http://schemas.openxmlformats.org/officeDocument/2006/relationships/hyperlink" Target="http://www.elcosh.org/document/1624/894/d000543/section8.html"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n.wikipedia.org/wiki/Immediately_dangerous_to_life_or_health" TargetMode="External"/><Relationship Id="rId7" Type="http://schemas.openxmlformats.org/officeDocument/2006/relationships/hyperlink" Target="https://www.osha.gov/dte/library/respirators/presentation/respiratory_standard.ppt"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commons.wikimedia.org/wiki/File:Air-Purifying_Respirator.jpg" TargetMode="External"/><Relationship Id="rId5" Type="http://schemas.openxmlformats.org/officeDocument/2006/relationships/hyperlink" Target="https://en.wikipedia.org/wiki/Self-contained_breathing_apparatus" TargetMode="External"/><Relationship Id="rId4" Type="http://schemas.openxmlformats.org/officeDocument/2006/relationships/hyperlink" Target="http://www.cdc.gov/niosh/npptl/resources/certpgmspt/meetings/09172009/pdfs/3SARoverviewPalcic.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dol.gov/"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cacgas.com.au/blog/bid/383463/Carbon-Dioxide-CO2-A-Greater-Hazard-Than-Often-Considered"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ohsonline.com/Articles/2006/07/Carbon-Dioxide-Measures-Up-as-a-Real-Hazard.aspx"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dol.gov/"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a:xfrm>
            <a:off x="304800" y="3886200"/>
            <a:ext cx="6248400" cy="4724400"/>
          </a:xfrm>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1" i="0" u="none" strike="noStrike" kern="1200" cap="none" spc="0" normalizeH="0" baseline="0" noProof="0" dirty="0" smtClean="0">
                <a:ln>
                  <a:noFill/>
                </a:ln>
                <a:solidFill>
                  <a:prstClr val="black"/>
                </a:solidFill>
                <a:effectLst/>
                <a:uLnTx/>
                <a:uFillTx/>
              </a:rPr>
              <a:t>INSTRUCTOR NOTE:  </a:t>
            </a:r>
            <a:r>
              <a:rPr kumimoji="0" lang="en-US" b="0" i="0" u="none" strike="noStrike" kern="1200" cap="none" spc="0" normalizeH="0" baseline="0" noProof="0" dirty="0" smtClean="0">
                <a:ln>
                  <a:noFill/>
                </a:ln>
                <a:solidFill>
                  <a:prstClr val="black"/>
                </a:solidFill>
                <a:effectLst/>
                <a:uLnTx/>
                <a:uFillTx/>
              </a:rPr>
              <a:t>The Pre-test can be presented to a group provided answers are recorded. This may be a preferred method for audiences with suspected literacy limitations or audiences which are more difficult to engage. Pre-test slides are hidden following the title slide.   The instructor will have to “unhide” the slides in order to display them.  Instructions for issuing a group pre-test are on the pre-test slides.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b="0" i="0" u="none" strike="noStrike" kern="1200" cap="none" spc="0" normalizeH="0" baseline="0" noProof="0" dirty="0" smtClean="0">
              <a:ln>
                <a:noFill/>
              </a:ln>
              <a:solidFill>
                <a:prstClr val="black"/>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Display this slide as participants arrive.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Remind participants to sign 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Pass out the Pre-Test or have it near sign in sheet for participants to take.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Have participants complete pre-test as they take their seats.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Explain Pre and Post tests and evaluations provide on-going information to assist GHSC in ensuring materials are updated, relevant, and useful to participants.  In addition, these are comply with accepted training/education practices and are required under the grants funding.</a:t>
            </a:r>
          </a:p>
          <a:p>
            <a:pPr marL="228600" lvl="0" indent="-228600">
              <a:buFont typeface="+mj-lt"/>
              <a:buAutoNum type="arabicPeriod"/>
              <a:defRPr/>
            </a:pPr>
            <a:r>
              <a:rPr lang="en-US" b="1" dirty="0" smtClean="0">
                <a:solidFill>
                  <a:prstClr val="black"/>
                </a:solidFill>
              </a:rPr>
              <a:t>Emphasize </a:t>
            </a:r>
            <a:r>
              <a:rPr lang="en-US" b="1" dirty="0">
                <a:solidFill>
                  <a:prstClr val="black"/>
                </a:solidFill>
              </a:rPr>
              <a:t>–Today participants will LEARN so they can LIVE</a:t>
            </a:r>
            <a:r>
              <a:rPr lang="en-US" b="1" dirty="0" smtClean="0">
                <a:solidFill>
                  <a:prstClr val="black"/>
                </a:solidFill>
              </a:rPr>
              <a:t>.</a:t>
            </a:r>
          </a:p>
          <a:p>
            <a:pPr marL="228600" lvl="0" indent="-228600">
              <a:buFont typeface="+mj-lt"/>
              <a:buAutoNum type="arabicPeriod"/>
              <a:defRPr/>
            </a:pPr>
            <a:r>
              <a:rPr lang="en-US" b="1" dirty="0" smtClean="0">
                <a:solidFill>
                  <a:prstClr val="black"/>
                </a:solidFill>
              </a:rPr>
              <a:t>IMPORTANT NOTE: </a:t>
            </a:r>
            <a:r>
              <a:rPr lang="en-US" b="1" dirty="0">
                <a:solidFill>
                  <a:prstClr val="black"/>
                </a:solidFill>
              </a:rPr>
              <a:t>If multiple modules are being presented in one day emphasize the continued theme of LEARN &amp; LIVE in this high hazard occupation before each module begins. </a:t>
            </a:r>
            <a:endParaRPr kumimoji="0" lang="en-US" b="0" i="0" u="none" strike="noStrike" kern="1200" cap="none" spc="0" normalizeH="0" baseline="0" noProof="0" dirty="0" smtClean="0">
              <a:ln>
                <a:noFill/>
              </a:ln>
              <a:solidFill>
                <a:prstClr val="black"/>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Notes may refer you the Instructor Manual (IM) for more information.</a:t>
            </a:r>
          </a:p>
          <a:p>
            <a:endParaRPr lang="en-US" dirty="0"/>
          </a:p>
        </p:txBody>
      </p:sp>
      <p:sp>
        <p:nvSpPr>
          <p:cNvPr id="4" name="Slide Number Placeholder 3"/>
          <p:cNvSpPr>
            <a:spLocks noGrp="1"/>
          </p:cNvSpPr>
          <p:nvPr>
            <p:ph type="sldNum" sz="quarter" idx="10"/>
          </p:nvPr>
        </p:nvSpPr>
        <p:spPr/>
        <p:txBody>
          <a:bodyPr/>
          <a:lstStyle/>
          <a:p>
            <a:fld id="{091B4DF0-DDC7-40F4-A776-530D42DB8882}" type="slidenum">
              <a:rPr lang="en-US" smtClean="0">
                <a:solidFill>
                  <a:prstClr val="black"/>
                </a:solidFill>
              </a:rPr>
              <a:pPr/>
              <a:t>1</a:t>
            </a:fld>
            <a:endParaRPr lang="en-US">
              <a:solidFill>
                <a:prstClr val="black"/>
              </a:solidFill>
            </a:endParaRPr>
          </a:p>
        </p:txBody>
      </p:sp>
      <p:sp>
        <p:nvSpPr>
          <p:cNvPr id="10" name="Footer Placeholder 9"/>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119203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962400"/>
            <a:ext cx="6400800" cy="4953000"/>
          </a:xfrm>
        </p:spPr>
        <p:txBody>
          <a:bodyPr/>
          <a:lstStyle/>
          <a:p>
            <a:pPr marL="228600" indent="-228600">
              <a:buFont typeface="+mj-lt"/>
              <a:buAutoNum type="arabicPeriod"/>
            </a:pPr>
            <a:r>
              <a:rPr lang="en-US" dirty="0" smtClean="0"/>
              <a:t>This section contains a brief overview of some of the issues with confined spaces.</a:t>
            </a:r>
          </a:p>
          <a:p>
            <a:pPr marL="228600" indent="-228600">
              <a:buFont typeface="+mj-lt"/>
              <a:buAutoNum type="arabicPeriod"/>
            </a:pPr>
            <a:r>
              <a:rPr lang="en-US" dirty="0" smtClean="0"/>
              <a:t>It is intended to raise awareness of the incidents &amp; fatalities which occur with confined spaces and the frequency of these incidents both in agriculture and general industry. </a:t>
            </a: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smtClean="0">
                <a:solidFill>
                  <a:prstClr val="black"/>
                </a:solidFill>
              </a:rPr>
              <a:pPr/>
              <a:t>10</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211530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baseline="0" dirty="0" smtClean="0"/>
              <a:t>A reclassified PRCS space into a non permit required space must be documented and certified</a:t>
            </a:r>
            <a:r>
              <a:rPr lang="en-US" dirty="0" smtClean="0"/>
              <a:t> as well as use of alternate entry procedures.</a:t>
            </a:r>
            <a:endParaRPr lang="en-US" baseline="0" dirty="0" smtClean="0"/>
          </a:p>
          <a:p>
            <a:pPr marL="228600" indent="-228600">
              <a:buFont typeface="+mj-lt"/>
              <a:buAutoNum type="arabicPeriod"/>
            </a:pPr>
            <a:r>
              <a:rPr lang="en-US" baseline="0" dirty="0" smtClean="0"/>
              <a:t>The employer or his representative – like an entry supervisor – complete the certification which includes the evaluation process used to make the determination no hazards exist, the date, the location of the space.</a:t>
            </a:r>
          </a:p>
          <a:p>
            <a:pPr marL="228600" indent="-228600">
              <a:buFont typeface="+mj-lt"/>
              <a:buAutoNum type="arabicPeriod"/>
            </a:pPr>
            <a:r>
              <a:rPr lang="en-US" baseline="0" dirty="0" smtClean="0"/>
              <a:t>It must be signed by the person who made the determination.</a:t>
            </a:r>
          </a:p>
          <a:p>
            <a:pPr marL="228600" indent="-228600">
              <a:buFont typeface="+mj-lt"/>
              <a:buAutoNum type="arabicPeriod"/>
            </a:pPr>
            <a:r>
              <a:rPr lang="en-US" baseline="0" dirty="0" smtClean="0"/>
              <a:t>The certification MUST be available for review and inspection.</a:t>
            </a:r>
          </a:p>
          <a:p>
            <a:pPr marL="228600" indent="-228600">
              <a:buFont typeface="+mj-lt"/>
              <a:buAutoNum type="arabicPeriod"/>
            </a:pPr>
            <a:r>
              <a:rPr lang="en-US" baseline="0" dirty="0" smtClean="0"/>
              <a:t>Entry into a reclassified PRSC or with alternate procedures  is the same as an entry into a non-permit space.  </a:t>
            </a:r>
          </a:p>
          <a:p>
            <a:pPr marL="228600" indent="-228600">
              <a:buFont typeface="+mj-lt"/>
              <a:buAutoNum type="arabicPeriod"/>
            </a:pPr>
            <a:r>
              <a:rPr lang="en-US" baseline="0" dirty="0" smtClean="0"/>
              <a:t>HOWEVER, entrants should review the certification and it should be posted near the confined space.</a:t>
            </a:r>
          </a:p>
          <a:p>
            <a:pPr marL="228600" indent="-228600">
              <a:buFont typeface="+mj-lt"/>
              <a:buAutoNum type="arabicPeriod"/>
            </a:pPr>
            <a:r>
              <a:rPr lang="en-US" baseline="0" dirty="0" smtClean="0"/>
              <a:t>Employees can enter space as long as the recertification is active – which is as long as the non-</a:t>
            </a:r>
            <a:r>
              <a:rPr lang="en-US" baseline="0" dirty="0" err="1" smtClean="0"/>
              <a:t>atomopsheric</a:t>
            </a:r>
            <a:r>
              <a:rPr lang="en-US" baseline="0" dirty="0" smtClean="0"/>
              <a:t> hazards remain eliminated or generally the end of the task or shift.</a:t>
            </a:r>
          </a:p>
          <a:p>
            <a:pPr marL="228600" indent="-228600">
              <a:buFont typeface="+mj-lt"/>
              <a:buAutoNum type="arabicPeriod"/>
            </a:pPr>
            <a:r>
              <a:rPr lang="en-US" baseline="0" dirty="0" smtClean="0"/>
              <a:t>WHENEVER there is a change in use or configuration of a space it MUST be re-evaluated to see if it still meets the criteria for alternate procedures BEFORE ENTRY can be made. </a:t>
            </a:r>
          </a:p>
          <a:p>
            <a:pPr marL="228600" indent="-228600">
              <a:buFont typeface="+mj-lt"/>
              <a:buAutoNum type="arabicPeriod"/>
            </a:pPr>
            <a:r>
              <a:rPr lang="en-US" baseline="0" dirty="0" smtClean="0"/>
              <a:t>1910.146(c)(6) When there are changes in the use or configuration of a non-permit confined space that might increase the hazards to entrants, the employer shall reevaluate that space and, if necessary, reclassify it as a permit-required confined space.</a:t>
            </a:r>
          </a:p>
          <a:p>
            <a:pPr marL="228600" indent="-228600">
              <a:buFont typeface="+mj-lt"/>
              <a:buAutoNum type="arabicPeriod"/>
            </a:pPr>
            <a:endParaRPr lang="en-US" baseline="0" dirty="0" smtClean="0"/>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100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Emphasis –</a:t>
            </a:r>
            <a:r>
              <a:rPr lang="en-US" baseline="0" dirty="0" smtClean="0"/>
              <a:t> Continuous Forced Air Ventilation with Clean, Safe Source.</a:t>
            </a:r>
          </a:p>
          <a:p>
            <a:pPr marL="228600" indent="-228600">
              <a:buFont typeface="+mj-lt"/>
              <a:buAutoNum type="arabicPeriod"/>
            </a:pPr>
            <a:r>
              <a:rPr lang="en-US" dirty="0" smtClean="0"/>
              <a:t>Before making entry</a:t>
            </a:r>
            <a:r>
              <a:rPr lang="en-US" baseline="0" dirty="0" smtClean="0"/>
              <a:t> under alternate procedures, you have to eliminate any hazards that make removing the cover to the entrance unsafe.  Once the access point is opened it needs to be guarded for falls and/or falling objects through the opening.  A barrier or guard railing can be put up around the access opening.  </a:t>
            </a:r>
          </a:p>
          <a:p>
            <a:pPr marL="228600" indent="-228600">
              <a:buFont typeface="+mj-lt"/>
              <a:buAutoNum type="arabicPeriod"/>
            </a:pPr>
            <a:r>
              <a:rPr lang="en-US" baseline="0" dirty="0" smtClean="0"/>
              <a:t>Atmosphere testing has to occur BEFORE entry to verify there are no hazards inside the space.</a:t>
            </a:r>
          </a:p>
          <a:p>
            <a:pPr marL="228600" indent="-228600">
              <a:buFont typeface="+mj-lt"/>
              <a:buAutoNum type="arabicPeriod"/>
            </a:pPr>
            <a:r>
              <a:rPr lang="en-US" baseline="0" dirty="0" smtClean="0"/>
              <a:t>Continuous forced air ventilation must be used while anyone is inside and continued until the last person has left the space.  Before entering the air needs to be tested to ensure the ventilation has removed hazards.  The ventilation must bring in air from a clean, safe source.</a:t>
            </a:r>
          </a:p>
          <a:p>
            <a:pPr marL="228600" indent="-228600">
              <a:buFont typeface="+mj-lt"/>
              <a:buAutoNum type="arabicPeriod"/>
            </a:pPr>
            <a:r>
              <a:rPr lang="en-US" baseline="0" dirty="0" smtClean="0"/>
              <a:t>Periodic testing while inside the space needs to occur.  It should be documented.</a:t>
            </a:r>
          </a:p>
          <a:p>
            <a:pPr marL="228600" indent="-228600">
              <a:buFont typeface="+mj-lt"/>
              <a:buAutoNum type="arabicPeriod"/>
            </a:pPr>
            <a:r>
              <a:rPr lang="en-US" baseline="0" dirty="0" smtClean="0"/>
              <a:t>Lastly if any other hazard or an atmosphere hazard develops the space must be immediately evacuated.  Before re-entry the source of the hazard needs to be evaluated and corrected. </a:t>
            </a: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101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At issue is the “elimination” of hazards.  When all the conditions of alternative procedures are met, the employer does not have to comply with the entry provisions of a PRCS.  Again, this means that the</a:t>
            </a:r>
            <a:r>
              <a:rPr lang="en-US" baseline="0" dirty="0" smtClean="0"/>
              <a:t> ONLY hazard is “actual or potential” atmosphere hazards which is controlled by continuous forced air ventilation that keeps the space safe. All other non-atmospheric hazards have to be eliminated and data has to support that ventilation is sufficient to keep the atmosphere safe for personnel to enter. </a:t>
            </a:r>
          </a:p>
          <a:p>
            <a:pPr marL="228600" indent="-228600">
              <a:buFont typeface="+mj-lt"/>
              <a:buAutoNum type="arabicPeriod"/>
            </a:pPr>
            <a:r>
              <a:rPr lang="en-US" dirty="0" smtClean="0"/>
              <a:t>Once it has been established the space can use alternate procedures and be entered as a non-permit confined space, it does not require the PRCS program, an entry permit, an attendant, rescue provisions and emergency services. </a:t>
            </a:r>
          </a:p>
          <a:p>
            <a:pPr marL="228600" indent="-228600">
              <a:buFont typeface="+mj-lt"/>
              <a:buAutoNum type="arabicPeriod"/>
            </a:pPr>
            <a:r>
              <a:rPr lang="en-US" dirty="0" smtClean="0"/>
              <a:t>Spaces that meet the criteria for reclassification also have these advantages EXCEPT when entering a grain storage structure as the exceptions do </a:t>
            </a:r>
            <a:r>
              <a:rPr lang="en-US" dirty="0" err="1" smtClean="0"/>
              <a:t>onot</a:t>
            </a:r>
            <a:r>
              <a:rPr lang="en-US" dirty="0" smtClean="0"/>
              <a:t> apply.</a:t>
            </a:r>
            <a:endParaRPr lang="en-US" baseline="0" dirty="0" smtClean="0"/>
          </a:p>
          <a:p>
            <a:pPr marL="228600" indent="-228600">
              <a:buFont typeface="+mj-lt"/>
              <a:buAutoNum type="arabicPeriod"/>
            </a:pPr>
            <a:r>
              <a:rPr lang="en-US" baseline="0" dirty="0" smtClean="0"/>
              <a:t>References include:</a:t>
            </a:r>
            <a:endParaRPr lang="en-US" dirty="0" smtClean="0"/>
          </a:p>
          <a:p>
            <a:pPr marL="685800" lvl="1" indent="-228600">
              <a:buFont typeface="+mj-lt"/>
              <a:buAutoNum type="alphaLcPeriod"/>
            </a:pPr>
            <a:r>
              <a:rPr lang="en-US" dirty="0" smtClean="0"/>
              <a:t>1910.146(c)(5)(</a:t>
            </a:r>
            <a:r>
              <a:rPr lang="en-US" dirty="0" err="1" smtClean="0"/>
              <a:t>i</a:t>
            </a:r>
            <a:r>
              <a:rPr lang="en-US" dirty="0" smtClean="0"/>
              <a:t>) “An employer whose employees enter a permit space need not comply with paragraphs (d) through (f) and (h) through (k) of this section, provided that:”</a:t>
            </a:r>
          </a:p>
          <a:p>
            <a:pPr marL="685800" lvl="1" indent="-228600">
              <a:buFont typeface="+mj-lt"/>
              <a:buAutoNum type="alphaLcPeriod"/>
            </a:pPr>
            <a:r>
              <a:rPr lang="en-US" dirty="0" smtClean="0"/>
              <a:t>OSHA Compliance Letter (10/12/95) Interprets the Elimination Provision:  “… If the Non-Atmospheric Hazards Were Permanently Eliminated, the Alternate Procedures Could Subsequently Be Applied…”</a:t>
            </a:r>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102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962400"/>
            <a:ext cx="6400800" cy="4953000"/>
          </a:xfrm>
        </p:spPr>
        <p:txBody>
          <a:bodyPr/>
          <a:lstStyle/>
          <a:p>
            <a:pPr marL="228600" indent="-228600">
              <a:buFont typeface="+mj-lt"/>
              <a:buAutoNum type="arabicPeriod"/>
            </a:pPr>
            <a:r>
              <a:rPr lang="en-US" dirty="0" smtClean="0"/>
              <a:t>This section discusses the similarities and differences between the grain handling standard and the confined space standard and their application to entry into grain storage structures. </a:t>
            </a:r>
          </a:p>
          <a:p>
            <a:pPr marL="228600" indent="-228600">
              <a:buFont typeface="+mj-lt"/>
              <a:buAutoNum type="arabicPeriod"/>
            </a:pPr>
            <a:endParaRPr lang="en-US" dirty="0" smtClean="0"/>
          </a:p>
          <a:p>
            <a:pPr marL="0" indent="0">
              <a:buNone/>
            </a:pPr>
            <a:r>
              <a:rPr lang="en-US" sz="800" dirty="0"/>
              <a:t>February 8, 2005 </a:t>
            </a:r>
          </a:p>
          <a:p>
            <a:pPr marL="0" indent="0">
              <a:buNone/>
            </a:pPr>
            <a:r>
              <a:rPr lang="en-US" sz="800" dirty="0" smtClean="0"/>
              <a:t>Dear </a:t>
            </a:r>
            <a:r>
              <a:rPr lang="en-US" sz="800" dirty="0"/>
              <a:t>Mr. </a:t>
            </a:r>
            <a:r>
              <a:rPr lang="en-US" sz="800" dirty="0" err="1"/>
              <a:t>Demaray</a:t>
            </a:r>
            <a:r>
              <a:rPr lang="en-US" sz="800" dirty="0"/>
              <a:t>: </a:t>
            </a:r>
          </a:p>
          <a:p>
            <a:pPr marL="0" indent="0">
              <a:buNone/>
            </a:pPr>
            <a:r>
              <a:rPr lang="en-US" sz="800" dirty="0" smtClean="0"/>
              <a:t>Thank </a:t>
            </a:r>
            <a:r>
              <a:rPr lang="en-US" sz="800" dirty="0"/>
              <a:t>you for your April 13, 2004 letter to the Occupational Safety and Health Administration's (OSHA's) Directorate of Enforcement Programs (DEP). Your letter has been referred to DEP's Office of General Industry Enforcement for an answer to your questions regarding OSHA's Permit-Required Confined Spaces (PRCS) Standard, 29 CFR 1910.146 and Grain Handling Standard, 29 CFR 1910.272. Your questions have been restated below for clarity. </a:t>
            </a:r>
          </a:p>
          <a:p>
            <a:pPr marL="0" indent="228600">
              <a:buNone/>
            </a:pPr>
            <a:r>
              <a:rPr lang="en-US" sz="800" b="1" dirty="0"/>
              <a:t> </a:t>
            </a:r>
            <a:r>
              <a:rPr lang="en-US" sz="800" b="1" dirty="0" smtClean="0"/>
              <a:t>Question </a:t>
            </a:r>
            <a:r>
              <a:rPr lang="en-US" sz="800" b="1" dirty="0"/>
              <a:t>1:</a:t>
            </a:r>
            <a:r>
              <a:rPr lang="en-US" sz="800" dirty="0"/>
              <a:t> The Grain Handling Standard does not require grain bins to be identified and posted as permit-required confined spaces. Are grain bins required to be labeled as permit-required confined spaces under 29 CFR 1910.146? </a:t>
            </a:r>
            <a:r>
              <a:rPr lang="en-US" sz="800" dirty="0" smtClean="0"/>
              <a:t>  </a:t>
            </a:r>
            <a:r>
              <a:rPr lang="en-US" sz="800" b="1" dirty="0" smtClean="0"/>
              <a:t>Reply</a:t>
            </a:r>
            <a:r>
              <a:rPr lang="en-US" sz="800" b="1" dirty="0"/>
              <a:t>:</a:t>
            </a:r>
            <a:r>
              <a:rPr lang="en-US" sz="800" dirty="0"/>
              <a:t> 29 CFR 1910.146(c)(2) requires that employers inform exposed employees, by posting danger signs or by any other equally effective means, of the existence and location of and the danger posed by, permit spaces. An employer who falls within the scope of the grain handling standard may be cited under 29 CFR 1910.272(e)(1)(</a:t>
            </a:r>
            <a:r>
              <a:rPr lang="en-US" sz="800" dirty="0" err="1"/>
              <a:t>i</a:t>
            </a:r>
            <a:r>
              <a:rPr lang="en-US" sz="800" dirty="0"/>
              <a:t>) for failing to train employees on general safety precautions, such as recognizing that grain storage structures require special entry precautions. However, in neither standard is labeling the exclusive or specific means of informing employees of the hazards posed by grain bins. </a:t>
            </a:r>
          </a:p>
          <a:p>
            <a:pPr marL="0" indent="228600">
              <a:buNone/>
            </a:pPr>
            <a:r>
              <a:rPr lang="en-US" sz="800" b="1" dirty="0" smtClean="0"/>
              <a:t>Question </a:t>
            </a:r>
            <a:r>
              <a:rPr lang="en-US" sz="800" b="1" dirty="0"/>
              <a:t>2</a:t>
            </a:r>
            <a:r>
              <a:rPr lang="en-US" sz="800" dirty="0"/>
              <a:t>: Does the Grain Handling Standard, 29 CFR 1910.272, supersede the requirements of 29 CFR 1910.146 with regard to entry into grain bins, silos, tanks, and other grain structures? </a:t>
            </a:r>
            <a:r>
              <a:rPr lang="en-US" sz="800" b="1" dirty="0" smtClean="0"/>
              <a:t>Reply</a:t>
            </a:r>
            <a:r>
              <a:rPr lang="en-US" sz="800" b="1" dirty="0"/>
              <a:t>:</a:t>
            </a:r>
            <a:r>
              <a:rPr lang="en-US" sz="800" dirty="0"/>
              <a:t> 29 CFR 1910.272(g) takes precedence over the permit-required confined space standard for the hazards it addresses. </a:t>
            </a:r>
          </a:p>
          <a:p>
            <a:pPr marL="0" indent="228600">
              <a:buNone/>
            </a:pPr>
            <a:r>
              <a:rPr lang="en-US" sz="800" b="1" dirty="0" smtClean="0"/>
              <a:t>Question </a:t>
            </a:r>
            <a:r>
              <a:rPr lang="en-US" sz="800" b="1" dirty="0"/>
              <a:t>3:</a:t>
            </a:r>
            <a:r>
              <a:rPr lang="en-US" sz="800" dirty="0"/>
              <a:t> What documentation is required as proof that the supervisor has no reason to suspect "bad" air quality in a grain bin? </a:t>
            </a:r>
            <a:r>
              <a:rPr lang="en-US" sz="800" dirty="0" smtClean="0"/>
              <a:t> </a:t>
            </a:r>
            <a:r>
              <a:rPr lang="en-US" sz="800" b="1" dirty="0" smtClean="0"/>
              <a:t>Reply</a:t>
            </a:r>
            <a:r>
              <a:rPr lang="en-US" sz="800" b="1" dirty="0"/>
              <a:t>:</a:t>
            </a:r>
            <a:r>
              <a:rPr lang="en-US" sz="800" dirty="0"/>
              <a:t> The employer is required to issue a permit for entering bins unless the employer or the employer's representative is present during the entire operation. The permit must certify that the precautions contained in 29 CFR 1910.272(g) have been implemented. Although specific results of air testing are not required to be documented under 29 CFR 1910.272(g), an employer would still be required to maintain employee exposure records in accordance with 29 CFR 1910.1020. </a:t>
            </a:r>
          </a:p>
          <a:p>
            <a:pPr marL="0" indent="228600">
              <a:buNone/>
            </a:pPr>
            <a:r>
              <a:rPr lang="en-US" sz="800" b="1" dirty="0" smtClean="0"/>
              <a:t>Question </a:t>
            </a:r>
            <a:r>
              <a:rPr lang="en-US" sz="800" b="1" dirty="0"/>
              <a:t>4:</a:t>
            </a:r>
            <a:r>
              <a:rPr lang="en-US" sz="800" dirty="0"/>
              <a:t> If employees enter grain bins under the requirements from the Grain Handling Standard, could the employer be cited for violations under the Permit-Required Confined Spaces Standard? </a:t>
            </a:r>
            <a:r>
              <a:rPr lang="en-US" sz="800" dirty="0" smtClean="0"/>
              <a:t> </a:t>
            </a:r>
            <a:r>
              <a:rPr lang="en-US" sz="800" b="1" dirty="0" smtClean="0"/>
              <a:t>Reply</a:t>
            </a:r>
            <a:r>
              <a:rPr lang="en-US" sz="800" b="1" dirty="0"/>
              <a:t>: </a:t>
            </a:r>
            <a:r>
              <a:rPr lang="en-US" sz="800" dirty="0"/>
              <a:t>Confined space work that is regulated under 29 CFR 1910.272, such as grain bin entry, is not subject to the provisions of 29 CFR 1910.146 as long as the provisions of 29 CFR 1910.272 protect against all of the hazards within the grain bins. </a:t>
            </a:r>
          </a:p>
          <a:p>
            <a:pPr marL="0" indent="228600">
              <a:buNone/>
            </a:pPr>
            <a:r>
              <a:rPr lang="en-US" sz="800" b="1" dirty="0" smtClean="0"/>
              <a:t>Question </a:t>
            </a:r>
            <a:r>
              <a:rPr lang="en-US" sz="800" b="1" dirty="0"/>
              <a:t>5: </a:t>
            </a:r>
            <a:r>
              <a:rPr lang="en-US" sz="800" dirty="0"/>
              <a:t>Does an employer with a grain elevator operating under the Grain Handling Standard need only to provide rescue equipment</a:t>
            </a:r>
            <a:r>
              <a:rPr lang="en-US" sz="800" dirty="0" smtClean="0"/>
              <a:t>? </a:t>
            </a:r>
            <a:r>
              <a:rPr lang="en-US" sz="800" b="1" dirty="0" smtClean="0"/>
              <a:t>Reply</a:t>
            </a:r>
            <a:r>
              <a:rPr lang="en-US" sz="800" b="1" dirty="0"/>
              <a:t>:</a:t>
            </a:r>
            <a:r>
              <a:rPr lang="en-US" sz="800" dirty="0"/>
              <a:t> No, 29 CFR 1910.272(g)(3) clearly states that an observer shall be stationed outside the bin, silo, or tank being entered by an employee. In addition, 29 CFR 1910.272(g)(5) requires that the employee acting as an observer shall be trained in rescue procedures, including notification methods for obtaining additional assistance. </a:t>
            </a:r>
          </a:p>
          <a:p>
            <a:pPr marL="0" indent="228600">
              <a:buNone/>
            </a:pPr>
            <a:r>
              <a:rPr lang="en-US" sz="800" b="1" dirty="0" smtClean="0"/>
              <a:t>Question </a:t>
            </a:r>
            <a:r>
              <a:rPr lang="en-US" sz="800" b="1" dirty="0"/>
              <a:t>6:</a:t>
            </a:r>
            <a:r>
              <a:rPr lang="en-US" sz="800" dirty="0"/>
              <a:t> If an employer would need to use the local fire department for rescue, would the training required by the fire department need to follow 29 CFR 1910.146? </a:t>
            </a:r>
            <a:r>
              <a:rPr lang="en-US" sz="800" dirty="0" smtClean="0"/>
              <a:t> </a:t>
            </a:r>
            <a:r>
              <a:rPr lang="en-US" sz="800" b="1" dirty="0" smtClean="0"/>
              <a:t>Reply</a:t>
            </a:r>
            <a:r>
              <a:rPr lang="en-US" sz="800" b="1" dirty="0"/>
              <a:t>:</a:t>
            </a:r>
            <a:r>
              <a:rPr lang="en-US" sz="800" dirty="0"/>
              <a:t> OSHA does not have enforcement jurisdiction over local government entities such as local fire departments. However, a prudent employer would preplan to assure that any local emergency entity has the equipment, trained personnel, etc., if it were to rely on that outside service to conduct rescue. An employer could look to guidance in Appendix F to 29 CFR 1910.146 -- Rescue Team or Rescue Service Evaluation Criteria (Non-Mandatory) and 29 CFR 1910.272 Appendix A-2 Emergency Action Plan in choosing an appropriate rescue service. </a:t>
            </a:r>
          </a:p>
          <a:p>
            <a:pPr marL="0" indent="0">
              <a:buNone/>
            </a:pPr>
            <a:r>
              <a:rPr lang="en-US" sz="800" dirty="0" smtClean="0"/>
              <a:t>Thank </a:t>
            </a:r>
            <a:r>
              <a:rPr lang="en-US" sz="800" dirty="0"/>
              <a:t>you for your interest in occupational safety and health. We hope you find this information helpful. OSHA requirements are set by statute, standards, and regulations. Our interpretation letters explain these requirements and how they apply to particular circumstances, but they cannot create additional employer obligations. This letter constitutes OSHA's interpretation of the requirements discussed. Also, from time to time we update our guidance in response to new information. To keep apprised of such developments, you can consult OSHA's website at http://www.osha.gov. If you have any further questions, please feel free to contact the Office of General Industry Enforcement at (202) 693-1850. </a:t>
            </a:r>
          </a:p>
          <a:p>
            <a:pPr marL="0" indent="0">
              <a:buNone/>
            </a:pPr>
            <a:r>
              <a:rPr lang="en-US" sz="800" dirty="0" smtClean="0"/>
              <a:t>	 </a:t>
            </a:r>
            <a:r>
              <a:rPr lang="en-US" sz="800" dirty="0"/>
              <a:t>Sincerely, </a:t>
            </a:r>
            <a:r>
              <a:rPr lang="en-US" sz="800" dirty="0" smtClean="0"/>
              <a:t>	 </a:t>
            </a:r>
            <a:r>
              <a:rPr lang="en-US" sz="800" dirty="0"/>
              <a:t>Richard E. Fairfax, </a:t>
            </a:r>
            <a:r>
              <a:rPr lang="en-US" sz="800" dirty="0" smtClean="0"/>
              <a:t>Director  	Directorate </a:t>
            </a:r>
            <a:r>
              <a:rPr lang="en-US" sz="800" dirty="0"/>
              <a:t>of Enforcement Programs</a:t>
            </a:r>
          </a:p>
          <a:p>
            <a:pPr marL="0" indent="0">
              <a:buNone/>
            </a:pPr>
            <a:endParaRPr lang="en-US" sz="800" dirty="0"/>
          </a:p>
        </p:txBody>
      </p:sp>
      <p:sp>
        <p:nvSpPr>
          <p:cNvPr id="4" name="Slide Number Placeholder 3"/>
          <p:cNvSpPr>
            <a:spLocks noGrp="1"/>
          </p:cNvSpPr>
          <p:nvPr>
            <p:ph type="sldNum" sz="quarter" idx="10"/>
          </p:nvPr>
        </p:nvSpPr>
        <p:spPr/>
        <p:txBody>
          <a:bodyPr/>
          <a:lstStyle/>
          <a:p>
            <a:fld id="{8F3A998B-DD35-426C-ADD2-2419E4DE84AC}" type="slidenum">
              <a:rPr lang="en-US" smtClean="0">
                <a:solidFill>
                  <a:prstClr val="black"/>
                </a:solidFill>
              </a:rPr>
              <a:pPr/>
              <a:t>103</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211530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10000"/>
            <a:ext cx="6553200" cy="5562600"/>
          </a:xfrm>
        </p:spPr>
        <p:txBody>
          <a:bodyPr/>
          <a:lstStyle/>
          <a:p>
            <a:pPr marL="228600" indent="-228600">
              <a:buFont typeface="+mj-lt"/>
              <a:buAutoNum type="arabicPeriod"/>
            </a:pPr>
            <a:r>
              <a:rPr lang="en-US" dirty="0" smtClean="0"/>
              <a:t>Most grain storage is considered</a:t>
            </a:r>
            <a:r>
              <a:rPr lang="en-US" baseline="0" dirty="0" smtClean="0"/>
              <a:t> a confined space.  Many would meet criteria for a permit required confined space.</a:t>
            </a:r>
          </a:p>
          <a:p>
            <a:pPr marL="228600" indent="-228600">
              <a:buFont typeface="+mj-lt"/>
              <a:buAutoNum type="arabicPeriod"/>
            </a:pPr>
            <a:r>
              <a:rPr lang="en-US" baseline="0" dirty="0" smtClean="0"/>
              <a:t>Employer can cover entry into grain bins with the grain handling standard, the confined space standard or both.</a:t>
            </a:r>
            <a:r>
              <a:rPr lang="en-US" dirty="0" smtClean="0"/>
              <a:t> The </a:t>
            </a:r>
            <a:r>
              <a:rPr lang="en-US" b="1" dirty="0" smtClean="0"/>
              <a:t>Standard NUMBER dictates the requirements being followed</a:t>
            </a:r>
            <a:r>
              <a:rPr lang="en-US"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Some companies decide they will use the confined space standard for entering grain storage structures. It is important to know the guidelines</a:t>
            </a:r>
            <a:r>
              <a:rPr kumimoji="0" lang="en-US" sz="11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employer</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must operate within.  If using 1010.146 for entry into grain storage structures, remember to evaluate not just for confined space hazards but for grain storage structure hazards also.  When entering a grain storage structure </a:t>
            </a:r>
            <a:r>
              <a:rPr lang="en-US" dirty="0">
                <a:solidFill>
                  <a:prstClr val="black"/>
                </a:solidFill>
              </a:rPr>
              <a:t>t</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here must always be an observer present at the opening of the bin. </a:t>
            </a:r>
          </a:p>
          <a:p>
            <a:pPr lvl="0">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Keep in mind the Grain Handling Standard is the primary regulatory standard. Citations will be issued under that standard if requirements aren’t met</a:t>
            </a:r>
            <a:r>
              <a:rPr lang="en-US" noProof="0" dirty="0">
                <a:solidFill>
                  <a:prstClr val="black"/>
                </a:solidFill>
              </a:rPr>
              <a:t> </a:t>
            </a:r>
            <a:r>
              <a:rPr lang="en-US" noProof="0" dirty="0" smtClean="0">
                <a:solidFill>
                  <a:prstClr val="black"/>
                </a:solidFill>
              </a:rPr>
              <a:t>even w</a:t>
            </a:r>
            <a:r>
              <a:rPr lang="en-US" dirty="0" smtClean="0">
                <a:solidFill>
                  <a:prstClr val="black"/>
                </a:solidFill>
              </a:rPr>
              <a:t>hen </a:t>
            </a:r>
            <a:r>
              <a:rPr lang="en-US" dirty="0">
                <a:solidFill>
                  <a:prstClr val="black"/>
                </a:solidFill>
              </a:rPr>
              <a:t>using 1910.146 for grain storage structure </a:t>
            </a:r>
            <a:r>
              <a:rPr lang="en-US" dirty="0" smtClean="0">
                <a:solidFill>
                  <a:prstClr val="black"/>
                </a:solidFill>
              </a:rPr>
              <a:t>entry. </a:t>
            </a:r>
            <a:r>
              <a:rPr lang="en-US" dirty="0">
                <a:solidFill>
                  <a:prstClr val="black"/>
                </a:solidFill>
              </a:rPr>
              <a:t>Reference </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OSHA’s letter of interpretation 2/8/2005.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However, MUST evaluate hazard potential under the requirements of both standards as most grain storage structures are considered confined spaces.  </a:t>
            </a:r>
            <a:r>
              <a:rPr kumimoji="0" lang="en-US"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When using 1910.146 employer must comply with the atmospheric testing and documentation requirements.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Although company policy may use Confined Space Standards for grain storage structure entry, it is important to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note several of the exceptions to 1910.146 DO NOT apply to grain storage structure entry.</a:t>
            </a:r>
          </a:p>
          <a:p>
            <a:pPr>
              <a:buFont typeface="+mj-lt"/>
              <a:buAutoNum type="arabicPeriod"/>
              <a:defRPr/>
            </a:pPr>
            <a:r>
              <a:rPr kumimoji="0" lang="en-US"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1010.146 when a space is </a:t>
            </a:r>
            <a:r>
              <a:rPr kumimoji="0" lang="en-US"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reclassified to non-permit required or alternative entry procedures are met there is no need for an attendant</a:t>
            </a:r>
            <a:r>
              <a:rPr lang="en-US" b="1" noProof="0" dirty="0">
                <a:solidFill>
                  <a:prstClr val="black"/>
                </a:solidFill>
              </a:rPr>
              <a:t>.</a:t>
            </a:r>
            <a:r>
              <a:rPr kumimoji="0" lang="en-US"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The exception cannot be applied to grain</a:t>
            </a:r>
            <a:r>
              <a:rPr kumimoji="0" lang="en-US" b="1"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storage structure entry</a:t>
            </a:r>
            <a:r>
              <a:rPr kumimoji="0" lang="en-US"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An observer must always be present. Grain storage structure entry must also always provide for rescue equipment &amp; emergency action plan.</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February 8, 2005 Letter of Interpretation </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constitutes OSHA's interpretation only of the requirements discussed and may not be applicable to any situation not delineated within the original correspondence. </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Question 1:</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The Grain Handling Standard does not require grain bins to be identified and posted as permit-required confined spaces. Are grain bins required to be labeled as permit-required confined spaces under 29 CFR 1910.146?   </a:t>
            </a:r>
            <a:r>
              <a:rPr kumimoji="0" lang="en-US" sz="1000" b="1"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Reply: </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29 CFR 1910.146(c)(2) requires  employers inform exposed employees, by posting danger signs or by any other equally effective means, of the existence &amp; location of &amp; the danger posed by, permit spaces. An employer who falls within the scope of the grain handling standard may be cited under 29 CFR 1910.272(e)(1)(</a:t>
            </a:r>
            <a:r>
              <a:rPr kumimoji="0" lang="en-US" sz="10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i</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for failing to train employees on general safety precautions, such as recognizing  grain storage structures require special entry precautions. However, in neither standard is labeling the exclusive or specific means of informing employees of the hazards posed by grain bins.  </a:t>
            </a:r>
            <a:r>
              <a:rPr kumimoji="0" lang="en-US" sz="1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Question 2:</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Does the Grain Handling Standard, 29 CFR 1910.272, supersede the requirements of 29 CFR 1910.146 with regard to entry into grain bins, silos, tanks, and other grain structures?  </a:t>
            </a:r>
            <a:r>
              <a:rPr kumimoji="0" lang="en-US" sz="1000" b="1"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Reply: </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29 CFR 1910.272(g) takes precedence over the permit-required confined space standard for the hazards it addresses.  </a:t>
            </a:r>
            <a:r>
              <a:rPr kumimoji="0" lang="en-US" sz="1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Question 4:</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If employees enter grain bins under the requirements from the Grain Handling Standard, could the employer be cited for violations under the Permit-Required Confined Spaces Standard? </a:t>
            </a:r>
            <a:r>
              <a:rPr kumimoji="0" lang="en-US" sz="1000" b="1"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Reply:</a:t>
            </a:r>
            <a:r>
              <a:rPr kumimoji="0" lang="en-US" sz="1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Confined space work regulated under 29 CFR 1910.272, such as grain bin entry, is not subject to the provisions of 29 CFR 1910.146 as long as the provisions of 29 CFR 1910.272 protect against all of the hazards within the grain bins. </a:t>
            </a:r>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104</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8080769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Each standard has a different hazard focus.</a:t>
            </a:r>
          </a:p>
          <a:p>
            <a:pPr marL="228600" indent="-228600">
              <a:buFont typeface="+mj-lt"/>
              <a:buAutoNum type="arabicPeriod"/>
            </a:pPr>
            <a:r>
              <a:rPr lang="en-US" dirty="0" smtClean="0"/>
              <a:t>The confined space standard focuses on potential and known hazards – particularly atmosphere hazards.  The engulfment &amp; hazard potential criteria is slightly different and the standard has a catch-all for all other potential hazards.</a:t>
            </a:r>
          </a:p>
          <a:p>
            <a:pPr marL="228600" indent="-228600">
              <a:buFont typeface="+mj-lt"/>
              <a:buAutoNum type="arabicPeriod"/>
            </a:pPr>
            <a:r>
              <a:rPr lang="en-US" dirty="0" smtClean="0"/>
              <a:t>The grain handling standard focuses on the equipment hazards which cause dangerous entry conditions – that is the operation of equipment which can produce flowing grain or entangle workers.  Atmosphere hazards only need to be addressed if there is a reason to suspect them.  Engulfment potential is based the entrant’s depth in the grain. </a:t>
            </a:r>
          </a:p>
          <a:p>
            <a:pPr marL="228600" indent="-228600">
              <a:buFont typeface="+mj-lt"/>
              <a:buAutoNum type="arabicPeriod"/>
            </a:pPr>
            <a:r>
              <a:rPr lang="en-US" dirty="0" smtClean="0"/>
              <a:t>In this regard the hazard evaluation is somewhat less involved under the grain handling standard but all hazards must be evaluated for and controlled.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105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7568328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Similarities between the two include, attendant/observer, the need for rescue response, evaluation of the space and bin, elimination and control hazards.</a:t>
            </a:r>
          </a:p>
          <a:p>
            <a:pPr marL="228600" indent="-228600">
              <a:buFont typeface="+mj-lt"/>
              <a:buAutoNum type="arabicPeriod"/>
            </a:pPr>
            <a:r>
              <a:rPr lang="en-US" dirty="0" smtClean="0"/>
              <a:t>Both standards emphasize the evaluation of hazards BEFORE entry occurs.</a:t>
            </a: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106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5054408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There are 4 main differences between the confined</a:t>
            </a:r>
            <a:r>
              <a:rPr lang="en-US" baseline="0" dirty="0" smtClean="0"/>
              <a:t> space standard and grain handling standard that affect entry operations.</a:t>
            </a:r>
          </a:p>
          <a:p>
            <a:pPr marL="228600" indent="-228600">
              <a:buFont typeface="+mj-lt"/>
              <a:buAutoNum type="arabicPeriod"/>
            </a:pPr>
            <a:r>
              <a:rPr lang="en-US" baseline="0" dirty="0" smtClean="0"/>
              <a:t>Permit</a:t>
            </a:r>
          </a:p>
          <a:p>
            <a:pPr marL="685800" lvl="1" indent="-228600">
              <a:buFont typeface="+mj-lt"/>
              <a:buAutoNum type="alphaLcPeriod"/>
            </a:pPr>
            <a:r>
              <a:rPr lang="en-US" baseline="0" dirty="0" smtClean="0"/>
              <a:t>Under confined space standard the permit MUST be completed prior to entry.  The confined space standard provides specific obligations the permit must meet, requires the permit to be posted and kept on file for a year.</a:t>
            </a:r>
          </a:p>
          <a:p>
            <a:pPr marL="685800" lvl="1" indent="-228600">
              <a:buFont typeface="+mj-lt"/>
              <a:buAutoNum type="alphaLcPeriod"/>
            </a:pPr>
            <a:r>
              <a:rPr lang="en-US" baseline="0" dirty="0" smtClean="0"/>
              <a:t>Under the grain handling standard a permit only needs to be completed if the employer or authorized representative will NOT be present during the entire entry operation – although it is a BEST PRACTICE to complete a permit for every entry.  When using a permit, it need only certify that before entry the precautions listed under the standard have been taken.  There is no need to post the permit and it only has to be kept on file until the entry is complete. </a:t>
            </a:r>
          </a:p>
          <a:p>
            <a:pPr marL="228600" lvl="0" indent="-228600">
              <a:buFont typeface="+mj-lt"/>
              <a:buAutoNum type="arabicPeriod"/>
            </a:pPr>
            <a:r>
              <a:rPr lang="en-US" baseline="0" dirty="0" smtClean="0"/>
              <a:t>Atmosphere Testing</a:t>
            </a:r>
          </a:p>
          <a:p>
            <a:pPr marL="685800" lvl="1" indent="-228600">
              <a:buFont typeface="+mj-lt"/>
              <a:buAutoNum type="alphaLcPeriod"/>
            </a:pPr>
            <a:r>
              <a:rPr lang="en-US" baseline="0" dirty="0" smtClean="0"/>
              <a:t>MUST be done under confined space standard and documented.</a:t>
            </a:r>
          </a:p>
          <a:p>
            <a:pPr marL="685800" lvl="1" indent="-228600">
              <a:buFont typeface="+mj-lt"/>
              <a:buAutoNum type="alphaLcPeriod"/>
            </a:pPr>
            <a:r>
              <a:rPr lang="en-US" baseline="0" dirty="0" smtClean="0"/>
              <a:t>Need only to be done under the grain handling standard if there is reason to believe there are atmosphere problems.  The grain handling standard also does not require documentation of the testing, but the employer must maintain employee exposure records in accordance with 29 CFR 1910.1020.  (Best practice to always test &amp; document).</a:t>
            </a:r>
          </a:p>
          <a:p>
            <a:pPr marL="228600" lvl="0" indent="-228600">
              <a:buFont typeface="+mj-lt"/>
              <a:buAutoNum type="arabicPeriod"/>
            </a:pPr>
            <a:r>
              <a:rPr lang="en-US" baseline="0" dirty="0" smtClean="0"/>
              <a:t>Attendant/Observer</a:t>
            </a:r>
          </a:p>
          <a:p>
            <a:pPr marL="685800" lvl="1" indent="-228600">
              <a:buFont typeface="+mj-lt"/>
              <a:buAutoNum type="alphaLcPeriod"/>
            </a:pPr>
            <a:r>
              <a:rPr lang="en-US" baseline="0" dirty="0" smtClean="0"/>
              <a:t>Under the confined space standard, reclassification and alternate procedures allows entry to be made without an attendant present.</a:t>
            </a:r>
          </a:p>
          <a:p>
            <a:pPr marL="685800" lvl="1" indent="-228600">
              <a:buFont typeface="+mj-lt"/>
              <a:buAutoNum type="alphaLcPeriod"/>
            </a:pPr>
            <a:r>
              <a:rPr lang="en-US" baseline="0" dirty="0" smtClean="0"/>
              <a:t>Under the grain handling standard, there are no exceptions to having an observer present at all times while someone is in the structure.</a:t>
            </a:r>
          </a:p>
          <a:p>
            <a:pPr marL="228600" lvl="0" indent="-228600">
              <a:buFont typeface="+mj-lt"/>
              <a:buAutoNum type="arabicPeriod"/>
            </a:pPr>
            <a:r>
              <a:rPr lang="en-US" baseline="0" dirty="0" smtClean="0"/>
              <a:t>Rescue</a:t>
            </a:r>
          </a:p>
          <a:p>
            <a:pPr marL="685800" lvl="1" indent="-228600">
              <a:buFont typeface="+mj-lt"/>
              <a:buAutoNum type="alphaLcPeriod"/>
            </a:pPr>
            <a:r>
              <a:rPr lang="en-US" baseline="0" dirty="0" smtClean="0"/>
              <a:t>The confined space standard allows for the rescue services to provide the rescue equipment.</a:t>
            </a:r>
          </a:p>
          <a:p>
            <a:pPr marL="685800" lvl="1" indent="-228600">
              <a:buFont typeface="+mj-lt"/>
              <a:buAutoNum type="alphaLcPeriod"/>
            </a:pPr>
            <a:r>
              <a:rPr lang="en-US" baseline="0" dirty="0" smtClean="0"/>
              <a:t>The grain handling standard states the employer MUST provide rescue equipment specifically suited to the structure. </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107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8996049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This section provides a brief summary of the module content and gives participants – especially those who are not required to follow the confined space standard – BEST PRACTICES.</a:t>
            </a:r>
          </a:p>
          <a:p>
            <a:pPr marL="228600" indent="-228600">
              <a:buFont typeface="+mj-lt"/>
              <a:buAutoNum type="arabicPeriod"/>
            </a:pPr>
            <a:r>
              <a:rPr lang="en-US" dirty="0" smtClean="0"/>
              <a:t>Instructors should also review the Course Objectives. </a:t>
            </a: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smtClean="0">
                <a:solidFill>
                  <a:prstClr val="black"/>
                </a:solidFill>
              </a:rPr>
              <a:pPr/>
              <a:t>108</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211530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30588"/>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Instructors</a:t>
            </a:r>
            <a:r>
              <a:rPr lang="en-US" baseline="0" dirty="0" smtClean="0"/>
              <a:t> should remind participants  to treat all confined spaces as hazardous until they are properly evaluated BEFORE entry.</a:t>
            </a:r>
          </a:p>
          <a:p>
            <a:pPr marL="228600" indent="-228600">
              <a:buFont typeface="+mj-lt"/>
              <a:buAutoNum type="arabicPeriod"/>
            </a:pPr>
            <a:r>
              <a:rPr lang="en-US" baseline="0" dirty="0" smtClean="0"/>
              <a:t>All confined spaces should have an atmosphere assessment before entry.</a:t>
            </a:r>
          </a:p>
          <a:p>
            <a:pPr marL="228600" indent="-228600">
              <a:buFont typeface="+mj-lt"/>
              <a:buAutoNum type="arabicPeriod"/>
            </a:pPr>
            <a:r>
              <a:rPr lang="en-US" baseline="0" dirty="0" smtClean="0"/>
              <a:t>If in a confined space, the entrant should exit immediately if any unsafe condition develops.</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109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82133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Briefly introduce participants to the what are considered the dangers of confined spaces.</a:t>
            </a:r>
          </a:p>
          <a:p>
            <a:pPr marL="228600" indent="-228600">
              <a:buFont typeface="+mj-lt"/>
              <a:buAutoNum type="arabicPeriod"/>
            </a:pPr>
            <a:r>
              <a:rPr lang="en-US" dirty="0" smtClean="0"/>
              <a:t>While not all confined spaces are dangerous, a level of appreciation for the dangers which could exist should be developed. Each space should be considered dangerous until it is properly evaluated.</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4273923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Instructors want to the characteristics of a confined</a:t>
            </a:r>
            <a:r>
              <a:rPr lang="en-US" baseline="0" dirty="0" smtClean="0"/>
              <a:t> space and what makes a confined space permit required.</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8692343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228600"/>
            <a:ext cx="4479925" cy="3360738"/>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Instructors want to emphasize that a permit</a:t>
            </a:r>
            <a:r>
              <a:rPr lang="en-US" baseline="0" dirty="0" smtClean="0"/>
              <a:t> space may have the potential for atmosphere hazards.</a:t>
            </a:r>
          </a:p>
          <a:p>
            <a:pPr marL="228600" indent="-228600">
              <a:buFont typeface="+mj-lt"/>
              <a:buAutoNum type="arabicPeriod"/>
            </a:pPr>
            <a:r>
              <a:rPr lang="en-US" baseline="0" dirty="0" smtClean="0"/>
              <a:t>Confined spaces should be tested and ventilated before entry.</a:t>
            </a:r>
          </a:p>
          <a:p>
            <a:pPr marL="228600" indent="-228600">
              <a:buFont typeface="+mj-lt"/>
              <a:buAutoNum type="arabicPeriod"/>
            </a:pPr>
            <a:r>
              <a:rPr lang="en-US" baseline="0" dirty="0" smtClean="0"/>
              <a:t>If ventilation cannot correct the atmosphere hazards the correct type of respiratory protection is needed to enter.</a:t>
            </a:r>
          </a:p>
          <a:p>
            <a:pPr marL="228600" indent="-228600">
              <a:buFont typeface="+mj-lt"/>
              <a:buAutoNum type="arabicPeriod"/>
            </a:pPr>
            <a:r>
              <a:rPr lang="en-US" baseline="0" dirty="0" smtClean="0"/>
              <a:t>Entrants need to be trained in their duties as well as in the proper use of safety &amp; other equipment.</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8692343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7819401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solidFill>
                  <a:prstClr val="black"/>
                </a:solidFill>
              </a:rPr>
              <a:t>Grain Handling Safety Coalition – Ag Confined Spaces</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DDBE19E-176A-47A6-8D2D-365132E40E2A}"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33730166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solidFill>
                  <a:prstClr val="black"/>
                </a:solidFill>
              </a:rPr>
              <a:t>Grain Handling Safety Coalition – Ag Confined Spaces</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DDBE19E-176A-47A6-8D2D-365132E40E2A}"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26143950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An oxygen deprived environment</a:t>
            </a:r>
            <a:r>
              <a:rPr lang="en-US" baseline="0" dirty="0" smtClean="0"/>
              <a:t> is more common in confined spaces and can be deadly.  </a:t>
            </a:r>
          </a:p>
          <a:p>
            <a:pPr marL="228600" indent="-228600">
              <a:buFont typeface="+mj-lt"/>
              <a:buAutoNum type="arabicPeriod"/>
            </a:pPr>
            <a:r>
              <a:rPr lang="en-US" baseline="0" dirty="0" smtClean="0"/>
              <a:t>No one should enter a space if the oxygen reading is below 19.5% and if it is that low should enter with caution and additional safeguards. </a:t>
            </a:r>
          </a:p>
          <a:p>
            <a:pPr marL="228600" indent="-228600">
              <a:buFont typeface="+mj-lt"/>
              <a:buAutoNum type="arabicPeriod"/>
            </a:pPr>
            <a:r>
              <a:rPr lang="en-US" dirty="0" smtClean="0"/>
              <a:t>Any oxygen reading that is other than the fresh air amount (20.8) should be investigated since the displacement is occurring from something.</a:t>
            </a:r>
          </a:p>
          <a:p>
            <a:pPr marL="228600" indent="-228600">
              <a:buFont typeface="+mj-lt"/>
              <a:buAutoNum type="arabicPeriod"/>
            </a:pPr>
            <a:r>
              <a:rPr lang="en-US" dirty="0" smtClean="0"/>
              <a:t>Concentrations</a:t>
            </a:r>
            <a:r>
              <a:rPr lang="en-US" baseline="0" dirty="0" smtClean="0"/>
              <a:t> between 19-15% significantly affects the ability to work – a person will have difficulty breathing, feel ‘clumsy’ and confused, and tire easily.  A person will have a difficult time processing information and making a decision.  An observer may notice a delay in the entrant responding or the response may seem “odd”.  These initial signs can be easily ignored or passed off.  Entrants and observers should be diligent in watching for signs of someone being slightly “off” as it could be an indication of oxygen deficiency.  The entrant should exit immediately and rescue should be called. </a:t>
            </a:r>
          </a:p>
          <a:p>
            <a:pPr marL="228600" indent="-228600">
              <a:buFont typeface="+mj-lt"/>
              <a:buAutoNum type="arabicPeriod"/>
            </a:pPr>
            <a:r>
              <a:rPr lang="en-US" baseline="0" dirty="0" smtClean="0"/>
              <a:t>As oxygen content lowers, the symptoms will increase.  Rapid breathing and fatigue incur making it difficult for a person to self rescue.  If an observer notices an increase in breathing they should get the person to exit immediately as well as call for rescue. If a person feels nauseas they must get help and leave as they will become unconscious quickly.</a:t>
            </a:r>
          </a:p>
          <a:p>
            <a:pPr marL="228600" indent="-228600">
              <a:buFont typeface="+mj-lt"/>
              <a:buAutoNum type="arabicPeriod"/>
            </a:pPr>
            <a:r>
              <a:rPr lang="en-US" dirty="0" smtClean="0"/>
              <a:t>If an entrant is experiencing</a:t>
            </a:r>
            <a:r>
              <a:rPr lang="en-US" baseline="0" dirty="0" smtClean="0"/>
              <a:t> ANY signs of oxygen deprivation, a rescuer should not enter without an atmosphere supplied respirator or chances are high the rescuer will also succumb and become a victim. </a:t>
            </a: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6915058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PEL - Maximum allowable continued exposure 50 ppm for any 8 hour</a:t>
            </a:r>
            <a:r>
              <a:rPr lang="en-US" baseline="0" dirty="0" smtClean="0"/>
              <a:t> period.  Not to exceed </a:t>
            </a:r>
            <a:r>
              <a:rPr lang="en-US" dirty="0" smtClean="0"/>
              <a:t> 5 days straight.</a:t>
            </a:r>
            <a:r>
              <a:rPr lang="en-US" baseline="0" dirty="0" smtClean="0"/>
              <a:t> </a:t>
            </a:r>
            <a:r>
              <a:rPr lang="en-US" dirty="0" smtClean="0"/>
              <a:t>The skin may take on a reddish</a:t>
            </a:r>
            <a:r>
              <a:rPr lang="en-US" baseline="0" dirty="0" smtClean="0"/>
              <a:t> color.</a:t>
            </a:r>
          </a:p>
          <a:p>
            <a:pPr marL="228600" indent="-228600">
              <a:buFont typeface="+mj-lt"/>
              <a:buAutoNum type="arabicPeriod"/>
            </a:pPr>
            <a:r>
              <a:rPr lang="en-US" baseline="0" dirty="0" smtClean="0"/>
              <a:t>The symptoms of Carbon monoxide exposure at low levels are very similar to the flu.  It is easy to ignore these symptoms.  </a:t>
            </a:r>
            <a:r>
              <a:rPr lang="en-US" dirty="0" smtClean="0"/>
              <a:t>Report promptly complaints of  headaches, dizziness, drowsiness, or nausea.</a:t>
            </a:r>
          </a:p>
          <a:p>
            <a:pPr marL="228600" indent="-228600">
              <a:buFont typeface="+mj-lt"/>
              <a:buAutoNum type="arabicPeriod"/>
            </a:pPr>
            <a:r>
              <a:rPr lang="en-US" dirty="0" smtClean="0"/>
              <a:t>If workers experience any of</a:t>
            </a:r>
            <a:r>
              <a:rPr lang="en-US" baseline="0" dirty="0" smtClean="0"/>
              <a:t> t</a:t>
            </a:r>
            <a:r>
              <a:rPr lang="en-US" dirty="0" smtClean="0"/>
              <a:t>hese symptoms the space should be immediately vacated and not entered until it is tested and ventilated or SCBA is used.  Workers should get medical treatment.</a:t>
            </a:r>
          </a:p>
          <a:p>
            <a:pPr marL="228600" indent="-228600">
              <a:buFont typeface="+mj-lt"/>
              <a:buAutoNum type="arabicPeriod"/>
            </a:pPr>
            <a:r>
              <a:rPr lang="en-US" dirty="0" smtClean="0"/>
              <a:t>PPMs in excess of the PEL subject workers to adverse health effects.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606477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Workers should be aware of the exposure signs of H2S and take immediate precautions if any symptoms are noticed.</a:t>
            </a:r>
          </a:p>
          <a:p>
            <a:pPr marL="228600" indent="-228600">
              <a:buFont typeface="+mj-lt"/>
              <a:buAutoNum type="arabicPeriod"/>
            </a:pPr>
            <a:r>
              <a:rPr lang="en-US" dirty="0" smtClean="0"/>
              <a:t>When a rotten egg smell is noticed, workers should be aware H2S is present and monitor the atmosphere continuously.  Concentrations moving toward 10 PEL should be considered as potentially harmful l and care should be taken.</a:t>
            </a:r>
          </a:p>
          <a:p>
            <a:pPr marL="228600" indent="-228600">
              <a:buFont typeface="+mj-lt"/>
              <a:buAutoNum type="arabicPeriod"/>
            </a:pPr>
            <a:r>
              <a:rPr lang="en-US" dirty="0" smtClean="0"/>
              <a:t>If workers smell a sweet order the space should be exited immediately as the concentration is above the PEL. </a:t>
            </a:r>
          </a:p>
          <a:p>
            <a:pPr marL="228600" indent="-228600">
              <a:buFont typeface="+mj-lt"/>
              <a:buAutoNum type="arabicPeriod"/>
            </a:pPr>
            <a:r>
              <a:rPr lang="en-US" dirty="0" smtClean="0"/>
              <a:t>This is considered a knockdown gas as at high concentrations it immediately knocks a person unconscious with imminent death.  Recovery is unlikely.</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6205635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CO2</a:t>
            </a:r>
            <a:r>
              <a:rPr lang="en-US" baseline="0" dirty="0" smtClean="0"/>
              <a:t> displaces oxygen.  The PEL is low. </a:t>
            </a:r>
            <a:r>
              <a:rPr lang="en-US" dirty="0"/>
              <a:t>OSHA sets the Permissible Exposure Limit at 5,000 parts per million in an 8 hour work day as well as the short term exposure limits (STEL).</a:t>
            </a:r>
          </a:p>
          <a:p>
            <a:pPr marL="228600" indent="-228600">
              <a:buFont typeface="+mj-lt"/>
              <a:buAutoNum type="arabicPeriod"/>
            </a:pPr>
            <a:r>
              <a:rPr lang="en-US" baseline="0" dirty="0" smtClean="0"/>
              <a:t> At 7-10% unconsciousness can occur quickly.  </a:t>
            </a:r>
          </a:p>
          <a:p>
            <a:pPr marL="228600" indent="-228600">
              <a:buFont typeface="+mj-lt"/>
              <a:buAutoNum type="arabicPeriod"/>
            </a:pPr>
            <a:r>
              <a:rPr lang="en-US" baseline="0" dirty="0" smtClean="0"/>
              <a:t>CO2 levels should always be checked independent of oxygen levels.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1703951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Review the objectives and discuss with</a:t>
            </a:r>
            <a:r>
              <a:rPr lang="en-US" baseline="0" dirty="0" smtClean="0"/>
              <a:t> participants what their response to them is.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119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78273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2" eaLnBrk="0" fontAlgn="base" hangingPunct="0">
              <a:spcBef>
                <a:spcPct val="30000"/>
              </a:spcBef>
              <a:spcAft>
                <a:spcPct val="0"/>
              </a:spcAft>
              <a:buFont typeface="+mj-lt"/>
              <a:buAutoNum type="arabicPeriod"/>
              <a:defRPr/>
            </a:pPr>
            <a:r>
              <a:rPr kumimoji="1" lang="en-US" sz="1200" dirty="0">
                <a:solidFill>
                  <a:srgbClr val="000000"/>
                </a:solidFill>
              </a:rPr>
              <a:t>Reported by National Safety Council 5.1.2014 according to OSHA</a:t>
            </a:r>
          </a:p>
          <a:p>
            <a:pPr marL="228600" lvl="2" eaLnBrk="0" fontAlgn="base" hangingPunct="0">
              <a:spcBef>
                <a:spcPct val="30000"/>
              </a:spcBef>
              <a:spcAft>
                <a:spcPct val="0"/>
              </a:spcAft>
              <a:buFont typeface="+mj-lt"/>
              <a:buAutoNum type="arabicPeriod"/>
              <a:defRPr/>
            </a:pPr>
            <a:r>
              <a:rPr kumimoji="1" lang="en-US" sz="1200" dirty="0">
                <a:solidFill>
                  <a:srgbClr val="000000"/>
                </a:solidFill>
              </a:rPr>
              <a:t>Greater than 2.1 million workers enter permit spaces annually. </a:t>
            </a:r>
            <a:r>
              <a:rPr kumimoji="1" lang="en-US" dirty="0">
                <a:solidFill>
                  <a:srgbClr val="000000"/>
                </a:solidFill>
              </a:rPr>
              <a:t>(Ozark community college Iowa Harwood Confined Space pp2010)</a:t>
            </a:r>
            <a:endParaRPr kumimoji="1" lang="en-US" sz="1200" dirty="0">
              <a:solidFill>
                <a:srgbClr val="000000"/>
              </a:solidFill>
            </a:endParaRPr>
          </a:p>
          <a:p>
            <a:pPr marL="0" lvl="2" indent="0" eaLnBrk="0" fontAlgn="base" hangingPunct="0">
              <a:spcBef>
                <a:spcPct val="30000"/>
              </a:spcBef>
              <a:spcAft>
                <a:spcPct val="0"/>
              </a:spcAft>
              <a:buNone/>
              <a:defRPr/>
            </a:pPr>
            <a:r>
              <a:rPr kumimoji="1" lang="en-US" sz="1200" b="1" dirty="0">
                <a:solidFill>
                  <a:srgbClr val="000000"/>
                </a:solidFill>
              </a:rPr>
              <a:t>References</a:t>
            </a:r>
            <a:r>
              <a:rPr kumimoji="1" lang="en-US" sz="1200" b="1" dirty="0">
                <a:solidFill>
                  <a:srgbClr val="000000"/>
                </a:solidFill>
                <a:hlinkClick r:id="rId3"/>
              </a:rPr>
              <a:t>         </a:t>
            </a:r>
            <a:r>
              <a:rPr kumimoji="1" lang="en-US" sz="1200" dirty="0">
                <a:solidFill>
                  <a:srgbClr val="000000"/>
                </a:solidFill>
                <a:hlinkClick r:id="rId3"/>
              </a:rPr>
              <a:t>          </a:t>
            </a:r>
            <a:r>
              <a:rPr kumimoji="1" lang="en-US" sz="1200" dirty="0">
                <a:solidFill>
                  <a:srgbClr val="000000"/>
                </a:solidFill>
                <a:latin typeface="Arial" charset="0"/>
                <a:hlinkClick r:id="rId3"/>
              </a:rPr>
              <a:t>http://www.osha.gov/pls/oshaweb/owadisp.show_document?p_table=PREAMBLES&amp;p_id=843</a:t>
            </a:r>
            <a:r>
              <a:rPr kumimoji="1" lang="en-US" sz="1200" dirty="0">
                <a:solidFill>
                  <a:srgbClr val="000000"/>
                </a:solidFill>
                <a:latin typeface="Arial" charset="0"/>
              </a:rPr>
              <a:t> </a:t>
            </a:r>
            <a:endParaRPr kumimoji="1" lang="en-US" sz="1200" dirty="0" smtClean="0">
              <a:solidFill>
                <a:srgbClr val="000000"/>
              </a:solidFill>
              <a:latin typeface="Arial" charset="0"/>
            </a:endParaRPr>
          </a:p>
          <a:p>
            <a:pPr marL="0" lvl="2" indent="0" eaLnBrk="0" fontAlgn="base" hangingPunct="0">
              <a:spcBef>
                <a:spcPct val="30000"/>
              </a:spcBef>
              <a:spcAft>
                <a:spcPct val="0"/>
              </a:spcAft>
              <a:buNone/>
              <a:defRPr/>
            </a:pPr>
            <a:endParaRPr kumimoji="1" lang="en-US" sz="1200" dirty="0">
              <a:solidFill>
                <a:srgbClr val="000000"/>
              </a:solidFill>
              <a:latin typeface="Arial" charset="0"/>
            </a:endParaRPr>
          </a:p>
          <a:p>
            <a:pPr lvl="0"/>
            <a:r>
              <a:rPr lang="en-US" dirty="0" smtClean="0">
                <a:solidFill>
                  <a:prstClr val="black"/>
                </a:solidFill>
              </a:rPr>
              <a:t>Agricultural Confined Space Hazards – Purdue University PASID</a:t>
            </a:r>
          </a:p>
          <a:p>
            <a:pPr lvl="0"/>
            <a:r>
              <a:rPr lang="en-US" dirty="0" smtClean="0">
                <a:solidFill>
                  <a:prstClr val="black"/>
                </a:solidFill>
              </a:rPr>
              <a:t>Types </a:t>
            </a:r>
            <a:r>
              <a:rPr lang="en-US" dirty="0">
                <a:solidFill>
                  <a:prstClr val="black"/>
                </a:solidFill>
              </a:rPr>
              <a:t>of Ag Confined Space incidents include:</a:t>
            </a:r>
          </a:p>
          <a:p>
            <a:pPr lvl="1"/>
            <a:r>
              <a:rPr lang="en-US" dirty="0">
                <a:solidFill>
                  <a:prstClr val="black"/>
                </a:solidFill>
              </a:rPr>
              <a:t>Asphyxiations</a:t>
            </a:r>
          </a:p>
          <a:p>
            <a:pPr lvl="1"/>
            <a:r>
              <a:rPr lang="en-US" dirty="0">
                <a:solidFill>
                  <a:prstClr val="black"/>
                </a:solidFill>
              </a:rPr>
              <a:t>Entrapment &amp; engulfment</a:t>
            </a:r>
          </a:p>
          <a:p>
            <a:pPr lvl="1"/>
            <a:r>
              <a:rPr lang="en-US" dirty="0">
                <a:solidFill>
                  <a:prstClr val="black"/>
                </a:solidFill>
              </a:rPr>
              <a:t>Entanglement &amp; falls</a:t>
            </a:r>
          </a:p>
          <a:p>
            <a:pPr lvl="1"/>
            <a:r>
              <a:rPr lang="en-US" dirty="0">
                <a:solidFill>
                  <a:prstClr val="black"/>
                </a:solidFill>
              </a:rPr>
              <a:t>Other – drownings, struck by</a:t>
            </a:r>
          </a:p>
          <a:p>
            <a:pPr lvl="0"/>
            <a:r>
              <a:rPr lang="en-US" dirty="0">
                <a:solidFill>
                  <a:prstClr val="black"/>
                </a:solidFill>
              </a:rPr>
              <a:t>Overall 62% fatal</a:t>
            </a:r>
          </a:p>
          <a:p>
            <a:pPr lvl="0"/>
            <a:r>
              <a:rPr lang="en-US" dirty="0">
                <a:solidFill>
                  <a:prstClr val="black"/>
                </a:solidFill>
              </a:rPr>
              <a:t>1,873 documented cases 1962-2015</a:t>
            </a:r>
          </a:p>
          <a:p>
            <a:pPr lvl="0"/>
            <a:r>
              <a:rPr lang="en-US" dirty="0">
                <a:solidFill>
                  <a:prstClr val="black"/>
                </a:solidFill>
              </a:rPr>
              <a:t>Entrapment &amp; engulfment = 51% of 2015 cases</a:t>
            </a:r>
          </a:p>
          <a:p>
            <a:pPr lvl="0"/>
            <a:r>
              <a:rPr lang="en-US" dirty="0">
                <a:solidFill>
                  <a:prstClr val="black"/>
                </a:solidFill>
              </a:rPr>
              <a:t>2015 = 24 grain entrapments</a:t>
            </a:r>
          </a:p>
          <a:p>
            <a:pPr marL="685800" lvl="1"/>
            <a:r>
              <a:rPr lang="en-US" dirty="0">
                <a:solidFill>
                  <a:prstClr val="black"/>
                </a:solidFill>
              </a:rPr>
              <a:t>5 year average = 30.2</a:t>
            </a:r>
          </a:p>
          <a:p>
            <a:pPr marL="685800" lvl="1"/>
            <a:r>
              <a:rPr lang="en-US" dirty="0">
                <a:solidFill>
                  <a:prstClr val="black"/>
                </a:solidFill>
              </a:rPr>
              <a:t>5 year average 2011 = 40.4</a:t>
            </a:r>
          </a:p>
          <a:p>
            <a:pPr lvl="0"/>
            <a:r>
              <a:rPr lang="en-US" dirty="0">
                <a:solidFill>
                  <a:prstClr val="black"/>
                </a:solidFill>
              </a:rPr>
              <a:t>2015 Fatality rate – 58%</a:t>
            </a:r>
          </a:p>
          <a:p>
            <a:pPr marL="685800" lvl="1"/>
            <a:r>
              <a:rPr lang="en-US" dirty="0">
                <a:solidFill>
                  <a:prstClr val="black"/>
                </a:solidFill>
              </a:rPr>
              <a:t>In 2012 – 23 entrapments = 35% fatality</a:t>
            </a:r>
          </a:p>
          <a:p>
            <a:pPr marL="685800" lvl="1"/>
            <a:r>
              <a:rPr lang="en-US" dirty="0">
                <a:solidFill>
                  <a:prstClr val="black"/>
                </a:solidFill>
              </a:rPr>
              <a:t>2nd highest fatal entrapment in past 5 years</a:t>
            </a:r>
          </a:p>
          <a:p>
            <a:pPr lvl="0"/>
            <a:r>
              <a:rPr lang="en-US" dirty="0">
                <a:solidFill>
                  <a:prstClr val="black"/>
                </a:solidFill>
              </a:rPr>
              <a:t>Corn &amp; Soybeans most common type of material</a:t>
            </a:r>
          </a:p>
          <a:p>
            <a:pPr lvl="0"/>
            <a:r>
              <a:rPr lang="en-US" dirty="0">
                <a:solidFill>
                  <a:prstClr val="black"/>
                </a:solidFill>
              </a:rPr>
              <a:t>82% occur in exempt farm facilities</a:t>
            </a:r>
          </a:p>
          <a:p>
            <a:endParaRPr lang="en-US" dirty="0"/>
          </a:p>
        </p:txBody>
      </p:sp>
      <p:sp>
        <p:nvSpPr>
          <p:cNvPr id="5" name="Footer Placeholder 4"/>
          <p:cNvSpPr>
            <a:spLocks noGrp="1"/>
          </p:cNvSpPr>
          <p:nvPr>
            <p:ph type="ftr" sz="quarter" idx="11"/>
          </p:nvPr>
        </p:nvSpPr>
        <p:spPr/>
        <p:txBody>
          <a:bodyPr/>
          <a:lstStyle/>
          <a:p>
            <a:r>
              <a:rPr lang="en-US" smtClean="0">
                <a:solidFill>
                  <a:prstClr val="black"/>
                </a:solidFill>
              </a:rPr>
              <a:t>Grain Handling Safety Coalition – Ag Confined Spaces</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DDBE19E-176A-47A6-8D2D-365132E40E2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82397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2015 = 47 cases; five year average = 60.4%</a:t>
            </a:r>
          </a:p>
          <a:p>
            <a:pPr marL="228600" indent="-228600">
              <a:buFont typeface="+mj-lt"/>
              <a:buAutoNum type="arabicPeriod"/>
            </a:pPr>
            <a:r>
              <a:rPr lang="en-US" dirty="0" smtClean="0"/>
              <a:t>23% victims were &gt; 60 </a:t>
            </a:r>
            <a:r>
              <a:rPr lang="en-US" dirty="0" err="1" smtClean="0"/>
              <a:t>yrs</a:t>
            </a:r>
            <a:endParaRPr lang="en-US" dirty="0" smtClean="0"/>
          </a:p>
          <a:p>
            <a:pPr marL="228600" indent="-228600">
              <a:buFont typeface="+mj-lt"/>
              <a:buAutoNum type="arabicPeriod"/>
            </a:pPr>
            <a:r>
              <a:rPr lang="en-US" dirty="0" smtClean="0"/>
              <a:t>Lowest # reported since 2006</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13</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2082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0" y="3733800"/>
            <a:ext cx="6858000" cy="5105400"/>
          </a:xfrm>
        </p:spPr>
        <p:txBody>
          <a:bodyPr/>
          <a:lstStyle/>
          <a:p>
            <a:pPr marL="228600" indent="-228600">
              <a:buFont typeface="+mj-lt"/>
              <a:buAutoNum type="arabicPeriod"/>
            </a:pPr>
            <a:r>
              <a:rPr lang="en-US" dirty="0" smtClean="0"/>
              <a:t>Injury</a:t>
            </a:r>
            <a:r>
              <a:rPr lang="en-US" baseline="0" dirty="0" smtClean="0"/>
              <a:t> and fatality incidents are influenced by </a:t>
            </a:r>
            <a:r>
              <a:rPr lang="en-US" dirty="0" smtClean="0"/>
              <a:t>what</a:t>
            </a:r>
            <a:r>
              <a:rPr lang="en-US" baseline="0" dirty="0" smtClean="0"/>
              <a:t> is happening in and around the confined space.</a:t>
            </a:r>
          </a:p>
          <a:p>
            <a:pPr marL="228600" indent="-228600">
              <a:buFont typeface="+mj-lt"/>
              <a:buAutoNum type="arabicPeriod"/>
            </a:pPr>
            <a:r>
              <a:rPr lang="en-US" baseline="0" dirty="0" smtClean="0"/>
              <a:t>Engulfment and drownings result due to a lack of understanding the hazards posed by the material stored in the confined space.  Entrapments in grain, for example, most often occur when grain in flowing.</a:t>
            </a:r>
          </a:p>
          <a:p>
            <a:pPr marL="228600" indent="-228600">
              <a:buFont typeface="+mj-lt"/>
              <a:buAutoNum type="arabicPeriod"/>
            </a:pPr>
            <a:r>
              <a:rPr lang="en-US" baseline="0" dirty="0" smtClean="0"/>
              <a:t>The activities of the entrant play a large role in injury and fatality incidents.  In the agricultural environment, working alone is common, and a large part of the work culture.  It is a leading factor in delayed emergency action contributing to preventable deaths &amp; serious injuries. </a:t>
            </a:r>
            <a:r>
              <a:rPr lang="en-US" dirty="0"/>
              <a:t>N</a:t>
            </a:r>
            <a:r>
              <a:rPr lang="en-US" baseline="0" dirty="0" smtClean="0"/>
              <a:t>o one is around to notice or respond quickly to the emergency.  A large challenge</a:t>
            </a:r>
            <a:r>
              <a:rPr lang="en-US" dirty="0" smtClean="0"/>
              <a:t> </a:t>
            </a:r>
            <a:r>
              <a:rPr lang="en-US" baseline="0" dirty="0" smtClean="0"/>
              <a:t>is changing the cultural norm to understanding the need to use recognized safety practices such as having others present when performing entry into confined spaces: grain bins, manure pits, tanks, etc.</a:t>
            </a:r>
          </a:p>
          <a:p>
            <a:pPr marL="228600" indent="-228600">
              <a:buFont typeface="+mj-lt"/>
              <a:buAutoNum type="arabicPeriod"/>
            </a:pPr>
            <a:r>
              <a:rPr lang="en-US" baseline="0" dirty="0" smtClean="0"/>
              <a:t>The agricultural environment produces a variety of chemical reactions which affect the safety of confined spaces.  Many common chemical reactions are a natural process such as the decomposition of grain in poor condition or the conversion of manure into gases. Other </a:t>
            </a:r>
            <a:r>
              <a:rPr lang="en-US" dirty="0" smtClean="0"/>
              <a:t>hazards are </a:t>
            </a:r>
            <a:r>
              <a:rPr lang="en-US" baseline="0" dirty="0" smtClean="0"/>
              <a:t>chemicals used and/or their application such as anhydrous ammonia for fertilizer treatments.</a:t>
            </a:r>
          </a:p>
          <a:p>
            <a:r>
              <a:rPr lang="en-US" baseline="0" dirty="0" smtClean="0"/>
              <a:t>By-pass</a:t>
            </a:r>
            <a:r>
              <a:rPr lang="en-US" dirty="0" smtClean="0"/>
              <a:t> safety </a:t>
            </a:r>
            <a:r>
              <a:rPr lang="en-US" dirty="0"/>
              <a:t>procedures includes: unsafe </a:t>
            </a:r>
            <a:r>
              <a:rPr lang="en-US" dirty="0" smtClean="0"/>
              <a:t>entry, lack </a:t>
            </a:r>
            <a:r>
              <a:rPr lang="en-US" dirty="0"/>
              <a:t>of guarding, not testing atmosphere, etc</a:t>
            </a:r>
            <a:r>
              <a:rPr lang="en-US" dirty="0" smtClean="0"/>
              <a:t>.</a:t>
            </a:r>
            <a:endParaRPr lang="en-US" baseline="0" dirty="0" smtClean="0"/>
          </a:p>
          <a:p>
            <a:pPr marL="228600" indent="-228600">
              <a:buFont typeface="+mj-lt"/>
              <a:buAutoNum type="arabicPeriod"/>
            </a:pPr>
            <a:r>
              <a:rPr lang="en-US" baseline="0" dirty="0" smtClean="0"/>
              <a:t>The industry’s history of independence, freedom from intervention, and time limitations imposed by the environment</a:t>
            </a:r>
            <a:r>
              <a:rPr lang="en-US" dirty="0" smtClean="0"/>
              <a:t> contributes </a:t>
            </a:r>
            <a:r>
              <a:rPr lang="en-US" baseline="0" dirty="0" smtClean="0"/>
              <a:t>to a strong cultural attitude fostering a level of complacency or disregard for known safety prevention strategies more widely acknowledged and used in other industries. Generational learning is prevalent;</a:t>
            </a:r>
            <a:r>
              <a:rPr lang="en-US" dirty="0" smtClean="0"/>
              <a:t> verbally passing down </a:t>
            </a:r>
            <a:r>
              <a:rPr lang="en-US" baseline="0" dirty="0" smtClean="0"/>
              <a:t>methods &amp; procedures often not taking into account technological and knowledge advancements.  Safety procedures are routinely by-passed such as:</a:t>
            </a:r>
          </a:p>
          <a:p>
            <a:pPr marL="640080" lvl="1" indent="-228600">
              <a:buFont typeface="+mj-lt"/>
              <a:buAutoNum type="alphaLcPeriod"/>
            </a:pPr>
            <a:r>
              <a:rPr lang="en-US" baseline="0" dirty="0" smtClean="0"/>
              <a:t>Using unsafe entry practices including entering alone, not using appropriate PPE, or  not performing an accurate hazard assessment &amp; correction plan prior to entry.</a:t>
            </a:r>
          </a:p>
          <a:p>
            <a:pPr marL="640080" lvl="1" indent="-228600">
              <a:buFont typeface="+mj-lt"/>
              <a:buAutoNum type="alphaLcPeriod"/>
            </a:pPr>
            <a:r>
              <a:rPr lang="en-US" baseline="0" dirty="0" smtClean="0"/>
              <a:t>Disabling and removing guards on equipment or not replacing broken and missing guards.</a:t>
            </a:r>
          </a:p>
          <a:p>
            <a:pPr marL="640080" lvl="1" indent="-228600">
              <a:buFont typeface="+mj-lt"/>
              <a:buAutoNum type="alphaLcPeriod"/>
            </a:pPr>
            <a:r>
              <a:rPr lang="en-US" baseline="0" dirty="0" smtClean="0"/>
              <a:t>Not testing the atmosphere before entry. Either not understanding/appreciating how hazardous atmospheres develop or relying on experience</a:t>
            </a:r>
            <a:r>
              <a:rPr lang="en-US" dirty="0" smtClean="0"/>
              <a:t> or</a:t>
            </a:r>
            <a:r>
              <a:rPr lang="en-US" baseline="0" dirty="0" smtClean="0"/>
              <a:t> other factors to indicate if there is a hazard.</a:t>
            </a:r>
          </a:p>
          <a:p>
            <a:pPr marL="640080" lvl="1" indent="-228600">
              <a:buFont typeface="+mj-lt"/>
              <a:buAutoNum type="alphaLcPeriod"/>
            </a:pPr>
            <a:r>
              <a:rPr lang="en-US" baseline="0" dirty="0" smtClean="0"/>
              <a:t>Other factors would include lack of adequate training &amp; experience, inappropriate tasks for </a:t>
            </a:r>
            <a:r>
              <a:rPr lang="en-US" dirty="0" smtClean="0"/>
              <a:t>worker</a:t>
            </a:r>
            <a:r>
              <a:rPr lang="en-US" baseline="0" dirty="0" smtClean="0"/>
              <a:t> age or experience, inadequate communication of task responsibility or what tasks &amp; location are being done; old practices to foster appreciation for farming such as allowing young children to ride on tractors or be around hazardous work environments (such as playing in/around gravity wagons).</a:t>
            </a:r>
          </a:p>
          <a:p>
            <a:pPr marL="285750" lvl="0" indent="-285750">
              <a:buFont typeface="+mj-lt"/>
              <a:buAutoNum type="arabicPeriod"/>
            </a:pPr>
            <a:r>
              <a:rPr lang="en-US" baseline="0" dirty="0" smtClean="0"/>
              <a:t>Inadequate knowledge of the external environment’s effect on a confined space also contributes to incidents. Vehicles operating near the confined space opening can build up carbon monoxide gases; </a:t>
            </a:r>
            <a:r>
              <a:rPr lang="en-US" baseline="0" dirty="0" err="1" smtClean="0"/>
              <a:t>excerbated</a:t>
            </a:r>
            <a:r>
              <a:rPr lang="en-US" baseline="0" dirty="0" smtClean="0"/>
              <a:t> by changes in wind direction</a:t>
            </a:r>
            <a:r>
              <a:rPr lang="en-US" dirty="0" smtClean="0"/>
              <a:t> </a:t>
            </a:r>
            <a:r>
              <a:rPr lang="en-US" baseline="0" dirty="0" smtClean="0"/>
              <a:t>blowing exhaust into the confined space.  Wind can also carry chemical applications occurring on adjacent properties.  Confined spaces below ground level can contain contaminants from field run-off, flooding, etc. Environmental risks such as ice, rain, strong winds, fog, blowing dust/debris/pollen, etc. can affect vision, contribute to falls, and produce respiratory risks.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5592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962400"/>
            <a:ext cx="6400800" cy="4953000"/>
          </a:xfrm>
        </p:spPr>
        <p:txBody>
          <a:bodyPr/>
          <a:lstStyle/>
          <a:p>
            <a:pPr marL="228600" indent="-228600">
              <a:buFont typeface="+mj-lt"/>
              <a:buAutoNum type="arabicPeriod"/>
            </a:pPr>
            <a:r>
              <a:rPr lang="en-US" dirty="0" smtClean="0"/>
              <a:t>Explain this will explore the types of confined spaces (non-permit and permit required) their characteristics and provide numerous examples found in agricultural settings.</a:t>
            </a:r>
          </a:p>
          <a:p>
            <a:pPr marL="228600" indent="-228600">
              <a:buFont typeface="+mj-lt"/>
              <a:buAutoNum type="arabicPeriod"/>
            </a:pPr>
            <a:r>
              <a:rPr lang="en-US" dirty="0" smtClean="0"/>
              <a:t>The definitions and characteristics of a confined space and permit required confined space will be discussed.</a:t>
            </a:r>
          </a:p>
          <a:p>
            <a:pPr marL="228600" indent="-228600">
              <a:buFont typeface="+mj-lt"/>
              <a:buAutoNum type="arabicPeriod"/>
            </a:pPr>
            <a:r>
              <a:rPr lang="en-US" dirty="0" smtClean="0"/>
              <a:t>As the different examples are displayed, encourage participants to use the definitions/characteristics to determine if the example would be more likely to be a non-permit or permit required confined space.</a:t>
            </a: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smtClean="0">
                <a:solidFill>
                  <a:prstClr val="black"/>
                </a:solidFill>
              </a:rPr>
              <a:pPr/>
              <a:t>15</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21153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962400"/>
            <a:ext cx="6400800" cy="4953000"/>
          </a:xfrm>
        </p:spPr>
        <p:txBody>
          <a:bodyPr/>
          <a:lstStyle/>
          <a:p>
            <a:pPr marL="228600" indent="-228600">
              <a:buFont typeface="+mj-lt"/>
              <a:buAutoNum type="arabicPeriod"/>
            </a:pPr>
            <a:r>
              <a:rPr lang="en-US" dirty="0" smtClean="0"/>
              <a:t>There are two types of confined spaces, “Non Permit Required” and “Permit Required”.  A non permit required confined space is a space which has no hazards present and no potential for having hazards present.  </a:t>
            </a:r>
          </a:p>
          <a:p>
            <a:pPr marL="228600" indent="-228600">
              <a:buFont typeface="+mj-lt"/>
              <a:buAutoNum type="arabicPeriod"/>
            </a:pPr>
            <a:r>
              <a:rPr lang="en-US" dirty="0" smtClean="0"/>
              <a:t>Permit Required Confined Spaces have hazards present and/or have the potential for a hazard.</a:t>
            </a:r>
          </a:p>
          <a:p>
            <a:pPr marL="228600" indent="-228600">
              <a:buFont typeface="+mj-lt"/>
              <a:buAutoNum type="arabicPeriod"/>
            </a:pPr>
            <a:r>
              <a:rPr lang="en-US" dirty="0" smtClean="0"/>
              <a:t>A non-permit</a:t>
            </a:r>
            <a:r>
              <a:rPr lang="en-US" baseline="0" dirty="0" smtClean="0"/>
              <a:t> required confined space must be re-evaluated whenever a change in use or configuration occurs which could increase hazards to entrants and reclassified if necessary into a permit required confined space. </a:t>
            </a: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77176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A confined space meets all 3 criteria listed.</a:t>
            </a:r>
          </a:p>
          <a:p>
            <a:pPr lvl="1"/>
            <a:r>
              <a:rPr lang="en-US" dirty="0"/>
              <a:t>Limited/restricted openings for entry &amp; exit</a:t>
            </a:r>
          </a:p>
          <a:p>
            <a:pPr lvl="1"/>
            <a:r>
              <a:rPr lang="en-US" dirty="0"/>
              <a:t>Large enough to “bodily” enter &amp; perform work</a:t>
            </a:r>
          </a:p>
          <a:p>
            <a:pPr lvl="1"/>
            <a:r>
              <a:rPr lang="en-US" dirty="0"/>
              <a:t>Not designed for continuous worker occupancy</a:t>
            </a:r>
          </a:p>
          <a:p>
            <a:pPr marL="228600" indent="-228600">
              <a:buFont typeface="+mj-lt"/>
              <a:buAutoNum type="arabicPeriod"/>
            </a:pPr>
            <a:r>
              <a:rPr lang="en-US" dirty="0" smtClean="0"/>
              <a:t>Limited/restricted opening as not being able to walk upright, to an opening that would restrict the ability of all workers to exit quickly in the case of an emergency.  A limited/restricted access does NOT mean it only has one entry point – although that is an example of limited/restricted access.  A general rule of thumb is “non-standard door size”</a:t>
            </a:r>
            <a:r>
              <a:rPr lang="en-US" baseline="0" dirty="0" smtClean="0"/>
              <a:t> should be carefully evaluated.  </a:t>
            </a:r>
            <a:endParaRPr lang="en-US" dirty="0" smtClean="0"/>
          </a:p>
          <a:p>
            <a:pPr marL="228600" indent="-228600">
              <a:buFont typeface="+mj-lt"/>
              <a:buAutoNum type="arabicPeriod"/>
            </a:pPr>
            <a:r>
              <a:rPr lang="en-US" dirty="0" smtClean="0"/>
              <a:t>Large enough to bodily enter &amp; perform work – means a person’s body can be entirely in the space – even if it is bent, crouched or prone.  This is an important distinction.  A space in which a person could only fit his torso or his hands would not meet this criteria.  The term bodily is the deciding factor.</a:t>
            </a:r>
          </a:p>
          <a:p>
            <a:pPr marL="228600" indent="-228600">
              <a:buFont typeface="+mj-lt"/>
              <a:buAutoNum type="arabicPeriod"/>
            </a:pPr>
            <a:r>
              <a:rPr lang="en-US" dirty="0" smtClean="0"/>
              <a:t>Not designed for continuous worker occupancy.  One way to consider this is whether you would put a desk in the space and work there for an 8 hour day, eat &amp; relax in the space, etc.  Was the space built with the intention of having a person in it continuously?</a:t>
            </a:r>
            <a:r>
              <a:rPr lang="en-US" baseline="0" dirty="0" smtClean="0"/>
              <a:t> This can be difficult at times to determine if the space is relatively large and no necessarily uncomfortable. From a 1995 LOI ……… the final rule's definition properly places the focus on the design of the space, which is the key to whether a human can occupy the space under normal operating conditions (1993 LOI such as: provided ventilation, lighting, sufficient room to accomplish the anticipated task, etc.).</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56768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b="1" baseline="0" dirty="0" smtClean="0"/>
              <a:t>POINT OUT</a:t>
            </a:r>
            <a:r>
              <a:rPr lang="en-US" baseline="0" dirty="0" smtClean="0"/>
              <a:t> – This photo shows the following restrictions – elevated access, small portal size, horizontal access &amp; tapered bottom.</a:t>
            </a:r>
          </a:p>
          <a:p>
            <a:pPr marL="228600" indent="-228600">
              <a:buFont typeface="+mj-lt"/>
              <a:buAutoNum type="arabicPeriod"/>
            </a:pPr>
            <a:r>
              <a:rPr lang="en-US" baseline="0" dirty="0" smtClean="0"/>
              <a:t>Elevation – if an opening is ≥ 4 feet above the grade it also affects entry &amp; exit. This is also restricted access.  For rescue purposes an elevated opening would generally require high angle rescue procedures due to the difficulty of packaging and transporting the victim from the portal to the ground.  An opening less than 4 </a:t>
            </a:r>
            <a:r>
              <a:rPr lang="en-US" baseline="0" dirty="0" err="1" smtClean="0"/>
              <a:t>ft</a:t>
            </a:r>
            <a:r>
              <a:rPr lang="en-US" baseline="0" dirty="0" smtClean="0"/>
              <a:t> from the grade usually allows for normal transport of an injured person. </a:t>
            </a:r>
          </a:p>
          <a:p>
            <a:pPr marL="228600" indent="-228600">
              <a:buFont typeface="+mj-lt"/>
              <a:buAutoNum type="arabicPeriod"/>
            </a:pPr>
            <a:r>
              <a:rPr lang="en-US" baseline="0" dirty="0" smtClean="0"/>
              <a:t>Portal size – a restricted portal size of less than 24” in dimension is too small to allow a rescuer to simply enter a space while using an SCBA.  Additionally it is too small to allow for normal spinal immobilization of an injured person. An opening greater than 24” usually allows for relatively free movement into and out of the space. </a:t>
            </a:r>
          </a:p>
          <a:p>
            <a:pPr marL="228600" indent="-228600">
              <a:buFont typeface="+mj-lt"/>
              <a:buAutoNum type="arabicPeriod"/>
            </a:pPr>
            <a:r>
              <a:rPr lang="en-US" baseline="0" dirty="0" smtClean="0"/>
              <a:t>Horizontal portals are located on </a:t>
            </a:r>
            <a:r>
              <a:rPr lang="en-US" b="1" baseline="0" dirty="0" smtClean="0"/>
              <a:t>the side </a:t>
            </a:r>
            <a:r>
              <a:rPr lang="en-US" baseline="0" dirty="0" smtClean="0"/>
              <a:t>of the space – as is common with many grain bins.  Horizontal openings make the use of retrieval lines difficult. </a:t>
            </a:r>
          </a:p>
          <a:p>
            <a:pPr marL="228600" indent="-228600">
              <a:buFont typeface="+mj-lt"/>
              <a:buAutoNum type="arabicPeriod"/>
            </a:pPr>
            <a:r>
              <a:rPr lang="en-US" baseline="0" dirty="0" smtClean="0"/>
              <a:t>Vertical portals are located at either </a:t>
            </a:r>
            <a:r>
              <a:rPr lang="en-US" b="1" baseline="0" dirty="0" smtClean="0"/>
              <a:t>the top or the bottom </a:t>
            </a:r>
            <a:r>
              <a:rPr lang="en-US" baseline="0" dirty="0" smtClean="0"/>
              <a:t>of the PRCS necessitating the need for both entrants and rescuers to climb up or down to enter/exit the space.  These would also likely require knowledge of high angle rope techniques and/or special handling of victims to safely retrieve and transport them out of the confined space.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smtClean="0">
                <a:ln>
                  <a:noFill/>
                </a:ln>
                <a:solidFill>
                  <a:prstClr val="black"/>
                </a:solidFill>
                <a:effectLst/>
                <a:uLnTx/>
                <a:uFillTx/>
              </a:rPr>
              <a:t>Obstructions inside the space make it more difficult for worker and rescuer entry &amp; exit if they have to maneuver around it.  Large equipment, such as ladders and scaffolding which is brought into the space for work purposes would be also be considered obstructions if the positioning &amp; size affect mobility and rescue operations.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087090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 general industry confined space standard – OSHA 1910.146 – covers entry into “Permit Required Confined Spaces”.</a:t>
            </a:r>
          </a:p>
          <a:p>
            <a:pPr marL="228600" indent="-228600">
              <a:buFont typeface="+mj-lt"/>
              <a:buAutoNum type="arabicPeriod"/>
            </a:pPr>
            <a:r>
              <a:rPr lang="en-US" dirty="0" smtClean="0"/>
              <a:t>A permit required confined space meets the 3 criteria for a confined space – limited/restricted access, can bodily enter, and not designed for continuous occupancy.  </a:t>
            </a:r>
          </a:p>
          <a:p>
            <a:pPr marL="228600" indent="-228600">
              <a:buFont typeface="+mj-lt"/>
              <a:buAutoNum type="arabicPeriod"/>
            </a:pPr>
            <a:r>
              <a:rPr lang="en-US" dirty="0" smtClean="0"/>
              <a:t>Additionally, if the space has just ONE of the other defining characteristics - it is consider a Permit Required confined space.</a:t>
            </a:r>
          </a:p>
          <a:p>
            <a:pPr marL="228600" indent="-228600">
              <a:buFont typeface="+mj-lt"/>
              <a:buAutoNum type="arabicPeriod"/>
            </a:pPr>
            <a:r>
              <a:rPr lang="en-US" dirty="0" smtClean="0"/>
              <a:t>Potential to contain a hazardous atmosphere – this is a space that may have stored products which as they break down could release harmful gases; has a combustible dust concentration; is enclosed in such a way it does not have continuous access to fresh air or the access is limited; the space may be infected by outside toxins; etc.</a:t>
            </a:r>
          </a:p>
          <a:p>
            <a:pPr marL="228600" indent="-228600">
              <a:buFont typeface="+mj-lt"/>
              <a:buAutoNum type="arabicPeriod"/>
            </a:pPr>
            <a:r>
              <a:rPr lang="en-US" dirty="0" smtClean="0"/>
              <a:t>Engulfment potential – a liquid, solid, granular material is present.</a:t>
            </a:r>
          </a:p>
          <a:p>
            <a:pPr marL="228600" indent="-228600">
              <a:buFont typeface="+mj-lt"/>
              <a:buAutoNum type="arabicPeriod"/>
            </a:pPr>
            <a:r>
              <a:rPr lang="en-US" dirty="0" smtClean="0"/>
              <a:t>Internal configuration – the inside is designed in such a way a person would have a difficult time exiting it or couldn’t exit it without some type of assistance such as another person, a retrieval line, ladders, etc.  </a:t>
            </a:r>
          </a:p>
          <a:p>
            <a:pPr marL="228600" indent="-228600">
              <a:buFont typeface="+mj-lt"/>
              <a:buAutoNum type="arabicPeriod"/>
            </a:pPr>
            <a:r>
              <a:rPr lang="en-US" dirty="0" smtClean="0"/>
              <a:t>Any other recognize safety or health hazard.</a:t>
            </a:r>
          </a:p>
          <a:p>
            <a:pPr marL="228600" indent="-228600">
              <a:buFont typeface="+mj-lt"/>
              <a:buAutoNum type="arabicPeriod"/>
            </a:pPr>
            <a:r>
              <a:rPr lang="en-US" b="1" dirty="0" smtClean="0"/>
              <a:t>ONLY ONE of these 3 additional criteria need  be present for the space to be considered permit required. </a:t>
            </a:r>
            <a:endParaRPr lang="en-US" b="1"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19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69114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968133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1" lang="en-US" b="0" i="0" u="none" strike="noStrike" kern="1200" cap="none" spc="0" normalizeH="0" baseline="0" noProof="0" dirty="0" smtClean="0">
                <a:ln>
                  <a:noFill/>
                </a:ln>
                <a:solidFill>
                  <a:srgbClr val="000000"/>
                </a:solidFill>
                <a:effectLst/>
                <a:uLnTx/>
                <a:uFillTx/>
              </a:rPr>
              <a:t>These are typical types of confined spaces in an agricultural setting.</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1" lang="en-US" b="0" i="0" u="none" strike="noStrike" kern="1200" cap="none" spc="0" normalizeH="0" baseline="0" noProof="0" dirty="0" smtClean="0">
                <a:ln>
                  <a:noFill/>
                </a:ln>
                <a:solidFill>
                  <a:srgbClr val="000000"/>
                </a:solidFill>
                <a:effectLst/>
                <a:uLnTx/>
                <a:uFillTx/>
              </a:rPr>
              <a:t>It is important to keep in mind that each of these </a:t>
            </a:r>
            <a:r>
              <a:rPr kumimoji="1" lang="en-US" b="1" i="0" u="sng" strike="noStrike" kern="1200" cap="none" spc="0" normalizeH="0" baseline="0" noProof="0" dirty="0" smtClean="0">
                <a:ln>
                  <a:noFill/>
                </a:ln>
                <a:solidFill>
                  <a:srgbClr val="000000"/>
                </a:solidFill>
                <a:effectLst/>
                <a:uLnTx/>
                <a:uFillTx/>
              </a:rPr>
              <a:t>may</a:t>
            </a:r>
            <a:r>
              <a:rPr kumimoji="1" lang="en-US" b="0" i="0" u="none" strike="noStrike" kern="1200" cap="none" spc="0" normalizeH="0" baseline="0" noProof="0" dirty="0" smtClean="0">
                <a:ln>
                  <a:noFill/>
                </a:ln>
                <a:solidFill>
                  <a:srgbClr val="000000"/>
                </a:solidFill>
                <a:effectLst/>
                <a:uLnTx/>
                <a:uFillTx/>
              </a:rPr>
              <a:t> be a confined space, and once classified as such, they </a:t>
            </a:r>
            <a:r>
              <a:rPr kumimoji="1" lang="en-US" b="1" i="0" u="sng" strike="noStrike" kern="1200" cap="none" spc="0" normalizeH="0" baseline="0" noProof="0" dirty="0" smtClean="0">
                <a:ln>
                  <a:noFill/>
                </a:ln>
                <a:solidFill>
                  <a:srgbClr val="000000"/>
                </a:solidFill>
                <a:effectLst/>
                <a:uLnTx/>
                <a:uFillTx/>
              </a:rPr>
              <a:t>may also </a:t>
            </a:r>
            <a:r>
              <a:rPr kumimoji="1" lang="en-US" b="0" i="0" u="none" strike="noStrike" kern="1200" cap="none" spc="0" normalizeH="0" baseline="0" noProof="0" dirty="0" smtClean="0">
                <a:ln>
                  <a:noFill/>
                </a:ln>
                <a:solidFill>
                  <a:srgbClr val="000000"/>
                </a:solidFill>
                <a:effectLst/>
                <a:uLnTx/>
                <a:uFillTx/>
              </a:rPr>
              <a:t>be a permit required confined space. Just because they are a confined space, however, they do not </a:t>
            </a:r>
            <a:r>
              <a:rPr kumimoji="1" lang="en-US" b="1" i="0" u="sng" strike="noStrike" kern="1200" cap="none" spc="0" normalizeH="0" baseline="0" noProof="0" dirty="0" smtClean="0">
                <a:ln>
                  <a:noFill/>
                </a:ln>
                <a:solidFill>
                  <a:srgbClr val="000000"/>
                </a:solidFill>
                <a:effectLst/>
                <a:uLnTx/>
                <a:uFillTx/>
              </a:rPr>
              <a:t>necessarily</a:t>
            </a:r>
            <a:r>
              <a:rPr kumimoji="1" lang="en-US" b="0" i="0" u="none" strike="noStrike" kern="1200" cap="none" spc="0" normalizeH="0" baseline="0" noProof="0" dirty="0" smtClean="0">
                <a:ln>
                  <a:noFill/>
                </a:ln>
                <a:solidFill>
                  <a:srgbClr val="000000"/>
                </a:solidFill>
                <a:effectLst/>
                <a:uLnTx/>
                <a:uFillTx/>
              </a:rPr>
              <a:t> have </a:t>
            </a:r>
            <a:r>
              <a:rPr kumimoji="1" lang="en-US" b="1" i="0" u="sng" strike="noStrike" kern="1200" cap="none" spc="0" normalizeH="0" baseline="0" noProof="0" dirty="0" smtClean="0">
                <a:ln>
                  <a:noFill/>
                </a:ln>
                <a:solidFill>
                  <a:srgbClr val="000000"/>
                </a:solidFill>
                <a:effectLst/>
                <a:uLnTx/>
                <a:uFillTx/>
              </a:rPr>
              <a:t>any</a:t>
            </a:r>
            <a:r>
              <a:rPr kumimoji="1" lang="en-US" b="0" i="0" u="none" strike="noStrike" kern="1200" cap="none" spc="0" normalizeH="0" baseline="0" noProof="0" dirty="0" smtClean="0">
                <a:ln>
                  <a:noFill/>
                </a:ln>
                <a:solidFill>
                  <a:srgbClr val="000000"/>
                </a:solidFill>
                <a:effectLst/>
                <a:uLnTx/>
                <a:uFillTx/>
              </a:rPr>
              <a:t> hazards in them at all. </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427392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Discuss the</a:t>
            </a:r>
            <a:r>
              <a:rPr lang="en-US" baseline="0" dirty="0" smtClean="0"/>
              <a:t> characteristics that would make these confined spaces or possibly permit confined spaces according to the criteria. </a:t>
            </a:r>
          </a:p>
          <a:p>
            <a:pPr marL="228600" indent="-228600">
              <a:buFont typeface="+mj-lt"/>
              <a:buAutoNum type="arabicPeriod"/>
            </a:pPr>
            <a:r>
              <a:rPr lang="en-US" dirty="0" smtClean="0"/>
              <a:t>Confined Space – does it have these 3 criteria?</a:t>
            </a:r>
          </a:p>
          <a:p>
            <a:pPr marL="685800" lvl="1" indent="-228600">
              <a:buFont typeface="+mj-lt"/>
              <a:buAutoNum type="alphaLcPeriod"/>
            </a:pPr>
            <a:r>
              <a:rPr lang="en-US" dirty="0" smtClean="0"/>
              <a:t>Limited/Restricted access</a:t>
            </a:r>
          </a:p>
          <a:p>
            <a:pPr marL="685800" lvl="1" indent="-228600">
              <a:buFont typeface="+mj-lt"/>
              <a:buAutoNum type="alphaLcPeriod"/>
            </a:pPr>
            <a:r>
              <a:rPr lang="en-US" dirty="0" smtClean="0"/>
              <a:t>Able to bodily enter &amp; perform work</a:t>
            </a:r>
          </a:p>
          <a:p>
            <a:pPr marL="685800" lvl="1" indent="-228600">
              <a:buFont typeface="+mj-lt"/>
              <a:buAutoNum type="alphaLcPeriod"/>
            </a:pPr>
            <a:r>
              <a:rPr lang="en-US" dirty="0" smtClean="0"/>
              <a:t>Not designed for continuous occupancy.</a:t>
            </a:r>
          </a:p>
          <a:p>
            <a:pPr marL="228600" indent="-228600">
              <a:buFont typeface="+mj-lt"/>
              <a:buAutoNum type="arabicPeriod"/>
            </a:pPr>
            <a:r>
              <a:rPr lang="en-US" dirty="0" smtClean="0"/>
              <a:t>Permit Required – does it also have one of these criteria?</a:t>
            </a:r>
          </a:p>
          <a:p>
            <a:pPr marL="685800" lvl="1" indent="-228600">
              <a:buFont typeface="+mj-lt"/>
              <a:buAutoNum type="alphaLcPeriod"/>
            </a:pPr>
            <a:r>
              <a:rPr lang="en-US" dirty="0" smtClean="0"/>
              <a:t>Potential for atmosphere hazards</a:t>
            </a:r>
          </a:p>
          <a:p>
            <a:pPr marL="685800" lvl="1" indent="-228600">
              <a:buFont typeface="+mj-lt"/>
              <a:buAutoNum type="alphaLcPeriod"/>
            </a:pPr>
            <a:r>
              <a:rPr lang="en-US" dirty="0" smtClean="0"/>
              <a:t>Engulfment potential</a:t>
            </a:r>
          </a:p>
          <a:p>
            <a:pPr marL="685800" lvl="1" indent="-228600">
              <a:buFont typeface="+mj-lt"/>
              <a:buAutoNum type="alphaLcPeriod"/>
            </a:pPr>
            <a:r>
              <a:rPr lang="en-US" dirty="0" smtClean="0"/>
              <a:t>Internal configuration which could trap or </a:t>
            </a:r>
            <a:r>
              <a:rPr lang="en-US" dirty="0" err="1" smtClean="0"/>
              <a:t>aphyxiate</a:t>
            </a:r>
            <a:endParaRPr lang="en-US" dirty="0" smtClean="0"/>
          </a:p>
          <a:p>
            <a:pPr marL="685800" lvl="1" indent="-228600">
              <a:buFont typeface="+mj-lt"/>
              <a:buAutoNum type="alphaLcPeriod"/>
            </a:pPr>
            <a:r>
              <a:rPr lang="en-US" dirty="0" smtClean="0"/>
              <a:t>Other recognized serious health or safety hazards</a:t>
            </a:r>
          </a:p>
          <a:p>
            <a:pPr marL="0">
              <a:buFont typeface="+mj-lt"/>
              <a:buAutoNum type="arabicPeriod"/>
            </a:pPr>
            <a:r>
              <a:rPr lang="en-US" dirty="0" smtClean="0"/>
              <a:t>Silos – </a:t>
            </a:r>
          </a:p>
          <a:p>
            <a:pPr lvl="0"/>
            <a:r>
              <a:rPr lang="en-US" dirty="0">
                <a:solidFill>
                  <a:prstClr val="black"/>
                </a:solidFill>
              </a:rPr>
              <a:t>Discuss the characteristics that would make these confined spaces or possibly permit confined spaces according to the criteria. </a:t>
            </a:r>
          </a:p>
          <a:p>
            <a:pPr lvl="0"/>
            <a:r>
              <a:rPr lang="en-US" dirty="0">
                <a:solidFill>
                  <a:prstClr val="black"/>
                </a:solidFill>
              </a:rPr>
              <a:t>Confined Space – does it have these 3 criteria?</a:t>
            </a:r>
          </a:p>
          <a:p>
            <a:pPr marL="685800" lvl="1"/>
            <a:r>
              <a:rPr lang="en-US" dirty="0">
                <a:solidFill>
                  <a:prstClr val="black"/>
                </a:solidFill>
              </a:rPr>
              <a:t>Limited/Restricted access</a:t>
            </a:r>
          </a:p>
          <a:p>
            <a:pPr marL="685800" lvl="1"/>
            <a:r>
              <a:rPr lang="en-US" dirty="0">
                <a:solidFill>
                  <a:prstClr val="black"/>
                </a:solidFill>
              </a:rPr>
              <a:t>Able to bodily enter &amp; perform work</a:t>
            </a:r>
          </a:p>
          <a:p>
            <a:pPr marL="685800" lvl="1"/>
            <a:r>
              <a:rPr lang="en-US" dirty="0">
                <a:solidFill>
                  <a:prstClr val="black"/>
                </a:solidFill>
              </a:rPr>
              <a:t>Not designed for continuous occupancy.</a:t>
            </a:r>
          </a:p>
          <a:p>
            <a:pPr lvl="0"/>
            <a:r>
              <a:rPr lang="en-US" dirty="0">
                <a:solidFill>
                  <a:prstClr val="black"/>
                </a:solidFill>
              </a:rPr>
              <a:t>Permit Required – does it also have one of these criteria?</a:t>
            </a:r>
          </a:p>
          <a:p>
            <a:pPr marL="685800" lvl="1"/>
            <a:r>
              <a:rPr lang="en-US" dirty="0">
                <a:solidFill>
                  <a:prstClr val="black"/>
                </a:solidFill>
              </a:rPr>
              <a:t>Potential for atmosphere hazards</a:t>
            </a:r>
          </a:p>
          <a:p>
            <a:pPr marL="685800" lvl="1"/>
            <a:r>
              <a:rPr lang="en-US" dirty="0">
                <a:solidFill>
                  <a:prstClr val="black"/>
                </a:solidFill>
              </a:rPr>
              <a:t>Engulfment potential</a:t>
            </a:r>
          </a:p>
          <a:p>
            <a:pPr marL="685800" lvl="1"/>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a:r>
              <a:rPr lang="en-US" dirty="0">
                <a:solidFill>
                  <a:prstClr val="black"/>
                </a:solidFill>
              </a:rPr>
              <a:t>Other recognized serious health or safety hazard</a:t>
            </a:r>
          </a:p>
          <a:p>
            <a:pPr marL="0" indent="0">
              <a:buNone/>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891809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lvl="0" indent="-228600">
              <a:buFont typeface="+mj-lt"/>
              <a:buAutoNum type="arabicPeriod"/>
            </a:pPr>
            <a:r>
              <a:rPr lang="en-US" dirty="0">
                <a:solidFill>
                  <a:prstClr val="black"/>
                </a:solidFill>
              </a:rPr>
              <a:t>Discuss the characteristics that would make these confined spaces or possibly permit confined spaces according to the criteria. </a:t>
            </a:r>
          </a:p>
          <a:p>
            <a:pPr marL="228600" lvl="0" indent="-228600">
              <a:buFont typeface="+mj-lt"/>
              <a:buAutoNum type="arabicPeriod"/>
            </a:pPr>
            <a:r>
              <a:rPr lang="en-US" dirty="0">
                <a:solidFill>
                  <a:prstClr val="black"/>
                </a:solidFill>
              </a:rPr>
              <a:t>Confined Space – does it have these 3 criteria?</a:t>
            </a:r>
          </a:p>
          <a:p>
            <a:pPr marL="685800" lvl="1" indent="-228600">
              <a:buFont typeface="+mj-lt"/>
              <a:buAutoNum type="alphaLcPeriod"/>
            </a:pPr>
            <a:r>
              <a:rPr lang="en-US" dirty="0">
                <a:solidFill>
                  <a:prstClr val="black"/>
                </a:solidFill>
              </a:rPr>
              <a:t>Limited/Restricted access</a:t>
            </a:r>
          </a:p>
          <a:p>
            <a:pPr marL="685800" lvl="1" indent="-228600">
              <a:buFont typeface="+mj-lt"/>
              <a:buAutoNum type="alphaLcPeriod"/>
            </a:pPr>
            <a:r>
              <a:rPr lang="en-US" dirty="0">
                <a:solidFill>
                  <a:prstClr val="black"/>
                </a:solidFill>
              </a:rPr>
              <a:t>Able to bodily enter &amp; perform work</a:t>
            </a:r>
          </a:p>
          <a:p>
            <a:pPr marL="685800" lvl="1" indent="-228600">
              <a:buFont typeface="+mj-lt"/>
              <a:buAutoNum type="alphaLcPeriod"/>
            </a:pPr>
            <a:r>
              <a:rPr lang="en-US" dirty="0">
                <a:solidFill>
                  <a:prstClr val="black"/>
                </a:solidFill>
              </a:rPr>
              <a:t>Not designed for continuous occupancy.</a:t>
            </a:r>
          </a:p>
          <a:p>
            <a:pPr marL="228600" lvl="0" indent="-228600">
              <a:buFont typeface="+mj-lt"/>
              <a:buAutoNum type="arabicPeriod"/>
            </a:pPr>
            <a:r>
              <a:rPr lang="en-US" dirty="0">
                <a:solidFill>
                  <a:prstClr val="black"/>
                </a:solidFill>
              </a:rPr>
              <a:t>Permit Required – does it also have one of these criteria?</a:t>
            </a:r>
          </a:p>
          <a:p>
            <a:pPr marL="685800" lvl="1" indent="-228600">
              <a:buFont typeface="+mj-lt"/>
              <a:buAutoNum type="alphaLcPeriod"/>
            </a:pPr>
            <a:r>
              <a:rPr lang="en-US" dirty="0">
                <a:solidFill>
                  <a:prstClr val="black"/>
                </a:solidFill>
              </a:rPr>
              <a:t>Potential for atmosphere hazards</a:t>
            </a:r>
          </a:p>
          <a:p>
            <a:pPr marL="685800" lvl="1" indent="-228600">
              <a:buFont typeface="+mj-lt"/>
              <a:buAutoNum type="alphaLcPeriod"/>
            </a:pPr>
            <a:r>
              <a:rPr lang="en-US" dirty="0">
                <a:solidFill>
                  <a:prstClr val="black"/>
                </a:solidFill>
              </a:rPr>
              <a:t>Engulfment potential</a:t>
            </a:r>
          </a:p>
          <a:p>
            <a:pPr marL="685800" lvl="1" indent="-228600">
              <a:buFont typeface="+mj-lt"/>
              <a:buAutoNum type="alphaLcPeriod"/>
            </a:pPr>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indent="-228600">
              <a:buFont typeface="+mj-lt"/>
              <a:buAutoNum type="alphaLcPeriod"/>
            </a:pPr>
            <a:r>
              <a:rPr lang="en-US" dirty="0">
                <a:solidFill>
                  <a:prstClr val="black"/>
                </a:solidFill>
              </a:rPr>
              <a:t>Other recognized serious health or safety hazard</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78567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962400"/>
            <a:ext cx="6400800" cy="4953000"/>
          </a:xfrm>
        </p:spPr>
        <p:txBody>
          <a:bodyPr/>
          <a:lstStyle/>
          <a:p>
            <a:pPr marL="228600" lvl="0" indent="-228600">
              <a:buFont typeface="+mj-lt"/>
              <a:buAutoNum type="arabicPeriod"/>
            </a:pPr>
            <a:r>
              <a:rPr lang="en-US" dirty="0">
                <a:solidFill>
                  <a:prstClr val="black"/>
                </a:solidFill>
              </a:rPr>
              <a:t>Discuss the characteristics that would make these confined spaces or possibly permit confined spaces according to the criteria. </a:t>
            </a:r>
          </a:p>
          <a:p>
            <a:pPr marL="228600" lvl="0" indent="-228600">
              <a:buFont typeface="+mj-lt"/>
              <a:buAutoNum type="arabicPeriod"/>
            </a:pPr>
            <a:r>
              <a:rPr lang="en-US" dirty="0">
                <a:solidFill>
                  <a:prstClr val="black"/>
                </a:solidFill>
              </a:rPr>
              <a:t>Confined Space – does it have these 3 criteria?</a:t>
            </a:r>
          </a:p>
          <a:p>
            <a:pPr marL="685800" lvl="1" indent="-228600">
              <a:buFont typeface="+mj-lt"/>
              <a:buAutoNum type="alphaLcPeriod"/>
            </a:pPr>
            <a:r>
              <a:rPr lang="en-US" dirty="0">
                <a:solidFill>
                  <a:prstClr val="black"/>
                </a:solidFill>
              </a:rPr>
              <a:t>Limited/Restricted access</a:t>
            </a:r>
          </a:p>
          <a:p>
            <a:pPr marL="685800" lvl="1" indent="-228600">
              <a:buFont typeface="+mj-lt"/>
              <a:buAutoNum type="alphaLcPeriod"/>
            </a:pPr>
            <a:r>
              <a:rPr lang="en-US" dirty="0">
                <a:solidFill>
                  <a:prstClr val="black"/>
                </a:solidFill>
              </a:rPr>
              <a:t>Able to bodily enter &amp; perform work</a:t>
            </a:r>
          </a:p>
          <a:p>
            <a:pPr marL="685800" lvl="1" indent="-228600">
              <a:buFont typeface="+mj-lt"/>
              <a:buAutoNum type="alphaLcPeriod"/>
            </a:pPr>
            <a:r>
              <a:rPr lang="en-US" dirty="0">
                <a:solidFill>
                  <a:prstClr val="black"/>
                </a:solidFill>
              </a:rPr>
              <a:t>Not designed for continuous occupancy.</a:t>
            </a:r>
          </a:p>
          <a:p>
            <a:pPr marL="228600" lvl="0" indent="-228600">
              <a:buFont typeface="+mj-lt"/>
              <a:buAutoNum type="arabicPeriod"/>
            </a:pPr>
            <a:r>
              <a:rPr lang="en-US" dirty="0">
                <a:solidFill>
                  <a:prstClr val="black"/>
                </a:solidFill>
              </a:rPr>
              <a:t>Permit Required – does it also have one of these criteria?</a:t>
            </a:r>
          </a:p>
          <a:p>
            <a:pPr marL="685800" lvl="1" indent="-228600">
              <a:buFont typeface="+mj-lt"/>
              <a:buAutoNum type="alphaLcPeriod"/>
            </a:pPr>
            <a:r>
              <a:rPr lang="en-US" dirty="0">
                <a:solidFill>
                  <a:prstClr val="black"/>
                </a:solidFill>
              </a:rPr>
              <a:t>Potential for atmosphere hazards</a:t>
            </a:r>
          </a:p>
          <a:p>
            <a:pPr marL="685800" lvl="1" indent="-228600">
              <a:buFont typeface="+mj-lt"/>
              <a:buAutoNum type="alphaLcPeriod"/>
            </a:pPr>
            <a:r>
              <a:rPr lang="en-US" dirty="0">
                <a:solidFill>
                  <a:prstClr val="black"/>
                </a:solidFill>
              </a:rPr>
              <a:t>Engulfment potential</a:t>
            </a:r>
          </a:p>
          <a:p>
            <a:pPr marL="685800" lvl="1" indent="-228600">
              <a:buFont typeface="+mj-lt"/>
              <a:buAutoNum type="alphaLcPeriod"/>
            </a:pPr>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indent="-228600">
              <a:buFont typeface="+mj-lt"/>
              <a:buAutoNum type="alphaLcPeriod"/>
            </a:pPr>
            <a:r>
              <a:rPr lang="en-US" dirty="0">
                <a:solidFill>
                  <a:prstClr val="black"/>
                </a:solidFill>
              </a:rPr>
              <a:t>Other recognized serious health or safety hazard</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23</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66677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962400"/>
            <a:ext cx="6400800" cy="4953000"/>
          </a:xfrm>
        </p:spPr>
        <p:txBody>
          <a:bodyPr/>
          <a:lstStyle/>
          <a:p>
            <a:pPr marL="228600" lvl="0" indent="-228600">
              <a:buFont typeface="+mj-lt"/>
              <a:buAutoNum type="arabicPeriod"/>
            </a:pPr>
            <a:r>
              <a:rPr lang="en-US" dirty="0">
                <a:solidFill>
                  <a:prstClr val="black"/>
                </a:solidFill>
              </a:rPr>
              <a:t>Discuss the characteristics that would make these confined spaces or possibly permit confined spaces according to the criteria. </a:t>
            </a:r>
          </a:p>
          <a:p>
            <a:pPr marL="228600" lvl="0" indent="-228600">
              <a:buFont typeface="+mj-lt"/>
              <a:buAutoNum type="arabicPeriod"/>
            </a:pPr>
            <a:r>
              <a:rPr lang="en-US" dirty="0">
                <a:solidFill>
                  <a:prstClr val="black"/>
                </a:solidFill>
              </a:rPr>
              <a:t>Confined Space – does it have these 3 criteria?</a:t>
            </a:r>
          </a:p>
          <a:p>
            <a:pPr marL="685800" lvl="1" indent="-228600">
              <a:buFont typeface="+mj-lt"/>
              <a:buAutoNum type="alphaLcPeriod"/>
            </a:pPr>
            <a:r>
              <a:rPr lang="en-US" dirty="0">
                <a:solidFill>
                  <a:prstClr val="black"/>
                </a:solidFill>
              </a:rPr>
              <a:t>Limited/Restricted access</a:t>
            </a:r>
          </a:p>
          <a:p>
            <a:pPr marL="685800" lvl="1" indent="-228600">
              <a:buFont typeface="+mj-lt"/>
              <a:buAutoNum type="alphaLcPeriod"/>
            </a:pPr>
            <a:r>
              <a:rPr lang="en-US" dirty="0">
                <a:solidFill>
                  <a:prstClr val="black"/>
                </a:solidFill>
              </a:rPr>
              <a:t>Able to bodily enter &amp; perform work</a:t>
            </a:r>
          </a:p>
          <a:p>
            <a:pPr marL="685800" lvl="1" indent="-228600">
              <a:buFont typeface="+mj-lt"/>
              <a:buAutoNum type="alphaLcPeriod"/>
            </a:pPr>
            <a:r>
              <a:rPr lang="en-US" dirty="0">
                <a:solidFill>
                  <a:prstClr val="black"/>
                </a:solidFill>
              </a:rPr>
              <a:t>Not designed for continuous occupancy.</a:t>
            </a:r>
          </a:p>
          <a:p>
            <a:pPr marL="228600" lvl="0" indent="-228600">
              <a:buFont typeface="+mj-lt"/>
              <a:buAutoNum type="arabicPeriod"/>
            </a:pPr>
            <a:r>
              <a:rPr lang="en-US" dirty="0">
                <a:solidFill>
                  <a:prstClr val="black"/>
                </a:solidFill>
              </a:rPr>
              <a:t>Permit Required – does it also have one of these criteria?</a:t>
            </a:r>
          </a:p>
          <a:p>
            <a:pPr marL="685800" lvl="1" indent="-228600">
              <a:buFont typeface="+mj-lt"/>
              <a:buAutoNum type="alphaLcPeriod"/>
            </a:pPr>
            <a:r>
              <a:rPr lang="en-US" dirty="0">
                <a:solidFill>
                  <a:prstClr val="black"/>
                </a:solidFill>
              </a:rPr>
              <a:t>Potential for atmosphere hazards</a:t>
            </a:r>
          </a:p>
          <a:p>
            <a:pPr marL="685800" lvl="1" indent="-228600">
              <a:buFont typeface="+mj-lt"/>
              <a:buAutoNum type="alphaLcPeriod"/>
            </a:pPr>
            <a:r>
              <a:rPr lang="en-US" dirty="0">
                <a:solidFill>
                  <a:prstClr val="black"/>
                </a:solidFill>
              </a:rPr>
              <a:t>Engulfment potential</a:t>
            </a:r>
          </a:p>
          <a:p>
            <a:pPr marL="685800" lvl="1" indent="-228600">
              <a:buFont typeface="+mj-lt"/>
              <a:buAutoNum type="alphaLcPeriod"/>
            </a:pPr>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indent="-228600">
              <a:buFont typeface="+mj-lt"/>
              <a:buAutoNum type="alphaLcPeriod"/>
            </a:pPr>
            <a:r>
              <a:rPr lang="en-US" dirty="0">
                <a:solidFill>
                  <a:prstClr val="black"/>
                </a:solidFill>
              </a:rPr>
              <a:t>Other recognized serious health or safety hazard</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24</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515465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lvl="0" indent="-228600">
              <a:buFont typeface="+mj-lt"/>
              <a:buAutoNum type="arabicPeriod"/>
            </a:pPr>
            <a:r>
              <a:rPr lang="en-US" dirty="0">
                <a:solidFill>
                  <a:prstClr val="black"/>
                </a:solidFill>
              </a:rPr>
              <a:t>Discuss the characteristics that would make these confined spaces or possibly permit confined spaces according to the criteria. </a:t>
            </a:r>
          </a:p>
          <a:p>
            <a:pPr marL="228600" lvl="0" indent="-228600">
              <a:buFont typeface="+mj-lt"/>
              <a:buAutoNum type="arabicPeriod"/>
            </a:pPr>
            <a:r>
              <a:rPr lang="en-US" dirty="0">
                <a:solidFill>
                  <a:prstClr val="black"/>
                </a:solidFill>
              </a:rPr>
              <a:t>Confined Space – does it have these 3 criteria?</a:t>
            </a:r>
          </a:p>
          <a:p>
            <a:pPr marL="685800" lvl="1" indent="-228600">
              <a:buFont typeface="+mj-lt"/>
              <a:buAutoNum type="alphaLcPeriod"/>
            </a:pPr>
            <a:r>
              <a:rPr lang="en-US" dirty="0">
                <a:solidFill>
                  <a:prstClr val="black"/>
                </a:solidFill>
              </a:rPr>
              <a:t>Limited/Restricted access</a:t>
            </a:r>
          </a:p>
          <a:p>
            <a:pPr marL="685800" lvl="1" indent="-228600">
              <a:buFont typeface="+mj-lt"/>
              <a:buAutoNum type="alphaLcPeriod"/>
            </a:pPr>
            <a:r>
              <a:rPr lang="en-US" dirty="0">
                <a:solidFill>
                  <a:prstClr val="black"/>
                </a:solidFill>
              </a:rPr>
              <a:t>Able to bodily enter &amp; perform work</a:t>
            </a:r>
          </a:p>
          <a:p>
            <a:pPr marL="685800" lvl="1" indent="-228600">
              <a:buFont typeface="+mj-lt"/>
              <a:buAutoNum type="alphaLcPeriod"/>
            </a:pPr>
            <a:r>
              <a:rPr lang="en-US" dirty="0">
                <a:solidFill>
                  <a:prstClr val="black"/>
                </a:solidFill>
              </a:rPr>
              <a:t>Not designed for continuous occupancy.</a:t>
            </a:r>
          </a:p>
          <a:p>
            <a:pPr marL="228600" lvl="0" indent="-228600">
              <a:buFont typeface="+mj-lt"/>
              <a:buAutoNum type="arabicPeriod"/>
            </a:pPr>
            <a:r>
              <a:rPr lang="en-US" dirty="0">
                <a:solidFill>
                  <a:prstClr val="black"/>
                </a:solidFill>
              </a:rPr>
              <a:t>Permit Required – does it also have one of these criteria?</a:t>
            </a:r>
          </a:p>
          <a:p>
            <a:pPr marL="685800" lvl="1" indent="-228600">
              <a:buFont typeface="+mj-lt"/>
              <a:buAutoNum type="alphaLcPeriod"/>
            </a:pPr>
            <a:r>
              <a:rPr lang="en-US" dirty="0">
                <a:solidFill>
                  <a:prstClr val="black"/>
                </a:solidFill>
              </a:rPr>
              <a:t>Potential for atmosphere hazards</a:t>
            </a:r>
          </a:p>
          <a:p>
            <a:pPr marL="685800" lvl="1" indent="-228600">
              <a:buFont typeface="+mj-lt"/>
              <a:buAutoNum type="alphaLcPeriod"/>
            </a:pPr>
            <a:r>
              <a:rPr lang="en-US" dirty="0">
                <a:solidFill>
                  <a:prstClr val="black"/>
                </a:solidFill>
              </a:rPr>
              <a:t>Engulfment potential</a:t>
            </a:r>
          </a:p>
          <a:p>
            <a:pPr marL="685800" lvl="1" indent="-228600">
              <a:buFont typeface="+mj-lt"/>
              <a:buAutoNum type="alphaLcPeriod"/>
            </a:pPr>
            <a:r>
              <a:rPr lang="en-US" dirty="0">
                <a:solidFill>
                  <a:prstClr val="black"/>
                </a:solidFill>
              </a:rPr>
              <a:t>Internal configuration which could trap or </a:t>
            </a:r>
            <a:r>
              <a:rPr lang="en-US" dirty="0" err="1">
                <a:solidFill>
                  <a:prstClr val="black"/>
                </a:solidFill>
              </a:rPr>
              <a:t>aphyxiate</a:t>
            </a:r>
            <a:endParaRPr lang="en-US" dirty="0">
              <a:solidFill>
                <a:prstClr val="black"/>
              </a:solidFill>
            </a:endParaRPr>
          </a:p>
          <a:p>
            <a:pPr marL="685800" lvl="1" indent="-228600">
              <a:buFont typeface="+mj-lt"/>
              <a:buAutoNum type="alphaLcPeriod"/>
            </a:pPr>
            <a:r>
              <a:rPr lang="en-US" dirty="0">
                <a:solidFill>
                  <a:prstClr val="black"/>
                </a:solidFill>
              </a:rPr>
              <a:t>Other recognized serious health or safety hazard</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52982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This section will explore the different types of hazards listed previously in more detail.</a:t>
            </a:r>
          </a:p>
          <a:p>
            <a:pPr marL="228600" indent="-228600">
              <a:buFont typeface="+mj-lt"/>
              <a:buAutoNum type="arabicPeriod"/>
            </a:pPr>
            <a:r>
              <a:rPr lang="en-US" baseline="0" dirty="0" smtClean="0"/>
              <a:t>The</a:t>
            </a:r>
            <a:r>
              <a:rPr lang="en-US" dirty="0" smtClean="0"/>
              <a:t> goal of this section is to enable participates to be able to evaluate  &amp; identify spaces in their work environments and determine if the hazards exist which would result in the space being considered a confined or permit required confined space.</a:t>
            </a: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26</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21153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The hazards we are talking about are atmospheric hazards, engulfment potential, has an internal configuration which has sloped sides which tapers to a smaller cross section which can trap</a:t>
            </a:r>
            <a:r>
              <a:rPr kumimoji="0" lang="en-US" altLang="en-US" b="0" i="0" u="none" strike="noStrike" kern="1200" cap="none" spc="0" normalizeH="0" noProof="0" dirty="0" smtClean="0">
                <a:ln>
                  <a:noFill/>
                </a:ln>
                <a:solidFill>
                  <a:prstClr val="black"/>
                </a:solidFill>
                <a:effectLst/>
                <a:uLnTx/>
                <a:uFillTx/>
              </a:rPr>
              <a:t> a person</a:t>
            </a:r>
            <a:r>
              <a:rPr kumimoji="0" lang="en-US" altLang="en-US" b="0" i="0" u="none" strike="noStrike" kern="1200" cap="none" spc="0" normalizeH="0" baseline="0" noProof="0" dirty="0" smtClean="0">
                <a:ln>
                  <a:noFill/>
                </a:ln>
                <a:solidFill>
                  <a:prstClr val="black"/>
                </a:solidFill>
                <a:effectLst/>
                <a:uLnTx/>
                <a:uFillTx/>
              </a:rPr>
              <a:t>, and has any other serious safety or health hazards.  We are going to go over each of these hazards in detail.</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212489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What is a hazardous atmosphere?  </a:t>
            </a:r>
          </a:p>
          <a:p>
            <a:pPr marL="228600" indent="-228600">
              <a:buFont typeface="+mj-lt"/>
              <a:buAutoNum type="arabicPeriod"/>
            </a:pPr>
            <a:r>
              <a:rPr lang="en-US" dirty="0" smtClean="0"/>
              <a:t>A hazardous atmosphere is one which exposes employees to death, incapacitation, impairment, injury, or acute illness.  </a:t>
            </a:r>
          </a:p>
          <a:p>
            <a:pPr marL="228600" indent="-228600">
              <a:buFont typeface="+mj-lt"/>
              <a:buAutoNum type="arabicPeriod"/>
            </a:pPr>
            <a:r>
              <a:rPr lang="en-US" dirty="0" smtClean="0"/>
              <a:t>Impairment is considered the ability to self-rescue from the space due to being overcome by some type of toxic atmosphere. </a:t>
            </a:r>
          </a:p>
          <a:p>
            <a:pPr marL="228600" indent="-228600">
              <a:buFont typeface="+mj-lt"/>
              <a:buAutoNum type="arabicPeriod"/>
            </a:pPr>
            <a:r>
              <a:rPr lang="en-US" dirty="0" smtClean="0"/>
              <a:t>Can you think of any place at your facility or farm which may have an hazardous atmosphere?</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16484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There are 3 main types of atmosphere hazards – oxygen deficient, combustible and toxic.</a:t>
            </a:r>
          </a:p>
          <a:p>
            <a:pPr marL="228600" indent="-228600">
              <a:buFont typeface="+mj-lt"/>
              <a:buAutoNum type="arabicPeriod"/>
            </a:pPr>
            <a:r>
              <a:rPr lang="en-US" dirty="0" smtClean="0"/>
              <a:t>Our normal atmosphere contains just around 21% oxygen – 20.9%.</a:t>
            </a:r>
          </a:p>
          <a:p>
            <a:pPr marL="228600" indent="-228600">
              <a:buFont typeface="+mj-lt"/>
              <a:buAutoNum type="arabicPeriod"/>
            </a:pPr>
            <a:r>
              <a:rPr lang="en-US" dirty="0" smtClean="0"/>
              <a:t>Atmosphere hazards are caused when the normal concentration of gases in the air is upset – particularly oxygen. </a:t>
            </a:r>
          </a:p>
          <a:p>
            <a:pPr marL="228600" indent="-228600">
              <a:buFont typeface="+mj-lt"/>
              <a:buAutoNum type="arabicPeriod"/>
            </a:pPr>
            <a:r>
              <a:rPr lang="en-US" dirty="0" smtClean="0"/>
              <a:t>Oxygen deficient with an oxygen concentration of less than 19.5%.</a:t>
            </a:r>
          </a:p>
          <a:p>
            <a:pPr marL="228600" indent="-228600">
              <a:buFont typeface="+mj-lt"/>
              <a:buAutoNum type="arabicPeriod"/>
            </a:pPr>
            <a:r>
              <a:rPr lang="en-US" altLang="en-US" dirty="0" smtClean="0">
                <a:solidFill>
                  <a:prstClr val="black"/>
                </a:solidFill>
              </a:rPr>
              <a:t>Oxygen </a:t>
            </a:r>
            <a:r>
              <a:rPr lang="en-US" altLang="en-US" dirty="0">
                <a:solidFill>
                  <a:prstClr val="black"/>
                </a:solidFill>
              </a:rPr>
              <a:t>– referred to as O2 , is necessary at a specific concentration range for plants, animals and humans to live. </a:t>
            </a:r>
          </a:p>
          <a:p>
            <a:pPr lvl="0" fontAlgn="base">
              <a:spcBef>
                <a:spcPct val="0"/>
              </a:spcBef>
              <a:spcAft>
                <a:spcPct val="0"/>
              </a:spcAft>
              <a:defRPr/>
            </a:pPr>
            <a:r>
              <a:rPr lang="en-US" altLang="en-US" dirty="0">
                <a:solidFill>
                  <a:prstClr val="black"/>
                </a:solidFill>
              </a:rPr>
              <a:t>An environment that has an oxygen concentration less than 19.5% is deficient – the amount of oxygen in the air is not enough to function normally and if the levels are very low it will cause death.</a:t>
            </a:r>
          </a:p>
          <a:p>
            <a:pPr lvl="0" fontAlgn="base">
              <a:spcBef>
                <a:spcPct val="0"/>
              </a:spcBef>
              <a:spcAft>
                <a:spcPct val="0"/>
              </a:spcAft>
              <a:defRPr/>
            </a:pPr>
            <a:r>
              <a:rPr lang="en-US" altLang="en-US" dirty="0">
                <a:solidFill>
                  <a:prstClr val="black"/>
                </a:solidFill>
              </a:rPr>
              <a:t>Oxygen deficiency is the primary hazard in confined spaces. </a:t>
            </a:r>
          </a:p>
          <a:p>
            <a:pPr lvl="0" fontAlgn="base">
              <a:spcBef>
                <a:spcPct val="0"/>
              </a:spcBef>
              <a:spcAft>
                <a:spcPct val="0"/>
              </a:spcAft>
              <a:defRPr/>
            </a:pPr>
            <a:r>
              <a:rPr lang="en-US" altLang="en-US" dirty="0">
                <a:solidFill>
                  <a:prstClr val="black"/>
                </a:solidFill>
              </a:rPr>
              <a:t>Oxygen is displaced by other gases.  Other gases may push oxygen out of the way or consume it. Because of their chemical properties some gases concentrate in certain places. Heavy concentrations leave no room for oxygen.  For example, if a gas is heavier than air, it will tend to settle at the bottom. </a:t>
            </a:r>
          </a:p>
          <a:p>
            <a:pPr lvl="0" fontAlgn="base">
              <a:spcBef>
                <a:spcPct val="0"/>
              </a:spcBef>
              <a:spcAft>
                <a:spcPct val="0"/>
              </a:spcAft>
              <a:defRPr/>
            </a:pPr>
            <a:r>
              <a:rPr lang="en-US" altLang="en-US" dirty="0">
                <a:solidFill>
                  <a:prstClr val="black"/>
                </a:solidFill>
              </a:rPr>
              <a:t>To understand what the monitor is telling you as it records numbers, it is necessary to understand the exposure threat  and the signs and symptoms of exposure.  These will be discussed more later.  </a:t>
            </a:r>
          </a:p>
          <a:p>
            <a:pPr lvl="0" fontAlgn="base">
              <a:spcBef>
                <a:spcPct val="0"/>
              </a:spcBef>
              <a:spcAft>
                <a:spcPct val="0"/>
              </a:spcAft>
              <a:defRPr/>
            </a:pPr>
            <a:r>
              <a:rPr lang="en-US" altLang="en-US" dirty="0">
                <a:solidFill>
                  <a:prstClr val="black"/>
                </a:solidFill>
              </a:rPr>
              <a:t>Some have said that it does not matter if employees understand what the monitor numbers are telling them, it only matters that they evacuate when the monitor sounds an alarm.  Employees MUST understand the numbers and MUST understand the signs and symptoms of exposure because equipment can fail and numbers can be within the acceptable entry range and may be dangerous.</a:t>
            </a:r>
          </a:p>
          <a:p>
            <a:pPr lvl="0" fontAlgn="base">
              <a:spcBef>
                <a:spcPct val="0"/>
              </a:spcBef>
              <a:spcAft>
                <a:spcPct val="0"/>
              </a:spcAft>
              <a:defRPr/>
            </a:pPr>
            <a:r>
              <a:rPr lang="en-US" altLang="en-US" dirty="0">
                <a:solidFill>
                  <a:prstClr val="black"/>
                </a:solidFill>
              </a:rPr>
              <a:t>Whenever the monitor is dropping below 20.9%, the cause must be investigated and likewise, it the oxygen level is creeping upward, the cause needs to be determined. </a:t>
            </a:r>
          </a:p>
          <a:p>
            <a:pPr lvl="0" fontAlgn="base">
              <a:spcBef>
                <a:spcPct val="0"/>
              </a:spcBef>
              <a:spcAft>
                <a:spcPct val="0"/>
              </a:spcAft>
              <a:defRPr/>
            </a:pPr>
            <a:r>
              <a:rPr lang="en-US" altLang="en-US" dirty="0">
                <a:solidFill>
                  <a:prstClr val="black"/>
                </a:solidFill>
              </a:rPr>
              <a:t>When the oxygen reading is not normal, consider testing for gases which could cause displacement. These concentrations could be serious even if the oxygen reading is still within an acceptable range. </a:t>
            </a:r>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29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796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b="1" dirty="0">
                <a:solidFill>
                  <a:prstClr val="black"/>
                </a:solidFill>
                <a:cs typeface="Arial" pitchFamily="34" charset="0"/>
              </a:rPr>
              <a:t>Explain </a:t>
            </a:r>
            <a:r>
              <a:rPr lang="en-US" dirty="0">
                <a:solidFill>
                  <a:prstClr val="black"/>
                </a:solidFill>
                <a:cs typeface="Arial" pitchFamily="34" charset="0"/>
              </a:rPr>
              <a:t>this module is part of a series. </a:t>
            </a:r>
          </a:p>
          <a:p>
            <a:pPr marL="228600" lvl="0" indent="-228600">
              <a:buFont typeface="+mj-lt"/>
              <a:buAutoNum type="arabicPeriod"/>
            </a:pPr>
            <a:r>
              <a:rPr lang="en-US" dirty="0">
                <a:solidFill>
                  <a:prstClr val="black"/>
                </a:solidFill>
                <a:cs typeface="Arial" pitchFamily="34" charset="0"/>
              </a:rPr>
              <a:t>Other modules</a:t>
            </a:r>
          </a:p>
          <a:p>
            <a:pPr lvl="1" indent="-228600">
              <a:buFont typeface="+mj-lt"/>
              <a:buAutoNum type="alphaLcPeriod"/>
            </a:pPr>
            <a:r>
              <a:rPr lang="en-US" dirty="0">
                <a:solidFill>
                  <a:prstClr val="black"/>
                </a:solidFill>
                <a:cs typeface="Arial" pitchFamily="34" charset="0"/>
              </a:rPr>
              <a:t>Overview of Grain Handling and Storage Safety (introductory module)</a:t>
            </a:r>
          </a:p>
          <a:p>
            <a:pPr lvl="1" indent="-228600">
              <a:buFont typeface="+mj-lt"/>
              <a:buAutoNum type="alphaLcPeriod"/>
            </a:pPr>
            <a:r>
              <a:rPr lang="en-US" dirty="0">
                <a:solidFill>
                  <a:prstClr val="black"/>
                </a:solidFill>
                <a:cs typeface="Arial" pitchFamily="34" charset="0"/>
              </a:rPr>
              <a:t>Lock out/Tag out (mini module)</a:t>
            </a:r>
          </a:p>
          <a:p>
            <a:pPr lvl="1" indent="-228600">
              <a:buFont typeface="+mj-lt"/>
              <a:buAutoNum type="alphaLcPeriod"/>
            </a:pPr>
            <a:r>
              <a:rPr lang="en-US" dirty="0">
                <a:solidFill>
                  <a:prstClr val="black"/>
                </a:solidFill>
                <a:cs typeface="Arial" pitchFamily="34" charset="0"/>
              </a:rPr>
              <a:t>Entanglement Hazards and Guarding</a:t>
            </a:r>
          </a:p>
          <a:p>
            <a:pPr lvl="1" indent="-228600">
              <a:buFont typeface="+mj-lt"/>
              <a:buAutoNum type="alphaLcPeriod"/>
            </a:pPr>
            <a:r>
              <a:rPr lang="en-US" dirty="0">
                <a:solidFill>
                  <a:prstClr val="black"/>
                </a:solidFill>
                <a:cs typeface="Arial" pitchFamily="34" charset="0"/>
              </a:rPr>
              <a:t>Fall Hazards &amp; Prevention</a:t>
            </a:r>
          </a:p>
          <a:p>
            <a:pPr lvl="1" indent="-228600">
              <a:buFont typeface="+mj-lt"/>
              <a:buAutoNum type="alphaLcPeriod"/>
            </a:pPr>
            <a:r>
              <a:rPr lang="en-US" dirty="0">
                <a:solidFill>
                  <a:prstClr val="black"/>
                </a:solidFill>
                <a:cs typeface="Arial" pitchFamily="34" charset="0"/>
              </a:rPr>
              <a:t>Introduction to Lifeline Protection Systems  (mini module) </a:t>
            </a:r>
          </a:p>
          <a:p>
            <a:pPr lvl="1" indent="-228600">
              <a:buFont typeface="+mj-lt"/>
              <a:buAutoNum type="alphaLcPeriod"/>
            </a:pPr>
            <a:r>
              <a:rPr lang="en-US" dirty="0">
                <a:solidFill>
                  <a:prstClr val="black"/>
                </a:solidFill>
                <a:cs typeface="Arial" pitchFamily="34" charset="0"/>
              </a:rPr>
              <a:t>Reducing Grain Bin Entry Risks</a:t>
            </a:r>
          </a:p>
          <a:p>
            <a:pPr lvl="1" indent="-228600">
              <a:buFont typeface="+mj-lt"/>
              <a:buAutoNum type="alphaLcPeriod"/>
            </a:pPr>
            <a:r>
              <a:rPr lang="en-US" dirty="0">
                <a:solidFill>
                  <a:prstClr val="black"/>
                </a:solidFill>
                <a:cs typeface="Arial" pitchFamily="34" charset="0"/>
              </a:rPr>
              <a:t>Agricultural Confined Space Hazards</a:t>
            </a:r>
          </a:p>
          <a:p>
            <a:pPr marL="0" lvl="0" indent="0">
              <a:buNone/>
            </a:pPr>
            <a:r>
              <a:rPr lang="en-US" dirty="0">
                <a:solidFill>
                  <a:prstClr val="black"/>
                </a:solidFill>
              </a:rPr>
              <a:t> </a:t>
            </a:r>
          </a:p>
          <a:p>
            <a:pPr lvl="0"/>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a:t>
            </a:fld>
            <a:endParaRPr lang="en-US">
              <a:solidFill>
                <a:prstClr val="black"/>
              </a:solidFill>
            </a:endParaRPr>
          </a:p>
        </p:txBody>
      </p:sp>
      <p:sp>
        <p:nvSpPr>
          <p:cNvPr id="6" name="Footer Placeholder 5"/>
          <p:cNvSpPr>
            <a:spLocks noGrp="1"/>
          </p:cNvSpPr>
          <p:nvPr>
            <p:ph type="ftr" sz="quarter" idx="12"/>
          </p:nvPr>
        </p:nvSpPr>
        <p:spPr>
          <a:xfrm>
            <a:off x="1828800" y="8825354"/>
            <a:ext cx="2743200" cy="303213"/>
          </a:xfrm>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596567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04800"/>
            <a:ext cx="4572000" cy="3429000"/>
          </a:xfrm>
        </p:spPr>
      </p:sp>
      <p:sp>
        <p:nvSpPr>
          <p:cNvPr id="3" name="Notes Placeholder 2"/>
          <p:cNvSpPr>
            <a:spLocks noGrp="1"/>
          </p:cNvSpPr>
          <p:nvPr>
            <p:ph type="body" idx="1"/>
          </p:nvPr>
        </p:nvSpPr>
        <p:spPr>
          <a:xfrm>
            <a:off x="228600" y="3962400"/>
            <a:ext cx="6400800" cy="4953000"/>
          </a:xfrm>
        </p:spPr>
        <p:txBody>
          <a:bodyPr/>
          <a:lstStyle/>
          <a:p>
            <a:pPr marL="228600" lvl="0" indent="-228600">
              <a:buFont typeface="+mj-lt"/>
              <a:buAutoNum type="arabicPeriod"/>
            </a:pPr>
            <a:r>
              <a:rPr lang="en-US" dirty="0">
                <a:solidFill>
                  <a:prstClr val="black"/>
                </a:solidFill>
              </a:rPr>
              <a:t>Combustible -A hazardous atmosphere is present when there is a flammable gas, vapor or mist which exceeds 10% of its lower flammable limit in the space.  </a:t>
            </a:r>
          </a:p>
          <a:p>
            <a:pPr marL="228600" lvl="0" indent="-228600">
              <a:buFont typeface="+mj-lt"/>
              <a:buAutoNum type="arabicPeriod"/>
            </a:pPr>
            <a:r>
              <a:rPr lang="en-US" dirty="0">
                <a:solidFill>
                  <a:prstClr val="black"/>
                </a:solidFill>
              </a:rPr>
              <a:t>A hazardous atmosphere is present when there is a combustible dust concentration that meets or exceeds its LFL and is approximated as  in a suspended state which obscures your vision at 5</a:t>
            </a:r>
            <a:r>
              <a:rPr lang="en-US" dirty="0" smtClean="0">
                <a:solidFill>
                  <a:prstClr val="black"/>
                </a:solidFill>
              </a:rPr>
              <a:t>’ or 1.52 meters.   </a:t>
            </a:r>
            <a:endParaRPr lang="en-US" dirty="0">
              <a:solidFill>
                <a:prstClr val="black"/>
              </a:solidFill>
            </a:endParaRPr>
          </a:p>
          <a:p>
            <a:pPr marL="228600" lvl="0" indent="-228600">
              <a:buFont typeface="+mj-lt"/>
              <a:buAutoNum type="arabicPeriod"/>
            </a:pPr>
            <a:r>
              <a:rPr lang="en-US" dirty="0">
                <a:solidFill>
                  <a:prstClr val="black"/>
                </a:solidFill>
              </a:rPr>
              <a:t>Combustible atmosphere as well as oxygen enriched is when the oxygen level is above 23.5</a:t>
            </a:r>
            <a:r>
              <a:rPr lang="en-US" dirty="0" smtClean="0">
                <a:solidFill>
                  <a:prstClr val="black"/>
                </a:solidFill>
              </a:rPr>
              <a:t>%.</a:t>
            </a:r>
          </a:p>
          <a:p>
            <a:pPr marL="228600" lvl="0" indent="-228600">
              <a:buFont typeface="+mj-lt"/>
              <a:buAutoNum type="arabicPeriod"/>
            </a:pPr>
            <a:r>
              <a:rPr lang="en-US" dirty="0" smtClean="0">
                <a:solidFill>
                  <a:prstClr val="black"/>
                </a:solidFill>
              </a:rPr>
              <a:t>Combustible atmospheres are usually toxic as well.</a:t>
            </a:r>
          </a:p>
          <a:p>
            <a:pPr marL="228600" lvl="0" indent="-228600">
              <a:buFont typeface="+mj-lt"/>
              <a:buAutoNum type="arabicPeriod"/>
            </a:pPr>
            <a:endParaRPr lang="en-US" dirty="0" smtClean="0">
              <a:solidFill>
                <a:prstClr val="black"/>
              </a:solidFill>
            </a:endParaRP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16484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lvl="0" indent="-228600">
              <a:buFont typeface="+mj-lt"/>
              <a:buAutoNum type="arabicPeriod"/>
            </a:pPr>
            <a:r>
              <a:rPr lang="en-US" dirty="0">
                <a:solidFill>
                  <a:prstClr val="black"/>
                </a:solidFill>
              </a:rPr>
              <a:t>A toxic atmosphere is  when the permissible exposure </a:t>
            </a:r>
            <a:r>
              <a:rPr lang="en-US" dirty="0" smtClean="0">
                <a:solidFill>
                  <a:prstClr val="black"/>
                </a:solidFill>
              </a:rPr>
              <a:t>limit of a chemical in the air  </a:t>
            </a:r>
            <a:r>
              <a:rPr lang="en-US" dirty="0">
                <a:solidFill>
                  <a:prstClr val="black"/>
                </a:solidFill>
              </a:rPr>
              <a:t>is met or exceeded.  Atmospheric concentration of any substance for which a dose or a </a:t>
            </a:r>
            <a:r>
              <a:rPr lang="en-US" b="1" dirty="0">
                <a:solidFill>
                  <a:prstClr val="black"/>
                </a:solidFill>
              </a:rPr>
              <a:t>permissible exposure limit </a:t>
            </a:r>
            <a:r>
              <a:rPr lang="en-US" dirty="0">
                <a:solidFill>
                  <a:prstClr val="black"/>
                </a:solidFill>
              </a:rPr>
              <a:t>is published in Subpart G, Occupational Health and Environmental Control, or in Subpart Z, Toxic and Hazardous Substances, of this Part and which could result in employee exposure in excess of its dose or permissible exposure limit; </a:t>
            </a:r>
          </a:p>
          <a:p>
            <a:pPr marL="228600" lvl="0" indent="-228600">
              <a:buFont typeface="+mj-lt"/>
              <a:buAutoNum type="arabicPeriod"/>
            </a:pPr>
            <a:r>
              <a:rPr lang="en-US" dirty="0">
                <a:solidFill>
                  <a:prstClr val="black"/>
                </a:solidFill>
              </a:rPr>
              <a:t>NOTE: An atmospheric concentration of any substance that is not capable of causing death, incapacitation, impairment of ability to self-rescue, injury, or acute illness due to its health effects is not covered by this provision. </a:t>
            </a:r>
            <a:endParaRPr lang="en-US" dirty="0" smtClean="0">
              <a:solidFill>
                <a:prstClr val="black"/>
              </a:solidFill>
            </a:endParaRPr>
          </a:p>
          <a:p>
            <a:pPr marL="228600" lvl="0" indent="-228600">
              <a:buFont typeface="+mj-lt"/>
              <a:buAutoNum type="arabicPeriod"/>
            </a:pPr>
            <a:r>
              <a:rPr lang="en-US" dirty="0" smtClean="0">
                <a:solidFill>
                  <a:prstClr val="black"/>
                </a:solidFill>
              </a:rPr>
              <a:t>Toxic atmospheres can be caused by the different sources listed. Hot work, for example, uses up the oxygen in the space.  Vehicle exhaust displaces the oxygen in a space.  Decomposition creates gases that also displace oxygen.  The wind can carry chemical applications from other places.</a:t>
            </a:r>
          </a:p>
          <a:p>
            <a:pPr marL="228600" lvl="0" indent="-228600">
              <a:buFont typeface="+mj-lt"/>
              <a:buAutoNum type="arabicPeriod"/>
            </a:pPr>
            <a:r>
              <a:rPr lang="en-US" dirty="0" smtClean="0">
                <a:solidFill>
                  <a:prstClr val="black"/>
                </a:solidFill>
              </a:rPr>
              <a:t>When planning to work in a confined space, one needs to consider how toxic gases could be in the space or be introduced into the space. </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16484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r>
              <a:rPr lang="en-US" dirty="0"/>
              <a:t>Confined spaces come in many shapes and forms.  These spaces may hold various types of commodities, fuels, manure,  or even water.  </a:t>
            </a:r>
          </a:p>
          <a:p>
            <a:r>
              <a:rPr lang="en-US" dirty="0"/>
              <a:t>What does “the potential for an engulfment” mean?  Sometimes it means you must do “XYZ” to keep from the products being introduced into the space.   We eliminate the chance of this hazard occurring by blocking, barricading and locking out equipment.</a:t>
            </a:r>
          </a:p>
          <a:p>
            <a:r>
              <a:rPr lang="en-US" dirty="0"/>
              <a:t>Definition for Engulfment under 1910.146 - Engulfment" means the surrounding and effective capture of a person by a liquid or finely divided (</a:t>
            </a:r>
            <a:r>
              <a:rPr lang="en-US" dirty="0" err="1"/>
              <a:t>flowable</a:t>
            </a:r>
            <a:r>
              <a:rPr lang="en-US" dirty="0"/>
              <a:t>) solid substance that can be aspirated to cause death by filling or plugging the respiratory system or that can exert enough force on the body to cause death by strangulation, constriction, or crushing. </a:t>
            </a:r>
          </a:p>
          <a:p>
            <a:pPr marL="228600" indent="-228600">
              <a:buFont typeface="+mj-lt"/>
              <a:buAutoNum type="arabicPeriod"/>
            </a:pPr>
            <a:r>
              <a:rPr lang="en-US" dirty="0" smtClean="0"/>
              <a:t>Engulfment hazards exist when the stored material has characteristics which allow the entrant to sink – especially to a level where self rescue is not possible.</a:t>
            </a:r>
          </a:p>
          <a:p>
            <a:pPr marL="228600" indent="-228600">
              <a:buFont typeface="+mj-lt"/>
              <a:buAutoNum type="arabicPeriod"/>
            </a:pPr>
            <a:r>
              <a:rPr lang="en-US" dirty="0" smtClean="0"/>
              <a:t>Engulfment also occurs when the material can fall and surround the individual or it can flow/move and surround the individual.</a:t>
            </a:r>
          </a:p>
          <a:p>
            <a:pPr marL="228600" indent="-228600">
              <a:buFont typeface="+mj-lt"/>
              <a:buAutoNum type="arabicPeriod"/>
            </a:pPr>
            <a:r>
              <a:rPr lang="en-US" dirty="0" smtClean="0"/>
              <a:t>Bridging occurs when a seemingly solid surface breaks revealing a cavity underneath or in the case of manure pits a liquid.</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999875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If the space has an internal configuration such that an entrant could be trapped or asphyxiated by inwardly converging walls or by a floor which slopes downward and tapers to a smaller cross-section such as in a hopper bottom bin or a dump pit.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We must consider this hazard’s presence in addition to the engulfment and/or entanglement hazard.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How are we going to provide a stable working surface and how will we perform a rescue from these spaces?</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33</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156049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The atmospheric temperature may increase during operation of some equipment.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For example, grain dryers when in use have a temperature anywhere from 120 degrees and corn could be as high as 180 degrees.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There is a hazardous condition and a person may not be able to immediately enter a dryer upon shutting it down.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Employees must wait for ambient temperature to be reached before entering so you are not overcome by the excessive heat.</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altLang="en-US" dirty="0" smtClean="0">
                <a:solidFill>
                  <a:prstClr val="black"/>
                </a:solidFill>
              </a:rPr>
              <a:t>Other extreme heat and cold hazards in the space also need to be considered and appropriate measures taken to reduce serious health effects and injuries.</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altLang="en-US" dirty="0" smtClean="0">
                <a:solidFill>
                  <a:prstClr val="black"/>
                </a:solidFill>
              </a:rPr>
              <a:t>In spaces where there is a heat stress potential, and it is not feasible to cool the area, entrants should remain hydrated and take breaks in a cooler environment. Headaches, dizziness, lightheadedness, muscle cramps, and other symptoms of heat exhaustion should be monitored.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en-US" b="0" i="0" u="none" strike="noStrike" kern="1200" cap="none" spc="0" normalizeH="0" baseline="0" noProof="0" dirty="0" smtClean="0">
                <a:ln>
                  <a:noFill/>
                </a:ln>
                <a:solidFill>
                  <a:prstClr val="black"/>
                </a:solidFill>
                <a:effectLst/>
                <a:uLnTx/>
                <a:uFillTx/>
              </a:rPr>
              <a:t>Frigid</a:t>
            </a:r>
            <a:r>
              <a:rPr kumimoji="0" lang="en-US" altLang="en-US" b="0" i="0" u="none" strike="noStrike" kern="1200" cap="none" spc="0" normalizeH="0" noProof="0" dirty="0" smtClean="0">
                <a:ln>
                  <a:noFill/>
                </a:ln>
                <a:solidFill>
                  <a:prstClr val="black"/>
                </a:solidFill>
                <a:effectLst/>
                <a:uLnTx/>
                <a:uFillTx/>
              </a:rPr>
              <a:t> temperatures are also a concern.  Hypothermia, frost bite and other health effects can occur.  Maintain body heat by covering the head; stay dry; use layers of clothes for better insulation and cover extremities/skin most prone to the effects of cold such as ears, nose, face, fingers, and toes. </a:t>
            </a:r>
            <a:endParaRPr kumimoji="0" lang="en-US" altLang="en-US" b="0" i="0" u="none" strike="noStrike" kern="1200" cap="none" spc="0" normalizeH="0" baseline="0" noProof="0" dirty="0" smtClean="0">
              <a:ln>
                <a:noFill/>
              </a:ln>
              <a:solidFill>
                <a:prstClr val="black"/>
              </a:solidFill>
              <a:effectLst/>
              <a:uLnTx/>
              <a:uFillTx/>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34</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165375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Confined spaces often</a:t>
            </a:r>
            <a:r>
              <a:rPr lang="en-US" baseline="0" dirty="0" smtClean="0"/>
              <a:t> have other physical safety hazards to be aware of.  </a:t>
            </a:r>
          </a:p>
          <a:p>
            <a:pPr marL="228600" indent="-228600">
              <a:buFont typeface="+mj-lt"/>
              <a:buAutoNum type="arabicPeriod"/>
            </a:pPr>
            <a:r>
              <a:rPr lang="en-US" baseline="0" dirty="0" smtClean="0"/>
              <a:t>Falls across all industries is a major hazard – both same level and different level falls.  Often confined spaces uses ladders or may have slick/wet surfaces. Use correct fall prevention methods as well as appropriate PPE.</a:t>
            </a:r>
          </a:p>
          <a:p>
            <a:pPr marL="228600" indent="-228600">
              <a:buFont typeface="+mj-lt"/>
              <a:buAutoNum type="arabicPeriod"/>
            </a:pPr>
            <a:r>
              <a:rPr lang="en-US" baseline="0" dirty="0" smtClean="0"/>
              <a:t>Ensure any mechanical hazards present are appropriately guarded or LOTO.</a:t>
            </a:r>
          </a:p>
          <a:p>
            <a:pPr marL="228600" indent="-228600">
              <a:buFont typeface="+mj-lt"/>
              <a:buAutoNum type="arabicPeriod"/>
            </a:pPr>
            <a:r>
              <a:rPr lang="en-US" baseline="0" dirty="0" smtClean="0"/>
              <a:t>Watch for falling objects – wear hard hats and when feasible, block or guard openings to prevent objects from falling.</a:t>
            </a:r>
          </a:p>
          <a:p>
            <a:pPr marL="228600" indent="-228600">
              <a:buFont typeface="+mj-lt"/>
              <a:buAutoNum type="arabicPeriod"/>
            </a:pPr>
            <a:r>
              <a:rPr lang="en-US" baseline="0" dirty="0" smtClean="0"/>
              <a:t>Drowning is an issue in spaces where liquids may be present.  Even if there is not much liquid, a slip or fall could render someone incapable of keeping of keeping their airway clear of liquid.  Extra care should be taken when there are know liquids in a space.</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390539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Confined spaces can harbor a</a:t>
            </a:r>
            <a:r>
              <a:rPr lang="en-US" baseline="0" dirty="0" smtClean="0"/>
              <a:t> myriad of rodents, snakes, spiders and insects some of which may be poisonous.  Wearing protective footwear, clothing, and gloves will help protect against bites. </a:t>
            </a:r>
          </a:p>
          <a:p>
            <a:pPr marL="228600" indent="-228600">
              <a:buFont typeface="+mj-lt"/>
              <a:buAutoNum type="arabicPeriod"/>
            </a:pPr>
            <a:r>
              <a:rPr lang="en-US" baseline="0" dirty="0" smtClean="0"/>
              <a:t>Confined spaces may include many airborne or other health hazards.  Bird and animal feces can be particularly harmful.  Sewage and other contaminants could be present, especially in below level spaces after a rain if there are known leakage problems or uncovered openings.  Damp places will often harbor mildew, molds, and other bacteria.</a:t>
            </a:r>
          </a:p>
          <a:p>
            <a:pPr marL="228600" indent="-228600">
              <a:buFont typeface="+mj-lt"/>
              <a:buAutoNum type="arabicPeriod"/>
            </a:pPr>
            <a:r>
              <a:rPr lang="en-US" baseline="0" dirty="0" smtClean="0"/>
              <a:t>Rarely discussed, ergonomic issues are a major consideration when working in confined spaces.  The need to bend, twist, stoop, possibly lay prone, climb in tight spaces, and have restricted or unnatural body movements can lead to strains and sprains.  These injuries can lead to lost work time and rack up medical costs if they do not heal properly or are reinjured.  It is worth considering consulting an ergonomic specialist to assist in assessing task performance when working in confined spaces is part of routine operations.  There may be better tools or positioning which can be used to assist in the prevention of injuries.</a:t>
            </a:r>
          </a:p>
          <a:p>
            <a:pPr marL="228600" indent="-228600">
              <a:buFont typeface="+mj-lt"/>
              <a:buAutoNum type="arabicPeriod"/>
            </a:pPr>
            <a:r>
              <a:rPr lang="en-US" dirty="0" smtClean="0"/>
              <a:t>Photo: </a:t>
            </a:r>
            <a:r>
              <a:rPr lang="en-US" dirty="0"/>
              <a:t> Confined space PPT - Grantee Name: Georgia Tech Applied Research Corporation  Grant Number: SH-16625-07 Grant Year: 2007</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780051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962400"/>
            <a:ext cx="6400800" cy="4953000"/>
          </a:xfrm>
        </p:spPr>
        <p:txBody>
          <a:bodyPr/>
          <a:lstStyle/>
          <a:p>
            <a:pPr marL="228600" indent="-228600">
              <a:buFont typeface="+mj-lt"/>
              <a:buAutoNum type="arabicPeriod"/>
            </a:pPr>
            <a:r>
              <a:rPr lang="en-US" dirty="0" smtClean="0"/>
              <a:t>This section focuses on hazard control in confined spaces.</a:t>
            </a:r>
          </a:p>
          <a:p>
            <a:pPr marL="228600" indent="-228600">
              <a:buFont typeface="+mj-lt"/>
              <a:buAutoNum type="arabicPeriod"/>
            </a:pPr>
            <a:r>
              <a:rPr lang="en-US" baseline="0" dirty="0" smtClean="0"/>
              <a:t>It will look at the different</a:t>
            </a:r>
            <a:r>
              <a:rPr lang="en-US" dirty="0" smtClean="0"/>
              <a:t> types of hazards encountered in agricultural confined spaces and the appropriate methods to isolate, eliminate or control the hazards.</a:t>
            </a: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smtClean="0">
                <a:solidFill>
                  <a:prstClr val="black"/>
                </a:solidFill>
              </a:rPr>
              <a:pPr/>
              <a:t>37</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21153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Confined space hazards can be grouped into main categories.</a:t>
            </a:r>
          </a:p>
          <a:p>
            <a:pPr marL="228600" indent="-228600">
              <a:buFont typeface="+mj-lt"/>
              <a:buAutoNum type="arabicPeriod"/>
            </a:pPr>
            <a:r>
              <a:rPr lang="en-US" dirty="0" smtClean="0"/>
              <a:t>The use of Personal Protective Equipment (PPE) is a control method when other methods such as engineering controls cannot adequately control the hazard. </a:t>
            </a:r>
          </a:p>
          <a:p>
            <a:pPr marL="228600" indent="-228600">
              <a:buFont typeface="+mj-lt"/>
              <a:buAutoNum type="arabicPeriod"/>
            </a:pPr>
            <a:r>
              <a:rPr lang="en-US" dirty="0" smtClean="0"/>
              <a:t>Each of these categories will be explored further.</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911326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a:t>Air monitoring is the most effective means to know if atmosphere is hazardous.  An air monitor is a device which measures the three main characteristics of a hazardous </a:t>
            </a:r>
            <a:r>
              <a:rPr lang="en-US" dirty="0" smtClean="0"/>
              <a:t>atmosphere</a:t>
            </a:r>
          </a:p>
          <a:p>
            <a:pPr marL="228600" indent="-228600">
              <a:buFont typeface="+mj-lt"/>
              <a:buAutoNum type="arabicPeriod"/>
            </a:pPr>
            <a:r>
              <a:rPr lang="en-US" dirty="0" smtClean="0"/>
              <a:t>For us to know if the atmosphere in the space we are about to enter is safe we use a three gas tester which measures </a:t>
            </a:r>
          </a:p>
          <a:p>
            <a:pPr marL="685800" lvl="1" indent="-228600">
              <a:buFont typeface="+mj-lt"/>
              <a:buAutoNum type="alphaLcPeriod"/>
            </a:pPr>
            <a:r>
              <a:rPr lang="en-US" dirty="0" smtClean="0"/>
              <a:t>Oxygen, </a:t>
            </a:r>
            <a:r>
              <a:rPr lang="en-US" dirty="0"/>
              <a:t>O</a:t>
            </a:r>
            <a:endParaRPr lang="en-US" dirty="0" smtClean="0"/>
          </a:p>
          <a:p>
            <a:pPr marL="685800" lvl="1" indent="-228600">
              <a:buFont typeface="+mj-lt"/>
              <a:buAutoNum type="alphaLcPeriod"/>
            </a:pPr>
            <a:r>
              <a:rPr lang="en-US" dirty="0" smtClean="0"/>
              <a:t>Lower explosive or flammable limit, LFL or LEL</a:t>
            </a:r>
          </a:p>
          <a:p>
            <a:pPr marL="685800" lvl="1" indent="-228600">
              <a:buFont typeface="+mj-lt"/>
              <a:buAutoNum type="alphaLcPeriod"/>
            </a:pPr>
            <a:r>
              <a:rPr lang="en-US" dirty="0" smtClean="0"/>
              <a:t>and our permissible exposure limit. PEL</a:t>
            </a:r>
          </a:p>
          <a:p>
            <a:pPr marL="685800" lvl="1" indent="-228600">
              <a:buFont typeface="+mj-lt"/>
              <a:buAutoNum type="alphaLcPeriod"/>
            </a:pPr>
            <a:r>
              <a:rPr lang="en-US" dirty="0" smtClean="0"/>
              <a:t>MUST measure in this order OLP</a:t>
            </a:r>
          </a:p>
          <a:p>
            <a:pPr marL="685800" lvl="1" indent="-228600">
              <a:buFont typeface="+mj-lt"/>
              <a:buAutoNum type="alphaLcPeriod"/>
            </a:pPr>
            <a:r>
              <a:rPr lang="en-US" dirty="0"/>
              <a:t>Atmospheric monitoring is not successful when the instrument registers the readings in any other order.</a:t>
            </a:r>
          </a:p>
          <a:p>
            <a:pPr marL="228600" indent="-228600">
              <a:buFont typeface="+mj-lt"/>
              <a:buAutoNum type="arabicPeriod"/>
            </a:pPr>
            <a:r>
              <a:rPr lang="en-US" dirty="0" smtClean="0"/>
              <a:t>The atmospheric monitors contain sensors which measure for conditions which may be present at the facility we are in.  </a:t>
            </a:r>
          </a:p>
          <a:p>
            <a:pPr marL="685800" lvl="1" indent="-228600">
              <a:buFont typeface="+mj-lt"/>
              <a:buAutoNum type="alphaLcPeriod"/>
            </a:pPr>
            <a:r>
              <a:rPr lang="en-US" dirty="0" smtClean="0"/>
              <a:t>For example if we were working in a facility which conducted fumigations we would need to have a sensor which reads the fumigant we use.  </a:t>
            </a:r>
          </a:p>
          <a:p>
            <a:pPr marL="685800" lvl="1" indent="-228600">
              <a:buFont typeface="+mj-lt"/>
              <a:buAutoNum type="alphaLcPeriod"/>
            </a:pPr>
            <a:r>
              <a:rPr lang="en-US" dirty="0" smtClean="0"/>
              <a:t>If we have a facility which never does fumigation we would not need to worry about our tester having that type of a sensor.  </a:t>
            </a:r>
          </a:p>
          <a:p>
            <a:pPr marL="228600" lvl="0" indent="-228600">
              <a:buFont typeface="+mj-lt"/>
              <a:buAutoNum type="arabicPeriod"/>
            </a:pPr>
            <a:r>
              <a:rPr lang="en-US" dirty="0" smtClean="0"/>
              <a:t>In agriculture it is common for us to look for oxygen levels, carbon monoxide, carbon dioxide, hydrogen sulfide, combustible dusts, and natural gas or </a:t>
            </a:r>
            <a:r>
              <a:rPr lang="en-US" dirty="0" err="1" smtClean="0"/>
              <a:t>lp</a:t>
            </a:r>
            <a:r>
              <a:rPr lang="en-US" dirty="0" smtClean="0"/>
              <a:t>.  </a:t>
            </a:r>
          </a:p>
          <a:p>
            <a:pPr marL="228600" lvl="0" indent="-228600">
              <a:buFont typeface="+mj-lt"/>
              <a:buAutoNum type="arabicPeriod"/>
            </a:pPr>
            <a:r>
              <a:rPr lang="en-US" dirty="0" smtClean="0"/>
              <a:t>It is important to remember that the atmospheric monitor must test for gases in the order of oxygen, lower flammable limit, and permissible exposure limit.  </a:t>
            </a:r>
            <a:r>
              <a:rPr lang="en-US" b="1" dirty="0" smtClean="0"/>
              <a:t>Failure to test in that order can result in inaccurate measurements of the gases present.</a:t>
            </a:r>
          </a:p>
          <a:p>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39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78666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b="1" dirty="0" smtClean="0">
                <a:solidFill>
                  <a:prstClr val="black"/>
                </a:solidFill>
              </a:rPr>
              <a:t>Explain </a:t>
            </a:r>
            <a:r>
              <a:rPr lang="en-US" b="1" dirty="0">
                <a:solidFill>
                  <a:prstClr val="black"/>
                </a:solidFill>
              </a:rPr>
              <a:t>–</a:t>
            </a:r>
            <a:r>
              <a:rPr lang="en-US" dirty="0">
                <a:solidFill>
                  <a:prstClr val="black"/>
                </a:solidFill>
              </a:rPr>
              <a:t> GHSC received funding from OSHA.  In order to comply with the grant we do need them to sign in and need to collect the following information:</a:t>
            </a:r>
          </a:p>
          <a:p>
            <a:pPr lvl="1" indent="-228600" defTabSz="888340">
              <a:buFont typeface="+mj-lt"/>
              <a:buAutoNum type="alphaLcPeriod"/>
              <a:defRPr/>
            </a:pPr>
            <a:r>
              <a:rPr lang="en-US" dirty="0">
                <a:solidFill>
                  <a:prstClr val="black"/>
                </a:solidFill>
              </a:rPr>
              <a:t>Supervisor or worker.  This information is for statistical purposes to show the types of population receiving training.</a:t>
            </a:r>
          </a:p>
          <a:p>
            <a:pPr lvl="1" indent="-228600" defTabSz="888340">
              <a:buFont typeface="+mj-lt"/>
              <a:buAutoNum type="alphaLcPeriod"/>
              <a:defRPr/>
            </a:pPr>
            <a:r>
              <a:rPr lang="en-US" dirty="0">
                <a:solidFill>
                  <a:prstClr val="black"/>
                </a:solidFill>
              </a:rPr>
              <a:t>Employer. This is to establish an employer/employee relationship as covered under OSHA.  Volunteer rescue workers who may be attending should list their employer; not the volunteer rescue squad.  Farmers should list the registered business name of their farm. Farm employees should provide the business  name listed on their paycheck.</a:t>
            </a:r>
          </a:p>
          <a:p>
            <a:pPr marL="228600" lvl="0" indent="-228600" defTabSz="888340">
              <a:buFont typeface="+mj-lt"/>
              <a:buAutoNum type="arabicPeriod"/>
              <a:defRPr/>
            </a:pPr>
            <a:r>
              <a:rPr lang="en-US" dirty="0">
                <a:solidFill>
                  <a:prstClr val="black"/>
                </a:solidFill>
              </a:rPr>
              <a:t>OSHA does NOT contact the employer.</a:t>
            </a:r>
          </a:p>
          <a:p>
            <a:pPr marL="228600" lvl="0" indent="-228600" defTabSz="888340">
              <a:buFont typeface="+mj-lt"/>
              <a:buAutoNum type="arabicPeriod"/>
              <a:defRPr/>
            </a:pPr>
            <a:r>
              <a:rPr lang="en-US" dirty="0">
                <a:solidFill>
                  <a:prstClr val="black"/>
                </a:solidFill>
              </a:rPr>
              <a:t>GHSC may contact the attendee or employer for follow-up evaluation in compliance with grant requirements. </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a:t>
            </a:fld>
            <a:endParaRPr lang="en-US">
              <a:solidFill>
                <a:prstClr val="black"/>
              </a:solidFill>
            </a:endParaRPr>
          </a:p>
        </p:txBody>
      </p:sp>
      <p:sp>
        <p:nvSpPr>
          <p:cNvPr id="6" name="Footer Placeholder 5"/>
          <p:cNvSpPr>
            <a:spLocks noGrp="1"/>
          </p:cNvSpPr>
          <p:nvPr>
            <p:ph type="ftr" sz="quarter" idx="12"/>
          </p:nvPr>
        </p:nvSpPr>
        <p:spPr>
          <a:xfrm>
            <a:off x="-10610" y="8840787"/>
            <a:ext cx="2743200" cy="303213"/>
          </a:xfrm>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621251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r>
              <a:rPr lang="en-US" dirty="0" smtClean="0"/>
              <a:t>{If you have an atmospheric monitor demonstrate how to properly use the equipment.}  </a:t>
            </a:r>
          </a:p>
          <a:p>
            <a:pPr marL="228600" indent="-228600">
              <a:buFont typeface="+mj-lt"/>
              <a:buAutoNum type="arabicPeriod"/>
            </a:pPr>
            <a:r>
              <a:rPr lang="en-US" dirty="0" smtClean="0"/>
              <a:t>Test the atmosphere before entering and then periodically during entry</a:t>
            </a:r>
            <a:r>
              <a:rPr lang="en-US" baseline="0" dirty="0" smtClean="0"/>
              <a:t> to ensure safety. </a:t>
            </a:r>
            <a:endParaRPr lang="en-US" dirty="0" smtClean="0"/>
          </a:p>
          <a:p>
            <a:pPr marL="228600" indent="-228600">
              <a:buFont typeface="+mj-lt"/>
              <a:buAutoNum type="arabicPeriod"/>
            </a:pPr>
            <a:r>
              <a:rPr lang="en-US" dirty="0" smtClean="0"/>
              <a:t>Gases can be introduced from the outside</a:t>
            </a:r>
            <a:r>
              <a:rPr lang="en-US" baseline="0" dirty="0" smtClean="0"/>
              <a:t> changing the atmosphere and making it toxic after initial safe readings.</a:t>
            </a:r>
            <a:endParaRPr lang="en-US" dirty="0" smtClean="0"/>
          </a:p>
          <a:p>
            <a:pPr marL="228600" indent="-228600">
              <a:buFont typeface="+mj-lt"/>
              <a:buAutoNum type="arabicPeriod"/>
            </a:pPr>
            <a:r>
              <a:rPr lang="en-US" dirty="0" smtClean="0"/>
              <a:t>The best practice to use is to wear the monitor continuously throughout the entry to make sure the space’s atmosphere is not changing.  </a:t>
            </a:r>
          </a:p>
          <a:p>
            <a:pPr marL="228600" indent="-228600">
              <a:buFont typeface="+mj-lt"/>
              <a:buAutoNum type="arabicPeriod"/>
            </a:pPr>
            <a:r>
              <a:rPr lang="en-US" dirty="0" smtClean="0"/>
              <a:t>CASE</a:t>
            </a:r>
            <a:r>
              <a:rPr lang="en-US" baseline="0" dirty="0" smtClean="0"/>
              <a:t> STUDY – there have </a:t>
            </a:r>
            <a:r>
              <a:rPr lang="en-US" dirty="0" smtClean="0"/>
              <a:t>been cases where everything was fine until a gas was introduced to the space inadvertently through an outside source.  </a:t>
            </a:r>
          </a:p>
          <a:p>
            <a:pPr marL="685800" lvl="1" indent="-228600">
              <a:buFont typeface="+mj-lt"/>
              <a:buAutoNum type="alphaLcPeriod"/>
            </a:pPr>
            <a:r>
              <a:rPr lang="en-US" dirty="0" smtClean="0"/>
              <a:t>There were two electricians in a boot pit and a farmer was applying anhydrous on a field approximately 300 feet away from the boot pit.  When the farmer lifted the knives out of the ground the anhydrous leaked out and the cloud drifted across to the boot pit.  The smell of anhydrous rushed the electricians out of the boot pit.  It should also be noted that extraction of the air must occur without entering the space in any way, shape, or form.</a:t>
            </a:r>
          </a:p>
          <a:p>
            <a:pPr marL="228600" indent="-228600">
              <a:buFont typeface="+mj-lt"/>
              <a:buAutoNum type="arabicPeriod"/>
            </a:pPr>
            <a:r>
              <a:rPr lang="en-US" dirty="0" smtClean="0"/>
              <a:t>Photo:  Davis Hill, Penn State University Extension.</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612938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To test the air in a space which requires vertical entry, the tubing used should reach to near the bottom of the space (never expose to liquid) without breaking the plane</a:t>
            </a:r>
            <a:r>
              <a:rPr lang="en-US" baseline="0" dirty="0" smtClean="0"/>
              <a:t> of entry.</a:t>
            </a:r>
            <a:endParaRPr lang="en-US" dirty="0" smtClean="0"/>
          </a:p>
          <a:p>
            <a:pPr marL="228600" indent="-228600">
              <a:buFont typeface="+mj-lt"/>
              <a:buAutoNum type="arabicPeriod"/>
            </a:pPr>
            <a:r>
              <a:rPr lang="en-US" dirty="0" smtClean="0"/>
              <a:t>The air should be tested at four foot intervals to check for stratified atmospheric conditions.  There</a:t>
            </a:r>
            <a:r>
              <a:rPr lang="en-US" baseline="0" dirty="0" smtClean="0"/>
              <a:t> will be a slowed rate of progress while waiting the appropriate amount of time for the detector response.</a:t>
            </a:r>
            <a:endParaRPr lang="en-US" dirty="0" smtClean="0"/>
          </a:p>
          <a:p>
            <a:pPr marL="685800" lvl="1" indent="-228600">
              <a:buFont typeface="+mj-lt"/>
              <a:buAutoNum type="alphaLcPeriod"/>
            </a:pPr>
            <a:r>
              <a:rPr lang="en-US" dirty="0" smtClean="0"/>
              <a:t>It is important to determine how long the tubing should remain at each level to get an accurate and complete atmospheric reading. </a:t>
            </a:r>
          </a:p>
          <a:p>
            <a:pPr marL="685800" lvl="1" indent="-228600">
              <a:buFont typeface="+mj-lt"/>
              <a:buAutoNum type="alphaLcPeriod"/>
            </a:pPr>
            <a:r>
              <a:rPr lang="en-US" dirty="0" smtClean="0"/>
              <a:t>The easiest way to determine this is by connecting the tubing and conducting a calibration and tracking the time it takes for the gas to travel to the monitor for</a:t>
            </a:r>
            <a:r>
              <a:rPr lang="en-US" baseline="0" dirty="0" smtClean="0"/>
              <a:t> a 4 foot section </a:t>
            </a:r>
            <a:r>
              <a:rPr lang="en-US" dirty="0" smtClean="0"/>
              <a:t>and “top out.”  Then use the same length of tubing for the actual monitoring.</a:t>
            </a:r>
          </a:p>
          <a:p>
            <a:pPr marL="685800" lvl="1" indent="-228600">
              <a:buFont typeface="+mj-lt"/>
              <a:buAutoNum type="alphaLcPeriod"/>
            </a:pPr>
            <a:r>
              <a:rPr lang="en-US" b="1" i="1" dirty="0" smtClean="0"/>
              <a:t>EXAMPLE</a:t>
            </a:r>
            <a:r>
              <a:rPr lang="en-US" dirty="0" smtClean="0"/>
              <a:t>.  If during the bump test it took 5 seconds to travel 10 feet</a:t>
            </a:r>
            <a:r>
              <a:rPr lang="en-US" baseline="0" dirty="0" smtClean="0"/>
              <a:t> of tubing, then with 10 foot tubing hold the probe in place 5 seconds before moving to the next stratosphere.</a:t>
            </a:r>
            <a:endParaRPr lang="en-US" dirty="0" smtClean="0"/>
          </a:p>
          <a:p>
            <a:pPr marL="228600" lvl="0" indent="-228600">
              <a:buFont typeface="+mj-lt"/>
              <a:buAutoNum type="arabicPeriod"/>
            </a:pPr>
            <a:r>
              <a:rPr lang="en-US" dirty="0" smtClean="0"/>
              <a:t>Stratified atmospheric conditions occurs when a mixture of gas becomes “overrun” with a certain gas, lets say carbon monoxide.  </a:t>
            </a:r>
          </a:p>
          <a:p>
            <a:pPr marL="685800" lvl="1" indent="-228600">
              <a:buFont typeface="+mj-lt"/>
              <a:buAutoNum type="alphaLcPeriod"/>
            </a:pPr>
            <a:r>
              <a:rPr lang="en-US" dirty="0" smtClean="0"/>
              <a:t>Carbon monoxide is a heavy gas and the gas displaces oxygen as its concentration builds.  </a:t>
            </a:r>
          </a:p>
          <a:p>
            <a:pPr marL="685800" lvl="1" indent="-228600">
              <a:buFont typeface="+mj-lt"/>
              <a:buAutoNum type="alphaLcPeriod"/>
            </a:pPr>
            <a:r>
              <a:rPr lang="en-US" dirty="0" smtClean="0"/>
              <a:t>This allows the heavier gas to accumulate at sometimes lethal levels near the bottom of the space while the atmospheric conditions in the upper part of the space is acceptable for entry.  </a:t>
            </a:r>
          </a:p>
          <a:p>
            <a:pPr marL="685800" lvl="1" indent="-228600">
              <a:buFont typeface="+mj-lt"/>
              <a:buAutoNum type="alphaLcPeriod"/>
            </a:pPr>
            <a:r>
              <a:rPr lang="en-US" dirty="0" smtClean="0"/>
              <a:t>As you climb down the ladder into the space you move into the hazardous atmosphere and can be overcome by the carbon monoxide.  </a:t>
            </a:r>
          </a:p>
          <a:p>
            <a:pPr marL="228600" lvl="0" indent="-228600">
              <a:buFont typeface="+mj-lt"/>
              <a:buAutoNum type="arabicPeriod"/>
            </a:pPr>
            <a:r>
              <a:rPr lang="en-US" dirty="0" smtClean="0"/>
              <a:t>The same situation occurs in hog building pits.  </a:t>
            </a:r>
          </a:p>
          <a:p>
            <a:pPr marL="685800" lvl="1" indent="-228600">
              <a:buFont typeface="+mj-lt"/>
              <a:buAutoNum type="alphaLcPeriod"/>
            </a:pPr>
            <a:r>
              <a:rPr lang="en-US" dirty="0" smtClean="0"/>
              <a:t>The manure in the pit contains the gases, hydrogen sulfide, methane, carbon dioxide and ammonia.  </a:t>
            </a:r>
          </a:p>
          <a:p>
            <a:pPr marL="685800" lvl="1" indent="-228600">
              <a:buFont typeface="+mj-lt"/>
              <a:buAutoNum type="alphaLcPeriod"/>
            </a:pPr>
            <a:r>
              <a:rPr lang="en-US" dirty="0" smtClean="0"/>
              <a:t>The gas remains in the pit and the air above the slats remains non hazardous, but as the contents of the pit increases the gas will build up and without pit exhaust fans the hazardous atmosphere will move above the slats.  </a:t>
            </a:r>
          </a:p>
          <a:p>
            <a:pPr marL="685800" lvl="1" indent="-228600">
              <a:buFont typeface="+mj-lt"/>
              <a:buAutoNum type="alphaLcPeriod"/>
            </a:pPr>
            <a:r>
              <a:rPr lang="en-US" dirty="0" smtClean="0"/>
              <a:t>During times when the pits are being emptied, agitating the contents releases these gases at a higher rate and without continuous ventilation, employee injuries and fatalities have occurred.   </a:t>
            </a:r>
          </a:p>
          <a:p>
            <a:pPr marL="685800" lvl="1" indent="-228600">
              <a:buFont typeface="+mj-lt"/>
              <a:buAutoNum type="alphaLcPeriod"/>
            </a:pPr>
            <a:r>
              <a:rPr lang="en-US" dirty="0" smtClean="0"/>
              <a:t>Hog buildings have exploded from these gases coming in contact with a heat source and/or the animals inside were killed from exposure to the hazardous atmosphere.</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938898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Horizontal entry should be conducted in a similar fashion</a:t>
            </a:r>
            <a:r>
              <a:rPr lang="en-US" dirty="0"/>
              <a:t> </a:t>
            </a:r>
            <a:r>
              <a:rPr lang="en-US" dirty="0" smtClean="0"/>
              <a:t>as stratified testing.  </a:t>
            </a:r>
          </a:p>
          <a:p>
            <a:pPr marL="228600" indent="-228600">
              <a:buFont typeface="+mj-lt"/>
              <a:buAutoNum type="arabicPeriod"/>
            </a:pPr>
            <a:r>
              <a:rPr lang="en-US" dirty="0" smtClean="0"/>
              <a:t>Since horizontal testing requires a wand or rigid structure to attach tubing to,  the initial reading may only be able to be completed within a four foot area immediately inside the passage way. Measure approximately the height of the entrant’s head – where they would be first breathing the air.</a:t>
            </a:r>
          </a:p>
          <a:p>
            <a:pPr marL="228600" indent="-228600">
              <a:buFont typeface="+mj-lt"/>
              <a:buAutoNum type="arabicPeriod"/>
            </a:pPr>
            <a:r>
              <a:rPr lang="en-US" dirty="0" smtClean="0"/>
              <a:t>When the entry process begins continue testing moving in the direction you will be working and pausing to get accurate readings.</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877647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lvl="0" indent="-228600">
              <a:buFont typeface="+mj-lt"/>
              <a:buAutoNum type="arabicPeriod"/>
            </a:pPr>
            <a:r>
              <a:rPr lang="en-US" dirty="0" smtClean="0"/>
              <a:t>After initial testing</a:t>
            </a:r>
            <a:r>
              <a:rPr lang="en-US" baseline="0" dirty="0" smtClean="0"/>
              <a:t> is complete, a control method needs to be put in place to either make the atmosphere space or keep it safe during entry.</a:t>
            </a:r>
          </a:p>
          <a:p>
            <a:pPr marL="228600" lvl="0" indent="-228600">
              <a:buFont typeface="+mj-lt"/>
              <a:buAutoNum type="arabicPeriod"/>
            </a:pPr>
            <a:r>
              <a:rPr lang="en-US" baseline="0" dirty="0" smtClean="0"/>
              <a:t>There are 3 basic methods of atmosphere control –ventilation, isolation, or the use of PPE.</a:t>
            </a:r>
          </a:p>
          <a:p>
            <a:pPr marL="228600" lvl="0" indent="-228600">
              <a:buFont typeface="+mj-lt"/>
              <a:buAutoNum type="arabicPeriod"/>
            </a:pPr>
            <a:r>
              <a:rPr lang="en-US" baseline="0" dirty="0" smtClean="0"/>
              <a:t>Ventilation provides a reliable air flow through the space.  Ventilation can be either forced air or natural air flow.  If hazards were present in the atmosphere, ventilate the space and re-test before entry.  The size (cubic feet) and configuration of the space will determine how many complete air exchanges will be needed with mechanical ventilation to make the space safe to enter.  Several states have specific requirements.  KNOW the requirements for the state you are in regarding ventilation for confined spaces.</a:t>
            </a:r>
          </a:p>
          <a:p>
            <a:pPr marL="228600" lvl="0" indent="-228600">
              <a:buFont typeface="+mj-lt"/>
              <a:buAutoNum type="arabicPeriod"/>
            </a:pPr>
            <a:r>
              <a:rPr lang="en-US" baseline="0" dirty="0" smtClean="0"/>
              <a:t>Isolation consists of purging, blocking, etc. the space to prevent  toxins from entering.  This should be done by trained personnel. Before entering the space should be retested to ensure the isolation was effective and continual monitoring of the atmosphere should take place during entry.</a:t>
            </a:r>
          </a:p>
          <a:p>
            <a:pPr marL="228600" lvl="0" indent="-228600">
              <a:buFont typeface="+mj-lt"/>
              <a:buAutoNum type="arabicPeriod"/>
            </a:pPr>
            <a:r>
              <a:rPr lang="en-US" baseline="0" dirty="0" smtClean="0"/>
              <a:t>Respiratory PPE can be used to supply clean air to an entrant in a space where the hazards cannot be eliminated before entry.  Entrants MUST be trained in the use of the type of respirator required – discussed under PPE.  Also, when using PPE as atmosphere protection, 2 stand-by persons are to be available with their own respiratory PPE. Whenever using SCBA, SBA, or basically</a:t>
            </a:r>
            <a:r>
              <a:rPr lang="en-US" dirty="0" smtClean="0"/>
              <a:t> any type or respiratory protection other than a dust mask, the wearer needs to be trained, fit-tested and medically cleared to use it.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43</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170395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lvl="0" indent="-228600">
              <a:buFont typeface="+mj-lt"/>
              <a:buAutoNum type="arabicPeriod"/>
            </a:pPr>
            <a:r>
              <a:rPr lang="en-US" dirty="0" smtClean="0"/>
              <a:t>Permanent</a:t>
            </a:r>
            <a:r>
              <a:rPr lang="en-US" baseline="0" dirty="0" smtClean="0"/>
              <a:t> fans – bottom photo – are desirable because they are always available to provide ventilation.</a:t>
            </a:r>
          </a:p>
          <a:p>
            <a:pPr marL="228600" lvl="0" indent="-228600">
              <a:buFont typeface="+mj-lt"/>
              <a:buAutoNum type="arabicPeriod"/>
            </a:pPr>
            <a:r>
              <a:rPr lang="en-US" baseline="0" dirty="0" smtClean="0"/>
              <a:t>Portable blowers – top photo – are convenient for sites that may have numerous spaces to ventilate such as a commercial grain elevator.</a:t>
            </a:r>
          </a:p>
          <a:p>
            <a:pPr marL="228600" lvl="0" indent="-228600">
              <a:buFont typeface="+mj-lt"/>
              <a:buAutoNum type="arabicPeriod"/>
            </a:pPr>
            <a:r>
              <a:rPr lang="en-US" b="1" baseline="0" dirty="0" smtClean="0"/>
              <a:t>NOTE – blowers are NOT ONE SIZE FITS ALL.</a:t>
            </a:r>
            <a:r>
              <a:rPr lang="en-US" baseline="0" dirty="0" smtClean="0"/>
              <a:t>  When purchasing a portable blower, the size, configuration, contaminants, rate of exchanged, type of environment (in combustible environments like grain blowers must meet NFPA ratings) and other factors must be considered.  These factors will determine if the portable blower can be used in different confined spaces. </a:t>
            </a:r>
          </a:p>
          <a:p>
            <a:pPr marL="228600" lvl="0" indent="-228600">
              <a:buFont typeface="+mj-lt"/>
              <a:buAutoNum type="arabicPeriod"/>
            </a:pPr>
            <a:r>
              <a:rPr lang="en-US" baseline="0" dirty="0" smtClean="0"/>
              <a:t>Ventilate the entire time an entrant is in the space.</a:t>
            </a:r>
          </a:p>
          <a:p>
            <a:pPr marL="228600" lvl="0" indent="-228600">
              <a:buFont typeface="+mj-lt"/>
              <a:buAutoNum type="arabicPeriod"/>
            </a:pPr>
            <a:r>
              <a:rPr lang="en-US" b="1" baseline="0" dirty="0" smtClean="0"/>
              <a:t>IMPORTANT NOTE </a:t>
            </a:r>
            <a:r>
              <a:rPr lang="en-US" b="0" baseline="0" dirty="0" smtClean="0"/>
              <a:t>– Some state plan states may require a minimum number of clean air exchanges prior to entry.  CHECK your state’s confined space regulations.  The federal OSHA standard does not include a minimum number of clean air exchanges.  </a:t>
            </a:r>
            <a:endParaRPr lang="en-US" b="0"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44</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170395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Effectively eliminate</a:t>
            </a:r>
            <a:r>
              <a:rPr lang="en-US" baseline="0" dirty="0" smtClean="0"/>
              <a:t> and control engulfment hazards due to material in the confined space.</a:t>
            </a:r>
          </a:p>
          <a:p>
            <a:pPr marL="228600" indent="-228600">
              <a:buFont typeface="+mj-lt"/>
              <a:buAutoNum type="arabicPeriod"/>
            </a:pPr>
            <a:r>
              <a:rPr lang="en-US" baseline="0" dirty="0" smtClean="0"/>
              <a:t>Properly assess the conditions of the space and the material.  For example, granular products such as grain have a natural angle of repose.  When the product is at this natural angle the engulfment potential is minimum.</a:t>
            </a:r>
          </a:p>
          <a:p>
            <a:pPr marL="228600" indent="-228600">
              <a:buFont typeface="+mj-lt"/>
              <a:buAutoNum type="arabicPeriod"/>
            </a:pPr>
            <a:r>
              <a:rPr lang="en-US" baseline="0" dirty="0" smtClean="0"/>
              <a:t>Prevent material from being introduced into the space or removed from the space by blocking spouting, LOTO filling &amp; emptying equipment, </a:t>
            </a:r>
            <a:r>
              <a:rPr lang="en-US" dirty="0" smtClean="0"/>
              <a:t>guarding or blocking or LOTO sump gates/holes, </a:t>
            </a:r>
            <a:r>
              <a:rPr lang="en-US" baseline="0" dirty="0" smtClean="0"/>
              <a:t>and barricading traffic from the area. </a:t>
            </a:r>
          </a:p>
          <a:p>
            <a:pPr marL="228600" indent="-228600">
              <a:buFont typeface="+mj-lt"/>
              <a:buAutoNum type="arabicPeriod"/>
            </a:pPr>
            <a:r>
              <a:rPr lang="en-US" baseline="0" dirty="0" smtClean="0"/>
              <a:t>Eliminate movement of material by LOTO equipment which may move the material such as conveyors, augers, </a:t>
            </a:r>
            <a:r>
              <a:rPr lang="en-US" baseline="0" dirty="0" err="1" smtClean="0"/>
              <a:t>stirators</a:t>
            </a:r>
            <a:r>
              <a:rPr lang="en-US" baseline="0" dirty="0" smtClean="0"/>
              <a:t>, blades, etc. </a:t>
            </a:r>
          </a:p>
          <a:p>
            <a:pPr marL="228600" indent="-228600">
              <a:buFont typeface="+mj-lt"/>
              <a:buAutoNum type="arabicPeriod"/>
            </a:pPr>
            <a:r>
              <a:rPr lang="en-US" baseline="0" dirty="0" smtClean="0"/>
              <a:t>When working with material that has the potential to shift or collapse use a harness and lifeline.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870575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Agricultural confined spaces may have machinery in them which needs to be secured in order to not pose a hazard to the worker.  Examples would be bins, silos, boot pits, etc.</a:t>
            </a:r>
          </a:p>
          <a:p>
            <a:pPr marL="228600" indent="-228600">
              <a:buFont typeface="+mj-lt"/>
              <a:buAutoNum type="arabicPeriod"/>
            </a:pPr>
            <a:r>
              <a:rPr lang="en-US" dirty="0" smtClean="0"/>
              <a:t>Isolate the energy sources and perform LOTO.</a:t>
            </a:r>
          </a:p>
          <a:p>
            <a:pPr marL="228600" indent="-228600">
              <a:buFont typeface="+mj-lt"/>
              <a:buAutoNum type="arabicPeriod"/>
            </a:pPr>
            <a:r>
              <a:rPr lang="en-US" dirty="0" smtClean="0"/>
              <a:t>Hydraulic, pneumatic, steam, and other lines may need to be bleed, drained, blocked, etc.  </a:t>
            </a:r>
          </a:p>
          <a:p>
            <a:pPr marL="228600" indent="-228600">
              <a:buFont typeface="+mj-lt"/>
              <a:buAutoNum type="arabicPeriod"/>
            </a:pPr>
            <a:r>
              <a:rPr lang="en-US" dirty="0" smtClean="0"/>
              <a:t>Make sure moving parts of machinery such as augers, belts, </a:t>
            </a:r>
            <a:r>
              <a:rPr lang="en-US" dirty="0" err="1" smtClean="0"/>
              <a:t>etc</a:t>
            </a:r>
            <a:r>
              <a:rPr lang="en-US" dirty="0" smtClean="0"/>
              <a:t> are properly guarded or secure them to prevent from movement.</a:t>
            </a:r>
          </a:p>
          <a:p>
            <a:pPr marL="228600" indent="-228600">
              <a:buFont typeface="+mj-lt"/>
              <a:buAutoNum type="arabicPeriod"/>
            </a:pPr>
            <a:r>
              <a:rPr lang="en-US" dirty="0"/>
              <a:t>Photo:  Confined space PPT - Grantee Name: Georgia Tech Applied Research Corporation  Grant Number: SH-16625-07 Grant Year: 2007</a:t>
            </a:r>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808607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Use</a:t>
            </a:r>
            <a:r>
              <a:rPr lang="en-US" baseline="0" dirty="0" smtClean="0"/>
              <a:t> non sparking tools to avoid any potential ignition sources.</a:t>
            </a:r>
          </a:p>
          <a:p>
            <a:pPr marL="228600" indent="-228600">
              <a:buFont typeface="+mj-lt"/>
              <a:buAutoNum type="arabicPeriod"/>
            </a:pPr>
            <a:r>
              <a:rPr lang="en-US" baseline="0" dirty="0" smtClean="0"/>
              <a:t>Certain confined space environments must follow NFPA guidelines for explosion proof equipment.</a:t>
            </a:r>
          </a:p>
          <a:p>
            <a:pPr marL="228600" indent="-228600">
              <a:buFont typeface="+mj-lt"/>
              <a:buAutoNum type="arabicPeriod"/>
            </a:pPr>
            <a:r>
              <a:rPr lang="en-US" baseline="0" dirty="0" smtClean="0"/>
              <a:t>Control electrical hazards and possible sparks through proper grounding, use of appropriate GFCI and when feasible isolating transformers. </a:t>
            </a:r>
            <a:endParaRPr lang="en-US" dirty="0"/>
          </a:p>
          <a:p>
            <a:pPr marL="228600" indent="-228600">
              <a:buFont typeface="+mj-lt"/>
              <a:buAutoNum type="arabicPeriod"/>
            </a:pPr>
            <a:r>
              <a:rPr lang="en-US" dirty="0" smtClean="0"/>
              <a:t>Photo – wrench description - Adjustable wrench made from beryllium-copper alloy. Strong, non-sparking, non-magnetic, corrosion resistant.  Source </a:t>
            </a:r>
            <a:r>
              <a:rPr lang="en-US" dirty="0" err="1" smtClean="0"/>
              <a:t>wikimedia</a:t>
            </a:r>
            <a:r>
              <a:rPr lang="en-US" dirty="0" smtClean="0"/>
              <a:t>.</a:t>
            </a:r>
            <a:r>
              <a:rPr lang="en-US" baseline="0" dirty="0" smtClean="0"/>
              <a:t>  Author Guy </a:t>
            </a:r>
            <a:r>
              <a:rPr lang="en-US" baseline="0" dirty="0" err="1" smtClean="0"/>
              <a:t>Immega</a:t>
            </a:r>
            <a:r>
              <a:rPr lang="en-US" baseline="0" dirty="0" smtClean="0"/>
              <a:t>. </a:t>
            </a:r>
            <a:r>
              <a:rPr lang="en-US" baseline="0" dirty="0" smtClean="0">
                <a:hlinkClick r:id="rId3"/>
              </a:rPr>
              <a:t>https://commons.wikimedia.org/wiki/File:Beryllium_Copper_Adjustable_Wrench.jpg</a:t>
            </a:r>
            <a:r>
              <a:rPr lang="en-US" baseline="0" dirty="0" smtClean="0"/>
              <a:t> </a:t>
            </a:r>
          </a:p>
          <a:p>
            <a:pPr marL="228600" indent="-228600">
              <a:buFont typeface="+mj-lt"/>
              <a:buAutoNum type="arabicPeriod"/>
            </a:pPr>
            <a:r>
              <a:rPr lang="en-US" baseline="0" dirty="0" smtClean="0"/>
              <a:t>Photo – Portable GFCI.  GFCI on wall – </a:t>
            </a:r>
            <a:r>
              <a:rPr lang="en-US" baseline="0" dirty="0" err="1" smtClean="0"/>
              <a:t>elcosh</a:t>
            </a:r>
            <a:r>
              <a:rPr lang="en-US" baseline="0" dirty="0" smtClean="0"/>
              <a:t> </a:t>
            </a:r>
            <a:r>
              <a:rPr lang="en-US" baseline="0" dirty="0" smtClean="0">
                <a:hlinkClick r:id="rId4"/>
              </a:rPr>
              <a:t>http://www.elcosh.org/document/1624/894/d000543/section8.html</a:t>
            </a:r>
            <a:endParaRPr lang="en-US" dirty="0"/>
          </a:p>
          <a:p>
            <a:pPr marL="228600" indent="-228600">
              <a:buFont typeface="+mj-lt"/>
              <a:buAutoNum type="arabicPeriod"/>
            </a:pPr>
            <a:r>
              <a:rPr lang="en-US" dirty="0" smtClean="0"/>
              <a:t>Other </a:t>
            </a:r>
            <a:r>
              <a:rPr lang="en-US" dirty="0"/>
              <a:t>– OSHA </a:t>
            </a:r>
            <a:r>
              <a:rPr lang="en-US" dirty="0">
                <a:hlinkClick r:id="rId5"/>
              </a:rPr>
              <a:t>https://</a:t>
            </a:r>
            <a:r>
              <a:rPr lang="en-US" dirty="0" smtClean="0">
                <a:hlinkClick r:id="rId5"/>
              </a:rPr>
              <a:t>www.osha.gov/SLTC/etools/construction/electrical_incidents/gfci.html</a:t>
            </a:r>
            <a:r>
              <a:rPr lang="en-US" dirty="0" smtClean="0"/>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49279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lvl="0" indent="-228600">
              <a:buFont typeface="+mj-lt"/>
              <a:buAutoNum type="arabicPeriod"/>
            </a:pPr>
            <a:r>
              <a:rPr lang="en-US" dirty="0">
                <a:solidFill>
                  <a:prstClr val="black"/>
                </a:solidFill>
              </a:rPr>
              <a:t>IDLH – Immediately Dangerous to Health or </a:t>
            </a:r>
            <a:r>
              <a:rPr lang="en-US" dirty="0" smtClean="0">
                <a:solidFill>
                  <a:prstClr val="black"/>
                </a:solidFill>
              </a:rPr>
              <a:t>Life.</a:t>
            </a:r>
          </a:p>
          <a:p>
            <a:pPr marL="685800" lvl="1" indent="-228600">
              <a:buFont typeface="+mj-lt"/>
              <a:buAutoNum type="alphaLcPeriod"/>
            </a:pPr>
            <a:r>
              <a:rPr lang="en-US" dirty="0">
                <a:solidFill>
                  <a:prstClr val="black"/>
                </a:solidFill>
              </a:rPr>
              <a:t>an atmosphere that poses an immediate threat to life, would cause irreversible adverse health effects, or would impair an individual's ability to escape from a dangerous atmosphere</a:t>
            </a:r>
          </a:p>
          <a:p>
            <a:pPr marL="228600" lvl="0" indent="-228600">
              <a:buFont typeface="+mj-lt"/>
              <a:buAutoNum type="arabicPeriod"/>
            </a:pPr>
            <a:r>
              <a:rPr lang="en-US" dirty="0" smtClean="0">
                <a:solidFill>
                  <a:prstClr val="black"/>
                </a:solidFill>
              </a:rPr>
              <a:t>OEL – Occupational Exposure Limit</a:t>
            </a:r>
          </a:p>
          <a:p>
            <a:pPr marL="228600" lvl="0" indent="-228600">
              <a:buFont typeface="+mj-lt"/>
              <a:buAutoNum type="arabicPeriod"/>
            </a:pPr>
            <a:r>
              <a:rPr lang="en-US" baseline="0" dirty="0" smtClean="0">
                <a:solidFill>
                  <a:prstClr val="black"/>
                </a:solidFill>
              </a:rPr>
              <a:t>Atmosphere supplying respirators are either an SAR – Supplied Air respirator or an SCBA – </a:t>
            </a:r>
            <a:r>
              <a:rPr lang="en-US" baseline="0" dirty="0" err="1" smtClean="0">
                <a:solidFill>
                  <a:prstClr val="black"/>
                </a:solidFill>
              </a:rPr>
              <a:t>slef</a:t>
            </a:r>
            <a:r>
              <a:rPr lang="en-US" baseline="0" dirty="0" smtClean="0">
                <a:solidFill>
                  <a:prstClr val="black"/>
                </a:solidFill>
              </a:rPr>
              <a:t> contained Breathing apparatus.</a:t>
            </a:r>
          </a:p>
          <a:p>
            <a:pPr marL="228600" lvl="0" indent="-228600">
              <a:buFont typeface="+mj-lt"/>
              <a:buAutoNum type="arabicPeriod"/>
            </a:pPr>
            <a:r>
              <a:rPr lang="en-US" dirty="0" smtClean="0">
                <a:solidFill>
                  <a:prstClr val="black"/>
                </a:solidFill>
              </a:rPr>
              <a:t>Photo </a:t>
            </a:r>
            <a:r>
              <a:rPr lang="en-US" dirty="0">
                <a:solidFill>
                  <a:prstClr val="black"/>
                </a:solidFill>
              </a:rPr>
              <a:t>– Supplied-Air Respirator (SAR) with escape cylinder.  Pressure-demand supplied-air respirator equipped with a full </a:t>
            </a:r>
            <a:r>
              <a:rPr lang="en-US" dirty="0" err="1">
                <a:solidFill>
                  <a:prstClr val="black"/>
                </a:solidFill>
              </a:rPr>
              <a:t>facepiece</a:t>
            </a:r>
            <a:r>
              <a:rPr lang="en-US" dirty="0">
                <a:solidFill>
                  <a:prstClr val="black"/>
                </a:solidFill>
              </a:rPr>
              <a:t> in combination with an auxiliary pressure-demand self-contained breathing apparatus - for IDLH conditions in workplace. </a:t>
            </a:r>
            <a:r>
              <a:rPr lang="en-US" dirty="0">
                <a:solidFill>
                  <a:prstClr val="black"/>
                </a:solidFill>
                <a:hlinkClick r:id="rId3"/>
              </a:rPr>
              <a:t>https://en.wikipedia.org/wiki/Immediately_dangerous_to_life_or_health</a:t>
            </a:r>
            <a:r>
              <a:rPr lang="en-US" dirty="0">
                <a:solidFill>
                  <a:prstClr val="black"/>
                </a:solidFill>
              </a:rPr>
              <a:t> or </a:t>
            </a:r>
            <a:r>
              <a:rPr lang="en-US" dirty="0">
                <a:solidFill>
                  <a:prstClr val="black"/>
                </a:solidFill>
                <a:hlinkClick r:id="rId4"/>
              </a:rPr>
              <a:t>http://www.cdc.gov/niosh/npptl/resources/certpgmspt/meetings/09172009/pdfs/3SARoverviewPalcic.pdf</a:t>
            </a:r>
            <a:r>
              <a:rPr lang="en-US" dirty="0">
                <a:solidFill>
                  <a:prstClr val="black"/>
                </a:solidFill>
              </a:rPr>
              <a:t> </a:t>
            </a:r>
          </a:p>
          <a:p>
            <a:pPr marL="228600" lvl="0" indent="-228600">
              <a:buFont typeface="+mj-lt"/>
              <a:buAutoNum type="arabicPeriod"/>
            </a:pPr>
            <a:r>
              <a:rPr lang="en-US" dirty="0">
                <a:solidFill>
                  <a:prstClr val="black"/>
                </a:solidFill>
              </a:rPr>
              <a:t>Photo- Self Contained Breathing Apparatus (SCBA) - The term "self-contained" means that the breathing set is not dependent on a remote supply (e.g., through a long hose). An SCBA typically has three main components: a high-pressure tank (e.g., 2,216 to 4,500 psi (15,280 to 31,030 </a:t>
            </a:r>
            <a:r>
              <a:rPr lang="en-US" dirty="0" err="1">
                <a:solidFill>
                  <a:prstClr val="black"/>
                </a:solidFill>
              </a:rPr>
              <a:t>kPa</a:t>
            </a:r>
            <a:r>
              <a:rPr lang="en-US" dirty="0">
                <a:solidFill>
                  <a:prstClr val="black"/>
                </a:solidFill>
              </a:rPr>
              <a:t>), about 150 to 300 atmospheres), a pressure regulator, and an inhalation connection (mouthpiece, mouth mask or face mask), connected together and mounted to a carrying frame.[1] </a:t>
            </a:r>
            <a:r>
              <a:rPr lang="en-US" dirty="0">
                <a:solidFill>
                  <a:prstClr val="black"/>
                </a:solidFill>
                <a:hlinkClick r:id="rId5"/>
              </a:rPr>
              <a:t>https://en.wikipedia.org/wiki/Self-contained_breathing_apparatus</a:t>
            </a:r>
            <a:r>
              <a:rPr lang="en-US" dirty="0">
                <a:solidFill>
                  <a:prstClr val="black"/>
                </a:solidFill>
              </a:rPr>
              <a:t> </a:t>
            </a:r>
            <a:endParaRPr lang="en-US" dirty="0" smtClean="0">
              <a:solidFill>
                <a:prstClr val="black"/>
              </a:solidFill>
            </a:endParaRPr>
          </a:p>
          <a:p>
            <a:pPr marL="228600" lvl="0" indent="-228600">
              <a:buFont typeface="+mj-lt"/>
              <a:buAutoNum type="arabicPeriod"/>
            </a:pPr>
            <a:r>
              <a:rPr lang="en-US" dirty="0">
                <a:solidFill>
                  <a:prstClr val="black"/>
                </a:solidFill>
              </a:rPr>
              <a:t>Photo half mask APR - </a:t>
            </a:r>
            <a:r>
              <a:rPr lang="en-US" dirty="0">
                <a:solidFill>
                  <a:prstClr val="black"/>
                </a:solidFill>
                <a:hlinkClick r:id="rId6"/>
              </a:rPr>
              <a:t>https://commons.wikimedia.org/wiki/File:Air-Purifying_Respirator.jpg</a:t>
            </a:r>
            <a:r>
              <a:rPr lang="en-US" dirty="0">
                <a:solidFill>
                  <a:prstClr val="black"/>
                </a:solidFill>
              </a:rPr>
              <a:t> </a:t>
            </a:r>
          </a:p>
          <a:p>
            <a:pPr marL="228600" lvl="0" indent="-228600">
              <a:buFont typeface="+mj-lt"/>
              <a:buAutoNum type="arabicPeriod"/>
            </a:pPr>
            <a:r>
              <a:rPr lang="en-US" dirty="0">
                <a:solidFill>
                  <a:prstClr val="black"/>
                </a:solidFill>
              </a:rPr>
              <a:t>Photos full mask APR - </a:t>
            </a:r>
            <a:r>
              <a:rPr lang="en-US" dirty="0">
                <a:solidFill>
                  <a:prstClr val="black"/>
                </a:solidFill>
                <a:hlinkClick r:id="rId7"/>
              </a:rPr>
              <a:t>https://www.osha.gov/dte/library/respirators/presentation/respiratory_standard.ppt</a:t>
            </a:r>
            <a:r>
              <a:rPr lang="en-US" dirty="0">
                <a:solidFill>
                  <a:prstClr val="black"/>
                </a:solidFill>
              </a:rPr>
              <a:t>  </a:t>
            </a:r>
          </a:p>
          <a:p>
            <a:pPr marL="685800" lvl="1" indent="-228600">
              <a:buFont typeface="+mj-lt"/>
              <a:buAutoNum type="alphaLcPeriod"/>
            </a:pPr>
            <a:r>
              <a:rPr lang="en-US" dirty="0">
                <a:solidFill>
                  <a:prstClr val="black"/>
                </a:solidFill>
              </a:rPr>
              <a:t>Respirator Standard Photos Author: AUTHORIZED GATEWAY 2000 USER Last modified by: ... Positive Pressure Respirator Powered Air-Purifying Respirator ...</a:t>
            </a:r>
          </a:p>
          <a:p>
            <a:pPr marL="685800" lvl="1" indent="-228600">
              <a:buFont typeface="+mj-lt"/>
              <a:buAutoNum type="alphaLcPeriod"/>
            </a:pPr>
            <a:r>
              <a:rPr lang="en-US" dirty="0">
                <a:solidFill>
                  <a:prstClr val="black"/>
                </a:solidFill>
              </a:rPr>
              <a:t>OSHA office of Training &amp; </a:t>
            </a:r>
            <a:r>
              <a:rPr lang="en-US" dirty="0" smtClean="0">
                <a:solidFill>
                  <a:prstClr val="black"/>
                </a:solidFill>
              </a:rPr>
              <a:t>Education</a:t>
            </a:r>
          </a:p>
          <a:p>
            <a:pPr>
              <a:buFont typeface="+mj-lt"/>
              <a:buAutoNum type="arabicPeriod"/>
            </a:pPr>
            <a:r>
              <a:rPr lang="en-US" dirty="0" smtClean="0">
                <a:solidFill>
                  <a:prstClr val="black"/>
                </a:solidFill>
              </a:rPr>
              <a:t>Make sure wearers are trained, fit tested and medically cleared.</a:t>
            </a:r>
            <a:endParaRPr lang="en-US" dirty="0">
              <a:solidFill>
                <a:prstClr val="black"/>
              </a:solidFill>
            </a:endParaRPr>
          </a:p>
          <a:p>
            <a:pPr marL="228600" lvl="0" indent="-228600">
              <a:buFont typeface="+mj-lt"/>
              <a:buAutoNum type="arabicPeriod"/>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298973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lvl="0" indent="-228600">
              <a:buFont typeface="+mj-lt"/>
              <a:buAutoNum type="arabicPeriod"/>
            </a:pPr>
            <a:r>
              <a:rPr lang="en-US" dirty="0" smtClean="0">
                <a:solidFill>
                  <a:prstClr val="black"/>
                </a:solidFill>
              </a:rPr>
              <a:t>PPE used to protect against engulfment includes a full body safety harness with a D ring in the front or back and a lifeline.</a:t>
            </a:r>
          </a:p>
          <a:p>
            <a:pPr marL="228600" lvl="0" indent="-228600">
              <a:buFont typeface="+mj-lt"/>
              <a:buAutoNum type="arabicPeriod"/>
            </a:pPr>
            <a:r>
              <a:rPr lang="en-US" dirty="0" smtClean="0">
                <a:solidFill>
                  <a:prstClr val="black"/>
                </a:solidFill>
              </a:rPr>
              <a:t>A retrieval line and/or mechanical retrieval device can also be used.</a:t>
            </a:r>
          </a:p>
          <a:p>
            <a:pPr marL="228600" lvl="0" indent="-228600">
              <a:buFont typeface="+mj-lt"/>
              <a:buAutoNum type="arabicPeriod"/>
            </a:pPr>
            <a:r>
              <a:rPr lang="en-US" dirty="0" smtClean="0">
                <a:solidFill>
                  <a:prstClr val="black"/>
                </a:solidFill>
              </a:rPr>
              <a:t>Use of this type of PPE when its use does not pose a greater risk to the entrant. </a:t>
            </a:r>
          </a:p>
          <a:p>
            <a:pPr marL="228600" lvl="0" indent="-228600">
              <a:buFont typeface="+mj-lt"/>
              <a:buAutoNum type="arabicPeriod"/>
            </a:pPr>
            <a:r>
              <a:rPr lang="en-US" dirty="0" smtClean="0">
                <a:solidFill>
                  <a:prstClr val="black"/>
                </a:solidFill>
              </a:rPr>
              <a:t>Other types of PPE are protective clothing when needed for the environment, eye and hearing protection, gloves, boots, etc.</a:t>
            </a:r>
          </a:p>
          <a:p>
            <a:pPr marL="228600" lvl="0" indent="-228600">
              <a:buFont typeface="+mj-lt"/>
              <a:buAutoNum type="arabicPeriod"/>
            </a:pPr>
            <a:r>
              <a:rPr lang="en-US" dirty="0" smtClean="0">
                <a:solidFill>
                  <a:prstClr val="black"/>
                </a:solidFill>
              </a:rPr>
              <a:t>Photo: </a:t>
            </a:r>
            <a:r>
              <a:rPr lang="en-US" dirty="0">
                <a:solidFill>
                  <a:prstClr val="black"/>
                </a:solidFill>
              </a:rPr>
              <a:t>Confined space PPT - Grantee Name: Georgia Tech Applied Research Corporation  Grant Number: SH-16625-07 Grant Year: 2007</a:t>
            </a:r>
          </a:p>
          <a:p>
            <a:pPr marL="228600" lvl="0" indent="-228600">
              <a:buFont typeface="+mj-lt"/>
              <a:buAutoNum type="arabicPeriod"/>
            </a:pPr>
            <a:endParaRPr lang="en-US" dirty="0" smtClean="0">
              <a:solidFill>
                <a:prstClr val="black"/>
              </a:solidFill>
            </a:endParaRPr>
          </a:p>
          <a:p>
            <a:endParaRPr lang="en-US" baseline="0"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49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298973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lvl="0" indent="-228570">
              <a:buFont typeface="+mj-lt"/>
              <a:buAutoNum type="arabicPeriod"/>
            </a:pPr>
            <a:r>
              <a:rPr lang="en-US" dirty="0">
                <a:solidFill>
                  <a:prstClr val="black"/>
                </a:solidFill>
              </a:rPr>
              <a:t>Explain - All DOL grants require that employees are informed of their rights.  In this instance we want to emphasize employees are entitled to a safe and healthy working environment AND to fair receive compensation for their work.</a:t>
            </a:r>
          </a:p>
          <a:p>
            <a:pPr marL="228570" lvl="0" indent="-228570">
              <a:buFont typeface="+mj-lt"/>
              <a:buAutoNum type="arabicPeriod"/>
            </a:pPr>
            <a:r>
              <a:rPr lang="en-US" b="1" dirty="0">
                <a:solidFill>
                  <a:prstClr val="black"/>
                </a:solidFill>
              </a:rPr>
              <a:t>Remind employees </a:t>
            </a:r>
            <a:r>
              <a:rPr lang="en-US" dirty="0">
                <a:solidFill>
                  <a:prstClr val="black"/>
                </a:solidFill>
              </a:rPr>
              <a:t>– it is the employee’s responsibility to follow the safety practices, policies, and procedures of their employers.</a:t>
            </a:r>
          </a:p>
          <a:p>
            <a:pPr marL="228570" lvl="0" indent="-228570">
              <a:buFont typeface="+mj-lt"/>
              <a:buAutoNum type="arabicPeriod"/>
            </a:pPr>
            <a:r>
              <a:rPr lang="en-US" dirty="0">
                <a:solidFill>
                  <a:prstClr val="black"/>
                </a:solidFill>
              </a:rPr>
              <a:t>Tell participants their rights </a:t>
            </a:r>
            <a:r>
              <a:rPr lang="en-US" b="1" dirty="0">
                <a:solidFill>
                  <a:prstClr val="black"/>
                </a:solidFill>
              </a:rPr>
              <a:t>also include the right to report unsafe conditions to the OSHA hotline without retribution.</a:t>
            </a:r>
          </a:p>
          <a:p>
            <a:pPr marL="228570" lvl="0" indent="-228570">
              <a:buFont typeface="+mj-lt"/>
              <a:buAutoNum type="arabicPeriod"/>
            </a:pPr>
            <a:r>
              <a:rPr lang="en-US" dirty="0">
                <a:solidFill>
                  <a:prstClr val="black"/>
                </a:solidFill>
              </a:rPr>
              <a:t>More information about employee rights can be found on the OSHA website:  </a:t>
            </a:r>
            <a:r>
              <a:rPr lang="en-US" dirty="0">
                <a:solidFill>
                  <a:prstClr val="black"/>
                </a:solidFill>
                <a:hlinkClick r:id="rId3"/>
              </a:rPr>
              <a:t>www.osha.gov</a:t>
            </a:r>
            <a:r>
              <a:rPr lang="en-US" dirty="0">
                <a:solidFill>
                  <a:prstClr val="black"/>
                </a:solidFill>
              </a:rPr>
              <a:t>  or the Department of Labor website </a:t>
            </a:r>
            <a:r>
              <a:rPr lang="en-US" dirty="0">
                <a:solidFill>
                  <a:prstClr val="black"/>
                </a:solidFill>
                <a:hlinkClick r:id="rId4"/>
              </a:rPr>
              <a:t>www.dol.gov</a:t>
            </a:r>
            <a:r>
              <a:rPr lang="en-US" dirty="0">
                <a:solidFill>
                  <a:prstClr val="black"/>
                </a:solidFill>
              </a:rPr>
              <a:t> .</a:t>
            </a:r>
          </a:p>
          <a:p>
            <a:pPr marL="228570" lvl="0" indent="-228570">
              <a:buFont typeface="+mj-lt"/>
              <a:buAutoNum type="arabicPeriod"/>
            </a:pPr>
            <a:endParaRPr lang="en-US" dirty="0">
              <a:solidFill>
                <a:prstClr val="black"/>
              </a:solidFill>
            </a:endParaRPr>
          </a:p>
          <a:p>
            <a:pPr lvl="0"/>
            <a:r>
              <a:rPr lang="en-US" b="1" dirty="0" smtClean="0">
                <a:solidFill>
                  <a:prstClr val="black"/>
                </a:solidFill>
              </a:rPr>
              <a:t>It </a:t>
            </a:r>
            <a:r>
              <a:rPr lang="en-US" b="1" dirty="0">
                <a:solidFill>
                  <a:prstClr val="black"/>
                </a:solidFill>
              </a:rPr>
              <a:t>is ESPECIALLY imperative for youth/young workers to access information and know their rights, what to expect, and how to get help if needed.</a:t>
            </a:r>
            <a:endParaRPr lang="en-US" dirty="0">
              <a:solidFill>
                <a:prstClr val="black"/>
              </a:solidFill>
            </a:endParaRPr>
          </a:p>
          <a:p>
            <a:pPr marL="228570" lvl="0" indent="-228570">
              <a:buFont typeface="+mj-lt"/>
              <a:buAutoNum type="arabicPeriod"/>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04311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This section discusses the exposure signs &amp; symptoms of common toxic gases in agricultural confined spaces.</a:t>
            </a:r>
          </a:p>
          <a:p>
            <a:pPr marL="228600" indent="-228600">
              <a:buFont typeface="+mj-lt"/>
              <a:buAutoNum type="arabicPeriod"/>
            </a:pPr>
            <a:r>
              <a:rPr lang="en-US" dirty="0" smtClean="0"/>
              <a:t>It does not cover ALL the toxins to which a worker can be exposed.</a:t>
            </a:r>
          </a:p>
          <a:p>
            <a:pPr marL="228600" indent="-228600">
              <a:buFont typeface="+mj-lt"/>
              <a:buAutoNum type="arabicPeriod"/>
            </a:pPr>
            <a:r>
              <a:rPr lang="en-US" dirty="0" smtClean="0"/>
              <a:t>Employers should provide additional training on other toxins known to be in the work environment if they are not covered in this section.</a:t>
            </a:r>
          </a:p>
          <a:p>
            <a:pPr marL="228600" indent="-228600">
              <a:buFont typeface="+mj-lt"/>
              <a:buAutoNum type="arabicPeriod"/>
            </a:pPr>
            <a:r>
              <a:rPr lang="en-US" dirty="0" smtClean="0"/>
              <a:t>Handouts are included on exposure symptoms for oxygen, hydrogen sulfide, carbon dioxide and carbon monoxide as well as available as slides at the end of the presentation. </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smtClean="0">
                <a:solidFill>
                  <a:prstClr val="black"/>
                </a:solidFill>
              </a:rPr>
              <a:pPr/>
              <a:t>50</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21153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a:t>
            </a:r>
            <a:r>
              <a:rPr lang="en-US" baseline="0" dirty="0" smtClean="0"/>
              <a:t> </a:t>
            </a:r>
            <a:r>
              <a:rPr lang="en-US" dirty="0" smtClean="0"/>
              <a:t>Oxygen we breathe is called Di oxygen – it is two molecules of oxygen bonded together and found at </a:t>
            </a:r>
            <a:r>
              <a:rPr lang="en-US" baseline="0" dirty="0" smtClean="0"/>
              <a:t>a normal concentration of 20.8% in the atmosphere.</a:t>
            </a:r>
          </a:p>
          <a:p>
            <a:pPr marL="228600" indent="-228600">
              <a:buFont typeface="+mj-lt"/>
              <a:buAutoNum type="arabicPeriod"/>
            </a:pPr>
            <a:r>
              <a:rPr lang="en-US" baseline="0" dirty="0" smtClean="0"/>
              <a:t>Oxygen is basically colorless, odorless and tasteless although it can have a blue haze at high concentrations or when condensed.</a:t>
            </a:r>
          </a:p>
          <a:p>
            <a:pPr marL="228600" indent="-228600">
              <a:buFont typeface="+mj-lt"/>
              <a:buAutoNum type="arabicPeriod"/>
            </a:pPr>
            <a:r>
              <a:rPr lang="en-US" baseline="0" dirty="0" smtClean="0"/>
              <a:t>Oxygen promotes combustion and is necessary for fires to burn. </a:t>
            </a:r>
          </a:p>
          <a:p>
            <a:pPr marL="228600" indent="-228600">
              <a:buFont typeface="+mj-lt"/>
              <a:buAutoNum type="arabicPeriod"/>
            </a:pPr>
            <a:r>
              <a:rPr lang="en-US" baseline="0" dirty="0" smtClean="0"/>
              <a:t>Especially at higher concentrations, oxygen  causes flammable and combustible materials to burn violently when ignited.  Attaches to hair, clothing, materials, etc.</a:t>
            </a:r>
          </a:p>
          <a:p>
            <a:pPr marL="228600" indent="-228600">
              <a:buFont typeface="+mj-lt"/>
              <a:buAutoNum type="arabicPeriod"/>
            </a:pPr>
            <a:r>
              <a:rPr lang="en-US" baseline="0" dirty="0" smtClean="0"/>
              <a:t>Never use pure oxygen to ventilate.</a:t>
            </a:r>
          </a:p>
          <a:p>
            <a:pPr marL="228600" indent="-228600">
              <a:buFont typeface="+mj-lt"/>
              <a:buAutoNum type="arabicPeriod"/>
            </a:pPr>
            <a:r>
              <a:rPr lang="en-US" baseline="0" dirty="0" smtClean="0"/>
              <a:t>Never store or place compressed tanks in a confined space.</a:t>
            </a:r>
          </a:p>
          <a:p>
            <a:pPr marL="228600" indent="-228600">
              <a:buFont typeface="+mj-lt"/>
              <a:buAutoNum type="arabicPeriod"/>
            </a:pPr>
            <a:r>
              <a:rPr lang="en-US" baseline="0" dirty="0" smtClean="0"/>
              <a:t>Any oxygen reading that is other than the fresh air amount (20.8) should be investigated since the displacement is occurring from something.</a:t>
            </a:r>
          </a:p>
          <a:p>
            <a:pPr marL="228600" indent="-228600">
              <a:buFont typeface="+mj-lt"/>
              <a:buAutoNum type="arabicPeriod"/>
            </a:pPr>
            <a:r>
              <a:rPr lang="en-US" dirty="0" smtClean="0"/>
              <a:t>Photo:  </a:t>
            </a:r>
            <a:r>
              <a:rPr lang="en-US" dirty="0" err="1" smtClean="0"/>
              <a:t>wikimedia</a:t>
            </a:r>
            <a:r>
              <a:rPr lang="en-US" dirty="0" smtClean="0"/>
              <a:t> commons.</a:t>
            </a:r>
            <a:endParaRPr lang="en-US" baseline="0" dirty="0" smtClean="0"/>
          </a:p>
          <a:p>
            <a:pPr marL="228600" indent="-228600">
              <a:buFont typeface="+mj-lt"/>
              <a:buAutoNum type="arabicPeriod"/>
            </a:pP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877647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An oxygen deprived environment</a:t>
            </a:r>
            <a:r>
              <a:rPr lang="en-US" baseline="0" dirty="0" smtClean="0"/>
              <a:t> is more common in confined spaces and can be deadly.  </a:t>
            </a:r>
          </a:p>
          <a:p>
            <a:pPr marL="228600" indent="-228600">
              <a:buFont typeface="+mj-lt"/>
              <a:buAutoNum type="arabicPeriod"/>
            </a:pPr>
            <a:r>
              <a:rPr lang="en-US" baseline="0" dirty="0" smtClean="0"/>
              <a:t>No one should enter a space if the oxygen reading is below 19.5% and if it is that low should enter with caution and additional safeguards. </a:t>
            </a:r>
          </a:p>
          <a:p>
            <a:pPr marL="228600" indent="-228600">
              <a:buFont typeface="+mj-lt"/>
              <a:buAutoNum type="arabicPeriod"/>
            </a:pPr>
            <a:r>
              <a:rPr lang="en-US" dirty="0" smtClean="0"/>
              <a:t>Any oxygen reading that is other than the fresh air amount (20.8) should be investigated since the displacement is occurring from something.</a:t>
            </a:r>
          </a:p>
          <a:p>
            <a:pPr marL="228600" indent="-228600">
              <a:buFont typeface="+mj-lt"/>
              <a:buAutoNum type="arabicPeriod"/>
            </a:pPr>
            <a:r>
              <a:rPr lang="en-US" dirty="0" smtClean="0"/>
              <a:t>Concentrations</a:t>
            </a:r>
            <a:r>
              <a:rPr lang="en-US" baseline="0" dirty="0" smtClean="0"/>
              <a:t> between 19-15% significantly affects the ability to work – a person will have difficulty breathing, feel ‘clumsy’ and confused, and tire easily.  A person will have a difficult time processing information and making a decision.  An observer may notice a delay in the entrant responding or the response may seem “odd”.  These initial signs can be easily ignored or passed off.  Entrants and observers should be diligent in watching for signs of someone being slightly “off” as it could be an indication of oxygen deficiency.  The entrant should exit immediately and rescue should be called. </a:t>
            </a:r>
          </a:p>
          <a:p>
            <a:pPr marL="228600" indent="-228600">
              <a:buFont typeface="+mj-lt"/>
              <a:buAutoNum type="arabicPeriod"/>
            </a:pPr>
            <a:r>
              <a:rPr lang="en-US" baseline="0" dirty="0" smtClean="0"/>
              <a:t>As oxygen content lowers, the symptoms will increase.  Rapid breathing and fatigue incur making it difficult for a person to self rescue.  If an observer notices an increase in breathing they should get the person to exit immediately as well as call for rescue. If a person feels nauseas they must get help and leave as they will become unconscious quickly.</a:t>
            </a:r>
          </a:p>
          <a:p>
            <a:pPr marL="228600" indent="-228600">
              <a:buFont typeface="+mj-lt"/>
              <a:buAutoNum type="arabicPeriod"/>
            </a:pPr>
            <a:r>
              <a:rPr lang="en-US" dirty="0" smtClean="0"/>
              <a:t>If an entrant is experiencing</a:t>
            </a:r>
            <a:r>
              <a:rPr lang="en-US" baseline="0" dirty="0" smtClean="0"/>
              <a:t> ANY signs of oxygen deprivation, a rescuer should not enter without an atmosphere supplied respirator or chances are high the rescuer will also succumb and become a victim. </a:t>
            </a: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691505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Too much oxygen</a:t>
            </a:r>
            <a:r>
              <a:rPr lang="en-US" baseline="0" dirty="0" smtClean="0"/>
              <a:t> can have harmful effects on the body.  Generally this would result from using prolonged exposure to oxygen enriched air – such as when using oxygen tanks under pressure.  </a:t>
            </a:r>
          </a:p>
          <a:p>
            <a:pPr marL="228600" indent="-228600">
              <a:buFont typeface="+mj-lt"/>
              <a:buAutoNum type="arabicPeriod"/>
            </a:pPr>
            <a:r>
              <a:rPr lang="en-US" baseline="0" dirty="0" smtClean="0"/>
              <a:t>Oxygen toxicity occurs when</a:t>
            </a:r>
            <a:r>
              <a:rPr lang="en-US" dirty="0" smtClean="0"/>
              <a:t> </a:t>
            </a:r>
            <a:r>
              <a:rPr lang="en-US" baseline="0" dirty="0" smtClean="0"/>
              <a:t>there is an excess of oxygen in the body.</a:t>
            </a:r>
          </a:p>
          <a:p>
            <a:pPr marL="228600" indent="-228600">
              <a:buFont typeface="+mj-lt"/>
              <a:buAutoNum type="arabicPeriod"/>
            </a:pPr>
            <a:r>
              <a:rPr lang="en-US" baseline="0" dirty="0" smtClean="0"/>
              <a:t>Initial symptoms include throat irritation – a tickle – that develops into coughing as well as vision changes and </a:t>
            </a:r>
            <a:r>
              <a:rPr lang="en-US" baseline="0" dirty="0" err="1" smtClean="0"/>
              <a:t>tinutis</a:t>
            </a:r>
            <a:r>
              <a:rPr lang="en-US" baseline="0" dirty="0" smtClean="0"/>
              <a:t> – ringing in the ears.  If these symptoms develop a user should exit the space, discontinue using an air supply and seek medical attention.  </a:t>
            </a:r>
          </a:p>
          <a:p>
            <a:pPr marL="228600" indent="-228600">
              <a:buFont typeface="+mj-lt"/>
              <a:buAutoNum type="arabicPeriod"/>
            </a:pPr>
            <a:r>
              <a:rPr lang="en-US" baseline="0" dirty="0" smtClean="0"/>
              <a:t>Many effects of oxygen toxicity can be reversed if medical attention is sought immediately.</a:t>
            </a:r>
          </a:p>
          <a:p>
            <a:pPr marL="228600" indent="-228600">
              <a:buFont typeface="+mj-lt"/>
              <a:buAutoNum type="arabicPeriod"/>
            </a:pPr>
            <a:r>
              <a:rPr lang="en-US" baseline="0" dirty="0" smtClean="0"/>
              <a:t>Damage to eyes, cells, lungs can occur as well as central nervous system damage resulting in convulsions.  The convulsions can lead to death as well as advanced damage to lung and cells. </a:t>
            </a:r>
          </a:p>
          <a:p>
            <a:pPr marL="228600" indent="-228600">
              <a:buFont typeface="+mj-lt"/>
              <a:buAutoNum type="arabicPeriod"/>
            </a:pPr>
            <a:r>
              <a:rPr lang="en-US" dirty="0" smtClean="0"/>
              <a:t>Photo:  </a:t>
            </a:r>
            <a:r>
              <a:rPr lang="en-US" dirty="0" err="1" smtClean="0"/>
              <a:t>wikimedia</a:t>
            </a:r>
            <a:r>
              <a:rPr lang="en-US" dirty="0" smtClean="0"/>
              <a:t> commons.</a:t>
            </a: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53</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8776471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Although it has no detectable odor, CO is often mixed with other gases that do have an odor.</a:t>
            </a:r>
          </a:p>
          <a:p>
            <a:pPr marL="228600" indent="-228600">
              <a:buFont typeface="+mj-lt"/>
              <a:buAutoNum type="arabicPeriod"/>
            </a:pPr>
            <a:r>
              <a:rPr lang="en-US" dirty="0" smtClean="0"/>
              <a:t>CO is one carbon and one oxygen molecule bonded together.</a:t>
            </a:r>
          </a:p>
          <a:p>
            <a:pPr marL="228600" indent="-228600">
              <a:buFont typeface="+mj-lt"/>
              <a:buAutoNum type="arabicPeriod"/>
            </a:pPr>
            <a:r>
              <a:rPr lang="en-US" dirty="0" smtClean="0"/>
              <a:t>CO is a common industrial hazard resulting from the incomplete burning of natural gas and any other material containing carbon such as gasoline, kerosene, oil, propane, coal, or wood. Forges, blast furnaces and coke ovens produce CO, but one of the most common sources of exposure in the workplace is the internal combustion engine.</a:t>
            </a:r>
          </a:p>
          <a:p>
            <a:pPr marL="228600" indent="-228600">
              <a:buFont typeface="+mj-lt"/>
              <a:buAutoNum type="arabicPeriod"/>
            </a:pPr>
            <a:r>
              <a:rPr lang="en-US" dirty="0" smtClean="0"/>
              <a:t>CO is lighter than air and may settle in lower places.</a:t>
            </a:r>
          </a:p>
          <a:p>
            <a:pPr marL="228600" indent="-228600">
              <a:buFont typeface="+mj-lt"/>
              <a:buAutoNum type="arabicPeriod"/>
            </a:pPr>
            <a:r>
              <a:rPr lang="en-US" dirty="0" smtClean="0"/>
              <a:t>At high levels CO will cause immediate collapse. </a:t>
            </a:r>
          </a:p>
          <a:p>
            <a:pPr marL="228600" indent="-228600">
              <a:buFont typeface="+mj-lt"/>
              <a:buAutoNum type="arabicPeriod"/>
            </a:pPr>
            <a:r>
              <a:rPr lang="en-US" dirty="0" smtClean="0"/>
              <a:t>The OSHA PEL is 50 parts per million (ppm). OSHA standards prohibit worker exposure to more than 50 parts of the gas per million parts of air averaged during an 8-hour time period.</a:t>
            </a:r>
          </a:p>
          <a:p>
            <a:pPr lvl="0"/>
            <a:r>
              <a:rPr lang="en-US" dirty="0">
                <a:solidFill>
                  <a:prstClr val="black"/>
                </a:solidFill>
              </a:rPr>
              <a:t>PEL - Maximum allowable continued exposure 50 ppm for any 8 hour period.  Not to exceed  5 days straight. The skin may take on a reddish color.</a:t>
            </a:r>
          </a:p>
          <a:p>
            <a:pPr lvl="0"/>
            <a:r>
              <a:rPr lang="en-US" dirty="0">
                <a:solidFill>
                  <a:prstClr val="black"/>
                </a:solidFill>
              </a:rPr>
              <a:t>The symptoms of Carbon monoxide exposure at low levels are very similar to the flu.  It is easy to ignore these symptoms.  Report promptly complaints of  headaches, dizziness, drowsiness, or nausea.</a:t>
            </a:r>
          </a:p>
          <a:p>
            <a:pPr lvl="0"/>
            <a:r>
              <a:rPr lang="en-US" dirty="0">
                <a:solidFill>
                  <a:prstClr val="black"/>
                </a:solidFill>
              </a:rPr>
              <a:t>If workers experience any of these symptoms the space should be immediately vacated and not entered until it is tested and ventilated or SCBA is used.  Workers should get medical treatment.</a:t>
            </a:r>
          </a:p>
          <a:p>
            <a:pPr lvl="0"/>
            <a:r>
              <a:rPr lang="en-US" dirty="0">
                <a:solidFill>
                  <a:prstClr val="black"/>
                </a:solidFill>
              </a:rPr>
              <a:t>PPMs in excess of the PEL subject workers to adverse health effects. </a:t>
            </a:r>
          </a:p>
          <a:p>
            <a:pPr marL="228600" indent="-228600">
              <a:buFont typeface="+mj-lt"/>
              <a:buAutoNum type="arabicPeriod"/>
            </a:pPr>
            <a:endParaRPr lang="en-US" dirty="0" smtClean="0"/>
          </a:p>
          <a:p>
            <a:pPr marL="228600" indent="-228600">
              <a:buFont typeface="+mj-lt"/>
              <a:buAutoNum type="arabicPeriod"/>
            </a:pPr>
            <a:r>
              <a:rPr lang="en-US" dirty="0" smtClean="0"/>
              <a:t>Photo;  </a:t>
            </a:r>
            <a:r>
              <a:rPr lang="en-US" dirty="0" err="1" smtClean="0"/>
              <a:t>wikimedia</a:t>
            </a:r>
            <a:r>
              <a:rPr lang="en-US" dirty="0" smtClean="0"/>
              <a:t> commons.</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54</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69974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Have you ever noticed a smell which causes your eyes to water or causes you to cough?  If you have worked around animals or grain which is out of condition, you have undoubtedly noticed some of the above symptoms.  It would be interesting to know what the concentration of the atmospheric gases were at that time.</a:t>
            </a:r>
          </a:p>
          <a:p>
            <a:pPr marL="228600" indent="-228600">
              <a:buFont typeface="+mj-lt"/>
              <a:buAutoNum type="arabicPeriod"/>
            </a:pPr>
            <a:r>
              <a:rPr lang="en-US" dirty="0" smtClean="0"/>
              <a:t>Hydrogen sulfide is the 2</a:t>
            </a:r>
            <a:r>
              <a:rPr lang="en-US" baseline="30000" dirty="0" smtClean="0"/>
              <a:t>nd</a:t>
            </a:r>
            <a:r>
              <a:rPr lang="en-US" dirty="0" smtClean="0"/>
              <a:t> most toxic gas known to man.  It was used in the gas chambers to exterminate people quickly.</a:t>
            </a:r>
          </a:p>
          <a:p>
            <a:pPr marL="228600" indent="-228600">
              <a:buFont typeface="+mj-lt"/>
              <a:buAutoNum type="arabicPeriod"/>
            </a:pPr>
            <a:r>
              <a:rPr lang="en-US" dirty="0" smtClean="0"/>
              <a:t>It is composed of two hydrogen molecules bonded with one </a:t>
            </a:r>
            <a:r>
              <a:rPr lang="en-US" dirty="0" err="1" smtClean="0"/>
              <a:t>sulfar</a:t>
            </a:r>
            <a:r>
              <a:rPr lang="en-US" dirty="0" smtClean="0"/>
              <a:t> molecule.</a:t>
            </a:r>
          </a:p>
          <a:p>
            <a:pPr marL="228600" indent="-228600">
              <a:buFont typeface="+mj-lt"/>
              <a:buAutoNum type="arabicPeriod"/>
            </a:pPr>
            <a:r>
              <a:rPr lang="en-US" dirty="0" smtClean="0"/>
              <a:t>H2S has a strong odor of rotten eggs at low concentrations and a sweetish odor at higher locations. Odor should not be used as a warning of exposure since at concentrations of (20-30 parts per million) hydrogen sulfide may deaden the sense of smell by paralyzing the respiratory center of the brain and olfactory nerve. However, although its strong odor is readily identified, olfactory fatigue occurs at high concentrations and at continuous low concentrations. For this reason, odor is not a reliable indicator of hydrogen sulfide's presence and may not provide adequate warning of hazardous concentrations. Hydrogen sulfide is slightly heavier than air and may accumulate in enclosed, poorly ventilated, and low-lying areas.</a:t>
            </a:r>
          </a:p>
          <a:p>
            <a:r>
              <a:rPr lang="en-US" dirty="0"/>
              <a:t>Workers should be aware of the exposure signs of H2S and take immediate precautions if any symptoms are noticed.</a:t>
            </a:r>
          </a:p>
          <a:p>
            <a:r>
              <a:rPr lang="en-US" dirty="0"/>
              <a:t>When a rotten egg smell is noticed, workers should be aware H2S is present and monitor the atmosphere continuously.  Concentrations moving toward 10 PEL should be considered as potentially harmful l and care should be taken.</a:t>
            </a:r>
          </a:p>
          <a:p>
            <a:r>
              <a:rPr lang="en-US" dirty="0"/>
              <a:t>If workers smell a sweet order the space should be exited immediately as the concentration is above the PEL. </a:t>
            </a:r>
          </a:p>
          <a:p>
            <a:r>
              <a:rPr lang="en-US" dirty="0"/>
              <a:t>This is considered a knockdown gas as at high concentrations it immediately knocks a person unconscious with imminent death.  Recovery is unlikely.</a:t>
            </a:r>
          </a:p>
          <a:p>
            <a:pPr marL="228600" indent="-228600">
              <a:buFont typeface="+mj-lt"/>
              <a:buAutoNum type="arabicPeriod"/>
            </a:pPr>
            <a:r>
              <a:rPr lang="en-US" dirty="0" smtClean="0"/>
              <a:t>Sources/Uses - Hydrogen sulfide is produced naturally by decaying organic matter and is released from sewage sludge, liquid manure, sulfur hot springs, and natural gas. It is a by-product of many industrial processes including petroleum refining, tanning, mining, wood- pulp processing, rayon manufacturing, sugar-beet processing, and hot-asphalt paving. Hydrogen sulfide is used to produce elemental sulfur, sulfuric acid, and heavy water for nuclear reactors.</a:t>
            </a:r>
          </a:p>
          <a:p>
            <a:pPr marL="228600" indent="-228600">
              <a:buFont typeface="+mj-lt"/>
              <a:buAutoNum type="arabicPeriod"/>
            </a:pPr>
            <a:r>
              <a:rPr lang="en-US" dirty="0" smtClean="0"/>
              <a:t>Hydrogen sulfide is regulated by OSHA and has a permissible exposure limit of 20 parts per million (ppm) ceiling concentration and a peak exposure limit of 50 (ppm) for no more than 10 minutes if no other measurable exposure occurs. Inhalation of concentrations of 500-1000 (ppm) will cause rapid unconsciousness and death through respiratory paralysis and asphyxiation.</a:t>
            </a:r>
          </a:p>
          <a:p>
            <a:pPr marL="228600" indent="-228600">
              <a:buFont typeface="+mj-lt"/>
              <a:buAutoNum type="arabicPeriod"/>
            </a:pPr>
            <a:r>
              <a:rPr lang="en-US" dirty="0" smtClean="0"/>
              <a:t>Photo:  </a:t>
            </a:r>
            <a:r>
              <a:rPr lang="en-US" dirty="0" err="1" smtClean="0"/>
              <a:t>wikimedia</a:t>
            </a:r>
            <a:r>
              <a:rPr lang="en-US" dirty="0" smtClean="0"/>
              <a:t> commons</a:t>
            </a: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699741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There is a false sense of security about being able to smell hydrogen</a:t>
            </a:r>
            <a:r>
              <a:rPr lang="en-US" baseline="0" dirty="0" smtClean="0"/>
              <a:t> sulfide.  There is also a false sense of security that a person is “okay” after exposure when the full effects may not be seen for 72 hours and can lead to death.</a:t>
            </a:r>
          </a:p>
          <a:p>
            <a:pPr marL="228600" indent="-228600">
              <a:buFont typeface="+mj-lt"/>
              <a:buAutoNum type="arabicPeriod"/>
            </a:pPr>
            <a:r>
              <a:rPr lang="en-US" baseline="0" dirty="0" smtClean="0"/>
              <a:t>Anyone exposed should seek medical treatment.</a:t>
            </a:r>
          </a:p>
          <a:p>
            <a:pPr marL="228600" indent="-228600">
              <a:buFont typeface="+mj-lt"/>
              <a:buAutoNum type="arabicPeriod"/>
            </a:pPr>
            <a:r>
              <a:rPr lang="en-US" baseline="0" dirty="0" smtClean="0"/>
              <a:t>Because of the deadening of the sense of smell and the delay in symptom appearance, workers should be extremely careful in areas with known or potential H2S. </a:t>
            </a:r>
            <a:endParaRPr lang="en-US" dirty="0" smtClean="0"/>
          </a:p>
          <a:p>
            <a:pPr marL="228600" indent="-228600">
              <a:buFont typeface="+mj-lt"/>
              <a:buAutoNum type="arabicPeriod"/>
            </a:pPr>
            <a:r>
              <a:rPr lang="en-US" dirty="0" smtClean="0"/>
              <a:t>Hydrogen sulfide has a strong odor of rotten eggs at low concentrations and a sweetish odor at higher locations. Odor should not be used as a warning of exposure since at concentrations of (20-30 parts per million) hydrogen sulfide may deaden the sense of smell by paralyzing the respiratory center of the brain and olfactory </a:t>
            </a:r>
            <a:r>
              <a:rPr lang="en-US" dirty="0" err="1" smtClean="0"/>
              <a:t>nerve.However</a:t>
            </a:r>
            <a:r>
              <a:rPr lang="en-US" dirty="0" smtClean="0"/>
              <a:t>, although its strong odor is readily identified, olfactory fatigue occurs at high concentrations and at continuous low concentrations. For this reason, odor is not a reliable indicator of hydrogen sulfide's presence and may not provide adequate warning of hazardous concentrations. Hydrogen sulfide is slightly heavier than air and may accumulate in enclosed, poorly ventilated, and low-lying areas.</a:t>
            </a:r>
          </a:p>
          <a:p>
            <a:pPr marL="228600" indent="-228600">
              <a:buFont typeface="+mj-lt"/>
              <a:buAutoNum type="arabicPeriod"/>
            </a:pPr>
            <a:r>
              <a:rPr lang="en-US" dirty="0" smtClean="0"/>
              <a:t>Sources/Uses - Hydrogen sulfide is produced naturally by decaying organic matter and is released from sewage sludge, liquid manure, sulfur hot springs, and natural gas. It is a by-product of many industrial processes including petroleum refining, tanning, mining, wood- pulp processing, rayon manufacturing, sugar-beet processing, and hot-asphalt paving. Hydrogen sulfide is used to produce elemental sulfur, sulfuric acid, and heavy water for nuclear reactors.</a:t>
            </a:r>
          </a:p>
          <a:p>
            <a:pPr marL="228600" indent="-228600">
              <a:buFont typeface="+mj-lt"/>
              <a:buAutoNum type="arabicPeriod"/>
            </a:pPr>
            <a:r>
              <a:rPr lang="en-US" dirty="0" smtClean="0"/>
              <a:t>Hydrogen sulfide is regulated by OSHA and has a permissible exposure limit of 20 parts per million (ppm) ceiling concentration and a peak exposure limit of 50 (ppm) for no more than 10 minutes if no other measurable exposure occurs. Inhalation of concentrations of 500-1000 (ppm) will cause rapid unconsciousness and death through respiratory paralysis and asphyxiation.</a:t>
            </a: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69974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267200" cy="3200400"/>
          </a:xfrm>
        </p:spPr>
      </p:sp>
      <p:sp>
        <p:nvSpPr>
          <p:cNvPr id="3" name="Notes Placeholder 2"/>
          <p:cNvSpPr>
            <a:spLocks noGrp="1"/>
          </p:cNvSpPr>
          <p:nvPr>
            <p:ph type="body" idx="1"/>
          </p:nvPr>
        </p:nvSpPr>
        <p:spPr>
          <a:xfrm>
            <a:off x="0" y="3429000"/>
            <a:ext cx="6858000" cy="5105400"/>
          </a:xfrm>
        </p:spPr>
        <p:txBody>
          <a:bodyPr/>
          <a:lstStyle/>
          <a:p>
            <a:pPr marL="228600" indent="-228600">
              <a:buFont typeface="+mj-lt"/>
              <a:buAutoNum type="arabicPeriod"/>
            </a:pPr>
            <a:r>
              <a:rPr lang="en-US" b="1" baseline="0" dirty="0" smtClean="0"/>
              <a:t>Carbon Dioxide – CO2</a:t>
            </a:r>
            <a:r>
              <a:rPr lang="en-US" b="1" dirty="0" smtClean="0"/>
              <a:t> is a colorless odorless</a:t>
            </a:r>
            <a:r>
              <a:rPr lang="en-US" b="1" baseline="0" dirty="0" smtClean="0"/>
              <a:t> gas. Does</a:t>
            </a:r>
            <a:r>
              <a:rPr lang="en-US" b="1" dirty="0" smtClean="0"/>
              <a:t> not burn &amp; is not combustible</a:t>
            </a:r>
            <a:r>
              <a:rPr lang="en-US" b="1" baseline="0" dirty="0" smtClean="0"/>
              <a:t>. </a:t>
            </a:r>
            <a:r>
              <a:rPr lang="en-US" b="1" dirty="0" smtClean="0"/>
              <a:t>CO2 </a:t>
            </a:r>
            <a:r>
              <a:rPr lang="en-US" b="1" dirty="0"/>
              <a:t>displaces oxygen.  The PEL is low. OSHA sets the Permissible Exposure Limit at 5,000 parts per million in an 8 hour work day as well as the short term exposure limits (STEL</a:t>
            </a:r>
            <a:r>
              <a:rPr lang="en-US" b="1" dirty="0" smtClean="0"/>
              <a:t>).  </a:t>
            </a:r>
            <a:r>
              <a:rPr lang="en-US" b="1" dirty="0"/>
              <a:t>At 7-10% unconsciousness can occur quickly. </a:t>
            </a:r>
            <a:r>
              <a:rPr lang="en-US" b="1" dirty="0" smtClean="0"/>
              <a:t>CO2 </a:t>
            </a:r>
            <a:r>
              <a:rPr lang="en-US" b="1" dirty="0"/>
              <a:t>levels should always be checked independent of oxygen levels</a:t>
            </a:r>
            <a:r>
              <a:rPr lang="en-US" dirty="0"/>
              <a:t>.</a:t>
            </a:r>
          </a:p>
          <a:p>
            <a:pPr marL="228600" indent="-228600">
              <a:buFont typeface="+mj-lt"/>
              <a:buAutoNum type="arabicPeriod"/>
            </a:pPr>
            <a:r>
              <a:rPr lang="en-US" baseline="0" dirty="0" smtClean="0"/>
              <a:t>COMPRESSED GAS. </a:t>
            </a:r>
            <a:r>
              <a:rPr lang="en-US" dirty="0"/>
              <a:t>Often used in fire </a:t>
            </a:r>
            <a:r>
              <a:rPr lang="en-US" dirty="0" err="1" smtClean="0"/>
              <a:t>extinquishers</a:t>
            </a:r>
            <a:r>
              <a:rPr lang="en-US" dirty="0" smtClean="0"/>
              <a:t>. Contains </a:t>
            </a:r>
            <a:r>
              <a:rPr lang="en-US" baseline="0" dirty="0" smtClean="0"/>
              <a:t>refrigerated gas. May explode if heated. CONFINED SPACE HAZARD. ASPHYXIANT. High concentrations can displace oxygen in air and cause suffocation. May cause </a:t>
            </a:r>
            <a:r>
              <a:rPr lang="en-US" baseline="0" dirty="0" err="1" smtClean="0"/>
              <a:t>frostbite.Gas</a:t>
            </a:r>
            <a:r>
              <a:rPr lang="en-US" baseline="0" dirty="0" smtClean="0"/>
              <a:t> may accumulate in hazardous amounts in low-lying areas especially inside confined spaces, resulting in a health hazard. Closed containers may rupture violently when heated releasing contents. In a fire, hazardous toxins CO &amp; CO2 may be generated.</a:t>
            </a:r>
          </a:p>
          <a:p>
            <a:pPr marL="228600" indent="-228600">
              <a:buFont typeface="+mj-lt"/>
              <a:buAutoNum type="arabicPeriod"/>
            </a:pPr>
            <a:r>
              <a:rPr lang="en-US" baseline="0" dirty="0" smtClean="0"/>
              <a:t>Carbon dioxide is a common byproduct of most living organisms.  Every time we breath, we produce and release CO2 into the air. CO2 is the waste product from the food we burn as energy. </a:t>
            </a:r>
            <a:r>
              <a:rPr lang="en-US" dirty="0" smtClean="0"/>
              <a:t>We have @</a:t>
            </a:r>
            <a:r>
              <a:rPr lang="en-US" baseline="0" dirty="0" smtClean="0"/>
              <a:t> 3.8% concentration of CO2 in each exhaled breath. </a:t>
            </a:r>
          </a:p>
          <a:p>
            <a:pPr marL="228600" indent="-228600">
              <a:buFont typeface="+mj-lt"/>
              <a:buAutoNum type="arabicPeriod"/>
            </a:pPr>
            <a:r>
              <a:rPr lang="en-US" baseline="0" dirty="0" smtClean="0"/>
              <a:t>Carbon dioxide is primarily a byproduct of bacterial decomposition.  When grain decomposes or ferments it produces CO2. </a:t>
            </a:r>
          </a:p>
          <a:p>
            <a:pPr lvl="1" indent="-228600">
              <a:buFont typeface="+mj-lt"/>
              <a:buAutoNum type="alphaLcPeriod"/>
            </a:pPr>
            <a:r>
              <a:rPr lang="en-US" baseline="0" dirty="0" smtClean="0"/>
              <a:t>Employees working in grain elevators and silos, where stored grain produces 37% CO2 during oxidation of carbohydrates, are at risk for high levels of CO2 exposure (Nelson 2000; NIOSH 1976).</a:t>
            </a:r>
          </a:p>
          <a:p>
            <a:pPr lvl="1" indent="-228600">
              <a:buFont typeface="+mj-lt"/>
              <a:buAutoNum type="alphaLcPeriod"/>
            </a:pPr>
            <a:r>
              <a:rPr lang="en-US" baseline="0" dirty="0" smtClean="0"/>
              <a:t>As with people, "aerobic" or oxygen-using bacteria produce CO2 as a primary metabolic byproduct. In many confined spaces, there is a direct relationship between low concentrations of oxygen &amp; elevated concentrations of CO2. </a:t>
            </a:r>
          </a:p>
          <a:p>
            <a:pPr marL="228600" lvl="0" indent="-228600">
              <a:buFont typeface="+mj-lt"/>
              <a:buAutoNum type="arabicPeriod"/>
            </a:pPr>
            <a:r>
              <a:rPr lang="en-US" b="1" baseline="0" dirty="0" smtClean="0"/>
              <a:t>Never use an oxygen sensor as a method of measuring CO2</a:t>
            </a:r>
            <a:r>
              <a:rPr lang="en-US" baseline="0" dirty="0" smtClean="0"/>
              <a:t>, instead, always use a dedicated sensor for the measurement of carbon dioxide. As air is primarily nitrogen with 20.9% oxygen, the quantity of CO2 required to displace the oxygen to a low alarm level of 19.5% O2 is approximately 70,000ppm CO2. You will be over exposed to CO2 long before the oxygen sensor reaches its alarm point</a:t>
            </a:r>
            <a:r>
              <a:rPr lang="en-US" sz="1000" baseline="0" dirty="0" smtClean="0"/>
              <a:t>. </a:t>
            </a:r>
            <a:r>
              <a:rPr lang="en-US" sz="1000" baseline="0" dirty="0" smtClean="0">
                <a:hlinkClick r:id="rId3"/>
              </a:rPr>
              <a:t>http://www.cacgas.com.au/blog/bid/383463/Carbon-Dioxide-CO2-A-Greater-Hazard-Than-Often-Considered</a:t>
            </a:r>
            <a:r>
              <a:rPr lang="en-US" sz="1000" baseline="0" dirty="0" smtClean="0"/>
              <a:t> </a:t>
            </a:r>
          </a:p>
          <a:p>
            <a:pPr marL="228600" lvl="0" indent="-228600">
              <a:buFont typeface="+mj-lt"/>
              <a:buAutoNum type="arabicPeriod"/>
            </a:pPr>
            <a:r>
              <a:rPr lang="en-US" dirty="0" smtClean="0"/>
              <a:t>Carbon dioxide is produced during the decay process of organic materials and the fermentation of sugars in bread, beer and winemaking. It is produced by combustion of wood, carbohydrates &amp; fossil fuels such as coal, peat, petroleum &amp; natural gas.</a:t>
            </a:r>
          </a:p>
          <a:p>
            <a:pPr marL="228600" lvl="0" indent="-228600">
              <a:buFont typeface="+mj-lt"/>
              <a:buAutoNum type="arabicPeriod"/>
            </a:pPr>
            <a:r>
              <a:rPr lang="en-US" dirty="0" smtClean="0"/>
              <a:t>It is one of the most commonly used compressed gases for pneumatic (pressurized gas) systems in portable pressure tools. Carbon dioxide is also used as an atmosphere for welding, although in the welding arc, it reacts to oxidize most metals. It is a versatile industrial material, used, for example, as an inert gas in welding and fire extinguishers, as a pressurizing gas in air guns and oil recovery, as a chemical feedstock and in liquid form as a solvent in decaffeination of coffee and supercritical drying. The frozen solid form of CO2, known as "dry ice" is used as a refrigerant and as an abrasive in dry-ice blasting. </a:t>
            </a:r>
          </a:p>
          <a:p>
            <a:pPr marL="228600" lvl="0" indent="-228600">
              <a:buFont typeface="+mj-lt"/>
              <a:buAutoNum type="arabicPeriod"/>
            </a:pPr>
            <a:r>
              <a:rPr lang="en-US" dirty="0" smtClean="0"/>
              <a:t>Combustion</a:t>
            </a:r>
            <a:r>
              <a:rPr lang="en-US" dirty="0"/>
              <a:t>: The main human activity that emits CO2 is the combustion of fossil </a:t>
            </a:r>
            <a:r>
              <a:rPr lang="en-US" dirty="0" smtClean="0"/>
              <a:t>for </a:t>
            </a:r>
            <a:r>
              <a:rPr lang="en-US" dirty="0"/>
              <a:t>energy and </a:t>
            </a:r>
            <a:r>
              <a:rPr lang="en-US" dirty="0" smtClean="0"/>
              <a:t>transportation. Landfill</a:t>
            </a:r>
            <a:r>
              <a:rPr lang="en-US" dirty="0"/>
              <a:t>: Carbon Dioxide, along with Methane are the primary components in landfill and sewage treatment digester gas. Food Production: CO2 is used in a number of applications in food production. A typical process is to increase plant growth by elevating normal CO2 levels in </a:t>
            </a:r>
            <a:r>
              <a:rPr lang="en-US" dirty="0" err="1"/>
              <a:t>greenhousesVentilation</a:t>
            </a:r>
            <a:r>
              <a:rPr lang="en-US" dirty="0"/>
              <a:t>: There is some degree of risk in crowded badly ventilated places and an Oxygen deficient atmosphere could accompany this problem. </a:t>
            </a:r>
            <a:endParaRPr lang="en-US" dirty="0" smtClean="0"/>
          </a:p>
          <a:p>
            <a:pPr marL="228600" lvl="0" indent="-228600">
              <a:buFont typeface="+mj-lt"/>
              <a:buAutoNum type="arabicPeriod"/>
            </a:pPr>
            <a:r>
              <a:rPr lang="en-US" dirty="0"/>
              <a:t>Picture – CO2 molecule </a:t>
            </a:r>
            <a:r>
              <a:rPr lang="en-US" dirty="0" err="1"/>
              <a:t>wikimedia</a:t>
            </a:r>
            <a:endParaRPr lang="en-US" dirty="0"/>
          </a:p>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57</a:t>
            </a:fld>
            <a:endParaRPr lang="en-US">
              <a:solidFill>
                <a:prstClr val="black"/>
              </a:solidFill>
            </a:endParaRPr>
          </a:p>
        </p:txBody>
      </p:sp>
      <p:sp>
        <p:nvSpPr>
          <p:cNvPr id="7" name="Footer Placeholder 6"/>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170395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baseline="0" dirty="0" smtClean="0"/>
              <a:t>Carbon dioxide is primarily a byproduct of bacterial decomposition.  When grain decomposes or ferments it produces CO2. Therefore, employees working in grain elevators and silos, where stored grain produces 37% CO2 during oxidation of carbohydrates, are at risk for CO2 exposure (Nelson 2000; NIOSH 1976). As with people, "aerobic" or oxygen-using bacteria produce carbon dioxide as a primary metabolic byproduct. In many confined spaces, there is a direct relationship between low concentrations of oxygen and elevated concentrations of CO2. </a:t>
            </a:r>
          </a:p>
          <a:p>
            <a:pPr marL="228600" lvl="0" indent="-228600">
              <a:buFont typeface="+mj-lt"/>
              <a:buAutoNum type="arabicPeriod"/>
            </a:pPr>
            <a:r>
              <a:rPr lang="en-US" b="1" baseline="0" dirty="0" smtClean="0"/>
              <a:t>OSHA sets the Permissible Exposure Limit at 5,000 parts per million in an 8 hour work day as well as the short term exposure limits (STEL).</a:t>
            </a:r>
          </a:p>
          <a:p>
            <a:pPr marL="685800" lvl="1" indent="-228600">
              <a:buFont typeface="+mj-lt"/>
              <a:buAutoNum type="alphaLcPeriod"/>
            </a:pPr>
            <a:r>
              <a:rPr lang="en-US" baseline="0" dirty="0" smtClean="0"/>
              <a:t>In the case of a confined space where CO2 is generated as a byproduct of aerobic bacterial action, a concentration of 19.5 percent O2 (the hazardous condition threshold for oxygen deficiency in most jurisdictions) would be associated with an equivalent concentration of at least 1.4 percent ( = 14,000 ppm) CO2. This is substantially higher than the generally accepted workplace exposure limit for CO2 (5,000 ppm calculated as an 8-hour TWA). </a:t>
            </a:r>
          </a:p>
          <a:p>
            <a:pPr marL="685800" lvl="1" indent="-228600">
              <a:buFont typeface="+mj-lt"/>
              <a:buAutoNum type="alphaLcPeriod"/>
            </a:pPr>
            <a:r>
              <a:rPr lang="en-US" baseline="0" dirty="0" smtClean="0"/>
              <a:t>The true concentration of CO2 could be substantially higher if the oxygen deficiency is due to displacement rather than consumption of the oxygen in the confined space. Fresh air contains only 20.9 percent oxygen by volume. The balance consists mostly of nitrogen, with minor or trace concentrations of a wide variety of other gases, including argon, water vapor, and carbon dioxide. Because oxygen represents only about one-fifth of the total volume of fresh air, every 5 percent of a displacing gas that is introduced into a confined space reduces the oxygen concentration by only 1 percent. As an example, consider an oxygen deficiency due to the introduction of dry ice into an enclosed space. In this case, a reading of 19.5 percent O2 would not be indicative of 1.4 percent CO2, it would be indicative of 5 X 1.4 percent = 7.0 percent (= 70,000 ppm) CO2.</a:t>
            </a:r>
          </a:p>
          <a:p>
            <a:pPr marL="685800" lvl="1" indent="-228600">
              <a:buFont typeface="+mj-lt"/>
              <a:buAutoNum type="alphaLcPeriod"/>
            </a:pPr>
            <a:r>
              <a:rPr lang="en-US" baseline="0" dirty="0" smtClean="0"/>
              <a:t>The bottom line is that if you wait until the oxygen deficiency alarm is activated, and the deficiency is due to the presence of CO2, you will have substantially exceeded the toxic exposure limit long before leaving the affected area.</a:t>
            </a:r>
          </a:p>
          <a:p>
            <a:pPr marL="685800" lvl="1" indent="-228600">
              <a:buFont typeface="+mj-lt"/>
              <a:buAutoNum type="alphaLcPeriod"/>
            </a:pPr>
            <a:r>
              <a:rPr lang="en-US" baseline="0" dirty="0" smtClean="0"/>
              <a:t>Carbon dioxide is heavier than air, with a density of 1.5 times that of fresh air. When carbon dioxide is released into an enclosed or confined space, it tends to settle to the bottom of the space, reaching the highest concentration in the lowest parts of the space. Because of this tendency to settle, as CO2 is produced, it can reach higher and higher concentrations in localized regions of the space (such as the head space immediately above the liquid in fermentation vats).</a:t>
            </a:r>
          </a:p>
          <a:p>
            <a:pPr marL="685800" lvl="1" indent="-228600">
              <a:buFont typeface="+mj-lt"/>
              <a:buAutoNum type="alphaLcPeriod"/>
            </a:pPr>
            <a:r>
              <a:rPr lang="en-US" baseline="0" dirty="0" smtClean="0"/>
              <a:t>By Bob Henderson Jul 01, 2006  </a:t>
            </a:r>
            <a:r>
              <a:rPr lang="en-US" dirty="0" smtClean="0">
                <a:hlinkClick r:id="rId3"/>
              </a:rPr>
              <a:t>https://ohsonline.com/Articles/2006/07/Carbon-Dioxide-Measures-Up-as-a-Real-Hazard.aspx</a:t>
            </a:r>
            <a:r>
              <a:rPr lang="en-US" dirty="0" smtClean="0"/>
              <a:t> </a:t>
            </a:r>
          </a:p>
          <a:p>
            <a:pPr marL="685800" lvl="1" indent="-228600">
              <a:buFont typeface="+mj-lt"/>
              <a:buAutoNum type="alphaL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58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170395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This section will discuss the application of the Confined Space Standard OSHA 1910.146 in agricultural settings including grain elevators.</a:t>
            </a:r>
          </a:p>
          <a:p>
            <a:pPr marL="228600" indent="-228600">
              <a:buFont typeface="+mj-lt"/>
              <a:buAutoNum type="arabicPeriod"/>
            </a:pPr>
            <a:r>
              <a:rPr lang="en-US" dirty="0" smtClean="0"/>
              <a:t>There are several topics covered:</a:t>
            </a:r>
          </a:p>
          <a:p>
            <a:pPr marL="685800" lvl="1" indent="-228600">
              <a:buFont typeface="+mj-lt"/>
              <a:buAutoNum type="alphaLcPeriod"/>
            </a:pPr>
            <a:r>
              <a:rPr lang="en-US" dirty="0"/>
              <a:t>Extent of coverage</a:t>
            </a:r>
          </a:p>
          <a:p>
            <a:pPr marL="685800" lvl="1" indent="-228600">
              <a:buFont typeface="+mj-lt"/>
              <a:buAutoNum type="alphaLcPeriod"/>
            </a:pPr>
            <a:r>
              <a:rPr lang="en-US" dirty="0"/>
              <a:t>Employer responsibilities</a:t>
            </a:r>
          </a:p>
          <a:p>
            <a:pPr marL="685800" lvl="1" indent="-228600">
              <a:buFont typeface="+mj-lt"/>
              <a:buAutoNum type="alphaLcPeriod"/>
            </a:pPr>
            <a:r>
              <a:rPr lang="en-US" dirty="0"/>
              <a:t>Permit required confined space entry </a:t>
            </a:r>
            <a:r>
              <a:rPr lang="en-US" dirty="0" smtClean="0"/>
              <a:t>program including Program </a:t>
            </a:r>
            <a:r>
              <a:rPr lang="en-US" dirty="0"/>
              <a:t>&amp; personnel  requirements</a:t>
            </a:r>
          </a:p>
          <a:p>
            <a:pPr marL="685800" lvl="1" indent="-228600">
              <a:buFont typeface="+mj-lt"/>
              <a:buAutoNum type="alphaLcPeriod"/>
            </a:pPr>
            <a:r>
              <a:rPr lang="en-US" dirty="0"/>
              <a:t>Entry permit</a:t>
            </a:r>
          </a:p>
          <a:p>
            <a:pPr marL="685800" lvl="1" indent="-228600">
              <a:buFont typeface="+mj-lt"/>
              <a:buAutoNum type="alphaLcPeriod"/>
            </a:pPr>
            <a:r>
              <a:rPr lang="en-US" dirty="0"/>
              <a:t>Entry process</a:t>
            </a:r>
          </a:p>
          <a:p>
            <a:pPr marL="685800" lvl="1" indent="-228600">
              <a:buFont typeface="+mj-lt"/>
              <a:buAutoNum type="alphaLcPeriod"/>
            </a:pPr>
            <a:r>
              <a:rPr lang="en-US" dirty="0"/>
              <a:t>Reclassification</a:t>
            </a:r>
          </a:p>
          <a:p>
            <a:pPr marL="685800" lvl="1" indent="-228600">
              <a:buFont typeface="+mj-lt"/>
              <a:buAutoNum type="alphaLcPeriod"/>
            </a:pPr>
            <a:r>
              <a:rPr lang="en-US" dirty="0"/>
              <a:t>Alternate </a:t>
            </a:r>
            <a:r>
              <a:rPr lang="en-US" dirty="0" smtClean="0"/>
              <a:t>Procedures</a:t>
            </a:r>
          </a:p>
          <a:p>
            <a:pPr marL="228600" indent="-228600">
              <a:buFont typeface="+mj-lt"/>
              <a:buAutoNum type="arabicPeriod"/>
            </a:pPr>
            <a:r>
              <a:rPr lang="en-US" dirty="0" smtClean="0"/>
              <a:t>The section explains the general provisions needed to comply with the standard and the general requirements of a permit required confined space entry program. </a:t>
            </a:r>
          </a:p>
          <a:p>
            <a:pPr marL="228600" indent="-228600">
              <a:buFont typeface="+mj-lt"/>
              <a:buAutoNum type="arabicPeriod"/>
            </a:pPr>
            <a:r>
              <a:rPr lang="en-US" dirty="0" smtClean="0"/>
              <a:t>Employers needing assistance in setting up a confined space program should contact their OSHA consultation program.</a:t>
            </a:r>
            <a:endParaRPr lang="en-US" dirty="0"/>
          </a:p>
          <a:p>
            <a:pPr marL="685800" lvl="1" indent="-228600">
              <a:buFont typeface="+mj-lt"/>
              <a:buAutoNum type="alphaLcPeriod"/>
            </a:pP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smtClean="0">
                <a:solidFill>
                  <a:prstClr val="black"/>
                </a:solidFill>
              </a:rPr>
              <a:pPr/>
              <a:t>59</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02115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lvl="0" indent="-228570">
              <a:buFont typeface="+mj-lt"/>
              <a:buAutoNum type="arabicPeriod"/>
            </a:pPr>
            <a:r>
              <a:rPr lang="en-US" dirty="0">
                <a:solidFill>
                  <a:prstClr val="black"/>
                </a:solidFill>
              </a:rPr>
              <a:t>Explain employers have a legal responsibility to provide a safe workplace.  This means they must ensure the regulations which govern their business are instituted and followed. This applies to 1 employee or more. </a:t>
            </a:r>
          </a:p>
          <a:p>
            <a:pPr marL="228570" lvl="0" indent="-228570">
              <a:buFont typeface="+mj-lt"/>
              <a:buAutoNum type="arabicPeriod"/>
            </a:pPr>
            <a:r>
              <a:rPr lang="en-US" dirty="0">
                <a:solidFill>
                  <a:prstClr val="black"/>
                </a:solidFill>
              </a:rPr>
              <a:t>Discuss - It is the employers’  responsibility to know the rules and laws  – federal and state.</a:t>
            </a:r>
          </a:p>
          <a:p>
            <a:pPr marL="228570" lvl="0" indent="-228570">
              <a:buFont typeface="+mj-lt"/>
              <a:buAutoNum type="arabicPeriod"/>
            </a:pPr>
            <a:r>
              <a:rPr lang="en-US" dirty="0">
                <a:solidFill>
                  <a:prstClr val="black"/>
                </a:solidFill>
              </a:rPr>
              <a:t>Emphasize – It is employers’ responsibility to ensure employees, know, understand and follow regulations and company policies.</a:t>
            </a:r>
          </a:p>
          <a:p>
            <a:pPr marL="228570" lvl="0" indent="-228570">
              <a:buFont typeface="+mj-lt"/>
              <a:buAutoNum type="arabicPeriod"/>
            </a:pPr>
            <a:r>
              <a:rPr lang="en-US" dirty="0">
                <a:solidFill>
                  <a:prstClr val="black"/>
                </a:solidFill>
              </a:rPr>
              <a:t>Stress - If employers  are unsure of the regulations they should consult with the appropriate agency.  Every state has an on-site consultation program jointly funded by OSHA and the state which provides assistance in learning and complying to the regulations. </a:t>
            </a:r>
          </a:p>
          <a:p>
            <a:pPr marL="228570" lvl="0" indent="-228570">
              <a:buFont typeface="+mj-lt"/>
              <a:buAutoNum type="arabicPeriod"/>
            </a:pPr>
            <a:r>
              <a:rPr lang="en-US" dirty="0">
                <a:solidFill>
                  <a:prstClr val="black"/>
                </a:solidFill>
              </a:rPr>
              <a:t>The OSHA website provides contact information for each state’s on-site consultation program.  </a:t>
            </a:r>
          </a:p>
          <a:p>
            <a:pPr marL="228570" lvl="0" indent="-228570">
              <a:buFont typeface="+mj-lt"/>
              <a:buAutoNum type="arabicPeriod"/>
            </a:pPr>
            <a:r>
              <a:rPr lang="en-US" dirty="0">
                <a:solidFill>
                  <a:prstClr val="black"/>
                </a:solidFill>
              </a:rPr>
              <a:t>Illinois Department of Labor has the on-site consultation program in Illinois. </a:t>
            </a:r>
          </a:p>
          <a:p>
            <a:pPr marL="228570" lvl="0" indent="-228570">
              <a:buFont typeface="+mj-lt"/>
              <a:buAutoNum type="arabicPeriod"/>
            </a:pPr>
            <a:r>
              <a:rPr lang="en-US" dirty="0">
                <a:solidFill>
                  <a:prstClr val="black"/>
                </a:solidFill>
              </a:rPr>
              <a:t>Employers should also know and understand the state’s laws as they may be more restrictive than OSHA.  Contact the state department of labor. </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2089528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section will explore briefly the topics listed and how they are part of compliance to  the provisions of the 1910.146 confined space standard.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735558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162798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1910.146 confined space standard applies to entry into permit required confined spaces.</a:t>
            </a:r>
          </a:p>
          <a:p>
            <a:pPr marL="228600" indent="-228600">
              <a:buFont typeface="+mj-lt"/>
              <a:buAutoNum type="arabicPeriod"/>
            </a:pPr>
            <a:r>
              <a:rPr lang="en-US" dirty="0" smtClean="0"/>
              <a:t>It states spaces must be evaluated to determine if they are permit required and is so, the provisions of the standard must be followed.</a:t>
            </a:r>
          </a:p>
          <a:p>
            <a:pPr marL="228600" indent="-228600">
              <a:buFont typeface="+mj-lt"/>
              <a:buAutoNum type="arabicPeriod"/>
            </a:pPr>
            <a:r>
              <a:rPr lang="en-US" dirty="0"/>
              <a:t>The purposed of the standard is to protect against the hazards of entry and to put requirements in place for practices and procedures. </a:t>
            </a:r>
          </a:p>
          <a:p>
            <a:pPr marL="228600" indent="-228600">
              <a:buFont typeface="+mj-lt"/>
              <a:buAutoNum type="arabicPeriod"/>
            </a:pPr>
            <a:r>
              <a:rPr lang="en-US" dirty="0" smtClean="0"/>
              <a:t>The standard applies to general industry &amp; contractors involved at the work site.  CONSTRUCTION industry has its own confined space standard.  If the contractor falls under the construction confined space standard, the contractor is responsible for ensuring the provisions of that standard are met.</a:t>
            </a:r>
          </a:p>
          <a:p>
            <a:pPr marL="0" indent="0">
              <a:buNone/>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2563444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Grain</a:t>
            </a:r>
            <a:r>
              <a:rPr lang="en-US" baseline="0" dirty="0" smtClean="0"/>
              <a:t> Handling Standard covers 1910.272(g) covers entry into bins, silos, tanks, and other grain structures.  1910.272(h) covers entry into flat storage structures. This standard applies to  grain elevators, feed mills, flour mills, rice mills, dust pelletizing plants, dry corn mills, soybean flaking operations, and the dry grinding operations of </a:t>
            </a:r>
            <a:r>
              <a:rPr lang="en-US" baseline="0" dirty="0" err="1" smtClean="0"/>
              <a:t>soycake</a:t>
            </a:r>
            <a:r>
              <a:rPr lang="en-US" baseline="0" dirty="0" smtClean="0"/>
              <a:t>.</a:t>
            </a:r>
          </a:p>
          <a:p>
            <a:pPr marL="228600" indent="-228600">
              <a:buFont typeface="+mj-lt"/>
              <a:buAutoNum type="arabicPeriod"/>
            </a:pPr>
            <a:r>
              <a:rPr lang="en-US" dirty="0" smtClean="0"/>
              <a:t>HOWEVER</a:t>
            </a:r>
            <a:r>
              <a:rPr lang="en-US" baseline="0" dirty="0" smtClean="0"/>
              <a:t> -</a:t>
            </a:r>
            <a:r>
              <a:rPr lang="en-US" dirty="0" smtClean="0"/>
              <a:t> Employers with spaces covered by a specific industry standard must still determine if they have spaces which would qualify as a permit space not covered by the industry specific standard. Therefore, all employers must do an initial evaluation under 1910.146(c)(1).</a:t>
            </a:r>
          </a:p>
          <a:p>
            <a:pPr marL="685800" lvl="1" indent="-228600">
              <a:buFont typeface="+mj-lt"/>
              <a:buAutoNum type="alphaLcPeriod"/>
            </a:pPr>
            <a:r>
              <a:rPr lang="en-US" dirty="0" smtClean="0"/>
              <a:t>Grain handling facilities are required to evaluate spaces  to determine if bodily entry is possible (entire body), If the space has limited or restricted means for entry or exit, and if the space is designed for continuous employee occupancy.  </a:t>
            </a:r>
          </a:p>
          <a:p>
            <a:pPr marL="685800" lvl="1" indent="-228600">
              <a:buFont typeface="+mj-lt"/>
              <a:buAutoNum type="alphaLcPeriod"/>
            </a:pPr>
            <a:r>
              <a:rPr lang="en-US" dirty="0" smtClean="0"/>
              <a:t>The facilities that are required to evaluate the spaces must identify the spaces through signage and/or training</a:t>
            </a:r>
          </a:p>
          <a:p>
            <a:pPr marL="228600" indent="-228600">
              <a:buFont typeface="+mj-lt"/>
              <a:buAutoNum type="arabicPeriod"/>
            </a:pPr>
            <a:r>
              <a:rPr lang="en-US" dirty="0" smtClean="0"/>
              <a:t>Agricultural Standard Industrial Classification codes (SIC) which fall under the scope exemption of the confined space standard</a:t>
            </a:r>
            <a:r>
              <a:rPr lang="en-US" baseline="0" dirty="0" smtClean="0"/>
              <a:t> include </a:t>
            </a:r>
            <a:r>
              <a:rPr lang="en-US" dirty="0" smtClean="0"/>
              <a:t>SIC Codes in Major Groups 01 and 02 which are </a:t>
            </a:r>
            <a:r>
              <a:rPr lang="en-US" b="1" u="sng" dirty="0" smtClean="0"/>
              <a:t>directly</a:t>
            </a:r>
            <a:r>
              <a:rPr lang="en-US" dirty="0" smtClean="0"/>
              <a:t> related to crop and livestock production are exempt. All other major groups within agriculture will have to be determined on a case-by-case basis.</a:t>
            </a:r>
          </a:p>
          <a:p>
            <a:pPr marL="0" indent="0">
              <a:buFont typeface="+mj-lt"/>
              <a:buNone/>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63</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552643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This section will discuss employer responsibilities for compliance to the confined space standard.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64</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204732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a:xfrm>
            <a:off x="228600" y="3886200"/>
            <a:ext cx="6400800" cy="4953000"/>
          </a:xfrm>
          <a:noFill/>
        </p:spPr>
        <p:txBody>
          <a:bodyPr/>
          <a:lstStyle/>
          <a:p>
            <a:pPr marL="228600" indent="-228600">
              <a:buFont typeface="+mj-lt"/>
              <a:buAutoNum type="arabicPeriod"/>
            </a:pPr>
            <a:r>
              <a:rPr lang="en-US" dirty="0" smtClean="0"/>
              <a:t>Employer’s must determine if a Permit Required Confined Space exists.</a:t>
            </a:r>
          </a:p>
          <a:p>
            <a:pPr marL="228600" indent="-228600">
              <a:buFont typeface="+mj-lt"/>
              <a:buAutoNum type="arabicPeriod"/>
            </a:pPr>
            <a:r>
              <a:rPr lang="en-US" dirty="0" smtClean="0"/>
              <a:t>They must inform employees – this can be done through signage as well as training employees to identify a PRCS and follow company policy.</a:t>
            </a:r>
          </a:p>
          <a:p>
            <a:pPr marL="228600" indent="-228600">
              <a:buFont typeface="+mj-lt"/>
              <a:buAutoNum type="arabicPeriod"/>
            </a:pPr>
            <a:r>
              <a:rPr lang="en-US" dirty="0" smtClean="0"/>
              <a:t>Company policy should include when entry is prohibited and a written permit entry program</a:t>
            </a:r>
            <a:r>
              <a:rPr lang="en-US" baseline="0" dirty="0" smtClean="0"/>
              <a:t> for PRCS and policies for non- PRCS.</a:t>
            </a:r>
          </a:p>
          <a:p>
            <a:pPr marL="228600" indent="-228600">
              <a:buFont typeface="+mj-lt"/>
              <a:buAutoNum type="arabicPeriod"/>
            </a:pPr>
            <a:r>
              <a:rPr lang="en-US" dirty="0" smtClean="0"/>
              <a:t>Employers are responsible for preventing non-authorized entry into confined spaces through policies, barricading, signage, etc. </a:t>
            </a:r>
          </a:p>
          <a:p>
            <a:pPr marL="228600" indent="-228600">
              <a:buFont typeface="+mj-lt"/>
              <a:buAutoNum type="arabicPeriod"/>
            </a:pPr>
            <a:r>
              <a:rPr lang="en-US" dirty="0" smtClean="0"/>
              <a:t>Employers must re-evaluate spaces as necessary to determine if they are permit or non-permit required.</a:t>
            </a:r>
          </a:p>
          <a:p>
            <a:pPr marL="0" indent="0">
              <a:buFont typeface="+mj-lt"/>
              <a:buNone/>
            </a:pPr>
            <a:endParaRPr lang="en-US" dirty="0" smtClean="0"/>
          </a:p>
        </p:txBody>
      </p:sp>
      <p:sp>
        <p:nvSpPr>
          <p:cNvPr id="128003" name="Rectangle 3"/>
          <p:cNvSpPr>
            <a:spLocks noGrp="1" noRot="1" noChangeAspect="1" noChangeArrowheads="1" noTextEdit="1"/>
          </p:cNvSpPr>
          <p:nvPr>
            <p:ph type="sldImg"/>
          </p:nvPr>
        </p:nvSpPr>
        <p:spPr>
          <a:xfrm>
            <a:off x="1143000" y="228600"/>
            <a:ext cx="4572000" cy="3429000"/>
          </a:xfrm>
          <a:ln cap="flat"/>
        </p:spPr>
      </p:sp>
      <p:sp>
        <p:nvSpPr>
          <p:cNvPr id="3" name="Footer Placeholder 2"/>
          <p:cNvSpPr>
            <a:spLocks noGrp="1"/>
          </p:cNvSpPr>
          <p:nvPr>
            <p:ph type="ftr" sz="quarter" idx="11"/>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Employers must evaluate spaces to determine if they meet the</a:t>
            </a:r>
            <a:r>
              <a:rPr lang="en-US" baseline="0" dirty="0" smtClean="0"/>
              <a:t> criteria to be a confined space: </a:t>
            </a:r>
            <a:r>
              <a:rPr lang="en-US" dirty="0" smtClean="0"/>
              <a:t>if bodily entry is possible (entire body), </a:t>
            </a:r>
            <a:r>
              <a:rPr lang="en-US" baseline="0" dirty="0" smtClean="0"/>
              <a:t> if</a:t>
            </a:r>
            <a:r>
              <a:rPr lang="en-US" dirty="0" smtClean="0"/>
              <a:t> the space has limited or restricted means for entry or exit, and if the space is designed for continuous employee occupancy.  </a:t>
            </a:r>
          </a:p>
          <a:p>
            <a:pPr marL="228600" indent="-228600">
              <a:buFont typeface="+mj-lt"/>
              <a:buAutoNum type="arabicPeriod"/>
            </a:pPr>
            <a:r>
              <a:rPr lang="en-US" dirty="0" smtClean="0"/>
              <a:t>Next the employer must determine if the confined space is a</a:t>
            </a:r>
            <a:r>
              <a:rPr lang="en-US" baseline="0" dirty="0" smtClean="0"/>
              <a:t> permit required confined space for entry.</a:t>
            </a:r>
          </a:p>
          <a:p>
            <a:pPr marL="685800" lvl="1" indent="-228600">
              <a:buFont typeface="+mj-lt"/>
              <a:buAutoNum type="alphaLcPeriod"/>
            </a:pPr>
            <a:r>
              <a:rPr lang="en-US" dirty="0" smtClean="0"/>
              <a:t>A</a:t>
            </a:r>
            <a:r>
              <a:rPr lang="en-US" baseline="0" dirty="0" smtClean="0"/>
              <a:t> non-permit required space meets the criteria for confined space but does not have potential hazards.</a:t>
            </a:r>
          </a:p>
          <a:p>
            <a:pPr marL="685800" lvl="1" indent="-228600">
              <a:buFont typeface="+mj-lt"/>
              <a:buAutoNum type="alphaLcPeriod"/>
            </a:pPr>
            <a:r>
              <a:rPr lang="en-US" baseline="0" dirty="0" smtClean="0"/>
              <a:t>A permit required confined space meets the 3 criteria for confined space PLUS has one or more potential hazardous conditions.</a:t>
            </a:r>
            <a:endParaRPr lang="en-US" dirty="0" smtClean="0"/>
          </a:p>
          <a:p>
            <a:pPr marL="228600" indent="-228600">
              <a:buFont typeface="+mj-lt"/>
              <a:buAutoNum type="arabicPeriod"/>
            </a:pPr>
            <a:r>
              <a:rPr lang="en-US" dirty="0" err="1" smtClean="0"/>
              <a:t>Facilitie</a:t>
            </a:r>
            <a:r>
              <a:rPr lang="en-US" dirty="0" smtClean="0"/>
              <a:t> </a:t>
            </a:r>
            <a:r>
              <a:rPr lang="en-US" dirty="0" err="1" smtClean="0"/>
              <a:t>srequired</a:t>
            </a:r>
            <a:r>
              <a:rPr lang="en-US" dirty="0" smtClean="0"/>
              <a:t> to evaluate  spaces must inform employees</a:t>
            </a:r>
            <a:r>
              <a:rPr lang="en-US" baseline="0" dirty="0" smtClean="0"/>
              <a:t> by identifying </a:t>
            </a:r>
            <a:r>
              <a:rPr lang="en-US" dirty="0" smtClean="0"/>
              <a:t>the spaces through signage and/or training</a:t>
            </a:r>
            <a:r>
              <a:rPr lang="en-US" baseline="0" dirty="0" smtClean="0"/>
              <a:t> to employees to be able to recognize a confined space. </a:t>
            </a:r>
            <a:r>
              <a:rPr lang="en-US" dirty="0" smtClean="0"/>
              <a:t>  </a:t>
            </a:r>
          </a:p>
          <a:p>
            <a:pPr marL="685800" lvl="1" indent="-228600">
              <a:buFont typeface="+mj-lt"/>
              <a:buAutoNum type="alphaLcPeriod"/>
            </a:pPr>
            <a:r>
              <a:rPr lang="en-US" dirty="0" smtClean="0"/>
              <a:t>1910.146(c)(2)  If the workplace contains permit spaces, the employer shall inform exposed employees, by posting danger signs or by any other equally effective means, of the existence and location of and the danger posed by the permit spaces. </a:t>
            </a:r>
          </a:p>
          <a:p>
            <a:pPr marL="228600" lvl="0" indent="-228600">
              <a:buFont typeface="+mj-lt"/>
              <a:buAutoNum type="arabicPeriod"/>
            </a:pPr>
            <a:r>
              <a:rPr lang="en-US" dirty="0" smtClean="0"/>
              <a:t>At farms, these spaces might not be identified through signage, but it is helpful if you are able to determine the classification of the spaces you work around and are able to determine what hazards may be present.</a:t>
            </a:r>
          </a:p>
          <a:p>
            <a:pPr marL="228600" lvl="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1906726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For non permit required confined spaces, employers should still develop policy and/or work guidelines.  For bin entry this is a bin entry program.</a:t>
            </a:r>
          </a:p>
          <a:p>
            <a:pPr marL="228600" indent="-228600">
              <a:buFont typeface="+mj-lt"/>
              <a:buAutoNum type="arabicPeriod"/>
            </a:pPr>
            <a:r>
              <a:rPr lang="en-US" dirty="0" smtClean="0"/>
              <a:t>If</a:t>
            </a:r>
            <a:r>
              <a:rPr lang="en-US" baseline="0" dirty="0" smtClean="0"/>
              <a:t> you have a PRCS, you have 3 options – enforce a no enter policy, develop a written entry program or document &amp; develop alternate entry procedures.</a:t>
            </a:r>
          </a:p>
          <a:p>
            <a:pPr marL="228600" indent="-228600">
              <a:buFont typeface="+mj-lt"/>
              <a:buAutoNum type="arabicPeriod"/>
            </a:pPr>
            <a:r>
              <a:rPr lang="en-US" baseline="0" dirty="0" smtClean="0"/>
              <a:t>Each must allow for employee training.</a:t>
            </a:r>
          </a:p>
          <a:p>
            <a:pPr marL="228600" indent="-228600">
              <a:buFont typeface="+mj-lt"/>
              <a:buAutoNum type="arabicPeriod"/>
            </a:pPr>
            <a:r>
              <a:rPr lang="en-US" dirty="0" smtClean="0"/>
              <a:t>It is the employers responsibility to develop, implement, and enforce the policies and procedures, and train employees on the policies and procedures they develop. </a:t>
            </a:r>
          </a:p>
          <a:p>
            <a:pPr marL="228600" indent="-228600">
              <a:buFont typeface="+mj-lt"/>
              <a:buAutoNum type="arabicPeriod"/>
            </a:pPr>
            <a:r>
              <a:rPr lang="en-US" dirty="0" smtClean="0"/>
              <a:t>All options require documentation.  Documentation is the employer’s responsibility. </a:t>
            </a:r>
          </a:p>
          <a:p>
            <a:pPr marL="228600" indent="-228600">
              <a:buFont typeface="+mj-lt"/>
              <a:buAutoNum type="arabicPeriod"/>
            </a:pPr>
            <a:r>
              <a:rPr lang="en-US" dirty="0" smtClean="0"/>
              <a:t>If an employer chooses to have a non-entry policy into permit required confined spaces, the employer MUST prevent employees from entering those spaces.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9611234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r>
              <a:rPr lang="en-US" dirty="0" smtClean="0"/>
              <a:t>Employers are responsible for providing appropriate training.  ALL employees who will work in a PRCS environment – as entrant, attendant, entry</a:t>
            </a:r>
            <a:r>
              <a:rPr lang="en-US" baseline="0" dirty="0" smtClean="0"/>
              <a:t> supervisor, rescuer, </a:t>
            </a:r>
            <a:r>
              <a:rPr lang="en-US" baseline="0" dirty="0" err="1" smtClean="0"/>
              <a:t>etc</a:t>
            </a:r>
            <a:r>
              <a:rPr lang="en-US" baseline="0" dirty="0" smtClean="0"/>
              <a:t> – MUST be trained prior to the start of their initial work assignment.  Annual training is recommended</a:t>
            </a:r>
            <a:r>
              <a:rPr lang="en-US" dirty="0"/>
              <a:t> to enforce the necessity to follow procedures and be vigilant about confined space hazards</a:t>
            </a:r>
            <a:endParaRPr lang="en-US" baseline="0" dirty="0" smtClean="0"/>
          </a:p>
          <a:p>
            <a:pPr marL="228600" indent="-228600">
              <a:buFont typeface="+mj-lt"/>
              <a:buAutoNum type="arabicPeriod"/>
            </a:pPr>
            <a:r>
              <a:rPr lang="en-US" baseline="0" dirty="0" smtClean="0"/>
              <a:t>The employer is responsible for ensuring the training provided the employees with the </a:t>
            </a:r>
            <a:r>
              <a:rPr lang="en-US" b="1" baseline="0" dirty="0" smtClean="0"/>
              <a:t>understanding, knowledge &amp; skills </a:t>
            </a:r>
            <a:r>
              <a:rPr lang="en-US" baseline="0" dirty="0" smtClean="0"/>
              <a:t>needed to perform their job duties safely. </a:t>
            </a:r>
          </a:p>
          <a:p>
            <a:pPr marL="228600" indent="-228600">
              <a:buFont typeface="+mj-lt"/>
              <a:buAutoNum type="arabicPeriod"/>
            </a:pPr>
            <a:r>
              <a:rPr lang="en-US" baseline="0" dirty="0" smtClean="0"/>
              <a:t>Employees are to receive the training for their designated role so they can perform the responsibilities of that role – such as the entrant role &amp; responsibilities, those of the attendant, entry supervisor, rescue personnel, etc.</a:t>
            </a:r>
          </a:p>
          <a:p>
            <a:pPr marL="228600" indent="-228600">
              <a:buFont typeface="+mj-lt"/>
              <a:buAutoNum type="arabicPeriod"/>
            </a:pPr>
            <a:r>
              <a:rPr lang="en-US" baseline="0" dirty="0" smtClean="0"/>
              <a:t>All training is to be certified</a:t>
            </a:r>
            <a:r>
              <a:rPr lang="en-US" dirty="0" smtClean="0"/>
              <a:t> &amp; training record kept on file.</a:t>
            </a:r>
            <a:r>
              <a:rPr lang="en-US" baseline="0" dirty="0" smtClean="0"/>
              <a:t> Although not required, it is a good idea to include a brief description of the course contents that correspond to certified training dates and also to have a record of employee attendance signed or initialed by the employee. (This can be an attendance roster for the training or individually on the certificate.  This allows the employee to verify he/she received training on the contents in the description. </a:t>
            </a:r>
            <a:r>
              <a:rPr lang="en-US" dirty="0" smtClean="0"/>
              <a:t>The</a:t>
            </a:r>
            <a:r>
              <a:rPr lang="en-US" baseline="0" dirty="0" smtClean="0"/>
              <a:t> certification of the training needs to be made available for inspection by the employees or an authorized representative of the employee.  </a:t>
            </a:r>
          </a:p>
          <a:p>
            <a:pPr marL="228600" indent="-228600">
              <a:buFont typeface="+mj-lt"/>
              <a:buAutoNum type="arabicPeriod"/>
            </a:pPr>
            <a:r>
              <a:rPr lang="en-US" b="1" baseline="0" dirty="0" smtClean="0"/>
              <a:t>MUST retrain when there are changes in job duties  BEFORE the change is effective</a:t>
            </a:r>
            <a:r>
              <a:rPr lang="en-US" baseline="0" dirty="0" smtClean="0"/>
              <a:t>. Space or work has a new hazard employee</a:t>
            </a:r>
            <a:r>
              <a:rPr lang="en-US" dirty="0" smtClean="0"/>
              <a:t> hasn’t been trained on. </a:t>
            </a:r>
            <a:r>
              <a:rPr lang="en-US" baseline="0" dirty="0" smtClean="0"/>
              <a:t>Changes in program, policy, procedures, work instructions, etc.</a:t>
            </a:r>
            <a:r>
              <a:rPr lang="en-US" dirty="0" smtClean="0"/>
              <a:t> </a:t>
            </a:r>
            <a:r>
              <a:rPr lang="en-US" baseline="0" dirty="0" smtClean="0"/>
              <a:t>Job performance shows deficiency – Must be competent and knowledgeable in duties and use of </a:t>
            </a:r>
            <a:r>
              <a:rPr lang="en-US" dirty="0"/>
              <a:t>procedures. Employer is responsible for being aware of the job performance of employees and noticing when an employee is showing deficiencies in their understanding, knowledge and skill needed to safely perform their assigned PRSC job duties.  </a:t>
            </a:r>
            <a:endParaRPr lang="en-US" dirty="0" smtClean="0"/>
          </a:p>
          <a:p>
            <a:pPr marL="0" indent="0">
              <a:buFont typeface="+mj-lt"/>
              <a:buNone/>
            </a:pPr>
            <a:r>
              <a:rPr lang="en-US" sz="1050" dirty="0" smtClean="0"/>
              <a:t>1910.146(g)(1) The employer shall provide training so that all employees whose work is regulated by this section acquire the understanding, knowledge, and skills necessary for the safe performance of the duties assigned under this section.</a:t>
            </a:r>
          </a:p>
          <a:p>
            <a:pPr marL="0" indent="0">
              <a:buFont typeface="+mj-lt"/>
              <a:buNone/>
            </a:pPr>
            <a:r>
              <a:rPr lang="en-US" sz="1050" dirty="0" smtClean="0"/>
              <a:t>1910.146(g)(2) Training shall be provided to each affected employee:</a:t>
            </a:r>
          </a:p>
          <a:p>
            <a:pPr marL="0" indent="0">
              <a:buFont typeface="+mj-lt"/>
              <a:buNone/>
            </a:pPr>
            <a:r>
              <a:rPr lang="en-US" sz="1050" dirty="0" smtClean="0"/>
              <a:t>1910.146(g)(2)(</a:t>
            </a:r>
            <a:r>
              <a:rPr lang="en-US" sz="1050" dirty="0" err="1" smtClean="0"/>
              <a:t>i</a:t>
            </a:r>
            <a:r>
              <a:rPr lang="en-US" sz="1050" dirty="0" smtClean="0"/>
              <a:t>) Before the employee is first assigned duties under this section;</a:t>
            </a:r>
          </a:p>
          <a:p>
            <a:pPr marL="0" indent="0">
              <a:buFont typeface="+mj-lt"/>
              <a:buNone/>
            </a:pPr>
            <a:r>
              <a:rPr lang="en-US" sz="1050" dirty="0" smtClean="0"/>
              <a:t>1910.146(g)(2)(ii) Before there is a change in assigned duties;</a:t>
            </a:r>
          </a:p>
          <a:p>
            <a:pPr marL="0" indent="0">
              <a:buFont typeface="+mj-lt"/>
              <a:buNone/>
            </a:pPr>
            <a:r>
              <a:rPr lang="en-US" sz="1050" dirty="0" smtClean="0"/>
              <a:t>1910.146(g)(2)(iii) Whenever there is a change in permit space operations that presents a hazard about which an employee has not previously been trained;</a:t>
            </a:r>
          </a:p>
          <a:p>
            <a:pPr marL="0" indent="0">
              <a:buFont typeface="+mj-lt"/>
              <a:buNone/>
            </a:pPr>
            <a:r>
              <a:rPr lang="en-US" sz="1050" dirty="0" smtClean="0"/>
              <a:t>1910.146(g)(2)(iv) Whenever the employer has reason to believe either that there are deviations from the permit space entry procedures required by paragraph (d)(3) of this section or that there are inadequacies in the employee's knowledge or use of these procedures.</a:t>
            </a:r>
          </a:p>
          <a:p>
            <a:pPr marL="0" indent="0">
              <a:buFont typeface="+mj-lt"/>
              <a:buNone/>
            </a:pPr>
            <a:r>
              <a:rPr lang="en-US" sz="1050" dirty="0" smtClean="0"/>
              <a:t>1910.146(g)(3) The training shall establish employee proficiency in the duties required by this section and shall introduce new or revised procedures, as necessary, for compliance with this section.</a:t>
            </a:r>
          </a:p>
          <a:p>
            <a:pPr marL="0" indent="0">
              <a:buFont typeface="+mj-lt"/>
              <a:buNone/>
            </a:pPr>
            <a:r>
              <a:rPr lang="en-US" sz="1050" dirty="0" smtClean="0"/>
              <a:t>1910.146(g)(4) The employer shall certify that the training required by paragraphs (g)(1) through (g)(3) of this section has been accomplished. The certification shall contain each employee's name, the signatures or initials of the trainers, and the dates of training. The certification shall be available for inspection by employees and their authorized representatives.</a:t>
            </a: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Employers are to provide additional training to any employee whose job duties require that knowledge. </a:t>
            </a:r>
          </a:p>
          <a:p>
            <a:pPr marL="228600" indent="-228600">
              <a:buFont typeface="+mj-lt"/>
              <a:buAutoNum type="arabicPeriod"/>
            </a:pPr>
            <a:r>
              <a:rPr lang="en-US" dirty="0" smtClean="0"/>
              <a:t>In addition to confined space training, other training topics should include hazard awareness and identification for agricultural work &amp; grain storage structures, LOTO, and machine guarding.  </a:t>
            </a:r>
          </a:p>
          <a:p>
            <a:pPr marL="228600" indent="-228600">
              <a:buFont typeface="+mj-lt"/>
              <a:buAutoNum type="arabicPeriod"/>
            </a:pPr>
            <a:r>
              <a:rPr lang="en-US" dirty="0" smtClean="0"/>
              <a:t>These additional topics are essential to understanding and complying with the confined space standard requirements. </a:t>
            </a:r>
          </a:p>
          <a:p>
            <a:pPr marL="228600" indent="-228600">
              <a:buFont typeface="+mj-lt"/>
              <a:buAutoNum type="arabicPeriod"/>
            </a:pPr>
            <a:r>
              <a:rPr lang="en-US" dirty="0" smtClean="0"/>
              <a:t>It is a good idea to have a LOTO policy &amp; procedures in place when implementing a confined space entry program. </a:t>
            </a:r>
          </a:p>
          <a:p>
            <a:pPr marL="228600" indent="-228600">
              <a:buFont typeface="+mj-lt"/>
              <a:buAutoNum type="arabicPeriod"/>
            </a:pPr>
            <a:r>
              <a:rPr lang="en-US" dirty="0" smtClean="0"/>
              <a:t>Awareness of and adherence to proper machine guarding should also be in place to have a more successful confined space program.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69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267200" cy="3200400"/>
          </a:xfrm>
        </p:spPr>
      </p:sp>
      <p:sp>
        <p:nvSpPr>
          <p:cNvPr id="4" name="Slide Number Placeholder 3"/>
          <p:cNvSpPr>
            <a:spLocks noGrp="1"/>
          </p:cNvSpPr>
          <p:nvPr>
            <p:ph type="sldNum" sz="quarter" idx="10"/>
          </p:nvPr>
        </p:nvSpPr>
        <p:spPr/>
        <p:txBody>
          <a:bodyPr/>
          <a:lstStyle/>
          <a:p>
            <a:fld id="{075B19DE-7F4D-4A85-B83D-81AA0E37E1D5}" type="slidenum">
              <a:rPr lang="en-US" smtClean="0">
                <a:solidFill>
                  <a:prstClr val="black"/>
                </a:solidFill>
              </a:rPr>
              <a:pPr/>
              <a:t>7</a:t>
            </a:fld>
            <a:endParaRPr lang="en-US">
              <a:solidFill>
                <a:prstClr val="black"/>
              </a:solidFill>
            </a:endParaRPr>
          </a:p>
        </p:txBody>
      </p:sp>
      <p:sp>
        <p:nvSpPr>
          <p:cNvPr id="5" name="Notes Placeholder 4"/>
          <p:cNvSpPr>
            <a:spLocks noGrp="1"/>
          </p:cNvSpPr>
          <p:nvPr>
            <p:ph type="body" sz="quarter" idx="11"/>
          </p:nvPr>
        </p:nvSpPr>
        <p:spPr>
          <a:xfrm>
            <a:off x="228600" y="3733800"/>
            <a:ext cx="6400800" cy="4953000"/>
          </a:xfrm>
        </p:spPr>
        <p:txBody>
          <a:bodyPr/>
          <a:lstStyle/>
          <a:p>
            <a:pPr marL="228570" lvl="0" indent="-228570">
              <a:buFont typeface="+mj-lt"/>
              <a:buAutoNum type="arabicPeriod"/>
            </a:pPr>
            <a:r>
              <a:rPr lang="en-US" b="1" dirty="0" smtClean="0">
                <a:solidFill>
                  <a:prstClr val="black"/>
                </a:solidFill>
                <a:latin typeface="Arial Narrow" pitchFamily="34" charset="0"/>
              </a:rPr>
              <a:t>Explain</a:t>
            </a:r>
            <a:r>
              <a:rPr lang="en-US" dirty="0" smtClean="0">
                <a:solidFill>
                  <a:prstClr val="black"/>
                </a:solidFill>
                <a:latin typeface="Arial Narrow" pitchFamily="34" charset="0"/>
              </a:rPr>
              <a:t> </a:t>
            </a:r>
            <a:r>
              <a:rPr lang="en-US" dirty="0">
                <a:solidFill>
                  <a:prstClr val="black"/>
                </a:solidFill>
                <a:latin typeface="Arial Narrow" pitchFamily="34" charset="0"/>
              </a:rPr>
              <a:t>- All DOL grants require that employees are informed of their rights.  In this instance we want to emphasize employees are entitled to a </a:t>
            </a:r>
            <a:r>
              <a:rPr lang="en-US" dirty="0" smtClean="0">
                <a:solidFill>
                  <a:prstClr val="black"/>
                </a:solidFill>
                <a:latin typeface="Arial Narrow" pitchFamily="34" charset="0"/>
              </a:rPr>
              <a:t>report unsafe </a:t>
            </a:r>
            <a:r>
              <a:rPr lang="en-US" dirty="0">
                <a:solidFill>
                  <a:prstClr val="black"/>
                </a:solidFill>
                <a:latin typeface="Arial Narrow" pitchFamily="34" charset="0"/>
              </a:rPr>
              <a:t>and </a:t>
            </a:r>
            <a:r>
              <a:rPr lang="en-US" dirty="0" smtClean="0">
                <a:solidFill>
                  <a:prstClr val="black"/>
                </a:solidFill>
                <a:latin typeface="Arial Narrow" pitchFamily="34" charset="0"/>
              </a:rPr>
              <a:t>unhealthy </a:t>
            </a:r>
            <a:r>
              <a:rPr lang="en-US" dirty="0">
                <a:solidFill>
                  <a:prstClr val="black"/>
                </a:solidFill>
                <a:latin typeface="Arial Narrow" pitchFamily="34" charset="0"/>
              </a:rPr>
              <a:t>working </a:t>
            </a:r>
            <a:r>
              <a:rPr lang="en-US" dirty="0" smtClean="0">
                <a:solidFill>
                  <a:prstClr val="black"/>
                </a:solidFill>
                <a:latin typeface="Arial Narrow" pitchFamily="34" charset="0"/>
              </a:rPr>
              <a:t>environments and not be retaliated against by their employer with personnel discipline actions, termination, etc..</a:t>
            </a:r>
            <a:endParaRPr lang="en-US" dirty="0">
              <a:solidFill>
                <a:prstClr val="black"/>
              </a:solidFill>
              <a:latin typeface="Arial Narrow" pitchFamily="34" charset="0"/>
            </a:endParaRPr>
          </a:p>
          <a:p>
            <a:pPr marL="228570" lvl="0" indent="-228570">
              <a:buFont typeface="+mj-lt"/>
              <a:buAutoNum type="arabicPeriod"/>
            </a:pPr>
            <a:r>
              <a:rPr lang="en-US" b="1" dirty="0">
                <a:solidFill>
                  <a:prstClr val="black"/>
                </a:solidFill>
                <a:latin typeface="Arial Narrow" pitchFamily="34" charset="0"/>
              </a:rPr>
              <a:t>Remind employees </a:t>
            </a:r>
            <a:r>
              <a:rPr lang="en-US" dirty="0">
                <a:solidFill>
                  <a:prstClr val="black"/>
                </a:solidFill>
                <a:latin typeface="Arial Narrow" pitchFamily="34" charset="0"/>
              </a:rPr>
              <a:t>– it is the employee’s responsibility to follow the safety practices, policies, and procedures of their employers.</a:t>
            </a:r>
          </a:p>
          <a:p>
            <a:pPr marL="228570" lvl="0" indent="-228570">
              <a:buFont typeface="+mj-lt"/>
              <a:buAutoNum type="arabicPeriod"/>
            </a:pPr>
            <a:r>
              <a:rPr lang="en-US" dirty="0">
                <a:solidFill>
                  <a:prstClr val="black"/>
                </a:solidFill>
                <a:latin typeface="Arial Narrow" pitchFamily="34" charset="0"/>
              </a:rPr>
              <a:t>Tell participants their rights </a:t>
            </a:r>
            <a:r>
              <a:rPr lang="en-US" b="1" dirty="0">
                <a:solidFill>
                  <a:prstClr val="black"/>
                </a:solidFill>
                <a:latin typeface="Arial Narrow" pitchFamily="34" charset="0"/>
              </a:rPr>
              <a:t>also include the right to report unsafe conditions to the OSHA hotline without retribution.</a:t>
            </a:r>
          </a:p>
          <a:p>
            <a:pPr marL="228570" lvl="0" indent="-228570">
              <a:buFont typeface="+mj-lt"/>
              <a:buAutoNum type="arabicPeriod"/>
            </a:pPr>
            <a:r>
              <a:rPr lang="en-US" dirty="0">
                <a:solidFill>
                  <a:prstClr val="black"/>
                </a:solidFill>
                <a:latin typeface="Arial Narrow" pitchFamily="34" charset="0"/>
              </a:rPr>
              <a:t>More information about employee rights can be found on the OSHA website:  </a:t>
            </a:r>
            <a:r>
              <a:rPr lang="en-US" dirty="0">
                <a:solidFill>
                  <a:prstClr val="black"/>
                </a:solidFill>
                <a:latin typeface="Arial Narrow" pitchFamily="34" charset="0"/>
                <a:hlinkClick r:id="rId3"/>
              </a:rPr>
              <a:t>www.osha.gov</a:t>
            </a:r>
            <a:r>
              <a:rPr lang="en-US" dirty="0">
                <a:solidFill>
                  <a:prstClr val="black"/>
                </a:solidFill>
                <a:latin typeface="Arial Narrow" pitchFamily="34" charset="0"/>
              </a:rPr>
              <a:t>  or the Department of Labor website </a:t>
            </a:r>
            <a:r>
              <a:rPr lang="en-US" dirty="0">
                <a:solidFill>
                  <a:prstClr val="black"/>
                </a:solidFill>
                <a:latin typeface="Arial Narrow" pitchFamily="34" charset="0"/>
                <a:hlinkClick r:id="rId4"/>
              </a:rPr>
              <a:t>www.dol.gov</a:t>
            </a:r>
            <a:r>
              <a:rPr lang="en-US" dirty="0">
                <a:solidFill>
                  <a:prstClr val="black"/>
                </a:solidFill>
                <a:latin typeface="Arial Narrow" pitchFamily="34" charset="0"/>
              </a:rPr>
              <a:t> </a:t>
            </a:r>
            <a:r>
              <a:rPr lang="en-US" dirty="0" smtClean="0">
                <a:solidFill>
                  <a:prstClr val="black"/>
                </a:solidFill>
                <a:latin typeface="Arial Narrow" pitchFamily="34" charset="0"/>
              </a:rPr>
              <a:t>.</a:t>
            </a:r>
          </a:p>
          <a:p>
            <a:pPr lvl="0"/>
            <a:r>
              <a:rPr lang="en-US" b="1" dirty="0" smtClean="0">
                <a:solidFill>
                  <a:prstClr val="black"/>
                </a:solidFill>
              </a:rPr>
              <a:t>It </a:t>
            </a:r>
            <a:r>
              <a:rPr lang="en-US" b="1" dirty="0">
                <a:solidFill>
                  <a:prstClr val="black"/>
                </a:solidFill>
              </a:rPr>
              <a:t>is ESPECIALLY imperative for youth/young workers to access information and know their rights, what to expect, and how to get help if needed.</a:t>
            </a:r>
            <a:endParaRPr lang="en-US" dirty="0">
              <a:solidFill>
                <a:prstClr val="black"/>
              </a:solidFill>
            </a:endParaRPr>
          </a:p>
          <a:p>
            <a:pPr marL="228570" lvl="0" indent="-228570">
              <a:buFont typeface="+mj-lt"/>
              <a:buAutoNum type="arabicPeriod"/>
            </a:pPr>
            <a:endParaRPr lang="en-US" dirty="0">
              <a:solidFill>
                <a:prstClr val="black"/>
              </a:solidFill>
              <a:latin typeface="Arial Narrow" pitchFamily="34" charset="0"/>
            </a:endParaRPr>
          </a:p>
          <a:p>
            <a:pPr lvl="0"/>
            <a:endParaRPr lang="en-US" dirty="0">
              <a:solidFill>
                <a:prstClr val="black"/>
              </a:solidFill>
              <a:latin typeface="Arial Narrow" pitchFamily="34" charset="0"/>
            </a:endParaRPr>
          </a:p>
          <a:p>
            <a:endParaRPr lang="en-US" dirty="0"/>
          </a:p>
        </p:txBody>
      </p:sp>
      <p:sp>
        <p:nvSpPr>
          <p:cNvPr id="7" name="Footer Placeholder 6"/>
          <p:cNvSpPr>
            <a:spLocks noGrp="1"/>
          </p:cNvSpPr>
          <p:nvPr>
            <p:ph type="ftr" sz="quarter" idx="13"/>
          </p:nvPr>
        </p:nvSpPr>
        <p:spPr>
          <a:xfrm>
            <a:off x="0" y="8838858"/>
            <a:ext cx="2743200" cy="303213"/>
          </a:xfrm>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264839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182880" lvl="0" indent="-182880">
              <a:buFont typeface="+mj-lt"/>
              <a:buAutoNum type="arabicPeriod"/>
            </a:pPr>
            <a:r>
              <a:rPr lang="en-US" dirty="0" smtClean="0"/>
              <a:t>Employers are responsible for ensuring a contractor follows a permit required confined space program. </a:t>
            </a:r>
          </a:p>
          <a:p>
            <a:pPr marL="182880" lvl="0" indent="-182880">
              <a:buFont typeface="+mj-lt"/>
              <a:buAutoNum type="arabicPeriod"/>
            </a:pPr>
            <a:r>
              <a:rPr lang="en-US" dirty="0"/>
              <a:t>A company using contractors must inform them of permit required confined spaces and the conditions in them. </a:t>
            </a:r>
          </a:p>
          <a:p>
            <a:pPr marL="182880" lvl="0" indent="-182880">
              <a:buFont typeface="+mj-lt"/>
              <a:buAutoNum type="arabicPeriod"/>
            </a:pPr>
            <a:r>
              <a:rPr lang="en-US" dirty="0" smtClean="0"/>
              <a:t>If the company</a:t>
            </a:r>
            <a:r>
              <a:rPr lang="en-US" baseline="0" dirty="0" smtClean="0"/>
              <a:t> has a no confined space entry policy for employees, they must inform the contractor of this.  This is to ensure the contractor does not expect an employee of the company to enter the confined space.</a:t>
            </a:r>
          </a:p>
          <a:p>
            <a:pPr marL="182880" lvl="0" indent="-182880">
              <a:buFont typeface="+mj-lt"/>
              <a:buAutoNum type="arabicPeriod"/>
            </a:pPr>
            <a:r>
              <a:rPr lang="en-US" dirty="0" smtClean="0"/>
              <a:t>The employer must</a:t>
            </a:r>
            <a:r>
              <a:rPr lang="en-US" baseline="0" dirty="0" smtClean="0"/>
              <a:t> ensure the contractor has an effective confined space entry program</a:t>
            </a:r>
            <a:r>
              <a:rPr lang="en-US" dirty="0" smtClean="0"/>
              <a:t> and uses it while on the site, if the employer does not have a confined space entry program.</a:t>
            </a:r>
          </a:p>
          <a:p>
            <a:pPr marL="182880" lvl="0" indent="-182880">
              <a:buFont typeface="+mj-lt"/>
              <a:buAutoNum type="arabicPeriod"/>
            </a:pPr>
            <a:r>
              <a:rPr lang="en-US" baseline="0" dirty="0" smtClean="0"/>
              <a:t>The</a:t>
            </a:r>
            <a:r>
              <a:rPr lang="en-US" dirty="0" smtClean="0"/>
              <a:t> employer is responsible for coordinating entry into the confined space between its employees and the contractor to ensure the safety of all. They must also meet with the contractor to discuss any problems which were encountered during the entry.</a:t>
            </a:r>
            <a:endParaRPr lang="en-US" baseline="0" dirty="0" smtClean="0"/>
          </a:p>
          <a:p>
            <a:pPr marL="0" lvl="0" indent="0">
              <a:buFont typeface="+mj-lt"/>
              <a:buNone/>
            </a:pPr>
            <a:endParaRPr lang="en-US" dirty="0" smtClean="0"/>
          </a:p>
          <a:p>
            <a:pPr marL="0" lvl="0" indent="0">
              <a:buFont typeface="+mj-lt"/>
              <a:buNone/>
            </a:pPr>
            <a:r>
              <a:rPr lang="en-US" dirty="0" smtClean="0"/>
              <a:t>1910.146(c)(8) When an employer (host employer) arranges to have employees of another employer (contractor) perform work that involves permit space entry, the host employer shall:</a:t>
            </a:r>
          </a:p>
          <a:p>
            <a:pPr marL="0" lvl="0" indent="0">
              <a:buFont typeface="+mj-lt"/>
              <a:buNone/>
            </a:pPr>
            <a:r>
              <a:rPr lang="en-US" dirty="0" smtClean="0"/>
              <a:t>1910.146(c)(8)(</a:t>
            </a:r>
            <a:r>
              <a:rPr lang="en-US" dirty="0" err="1" smtClean="0"/>
              <a:t>i</a:t>
            </a:r>
            <a:r>
              <a:rPr lang="en-US" dirty="0" smtClean="0"/>
              <a:t>) Inform the contractor that the workplace contains permit spaces and that permit space entry is allowed only through compliance with a permit space program meeting the requirements of this section;</a:t>
            </a:r>
          </a:p>
          <a:p>
            <a:pPr marL="0" lvl="0" indent="0">
              <a:buFont typeface="+mj-lt"/>
              <a:buNone/>
            </a:pPr>
            <a:r>
              <a:rPr lang="en-US" dirty="0" smtClean="0"/>
              <a:t>1910.146(c)(8)(ii) Apprise the contractor of the elements, including the hazards identified and the host employer's experience with the space, that make the space in question a permit space;</a:t>
            </a:r>
          </a:p>
          <a:p>
            <a:pPr marL="0" lvl="0" indent="0">
              <a:buFont typeface="+mj-lt"/>
              <a:buNone/>
            </a:pPr>
            <a:r>
              <a:rPr lang="en-US" dirty="0" smtClean="0"/>
              <a:t>1910.146(c)(8)(iii) Apprise the contractor of any precautions or procedures that the host employer has implemented for the protection of employees in or near permit spaces where contractor personnel will be working;</a:t>
            </a:r>
          </a:p>
          <a:p>
            <a:pPr marL="0" lvl="0" indent="0">
              <a:buFont typeface="+mj-lt"/>
              <a:buNone/>
            </a:pPr>
            <a:r>
              <a:rPr lang="en-US" dirty="0" smtClean="0"/>
              <a:t>1910.146(c)(8)(iv) Coordinate entry operations with the contractor, when both host employer personnel and contractor personnel will be working in or near permit spaces, as required by paragraph (d)(11) of this section; and</a:t>
            </a:r>
          </a:p>
          <a:p>
            <a:pPr marL="0" lvl="0" indent="0">
              <a:buFont typeface="+mj-lt"/>
              <a:buNone/>
            </a:pPr>
            <a:r>
              <a:rPr lang="en-US" dirty="0" smtClean="0"/>
              <a:t>1910.146(c)(8)(v) Debrief the contractor at the conclusion of the entry operations regarding the permit space program followed and regarding any hazards confronted or created in permit spaces during entry operations.</a:t>
            </a:r>
          </a:p>
          <a:p>
            <a:pPr marL="0" lvl="0" indent="0">
              <a:buFont typeface="+mj-lt"/>
              <a:buNone/>
            </a:pPr>
            <a:r>
              <a:rPr lang="en-US" dirty="0" smtClean="0"/>
              <a:t>1910.146(c)(9) In addition to complying with the permit space requirements that apply to all employers, each contractor who is retained to perform permit space entry operations shall:</a:t>
            </a:r>
          </a:p>
          <a:p>
            <a:pPr marL="0" lvl="0" indent="0">
              <a:buFont typeface="+mj-lt"/>
              <a:buNone/>
            </a:pPr>
            <a:r>
              <a:rPr lang="en-US" dirty="0" smtClean="0"/>
              <a:t>1910.146(c)(9)(</a:t>
            </a:r>
            <a:r>
              <a:rPr lang="en-US" dirty="0" err="1" smtClean="0"/>
              <a:t>i</a:t>
            </a:r>
            <a:r>
              <a:rPr lang="en-US" dirty="0" smtClean="0"/>
              <a:t>) Obtain any available information regarding permit space hazards and entry operations from the host employer;</a:t>
            </a:r>
          </a:p>
          <a:p>
            <a:pPr marL="0" lvl="0" indent="0">
              <a:buFont typeface="+mj-lt"/>
              <a:buNone/>
            </a:pPr>
            <a:r>
              <a:rPr lang="en-US" dirty="0" smtClean="0"/>
              <a:t> 1910.146(c)(9)(ii)</a:t>
            </a:r>
          </a:p>
          <a:p>
            <a:pPr marL="0" lvl="0" indent="0">
              <a:buFont typeface="+mj-lt"/>
              <a:buNone/>
            </a:pPr>
            <a:r>
              <a:rPr lang="en-US" dirty="0" smtClean="0"/>
              <a:t>Coordinate entry operations with the host employer, when both host employer personnel and contractor personnel will be working in or near permit spaces, as required by paragraph (d)(11) of this section; and</a:t>
            </a:r>
          </a:p>
          <a:p>
            <a:pPr marL="0" lvl="0" indent="0">
              <a:buFont typeface="+mj-lt"/>
              <a:buNone/>
            </a:pPr>
            <a:r>
              <a:rPr lang="en-US" dirty="0" smtClean="0"/>
              <a:t> 1910.146(c)(9)(iii)</a:t>
            </a:r>
          </a:p>
          <a:p>
            <a:pPr marL="0" lvl="0" indent="0">
              <a:buFont typeface="+mj-lt"/>
              <a:buNone/>
            </a:pPr>
            <a:r>
              <a:rPr lang="en-US" dirty="0" smtClean="0"/>
              <a:t>Inform the host employer of the permit space program that the contractor will follow and of any hazards confronted or created in permit spaces, either through a debriefing or during the entry operation.</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70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1906726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10000"/>
            <a:ext cx="6400800" cy="5410200"/>
          </a:xfrm>
        </p:spPr>
        <p:txBody>
          <a:bodyPr/>
          <a:lstStyle/>
          <a:p>
            <a:pPr marL="228600" indent="-228600">
              <a:buFont typeface="+mj-lt"/>
              <a:buAutoNum type="arabicPeriod"/>
            </a:pPr>
            <a:r>
              <a:rPr lang="en-US" dirty="0" smtClean="0"/>
              <a:t>Employers must ensure there is an appropriate rescue/emergency service provider for PRCS entries. </a:t>
            </a:r>
            <a:r>
              <a:rPr lang="en-US" baseline="0" dirty="0" smtClean="0"/>
              <a:t>  </a:t>
            </a:r>
          </a:p>
          <a:p>
            <a:pPr marL="228600" indent="-228600">
              <a:buFont typeface="+mj-lt"/>
              <a:buAutoNum type="arabicPeriod"/>
            </a:pPr>
            <a:r>
              <a:rPr lang="en-US" baseline="0" dirty="0" smtClean="0"/>
              <a:t>Employers must evaluate the ability of </a:t>
            </a:r>
            <a:r>
              <a:rPr lang="en-US" dirty="0" smtClean="0"/>
              <a:t>an </a:t>
            </a:r>
            <a:r>
              <a:rPr lang="en-US" baseline="0" dirty="0" smtClean="0"/>
              <a:t>outside provider to respond timely &amp; effectively to a PRSC emergency. They must inform the outside provider of all the hazards which are contained or potential hazards in the different confined spaces &amp; allow access to those spaces so the provider can develop appropriate procedures if called to respond to an </a:t>
            </a:r>
            <a:r>
              <a:rPr lang="en-US" dirty="0"/>
              <a:t>emergency. Appendix F of 1910.146 provides information on how to evaluate a rescue </a:t>
            </a:r>
            <a:r>
              <a:rPr lang="en-US" dirty="0" smtClean="0"/>
              <a:t>provider.</a:t>
            </a:r>
            <a:endParaRPr lang="en-US" baseline="0" dirty="0" smtClean="0"/>
          </a:p>
          <a:p>
            <a:pPr marL="228600" indent="-228600">
              <a:buFont typeface="+mj-lt"/>
              <a:buAutoNum type="arabicPeriod"/>
            </a:pPr>
            <a:r>
              <a:rPr lang="en-US" b="1" baseline="0" dirty="0" smtClean="0"/>
              <a:t>Simply relying on calling 911 does NOT comply with the requirements of this standard as the nearest rescue service may not have the equipment and/or training necessary to respond to a confined space emergency.</a:t>
            </a:r>
          </a:p>
          <a:p>
            <a:pPr marL="228600" indent="-228600">
              <a:buFont typeface="+mj-lt"/>
              <a:buAutoNum type="arabicPeriod"/>
            </a:pPr>
            <a:r>
              <a:rPr lang="en-US" b="0" baseline="0" dirty="0" smtClean="0"/>
              <a:t>The employer may choose to have an internal rescue team with</a:t>
            </a:r>
            <a:r>
              <a:rPr lang="en-US" b="0" dirty="0" smtClean="0"/>
              <a:t> </a:t>
            </a:r>
            <a:r>
              <a:rPr lang="en-US" b="0" baseline="0" dirty="0" smtClean="0"/>
              <a:t>company employees. This is more likely to happen in rural areas and/or other areas served by volunteer rescue squads who may not have the training, equipment or other resources necessary for a safe confined space rescue. </a:t>
            </a:r>
          </a:p>
          <a:p>
            <a:r>
              <a:rPr lang="en-US" dirty="0"/>
              <a:t>Some employers elect to have PRCS emergency &amp; rescue service provided by on-site employees. The company must provide the PPE &amp; equipment. The employees MUST be trained on: Proper use of PPE &amp; rescue equipment; Authorized entrant duties; Rescue duties; CPR and first </a:t>
            </a:r>
            <a:r>
              <a:rPr lang="en-US" dirty="0" smtClean="0"/>
              <a:t>aid</a:t>
            </a:r>
            <a:r>
              <a:rPr lang="en-US" dirty="0"/>
              <a:t> </a:t>
            </a:r>
            <a:r>
              <a:rPr lang="en-US" dirty="0" smtClean="0"/>
              <a:t>at NO COST to employee. At </a:t>
            </a:r>
            <a:r>
              <a:rPr lang="en-US" dirty="0"/>
              <a:t>least 1 member of any rescue team must have current certifications in CPR &amp; and first aid.  OSHA does not define certification.  It is up to the employer to ensure and/or document certification</a:t>
            </a:r>
            <a:r>
              <a:rPr lang="en-US" dirty="0" smtClean="0"/>
              <a:t>. There </a:t>
            </a:r>
            <a:r>
              <a:rPr lang="en-US" dirty="0"/>
              <a:t>must be at least one annual practice.  It is to be conducted in an actual PRCS or a representative space and simulated with mannequins or </a:t>
            </a:r>
            <a:r>
              <a:rPr lang="en-US" dirty="0" smtClean="0"/>
              <a:t>people</a:t>
            </a:r>
            <a:r>
              <a:rPr lang="en-US" dirty="0"/>
              <a:t>. 1910.146(k)(2) </a:t>
            </a:r>
            <a:r>
              <a:rPr lang="en-US" dirty="0" smtClean="0"/>
              <a:t>– (4)</a:t>
            </a:r>
            <a:endParaRPr lang="en-US" dirty="0"/>
          </a:p>
          <a:p>
            <a:pPr marL="228600" indent="-228600">
              <a:buFont typeface="+mj-lt"/>
              <a:buAutoNum type="arabicPeriod"/>
            </a:pPr>
            <a:r>
              <a:rPr lang="en-US" b="1" baseline="0" dirty="0" smtClean="0"/>
              <a:t>NOTE:  </a:t>
            </a:r>
            <a:r>
              <a:rPr lang="en-US" b="0" baseline="0" dirty="0" smtClean="0"/>
              <a:t>What is considered a timely response will vary depending on the specific hazards in the space and/or the confined space itself.  Some identified hazards may have other standards to also consider.  </a:t>
            </a:r>
            <a:r>
              <a:rPr lang="en-US" b="1" i="1" baseline="0" dirty="0" smtClean="0"/>
              <a:t>Timeliness is the ability to reach the victim within a time frame dictated by hazardous conditions.</a:t>
            </a:r>
            <a:r>
              <a:rPr lang="en-US" b="0" baseline="0" dirty="0" smtClean="0"/>
              <a:t> </a:t>
            </a:r>
          </a:p>
          <a:p>
            <a:pPr marL="0" indent="0">
              <a:buNone/>
            </a:pPr>
            <a:r>
              <a:rPr lang="en-US" sz="1000" dirty="0" smtClean="0"/>
              <a:t>1910.146(k</a:t>
            </a:r>
            <a:r>
              <a:rPr lang="en-US" sz="1000" dirty="0"/>
              <a:t>)(1</a:t>
            </a:r>
            <a:r>
              <a:rPr lang="en-US" sz="1000" dirty="0" smtClean="0"/>
              <a:t>) An </a:t>
            </a:r>
            <a:r>
              <a:rPr lang="en-US" sz="1000" dirty="0"/>
              <a:t>employer who designates rescue and emergency services, pursuant to paragraph (d)(9) of this section, shall:</a:t>
            </a:r>
          </a:p>
          <a:p>
            <a:pPr marL="0" indent="0">
              <a:buNone/>
            </a:pPr>
            <a:r>
              <a:rPr lang="en-US" sz="1000" dirty="0" smtClean="0"/>
              <a:t>1910.146(k</a:t>
            </a:r>
            <a:r>
              <a:rPr lang="en-US" sz="1000" dirty="0"/>
              <a:t>)(1)(</a:t>
            </a:r>
            <a:r>
              <a:rPr lang="en-US" sz="1000" dirty="0" err="1"/>
              <a:t>i</a:t>
            </a:r>
            <a:r>
              <a:rPr lang="en-US" sz="1000" dirty="0" smtClean="0"/>
              <a:t>) Evaluate </a:t>
            </a:r>
            <a:r>
              <a:rPr lang="en-US" sz="1000" dirty="0"/>
              <a:t>a prospective rescuer's ability to respond to a rescue summons in a timely manner, considering the hazard(s) identified; </a:t>
            </a:r>
            <a:r>
              <a:rPr lang="en-US" sz="1000" dirty="0" smtClean="0"/>
              <a:t> </a:t>
            </a:r>
            <a:r>
              <a:rPr lang="en-US" sz="1000" b="1" i="1" dirty="0"/>
              <a:t>Note to paragraph (k)(l)(</a:t>
            </a:r>
            <a:r>
              <a:rPr lang="en-US" sz="1000" b="1" i="1" dirty="0" err="1"/>
              <a:t>i</a:t>
            </a:r>
            <a:r>
              <a:rPr lang="en-US" sz="1000" b="1" i="1" dirty="0"/>
              <a:t>): What will be considered timely will vary according to the specific hazards involved in each entry. For example, §1910.134, Respiratory </a:t>
            </a:r>
            <a:r>
              <a:rPr lang="en-US" sz="1000" b="1" i="1" dirty="0" smtClean="0"/>
              <a:t>Protection, requires </a:t>
            </a:r>
            <a:r>
              <a:rPr lang="en-US" sz="1000" b="1" i="1" dirty="0"/>
              <a:t>that employers provide a standby person or persons capable of immediate action to rescue employee(s) wearing respiratory protection while in work areas defined as IDLH atmospheres</a:t>
            </a:r>
            <a:r>
              <a:rPr lang="en-US" sz="1000" b="1" i="1" dirty="0" smtClean="0"/>
              <a:t>. </a:t>
            </a:r>
            <a:r>
              <a:rPr lang="en-US" sz="1000" dirty="0" smtClean="0"/>
              <a:t>1910.146(k</a:t>
            </a:r>
            <a:r>
              <a:rPr lang="en-US" sz="1000" dirty="0"/>
              <a:t>)(1)(ii</a:t>
            </a:r>
            <a:r>
              <a:rPr lang="en-US" sz="1000" dirty="0" smtClean="0"/>
              <a:t>) Evaluate </a:t>
            </a:r>
            <a:r>
              <a:rPr lang="en-US" sz="1000" dirty="0"/>
              <a:t>a prospective rescue service's ability, in terms of proficiency with rescue-related tasks and equipment, to function appropriately while rescuing entrants from the particular permit space or types of permit spaces identified;</a:t>
            </a:r>
          </a:p>
          <a:p>
            <a:pPr marL="0" indent="0">
              <a:buNone/>
            </a:pPr>
            <a:r>
              <a:rPr lang="en-US" sz="1000" dirty="0" smtClean="0"/>
              <a:t>1910.146(k</a:t>
            </a:r>
            <a:r>
              <a:rPr lang="en-US" sz="1000" dirty="0"/>
              <a:t>)(1)(iii</a:t>
            </a:r>
            <a:r>
              <a:rPr lang="en-US" sz="1000" dirty="0" smtClean="0"/>
              <a:t>) Select </a:t>
            </a:r>
            <a:r>
              <a:rPr lang="en-US" sz="1000" dirty="0"/>
              <a:t>a rescue team or service from those evaluated that</a:t>
            </a:r>
            <a:r>
              <a:rPr lang="en-US" sz="1000" dirty="0" smtClean="0"/>
              <a:t>: 1910.146(k</a:t>
            </a:r>
            <a:r>
              <a:rPr lang="en-US" sz="1000" dirty="0"/>
              <a:t>)(1)(iii)(A</a:t>
            </a:r>
            <a:r>
              <a:rPr lang="en-US" sz="1000" dirty="0" smtClean="0"/>
              <a:t>) Has </a:t>
            </a:r>
            <a:r>
              <a:rPr lang="en-US" sz="1000" dirty="0"/>
              <a:t>the capability to reach the victim(s) within a time frame that is appropriate for the permit space hazard(s) </a:t>
            </a:r>
            <a:r>
              <a:rPr lang="en-US" sz="1000" dirty="0" smtClean="0"/>
              <a:t>identified; 1910.146(k</a:t>
            </a:r>
            <a:r>
              <a:rPr lang="en-US" sz="1000" dirty="0"/>
              <a:t>)(1)(iii)(</a:t>
            </a:r>
            <a:r>
              <a:rPr lang="en-US" sz="1000" dirty="0" smtClean="0"/>
              <a:t>B) Is </a:t>
            </a:r>
            <a:r>
              <a:rPr lang="en-US" sz="1000" dirty="0"/>
              <a:t>equipped for and proficient in performing the needed rescue services</a:t>
            </a:r>
            <a:r>
              <a:rPr lang="en-US" sz="1000" dirty="0" smtClean="0"/>
              <a:t>; 1910.146(k</a:t>
            </a:r>
            <a:r>
              <a:rPr lang="en-US" sz="1000" dirty="0"/>
              <a:t>)(1)(iv</a:t>
            </a:r>
            <a:r>
              <a:rPr lang="en-US" sz="1000" dirty="0" smtClean="0"/>
              <a:t>) Inform </a:t>
            </a:r>
            <a:r>
              <a:rPr lang="en-US" sz="1000" dirty="0"/>
              <a:t>each rescue team or service of the hazards they may confront when called on to perform rescue at the site; </a:t>
            </a:r>
            <a:r>
              <a:rPr lang="en-US" sz="1000" dirty="0" smtClean="0"/>
              <a:t>and 1910.146(k</a:t>
            </a:r>
            <a:r>
              <a:rPr lang="en-US" sz="1000" dirty="0"/>
              <a:t>)(1)(v</a:t>
            </a:r>
            <a:r>
              <a:rPr lang="en-US" sz="1000" dirty="0" smtClean="0"/>
              <a:t>) 1. Provide </a:t>
            </a:r>
            <a:r>
              <a:rPr lang="en-US" sz="1000" dirty="0"/>
              <a:t>the rescue team or service selected with access to all permit spaces from which rescue may be necessary so that the rescue service can develop appropriate rescue plans and practice rescue operations</a:t>
            </a:r>
            <a:r>
              <a:rPr lang="en-US" sz="1000" dirty="0" smtClean="0"/>
              <a:t>.</a:t>
            </a:r>
            <a:endParaRPr lang="en-US" sz="1000"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811751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228600" y="3886200"/>
            <a:ext cx="6400800" cy="4953000"/>
          </a:xfrm>
          <a:noFill/>
        </p:spPr>
        <p:txBody>
          <a:bodyPr/>
          <a:lstStyle/>
          <a:p>
            <a:pPr marL="228600" indent="-228600">
              <a:buFont typeface="+mj-lt"/>
              <a:buAutoNum type="arabicPeriod"/>
            </a:pPr>
            <a:r>
              <a:rPr kumimoji="1" lang="en-US" kern="1200" dirty="0" smtClean="0">
                <a:solidFill>
                  <a:schemeClr val="tx1"/>
                </a:solidFill>
                <a:effectLst/>
              </a:rPr>
              <a:t>This section discusses the general requirements needed before entering a permit required confined space</a:t>
            </a:r>
            <a:r>
              <a:rPr kumimoji="1" lang="en-US" dirty="0"/>
              <a:t> </a:t>
            </a:r>
            <a:r>
              <a:rPr kumimoji="1" lang="en-US" dirty="0" smtClean="0"/>
              <a:t>that should be included in a PRCS entry program.</a:t>
            </a:r>
          </a:p>
          <a:p>
            <a:endParaRPr lang="en-US" dirty="0">
              <a:effectLst/>
            </a:endParaRPr>
          </a:p>
        </p:txBody>
      </p:sp>
      <p:sp>
        <p:nvSpPr>
          <p:cNvPr id="137219" name="Rectangle 3"/>
          <p:cNvSpPr>
            <a:spLocks noGrp="1" noRot="1" noChangeAspect="1" noChangeArrowheads="1" noTextEdit="1"/>
          </p:cNvSpPr>
          <p:nvPr>
            <p:ph type="sldImg"/>
          </p:nvPr>
        </p:nvSpPr>
        <p:spPr>
          <a:xfrm>
            <a:off x="1143000" y="228600"/>
            <a:ext cx="4572000" cy="3429000"/>
          </a:xfrm>
          <a:ln cap="flat"/>
        </p:spPr>
      </p:sp>
      <p:sp>
        <p:nvSpPr>
          <p:cNvPr id="3" name="Footer Placeholder 2"/>
          <p:cNvSpPr>
            <a:spLocks noGrp="1"/>
          </p:cNvSpPr>
          <p:nvPr>
            <p:ph type="ftr" sz="quarter" idx="11"/>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228600" y="3886200"/>
            <a:ext cx="6400800" cy="4953000"/>
          </a:xfrm>
          <a:noFill/>
        </p:spPr>
        <p:txBody>
          <a:bodyPr/>
          <a:lstStyle/>
          <a:p>
            <a:pPr marL="228600" indent="-228600">
              <a:buFont typeface="+mj-lt"/>
              <a:buAutoNum type="arabicPeriod"/>
            </a:pPr>
            <a:r>
              <a:rPr kumimoji="1" lang="en-US" kern="1200" dirty="0" smtClean="0">
                <a:solidFill>
                  <a:schemeClr val="tx1"/>
                </a:solidFill>
                <a:effectLst/>
              </a:rPr>
              <a:t>This is a list of the general requirements before entering a permit required confined space. </a:t>
            </a:r>
          </a:p>
          <a:p>
            <a:pPr marL="228600" indent="-228600">
              <a:buFont typeface="+mj-lt"/>
              <a:buAutoNum type="arabicPeriod"/>
            </a:pPr>
            <a:r>
              <a:rPr kumimoji="1" lang="en-US" kern="1200" dirty="0" smtClean="0">
                <a:solidFill>
                  <a:schemeClr val="tx1"/>
                </a:solidFill>
                <a:effectLst/>
              </a:rPr>
              <a:t>The program verifies to anyone checking up on the facility that you at least have thought about the safety implications and have it down in writing. An review process at least annually is needed for compliance to 1910.146.</a:t>
            </a:r>
          </a:p>
          <a:p>
            <a:pPr marL="228600" indent="-228600">
              <a:buFont typeface="+mj-lt"/>
              <a:buAutoNum type="arabicPeriod"/>
            </a:pPr>
            <a:r>
              <a:rPr kumimoji="1" lang="en-US" kern="1200" dirty="0" smtClean="0">
                <a:solidFill>
                  <a:schemeClr val="tx1"/>
                </a:solidFill>
                <a:effectLst/>
              </a:rPr>
              <a:t>The authorized personnel verifies that people have been through a class explaining to them about the need for following safety precautions and how to identify confined space hazards.  For a company developing a program, only those employees designated as authorized are able to work in the different job assignments required by a PRCS program.</a:t>
            </a:r>
          </a:p>
          <a:p>
            <a:pPr marL="228600" indent="-228600">
              <a:buFont typeface="+mj-lt"/>
              <a:buAutoNum type="arabicPeriod"/>
            </a:pPr>
            <a:r>
              <a:rPr kumimoji="1" lang="en-US" kern="1200" dirty="0" smtClean="0">
                <a:solidFill>
                  <a:schemeClr val="tx1"/>
                </a:solidFill>
                <a:effectLst/>
              </a:rPr>
              <a:t>The evaluation procedures establishes a protocol for entering each different PRCS.</a:t>
            </a:r>
          </a:p>
          <a:p>
            <a:pPr marL="228600" indent="-228600">
              <a:buFont typeface="+mj-lt"/>
              <a:buAutoNum type="arabicPeriod"/>
            </a:pPr>
            <a:r>
              <a:rPr kumimoji="1" lang="en-US" kern="1200" dirty="0" smtClean="0">
                <a:solidFill>
                  <a:schemeClr val="tx1"/>
                </a:solidFill>
                <a:effectLst/>
              </a:rPr>
              <a:t>The acceptable conditions verifies that you have checked for hazards and taken the appropriate steps to reduce them to acceptable levels. </a:t>
            </a:r>
          </a:p>
          <a:p>
            <a:pPr marL="228600" indent="-228600">
              <a:buFont typeface="+mj-lt"/>
              <a:buAutoNum type="arabicPeriod"/>
            </a:pPr>
            <a:r>
              <a:rPr lang="en-US" dirty="0" smtClean="0">
                <a:effectLst/>
              </a:rPr>
              <a:t>Company policy should include when entry is prohibited and a written permit as well as the types of safe entry procedures to be followed and the equipment needed for safe entry.</a:t>
            </a:r>
          </a:p>
          <a:p>
            <a:pPr marL="228600" indent="-228600">
              <a:buFont typeface="+mj-lt"/>
              <a:buAutoNum type="arabicPeriod"/>
            </a:pPr>
            <a:r>
              <a:rPr lang="en-US" dirty="0" smtClean="0"/>
              <a:t>Finally, a written program address who will provide emergency services. </a:t>
            </a:r>
            <a:r>
              <a:rPr lang="en-US" dirty="0" smtClean="0">
                <a:effectLst/>
              </a:rPr>
              <a:t> </a:t>
            </a:r>
          </a:p>
          <a:p>
            <a:pPr marL="228600" indent="-228600">
              <a:buFont typeface="+mj-lt"/>
              <a:buAutoNum type="arabicPeriod"/>
            </a:pPr>
            <a:r>
              <a:rPr lang="en-US" dirty="0" smtClean="0"/>
              <a:t>1910.146(d) contains all the provisions needed in a permit required confined space program. </a:t>
            </a:r>
            <a:endParaRPr lang="en-US" dirty="0" smtClean="0">
              <a:effectLst/>
            </a:endParaRPr>
          </a:p>
          <a:p>
            <a:pPr marL="228600" indent="-228600">
              <a:buFont typeface="+mj-lt"/>
              <a:buAutoNum type="arabicPeriod"/>
            </a:pPr>
            <a:endParaRPr lang="en-US" dirty="0" smtClean="0">
              <a:effectLst/>
            </a:endParaRPr>
          </a:p>
          <a:p>
            <a:endParaRPr lang="en-US" dirty="0">
              <a:effectLst/>
            </a:endParaRPr>
          </a:p>
        </p:txBody>
      </p:sp>
      <p:sp>
        <p:nvSpPr>
          <p:cNvPr id="137219" name="Rectangle 3"/>
          <p:cNvSpPr>
            <a:spLocks noGrp="1" noRot="1" noChangeAspect="1" noChangeArrowheads="1" noTextEdit="1"/>
          </p:cNvSpPr>
          <p:nvPr>
            <p:ph type="sldImg"/>
          </p:nvPr>
        </p:nvSpPr>
        <p:spPr>
          <a:xfrm>
            <a:off x="1143000" y="228600"/>
            <a:ext cx="4572000" cy="3429000"/>
          </a:xfrm>
          <a:ln cap="flat"/>
        </p:spPr>
      </p:sp>
      <p:sp>
        <p:nvSpPr>
          <p:cNvPr id="3" name="Footer Placeholder 2"/>
          <p:cNvSpPr>
            <a:spLocks noGrp="1"/>
          </p:cNvSpPr>
          <p:nvPr>
            <p:ph type="ftr" sz="quarter" idx="11"/>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228600" y="3886200"/>
            <a:ext cx="6400800" cy="4953000"/>
          </a:xfrm>
          <a:noFill/>
        </p:spPr>
        <p:txBody>
          <a:bodyPr/>
          <a:lstStyle/>
          <a:p>
            <a:pPr marL="228600" indent="-228600">
              <a:buFont typeface="+mj-lt"/>
              <a:buAutoNum type="arabicPeriod"/>
            </a:pPr>
            <a:r>
              <a:rPr lang="en-US" dirty="0" smtClean="0">
                <a:effectLst/>
              </a:rPr>
              <a:t>Authorized</a:t>
            </a:r>
            <a:r>
              <a:rPr lang="en-US" baseline="0" dirty="0" smtClean="0">
                <a:effectLst/>
              </a:rPr>
              <a:t> personnel are the ones trained for the various duties under a PRCS entry.</a:t>
            </a:r>
          </a:p>
          <a:p>
            <a:pPr marL="228600" indent="-228600">
              <a:buFont typeface="+mj-lt"/>
              <a:buAutoNum type="arabicPeriod"/>
            </a:pPr>
            <a:r>
              <a:rPr lang="en-US" baseline="0" dirty="0" smtClean="0">
                <a:effectLst/>
              </a:rPr>
              <a:t>They are the ONLY ones who should serve in these capacities.</a:t>
            </a:r>
          </a:p>
          <a:p>
            <a:pPr marL="228600" indent="-228600">
              <a:buFont typeface="+mj-lt"/>
              <a:buAutoNum type="arabicPeriod"/>
            </a:pPr>
            <a:r>
              <a:rPr lang="en-US" dirty="0" smtClean="0"/>
              <a:t>There are 3 main employee duties – entry supervisor, entrant, and attendant.  Each one has specific obligations, duties, and training requirements. </a:t>
            </a:r>
            <a:endParaRPr lang="en-US" dirty="0">
              <a:effectLst/>
            </a:endParaRPr>
          </a:p>
        </p:txBody>
      </p:sp>
      <p:sp>
        <p:nvSpPr>
          <p:cNvPr id="137219" name="Rectangle 3"/>
          <p:cNvSpPr>
            <a:spLocks noGrp="1" noRot="1" noChangeAspect="1" noChangeArrowheads="1" noTextEdit="1"/>
          </p:cNvSpPr>
          <p:nvPr>
            <p:ph type="sldImg"/>
          </p:nvPr>
        </p:nvSpPr>
        <p:spPr>
          <a:xfrm>
            <a:off x="1143000" y="228600"/>
            <a:ext cx="4572000" cy="3429000"/>
          </a:xfrm>
          <a:ln cap="flat"/>
        </p:spPr>
      </p:sp>
      <p:sp>
        <p:nvSpPr>
          <p:cNvPr id="3" name="Footer Placeholder 2"/>
          <p:cNvSpPr>
            <a:spLocks noGrp="1"/>
          </p:cNvSpPr>
          <p:nvPr>
            <p:ph type="ftr" sz="quarter" idx="11"/>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An entry supervisor is usually a person in a leadership role,</a:t>
            </a:r>
            <a:r>
              <a:rPr lang="en-US" baseline="0" dirty="0" smtClean="0"/>
              <a:t> but does not have to be a manager or supervisor.</a:t>
            </a:r>
            <a:r>
              <a:rPr lang="en-US" dirty="0" smtClean="0"/>
              <a:t>  They have the knowledge through experience and/or education which helps them identify hazards and how to control them and knows how to safely perform the task.  </a:t>
            </a:r>
          </a:p>
          <a:p>
            <a:pPr marL="228600" indent="-228600">
              <a:buFont typeface="+mj-lt"/>
              <a:buAutoNum type="arabicPeriod"/>
            </a:pPr>
            <a:r>
              <a:rPr lang="en-US" dirty="0" smtClean="0"/>
              <a:t>Entry supervisors will know the signs and symptoms of exposure.  They will verify the necessary precautions are taken prior to and during entry and they will maintain consistency with entry procedures.  </a:t>
            </a:r>
          </a:p>
          <a:p>
            <a:pPr marL="228600" indent="-228600">
              <a:buFont typeface="+mj-lt"/>
              <a:buAutoNum type="arabicPeriod"/>
            </a:pPr>
            <a:r>
              <a:rPr lang="en-US" dirty="0" smtClean="0"/>
              <a:t>The entry supervisor is the only person who can give “permission” for entry and cancel or terminate the entry. This</a:t>
            </a:r>
            <a:r>
              <a:rPr lang="en-US" baseline="0" dirty="0" smtClean="0"/>
              <a:t> person can also be the entrant or attendant.</a:t>
            </a:r>
          </a:p>
          <a:p>
            <a:pPr marL="228600" indent="-228600">
              <a:buFont typeface="+mj-lt"/>
              <a:buAutoNum type="arabicPeriod"/>
            </a:pPr>
            <a:r>
              <a:rPr lang="en-US" dirty="0" smtClean="0"/>
              <a:t>Picture:  Confined space PPT - Grantee Name: Georgia Tech Applied Research Corporation  Grant Number: SH-16625-07 Grant Year: 2007</a:t>
            </a:r>
          </a:p>
          <a:p>
            <a:endParaRPr lang="en-US" sz="1000" dirty="0" smtClean="0"/>
          </a:p>
          <a:p>
            <a:pPr marL="0" indent="0">
              <a:buNone/>
            </a:pPr>
            <a:r>
              <a:rPr lang="en-US" sz="1000" dirty="0" smtClean="0"/>
              <a:t>1910.146(j) Duties </a:t>
            </a:r>
            <a:r>
              <a:rPr lang="en-US" sz="1000" dirty="0"/>
              <a:t>of entry supervisors. The employer shall ensure that each entry supervisor</a:t>
            </a:r>
            <a:r>
              <a:rPr lang="en-US" sz="1000" dirty="0" smtClean="0"/>
              <a:t>:</a:t>
            </a:r>
          </a:p>
          <a:p>
            <a:pPr marL="0" indent="0">
              <a:buNone/>
            </a:pPr>
            <a:endParaRPr lang="en-US" sz="1000" dirty="0"/>
          </a:p>
          <a:p>
            <a:pPr marL="0" indent="0">
              <a:buNone/>
            </a:pPr>
            <a:r>
              <a:rPr lang="en-US" sz="1000" dirty="0" smtClean="0"/>
              <a:t>1910.146(j</a:t>
            </a:r>
            <a:r>
              <a:rPr lang="en-US" sz="1000" dirty="0"/>
              <a:t>)(1</a:t>
            </a:r>
            <a:r>
              <a:rPr lang="en-US" sz="1000" dirty="0" smtClean="0"/>
              <a:t>) Knows </a:t>
            </a:r>
            <a:r>
              <a:rPr lang="en-US" sz="1000" dirty="0"/>
              <a:t>the hazards that may be faced during entry, including information on the mode, signs or symptoms, and consequences of the exposure</a:t>
            </a:r>
            <a:r>
              <a:rPr lang="en-US" sz="1000" dirty="0" smtClean="0"/>
              <a:t>;</a:t>
            </a:r>
          </a:p>
          <a:p>
            <a:pPr marL="0" indent="0">
              <a:buNone/>
            </a:pPr>
            <a:endParaRPr lang="en-US" sz="1000" dirty="0"/>
          </a:p>
          <a:p>
            <a:pPr marL="0" indent="0">
              <a:buNone/>
            </a:pPr>
            <a:r>
              <a:rPr lang="en-US" sz="1000" dirty="0" smtClean="0"/>
              <a:t>1910.146(j</a:t>
            </a:r>
            <a:r>
              <a:rPr lang="en-US" sz="1000" dirty="0"/>
              <a:t>)(2</a:t>
            </a:r>
            <a:r>
              <a:rPr lang="en-US" sz="1000" dirty="0" smtClean="0"/>
              <a:t>) Verifies</a:t>
            </a:r>
            <a:r>
              <a:rPr lang="en-US" sz="1000" dirty="0"/>
              <a:t>, by checking that the appropriate entries have been made on the permit, that all tests specified by the permit have been conducted and that all procedures and equipment specified by the permit are in place before endorsing the permit and allowing entry to begin</a:t>
            </a:r>
            <a:r>
              <a:rPr lang="en-US" sz="1000" dirty="0" smtClean="0"/>
              <a:t>;</a:t>
            </a:r>
          </a:p>
          <a:p>
            <a:pPr marL="0" indent="0">
              <a:buNone/>
            </a:pPr>
            <a:endParaRPr lang="en-US" sz="1000" dirty="0"/>
          </a:p>
          <a:p>
            <a:pPr marL="0" indent="0">
              <a:buNone/>
            </a:pPr>
            <a:r>
              <a:rPr lang="en-US" sz="1000" dirty="0" smtClean="0"/>
              <a:t>1910.146(j</a:t>
            </a:r>
            <a:r>
              <a:rPr lang="en-US" sz="1000" dirty="0"/>
              <a:t>)(3</a:t>
            </a:r>
            <a:r>
              <a:rPr lang="en-US" sz="1000" dirty="0" smtClean="0"/>
              <a:t>) Terminates </a:t>
            </a:r>
            <a:r>
              <a:rPr lang="en-US" sz="1000" dirty="0"/>
              <a:t>the entry and cancels the permit as required by paragraph (e)(5) of this section</a:t>
            </a:r>
            <a:r>
              <a:rPr lang="en-US" sz="1000" dirty="0" smtClean="0"/>
              <a:t>;</a:t>
            </a:r>
          </a:p>
          <a:p>
            <a:pPr marL="0" indent="0">
              <a:buNone/>
            </a:pPr>
            <a:endParaRPr lang="en-US" sz="1000" dirty="0"/>
          </a:p>
          <a:p>
            <a:pPr marL="0" indent="0">
              <a:buNone/>
            </a:pPr>
            <a:r>
              <a:rPr lang="en-US" sz="1000" dirty="0" smtClean="0"/>
              <a:t>1910.146(j</a:t>
            </a:r>
            <a:r>
              <a:rPr lang="en-US" sz="1000" dirty="0"/>
              <a:t>)(4</a:t>
            </a:r>
            <a:r>
              <a:rPr lang="en-US" sz="1000" dirty="0" smtClean="0"/>
              <a:t>) Verifies </a:t>
            </a:r>
            <a:r>
              <a:rPr lang="en-US" sz="1000" dirty="0"/>
              <a:t>that rescue services are available and that the means for summoning them are operable</a:t>
            </a:r>
            <a:r>
              <a:rPr lang="en-US" sz="1000" dirty="0" smtClean="0"/>
              <a:t>;</a:t>
            </a:r>
          </a:p>
          <a:p>
            <a:pPr marL="0" indent="0">
              <a:buNone/>
            </a:pPr>
            <a:endParaRPr lang="en-US" sz="1000" dirty="0"/>
          </a:p>
          <a:p>
            <a:pPr marL="0" indent="0">
              <a:buNone/>
            </a:pPr>
            <a:r>
              <a:rPr lang="en-US" sz="1000" dirty="0" smtClean="0"/>
              <a:t>1910.146(j</a:t>
            </a:r>
            <a:r>
              <a:rPr lang="en-US" sz="1000" dirty="0"/>
              <a:t>)(5</a:t>
            </a:r>
            <a:r>
              <a:rPr lang="en-US" sz="1000" dirty="0" smtClean="0"/>
              <a:t>) Removes </a:t>
            </a:r>
            <a:r>
              <a:rPr lang="en-US" sz="1000" dirty="0"/>
              <a:t>unauthorized individuals who enter or who attempt to enter the permit space during entry operations; </a:t>
            </a:r>
            <a:r>
              <a:rPr lang="en-US" sz="1000" dirty="0" smtClean="0"/>
              <a:t>and</a:t>
            </a:r>
          </a:p>
          <a:p>
            <a:pPr marL="0" indent="0">
              <a:buNone/>
            </a:pPr>
            <a:endParaRPr lang="en-US" sz="1000" dirty="0"/>
          </a:p>
          <a:p>
            <a:pPr marL="0" indent="0">
              <a:buNone/>
            </a:pPr>
            <a:r>
              <a:rPr lang="en-US" sz="1000" dirty="0" smtClean="0"/>
              <a:t>1910.146(j</a:t>
            </a:r>
            <a:r>
              <a:rPr lang="en-US" sz="1000" dirty="0"/>
              <a:t>)(6</a:t>
            </a:r>
            <a:r>
              <a:rPr lang="en-US" sz="1000" dirty="0" smtClean="0"/>
              <a:t>) Determines</a:t>
            </a:r>
            <a:r>
              <a:rPr lang="en-US" sz="1000" dirty="0"/>
              <a:t>, whenever responsibility for a permit space entry operation is transferred and at intervals dictated by the hazards and operations performed within the space, that entry operations remain consistent with terms of the entry permit and that acceptable entry conditions are maintained.</a:t>
            </a: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75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5944214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 entrant also must know through education and or experience the hazards they may encounter, signs or symptoms and consequences of exposure.  </a:t>
            </a:r>
          </a:p>
          <a:p>
            <a:pPr marL="228600" indent="-228600">
              <a:buFont typeface="+mj-lt"/>
              <a:buAutoNum type="arabicPeriod"/>
            </a:pPr>
            <a:r>
              <a:rPr lang="en-US" dirty="0" smtClean="0"/>
              <a:t>The entrant must know how to properly use the equipment. The entrant will communicate with the attendant throughout the entry. Both know the prohibited conditions and the entrant will evacuate upon command. </a:t>
            </a:r>
            <a:endParaRPr lang="en-US" dirty="0"/>
          </a:p>
          <a:p>
            <a:pPr marL="228600" indent="-228600">
              <a:buFont typeface="+mj-lt"/>
              <a:buAutoNum type="arabicPeriod"/>
            </a:pPr>
            <a:r>
              <a:rPr lang="en-US" dirty="0"/>
              <a:t>Picture:  Confined space PPT - Grantee Name: Georgia Tech Applied Research Corporation  Grant Number: SH-16625-07 Grant Year: </a:t>
            </a:r>
            <a:r>
              <a:rPr lang="en-US" dirty="0" smtClean="0"/>
              <a:t>2007 </a:t>
            </a:r>
          </a:p>
          <a:p>
            <a:pPr marL="228600" indent="-228600">
              <a:buFont typeface="+mj-lt"/>
              <a:buAutoNum type="arabicPeriod"/>
            </a:pPr>
            <a:endParaRPr lang="en-US" dirty="0"/>
          </a:p>
          <a:p>
            <a:pPr marL="182880" indent="-182880">
              <a:buNone/>
            </a:pPr>
            <a:r>
              <a:rPr lang="en-US" dirty="0" smtClean="0"/>
              <a:t>1910.146(h) Duties </a:t>
            </a:r>
            <a:r>
              <a:rPr lang="en-US" dirty="0"/>
              <a:t>of authorized entrants. The employer shall ensure that all authorized entrants:</a:t>
            </a:r>
          </a:p>
          <a:p>
            <a:pPr marL="182880" indent="-182880">
              <a:buNone/>
            </a:pPr>
            <a:r>
              <a:rPr lang="en-US" dirty="0"/>
              <a:t>  </a:t>
            </a:r>
            <a:r>
              <a:rPr lang="en-US" dirty="0" smtClean="0"/>
              <a:t>1910.146(h</a:t>
            </a:r>
            <a:r>
              <a:rPr lang="en-US" dirty="0"/>
              <a:t>)(1</a:t>
            </a:r>
            <a:r>
              <a:rPr lang="en-US" dirty="0" smtClean="0"/>
              <a:t>) Know </a:t>
            </a:r>
            <a:r>
              <a:rPr lang="en-US" dirty="0"/>
              <a:t>the hazards that may be faced during entry, including information on the mode, signs or symptoms, and consequences of the exposure;</a:t>
            </a:r>
          </a:p>
          <a:p>
            <a:pPr marL="182880" indent="-182880">
              <a:buNone/>
            </a:pPr>
            <a:r>
              <a:rPr lang="en-US" dirty="0"/>
              <a:t>  </a:t>
            </a:r>
            <a:r>
              <a:rPr lang="en-US" dirty="0" smtClean="0"/>
              <a:t>1910.146(h</a:t>
            </a:r>
            <a:r>
              <a:rPr lang="en-US" dirty="0"/>
              <a:t>)(2</a:t>
            </a:r>
            <a:r>
              <a:rPr lang="en-US" dirty="0" smtClean="0"/>
              <a:t>) Properly </a:t>
            </a:r>
            <a:r>
              <a:rPr lang="en-US" dirty="0"/>
              <a:t>use equipment as required by paragraph (d)(4) of this section;</a:t>
            </a:r>
          </a:p>
          <a:p>
            <a:pPr marL="182880" indent="-182880">
              <a:buNone/>
            </a:pPr>
            <a:r>
              <a:rPr lang="en-US" dirty="0"/>
              <a:t>  </a:t>
            </a:r>
            <a:r>
              <a:rPr lang="en-US" dirty="0" smtClean="0"/>
              <a:t>1910.146(h</a:t>
            </a:r>
            <a:r>
              <a:rPr lang="en-US" dirty="0"/>
              <a:t>)(3</a:t>
            </a:r>
            <a:r>
              <a:rPr lang="en-US" dirty="0" smtClean="0"/>
              <a:t>) Communicate </a:t>
            </a:r>
            <a:r>
              <a:rPr lang="en-US" dirty="0"/>
              <a:t>with the attendant as necessary to enable the attendant to monitor entrant status and to enable the attendant to alert entrants of the need to evacuate the space as required by paragraph (</a:t>
            </a:r>
            <a:r>
              <a:rPr lang="en-US" dirty="0" err="1"/>
              <a:t>i</a:t>
            </a:r>
            <a:r>
              <a:rPr lang="en-US" dirty="0"/>
              <a:t>)(6) of this section;</a:t>
            </a:r>
          </a:p>
          <a:p>
            <a:pPr marL="182880" indent="-182880">
              <a:buNone/>
            </a:pPr>
            <a:r>
              <a:rPr lang="en-US" dirty="0"/>
              <a:t>  </a:t>
            </a:r>
            <a:r>
              <a:rPr lang="en-US" dirty="0" smtClean="0"/>
              <a:t>1910.146(h</a:t>
            </a:r>
            <a:r>
              <a:rPr lang="en-US" dirty="0"/>
              <a:t>)(4</a:t>
            </a:r>
            <a:r>
              <a:rPr lang="en-US" dirty="0" smtClean="0"/>
              <a:t>) Alert </a:t>
            </a:r>
            <a:r>
              <a:rPr lang="en-US" dirty="0"/>
              <a:t>the attendant whenever:</a:t>
            </a:r>
          </a:p>
          <a:p>
            <a:pPr marL="182880" indent="-182880">
              <a:buNone/>
            </a:pPr>
            <a:r>
              <a:rPr lang="en-US" dirty="0"/>
              <a:t>  </a:t>
            </a:r>
            <a:r>
              <a:rPr lang="en-US" dirty="0" smtClean="0"/>
              <a:t>1910.146(h</a:t>
            </a:r>
            <a:r>
              <a:rPr lang="en-US" dirty="0"/>
              <a:t>)(4)(</a:t>
            </a:r>
            <a:r>
              <a:rPr lang="en-US" dirty="0" err="1"/>
              <a:t>i</a:t>
            </a:r>
            <a:r>
              <a:rPr lang="en-US" dirty="0" smtClean="0"/>
              <a:t>) The </a:t>
            </a:r>
            <a:r>
              <a:rPr lang="en-US" dirty="0"/>
              <a:t>entrant recognizes any warning sign or symptom of exposure to a dangerous situation, or</a:t>
            </a:r>
          </a:p>
          <a:p>
            <a:pPr marL="182880" indent="-182880">
              <a:buNone/>
            </a:pPr>
            <a:r>
              <a:rPr lang="en-US" dirty="0"/>
              <a:t>  </a:t>
            </a:r>
            <a:r>
              <a:rPr lang="en-US" dirty="0" smtClean="0"/>
              <a:t>1910.146(h</a:t>
            </a:r>
            <a:r>
              <a:rPr lang="en-US" dirty="0"/>
              <a:t>)(4)(ii</a:t>
            </a:r>
            <a:r>
              <a:rPr lang="en-US" dirty="0" smtClean="0"/>
              <a:t>) The </a:t>
            </a:r>
            <a:r>
              <a:rPr lang="en-US" dirty="0"/>
              <a:t>entrant detects a prohibited condition; and</a:t>
            </a:r>
          </a:p>
          <a:p>
            <a:pPr marL="182880" indent="-182880">
              <a:buNone/>
            </a:pPr>
            <a:r>
              <a:rPr lang="en-US" dirty="0" smtClean="0"/>
              <a:t>1910.146(h</a:t>
            </a:r>
            <a:r>
              <a:rPr lang="en-US" dirty="0"/>
              <a:t>)(5</a:t>
            </a:r>
            <a:r>
              <a:rPr lang="en-US" dirty="0" smtClean="0"/>
              <a:t>) Exit </a:t>
            </a:r>
            <a:r>
              <a:rPr lang="en-US" dirty="0"/>
              <a:t>from the permit space as quickly as possible whenever:</a:t>
            </a:r>
          </a:p>
          <a:p>
            <a:pPr marL="182880" indent="-182880">
              <a:buNone/>
            </a:pPr>
            <a:r>
              <a:rPr lang="en-US" dirty="0" smtClean="0"/>
              <a:t>1910.146(h</a:t>
            </a:r>
            <a:r>
              <a:rPr lang="en-US" dirty="0"/>
              <a:t>)(5)(</a:t>
            </a:r>
            <a:r>
              <a:rPr lang="en-US" dirty="0" err="1"/>
              <a:t>i</a:t>
            </a:r>
            <a:r>
              <a:rPr lang="en-US" dirty="0" smtClean="0"/>
              <a:t>) An </a:t>
            </a:r>
            <a:r>
              <a:rPr lang="en-US" dirty="0"/>
              <a:t>order to evacuate is given by the attendant or the entry supervisor,</a:t>
            </a:r>
          </a:p>
          <a:p>
            <a:pPr marL="182880" indent="-182880">
              <a:buNone/>
            </a:pPr>
            <a:r>
              <a:rPr lang="en-US" dirty="0"/>
              <a:t>  </a:t>
            </a:r>
            <a:r>
              <a:rPr lang="en-US" dirty="0" smtClean="0"/>
              <a:t>1910.146(h</a:t>
            </a:r>
            <a:r>
              <a:rPr lang="en-US" dirty="0"/>
              <a:t>)(5)(ii</a:t>
            </a:r>
            <a:r>
              <a:rPr lang="en-US" dirty="0" smtClean="0"/>
              <a:t>) The </a:t>
            </a:r>
            <a:r>
              <a:rPr lang="en-US" dirty="0"/>
              <a:t>entrant recognizes any warning sign or symptom of exposure to a dangerous situation,</a:t>
            </a:r>
          </a:p>
          <a:p>
            <a:pPr marL="182880" indent="-182880">
              <a:buNone/>
            </a:pPr>
            <a:r>
              <a:rPr lang="en-US" dirty="0"/>
              <a:t>  </a:t>
            </a:r>
            <a:r>
              <a:rPr lang="en-US" dirty="0" smtClean="0"/>
              <a:t>1910.146(h</a:t>
            </a:r>
            <a:r>
              <a:rPr lang="en-US" dirty="0"/>
              <a:t>)(5)(iii</a:t>
            </a:r>
            <a:r>
              <a:rPr lang="en-US" dirty="0" smtClean="0"/>
              <a:t>) The </a:t>
            </a:r>
            <a:r>
              <a:rPr lang="en-US" dirty="0"/>
              <a:t>entrant detects a prohibited condition, or</a:t>
            </a:r>
          </a:p>
          <a:p>
            <a:pPr marL="182880" indent="-182880">
              <a:buNone/>
            </a:pPr>
            <a:r>
              <a:rPr lang="en-US" dirty="0"/>
              <a:t> </a:t>
            </a:r>
            <a:r>
              <a:rPr lang="en-US" dirty="0" smtClean="0"/>
              <a:t>1910.146(h</a:t>
            </a:r>
            <a:r>
              <a:rPr lang="en-US" dirty="0"/>
              <a:t>)(5)(iv</a:t>
            </a:r>
            <a:r>
              <a:rPr lang="en-US" dirty="0" smtClean="0"/>
              <a:t>) An </a:t>
            </a:r>
            <a:r>
              <a:rPr lang="en-US" dirty="0"/>
              <a:t>evacuation alarm is activated.</a:t>
            </a: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76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5944214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5105400"/>
          </a:xfrm>
        </p:spPr>
        <p:txBody>
          <a:bodyPr/>
          <a:lstStyle/>
          <a:p>
            <a:pPr marL="228600" indent="-228600">
              <a:buFont typeface="+mj-lt"/>
              <a:buAutoNum type="arabicPeriod"/>
            </a:pPr>
            <a:r>
              <a:rPr lang="en-US" dirty="0" smtClean="0"/>
              <a:t>The attendant’s ONLY job duty is to ensure the safety of the confined space entry by remaining</a:t>
            </a:r>
            <a:r>
              <a:rPr lang="en-US" baseline="0" dirty="0" smtClean="0"/>
              <a:t> outside the PRCS and monitoring the entrant, the space and the surrounding area for signs of hazards</a:t>
            </a:r>
            <a:r>
              <a:rPr lang="en-US" dirty="0"/>
              <a:t>. The attendant will perform no other duties which may distract them from their primary duty as attendant</a:t>
            </a:r>
            <a:r>
              <a:rPr lang="en-US" dirty="0" smtClean="0"/>
              <a:t>.</a:t>
            </a:r>
          </a:p>
          <a:p>
            <a:pPr marL="228600" indent="-228600">
              <a:buFont typeface="+mj-lt"/>
              <a:buAutoNum type="arabicPeriod"/>
            </a:pPr>
            <a:r>
              <a:rPr lang="en-US" dirty="0" smtClean="0"/>
              <a:t>The attendant keeps an accurate count of entrants in the space and can identify them. </a:t>
            </a:r>
          </a:p>
          <a:p>
            <a:pPr marL="228600" indent="-228600">
              <a:buFont typeface="+mj-lt"/>
              <a:buAutoNum type="arabicPeriod"/>
            </a:pPr>
            <a:r>
              <a:rPr lang="en-US" dirty="0" smtClean="0"/>
              <a:t>The attendant knows through education and/or experience the hazards they may encounter</a:t>
            </a:r>
            <a:r>
              <a:rPr lang="en-US" dirty="0"/>
              <a:t>;</a:t>
            </a:r>
            <a:r>
              <a:rPr lang="en-US" dirty="0" smtClean="0"/>
              <a:t> prohibited conditions; signs or symptoms &amp; consequences of exposure as well as behavior effects .The attendant knows how to properly use the equipment, and communicate with the entrant other throughout the entry and orders evacuation if necessary.</a:t>
            </a:r>
          </a:p>
          <a:p>
            <a:pPr marL="228600" indent="-228600">
              <a:buFont typeface="+mj-lt"/>
              <a:buAutoNum type="arabicPeriod"/>
            </a:pPr>
            <a:r>
              <a:rPr lang="en-US" dirty="0" smtClean="0"/>
              <a:t>The attendant must remain outside the space during the entire entry operations, be able to summon rescue services, keep unauthorized persons outside the space and does not enter the space to perform a rescue</a:t>
            </a:r>
            <a:r>
              <a:rPr lang="en-US" dirty="0"/>
              <a:t> </a:t>
            </a:r>
            <a:r>
              <a:rPr lang="en-US" dirty="0" smtClean="0"/>
              <a:t>unless the program allows for the attendant to enter and the attendant is trained for rescue. </a:t>
            </a:r>
          </a:p>
          <a:p>
            <a:pPr marL="228600" indent="-228600">
              <a:buFont typeface="+mj-lt"/>
              <a:buAutoNum type="arabicPeriod"/>
            </a:pPr>
            <a:r>
              <a:rPr lang="en-US" dirty="0" smtClean="0"/>
              <a:t>The attendant can determine to evacuate the space. </a:t>
            </a:r>
          </a:p>
          <a:p>
            <a:pPr marL="228600" indent="-228600">
              <a:buFont typeface="+mj-lt"/>
              <a:buAutoNum type="arabicPeriod"/>
            </a:pPr>
            <a:r>
              <a:rPr lang="en-US" dirty="0" smtClean="0"/>
              <a:t>Attendant duties and requirements are found under 1910.146(</a:t>
            </a:r>
            <a:r>
              <a:rPr lang="en-US" dirty="0" err="1" smtClean="0"/>
              <a:t>i</a:t>
            </a:r>
            <a:r>
              <a:rPr lang="en-US" dirty="0" smtClean="0"/>
              <a:t>). </a:t>
            </a:r>
          </a:p>
          <a:p>
            <a:pPr marL="228600" indent="-228600">
              <a:buFont typeface="+mj-lt"/>
              <a:buAutoNum type="arabicPeriod"/>
            </a:pPr>
            <a:r>
              <a:rPr lang="en-US" dirty="0"/>
              <a:t>Picture:  Confined space PPT - Grantee Name: Georgia Tech Applied Research Corporation  Grant Number: SH-16625-07 Grant Year: 2007</a:t>
            </a:r>
          </a:p>
          <a:p>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77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5944214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228600" y="3886200"/>
            <a:ext cx="6400800" cy="4953000"/>
          </a:xfrm>
          <a:noFill/>
        </p:spPr>
        <p:txBody>
          <a:bodyPr/>
          <a:lstStyle/>
          <a:p>
            <a:pPr marL="228600" indent="-228600">
              <a:buFont typeface="+mj-lt"/>
              <a:buAutoNum type="arabicPeriod"/>
            </a:pPr>
            <a:r>
              <a:rPr lang="en-US" dirty="0" smtClean="0">
                <a:effectLst/>
              </a:rPr>
              <a:t>The employer is responsible for identifying</a:t>
            </a:r>
            <a:r>
              <a:rPr lang="en-US" baseline="0" dirty="0" smtClean="0">
                <a:effectLst/>
              </a:rPr>
              <a:t> and providing the equipment needed for safe entry and safe work processes during entry.  The type of equipment includes but is not limited to those listed.  </a:t>
            </a:r>
          </a:p>
          <a:p>
            <a:pPr marL="228600" indent="-228600">
              <a:buFont typeface="+mj-lt"/>
              <a:buAutoNum type="arabicPeriod"/>
            </a:pPr>
            <a:r>
              <a:rPr lang="en-US" baseline="0" dirty="0" smtClean="0">
                <a:effectLst/>
              </a:rPr>
              <a:t>The employer must make sure the equipment used is designed for the space in which it will be used.  </a:t>
            </a:r>
            <a:r>
              <a:rPr lang="en-US" b="1" i="1" baseline="0" dirty="0" smtClean="0">
                <a:effectLst/>
              </a:rPr>
              <a:t>FOR EXAMPLE</a:t>
            </a:r>
            <a:r>
              <a:rPr lang="en-US" baseline="0" dirty="0" smtClean="0">
                <a:effectLst/>
              </a:rPr>
              <a:t>, in situations where there is airborne dust, certain NFPA guidelines govern the type of equipment that is used.</a:t>
            </a:r>
          </a:p>
          <a:p>
            <a:pPr marL="228600" indent="-228600">
              <a:buFont typeface="+mj-lt"/>
              <a:buAutoNum type="arabicPeriod"/>
            </a:pPr>
            <a:r>
              <a:rPr lang="en-US" baseline="0" dirty="0" smtClean="0">
                <a:effectLst/>
              </a:rPr>
              <a:t>Communication equipment is the equipment used between entrants and attendants during entry. </a:t>
            </a:r>
          </a:p>
          <a:p>
            <a:pPr marL="228600" indent="-228600">
              <a:buFont typeface="+mj-lt"/>
              <a:buAutoNum type="arabicPeriod"/>
            </a:pPr>
            <a:r>
              <a:rPr lang="en-US" baseline="0" dirty="0" smtClean="0">
                <a:effectLst/>
              </a:rPr>
              <a:t>Entry &amp; exit means includes ladders, stairs, </a:t>
            </a:r>
            <a:r>
              <a:rPr lang="en-US" baseline="0" dirty="0" err="1" smtClean="0">
                <a:effectLst/>
              </a:rPr>
              <a:t>etc</a:t>
            </a:r>
            <a:r>
              <a:rPr lang="en-US" baseline="0" dirty="0" smtClean="0">
                <a:effectLst/>
              </a:rPr>
              <a:t> which are needed to safely enter and exit the space.  Fall protection must be considered. </a:t>
            </a:r>
            <a:endParaRPr lang="en-US" dirty="0">
              <a:effectLst/>
            </a:endParaRPr>
          </a:p>
        </p:txBody>
      </p:sp>
      <p:sp>
        <p:nvSpPr>
          <p:cNvPr id="137219" name="Rectangle 3"/>
          <p:cNvSpPr>
            <a:spLocks noGrp="1" noRot="1" noChangeAspect="1" noChangeArrowheads="1" noTextEdit="1"/>
          </p:cNvSpPr>
          <p:nvPr>
            <p:ph type="sldImg"/>
          </p:nvPr>
        </p:nvSpPr>
        <p:spPr>
          <a:xfrm>
            <a:off x="1143000" y="228600"/>
            <a:ext cx="4572000" cy="3429000"/>
          </a:xfrm>
          <a:ln cap="flat"/>
        </p:spPr>
      </p:sp>
      <p:sp>
        <p:nvSpPr>
          <p:cNvPr id="3" name="Footer Placeholder 2"/>
          <p:cNvSpPr>
            <a:spLocks noGrp="1"/>
          </p:cNvSpPr>
          <p:nvPr>
            <p:ph type="ftr" sz="quarter" idx="11"/>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Retrieval</a:t>
            </a:r>
            <a:r>
              <a:rPr lang="en-US" baseline="0" dirty="0" smtClean="0"/>
              <a:t> systems are used to aid in non-entry rescue and are required for confined space vertical entry of greater than 5 feet deep. </a:t>
            </a:r>
          </a:p>
          <a:p>
            <a:pPr marL="228600" indent="-228600">
              <a:buFont typeface="+mj-lt"/>
              <a:buAutoNum type="arabicPeriod"/>
            </a:pPr>
            <a:r>
              <a:rPr lang="en-US" baseline="0" dirty="0" smtClean="0"/>
              <a:t>The lanyard (or retrieval line) is connected to a winch or a fixed point outside the confined space. </a:t>
            </a:r>
          </a:p>
          <a:p>
            <a:pPr marL="228600" indent="-228600">
              <a:buFont typeface="+mj-lt"/>
              <a:buAutoNum type="arabicPeriod"/>
            </a:pPr>
            <a:r>
              <a:rPr lang="en-US" dirty="0" smtClean="0"/>
              <a:t>Retrieval systems are used by entrants unless the use of such poses a hazard or will not aid in rescue. </a:t>
            </a:r>
          </a:p>
          <a:p>
            <a:pPr marL="0" indent="0">
              <a:buFont typeface="+mj-lt"/>
              <a:buNone/>
            </a:pPr>
            <a:endParaRPr lang="en-US" dirty="0" smtClean="0"/>
          </a:p>
          <a:p>
            <a:pPr marL="0" indent="0">
              <a:buFont typeface="+mj-lt"/>
              <a:buNone/>
            </a:pPr>
            <a:r>
              <a:rPr lang="en-US" sz="1000" dirty="0" smtClean="0"/>
              <a:t>1910.146(k)(3) To facilitate non-entry rescue, retrieval systems or methods shall be used whenever an authorized entrant enters a permit space, unless the retrieval equipment would increase the overall risk of entry or would not contribute to the rescue of the entrant. Retrieval systems shall meet the following requirements.</a:t>
            </a:r>
          </a:p>
          <a:p>
            <a:pPr marL="228600" indent="-228600">
              <a:buFont typeface="+mj-lt"/>
              <a:buAutoNum type="arabicPeriod"/>
            </a:pPr>
            <a:endParaRPr lang="en-US" sz="1000" dirty="0" smtClean="0"/>
          </a:p>
          <a:p>
            <a:pPr marL="0" indent="0">
              <a:buFont typeface="+mj-lt"/>
              <a:buNone/>
            </a:pPr>
            <a:r>
              <a:rPr lang="en-US" sz="1000" dirty="0" smtClean="0"/>
              <a:t>1910.146(k)(3)(</a:t>
            </a:r>
            <a:r>
              <a:rPr lang="en-US" sz="1000" dirty="0" err="1" smtClean="0"/>
              <a:t>i</a:t>
            </a:r>
            <a:r>
              <a:rPr lang="en-US" sz="1000" dirty="0" smtClean="0"/>
              <a:t>) Each authorized entrant shall use a chest or full body harness, with a retrieval line attached at the center of the entrant's back near shoulder level, above the entrant's head, or at another point which the employer can establish presents a profile small enough for the successful removal of the entrant. Wristlets may be used in lieu of the chest or full body harness if the employer can demonstrate that the use of a chest or full body harness is infeasible or creates a greater hazard and that the use of wristlets is the safest and most effective alternative.</a:t>
            </a:r>
          </a:p>
          <a:p>
            <a:pPr marL="0" indent="0">
              <a:buFont typeface="+mj-lt"/>
              <a:buNone/>
            </a:pPr>
            <a:endParaRPr lang="en-US" sz="1000" dirty="0" smtClean="0"/>
          </a:p>
          <a:p>
            <a:pPr marL="0" indent="0">
              <a:buFont typeface="+mj-lt"/>
              <a:buNone/>
            </a:pPr>
            <a:r>
              <a:rPr lang="en-US" sz="1000" dirty="0" smtClean="0"/>
              <a:t>1910.146(k)(3)(ii)  The other end of the retrieval line shall be attached to a mechanical device or fixed point outside the permit space in such a manner that rescue can begin as soon as the rescuer becomes aware that rescue is necessary. A mechanical device shall be available to retrieve personnel from vertical type permit spaces more than 5 feet (1.52 m) deep</a:t>
            </a: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79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dirty="0">
                <a:solidFill>
                  <a:prstClr val="black"/>
                </a:solidFill>
              </a:rPr>
              <a:t>Introduce the learning objectives. These are the knowledge the participant should acquire as well as tasks or skills they should learn to perform.</a:t>
            </a:r>
          </a:p>
          <a:p>
            <a:pPr marL="228600" lvl="0" indent="-228600" defTabSz="888340">
              <a:buFont typeface="+mj-lt"/>
              <a:buAutoNum type="arabicPeriod"/>
              <a:defRPr/>
            </a:pPr>
            <a:r>
              <a:rPr lang="en-US" dirty="0">
                <a:solidFill>
                  <a:prstClr val="black"/>
                </a:solidFill>
              </a:rPr>
              <a:t>Explain – the module was designed to seek interaction from the participants.  Questions will be asked throughout to generate discussion.  </a:t>
            </a:r>
          </a:p>
          <a:p>
            <a:pPr marL="228600" lvl="0" indent="-228600" defTabSz="888340">
              <a:buFont typeface="+mj-lt"/>
              <a:buAutoNum type="arabicPeriod"/>
              <a:defRPr/>
            </a:pPr>
            <a:r>
              <a:rPr lang="en-US" dirty="0">
                <a:solidFill>
                  <a:prstClr val="black"/>
                </a:solidFill>
              </a:rPr>
              <a:t>Encourage – the sharing of ideas, information, experiences so everyone can learn.</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203010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There may be situations when more than one permit</a:t>
            </a:r>
            <a:r>
              <a:rPr lang="en-US" baseline="0" dirty="0" smtClean="0"/>
              <a:t> required confined space requires entry at the same time.  The employer should address this situation in the PRCS program, specifically in regards to using one attendant. </a:t>
            </a:r>
          </a:p>
          <a:p>
            <a:pPr marL="228600" indent="-228600">
              <a:buFont typeface="+mj-lt"/>
              <a:buAutoNum type="arabicPeriod"/>
            </a:pPr>
            <a:r>
              <a:rPr lang="en-US" baseline="0" dirty="0" smtClean="0"/>
              <a:t>One attendant can monitor multiple PRCS entry sites provided that the attendant can effectively perform all required attendant duties at all sites.</a:t>
            </a:r>
          </a:p>
          <a:p>
            <a:pPr marL="228600" indent="-228600">
              <a:buFont typeface="+mj-lt"/>
              <a:buAutoNum type="arabicPeriod"/>
            </a:pPr>
            <a:r>
              <a:rPr lang="en-US" baseline="0" dirty="0" smtClean="0"/>
              <a:t>The one attendant must have the means to respond to emergencies at one or more of the sites while still performing the monitoring duties at the other sites. </a:t>
            </a:r>
          </a:p>
          <a:p>
            <a:pPr marL="228600" indent="-228600">
              <a:buFont typeface="+mj-lt"/>
              <a:buAutoNum type="arabicPeriod"/>
            </a:pPr>
            <a:r>
              <a:rPr lang="en-US" baseline="0" dirty="0" smtClean="0"/>
              <a:t>There may also be occasions when employees of more than one employer must enter the PRCS simultaneously.  The PRCS program must address this possibility to ensure entry operations between the employers and its employees are coordinated so the employees of one employer do not endanger other employees.  This situation may be less common with grain elevators and agricultural operations but should be considered and planned for in advance to enable ALL employees to enter and perform tasks safely. </a:t>
            </a:r>
          </a:p>
          <a:p>
            <a:pPr marL="0" indent="0">
              <a:buFont typeface="+mj-lt"/>
              <a:buNone/>
            </a:pPr>
            <a:endParaRPr lang="en-US" baseline="0" dirty="0" smtClean="0"/>
          </a:p>
          <a:p>
            <a:pPr marL="0" indent="0">
              <a:buFont typeface="+mj-lt"/>
              <a:buNone/>
            </a:pPr>
            <a:r>
              <a:rPr lang="en-US" sz="1000" baseline="0" dirty="0" smtClean="0"/>
              <a:t>1910.146(d)(6)  Provide at least one attendant outside the permit space into which entry is authorized for the duration of entry operations; </a:t>
            </a:r>
          </a:p>
          <a:p>
            <a:pPr marL="0" indent="0">
              <a:buFont typeface="+mj-lt"/>
              <a:buNone/>
            </a:pPr>
            <a:endParaRPr lang="en-US" sz="1000" baseline="0" dirty="0" smtClean="0"/>
          </a:p>
          <a:p>
            <a:pPr marL="0" indent="0">
              <a:buFont typeface="+mj-lt"/>
              <a:buNone/>
            </a:pPr>
            <a:r>
              <a:rPr lang="en-US" sz="1000" baseline="0" dirty="0" smtClean="0"/>
              <a:t>NOTE: Attendants may be assigned to monitor more than one permit space provided the duties described in paragraph (</a:t>
            </a:r>
            <a:r>
              <a:rPr lang="en-US" sz="1000" baseline="0" dirty="0" err="1" smtClean="0"/>
              <a:t>i</a:t>
            </a:r>
            <a:r>
              <a:rPr lang="en-US" sz="1000" baseline="0" dirty="0" smtClean="0"/>
              <a:t>) of this section can be effectively performed for each permit space that is monitored. Likewise, attendants may be stationed at any location outside the permit space to be monitored as long as the duties described in paragraph (</a:t>
            </a:r>
            <a:r>
              <a:rPr lang="en-US" sz="1000" baseline="0" dirty="0" err="1" smtClean="0"/>
              <a:t>i</a:t>
            </a:r>
            <a:r>
              <a:rPr lang="en-US" sz="1000" baseline="0" dirty="0" smtClean="0"/>
              <a:t>) of this section can be effectively performed for each permit space that is monitored.</a:t>
            </a:r>
          </a:p>
          <a:p>
            <a:pPr marL="0" indent="0">
              <a:buFont typeface="+mj-lt"/>
              <a:buNone/>
            </a:pPr>
            <a:r>
              <a:rPr lang="en-US" sz="1000" baseline="0" dirty="0" smtClean="0"/>
              <a:t>  </a:t>
            </a:r>
          </a:p>
          <a:p>
            <a:pPr marL="0" indent="0">
              <a:buFont typeface="+mj-lt"/>
              <a:buNone/>
            </a:pPr>
            <a:r>
              <a:rPr lang="en-US" sz="1000" baseline="0" dirty="0" smtClean="0"/>
              <a:t>1910.146(d)(7)  If multiple spaces are to be monitored by a single attendant, include in the permit program the means and procedures to enable the attendant to respond to an emergency affecting one or more of the permit spaces being monitored without distraction from the attendant's responsibilities under paragraph (</a:t>
            </a:r>
            <a:r>
              <a:rPr lang="en-US" sz="1000" baseline="0" dirty="0" err="1" smtClean="0"/>
              <a:t>i</a:t>
            </a:r>
            <a:r>
              <a:rPr lang="en-US" sz="1000" baseline="0" dirty="0" smtClean="0"/>
              <a:t>) of this section;</a:t>
            </a:r>
          </a:p>
          <a:p>
            <a:pPr marL="0" indent="0">
              <a:buFont typeface="+mj-lt"/>
              <a:buNone/>
            </a:pPr>
            <a:endParaRPr lang="en-US" sz="1000" baseline="0" dirty="0" smtClean="0"/>
          </a:p>
          <a:p>
            <a:pPr marL="0" indent="0">
              <a:buFont typeface="+mj-lt"/>
              <a:buNone/>
            </a:pPr>
            <a:r>
              <a:rPr lang="en-US" sz="1000" baseline="0" dirty="0" smtClean="0"/>
              <a:t>1910.146(d)(11) Develop and implement procedures to coordinate entry operations when employees of more than one employer are working simultaneously as authorized entrants in a permit space, so that employees of one employer do not endanger the employees of any other employer;</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9931160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section will discuss the requirements of the entry permit.  </a:t>
            </a:r>
          </a:p>
          <a:p>
            <a:pPr marL="228600" indent="-228600">
              <a:buFont typeface="+mj-lt"/>
              <a:buAutoNum type="arabicPeriod"/>
            </a:pPr>
            <a:r>
              <a:rPr lang="en-US" dirty="0" smtClean="0"/>
              <a:t>Under a permit required confined space entry program a permit must be used.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762161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Why have all this paperwork?  The permit is a statement as to the conditions prior to and during entry. </a:t>
            </a:r>
          </a:p>
          <a:p>
            <a:pPr marL="228600" indent="-228600">
              <a:buFont typeface="+mj-lt"/>
              <a:buAutoNum type="arabicPeriod"/>
            </a:pPr>
            <a:r>
              <a:rPr lang="en-US" dirty="0" smtClean="0"/>
              <a:t>A confined space permit is what is known as a “living document” since it is updated throughout entry and is “alive” until it is cancelled by the entry supervisor.  </a:t>
            </a:r>
          </a:p>
          <a:p>
            <a:pPr marL="228600" indent="-228600">
              <a:buFont typeface="+mj-lt"/>
              <a:buAutoNum type="arabicPeriod"/>
            </a:pPr>
            <a:r>
              <a:rPr lang="en-US" dirty="0" smtClean="0"/>
              <a:t>All involved in the entry should sign-off on the permit to show their agreement with the evaluation and hazard control measures.  </a:t>
            </a:r>
          </a:p>
          <a:p>
            <a:pPr marL="228600" indent="-228600">
              <a:buFont typeface="+mj-lt"/>
              <a:buAutoNum type="arabicPeriod"/>
            </a:pPr>
            <a:r>
              <a:rPr lang="en-US" b="1" dirty="0"/>
              <a:t>P</a:t>
            </a:r>
            <a:r>
              <a:rPr lang="en-US" b="1" dirty="0" smtClean="0"/>
              <a:t>ost permits at the point of entry where the attendant has access to it.  This permit is a roadmap for rescuers if an incident occurs.</a:t>
            </a:r>
          </a:p>
          <a:p>
            <a:pPr marL="228600" indent="-228600">
              <a:buFont typeface="+mj-lt"/>
              <a:buAutoNum type="arabicPeriod"/>
            </a:pPr>
            <a:r>
              <a:rPr lang="en-US" dirty="0" smtClean="0"/>
              <a:t>3 types of Information about the entry is on the permit.</a:t>
            </a:r>
          </a:p>
          <a:p>
            <a:pPr lvl="1"/>
            <a:r>
              <a:rPr lang="en-US" dirty="0" smtClean="0"/>
              <a:t>Vital </a:t>
            </a:r>
            <a:r>
              <a:rPr lang="en-US" dirty="0"/>
              <a:t>identifying information about the space and people involved.</a:t>
            </a:r>
          </a:p>
          <a:p>
            <a:pPr lvl="1"/>
            <a:r>
              <a:rPr lang="en-US" dirty="0"/>
              <a:t>Information about the space conditions and the entry operation including hazards and methods of control.</a:t>
            </a:r>
          </a:p>
          <a:p>
            <a:pPr lvl="1"/>
            <a:r>
              <a:rPr lang="en-US" dirty="0"/>
              <a:t>Safety information including the rescue services number and the equipment, PPE and methods used to protect </a:t>
            </a:r>
            <a:r>
              <a:rPr lang="en-US" dirty="0" smtClean="0"/>
              <a:t>entrants</a:t>
            </a:r>
            <a:r>
              <a:rPr lang="en-US" dirty="0"/>
              <a:t>.</a:t>
            </a:r>
          </a:p>
          <a:p>
            <a:pPr marL="228600" indent="-228600">
              <a:buFont typeface="+mj-lt"/>
              <a:buAutoNum type="arabicPeriod"/>
            </a:pPr>
            <a:r>
              <a:rPr lang="en-US" dirty="0" smtClean="0"/>
              <a:t>Permit provides:</a:t>
            </a:r>
          </a:p>
          <a:p>
            <a:pPr marL="685800" lvl="1" indent="-228600">
              <a:buFont typeface="+mj-lt"/>
              <a:buAutoNum type="alphaLcPeriod"/>
            </a:pPr>
            <a:r>
              <a:rPr lang="en-US" dirty="0" smtClean="0"/>
              <a:t>Easy </a:t>
            </a:r>
            <a:r>
              <a:rPr lang="en-US" dirty="0"/>
              <a:t>access to rescue response contact </a:t>
            </a:r>
            <a:r>
              <a:rPr lang="en-US" dirty="0" smtClean="0"/>
              <a:t>information.</a:t>
            </a:r>
          </a:p>
          <a:p>
            <a:pPr marL="685800" lvl="1" indent="-228600">
              <a:buFont typeface="+mj-lt"/>
              <a:buAutoNum type="alphaLcPeriod"/>
            </a:pPr>
            <a:r>
              <a:rPr lang="en-US" dirty="0" smtClean="0"/>
              <a:t>In </a:t>
            </a:r>
            <a:r>
              <a:rPr lang="en-US" dirty="0"/>
              <a:t>the event of a rescue the permit will help rescuers determine conditions at the time of entry through time of </a:t>
            </a:r>
            <a:r>
              <a:rPr lang="en-US" dirty="0" smtClean="0"/>
              <a:t>incident.</a:t>
            </a:r>
          </a:p>
          <a:p>
            <a:pPr marL="685800" lvl="1" indent="-228600">
              <a:buFont typeface="+mj-lt"/>
              <a:buAutoNum type="alphaLcPeriod"/>
            </a:pPr>
            <a:r>
              <a:rPr lang="en-US" dirty="0" smtClean="0"/>
              <a:t>Entrant </a:t>
            </a:r>
            <a:r>
              <a:rPr lang="en-US" dirty="0"/>
              <a:t>and Attendant have documented evaluation determination by the Entry </a:t>
            </a:r>
            <a:r>
              <a:rPr lang="en-US" dirty="0" smtClean="0"/>
              <a:t>Supervisor.</a:t>
            </a:r>
          </a:p>
          <a:p>
            <a:pPr marL="685800" lvl="1" indent="-228600">
              <a:buFont typeface="+mj-lt"/>
              <a:buAutoNum type="alphaLcPeriod"/>
            </a:pPr>
            <a:r>
              <a:rPr lang="en-US" dirty="0" smtClean="0"/>
              <a:t>Entry </a:t>
            </a:r>
            <a:r>
              <a:rPr lang="en-US" dirty="0"/>
              <a:t>Supervisor has proof entrant and attendant </a:t>
            </a:r>
            <a:r>
              <a:rPr lang="en-US" dirty="0" smtClean="0"/>
              <a:t>reviewed.</a:t>
            </a:r>
          </a:p>
          <a:p>
            <a:pPr marL="685800" lvl="1" indent="-228600">
              <a:buFont typeface="+mj-lt"/>
              <a:buAutoNum type="alphaLcPeriod"/>
            </a:pPr>
            <a:r>
              <a:rPr lang="en-US" dirty="0" smtClean="0"/>
              <a:t>Creates a </a:t>
            </a:r>
            <a:r>
              <a:rPr lang="en-US" dirty="0"/>
              <a:t>paper trail of successful entries.</a:t>
            </a:r>
          </a:p>
          <a:p>
            <a:pPr marL="228600" indent="-228600">
              <a:buFont typeface="+mj-lt"/>
              <a:buAutoNum type="arabicPeriod"/>
            </a:pPr>
            <a:endParaRPr lang="en-US" dirty="0" smtClean="0"/>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8148998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This is an example of a confined space entry permit.</a:t>
            </a:r>
          </a:p>
          <a:p>
            <a:pPr marL="228600" indent="-228600">
              <a:buFont typeface="+mj-lt"/>
              <a:buAutoNum type="arabicPeriod"/>
            </a:pPr>
            <a:r>
              <a:rPr lang="en-US" dirty="0" smtClean="0"/>
              <a:t>Some companies use a checklist to first evaluate and identify hazards.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83</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612421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entry permit supplies vital identifying information.  It must contain the date of the entry and the duration of the permit – time it expires.  Permits cannot go over one shift.  If an entry will span more than one shift, the permit needs to be cancelled at the end of the shift and a new permit completed and authorized.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Entry time is not required but a good idea to include as it provides a reference point in the event of an emergency.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entry permit must identify the confined space being entered and provide its location.  It is also helpful to identify the type of confined space.  For example, the description “Boot pit tunnel 12” – identifies the specific space as well as the type.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permit must also state the purpose of the entry and the work tasks to be completed.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1910.146(f) Entry permit. The entry permit that documents compliance with this section and authorizes entry to a permit space shall identify: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1910.146(f)(1) The permit space to be entered;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1910.146(f)(2) The purpose of the entry;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1910.146(f)(3) The date and the authorized duration of the entry permit;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1910.146(f)(4) The authorized entrants within the permit space, by name or by such other means (for example, through the use of rosters or tracking systems) as will enable the attendant to determine quickly and accurately, for the duration of the permit, which authorized entrants are inside the permit space;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 NOTE: This requirement may be met by inserting a reference on the entry permit as to the means used, such as a roster or tracking system, to keep track of the authorized entrants within the permit space.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1910.146(f)(5) The personnel, by name, currently serving as attendants;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dirty="0" smtClean="0">
                <a:ln>
                  <a:noFill/>
                </a:ln>
                <a:solidFill>
                  <a:prstClr val="black"/>
                </a:solidFill>
                <a:effectLst/>
                <a:uLnTx/>
                <a:uFillTx/>
              </a:rPr>
              <a:t>1910.146(f)(6) The individual, by name, currently serving as entry supervisor, with a space for the signature or initials of the entry supervisor who originally authorized entry</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84</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3960952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entry permit supplies vital identifying information about the personnel working the confined entry operation.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entrant’s name – person who is trained and authorized to enter - should be somewhere on the permit.  If a roster or tracking system can be used as long as it effectively and adequately can identify employees in the confined space.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The attendant’s name must also be on the permit.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Providing a place for the entrant and attendant to agree with the hazard evaluations and/or testing is a good documentation practice, as well as to certify they have been trained for their roles.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Lastly, the permit must contain the entry supervisor’s name as well as is/her signature or initials authorizing the entry.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smtClean="0">
              <a:ln>
                <a:noFill/>
              </a:ln>
              <a:solidFill>
                <a:prstClr val="black"/>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1910.146(f) Entry permit. The entry permit that documents compliance with this section and authorizes entry to a permit space shall identify: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1910.146(f)(1) The permit space to be entered;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1910.146(f)(2) The purpose of the entry;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1910.146(f)(3) The date and the authorized duration of the entry permit;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1910.146(f)(4) The authorized entrants within the permit space, by name or by such other means (for example, through the use of rosters or tracking systems) as will enable the attendant to determine quickly and accurately, for the duration of the permit, which authorized entrants are inside the permit space;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000"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NOTE: This requirement may be met by inserting a reference on the entry permit as to the means used, such as a roster or tracking system, to keep track of the authorized entrants within the permit space.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1910.146(f)(5) The personnel, by name, currently serving as attendants;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1910.146(f)(6) The individual, by name, currently serving as entry supervisor, with a space for the signature or initials of the entry supervisor who originally authorized entry;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smtClean="0">
              <a:ln>
                <a:noFill/>
              </a:ln>
              <a:solidFill>
                <a:prstClr val="black"/>
              </a:solidFill>
              <a:effectLst/>
              <a:uLnTx/>
              <a:uFillTx/>
            </a:endParaRP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1558406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 entry</a:t>
            </a:r>
            <a:r>
              <a:rPr lang="en-US" baseline="0" dirty="0" smtClean="0"/>
              <a:t> permit verifies the conditions of the space informing personnel of known and potential hazards as well as the methods used to isolate, eliminate or control the identified hazards. </a:t>
            </a:r>
          </a:p>
          <a:p>
            <a:pPr marL="228600" indent="-228600">
              <a:buFont typeface="+mj-lt"/>
              <a:buAutoNum type="arabicPeriod"/>
            </a:pPr>
            <a:r>
              <a:rPr lang="en-US" baseline="0" dirty="0" smtClean="0"/>
              <a:t>The hazard assessment is done BEFORE entry.  All hazards should be documented on the permit. </a:t>
            </a:r>
          </a:p>
          <a:p>
            <a:pPr marL="228600" indent="-228600">
              <a:buFont typeface="+mj-lt"/>
              <a:buAutoNum type="arabicPeriod"/>
            </a:pPr>
            <a:r>
              <a:rPr lang="en-US" baseline="0" dirty="0" smtClean="0"/>
              <a:t>The permit should be updated during the entry if knew hazards are found.  Of course if new hazards threaten the safety of the entrant, the entry should be immediately terminated (discussed later). </a:t>
            </a:r>
          </a:p>
          <a:p>
            <a:pPr marL="228600" indent="-228600">
              <a:buFont typeface="+mj-lt"/>
              <a:buAutoNum type="arabicPeriod"/>
            </a:pPr>
            <a:endParaRPr lang="en-US" baseline="0" dirty="0" smtClean="0"/>
          </a:p>
          <a:p>
            <a:pPr marL="0" indent="0">
              <a:buFont typeface="+mj-lt"/>
              <a:buNone/>
            </a:pPr>
            <a:r>
              <a:rPr lang="en-US" sz="1000" baseline="0" dirty="0" smtClean="0"/>
              <a:t>1910.146(f)(7) The hazards of the permit space to be entered;</a:t>
            </a:r>
          </a:p>
          <a:p>
            <a:pPr marL="0" indent="0">
              <a:buFont typeface="+mj-lt"/>
              <a:buNone/>
            </a:pPr>
            <a:r>
              <a:rPr lang="en-US" sz="1000" baseline="0" dirty="0" smtClean="0"/>
              <a:t>  </a:t>
            </a:r>
          </a:p>
          <a:p>
            <a:pPr marL="0" indent="0">
              <a:buFont typeface="+mj-lt"/>
              <a:buNone/>
            </a:pPr>
            <a:r>
              <a:rPr lang="en-US" sz="1000" baseline="0" dirty="0" smtClean="0"/>
              <a:t>1910.146(f)(8) The measures used to isolate the permit space and to eliminate or control permit space hazards before entry; </a:t>
            </a:r>
          </a:p>
          <a:p>
            <a:pPr marL="0" indent="0">
              <a:buFont typeface="+mj-lt"/>
              <a:buNone/>
            </a:pPr>
            <a:endParaRPr lang="en-US" sz="1000" baseline="0" dirty="0" smtClean="0"/>
          </a:p>
          <a:p>
            <a:pPr marL="0" indent="0">
              <a:buFont typeface="+mj-lt"/>
              <a:buNone/>
            </a:pPr>
            <a:r>
              <a:rPr lang="en-US" sz="1000" baseline="0" dirty="0" smtClean="0"/>
              <a:t> NOTE: Those measures can include the lockout or tagging of equipment and procedures for purging, </a:t>
            </a:r>
            <a:r>
              <a:rPr lang="en-US" sz="1000" baseline="0" dirty="0" err="1" smtClean="0"/>
              <a:t>inerting</a:t>
            </a:r>
            <a:r>
              <a:rPr lang="en-US" sz="1000" baseline="0" dirty="0" smtClean="0"/>
              <a:t>, ventilating, and flushing permit spaces.</a:t>
            </a:r>
          </a:p>
          <a:p>
            <a:pPr marL="0" indent="0">
              <a:buFont typeface="+mj-lt"/>
              <a:buNone/>
            </a:pPr>
            <a:r>
              <a:rPr lang="en-US" sz="1000" baseline="0" dirty="0" smtClean="0"/>
              <a:t>  </a:t>
            </a:r>
          </a:p>
          <a:p>
            <a:pPr marL="0" indent="0">
              <a:buFont typeface="+mj-lt"/>
              <a:buNone/>
            </a:pPr>
            <a:r>
              <a:rPr lang="en-US" sz="1000" baseline="0" dirty="0" smtClean="0"/>
              <a:t>1910.146(f)(9) The acceptable entry conditions;</a:t>
            </a:r>
          </a:p>
          <a:p>
            <a:pPr marL="0" indent="0">
              <a:buFont typeface="+mj-lt"/>
              <a:buNone/>
            </a:pPr>
            <a:r>
              <a:rPr lang="en-US" sz="1000" baseline="0" dirty="0" smtClean="0"/>
              <a:t>  </a:t>
            </a:r>
          </a:p>
          <a:p>
            <a:pPr marL="0" indent="0">
              <a:buFont typeface="+mj-lt"/>
              <a:buNone/>
            </a:pPr>
            <a:r>
              <a:rPr lang="en-US" sz="1000" baseline="0" dirty="0" smtClean="0"/>
              <a:t>1910.146(f)(10) The results of initial and periodic tests performed under paragraph (d)(5) of this section, accompanied by the names or initials of the testers and by an indication of when the tests were performed</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8815413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 entry</a:t>
            </a:r>
            <a:r>
              <a:rPr lang="en-US" baseline="0" dirty="0" smtClean="0"/>
              <a:t> permit verifies results of the air monitoring – both the initial and periodic readings.  It should contain the time of the test, as well as a place for the signature and/or initials of the </a:t>
            </a:r>
            <a:r>
              <a:rPr lang="en-US" baseline="0" dirty="0" err="1" smtClean="0"/>
              <a:t>testor</a:t>
            </a:r>
            <a:r>
              <a:rPr lang="en-US" baseline="0" dirty="0" smtClean="0"/>
              <a:t>.</a:t>
            </a:r>
          </a:p>
          <a:p>
            <a:pPr marL="228600" indent="-228600">
              <a:buFont typeface="+mj-lt"/>
              <a:buAutoNum type="arabicPeriod"/>
            </a:pPr>
            <a:r>
              <a:rPr lang="en-US" baseline="0" dirty="0" smtClean="0"/>
              <a:t>Lastly, the permit must include what are the acceptable entry conditions for the space in accordance with the company permit required confined space program.  </a:t>
            </a:r>
          </a:p>
          <a:p>
            <a:pPr marL="228600" indent="-228600">
              <a:buFont typeface="+mj-lt"/>
              <a:buAutoNum type="arabicPeriod"/>
            </a:pPr>
            <a:r>
              <a:rPr lang="en-US" baseline="0" dirty="0" smtClean="0"/>
              <a:t>The entry should not be authorized if the acceptable entry conditions are not met.</a:t>
            </a:r>
          </a:p>
          <a:p>
            <a:pPr marL="0" indent="0">
              <a:buFont typeface="+mj-lt"/>
              <a:buNone/>
            </a:pPr>
            <a:endParaRPr lang="en-US" baseline="0" dirty="0" smtClean="0"/>
          </a:p>
          <a:p>
            <a:pPr marL="0" indent="0">
              <a:buFont typeface="+mj-lt"/>
              <a:buNone/>
            </a:pPr>
            <a:r>
              <a:rPr lang="en-US" sz="1000" baseline="0" dirty="0" smtClean="0"/>
              <a:t>1910.146(f)(7) The hazards of the permit space to be entered;</a:t>
            </a:r>
          </a:p>
          <a:p>
            <a:pPr marL="0" indent="0">
              <a:buFont typeface="+mj-lt"/>
              <a:buNone/>
            </a:pPr>
            <a:r>
              <a:rPr lang="en-US" sz="1000" baseline="0" dirty="0" smtClean="0"/>
              <a:t>  </a:t>
            </a:r>
          </a:p>
          <a:p>
            <a:pPr marL="0" indent="0">
              <a:buFont typeface="+mj-lt"/>
              <a:buNone/>
            </a:pPr>
            <a:r>
              <a:rPr lang="en-US" sz="1000" baseline="0" dirty="0" smtClean="0"/>
              <a:t>1910.146(f)(8) The measures used to isolate the permit space and to eliminate or control permit space hazards before entry; </a:t>
            </a:r>
          </a:p>
          <a:p>
            <a:pPr marL="0" indent="0">
              <a:buFont typeface="+mj-lt"/>
              <a:buNone/>
            </a:pPr>
            <a:endParaRPr lang="en-US" sz="1000" baseline="0" dirty="0" smtClean="0"/>
          </a:p>
          <a:p>
            <a:pPr marL="0" indent="0">
              <a:buFont typeface="+mj-lt"/>
              <a:buNone/>
            </a:pPr>
            <a:r>
              <a:rPr lang="en-US" sz="1000" baseline="0" dirty="0" smtClean="0"/>
              <a:t> NOTE: Those measures can include the lockout or tagging of equipment and procedures for purging, </a:t>
            </a:r>
            <a:r>
              <a:rPr lang="en-US" sz="1000" baseline="0" dirty="0" err="1" smtClean="0"/>
              <a:t>inerting</a:t>
            </a:r>
            <a:r>
              <a:rPr lang="en-US" sz="1000" baseline="0" dirty="0" smtClean="0"/>
              <a:t>, ventilating, and flushing permit spaces.</a:t>
            </a:r>
          </a:p>
          <a:p>
            <a:pPr marL="0" indent="0">
              <a:buFont typeface="+mj-lt"/>
              <a:buNone/>
            </a:pPr>
            <a:r>
              <a:rPr lang="en-US" sz="1000" baseline="0" dirty="0" smtClean="0"/>
              <a:t>  </a:t>
            </a:r>
          </a:p>
          <a:p>
            <a:pPr marL="0" indent="0">
              <a:buFont typeface="+mj-lt"/>
              <a:buNone/>
            </a:pPr>
            <a:r>
              <a:rPr lang="en-US" sz="1000" baseline="0" dirty="0" smtClean="0"/>
              <a:t>1910.146(f)(9) The acceptable entry conditions;</a:t>
            </a:r>
          </a:p>
          <a:p>
            <a:pPr marL="0" indent="0">
              <a:buFont typeface="+mj-lt"/>
              <a:buNone/>
            </a:pPr>
            <a:r>
              <a:rPr lang="en-US" sz="1000" baseline="0" dirty="0" smtClean="0"/>
              <a:t>  </a:t>
            </a:r>
          </a:p>
          <a:p>
            <a:pPr marL="0" indent="0">
              <a:buFont typeface="+mj-lt"/>
              <a:buNone/>
            </a:pPr>
            <a:r>
              <a:rPr lang="en-US" sz="1000" baseline="0" dirty="0" smtClean="0"/>
              <a:t>1910.146(f)(10) The results of initial and periodic tests performed under paragraph (d)(5) of this section, accompanied by the names or initials of the testers and by an indication of when the tests were performed</a:t>
            </a:r>
          </a:p>
          <a:p>
            <a:pPr marL="228600" indent="-228600">
              <a:buFont typeface="+mj-lt"/>
              <a:buAutoNum type="arabicPeriod"/>
            </a:pPr>
            <a:endParaRPr lang="en-US" sz="1000"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8815413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Under a permit required confined space entry program, the entry supervisor cancels the permit and verifies whether the space is returned to operating condition.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This should be included on the permit to attest to the space conditions after the entry operation is complete and ensure the operation was completed within the stated duration period of the permit.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1910.146(e)(4)  The duration of the permit may not exceed the time required to complete the assigned task or job identified on the permit in accordance with paragraph (f)(2) of this section.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1910.146(e)(5) The entry supervisor shall terminate entry and cancel the entry permit when: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1910.146(e)(5)(</a:t>
            </a:r>
            <a:r>
              <a:rPr kumimoji="0" lang="en-US" sz="1000" b="0" i="0" u="none" strike="noStrike" kern="1200" cap="none" spc="0" normalizeH="0" baseline="0" noProof="0" dirty="0" err="1" smtClean="0">
                <a:ln>
                  <a:noFill/>
                </a:ln>
                <a:solidFill>
                  <a:prstClr val="black"/>
                </a:solidFill>
                <a:effectLst/>
                <a:uLnTx/>
                <a:uFillTx/>
              </a:rPr>
              <a:t>i</a:t>
            </a:r>
            <a:r>
              <a:rPr kumimoji="0" lang="en-US" sz="1000" b="0" i="0" u="none" strike="noStrike" kern="1200" cap="none" spc="0" normalizeH="0" baseline="0" noProof="0" dirty="0" smtClean="0">
                <a:ln>
                  <a:noFill/>
                </a:ln>
                <a:solidFill>
                  <a:prstClr val="black"/>
                </a:solidFill>
                <a:effectLst/>
                <a:uLnTx/>
                <a:uFillTx/>
              </a:rPr>
              <a:t>) The entry operations covered by the entry permit have been completed; 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1910.146(e)(5)(ii) A condition that is not allowed under the entry permit arises in or near the permit space.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smtClean="0">
                <a:ln>
                  <a:noFill/>
                </a:ln>
                <a:solidFill>
                  <a:prstClr val="black"/>
                </a:solidFill>
                <a:effectLst/>
                <a:uLnTx/>
                <a:uFillTx/>
              </a:rPr>
              <a:t>1910.146(e)(6)  The employer shall retain each canceled entry permit for at least 1 year to facilitate the review of the permit-required confined space program required by paragraph (d)(14) of this section. Any problems encountered during an entry operation shall be noted on the pertinent permit so that appropriate revisions to the permit space program can be made.</a:t>
            </a:r>
          </a:p>
          <a:p>
            <a:endParaRPr lang="en-US" sz="1000"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88</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1558406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 permit provides vital safety and rescue information.  </a:t>
            </a:r>
          </a:p>
          <a:p>
            <a:pPr marL="228600" indent="-228600">
              <a:buFont typeface="+mj-lt"/>
              <a:buAutoNum type="arabicPeriod"/>
            </a:pPr>
            <a:r>
              <a:rPr lang="en-US" dirty="0" smtClean="0"/>
              <a:t>The</a:t>
            </a:r>
            <a:r>
              <a:rPr lang="en-US" baseline="0" dirty="0" smtClean="0"/>
              <a:t> permit must provide the number of the emergency/rescue services for the attendant to know who to call.</a:t>
            </a:r>
          </a:p>
          <a:p>
            <a:pPr marL="228600" indent="-228600">
              <a:buFont typeface="+mj-lt"/>
              <a:buAutoNum type="arabicPeriod"/>
            </a:pPr>
            <a:r>
              <a:rPr lang="en-US" baseline="0" dirty="0" smtClean="0"/>
              <a:t>The permit is to identify the communication method the entrant and attendant are using.</a:t>
            </a:r>
          </a:p>
          <a:p>
            <a:pPr marL="228600" indent="-228600">
              <a:buFont typeface="+mj-lt"/>
              <a:buAutoNum type="arabicPeriod"/>
            </a:pPr>
            <a:r>
              <a:rPr lang="en-US" baseline="0" dirty="0" smtClean="0"/>
              <a:t>The permit is also to identify the types of safety measures in place, the types of equipment provided/being used by the entrant, and the PPE being used.  The employer is responsible for ensuring the equipment provided is in good repair, functioning correctly, and employees are trained to use the equipment safely. </a:t>
            </a:r>
          </a:p>
          <a:p>
            <a:pPr marL="228600" indent="-228600">
              <a:buFont typeface="+mj-lt"/>
              <a:buAutoNum type="arabicPeriod"/>
            </a:pPr>
            <a:r>
              <a:rPr lang="en-US" baseline="0" dirty="0" smtClean="0"/>
              <a:t>If other permits are also in place for the type of work tasks being performed, they are to be included on the confined space entry permit.  An example would be a hot work permit.</a:t>
            </a:r>
          </a:p>
          <a:p>
            <a:pPr marL="228600" indent="-228600">
              <a:buFont typeface="+mj-lt"/>
              <a:buAutoNum type="arabicPeriod"/>
            </a:pPr>
            <a:r>
              <a:rPr lang="en-US" baseline="0" dirty="0" smtClean="0"/>
              <a:t>The permit should also include what rescue equipment is to be used and/or is available at the site.</a:t>
            </a:r>
          </a:p>
          <a:p>
            <a:pPr marL="228600" indent="-228600">
              <a:buFont typeface="+mj-lt"/>
              <a:buAutoNum type="arabicPeriod"/>
            </a:pPr>
            <a:r>
              <a:rPr lang="en-US" baseline="0" dirty="0" smtClean="0"/>
              <a:t>This information is not just helpful to the people on-site, but to a rescue squad if they are needed.</a:t>
            </a:r>
          </a:p>
          <a:p>
            <a:pPr marL="228600" indent="-228600">
              <a:buFont typeface="+mj-lt"/>
              <a:buAutoNum type="arabicPeriod"/>
            </a:pPr>
            <a:r>
              <a:rPr lang="en-US" baseline="0" dirty="0" smtClean="0"/>
              <a:t>In this permit we also include where the entry point is located so if an emergency situation does occur, the attendant could quickly let the emergency/rescue service know so they bring the correct equipment and/or technically trained personnel.</a:t>
            </a:r>
          </a:p>
          <a:p>
            <a:pPr marL="228600" indent="-228600">
              <a:buFont typeface="+mj-lt"/>
              <a:buAutoNum type="arabicPeriod"/>
            </a:pPr>
            <a:r>
              <a:rPr lang="en-US" baseline="0" dirty="0" smtClean="0"/>
              <a:t>Lastly, the permit must include any other information which would be necessary to ensure the safety of those working.  The employer’s responsibility is to be aware of the space and its known/potential hazards in order to decide the safety measures to be taken for a confined space entry and to appropriately document these measures.  </a:t>
            </a:r>
          </a:p>
          <a:p>
            <a:pPr marL="0" indent="0">
              <a:buFont typeface="+mj-lt"/>
              <a:buNone/>
            </a:pPr>
            <a:r>
              <a:rPr lang="en-US" baseline="0" dirty="0" smtClean="0"/>
              <a:t>.</a:t>
            </a:r>
            <a:endParaRPr lang="en-US" sz="1000" baseline="0" dirty="0" smtClean="0"/>
          </a:p>
          <a:p>
            <a:pPr marL="0" indent="0">
              <a:buFont typeface="+mj-lt"/>
              <a:buNone/>
            </a:pPr>
            <a:r>
              <a:rPr lang="en-US" sz="1000" baseline="0" dirty="0" smtClean="0"/>
              <a:t>1910.146(f)(11) The rescue and emergency services that can be summoned and the means (such as the equipment to use and the numbers to call) for summoning those services;</a:t>
            </a:r>
          </a:p>
          <a:p>
            <a:pPr marL="0" indent="0">
              <a:buFont typeface="+mj-lt"/>
              <a:buNone/>
            </a:pPr>
            <a:r>
              <a:rPr lang="en-US" sz="1000" baseline="0" dirty="0" smtClean="0"/>
              <a:t>  </a:t>
            </a:r>
          </a:p>
          <a:p>
            <a:pPr marL="0" indent="0">
              <a:buFont typeface="+mj-lt"/>
              <a:buNone/>
            </a:pPr>
            <a:r>
              <a:rPr lang="en-US" sz="1000" baseline="0" dirty="0" smtClean="0"/>
              <a:t>1910.146(f)(12) The communication procedures used by authorized entrants and attendants to maintain contact during the entry;</a:t>
            </a:r>
          </a:p>
          <a:p>
            <a:pPr marL="0" indent="0">
              <a:buFont typeface="+mj-lt"/>
              <a:buNone/>
            </a:pPr>
            <a:r>
              <a:rPr lang="en-US" sz="1000" baseline="0" dirty="0" smtClean="0"/>
              <a:t>  </a:t>
            </a:r>
          </a:p>
          <a:p>
            <a:pPr marL="0" indent="0">
              <a:buFont typeface="+mj-lt"/>
              <a:buNone/>
            </a:pPr>
            <a:r>
              <a:rPr lang="en-US" sz="1000" baseline="0" dirty="0" smtClean="0"/>
              <a:t>1910.146(f)(13)  Equipment, such as personal protective equipment, testing equipment, communications equipment, alarm systems, and rescue equipment, to be provided for compliance with this section;</a:t>
            </a:r>
          </a:p>
          <a:p>
            <a:pPr marL="0" indent="0">
              <a:buFont typeface="+mj-lt"/>
              <a:buNone/>
            </a:pPr>
            <a:r>
              <a:rPr lang="en-US" sz="1000" baseline="0" dirty="0" smtClean="0"/>
              <a:t>  </a:t>
            </a:r>
          </a:p>
          <a:p>
            <a:pPr marL="0" indent="0">
              <a:buFont typeface="+mj-lt"/>
              <a:buNone/>
            </a:pPr>
            <a:r>
              <a:rPr lang="en-US" sz="1000" baseline="0" dirty="0" smtClean="0"/>
              <a:t>1910.146(f)(14) Any other information whose inclusion is necessary, given the circumstances of the particular confined space, in order to ensure employee safety; and (15) Any additional permits, such as for hot work, that have been issued to authorize work in the permit space.</a:t>
            </a:r>
          </a:p>
          <a:p>
            <a:pPr marL="228600" indent="-228600">
              <a:buFont typeface="+mj-lt"/>
              <a:buAutoNum type="arabicPeriod"/>
            </a:pP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89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854957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b="1" dirty="0">
                <a:solidFill>
                  <a:prstClr val="black"/>
                </a:solidFill>
              </a:rPr>
              <a:t>Introduce</a:t>
            </a:r>
            <a:r>
              <a:rPr lang="en-US" dirty="0">
                <a:solidFill>
                  <a:prstClr val="black"/>
                </a:solidFill>
              </a:rPr>
              <a:t> the module topics/outline.</a:t>
            </a:r>
          </a:p>
          <a:p>
            <a:pPr marL="228600" lvl="0" indent="-228600" defTabSz="888340">
              <a:buFont typeface="+mj-lt"/>
              <a:buAutoNum type="arabicPeriod"/>
              <a:defRPr/>
            </a:pPr>
            <a:r>
              <a:rPr lang="en-US" b="1" dirty="0">
                <a:solidFill>
                  <a:prstClr val="black"/>
                </a:solidFill>
              </a:rPr>
              <a:t>Explain</a:t>
            </a:r>
            <a:r>
              <a:rPr lang="en-US" dirty="0">
                <a:solidFill>
                  <a:prstClr val="black"/>
                </a:solidFill>
              </a:rPr>
              <a:t> the main sections may have subtopics which will be introduced at the beginning of each section.</a:t>
            </a:r>
          </a:p>
          <a:p>
            <a:pPr marL="228600" lvl="0" indent="-228600" defTabSz="888340">
              <a:buFont typeface="+mj-lt"/>
              <a:buAutoNum type="arabicPeriod"/>
              <a:defRPr/>
            </a:pPr>
            <a:r>
              <a:rPr lang="en-US" dirty="0">
                <a:solidFill>
                  <a:prstClr val="black"/>
                </a:solidFill>
              </a:rPr>
              <a:t>Subtopics include areas such as </a:t>
            </a:r>
            <a:r>
              <a:rPr lang="en-US" dirty="0" smtClean="0">
                <a:solidFill>
                  <a:prstClr val="black"/>
                </a:solidFill>
              </a:rPr>
              <a:t>coverage of the confined space standard, employer responsibilities, a permit required confined space program requirements, permit requirements, reclassification of a confined space, and alternate procedures.</a:t>
            </a:r>
            <a:endParaRPr lang="en-US" dirty="0">
              <a:solidFill>
                <a:prstClr val="black"/>
              </a:solidFill>
            </a:endParaRPr>
          </a:p>
          <a:p>
            <a:pPr marL="228600" lvl="0" indent="-228600" defTabSz="888340">
              <a:buFont typeface="+mj-lt"/>
              <a:buAutoNum type="arabicPeriod"/>
              <a:defRPr/>
            </a:pPr>
            <a:r>
              <a:rPr lang="en-US" dirty="0">
                <a:solidFill>
                  <a:prstClr val="black"/>
                </a:solidFill>
              </a:rPr>
              <a:t>Stress – this training is intended to be interactive.  You’ll be asking for examples of different hazards from the participants and supplementing points in training with real life examples.</a:t>
            </a:r>
          </a:p>
          <a:p>
            <a:pPr marL="228600" lvl="0" indent="-228600" defTabSz="888340">
              <a:buFont typeface="+mj-lt"/>
              <a:buAutoNum type="arabicPeriod"/>
              <a:defRPr/>
            </a:pPr>
            <a:r>
              <a:rPr lang="en-US" dirty="0">
                <a:solidFill>
                  <a:prstClr val="black"/>
                </a:solidFill>
              </a:rPr>
              <a:t>State - Part of the goal of this training is to share information and ideas about best practices, look at the realistic ways tasks are performed, discuss barriers to employing safe practices and solutions to those barriers. </a:t>
            </a:r>
          </a:p>
          <a:p>
            <a:pPr marL="228600" lvl="0" indent="-228600" defTabSz="888340">
              <a:buFont typeface="+mj-lt"/>
              <a:buAutoNum type="arabicPeriod"/>
              <a:defRPr/>
            </a:pPr>
            <a:r>
              <a:rPr lang="en-US" dirty="0">
                <a:solidFill>
                  <a:prstClr val="black"/>
                </a:solidFill>
              </a:rPr>
              <a:t>Emphasize - We will be discussing what types of incentives are needed in terms of changing perceptions &amp; attitudes and the cost of safety practices.</a:t>
            </a:r>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8521747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The permit provides vital safety and rescue information.  </a:t>
            </a:r>
          </a:p>
          <a:p>
            <a:pPr marL="228600" indent="-228600">
              <a:buFont typeface="+mj-lt"/>
              <a:buAutoNum type="arabicPeriod"/>
            </a:pPr>
            <a:r>
              <a:rPr lang="en-US" dirty="0" smtClean="0"/>
              <a:t>The</a:t>
            </a:r>
            <a:r>
              <a:rPr lang="en-US" baseline="0" dirty="0" smtClean="0"/>
              <a:t> permit must provide the number of the emergency/rescue services for the attendant to know who to call.</a:t>
            </a:r>
          </a:p>
          <a:p>
            <a:pPr marL="228600" indent="-228600">
              <a:buFont typeface="+mj-lt"/>
              <a:buAutoNum type="arabicPeriod"/>
            </a:pPr>
            <a:r>
              <a:rPr lang="en-US" baseline="0" dirty="0" smtClean="0"/>
              <a:t>The permit is to identify the communication method the entrant and attendant are using.</a:t>
            </a:r>
          </a:p>
          <a:p>
            <a:pPr marL="228600" indent="-228600">
              <a:buFont typeface="+mj-lt"/>
              <a:buAutoNum type="arabicPeriod"/>
            </a:pPr>
            <a:r>
              <a:rPr lang="en-US" baseline="0" dirty="0" smtClean="0"/>
              <a:t>The permit is also to identify the types of safety measures in place, the types of equipment provided/being used by the entrant, and the PPE being used.  The employer is responsible for ensuring the equipment provided is in good repair, functioning correctly, and employees are trained to use the equipment safely. </a:t>
            </a:r>
          </a:p>
          <a:p>
            <a:pPr marL="228600" indent="-228600">
              <a:buFont typeface="+mj-lt"/>
              <a:buAutoNum type="arabicPeriod"/>
            </a:pPr>
            <a:r>
              <a:rPr lang="en-US" baseline="0" dirty="0" smtClean="0"/>
              <a:t>If other permits are also in place for the type of work tasks being performed, they are to be included on the confined space entry permit.  An example would be a hot work permit.</a:t>
            </a:r>
          </a:p>
          <a:p>
            <a:pPr marL="228600" indent="-228600">
              <a:buFont typeface="+mj-lt"/>
              <a:buAutoNum type="arabicPeriod"/>
            </a:pPr>
            <a:r>
              <a:rPr lang="en-US" baseline="0" dirty="0" smtClean="0"/>
              <a:t>The permit should also include what rescue equipment is to be used and/or is available at the site.</a:t>
            </a:r>
          </a:p>
          <a:p>
            <a:pPr marL="228600" indent="-228600">
              <a:buFont typeface="+mj-lt"/>
              <a:buAutoNum type="arabicPeriod"/>
            </a:pPr>
            <a:r>
              <a:rPr lang="en-US" baseline="0" dirty="0" smtClean="0"/>
              <a:t>This information is not just helpful to the people on-site, but to a rescue squad if they are needed.</a:t>
            </a:r>
          </a:p>
          <a:p>
            <a:pPr marL="228600" indent="-228600">
              <a:buFont typeface="+mj-lt"/>
              <a:buAutoNum type="arabicPeriod"/>
            </a:pPr>
            <a:r>
              <a:rPr lang="en-US" baseline="0" dirty="0" smtClean="0"/>
              <a:t>In this permit we also include where the entry point is located so if an emergency situation does occur, the attendant could quickly let the emergency/rescue service know so they bring the correct equipment and/or technically trained personnel.</a:t>
            </a:r>
          </a:p>
          <a:p>
            <a:pPr marL="228600" indent="-228600">
              <a:buFont typeface="+mj-lt"/>
              <a:buAutoNum type="arabicPeriod"/>
            </a:pPr>
            <a:r>
              <a:rPr lang="en-US" baseline="0" dirty="0" smtClean="0"/>
              <a:t>Lastly, the permit must include any other information which would be necessary to ensure the safety of those working.  The employer’s responsibility is to be aware of the space and its known/potential hazards in order to decide the safety measures to be taken for a confined space entry and to appropriately document these measures.  </a:t>
            </a:r>
          </a:p>
          <a:p>
            <a:pPr marL="0" indent="0">
              <a:buFont typeface="+mj-lt"/>
              <a:buNone/>
            </a:pPr>
            <a:r>
              <a:rPr lang="en-US" baseline="0" dirty="0" smtClean="0"/>
              <a:t>.</a:t>
            </a:r>
          </a:p>
          <a:p>
            <a:pPr marL="0" indent="0">
              <a:buFont typeface="+mj-lt"/>
              <a:buNone/>
            </a:pPr>
            <a:r>
              <a:rPr lang="en-US" sz="1000" baseline="0" dirty="0" smtClean="0"/>
              <a:t>1910.146(f)(11) The rescue and emergency services that can be summoned and the means (such as the equipment to use and the numbers to call) for summoning those services;</a:t>
            </a:r>
          </a:p>
          <a:p>
            <a:pPr marL="0" indent="0">
              <a:buFont typeface="+mj-lt"/>
              <a:buNone/>
            </a:pPr>
            <a:r>
              <a:rPr lang="en-US" sz="1000" baseline="0" dirty="0" smtClean="0"/>
              <a:t>  </a:t>
            </a:r>
          </a:p>
          <a:p>
            <a:pPr marL="0" indent="0">
              <a:buFont typeface="+mj-lt"/>
              <a:buNone/>
            </a:pPr>
            <a:r>
              <a:rPr lang="en-US" sz="1000" baseline="0" dirty="0" smtClean="0"/>
              <a:t>1910.146(f)(12) The communication procedures used by authorized entrants and attendants to maintain contact during the entry;</a:t>
            </a:r>
          </a:p>
          <a:p>
            <a:pPr marL="0" indent="0">
              <a:buFont typeface="+mj-lt"/>
              <a:buNone/>
            </a:pPr>
            <a:r>
              <a:rPr lang="en-US" sz="1000" baseline="0" dirty="0" smtClean="0"/>
              <a:t>  </a:t>
            </a:r>
          </a:p>
          <a:p>
            <a:pPr marL="0" indent="0">
              <a:buFont typeface="+mj-lt"/>
              <a:buNone/>
            </a:pPr>
            <a:r>
              <a:rPr lang="en-US" sz="1000" baseline="0" dirty="0" smtClean="0"/>
              <a:t>1910.146(f)(13)  Equipment, such as personal protective equipment, testing equipment, communications equipment, alarm systems, and rescue equipment, to be provided for compliance with this section;</a:t>
            </a:r>
          </a:p>
          <a:p>
            <a:pPr marL="0" indent="0">
              <a:buFont typeface="+mj-lt"/>
              <a:buNone/>
            </a:pPr>
            <a:r>
              <a:rPr lang="en-US" sz="1000" baseline="0" dirty="0" smtClean="0"/>
              <a:t>  </a:t>
            </a:r>
          </a:p>
          <a:p>
            <a:pPr marL="0" indent="0">
              <a:buFont typeface="+mj-lt"/>
              <a:buNone/>
            </a:pPr>
            <a:r>
              <a:rPr lang="en-US" sz="1000" baseline="0" dirty="0" smtClean="0"/>
              <a:t>1910.146(f)(14) Any other information whose inclusion is necessary, given the circumstances of the particular confined space, in order to ensure employee safety; and (15) Any additional permits, such as for hot work, that have been issued to authorize work in the permit space.</a:t>
            </a:r>
          </a:p>
          <a:p>
            <a:pPr marL="228600" indent="-228600">
              <a:buFont typeface="+mj-lt"/>
              <a:buAutoNum type="arabicPeriod"/>
            </a:pP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18549575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This next section talks about the actual entry process into a permit required confined space.</a:t>
            </a:r>
          </a:p>
          <a:p>
            <a:pPr marL="228600" indent="-228600">
              <a:buFont typeface="+mj-lt"/>
              <a:buAutoNum type="arabicPeriod"/>
            </a:pPr>
            <a:r>
              <a:rPr lang="en-US" dirty="0" smtClean="0"/>
              <a:t>Once the evaluation is complete, the testing done, and the permit filled out, the personnel have a responsibility to carry out the entry procedures safely and according to company policy and the standard provisions. </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91</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639069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572000" cy="3429000"/>
          </a:xfrm>
        </p:spPr>
      </p:sp>
      <p:sp>
        <p:nvSpPr>
          <p:cNvPr id="3" name="Notes Placeholder 2"/>
          <p:cNvSpPr>
            <a:spLocks noGrp="1"/>
          </p:cNvSpPr>
          <p:nvPr>
            <p:ph type="body" idx="1"/>
          </p:nvPr>
        </p:nvSpPr>
        <p:spPr>
          <a:xfrm>
            <a:off x="228600" y="3886200"/>
            <a:ext cx="6400800" cy="4953000"/>
          </a:xfrm>
        </p:spPr>
        <p:txBody>
          <a:bodyPr/>
          <a:lstStyle/>
          <a:p>
            <a:pPr lvl="0" fontAlgn="base">
              <a:spcBef>
                <a:spcPct val="0"/>
              </a:spcBef>
              <a:spcAft>
                <a:spcPct val="0"/>
              </a:spcAft>
              <a:defRPr/>
            </a:pPr>
            <a:r>
              <a:rPr lang="en-US" dirty="0"/>
              <a:t>PRCS entry has 5 basic steps.  The first four steps are completed BEFORE entry and have been previously discussed. </a:t>
            </a:r>
          </a:p>
          <a:p>
            <a:pPr lvl="0" fontAlgn="base">
              <a:spcBef>
                <a:spcPct val="0"/>
              </a:spcBef>
              <a:spcAft>
                <a:spcPct val="0"/>
              </a:spcAft>
              <a:defRPr/>
            </a:pPr>
            <a:r>
              <a:rPr lang="en-US" dirty="0"/>
              <a:t>We will </a:t>
            </a:r>
            <a:r>
              <a:rPr lang="en-US" dirty="0" smtClean="0"/>
              <a:t>now </a:t>
            </a:r>
            <a:r>
              <a:rPr lang="en-US" dirty="0"/>
              <a:t>concentrate on the fifth step – entering the space.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Begin the entry with an initial monitoring prior to the process of entering (this is a way to determine the atmospheric conditions have not been compromised.)  </a:t>
            </a:r>
          </a:p>
          <a:p>
            <a:pPr marL="228600" lvl="0" indent="-228600" fontAlgn="base">
              <a:spcBef>
                <a:spcPct val="0"/>
              </a:spcBef>
              <a:spcAft>
                <a:spcPct val="0"/>
              </a:spcAft>
              <a:buFont typeface="+mj-lt"/>
              <a:buAutoNum type="arabicPeriod"/>
              <a:defRPr/>
            </a:pPr>
            <a:r>
              <a:rPr lang="en-US" dirty="0" smtClean="0"/>
              <a:t>It is a best practice to monitor the air continuously during the entry process. This can be done by wearing an air monitor</a:t>
            </a:r>
            <a:r>
              <a:rPr lang="en-US" dirty="0"/>
              <a:t>. Every 30 </a:t>
            </a:r>
            <a:r>
              <a:rPr lang="en-US" dirty="0" err="1"/>
              <a:t>minuties</a:t>
            </a:r>
            <a:r>
              <a:rPr lang="en-US" dirty="0"/>
              <a:t> a periodic reading will be documented.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Make sure the entrant and attendant are wearing the personal protective equipment necessary to safely perform the task.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The attendant will remain outside the space observing the task completion by the entrant. The attendant will use visual and/or verbal contact to remain in communication with the entrant. The attendant will monitor the conditions within and outside the space and notify the entrant of any prohibited conditions.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Steps</a:t>
            </a:r>
            <a:r>
              <a:rPr kumimoji="0" lang="en-US" b="0" i="0" u="none" strike="noStrike" kern="1200" cap="none" spc="0" normalizeH="0" noProof="0" dirty="0" smtClean="0">
                <a:ln>
                  <a:noFill/>
                </a:ln>
                <a:solidFill>
                  <a:prstClr val="black"/>
                </a:solidFill>
                <a:effectLst/>
                <a:uLnTx/>
                <a:uFillTx/>
              </a:rPr>
              <a:t>:</a:t>
            </a:r>
          </a:p>
          <a:p>
            <a:pPr marL="685800"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Attendant and Entrant will perform their initial monitoring and log it on the periodic readings portion of the permit.</a:t>
            </a:r>
          </a:p>
          <a:p>
            <a:pPr marL="685800"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Permit will be posted at the entrance of the space.</a:t>
            </a:r>
          </a:p>
          <a:p>
            <a:pPr marL="685800"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Entrant will don required PPE</a:t>
            </a:r>
            <a:r>
              <a:rPr kumimoji="0" lang="en-US" b="0" i="0" u="none" strike="noStrike" kern="1200" cap="none" spc="0" normalizeH="0" noProof="0" dirty="0" smtClean="0">
                <a:ln>
                  <a:noFill/>
                </a:ln>
                <a:solidFill>
                  <a:prstClr val="black"/>
                </a:solidFill>
                <a:effectLst/>
                <a:uLnTx/>
                <a:uFillTx/>
              </a:rPr>
              <a:t> and enter space. </a:t>
            </a:r>
          </a:p>
          <a:p>
            <a:pPr marL="685800"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Entrant will perform task(s) listed on the permit.  Entrant</a:t>
            </a:r>
            <a:r>
              <a:rPr kumimoji="0" lang="en-US" b="0" i="0" u="none" strike="noStrike" kern="1200" cap="none" spc="0" normalizeH="0" noProof="0" dirty="0" smtClean="0">
                <a:ln>
                  <a:noFill/>
                </a:ln>
                <a:solidFill>
                  <a:prstClr val="black"/>
                </a:solidFill>
                <a:effectLst/>
                <a:uLnTx/>
                <a:uFillTx/>
              </a:rPr>
              <a:t> should not be performing tasks not listed. </a:t>
            </a:r>
          </a:p>
          <a:p>
            <a:pPr marL="685800" lvl="1" indent="-228600" fontAlgn="base">
              <a:spcBef>
                <a:spcPct val="0"/>
              </a:spcBef>
              <a:spcAft>
                <a:spcPct val="0"/>
              </a:spcAft>
              <a:buFont typeface="+mj-lt"/>
              <a:buAutoNum type="alphaLcPeriod"/>
              <a:defRPr/>
            </a:pPr>
            <a:r>
              <a:rPr lang="en-US" baseline="0" dirty="0" smtClean="0">
                <a:solidFill>
                  <a:prstClr val="black"/>
                </a:solidFill>
              </a:rPr>
              <a:t>Entrant should continually evaluate &amp; report on conditions to the attendant.  </a:t>
            </a:r>
            <a:endParaRPr lang="en-US" dirty="0">
              <a:solidFill>
                <a:prstClr val="black"/>
              </a:solidFill>
            </a:endParaRPr>
          </a:p>
          <a:p>
            <a:pPr marL="685800" lvl="1" indent="-228600" fontAlgn="base">
              <a:spcBef>
                <a:spcPct val="0"/>
              </a:spcBef>
              <a:spcAft>
                <a:spcPct val="0"/>
              </a:spcAft>
              <a:buFont typeface="+mj-lt"/>
              <a:buAutoNum type="alphaLcPeriod"/>
              <a:defRPr/>
            </a:pPr>
            <a:r>
              <a:rPr kumimoji="0" lang="en-US" b="0" i="0" u="none" strike="noStrike" kern="1200" cap="none" spc="0" normalizeH="0" baseline="0" noProof="0" dirty="0" smtClean="0">
                <a:ln>
                  <a:noFill/>
                </a:ln>
                <a:solidFill>
                  <a:prstClr val="black"/>
                </a:solidFill>
                <a:effectLst/>
                <a:uLnTx/>
                <a:uFillTx/>
              </a:rPr>
              <a:t>The</a:t>
            </a:r>
            <a:r>
              <a:rPr kumimoji="0" lang="en-US" b="0" i="0" u="none" strike="noStrike" kern="1200" cap="none" spc="0" normalizeH="0" noProof="0" dirty="0" smtClean="0">
                <a:ln>
                  <a:noFill/>
                </a:ln>
                <a:solidFill>
                  <a:prstClr val="black"/>
                </a:solidFill>
                <a:effectLst/>
                <a:uLnTx/>
                <a:uFillTx/>
              </a:rPr>
              <a:t> attendant monitors the entrant and the space as well as the surrounding area for hazards, unauthorized personnel, etc.  If the attendant suspects the entrant is experiencing signs, symptoms, or behavioral changes due to exposure, the entrant will be ordered to exit the space.</a:t>
            </a:r>
          </a:p>
          <a:p>
            <a:pPr marL="685800" lvl="1" indent="-228600" fontAlgn="base">
              <a:spcBef>
                <a:spcPct val="0"/>
              </a:spcBef>
              <a:spcAft>
                <a:spcPct val="0"/>
              </a:spcAft>
              <a:buFont typeface="+mj-lt"/>
              <a:buAutoNum type="alphaLcPeriod"/>
              <a:defRPr/>
            </a:pPr>
            <a:r>
              <a:rPr lang="en-US" baseline="0" dirty="0" smtClean="0">
                <a:solidFill>
                  <a:prstClr val="black"/>
                </a:solidFill>
              </a:rPr>
              <a:t>If</a:t>
            </a:r>
            <a:r>
              <a:rPr lang="en-US" dirty="0" smtClean="0">
                <a:solidFill>
                  <a:prstClr val="black"/>
                </a:solidFill>
              </a:rPr>
              <a:t> an unacceptable entry condition arises, the entrant is to notify the attendant and/or entry supervisor. </a:t>
            </a: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92</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8392348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479925" cy="3360738"/>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entry supervisor determines a job cannot be completed without entering the PRCS.  </a:t>
            </a:r>
          </a:p>
          <a:p>
            <a:pPr marL="228600" indent="-228600">
              <a:buFont typeface="+mj-lt"/>
              <a:buAutoNum type="arabicPeriod"/>
            </a:pPr>
            <a:r>
              <a:rPr lang="en-US" dirty="0" smtClean="0"/>
              <a:t>The entry supervisor evaluates the conditions of the space without entering the space</a:t>
            </a:r>
            <a:r>
              <a:rPr lang="en-US" dirty="0"/>
              <a:t> </a:t>
            </a:r>
            <a:r>
              <a:rPr lang="en-US" dirty="0" smtClean="0"/>
              <a:t>and completes the necessary portions of the permit which explains the process and procedures.  </a:t>
            </a:r>
          </a:p>
          <a:p>
            <a:pPr marL="228600" indent="-228600">
              <a:buFont typeface="+mj-lt"/>
              <a:buAutoNum type="arabicPeriod"/>
            </a:pPr>
            <a:r>
              <a:rPr lang="en-US" dirty="0" smtClean="0"/>
              <a:t>The entry supervisor completes the initial air monitoring discuss the results with the entrant and attendant.  </a:t>
            </a:r>
          </a:p>
          <a:p>
            <a:pPr lvl="1"/>
            <a:r>
              <a:rPr lang="en-US" dirty="0" smtClean="0"/>
              <a:t>Bump test and calibrate the air monitor!</a:t>
            </a:r>
          </a:p>
          <a:p>
            <a:pPr marL="228600" indent="-228600">
              <a:buFont typeface="+mj-lt"/>
              <a:buAutoNum type="arabicPeriod"/>
            </a:pPr>
            <a:r>
              <a:rPr lang="en-US" dirty="0" smtClean="0"/>
              <a:t>If the entrant and attendant do not agree with the results or if they question the evaluation the entry supervisor MUST conduct the process in their presence.  (OSHA regulation)</a:t>
            </a:r>
          </a:p>
          <a:p>
            <a:pPr marL="228600" indent="-228600">
              <a:buFont typeface="+mj-lt"/>
              <a:buAutoNum type="arabicPeriod"/>
            </a:pPr>
            <a:r>
              <a:rPr lang="en-US" dirty="0" smtClean="0"/>
              <a:t>The entry supervisor must make sure emergency response personnel are available during the entry.</a:t>
            </a:r>
          </a:p>
          <a:p>
            <a:r>
              <a:rPr lang="en-US" dirty="0"/>
              <a:t>Communication is extremely important during confined space entry.  </a:t>
            </a:r>
          </a:p>
          <a:p>
            <a:r>
              <a:rPr lang="en-US" dirty="0" smtClean="0"/>
              <a:t>Employees should discuss any concerns they have especially about their safety or </a:t>
            </a:r>
            <a:r>
              <a:rPr lang="en-US" dirty="0"/>
              <a:t>the safety of your coworker, address the concerns before going into the space.  </a:t>
            </a:r>
          </a:p>
          <a:p>
            <a:r>
              <a:rPr lang="en-US" dirty="0" smtClean="0"/>
              <a:t>Employees should Never </a:t>
            </a:r>
            <a:r>
              <a:rPr lang="en-US" dirty="0"/>
              <a:t>enter a space </a:t>
            </a:r>
            <a:r>
              <a:rPr lang="en-US" dirty="0" smtClean="0"/>
              <a:t>they </a:t>
            </a:r>
            <a:r>
              <a:rPr lang="en-US" dirty="0"/>
              <a:t>feel has not been accurately evaluated.  </a:t>
            </a:r>
          </a:p>
          <a:p>
            <a:r>
              <a:rPr lang="en-US" dirty="0"/>
              <a:t>If changes to the space occur during entry, stop the entry and re-assess the hazards.  </a:t>
            </a:r>
          </a:p>
          <a:p>
            <a:r>
              <a:rPr lang="en-US" dirty="0"/>
              <a:t>If you agree with the permit which should reflect the conditions of the space before entry -  sign the permit.  Never feel pressured to compromise your safety and well being.</a:t>
            </a:r>
          </a:p>
          <a:p>
            <a:r>
              <a:rPr lang="en-US" dirty="0"/>
              <a:t>Employees can request a review of the evaluation procedures and tests and can request they be completed again if they do not feel the information on the permit is accurate. </a:t>
            </a:r>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93</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5944214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If you encounter an unexpected hazard during the entry process, discontinue the entry immediately, note the hazard on the permit and notify the entry supervisor .  The permit may need to be cancelled and a new permit may be needed to complete the task. </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The space should only be re-entered if the new hazard is properly controlled.</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dirty="0" smtClean="0"/>
              <a:t>Whenever there is an IDLH condition, the entrant must exit immediately. No entry into an IDLH situation can be made without the proper PPE.</a:t>
            </a: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94</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28392348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28600"/>
            <a:ext cx="4267200" cy="3200400"/>
          </a:xfrm>
        </p:spPr>
      </p:sp>
      <p:sp>
        <p:nvSpPr>
          <p:cNvPr id="3" name="Notes Placeholder 2"/>
          <p:cNvSpPr>
            <a:spLocks noGrp="1"/>
          </p:cNvSpPr>
          <p:nvPr>
            <p:ph type="body" idx="1"/>
          </p:nvPr>
        </p:nvSpPr>
        <p:spPr>
          <a:xfrm>
            <a:off x="228600" y="3657600"/>
            <a:ext cx="6400800" cy="4953000"/>
          </a:xfrm>
        </p:spPr>
        <p:txBody>
          <a:bodyPr/>
          <a:lstStyle/>
          <a:p>
            <a:pPr marL="228600" indent="-228600">
              <a:buFont typeface="+mj-lt"/>
              <a:buAutoNum type="arabicPeriod"/>
            </a:pPr>
            <a:r>
              <a:rPr lang="en-US" dirty="0" smtClean="0"/>
              <a:t>We need to “kill” the “living document” by cancelling the permit</a:t>
            </a:r>
            <a:r>
              <a:rPr lang="en-US" dirty="0"/>
              <a:t> </a:t>
            </a:r>
            <a:r>
              <a:rPr lang="en-US" dirty="0" smtClean="0"/>
              <a:t>once the work is completed and entrants have exited the space.</a:t>
            </a:r>
          </a:p>
          <a:p>
            <a:pPr marL="228600" indent="-228600">
              <a:buFont typeface="+mj-lt"/>
              <a:buAutoNum type="arabicPeriod"/>
            </a:pPr>
            <a:r>
              <a:rPr lang="en-US" dirty="0" smtClean="0"/>
              <a:t>Once entry is completed the space will be determined to be back in working order, or the space may not be back in working order, this should be noted on the permit.  </a:t>
            </a:r>
          </a:p>
          <a:p>
            <a:pPr marL="228600" indent="-228600">
              <a:buFont typeface="+mj-lt"/>
              <a:buAutoNum type="arabicPeriod"/>
            </a:pPr>
            <a:r>
              <a:rPr lang="en-US" dirty="0" smtClean="0"/>
              <a:t>The entry supervisor will “debrief” the entrant and attendant so they can discuss any concerns.  The supervisor will cancel the permit and retain the </a:t>
            </a:r>
            <a:r>
              <a:rPr lang="en-US" dirty="0" err="1" smtClean="0"/>
              <a:t>permt</a:t>
            </a:r>
            <a:r>
              <a:rPr lang="en-US" dirty="0" smtClean="0"/>
              <a:t> for 1 year to perform an annual program/permit evaluation.</a:t>
            </a:r>
          </a:p>
          <a:p>
            <a:pPr marL="228600" indent="-228600">
              <a:buFont typeface="+mj-lt"/>
              <a:buAutoNum type="arabicPeriod"/>
            </a:pPr>
            <a:r>
              <a:rPr lang="en-US" dirty="0" smtClean="0"/>
              <a:t>Attendant exits when the task is completed or his work shift ends.  </a:t>
            </a:r>
          </a:p>
          <a:p>
            <a:pPr marL="228600" indent="-228600">
              <a:buFont typeface="+mj-lt"/>
              <a:buAutoNum type="arabicPeriod"/>
            </a:pPr>
            <a:r>
              <a:rPr lang="en-US" dirty="0" smtClean="0"/>
              <a:t>Permits DO NOT carry over to other shifts.</a:t>
            </a:r>
          </a:p>
          <a:p>
            <a:pPr marL="228600" indent="-228600">
              <a:buFont typeface="+mj-lt"/>
              <a:buAutoNum type="arabicPeriod"/>
            </a:pPr>
            <a:r>
              <a:rPr lang="en-US" dirty="0" smtClean="0"/>
              <a:t>The attendant will record the exit time on the permit to document the fact no further atmospheric readings are needed.</a:t>
            </a:r>
          </a:p>
          <a:p>
            <a:pPr marL="228600" indent="-228600">
              <a:buFont typeface="+mj-lt"/>
              <a:buAutoNum type="arabicPeriod"/>
            </a:pPr>
            <a:r>
              <a:rPr lang="en-US" dirty="0" smtClean="0"/>
              <a:t>Operating condition – After exiting note whether the space</a:t>
            </a:r>
            <a:r>
              <a:rPr lang="en-US" baseline="0" dirty="0" smtClean="0"/>
              <a:t> is returned to normal operating condition.  </a:t>
            </a:r>
            <a:r>
              <a:rPr lang="en-US" dirty="0" smtClean="0"/>
              <a:t>If the task is incomplete and/or the space is inoperable</a:t>
            </a:r>
            <a:r>
              <a:rPr lang="en-US" baseline="0" dirty="0" smtClean="0"/>
              <a:t> it is to be documented on the permit.  If another shift comes on they would issue another permit to complete the work. </a:t>
            </a:r>
            <a:endParaRPr lang="en-US" dirty="0" smtClean="0"/>
          </a:p>
          <a:p>
            <a:pPr marL="228600" indent="-228600">
              <a:buFont typeface="+mj-lt"/>
              <a:buAutoNum type="arabicPeriod"/>
            </a:pPr>
            <a:r>
              <a:rPr lang="en-US" dirty="0" smtClean="0"/>
              <a:t>Supervisor will debrief entrant and attendant of any unusual hazards which arose during entry.</a:t>
            </a:r>
          </a:p>
          <a:p>
            <a:pPr marL="228600" indent="-228600">
              <a:buFont typeface="+mj-lt"/>
              <a:buAutoNum type="arabicPeriod"/>
            </a:pPr>
            <a:r>
              <a:rPr lang="en-US" dirty="0" smtClean="0"/>
              <a:t>Supervisor will cancel the permit and retain the permit for 1 year to perform an annual program/permit evaluation.</a:t>
            </a: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95</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This section discusses reclassifying a permit required confined space as a non-permit confined space and the steps to be taken.</a:t>
            </a:r>
            <a:endParaRPr lang="en-US" dirty="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96</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5702688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It is possible to make a permit required confined space into a non-permit required confined space.  </a:t>
            </a:r>
          </a:p>
          <a:p>
            <a:pPr marL="228600" indent="-228600">
              <a:buFont typeface="+mj-lt"/>
              <a:buAutoNum type="arabicPeriod"/>
            </a:pPr>
            <a:r>
              <a:rPr lang="en-US" dirty="0" smtClean="0"/>
              <a:t>The declassification of a space should not be taken lightly, it is necessary that all hazards, other than the potential for an atmospheric hazard, can be eliminated.  If the task you are performing creates a hazard, you cannot declassify the space. </a:t>
            </a:r>
          </a:p>
          <a:p>
            <a:pPr marL="228600" indent="-228600">
              <a:buFont typeface="+mj-lt"/>
              <a:buAutoNum type="arabicPeriod"/>
            </a:pPr>
            <a:r>
              <a:rPr lang="en-US" dirty="0" smtClean="0"/>
              <a:t> The certification of the process needs to be documented and placed outside the entrance to the space.  </a:t>
            </a:r>
          </a:p>
          <a:p>
            <a:pPr marL="228600" indent="-228600">
              <a:buFont typeface="+mj-lt"/>
              <a:buAutoNum type="arabicPeriod"/>
            </a:pPr>
            <a:r>
              <a:rPr lang="en-US" dirty="0" smtClean="0"/>
              <a:t>The space can be declassified for a limited amount of time, usually the end of the entry process or at the end of the worker’s shift, whichever occurs first.  Once the space has been declassified, there is no need for an attendant.</a:t>
            </a:r>
          </a:p>
          <a:p>
            <a:pPr marL="228600" indent="-228600">
              <a:buFont typeface="+mj-lt"/>
              <a:buAutoNum type="arabicPeriod"/>
            </a:pPr>
            <a:endParaRPr lang="en-US" sz="1000" dirty="0" smtClean="0"/>
          </a:p>
          <a:p>
            <a:r>
              <a:rPr lang="en-US" sz="1000" dirty="0" smtClean="0"/>
              <a:t>1910.146(c</a:t>
            </a:r>
            <a:r>
              <a:rPr lang="en-US" sz="1000" dirty="0"/>
              <a:t>)(7</a:t>
            </a:r>
            <a:r>
              <a:rPr lang="en-US" sz="1000" dirty="0" smtClean="0"/>
              <a:t>) A </a:t>
            </a:r>
            <a:r>
              <a:rPr lang="en-US" sz="1000" dirty="0"/>
              <a:t>space classified by the employer as a permit-required confined space may be reclassified as a non-permit confined space under the following procedures:</a:t>
            </a:r>
          </a:p>
          <a:p>
            <a:r>
              <a:rPr lang="en-US" sz="1000" dirty="0" smtClean="0"/>
              <a:t>1910.146(c</a:t>
            </a:r>
            <a:r>
              <a:rPr lang="en-US" sz="1000" dirty="0"/>
              <a:t>)(7)(</a:t>
            </a:r>
            <a:r>
              <a:rPr lang="en-US" sz="1000" dirty="0" err="1"/>
              <a:t>i</a:t>
            </a:r>
            <a:r>
              <a:rPr lang="en-US" sz="1000" dirty="0" smtClean="0"/>
              <a:t>) If </a:t>
            </a:r>
            <a:r>
              <a:rPr lang="en-US" sz="1000" dirty="0"/>
              <a:t>the permit space poses no actual or potential atmospheric hazards and if all hazards within the space are eliminated without entry into the space, the permit space may be reclassified as a non-permit confined space for as long as the non-atmospheric hazards remain eliminated.</a:t>
            </a:r>
          </a:p>
          <a:p>
            <a:r>
              <a:rPr lang="en-US" sz="1000" dirty="0" smtClean="0"/>
              <a:t>1910.146(c</a:t>
            </a:r>
            <a:r>
              <a:rPr lang="en-US" sz="1000" dirty="0"/>
              <a:t>)(7)(ii</a:t>
            </a:r>
            <a:r>
              <a:rPr lang="en-US" sz="1000" dirty="0" smtClean="0"/>
              <a:t>) If </a:t>
            </a:r>
            <a:r>
              <a:rPr lang="en-US" sz="1000" dirty="0"/>
              <a:t>it is necessary to enter the permit space to eliminate hazards, such entry shall be performed under paragraphs (d) through (k) of this section. If testing and inspection during that entry demonstrate that the hazards within the permit space have been eliminated, the permit space may be reclassified as a non-permit confined space for as long as the hazards remain eliminated. </a:t>
            </a:r>
          </a:p>
          <a:p>
            <a:r>
              <a:rPr lang="en-US" sz="1000" b="1" dirty="0" smtClean="0"/>
              <a:t> </a:t>
            </a:r>
            <a:r>
              <a:rPr lang="en-US" sz="1000" b="1" dirty="0"/>
              <a:t>NOTE: Control of atmospheric hazards through forced air ventilation does not constitute elimination of the hazards. Paragraph (c)(5) covers permit space entry where the employer can demonstrate that forced air ventilation alone will control all hazards in the space.</a:t>
            </a:r>
          </a:p>
          <a:p>
            <a:r>
              <a:rPr lang="en-US" sz="1000" dirty="0" smtClean="0"/>
              <a:t>1910.146(c</a:t>
            </a:r>
            <a:r>
              <a:rPr lang="en-US" sz="1000" dirty="0"/>
              <a:t>)(7)(iii</a:t>
            </a:r>
            <a:r>
              <a:rPr lang="en-US" sz="1000" dirty="0" smtClean="0"/>
              <a:t>)  </a:t>
            </a:r>
            <a:r>
              <a:rPr lang="en-US" sz="1000" dirty="0"/>
              <a:t>The employer shall document the basis for determining that all hazards in a permit space have been eliminated, through a certification that contains the date, the location of the space, and the signature of the person making the determination. The certification shall be made available to each employee entering the space or to that employee's authorized representative.</a:t>
            </a:r>
          </a:p>
          <a:p>
            <a:r>
              <a:rPr lang="en-US" sz="1000" dirty="0" smtClean="0"/>
              <a:t>1910.146(c</a:t>
            </a:r>
            <a:r>
              <a:rPr lang="en-US" sz="1000" dirty="0"/>
              <a:t>)(7)(iv</a:t>
            </a:r>
            <a:r>
              <a:rPr lang="en-US" sz="1000" dirty="0" smtClean="0"/>
              <a:t>) If </a:t>
            </a:r>
            <a:r>
              <a:rPr lang="en-US" sz="1000" dirty="0"/>
              <a:t>hazards arise within a permit space that has been declassified to a non-permit space under paragraph (c)(7) of this section, each employee in the space shall exit the space. The employer shall then reevaluate the space and determine whether it must be reclassified as a permit space, in accordance with other applicable provisions of this section</a:t>
            </a:r>
            <a:r>
              <a:rPr lang="en-US" dirty="0"/>
              <a:t>.</a:t>
            </a:r>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97</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Alternate procedures for entry can be used in spaces which do not have any hazards present other than an atmospheric hazard potential.  Continuous forced air ventilation must keep it safe.</a:t>
            </a:r>
          </a:p>
          <a:p>
            <a:pPr marL="228600" indent="-228600">
              <a:buFont typeface="+mj-lt"/>
              <a:buAutoNum type="arabicPeriod"/>
            </a:pPr>
            <a:r>
              <a:rPr lang="en-US" dirty="0" smtClean="0"/>
              <a:t>Alternate procedures can be used once data has been collected which verifies the space does not normally contain a hazardous atmosphere.  After collecting the data and developing the procedures which will allow for safe entry, you still need to do initial air monitoring prior to entering.  We always recommend monitoring the air continuously during entry to ensure your safe entry condition has not changed.  Once you have your supporting information and your entry procedures written, contacting a compliance officer with OSHA is a good way to determine if you have covered all your bases. </a:t>
            </a:r>
          </a:p>
          <a:p>
            <a:pPr marL="228600" indent="-228600">
              <a:buFont typeface="+mj-lt"/>
              <a:buAutoNum type="arabicPeriod"/>
            </a:pPr>
            <a:r>
              <a:rPr lang="en-US" dirty="0" smtClean="0"/>
              <a:t>Alternate Procedures are determined individually per space &amp;</a:t>
            </a:r>
            <a:r>
              <a:rPr lang="en-US" baseline="0" dirty="0" smtClean="0"/>
              <a:t> use of alternate procedures are </a:t>
            </a:r>
            <a:r>
              <a:rPr lang="en-US" baseline="0" dirty="0" err="1" smtClean="0"/>
              <a:t>redetermined</a:t>
            </a:r>
            <a:r>
              <a:rPr lang="en-US" baseline="0" dirty="0" smtClean="0"/>
              <a:t> for each entry.</a:t>
            </a:r>
          </a:p>
          <a:p>
            <a:r>
              <a:rPr lang="en-US" dirty="0" smtClean="0"/>
              <a:t>Alternate Procedures are under OSHA </a:t>
            </a:r>
            <a:r>
              <a:rPr lang="en-US" dirty="0"/>
              <a:t>1910.146(c)(5</a:t>
            </a:r>
            <a:r>
              <a:rPr lang="en-US" dirty="0" smtClean="0"/>
              <a:t>).</a:t>
            </a:r>
          </a:p>
          <a:p>
            <a:r>
              <a:rPr lang="en-US" dirty="0"/>
              <a:t> Reclassification requirements are contained under 1910.146(c)(5) and (6). </a:t>
            </a:r>
            <a:endParaRPr lang="en-US" dirty="0" smtClean="0"/>
          </a:p>
          <a:p>
            <a:pPr lvl="0"/>
            <a:r>
              <a:rPr lang="en-US" dirty="0" smtClean="0">
                <a:solidFill>
                  <a:prstClr val="black"/>
                </a:solidFill>
              </a:rPr>
              <a:t>Whenever </a:t>
            </a:r>
            <a:r>
              <a:rPr lang="en-US" dirty="0">
                <a:solidFill>
                  <a:prstClr val="black"/>
                </a:solidFill>
              </a:rPr>
              <a:t>a NON-PERMIT required confined space has a change in use or configuration which could increase hazards to entrants – it MUST be re-evaluated and if conditions warrant reclassified as a permit required confined space. </a:t>
            </a:r>
          </a:p>
          <a:p>
            <a:pPr marL="685800" lvl="1"/>
            <a:r>
              <a:rPr lang="en-US" dirty="0">
                <a:solidFill>
                  <a:prstClr val="black"/>
                </a:solidFill>
              </a:rPr>
              <a:t>1910.146(c)(6)  When there are changes in the use or configuration of a non-permit confined space that might increase the hazards to entrants, the employer shall reevaluate that space and, if necessary, reclassify it as a permit-required confined space.</a:t>
            </a:r>
          </a:p>
          <a:p>
            <a:endParaRPr lang="en-US" baseline="0" dirty="0" smtClean="0"/>
          </a:p>
          <a:p>
            <a:pPr marL="228600" indent="-228600">
              <a:buFont typeface="+mj-lt"/>
              <a:buAutoNum type="arabicPeriod"/>
            </a:pPr>
            <a:endParaRPr lang="en-US" dirty="0" smtClean="0"/>
          </a:p>
          <a:p>
            <a:pPr marL="685800" lvl="1" indent="-228600">
              <a:buFont typeface="+mj-lt"/>
              <a:buAutoNum type="alphaLcPeriod"/>
            </a:pP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98</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228600" y="3886200"/>
            <a:ext cx="6400800" cy="4953000"/>
          </a:xfrm>
        </p:spPr>
        <p:txBody>
          <a:bodyPr/>
          <a:lstStyle/>
          <a:p>
            <a:pPr marL="228600" indent="-228600">
              <a:buFont typeface="+mj-lt"/>
              <a:buAutoNum type="arabicPeriod"/>
            </a:pPr>
            <a:r>
              <a:rPr lang="en-US" dirty="0" smtClean="0"/>
              <a:t>While</a:t>
            </a:r>
            <a:r>
              <a:rPr lang="en-US" baseline="0" dirty="0" smtClean="0"/>
              <a:t> the standard does not specifically state how long to keep documentation</a:t>
            </a:r>
            <a:r>
              <a:rPr lang="en-US" dirty="0" smtClean="0"/>
              <a:t> for alternate procedures and/or reclassification</a:t>
            </a:r>
            <a:r>
              <a:rPr lang="en-US" baseline="0" dirty="0" smtClean="0"/>
              <a:t>, it is wise to keep it on file, as you would a permit.</a:t>
            </a:r>
          </a:p>
          <a:p>
            <a:pPr marL="228600" indent="-228600">
              <a:buFont typeface="+mj-lt"/>
              <a:buAutoNum type="arabicPeriod"/>
            </a:pPr>
            <a:r>
              <a:rPr lang="en-US" baseline="0" dirty="0" smtClean="0"/>
              <a:t>Spaces need to be re-evaluated before entries to ensure they still meet the criterial for alternate procedures</a:t>
            </a:r>
            <a:r>
              <a:rPr lang="en-US" dirty="0"/>
              <a:t> </a:t>
            </a:r>
            <a:r>
              <a:rPr lang="en-US" dirty="0" smtClean="0"/>
              <a:t>or reclassification.</a:t>
            </a:r>
            <a:endParaRPr lang="en-US" baseline="0" dirty="0" smtClean="0"/>
          </a:p>
          <a:p>
            <a:pPr marL="228600" indent="-228600">
              <a:buFont typeface="+mj-lt"/>
              <a:buAutoNum type="arabicPeriod"/>
            </a:pPr>
            <a:r>
              <a:rPr lang="en-US" baseline="0" dirty="0" smtClean="0"/>
              <a:t>The documentation should show that the criteria</a:t>
            </a:r>
            <a:r>
              <a:rPr lang="en-US" dirty="0" smtClean="0"/>
              <a:t> for the use of alternate procedures has been met.</a:t>
            </a:r>
          </a:p>
          <a:p>
            <a:pPr marL="228600" indent="-228600">
              <a:buFont typeface="+mj-lt"/>
              <a:buAutoNum type="arabicPeriod"/>
            </a:pPr>
            <a:r>
              <a:rPr lang="en-US" baseline="0" dirty="0" smtClean="0"/>
              <a:t>The</a:t>
            </a:r>
            <a:r>
              <a:rPr lang="en-US" dirty="0" smtClean="0"/>
              <a:t> </a:t>
            </a:r>
            <a:r>
              <a:rPr lang="en-US" baseline="0" dirty="0" smtClean="0"/>
              <a:t>Initial data should show the documentation supports the decision to use alternate procedures.  Data needs to indicate the size (volume of the space) for air exchange, the ventilation equipment has the capacity to meet the needs of the space.  Data should indicate if there were any identified hazards or potential hazards and the correction.   </a:t>
            </a:r>
          </a:p>
          <a:p>
            <a:pPr marL="228600" indent="-228600">
              <a:buFont typeface="+mj-lt"/>
              <a:buAutoNum type="arabicPeriod"/>
            </a:pPr>
            <a:r>
              <a:rPr lang="en-US" baseline="0" dirty="0" smtClean="0"/>
              <a:t>Sampling results are from the start of ventilation through the time the determination is made that the entry conditions are acceptable. </a:t>
            </a:r>
          </a:p>
          <a:p>
            <a:pPr marL="228600" indent="-228600">
              <a:buFont typeface="+mj-lt"/>
              <a:buAutoNum type="arabicPeriod"/>
            </a:pPr>
            <a:r>
              <a:rPr lang="en-US" baseline="0" dirty="0" smtClean="0"/>
              <a:t>If there is a potential for other hazards to be created by work in the space it should be indicated as well as how you will monitor for the hazards and the action to removes the hazards. </a:t>
            </a:r>
            <a:endParaRPr lang="en-US" dirty="0" smtClean="0"/>
          </a:p>
        </p:txBody>
      </p:sp>
      <p:sp>
        <p:nvSpPr>
          <p:cNvPr id="4" name="Slide Number Placeholder 3"/>
          <p:cNvSpPr>
            <a:spLocks noGrp="1"/>
          </p:cNvSpPr>
          <p:nvPr>
            <p:ph type="sldNum" sz="quarter" idx="10"/>
          </p:nvPr>
        </p:nvSpPr>
        <p:spPr/>
        <p:txBody>
          <a:bodyPr/>
          <a:lstStyle/>
          <a:p>
            <a:fld id="{DDDBE19E-176A-47A6-8D2D-365132E40E2A}" type="slidenum">
              <a:rPr lang="en-US" smtClean="0">
                <a:solidFill>
                  <a:prstClr val="black"/>
                </a:solidFill>
              </a:rPr>
              <a:pPr/>
              <a:t>99</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Grain Handling Safety Coalition – Ag Confined Spaces</a:t>
            </a:r>
            <a:endParaRPr lang="en-US" dirty="0">
              <a:solidFill>
                <a:prstClr val="black"/>
              </a:solidFill>
            </a:endParaRPr>
          </a:p>
        </p:txBody>
      </p:sp>
    </p:spTree>
    <p:extLst>
      <p:ext uri="{BB962C8B-B14F-4D97-AF65-F5344CB8AC3E}">
        <p14:creationId xmlns:p14="http://schemas.microsoft.com/office/powerpoint/2010/main" val="409933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69"/>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5A849-4E61-4ECB-895F-3B718CA41AAD}"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705600" y="6324844"/>
            <a:ext cx="2133600" cy="365125"/>
          </a:xfrm>
        </p:spPr>
        <p:txBody>
          <a:bodyPr/>
          <a:lstStyle>
            <a:lvl1pPr>
              <a:defRPr>
                <a:solidFill>
                  <a:schemeClr val="bg1">
                    <a:lumMod val="85000"/>
                  </a:schemeClr>
                </a:solidFill>
                <a:latin typeface="Arial" pitchFamily="34" charset="0"/>
                <a:cs typeface="Arial" pitchFamily="34" charset="0"/>
              </a:defRPr>
            </a:lvl1pPr>
          </a:lstStyle>
          <a:p>
            <a:fld id="{594C4FEC-F7A0-4792-9BDE-46D3B76E922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20480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EB34D2-52CD-4158-9B6D-9ECACFCCB012}"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93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85944-B308-4B01-8564-73B2338554B4}"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502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B82139-6AD2-4F01-8C8E-2035A09D483B}"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72216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latin typeface="Arial" panose="020B0604020202020204" pitchFamily="34" charset="0"/>
                <a:cs typeface="Arial" panose="020B0604020202020204" pitchFamily="34" charset="0"/>
              </a:defRPr>
            </a:lvl1pPr>
          </a:lstStyle>
          <a:p>
            <a:fld id="{87A69CCB-D35B-4400-980A-61D257AC57E8}" type="datetime1">
              <a:rPr lang="en-US" smtClean="0">
                <a:solidFill>
                  <a:prstClr val="white">
                    <a:lumMod val="75000"/>
                  </a:prstClr>
                </a:solidFill>
              </a:rPr>
              <a:pPr/>
              <a:t>6/30/2017</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lvl1pPr>
              <a:defRPr>
                <a:solidFill>
                  <a:schemeClr val="bg1">
                    <a:lumMod val="75000"/>
                  </a:schemeClr>
                </a:solidFill>
                <a:latin typeface="Arial" panose="020B0604020202020204" pitchFamily="34" charset="0"/>
                <a:cs typeface="Arial" panose="020B0604020202020204" pitchFamily="34" charset="0"/>
              </a:defRPr>
            </a:lvl1p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a:xfrm>
            <a:off x="6781800" y="6340719"/>
            <a:ext cx="2133600" cy="365125"/>
          </a:xfrm>
        </p:spPr>
        <p:txBody>
          <a:bodyPr/>
          <a:lstStyle>
            <a:lvl1pPr>
              <a:defRPr sz="1000">
                <a:solidFill>
                  <a:schemeClr val="bg1">
                    <a:lumMod val="75000"/>
                  </a:schemeClr>
                </a:solidFill>
                <a:latin typeface="Arial" panose="020B0604020202020204" pitchFamily="34" charset="0"/>
                <a:cs typeface="Arial" panose="020B0604020202020204" pitchFamily="34" charset="0"/>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554976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03555D-F4FC-4002-9BC7-7A9051022A2B}"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462949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F3683D-42A2-4E53-A2A6-5483DF748548}" type="datetime1">
              <a:rPr lang="en-US" smtClean="0">
                <a:solidFill>
                  <a:prstClr val="white">
                    <a:lumMod val="75000"/>
                  </a:prstClr>
                </a:solidFill>
              </a:rPr>
              <a:pPr/>
              <a:t>6/30/2017</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13201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EAA8A7-2972-4D6B-9D54-8329C4117D83}" type="datetime1">
              <a:rPr lang="en-US" smtClean="0">
                <a:solidFill>
                  <a:prstClr val="white">
                    <a:lumMod val="75000"/>
                  </a:prstClr>
                </a:solidFill>
              </a:rPr>
              <a:pPr/>
              <a:t>6/30/2017</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8911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F10B96-E6A7-416C-A075-F8D5B7936DC4}" type="datetime1">
              <a:rPr lang="en-US" smtClean="0">
                <a:solidFill>
                  <a:prstClr val="white">
                    <a:lumMod val="75000"/>
                  </a:prstClr>
                </a:solidFill>
              </a:rPr>
              <a:pPr/>
              <a:t>6/30/2017</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498915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5F6A4-4747-4E1F-83E6-63F1E345B071}" type="datetime1">
              <a:rPr lang="en-US" smtClean="0">
                <a:solidFill>
                  <a:prstClr val="white">
                    <a:lumMod val="75000"/>
                  </a:prstClr>
                </a:solidFill>
              </a:rPr>
              <a:pPr/>
              <a:t>6/30/2017</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lvl1pPr>
              <a:defRPr>
                <a:solidFill>
                  <a:schemeClr val="bg1">
                    <a:lumMod val="75000"/>
                  </a:schemeClr>
                </a:solidFill>
              </a:defRPr>
            </a:lvl1p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302864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C958B5-5B60-4426-B434-C9AC8297D060}"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74171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81487-660E-49EE-A7CF-9A2864D57131}"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26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877644-353F-4439-B7BE-3E4C5EE2CE29}"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390639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A2BD7-3252-459E-A6E9-327EA0E8BC8D}"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981727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F552F2-0803-4F0D-AC20-995FE78C7EEF}"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891538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BAF5BC-C39B-48DA-AFF0-270430885990}"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8" name="Slide Number Placeholder 7"/>
          <p:cNvSpPr>
            <a:spLocks noGrp="1"/>
          </p:cNvSpPr>
          <p:nvPr>
            <p:ph type="sldNum" sz="quarter" idx="12"/>
          </p:nvPr>
        </p:nvSpPr>
        <p:spPr/>
        <p:txBody>
          <a:bodyPr/>
          <a:lstStyle/>
          <a:p>
            <a:fld id="{E68CB777-A129-4AF6-9ECC-E5865CD58601}"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470519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039A9-3877-4077-9823-31B8F3B28D7C}"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160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6C07873E-F7A9-7D4C-A13B-E05E8079E2D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040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20223D-D6DC-41F0-9182-52665F1E224C}"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304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128F06-88A3-404B-A8CE-5E6063FC5F61}" type="datetime1">
              <a:rPr lang="en-US" smtClean="0">
                <a:solidFill>
                  <a:prstClr val="black">
                    <a:tint val="75000"/>
                  </a:prstClr>
                </a:solidFill>
              </a:rPr>
              <a:pPr/>
              <a:t>6/30/2017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37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666F52-FE25-43CD-9114-88E831538A8D}" type="datetime1">
              <a:rPr lang="en-US" smtClean="0">
                <a:solidFill>
                  <a:prstClr val="black">
                    <a:tint val="75000"/>
                  </a:prstClr>
                </a:solidFill>
              </a:rPr>
              <a:pPr/>
              <a:t>6/30/2017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12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CBCF59-CAC7-4B89-B526-AAC427F028DD}" type="datetime1">
              <a:rPr lang="en-US" smtClean="0">
                <a:solidFill>
                  <a:prstClr val="black">
                    <a:tint val="75000"/>
                  </a:prstClr>
                </a:solidFill>
              </a:rPr>
              <a:pPr/>
              <a:t>6/30/2017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18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ED24BE-2AA2-49D7-938F-6362DA50DF00}"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03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2CCC4-D855-4DFF-8946-0235E2FA73CE}" type="datetime1">
              <a:rPr lang="en-US" smtClean="0">
                <a:solidFill>
                  <a:prstClr val="black">
                    <a:tint val="75000"/>
                  </a:prstClr>
                </a:solidFill>
              </a:rPr>
              <a:pPr/>
              <a:t>6/30/2017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184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4E9B8-D543-470D-B85D-D30330780912}" type="datetime1">
              <a:rPr lang="en-US" smtClean="0">
                <a:solidFill>
                  <a:prstClr val="black">
                    <a:tint val="75000"/>
                  </a:prstClr>
                </a:solidFill>
              </a:rPr>
              <a:pPr/>
              <a:t>6/30/2017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321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1AF0D7-C875-4197-B16C-D9229CC1B2BE}" type="datetime1">
              <a:rPr lang="en-US" smtClean="0">
                <a:solidFill>
                  <a:prstClr val="black">
                    <a:tint val="75000"/>
                  </a:prstClr>
                </a:solidFill>
              </a:rPr>
              <a:pPr/>
              <a:t>6/30/2017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627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D2C195-7678-47E9-BEBE-881FB46F74B0}"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235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82815A-4F50-45E9-BA95-A1AB794B4A3B}"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7873E-F7A9-7D4C-A13B-E05E8079E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801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5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6858000" y="6325130"/>
            <a:ext cx="2133600" cy="365125"/>
          </a:xfrm>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503705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858000" y="6325130"/>
            <a:ext cx="2133600" cy="365125"/>
          </a:xfrm>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196559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4234671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2770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6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6BA201-23A1-4342-B41C-4469FD9B1833}" type="datetime1">
              <a:rPr lang="en-US" smtClean="0">
                <a:solidFill>
                  <a:prstClr val="black">
                    <a:tint val="75000"/>
                  </a:prstClr>
                </a:solidFill>
              </a:rPr>
              <a:pPr/>
              <a:t>6/30/2017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147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8219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880"/>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7691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2271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714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2465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9587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67DC03-0E9E-443D-939E-412E5A52B069}"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541612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Clr>
                <a:srgbClr val="FFC000"/>
              </a:buClr>
              <a:buSzPct val="150000"/>
              <a:buFont typeface="Wingdings" panose="05000000000000000000" pitchFamily="2" charset="2"/>
              <a:buChar char="§"/>
              <a:defRPr/>
            </a:lvl1pPr>
            <a:lvl2pPr marL="742950" indent="-285750">
              <a:buClr>
                <a:srgbClr val="FFC000"/>
              </a:buClr>
              <a:buSzPct val="150000"/>
              <a:buFont typeface="Arial" panose="020B0604020202020204" pitchFamily="34" charset="0"/>
              <a:buChar char="•"/>
              <a:defRPr/>
            </a:lvl2pPr>
            <a:lvl3pPr marL="1143000" indent="-228600">
              <a:buClr>
                <a:srgbClr val="FFC000"/>
              </a:buClr>
              <a:buFont typeface="Wingdings" panose="05000000000000000000" pitchFamily="2" charset="2"/>
              <a:buChar char="v"/>
              <a:defRPr/>
            </a:lvl3pPr>
            <a:lvl4pPr marL="1600200" indent="-228600">
              <a:buClr>
                <a:srgbClr val="FFC000"/>
              </a:buClr>
              <a:buFont typeface="Wingdings" panose="05000000000000000000" pitchFamily="2" charset="2"/>
              <a:buChar char="Ø"/>
              <a:defRPr/>
            </a:lvl4pPr>
            <a:lvl5pPr>
              <a:buClr>
                <a:srgbClr val="FFC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latin typeface="Arial" panose="020B0604020202020204" pitchFamily="34" charset="0"/>
                <a:cs typeface="Arial" panose="020B0604020202020204" pitchFamily="34" charset="0"/>
              </a:defRPr>
            </a:lvl1pPr>
          </a:lstStyle>
          <a:p>
            <a:fld id="{B1344967-1E2F-4879-A1C9-0A5B5E1E984D}" type="datetime1">
              <a:rPr lang="en-US" smtClean="0">
                <a:solidFill>
                  <a:prstClr val="white">
                    <a:lumMod val="75000"/>
                  </a:prstClr>
                </a:solidFill>
              </a:rPr>
              <a:pPr/>
              <a:t>6/30/2017</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lvl1pPr>
              <a:defRPr>
                <a:solidFill>
                  <a:schemeClr val="bg1">
                    <a:lumMod val="75000"/>
                  </a:schemeClr>
                </a:solidFill>
                <a:latin typeface="Arial" panose="020B0604020202020204" pitchFamily="34" charset="0"/>
                <a:cs typeface="Arial" panose="020B0604020202020204" pitchFamily="34" charset="0"/>
              </a:defRPr>
            </a:lvl1p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sz="1000">
                <a:solidFill>
                  <a:schemeClr val="bg1">
                    <a:lumMod val="75000"/>
                  </a:schemeClr>
                </a:solidFill>
                <a:latin typeface="Arial" panose="020B0604020202020204" pitchFamily="34" charset="0"/>
                <a:cs typeface="Arial" panose="020B0604020202020204" pitchFamily="34" charset="0"/>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16947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544D5F-FF42-4E4C-9EF0-06192186B23B}"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561570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535362-730E-40FA-9B0C-65841A9C783F}" type="datetime1">
              <a:rPr lang="en-US" smtClean="0">
                <a:solidFill>
                  <a:prstClr val="white">
                    <a:lumMod val="75000"/>
                  </a:prstClr>
                </a:solidFill>
              </a:rPr>
              <a:pPr/>
              <a:t>6/30/2017</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70409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02208-A900-456C-A058-CFEE05C772DA}" type="datetime1">
              <a:rPr lang="en-US" smtClean="0">
                <a:solidFill>
                  <a:prstClr val="black">
                    <a:tint val="75000"/>
                  </a:prstClr>
                </a:solidFill>
              </a:rPr>
              <a:pPr/>
              <a:t>6/30/2017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535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9595D3-A18C-4DF2-8E6D-6A2ACBBB91C5}" type="datetime1">
              <a:rPr lang="en-US" smtClean="0">
                <a:solidFill>
                  <a:prstClr val="white">
                    <a:lumMod val="75000"/>
                  </a:prstClr>
                </a:solidFill>
              </a:rPr>
              <a:pPr/>
              <a:t>6/30/2017</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9343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D2B56D-AD5A-45C5-856A-7DEA924F5350}" type="datetime1">
              <a:rPr lang="en-US" smtClean="0">
                <a:solidFill>
                  <a:prstClr val="white">
                    <a:lumMod val="75000"/>
                  </a:prstClr>
                </a:solidFill>
              </a:rPr>
              <a:pPr/>
              <a:t>6/30/2017</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17835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C50C1-7944-4487-8F66-915F71297319}" type="datetime1">
              <a:rPr lang="en-US" smtClean="0">
                <a:solidFill>
                  <a:prstClr val="white">
                    <a:lumMod val="75000"/>
                  </a:prstClr>
                </a:solidFill>
              </a:rPr>
              <a:pPr/>
              <a:t>6/30/2017</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lvl1pPr>
              <a:defRPr>
                <a:solidFill>
                  <a:schemeClr val="bg1">
                    <a:lumMod val="75000"/>
                  </a:schemeClr>
                </a:solidFill>
              </a:defRPr>
            </a:lvl1p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88890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0A029F-7500-4CBB-A5A0-7F149F0CF935}"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14032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5866E-BF6E-4FD4-83A7-DCBCF4B9F1FC}"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3881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39FB25-9D73-4EC4-AD99-7C170AD4E5D2}"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815455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CA41CF-1F8B-4BC2-81CD-8D50F650EBDB}"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39741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F7F822-3BDE-4E53-B718-498CCF3496F3}"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8" name="Slide Number Placeholder 7"/>
          <p:cNvSpPr>
            <a:spLocks noGrp="1"/>
          </p:cNvSpPr>
          <p:nvPr>
            <p:ph type="sldNum" sz="quarter" idx="12"/>
          </p:nvPr>
        </p:nvSpPr>
        <p:spPr/>
        <p:txBody>
          <a:bodyPr/>
          <a:lstStyle/>
          <a:p>
            <a:fld id="{E68CB777-A129-4AF6-9ECC-E5865CD58601}"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2355359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5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17C2F7-72ED-40B2-BAB0-8DEAD93F3F5C}"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6008924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latin typeface="Arial" panose="020B0604020202020204" pitchFamily="34" charset="0"/>
                <a:cs typeface="Arial" panose="020B0604020202020204" pitchFamily="34" charset="0"/>
              </a:defRPr>
            </a:lvl1pPr>
          </a:lstStyle>
          <a:p>
            <a:fld id="{BCEDF554-12ED-46A5-AA4D-E78732BE9104}" type="datetime1">
              <a:rPr lang="en-US" smtClean="0">
                <a:solidFill>
                  <a:prstClr val="white">
                    <a:lumMod val="75000"/>
                  </a:prstClr>
                </a:solidFill>
              </a:rPr>
              <a:pPr/>
              <a:t>6/30/2017</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lvl1pPr>
              <a:defRPr>
                <a:solidFill>
                  <a:schemeClr val="bg1">
                    <a:lumMod val="75000"/>
                  </a:schemeClr>
                </a:solidFill>
                <a:latin typeface="Arial" panose="020B0604020202020204" pitchFamily="34" charset="0"/>
                <a:cs typeface="Arial" panose="020B0604020202020204" pitchFamily="34" charset="0"/>
              </a:defRPr>
            </a:lvl1p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sz="1000">
                <a:solidFill>
                  <a:schemeClr val="bg1">
                    <a:lumMod val="75000"/>
                  </a:schemeClr>
                </a:solidFill>
                <a:latin typeface="Arial" panose="020B0604020202020204" pitchFamily="34" charset="0"/>
                <a:cs typeface="Arial" panose="020B0604020202020204" pitchFamily="34" charset="0"/>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7770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D72CE3-B86E-4F35-A7B8-D5B1F46B99A2}" type="datetime1">
              <a:rPr lang="en-US" smtClean="0">
                <a:solidFill>
                  <a:prstClr val="black">
                    <a:tint val="75000"/>
                  </a:prstClr>
                </a:solidFill>
              </a:rPr>
              <a:pPr/>
              <a:t>6/30/2017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298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EBF7A-A3B3-4757-B0DF-E71C7E73D800}"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74043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C5DCB7-97F1-452C-9782-E39D85BEEF0C}" type="datetime1">
              <a:rPr lang="en-US" smtClean="0">
                <a:solidFill>
                  <a:prstClr val="white">
                    <a:lumMod val="75000"/>
                  </a:prstClr>
                </a:solidFill>
              </a:rPr>
              <a:pPr/>
              <a:t>6/30/2017</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799637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8140E1-8B76-4A51-AA70-277A22621DCF}" type="datetime1">
              <a:rPr lang="en-US" smtClean="0">
                <a:solidFill>
                  <a:prstClr val="white">
                    <a:lumMod val="75000"/>
                  </a:prstClr>
                </a:solidFill>
              </a:rPr>
              <a:pPr/>
              <a:t>6/30/2017</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42899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D7848-5DD4-4F4A-84E8-0347F310F843}" type="datetime1">
              <a:rPr lang="en-US" smtClean="0">
                <a:solidFill>
                  <a:prstClr val="white">
                    <a:lumMod val="75000"/>
                  </a:prstClr>
                </a:solidFill>
              </a:rPr>
              <a:pPr/>
              <a:t>6/30/2017</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906331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661C4-310B-44B5-9555-62428E4F6860}" type="datetime1">
              <a:rPr lang="en-US" smtClean="0">
                <a:solidFill>
                  <a:prstClr val="white">
                    <a:lumMod val="75000"/>
                  </a:prstClr>
                </a:solidFill>
              </a:rPr>
              <a:pPr/>
              <a:t>6/30/2017</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lvl1pPr>
              <a:defRPr>
                <a:solidFill>
                  <a:schemeClr val="bg1">
                    <a:lumMod val="75000"/>
                  </a:schemeClr>
                </a:solidFill>
              </a:defRPr>
            </a:lvl1p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618601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CEFAB-A714-4965-8A0B-59709B415E1A}"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265238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5CE814-680E-499D-AA5F-C400291AA58B}"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869269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77F508-3C91-4DD9-BE86-3D622D0C6337}"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552588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A66058-109D-40D5-B6C4-FF9CA0465C84}"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E68CB777-A129-4AF6-9ECC-E5865CD58601}"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690476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6F792E-338D-4B76-A942-1EE1ADAAA098}" type="datetime1">
              <a:rPr lang="en-US" smtClean="0">
                <a:solidFill>
                  <a:prstClr val="white">
                    <a:lumMod val="75000"/>
                  </a:prstClr>
                </a:solidFill>
              </a:rPr>
              <a:pPr/>
              <a:t>6/30/2017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8" name="Slide Number Placeholder 7"/>
          <p:cNvSpPr>
            <a:spLocks noGrp="1"/>
          </p:cNvSpPr>
          <p:nvPr>
            <p:ph type="sldNum" sz="quarter" idx="12"/>
          </p:nvPr>
        </p:nvSpPr>
        <p:spPr/>
        <p:txBody>
          <a:bodyPr/>
          <a:lstStyle/>
          <a:p>
            <a:fld id="{E68CB777-A129-4AF6-9ECC-E5865CD58601}"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361166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A321C-613A-435D-BB9B-C1AB201C0A0D}" type="datetime1">
              <a:rPr lang="en-US" smtClean="0">
                <a:solidFill>
                  <a:prstClr val="black">
                    <a:tint val="75000"/>
                  </a:prstClr>
                </a:solidFill>
              </a:rPr>
              <a:pPr/>
              <a:t>6/30/2017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158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BAA31F-18ED-444F-A78B-099B75A96247}" type="datetime1">
              <a:rPr lang="en-US" smtClean="0">
                <a:solidFill>
                  <a:prstClr val="black">
                    <a:tint val="75000"/>
                  </a:prstClr>
                </a:solidFill>
              </a:rPr>
              <a:pPr/>
              <a:t>6/30/2017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5542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a:lvl1pPr>
            <a:lvl2pPr>
              <a:defRPr>
                <a:latin typeface="Arial" pitchFamily="34" charset="0"/>
                <a:cs typeface="Arial" pitchFamily="34" charset="0"/>
              </a:defRPr>
            </a:lvl2pPr>
            <a:lvl3pPr>
              <a:defRPr>
                <a:latin typeface="Arial" pitchFamily="34" charset="0"/>
                <a:cs typeface="Arial" pitchFamily="34" charset="0"/>
              </a:defRPr>
            </a:lvl3pPr>
            <a:lvl4pPr>
              <a:defRPr sz="2200" baseline="0">
                <a:latin typeface="Arial" pitchFamily="34" charset="0"/>
                <a:cs typeface="Arial" pitchFamily="34" charset="0"/>
              </a:defRPr>
            </a:lvl4pPr>
            <a:lvl5pPr>
              <a:defRPr sz="18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6EA6670-F096-4318-BEE8-A8251A9CCF84}" type="datetime1">
              <a:rPr lang="en-US" smtClean="0">
                <a:solidFill>
                  <a:prstClr val="black">
                    <a:tint val="75000"/>
                  </a:prstClr>
                </a:solidFill>
              </a:rPr>
              <a:pPr/>
              <a:t>6/30/2017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3346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28"/>
            <a:ext cx="7772400" cy="1362075"/>
          </a:xfrm>
        </p:spPr>
        <p:txBody>
          <a:bodyPr anchor="t">
            <a:noAutofit/>
          </a:bodyPr>
          <a:lstStyle>
            <a:lvl1pPr algn="l">
              <a:defRPr sz="4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CF284F-E05A-42D5-94E1-B24AFF5FF260}" type="datetime1">
              <a:rPr lang="en-US" smtClean="0">
                <a:solidFill>
                  <a:prstClr val="black">
                    <a:tint val="75000"/>
                  </a:prstClr>
                </a:solidFill>
              </a:rPr>
              <a:pPr/>
              <a:t>6/30/2017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7483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200" baseline="0">
                <a:latin typeface="Arial" pitchFamily="34" charset="0"/>
                <a:cs typeface="Arial" pitchFamily="34" charset="0"/>
              </a:defRPr>
            </a:lvl3pPr>
            <a:lvl4pPr>
              <a:defRPr sz="20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200" baseline="0">
                <a:latin typeface="Arial" pitchFamily="34" charset="0"/>
                <a:cs typeface="Arial" pitchFamily="34" charset="0"/>
              </a:defRPr>
            </a:lvl3pPr>
            <a:lvl4pPr>
              <a:defRPr sz="20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4BDEF82-08A2-456B-9B5C-5FF87135AF39}" type="datetime1">
              <a:rPr lang="en-US" smtClean="0">
                <a:solidFill>
                  <a:prstClr val="black">
                    <a:tint val="75000"/>
                  </a:prstClr>
                </a:solidFill>
              </a:rPr>
              <a:pPr/>
              <a:t>6/30/2017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9404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800"/>
            </a:lvl1pPr>
            <a:lvl2pPr>
              <a:defRPr sz="2400">
                <a:latin typeface="Arial" pitchFamily="34" charset="0"/>
                <a:cs typeface="Arial" pitchFamily="34" charset="0"/>
              </a:defRPr>
            </a:lvl2pPr>
            <a:lvl3pPr>
              <a:defRPr sz="2200" baseline="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151" y="1535113"/>
            <a:ext cx="4041775" cy="6397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200" baseline="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2353A20-F7E1-4D74-819C-E1D4F3526D8D}" type="datetime1">
              <a:rPr lang="en-US" smtClean="0">
                <a:solidFill>
                  <a:prstClr val="black">
                    <a:tint val="75000"/>
                  </a:prstClr>
                </a:solidFill>
              </a:rPr>
              <a:pPr/>
              <a:t>6/30/2017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6118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B5959B2-A835-46F6-9DB0-8D6E5971E9E4}" type="datetime1">
              <a:rPr lang="en-US" smtClean="0">
                <a:solidFill>
                  <a:prstClr val="black">
                    <a:tint val="75000"/>
                  </a:prstClr>
                </a:solidFill>
              </a:rPr>
              <a:pPr/>
              <a:t>6/30/2017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0736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DCC49-2D9C-4C96-939B-B7B1FB394A65}" type="datetime1">
              <a:rPr lang="en-US" smtClean="0">
                <a:solidFill>
                  <a:prstClr val="black">
                    <a:tint val="75000"/>
                  </a:prstClr>
                </a:solidFill>
              </a:rPr>
              <a:pPr/>
              <a:t>6/30/2017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9632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E22D7-850B-44B0-A970-CA074A772B65}" type="datetime1">
              <a:rPr lang="en-US" smtClean="0">
                <a:solidFill>
                  <a:prstClr val="black">
                    <a:tint val="75000"/>
                  </a:prstClr>
                </a:solidFill>
              </a:rPr>
              <a:pPr/>
              <a:t>6/30/2017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3375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48477-0978-4DC0-90EA-9BF997E96569}" type="datetime1">
              <a:rPr lang="en-US" smtClean="0">
                <a:solidFill>
                  <a:prstClr val="black">
                    <a:tint val="75000"/>
                  </a:prstClr>
                </a:solidFill>
              </a:rPr>
              <a:pPr/>
              <a:t>6/30/2017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877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3369E2-3F66-433E-B176-0C4A91D65D5D}" type="datetime1">
              <a:rPr lang="en-US" smtClean="0">
                <a:solidFill>
                  <a:prstClr val="black">
                    <a:tint val="75000"/>
                  </a:prstClr>
                </a:solidFill>
              </a:rPr>
              <a:pPr/>
              <a:t>6/30/2017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821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A40DB-5E61-40B8-8FE5-26EB4953573D}" type="datetime1">
              <a:rPr lang="en-US" smtClean="0">
                <a:solidFill>
                  <a:prstClr val="black">
                    <a:tint val="75000"/>
                  </a:prstClr>
                </a:solidFill>
              </a:rPr>
              <a:pPr/>
              <a:t>6/30/2017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081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0E8A3F-2E25-4A16-B7B8-8CD26CB9F2C4}" type="datetime1">
              <a:rPr lang="en-US" smtClean="0">
                <a:solidFill>
                  <a:prstClr val="black">
                    <a:tint val="75000"/>
                  </a:prstClr>
                </a:solidFill>
              </a:rPr>
              <a:pPr/>
              <a:t>6/30/2017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735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35EDA3-3FC2-469F-9482-706F0B887882}" type="datetime1">
              <a:rPr lang="en-US" smtClean="0">
                <a:solidFill>
                  <a:prstClr val="black">
                    <a:tint val="75000"/>
                  </a:prstClr>
                </a:solidFill>
              </a:rPr>
              <a:pPr/>
              <a:t>6/30/2017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C4FEC-F7A0-4792-9BDE-46D3B76E922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651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5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66028-8EDB-4329-8D33-47946192671B}" type="datetime1">
              <a:rPr lang="en-US" smtClean="0">
                <a:solidFill>
                  <a:prstClr val="black">
                    <a:tint val="75000"/>
                  </a:prstClr>
                </a:solidFill>
              </a:rPr>
              <a:pPr/>
              <a:t>6/30/2017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5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5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C4FEC-F7A0-4792-9BDE-46D3B76E922E}"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479349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880"/>
            <a:ext cx="2133600" cy="365125"/>
          </a:xfrm>
          <a:prstGeom prst="rect">
            <a:avLst/>
          </a:prstGeom>
        </p:spPr>
        <p:txBody>
          <a:bodyPr vert="horz" lIns="91440" tIns="45720" rIns="91440" bIns="45720" rtlCol="0" anchor="ctr"/>
          <a:lstStyle>
            <a:lvl1pPr algn="l">
              <a:defRPr sz="1000">
                <a:solidFill>
                  <a:schemeClr val="bg1">
                    <a:lumMod val="75000"/>
                  </a:schemeClr>
                </a:solidFill>
                <a:latin typeface="Arial" panose="020B0604020202020204" pitchFamily="34" charset="0"/>
                <a:cs typeface="Arial" panose="020B0604020202020204" pitchFamily="34" charset="0"/>
              </a:defRPr>
            </a:lvl1pPr>
          </a:lstStyle>
          <a:p>
            <a:fld id="{24AA16BD-B34A-40C4-B022-0738C4E944F2}"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3"/>
          </p:nvPr>
        </p:nvSpPr>
        <p:spPr>
          <a:xfrm>
            <a:off x="3124200" y="6356880"/>
            <a:ext cx="2895600" cy="365125"/>
          </a:xfrm>
          <a:prstGeom prst="rect">
            <a:avLst/>
          </a:prstGeom>
        </p:spPr>
        <p:txBody>
          <a:bodyPr vert="horz" lIns="91440" tIns="45720" rIns="91440" bIns="45720" rtlCol="0" anchor="ctr"/>
          <a:lstStyle>
            <a:lvl1pPr algn="ctr">
              <a:defRPr sz="1000">
                <a:solidFill>
                  <a:schemeClr val="bg1">
                    <a:lumMod val="75000"/>
                  </a:schemeClr>
                </a:solidFill>
                <a:latin typeface="Arial" panose="020B0604020202020204" pitchFamily="34" charset="0"/>
                <a:cs typeface="Arial" panose="020B0604020202020204" pitchFamily="34" charset="0"/>
              </a:defRPr>
            </a:lvl1pPr>
          </a:lstStyle>
          <a:p>
            <a:endParaRPr lang="en-US" dirty="0">
              <a:solidFill>
                <a:prstClr val="white">
                  <a:lumMod val="75000"/>
                </a:prstClr>
              </a:solidFill>
            </a:endParaRPr>
          </a:p>
        </p:txBody>
      </p:sp>
      <p:sp>
        <p:nvSpPr>
          <p:cNvPr id="6" name="Slide Number Placeholder 5"/>
          <p:cNvSpPr>
            <a:spLocks noGrp="1"/>
          </p:cNvSpPr>
          <p:nvPr>
            <p:ph type="sldNum" sz="quarter" idx="4"/>
          </p:nvPr>
        </p:nvSpPr>
        <p:spPr>
          <a:xfrm>
            <a:off x="6781800" y="6248930"/>
            <a:ext cx="2133600" cy="365125"/>
          </a:xfrm>
          <a:prstGeom prst="rect">
            <a:avLst/>
          </a:prstGeom>
        </p:spPr>
        <p:txBody>
          <a:bodyPr vert="horz" lIns="91440" tIns="45720" rIns="91440" bIns="45720" rtlCol="0" anchor="ctr"/>
          <a:lstStyle>
            <a:lvl1pPr algn="r">
              <a:defRPr sz="1200" b="0">
                <a:solidFill>
                  <a:schemeClr val="bg1">
                    <a:lumMod val="85000"/>
                  </a:schemeClr>
                </a:solidFill>
                <a:latin typeface="Arial" panose="020B0604020202020204" pitchFamily="34" charset="0"/>
                <a:cs typeface="Arial" panose="020B0604020202020204" pitchFamily="34" charset="0"/>
              </a:defRPr>
            </a:lvl1pPr>
          </a:lstStyle>
          <a:p>
            <a:fld id="{E68CB777-A129-4AF6-9ECC-E5865CD58601}"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16463510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8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B631F92-C61C-4D95-AFAD-D762A6AA96C3}" type="datetime1">
              <a:rPr lang="en-US" smtClean="0">
                <a:solidFill>
                  <a:prstClr val="black">
                    <a:tint val="75000"/>
                  </a:prstClr>
                </a:solidFill>
              </a:rPr>
              <a:pPr defTabSz="457200"/>
              <a:t>6/30/2017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8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8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C07873E-F7A9-7D4C-A13B-E05E8079E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704516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858000" y="6325130"/>
            <a:ext cx="2133600" cy="365125"/>
          </a:xfrm>
          <a:prstGeom prst="rect">
            <a:avLst/>
          </a:prstGeom>
        </p:spPr>
        <p:txBody>
          <a:bodyPr vert="horz" lIns="91440" tIns="45720" rIns="91440" bIns="45720" rtlCol="0" anchor="ctr"/>
          <a:lstStyle>
            <a:lvl1pPr algn="r">
              <a:defRPr sz="1200">
                <a:solidFill>
                  <a:schemeClr val="bg1">
                    <a:lumMod val="95000"/>
                  </a:schemeClr>
                </a:solidFill>
                <a:latin typeface="Arial" pitchFamily="34" charset="0"/>
                <a:cs typeface="Arial"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3195165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p:titleStyle>
    <p:body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880"/>
            <a:ext cx="2133600" cy="365125"/>
          </a:xfrm>
          <a:prstGeom prst="rect">
            <a:avLst/>
          </a:prstGeom>
        </p:spPr>
        <p:txBody>
          <a:bodyPr vert="horz" lIns="91440" tIns="45720" rIns="91440" bIns="45720" rtlCol="0" anchor="ctr"/>
          <a:lstStyle>
            <a:lvl1pPr algn="l">
              <a:defRPr sz="1000">
                <a:solidFill>
                  <a:schemeClr val="bg1">
                    <a:lumMod val="75000"/>
                  </a:schemeClr>
                </a:solidFill>
                <a:latin typeface="Arial" panose="020B0604020202020204" pitchFamily="34" charset="0"/>
                <a:cs typeface="Arial" panose="020B0604020202020204" pitchFamily="34" charset="0"/>
              </a:defRPr>
            </a:lvl1pPr>
          </a:lstStyle>
          <a:p>
            <a:fld id="{39F0058E-76BF-485B-A9DC-9ACBB74FDE98}"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3"/>
          </p:nvPr>
        </p:nvSpPr>
        <p:spPr>
          <a:xfrm>
            <a:off x="3124200" y="6356880"/>
            <a:ext cx="2895600" cy="365125"/>
          </a:xfrm>
          <a:prstGeom prst="rect">
            <a:avLst/>
          </a:prstGeom>
        </p:spPr>
        <p:txBody>
          <a:bodyPr vert="horz" lIns="91440" tIns="45720" rIns="91440" bIns="45720" rtlCol="0" anchor="ctr"/>
          <a:lstStyle>
            <a:lvl1pPr algn="ctr">
              <a:defRPr sz="1000">
                <a:solidFill>
                  <a:schemeClr val="bg1">
                    <a:lumMod val="75000"/>
                  </a:schemeClr>
                </a:solidFill>
                <a:latin typeface="Arial" panose="020B0604020202020204" pitchFamily="34" charset="0"/>
                <a:cs typeface="Arial" panose="020B0604020202020204" pitchFamily="34" charset="0"/>
              </a:defRPr>
            </a:lvl1pPr>
          </a:lstStyle>
          <a:p>
            <a:endParaRPr lang="en-US" dirty="0">
              <a:solidFill>
                <a:prstClr val="white">
                  <a:lumMod val="75000"/>
                </a:prstClr>
              </a:solidFill>
            </a:endParaRPr>
          </a:p>
        </p:txBody>
      </p:sp>
      <p:sp>
        <p:nvSpPr>
          <p:cNvPr id="6" name="Slide Number Placeholder 5"/>
          <p:cNvSpPr>
            <a:spLocks noGrp="1"/>
          </p:cNvSpPr>
          <p:nvPr>
            <p:ph type="sldNum" sz="quarter" idx="4"/>
          </p:nvPr>
        </p:nvSpPr>
        <p:spPr>
          <a:xfrm>
            <a:off x="6781800" y="6248930"/>
            <a:ext cx="2133600" cy="365125"/>
          </a:xfrm>
          <a:prstGeom prst="rect">
            <a:avLst/>
          </a:prstGeom>
        </p:spPr>
        <p:txBody>
          <a:bodyPr vert="horz" lIns="91440" tIns="45720" rIns="91440" bIns="45720" rtlCol="0" anchor="ctr"/>
          <a:lstStyle>
            <a:lvl1pPr algn="r">
              <a:defRPr sz="1200" b="0">
                <a:solidFill>
                  <a:schemeClr val="bg1">
                    <a:lumMod val="85000"/>
                  </a:schemeClr>
                </a:solidFill>
                <a:latin typeface="Arial" panose="020B0604020202020204" pitchFamily="34" charset="0"/>
                <a:cs typeface="Arial" panose="020B0604020202020204" pitchFamily="34" charset="0"/>
              </a:defRPr>
            </a:lvl1pPr>
          </a:lstStyle>
          <a:p>
            <a:fld id="{E68CB777-A129-4AF6-9ECC-E5865CD58601}"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40362524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hdr="0" ftr="0" dt="0"/>
  <p:txStyles>
    <p:title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880"/>
            <a:ext cx="2133600" cy="365125"/>
          </a:xfrm>
          <a:prstGeom prst="rect">
            <a:avLst/>
          </a:prstGeom>
        </p:spPr>
        <p:txBody>
          <a:bodyPr vert="horz" lIns="91440" tIns="45720" rIns="91440" bIns="45720" rtlCol="0" anchor="ctr"/>
          <a:lstStyle>
            <a:lvl1pPr algn="l">
              <a:defRPr sz="1000">
                <a:solidFill>
                  <a:schemeClr val="bg1">
                    <a:lumMod val="75000"/>
                  </a:schemeClr>
                </a:solidFill>
                <a:latin typeface="Arial" panose="020B0604020202020204" pitchFamily="34" charset="0"/>
                <a:cs typeface="Arial" panose="020B0604020202020204" pitchFamily="34" charset="0"/>
              </a:defRPr>
            </a:lvl1pPr>
          </a:lstStyle>
          <a:p>
            <a:fld id="{1AAEF24D-82C6-4928-89A2-8C0129516037}" type="datetime1">
              <a:rPr lang="en-US" smtClean="0">
                <a:solidFill>
                  <a:prstClr val="white">
                    <a:lumMod val="75000"/>
                  </a:prstClr>
                </a:solidFill>
              </a:rPr>
              <a:pPr/>
              <a:t>6/30/2017</a:t>
            </a:fld>
            <a:endParaRPr lang="en-US">
              <a:solidFill>
                <a:prstClr val="white">
                  <a:lumMod val="75000"/>
                </a:prstClr>
              </a:solidFill>
            </a:endParaRPr>
          </a:p>
        </p:txBody>
      </p:sp>
      <p:sp>
        <p:nvSpPr>
          <p:cNvPr id="5" name="Footer Placeholder 4"/>
          <p:cNvSpPr>
            <a:spLocks noGrp="1"/>
          </p:cNvSpPr>
          <p:nvPr>
            <p:ph type="ftr" sz="quarter" idx="3"/>
          </p:nvPr>
        </p:nvSpPr>
        <p:spPr>
          <a:xfrm>
            <a:off x="3124200" y="6356880"/>
            <a:ext cx="2895600" cy="365125"/>
          </a:xfrm>
          <a:prstGeom prst="rect">
            <a:avLst/>
          </a:prstGeom>
        </p:spPr>
        <p:txBody>
          <a:bodyPr vert="horz" lIns="91440" tIns="45720" rIns="91440" bIns="45720" rtlCol="0" anchor="ctr"/>
          <a:lstStyle>
            <a:lvl1pPr algn="ctr">
              <a:defRPr sz="1000">
                <a:solidFill>
                  <a:schemeClr val="bg1">
                    <a:lumMod val="75000"/>
                  </a:schemeClr>
                </a:solidFill>
                <a:latin typeface="Arial" panose="020B0604020202020204" pitchFamily="34" charset="0"/>
                <a:cs typeface="Arial" panose="020B0604020202020204" pitchFamily="34" charset="0"/>
              </a:defRPr>
            </a:lvl1pPr>
          </a:lstStyle>
          <a:p>
            <a:endParaRPr lang="en-US" dirty="0">
              <a:solidFill>
                <a:prstClr val="white">
                  <a:lumMod val="75000"/>
                </a:prstClr>
              </a:solidFill>
            </a:endParaRPr>
          </a:p>
        </p:txBody>
      </p:sp>
      <p:sp>
        <p:nvSpPr>
          <p:cNvPr id="6" name="Slide Number Placeholder 5"/>
          <p:cNvSpPr>
            <a:spLocks noGrp="1"/>
          </p:cNvSpPr>
          <p:nvPr>
            <p:ph type="sldNum" sz="quarter" idx="4"/>
          </p:nvPr>
        </p:nvSpPr>
        <p:spPr>
          <a:xfrm>
            <a:off x="6781800" y="6248930"/>
            <a:ext cx="2133600" cy="365125"/>
          </a:xfrm>
          <a:prstGeom prst="rect">
            <a:avLst/>
          </a:prstGeom>
        </p:spPr>
        <p:txBody>
          <a:bodyPr vert="horz" lIns="91440" tIns="45720" rIns="91440" bIns="45720" rtlCol="0" anchor="ctr"/>
          <a:lstStyle>
            <a:lvl1pPr algn="r">
              <a:defRPr sz="1200" b="0">
                <a:solidFill>
                  <a:schemeClr val="bg1">
                    <a:lumMod val="85000"/>
                  </a:schemeClr>
                </a:solidFill>
                <a:latin typeface="Arial" panose="020B0604020202020204" pitchFamily="34" charset="0"/>
                <a:cs typeface="Arial" panose="020B0604020202020204" pitchFamily="34" charset="0"/>
              </a:defRPr>
            </a:lvl1pPr>
          </a:lstStyle>
          <a:p>
            <a:fld id="{E68CB777-A129-4AF6-9ECC-E5865CD58601}"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8636116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hdr="0" ftr="0" dt="0"/>
  <p:txStyles>
    <p:title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7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46C53-8E36-406D-9A48-38DA04B49F16}" type="datetime1">
              <a:rPr lang="en-US" smtClean="0">
                <a:solidFill>
                  <a:prstClr val="black">
                    <a:tint val="75000"/>
                  </a:prstClr>
                </a:solidFill>
              </a:rPr>
              <a:pPr/>
              <a:t>6/30/2017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7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7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Grain Handling line art.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5640092"/>
            <a:ext cx="9144000" cy="1096191"/>
          </a:xfrm>
          <a:prstGeom prst="rect">
            <a:avLst/>
          </a:prstGeom>
        </p:spPr>
      </p:pic>
    </p:spTree>
    <p:extLst>
      <p:ext uri="{BB962C8B-B14F-4D97-AF65-F5344CB8AC3E}">
        <p14:creationId xmlns:p14="http://schemas.microsoft.com/office/powerpoint/2010/main" val="354405071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lvl1pPr algn="ctr" defTabSz="457200" rtl="0" eaLnBrk="1" latinLnBrk="0"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0.jpeg"/><Relationship Id="rId7" Type="http://schemas.openxmlformats.org/officeDocument/2006/relationships/diagramColors" Target="../diagrams/colors8.xml"/><Relationship Id="rId2" Type="http://schemas.openxmlformats.org/officeDocument/2006/relationships/notesSlide" Target="../notesSlides/notesSlide100.xml"/><Relationship Id="rId1" Type="http://schemas.openxmlformats.org/officeDocument/2006/relationships/slideLayout" Target="../slideLayouts/slideLayout3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1.xml"/><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2.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6.xm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jpeg"/></Relationships>
</file>

<file path=ppt/slides/_rels/slide10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0.jpeg"/><Relationship Id="rId7" Type="http://schemas.openxmlformats.org/officeDocument/2006/relationships/diagramColors" Target="../diagrams/colors9.xml"/><Relationship Id="rId2" Type="http://schemas.openxmlformats.org/officeDocument/2006/relationships/notesSlide" Target="../notesSlides/notesSlide109.xml"/><Relationship Id="rId1" Type="http://schemas.openxmlformats.org/officeDocument/2006/relationships/slideLayout" Target="../slideLayouts/slideLayout3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1.xml"/></Relationships>
</file>

<file path=ppt/slides/_rels/slide1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2.xml"/><Relationship Id="rId1" Type="http://schemas.openxmlformats.org/officeDocument/2006/relationships/slideLayout" Target="../slideLayouts/slideLayout40.xml"/><Relationship Id="rId4" Type="http://schemas.openxmlformats.org/officeDocument/2006/relationships/image" Target="../media/image95.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0.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hyperlink" Target="http://extension.psu.edu/business/ag-safety/confined-spaces/manure" TargetMode="External"/><Relationship Id="rId7" Type="http://schemas.openxmlformats.org/officeDocument/2006/relationships/hyperlink" Target="http://articles.extension.org/pages/68328/horizontal-silo-safety" TargetMode="External"/><Relationship Id="rId2" Type="http://schemas.openxmlformats.org/officeDocument/2006/relationships/notesSlide" Target="../notesSlides/notesSlide119.xml"/><Relationship Id="rId1" Type="http://schemas.openxmlformats.org/officeDocument/2006/relationships/slideLayout" Target="../slideLayouts/slideLayout71.xml"/><Relationship Id="rId6" Type="http://schemas.openxmlformats.org/officeDocument/2006/relationships/hyperlink" Target="http://extension.psu.edu/business/ag-safety/confined-spaces/silo-safety" TargetMode="External"/><Relationship Id="rId5" Type="http://schemas.openxmlformats.org/officeDocument/2006/relationships/hyperlink" Target="https://store.extension.iastate.edu/Product/Play-it-safe-with-anhydrous-ammonia-Safe-Farm" TargetMode="External"/><Relationship Id="rId4" Type="http://schemas.openxmlformats.org/officeDocument/2006/relationships/hyperlink" Target="http://articles.extension.org/pages/63196/anhydrous-ammonia-safety" TargetMode="Externa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7.xml"/><Relationship Id="rId5" Type="http://schemas.openxmlformats.org/officeDocument/2006/relationships/image" Target="../media/image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chart" Target="../charts/chart1.xml"/><Relationship Id="rId5" Type="http://schemas.openxmlformats.org/officeDocument/2006/relationships/image" Target="../media/image4.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7.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7.xml"/><Relationship Id="rId5" Type="http://schemas.openxmlformats.org/officeDocument/2006/relationships/image" Target="../media/image4.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7.xml"/><Relationship Id="rId5" Type="http://schemas.openxmlformats.org/officeDocument/2006/relationships/image" Target="../media/image4.pn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8.wdp"/><Relationship Id="rId2" Type="http://schemas.openxmlformats.org/officeDocument/2006/relationships/notesSlide" Target="../notesSlides/notesSlide39.xml"/><Relationship Id="rId1" Type="http://schemas.openxmlformats.org/officeDocument/2006/relationships/slideLayout" Target="../slideLayouts/slideLayout59.xml"/><Relationship Id="rId6" Type="http://schemas.openxmlformats.org/officeDocument/2006/relationships/image" Target="../media/image45.jpeg"/><Relationship Id="rId5" Type="http://schemas.openxmlformats.org/officeDocument/2006/relationships/image" Target="../media/image4.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59.x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59.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59.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43.xml"/><Relationship Id="rId1" Type="http://schemas.openxmlformats.org/officeDocument/2006/relationships/slideLayout" Target="../slideLayouts/slideLayout5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59.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59.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microsoft.com/office/2007/relationships/hdphoto" Target="../media/hdphoto10.wdp"/><Relationship Id="rId2" Type="http://schemas.openxmlformats.org/officeDocument/2006/relationships/notesSlide" Target="../notesSlides/notesSlide47.xml"/><Relationship Id="rId1" Type="http://schemas.openxmlformats.org/officeDocument/2006/relationships/slideLayout" Target="../slideLayouts/slideLayout62.xml"/><Relationship Id="rId6" Type="http://schemas.openxmlformats.org/officeDocument/2006/relationships/image" Target="../media/image54.png"/><Relationship Id="rId5" Type="http://schemas.microsoft.com/office/2007/relationships/hdphoto" Target="../media/hdphoto9.wdp"/><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5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59.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59.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59.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59.xml"/><Relationship Id="rId6" Type="http://schemas.openxmlformats.org/officeDocument/2006/relationships/image" Target="../media/image65.png"/><Relationship Id="rId5" Type="http://schemas.microsoft.com/office/2007/relationships/hdphoto" Target="../media/hdphoto12.wdp"/><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59.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59.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59.xml"/><Relationship Id="rId5" Type="http://schemas.openxmlformats.org/officeDocument/2006/relationships/image" Target="../media/image69.png"/><Relationship Id="rId4" Type="http://schemas.openxmlformats.org/officeDocument/2006/relationships/image" Target="../media/image68.gif"/></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0.jpeg"/><Relationship Id="rId7" Type="http://schemas.openxmlformats.org/officeDocument/2006/relationships/diagramColors" Target="../diagrams/colors3.xml"/><Relationship Id="rId2" Type="http://schemas.openxmlformats.org/officeDocument/2006/relationships/notesSlide" Target="../notesSlides/notesSlide65.xml"/><Relationship Id="rId1" Type="http://schemas.openxmlformats.org/officeDocument/2006/relationships/slideLayout" Target="../slideLayouts/slideLayout7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36.xml"/><Relationship Id="rId5" Type="http://schemas.openxmlformats.org/officeDocument/2006/relationships/image" Target="../media/image74.jpeg"/><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0.jpeg"/><Relationship Id="rId7" Type="http://schemas.openxmlformats.org/officeDocument/2006/relationships/diagramColors" Target="../diagrams/colors4.xml"/><Relationship Id="rId2" Type="http://schemas.openxmlformats.org/officeDocument/2006/relationships/notesSlide" Target="../notesSlides/notesSlide73.xml"/><Relationship Id="rId1" Type="http://schemas.openxmlformats.org/officeDocument/2006/relationships/slideLayout" Target="../slideLayouts/slideLayout7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36.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36.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36.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0.jpeg"/><Relationship Id="rId7" Type="http://schemas.openxmlformats.org/officeDocument/2006/relationships/diagramColors" Target="../diagrams/colors5.xml"/><Relationship Id="rId2" Type="http://schemas.openxmlformats.org/officeDocument/2006/relationships/notesSlide" Target="../notesSlides/notesSlide78.xml"/><Relationship Id="rId1" Type="http://schemas.openxmlformats.org/officeDocument/2006/relationships/slideLayout" Target="../slideLayouts/slideLayout7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2.xml"/><Relationship Id="rId1" Type="http://schemas.openxmlformats.org/officeDocument/2006/relationships/slideLayout" Target="../slideLayouts/slideLayout13.xml"/><Relationship Id="rId5" Type="http://schemas.microsoft.com/office/2007/relationships/hdphoto" Target="../media/hdphoto13.wdp"/><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3.xml"/><Relationship Id="rId1" Type="http://schemas.openxmlformats.org/officeDocument/2006/relationships/slideLayout" Target="../slideLayouts/slideLayout17.xml"/><Relationship Id="rId5" Type="http://schemas.openxmlformats.org/officeDocument/2006/relationships/image" Target="../media/image82.png"/><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5.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6.xml"/><Relationship Id="rId1" Type="http://schemas.openxmlformats.org/officeDocument/2006/relationships/slideLayout" Target="../slideLayouts/slideLayout17.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17.xml"/><Relationship Id="rId5" Type="http://schemas.openxmlformats.org/officeDocument/2006/relationships/image" Target="../media/image88.png"/><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2.xml"/><Relationship Id="rId1" Type="http://schemas.openxmlformats.org/officeDocument/2006/relationships/slideLayout" Target="../slideLayouts/slideLayout3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3.xml"/><Relationship Id="rId1" Type="http://schemas.openxmlformats.org/officeDocument/2006/relationships/slideLayout" Target="../slideLayouts/slideLayout36.xml"/><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0.jpeg"/><Relationship Id="rId7" Type="http://schemas.openxmlformats.org/officeDocument/2006/relationships/diagramColors" Target="../diagrams/colors7.xml"/><Relationship Id="rId2" Type="http://schemas.openxmlformats.org/officeDocument/2006/relationships/notesSlide" Target="../notesSlides/notesSlide95.xml"/><Relationship Id="rId1" Type="http://schemas.openxmlformats.org/officeDocument/2006/relationships/slideLayout" Target="../slideLayouts/slideLayout36.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microsoft.com/office/2007/relationships/hdphoto" Target="../media/hdphoto14.wdp"/><Relationship Id="rId4" Type="http://schemas.openxmlformats.org/officeDocument/2006/relationships/diagramData" Target="../diagrams/data7.xml"/><Relationship Id="rId9" Type="http://schemas.openxmlformats.org/officeDocument/2006/relationships/image" Target="../media/image91.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36.xml"/><Relationship Id="rId4" Type="http://schemas.openxmlformats.org/officeDocument/2006/relationships/image" Target="../media/image92.emf"/></Relationships>
</file>

<file path=ppt/slides/_rels/slide9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8.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87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noAutofit/>
          </a:bodyPr>
          <a:lstStyle/>
          <a:p>
            <a:r>
              <a:rPr lang="en-US" dirty="0"/>
              <a:t>Common Sources of </a:t>
            </a:r>
            <a:r>
              <a:rPr lang="en-US" dirty="0" smtClean="0"/>
              <a:t>Entanglement Hazards</a:t>
            </a:r>
            <a:endParaRPr lang="en-US" dirty="0"/>
          </a:p>
        </p:txBody>
      </p:sp>
      <p:pic>
        <p:nvPicPr>
          <p:cNvPr id="3074" name="Picture 2" title="Slide Background - Grain bin au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3"/>
          <p:cNvSpPr txBox="1">
            <a:spLocks/>
          </p:cNvSpPr>
          <p:nvPr/>
        </p:nvSpPr>
        <p:spPr>
          <a:xfrm>
            <a:off x="675409" y="1787240"/>
            <a:ext cx="7772400" cy="32835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r>
              <a:rPr lang="en-US" sz="54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Confined Space Issues</a:t>
            </a:r>
            <a:endParaRPr lang="en-US" sz="54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36562040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457200" y="228600"/>
            <a:ext cx="8229600" cy="1143000"/>
          </a:xfrm>
        </p:spPr>
        <p:txBody>
          <a:bodyPr>
            <a:normAutofit fontScale="90000"/>
          </a:bodyPr>
          <a:lstStyle/>
          <a:p>
            <a:r>
              <a:rPr lang="en-US" sz="4000" dirty="0" smtClean="0"/>
              <a:t>Certify - Reclassification or Use of Alternate Procedures</a:t>
            </a:r>
            <a:endParaRPr lang="en-US" sz="4000" dirty="0"/>
          </a:p>
        </p:txBody>
      </p:sp>
      <p:graphicFrame>
        <p:nvGraphicFramePr>
          <p:cNvPr id="8" name="Content Placeholder 7" title="Text box for reclassiifying space to a non-permit required space"/>
          <p:cNvGraphicFramePr>
            <a:graphicFrameLocks noGrp="1"/>
          </p:cNvGraphicFramePr>
          <p:nvPr>
            <p:ph idx="1"/>
            <p:extLst>
              <p:ext uri="{D42A27DB-BD31-4B8C-83A1-F6EECF244321}">
                <p14:modId xmlns:p14="http://schemas.microsoft.com/office/powerpoint/2010/main" val="2205247969"/>
              </p:ext>
            </p:extLst>
          </p:nvPr>
        </p:nvGraphicFramePr>
        <p:xfrm>
          <a:off x="1248335" y="1648968"/>
          <a:ext cx="6647330" cy="3164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100</a:t>
            </a:fld>
            <a:endParaRPr lang="en-US" dirty="0">
              <a:solidFill>
                <a:prstClr val="white">
                  <a:lumMod val="95000"/>
                </a:prstClr>
              </a:solidFill>
            </a:endParaRPr>
          </a:p>
        </p:txBody>
      </p:sp>
    </p:spTree>
    <p:extLst>
      <p:ext uri="{BB962C8B-B14F-4D97-AF65-F5344CB8AC3E}">
        <p14:creationId xmlns:p14="http://schemas.microsoft.com/office/powerpoint/2010/main" val="32210858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053"/>
            <a:ext cx="9144000" cy="1096191"/>
          </a:xfrm>
          <a:prstGeom prst="rect">
            <a:avLst/>
          </a:prstGeom>
        </p:spPr>
      </p:pic>
      <p:sp>
        <p:nvSpPr>
          <p:cNvPr id="2" name="Title 1"/>
          <p:cNvSpPr>
            <a:spLocks noGrp="1"/>
          </p:cNvSpPr>
          <p:nvPr>
            <p:ph type="title"/>
          </p:nvPr>
        </p:nvSpPr>
        <p:spPr>
          <a:xfrm>
            <a:off x="228600" y="76200"/>
            <a:ext cx="8686800" cy="914400"/>
          </a:xfrm>
        </p:spPr>
        <p:txBody>
          <a:bodyPr>
            <a:normAutofit/>
          </a:bodyPr>
          <a:lstStyle/>
          <a:p>
            <a:r>
              <a:rPr lang="en-US" sz="4000" dirty="0" smtClean="0"/>
              <a:t>Alternate </a:t>
            </a:r>
            <a:r>
              <a:rPr lang="en-US" sz="4000" dirty="0"/>
              <a:t>P</a:t>
            </a:r>
            <a:r>
              <a:rPr lang="en-US" sz="4000" dirty="0" smtClean="0"/>
              <a:t>rocedure Entry</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101</a:t>
            </a:fld>
            <a:endParaRPr lang="en-US" dirty="0">
              <a:solidFill>
                <a:prstClr val="white">
                  <a:lumMod val="95000"/>
                </a:prstClr>
              </a:solidFill>
            </a:endParaRPr>
          </a:p>
        </p:txBody>
      </p:sp>
      <p:grpSp>
        <p:nvGrpSpPr>
          <p:cNvPr id="22" name="Group 21" title="Text Group for Alternate Procedure Entry"/>
          <p:cNvGrpSpPr/>
          <p:nvPr/>
        </p:nvGrpSpPr>
        <p:grpSpPr>
          <a:xfrm>
            <a:off x="124969" y="1066800"/>
            <a:ext cx="8674987" cy="4856085"/>
            <a:chOff x="124969" y="1066800"/>
            <a:chExt cx="8674987" cy="4856085"/>
          </a:xfrm>
        </p:grpSpPr>
        <p:sp>
          <p:nvSpPr>
            <p:cNvPr id="5" name="Freeform 4"/>
            <p:cNvSpPr/>
            <p:nvPr/>
          </p:nvSpPr>
          <p:spPr>
            <a:xfrm>
              <a:off x="124969" y="1082953"/>
              <a:ext cx="2286000" cy="914400"/>
            </a:xfrm>
            <a:custGeom>
              <a:avLst/>
              <a:gdLst>
                <a:gd name="connsiteX0" fmla="*/ 0 w 2819400"/>
                <a:gd name="connsiteY0" fmla="*/ 0 h 355313"/>
                <a:gd name="connsiteX1" fmla="*/ 2819400 w 2819400"/>
                <a:gd name="connsiteY1" fmla="*/ 0 h 355313"/>
                <a:gd name="connsiteX2" fmla="*/ 2819400 w 2819400"/>
                <a:gd name="connsiteY2" fmla="*/ 355313 h 355313"/>
                <a:gd name="connsiteX3" fmla="*/ 0 w 2819400"/>
                <a:gd name="connsiteY3" fmla="*/ 355313 h 355313"/>
                <a:gd name="connsiteX4" fmla="*/ 0 w 2819400"/>
                <a:gd name="connsiteY4" fmla="*/ 0 h 35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355313">
                  <a:moveTo>
                    <a:pt x="0" y="0"/>
                  </a:moveTo>
                  <a:lnTo>
                    <a:pt x="2819400" y="0"/>
                  </a:lnTo>
                  <a:lnTo>
                    <a:pt x="2819400" y="355313"/>
                  </a:lnTo>
                  <a:lnTo>
                    <a:pt x="0" y="355313"/>
                  </a:lnTo>
                  <a:lnTo>
                    <a:pt x="0" y="0"/>
                  </a:lnTo>
                  <a:close/>
                </a:path>
              </a:pathLst>
            </a:custGeom>
            <a:noFill/>
            <a:ln>
              <a:noFill/>
            </a:ln>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81280" rIns="227584" bIns="81280" numCol="1" spcCol="1270" anchor="ctr" anchorCtr="0">
              <a:noAutofit/>
            </a:bodyPr>
            <a:lstStyle/>
            <a:p>
              <a:pPr algn="r" defTabSz="1422400">
                <a:lnSpc>
                  <a:spcPct val="90000"/>
                </a:lnSpc>
                <a:spcBef>
                  <a:spcPct val="0"/>
                </a:spcBef>
                <a:spcAft>
                  <a:spcPct val="35000"/>
                </a:spcAft>
              </a:pPr>
              <a:r>
                <a:rPr lang="en-US" sz="3200" b="1" dirty="0">
                  <a:solidFill>
                    <a:srgbClr val="C0504D"/>
                  </a:solidFill>
                  <a:latin typeface="Franklin Gothic Medium Cond" panose="020B0606030402020204" pitchFamily="34" charset="0"/>
                </a:rPr>
                <a:t>Entrance</a:t>
              </a:r>
            </a:p>
          </p:txBody>
        </p:sp>
        <p:sp>
          <p:nvSpPr>
            <p:cNvPr id="7" name="Left Brace 6"/>
            <p:cNvSpPr/>
            <p:nvPr/>
          </p:nvSpPr>
          <p:spPr>
            <a:xfrm>
              <a:off x="2426209" y="1069636"/>
              <a:ext cx="365760" cy="910489"/>
            </a:xfrm>
            <a:prstGeom prst="leftBrace">
              <a:avLst>
                <a:gd name="adj1" fmla="val 35000"/>
                <a:gd name="adj2" fmla="val 50000"/>
              </a:avLst>
            </a:prstGeom>
            <a:scene3d>
              <a:camera prst="orthographicFront"/>
              <a:lightRig rig="flat" dir="t"/>
            </a:scene3d>
            <a:sp3d prstMaterial="matte"/>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8"/>
            <p:cNvSpPr/>
            <p:nvPr/>
          </p:nvSpPr>
          <p:spPr>
            <a:xfrm>
              <a:off x="2819400" y="1066800"/>
              <a:ext cx="5943600" cy="910489"/>
            </a:xfrm>
            <a:custGeom>
              <a:avLst/>
              <a:gdLst>
                <a:gd name="connsiteX0" fmla="*/ 0 w 7668768"/>
                <a:gd name="connsiteY0" fmla="*/ 0 h 910489"/>
                <a:gd name="connsiteX1" fmla="*/ 7668768 w 7668768"/>
                <a:gd name="connsiteY1" fmla="*/ 0 h 910489"/>
                <a:gd name="connsiteX2" fmla="*/ 7668768 w 7668768"/>
                <a:gd name="connsiteY2" fmla="*/ 910489 h 910489"/>
                <a:gd name="connsiteX3" fmla="*/ 0 w 7668768"/>
                <a:gd name="connsiteY3" fmla="*/ 910489 h 910489"/>
                <a:gd name="connsiteX4" fmla="*/ 0 w 7668768"/>
                <a:gd name="connsiteY4" fmla="*/ 0 h 910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768" h="910489">
                  <a:moveTo>
                    <a:pt x="0" y="0"/>
                  </a:moveTo>
                  <a:lnTo>
                    <a:pt x="7668768" y="0"/>
                  </a:lnTo>
                  <a:lnTo>
                    <a:pt x="7668768" y="910489"/>
                  </a:lnTo>
                  <a:lnTo>
                    <a:pt x="0" y="910489"/>
                  </a:lnTo>
                  <a:lnTo>
                    <a:pt x="0" y="0"/>
                  </a:lnTo>
                  <a:close/>
                </a:path>
              </a:pathLst>
            </a:custGeom>
            <a:solidFill>
              <a:schemeClr val="accent3">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defTabSz="1244600">
                <a:lnSpc>
                  <a:spcPct val="90000"/>
                </a:lnSpc>
                <a:spcBef>
                  <a:spcPct val="0"/>
                </a:spcBef>
                <a:buFontTx/>
                <a:buChar char="••"/>
              </a:pPr>
              <a:r>
                <a:rPr lang="en-US" sz="2800" dirty="0">
                  <a:solidFill>
                    <a:prstClr val="white"/>
                  </a:solidFill>
                  <a:latin typeface="Franklin Gothic Medium Cond" panose="020B0606030402020204" pitchFamily="34" charset="0"/>
                </a:rPr>
                <a:t>Eliminate hazards safe cover removal</a:t>
              </a:r>
            </a:p>
            <a:p>
              <a:pPr marL="228600" lvl="1" indent="-228600" defTabSz="1244600">
                <a:lnSpc>
                  <a:spcPct val="90000"/>
                </a:lnSpc>
                <a:spcBef>
                  <a:spcPct val="0"/>
                </a:spcBef>
                <a:buFontTx/>
                <a:buChar char="••"/>
              </a:pPr>
              <a:r>
                <a:rPr lang="en-US" sz="2800" dirty="0">
                  <a:solidFill>
                    <a:prstClr val="white"/>
                  </a:solidFill>
                  <a:latin typeface="Franklin Gothic Medium Cond" panose="020B0606030402020204" pitchFamily="34" charset="0"/>
                </a:rPr>
                <a:t>Guard – falls, falling objects</a:t>
              </a:r>
            </a:p>
          </p:txBody>
        </p:sp>
        <p:sp>
          <p:nvSpPr>
            <p:cNvPr id="10" name="Freeform 9"/>
            <p:cNvSpPr/>
            <p:nvPr/>
          </p:nvSpPr>
          <p:spPr>
            <a:xfrm>
              <a:off x="124969" y="2170650"/>
              <a:ext cx="2286000" cy="1271016"/>
            </a:xfrm>
            <a:custGeom>
              <a:avLst/>
              <a:gdLst>
                <a:gd name="connsiteX0" fmla="*/ 0 w 2819400"/>
                <a:gd name="connsiteY0" fmla="*/ 0 h 485594"/>
                <a:gd name="connsiteX1" fmla="*/ 2819400 w 2819400"/>
                <a:gd name="connsiteY1" fmla="*/ 0 h 485594"/>
                <a:gd name="connsiteX2" fmla="*/ 2819400 w 2819400"/>
                <a:gd name="connsiteY2" fmla="*/ 485594 h 485594"/>
                <a:gd name="connsiteX3" fmla="*/ 0 w 2819400"/>
                <a:gd name="connsiteY3" fmla="*/ 485594 h 485594"/>
                <a:gd name="connsiteX4" fmla="*/ 0 w 2819400"/>
                <a:gd name="connsiteY4" fmla="*/ 0 h 48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485594">
                  <a:moveTo>
                    <a:pt x="0" y="0"/>
                  </a:moveTo>
                  <a:lnTo>
                    <a:pt x="2819400" y="0"/>
                  </a:lnTo>
                  <a:lnTo>
                    <a:pt x="2819400" y="485594"/>
                  </a:lnTo>
                  <a:lnTo>
                    <a:pt x="0" y="485594"/>
                  </a:lnTo>
                  <a:lnTo>
                    <a:pt x="0" y="0"/>
                  </a:lnTo>
                  <a:close/>
                </a:path>
              </a:pathLst>
            </a:custGeom>
            <a:noFill/>
            <a:ln>
              <a:noFill/>
            </a:ln>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71120" rIns="199136" bIns="71120" numCol="1" spcCol="1270" anchor="ctr" anchorCtr="0">
              <a:noAutofit/>
            </a:bodyPr>
            <a:lstStyle/>
            <a:p>
              <a:pPr algn="r" defTabSz="1244600">
                <a:lnSpc>
                  <a:spcPct val="90000"/>
                </a:lnSpc>
                <a:spcBef>
                  <a:spcPct val="0"/>
                </a:spcBef>
              </a:pPr>
              <a:r>
                <a:rPr lang="en-US" sz="3200" b="1" dirty="0">
                  <a:solidFill>
                    <a:srgbClr val="C0504D"/>
                  </a:solidFill>
                  <a:latin typeface="Franklin Gothic Medium Cond" panose="020B0606030402020204" pitchFamily="34" charset="0"/>
                </a:rPr>
                <a:t>Test Atmosphere</a:t>
              </a:r>
            </a:p>
          </p:txBody>
        </p:sp>
        <p:sp>
          <p:nvSpPr>
            <p:cNvPr id="11" name="Left Brace 10"/>
            <p:cNvSpPr/>
            <p:nvPr/>
          </p:nvSpPr>
          <p:spPr>
            <a:xfrm>
              <a:off x="2426209" y="2149753"/>
              <a:ext cx="365760" cy="1274685"/>
            </a:xfrm>
            <a:prstGeom prst="leftBrace">
              <a:avLst>
                <a:gd name="adj1" fmla="val 35000"/>
                <a:gd name="adj2" fmla="val 50000"/>
              </a:avLst>
            </a:prstGeom>
            <a:scene3d>
              <a:camera prst="orthographicFront"/>
              <a:lightRig rig="flat" dir="t"/>
            </a:scene3d>
            <a:sp3d prstMaterial="matte"/>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819400" y="2149753"/>
              <a:ext cx="5943600" cy="1274685"/>
            </a:xfrm>
            <a:custGeom>
              <a:avLst/>
              <a:gdLst>
                <a:gd name="connsiteX0" fmla="*/ 0 w 7668768"/>
                <a:gd name="connsiteY0" fmla="*/ 0 h 1274685"/>
                <a:gd name="connsiteX1" fmla="*/ 7668768 w 7668768"/>
                <a:gd name="connsiteY1" fmla="*/ 0 h 1274685"/>
                <a:gd name="connsiteX2" fmla="*/ 7668768 w 7668768"/>
                <a:gd name="connsiteY2" fmla="*/ 1274685 h 1274685"/>
                <a:gd name="connsiteX3" fmla="*/ 0 w 7668768"/>
                <a:gd name="connsiteY3" fmla="*/ 1274685 h 1274685"/>
                <a:gd name="connsiteX4" fmla="*/ 0 w 7668768"/>
                <a:gd name="connsiteY4" fmla="*/ 0 h 127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768" h="1274685">
                  <a:moveTo>
                    <a:pt x="0" y="0"/>
                  </a:moveTo>
                  <a:lnTo>
                    <a:pt x="7668768" y="0"/>
                  </a:lnTo>
                  <a:lnTo>
                    <a:pt x="7668768" y="1274685"/>
                  </a:lnTo>
                  <a:lnTo>
                    <a:pt x="0" y="1274685"/>
                  </a:lnTo>
                  <a:lnTo>
                    <a:pt x="0" y="0"/>
                  </a:lnTo>
                  <a:close/>
                </a:path>
              </a:pathLst>
            </a:custGeom>
            <a:solidFill>
              <a:schemeClr val="accent3">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defTabSz="1244600">
                <a:lnSpc>
                  <a:spcPct val="90000"/>
                </a:lnSpc>
                <a:spcBef>
                  <a:spcPct val="0"/>
                </a:spcBef>
                <a:buFontTx/>
                <a:buChar char="••"/>
              </a:pPr>
              <a:r>
                <a:rPr lang="en-US" sz="2800" dirty="0">
                  <a:solidFill>
                    <a:prstClr val="white"/>
                  </a:solidFill>
                  <a:latin typeface="Franklin Gothic Medium Cond" panose="020B0606030402020204" pitchFamily="34" charset="0"/>
                </a:rPr>
                <a:t>BEFORE &amp; during entry - Document</a:t>
              </a:r>
            </a:p>
            <a:p>
              <a:pPr marL="228600" lvl="1" indent="-228600" defTabSz="1244600">
                <a:lnSpc>
                  <a:spcPct val="90000"/>
                </a:lnSpc>
                <a:spcBef>
                  <a:spcPct val="0"/>
                </a:spcBef>
                <a:buFontTx/>
                <a:buChar char="••"/>
              </a:pPr>
              <a:r>
                <a:rPr lang="en-US" sz="2800" dirty="0">
                  <a:solidFill>
                    <a:prstClr val="white"/>
                  </a:solidFill>
                  <a:latin typeface="Franklin Gothic Medium Cond" panose="020B0606030402020204" pitchFamily="34" charset="0"/>
                </a:rPr>
                <a:t>Oxygen, toxic concentration, flammability</a:t>
              </a:r>
            </a:p>
            <a:p>
              <a:pPr marL="228600" lvl="1" indent="-228600" defTabSz="1244600">
                <a:lnSpc>
                  <a:spcPct val="90000"/>
                </a:lnSpc>
                <a:spcBef>
                  <a:spcPct val="0"/>
                </a:spcBef>
                <a:buFontTx/>
                <a:buChar char="••"/>
              </a:pPr>
              <a:r>
                <a:rPr lang="en-US" sz="2800" dirty="0">
                  <a:solidFill>
                    <a:prstClr val="white"/>
                  </a:solidFill>
                  <a:latin typeface="Franklin Gothic Medium Cond" panose="020B0606030402020204" pitchFamily="34" charset="0"/>
                </a:rPr>
                <a:t>No hazard while inside; air remains safe</a:t>
              </a:r>
            </a:p>
          </p:txBody>
        </p:sp>
        <p:sp>
          <p:nvSpPr>
            <p:cNvPr id="13" name="Freeform 12"/>
            <p:cNvSpPr/>
            <p:nvPr/>
          </p:nvSpPr>
          <p:spPr>
            <a:xfrm>
              <a:off x="124969" y="3564172"/>
              <a:ext cx="2286000" cy="914400"/>
            </a:xfrm>
            <a:custGeom>
              <a:avLst/>
              <a:gdLst>
                <a:gd name="connsiteX0" fmla="*/ 0 w 2819400"/>
                <a:gd name="connsiteY0" fmla="*/ 0 h 971189"/>
                <a:gd name="connsiteX1" fmla="*/ 2819400 w 2819400"/>
                <a:gd name="connsiteY1" fmla="*/ 0 h 971189"/>
                <a:gd name="connsiteX2" fmla="*/ 2819400 w 2819400"/>
                <a:gd name="connsiteY2" fmla="*/ 971189 h 971189"/>
                <a:gd name="connsiteX3" fmla="*/ 0 w 2819400"/>
                <a:gd name="connsiteY3" fmla="*/ 971189 h 971189"/>
                <a:gd name="connsiteX4" fmla="*/ 0 w 2819400"/>
                <a:gd name="connsiteY4" fmla="*/ 0 h 97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971189">
                  <a:moveTo>
                    <a:pt x="0" y="0"/>
                  </a:moveTo>
                  <a:lnTo>
                    <a:pt x="2819400" y="0"/>
                  </a:lnTo>
                  <a:lnTo>
                    <a:pt x="2819400" y="971189"/>
                  </a:lnTo>
                  <a:lnTo>
                    <a:pt x="0" y="971189"/>
                  </a:lnTo>
                  <a:lnTo>
                    <a:pt x="0" y="0"/>
                  </a:lnTo>
                  <a:close/>
                </a:path>
              </a:pathLst>
            </a:custGeom>
            <a:noFill/>
            <a:ln>
              <a:noFill/>
            </a:ln>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81280" rIns="227584" bIns="81280" numCol="1" spcCol="1270" anchor="ctr" anchorCtr="0">
              <a:noAutofit/>
            </a:bodyPr>
            <a:lstStyle/>
            <a:p>
              <a:pPr algn="r" defTabSz="1422400">
                <a:lnSpc>
                  <a:spcPct val="90000"/>
                </a:lnSpc>
                <a:spcBef>
                  <a:spcPct val="0"/>
                </a:spcBef>
              </a:pPr>
              <a:r>
                <a:rPr lang="en-US" sz="3200" b="1" dirty="0">
                  <a:solidFill>
                    <a:srgbClr val="C0504D"/>
                  </a:solidFill>
                  <a:latin typeface="Franklin Gothic Medium Cond" panose="020B0606030402020204" pitchFamily="34" charset="0"/>
                </a:rPr>
                <a:t>Forced Air Ventilation</a:t>
              </a:r>
            </a:p>
          </p:txBody>
        </p:sp>
        <p:sp>
          <p:nvSpPr>
            <p:cNvPr id="14" name="Left Brace 13"/>
            <p:cNvSpPr/>
            <p:nvPr/>
          </p:nvSpPr>
          <p:spPr>
            <a:xfrm>
              <a:off x="2426209" y="3581400"/>
              <a:ext cx="365760" cy="971189"/>
            </a:xfrm>
            <a:prstGeom prst="leftBrace">
              <a:avLst>
                <a:gd name="adj1" fmla="val 35000"/>
                <a:gd name="adj2" fmla="val 50000"/>
              </a:avLst>
            </a:prstGeom>
            <a:scene3d>
              <a:camera prst="orthographicFront"/>
              <a:lightRig rig="flat" dir="t"/>
            </a:scene3d>
            <a:sp3d prstMaterial="matte"/>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819400" y="3581400"/>
              <a:ext cx="5943600" cy="914400"/>
            </a:xfrm>
            <a:custGeom>
              <a:avLst/>
              <a:gdLst>
                <a:gd name="connsiteX0" fmla="*/ 0 w 7668768"/>
                <a:gd name="connsiteY0" fmla="*/ 0 h 971189"/>
                <a:gd name="connsiteX1" fmla="*/ 7668768 w 7668768"/>
                <a:gd name="connsiteY1" fmla="*/ 0 h 971189"/>
                <a:gd name="connsiteX2" fmla="*/ 7668768 w 7668768"/>
                <a:gd name="connsiteY2" fmla="*/ 971189 h 971189"/>
                <a:gd name="connsiteX3" fmla="*/ 0 w 7668768"/>
                <a:gd name="connsiteY3" fmla="*/ 971189 h 971189"/>
                <a:gd name="connsiteX4" fmla="*/ 0 w 7668768"/>
                <a:gd name="connsiteY4" fmla="*/ 0 h 97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768" h="971189">
                  <a:moveTo>
                    <a:pt x="0" y="0"/>
                  </a:moveTo>
                  <a:lnTo>
                    <a:pt x="7668768" y="0"/>
                  </a:lnTo>
                  <a:lnTo>
                    <a:pt x="7668768" y="971189"/>
                  </a:lnTo>
                  <a:lnTo>
                    <a:pt x="0" y="971189"/>
                  </a:lnTo>
                  <a:lnTo>
                    <a:pt x="0" y="0"/>
                  </a:lnTo>
                  <a:close/>
                </a:path>
              </a:pathLst>
            </a:custGeom>
            <a:solidFill>
              <a:schemeClr val="accent3">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defTabSz="1244600">
                <a:lnSpc>
                  <a:spcPct val="90000"/>
                </a:lnSpc>
                <a:spcBef>
                  <a:spcPct val="0"/>
                </a:spcBef>
                <a:buFontTx/>
                <a:buChar char="••"/>
              </a:pPr>
              <a:r>
                <a:rPr lang="en-US" sz="2800" b="1" dirty="0">
                  <a:solidFill>
                    <a:prstClr val="white"/>
                  </a:solidFill>
                  <a:latin typeface="Franklin Gothic Medium Cond" panose="020B0606030402020204" pitchFamily="34" charset="0"/>
                </a:rPr>
                <a:t>Continuous</a:t>
              </a:r>
              <a:r>
                <a:rPr lang="en-US" sz="2800" dirty="0">
                  <a:solidFill>
                    <a:prstClr val="white"/>
                  </a:solidFill>
                  <a:latin typeface="Franklin Gothic Medium Cond" panose="020B0606030402020204" pitchFamily="34" charset="0"/>
                </a:rPr>
                <a:t> until everyone leaves</a:t>
              </a:r>
            </a:p>
            <a:p>
              <a:pPr marL="228600" lvl="1" indent="-228600" defTabSz="1244600">
                <a:lnSpc>
                  <a:spcPct val="90000"/>
                </a:lnSpc>
                <a:spcBef>
                  <a:spcPct val="0"/>
                </a:spcBef>
                <a:buFontTx/>
                <a:buChar char="••"/>
              </a:pPr>
              <a:r>
                <a:rPr lang="en-US" sz="2800" b="1" dirty="0">
                  <a:solidFill>
                    <a:prstClr val="white"/>
                  </a:solidFill>
                  <a:latin typeface="Franklin Gothic Medium Cond" panose="020B0606030402020204" pitchFamily="34" charset="0"/>
                </a:rPr>
                <a:t>Air – clean, safe source</a:t>
              </a:r>
            </a:p>
          </p:txBody>
        </p:sp>
        <p:sp>
          <p:nvSpPr>
            <p:cNvPr id="19" name="Freeform 18"/>
            <p:cNvSpPr/>
            <p:nvPr/>
          </p:nvSpPr>
          <p:spPr>
            <a:xfrm>
              <a:off x="124969" y="4799947"/>
              <a:ext cx="2286000" cy="971189"/>
            </a:xfrm>
            <a:custGeom>
              <a:avLst/>
              <a:gdLst>
                <a:gd name="connsiteX0" fmla="*/ 0 w 2819400"/>
                <a:gd name="connsiteY0" fmla="*/ 0 h 971189"/>
                <a:gd name="connsiteX1" fmla="*/ 2819400 w 2819400"/>
                <a:gd name="connsiteY1" fmla="*/ 0 h 971189"/>
                <a:gd name="connsiteX2" fmla="*/ 2819400 w 2819400"/>
                <a:gd name="connsiteY2" fmla="*/ 971189 h 971189"/>
                <a:gd name="connsiteX3" fmla="*/ 0 w 2819400"/>
                <a:gd name="connsiteY3" fmla="*/ 971189 h 971189"/>
                <a:gd name="connsiteX4" fmla="*/ 0 w 2819400"/>
                <a:gd name="connsiteY4" fmla="*/ 0 h 97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971189">
                  <a:moveTo>
                    <a:pt x="0" y="0"/>
                  </a:moveTo>
                  <a:lnTo>
                    <a:pt x="2819400" y="0"/>
                  </a:lnTo>
                  <a:lnTo>
                    <a:pt x="2819400" y="971189"/>
                  </a:lnTo>
                  <a:lnTo>
                    <a:pt x="0" y="971189"/>
                  </a:lnTo>
                  <a:lnTo>
                    <a:pt x="0" y="0"/>
                  </a:lnTo>
                  <a:close/>
                </a:path>
              </a:pathLst>
            </a:custGeom>
            <a:noFill/>
            <a:ln>
              <a:noFill/>
            </a:ln>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81280" rIns="227584" bIns="81280" numCol="1" spcCol="1270" anchor="ctr" anchorCtr="0">
              <a:noAutofit/>
            </a:bodyPr>
            <a:lstStyle/>
            <a:p>
              <a:pPr algn="r" defTabSz="1422400">
                <a:lnSpc>
                  <a:spcPct val="90000"/>
                </a:lnSpc>
                <a:spcBef>
                  <a:spcPct val="0"/>
                </a:spcBef>
              </a:pPr>
              <a:r>
                <a:rPr lang="en-US" sz="3200" b="1" dirty="0">
                  <a:solidFill>
                    <a:srgbClr val="C0504D"/>
                  </a:solidFill>
                  <a:latin typeface="Franklin Gothic Medium Cond" panose="020B0606030402020204" pitchFamily="34" charset="0"/>
                </a:rPr>
                <a:t>Hazard Develops</a:t>
              </a:r>
            </a:p>
          </p:txBody>
        </p:sp>
        <p:sp>
          <p:nvSpPr>
            <p:cNvPr id="20" name="Left Brace 19"/>
            <p:cNvSpPr/>
            <p:nvPr/>
          </p:nvSpPr>
          <p:spPr>
            <a:xfrm>
              <a:off x="2463165" y="4648200"/>
              <a:ext cx="365760" cy="1274685"/>
            </a:xfrm>
            <a:prstGeom prst="leftBrace">
              <a:avLst>
                <a:gd name="adj1" fmla="val 35000"/>
                <a:gd name="adj2" fmla="val 50000"/>
              </a:avLst>
            </a:prstGeom>
            <a:scene3d>
              <a:camera prst="orthographicFront"/>
              <a:lightRig rig="flat" dir="t"/>
            </a:scene3d>
            <a:sp3d prstMaterial="matte"/>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1" name="Freeform 20"/>
            <p:cNvSpPr/>
            <p:nvPr/>
          </p:nvSpPr>
          <p:spPr>
            <a:xfrm>
              <a:off x="2856356" y="4648200"/>
              <a:ext cx="5943600" cy="1274685"/>
            </a:xfrm>
            <a:custGeom>
              <a:avLst/>
              <a:gdLst>
                <a:gd name="connsiteX0" fmla="*/ 0 w 7668768"/>
                <a:gd name="connsiteY0" fmla="*/ 0 h 1274685"/>
                <a:gd name="connsiteX1" fmla="*/ 7668768 w 7668768"/>
                <a:gd name="connsiteY1" fmla="*/ 0 h 1274685"/>
                <a:gd name="connsiteX2" fmla="*/ 7668768 w 7668768"/>
                <a:gd name="connsiteY2" fmla="*/ 1274685 h 1274685"/>
                <a:gd name="connsiteX3" fmla="*/ 0 w 7668768"/>
                <a:gd name="connsiteY3" fmla="*/ 1274685 h 1274685"/>
                <a:gd name="connsiteX4" fmla="*/ 0 w 7668768"/>
                <a:gd name="connsiteY4" fmla="*/ 0 h 127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768" h="1274685">
                  <a:moveTo>
                    <a:pt x="0" y="0"/>
                  </a:moveTo>
                  <a:lnTo>
                    <a:pt x="7668768" y="0"/>
                  </a:lnTo>
                  <a:lnTo>
                    <a:pt x="7668768" y="1274685"/>
                  </a:lnTo>
                  <a:lnTo>
                    <a:pt x="0" y="1274685"/>
                  </a:lnTo>
                  <a:lnTo>
                    <a:pt x="0" y="0"/>
                  </a:lnTo>
                  <a:close/>
                </a:path>
              </a:pathLst>
            </a:custGeom>
            <a:solidFill>
              <a:schemeClr val="accent3">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defTabSz="1244600">
                <a:lnSpc>
                  <a:spcPct val="90000"/>
                </a:lnSpc>
                <a:spcBef>
                  <a:spcPct val="0"/>
                </a:spcBef>
                <a:buFontTx/>
                <a:buChar char="••"/>
              </a:pPr>
              <a:r>
                <a:rPr lang="en-US" sz="2800" dirty="0">
                  <a:solidFill>
                    <a:prstClr val="white"/>
                  </a:solidFill>
                  <a:latin typeface="Franklin Gothic Medium Cond" panose="020B0606030402020204" pitchFamily="34" charset="0"/>
                </a:rPr>
                <a:t>Evacuate</a:t>
              </a:r>
            </a:p>
            <a:p>
              <a:pPr marL="228600" lvl="1" indent="-228600" defTabSz="1244600">
                <a:lnSpc>
                  <a:spcPct val="90000"/>
                </a:lnSpc>
                <a:spcBef>
                  <a:spcPct val="0"/>
                </a:spcBef>
                <a:buFontTx/>
                <a:buChar char="••"/>
              </a:pPr>
              <a:r>
                <a:rPr lang="en-US" sz="2800" dirty="0">
                  <a:solidFill>
                    <a:prstClr val="white"/>
                  </a:solidFill>
                  <a:latin typeface="Franklin Gothic Medium Cond" panose="020B0606030402020204" pitchFamily="34" charset="0"/>
                </a:rPr>
                <a:t>Evaluate source</a:t>
              </a:r>
            </a:p>
            <a:p>
              <a:pPr marL="228600" lvl="1" indent="-228600" defTabSz="1244600">
                <a:lnSpc>
                  <a:spcPct val="90000"/>
                </a:lnSpc>
                <a:spcBef>
                  <a:spcPct val="0"/>
                </a:spcBef>
                <a:buFontTx/>
                <a:buChar char="••"/>
              </a:pPr>
              <a:r>
                <a:rPr lang="en-US" sz="2800" dirty="0">
                  <a:solidFill>
                    <a:prstClr val="white"/>
                  </a:solidFill>
                  <a:latin typeface="Franklin Gothic Medium Cond" panose="020B0606030402020204" pitchFamily="34" charset="0"/>
                </a:rPr>
                <a:t>Protect employees </a:t>
              </a:r>
              <a:r>
                <a:rPr lang="en-US" sz="2800" b="1" dirty="0">
                  <a:solidFill>
                    <a:prstClr val="white"/>
                  </a:solidFill>
                  <a:latin typeface="Franklin Gothic Medium Cond" panose="020B0606030402020204" pitchFamily="34" charset="0"/>
                </a:rPr>
                <a:t>BEFORE</a:t>
              </a:r>
              <a:r>
                <a:rPr lang="en-US" sz="2800" dirty="0">
                  <a:solidFill>
                    <a:prstClr val="white"/>
                  </a:solidFill>
                  <a:latin typeface="Franklin Gothic Medium Cond" panose="020B0606030402020204" pitchFamily="34" charset="0"/>
                </a:rPr>
                <a:t>  re-entry</a:t>
              </a:r>
            </a:p>
          </p:txBody>
        </p:sp>
      </p:grpSp>
    </p:spTree>
    <p:extLst>
      <p:ext uri="{BB962C8B-B14F-4D97-AF65-F5344CB8AC3E}">
        <p14:creationId xmlns:p14="http://schemas.microsoft.com/office/powerpoint/2010/main" val="2149063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0" y="228600"/>
            <a:ext cx="9144000" cy="1143000"/>
          </a:xfrm>
        </p:spPr>
        <p:txBody>
          <a:bodyPr>
            <a:noAutofit/>
          </a:bodyPr>
          <a:lstStyle/>
          <a:p>
            <a:r>
              <a:rPr lang="en-US" sz="4000" dirty="0" smtClean="0"/>
              <a:t>Reclassification &amp; Alternate Procedures</a:t>
            </a:r>
            <a:endParaRPr lang="en-US" sz="4000" dirty="0"/>
          </a:p>
        </p:txBody>
      </p:sp>
      <p:sp>
        <p:nvSpPr>
          <p:cNvPr id="3" name="Content Placeholder 2"/>
          <p:cNvSpPr>
            <a:spLocks noGrp="1"/>
          </p:cNvSpPr>
          <p:nvPr>
            <p:ph idx="1"/>
          </p:nvPr>
        </p:nvSpPr>
        <p:spPr>
          <a:xfrm>
            <a:off x="381000" y="1600200"/>
            <a:ext cx="8382000" cy="4800594"/>
          </a:xfrm>
        </p:spPr>
        <p:txBody>
          <a:bodyPr>
            <a:normAutofit/>
          </a:bodyPr>
          <a:lstStyle/>
          <a:p>
            <a:pPr marL="0" indent="0">
              <a:buNone/>
            </a:pPr>
            <a:r>
              <a:rPr lang="en-US" sz="3200" dirty="0" smtClean="0"/>
              <a:t>Hazards eliminated  -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 NOT require</a:t>
            </a:r>
            <a:endParaRPr lang="en-US" sz="3200" dirty="0" smtClean="0"/>
          </a:p>
          <a:p>
            <a:pPr marL="0" indent="0">
              <a:buNone/>
            </a:pPr>
            <a:endParaRPr lang="en-US" sz="1800" dirty="0" smtClean="0"/>
          </a:p>
          <a:p>
            <a:pPr>
              <a:spcBef>
                <a:spcPts val="600"/>
              </a:spcBef>
            </a:pPr>
            <a:r>
              <a:rPr lang="en-US" sz="3200" dirty="0" smtClean="0"/>
              <a:t>PRCS program</a:t>
            </a:r>
          </a:p>
          <a:p>
            <a:pPr lvl="1">
              <a:spcBef>
                <a:spcPts val="600"/>
              </a:spcBef>
            </a:pPr>
            <a:r>
              <a:rPr lang="en-US" sz="2800" dirty="0" smtClean="0">
                <a:solidFill>
                  <a:prstClr val="black"/>
                </a:solidFill>
                <a:latin typeface="Arial" panose="020B0604020202020204" pitchFamily="34" charset="0"/>
                <a:cs typeface="Arial" panose="020B0604020202020204" pitchFamily="34" charset="0"/>
              </a:rPr>
              <a:t>Is non </a:t>
            </a:r>
            <a:r>
              <a:rPr lang="en-US" sz="2800" dirty="0">
                <a:solidFill>
                  <a:prstClr val="black"/>
                </a:solidFill>
                <a:latin typeface="Arial" panose="020B0604020202020204" pitchFamily="34" charset="0"/>
                <a:cs typeface="Arial" panose="020B0604020202020204" pitchFamily="34" charset="0"/>
              </a:rPr>
              <a:t>permit required confined space entry</a:t>
            </a:r>
          </a:p>
          <a:p>
            <a:pPr>
              <a:spcBef>
                <a:spcPts val="600"/>
              </a:spcBef>
            </a:pPr>
            <a:r>
              <a:rPr lang="en-US" sz="3200" dirty="0" smtClean="0"/>
              <a:t>Permit system – entry permit</a:t>
            </a:r>
          </a:p>
          <a:p>
            <a:pPr>
              <a:spcBef>
                <a:spcPts val="600"/>
              </a:spcBef>
            </a:pPr>
            <a:r>
              <a:rPr lang="en-US" sz="3200" dirty="0" smtClean="0"/>
              <a:t>Personnel duties – no attendant</a:t>
            </a:r>
          </a:p>
          <a:p>
            <a:pPr>
              <a:spcBef>
                <a:spcPts val="600"/>
              </a:spcBef>
            </a:pPr>
            <a:r>
              <a:rPr lang="en-US" sz="3200" dirty="0" smtClean="0"/>
              <a:t>Rescue, emergency services</a:t>
            </a:r>
          </a:p>
          <a:p>
            <a:pPr marL="457200" lvl="1" indent="0">
              <a:buNone/>
            </a:pP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102</a:t>
            </a:fld>
            <a:endParaRPr lang="en-US" dirty="0">
              <a:solidFill>
                <a:prstClr val="white">
                  <a:lumMod val="95000"/>
                </a:prstClr>
              </a:solidFill>
            </a:endParaRPr>
          </a:p>
        </p:txBody>
      </p:sp>
    </p:spTree>
    <p:extLst>
      <p:ext uri="{BB962C8B-B14F-4D97-AF65-F5344CB8AC3E}">
        <p14:creationId xmlns:p14="http://schemas.microsoft.com/office/powerpoint/2010/main" val="14794118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title="Slide background, grain bin and auger syst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455730"/>
            <a:ext cx="8229600" cy="1973270"/>
          </a:xfrm>
        </p:spPr>
        <p:txBody>
          <a:bodyPr>
            <a:noAutofit/>
          </a:bodyPr>
          <a:lstStyle/>
          <a:p>
            <a:pPr lvl="0">
              <a:spcBef>
                <a:spcPts val="0"/>
              </a:spcBef>
            </a:pPr>
            <a:r>
              <a:rPr lang="en-US" sz="54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mn-ea"/>
              </a:rPr>
              <a:t>Standard 1910.272 </a:t>
            </a:r>
            <a:r>
              <a:rPr lang="en-US" sz="54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mn-ea"/>
              </a:rPr>
              <a:t>vs </a:t>
            </a:r>
            <a:r>
              <a:rPr lang="en-US" sz="54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mn-ea"/>
              </a:rPr>
              <a:t>Standard 1910.146</a:t>
            </a:r>
            <a:endParaRPr lang="en-US" sz="54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mn-ea"/>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103</a:t>
            </a:fld>
            <a:endParaRPr lang="en-US" dirty="0">
              <a:solidFill>
                <a:prstClr val="black">
                  <a:tint val="75000"/>
                </a:prstClr>
              </a:solidFill>
            </a:endParaRPr>
          </a:p>
        </p:txBody>
      </p:sp>
      <p:sp>
        <p:nvSpPr>
          <p:cNvPr id="11" name="TextBox 10"/>
          <p:cNvSpPr txBox="1"/>
          <p:nvPr/>
        </p:nvSpPr>
        <p:spPr>
          <a:xfrm>
            <a:off x="609600" y="3429000"/>
            <a:ext cx="7924800" cy="1569660"/>
          </a:xfrm>
          <a:prstGeom prst="rect">
            <a:avLst/>
          </a:prstGeom>
          <a:noFill/>
        </p:spPr>
        <p:txBody>
          <a:bodyPr wrap="square" rtlCol="0">
            <a:spAutoFit/>
          </a:bodyPr>
          <a:lstStyle/>
          <a:p>
            <a:pPr algn="ctr"/>
            <a:r>
              <a:rPr lang="en-US" sz="3200" dirty="0">
                <a:solidFill>
                  <a:srgbClr val="F79646">
                    <a:lumMod val="75000"/>
                  </a:srgbClr>
                </a:solidFill>
                <a:latin typeface="Arial" panose="020B0604020202020204" pitchFamily="34" charset="0"/>
                <a:cs typeface="Arial" panose="020B0604020202020204" pitchFamily="34" charset="0"/>
              </a:rPr>
              <a:t>Grain Storage Structures </a:t>
            </a:r>
          </a:p>
          <a:p>
            <a:pPr algn="ctr"/>
            <a:r>
              <a:rPr lang="en-US" sz="3200" dirty="0">
                <a:solidFill>
                  <a:srgbClr val="F79646">
                    <a:lumMod val="75000"/>
                  </a:srgbClr>
                </a:solidFill>
                <a:latin typeface="Arial" panose="020B0604020202020204" pitchFamily="34" charset="0"/>
                <a:cs typeface="Arial" panose="020B0604020202020204" pitchFamily="34" charset="0"/>
              </a:rPr>
              <a:t>Grain Handling vs Confined Space Standards</a:t>
            </a:r>
          </a:p>
        </p:txBody>
      </p:sp>
    </p:spTree>
    <p:extLst>
      <p:ext uri="{BB962C8B-B14F-4D97-AF65-F5344CB8AC3E}">
        <p14:creationId xmlns:p14="http://schemas.microsoft.com/office/powerpoint/2010/main" val="40615109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60" y="228600"/>
            <a:ext cx="8763000" cy="1143000"/>
          </a:xfrm>
        </p:spPr>
        <p:txBody>
          <a:bodyPr>
            <a:normAutofit/>
          </a:bodyPr>
          <a:lstStyle/>
          <a:p>
            <a:r>
              <a:rPr lang="en-US" sz="4000" dirty="0" smtClean="0"/>
              <a:t>Grain Storage Entry &amp; PRCS</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104</a:t>
            </a:fld>
            <a:endParaRPr lang="en-US" dirty="0">
              <a:solidFill>
                <a:prstClr val="white">
                  <a:lumMod val="75000"/>
                </a:prstClr>
              </a:solidFill>
            </a:endParaRPr>
          </a:p>
        </p:txBody>
      </p:sp>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3" name="Content Placeholder 2"/>
          <p:cNvSpPr>
            <a:spLocks noGrp="1"/>
          </p:cNvSpPr>
          <p:nvPr>
            <p:ph idx="1"/>
          </p:nvPr>
        </p:nvSpPr>
        <p:spPr>
          <a:xfrm>
            <a:off x="457200" y="1600200"/>
            <a:ext cx="8229600" cy="5029200"/>
          </a:xfrm>
        </p:spPr>
        <p:txBody>
          <a:bodyPr>
            <a:normAutofit/>
          </a:bodyPr>
          <a:lstStyle/>
          <a:p>
            <a:pPr marL="457200" indent="-457200">
              <a:spcBef>
                <a:spcPts val="0"/>
              </a:spcBef>
              <a:spcAft>
                <a:spcPts val="600"/>
              </a:spcAft>
              <a:buClr>
                <a:srgbClr val="FFC000"/>
              </a:buClr>
              <a:buSzPct val="150000"/>
              <a:buFont typeface="Wingdings" panose="05000000000000000000" pitchFamily="2" charset="2"/>
              <a:buChar char="§"/>
            </a:pPr>
            <a:r>
              <a:rPr lang="en-US" dirty="0" smtClean="0"/>
              <a:t>Evaluate </a:t>
            </a:r>
            <a:r>
              <a:rPr lang="en-US" dirty="0"/>
              <a:t>hazards under BOTH standards</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Generally considered confined space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Covered under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1910.272</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Citations </a:t>
            </a:r>
            <a:r>
              <a:rPr lang="en-US" dirty="0"/>
              <a:t>reference 02/08/2005 LOI</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Must always have observer</a:t>
            </a: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457200" indent="-457200">
              <a:spcBef>
                <a:spcPts val="0"/>
              </a:spcBef>
              <a:spcAft>
                <a:spcPts val="600"/>
              </a:spcAft>
              <a:buClr>
                <a:srgbClr val="FFC000"/>
              </a:buClr>
              <a:buSzPct val="150000"/>
              <a:buFont typeface="Wingdings" panose="05000000000000000000" pitchFamily="2" charset="2"/>
              <a:buChar char="§"/>
            </a:pPr>
            <a:r>
              <a:rPr lang="en-US" b="1" dirty="0" smtClean="0"/>
              <a:t>CAN</a:t>
            </a:r>
            <a:r>
              <a:rPr lang="en-US" dirty="0" smtClean="0"/>
              <a:t> use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1910.146</a:t>
            </a:r>
          </a:p>
          <a:p>
            <a:pPr marL="914400" lvl="1" indent="-457200">
              <a:spcBef>
                <a:spcPts val="0"/>
              </a:spcBef>
              <a:spcAft>
                <a:spcPts val="600"/>
              </a:spcAft>
              <a:buClr>
                <a:srgbClr val="FFC000"/>
              </a:buClr>
              <a:buSzPct val="150000"/>
              <a:buFont typeface="Arial" panose="020B0604020202020204" pitchFamily="34" charset="0"/>
              <a:buChar char="•"/>
            </a:pPr>
            <a:r>
              <a:rPr lang="en-US" dirty="0"/>
              <a:t>146 exceptions – do not apply</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Can use a combination</a:t>
            </a:r>
          </a:p>
        </p:txBody>
      </p:sp>
    </p:spTree>
    <p:extLst>
      <p:ext uri="{BB962C8B-B14F-4D97-AF65-F5344CB8AC3E}">
        <p14:creationId xmlns:p14="http://schemas.microsoft.com/office/powerpoint/2010/main" val="42298111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228600" y="274638"/>
            <a:ext cx="8686800" cy="1143000"/>
          </a:xfrm>
        </p:spPr>
        <p:txBody>
          <a:bodyPr>
            <a:normAutofit/>
          </a:bodyPr>
          <a:lstStyle/>
          <a:p>
            <a:r>
              <a:rPr lang="en-US" sz="4000" dirty="0" smtClean="0"/>
              <a:t>Hazard focus for each standard</a:t>
            </a:r>
            <a:endParaRPr lang="en-US" sz="4000" dirty="0"/>
          </a:p>
        </p:txBody>
      </p:sp>
      <p:grpSp>
        <p:nvGrpSpPr>
          <p:cNvPr id="13" name="Group 12" title="Text box for the focus of standards for hazard"/>
          <p:cNvGrpSpPr/>
          <p:nvPr/>
        </p:nvGrpSpPr>
        <p:grpSpPr>
          <a:xfrm>
            <a:off x="133356" y="1143001"/>
            <a:ext cx="8877299" cy="5404108"/>
            <a:chOff x="133350" y="1143001"/>
            <a:chExt cx="8877299" cy="5404108"/>
          </a:xfrm>
        </p:grpSpPr>
        <p:sp>
          <p:nvSpPr>
            <p:cNvPr id="14" name="Round Diagonal Corner Rectangle 13"/>
            <p:cNvSpPr/>
            <p:nvPr/>
          </p:nvSpPr>
          <p:spPr>
            <a:xfrm>
              <a:off x="990600" y="2006544"/>
              <a:ext cx="7162800" cy="3657600"/>
            </a:xfrm>
            <a:prstGeom prst="round2DiagRect">
              <a:avLst>
                <a:gd name="adj1" fmla="val 0"/>
                <a:gd name="adj2" fmla="val 16670"/>
              </a:avLst>
            </a:prstGeom>
          </p:spPr>
          <p:style>
            <a:lnRef idx="0">
              <a:schemeClr val="accent6"/>
            </a:lnRef>
            <a:fillRef idx="3">
              <a:schemeClr val="accent6"/>
            </a:fillRef>
            <a:effectRef idx="3">
              <a:schemeClr val="accent6"/>
            </a:effectRef>
            <a:fontRef idx="minor">
              <a:schemeClr val="lt1"/>
            </a:fontRef>
          </p:style>
        </p:sp>
        <p:sp>
          <p:nvSpPr>
            <p:cNvPr id="15" name="Straight Connector 14"/>
            <p:cNvSpPr/>
            <p:nvPr/>
          </p:nvSpPr>
          <p:spPr>
            <a:xfrm>
              <a:off x="4572867" y="2209800"/>
              <a:ext cx="0" cy="3276600"/>
            </a:xfrm>
            <a:prstGeom prst="line">
              <a:avLst/>
            </a:prstGeom>
            <a:ln w="38100">
              <a:solidFill>
                <a:schemeClr val="accent3">
                  <a:lumMod val="60000"/>
                  <a:lumOff val="40000"/>
                </a:schemeClr>
              </a:solidFill>
            </a:ln>
            <a:effectLst/>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1066800" y="2057404"/>
              <a:ext cx="3429000" cy="3581396"/>
            </a:xfrm>
            <a:custGeom>
              <a:avLst/>
              <a:gdLst>
                <a:gd name="connsiteX0" fmla="*/ 0 w 2823209"/>
                <a:gd name="connsiteY0" fmla="*/ 0 h 2972749"/>
                <a:gd name="connsiteX1" fmla="*/ 2823209 w 2823209"/>
                <a:gd name="connsiteY1" fmla="*/ 0 h 2972749"/>
                <a:gd name="connsiteX2" fmla="*/ 2823209 w 2823209"/>
                <a:gd name="connsiteY2" fmla="*/ 2972749 h 2972749"/>
                <a:gd name="connsiteX3" fmla="*/ 0 w 2823209"/>
                <a:gd name="connsiteY3" fmla="*/ 2972749 h 2972749"/>
                <a:gd name="connsiteX4" fmla="*/ 0 w 2823209"/>
                <a:gd name="connsiteY4" fmla="*/ 0 h 297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09" h="2972749">
                  <a:moveTo>
                    <a:pt x="0" y="0"/>
                  </a:moveTo>
                  <a:lnTo>
                    <a:pt x="2823209" y="0"/>
                  </a:lnTo>
                  <a:lnTo>
                    <a:pt x="2823209" y="2972749"/>
                  </a:lnTo>
                  <a:lnTo>
                    <a:pt x="0" y="297274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76200" rIns="45720" bIns="76200" numCol="1" spcCol="1270" anchor="t" anchorCtr="0">
              <a:noAutofit/>
            </a:bodyPr>
            <a:lstStyle/>
            <a:p>
              <a:pPr marL="182880" indent="-182880" defTabSz="889000">
                <a:lnSpc>
                  <a:spcPct val="90000"/>
                </a:lnSpc>
                <a:spcBef>
                  <a:spcPct val="0"/>
                </a:spcBef>
                <a:spcAft>
                  <a:spcPct val="35000"/>
                </a:spcAft>
                <a:buFont typeface="Arial" panose="020B0604020202020204" pitchFamily="34" charset="0"/>
                <a:buChar char="•"/>
              </a:pPr>
              <a:r>
                <a:rPr lang="en-US" sz="2800" dirty="0">
                  <a:solidFill>
                    <a:prstClr val="black"/>
                  </a:solidFill>
                  <a:latin typeface="Franklin Gothic Medium Cond" panose="020B0606030402020204" pitchFamily="34" charset="0"/>
                  <a:cs typeface="Arial" panose="020B0604020202020204" pitchFamily="34" charset="0"/>
                </a:rPr>
                <a:t>Atmosphere hazards or potential</a:t>
              </a:r>
            </a:p>
            <a:p>
              <a:pPr marL="182880" indent="-182880" defTabSz="889000">
                <a:lnSpc>
                  <a:spcPct val="90000"/>
                </a:lnSpc>
                <a:spcBef>
                  <a:spcPct val="0"/>
                </a:spcBef>
                <a:spcAft>
                  <a:spcPct val="35000"/>
                </a:spcAft>
                <a:buFont typeface="Arial" panose="020B0604020202020204" pitchFamily="34" charset="0"/>
                <a:buChar char="•"/>
              </a:pPr>
              <a:r>
                <a:rPr lang="en-US" sz="2800" dirty="0">
                  <a:solidFill>
                    <a:prstClr val="black"/>
                  </a:solidFill>
                  <a:latin typeface="Franklin Gothic Medium Cond" panose="020B0606030402020204" pitchFamily="34" charset="0"/>
                  <a:cs typeface="Arial" panose="020B0604020202020204" pitchFamily="34" charset="0"/>
                </a:rPr>
                <a:t>Engulfment potential -  material</a:t>
              </a:r>
            </a:p>
            <a:p>
              <a:pPr marL="182880" indent="-182880" defTabSz="889000">
                <a:lnSpc>
                  <a:spcPct val="90000"/>
                </a:lnSpc>
                <a:spcBef>
                  <a:spcPct val="0"/>
                </a:spcBef>
                <a:spcAft>
                  <a:spcPct val="35000"/>
                </a:spcAft>
                <a:buFont typeface="Arial" panose="020B0604020202020204" pitchFamily="34" charset="0"/>
                <a:buChar char="•"/>
              </a:pPr>
              <a:r>
                <a:rPr lang="en-US" sz="2800" dirty="0">
                  <a:solidFill>
                    <a:prstClr val="black"/>
                  </a:solidFill>
                  <a:latin typeface="Franklin Gothic Medium Cond" panose="020B0606030402020204" pitchFamily="34" charset="0"/>
                  <a:cs typeface="Arial" panose="020B0604020202020204" pitchFamily="34" charset="0"/>
                </a:rPr>
                <a:t>Entrapment potential -  space configuration</a:t>
              </a:r>
            </a:p>
            <a:p>
              <a:pPr marL="182880" indent="-182880" defTabSz="889000">
                <a:lnSpc>
                  <a:spcPct val="90000"/>
                </a:lnSpc>
                <a:spcBef>
                  <a:spcPct val="0"/>
                </a:spcBef>
                <a:spcAft>
                  <a:spcPct val="35000"/>
                </a:spcAft>
                <a:buFont typeface="Arial" panose="020B0604020202020204" pitchFamily="34" charset="0"/>
                <a:buChar char="•"/>
              </a:pPr>
              <a:r>
                <a:rPr lang="en-US" sz="2800" dirty="0">
                  <a:solidFill>
                    <a:prstClr val="black"/>
                  </a:solidFill>
                  <a:latin typeface="Franklin Gothic Medium Cond" panose="020B0606030402020204" pitchFamily="34" charset="0"/>
                  <a:cs typeface="Arial" panose="020B0604020202020204" pitchFamily="34" charset="0"/>
                </a:rPr>
                <a:t>Catch all - other recognized hazards</a:t>
              </a:r>
            </a:p>
          </p:txBody>
        </p:sp>
        <p:sp>
          <p:nvSpPr>
            <p:cNvPr id="17" name="Freeform 16"/>
            <p:cNvSpPr/>
            <p:nvPr/>
          </p:nvSpPr>
          <p:spPr>
            <a:xfrm>
              <a:off x="4648200" y="2093263"/>
              <a:ext cx="3429000" cy="3352800"/>
            </a:xfrm>
            <a:custGeom>
              <a:avLst/>
              <a:gdLst>
                <a:gd name="connsiteX0" fmla="*/ 0 w 2823209"/>
                <a:gd name="connsiteY0" fmla="*/ 0 h 2972749"/>
                <a:gd name="connsiteX1" fmla="*/ 2823209 w 2823209"/>
                <a:gd name="connsiteY1" fmla="*/ 0 h 2972749"/>
                <a:gd name="connsiteX2" fmla="*/ 2823209 w 2823209"/>
                <a:gd name="connsiteY2" fmla="*/ 2972749 h 2972749"/>
                <a:gd name="connsiteX3" fmla="*/ 0 w 2823209"/>
                <a:gd name="connsiteY3" fmla="*/ 2972749 h 2972749"/>
                <a:gd name="connsiteX4" fmla="*/ 0 w 2823209"/>
                <a:gd name="connsiteY4" fmla="*/ 0 h 297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09" h="2972749">
                  <a:moveTo>
                    <a:pt x="0" y="0"/>
                  </a:moveTo>
                  <a:lnTo>
                    <a:pt x="2823209" y="0"/>
                  </a:lnTo>
                  <a:lnTo>
                    <a:pt x="2823209" y="2972749"/>
                  </a:lnTo>
                  <a:lnTo>
                    <a:pt x="0" y="297274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76200" rIns="76200" bIns="76200" numCol="1" spcCol="1270" anchor="t" anchorCtr="0">
              <a:noAutofit/>
            </a:bodyPr>
            <a:lstStyle/>
            <a:p>
              <a:pPr marL="182880" indent="-182880" defTabSz="889000">
                <a:lnSpc>
                  <a:spcPct val="90000"/>
                </a:lnSpc>
                <a:spcBef>
                  <a:spcPct val="0"/>
                </a:spcBef>
                <a:spcAft>
                  <a:spcPct val="35000"/>
                </a:spcAft>
                <a:buFont typeface="Arial" panose="020B0604020202020204" pitchFamily="34" charset="0"/>
                <a:buChar char="•"/>
              </a:pPr>
              <a:r>
                <a:rPr lang="en-US" sz="2800" dirty="0">
                  <a:solidFill>
                    <a:prstClr val="black"/>
                  </a:solidFill>
                  <a:latin typeface="Franklin Gothic Medium Cond" panose="020B0606030402020204" pitchFamily="34" charset="0"/>
                  <a:cs typeface="Arial" panose="020B0604020202020204" pitchFamily="34" charset="0"/>
                </a:rPr>
                <a:t>Equipment hazards &amp; energy isolation</a:t>
              </a:r>
            </a:p>
            <a:p>
              <a:pPr marL="182880" indent="-182880" defTabSz="889000">
                <a:lnSpc>
                  <a:spcPct val="90000"/>
                </a:lnSpc>
                <a:spcBef>
                  <a:spcPct val="0"/>
                </a:spcBef>
                <a:spcAft>
                  <a:spcPct val="35000"/>
                </a:spcAft>
                <a:buFont typeface="Arial" panose="020B0604020202020204" pitchFamily="34" charset="0"/>
                <a:buChar char="•"/>
              </a:pPr>
              <a:r>
                <a:rPr lang="en-US" sz="2800" dirty="0">
                  <a:solidFill>
                    <a:prstClr val="black"/>
                  </a:solidFill>
                  <a:latin typeface="Franklin Gothic Medium Cond" panose="020B0606030402020204" pitchFamily="34" charset="0"/>
                  <a:cs typeface="Arial" panose="020B0604020202020204" pitchFamily="34" charset="0"/>
                </a:rPr>
                <a:t>Atmosphere hazards - when suspected</a:t>
              </a:r>
            </a:p>
            <a:p>
              <a:pPr marL="182880" indent="-182880" defTabSz="889000">
                <a:lnSpc>
                  <a:spcPct val="90000"/>
                </a:lnSpc>
                <a:spcBef>
                  <a:spcPct val="0"/>
                </a:spcBef>
                <a:spcAft>
                  <a:spcPct val="35000"/>
                </a:spcAft>
                <a:buFont typeface="Arial" panose="020B0604020202020204" pitchFamily="34" charset="0"/>
                <a:buChar char="•"/>
              </a:pPr>
              <a:r>
                <a:rPr lang="en-US" sz="2800" dirty="0">
                  <a:solidFill>
                    <a:prstClr val="black"/>
                  </a:solidFill>
                  <a:latin typeface="Franklin Gothic Medium Cond" panose="020B0606030402020204" pitchFamily="34" charset="0"/>
                  <a:cs typeface="Arial" panose="020B0604020202020204" pitchFamily="34" charset="0"/>
                </a:rPr>
                <a:t>Engulfment hazard - grain depth</a:t>
              </a:r>
            </a:p>
          </p:txBody>
        </p:sp>
        <p:sp>
          <p:nvSpPr>
            <p:cNvPr id="18" name="Freeform 17"/>
            <p:cNvSpPr/>
            <p:nvPr/>
          </p:nvSpPr>
          <p:spPr>
            <a:xfrm rot="16200000">
              <a:off x="-1569772" y="2846123"/>
              <a:ext cx="4492094" cy="1085849"/>
            </a:xfrm>
            <a:custGeom>
              <a:avLst/>
              <a:gdLst>
                <a:gd name="connsiteX0" fmla="*/ 0 w 3822107"/>
                <a:gd name="connsiteY0" fmla="*/ 272385 h 1085849"/>
                <a:gd name="connsiteX1" fmla="*/ 3163431 w 3822107"/>
                <a:gd name="connsiteY1" fmla="*/ 272385 h 1085849"/>
                <a:gd name="connsiteX2" fmla="*/ 3163431 w 3822107"/>
                <a:gd name="connsiteY2" fmla="*/ 0 h 1085849"/>
                <a:gd name="connsiteX3" fmla="*/ 3822107 w 3822107"/>
                <a:gd name="connsiteY3" fmla="*/ 542925 h 1085849"/>
                <a:gd name="connsiteX4" fmla="*/ 3163431 w 3822107"/>
                <a:gd name="connsiteY4" fmla="*/ 1085849 h 1085849"/>
                <a:gd name="connsiteX5" fmla="*/ 3163431 w 3822107"/>
                <a:gd name="connsiteY5" fmla="*/ 813464 h 1085849"/>
                <a:gd name="connsiteX6" fmla="*/ 0 w 3822107"/>
                <a:gd name="connsiteY6" fmla="*/ 813464 h 1085849"/>
                <a:gd name="connsiteX7" fmla="*/ 0 w 3822107"/>
                <a:gd name="connsiteY7" fmla="*/ 272385 h 108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2107" h="1085849">
                  <a:moveTo>
                    <a:pt x="0" y="272385"/>
                  </a:moveTo>
                  <a:lnTo>
                    <a:pt x="3163431" y="272385"/>
                  </a:lnTo>
                  <a:lnTo>
                    <a:pt x="3163431" y="0"/>
                  </a:lnTo>
                  <a:lnTo>
                    <a:pt x="3822107" y="542925"/>
                  </a:lnTo>
                  <a:lnTo>
                    <a:pt x="3163431" y="1085849"/>
                  </a:lnTo>
                  <a:lnTo>
                    <a:pt x="3163431" y="813464"/>
                  </a:lnTo>
                  <a:lnTo>
                    <a:pt x="0" y="813464"/>
                  </a:lnTo>
                  <a:lnTo>
                    <a:pt x="0" y="272385"/>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45720" tIns="365760" rIns="457200" bIns="365760" numCol="1" spcCol="1270" anchor="ctr" anchorCtr="0">
              <a:noAutofit/>
            </a:bodyPr>
            <a:lstStyle/>
            <a:p>
              <a:pPr algn="r" defTabSz="1422400">
                <a:lnSpc>
                  <a:spcPct val="90000"/>
                </a:lnSpc>
                <a:spcBef>
                  <a:spcPct val="0"/>
                </a:spcBef>
                <a:spcAft>
                  <a:spcPct val="35000"/>
                </a:spcAft>
              </a:pPr>
              <a:r>
                <a:rPr lang="en-US" sz="3200" dirty="0">
                  <a:solidFill>
                    <a:prstClr val="white"/>
                  </a:solidFill>
                  <a:latin typeface="Arial" panose="020B0604020202020204" pitchFamily="34" charset="0"/>
                  <a:cs typeface="Arial" panose="020B0604020202020204" pitchFamily="34" charset="0"/>
                </a:rPr>
                <a:t>Confined Space .146</a:t>
              </a:r>
            </a:p>
          </p:txBody>
        </p:sp>
        <p:sp>
          <p:nvSpPr>
            <p:cNvPr id="19" name="Freeform 18"/>
            <p:cNvSpPr/>
            <p:nvPr/>
          </p:nvSpPr>
          <p:spPr>
            <a:xfrm rot="5400000">
              <a:off x="6222873" y="3759332"/>
              <a:ext cx="4489704" cy="1085849"/>
            </a:xfrm>
            <a:custGeom>
              <a:avLst/>
              <a:gdLst>
                <a:gd name="connsiteX0" fmla="*/ 0 w 3822107"/>
                <a:gd name="connsiteY0" fmla="*/ 272385 h 1085849"/>
                <a:gd name="connsiteX1" fmla="*/ 3163431 w 3822107"/>
                <a:gd name="connsiteY1" fmla="*/ 272385 h 1085849"/>
                <a:gd name="connsiteX2" fmla="*/ 3163431 w 3822107"/>
                <a:gd name="connsiteY2" fmla="*/ 0 h 1085849"/>
                <a:gd name="connsiteX3" fmla="*/ 3822107 w 3822107"/>
                <a:gd name="connsiteY3" fmla="*/ 542925 h 1085849"/>
                <a:gd name="connsiteX4" fmla="*/ 3163431 w 3822107"/>
                <a:gd name="connsiteY4" fmla="*/ 1085849 h 1085849"/>
                <a:gd name="connsiteX5" fmla="*/ 3163431 w 3822107"/>
                <a:gd name="connsiteY5" fmla="*/ 813464 h 1085849"/>
                <a:gd name="connsiteX6" fmla="*/ 0 w 3822107"/>
                <a:gd name="connsiteY6" fmla="*/ 813464 h 1085849"/>
                <a:gd name="connsiteX7" fmla="*/ 0 w 3822107"/>
                <a:gd name="connsiteY7" fmla="*/ 272385 h 108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2107" h="1085849">
                  <a:moveTo>
                    <a:pt x="0" y="272385"/>
                  </a:moveTo>
                  <a:lnTo>
                    <a:pt x="3163431" y="272385"/>
                  </a:lnTo>
                  <a:lnTo>
                    <a:pt x="3163431" y="0"/>
                  </a:lnTo>
                  <a:lnTo>
                    <a:pt x="3822107" y="542925"/>
                  </a:lnTo>
                  <a:lnTo>
                    <a:pt x="3163431" y="1085849"/>
                  </a:lnTo>
                  <a:lnTo>
                    <a:pt x="3163431" y="813464"/>
                  </a:lnTo>
                  <a:lnTo>
                    <a:pt x="0" y="813464"/>
                  </a:lnTo>
                  <a:lnTo>
                    <a:pt x="0" y="272385"/>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91440" tIns="365760" rIns="274320" bIns="365760" numCol="1" spcCol="1270" anchor="ctr" anchorCtr="0">
              <a:noAutofit/>
            </a:bodyPr>
            <a:lstStyle/>
            <a:p>
              <a:pPr algn="r" defTabSz="1600200">
                <a:lnSpc>
                  <a:spcPct val="90000"/>
                </a:lnSpc>
                <a:spcBef>
                  <a:spcPct val="0"/>
                </a:spcBef>
                <a:spcAft>
                  <a:spcPct val="35000"/>
                </a:spcAft>
              </a:pPr>
              <a:r>
                <a:rPr lang="en-US" sz="3600" dirty="0">
                  <a:solidFill>
                    <a:prstClr val="white"/>
                  </a:solidFill>
                  <a:latin typeface="Arial" panose="020B0604020202020204" pitchFamily="34" charset="0"/>
                  <a:cs typeface="Arial" panose="020B0604020202020204" pitchFamily="34" charset="0"/>
                </a:rPr>
                <a:t>Grain Handling .272</a:t>
              </a:r>
            </a:p>
          </p:txBody>
        </p:sp>
      </p:gr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105</a:t>
            </a:fld>
            <a:endParaRPr lang="en-US" dirty="0">
              <a:solidFill>
                <a:prstClr val="white">
                  <a:lumMod val="75000"/>
                </a:prstClr>
              </a:solidFill>
            </a:endParaRPr>
          </a:p>
        </p:txBody>
      </p:sp>
    </p:spTree>
    <p:extLst>
      <p:ext uri="{BB962C8B-B14F-4D97-AF65-F5344CB8AC3E}">
        <p14:creationId xmlns:p14="http://schemas.microsoft.com/office/powerpoint/2010/main" val="34786101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t>Some requirements the same</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106</a:t>
            </a:fld>
            <a:endParaRPr lang="en-US" dirty="0">
              <a:solidFill>
                <a:prstClr val="white">
                  <a:lumMod val="75000"/>
                </a:prstClr>
              </a:solidFill>
            </a:endParaRPr>
          </a:p>
        </p:txBody>
      </p:sp>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3" name="Content Placeholder 2"/>
          <p:cNvSpPr>
            <a:spLocks noGrp="1"/>
          </p:cNvSpPr>
          <p:nvPr>
            <p:ph idx="1"/>
          </p:nvPr>
        </p:nvSpPr>
        <p:spPr>
          <a:xfrm>
            <a:off x="457200" y="1524000"/>
            <a:ext cx="8229600" cy="3581393"/>
          </a:xfrm>
        </p:spPr>
        <p:txBody>
          <a:bodyPr>
            <a:normAutofit/>
          </a:bodyPr>
          <a:lstStyle/>
          <a:p>
            <a:pPr marL="0" indent="0">
              <a:spcBef>
                <a:spcPts val="0"/>
              </a:spcBef>
              <a:spcAft>
                <a:spcPts val="1800"/>
              </a:spcAft>
              <a:buClr>
                <a:srgbClr val="FFC000"/>
              </a:buClr>
              <a:buSzPct val="15000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Same</a:t>
            </a:r>
            <a:r>
              <a:rPr lang="en-US" sz="3600" dirty="0" smtClean="0"/>
              <a:t> requirements 146 &amp; 272</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Use attendant or observer </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Rescue response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Evaluate space/structure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before</a:t>
            </a:r>
            <a:r>
              <a:rPr lang="en-US" dirty="0" smtClean="0"/>
              <a:t> entry</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Eliminate or control hazards</a:t>
            </a:r>
            <a:endParaRPr lang="en-US" dirty="0"/>
          </a:p>
        </p:txBody>
      </p:sp>
      <p:pic>
        <p:nvPicPr>
          <p:cNvPr id="6" name="Picture 5" title="view of looking out of a confined space "/>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3000" y="4528773"/>
            <a:ext cx="2056597" cy="2057400"/>
          </a:xfrm>
          <a:prstGeom prst="ellipse">
            <a:avLst/>
          </a:prstGeom>
        </p:spPr>
      </p:pic>
      <p:pic>
        <p:nvPicPr>
          <p:cNvPr id="7" name="Picture 2" title="Image of a attendant or observ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316675">
            <a:off x="5005096" y="4467966"/>
            <a:ext cx="27432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5308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304800" y="0"/>
            <a:ext cx="8534400" cy="1143000"/>
          </a:xfrm>
        </p:spPr>
        <p:txBody>
          <a:bodyPr>
            <a:normAutofit/>
          </a:bodyPr>
          <a:lstStyle/>
          <a:p>
            <a:r>
              <a:rPr lang="en-US" sz="4000" dirty="0" smtClean="0"/>
              <a:t>Differences between standards</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107</a:t>
            </a:fld>
            <a:endParaRPr lang="en-US" dirty="0">
              <a:solidFill>
                <a:prstClr val="white">
                  <a:lumMod val="75000"/>
                </a:prstClr>
              </a:solidFill>
            </a:endParaRPr>
          </a:p>
        </p:txBody>
      </p:sp>
      <p:grpSp>
        <p:nvGrpSpPr>
          <p:cNvPr id="6" name="Group 5" title="Standard 146 points"/>
          <p:cNvGrpSpPr/>
          <p:nvPr/>
        </p:nvGrpSpPr>
        <p:grpSpPr>
          <a:xfrm>
            <a:off x="152400" y="914399"/>
            <a:ext cx="4297680" cy="5257801"/>
            <a:chOff x="152400" y="914399"/>
            <a:chExt cx="4297680" cy="5257801"/>
          </a:xfrm>
        </p:grpSpPr>
        <p:sp>
          <p:nvSpPr>
            <p:cNvPr id="15" name="Rounded Rectangle 14"/>
            <p:cNvSpPr/>
            <p:nvPr/>
          </p:nvSpPr>
          <p:spPr>
            <a:xfrm>
              <a:off x="152400" y="1600200"/>
              <a:ext cx="4297680" cy="4572000"/>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1615440" y="914399"/>
              <a:ext cx="1371600" cy="13716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solidFill>
                    <a:prstClr val="white"/>
                  </a:solidFill>
                  <a:latin typeface="Arial" panose="020B0604020202020204" pitchFamily="34" charset="0"/>
                  <a:cs typeface="Arial" panose="020B0604020202020204" pitchFamily="34" charset="0"/>
                </a:rPr>
                <a:t>146</a:t>
              </a:r>
            </a:p>
          </p:txBody>
        </p:sp>
        <p:sp>
          <p:nvSpPr>
            <p:cNvPr id="16" name="Freeform 15"/>
            <p:cNvSpPr/>
            <p:nvPr/>
          </p:nvSpPr>
          <p:spPr>
            <a:xfrm>
              <a:off x="152400" y="1855693"/>
              <a:ext cx="4297680" cy="4087907"/>
            </a:xfrm>
            <a:custGeom>
              <a:avLst/>
              <a:gdLst>
                <a:gd name="connsiteX0" fmla="*/ 0 w 3478682"/>
                <a:gd name="connsiteY0" fmla="*/ 0 h 3311950"/>
                <a:gd name="connsiteX1" fmla="*/ 3478682 w 3478682"/>
                <a:gd name="connsiteY1" fmla="*/ 0 h 3311950"/>
                <a:gd name="connsiteX2" fmla="*/ 3478682 w 3478682"/>
                <a:gd name="connsiteY2" fmla="*/ 3311950 h 3311950"/>
                <a:gd name="connsiteX3" fmla="*/ 0 w 3478682"/>
                <a:gd name="connsiteY3" fmla="*/ 3311950 h 3311950"/>
                <a:gd name="connsiteX4" fmla="*/ 0 w 3478682"/>
                <a:gd name="connsiteY4" fmla="*/ 0 h 331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682" h="3311950">
                  <a:moveTo>
                    <a:pt x="0" y="0"/>
                  </a:moveTo>
                  <a:lnTo>
                    <a:pt x="3478682" y="0"/>
                  </a:lnTo>
                  <a:lnTo>
                    <a:pt x="3478682" y="3311950"/>
                  </a:lnTo>
                  <a:lnTo>
                    <a:pt x="0" y="3311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228600" lvl="1" indent="-228600" defTabSz="1066800">
                <a:lnSpc>
                  <a:spcPct val="90000"/>
                </a:lnSpc>
                <a:spcBef>
                  <a:spcPct val="0"/>
                </a:spcBef>
                <a:spcAft>
                  <a:spcPct val="15000"/>
                </a:spcAft>
                <a:buClr>
                  <a:srgbClr val="8064A2">
                    <a:lumMod val="75000"/>
                  </a:srgbClr>
                </a:buClr>
                <a:buSzPct val="125000"/>
                <a:buFontTx/>
                <a:buChar char="••"/>
              </a:pPr>
              <a:r>
                <a:rPr lang="en-US" sz="2800" b="1" dirty="0">
                  <a:solidFill>
                    <a:prstClr val="black">
                      <a:hueOff val="0"/>
                      <a:satOff val="0"/>
                      <a:lumOff val="0"/>
                      <a:alphaOff val="0"/>
                    </a:prstClr>
                  </a:solidFill>
                  <a:latin typeface="Franklin Gothic Medium Cond" panose="020B0606030402020204" pitchFamily="34" charset="0"/>
                  <a:cs typeface="Arial" panose="020B0604020202020204" pitchFamily="34" charset="0"/>
                </a:rPr>
                <a:t>Permit</a:t>
              </a:r>
            </a:p>
            <a:p>
              <a:pPr marL="571500" lvl="2" indent="-342900" defTabSz="1066800">
                <a:lnSpc>
                  <a:spcPct val="90000"/>
                </a:lnSpc>
                <a:spcBef>
                  <a:spcPct val="0"/>
                </a:spcBef>
                <a:spcAft>
                  <a:spcPct val="15000"/>
                </a:spcAft>
                <a:buClr>
                  <a:srgbClr val="4BACC6">
                    <a:lumMod val="50000"/>
                  </a:srgbClr>
                </a:buClr>
                <a:buFont typeface="Wingdings" panose="05000000000000000000" pitchFamily="2" charset="2"/>
                <a:buChar char="§"/>
              </a:pPr>
              <a:r>
                <a:rPr lang="en-US" sz="2800" b="1" dirty="0">
                  <a:solidFill>
                    <a:prstClr val="white"/>
                  </a:solidFill>
                  <a:latin typeface="Franklin Gothic Medium Cond" panose="020B0606030402020204" pitchFamily="34" charset="0"/>
                  <a:cs typeface="Arial" panose="020B0604020202020204" pitchFamily="34" charset="0"/>
                </a:rPr>
                <a:t>Always</a:t>
              </a: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 complete</a:t>
              </a:r>
            </a:p>
            <a:p>
              <a:pPr marL="571500" lvl="2" indent="-342900" defTabSz="1066800">
                <a:lnSpc>
                  <a:spcPct val="90000"/>
                </a:lnSpc>
                <a:spcBef>
                  <a:spcPct val="0"/>
                </a:spcBef>
                <a:spcAft>
                  <a:spcPct val="15000"/>
                </a:spcAft>
                <a:buClr>
                  <a:srgbClr val="4BACC6">
                    <a:lumMod val="50000"/>
                  </a:srgbClr>
                </a:buClr>
                <a:buFont typeface="Wingdings" panose="05000000000000000000" pitchFamily="2" charset="2"/>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Specific obligations</a:t>
              </a:r>
            </a:p>
            <a:p>
              <a:pPr marL="571500" lvl="2" indent="-342900" defTabSz="1066800">
                <a:lnSpc>
                  <a:spcPct val="90000"/>
                </a:lnSpc>
                <a:spcBef>
                  <a:spcPct val="0"/>
                </a:spcBef>
                <a:spcAft>
                  <a:spcPct val="15000"/>
                </a:spcAft>
                <a:buClr>
                  <a:srgbClr val="4BACC6">
                    <a:lumMod val="50000"/>
                  </a:srgbClr>
                </a:buClr>
                <a:buFont typeface="Wingdings" panose="05000000000000000000" pitchFamily="2" charset="2"/>
                <a:buChar char="§"/>
              </a:pPr>
              <a:r>
                <a:rPr lang="en-US" sz="2800" b="1" dirty="0">
                  <a:solidFill>
                    <a:prstClr val="white"/>
                  </a:solidFill>
                  <a:latin typeface="Franklin Gothic Medium Cond" panose="020B0606030402020204" pitchFamily="34" charset="0"/>
                  <a:cs typeface="Arial" panose="020B0604020202020204" pitchFamily="34" charset="0"/>
                </a:rPr>
                <a:t>Always</a:t>
              </a: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 post</a:t>
              </a:r>
            </a:p>
            <a:p>
              <a:pPr marL="571500" lvl="2" indent="-342900" defTabSz="1066800">
                <a:lnSpc>
                  <a:spcPct val="90000"/>
                </a:lnSpc>
                <a:spcBef>
                  <a:spcPct val="0"/>
                </a:spcBef>
                <a:spcAft>
                  <a:spcPct val="15000"/>
                </a:spcAft>
                <a:buClr>
                  <a:srgbClr val="4BACC6">
                    <a:lumMod val="50000"/>
                  </a:srgbClr>
                </a:buClr>
                <a:buFont typeface="Wingdings" panose="05000000000000000000" pitchFamily="2" charset="2"/>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Keep 1 year</a:t>
              </a:r>
            </a:p>
            <a:p>
              <a:pPr marL="228600" lvl="1" indent="-228600" defTabSz="1066800">
                <a:lnSpc>
                  <a:spcPct val="90000"/>
                </a:lnSpc>
                <a:spcBef>
                  <a:spcPct val="0"/>
                </a:spcBef>
                <a:spcAft>
                  <a:spcPct val="15000"/>
                </a:spcAft>
                <a:buClr>
                  <a:srgbClr val="8064A2">
                    <a:lumMod val="75000"/>
                  </a:srgbClr>
                </a:buClr>
                <a:buSzPct val="125000"/>
                <a:buFontTx/>
                <a:buChar char="••"/>
              </a:pPr>
              <a:r>
                <a:rPr lang="en-US" sz="2800" b="1" dirty="0">
                  <a:solidFill>
                    <a:prstClr val="white"/>
                  </a:solidFill>
                  <a:latin typeface="Franklin Gothic Medium Cond" panose="020B0606030402020204" pitchFamily="34" charset="0"/>
                  <a:cs typeface="Arial" panose="020B0604020202020204" pitchFamily="34" charset="0"/>
                </a:rPr>
                <a:t>Always</a:t>
              </a: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 test air &amp; document</a:t>
              </a:r>
            </a:p>
            <a:p>
              <a:pPr marL="228600" lvl="1" indent="-228600" defTabSz="1066800">
                <a:lnSpc>
                  <a:spcPct val="90000"/>
                </a:lnSpc>
                <a:spcBef>
                  <a:spcPct val="0"/>
                </a:spcBef>
                <a:spcAft>
                  <a:spcPct val="15000"/>
                </a:spcAft>
                <a:buClr>
                  <a:srgbClr val="8064A2">
                    <a:lumMod val="75000"/>
                  </a:srgbClr>
                </a:buClr>
                <a:buSzPct val="125000"/>
                <a:buFontTx/>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Special exceptions </a:t>
              </a:r>
            </a:p>
            <a:p>
              <a:pPr marL="228600" lvl="1" indent="-228600" defTabSz="1066800">
                <a:lnSpc>
                  <a:spcPct val="90000"/>
                </a:lnSpc>
                <a:spcBef>
                  <a:spcPct val="0"/>
                </a:spcBef>
                <a:spcAft>
                  <a:spcPct val="15000"/>
                </a:spcAft>
                <a:buClr>
                  <a:srgbClr val="8064A2">
                    <a:lumMod val="75000"/>
                  </a:srgbClr>
                </a:buClr>
                <a:buSzPct val="125000"/>
                <a:buFontTx/>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Rescue equipment from provider </a:t>
              </a:r>
            </a:p>
          </p:txBody>
        </p:sp>
      </p:grpSp>
      <p:grpSp>
        <p:nvGrpSpPr>
          <p:cNvPr id="3" name="Group 2" title="standard for 272 standard"/>
          <p:cNvGrpSpPr/>
          <p:nvPr/>
        </p:nvGrpSpPr>
        <p:grpSpPr>
          <a:xfrm>
            <a:off x="4693920" y="914400"/>
            <a:ext cx="4297680" cy="5257799"/>
            <a:chOff x="4693920" y="914400"/>
            <a:chExt cx="4297680" cy="5257799"/>
          </a:xfrm>
        </p:grpSpPr>
        <p:sp>
          <p:nvSpPr>
            <p:cNvPr id="11" name="Rounded Rectangle 10"/>
            <p:cNvSpPr/>
            <p:nvPr/>
          </p:nvSpPr>
          <p:spPr>
            <a:xfrm>
              <a:off x="4693920" y="1600199"/>
              <a:ext cx="4297680" cy="4572000"/>
            </a:xfrm>
            <a:prstGeom prst="roundRect">
              <a:avLst/>
            </a:prstGeom>
            <a:solidFill>
              <a:schemeClr val="accent5">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6108472" y="914400"/>
              <a:ext cx="1371600" cy="13716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solidFill>
                    <a:prstClr val="white"/>
                  </a:solidFill>
                  <a:latin typeface="Arial" panose="020B0604020202020204" pitchFamily="34" charset="0"/>
                  <a:cs typeface="Arial" panose="020B0604020202020204" pitchFamily="34" charset="0"/>
                </a:rPr>
                <a:t>272</a:t>
              </a:r>
            </a:p>
          </p:txBody>
        </p:sp>
        <p:sp>
          <p:nvSpPr>
            <p:cNvPr id="17" name="Freeform 16"/>
            <p:cNvSpPr/>
            <p:nvPr/>
          </p:nvSpPr>
          <p:spPr>
            <a:xfrm>
              <a:off x="4693920" y="1855693"/>
              <a:ext cx="4297680" cy="4316506"/>
            </a:xfrm>
            <a:custGeom>
              <a:avLst/>
              <a:gdLst>
                <a:gd name="connsiteX0" fmla="*/ 0 w 3478682"/>
                <a:gd name="connsiteY0" fmla="*/ 0 h 3311950"/>
                <a:gd name="connsiteX1" fmla="*/ 3478682 w 3478682"/>
                <a:gd name="connsiteY1" fmla="*/ 0 h 3311950"/>
                <a:gd name="connsiteX2" fmla="*/ 3478682 w 3478682"/>
                <a:gd name="connsiteY2" fmla="*/ 3311950 h 3311950"/>
                <a:gd name="connsiteX3" fmla="*/ 0 w 3478682"/>
                <a:gd name="connsiteY3" fmla="*/ 3311950 h 3311950"/>
                <a:gd name="connsiteX4" fmla="*/ 0 w 3478682"/>
                <a:gd name="connsiteY4" fmla="*/ 0 h 331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682" h="3311950">
                  <a:moveTo>
                    <a:pt x="0" y="0"/>
                  </a:moveTo>
                  <a:lnTo>
                    <a:pt x="3478682" y="0"/>
                  </a:lnTo>
                  <a:lnTo>
                    <a:pt x="3478682" y="3311950"/>
                  </a:lnTo>
                  <a:lnTo>
                    <a:pt x="0" y="3311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228600" lvl="1" indent="-228600" defTabSz="1066800">
                <a:lnSpc>
                  <a:spcPct val="90000"/>
                </a:lnSpc>
                <a:spcBef>
                  <a:spcPct val="0"/>
                </a:spcBef>
                <a:spcAft>
                  <a:spcPct val="15000"/>
                </a:spcAft>
                <a:buClr>
                  <a:srgbClr val="8064A2">
                    <a:lumMod val="75000"/>
                  </a:srgbClr>
                </a:buClr>
                <a:buSzPct val="125000"/>
                <a:buFontTx/>
                <a:buChar char="••"/>
              </a:pPr>
              <a:r>
                <a:rPr lang="en-US" sz="2800" b="1" dirty="0">
                  <a:solidFill>
                    <a:prstClr val="black">
                      <a:hueOff val="0"/>
                      <a:satOff val="0"/>
                      <a:lumOff val="0"/>
                      <a:alphaOff val="0"/>
                    </a:prstClr>
                  </a:solidFill>
                  <a:latin typeface="Franklin Gothic Medium Cond" panose="020B0606030402020204" pitchFamily="34" charset="0"/>
                  <a:cs typeface="Arial" panose="020B0604020202020204" pitchFamily="34" charset="0"/>
                </a:rPr>
                <a:t>Permit</a:t>
              </a:r>
            </a:p>
            <a:p>
              <a:pPr marL="571500" lvl="2" indent="-342900" defTabSz="1066800">
                <a:lnSpc>
                  <a:spcPct val="90000"/>
                </a:lnSpc>
                <a:spcBef>
                  <a:spcPct val="0"/>
                </a:spcBef>
                <a:spcAft>
                  <a:spcPct val="15000"/>
                </a:spcAft>
                <a:buClr>
                  <a:srgbClr val="4BACC6">
                    <a:lumMod val="50000"/>
                  </a:srgbClr>
                </a:buClr>
                <a:buFont typeface="Wingdings" panose="05000000000000000000" pitchFamily="2" charset="2"/>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Not always required</a:t>
              </a:r>
            </a:p>
            <a:p>
              <a:pPr marL="571500" lvl="2" indent="-342900" defTabSz="1066800">
                <a:lnSpc>
                  <a:spcPct val="90000"/>
                </a:lnSpc>
                <a:spcBef>
                  <a:spcPct val="0"/>
                </a:spcBef>
                <a:spcAft>
                  <a:spcPct val="15000"/>
                </a:spcAft>
                <a:buClr>
                  <a:srgbClr val="4BACC6">
                    <a:lumMod val="50000"/>
                  </a:srgbClr>
                </a:buClr>
                <a:buFont typeface="Wingdings" panose="05000000000000000000" pitchFamily="2" charset="2"/>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272 pre-entry precautions</a:t>
              </a:r>
            </a:p>
            <a:p>
              <a:pPr marL="571500" lvl="2" indent="-342900" defTabSz="1066800">
                <a:lnSpc>
                  <a:spcPct val="90000"/>
                </a:lnSpc>
                <a:spcBef>
                  <a:spcPct val="0"/>
                </a:spcBef>
                <a:spcAft>
                  <a:spcPct val="15000"/>
                </a:spcAft>
                <a:buClr>
                  <a:srgbClr val="4BACC6">
                    <a:lumMod val="50000"/>
                  </a:srgbClr>
                </a:buClr>
                <a:buFont typeface="Wingdings" panose="05000000000000000000" pitchFamily="2" charset="2"/>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Don’t have to post </a:t>
              </a:r>
            </a:p>
            <a:p>
              <a:pPr marL="571500" lvl="2" indent="-342900" defTabSz="1066800">
                <a:lnSpc>
                  <a:spcPct val="90000"/>
                </a:lnSpc>
                <a:spcBef>
                  <a:spcPct val="0"/>
                </a:spcBef>
                <a:spcAft>
                  <a:spcPct val="15000"/>
                </a:spcAft>
                <a:buClr>
                  <a:srgbClr val="4BACC6">
                    <a:lumMod val="50000"/>
                  </a:srgbClr>
                </a:buClr>
                <a:buFont typeface="Wingdings" panose="05000000000000000000" pitchFamily="2" charset="2"/>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Keep end of entry</a:t>
              </a:r>
            </a:p>
            <a:p>
              <a:pPr marL="228600" lvl="1" indent="-228600" defTabSz="1066800">
                <a:lnSpc>
                  <a:spcPct val="90000"/>
                </a:lnSpc>
                <a:spcBef>
                  <a:spcPct val="0"/>
                </a:spcBef>
                <a:spcAft>
                  <a:spcPct val="15000"/>
                </a:spcAft>
                <a:buClr>
                  <a:srgbClr val="8064A2">
                    <a:lumMod val="75000"/>
                  </a:srgbClr>
                </a:buClr>
                <a:buSzPct val="125000"/>
                <a:buFontTx/>
                <a:buChar char="••"/>
              </a:pP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Test air if needed</a:t>
              </a:r>
            </a:p>
            <a:p>
              <a:pPr marL="228600" lvl="1" indent="-228600" defTabSz="1066800">
                <a:lnSpc>
                  <a:spcPct val="90000"/>
                </a:lnSpc>
                <a:spcBef>
                  <a:spcPct val="0"/>
                </a:spcBef>
                <a:spcAft>
                  <a:spcPct val="15000"/>
                </a:spcAft>
                <a:buClr>
                  <a:srgbClr val="8064A2">
                    <a:lumMod val="75000"/>
                  </a:srgbClr>
                </a:buClr>
                <a:buSzPct val="125000"/>
                <a:buFontTx/>
                <a:buChar char="••"/>
              </a:pPr>
              <a:r>
                <a:rPr lang="en-US" sz="2800" b="1" dirty="0">
                  <a:solidFill>
                    <a:prstClr val="white"/>
                  </a:solidFill>
                  <a:latin typeface="Franklin Gothic Medium Cond" panose="020B0606030402020204" pitchFamily="34" charset="0"/>
                  <a:cs typeface="Arial" panose="020B0604020202020204" pitchFamily="34" charset="0"/>
                </a:rPr>
                <a:t>Always</a:t>
              </a: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 have observer </a:t>
              </a:r>
            </a:p>
            <a:p>
              <a:pPr marL="228600" lvl="1" indent="-228600" defTabSz="1066800">
                <a:lnSpc>
                  <a:spcPct val="90000"/>
                </a:lnSpc>
                <a:spcBef>
                  <a:spcPct val="0"/>
                </a:spcBef>
                <a:spcAft>
                  <a:spcPct val="15000"/>
                </a:spcAft>
                <a:buClr>
                  <a:srgbClr val="8064A2">
                    <a:lumMod val="75000"/>
                  </a:srgbClr>
                </a:buClr>
                <a:buSzPct val="125000"/>
                <a:buFontTx/>
                <a:buChar char="••"/>
              </a:pPr>
              <a:r>
                <a:rPr lang="en-US" sz="2800" b="1" dirty="0">
                  <a:solidFill>
                    <a:prstClr val="white"/>
                  </a:solidFill>
                  <a:latin typeface="Franklin Gothic Medium Cond" panose="020B0606030402020204" pitchFamily="34" charset="0"/>
                  <a:cs typeface="Arial" panose="020B0604020202020204" pitchFamily="34" charset="0"/>
                </a:rPr>
                <a:t>Always</a:t>
              </a:r>
              <a:r>
                <a:rPr lang="en-US" sz="2800" dirty="0">
                  <a:solidFill>
                    <a:prstClr val="black">
                      <a:hueOff val="0"/>
                      <a:satOff val="0"/>
                      <a:lumOff val="0"/>
                      <a:alphaOff val="0"/>
                    </a:prstClr>
                  </a:solidFill>
                  <a:latin typeface="Franklin Gothic Medium Cond" panose="020B0606030402020204" pitchFamily="34" charset="0"/>
                  <a:cs typeface="Arial" panose="020B0604020202020204" pitchFamily="34" charset="0"/>
                </a:rPr>
                <a:t> provide rescue equipment</a:t>
              </a:r>
            </a:p>
          </p:txBody>
        </p:sp>
      </p:grpSp>
    </p:spTree>
    <p:extLst>
      <p:ext uri="{BB962C8B-B14F-4D97-AF65-F5344CB8AC3E}">
        <p14:creationId xmlns:p14="http://schemas.microsoft.com/office/powerpoint/2010/main" val="223295139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108</a:t>
            </a:fld>
            <a:endParaRPr lang="en-US" dirty="0">
              <a:solidFill>
                <a:prstClr val="black">
                  <a:tint val="75000"/>
                </a:prstClr>
              </a:solidFill>
            </a:endParaRPr>
          </a:p>
        </p:txBody>
      </p:sp>
      <p:pic>
        <p:nvPicPr>
          <p:cNvPr id="3074" name="Picture 2" title="Slide background of grain bins and auger syst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ctrTitle"/>
          </p:nvPr>
        </p:nvSpPr>
        <p:spPr>
          <a:xfrm>
            <a:off x="685800" y="1524001"/>
            <a:ext cx="7772400" cy="2076980"/>
          </a:xfrm>
        </p:spPr>
        <p:txBody>
          <a:bodyPr>
            <a:normAutofit/>
          </a:bodyPr>
          <a:lstStyle/>
          <a:p>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SUMMARY &amp;</a:t>
            </a:r>
            <a:b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BEST PRACTICES</a:t>
            </a:r>
            <a:endParaRPr lang="en-US" sz="5400" dirty="0"/>
          </a:p>
        </p:txBody>
      </p:sp>
      <p:sp>
        <p:nvSpPr>
          <p:cNvPr id="15" name="Subtitle 14"/>
          <p:cNvSpPr>
            <a:spLocks noGrp="1"/>
          </p:cNvSpPr>
          <p:nvPr>
            <p:ph type="subTitle" idx="1"/>
          </p:nvPr>
        </p:nvSpPr>
        <p:spPr>
          <a:xfrm>
            <a:off x="1143000" y="3886200"/>
            <a:ext cx="6858000" cy="1752600"/>
          </a:xfrm>
        </p:spPr>
        <p:txBody>
          <a:bodyPr>
            <a:normAutofit/>
          </a:bodyPr>
          <a:lstStyle/>
          <a:p>
            <a:r>
              <a:rPr lang="en-US" sz="4000" dirty="0" smtClean="0">
                <a:solidFill>
                  <a:schemeClr val="accent6">
                    <a:lumMod val="75000"/>
                  </a:schemeClr>
                </a:solidFill>
              </a:rPr>
              <a:t>Agricultural Confined Spaces</a:t>
            </a:r>
            <a:endParaRPr lang="en-US" sz="4000" dirty="0">
              <a:solidFill>
                <a:schemeClr val="accent6">
                  <a:lumMod val="75000"/>
                </a:schemeClr>
              </a:solidFill>
            </a:endParaRPr>
          </a:p>
        </p:txBody>
      </p:sp>
    </p:spTree>
    <p:extLst>
      <p:ext uri="{BB962C8B-B14F-4D97-AF65-F5344CB8AC3E}">
        <p14:creationId xmlns:p14="http://schemas.microsoft.com/office/powerpoint/2010/main" val="33971117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457200" y="274638"/>
            <a:ext cx="8229600" cy="792162"/>
          </a:xfrm>
        </p:spPr>
        <p:txBody>
          <a:bodyPr/>
          <a:lstStyle/>
          <a:p>
            <a:r>
              <a:rPr lang="en-US" dirty="0" smtClean="0"/>
              <a:t>Best Practices</a:t>
            </a:r>
            <a:endParaRPr lang="en-US" dirty="0"/>
          </a:p>
        </p:txBody>
      </p:sp>
      <p:graphicFrame>
        <p:nvGraphicFramePr>
          <p:cNvPr id="7" name="Content Placeholder 6" title="Nested target"/>
          <p:cNvGraphicFramePr>
            <a:graphicFrameLocks noGrp="1"/>
          </p:cNvGraphicFramePr>
          <p:nvPr>
            <p:ph idx="1"/>
            <p:extLst>
              <p:ext uri="{D42A27DB-BD31-4B8C-83A1-F6EECF244321}">
                <p14:modId xmlns:p14="http://schemas.microsoft.com/office/powerpoint/2010/main" val="3249004705"/>
              </p:ext>
            </p:extLst>
          </p:nvPr>
        </p:nvGraphicFramePr>
        <p:xfrm>
          <a:off x="457200" y="1066804"/>
          <a:ext cx="83820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109</a:t>
            </a:fld>
            <a:endParaRPr lang="en-US" dirty="0">
              <a:solidFill>
                <a:prstClr val="white">
                  <a:lumMod val="95000"/>
                </a:prstClr>
              </a:solidFill>
            </a:endParaRPr>
          </a:p>
        </p:txBody>
      </p:sp>
      <p:sp>
        <p:nvSpPr>
          <p:cNvPr id="6" name="TextBox 5"/>
          <p:cNvSpPr txBox="1"/>
          <p:nvPr/>
        </p:nvSpPr>
        <p:spPr>
          <a:xfrm>
            <a:off x="1219200" y="6152282"/>
            <a:ext cx="1828800" cy="461665"/>
          </a:xfrm>
          <a:prstGeom prst="rect">
            <a:avLst/>
          </a:prstGeom>
          <a:noFill/>
        </p:spPr>
        <p:txBody>
          <a:bodyPr wrap="square" rtlCol="0">
            <a:spAutoFit/>
          </a:bodyPr>
          <a:lstStyle/>
          <a:p>
            <a:r>
              <a:rPr lang="en-US" sz="1200" dirty="0">
                <a:solidFill>
                  <a:prstClr val="black"/>
                </a:solidFill>
                <a:latin typeface="Arial Narrow" panose="020B0606020202030204" pitchFamily="34" charset="0"/>
              </a:rPr>
              <a:t>Borrowed from CPWR confined space toolbox</a:t>
            </a:r>
          </a:p>
        </p:txBody>
      </p:sp>
    </p:spTree>
    <p:extLst>
      <p:ext uri="{BB962C8B-B14F-4D97-AF65-F5344CB8AC3E}">
        <p14:creationId xmlns:p14="http://schemas.microsoft.com/office/powerpoint/2010/main" val="2435959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p:txBody>
          <a:bodyPr>
            <a:normAutofit fontScale="90000"/>
          </a:bodyPr>
          <a:lstStyle/>
          <a:p>
            <a:r>
              <a:rPr lang="en-US" dirty="0"/>
              <a:t>C</a:t>
            </a:r>
            <a:r>
              <a:rPr lang="en-US" dirty="0" smtClean="0"/>
              <a:t>onfined spaces </a:t>
            </a:r>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ARE</a:t>
            </a:r>
            <a:r>
              <a:rPr lang="en-US" dirty="0" smtClean="0"/>
              <a:t> dangerous</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a:t>
            </a:fld>
            <a:endParaRPr lang="en-US" dirty="0">
              <a:solidFill>
                <a:prstClr val="white">
                  <a:lumMod val="75000"/>
                </a:prstClr>
              </a:solidFill>
            </a:endParaRPr>
          </a:p>
        </p:txBody>
      </p:sp>
      <p:sp>
        <p:nvSpPr>
          <p:cNvPr id="5" name="Rectangle 3"/>
          <p:cNvSpPr txBox="1">
            <a:spLocks noChangeArrowheads="1"/>
          </p:cNvSpPr>
          <p:nvPr/>
        </p:nvSpPr>
        <p:spPr>
          <a:xfrm>
            <a:off x="685800" y="2586217"/>
            <a:ext cx="4183828" cy="3581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200" kern="1200" baseline="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Clr>
                <a:srgbClr val="FFC000"/>
              </a:buClr>
              <a:buSzPct val="150000"/>
              <a:buFont typeface="Wingdings" panose="05000000000000000000" pitchFamily="2" charset="2"/>
              <a:buChar char="§"/>
              <a:defRPr/>
            </a:pPr>
            <a:r>
              <a:rPr lang="en-US" dirty="0" smtClean="0">
                <a:solidFill>
                  <a:sysClr val="windowText" lastClr="000000"/>
                </a:solidFill>
              </a:rPr>
              <a:t>Toxic air</a:t>
            </a:r>
            <a:endParaRPr lang="en-US" dirty="0">
              <a:solidFill>
                <a:sysClr val="windowText" lastClr="000000"/>
              </a:solidFill>
            </a:endParaRPr>
          </a:p>
          <a:p>
            <a:pPr marL="457200" indent="-457200">
              <a:buClr>
                <a:srgbClr val="FFC000"/>
              </a:buClr>
              <a:buSzPct val="150000"/>
              <a:buFont typeface="Wingdings" panose="05000000000000000000" pitchFamily="2" charset="2"/>
              <a:buChar char="§"/>
              <a:defRPr/>
            </a:pPr>
            <a:r>
              <a:rPr lang="en-US" dirty="0">
                <a:solidFill>
                  <a:sysClr val="windowText" lastClr="000000"/>
                </a:solidFill>
              </a:rPr>
              <a:t>S</a:t>
            </a:r>
            <a:r>
              <a:rPr lang="en-US" dirty="0" smtClean="0">
                <a:solidFill>
                  <a:sysClr val="windowText" lastClr="000000"/>
                </a:solidFill>
              </a:rPr>
              <a:t>lip &amp; </a:t>
            </a:r>
            <a:r>
              <a:rPr lang="en-US" dirty="0">
                <a:solidFill>
                  <a:sysClr val="windowText" lastClr="000000"/>
                </a:solidFill>
              </a:rPr>
              <a:t>fall hazards</a:t>
            </a:r>
          </a:p>
          <a:p>
            <a:pPr marL="457200" indent="-457200">
              <a:buClr>
                <a:srgbClr val="FFC000"/>
              </a:buClr>
              <a:buSzPct val="150000"/>
              <a:buFont typeface="Wingdings" panose="05000000000000000000" pitchFamily="2" charset="2"/>
              <a:buChar char="§"/>
              <a:defRPr/>
            </a:pPr>
            <a:r>
              <a:rPr lang="en-US" dirty="0" smtClean="0">
                <a:solidFill>
                  <a:sysClr val="windowText" lastClr="000000"/>
                </a:solidFill>
              </a:rPr>
              <a:t>Unseen hazards</a:t>
            </a:r>
          </a:p>
          <a:p>
            <a:pPr marL="457200" indent="-457200">
              <a:buClr>
                <a:srgbClr val="FFC000"/>
              </a:buClr>
              <a:buSzPct val="150000"/>
              <a:buFont typeface="Wingdings" panose="05000000000000000000" pitchFamily="2" charset="2"/>
              <a:buChar char="§"/>
              <a:defRPr/>
            </a:pPr>
            <a:r>
              <a:rPr lang="en-US" dirty="0">
                <a:solidFill>
                  <a:sysClr val="windowText" lastClr="000000"/>
                </a:solidFill>
              </a:rPr>
              <a:t>Trap person inside</a:t>
            </a:r>
          </a:p>
          <a:p>
            <a:pPr marL="0" indent="0">
              <a:buClr>
                <a:srgbClr val="FFC000"/>
              </a:buClr>
              <a:buSzPct val="150000"/>
              <a:buFont typeface="Arial"/>
              <a:buNone/>
              <a:defRPr/>
            </a:pPr>
            <a:endParaRPr lang="en-US" dirty="0" smtClean="0">
              <a:solidFill>
                <a:sysClr val="windowText" lastClr="000000"/>
              </a:solidFill>
            </a:endParaRPr>
          </a:p>
        </p:txBody>
      </p:sp>
      <p:pic>
        <p:nvPicPr>
          <p:cNvPr id="29698" name="Picture 2" title="Slide Border - grain bins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9628" y="2514600"/>
            <a:ext cx="3566160" cy="267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85800" y="1600200"/>
            <a:ext cx="7749988" cy="646331"/>
          </a:xfrm>
          <a:prstGeom prst="rect">
            <a:avLst/>
          </a:prstGeom>
        </p:spPr>
        <p:txBody>
          <a:bodyPr wrap="square">
            <a:spAutoFit/>
          </a:bodyPr>
          <a:lstStyle/>
          <a:p>
            <a:pPr>
              <a:buClr>
                <a:srgbClr val="FFC000"/>
              </a:buClr>
              <a:buSzPct val="150000"/>
              <a:defRPr/>
            </a:pPr>
            <a:r>
              <a:rPr lang="en-US" sz="3600" dirty="0">
                <a:solidFill>
                  <a:sysClr val="windowText" lastClr="000000"/>
                </a:solidFill>
                <a:latin typeface="Arial" panose="020B0604020202020204" pitchFamily="34" charset="0"/>
                <a:cs typeface="Arial" panose="020B0604020202020204" pitchFamily="34" charset="0"/>
              </a:rPr>
              <a:t>Confined Spaces </a:t>
            </a: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could </a:t>
            </a:r>
            <a:r>
              <a:rPr lang="en-US" sz="3600" dirty="0">
                <a:solidFill>
                  <a:prstClr val="black"/>
                </a:solidFill>
                <a:latin typeface="Arial" panose="020B0604020202020204" pitchFamily="34" charset="0"/>
                <a:cs typeface="Arial" panose="020B0604020202020204" pitchFamily="34" charset="0"/>
              </a:rPr>
              <a:t>(contain):</a:t>
            </a:r>
          </a:p>
        </p:txBody>
      </p:sp>
    </p:spTree>
    <p:extLst>
      <p:ext uri="{BB962C8B-B14F-4D97-AF65-F5344CB8AC3E}">
        <p14:creationId xmlns:p14="http://schemas.microsoft.com/office/powerpoint/2010/main" val="40560869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Confined Space Summary</a:t>
            </a:r>
            <a:endParaRPr lang="en-US" dirty="0"/>
          </a:p>
        </p:txBody>
      </p:sp>
      <p:sp>
        <p:nvSpPr>
          <p:cNvPr id="3" name="Content Placeholder 2"/>
          <p:cNvSpPr>
            <a:spLocks noGrp="1"/>
          </p:cNvSpPr>
          <p:nvPr>
            <p:ph idx="1"/>
          </p:nvPr>
        </p:nvSpPr>
        <p:spPr>
          <a:xfrm>
            <a:off x="582705" y="1371600"/>
            <a:ext cx="7951695" cy="5486400"/>
          </a:xfrm>
        </p:spPr>
        <p:txBody>
          <a:bodyPr>
            <a:normAutofit/>
          </a:bodyPr>
          <a:lstStyle/>
          <a:p>
            <a:pPr marL="0" indent="0">
              <a:spcBef>
                <a:spcPts val="600"/>
              </a:spcBef>
              <a:buClr>
                <a:srgbClr val="FFC000"/>
              </a:buClr>
              <a:buSzPct val="150000"/>
              <a:buNone/>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CONFINED SPACE 3 criteria</a:t>
            </a:r>
          </a:p>
          <a:p>
            <a:pPr marL="457200" indent="-457200">
              <a:spcBef>
                <a:spcPts val="600"/>
              </a:spcBef>
              <a:buClr>
                <a:srgbClr val="FFC000"/>
              </a:buClr>
              <a:buSzPct val="150000"/>
              <a:buFont typeface="Wingdings" panose="05000000000000000000" pitchFamily="2" charset="2"/>
              <a:buChar char="§"/>
            </a:pPr>
            <a:r>
              <a:rPr lang="en-US" sz="2800" dirty="0" smtClean="0"/>
              <a:t>Limited/restricted access</a:t>
            </a:r>
          </a:p>
          <a:p>
            <a:pPr marL="457200" indent="-457200">
              <a:spcBef>
                <a:spcPts val="600"/>
              </a:spcBef>
              <a:buClr>
                <a:srgbClr val="FFC000"/>
              </a:buClr>
              <a:buSzPct val="150000"/>
              <a:buFont typeface="Wingdings" panose="05000000000000000000" pitchFamily="2" charset="2"/>
              <a:buChar char="§"/>
            </a:pPr>
            <a:r>
              <a:rPr lang="en-US" sz="2800" dirty="0" smtClean="0"/>
              <a:t>Bodily entry to perform work</a:t>
            </a:r>
          </a:p>
          <a:p>
            <a:pPr marL="457200" indent="-457200">
              <a:spcBef>
                <a:spcPts val="600"/>
              </a:spcBef>
              <a:buClr>
                <a:srgbClr val="FFC000"/>
              </a:buClr>
              <a:buSzPct val="150000"/>
              <a:buFont typeface="Wingdings" panose="05000000000000000000" pitchFamily="2" charset="2"/>
              <a:buChar char="§"/>
            </a:pPr>
            <a:r>
              <a:rPr lang="en-US" sz="2800" dirty="0" smtClean="0"/>
              <a:t>Not for continuous occupancy</a:t>
            </a:r>
          </a:p>
          <a:p>
            <a:pPr marL="0" indent="0">
              <a:spcBef>
                <a:spcPts val="600"/>
              </a:spcBef>
              <a:buClr>
                <a:srgbClr val="FFC000"/>
              </a:buClr>
              <a:buSzPct val="150000"/>
              <a:buNone/>
            </a:pPr>
            <a:endParaRPr lang="en-US" sz="1000" dirty="0" smtClean="0"/>
          </a:p>
          <a:p>
            <a:pPr marL="0" indent="0">
              <a:spcBef>
                <a:spcPts val="600"/>
              </a:spcBef>
              <a:buClr>
                <a:srgbClr val="FFC000"/>
              </a:buClr>
              <a:buSzPct val="150000"/>
              <a:buNone/>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PERMIT REQUIRED +1 actual/potential</a:t>
            </a:r>
          </a:p>
          <a:p>
            <a:pPr>
              <a:spcBef>
                <a:spcPts val="600"/>
              </a:spcBef>
              <a:buClr>
                <a:srgbClr val="FFC000"/>
              </a:buClr>
              <a:buSzPct val="150000"/>
              <a:buFont typeface="Wingdings" panose="05000000000000000000" pitchFamily="2" charset="2"/>
              <a:buChar char="§"/>
            </a:pPr>
            <a:r>
              <a:rPr lang="en-US" sz="2800" dirty="0" smtClean="0"/>
              <a:t>Atmosphere</a:t>
            </a:r>
          </a:p>
          <a:p>
            <a:pPr>
              <a:spcBef>
                <a:spcPts val="600"/>
              </a:spcBef>
              <a:buClr>
                <a:srgbClr val="FFC000"/>
              </a:buClr>
              <a:buSzPct val="150000"/>
              <a:buFont typeface="Wingdings" panose="05000000000000000000" pitchFamily="2" charset="2"/>
              <a:buChar char="§"/>
            </a:pPr>
            <a:r>
              <a:rPr lang="en-US" sz="2800" dirty="0" smtClean="0"/>
              <a:t>Engulfment/entrapment</a:t>
            </a:r>
          </a:p>
          <a:p>
            <a:pPr>
              <a:spcBef>
                <a:spcPts val="600"/>
              </a:spcBef>
              <a:buClr>
                <a:srgbClr val="FFC000"/>
              </a:buClr>
              <a:buSzPct val="150000"/>
              <a:buFont typeface="Wingdings" panose="05000000000000000000" pitchFamily="2" charset="2"/>
              <a:buChar char="§"/>
            </a:pPr>
            <a:r>
              <a:rPr lang="en-US" sz="2800" dirty="0" smtClean="0"/>
              <a:t>Internal Configuration</a:t>
            </a:r>
          </a:p>
          <a:p>
            <a:pPr>
              <a:spcBef>
                <a:spcPts val="600"/>
              </a:spcBef>
              <a:buClr>
                <a:srgbClr val="FFC000"/>
              </a:buClr>
              <a:buSzPct val="150000"/>
              <a:buFont typeface="Wingdings" panose="05000000000000000000" pitchFamily="2" charset="2"/>
              <a:buChar char="§"/>
            </a:pPr>
            <a:r>
              <a:rPr lang="en-US" sz="2800" dirty="0" smtClean="0"/>
              <a:t>Other Hazards</a:t>
            </a: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110</a:t>
            </a:fld>
            <a:endParaRPr lang="en-US" dirty="0">
              <a:solidFill>
                <a:prstClr val="black">
                  <a:tint val="75000"/>
                </a:prstClr>
              </a:solidFill>
            </a:endParaRPr>
          </a:p>
        </p:txBody>
      </p:sp>
    </p:spTree>
    <p:extLst>
      <p:ext uri="{BB962C8B-B14F-4D97-AF65-F5344CB8AC3E}">
        <p14:creationId xmlns:p14="http://schemas.microsoft.com/office/powerpoint/2010/main" val="35870108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Permit Confined Space Summary</a:t>
            </a:r>
            <a:endParaRPr lang="en-US" dirty="0"/>
          </a:p>
        </p:txBody>
      </p:sp>
      <p:sp>
        <p:nvSpPr>
          <p:cNvPr id="3" name="Content Placeholder 2"/>
          <p:cNvSpPr>
            <a:spLocks noGrp="1"/>
          </p:cNvSpPr>
          <p:nvPr>
            <p:ph idx="1"/>
          </p:nvPr>
        </p:nvSpPr>
        <p:spPr>
          <a:xfrm>
            <a:off x="304800" y="1600206"/>
            <a:ext cx="8534400" cy="5105394"/>
          </a:xfrm>
        </p:spPr>
        <p:txBody>
          <a:bodyPr>
            <a:normAutofit/>
          </a:bodyPr>
          <a:lstStyle/>
          <a:p>
            <a:pPr marL="457200" indent="-457200">
              <a:spcBef>
                <a:spcPts val="600"/>
              </a:spcBef>
              <a:buClr>
                <a:srgbClr val="FFC000"/>
              </a:buClr>
              <a:buSzPct val="150000"/>
              <a:buFont typeface="Wingdings" panose="05000000000000000000" pitchFamily="2" charset="2"/>
              <a:buChar char="§"/>
            </a:pPr>
            <a:r>
              <a:rPr lang="en-US" dirty="0" smtClean="0"/>
              <a:t>Always test &amp; ventilate before entry</a:t>
            </a:r>
          </a:p>
          <a:p>
            <a:pPr marL="457200" indent="-457200">
              <a:spcBef>
                <a:spcPts val="600"/>
              </a:spcBef>
              <a:buClr>
                <a:srgbClr val="FFC000"/>
              </a:buClr>
              <a:buSzPct val="150000"/>
              <a:buFont typeface="Wingdings" panose="05000000000000000000" pitchFamily="2" charset="2"/>
              <a:buChar char="§"/>
            </a:pPr>
            <a:r>
              <a:rPr lang="en-US" dirty="0" smtClean="0"/>
              <a:t>Complete permit</a:t>
            </a:r>
          </a:p>
          <a:p>
            <a:pPr marL="457200" indent="-457200">
              <a:spcBef>
                <a:spcPts val="600"/>
              </a:spcBef>
              <a:buClr>
                <a:srgbClr val="FFC000"/>
              </a:buClr>
              <a:buSzPct val="150000"/>
              <a:buFont typeface="Wingdings" panose="05000000000000000000" pitchFamily="2" charset="2"/>
              <a:buChar char="§"/>
            </a:pPr>
            <a:r>
              <a:rPr lang="en-US" dirty="0" smtClean="0"/>
              <a:t>Trained - duties &amp; safety equipment use</a:t>
            </a:r>
          </a:p>
          <a:p>
            <a:pPr marL="457200" indent="-457200">
              <a:spcBef>
                <a:spcPts val="600"/>
              </a:spcBef>
              <a:buClr>
                <a:srgbClr val="FFC000"/>
              </a:buClr>
              <a:buSzPct val="150000"/>
              <a:buFont typeface="Wingdings" panose="05000000000000000000" pitchFamily="2" charset="2"/>
              <a:buChar char="§"/>
            </a:pPr>
            <a:r>
              <a:rPr lang="en-US" dirty="0" smtClean="0"/>
              <a:t>Use </a:t>
            </a:r>
            <a:r>
              <a:rPr lang="en-US" dirty="0"/>
              <a:t>harness &amp; lifeline; </a:t>
            </a:r>
            <a:r>
              <a:rPr lang="en-US" dirty="0" smtClean="0"/>
              <a:t>hoist</a:t>
            </a:r>
            <a:endParaRPr lang="en-US" dirty="0"/>
          </a:p>
          <a:p>
            <a:pPr marL="457200" indent="-457200">
              <a:spcBef>
                <a:spcPts val="600"/>
              </a:spcBef>
              <a:buClr>
                <a:srgbClr val="FFC000"/>
              </a:buClr>
              <a:buSzPct val="150000"/>
              <a:buFont typeface="Wingdings" panose="05000000000000000000" pitchFamily="2" charset="2"/>
              <a:buChar char="§"/>
            </a:pPr>
            <a:r>
              <a:rPr lang="en-US" dirty="0"/>
              <a:t>Equipment ready for emergency</a:t>
            </a:r>
          </a:p>
          <a:p>
            <a:pPr marL="457200" indent="-457200">
              <a:spcBef>
                <a:spcPts val="600"/>
              </a:spcBef>
              <a:buClr>
                <a:srgbClr val="FFC000"/>
              </a:buClr>
              <a:buSzPct val="150000"/>
              <a:buFont typeface="Wingdings" panose="05000000000000000000" pitchFamily="2" charset="2"/>
              <a:buChar char="§"/>
            </a:pPr>
            <a:r>
              <a:rPr lang="en-US" dirty="0"/>
              <a:t>DO NOT perform rescue unless trained</a:t>
            </a:r>
          </a:p>
          <a:p>
            <a:pPr marL="457200" indent="-457200">
              <a:spcBef>
                <a:spcPts val="600"/>
              </a:spcBef>
              <a:buClr>
                <a:srgbClr val="FFC000"/>
              </a:buClr>
              <a:buSzPct val="150000"/>
              <a:buFont typeface="Wingdings" panose="05000000000000000000" pitchFamily="2" charset="2"/>
              <a:buChar char="§"/>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111</a:t>
            </a:fld>
            <a:endParaRPr lang="en-US" dirty="0">
              <a:solidFill>
                <a:prstClr val="black">
                  <a:tint val="75000"/>
                </a:prstClr>
              </a:solidFill>
            </a:endParaRPr>
          </a:p>
        </p:txBody>
      </p:sp>
    </p:spTree>
    <p:extLst>
      <p:ext uri="{BB962C8B-B14F-4D97-AF65-F5344CB8AC3E}">
        <p14:creationId xmlns:p14="http://schemas.microsoft.com/office/powerpoint/2010/main" val="11277532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hidden="1"/>
          <p:cNvSpPr>
            <a:spLocks noGrp="1"/>
          </p:cNvSpPr>
          <p:nvPr>
            <p:ph type="title"/>
          </p:nvPr>
        </p:nvSpPr>
        <p:spPr/>
        <p:txBody>
          <a:bodyPr/>
          <a:lstStyle/>
          <a:p>
            <a:r>
              <a:rPr lang="en-US" dirty="0" smtClean="0"/>
              <a:t>Stay out</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112</a:t>
            </a:fld>
            <a:endParaRPr lang="en-US" dirty="0">
              <a:solidFill>
                <a:prstClr val="white">
                  <a:lumMod val="95000"/>
                </a:prstClr>
              </a:solidFill>
            </a:endParaRPr>
          </a:p>
        </p:txBody>
      </p:sp>
      <p:pic>
        <p:nvPicPr>
          <p:cNvPr id="9" name="Picture 8" title="Image of Stay out circle and slash"/>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28170" y="1954305"/>
            <a:ext cx="3272119" cy="3101790"/>
          </a:xfrm>
          <a:prstGeom prst="rect">
            <a:avLst/>
          </a:prstGeom>
        </p:spPr>
      </p:pic>
      <p:sp>
        <p:nvSpPr>
          <p:cNvPr id="10" name="TextBox 9"/>
          <p:cNvSpPr txBox="1"/>
          <p:nvPr/>
        </p:nvSpPr>
        <p:spPr>
          <a:xfrm>
            <a:off x="914400" y="1143000"/>
            <a:ext cx="7315200" cy="923330"/>
          </a:xfrm>
          <a:prstGeom prst="rect">
            <a:avLst/>
          </a:prstGeom>
          <a:noFill/>
        </p:spPr>
        <p:txBody>
          <a:bodyPr wrap="square" rtlCol="0">
            <a:spAutoFit/>
          </a:bodyPr>
          <a:lstStyle/>
          <a:p>
            <a:pPr algn="ctr"/>
            <a:r>
              <a:rPr lang="en-US" sz="5400" dirty="0">
                <a:solidFill>
                  <a:srgbClr val="FF0000"/>
                </a:solidFill>
                <a:latin typeface="Rockwell Extra Bold" panose="02060903040505020403" pitchFamily="18" charset="0"/>
              </a:rPr>
              <a:t>When in doubt</a:t>
            </a:r>
          </a:p>
        </p:txBody>
      </p:sp>
      <p:sp>
        <p:nvSpPr>
          <p:cNvPr id="11" name="Rectangle 10"/>
          <p:cNvSpPr/>
          <p:nvPr/>
        </p:nvSpPr>
        <p:spPr>
          <a:xfrm>
            <a:off x="1848563" y="4895915"/>
            <a:ext cx="5498044" cy="1200329"/>
          </a:xfrm>
          <a:prstGeom prst="rect">
            <a:avLst/>
          </a:prstGeom>
        </p:spPr>
        <p:txBody>
          <a:bodyPr wrap="none">
            <a:spAutoFit/>
          </a:bodyPr>
          <a:lstStyle/>
          <a:p>
            <a:r>
              <a:rPr lang="en-US" sz="7200" dirty="0">
                <a:solidFill>
                  <a:srgbClr val="FF0000"/>
                </a:solidFill>
                <a:latin typeface="Rockwell Extra Bold" panose="02060903040505020403" pitchFamily="18" charset="0"/>
              </a:rPr>
              <a:t>STAY OUT!</a:t>
            </a:r>
          </a:p>
        </p:txBody>
      </p:sp>
      <p:sp>
        <p:nvSpPr>
          <p:cNvPr id="13" name="&quot;No&quot; Symbol 12" title="image of man at work "/>
          <p:cNvSpPr/>
          <p:nvPr/>
        </p:nvSpPr>
        <p:spPr>
          <a:xfrm>
            <a:off x="3238500" y="2209799"/>
            <a:ext cx="2743200" cy="2743200"/>
          </a:xfrm>
          <a:prstGeom prst="noSmoking">
            <a:avLst>
              <a:gd name="adj" fmla="val 9926"/>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0242425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667000"/>
            <a:ext cx="7772400" cy="1470025"/>
          </a:xfrm>
        </p:spPr>
        <p:txBody>
          <a:bodyPr>
            <a:normAutofit/>
          </a:bodyPr>
          <a:lstStyle/>
          <a:p>
            <a:r>
              <a:rPr lang="en-US" sz="7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Questions?</a:t>
            </a:r>
            <a:endParaRPr lang="en-US" sz="7200" dirty="0"/>
          </a:p>
        </p:txBody>
      </p:sp>
      <p:sp>
        <p:nvSpPr>
          <p:cNvPr id="6" name="Subtitle 5"/>
          <p:cNvSpPr>
            <a:spLocks noGrp="1"/>
          </p:cNvSpPr>
          <p:nvPr>
            <p:ph type="subTitle" idx="1"/>
          </p:nvPr>
        </p:nvSpPr>
        <p:spPr>
          <a:xfrm>
            <a:off x="914400" y="4953000"/>
            <a:ext cx="7315200" cy="838200"/>
          </a:xfrm>
        </p:spPr>
        <p:txBody>
          <a:bodyPr>
            <a:normAutofit/>
          </a:bodyPr>
          <a:lstStyle/>
          <a:p>
            <a:r>
              <a:rPr lang="en-US" sz="4000" dirty="0" smtClean="0">
                <a:solidFill>
                  <a:schemeClr val="tx1"/>
                </a:solidFill>
                <a:latin typeface="Arial Black" panose="020B0A04020102020204" pitchFamily="34" charset="0"/>
              </a:rPr>
              <a:t>Thank you for attending.</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113</a:t>
            </a:fld>
            <a:endParaRPr lang="en-US" dirty="0">
              <a:solidFill>
                <a:prstClr val="black">
                  <a:tint val="75000"/>
                </a:prstClr>
              </a:solidFill>
            </a:endParaRPr>
          </a:p>
        </p:txBody>
      </p:sp>
      <p:sp>
        <p:nvSpPr>
          <p:cNvPr id="7" name="Subtitle 5"/>
          <p:cNvSpPr txBox="1">
            <a:spLocks/>
          </p:cNvSpPr>
          <p:nvPr/>
        </p:nvSpPr>
        <p:spPr>
          <a:xfrm>
            <a:off x="457200" y="685800"/>
            <a:ext cx="8153400" cy="1828800"/>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2800" kern="1200">
                <a:solidFill>
                  <a:schemeClr val="tx1">
                    <a:tint val="75000"/>
                  </a:schemeClr>
                </a:solidFill>
                <a:latin typeface="Arial"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5200" dirty="0" smtClean="0">
                <a:solidFill>
                  <a:srgbClr val="00B050"/>
                </a:solidFill>
                <a:latin typeface="Arial Black" panose="020B0A04020102020204" pitchFamily="34" charset="0"/>
              </a:rPr>
              <a:t>Protect</a:t>
            </a:r>
            <a:r>
              <a:rPr lang="en-US" sz="3600" dirty="0" smtClean="0">
                <a:solidFill>
                  <a:srgbClr val="00B050"/>
                </a:solidFill>
                <a:latin typeface="Arial Black" panose="020B0A04020102020204" pitchFamily="34" charset="0"/>
              </a:rPr>
              <a:t> </a:t>
            </a:r>
          </a:p>
          <a:p>
            <a:r>
              <a:rPr lang="en-US" sz="3600" dirty="0" smtClean="0">
                <a:solidFill>
                  <a:prstClr val="black"/>
                </a:solidFill>
                <a:latin typeface="Arial Black" panose="020B0A04020102020204" pitchFamily="34" charset="0"/>
              </a:rPr>
              <a:t>our most precious resource </a:t>
            </a:r>
          </a:p>
          <a:p>
            <a:r>
              <a:rPr lang="en-US" sz="5200" dirty="0" smtClean="0">
                <a:solidFill>
                  <a:srgbClr val="00B050"/>
                </a:solidFill>
                <a:latin typeface="Arial Black" panose="020B0A04020102020204" pitchFamily="34" charset="0"/>
              </a:rPr>
              <a:t>OUR WORKERS</a:t>
            </a:r>
            <a:endParaRPr lang="en-US" sz="52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25422339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latin typeface="Arial Black" panose="020B0A04020102020204" pitchFamily="34" charset="0"/>
              </a:rPr>
              <a:t>HANDOUTS</a:t>
            </a:r>
            <a:endParaRPr lang="en-US" dirty="0">
              <a:latin typeface="Arial Black" panose="020B0A04020102020204" pitchFamily="34" charset="0"/>
            </a:endParaRP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114</a:t>
            </a:fld>
            <a:endParaRPr lang="en-US" dirty="0">
              <a:solidFill>
                <a:prstClr val="black">
                  <a:tint val="75000"/>
                </a:prstClr>
              </a:solidFill>
            </a:endParaRPr>
          </a:p>
        </p:txBody>
      </p:sp>
    </p:spTree>
    <p:extLst>
      <p:ext uri="{BB962C8B-B14F-4D97-AF65-F5344CB8AC3E}">
        <p14:creationId xmlns:p14="http://schemas.microsoft.com/office/powerpoint/2010/main" val="30239875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7" y="24825"/>
            <a:ext cx="8229600" cy="1143000"/>
          </a:xfrm>
        </p:spPr>
        <p:txBody>
          <a:bodyPr>
            <a:normAutofit/>
          </a:bodyPr>
          <a:lstStyle/>
          <a:p>
            <a:r>
              <a:rPr lang="en-US" sz="4000" dirty="0" smtClean="0"/>
              <a:t>Too Little Oxygen – Deadly </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115</a:t>
            </a:fld>
            <a:endParaRPr lang="en-US" dirty="0">
              <a:solidFill>
                <a:prstClr val="white">
                  <a:lumMod val="75000"/>
                </a:prstClr>
              </a:solidFill>
            </a:endParaRPr>
          </a:p>
        </p:txBody>
      </p:sp>
      <p:pic>
        <p:nvPicPr>
          <p:cNvPr id="5" name="Picture 4"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9712"/>
            <a:ext cx="9144000" cy="1096191"/>
          </a:xfrm>
          <a:prstGeom prst="rect">
            <a:avLst/>
          </a:prstGeom>
        </p:spPr>
      </p:pic>
      <p:grpSp>
        <p:nvGrpSpPr>
          <p:cNvPr id="8" name="Group 7" title="image of bar graph"/>
          <p:cNvGrpSpPr/>
          <p:nvPr/>
        </p:nvGrpSpPr>
        <p:grpSpPr>
          <a:xfrm>
            <a:off x="10820400" y="1258279"/>
            <a:ext cx="762000" cy="2481474"/>
            <a:chOff x="9344249" y="-153325"/>
            <a:chExt cx="762000" cy="2481474"/>
          </a:xfrm>
        </p:grpSpPr>
        <p:sp>
          <p:nvSpPr>
            <p:cNvPr id="6" name="Rectangle 5"/>
            <p:cNvSpPr/>
            <p:nvPr/>
          </p:nvSpPr>
          <p:spPr>
            <a:xfrm>
              <a:off x="9344249" y="1131276"/>
              <a:ext cx="762000" cy="435113"/>
            </a:xfrm>
            <a:prstGeom prst="rect">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9344249" y="1512034"/>
              <a:ext cx="762000" cy="435113"/>
            </a:xfrm>
            <a:prstGeom prst="rect">
              <a:avLst/>
            </a:prstGeom>
            <a:solidFill>
              <a:srgbClr val="00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9344249" y="1893036"/>
              <a:ext cx="762000" cy="435113"/>
            </a:xfrm>
            <a:prstGeom prst="rect">
              <a:avLst/>
            </a:prstGeom>
            <a:solidFill>
              <a:srgbClr val="00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9344249" y="695919"/>
              <a:ext cx="762000" cy="435113"/>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9344249" y="292833"/>
              <a:ext cx="762000" cy="435113"/>
            </a:xfrm>
            <a:prstGeom prst="rect">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9344249" y="-153325"/>
              <a:ext cx="762000" cy="435113"/>
            </a:xfrm>
            <a:prstGeom prst="rect">
              <a:avLst/>
            </a:prstGeom>
            <a:solidFill>
              <a:srgbClr val="66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title="text box about too little oxygen"/>
          <p:cNvGrpSpPr/>
          <p:nvPr/>
        </p:nvGrpSpPr>
        <p:grpSpPr>
          <a:xfrm>
            <a:off x="381000" y="1167825"/>
            <a:ext cx="8471072" cy="5009455"/>
            <a:chOff x="380993" y="1167825"/>
            <a:chExt cx="8471072" cy="5009455"/>
          </a:xfrm>
        </p:grpSpPr>
        <p:grpSp>
          <p:nvGrpSpPr>
            <p:cNvPr id="7" name="Group 6"/>
            <p:cNvGrpSpPr/>
            <p:nvPr/>
          </p:nvGrpSpPr>
          <p:grpSpPr>
            <a:xfrm>
              <a:off x="380993" y="1600200"/>
              <a:ext cx="8471072" cy="4577080"/>
              <a:chOff x="380993" y="1600200"/>
              <a:chExt cx="8471072" cy="4577080"/>
            </a:xfrm>
          </p:grpSpPr>
          <p:sp>
            <p:nvSpPr>
              <p:cNvPr id="22" name="TextBox 21"/>
              <p:cNvSpPr txBox="1"/>
              <p:nvPr/>
            </p:nvSpPr>
            <p:spPr>
              <a:xfrm>
                <a:off x="2614944" y="5638800"/>
                <a:ext cx="5690856" cy="400110"/>
              </a:xfrm>
              <a:prstGeom prst="rect">
                <a:avLst/>
              </a:prstGeom>
              <a:noFill/>
            </p:spPr>
            <p:txBody>
              <a:bodyPr wrap="square" rtlCol="0">
                <a:spAutoFit/>
              </a:bodyPr>
              <a:lstStyle/>
              <a:p>
                <a:pPr marL="182880" indent="-182880">
                  <a:buClr>
                    <a:srgbClr val="000066"/>
                  </a:buClr>
                  <a:buSzPct val="150000"/>
                  <a:buFont typeface="Arial" panose="020B0604020202020204" pitchFamily="34" charset="0"/>
                  <a:buChar char="•"/>
                </a:pPr>
                <a:r>
                  <a:rPr lang="en-US" sz="2000" b="1" dirty="0">
                    <a:solidFill>
                      <a:srgbClr val="000066"/>
                    </a:solidFill>
                    <a:latin typeface="Arial Narrow" panose="020B0606020202030204" pitchFamily="34" charset="0"/>
                    <a:cs typeface="Arial" panose="020B0604020202020204" pitchFamily="34" charset="0"/>
                  </a:rPr>
                  <a:t>Coma in 40 seconds - DEATH</a:t>
                </a:r>
                <a:r>
                  <a:rPr lang="en-US" sz="2000" dirty="0">
                    <a:solidFill>
                      <a:srgbClr val="000066"/>
                    </a:solidFill>
                    <a:latin typeface="Arial Narrow" panose="020B0606020202030204" pitchFamily="34" charset="0"/>
                    <a:cs typeface="Arial" panose="020B0604020202020204" pitchFamily="34" charset="0"/>
                  </a:rPr>
                  <a:t>.</a:t>
                </a:r>
              </a:p>
            </p:txBody>
          </p:sp>
          <p:sp>
            <p:nvSpPr>
              <p:cNvPr id="24" name="TextBox 23"/>
              <p:cNvSpPr txBox="1"/>
              <p:nvPr/>
            </p:nvSpPr>
            <p:spPr>
              <a:xfrm>
                <a:off x="2614940" y="3733800"/>
                <a:ext cx="5995660" cy="400110"/>
              </a:xfrm>
              <a:prstGeom prst="rect">
                <a:avLst/>
              </a:prstGeom>
              <a:noFill/>
            </p:spPr>
            <p:txBody>
              <a:bodyPr wrap="square" rtlCol="0">
                <a:spAutoFit/>
              </a:bodyPr>
              <a:lstStyle/>
              <a:p>
                <a:pPr marL="182880" indent="-182880">
                  <a:buClr>
                    <a:srgbClr val="0000CC"/>
                  </a:buClr>
                  <a:buSzPct val="150000"/>
                  <a:buFont typeface="Arial" panose="020B0604020202020204" pitchFamily="34" charset="0"/>
                  <a:buChar char="•"/>
                </a:pPr>
                <a:r>
                  <a:rPr lang="en-US" sz="2000" dirty="0">
                    <a:solidFill>
                      <a:srgbClr val="0000CC"/>
                    </a:solidFill>
                    <a:latin typeface="Arial Narrow" panose="020B0606020202030204" pitchFamily="34" charset="0"/>
                    <a:cs typeface="Arial" panose="020B0604020202020204" pitchFamily="34" charset="0"/>
                  </a:rPr>
                  <a:t>Poor judgment. Respiration increase. Rapid fatigue.</a:t>
                </a:r>
              </a:p>
            </p:txBody>
          </p:sp>
          <p:sp>
            <p:nvSpPr>
              <p:cNvPr id="25" name="TextBox 24"/>
              <p:cNvSpPr txBox="1"/>
              <p:nvPr/>
            </p:nvSpPr>
            <p:spPr>
              <a:xfrm>
                <a:off x="2614940" y="4114801"/>
                <a:ext cx="5995660" cy="400110"/>
              </a:xfrm>
              <a:prstGeom prst="rect">
                <a:avLst/>
              </a:prstGeom>
              <a:noFill/>
            </p:spPr>
            <p:txBody>
              <a:bodyPr wrap="square" rtlCol="0">
                <a:spAutoFit/>
              </a:bodyPr>
              <a:lstStyle/>
              <a:p>
                <a:pPr marL="182880" indent="-182880">
                  <a:buClr>
                    <a:srgbClr val="0000CC"/>
                  </a:buClr>
                  <a:buSzPct val="150000"/>
                  <a:buFont typeface="Arial" panose="020B0604020202020204" pitchFamily="34" charset="0"/>
                  <a:buChar char="•"/>
                </a:pPr>
                <a:r>
                  <a:rPr lang="en-US" sz="2000" dirty="0">
                    <a:solidFill>
                      <a:srgbClr val="0000CC"/>
                    </a:solidFill>
                    <a:latin typeface="Arial Narrow" panose="020B0606020202030204" pitchFamily="34" charset="0"/>
                    <a:cs typeface="Arial" panose="020B0604020202020204" pitchFamily="34" charset="0"/>
                  </a:rPr>
                  <a:t>Respiration increases. Lips blue.</a:t>
                </a:r>
              </a:p>
            </p:txBody>
          </p:sp>
          <p:sp>
            <p:nvSpPr>
              <p:cNvPr id="26" name="TextBox 25"/>
              <p:cNvSpPr txBox="1"/>
              <p:nvPr/>
            </p:nvSpPr>
            <p:spPr>
              <a:xfrm>
                <a:off x="2614940" y="3124200"/>
                <a:ext cx="6099288" cy="615553"/>
              </a:xfrm>
              <a:prstGeom prst="rect">
                <a:avLst/>
              </a:prstGeom>
              <a:noFill/>
            </p:spPr>
            <p:txBody>
              <a:bodyPr wrap="square" tIns="0" bIns="0" rtlCol="0" anchor="t" anchorCtr="0">
                <a:spAutoFit/>
              </a:bodyPr>
              <a:lstStyle/>
              <a:p>
                <a:pPr marL="182880" indent="-182880">
                  <a:buClr>
                    <a:srgbClr val="1F00DA"/>
                  </a:buClr>
                  <a:buSzPct val="150000"/>
                  <a:buFont typeface="Arial" panose="020B0604020202020204" pitchFamily="34" charset="0"/>
                  <a:buChar char="•"/>
                </a:pPr>
                <a:r>
                  <a:rPr lang="en-US" sz="2000" dirty="0">
                    <a:solidFill>
                      <a:srgbClr val="0000FF"/>
                    </a:solidFill>
                    <a:latin typeface="Arial Narrow" panose="020B0606020202030204" pitchFamily="34" charset="0"/>
                    <a:cs typeface="Arial" panose="020B0604020202020204" pitchFamily="34" charset="0"/>
                  </a:rPr>
                  <a:t>Decreasing ability to work strenuously. Impaired coordination, judgement, breathing.</a:t>
                </a:r>
              </a:p>
            </p:txBody>
          </p:sp>
          <p:sp>
            <p:nvSpPr>
              <p:cNvPr id="30" name="Rectangle 18"/>
              <p:cNvSpPr>
                <a:spLocks noChangeArrowheads="1"/>
              </p:cNvSpPr>
              <p:nvPr/>
            </p:nvSpPr>
            <p:spPr bwMode="auto">
              <a:xfrm>
                <a:off x="2614940" y="2743200"/>
                <a:ext cx="4626015" cy="397545"/>
              </a:xfrm>
              <a:prstGeom prst="rect">
                <a:avLst/>
              </a:prstGeom>
              <a:noFill/>
              <a:ln w="12700">
                <a:noFill/>
                <a:miter lim="800000"/>
                <a:headEnd/>
                <a:tailEnd/>
              </a:ln>
            </p:spPr>
            <p:txBody>
              <a:bodyPr wrap="square" lIns="90488" tIns="44450" rIns="90488" bIns="44450">
                <a:spAutoFit/>
              </a:bodyPr>
              <a:lstStyle/>
              <a:p>
                <a:pPr marL="182880" indent="-182880" fontAlgn="base">
                  <a:spcBef>
                    <a:spcPct val="50000"/>
                  </a:spcBef>
                  <a:spcAft>
                    <a:spcPct val="0"/>
                  </a:spcAft>
                  <a:buClr>
                    <a:srgbClr val="4A00B8"/>
                  </a:buClr>
                  <a:buSzPct val="150000"/>
                  <a:buFont typeface="Arial" panose="020B0604020202020204" pitchFamily="34" charset="0"/>
                  <a:buChar char="•"/>
                  <a:defRPr/>
                </a:pPr>
                <a:r>
                  <a:rPr lang="en-US" sz="2000" b="1" kern="0" dirty="0">
                    <a:solidFill>
                      <a:srgbClr val="6600CC"/>
                    </a:solidFill>
                    <a:latin typeface="Arial Narrow" panose="020B0606020202030204" pitchFamily="34" charset="0"/>
                    <a:cs typeface="Arial" pitchFamily="34" charset="0"/>
                  </a:rPr>
                  <a:t>MINIMUM FOR SAFE ENTRY</a:t>
                </a:r>
              </a:p>
            </p:txBody>
          </p:sp>
          <p:sp>
            <p:nvSpPr>
              <p:cNvPr id="34" name="TextBox 33"/>
              <p:cNvSpPr txBox="1"/>
              <p:nvPr/>
            </p:nvSpPr>
            <p:spPr>
              <a:xfrm>
                <a:off x="2614943" y="4947047"/>
                <a:ext cx="6237121" cy="615553"/>
              </a:xfrm>
              <a:prstGeom prst="rect">
                <a:avLst/>
              </a:prstGeom>
              <a:noFill/>
            </p:spPr>
            <p:txBody>
              <a:bodyPr wrap="square" tIns="0" bIns="0" rtlCol="0">
                <a:spAutoFit/>
              </a:bodyPr>
              <a:lstStyle/>
              <a:p>
                <a:pPr marL="182880" indent="-182880">
                  <a:buClr>
                    <a:srgbClr val="000099"/>
                  </a:buClr>
                  <a:buSzPct val="150000"/>
                  <a:buFont typeface="Arial" panose="020B0604020202020204" pitchFamily="34" charset="0"/>
                  <a:buChar char="•"/>
                </a:pPr>
                <a:r>
                  <a:rPr lang="en-US" sz="2000" dirty="0">
                    <a:solidFill>
                      <a:srgbClr val="000099"/>
                    </a:solidFill>
                    <a:latin typeface="Arial Narrow" panose="020B0606020202030204" pitchFamily="34" charset="0"/>
                    <a:cs typeface="Arial" panose="020B0604020202020204" pitchFamily="34" charset="0"/>
                  </a:rPr>
                  <a:t>≤ 5 minutes recovery possible. 6 minutes 50% fatal. 8 minutes fatal.</a:t>
                </a:r>
              </a:p>
            </p:txBody>
          </p:sp>
          <p:sp>
            <p:nvSpPr>
              <p:cNvPr id="36" name="TextBox 35"/>
              <p:cNvSpPr txBox="1"/>
              <p:nvPr/>
            </p:nvSpPr>
            <p:spPr>
              <a:xfrm>
                <a:off x="2614944" y="4476690"/>
                <a:ext cx="6237121" cy="400110"/>
              </a:xfrm>
              <a:prstGeom prst="rect">
                <a:avLst/>
              </a:prstGeom>
              <a:noFill/>
            </p:spPr>
            <p:txBody>
              <a:bodyPr wrap="square" rtlCol="0">
                <a:spAutoFit/>
              </a:bodyPr>
              <a:lstStyle/>
              <a:p>
                <a:pPr marL="182880" indent="-182880">
                  <a:buClr>
                    <a:srgbClr val="000099"/>
                  </a:buClr>
                  <a:buSzPct val="150000"/>
                  <a:buFont typeface="Arial" panose="020B0604020202020204" pitchFamily="34" charset="0"/>
                  <a:buChar char="•"/>
                </a:pPr>
                <a:r>
                  <a:rPr lang="en-US" sz="2000" dirty="0">
                    <a:solidFill>
                      <a:srgbClr val="000099"/>
                    </a:solidFill>
                    <a:latin typeface="Arial Narrow" panose="020B0606020202030204" pitchFamily="34" charset="0"/>
                    <a:cs typeface="Arial" panose="020B0604020202020204" pitchFamily="34" charset="0"/>
                  </a:rPr>
                  <a:t>Mental failure. Fainting. Nausea. Vomiting. Unconsciousness.</a:t>
                </a:r>
              </a:p>
            </p:txBody>
          </p:sp>
          <p:sp>
            <p:nvSpPr>
              <p:cNvPr id="43" name="TextBox 42"/>
              <p:cNvSpPr txBox="1"/>
              <p:nvPr/>
            </p:nvSpPr>
            <p:spPr>
              <a:xfrm>
                <a:off x="2614944" y="2038290"/>
                <a:ext cx="5995656" cy="400110"/>
              </a:xfrm>
              <a:prstGeom prst="rect">
                <a:avLst/>
              </a:prstGeom>
              <a:noFill/>
            </p:spPr>
            <p:txBody>
              <a:bodyPr wrap="square" rtlCol="0">
                <a:spAutoFit/>
              </a:bodyPr>
              <a:lstStyle/>
              <a:p>
                <a:pPr marL="182880" indent="-182880">
                  <a:buClr>
                    <a:srgbClr val="8E7CF8"/>
                  </a:buClr>
                  <a:buSzPct val="150000"/>
                  <a:buFont typeface="Arial" panose="020B0604020202020204" pitchFamily="34" charset="0"/>
                  <a:buChar char="•"/>
                </a:pPr>
                <a:r>
                  <a:rPr lang="en-US" sz="2000" dirty="0">
                    <a:solidFill>
                      <a:srgbClr val="6666FF"/>
                    </a:solidFill>
                    <a:latin typeface="Arial Narrow" panose="020B0606020202030204" pitchFamily="34" charset="0"/>
                    <a:cs typeface="Arial" panose="020B0604020202020204" pitchFamily="34" charset="0"/>
                  </a:rPr>
                  <a:t>Oxygen rich. Highly combustible. Oxygen toxicity.</a:t>
                </a:r>
              </a:p>
            </p:txBody>
          </p:sp>
          <p:sp>
            <p:nvSpPr>
              <p:cNvPr id="3" name="Rectangle 2"/>
              <p:cNvSpPr/>
              <p:nvPr/>
            </p:nvSpPr>
            <p:spPr>
              <a:xfrm>
                <a:off x="380993" y="1600200"/>
                <a:ext cx="2194560" cy="4572000"/>
              </a:xfrm>
              <a:prstGeom prst="rect">
                <a:avLst/>
              </a:prstGeom>
              <a:gradFill flip="none" rotWithShape="1">
                <a:gsLst>
                  <a:gs pos="55000">
                    <a:srgbClr val="0000FF"/>
                  </a:gs>
                  <a:gs pos="65000">
                    <a:srgbClr val="0000FF"/>
                  </a:gs>
                  <a:gs pos="36000">
                    <a:srgbClr val="0000CC"/>
                  </a:gs>
                  <a:gs pos="54000">
                    <a:srgbClr val="0000CC"/>
                  </a:gs>
                  <a:gs pos="18000">
                    <a:srgbClr val="000099"/>
                  </a:gs>
                  <a:gs pos="34000">
                    <a:srgbClr val="000099"/>
                  </a:gs>
                  <a:gs pos="15000">
                    <a:srgbClr val="000066"/>
                  </a:gs>
                  <a:gs pos="83000">
                    <a:srgbClr val="663CEA"/>
                  </a:gs>
                  <a:gs pos="85000">
                    <a:srgbClr val="6666FF"/>
                  </a:gs>
                  <a:gs pos="68000">
                    <a:srgbClr val="6600C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386277" y="5592505"/>
                <a:ext cx="2243409" cy="584775"/>
              </a:xfrm>
              <a:prstGeom prst="rect">
                <a:avLst/>
              </a:prstGeom>
              <a:noFill/>
              <a:ln w="28575">
                <a:noFill/>
              </a:ln>
            </p:spPr>
            <p:txBody>
              <a:bodyPr wrap="square" rtlCol="0" anchor="b">
                <a:spAutoFit/>
              </a:bodyPr>
              <a:lstStyle/>
              <a:p>
                <a:pPr algn="ctr"/>
                <a:r>
                  <a:rPr lang="en-US" sz="3200" b="1" dirty="0">
                    <a:solidFill>
                      <a:prstClr val="white"/>
                    </a:solidFill>
                    <a:latin typeface="Arial Narrow" panose="020B0606020202030204" pitchFamily="34" charset="0"/>
                  </a:rPr>
                  <a:t>≤ 6% DEATH</a:t>
                </a:r>
              </a:p>
            </p:txBody>
          </p:sp>
          <p:sp>
            <p:nvSpPr>
              <p:cNvPr id="29" name="TextBox 28"/>
              <p:cNvSpPr txBox="1"/>
              <p:nvPr/>
            </p:nvSpPr>
            <p:spPr>
              <a:xfrm>
                <a:off x="479282" y="487801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8.0%</a:t>
                </a:r>
              </a:p>
            </p:txBody>
          </p:sp>
          <p:sp>
            <p:nvSpPr>
              <p:cNvPr id="38" name="TextBox 37"/>
              <p:cNvSpPr txBox="1"/>
              <p:nvPr/>
            </p:nvSpPr>
            <p:spPr>
              <a:xfrm>
                <a:off x="468241" y="2001519"/>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23.5%</a:t>
                </a:r>
              </a:p>
            </p:txBody>
          </p:sp>
          <p:sp>
            <p:nvSpPr>
              <p:cNvPr id="39" name="TextBox 38"/>
              <p:cNvSpPr txBox="1"/>
              <p:nvPr/>
            </p:nvSpPr>
            <p:spPr>
              <a:xfrm>
                <a:off x="469096" y="335401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16.0%</a:t>
                </a:r>
              </a:p>
            </p:txBody>
          </p:sp>
          <p:sp>
            <p:nvSpPr>
              <p:cNvPr id="40" name="TextBox 39"/>
              <p:cNvSpPr txBox="1"/>
              <p:nvPr/>
            </p:nvSpPr>
            <p:spPr>
              <a:xfrm>
                <a:off x="479282" y="373501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14.0%</a:t>
                </a:r>
              </a:p>
            </p:txBody>
          </p:sp>
          <p:sp>
            <p:nvSpPr>
              <p:cNvPr id="41" name="TextBox 40"/>
              <p:cNvSpPr txBox="1"/>
              <p:nvPr/>
            </p:nvSpPr>
            <p:spPr>
              <a:xfrm>
                <a:off x="479282" y="413512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12.0%</a:t>
                </a:r>
              </a:p>
            </p:txBody>
          </p:sp>
          <p:sp>
            <p:nvSpPr>
              <p:cNvPr id="42" name="TextBox 41"/>
              <p:cNvSpPr txBox="1"/>
              <p:nvPr/>
            </p:nvSpPr>
            <p:spPr>
              <a:xfrm>
                <a:off x="479282" y="449701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10.0%</a:t>
                </a:r>
              </a:p>
            </p:txBody>
          </p:sp>
          <p:sp>
            <p:nvSpPr>
              <p:cNvPr id="46" name="TextBox 45"/>
              <p:cNvSpPr txBox="1"/>
              <p:nvPr/>
            </p:nvSpPr>
            <p:spPr>
              <a:xfrm>
                <a:off x="479282" y="276352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19.5%</a:t>
                </a:r>
              </a:p>
            </p:txBody>
          </p:sp>
          <p:sp>
            <p:nvSpPr>
              <p:cNvPr id="47" name="TextBox 46"/>
              <p:cNvSpPr txBox="1"/>
              <p:nvPr/>
            </p:nvSpPr>
            <p:spPr>
              <a:xfrm>
                <a:off x="479282" y="525780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6.0%</a:t>
                </a:r>
              </a:p>
            </p:txBody>
          </p:sp>
        </p:grpSp>
        <p:sp>
          <p:nvSpPr>
            <p:cNvPr id="12" name="TextBox 11"/>
            <p:cNvSpPr txBox="1"/>
            <p:nvPr/>
          </p:nvSpPr>
          <p:spPr>
            <a:xfrm>
              <a:off x="2892312" y="1167825"/>
              <a:ext cx="5413488" cy="584775"/>
            </a:xfrm>
            <a:prstGeom prst="rect">
              <a:avLst/>
            </a:prstGeom>
            <a:noFill/>
          </p:spPr>
          <p:txBody>
            <a:bodyPr wrap="square" rtlCol="0">
              <a:spAutoFit/>
            </a:bodyPr>
            <a:lstStyle/>
            <a:p>
              <a:r>
                <a:rPr lang="en-US" sz="3200" b="1" dirty="0">
                  <a:solidFill>
                    <a:srgbClr val="0000FF"/>
                  </a:solidFill>
                  <a:latin typeface="Arial Narrow" panose="020B0606020202030204" pitchFamily="34" charset="0"/>
                </a:rPr>
                <a:t>Oxygen Concentration Effects</a:t>
              </a:r>
            </a:p>
          </p:txBody>
        </p:sp>
      </p:grpSp>
    </p:spTree>
    <p:extLst>
      <p:ext uri="{BB962C8B-B14F-4D97-AF65-F5344CB8AC3E}">
        <p14:creationId xmlns:p14="http://schemas.microsoft.com/office/powerpoint/2010/main" val="244624508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03"/>
            <a:ext cx="9144000" cy="1096191"/>
          </a:xfrm>
          <a:prstGeom prst="rect">
            <a:avLst/>
          </a:prstGeom>
        </p:spPr>
      </p:pic>
      <p:sp>
        <p:nvSpPr>
          <p:cNvPr id="2" name="Title 1"/>
          <p:cNvSpPr>
            <a:spLocks noGrp="1"/>
          </p:cNvSpPr>
          <p:nvPr>
            <p:ph type="title"/>
          </p:nvPr>
        </p:nvSpPr>
        <p:spPr/>
        <p:txBody>
          <a:bodyPr/>
          <a:lstStyle/>
          <a:p>
            <a:r>
              <a:rPr lang="en-US" dirty="0" smtClean="0"/>
              <a:t>Co Effect</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116</a:t>
            </a:fld>
            <a:endParaRPr lang="en-US" dirty="0">
              <a:solidFill>
                <a:prstClr val="white">
                  <a:lumMod val="75000"/>
                </a:prstClr>
              </a:solidFill>
            </a:endParaRPr>
          </a:p>
        </p:txBody>
      </p:sp>
      <p:graphicFrame>
        <p:nvGraphicFramePr>
          <p:cNvPr id="5" name="Content Placeholder 4" title="Table about the effects of CO"/>
          <p:cNvGraphicFramePr>
            <a:graphicFrameLocks noGrp="1"/>
          </p:cNvGraphicFramePr>
          <p:nvPr>
            <p:ph idx="4294967295"/>
            <p:extLst>
              <p:ext uri="{D42A27DB-BD31-4B8C-83A1-F6EECF244321}">
                <p14:modId xmlns:p14="http://schemas.microsoft.com/office/powerpoint/2010/main" val="1747789971"/>
              </p:ext>
            </p:extLst>
          </p:nvPr>
        </p:nvGraphicFramePr>
        <p:xfrm>
          <a:off x="0" y="0"/>
          <a:ext cx="9143999" cy="6161222"/>
        </p:xfrm>
        <a:graphic>
          <a:graphicData uri="http://schemas.openxmlformats.org/drawingml/2006/table">
            <a:tbl>
              <a:tblPr firstRow="1" bandRow="1">
                <a:tableStyleId>{2A488322-F2BA-4B5B-9748-0D474271808F}</a:tableStyleId>
              </a:tblPr>
              <a:tblGrid>
                <a:gridCol w="811161"/>
                <a:gridCol w="811161"/>
                <a:gridCol w="1048047"/>
                <a:gridCol w="6473630"/>
              </a:tblGrid>
              <a:tr h="533032">
                <a:tc gridSpan="4">
                  <a:txBody>
                    <a:bodyPr/>
                    <a:lstStyle/>
                    <a:p>
                      <a:pPr algn="ctr"/>
                      <a:r>
                        <a:rPr lang="en-US" sz="2800" dirty="0" smtClean="0">
                          <a:latin typeface="Arial Narrow" panose="020B0606020202030204" pitchFamily="34" charset="0"/>
                        </a:rPr>
                        <a:t>Effects of Carbon Monoxide at Different Concentrations</a:t>
                      </a:r>
                      <a:endParaRPr lang="en-US" sz="2800" dirty="0">
                        <a:latin typeface="Arial Narrow" panose="020B060602020203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hMerge="1">
                  <a:txBody>
                    <a:bodyPr/>
                    <a:lstStyle/>
                    <a:p>
                      <a:pPr algn="ctr"/>
                      <a:endParaRPr lang="en-US" dirty="0"/>
                    </a:p>
                  </a:txBody>
                  <a:tcPr/>
                </a:tc>
              </a:tr>
              <a:tr h="407613">
                <a:tc>
                  <a:txBody>
                    <a:bodyPr/>
                    <a:lstStyle/>
                    <a:p>
                      <a:pPr algn="ctr"/>
                      <a:r>
                        <a:rPr lang="en-US" sz="2000" b="1" dirty="0" smtClean="0">
                          <a:latin typeface="Arial Narrow" panose="020B0606020202030204" pitchFamily="34" charset="0"/>
                        </a:rPr>
                        <a:t>PPM</a:t>
                      </a:r>
                      <a:endParaRPr lang="en-US" sz="2000" b="1"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2000" b="1" dirty="0" smtClean="0">
                          <a:latin typeface="Arial Narrow" panose="020B0606020202030204" pitchFamily="34" charset="0"/>
                        </a:rPr>
                        <a:t>%</a:t>
                      </a:r>
                      <a:endParaRPr lang="en-US" sz="20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2000" b="1" dirty="0" smtClean="0">
                          <a:latin typeface="Arial Narrow" panose="020B0606020202030204" pitchFamily="34" charset="0"/>
                        </a:rPr>
                        <a:t>TIME</a:t>
                      </a:r>
                      <a:endParaRPr lang="en-US" sz="20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2000" b="1" dirty="0" smtClean="0">
                          <a:latin typeface="Arial Narrow" panose="020B0606020202030204" pitchFamily="34" charset="0"/>
                        </a:rPr>
                        <a:t>EFFECT</a:t>
                      </a:r>
                      <a:endParaRPr lang="en-US" sz="20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r>
              <a:tr h="376258">
                <a:tc>
                  <a:txBody>
                    <a:bodyPr/>
                    <a:lstStyle/>
                    <a:p>
                      <a:pPr algn="l"/>
                      <a:r>
                        <a:rPr lang="en-US" dirty="0" smtClean="0">
                          <a:latin typeface="Arial Narrow" panose="020B0606020202030204" pitchFamily="34" charset="0"/>
                        </a:rPr>
                        <a:t>35</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E200"/>
                    </a:solidFill>
                  </a:tcPr>
                </a:tc>
                <a:tc>
                  <a:txBody>
                    <a:bodyPr/>
                    <a:lstStyle/>
                    <a:p>
                      <a:pPr algn="l"/>
                      <a:r>
                        <a:rPr lang="en-US" dirty="0" smtClean="0">
                          <a:latin typeface="Arial Narrow" panose="020B0606020202030204" pitchFamily="34" charset="0"/>
                        </a:rPr>
                        <a:t>0.0035</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E200"/>
                    </a:solidFill>
                  </a:tcPr>
                </a:tc>
                <a:tc>
                  <a:txBody>
                    <a:bodyPr/>
                    <a:lstStyle/>
                    <a:p>
                      <a:r>
                        <a:rPr lang="en-US" dirty="0" smtClean="0">
                          <a:latin typeface="Arial Narrow" panose="020B0606020202030204" pitchFamily="34" charset="0"/>
                        </a:rPr>
                        <a:t>6 -</a:t>
                      </a:r>
                      <a:r>
                        <a:rPr lang="en-US" baseline="0" dirty="0" smtClean="0">
                          <a:latin typeface="Arial Narrow" panose="020B0606020202030204" pitchFamily="34" charset="0"/>
                        </a:rPr>
                        <a:t> 8</a:t>
                      </a:r>
                      <a:r>
                        <a:rPr lang="en-US" dirty="0" smtClean="0">
                          <a:latin typeface="Arial Narrow" panose="020B0606020202030204" pitchFamily="34" charset="0"/>
                        </a:rPr>
                        <a:t> </a:t>
                      </a:r>
                      <a:r>
                        <a:rPr lang="en-US" dirty="0" err="1" smtClean="0">
                          <a:latin typeface="Arial Narrow" panose="020B0606020202030204" pitchFamily="34" charset="0"/>
                        </a:rPr>
                        <a:t>hrs</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E200"/>
                    </a:solidFill>
                  </a:tcPr>
                </a:tc>
                <a:tc>
                  <a:txBody>
                    <a:bodyPr/>
                    <a:lstStyle/>
                    <a:p>
                      <a:r>
                        <a:rPr lang="en-US" dirty="0" smtClean="0">
                          <a:latin typeface="Arial Narrow" panose="020B0606020202030204" pitchFamily="34" charset="0"/>
                        </a:rPr>
                        <a:t>Headache</a:t>
                      </a:r>
                      <a:r>
                        <a:rPr lang="en-US" baseline="0" dirty="0" smtClean="0">
                          <a:latin typeface="Arial Narrow" panose="020B0606020202030204" pitchFamily="34" charset="0"/>
                        </a:rPr>
                        <a:t> &amp; dizziness with constant exposure.</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E200"/>
                    </a:solidFill>
                  </a:tcPr>
                </a:tc>
              </a:tr>
              <a:tr h="423290">
                <a:tc>
                  <a:txBody>
                    <a:bodyPr/>
                    <a:lstStyle/>
                    <a:p>
                      <a:pPr algn="l"/>
                      <a:r>
                        <a:rPr lang="en-US" dirty="0" smtClean="0">
                          <a:latin typeface="Arial Narrow" panose="020B0606020202030204" pitchFamily="34" charset="0"/>
                        </a:rPr>
                        <a:t>50 </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c>
                  <a:txBody>
                    <a:bodyPr/>
                    <a:lstStyle/>
                    <a:p>
                      <a:pPr algn="l"/>
                      <a:r>
                        <a:rPr lang="en-US" dirty="0" smtClean="0">
                          <a:latin typeface="Arial Narrow" panose="020B0606020202030204" pitchFamily="34" charset="0"/>
                        </a:rPr>
                        <a:t>0.0050</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c>
                  <a:txBody>
                    <a:bodyPr/>
                    <a:lstStyle/>
                    <a:p>
                      <a:r>
                        <a:rPr lang="en-US" dirty="0" smtClean="0">
                          <a:latin typeface="Arial Narrow" panose="020B0606020202030204" pitchFamily="34" charset="0"/>
                        </a:rPr>
                        <a:t>8 </a:t>
                      </a:r>
                      <a:r>
                        <a:rPr lang="en-US" dirty="0" err="1" smtClean="0">
                          <a:latin typeface="Arial Narrow" panose="020B0606020202030204" pitchFamily="34" charset="0"/>
                        </a:rPr>
                        <a:t>hrs</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c>
                  <a:txBody>
                    <a:bodyPr/>
                    <a:lstStyle/>
                    <a:p>
                      <a:r>
                        <a:rPr lang="en-US" dirty="0" smtClean="0">
                          <a:latin typeface="Arial Narrow" panose="020B0606020202030204" pitchFamily="34" charset="0"/>
                        </a:rPr>
                        <a:t>Permissible</a:t>
                      </a:r>
                      <a:r>
                        <a:rPr lang="en-US" baseline="0" dirty="0" smtClean="0">
                          <a:latin typeface="Arial Narrow" panose="020B0606020202030204" pitchFamily="34" charset="0"/>
                        </a:rPr>
                        <a:t> Exposure Level - in any 8 hour period per OSHA.</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r>
              <a:tr h="376258">
                <a:tc>
                  <a:txBody>
                    <a:bodyPr/>
                    <a:lstStyle/>
                    <a:p>
                      <a:pPr algn="l"/>
                      <a:r>
                        <a:rPr lang="en-US" dirty="0" smtClean="0">
                          <a:latin typeface="Arial Narrow" panose="020B0606020202030204" pitchFamily="34" charset="0"/>
                        </a:rPr>
                        <a:t>100</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tc>
                  <a:txBody>
                    <a:bodyPr/>
                    <a:lstStyle/>
                    <a:p>
                      <a:pPr algn="l"/>
                      <a:r>
                        <a:rPr lang="en-US" dirty="0" smtClean="0">
                          <a:latin typeface="Arial Narrow" panose="020B0606020202030204" pitchFamily="34" charset="0"/>
                        </a:rPr>
                        <a:t>0.01</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tc>
                  <a:txBody>
                    <a:bodyPr/>
                    <a:lstStyle/>
                    <a:p>
                      <a:r>
                        <a:rPr lang="en-US" dirty="0" smtClean="0">
                          <a:latin typeface="Arial Narrow" panose="020B0606020202030204" pitchFamily="34" charset="0"/>
                        </a:rPr>
                        <a:t>2</a:t>
                      </a:r>
                      <a:r>
                        <a:rPr lang="en-US" baseline="0" dirty="0" smtClean="0">
                          <a:latin typeface="Arial Narrow" panose="020B0606020202030204" pitchFamily="34" charset="0"/>
                        </a:rPr>
                        <a:t> - </a:t>
                      </a:r>
                      <a:r>
                        <a:rPr lang="en-US" dirty="0" smtClean="0">
                          <a:latin typeface="Arial Narrow" panose="020B0606020202030204" pitchFamily="34" charset="0"/>
                        </a:rPr>
                        <a:t>3 </a:t>
                      </a:r>
                      <a:r>
                        <a:rPr lang="en-US" dirty="0" err="1" smtClean="0">
                          <a:latin typeface="Arial Narrow" panose="020B0606020202030204" pitchFamily="34" charset="0"/>
                        </a:rPr>
                        <a:t>hrs</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tc>
                  <a:txBody>
                    <a:bodyPr/>
                    <a:lstStyle/>
                    <a:p>
                      <a:r>
                        <a:rPr lang="en-US" dirty="0" smtClean="0">
                          <a:latin typeface="Arial Narrow" panose="020B0606020202030204" pitchFamily="34" charset="0"/>
                        </a:rPr>
                        <a:t>Slight</a:t>
                      </a:r>
                      <a:r>
                        <a:rPr lang="en-US" baseline="0" dirty="0" smtClean="0">
                          <a:latin typeface="Arial Narrow" panose="020B0606020202030204" pitchFamily="34" charset="0"/>
                        </a:rPr>
                        <a:t> headache</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tr>
              <a:tr h="658451">
                <a:tc>
                  <a:txBody>
                    <a:bodyPr/>
                    <a:lstStyle/>
                    <a:p>
                      <a:pPr algn="l"/>
                      <a:r>
                        <a:rPr lang="en-US" dirty="0" smtClean="0">
                          <a:latin typeface="Arial Narrow" panose="020B0606020202030204" pitchFamily="34" charset="0"/>
                        </a:rPr>
                        <a:t>200</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C9446"/>
                    </a:solidFill>
                  </a:tcPr>
                </a:tc>
                <a:tc>
                  <a:txBody>
                    <a:bodyPr/>
                    <a:lstStyle/>
                    <a:p>
                      <a:pPr algn="l"/>
                      <a:r>
                        <a:rPr lang="en-US" dirty="0" smtClean="0">
                          <a:latin typeface="Arial Narrow" panose="020B0606020202030204" pitchFamily="34" charset="0"/>
                        </a:rPr>
                        <a:t>0.02</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C9446"/>
                    </a:solidFill>
                  </a:tcPr>
                </a:tc>
                <a:tc>
                  <a:txBody>
                    <a:bodyPr/>
                    <a:lstStyle/>
                    <a:p>
                      <a:r>
                        <a:rPr lang="en-US" dirty="0" smtClean="0">
                          <a:latin typeface="Arial Narrow" panose="020B0606020202030204" pitchFamily="34" charset="0"/>
                        </a:rPr>
                        <a:t>2</a:t>
                      </a:r>
                      <a:r>
                        <a:rPr lang="en-US" baseline="0" dirty="0" smtClean="0">
                          <a:latin typeface="Arial Narrow" panose="020B0606020202030204" pitchFamily="34" charset="0"/>
                        </a:rPr>
                        <a:t> - </a:t>
                      </a:r>
                      <a:r>
                        <a:rPr lang="en-US" dirty="0" smtClean="0">
                          <a:latin typeface="Arial Narrow" panose="020B0606020202030204" pitchFamily="34" charset="0"/>
                        </a:rPr>
                        <a:t>3 </a:t>
                      </a:r>
                      <a:r>
                        <a:rPr lang="en-US" dirty="0" err="1" smtClean="0">
                          <a:latin typeface="Arial Narrow" panose="020B0606020202030204" pitchFamily="34" charset="0"/>
                        </a:rPr>
                        <a:t>hrs</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C9446"/>
                    </a:solidFill>
                  </a:tcPr>
                </a:tc>
                <a:tc>
                  <a:txBody>
                    <a:bodyPr/>
                    <a:lstStyle/>
                    <a:p>
                      <a:r>
                        <a:rPr lang="en-US" dirty="0" smtClean="0">
                          <a:latin typeface="Arial Narrow" panose="020B0606020202030204" pitchFamily="34" charset="0"/>
                        </a:rPr>
                        <a:t>Slight</a:t>
                      </a:r>
                      <a:r>
                        <a:rPr lang="en-US" baseline="0" dirty="0" smtClean="0">
                          <a:latin typeface="Arial Narrow" panose="020B0606020202030204" pitchFamily="34" charset="0"/>
                        </a:rPr>
                        <a:t> mild frontal headache, discomfort, loss of judgment, loss of vision, irritability.  </a:t>
                      </a:r>
                      <a:r>
                        <a:rPr lang="en-US" b="1" baseline="0" dirty="0" smtClean="0">
                          <a:latin typeface="Arial Narrow" panose="020B0606020202030204" pitchFamily="34" charset="0"/>
                        </a:rPr>
                        <a:t>Should not be exposed to this level.</a:t>
                      </a:r>
                      <a:endParaRPr lang="en-US"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C9446"/>
                    </a:solidFill>
                  </a:tcPr>
                </a:tc>
              </a:tr>
              <a:tr h="376258">
                <a:tc>
                  <a:txBody>
                    <a:bodyPr/>
                    <a:lstStyle/>
                    <a:p>
                      <a:pPr algn="l"/>
                      <a:r>
                        <a:rPr lang="en-US" dirty="0" smtClean="0">
                          <a:latin typeface="Arial Narrow" panose="020B0606020202030204" pitchFamily="34" charset="0"/>
                        </a:rPr>
                        <a:t>400</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8329"/>
                    </a:solidFill>
                  </a:tcPr>
                </a:tc>
                <a:tc>
                  <a:txBody>
                    <a:bodyPr/>
                    <a:lstStyle/>
                    <a:p>
                      <a:pPr algn="l"/>
                      <a:r>
                        <a:rPr lang="en-US" dirty="0" smtClean="0">
                          <a:latin typeface="Arial Narrow" panose="020B0606020202030204" pitchFamily="34" charset="0"/>
                        </a:rPr>
                        <a:t>0.04</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8329"/>
                    </a:solidFill>
                  </a:tcPr>
                </a:tc>
                <a:tc>
                  <a:txBody>
                    <a:bodyPr/>
                    <a:lstStyle/>
                    <a:p>
                      <a:r>
                        <a:rPr lang="en-US" dirty="0" smtClean="0">
                          <a:latin typeface="Arial Narrow" panose="020B0606020202030204" pitchFamily="34" charset="0"/>
                        </a:rPr>
                        <a:t>1</a:t>
                      </a:r>
                      <a:r>
                        <a:rPr lang="en-US" baseline="0" dirty="0" smtClean="0">
                          <a:latin typeface="Arial Narrow" panose="020B0606020202030204" pitchFamily="34" charset="0"/>
                        </a:rPr>
                        <a:t> - </a:t>
                      </a:r>
                      <a:r>
                        <a:rPr lang="en-US" dirty="0" smtClean="0">
                          <a:latin typeface="Arial Narrow" panose="020B0606020202030204" pitchFamily="34" charset="0"/>
                        </a:rPr>
                        <a:t>2 </a:t>
                      </a:r>
                      <a:r>
                        <a:rPr lang="en-US" dirty="0" err="1" smtClean="0">
                          <a:latin typeface="Arial Narrow" panose="020B0606020202030204" pitchFamily="34" charset="0"/>
                        </a:rPr>
                        <a:t>hrs</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8329"/>
                    </a:solidFill>
                  </a:tcPr>
                </a:tc>
                <a:tc>
                  <a:txBody>
                    <a:bodyPr/>
                    <a:lstStyle/>
                    <a:p>
                      <a:r>
                        <a:rPr lang="en-US" dirty="0" smtClean="0">
                          <a:latin typeface="Arial Narrow" panose="020B0606020202030204" pitchFamily="34" charset="0"/>
                        </a:rPr>
                        <a:t>Frontal headache</a:t>
                      </a:r>
                      <a:r>
                        <a:rPr lang="en-US" baseline="0" dirty="0" smtClean="0">
                          <a:latin typeface="Arial Narrow" panose="020B0606020202030204" pitchFamily="34" charset="0"/>
                        </a:rPr>
                        <a:t> &amp; nausea.  </a:t>
                      </a:r>
                      <a:r>
                        <a:rPr lang="en-US" b="1" baseline="0" dirty="0" smtClean="0">
                          <a:latin typeface="Arial Narrow" panose="020B0606020202030204" pitchFamily="34" charset="0"/>
                        </a:rPr>
                        <a:t>Life threatening after 3 hours.</a:t>
                      </a:r>
                      <a:endParaRPr lang="en-US"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8329"/>
                    </a:solidFill>
                  </a:tcPr>
                </a:tc>
              </a:tr>
              <a:tr h="658451">
                <a:tc>
                  <a:txBody>
                    <a:bodyPr/>
                    <a:lstStyle/>
                    <a:p>
                      <a:pPr algn="l"/>
                      <a:r>
                        <a:rPr lang="en-US" dirty="0" smtClean="0">
                          <a:latin typeface="Arial Narrow" panose="020B0606020202030204" pitchFamily="34" charset="0"/>
                        </a:rPr>
                        <a:t>800</a:t>
                      </a:r>
                      <a:endParaRPr lang="en-US" dirty="0">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6F21"/>
                    </a:solidFill>
                  </a:tcPr>
                </a:tc>
                <a:tc>
                  <a:txBody>
                    <a:bodyPr/>
                    <a:lstStyle/>
                    <a:p>
                      <a:pPr algn="l"/>
                      <a:r>
                        <a:rPr lang="en-US" dirty="0" smtClean="0">
                          <a:latin typeface="Arial Narrow" panose="020B0606020202030204" pitchFamily="34" charset="0"/>
                        </a:rPr>
                        <a:t>0.08</a:t>
                      </a:r>
                      <a:endParaRPr lang="en-US"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6F21"/>
                    </a:solidFill>
                  </a:tcPr>
                </a:tc>
                <a:tc>
                  <a:txBody>
                    <a:bodyPr/>
                    <a:lstStyle/>
                    <a:p>
                      <a:r>
                        <a:rPr lang="en-US" dirty="0" smtClean="0">
                          <a:latin typeface="Arial Narrow" panose="020B0606020202030204" pitchFamily="34" charset="0"/>
                        </a:rPr>
                        <a:t>45 minutes</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6F21"/>
                    </a:solidFill>
                  </a:tcPr>
                </a:tc>
                <a:tc>
                  <a:txBody>
                    <a:bodyPr/>
                    <a:lstStyle/>
                    <a:p>
                      <a:r>
                        <a:rPr lang="en-US" dirty="0" smtClean="0">
                          <a:latin typeface="Arial Narrow" panose="020B0606020202030204" pitchFamily="34" charset="0"/>
                        </a:rPr>
                        <a:t>Dizziness, nausea, &amp;</a:t>
                      </a:r>
                      <a:r>
                        <a:rPr lang="en-US" baseline="0" dirty="0" smtClean="0">
                          <a:latin typeface="Arial Narrow" panose="020B0606020202030204" pitchFamily="34" charset="0"/>
                        </a:rPr>
                        <a:t> convulsions insensible.</a:t>
                      </a:r>
                    </a:p>
                    <a:p>
                      <a:r>
                        <a:rPr lang="en-US" baseline="0" dirty="0" smtClean="0">
                          <a:latin typeface="Arial Narrow" panose="020B0606020202030204" pitchFamily="34" charset="0"/>
                        </a:rPr>
                        <a:t>Collapse within 2 hours &amp; possible death</a:t>
                      </a:r>
                      <a:endParaRPr lang="en-US"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B6F21"/>
                    </a:solidFill>
                  </a:tcPr>
                </a:tc>
              </a:tr>
              <a:tr h="658451">
                <a:tc>
                  <a:txBody>
                    <a:bodyPr/>
                    <a:lstStyle/>
                    <a:p>
                      <a:pPr algn="l"/>
                      <a:r>
                        <a:rPr lang="en-US" dirty="0" smtClean="0">
                          <a:solidFill>
                            <a:schemeClr val="tx1"/>
                          </a:solidFill>
                          <a:latin typeface="Arial Narrow" panose="020B0606020202030204" pitchFamily="34" charset="0"/>
                        </a:rPr>
                        <a:t>1,600</a:t>
                      </a:r>
                      <a:endParaRPr lang="en-US" dirty="0">
                        <a:solidFill>
                          <a:schemeClr val="tx1"/>
                        </a:solidFill>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95D17"/>
                    </a:solidFill>
                  </a:tcPr>
                </a:tc>
                <a:tc>
                  <a:txBody>
                    <a:bodyPr/>
                    <a:lstStyle/>
                    <a:p>
                      <a:pPr algn="l"/>
                      <a:r>
                        <a:rPr lang="en-US" dirty="0" smtClean="0">
                          <a:solidFill>
                            <a:schemeClr val="tx1"/>
                          </a:solidFill>
                          <a:latin typeface="Arial Narrow" panose="020B0606020202030204" pitchFamily="34" charset="0"/>
                        </a:rPr>
                        <a:t>0.16</a:t>
                      </a:r>
                      <a:endParaRPr lang="en-US"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95D17"/>
                    </a:solidFill>
                  </a:tcPr>
                </a:tc>
                <a:tc>
                  <a:txBody>
                    <a:bodyPr/>
                    <a:lstStyle/>
                    <a:p>
                      <a:r>
                        <a:rPr lang="en-US" dirty="0" smtClean="0">
                          <a:solidFill>
                            <a:schemeClr val="tx1"/>
                          </a:solidFill>
                          <a:latin typeface="Arial Narrow" panose="020B0606020202030204" pitchFamily="34" charset="0"/>
                        </a:rPr>
                        <a:t>20 minutes</a:t>
                      </a:r>
                      <a:endParaRPr lang="en-US"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95D17"/>
                    </a:solidFill>
                  </a:tcPr>
                </a:tc>
                <a:tc>
                  <a:txBody>
                    <a:bodyPr/>
                    <a:lstStyle/>
                    <a:p>
                      <a:r>
                        <a:rPr lang="en-US" dirty="0" smtClean="0">
                          <a:solidFill>
                            <a:schemeClr val="tx1"/>
                          </a:solidFill>
                          <a:latin typeface="Arial Narrow" panose="020B0606020202030204" pitchFamily="34" charset="0"/>
                        </a:rPr>
                        <a:t>Headache, tachycardia, dizziness, &amp; nausea.  Confusion. Staggering. </a:t>
                      </a:r>
                      <a:r>
                        <a:rPr lang="en-US" b="1" dirty="0" smtClean="0">
                          <a:solidFill>
                            <a:schemeClr val="tx1"/>
                          </a:solidFill>
                          <a:latin typeface="Arial Narrow" panose="020B0606020202030204" pitchFamily="34" charset="0"/>
                        </a:rPr>
                        <a:t>Death &lt; 2 hours</a:t>
                      </a:r>
                      <a:endParaRPr lang="en-US"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95D17"/>
                    </a:solidFill>
                  </a:tcPr>
                </a:tc>
              </a:tr>
              <a:tr h="658451">
                <a:tc>
                  <a:txBody>
                    <a:bodyPr/>
                    <a:lstStyle/>
                    <a:p>
                      <a:pPr algn="l"/>
                      <a:r>
                        <a:rPr lang="en-US" dirty="0" smtClean="0">
                          <a:solidFill>
                            <a:schemeClr val="bg1"/>
                          </a:solidFill>
                          <a:latin typeface="Arial Narrow" panose="020B0606020202030204" pitchFamily="34" charset="0"/>
                        </a:rPr>
                        <a:t>3,200</a:t>
                      </a:r>
                      <a:endParaRPr lang="en-US" dirty="0">
                        <a:solidFill>
                          <a:schemeClr val="bg1"/>
                        </a:solidFill>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0000"/>
                    </a:solidFill>
                  </a:tcPr>
                </a:tc>
                <a:tc>
                  <a:txBody>
                    <a:bodyPr/>
                    <a:lstStyle/>
                    <a:p>
                      <a:pPr algn="l"/>
                      <a:r>
                        <a:rPr lang="en-US" dirty="0" smtClean="0">
                          <a:solidFill>
                            <a:schemeClr val="bg1"/>
                          </a:solidFill>
                          <a:latin typeface="Arial Narrow" panose="020B0606020202030204" pitchFamily="34" charset="0"/>
                        </a:rPr>
                        <a:t>0.32</a:t>
                      </a:r>
                      <a:endParaRPr lang="en-US" dirty="0">
                        <a:solidFill>
                          <a:schemeClr val="bg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0000"/>
                    </a:solidFill>
                  </a:tcPr>
                </a:tc>
                <a:tc>
                  <a:txBody>
                    <a:bodyPr/>
                    <a:lstStyle/>
                    <a:p>
                      <a:r>
                        <a:rPr lang="en-US" dirty="0" smtClean="0">
                          <a:solidFill>
                            <a:schemeClr val="bg1"/>
                          </a:solidFill>
                          <a:latin typeface="Arial Narrow" panose="020B0606020202030204" pitchFamily="34" charset="0"/>
                        </a:rPr>
                        <a:t>5</a:t>
                      </a:r>
                      <a:r>
                        <a:rPr lang="en-US" baseline="0" dirty="0" smtClean="0">
                          <a:solidFill>
                            <a:schemeClr val="bg1"/>
                          </a:solidFill>
                          <a:latin typeface="Arial Narrow" panose="020B0606020202030204" pitchFamily="34" charset="0"/>
                        </a:rPr>
                        <a:t> - </a:t>
                      </a:r>
                      <a:r>
                        <a:rPr lang="en-US" dirty="0" smtClean="0">
                          <a:solidFill>
                            <a:schemeClr val="bg1"/>
                          </a:solidFill>
                          <a:latin typeface="Arial Narrow" panose="020B0606020202030204" pitchFamily="34" charset="0"/>
                        </a:rPr>
                        <a:t>10 minutes</a:t>
                      </a:r>
                      <a:endParaRPr lang="en-US"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0000"/>
                    </a:solidFill>
                  </a:tcPr>
                </a:tc>
                <a:tc>
                  <a:txBody>
                    <a:bodyPr/>
                    <a:lstStyle/>
                    <a:p>
                      <a:r>
                        <a:rPr lang="en-US" dirty="0" smtClean="0">
                          <a:solidFill>
                            <a:schemeClr val="bg1"/>
                          </a:solidFill>
                          <a:latin typeface="Arial Narrow" panose="020B0606020202030204" pitchFamily="34" charset="0"/>
                        </a:rPr>
                        <a:t>Headache,</a:t>
                      </a:r>
                      <a:r>
                        <a:rPr lang="en-US" baseline="0" dirty="0" smtClean="0">
                          <a:solidFill>
                            <a:schemeClr val="bg1"/>
                          </a:solidFill>
                          <a:latin typeface="Arial Narrow" panose="020B0606020202030204" pitchFamily="34" charset="0"/>
                        </a:rPr>
                        <a:t> dizziness &amp; nausea. Unconscious 10-15 minutes. </a:t>
                      </a:r>
                    </a:p>
                    <a:p>
                      <a:r>
                        <a:rPr lang="en-US" b="1" baseline="0" dirty="0" smtClean="0">
                          <a:solidFill>
                            <a:schemeClr val="bg1"/>
                          </a:solidFill>
                          <a:latin typeface="Arial Narrow" panose="020B0606020202030204" pitchFamily="34" charset="0"/>
                        </a:rPr>
                        <a:t>Death  within 30 minutes</a:t>
                      </a:r>
                      <a:endParaRPr lang="en-US" b="1"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0000"/>
                    </a:solidFill>
                  </a:tcPr>
                </a:tc>
              </a:tr>
              <a:tr h="658451">
                <a:tc>
                  <a:txBody>
                    <a:bodyPr/>
                    <a:lstStyle/>
                    <a:p>
                      <a:pPr algn="l"/>
                      <a:r>
                        <a:rPr lang="en-US" dirty="0" smtClean="0">
                          <a:solidFill>
                            <a:schemeClr val="bg1"/>
                          </a:solidFill>
                          <a:latin typeface="Arial Narrow" panose="020B0606020202030204" pitchFamily="34" charset="0"/>
                        </a:rPr>
                        <a:t>6,400</a:t>
                      </a:r>
                      <a:endParaRPr lang="en-US" dirty="0">
                        <a:solidFill>
                          <a:schemeClr val="bg1"/>
                        </a:solidFill>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A0000"/>
                    </a:solidFill>
                  </a:tcPr>
                </a:tc>
                <a:tc>
                  <a:txBody>
                    <a:bodyPr/>
                    <a:lstStyle/>
                    <a:p>
                      <a:pPr algn="l"/>
                      <a:r>
                        <a:rPr lang="en-US" dirty="0" smtClean="0">
                          <a:solidFill>
                            <a:schemeClr val="bg1"/>
                          </a:solidFill>
                          <a:latin typeface="Arial Narrow" panose="020B0606020202030204" pitchFamily="34" charset="0"/>
                        </a:rPr>
                        <a:t>0.64</a:t>
                      </a:r>
                      <a:endParaRPr lang="en-US" dirty="0">
                        <a:solidFill>
                          <a:schemeClr val="bg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A0000"/>
                    </a:solidFill>
                  </a:tcPr>
                </a:tc>
                <a:tc>
                  <a:txBody>
                    <a:bodyPr/>
                    <a:lstStyle/>
                    <a:p>
                      <a:r>
                        <a:rPr lang="en-US" dirty="0" smtClean="0">
                          <a:solidFill>
                            <a:schemeClr val="bg1"/>
                          </a:solidFill>
                          <a:latin typeface="Arial Narrow" panose="020B0606020202030204" pitchFamily="34" charset="0"/>
                        </a:rPr>
                        <a:t>1</a:t>
                      </a:r>
                      <a:r>
                        <a:rPr lang="en-US" baseline="0" dirty="0" smtClean="0">
                          <a:solidFill>
                            <a:schemeClr val="bg1"/>
                          </a:solidFill>
                          <a:latin typeface="Arial Narrow" panose="020B0606020202030204" pitchFamily="34" charset="0"/>
                        </a:rPr>
                        <a:t> - </a:t>
                      </a:r>
                      <a:r>
                        <a:rPr lang="en-US" dirty="0" smtClean="0">
                          <a:solidFill>
                            <a:schemeClr val="bg1"/>
                          </a:solidFill>
                          <a:latin typeface="Arial Narrow" panose="020B0606020202030204" pitchFamily="34" charset="0"/>
                        </a:rPr>
                        <a:t>2 minutes</a:t>
                      </a:r>
                      <a:endParaRPr lang="en-US"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A0000"/>
                    </a:solidFill>
                  </a:tcPr>
                </a:tc>
                <a:tc>
                  <a:txBody>
                    <a:bodyPr/>
                    <a:lstStyle/>
                    <a:p>
                      <a:r>
                        <a:rPr lang="en-US" dirty="0" smtClean="0">
                          <a:solidFill>
                            <a:schemeClr val="bg1"/>
                          </a:solidFill>
                          <a:latin typeface="Arial Narrow" panose="020B0606020202030204" pitchFamily="34" charset="0"/>
                        </a:rPr>
                        <a:t>Headache, dizziness</a:t>
                      </a:r>
                      <a:r>
                        <a:rPr lang="en-US" b="0" baseline="0" dirty="0" smtClean="0">
                          <a:solidFill>
                            <a:schemeClr val="bg1"/>
                          </a:solidFill>
                          <a:latin typeface="Arial Narrow" panose="020B0606020202030204" pitchFamily="34" charset="0"/>
                        </a:rPr>
                        <a:t> &amp; nausea. </a:t>
                      </a:r>
                      <a:r>
                        <a:rPr lang="en-US" b="0" dirty="0" smtClean="0">
                          <a:solidFill>
                            <a:schemeClr val="bg1"/>
                          </a:solidFill>
                          <a:latin typeface="Arial Narrow" panose="020B0606020202030204" pitchFamily="34" charset="0"/>
                        </a:rPr>
                        <a:t>Convulsions, respiratory arrest.</a:t>
                      </a:r>
                      <a:r>
                        <a:rPr lang="en-US" b="0" baseline="0" dirty="0" smtClean="0">
                          <a:solidFill>
                            <a:schemeClr val="bg1"/>
                          </a:solidFill>
                          <a:latin typeface="Arial Narrow" panose="020B0606020202030204" pitchFamily="34" charset="0"/>
                        </a:rPr>
                        <a:t> </a:t>
                      </a:r>
                    </a:p>
                    <a:p>
                      <a:r>
                        <a:rPr lang="en-US" b="1" dirty="0" smtClean="0">
                          <a:solidFill>
                            <a:schemeClr val="bg1"/>
                          </a:solidFill>
                          <a:latin typeface="Arial Narrow" panose="020B0606020202030204" pitchFamily="34" charset="0"/>
                        </a:rPr>
                        <a:t>Death &lt; 20 minutes.</a:t>
                      </a:r>
                      <a:endParaRPr lang="en-US" b="1"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A0000"/>
                    </a:solidFill>
                  </a:tcPr>
                </a:tc>
              </a:tr>
              <a:tr h="376258">
                <a:tc>
                  <a:txBody>
                    <a:bodyPr/>
                    <a:lstStyle/>
                    <a:p>
                      <a:pPr algn="l"/>
                      <a:r>
                        <a:rPr lang="en-US" dirty="0" smtClean="0">
                          <a:solidFill>
                            <a:schemeClr val="bg1"/>
                          </a:solidFill>
                          <a:latin typeface="Arial Narrow" panose="020B0606020202030204" pitchFamily="34" charset="0"/>
                        </a:rPr>
                        <a:t>12,800</a:t>
                      </a:r>
                      <a:endParaRPr lang="en-US" dirty="0">
                        <a:solidFill>
                          <a:schemeClr val="bg1"/>
                        </a:solidFill>
                        <a:latin typeface="Arial Narrow" panose="020B0606020202030204" pitchFamily="34"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c>
                  <a:txBody>
                    <a:bodyPr/>
                    <a:lstStyle/>
                    <a:p>
                      <a:pPr algn="l"/>
                      <a:r>
                        <a:rPr lang="en-US" dirty="0" smtClean="0">
                          <a:solidFill>
                            <a:schemeClr val="bg1"/>
                          </a:solidFill>
                          <a:latin typeface="Arial Narrow" panose="020B0606020202030204" pitchFamily="34" charset="0"/>
                        </a:rPr>
                        <a:t>1.28</a:t>
                      </a:r>
                      <a:endParaRPr lang="en-US" dirty="0">
                        <a:solidFill>
                          <a:schemeClr val="bg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c>
                  <a:txBody>
                    <a:bodyPr/>
                    <a:lstStyle/>
                    <a:p>
                      <a:pPr algn="l"/>
                      <a:r>
                        <a:rPr lang="en-US" baseline="0" dirty="0" smtClean="0">
                          <a:solidFill>
                            <a:schemeClr val="bg1"/>
                          </a:solidFill>
                          <a:latin typeface="Arial Narrow" panose="020B0606020202030204" pitchFamily="34" charset="0"/>
                        </a:rPr>
                        <a:t>2 minutes</a:t>
                      </a:r>
                      <a:endParaRPr lang="en-US" dirty="0">
                        <a:solidFill>
                          <a:schemeClr val="bg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c>
                  <a:txBody>
                    <a:bodyPr/>
                    <a:lstStyle/>
                    <a:p>
                      <a:r>
                        <a:rPr lang="en-US" b="1" dirty="0" smtClean="0">
                          <a:solidFill>
                            <a:schemeClr val="bg1"/>
                          </a:solidFill>
                          <a:latin typeface="Arial Narrow" panose="020B0606020202030204" pitchFamily="34" charset="0"/>
                        </a:rPr>
                        <a:t>Unconsciousness after 2-3 breaths</a:t>
                      </a:r>
                      <a:r>
                        <a:rPr lang="en-US" dirty="0" smtClean="0">
                          <a:solidFill>
                            <a:schemeClr val="bg1"/>
                          </a:solidFill>
                          <a:latin typeface="Arial Narrow" panose="020B0606020202030204" pitchFamily="34" charset="0"/>
                        </a:rPr>
                        <a:t>.  </a:t>
                      </a:r>
                      <a:r>
                        <a:rPr lang="en-US" b="1" dirty="0" smtClean="0">
                          <a:solidFill>
                            <a:schemeClr val="bg1"/>
                          </a:solidFill>
                          <a:latin typeface="Arial Narrow" panose="020B0606020202030204" pitchFamily="34" charset="0"/>
                        </a:rPr>
                        <a:t>Death &lt; 3 minutes.</a:t>
                      </a:r>
                      <a:endParaRPr lang="en-US" b="1"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r>
            </a:tbl>
          </a:graphicData>
        </a:graphic>
      </p:graphicFrame>
    </p:spTree>
    <p:extLst>
      <p:ext uri="{BB962C8B-B14F-4D97-AF65-F5344CB8AC3E}">
        <p14:creationId xmlns:p14="http://schemas.microsoft.com/office/powerpoint/2010/main" val="22818802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H2S effects</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117</a:t>
            </a:fld>
            <a:endParaRPr lang="en-US" dirty="0">
              <a:solidFill>
                <a:prstClr val="white">
                  <a:lumMod val="75000"/>
                </a:prstClr>
              </a:solidFill>
            </a:endParaRPr>
          </a:p>
        </p:txBody>
      </p:sp>
      <p:graphicFrame>
        <p:nvGraphicFramePr>
          <p:cNvPr id="5" name="Content Placeholder 4" title="Text Box"/>
          <p:cNvGraphicFramePr>
            <a:graphicFrameLocks noGrp="1"/>
          </p:cNvGraphicFramePr>
          <p:nvPr>
            <p:ph idx="4294967295"/>
            <p:extLst>
              <p:ext uri="{D42A27DB-BD31-4B8C-83A1-F6EECF244321}">
                <p14:modId xmlns:p14="http://schemas.microsoft.com/office/powerpoint/2010/main" val="331990275"/>
              </p:ext>
            </p:extLst>
          </p:nvPr>
        </p:nvGraphicFramePr>
        <p:xfrm>
          <a:off x="0" y="37295"/>
          <a:ext cx="8953500" cy="6820704"/>
        </p:xfrm>
        <a:graphic>
          <a:graphicData uri="http://schemas.openxmlformats.org/drawingml/2006/table">
            <a:tbl>
              <a:tblPr firstRow="1" bandRow="1"/>
              <a:tblGrid>
                <a:gridCol w="952706"/>
                <a:gridCol w="8000794"/>
              </a:tblGrid>
              <a:tr h="550319">
                <a:tc gridSpan="2">
                  <a:txBody>
                    <a:bodyPr/>
                    <a:lstStyle/>
                    <a:p>
                      <a:pPr algn="ctr"/>
                      <a:r>
                        <a:rPr lang="en-US" sz="2400" b="1" dirty="0" smtClean="0">
                          <a:solidFill>
                            <a:srgbClr val="37F1ED"/>
                          </a:solidFill>
                          <a:latin typeface="Arial Narrow" panose="020B0606020202030204" pitchFamily="34" charset="0"/>
                        </a:rPr>
                        <a:t>Effects of Hydrogen</a:t>
                      </a:r>
                      <a:r>
                        <a:rPr lang="en-US" sz="2400" b="1" baseline="0" dirty="0" smtClean="0">
                          <a:solidFill>
                            <a:srgbClr val="37F1ED"/>
                          </a:solidFill>
                          <a:latin typeface="Arial Narrow" panose="020B0606020202030204" pitchFamily="34" charset="0"/>
                        </a:rPr>
                        <a:t> Sulfide H2S</a:t>
                      </a:r>
                      <a:endParaRPr lang="en-US" sz="2400" b="1" dirty="0">
                        <a:solidFill>
                          <a:srgbClr val="37F1ED"/>
                        </a:solidFill>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0A23DC"/>
                    </a:solidFill>
                  </a:tcPr>
                </a:tc>
                <a:tc hMerge="1">
                  <a:txBody>
                    <a:bodyPr/>
                    <a:lstStyle/>
                    <a:p>
                      <a:endParaRPr lang="en-US" sz="1800" dirty="0">
                        <a:latin typeface="Arial Narrow" panose="020B0606020202030204" pitchFamily="34" charset="0"/>
                      </a:endParaRPr>
                    </a:p>
                  </a:txBody>
                  <a:tcPr/>
                </a:tc>
              </a:tr>
              <a:tr h="429026">
                <a:tc>
                  <a:txBody>
                    <a:bodyPr/>
                    <a:lstStyle/>
                    <a:p>
                      <a:pPr algn="ctr"/>
                      <a:r>
                        <a:rPr lang="en-US" sz="2000" b="1" dirty="0" smtClean="0">
                          <a:latin typeface="Arial Narrow" panose="020B0606020202030204" pitchFamily="34" charset="0"/>
                        </a:rPr>
                        <a:t>PPM</a:t>
                      </a:r>
                      <a:endParaRPr lang="en-US" sz="2000" b="1"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tcPr>
                </a:tc>
                <a:tc>
                  <a:txBody>
                    <a:bodyPr/>
                    <a:lstStyle/>
                    <a:p>
                      <a:pPr algn="ctr"/>
                      <a:r>
                        <a:rPr lang="en-US" sz="2000" b="1" dirty="0" smtClean="0">
                          <a:latin typeface="Arial Narrow" panose="020B0606020202030204" pitchFamily="34" charset="0"/>
                        </a:rPr>
                        <a:t>EFFECT TIME</a:t>
                      </a:r>
                      <a:endParaRPr lang="en-US" sz="2000" b="1"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tcPr>
                </a:tc>
              </a:tr>
              <a:tr h="396024">
                <a:tc>
                  <a:txBody>
                    <a:bodyPr/>
                    <a:lstStyle/>
                    <a:p>
                      <a:pPr algn="ctr"/>
                      <a:r>
                        <a:rPr lang="en-US" sz="1800" dirty="0" smtClean="0">
                          <a:latin typeface="Arial Narrow" panose="020B0606020202030204" pitchFamily="34" charset="0"/>
                        </a:rPr>
                        <a:t>.00011-33</a:t>
                      </a:r>
                    </a:p>
                  </a:txBody>
                  <a:tcPr marL="45720" marR="45720">
                    <a:lnL w="28575" cap="flat" cmpd="sng" algn="ctr">
                      <a:solidFill>
                        <a:schemeClr val="tx1"/>
                      </a:solidFill>
                      <a:prstDash val="solid"/>
                      <a:round/>
                      <a:headEnd type="none" w="med" len="med"/>
                      <a:tailEnd type="none" w="med" len="med"/>
                    </a:lnL>
                    <a:solidFill>
                      <a:srgbClr val="66FF33"/>
                    </a:solidFill>
                  </a:tcPr>
                </a:tc>
                <a:tc>
                  <a:txBody>
                    <a:bodyPr/>
                    <a:lstStyle/>
                    <a:p>
                      <a:r>
                        <a:rPr lang="en-US" sz="1800" dirty="0" smtClean="0">
                          <a:latin typeface="Arial Narrow" panose="020B0606020202030204" pitchFamily="34" charset="0"/>
                        </a:rPr>
                        <a:t>Typical</a:t>
                      </a:r>
                      <a:r>
                        <a:rPr lang="en-US" sz="1800" baseline="0" dirty="0" smtClean="0">
                          <a:latin typeface="Arial Narrow" panose="020B0606020202030204" pitchFamily="34" charset="0"/>
                        </a:rPr>
                        <a:t> background concentrations. </a:t>
                      </a:r>
                      <a:endParaRPr lang="en-US" sz="1800" dirty="0" smtClean="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66FF33"/>
                    </a:solidFill>
                  </a:tcPr>
                </a:tc>
              </a:tr>
              <a:tr h="396024">
                <a:tc>
                  <a:txBody>
                    <a:bodyPr/>
                    <a:lstStyle/>
                    <a:p>
                      <a:pPr algn="ctr"/>
                      <a:r>
                        <a:rPr lang="en-US" sz="1800" dirty="0" smtClean="0">
                          <a:latin typeface="Arial Narrow" panose="020B0606020202030204" pitchFamily="34" charset="0"/>
                        </a:rPr>
                        <a:t>0.01-1.5</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66FF33"/>
                    </a:solidFill>
                  </a:tcPr>
                </a:tc>
                <a:tc>
                  <a:txBody>
                    <a:bodyPr/>
                    <a:lstStyle/>
                    <a:p>
                      <a:r>
                        <a:rPr lang="en-US" sz="1800" dirty="0" smtClean="0">
                          <a:latin typeface="Arial Narrow" panose="020B0606020202030204" pitchFamily="34" charset="0"/>
                        </a:rPr>
                        <a:t>Odor threshold</a:t>
                      </a:r>
                      <a:r>
                        <a:rPr lang="en-US" sz="1800" baseline="0" dirty="0" smtClean="0">
                          <a:latin typeface="Arial Narrow" panose="020B0606020202030204" pitchFamily="34" charset="0"/>
                        </a:rPr>
                        <a:t> – rotten egg smell. </a:t>
                      </a:r>
                      <a:endParaRPr lang="en-US" sz="1800" dirty="0" smtClean="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66FF33"/>
                    </a:solidFill>
                  </a:tcPr>
                </a:tc>
              </a:tr>
              <a:tr h="396024">
                <a:tc>
                  <a:txBody>
                    <a:bodyPr/>
                    <a:lstStyle/>
                    <a:p>
                      <a:pPr algn="ctr"/>
                      <a:r>
                        <a:rPr lang="en-US" sz="1800" dirty="0" smtClean="0">
                          <a:latin typeface="Arial Narrow" panose="020B0606020202030204" pitchFamily="34" charset="0"/>
                        </a:rPr>
                        <a:t>10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BEFE4C"/>
                    </a:solidFill>
                  </a:tcPr>
                </a:tc>
                <a:tc>
                  <a:txBody>
                    <a:bodyPr/>
                    <a:lstStyle/>
                    <a:p>
                      <a:r>
                        <a:rPr lang="en-US" sz="1800" dirty="0" smtClean="0">
                          <a:latin typeface="Arial Narrow" panose="020B0606020202030204" pitchFamily="34" charset="0"/>
                        </a:rPr>
                        <a:t>Permissible Exposure Level</a:t>
                      </a:r>
                      <a:r>
                        <a:rPr lang="en-US" sz="1800" baseline="0" dirty="0" smtClean="0">
                          <a:latin typeface="Arial Narrow" panose="020B0606020202030204" pitchFamily="34" charset="0"/>
                        </a:rPr>
                        <a:t> – 8 Hours.</a:t>
                      </a:r>
                      <a:endParaRPr lang="en-US" sz="1800" dirty="0" smtClean="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BEFE4C"/>
                    </a:solidFill>
                  </a:tcPr>
                </a:tc>
              </a:tr>
              <a:tr h="693043">
                <a:tc>
                  <a:txBody>
                    <a:bodyPr/>
                    <a:lstStyle/>
                    <a:p>
                      <a:pPr algn="ctr"/>
                      <a:r>
                        <a:rPr lang="en-US" sz="1800" dirty="0" smtClean="0">
                          <a:latin typeface="Arial Narrow" panose="020B0606020202030204" pitchFamily="34" charset="0"/>
                        </a:rPr>
                        <a:t>20 -30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BEFE4C"/>
                    </a:solidFill>
                  </a:tcPr>
                </a:tc>
                <a:tc>
                  <a:txBody>
                    <a:bodyPr/>
                    <a:lstStyle/>
                    <a:p>
                      <a:r>
                        <a:rPr lang="en-US" sz="1800" dirty="0" smtClean="0">
                          <a:latin typeface="Arial Narrow" panose="020B0606020202030204" pitchFamily="34" charset="0"/>
                        </a:rPr>
                        <a:t>Possible fatigue,</a:t>
                      </a:r>
                      <a:r>
                        <a:rPr lang="en-US" sz="1800" baseline="0" dirty="0" smtClean="0">
                          <a:latin typeface="Arial Narrow" panose="020B0606020202030204" pitchFamily="34" charset="0"/>
                        </a:rPr>
                        <a:t> loss of appetite, headache, irritability, poor memory, dizziness. Intense odor. Above 30ppm odor is sweet or sickeningly sweet. </a:t>
                      </a:r>
                      <a:endParaRPr lang="en-US" sz="1800" dirty="0" smtClean="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BEFE4C"/>
                    </a:solidFill>
                  </a:tcPr>
                </a:tc>
              </a:tr>
              <a:tr h="396024">
                <a:tc>
                  <a:txBody>
                    <a:bodyPr/>
                    <a:lstStyle/>
                    <a:p>
                      <a:pPr algn="ctr"/>
                      <a:r>
                        <a:rPr lang="en-US" sz="1800" dirty="0" smtClean="0">
                          <a:latin typeface="Arial Narrow" panose="020B0606020202030204" pitchFamily="34" charset="0"/>
                        </a:rPr>
                        <a:t>50 -100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FFF00"/>
                    </a:solidFill>
                  </a:tcPr>
                </a:tc>
                <a:tc>
                  <a:txBody>
                    <a:bodyPr/>
                    <a:lstStyle/>
                    <a:p>
                      <a:r>
                        <a:rPr lang="en-US" sz="1800" dirty="0" smtClean="0">
                          <a:latin typeface="Arial Narrow" panose="020B0606020202030204" pitchFamily="34" charset="0"/>
                        </a:rPr>
                        <a:t>Mild Irritation - eyes, throat –</a:t>
                      </a:r>
                      <a:r>
                        <a:rPr lang="en-US" sz="1800" baseline="0" dirty="0" smtClean="0">
                          <a:latin typeface="Arial Narrow" panose="020B0606020202030204" pitchFamily="34" charset="0"/>
                        </a:rPr>
                        <a:t> 1 Hour.</a:t>
                      </a:r>
                      <a:endParaRPr lang="en-US" sz="1800"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FFF00"/>
                    </a:solidFill>
                  </a:tcPr>
                </a:tc>
              </a:tr>
              <a:tr h="693043">
                <a:tc>
                  <a:txBody>
                    <a:bodyPr/>
                    <a:lstStyle/>
                    <a:p>
                      <a:pPr algn="ctr"/>
                      <a:r>
                        <a:rPr lang="en-US" sz="1800" dirty="0" smtClean="0">
                          <a:latin typeface="Arial Narrow" panose="020B0606020202030204" pitchFamily="34" charset="0"/>
                        </a:rPr>
                        <a:t>100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FFF00"/>
                    </a:solidFill>
                  </a:tcPr>
                </a:tc>
                <a:tc>
                  <a:txBody>
                    <a:bodyPr/>
                    <a:lstStyle/>
                    <a:p>
                      <a:r>
                        <a:rPr lang="en-US" sz="1800" dirty="0" smtClean="0">
                          <a:latin typeface="Arial Narrow" panose="020B0606020202030204" pitchFamily="34" charset="0"/>
                        </a:rPr>
                        <a:t>Coughing,</a:t>
                      </a:r>
                      <a:r>
                        <a:rPr lang="en-US" sz="1800" baseline="0" dirty="0" smtClean="0">
                          <a:latin typeface="Arial Narrow" panose="020B0606020202030204" pitchFamily="34" charset="0"/>
                        </a:rPr>
                        <a:t> eye irritation, loss of smell 2-15 minute. </a:t>
                      </a:r>
                      <a:r>
                        <a:rPr lang="en-US" sz="1800" dirty="0" smtClean="0">
                          <a:latin typeface="Arial Narrow" panose="020B0606020202030204" pitchFamily="34" charset="0"/>
                        </a:rPr>
                        <a:t>Altered breathing, drowsiness</a:t>
                      </a:r>
                      <a:r>
                        <a:rPr lang="en-US" sz="1800" baseline="0" dirty="0" smtClean="0">
                          <a:latin typeface="Arial Narrow" panose="020B0606020202030204" pitchFamily="34" charset="0"/>
                        </a:rPr>
                        <a:t> 15-30 minutes. </a:t>
                      </a:r>
                      <a:r>
                        <a:rPr lang="en-US" sz="1800" dirty="0" smtClean="0">
                          <a:latin typeface="Arial Narrow" panose="020B0606020202030204" pitchFamily="34" charset="0"/>
                        </a:rPr>
                        <a:t>Throat irritation 1 hour. Symptom severity increases. Hemorrhage &amp; Death 48 hours.</a:t>
                      </a:r>
                      <a:endParaRPr lang="en-US" sz="1800"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FFF00"/>
                    </a:solidFill>
                  </a:tcPr>
                </a:tc>
              </a:tr>
              <a:tr h="396024">
                <a:tc>
                  <a:txBody>
                    <a:bodyPr/>
                    <a:lstStyle/>
                    <a:p>
                      <a:pPr algn="ctr"/>
                      <a:r>
                        <a:rPr lang="en-US" sz="1800" dirty="0" smtClean="0">
                          <a:latin typeface="Arial Narrow" panose="020B0606020202030204" pitchFamily="34" charset="0"/>
                        </a:rPr>
                        <a:t>100-150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FFF00"/>
                    </a:solidFill>
                  </a:tcPr>
                </a:tc>
                <a:tc>
                  <a:txBody>
                    <a:bodyPr/>
                    <a:lstStyle/>
                    <a:p>
                      <a:r>
                        <a:rPr lang="en-US" sz="1800" dirty="0" smtClean="0">
                          <a:latin typeface="Arial Narrow" panose="020B0606020202030204" pitchFamily="34" charset="0"/>
                        </a:rPr>
                        <a:t>Loss of smell (olfactory</a:t>
                      </a:r>
                      <a:r>
                        <a:rPr lang="en-US" sz="1800" baseline="0" dirty="0" smtClean="0">
                          <a:latin typeface="Arial Narrow" panose="020B0606020202030204" pitchFamily="34" charset="0"/>
                        </a:rPr>
                        <a:t> fatigue or paralysis).</a:t>
                      </a:r>
                      <a:endParaRPr lang="en-US" sz="1800"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FFF00"/>
                    </a:solidFill>
                  </a:tcPr>
                </a:tc>
              </a:tr>
              <a:tr h="693043">
                <a:tc>
                  <a:txBody>
                    <a:bodyPr/>
                    <a:lstStyle/>
                    <a:p>
                      <a:pPr algn="ctr"/>
                      <a:r>
                        <a:rPr lang="en-US" sz="1800" dirty="0" smtClean="0">
                          <a:latin typeface="Arial Narrow" panose="020B0606020202030204" pitchFamily="34" charset="0"/>
                        </a:rPr>
                        <a:t>200-300</a:t>
                      </a:r>
                      <a:endParaRPr lang="en-US" sz="1800" dirty="0">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C9446"/>
                    </a:solidFill>
                  </a:tcPr>
                </a:tc>
                <a:tc>
                  <a:txBody>
                    <a:bodyPr/>
                    <a:lstStyle/>
                    <a:p>
                      <a:r>
                        <a:rPr lang="en-US" sz="1800" dirty="0" smtClean="0">
                          <a:latin typeface="Arial Narrow" panose="020B0606020202030204" pitchFamily="34" charset="0"/>
                        </a:rPr>
                        <a:t>Significant Irritation. Marked conjunctivitis</a:t>
                      </a:r>
                      <a:r>
                        <a:rPr lang="en-US" sz="1800" baseline="0" dirty="0" smtClean="0">
                          <a:latin typeface="Arial Narrow" panose="020B0606020202030204" pitchFamily="34" charset="0"/>
                        </a:rPr>
                        <a:t> &amp; respiratory tract – 1 Hour.  Pulmonary edema may occur from prolonged exposure 48 hours.</a:t>
                      </a:r>
                      <a:endParaRPr lang="en-US" sz="1800" dirty="0">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C9446"/>
                    </a:solidFill>
                  </a:tcPr>
                </a:tc>
              </a:tr>
              <a:tr h="693043">
                <a:tc>
                  <a:txBody>
                    <a:bodyPr/>
                    <a:lstStyle/>
                    <a:p>
                      <a:pPr algn="ctr"/>
                      <a:r>
                        <a:rPr lang="en-US" sz="1800" dirty="0" smtClean="0">
                          <a:solidFill>
                            <a:schemeClr val="bg1"/>
                          </a:solidFill>
                          <a:latin typeface="Arial Narrow" panose="020B0606020202030204" pitchFamily="34" charset="0"/>
                        </a:rPr>
                        <a:t>500 - 700</a:t>
                      </a:r>
                      <a:endParaRPr lang="en-US" sz="1800" dirty="0">
                        <a:solidFill>
                          <a:schemeClr val="bg1"/>
                        </a:solidFill>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45006"/>
                    </a:solidFill>
                  </a:tcPr>
                </a:tc>
                <a:tc>
                  <a:txBody>
                    <a:bodyPr/>
                    <a:lstStyle/>
                    <a:p>
                      <a:r>
                        <a:rPr lang="en-US" sz="1800" dirty="0" smtClean="0">
                          <a:solidFill>
                            <a:schemeClr val="bg1"/>
                          </a:solidFill>
                          <a:latin typeface="Arial Narrow" panose="020B0606020202030204" pitchFamily="34" charset="0"/>
                        </a:rPr>
                        <a:t>Staggering, unconsciousness in 5 minutes.  Serious eye damage,</a:t>
                      </a:r>
                      <a:r>
                        <a:rPr lang="en-US" sz="1800" baseline="0" dirty="0" smtClean="0">
                          <a:solidFill>
                            <a:schemeClr val="bg1"/>
                          </a:solidFill>
                          <a:latin typeface="Arial Narrow" panose="020B0606020202030204" pitchFamily="34" charset="0"/>
                        </a:rPr>
                        <a:t> </a:t>
                      </a:r>
                      <a:r>
                        <a:rPr lang="en-US" sz="1800" dirty="0" smtClean="0">
                          <a:solidFill>
                            <a:schemeClr val="bg1"/>
                          </a:solidFill>
                          <a:latin typeface="Arial Narrow" panose="020B0606020202030204" pitchFamily="34" charset="0"/>
                        </a:rPr>
                        <a:t>30 minutes.  </a:t>
                      </a:r>
                    </a:p>
                    <a:p>
                      <a:r>
                        <a:rPr lang="en-US" sz="1800" b="1" dirty="0" smtClean="0">
                          <a:solidFill>
                            <a:schemeClr val="bg1"/>
                          </a:solidFill>
                          <a:latin typeface="Arial Narrow" panose="020B0606020202030204" pitchFamily="34" charset="0"/>
                        </a:rPr>
                        <a:t>Death 30-60</a:t>
                      </a:r>
                      <a:r>
                        <a:rPr lang="en-US" sz="1800" b="1" baseline="0" dirty="0" smtClean="0">
                          <a:solidFill>
                            <a:schemeClr val="bg1"/>
                          </a:solidFill>
                          <a:latin typeface="Arial Narrow" panose="020B0606020202030204" pitchFamily="34" charset="0"/>
                        </a:rPr>
                        <a:t> minutes. </a:t>
                      </a:r>
                      <a:r>
                        <a:rPr lang="en-US" sz="1800" b="1" dirty="0" smtClean="0">
                          <a:solidFill>
                            <a:schemeClr val="bg1"/>
                          </a:solidFill>
                          <a:latin typeface="Arial Narrow" panose="020B0606020202030204" pitchFamily="34" charset="0"/>
                        </a:rPr>
                        <a:t> </a:t>
                      </a:r>
                      <a:endParaRPr lang="en-US" sz="1800" b="1" dirty="0">
                        <a:solidFill>
                          <a:schemeClr val="bg1"/>
                        </a:solidFill>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45006"/>
                    </a:solidFill>
                  </a:tcPr>
                </a:tc>
              </a:tr>
              <a:tr h="693043">
                <a:tc>
                  <a:txBody>
                    <a:bodyPr/>
                    <a:lstStyle/>
                    <a:p>
                      <a:pPr algn="ctr"/>
                      <a:r>
                        <a:rPr lang="en-US" sz="1800" dirty="0" smtClean="0">
                          <a:solidFill>
                            <a:schemeClr val="bg1"/>
                          </a:solidFill>
                          <a:latin typeface="Arial Narrow" panose="020B0606020202030204" pitchFamily="34" charset="0"/>
                        </a:rPr>
                        <a:t>700-1000</a:t>
                      </a:r>
                      <a:endParaRPr lang="en-US" sz="1800" dirty="0">
                        <a:solidFill>
                          <a:schemeClr val="bg1"/>
                        </a:solidFill>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solidFill>
                      <a:srgbClr val="FF0000"/>
                    </a:solidFill>
                  </a:tcPr>
                </a:tc>
                <a:tc>
                  <a:txBody>
                    <a:bodyPr/>
                    <a:lstStyle/>
                    <a:p>
                      <a:r>
                        <a:rPr lang="en-US" sz="1800" dirty="0" smtClean="0">
                          <a:solidFill>
                            <a:schemeClr val="bg1"/>
                          </a:solidFill>
                          <a:latin typeface="Arial Narrow" panose="020B0606020202030204" pitchFamily="34" charset="0"/>
                        </a:rPr>
                        <a:t>Rapid unconsciousness, “knockdown” or immediate collapse 1 to 2 breaths.</a:t>
                      </a:r>
                      <a:r>
                        <a:rPr lang="en-US" sz="1800" baseline="0" dirty="0" smtClean="0">
                          <a:solidFill>
                            <a:schemeClr val="bg1"/>
                          </a:solidFill>
                          <a:latin typeface="Arial Narrow" panose="020B0606020202030204" pitchFamily="34" charset="0"/>
                        </a:rPr>
                        <a:t>  B</a:t>
                      </a:r>
                      <a:r>
                        <a:rPr lang="en-US" sz="1800" dirty="0" smtClean="0">
                          <a:solidFill>
                            <a:schemeClr val="bg1"/>
                          </a:solidFill>
                          <a:latin typeface="Arial Narrow" panose="020B0606020202030204" pitchFamily="34" charset="0"/>
                        </a:rPr>
                        <a:t>reathing stops.</a:t>
                      </a:r>
                      <a:r>
                        <a:rPr lang="en-US" sz="1800" baseline="0" dirty="0" smtClean="0">
                          <a:solidFill>
                            <a:schemeClr val="bg1"/>
                          </a:solidFill>
                          <a:latin typeface="Arial Narrow" panose="020B0606020202030204" pitchFamily="34" charset="0"/>
                        </a:rPr>
                        <a:t> </a:t>
                      </a:r>
                      <a:r>
                        <a:rPr lang="en-US" sz="1800" b="1" baseline="0" dirty="0" smtClean="0">
                          <a:solidFill>
                            <a:schemeClr val="bg1"/>
                          </a:solidFill>
                          <a:latin typeface="Arial Narrow" panose="020B0606020202030204" pitchFamily="34" charset="0"/>
                        </a:rPr>
                        <a:t>Death within minutes. </a:t>
                      </a:r>
                      <a:endParaRPr lang="en-US" sz="1800" b="1" dirty="0">
                        <a:solidFill>
                          <a:schemeClr val="bg1"/>
                        </a:solidFill>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solidFill>
                      <a:srgbClr val="FF0000"/>
                    </a:solidFill>
                  </a:tcPr>
                </a:tc>
              </a:tr>
              <a:tr h="396024">
                <a:tc>
                  <a:txBody>
                    <a:bodyPr/>
                    <a:lstStyle/>
                    <a:p>
                      <a:pPr algn="ctr"/>
                      <a:r>
                        <a:rPr lang="en-US" sz="1800" b="1" dirty="0" smtClean="0">
                          <a:solidFill>
                            <a:schemeClr val="bg1"/>
                          </a:solidFill>
                          <a:latin typeface="Arial Narrow" panose="020B0606020202030204" pitchFamily="34" charset="0"/>
                        </a:rPr>
                        <a:t>&gt;1000</a:t>
                      </a:r>
                      <a:endParaRPr lang="en-US" sz="1800" b="1" dirty="0">
                        <a:solidFill>
                          <a:schemeClr val="bg1"/>
                        </a:solidFill>
                        <a:latin typeface="Arial Narrow" panose="020B0606020202030204" pitchFamily="34" charset="0"/>
                      </a:endParaRPr>
                    </a:p>
                  </a:txBody>
                  <a:tcPr marL="45720" marR="45720">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CC0000"/>
                    </a:solidFill>
                  </a:tcPr>
                </a:tc>
                <a:tc>
                  <a:txBody>
                    <a:bodyPr/>
                    <a:lstStyle/>
                    <a:p>
                      <a:r>
                        <a:rPr lang="en-US" sz="1800" b="1" dirty="0" smtClean="0">
                          <a:solidFill>
                            <a:schemeClr val="bg1"/>
                          </a:solidFill>
                          <a:latin typeface="Arial Narrow" panose="020B0606020202030204" pitchFamily="34" charset="0"/>
                        </a:rPr>
                        <a:t>Nearly</a:t>
                      </a:r>
                      <a:r>
                        <a:rPr lang="en-US" sz="1800" b="1" baseline="0" dirty="0" smtClean="0">
                          <a:solidFill>
                            <a:schemeClr val="bg1"/>
                          </a:solidFill>
                          <a:latin typeface="Arial Narrow" panose="020B0606020202030204" pitchFamily="34" charset="0"/>
                        </a:rPr>
                        <a:t> instant </a:t>
                      </a:r>
                      <a:r>
                        <a:rPr lang="en-US" sz="1800" b="1" dirty="0" smtClean="0">
                          <a:solidFill>
                            <a:schemeClr val="bg1"/>
                          </a:solidFill>
                          <a:latin typeface="Arial Narrow" panose="020B0606020202030204" pitchFamily="34" charset="0"/>
                        </a:rPr>
                        <a:t>Death. </a:t>
                      </a:r>
                      <a:endParaRPr lang="en-US" sz="1800" b="1" dirty="0">
                        <a:solidFill>
                          <a:schemeClr val="bg1"/>
                        </a:solidFill>
                        <a:latin typeface="Arial Narrow" panose="020B0606020202030204" pitchFamily="34" charset="0"/>
                      </a:endParaRPr>
                    </a:p>
                  </a:txBody>
                  <a:tcPr marL="45720" marR="4572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rgbClr val="CC0000"/>
                    </a:solidFill>
                  </a:tcPr>
                </a:tc>
              </a:tr>
            </a:tbl>
          </a:graphicData>
        </a:graphic>
      </p:graphicFrame>
    </p:spTree>
    <p:extLst>
      <p:ext uri="{BB962C8B-B14F-4D97-AF65-F5344CB8AC3E}">
        <p14:creationId xmlns:p14="http://schemas.microsoft.com/office/powerpoint/2010/main" val="34830830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143000"/>
          </a:xfrm>
        </p:spPr>
        <p:txBody>
          <a:bodyPr>
            <a:normAutofit/>
          </a:bodyPr>
          <a:lstStyle/>
          <a:p>
            <a:r>
              <a:rPr lang="en-US" dirty="0" smtClean="0"/>
              <a:t>Effects of CO</a:t>
            </a:r>
            <a:r>
              <a:rPr lang="en-US" baseline="-10000" dirty="0" smtClean="0"/>
              <a:t>2</a:t>
            </a:r>
            <a:r>
              <a:rPr lang="en-US" dirty="0" smtClean="0"/>
              <a:t> Poisoning</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118</a:t>
            </a:fld>
            <a:endParaRPr lang="en-US" dirty="0">
              <a:solidFill>
                <a:prstClr val="white">
                  <a:lumMod val="75000"/>
                </a:prstClr>
              </a:solidFill>
            </a:endParaRPr>
          </a:p>
        </p:txBody>
      </p:sp>
      <p:pic>
        <p:nvPicPr>
          <p:cNvPr id="7" name="Picture 6"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grpSp>
        <p:nvGrpSpPr>
          <p:cNvPr id="5" name="Group 4" title="Text box about CO2 poisoning"/>
          <p:cNvGrpSpPr/>
          <p:nvPr/>
        </p:nvGrpSpPr>
        <p:grpSpPr>
          <a:xfrm>
            <a:off x="242886" y="1287087"/>
            <a:ext cx="8910258" cy="4907199"/>
            <a:chOff x="242886" y="1287087"/>
            <a:chExt cx="8910258" cy="4907199"/>
          </a:xfrm>
        </p:grpSpPr>
        <p:grpSp>
          <p:nvGrpSpPr>
            <p:cNvPr id="26" name="Group 25"/>
            <p:cNvGrpSpPr/>
            <p:nvPr/>
          </p:nvGrpSpPr>
          <p:grpSpPr>
            <a:xfrm>
              <a:off x="242886" y="1600200"/>
              <a:ext cx="8910258" cy="4594086"/>
              <a:chOff x="242886" y="1600200"/>
              <a:chExt cx="8910258" cy="4594086"/>
            </a:xfrm>
          </p:grpSpPr>
          <p:sp>
            <p:nvSpPr>
              <p:cNvPr id="9" name="Down Arrow 8"/>
              <p:cNvSpPr/>
              <p:nvPr/>
            </p:nvSpPr>
            <p:spPr>
              <a:xfrm flipV="1">
                <a:off x="242886" y="1600200"/>
                <a:ext cx="2667000" cy="4572000"/>
              </a:xfrm>
              <a:prstGeom prst="downArrow">
                <a:avLst>
                  <a:gd name="adj1" fmla="val 65197"/>
                  <a:gd name="adj2" fmla="val 42597"/>
                </a:avLst>
              </a:prstGeom>
              <a:gradFill flip="none" rotWithShape="1">
                <a:gsLst>
                  <a:gs pos="0">
                    <a:srgbClr val="0819FB"/>
                  </a:gs>
                  <a:gs pos="0">
                    <a:srgbClr val="1A8D48"/>
                  </a:gs>
                  <a:gs pos="49000">
                    <a:srgbClr val="F79F0C"/>
                  </a:gs>
                  <a:gs pos="42000">
                    <a:srgbClr val="FBCF06"/>
                  </a:gs>
                  <a:gs pos="17000">
                    <a:srgbClr val="FFFF00"/>
                  </a:gs>
                  <a:gs pos="100000">
                    <a:srgbClr val="F82E0C"/>
                  </a:gs>
                  <a:gs pos="73000">
                    <a:srgbClr val="FD240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743200" y="5588913"/>
                <a:ext cx="6248400" cy="430887"/>
              </a:xfrm>
              <a:prstGeom prst="rect">
                <a:avLst/>
              </a:prstGeom>
              <a:noFill/>
            </p:spPr>
            <p:txBody>
              <a:bodyPr wrap="square" lIns="0" rtlCol="0" anchor="b">
                <a:spAutoFit/>
              </a:bodyPr>
              <a:lstStyle/>
              <a:p>
                <a:pPr marL="457200" indent="-457200">
                  <a:buClr>
                    <a:srgbClr val="00863D"/>
                  </a:buClr>
                  <a:buFont typeface="Arial" panose="020B0604020202020204" pitchFamily="34" charset="0"/>
                  <a:buChar char="►"/>
                </a:pPr>
                <a:r>
                  <a:rPr lang="en-US" sz="2200" dirty="0">
                    <a:solidFill>
                      <a:srgbClr val="00863D"/>
                    </a:solidFill>
                    <a:latin typeface="Franklin Gothic Medium Cond" panose="020B0606030402020204" pitchFamily="34" charset="0"/>
                    <a:ea typeface="MS PGothic" panose="020B0600070205080204" pitchFamily="34" charset="-128"/>
                    <a:cs typeface="Arial" panose="020B0604020202020204" pitchFamily="34" charset="0"/>
                  </a:rPr>
                  <a:t>Shortness of breath, deep breathing</a:t>
                </a:r>
              </a:p>
            </p:txBody>
          </p:sp>
          <p:sp>
            <p:nvSpPr>
              <p:cNvPr id="12" name="TextBox 11"/>
              <p:cNvSpPr txBox="1"/>
              <p:nvPr/>
            </p:nvSpPr>
            <p:spPr>
              <a:xfrm>
                <a:off x="2734056" y="4869359"/>
                <a:ext cx="6248400" cy="769441"/>
              </a:xfrm>
              <a:prstGeom prst="rect">
                <a:avLst/>
              </a:prstGeom>
              <a:noFill/>
            </p:spPr>
            <p:txBody>
              <a:bodyPr wrap="square" lIns="0" rtlCol="0" anchor="b">
                <a:spAutoFit/>
              </a:bodyPr>
              <a:lstStyle/>
              <a:p>
                <a:pPr marL="457200" indent="-457200">
                  <a:buClr>
                    <a:srgbClr val="00E200"/>
                  </a:buClr>
                  <a:buFont typeface="Arial" panose="020B0604020202020204" pitchFamily="34" charset="0"/>
                  <a:buChar char="►"/>
                </a:pPr>
                <a:r>
                  <a:rPr lang="en-US" sz="2200" kern="600" dirty="0">
                    <a:solidFill>
                      <a:srgbClr val="00E200"/>
                    </a:solidFill>
                    <a:latin typeface="Franklin Gothic Medium Cond" panose="020B0606030402020204" pitchFamily="34" charset="0"/>
                    <a:ea typeface="MS PGothic" panose="020B0600070205080204" pitchFamily="34" charset="-128"/>
                    <a:cs typeface="Arial" panose="020B0604020202020204" pitchFamily="34" charset="0"/>
                  </a:rPr>
                  <a:t>Permissible Exposure Limit. Breathing becomes heavy, sweating, pulse quickens</a:t>
                </a:r>
              </a:p>
            </p:txBody>
          </p:sp>
          <p:sp>
            <p:nvSpPr>
              <p:cNvPr id="14" name="TextBox 13"/>
              <p:cNvSpPr txBox="1"/>
              <p:nvPr/>
            </p:nvSpPr>
            <p:spPr>
              <a:xfrm>
                <a:off x="2734056" y="4191744"/>
                <a:ext cx="6248400" cy="769441"/>
              </a:xfrm>
              <a:prstGeom prst="rect">
                <a:avLst/>
              </a:prstGeom>
              <a:noFill/>
            </p:spPr>
            <p:txBody>
              <a:bodyPr wrap="square" lIns="0" rtlCol="0" anchor="b">
                <a:spAutoFit/>
              </a:bodyPr>
              <a:lstStyle/>
              <a:p>
                <a:pPr marL="457200" indent="-457200">
                  <a:buClr>
                    <a:srgbClr val="FEA726"/>
                  </a:buClr>
                  <a:buFont typeface="Arial" panose="020B0604020202020204" pitchFamily="34" charset="0"/>
                  <a:buChar char="►"/>
                </a:pPr>
                <a:r>
                  <a:rPr lang="en-US" sz="2200" dirty="0">
                    <a:solidFill>
                      <a:srgbClr val="FEA726"/>
                    </a:solidFill>
                    <a:latin typeface="Franklin Gothic Medium Cond" panose="020B0606030402020204" pitchFamily="34" charset="0"/>
                    <a:ea typeface="MS PGothic" panose="020B0600070205080204" pitchFamily="34" charset="-128"/>
                    <a:cs typeface="Arial" panose="020B0604020202020204" pitchFamily="34" charset="0"/>
                  </a:rPr>
                  <a:t>Headaches, dizziness, restlessness, breathlessness; increased heart rate &amp; blood pressure; visual distortion</a:t>
                </a:r>
              </a:p>
            </p:txBody>
          </p:sp>
          <p:sp>
            <p:nvSpPr>
              <p:cNvPr id="16" name="TextBox 15"/>
              <p:cNvSpPr txBox="1"/>
              <p:nvPr/>
            </p:nvSpPr>
            <p:spPr>
              <a:xfrm>
                <a:off x="2743200" y="3421559"/>
                <a:ext cx="6409944" cy="769441"/>
              </a:xfrm>
              <a:prstGeom prst="rect">
                <a:avLst/>
              </a:prstGeom>
              <a:noFill/>
            </p:spPr>
            <p:txBody>
              <a:bodyPr wrap="square" lIns="0" rtlCol="0" anchor="b">
                <a:spAutoFit/>
              </a:bodyPr>
              <a:lstStyle/>
              <a:p>
                <a:pPr marL="457200" indent="-457200">
                  <a:buClr>
                    <a:srgbClr val="FB660F"/>
                  </a:buClr>
                  <a:buFont typeface="Arial" panose="020B0604020202020204" pitchFamily="34" charset="0"/>
                  <a:buChar char="►"/>
                </a:pPr>
                <a:r>
                  <a:rPr lang="en-US" sz="2200" dirty="0">
                    <a:solidFill>
                      <a:srgbClr val="FB660F"/>
                    </a:solidFill>
                    <a:latin typeface="Franklin Gothic Medium Cond" panose="020B0606030402020204" pitchFamily="34" charset="0"/>
                    <a:ea typeface="MS PGothic" panose="020B0600070205080204" pitchFamily="34" charset="-128"/>
                    <a:cs typeface="Arial" panose="020B0604020202020204" pitchFamily="34" charset="0"/>
                  </a:rPr>
                  <a:t>Impaired hearing, nausea, vomiting, loss of consciousness</a:t>
                </a:r>
              </a:p>
            </p:txBody>
          </p:sp>
          <p:sp>
            <p:nvSpPr>
              <p:cNvPr id="17" name="TextBox 16"/>
              <p:cNvSpPr txBox="1"/>
              <p:nvPr/>
            </p:nvSpPr>
            <p:spPr>
              <a:xfrm>
                <a:off x="2743200" y="2798345"/>
                <a:ext cx="6248400" cy="430887"/>
              </a:xfrm>
              <a:prstGeom prst="rect">
                <a:avLst/>
              </a:prstGeom>
              <a:noFill/>
            </p:spPr>
            <p:txBody>
              <a:bodyPr wrap="square" lIns="0" rtlCol="0" anchor="b">
                <a:spAutoFit/>
              </a:bodyPr>
              <a:lstStyle/>
              <a:p>
                <a:pPr marL="457200" indent="-457200">
                  <a:buClr>
                    <a:srgbClr val="FF0000"/>
                  </a:buClr>
                  <a:buFont typeface="Arial" panose="020B0604020202020204" pitchFamily="34" charset="0"/>
                  <a:buChar char="►"/>
                </a:pPr>
                <a:r>
                  <a:rPr lang="en-US" sz="2200" dirty="0">
                    <a:solidFill>
                      <a:srgbClr val="FF0000"/>
                    </a:solidFill>
                    <a:latin typeface="Franklin Gothic Medium Cond" panose="020B0606030402020204" pitchFamily="34" charset="0"/>
                    <a:ea typeface="MS PGothic" panose="020B0600070205080204" pitchFamily="34" charset="-128"/>
                    <a:cs typeface="Arial" panose="020B0604020202020204" pitchFamily="34" charset="0"/>
                  </a:rPr>
                  <a:t>Coma, convulsions, Death</a:t>
                </a:r>
              </a:p>
            </p:txBody>
          </p:sp>
          <p:sp>
            <p:nvSpPr>
              <p:cNvPr id="18" name="TextBox 17"/>
              <p:cNvSpPr txBox="1"/>
              <p:nvPr/>
            </p:nvSpPr>
            <p:spPr>
              <a:xfrm>
                <a:off x="700088" y="5486400"/>
                <a:ext cx="1752600" cy="707886"/>
              </a:xfrm>
              <a:prstGeom prst="rect">
                <a:avLst/>
              </a:prstGeom>
              <a:noFill/>
            </p:spPr>
            <p:txBody>
              <a:bodyPr wrap="square" rtlCol="0">
                <a:spAutoFit/>
              </a:bodyPr>
              <a:lstStyle/>
              <a:p>
                <a:pPr algn="ctr"/>
                <a:r>
                  <a:rPr lang="en-US" sz="2000" dirty="0">
                    <a:solidFill>
                      <a:prstClr val="black"/>
                    </a:solidFill>
                    <a:latin typeface="Franklin Gothic Medium Cond" panose="020B0606030402020204" pitchFamily="34" charset="0"/>
                    <a:ea typeface="MS PGothic" panose="020B0600070205080204" pitchFamily="34" charset="-128"/>
                  </a:rPr>
                  <a:t>3% (30,000)</a:t>
                </a:r>
              </a:p>
              <a:p>
                <a:pPr algn="ctr"/>
                <a:r>
                  <a:rPr lang="en-US" sz="2000" dirty="0">
                    <a:solidFill>
                      <a:prstClr val="black"/>
                    </a:solidFill>
                    <a:latin typeface="Franklin Gothic Medium Cond" panose="020B0606030402020204" pitchFamily="34" charset="0"/>
                    <a:ea typeface="MS PGothic" panose="020B0600070205080204" pitchFamily="34" charset="-128"/>
                  </a:rPr>
                  <a:t>2% (20,000) </a:t>
                </a:r>
              </a:p>
            </p:txBody>
          </p:sp>
          <p:sp>
            <p:nvSpPr>
              <p:cNvPr id="20" name="TextBox 19"/>
              <p:cNvSpPr txBox="1"/>
              <p:nvPr/>
            </p:nvSpPr>
            <p:spPr>
              <a:xfrm>
                <a:off x="700089" y="2801016"/>
                <a:ext cx="1752600" cy="400110"/>
              </a:xfrm>
              <a:prstGeom prst="rect">
                <a:avLst/>
              </a:prstGeom>
              <a:noFill/>
            </p:spPr>
            <p:txBody>
              <a:bodyPr wrap="square" rtlCol="0" anchor="b">
                <a:spAutoFit/>
              </a:bodyPr>
              <a:lstStyle/>
              <a:p>
                <a:pPr algn="ctr"/>
                <a:r>
                  <a:rPr lang="en-US" sz="2000" dirty="0">
                    <a:solidFill>
                      <a:prstClr val="black"/>
                    </a:solidFill>
                    <a:latin typeface="Franklin Gothic Medium Cond" panose="020B0606030402020204" pitchFamily="34" charset="0"/>
                    <a:ea typeface="MS PGothic" panose="020B0600070205080204" pitchFamily="34" charset="-128"/>
                  </a:rPr>
                  <a:t>30% (300,000)</a:t>
                </a:r>
              </a:p>
            </p:txBody>
          </p:sp>
          <p:sp>
            <p:nvSpPr>
              <p:cNvPr id="21" name="TextBox 20"/>
              <p:cNvSpPr txBox="1"/>
              <p:nvPr/>
            </p:nvSpPr>
            <p:spPr>
              <a:xfrm>
                <a:off x="700086" y="3421559"/>
                <a:ext cx="1752600" cy="400110"/>
              </a:xfrm>
              <a:prstGeom prst="rect">
                <a:avLst/>
              </a:prstGeom>
              <a:noFill/>
            </p:spPr>
            <p:txBody>
              <a:bodyPr wrap="square" rtlCol="0" anchor="b">
                <a:spAutoFit/>
              </a:bodyPr>
              <a:lstStyle/>
              <a:p>
                <a:pPr algn="ctr"/>
                <a:r>
                  <a:rPr lang="en-US" sz="2000" dirty="0">
                    <a:solidFill>
                      <a:prstClr val="black"/>
                    </a:solidFill>
                    <a:latin typeface="Franklin Gothic Medium Cond" panose="020B0606030402020204" pitchFamily="34" charset="0"/>
                    <a:ea typeface="MS PGothic" panose="020B0600070205080204" pitchFamily="34" charset="-128"/>
                  </a:rPr>
                  <a:t>10% (100,000)</a:t>
                </a:r>
              </a:p>
            </p:txBody>
          </p:sp>
          <p:sp>
            <p:nvSpPr>
              <p:cNvPr id="22" name="TextBox 21"/>
              <p:cNvSpPr txBox="1"/>
              <p:nvPr/>
            </p:nvSpPr>
            <p:spPr>
              <a:xfrm>
                <a:off x="700088" y="4173278"/>
                <a:ext cx="1752601" cy="400110"/>
              </a:xfrm>
              <a:prstGeom prst="rect">
                <a:avLst/>
              </a:prstGeom>
              <a:noFill/>
            </p:spPr>
            <p:txBody>
              <a:bodyPr wrap="square" rtlCol="0" anchor="b">
                <a:spAutoFit/>
              </a:bodyPr>
              <a:lstStyle/>
              <a:p>
                <a:pPr algn="ctr"/>
                <a:r>
                  <a:rPr lang="en-US" sz="2000" dirty="0">
                    <a:solidFill>
                      <a:prstClr val="black"/>
                    </a:solidFill>
                    <a:latin typeface="Franklin Gothic Medium Cond" panose="020B0606030402020204" pitchFamily="34" charset="0"/>
                    <a:ea typeface="MS PGothic" panose="020B0600070205080204" pitchFamily="34" charset="-128"/>
                  </a:rPr>
                  <a:t>7.5% (75,000)</a:t>
                </a:r>
              </a:p>
            </p:txBody>
          </p:sp>
          <p:sp>
            <p:nvSpPr>
              <p:cNvPr id="23" name="TextBox 22"/>
              <p:cNvSpPr txBox="1"/>
              <p:nvPr/>
            </p:nvSpPr>
            <p:spPr>
              <a:xfrm>
                <a:off x="700086" y="4960103"/>
                <a:ext cx="1752600" cy="400110"/>
              </a:xfrm>
              <a:prstGeom prst="rect">
                <a:avLst/>
              </a:prstGeom>
              <a:noFill/>
            </p:spPr>
            <p:txBody>
              <a:bodyPr wrap="square" rtlCol="0" anchor="b">
                <a:spAutoFit/>
              </a:bodyPr>
              <a:lstStyle/>
              <a:p>
                <a:pPr algn="ctr"/>
                <a:r>
                  <a:rPr lang="en-US" sz="2000" dirty="0">
                    <a:solidFill>
                      <a:prstClr val="black"/>
                    </a:solidFill>
                    <a:latin typeface="Franklin Gothic Medium Cond" panose="020B0606030402020204" pitchFamily="34" charset="0"/>
                    <a:ea typeface="MS PGothic" panose="020B0600070205080204" pitchFamily="34" charset="-128"/>
                  </a:rPr>
                  <a:t>5% (50,000)</a:t>
                </a:r>
              </a:p>
            </p:txBody>
          </p:sp>
          <p:sp>
            <p:nvSpPr>
              <p:cNvPr id="24" name="TextBox 23"/>
              <p:cNvSpPr txBox="1"/>
              <p:nvPr/>
            </p:nvSpPr>
            <p:spPr>
              <a:xfrm>
                <a:off x="2743200" y="1991380"/>
                <a:ext cx="2209800" cy="523220"/>
              </a:xfrm>
              <a:prstGeom prst="rect">
                <a:avLst/>
              </a:prstGeom>
              <a:noFill/>
            </p:spPr>
            <p:txBody>
              <a:bodyPr wrap="square" rtlCol="0">
                <a:spAutoFit/>
              </a:bodyPr>
              <a:lstStyle/>
              <a:p>
                <a:r>
                  <a:rPr lang="en-US" sz="2800" b="1" dirty="0">
                    <a:solidFill>
                      <a:prstClr val="black"/>
                    </a:solidFill>
                    <a:latin typeface="Franklin Gothic Medium Cond" panose="020B0606030402020204" pitchFamily="34" charset="0"/>
                  </a:rPr>
                  <a:t>SYMPTOMS</a:t>
                </a:r>
              </a:p>
            </p:txBody>
          </p:sp>
          <p:sp>
            <p:nvSpPr>
              <p:cNvPr id="25" name="TextBox 24"/>
              <p:cNvSpPr txBox="1"/>
              <p:nvPr/>
            </p:nvSpPr>
            <p:spPr>
              <a:xfrm>
                <a:off x="623889" y="1912203"/>
                <a:ext cx="1905000" cy="830997"/>
              </a:xfrm>
              <a:prstGeom prst="rect">
                <a:avLst/>
              </a:prstGeom>
              <a:noFill/>
            </p:spPr>
            <p:txBody>
              <a:bodyPr wrap="square" rtlCol="0">
                <a:spAutoFit/>
              </a:bodyPr>
              <a:lstStyle/>
              <a:p>
                <a:pPr algn="ctr"/>
                <a:r>
                  <a:rPr lang="en-US" sz="2400" b="1" dirty="0">
                    <a:solidFill>
                      <a:prstClr val="white"/>
                    </a:solidFill>
                    <a:latin typeface="Franklin Gothic Medium Cond" panose="020B0606030402020204" pitchFamily="34" charset="0"/>
                  </a:rPr>
                  <a:t>% CO</a:t>
                </a:r>
                <a:r>
                  <a:rPr lang="en-US" sz="2400" b="1" baseline="-10000" dirty="0">
                    <a:solidFill>
                      <a:prstClr val="white"/>
                    </a:solidFill>
                    <a:latin typeface="Franklin Gothic Medium Cond" panose="020B0606030402020204" pitchFamily="34" charset="0"/>
                  </a:rPr>
                  <a:t>2</a:t>
                </a:r>
                <a:r>
                  <a:rPr lang="en-US" sz="2400" b="1" dirty="0">
                    <a:solidFill>
                      <a:prstClr val="white"/>
                    </a:solidFill>
                    <a:latin typeface="Franklin Gothic Medium Cond" panose="020B0606030402020204" pitchFamily="34" charset="0"/>
                  </a:rPr>
                  <a:t>  </a:t>
                </a:r>
              </a:p>
              <a:p>
                <a:pPr algn="ctr"/>
                <a:r>
                  <a:rPr lang="en-US" sz="2400" b="1" dirty="0">
                    <a:solidFill>
                      <a:prstClr val="white"/>
                    </a:solidFill>
                    <a:latin typeface="Franklin Gothic Medium Cond" panose="020B0606030402020204" pitchFamily="34" charset="0"/>
                  </a:rPr>
                  <a:t>(ppm)</a:t>
                </a:r>
              </a:p>
            </p:txBody>
          </p:sp>
        </p:grpSp>
        <p:sp>
          <p:nvSpPr>
            <p:cNvPr id="3" name="TextBox 2"/>
            <p:cNvSpPr txBox="1"/>
            <p:nvPr/>
          </p:nvSpPr>
          <p:spPr>
            <a:xfrm>
              <a:off x="2734056" y="1287087"/>
              <a:ext cx="5495544" cy="584775"/>
            </a:xfrm>
            <a:prstGeom prst="rect">
              <a:avLst/>
            </a:prstGeom>
            <a:noFill/>
          </p:spPr>
          <p:txBody>
            <a:bodyPr wrap="square" rtlCol="0">
              <a:spAutoFit/>
            </a:bodyPr>
            <a:lstStyle/>
            <a:p>
              <a:pPr algn="ctr"/>
              <a:r>
                <a:rPr lang="en-US" sz="3200" b="1" dirty="0">
                  <a:solidFill>
                    <a:srgbClr val="0000FF"/>
                  </a:solidFill>
                  <a:latin typeface="Franklin Gothic Medium Cond" panose="020B0606030402020204" pitchFamily="34" charset="0"/>
                </a:rPr>
                <a:t>Effects of CO2 Poisoning</a:t>
              </a:r>
            </a:p>
          </p:txBody>
        </p:sp>
      </p:grpSp>
    </p:spTree>
    <p:extLst>
      <p:ext uri="{BB962C8B-B14F-4D97-AF65-F5344CB8AC3E}">
        <p14:creationId xmlns:p14="http://schemas.microsoft.com/office/powerpoint/2010/main" val="16147896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a:xfrm>
            <a:off x="457200" y="1600206"/>
            <a:ext cx="8229600" cy="5105394"/>
          </a:xfrm>
        </p:spPr>
        <p:txBody>
          <a:bodyPr>
            <a:normAutofit/>
          </a:bodyPr>
          <a:lstStyle/>
          <a:p>
            <a:pPr marL="457200" lvl="0" indent="-457200">
              <a:lnSpc>
                <a:spcPct val="90000"/>
              </a:lnSpc>
              <a:spcBef>
                <a:spcPts val="600"/>
              </a:spcBef>
              <a:buClr>
                <a:srgbClr val="FFC000"/>
              </a:buClr>
              <a:buSzPct val="150000"/>
              <a:buFont typeface="Wingdings" panose="05000000000000000000" pitchFamily="2" charset="2"/>
              <a:buChar char="§"/>
            </a:pPr>
            <a:r>
              <a:rPr lang="en-US" sz="1800" dirty="0" smtClean="0">
                <a:solidFill>
                  <a:prstClr val="black"/>
                </a:solidFill>
                <a:latin typeface="Arial" charset="0"/>
                <a:cs typeface="Arial" charset="0"/>
              </a:rPr>
              <a:t>Manure Pits</a:t>
            </a:r>
          </a:p>
          <a:p>
            <a:pPr marL="857250" lvl="1" indent="-457200">
              <a:lnSpc>
                <a:spcPct val="90000"/>
              </a:lnSpc>
              <a:spcBef>
                <a:spcPts val="600"/>
              </a:spcBef>
              <a:buClr>
                <a:srgbClr val="FFC000"/>
              </a:buClr>
              <a:buSzPct val="150000"/>
              <a:buFont typeface="Arial" panose="020B0604020202020204" pitchFamily="34" charset="0"/>
              <a:buChar char="•"/>
            </a:pPr>
            <a:r>
              <a:rPr lang="en-US" sz="1800" dirty="0" smtClean="0">
                <a:solidFill>
                  <a:prstClr val="black"/>
                </a:solidFill>
                <a:latin typeface="Arial" charset="0"/>
                <a:cs typeface="Arial" charset="0"/>
              </a:rPr>
              <a:t>Penn State has several fact sheets &amp; videos at </a:t>
            </a:r>
            <a:r>
              <a:rPr lang="en-US" sz="1800" dirty="0" smtClean="0">
                <a:solidFill>
                  <a:prstClr val="black"/>
                </a:solidFill>
                <a:hlinkClick r:id="rId3" tooltip="Link to Penn state website - Manure Pits"/>
              </a:rPr>
              <a:t>http</a:t>
            </a:r>
            <a:r>
              <a:rPr lang="en-US" sz="1800" dirty="0">
                <a:solidFill>
                  <a:prstClr val="black"/>
                </a:solidFill>
                <a:hlinkClick r:id="rId3" tooltip="Link to Penn state website - Manure Pits"/>
              </a:rPr>
              <a:t>://</a:t>
            </a:r>
            <a:r>
              <a:rPr lang="en-US" sz="1800" dirty="0" smtClean="0">
                <a:solidFill>
                  <a:prstClr val="black"/>
                </a:solidFill>
                <a:hlinkClick r:id="rId3" tooltip="Link to Penn state website - Manure Pits"/>
              </a:rPr>
              <a:t>extension.psu.edu/business/ag-safety/confined-spaces/manure</a:t>
            </a:r>
            <a:r>
              <a:rPr lang="en-US" sz="1800" dirty="0" smtClean="0">
                <a:solidFill>
                  <a:prstClr val="black"/>
                </a:solidFill>
              </a:rPr>
              <a:t> </a:t>
            </a:r>
          </a:p>
          <a:p>
            <a:pPr>
              <a:lnSpc>
                <a:spcPct val="90000"/>
              </a:lnSpc>
              <a:spcBef>
                <a:spcPts val="600"/>
              </a:spcBef>
              <a:buClr>
                <a:srgbClr val="FFC000"/>
              </a:buClr>
              <a:buSzPct val="150000"/>
              <a:buFont typeface="Wingdings" panose="05000000000000000000" pitchFamily="2" charset="2"/>
              <a:buChar char="§"/>
            </a:pPr>
            <a:r>
              <a:rPr lang="en-US" sz="1800" dirty="0" smtClean="0">
                <a:solidFill>
                  <a:prstClr val="black"/>
                </a:solidFill>
              </a:rPr>
              <a:t>Anhydrous ammonia safety</a:t>
            </a:r>
          </a:p>
          <a:p>
            <a:pPr marL="857250" lvl="1" indent="-457200">
              <a:lnSpc>
                <a:spcPct val="90000"/>
              </a:lnSpc>
              <a:spcBef>
                <a:spcPts val="600"/>
              </a:spcBef>
              <a:buClr>
                <a:srgbClr val="FFC000"/>
              </a:buClr>
              <a:buSzPct val="150000"/>
              <a:buFont typeface="Arial" panose="020B0604020202020204" pitchFamily="34" charset="0"/>
              <a:buChar char="•"/>
            </a:pPr>
            <a:r>
              <a:rPr lang="en-US" sz="1800" dirty="0" smtClean="0">
                <a:solidFill>
                  <a:prstClr val="black"/>
                </a:solidFill>
                <a:hlinkClick r:id="rId4" tooltip="Link to articles on Anhydrous Ammonia Safety"/>
              </a:rPr>
              <a:t>http</a:t>
            </a:r>
            <a:r>
              <a:rPr lang="en-US" sz="1800" dirty="0">
                <a:solidFill>
                  <a:prstClr val="black"/>
                </a:solidFill>
                <a:hlinkClick r:id="rId4" tooltip="Link to articles on Anhydrous Ammonia Safety"/>
              </a:rPr>
              <a:t>://</a:t>
            </a:r>
            <a:r>
              <a:rPr lang="en-US" sz="1800" dirty="0" smtClean="0">
                <a:solidFill>
                  <a:prstClr val="black"/>
                </a:solidFill>
                <a:hlinkClick r:id="rId4" tooltip="Link to articles on Anhydrous Ammonia Safety"/>
              </a:rPr>
              <a:t>articles.extension.org/pages/63196/anhydrous-ammonia-safety</a:t>
            </a:r>
            <a:r>
              <a:rPr lang="en-US" sz="1800" dirty="0" smtClean="0">
                <a:solidFill>
                  <a:prstClr val="black"/>
                </a:solidFill>
              </a:rPr>
              <a:t> </a:t>
            </a:r>
          </a:p>
          <a:p>
            <a:pPr marL="857250" lvl="1" indent="-457200">
              <a:lnSpc>
                <a:spcPct val="90000"/>
              </a:lnSpc>
              <a:spcBef>
                <a:spcPts val="600"/>
              </a:spcBef>
              <a:buClr>
                <a:srgbClr val="FFC000"/>
              </a:buClr>
              <a:buSzPct val="150000"/>
              <a:buFont typeface="Arial" panose="020B0604020202020204" pitchFamily="34" charset="0"/>
              <a:buChar char="•"/>
            </a:pPr>
            <a:r>
              <a:rPr lang="en-US" sz="1800" dirty="0" smtClean="0">
                <a:solidFill>
                  <a:prstClr val="black"/>
                </a:solidFill>
                <a:hlinkClick r:id="rId5" tooltip="Link to IA state Play it safe with Anhydrous Ammonia web site"/>
              </a:rPr>
              <a:t>https://store.extension.iastate.edu/Product/Play-it-safe-with-anhydrous-ammonia-Safe-Farm</a:t>
            </a:r>
            <a:endParaRPr lang="en-US" sz="1800" dirty="0" smtClean="0">
              <a:solidFill>
                <a:prstClr val="black"/>
              </a:solidFill>
            </a:endParaRPr>
          </a:p>
          <a:p>
            <a:pPr marL="457200" indent="-457200">
              <a:spcBef>
                <a:spcPts val="1200"/>
              </a:spcBef>
              <a:buClr>
                <a:srgbClr val="FFC000"/>
              </a:buClr>
              <a:buSzPct val="150000"/>
              <a:buFont typeface="Wingdings" panose="05000000000000000000" pitchFamily="2" charset="2"/>
              <a:buChar char="§"/>
            </a:pPr>
            <a:r>
              <a:rPr lang="en-US" sz="1800" dirty="0" smtClean="0"/>
              <a:t>Silo Safety</a:t>
            </a:r>
          </a:p>
          <a:p>
            <a:pPr marL="857250" lvl="1" indent="-457200">
              <a:spcBef>
                <a:spcPts val="1200"/>
              </a:spcBef>
              <a:buClr>
                <a:srgbClr val="FFC000"/>
              </a:buClr>
              <a:buSzPct val="150000"/>
              <a:buFont typeface="Wingdings" panose="05000000000000000000" pitchFamily="2" charset="2"/>
              <a:buChar char="§"/>
            </a:pPr>
            <a:r>
              <a:rPr lang="en-US" sz="1800" dirty="0" smtClean="0">
                <a:hlinkClick r:id="rId6" tooltip="Link to Penn State Confined Space Silo Safety"/>
              </a:rPr>
              <a:t>http</a:t>
            </a:r>
            <a:r>
              <a:rPr lang="en-US" sz="1800" dirty="0">
                <a:hlinkClick r:id="rId6" tooltip="Link to Penn State Confined Space Silo Safety"/>
              </a:rPr>
              <a:t>://</a:t>
            </a:r>
            <a:r>
              <a:rPr lang="en-US" sz="1800" dirty="0" smtClean="0">
                <a:hlinkClick r:id="rId6" tooltip="Link to Penn State Confined Space Silo Safety"/>
              </a:rPr>
              <a:t>extension.psu.edu/business/ag-safety/confined-spaces/silo-safety</a:t>
            </a:r>
            <a:endParaRPr lang="en-US" sz="1800" dirty="0" smtClean="0"/>
          </a:p>
          <a:p>
            <a:pPr marL="857250" lvl="1" indent="-457200">
              <a:spcBef>
                <a:spcPts val="1200"/>
              </a:spcBef>
              <a:buClr>
                <a:srgbClr val="FFC000"/>
              </a:buClr>
              <a:buSzPct val="150000"/>
              <a:buFont typeface="Wingdings" panose="05000000000000000000" pitchFamily="2" charset="2"/>
              <a:buChar char="§"/>
            </a:pPr>
            <a:r>
              <a:rPr lang="en-US" sz="1800" dirty="0">
                <a:hlinkClick r:id="rId7" tooltip="Link to Horizontal Silo Safety"/>
              </a:rPr>
              <a:t>http://</a:t>
            </a:r>
            <a:r>
              <a:rPr lang="en-US" sz="1800" dirty="0" smtClean="0">
                <a:hlinkClick r:id="rId7" tooltip="Link to Horizontal Silo Safety"/>
              </a:rPr>
              <a:t>articles.extension.org/pages/68328/horizontal-silo-safety</a:t>
            </a:r>
            <a:r>
              <a:rPr lang="en-US" sz="1800" dirty="0" smtClean="0"/>
              <a:t> </a:t>
            </a:r>
            <a:endParaRPr lang="en-US" sz="18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119</a:t>
            </a:fld>
            <a:endParaRPr lang="en-US" dirty="0">
              <a:solidFill>
                <a:prstClr val="black">
                  <a:tint val="75000"/>
                </a:prstClr>
              </a:solidFill>
            </a:endParaRPr>
          </a:p>
        </p:txBody>
      </p:sp>
    </p:spTree>
    <p:extLst>
      <p:ext uri="{BB962C8B-B14F-4D97-AF65-F5344CB8AC3E}">
        <p14:creationId xmlns:p14="http://schemas.microsoft.com/office/powerpoint/2010/main" val="289916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Confined Space Risk</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12</a:t>
            </a:fld>
            <a:endParaRPr lang="en-US" dirty="0">
              <a:solidFill>
                <a:prstClr val="white">
                  <a:lumMod val="75000"/>
                </a:prstClr>
              </a:solidFill>
            </a:endParaRPr>
          </a:p>
        </p:txBody>
      </p:sp>
      <p:pic>
        <p:nvPicPr>
          <p:cNvPr id="5" name="Picture 4"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 y="5761809"/>
            <a:ext cx="9144000" cy="1096191"/>
          </a:xfrm>
          <a:prstGeom prst="rect">
            <a:avLst/>
          </a:prstGeom>
        </p:spPr>
      </p:pic>
      <p:graphicFrame>
        <p:nvGraphicFramePr>
          <p:cNvPr id="6" name="Diagram 5" title="Bubbles with confined space risks stated"/>
          <p:cNvGraphicFramePr/>
          <p:nvPr>
            <p:extLst>
              <p:ext uri="{D42A27DB-BD31-4B8C-83A1-F6EECF244321}">
                <p14:modId xmlns:p14="http://schemas.microsoft.com/office/powerpoint/2010/main" val="3236145334"/>
              </p:ext>
            </p:extLst>
          </p:nvPr>
        </p:nvGraphicFramePr>
        <p:xfrm>
          <a:off x="198120" y="1676400"/>
          <a:ext cx="8763000"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title="Text box for Confined Space risk in agriculture"/>
          <p:cNvSpPr/>
          <p:nvPr/>
        </p:nvSpPr>
        <p:spPr>
          <a:xfrm>
            <a:off x="4343400" y="3886200"/>
            <a:ext cx="3124200" cy="2438400"/>
          </a:xfrm>
          <a:prstGeom prst="rect">
            <a:avLst/>
          </a:prstGeom>
          <a:solidFill>
            <a:schemeClr val="accent5">
              <a:lumMod val="60000"/>
              <a:lumOff val="40000"/>
            </a:schemeClr>
          </a:solidFill>
          <a:scene3d>
            <a:camera prst="orthographicFront"/>
            <a:lightRig rig="threePt" dir="t"/>
          </a:scene3d>
          <a:sp3d>
            <a:bevelT/>
          </a:sp3d>
        </p:spPr>
      </p:sp>
      <p:sp>
        <p:nvSpPr>
          <p:cNvPr id="9" name="Freeform 8"/>
          <p:cNvSpPr/>
          <p:nvPr/>
        </p:nvSpPr>
        <p:spPr>
          <a:xfrm>
            <a:off x="5117999" y="3887420"/>
            <a:ext cx="1575000" cy="586978"/>
          </a:xfrm>
          <a:custGeom>
            <a:avLst/>
            <a:gdLst>
              <a:gd name="connsiteX0" fmla="*/ 0 w 1575000"/>
              <a:gd name="connsiteY0" fmla="*/ 0 h 586978"/>
              <a:gd name="connsiteX1" fmla="*/ 1575000 w 1575000"/>
              <a:gd name="connsiteY1" fmla="*/ 0 h 586978"/>
              <a:gd name="connsiteX2" fmla="*/ 1575000 w 1575000"/>
              <a:gd name="connsiteY2" fmla="*/ 586978 h 586978"/>
              <a:gd name="connsiteX3" fmla="*/ 0 w 1575000"/>
              <a:gd name="connsiteY3" fmla="*/ 586978 h 586978"/>
              <a:gd name="connsiteX4" fmla="*/ 0 w 1575000"/>
              <a:gd name="connsiteY4" fmla="*/ 0 h 58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00" h="586978">
                <a:moveTo>
                  <a:pt x="0" y="0"/>
                </a:moveTo>
                <a:lnTo>
                  <a:pt x="1575000" y="0"/>
                </a:lnTo>
                <a:lnTo>
                  <a:pt x="1575000" y="586978"/>
                </a:lnTo>
                <a:lnTo>
                  <a:pt x="0" y="58697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71120" tIns="71120" rIns="71120" bIns="71120" numCol="1" spcCol="1270" anchor="ctr" anchorCtr="0">
            <a:noAutofit/>
          </a:bodyPr>
          <a:lstStyle/>
          <a:p>
            <a:pPr algn="ctr" defTabSz="1244600">
              <a:lnSpc>
                <a:spcPct val="90000"/>
              </a:lnSpc>
              <a:spcBef>
                <a:spcPct val="0"/>
              </a:spcBef>
              <a:spcAft>
                <a:spcPct val="35000"/>
              </a:spcAft>
            </a:pPr>
            <a:r>
              <a:rPr lang="en-US" sz="2800" dirty="0">
                <a:solidFill>
                  <a:prstClr val="black"/>
                </a:solidFill>
                <a:latin typeface="Franklin Gothic Medium Cond" panose="020B0606030402020204" pitchFamily="34" charset="0"/>
              </a:rPr>
              <a:t>Agriculture</a:t>
            </a:r>
          </a:p>
        </p:txBody>
      </p:sp>
      <p:sp>
        <p:nvSpPr>
          <p:cNvPr id="10" name="Freeform 9"/>
          <p:cNvSpPr/>
          <p:nvPr/>
        </p:nvSpPr>
        <p:spPr>
          <a:xfrm>
            <a:off x="5196749" y="4503747"/>
            <a:ext cx="1417500" cy="586978"/>
          </a:xfrm>
          <a:custGeom>
            <a:avLst/>
            <a:gdLst>
              <a:gd name="connsiteX0" fmla="*/ 0 w 1417500"/>
              <a:gd name="connsiteY0" fmla="*/ 0 h 586978"/>
              <a:gd name="connsiteX1" fmla="*/ 1417500 w 1417500"/>
              <a:gd name="connsiteY1" fmla="*/ 0 h 586978"/>
              <a:gd name="connsiteX2" fmla="*/ 1417500 w 1417500"/>
              <a:gd name="connsiteY2" fmla="*/ 586978 h 586978"/>
              <a:gd name="connsiteX3" fmla="*/ 0 w 1417500"/>
              <a:gd name="connsiteY3" fmla="*/ 586978 h 586978"/>
              <a:gd name="connsiteX4" fmla="*/ 0 w 1417500"/>
              <a:gd name="connsiteY4" fmla="*/ 0 h 58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500" h="586978">
                <a:moveTo>
                  <a:pt x="0" y="0"/>
                </a:moveTo>
                <a:lnTo>
                  <a:pt x="1417500" y="0"/>
                </a:lnTo>
                <a:lnTo>
                  <a:pt x="1417500" y="586978"/>
                </a:lnTo>
                <a:lnTo>
                  <a:pt x="0" y="58697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311292"/>
              <a:satOff val="13270"/>
              <a:lumOff val="2876"/>
              <a:alphaOff val="0"/>
            </a:schemeClr>
          </a:fillRef>
          <a:effectRef idx="2">
            <a:schemeClr val="accent5">
              <a:hueOff val="-3311292"/>
              <a:satOff val="13270"/>
              <a:lumOff val="2876"/>
              <a:alphaOff val="0"/>
            </a:schemeClr>
          </a:effectRef>
          <a:fontRef idx="minor">
            <a:schemeClr val="lt1"/>
          </a:fontRef>
        </p:style>
        <p:txBody>
          <a:bodyPr spcFirstLastPara="0" vert="horz" wrap="square" lIns="71120" tIns="71120" rIns="71120" bIns="71120" numCol="1" spcCol="1270" anchor="ctr" anchorCtr="0">
            <a:noAutofit/>
          </a:bodyPr>
          <a:lstStyle/>
          <a:p>
            <a:pPr algn="ctr" defTabSz="1244600">
              <a:lnSpc>
                <a:spcPct val="90000"/>
              </a:lnSpc>
              <a:spcBef>
                <a:spcPct val="0"/>
              </a:spcBef>
              <a:spcAft>
                <a:spcPct val="35000"/>
              </a:spcAft>
            </a:pPr>
            <a:r>
              <a:rPr lang="en-US" sz="2800">
                <a:solidFill>
                  <a:prstClr val="black"/>
                </a:solidFill>
                <a:latin typeface="Franklin Gothic Medium Cond" panose="020B0606030402020204" pitchFamily="34" charset="0"/>
              </a:rPr>
              <a:t>62% fatal</a:t>
            </a:r>
            <a:endParaRPr lang="en-US" sz="2800" dirty="0">
              <a:solidFill>
                <a:prstClr val="black"/>
              </a:solidFill>
              <a:latin typeface="Franklin Gothic Medium Cond" panose="020B0606030402020204" pitchFamily="34" charset="0"/>
            </a:endParaRPr>
          </a:p>
        </p:txBody>
      </p:sp>
      <p:sp>
        <p:nvSpPr>
          <p:cNvPr id="11" name="Freeform 10"/>
          <p:cNvSpPr/>
          <p:nvPr/>
        </p:nvSpPr>
        <p:spPr>
          <a:xfrm>
            <a:off x="4757999" y="5120074"/>
            <a:ext cx="2295000" cy="586978"/>
          </a:xfrm>
          <a:custGeom>
            <a:avLst/>
            <a:gdLst>
              <a:gd name="connsiteX0" fmla="*/ 0 w 2295000"/>
              <a:gd name="connsiteY0" fmla="*/ 0 h 586978"/>
              <a:gd name="connsiteX1" fmla="*/ 2295000 w 2295000"/>
              <a:gd name="connsiteY1" fmla="*/ 0 h 586978"/>
              <a:gd name="connsiteX2" fmla="*/ 2295000 w 2295000"/>
              <a:gd name="connsiteY2" fmla="*/ 586978 h 586978"/>
              <a:gd name="connsiteX3" fmla="*/ 0 w 2295000"/>
              <a:gd name="connsiteY3" fmla="*/ 586978 h 586978"/>
              <a:gd name="connsiteX4" fmla="*/ 0 w 2295000"/>
              <a:gd name="connsiteY4" fmla="*/ 0 h 58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000" h="586978">
                <a:moveTo>
                  <a:pt x="0" y="0"/>
                </a:moveTo>
                <a:lnTo>
                  <a:pt x="2295000" y="0"/>
                </a:lnTo>
                <a:lnTo>
                  <a:pt x="2295000" y="586978"/>
                </a:lnTo>
                <a:lnTo>
                  <a:pt x="0" y="58697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txBody>
          <a:bodyPr spcFirstLastPara="0" vert="horz" wrap="square" lIns="71120" tIns="71120" rIns="71120" bIns="71120" numCol="1" spcCol="1270" anchor="ctr" anchorCtr="0">
            <a:noAutofit/>
          </a:bodyPr>
          <a:lstStyle/>
          <a:p>
            <a:pPr algn="ctr" defTabSz="1244600">
              <a:lnSpc>
                <a:spcPct val="90000"/>
              </a:lnSpc>
              <a:spcBef>
                <a:spcPct val="0"/>
              </a:spcBef>
            </a:pPr>
            <a:r>
              <a:rPr lang="en-US" sz="2800">
                <a:solidFill>
                  <a:prstClr val="black"/>
                </a:solidFill>
                <a:latin typeface="Franklin Gothic Medium Cond" panose="020B0606030402020204" pitchFamily="34" charset="0"/>
              </a:rPr>
              <a:t>51% engulfment</a:t>
            </a:r>
            <a:endParaRPr lang="en-US" sz="2800" dirty="0">
              <a:solidFill>
                <a:prstClr val="black"/>
              </a:solidFill>
              <a:latin typeface="Franklin Gothic Medium Cond" panose="020B0606030402020204" pitchFamily="34" charset="0"/>
            </a:endParaRPr>
          </a:p>
        </p:txBody>
      </p:sp>
      <p:sp>
        <p:nvSpPr>
          <p:cNvPr id="12" name="Freeform 11"/>
          <p:cNvSpPr/>
          <p:nvPr/>
        </p:nvSpPr>
        <p:spPr>
          <a:xfrm>
            <a:off x="4555499" y="5736401"/>
            <a:ext cx="2700000" cy="586978"/>
          </a:xfrm>
          <a:custGeom>
            <a:avLst/>
            <a:gdLst>
              <a:gd name="connsiteX0" fmla="*/ 0 w 2700000"/>
              <a:gd name="connsiteY0" fmla="*/ 0 h 586978"/>
              <a:gd name="connsiteX1" fmla="*/ 2700000 w 2700000"/>
              <a:gd name="connsiteY1" fmla="*/ 0 h 586978"/>
              <a:gd name="connsiteX2" fmla="*/ 2700000 w 2700000"/>
              <a:gd name="connsiteY2" fmla="*/ 586978 h 586978"/>
              <a:gd name="connsiteX3" fmla="*/ 0 w 2700000"/>
              <a:gd name="connsiteY3" fmla="*/ 586978 h 586978"/>
              <a:gd name="connsiteX4" fmla="*/ 0 w 2700000"/>
              <a:gd name="connsiteY4" fmla="*/ 0 h 58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000" h="586978">
                <a:moveTo>
                  <a:pt x="0" y="0"/>
                </a:moveTo>
                <a:lnTo>
                  <a:pt x="2700000" y="0"/>
                </a:lnTo>
                <a:lnTo>
                  <a:pt x="2700000" y="586978"/>
                </a:lnTo>
                <a:lnTo>
                  <a:pt x="0" y="586978"/>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71120" tIns="71120" rIns="71120" bIns="71120" numCol="1" spcCol="1270" anchor="ctr" anchorCtr="0">
            <a:noAutofit/>
          </a:bodyPr>
          <a:lstStyle/>
          <a:p>
            <a:pPr algn="ctr" defTabSz="1244600">
              <a:lnSpc>
                <a:spcPct val="90000"/>
              </a:lnSpc>
              <a:spcBef>
                <a:spcPct val="0"/>
              </a:spcBef>
              <a:spcAft>
                <a:spcPct val="35000"/>
              </a:spcAft>
            </a:pPr>
            <a:r>
              <a:rPr lang="en-US" sz="2800">
                <a:solidFill>
                  <a:prstClr val="black"/>
                </a:solidFill>
                <a:latin typeface="Franklin Gothic Medium Cond" panose="020B0606030402020204" pitchFamily="34" charset="0"/>
              </a:rPr>
              <a:t>30% underreported</a:t>
            </a:r>
            <a:endParaRPr lang="en-US" sz="2800" dirty="0">
              <a:solidFill>
                <a:prstClr val="black"/>
              </a:solidFill>
              <a:latin typeface="Franklin Gothic Medium Cond" panose="020B0606030402020204" pitchFamily="34" charset="0"/>
            </a:endParaRPr>
          </a:p>
        </p:txBody>
      </p:sp>
      <p:sp>
        <p:nvSpPr>
          <p:cNvPr id="13" name="TextBox 12"/>
          <p:cNvSpPr txBox="1"/>
          <p:nvPr/>
        </p:nvSpPr>
        <p:spPr>
          <a:xfrm>
            <a:off x="990600" y="3733800"/>
            <a:ext cx="2286000" cy="954107"/>
          </a:xfrm>
          <a:prstGeom prst="rect">
            <a:avLst/>
          </a:prstGeom>
          <a:noFill/>
        </p:spPr>
        <p:txBody>
          <a:bodyPr wrap="square" rtlCol="0">
            <a:spAutoFit/>
          </a:bodyPr>
          <a:lstStyle/>
          <a:p>
            <a:r>
              <a:rPr lang="en-US" sz="2800" dirty="0">
                <a:solidFill>
                  <a:prstClr val="black"/>
                </a:solidFill>
                <a:latin typeface="Franklin Gothic Medium Cond" panose="020B0606030402020204" pitchFamily="34" charset="0"/>
              </a:rPr>
              <a:t>Ratio of Death/</a:t>
            </a:r>
          </a:p>
          <a:p>
            <a:r>
              <a:rPr lang="en-US" sz="2800" dirty="0">
                <a:solidFill>
                  <a:prstClr val="black"/>
                </a:solidFill>
                <a:latin typeface="Franklin Gothic Medium Cond" panose="020B0606030402020204" pitchFamily="34" charset="0"/>
              </a:rPr>
              <a:t>serious injury</a:t>
            </a:r>
          </a:p>
        </p:txBody>
      </p:sp>
    </p:spTree>
    <p:extLst>
      <p:ext uri="{BB962C8B-B14F-4D97-AF65-F5344CB8AC3E}">
        <p14:creationId xmlns:p14="http://schemas.microsoft.com/office/powerpoint/2010/main" val="3537320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a:xfrm>
            <a:off x="228600" y="304800"/>
            <a:ext cx="8686800" cy="1143000"/>
          </a:xfrm>
        </p:spPr>
        <p:txBody>
          <a:bodyPr>
            <a:normAutofit/>
          </a:bodyPr>
          <a:lstStyle/>
          <a:p>
            <a:r>
              <a:rPr lang="en-US" dirty="0" smtClean="0"/>
              <a:t>5 </a:t>
            </a:r>
            <a:r>
              <a:rPr lang="en-US" dirty="0" err="1"/>
              <a:t>Y</a:t>
            </a:r>
            <a:r>
              <a:rPr lang="en-US" dirty="0" err="1" smtClean="0"/>
              <a:t>r</a:t>
            </a:r>
            <a:r>
              <a:rPr lang="en-US" dirty="0" smtClean="0"/>
              <a:t> Average – Ag Confined Space</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13</a:t>
            </a:fld>
            <a:endParaRPr lang="en-US" dirty="0">
              <a:solidFill>
                <a:prstClr val="white">
                  <a:lumMod val="75000"/>
                </a:prstClr>
              </a:solidFill>
            </a:endParaRPr>
          </a:p>
        </p:txBody>
      </p:sp>
      <p:pic>
        <p:nvPicPr>
          <p:cNvPr id="10242" name="Picture 2" title="Bar Chart of ag confined space cases  2005-20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0175" y="1371600"/>
            <a:ext cx="634365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404657" y="5981700"/>
            <a:ext cx="6343650" cy="369332"/>
          </a:xfrm>
          <a:prstGeom prst="rect">
            <a:avLst/>
          </a:prstGeom>
        </p:spPr>
        <p:txBody>
          <a:bodyPr wrap="square">
            <a:spAutoFit/>
          </a:bodyPr>
          <a:lstStyle/>
          <a:p>
            <a:pPr algn="ctr"/>
            <a:r>
              <a:rPr lang="en-US" dirty="0">
                <a:solidFill>
                  <a:prstClr val="black"/>
                </a:solidFill>
                <a:latin typeface="Arial" panose="020B0604020202020204" pitchFamily="34" charset="0"/>
                <a:cs typeface="Arial" panose="020B0604020202020204" pitchFamily="34" charset="0"/>
              </a:rPr>
              <a:t>Annual # confined space cases recorded 2005 - 2015.</a:t>
            </a:r>
          </a:p>
        </p:txBody>
      </p:sp>
      <p:sp>
        <p:nvSpPr>
          <p:cNvPr id="8" name="TextBox 7"/>
          <p:cNvSpPr txBox="1"/>
          <p:nvPr/>
        </p:nvSpPr>
        <p:spPr>
          <a:xfrm>
            <a:off x="2133600" y="1372130"/>
            <a:ext cx="4191000" cy="646331"/>
          </a:xfrm>
          <a:prstGeom prst="rect">
            <a:avLst/>
          </a:prstGeom>
          <a:noFill/>
        </p:spPr>
        <p:txBody>
          <a:bodyPr wrap="square" rtlCol="0">
            <a:spAutoFit/>
          </a:bodyPr>
          <a:lstStyle/>
          <a:p>
            <a:r>
              <a:rPr lang="en-US" dirty="0">
                <a:solidFill>
                  <a:prstClr val="black"/>
                </a:solidFill>
                <a:latin typeface="Arial" panose="020B0604020202020204" pitchFamily="34" charset="0"/>
                <a:cs typeface="Arial" panose="020B0604020202020204" pitchFamily="34" charset="0"/>
              </a:rPr>
              <a:t>5 </a:t>
            </a:r>
            <a:r>
              <a:rPr lang="en-US" dirty="0" err="1">
                <a:solidFill>
                  <a:prstClr val="black"/>
                </a:solidFill>
                <a:latin typeface="Arial" panose="020B0604020202020204" pitchFamily="34" charset="0"/>
                <a:cs typeface="Arial" panose="020B0604020202020204" pitchFamily="34" charset="0"/>
              </a:rPr>
              <a:t>yr</a:t>
            </a:r>
            <a:r>
              <a:rPr lang="en-US" dirty="0">
                <a:solidFill>
                  <a:prstClr val="black"/>
                </a:solidFill>
                <a:latin typeface="Arial" panose="020B0604020202020204" pitchFamily="34" charset="0"/>
                <a:cs typeface="Arial" panose="020B0604020202020204" pitchFamily="34" charset="0"/>
              </a:rPr>
              <a:t> average has climbed steadily from 2002  with 36.8 cases</a:t>
            </a:r>
          </a:p>
        </p:txBody>
      </p:sp>
      <p:sp>
        <p:nvSpPr>
          <p:cNvPr id="9" name="Oval 8" title="Ovel aroun 2009 62.8 cases"/>
          <p:cNvSpPr/>
          <p:nvPr/>
        </p:nvSpPr>
        <p:spPr>
          <a:xfrm>
            <a:off x="4152900" y="2971800"/>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title="Oval around 2011 75.8 cases"/>
          <p:cNvSpPr/>
          <p:nvPr/>
        </p:nvSpPr>
        <p:spPr>
          <a:xfrm>
            <a:off x="5181600" y="2581835"/>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title="over around 2015's 60.4 cases"/>
          <p:cNvSpPr/>
          <p:nvPr/>
        </p:nvSpPr>
        <p:spPr>
          <a:xfrm>
            <a:off x="7162800" y="3021106"/>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152402" y="5335899"/>
            <a:ext cx="1247775" cy="646331"/>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Purdue University PACSID</a:t>
            </a:r>
          </a:p>
        </p:txBody>
      </p:sp>
    </p:spTree>
    <p:extLst>
      <p:ext uri="{BB962C8B-B14F-4D97-AF65-F5344CB8AC3E}">
        <p14:creationId xmlns:p14="http://schemas.microsoft.com/office/powerpoint/2010/main" val="3523906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457200" indent="-457200">
              <a:spcBef>
                <a:spcPts val="600"/>
              </a:spcBef>
              <a:buClr>
                <a:srgbClr val="FFC000"/>
              </a:buClr>
              <a:buSzPct val="150000"/>
              <a:buFont typeface="Wingdings" panose="05000000000000000000" pitchFamily="2" charset="2"/>
              <a:buChar char="§"/>
            </a:pPr>
            <a:r>
              <a:rPr lang="en-US" dirty="0" smtClean="0"/>
              <a:t>Material stored</a:t>
            </a:r>
          </a:p>
          <a:p>
            <a:pPr marL="457200" indent="-457200">
              <a:spcBef>
                <a:spcPts val="600"/>
              </a:spcBef>
              <a:buClr>
                <a:srgbClr val="FFC000"/>
              </a:buClr>
              <a:buSzPct val="150000"/>
              <a:buFont typeface="Wingdings" panose="05000000000000000000" pitchFamily="2" charset="2"/>
              <a:buChar char="§"/>
            </a:pPr>
            <a:r>
              <a:rPr lang="en-US" dirty="0" smtClean="0"/>
              <a:t>Activity carried out </a:t>
            </a:r>
          </a:p>
          <a:p>
            <a:pPr marL="822960" lvl="1" indent="-457200">
              <a:spcBef>
                <a:spcPts val="600"/>
              </a:spcBef>
              <a:buClr>
                <a:srgbClr val="FFC000"/>
              </a:buClr>
              <a:buSzPct val="150000"/>
              <a:buFont typeface="Arial" panose="020B0604020202020204" pitchFamily="34" charset="0"/>
              <a:buChar char="•"/>
            </a:pPr>
            <a:r>
              <a:rPr lang="en-US" dirty="0" smtClean="0"/>
              <a:t>Working alone</a:t>
            </a:r>
          </a:p>
          <a:p>
            <a:pPr marL="822960" lvl="1" indent="-457200">
              <a:spcBef>
                <a:spcPts val="600"/>
              </a:spcBef>
              <a:buClr>
                <a:srgbClr val="FFC000"/>
              </a:buClr>
              <a:buSzPct val="150000"/>
              <a:buFont typeface="Arial" panose="020B0604020202020204" pitchFamily="34" charset="0"/>
              <a:buChar char="•"/>
            </a:pPr>
            <a:r>
              <a:rPr lang="en-US" dirty="0" smtClean="0"/>
              <a:t>Particular chemical reaction</a:t>
            </a:r>
          </a:p>
          <a:p>
            <a:pPr marL="822960" lvl="1" indent="-457200">
              <a:spcBef>
                <a:spcPts val="600"/>
              </a:spcBef>
              <a:buClr>
                <a:srgbClr val="FFC000"/>
              </a:buClr>
              <a:buSzPct val="150000"/>
              <a:buFont typeface="Arial" panose="020B0604020202020204" pitchFamily="34" charset="0"/>
              <a:buChar char="•"/>
            </a:pPr>
            <a:r>
              <a:rPr lang="en-US" dirty="0" smtClean="0"/>
              <a:t>By-pass safety procedures </a:t>
            </a:r>
          </a:p>
          <a:p>
            <a:pPr marL="457200" indent="-457200">
              <a:spcBef>
                <a:spcPts val="600"/>
              </a:spcBef>
              <a:buClr>
                <a:srgbClr val="FFC000"/>
              </a:buClr>
              <a:buSzPct val="150000"/>
              <a:buFont typeface="Wingdings" panose="05000000000000000000" pitchFamily="2" charset="2"/>
              <a:buChar char="§"/>
            </a:pPr>
            <a:r>
              <a:rPr lang="en-US" dirty="0" smtClean="0"/>
              <a:t>External environment</a:t>
            </a:r>
          </a:p>
          <a:p>
            <a:pPr marL="914400" lvl="1" indent="-457200">
              <a:spcBef>
                <a:spcPts val="600"/>
              </a:spcBef>
              <a:buClr>
                <a:srgbClr val="FFC000"/>
              </a:buClr>
              <a:buSzPct val="150000"/>
              <a:buFont typeface="Arial" panose="020B0604020202020204" pitchFamily="34" charset="0"/>
              <a:buChar char="•"/>
            </a:pPr>
            <a:r>
              <a:rPr lang="en-US" dirty="0"/>
              <a:t>W</a:t>
            </a:r>
            <a:r>
              <a:rPr lang="en-US" dirty="0" smtClean="0"/>
              <a:t>ind direction changes; running vehicles</a:t>
            </a:r>
          </a:p>
          <a:p>
            <a:pPr marL="0" indent="0">
              <a:buNone/>
            </a:pPr>
            <a:endParaRPr lang="en-US" dirty="0"/>
          </a:p>
        </p:txBody>
      </p:sp>
      <p:pic>
        <p:nvPicPr>
          <p:cNvPr id="11" name="Picture 10" title="Image of possible grain engulfment situation"/>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934202" y="1600200"/>
            <a:ext cx="1800225" cy="3200400"/>
          </a:xfrm>
          <a:prstGeom prst="rect">
            <a:avLst/>
          </a:prstGeom>
        </p:spPr>
      </p:pic>
      <p:pic>
        <p:nvPicPr>
          <p:cNvPr id="6" name="Picture 5" title="Slide Border - grain bins "/>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13" name="Title 12"/>
          <p:cNvSpPr>
            <a:spLocks noGrp="1"/>
          </p:cNvSpPr>
          <p:nvPr>
            <p:ph type="title"/>
          </p:nvPr>
        </p:nvSpPr>
        <p:spPr>
          <a:xfrm>
            <a:off x="381000" y="274638"/>
            <a:ext cx="8382000" cy="1143000"/>
          </a:xfrm>
        </p:spPr>
        <p:txBody>
          <a:bodyPr>
            <a:normAutofit/>
          </a:bodyPr>
          <a:lstStyle/>
          <a:p>
            <a:pPr lvl="0">
              <a:spcBef>
                <a:spcPts val="0"/>
              </a:spcBef>
            </a:pPr>
            <a:r>
              <a:rPr lang="en-US" dirty="0" smtClean="0">
                <a:solidFill>
                  <a:prstClr val="black"/>
                </a:solidFill>
                <a:ea typeface="+mn-ea"/>
              </a:rPr>
              <a:t>Influences on Confined Spaces</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75000"/>
                  </a:prstClr>
                </a:solidFill>
              </a:rPr>
              <a:pPr/>
              <a:t>14</a:t>
            </a:fld>
            <a:endParaRPr lang="en-US" dirty="0">
              <a:solidFill>
                <a:prstClr val="white">
                  <a:lumMod val="75000"/>
                </a:prstClr>
              </a:solidFill>
            </a:endParaRPr>
          </a:p>
        </p:txBody>
      </p:sp>
    </p:spTree>
    <p:extLst>
      <p:ext uri="{BB962C8B-B14F-4D97-AF65-F5344CB8AC3E}">
        <p14:creationId xmlns:p14="http://schemas.microsoft.com/office/powerpoint/2010/main" val="931084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Autofit/>
          </a:bodyPr>
          <a:lstStyle/>
          <a:p>
            <a:pPr lvl="0">
              <a:spcBef>
                <a:spcPts val="0"/>
              </a:spcBef>
            </a:pPr>
            <a:r>
              <a:rPr lang="en-US" sz="5400" b="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t>Types of Confined Spaces</a:t>
            </a:r>
            <a:br>
              <a:rPr lang="en-US" sz="5400" b="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b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15</a:t>
            </a:fld>
            <a:endParaRPr lang="en-US" dirty="0">
              <a:solidFill>
                <a:prstClr val="black">
                  <a:tint val="75000"/>
                </a:prstClr>
              </a:solidFill>
            </a:endParaRPr>
          </a:p>
        </p:txBody>
      </p:sp>
      <p:pic>
        <p:nvPicPr>
          <p:cNvPr id="3074" name="Picture 2" title="Slide Backgroun - Grain Bins with Au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517" y="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3"/>
          <p:cNvSpPr txBox="1">
            <a:spLocks/>
          </p:cNvSpPr>
          <p:nvPr/>
        </p:nvSpPr>
        <p:spPr>
          <a:xfrm>
            <a:off x="675409" y="1787240"/>
            <a:ext cx="7772400" cy="32835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r>
              <a:rPr lang="en-US" sz="54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Types of Confined Spaces</a:t>
            </a:r>
            <a:endParaRPr lang="en-US" sz="54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558467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p:txBody>
          <a:bodyPr>
            <a:normAutofit/>
          </a:bodyPr>
          <a:lstStyle/>
          <a:p>
            <a:r>
              <a:rPr lang="en-US" sz="4000" dirty="0" smtClean="0"/>
              <a:t>2 Types of Confined Spaces</a:t>
            </a:r>
            <a:endParaRPr lang="en-US" sz="4000" dirty="0"/>
          </a:p>
        </p:txBody>
      </p:sp>
      <p:sp>
        <p:nvSpPr>
          <p:cNvPr id="3" name="Text Placeholder 2"/>
          <p:cNvSpPr>
            <a:spLocks noGrp="1"/>
          </p:cNvSpPr>
          <p:nvPr>
            <p:ph type="body" idx="1"/>
          </p:nvPr>
        </p:nvSpPr>
        <p:spPr>
          <a:xfrm>
            <a:off x="259080" y="1600200"/>
            <a:ext cx="4297680" cy="575292"/>
          </a:xfrm>
        </p:spPr>
        <p:txBody>
          <a:bodyPr>
            <a:noAutofit/>
          </a:bodyPr>
          <a:lstStyle/>
          <a:p>
            <a:r>
              <a:rPr 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 Permit Required</a:t>
            </a:r>
            <a:endPar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Content Placeholder 4"/>
          <p:cNvSpPr>
            <a:spLocks noGrp="1"/>
          </p:cNvSpPr>
          <p:nvPr>
            <p:ph sz="half" idx="2"/>
          </p:nvPr>
        </p:nvSpPr>
        <p:spPr>
          <a:xfrm>
            <a:off x="274320" y="2239962"/>
            <a:ext cx="4297680" cy="3553107"/>
          </a:xfrm>
        </p:spPr>
        <p:txBody>
          <a:bodyPr/>
          <a:lstStyle/>
          <a:p>
            <a:pPr marL="365760" indent="-365760">
              <a:spcBef>
                <a:spcPts val="600"/>
              </a:spcBef>
              <a:buClr>
                <a:srgbClr val="FFC000"/>
              </a:buClr>
              <a:buSzPct val="150000"/>
              <a:buFont typeface="Wingdings" panose="05000000000000000000" pitchFamily="2" charset="2"/>
              <a:buChar char="§"/>
            </a:pPr>
            <a:r>
              <a:rPr lang="en-US" sz="3200" dirty="0" smtClean="0"/>
              <a:t>No hazard</a:t>
            </a:r>
          </a:p>
          <a:p>
            <a:pPr marL="365760" indent="-365760">
              <a:spcBef>
                <a:spcPts val="600"/>
              </a:spcBef>
              <a:buClr>
                <a:srgbClr val="FFC000"/>
              </a:buClr>
              <a:buSzPct val="150000"/>
              <a:buFont typeface="Wingdings" panose="05000000000000000000" pitchFamily="2" charset="2"/>
              <a:buChar char="§"/>
            </a:pPr>
            <a:r>
              <a:rPr lang="en-US" sz="3200" dirty="0" smtClean="0"/>
              <a:t>No hazard potential</a:t>
            </a:r>
            <a:endParaRPr lang="en-US" dirty="0"/>
          </a:p>
        </p:txBody>
      </p:sp>
      <p:sp>
        <p:nvSpPr>
          <p:cNvPr id="6" name="Text Placeholder 5"/>
          <p:cNvSpPr>
            <a:spLocks noGrp="1"/>
          </p:cNvSpPr>
          <p:nvPr>
            <p:ph type="body" sz="quarter" idx="3"/>
          </p:nvPr>
        </p:nvSpPr>
        <p:spPr>
          <a:xfrm>
            <a:off x="4949851" y="1600200"/>
            <a:ext cx="4023360" cy="575292"/>
          </a:xfrm>
        </p:spPr>
        <p:txBody>
          <a:bodyPr>
            <a:noAutofit/>
          </a:bodyPr>
          <a:lstStyle/>
          <a:p>
            <a:r>
              <a:rPr 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Permit Required</a:t>
            </a:r>
            <a:endPar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Content Placeholder 6"/>
          <p:cNvSpPr>
            <a:spLocks noGrp="1"/>
          </p:cNvSpPr>
          <p:nvPr>
            <p:ph sz="quarter" idx="4"/>
          </p:nvPr>
        </p:nvSpPr>
        <p:spPr>
          <a:xfrm>
            <a:off x="4949852" y="2239962"/>
            <a:ext cx="4023360" cy="3553107"/>
          </a:xfrm>
        </p:spPr>
        <p:txBody>
          <a:bodyPr/>
          <a:lstStyle/>
          <a:p>
            <a:pPr marL="457200" indent="-457200">
              <a:spcBef>
                <a:spcPts val="600"/>
              </a:spcBef>
              <a:buClr>
                <a:srgbClr val="FFC000"/>
              </a:buClr>
              <a:buSzPct val="150000"/>
              <a:buFont typeface="Wingdings" panose="05000000000000000000" pitchFamily="2" charset="2"/>
              <a:buChar char="§"/>
            </a:pPr>
            <a:r>
              <a:rPr lang="en-US" sz="3200" dirty="0" smtClean="0"/>
              <a:t>Hazards present</a:t>
            </a:r>
          </a:p>
          <a:p>
            <a:pPr marL="457200" indent="-457200">
              <a:spcBef>
                <a:spcPts val="600"/>
              </a:spcBef>
              <a:buClr>
                <a:srgbClr val="FFC000"/>
              </a:buClr>
              <a:buSzPct val="150000"/>
              <a:buFont typeface="Wingdings" panose="05000000000000000000" pitchFamily="2" charset="2"/>
              <a:buChar char="§"/>
            </a:pPr>
            <a:r>
              <a:rPr lang="en-US" sz="3200" dirty="0" smtClean="0"/>
              <a:t>Hazard potential</a:t>
            </a:r>
          </a:p>
          <a:p>
            <a:pPr>
              <a:buClr>
                <a:srgbClr val="FFC000"/>
              </a:buClr>
              <a:buSzPct val="150000"/>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85000"/>
                  </a:prstClr>
                </a:solidFill>
              </a:rPr>
              <a:pPr/>
              <a:t>16</a:t>
            </a:fld>
            <a:endParaRPr lang="en-US" dirty="0">
              <a:solidFill>
                <a:prstClr val="white">
                  <a:lumMod val="85000"/>
                </a:prstClr>
              </a:solidFill>
            </a:endParaRPr>
          </a:p>
        </p:txBody>
      </p:sp>
      <p:pic>
        <p:nvPicPr>
          <p:cNvPr id="14338" name="Picture 2" descr="http://fyi.uwex.edu/agsafety/files/2009/04/confined-space-tube.jpg" title="Image of a Permit required Confined Spac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3352800"/>
            <a:ext cx="3657600" cy="2743200"/>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0" name="Picture 9" title="Image of a non permit required confined spac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3352800"/>
            <a:ext cx="2133600" cy="3200400"/>
          </a:xfrm>
          <a:prstGeom prst="rect">
            <a:avLst/>
          </a:prstGeom>
        </p:spPr>
      </p:pic>
    </p:spTree>
    <p:extLst>
      <p:ext uri="{BB962C8B-B14F-4D97-AF65-F5344CB8AC3E}">
        <p14:creationId xmlns:p14="http://schemas.microsoft.com/office/powerpoint/2010/main" val="2608534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274638"/>
            <a:ext cx="8818416" cy="1143000"/>
          </a:xfrm>
        </p:spPr>
        <p:txBody>
          <a:bodyPr>
            <a:normAutofit/>
          </a:bodyPr>
          <a:lstStyle/>
          <a:p>
            <a:r>
              <a:rPr lang="en-US" sz="4000" dirty="0" smtClean="0"/>
              <a:t>Confined Space: 3 Requirements</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17</a:t>
            </a:fld>
            <a:endParaRPr lang="en-US" dirty="0">
              <a:solidFill>
                <a:prstClr val="white">
                  <a:lumMod val="75000"/>
                </a:prstClr>
              </a:solidFill>
            </a:endParaRPr>
          </a:p>
        </p:txBody>
      </p:sp>
      <p:sp>
        <p:nvSpPr>
          <p:cNvPr id="6" name="Rectangle 5"/>
          <p:cNvSpPr/>
          <p:nvPr/>
        </p:nvSpPr>
        <p:spPr>
          <a:xfrm>
            <a:off x="3124200" y="1605676"/>
            <a:ext cx="5770420" cy="4327338"/>
          </a:xfrm>
          <a:prstGeom prst="rect">
            <a:avLst/>
          </a:prstGeom>
        </p:spPr>
        <p:txBody>
          <a:bodyPr wrap="square">
            <a:spAutoFit/>
          </a:bodyPr>
          <a:lstStyle/>
          <a:p>
            <a:pPr defTabSz="457200">
              <a:lnSpc>
                <a:spcPct val="90000"/>
              </a:lnSpc>
              <a:spcBef>
                <a:spcPct val="20000"/>
              </a:spcBef>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Arial" pitchFamily="34" charset="0"/>
              </a:rPr>
              <a:t>Confined Space</a:t>
            </a:r>
          </a:p>
          <a:p>
            <a:pPr defTabSz="457200">
              <a:lnSpc>
                <a:spcPct val="90000"/>
              </a:lnSpc>
              <a:spcBef>
                <a:spcPct val="20000"/>
              </a:spcBef>
            </a:pPr>
            <a:r>
              <a:rPr lang="en-US" sz="3600" b="1" dirty="0">
                <a:solidFill>
                  <a:prstClr val="black"/>
                </a:solidFill>
                <a:latin typeface="Arial" charset="0"/>
                <a:cs typeface="Arial" pitchFamily="34" charset="0"/>
              </a:rPr>
              <a:t>Meets </a:t>
            </a: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Arial" pitchFamily="34" charset="0"/>
              </a:rPr>
              <a:t>ALL 3</a:t>
            </a:r>
            <a:r>
              <a:rPr lang="en-US" sz="3600" b="1" dirty="0">
                <a:solidFill>
                  <a:prstClr val="black"/>
                </a:solidFill>
                <a:latin typeface="Arial" charset="0"/>
                <a:cs typeface="Arial" pitchFamily="34" charset="0"/>
              </a:rPr>
              <a:t> criteria </a:t>
            </a:r>
          </a:p>
          <a:p>
            <a:pPr defTabSz="457200">
              <a:lnSpc>
                <a:spcPct val="90000"/>
              </a:lnSpc>
              <a:spcBef>
                <a:spcPct val="20000"/>
              </a:spcBef>
              <a:buClr>
                <a:srgbClr val="FFC000"/>
              </a:buClr>
              <a:buSzPct val="150000"/>
            </a:pPr>
            <a:endParaRPr lang="en-US" sz="1200" dirty="0">
              <a:solidFill>
                <a:prstClr val="black"/>
              </a:solidFill>
              <a:latin typeface="Arial" charset="0"/>
              <a:cs typeface="Arial" pitchFamily="34" charset="0"/>
            </a:endParaRPr>
          </a:p>
          <a:p>
            <a:pPr marL="457200" indent="-457200" defTabSz="457200">
              <a:spcBef>
                <a:spcPts val="1200"/>
              </a:spcBef>
              <a:buClr>
                <a:srgbClr val="FFC000"/>
              </a:buClr>
              <a:buSzPct val="150000"/>
              <a:buFont typeface="Wingdings" panose="05000000000000000000" pitchFamily="2" charset="2"/>
              <a:buChar char="§"/>
            </a:pPr>
            <a:r>
              <a:rPr lang="en-US" sz="3200" dirty="0">
                <a:solidFill>
                  <a:prstClr val="black"/>
                </a:solidFill>
                <a:latin typeface="Arial" charset="0"/>
                <a:cs typeface="Arial" pitchFamily="34" charset="0"/>
              </a:rPr>
              <a:t>Limited/restricted openings</a:t>
            </a:r>
          </a:p>
          <a:p>
            <a:pPr marL="457200" indent="-457200" defTabSz="457200">
              <a:spcBef>
                <a:spcPts val="1200"/>
              </a:spcBef>
              <a:buClr>
                <a:srgbClr val="FFC000"/>
              </a:buClr>
              <a:buSzPct val="150000"/>
              <a:buFont typeface="Wingdings" panose="05000000000000000000" pitchFamily="2" charset="2"/>
              <a:buChar char="§"/>
            </a:pPr>
            <a:r>
              <a:rPr lang="en-US" sz="3200" dirty="0">
                <a:solidFill>
                  <a:prstClr val="black"/>
                </a:solidFill>
                <a:latin typeface="Arial" charset="0"/>
                <a:cs typeface="Arial" pitchFamily="34" charset="0"/>
              </a:rPr>
              <a:t>“Bodily” enter &amp; perform work</a:t>
            </a:r>
          </a:p>
          <a:p>
            <a:pPr marL="457200" indent="-457200" defTabSz="457200">
              <a:spcBef>
                <a:spcPts val="1200"/>
              </a:spcBef>
              <a:buClr>
                <a:srgbClr val="FFC000"/>
              </a:buClr>
              <a:buSzPct val="150000"/>
              <a:buFont typeface="Wingdings" panose="05000000000000000000" pitchFamily="2" charset="2"/>
              <a:buChar char="§"/>
            </a:pPr>
            <a:r>
              <a:rPr lang="en-US" sz="3200" dirty="0">
                <a:solidFill>
                  <a:prstClr val="black"/>
                </a:solidFill>
                <a:latin typeface="Arial" charset="0"/>
                <a:cs typeface="Arial" pitchFamily="34" charset="0"/>
              </a:rPr>
              <a:t>Not designed for continuous occupancy</a:t>
            </a:r>
          </a:p>
        </p:txBody>
      </p:sp>
      <p:pic>
        <p:nvPicPr>
          <p:cNvPr id="10" name="Picture 9"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2" name="Picture 1" title="Image of a man shoveling grai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780" y="1584684"/>
            <a:ext cx="2571750" cy="4572000"/>
          </a:xfrm>
          <a:prstGeom prst="rect">
            <a:avLst/>
          </a:prstGeom>
        </p:spPr>
      </p:pic>
    </p:spTree>
    <p:extLst>
      <p:ext uri="{BB962C8B-B14F-4D97-AF65-F5344CB8AC3E}">
        <p14:creationId xmlns:p14="http://schemas.microsoft.com/office/powerpoint/2010/main" val="239169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sz="4000" dirty="0" smtClean="0"/>
              <a:t>Access – Height, Size, Place</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18</a:t>
            </a:fld>
            <a:endParaRPr lang="en-US" dirty="0">
              <a:solidFill>
                <a:prstClr val="white">
                  <a:lumMod val="75000"/>
                </a:prstClr>
              </a:solidFill>
            </a:endParaRPr>
          </a:p>
        </p:txBody>
      </p:sp>
      <p:pic>
        <p:nvPicPr>
          <p:cNvPr id="5" name="Picture 4"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14" name="Picture 13" title="Image of the location of an access point to a grain bi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1600200"/>
            <a:ext cx="4114800" cy="2743200"/>
          </a:xfrm>
          <a:prstGeom prst="rect">
            <a:avLst/>
          </a:prstGeom>
        </p:spPr>
      </p:pic>
      <p:sp>
        <p:nvSpPr>
          <p:cNvPr id="3" name="Content Placeholder 2"/>
          <p:cNvSpPr>
            <a:spLocks noGrp="1"/>
          </p:cNvSpPr>
          <p:nvPr>
            <p:ph idx="1"/>
          </p:nvPr>
        </p:nvSpPr>
        <p:spPr>
          <a:xfrm>
            <a:off x="4724400" y="1516803"/>
            <a:ext cx="4267200" cy="5029194"/>
          </a:xfrm>
        </p:spPr>
        <p:txBody>
          <a:bodyPr>
            <a:normAutofit/>
          </a:bodyPr>
          <a:lstStyle/>
          <a:p>
            <a:pPr marL="457200" indent="-457200">
              <a:spcBef>
                <a:spcPts val="600"/>
              </a:spcBef>
              <a:buClr>
                <a:srgbClr val="FFC000"/>
              </a:buClr>
              <a:buSzPct val="150000"/>
              <a:buFont typeface="Wingdings" panose="05000000000000000000" pitchFamily="2" charset="2"/>
              <a:buChar char="§"/>
            </a:pPr>
            <a:r>
              <a:rPr lang="en-US" dirty="0" smtClean="0"/>
              <a:t>Elevated opening</a:t>
            </a:r>
          </a:p>
          <a:p>
            <a:pPr marL="914400" lvl="1" indent="-457200">
              <a:spcBef>
                <a:spcPts val="600"/>
              </a:spcBef>
              <a:buClr>
                <a:srgbClr val="FFC000"/>
              </a:buClr>
              <a:buSzPct val="150000"/>
              <a:buFont typeface="Arial" panose="020B0604020202020204" pitchFamily="34" charset="0"/>
              <a:buChar char="•"/>
            </a:pPr>
            <a:r>
              <a:rPr lang="en-US" dirty="0" smtClean="0"/>
              <a:t>≥ 4 </a:t>
            </a:r>
            <a:r>
              <a:rPr lang="en-US" dirty="0" err="1" smtClean="0"/>
              <a:t>ft</a:t>
            </a:r>
            <a:r>
              <a:rPr lang="en-US" dirty="0" smtClean="0"/>
              <a:t> above grade</a:t>
            </a:r>
          </a:p>
          <a:p>
            <a:pPr marL="457200" indent="-457200">
              <a:spcBef>
                <a:spcPts val="600"/>
              </a:spcBef>
              <a:buClr>
                <a:srgbClr val="FFC000"/>
              </a:buClr>
              <a:buSzPct val="150000"/>
              <a:buFont typeface="Wingdings" panose="05000000000000000000" pitchFamily="2" charset="2"/>
              <a:buChar char="§"/>
            </a:pPr>
            <a:r>
              <a:rPr lang="en-US" dirty="0" smtClean="0"/>
              <a:t>Portal size </a:t>
            </a:r>
          </a:p>
          <a:p>
            <a:pPr marL="914400" lvl="1" indent="-457200">
              <a:spcBef>
                <a:spcPts val="600"/>
              </a:spcBef>
              <a:buClr>
                <a:srgbClr val="FFC000"/>
              </a:buClr>
              <a:buSzPct val="150000"/>
              <a:buFont typeface="Arial" panose="020B0604020202020204" pitchFamily="34" charset="0"/>
              <a:buChar char="•"/>
            </a:pPr>
            <a:r>
              <a:rPr lang="en-US" dirty="0" smtClean="0"/>
              <a:t>≤ 24” dimension</a:t>
            </a:r>
          </a:p>
          <a:p>
            <a:pPr marL="457200" indent="-457200">
              <a:spcBef>
                <a:spcPts val="600"/>
              </a:spcBef>
              <a:buClr>
                <a:srgbClr val="FFC000"/>
              </a:buClr>
              <a:buSzPct val="150000"/>
              <a:buFont typeface="Wingdings" panose="05000000000000000000" pitchFamily="2" charset="2"/>
              <a:buChar char="§"/>
            </a:pPr>
            <a:r>
              <a:rPr lang="en-US" dirty="0" smtClean="0"/>
              <a:t>Horizontal access</a:t>
            </a:r>
          </a:p>
          <a:p>
            <a:pPr marL="457200" indent="-457200">
              <a:spcBef>
                <a:spcPts val="600"/>
              </a:spcBef>
              <a:buClr>
                <a:srgbClr val="FFC000"/>
              </a:buClr>
              <a:buSzPct val="150000"/>
              <a:buFont typeface="Wingdings" panose="05000000000000000000" pitchFamily="2" charset="2"/>
              <a:buChar char="§"/>
            </a:pPr>
            <a:r>
              <a:rPr lang="en-US" dirty="0" smtClean="0"/>
              <a:t>Vertical access</a:t>
            </a:r>
          </a:p>
          <a:p>
            <a:pPr marL="457200" indent="-457200">
              <a:spcBef>
                <a:spcPts val="600"/>
              </a:spcBef>
              <a:buClr>
                <a:srgbClr val="FFC000"/>
              </a:buClr>
              <a:buSzPct val="150000"/>
            </a:pPr>
            <a:endParaRPr lang="en-US" dirty="0" smtClean="0"/>
          </a:p>
        </p:txBody>
      </p:sp>
      <p:sp>
        <p:nvSpPr>
          <p:cNvPr id="15" name="Rectangle 14"/>
          <p:cNvSpPr/>
          <p:nvPr/>
        </p:nvSpPr>
        <p:spPr>
          <a:xfrm>
            <a:off x="381000" y="4771072"/>
            <a:ext cx="8229600" cy="1600438"/>
          </a:xfrm>
          <a:prstGeom prst="rect">
            <a:avLst/>
          </a:prstGeom>
        </p:spPr>
        <p:txBody>
          <a:bodyPr wrap="square">
            <a:spAutoFit/>
          </a:bodyPr>
          <a:lstStyle/>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Internal obstacles, obstructions, barriers</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Maneuver around</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Large Equipment</a:t>
            </a:r>
          </a:p>
        </p:txBody>
      </p:sp>
      <p:sp>
        <p:nvSpPr>
          <p:cNvPr id="20" name="TextBox 19"/>
          <p:cNvSpPr txBox="1"/>
          <p:nvPr/>
        </p:nvSpPr>
        <p:spPr>
          <a:xfrm>
            <a:off x="448056" y="3943290"/>
            <a:ext cx="4123944"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Not properly guarded</a:t>
            </a:r>
          </a:p>
        </p:txBody>
      </p:sp>
      <p:sp>
        <p:nvSpPr>
          <p:cNvPr id="21" name="&quot;No&quot; Symbol 20" title="do not do  circle and slash"/>
          <p:cNvSpPr/>
          <p:nvPr/>
        </p:nvSpPr>
        <p:spPr>
          <a:xfrm>
            <a:off x="381000" y="1599366"/>
            <a:ext cx="685800" cy="68580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407746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title="Slide Border - grain bin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1" y="5761037"/>
            <a:ext cx="91440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ysClr val="windowText" lastClr="000000"/>
                </a:solidFill>
              </a:rPr>
              <a:t>3+1 = “Permit Required” </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19</a:t>
            </a:fld>
            <a:endParaRPr lang="en-US" dirty="0">
              <a:solidFill>
                <a:prstClr val="white">
                  <a:lumMod val="75000"/>
                </a:prstClr>
              </a:solidFill>
            </a:endParaRPr>
          </a:p>
        </p:txBody>
      </p:sp>
      <p:sp>
        <p:nvSpPr>
          <p:cNvPr id="7" name="Content Placeholder 6"/>
          <p:cNvSpPr>
            <a:spLocks noGrp="1"/>
          </p:cNvSpPr>
          <p:nvPr>
            <p:ph idx="1"/>
          </p:nvPr>
        </p:nvSpPr>
        <p:spPr>
          <a:xfrm>
            <a:off x="701354" y="1683416"/>
            <a:ext cx="7985445" cy="4214690"/>
          </a:xfrm>
        </p:spPr>
        <p:txBody>
          <a:bodyPr/>
          <a:lstStyle/>
          <a:p>
            <a:pPr marL="0" lvl="0" indent="0">
              <a:lnSpc>
                <a:spcPct val="90000"/>
              </a:lnSpc>
              <a:spcBef>
                <a:spcPts val="0"/>
              </a:spcBef>
              <a:buNone/>
              <a:defRPr/>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mn-cs"/>
              </a:rPr>
              <a:t>Permit Required Confined Space </a:t>
            </a:r>
            <a:endParaRPr lang="en-US" sz="3600" dirty="0">
              <a:solidFill>
                <a:sysClr val="windowText" lastClr="000000"/>
              </a:solidFill>
              <a:latin typeface="Arial" charset="0"/>
              <a:cs typeface="+mn-cs"/>
            </a:endParaRPr>
          </a:p>
          <a:p>
            <a:pPr marL="0" lvl="0" indent="0">
              <a:lnSpc>
                <a:spcPct val="90000"/>
              </a:lnSpc>
              <a:spcBef>
                <a:spcPts val="0"/>
              </a:spcBef>
              <a:buClr>
                <a:srgbClr val="FFC000"/>
              </a:buClr>
              <a:buSzPct val="150000"/>
              <a:buNone/>
              <a:defRPr/>
            </a:pPr>
            <a:endParaRPr lang="en-US" sz="1200" dirty="0">
              <a:solidFill>
                <a:sysClr val="windowText" lastClr="000000"/>
              </a:solidFill>
              <a:latin typeface="Arial" charset="0"/>
              <a:cs typeface="+mn-cs"/>
            </a:endParaRPr>
          </a:p>
          <a:p>
            <a:pPr marL="457200" lvl="0" indent="-457200">
              <a:lnSpc>
                <a:spcPct val="90000"/>
              </a:lnSpc>
              <a:spcBef>
                <a:spcPts val="0"/>
              </a:spcBef>
              <a:buClr>
                <a:srgbClr val="FFC000"/>
              </a:buClr>
              <a:buSzPct val="150000"/>
              <a:buFont typeface="Wingdings" panose="05000000000000000000" pitchFamily="2" charset="2"/>
              <a:buChar char="§"/>
              <a:defRPr/>
            </a:pPr>
            <a:r>
              <a:rPr lang="en-US" sz="3600" dirty="0">
                <a:solidFill>
                  <a:sysClr val="windowText" lastClr="000000"/>
                </a:solidFill>
                <a:latin typeface="Arial" charset="0"/>
                <a:cs typeface="+mn-cs"/>
              </a:rPr>
              <a:t>Meets 3 confined space criteria </a:t>
            </a:r>
          </a:p>
          <a:p>
            <a:pPr marL="0" lvl="0" indent="0">
              <a:lnSpc>
                <a:spcPct val="90000"/>
              </a:lnSpc>
              <a:spcBef>
                <a:spcPts val="0"/>
              </a:spcBef>
              <a:buClr>
                <a:srgbClr val="FFC000"/>
              </a:buClr>
              <a:buSzPct val="150000"/>
              <a:buNone/>
              <a:defRPr/>
            </a:pPr>
            <a:endParaRPr lang="en-US" sz="1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mn-cs"/>
            </a:endParaRPr>
          </a:p>
          <a:p>
            <a:pPr marL="0" lvl="0" indent="0">
              <a:lnSpc>
                <a:spcPct val="90000"/>
              </a:lnSpc>
              <a:spcBef>
                <a:spcPts val="0"/>
              </a:spcBef>
              <a:buClr>
                <a:srgbClr val="FFC000"/>
              </a:buClr>
              <a:buSzPct val="150000"/>
              <a:buNone/>
              <a:defRPr/>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charset="0"/>
                <a:cs typeface="+mn-cs"/>
              </a:rPr>
              <a:t>PLUS ONE </a:t>
            </a:r>
          </a:p>
          <a:p>
            <a:pPr marL="0" lvl="0" indent="0">
              <a:lnSpc>
                <a:spcPct val="90000"/>
              </a:lnSpc>
              <a:spcBef>
                <a:spcPts val="0"/>
              </a:spcBef>
              <a:buClr>
                <a:srgbClr val="FFC000"/>
              </a:buClr>
              <a:buSzPct val="150000"/>
              <a:buNone/>
              <a:defRPr/>
            </a:pPr>
            <a:endParaRPr lang="en-US" sz="1200" dirty="0">
              <a:solidFill>
                <a:sysClr val="windowText" lastClr="000000"/>
              </a:solidFill>
              <a:latin typeface="Arial" charset="0"/>
              <a:cs typeface="+mn-cs"/>
            </a:endParaRPr>
          </a:p>
          <a:p>
            <a:pPr marL="457200" lvl="0" indent="-457200">
              <a:lnSpc>
                <a:spcPct val="90000"/>
              </a:lnSpc>
              <a:spcBef>
                <a:spcPts val="0"/>
              </a:spcBef>
              <a:buClr>
                <a:srgbClr val="FFC000"/>
              </a:buClr>
              <a:buSzPct val="150000"/>
              <a:buFont typeface="Wingdings" panose="05000000000000000000" pitchFamily="2" charset="2"/>
              <a:buChar char="§"/>
              <a:defRPr/>
            </a:pPr>
            <a:r>
              <a:rPr lang="en-US" sz="1800" dirty="0">
                <a:solidFill>
                  <a:sysClr val="windowText" lastClr="000000"/>
                </a:solidFill>
                <a:latin typeface="Arial" charset="0"/>
                <a:cs typeface="+mn-cs"/>
              </a:rPr>
              <a:t>Hazardous atmosphere potential</a:t>
            </a:r>
          </a:p>
          <a:p>
            <a:pPr marL="457200" lvl="0" indent="-457200">
              <a:lnSpc>
                <a:spcPct val="90000"/>
              </a:lnSpc>
              <a:spcBef>
                <a:spcPts val="0"/>
              </a:spcBef>
              <a:buClr>
                <a:srgbClr val="FFC000"/>
              </a:buClr>
              <a:buSzPct val="150000"/>
              <a:buFont typeface="Wingdings" panose="05000000000000000000" pitchFamily="2" charset="2"/>
              <a:buChar char="§"/>
              <a:defRPr/>
            </a:pPr>
            <a:r>
              <a:rPr lang="en-US" sz="1800" dirty="0">
                <a:solidFill>
                  <a:sysClr val="windowText" lastClr="000000"/>
                </a:solidFill>
                <a:latin typeface="Arial" charset="0"/>
                <a:cs typeface="+mn-cs"/>
              </a:rPr>
              <a:t>Engulfment potential</a:t>
            </a:r>
          </a:p>
          <a:p>
            <a:pPr marL="457200" lvl="0" indent="-457200">
              <a:lnSpc>
                <a:spcPct val="90000"/>
              </a:lnSpc>
              <a:spcBef>
                <a:spcPts val="0"/>
              </a:spcBef>
              <a:buClr>
                <a:srgbClr val="FFC000"/>
              </a:buClr>
              <a:buSzPct val="150000"/>
              <a:buFont typeface="Wingdings" panose="05000000000000000000" pitchFamily="2" charset="2"/>
              <a:buChar char="§"/>
              <a:defRPr/>
            </a:pPr>
            <a:r>
              <a:rPr lang="en-US" sz="1800" dirty="0">
                <a:solidFill>
                  <a:sysClr val="windowText" lastClr="000000"/>
                </a:solidFill>
                <a:latin typeface="Arial" charset="0"/>
                <a:cs typeface="+mn-cs"/>
              </a:rPr>
              <a:t>Internal configuration - trap or asphyxiate</a:t>
            </a:r>
          </a:p>
          <a:p>
            <a:pPr marL="457200" lvl="0" indent="-457200">
              <a:lnSpc>
                <a:spcPct val="90000"/>
              </a:lnSpc>
              <a:spcBef>
                <a:spcPts val="0"/>
              </a:spcBef>
              <a:buClr>
                <a:srgbClr val="FFC000"/>
              </a:buClr>
              <a:buSzPct val="150000"/>
              <a:buFont typeface="Wingdings" panose="05000000000000000000" pitchFamily="2" charset="2"/>
              <a:buChar char="§"/>
              <a:defRPr/>
            </a:pPr>
            <a:r>
              <a:rPr lang="en-US" sz="1800" dirty="0">
                <a:solidFill>
                  <a:sysClr val="windowText" lastClr="000000"/>
                </a:solidFill>
                <a:latin typeface="Arial" charset="0"/>
                <a:cs typeface="+mn-cs"/>
              </a:rPr>
              <a:t>Other serious safety or health hazard</a:t>
            </a:r>
          </a:p>
          <a:p>
            <a:pPr marL="0" indent="0">
              <a:buNone/>
            </a:pPr>
            <a:endParaRPr lang="en-US" dirty="0"/>
          </a:p>
        </p:txBody>
      </p:sp>
    </p:spTree>
    <p:extLst>
      <p:ext uri="{BB962C8B-B14F-4D97-AF65-F5344CB8AC3E}">
        <p14:creationId xmlns:p14="http://schemas.microsoft.com/office/powerpoint/2010/main" val="2701471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title="Slide Border - grain bin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1" y="5761037"/>
            <a:ext cx="91440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67591" y="1392746"/>
            <a:ext cx="8229600" cy="3306152"/>
          </a:xfrm>
        </p:spPr>
        <p:txBody>
          <a:bodyPr>
            <a:normAutofit fontScale="90000"/>
          </a:bodyPr>
          <a:lstStyle/>
          <a:p>
            <a:pPr lvl="0">
              <a:spcBef>
                <a:spcPts val="0"/>
              </a:spcBef>
              <a:defRPr/>
            </a:pPr>
            <a:r>
              <a:rPr lang="en-US" sz="7200" kern="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mn-ea"/>
              </a:rPr>
              <a:t>Agricultural Confined Space Hazards</a:t>
            </a:r>
            <a:r>
              <a:rPr lang="en-US" sz="1800" b="0" kern="0" dirty="0">
                <a:solidFill>
                  <a:sysClr val="windowText" lastClr="000000"/>
                </a:solidFill>
                <a:latin typeface="Calibri"/>
                <a:ea typeface="+mn-ea"/>
                <a:cs typeface="+mn-cs"/>
              </a:rPr>
              <a:t/>
            </a:r>
            <a:br>
              <a:rPr lang="en-US" sz="1800" b="0" kern="0" dirty="0">
                <a:solidFill>
                  <a:sysClr val="windowText" lastClr="000000"/>
                </a:solidFill>
                <a:latin typeface="Calibri"/>
                <a:ea typeface="+mn-ea"/>
                <a:cs typeface="+mn-cs"/>
              </a:rPr>
            </a:b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75000"/>
                  </a:prstClr>
                </a:solidFill>
              </a:rPr>
              <a:pPr/>
              <a:t>2</a:t>
            </a:fld>
            <a:endParaRPr lang="en-US" dirty="0">
              <a:solidFill>
                <a:prstClr val="white">
                  <a:lumMod val="75000"/>
                </a:prstClr>
              </a:solidFill>
            </a:endParaRPr>
          </a:p>
        </p:txBody>
      </p:sp>
      <p:sp>
        <p:nvSpPr>
          <p:cNvPr id="7" name="Rectangle 6"/>
          <p:cNvSpPr/>
          <p:nvPr/>
        </p:nvSpPr>
        <p:spPr>
          <a:xfrm>
            <a:off x="9524475" y="772675"/>
            <a:ext cx="4572000" cy="923330"/>
          </a:xfrm>
          <a:prstGeom prst="rect">
            <a:avLst/>
          </a:prstGeom>
        </p:spPr>
        <p:txBody>
          <a:bodyPr>
            <a:spAutoFit/>
          </a:bodyPr>
          <a:lstStyle/>
          <a:p>
            <a:r>
              <a:rPr lang="en-US" dirty="0">
                <a:solidFill>
                  <a:prstClr val="black"/>
                </a:solidFill>
              </a:rPr>
              <a:t>http://www.newser.com/story/210510/father-son-lose-lives-to-manure-pits-deadly-gases.html</a:t>
            </a:r>
          </a:p>
        </p:txBody>
      </p:sp>
      <p:sp>
        <p:nvSpPr>
          <p:cNvPr id="8" name="Rectangle 7"/>
          <p:cNvSpPr/>
          <p:nvPr/>
        </p:nvSpPr>
        <p:spPr>
          <a:xfrm>
            <a:off x="9525000" y="2835424"/>
            <a:ext cx="4572000" cy="646331"/>
          </a:xfrm>
          <a:prstGeom prst="rect">
            <a:avLst/>
          </a:prstGeom>
        </p:spPr>
        <p:txBody>
          <a:bodyPr>
            <a:spAutoFit/>
          </a:bodyPr>
          <a:lstStyle/>
          <a:p>
            <a:r>
              <a:rPr lang="en-US" dirty="0">
                <a:solidFill>
                  <a:prstClr val="black"/>
                </a:solidFill>
              </a:rPr>
              <a:t>http://www.cbsnews.com/news/gas-from-manure-pit-kills-5-on-dairy-farm/</a:t>
            </a:r>
          </a:p>
        </p:txBody>
      </p:sp>
    </p:spTree>
    <p:extLst>
      <p:ext uri="{BB962C8B-B14F-4D97-AF65-F5344CB8AC3E}">
        <p14:creationId xmlns:p14="http://schemas.microsoft.com/office/powerpoint/2010/main" val="479427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p:txBody>
          <a:bodyPr>
            <a:normAutofit/>
          </a:bodyPr>
          <a:lstStyle/>
          <a:p>
            <a:r>
              <a:rPr lang="en-US" sz="4000" dirty="0" smtClean="0"/>
              <a:t>Examples of Confined Spaces</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20</a:t>
            </a:fld>
            <a:endParaRPr lang="en-US" dirty="0">
              <a:solidFill>
                <a:prstClr val="white">
                  <a:lumMod val="75000"/>
                </a:prstClr>
              </a:solidFill>
            </a:endParaRPr>
          </a:p>
        </p:txBody>
      </p:sp>
      <p:sp>
        <p:nvSpPr>
          <p:cNvPr id="5" name="Rectangle 3"/>
          <p:cNvSpPr txBox="1">
            <a:spLocks noChangeArrowheads="1"/>
          </p:cNvSpPr>
          <p:nvPr/>
        </p:nvSpPr>
        <p:spPr>
          <a:xfrm>
            <a:off x="685800" y="1600200"/>
            <a:ext cx="7772400" cy="4114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200" kern="1200" baseline="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spcBef>
                <a:spcPts val="600"/>
              </a:spcBef>
              <a:buClr>
                <a:srgbClr val="FFC000"/>
              </a:buClr>
              <a:buSzPct val="150000"/>
              <a:buFont typeface="Wingdings" panose="05000000000000000000" pitchFamily="2" charset="2"/>
              <a:buChar char="§"/>
              <a:defRPr/>
            </a:pPr>
            <a:r>
              <a:rPr lang="en-US" dirty="0" smtClean="0">
                <a:solidFill>
                  <a:sysClr val="windowText" lastClr="000000"/>
                </a:solidFill>
              </a:rPr>
              <a:t>Bins &amp; Silos</a:t>
            </a:r>
          </a:p>
          <a:p>
            <a:pPr marL="457200" indent="-457200">
              <a:spcBef>
                <a:spcPts val="600"/>
              </a:spcBef>
              <a:buClr>
                <a:srgbClr val="FFC000"/>
              </a:buClr>
              <a:buSzPct val="150000"/>
              <a:buFont typeface="Wingdings" panose="05000000000000000000" pitchFamily="2" charset="2"/>
              <a:buChar char="§"/>
              <a:defRPr/>
            </a:pPr>
            <a:r>
              <a:rPr lang="en-US" dirty="0">
                <a:solidFill>
                  <a:sysClr val="windowText" lastClr="000000"/>
                </a:solidFill>
              </a:rPr>
              <a:t>Grain </a:t>
            </a:r>
            <a:r>
              <a:rPr lang="en-US" dirty="0" smtClean="0">
                <a:solidFill>
                  <a:sysClr val="windowText" lastClr="000000"/>
                </a:solidFill>
              </a:rPr>
              <a:t>dryers</a:t>
            </a:r>
            <a:endParaRPr lang="en-US" dirty="0">
              <a:solidFill>
                <a:sysClr val="windowText" lastClr="000000"/>
              </a:solidFill>
            </a:endParaRPr>
          </a:p>
          <a:p>
            <a:pPr marL="457200" indent="-457200">
              <a:spcBef>
                <a:spcPts val="600"/>
              </a:spcBef>
              <a:buClr>
                <a:srgbClr val="FFC000"/>
              </a:buClr>
              <a:buSzPct val="150000"/>
              <a:buFont typeface="Wingdings" panose="05000000000000000000" pitchFamily="2" charset="2"/>
              <a:buChar char="§"/>
              <a:defRPr/>
            </a:pPr>
            <a:r>
              <a:rPr lang="en-US" dirty="0" smtClean="0">
                <a:solidFill>
                  <a:sysClr val="windowText" lastClr="000000"/>
                </a:solidFill>
              </a:rPr>
              <a:t>Pits </a:t>
            </a:r>
          </a:p>
          <a:p>
            <a:pPr marL="914400" lvl="1" indent="-457200">
              <a:spcBef>
                <a:spcPts val="600"/>
              </a:spcBef>
              <a:buClr>
                <a:srgbClr val="FFC000"/>
              </a:buClr>
              <a:buSzPct val="150000"/>
              <a:buFont typeface="Arial" panose="020B0604020202020204" pitchFamily="34" charset="0"/>
              <a:buChar char="•"/>
              <a:defRPr/>
            </a:pPr>
            <a:r>
              <a:rPr lang="en-US" dirty="0">
                <a:solidFill>
                  <a:sysClr val="windowText" lastClr="000000"/>
                </a:solidFill>
              </a:rPr>
              <a:t>B</a:t>
            </a:r>
            <a:r>
              <a:rPr lang="en-US" dirty="0" smtClean="0">
                <a:solidFill>
                  <a:sysClr val="windowText" lastClr="000000"/>
                </a:solidFill>
              </a:rPr>
              <a:t>oot</a:t>
            </a:r>
            <a:r>
              <a:rPr lang="en-US" dirty="0">
                <a:solidFill>
                  <a:sysClr val="windowText" lastClr="000000"/>
                </a:solidFill>
              </a:rPr>
              <a:t>, </a:t>
            </a:r>
            <a:r>
              <a:rPr lang="en-US" dirty="0" smtClean="0">
                <a:solidFill>
                  <a:sysClr val="windowText" lastClr="000000"/>
                </a:solidFill>
              </a:rPr>
              <a:t>scale, waste, etc.</a:t>
            </a:r>
            <a:endParaRPr lang="en-US" dirty="0">
              <a:solidFill>
                <a:sysClr val="windowText" lastClr="000000"/>
              </a:solidFill>
            </a:endParaRPr>
          </a:p>
          <a:p>
            <a:pPr marL="457200" indent="-457200">
              <a:spcBef>
                <a:spcPts val="600"/>
              </a:spcBef>
              <a:buClr>
                <a:srgbClr val="FFC000"/>
              </a:buClr>
              <a:buSzPct val="150000"/>
              <a:buFont typeface="Wingdings" panose="05000000000000000000" pitchFamily="2" charset="2"/>
              <a:buChar char="§"/>
              <a:defRPr/>
            </a:pPr>
            <a:r>
              <a:rPr lang="en-US" dirty="0" smtClean="0">
                <a:solidFill>
                  <a:sysClr val="windowText" lastClr="000000"/>
                </a:solidFill>
              </a:rPr>
              <a:t>Tanks</a:t>
            </a:r>
          </a:p>
          <a:p>
            <a:pPr marL="457200" indent="-457200">
              <a:spcBef>
                <a:spcPts val="600"/>
              </a:spcBef>
              <a:buClr>
                <a:srgbClr val="FFC000"/>
              </a:buClr>
              <a:buSzPct val="150000"/>
              <a:buFont typeface="Wingdings" panose="05000000000000000000" pitchFamily="2" charset="2"/>
              <a:buChar char="§"/>
              <a:defRPr/>
            </a:pPr>
            <a:r>
              <a:rPr lang="en-US" dirty="0" smtClean="0">
                <a:solidFill>
                  <a:sysClr val="windowText" lastClr="000000"/>
                </a:solidFill>
              </a:rPr>
              <a:t>Tunnels</a:t>
            </a:r>
          </a:p>
          <a:p>
            <a:pPr marL="457200" indent="-457200">
              <a:spcBef>
                <a:spcPts val="600"/>
              </a:spcBef>
              <a:buClr>
                <a:srgbClr val="FFC000"/>
              </a:buClr>
              <a:buSzPct val="150000"/>
              <a:buFont typeface="Wingdings" panose="05000000000000000000" pitchFamily="2" charset="2"/>
              <a:buChar char="§"/>
              <a:defRPr/>
            </a:pPr>
            <a:r>
              <a:rPr lang="en-US" dirty="0" smtClean="0">
                <a:solidFill>
                  <a:sysClr val="windowText" lastClr="000000"/>
                </a:solidFill>
              </a:rPr>
              <a:t>Railcars</a:t>
            </a:r>
          </a:p>
          <a:p>
            <a:pPr>
              <a:defRPr/>
            </a:pPr>
            <a:endParaRPr lang="en-US" sz="2800" dirty="0" smtClean="0">
              <a:solidFill>
                <a:sysClr val="windowText" lastClr="000000"/>
              </a:solidFill>
            </a:endParaRPr>
          </a:p>
        </p:txBody>
      </p:sp>
      <p:pic>
        <p:nvPicPr>
          <p:cNvPr id="8" name="Picture 7" title="Image of bins and augers system"/>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7400" y="1625127"/>
            <a:ext cx="2762145" cy="4114800"/>
          </a:xfrm>
          <a:prstGeom prst="rect">
            <a:avLst/>
          </a:prstGeom>
        </p:spPr>
      </p:pic>
    </p:spTree>
    <p:extLst>
      <p:ext uri="{BB962C8B-B14F-4D97-AF65-F5344CB8AC3E}">
        <p14:creationId xmlns:p14="http://schemas.microsoft.com/office/powerpoint/2010/main" val="11198667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2006_05_25t172606_450x298_us_trade_wto_agriculture"/>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00800" y="3119120"/>
            <a:ext cx="2514600" cy="2743200"/>
          </a:xfrm>
          <a:prstGeom prst="rect">
            <a:avLst/>
          </a:prstGeom>
          <a:noFill/>
          <a:ln>
            <a:noFill/>
          </a:ln>
        </p:spPr>
      </p:pic>
      <p:pic>
        <p:nvPicPr>
          <p:cNvPr id="8" name="Picture 11" descr="silo"/>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733800" y="2209800"/>
            <a:ext cx="3064213" cy="3657600"/>
          </a:xfrm>
          <a:prstGeom prst="rect">
            <a:avLst/>
          </a:prstGeom>
          <a:noFill/>
          <a:ln>
            <a:noFill/>
          </a:ln>
        </p:spPr>
      </p:pic>
      <p:sp>
        <p:nvSpPr>
          <p:cNvPr id="2" name="Title 1"/>
          <p:cNvSpPr>
            <a:spLocks noGrp="1"/>
          </p:cNvSpPr>
          <p:nvPr>
            <p:ph type="title"/>
          </p:nvPr>
        </p:nvSpPr>
        <p:spPr/>
        <p:txBody>
          <a:bodyPr>
            <a:normAutofit/>
          </a:bodyPr>
          <a:lstStyle/>
          <a:p>
            <a:r>
              <a:rPr lang="en-US" sz="4000" dirty="0">
                <a:solidFill>
                  <a:prstClr val="black"/>
                </a:solidFill>
              </a:rPr>
              <a:t>Grain Storage </a:t>
            </a:r>
            <a:r>
              <a:rPr lang="en-US" sz="4000" dirty="0" smtClean="0">
                <a:solidFill>
                  <a:prstClr val="black"/>
                </a:solidFill>
              </a:rPr>
              <a:t>Facilities &amp; Silos</a:t>
            </a:r>
            <a:endParaRPr lang="en-US" sz="4000" dirty="0"/>
          </a:p>
        </p:txBody>
      </p:sp>
      <p:pic>
        <p:nvPicPr>
          <p:cNvPr id="4" name="Picture 2" title="Imaeg of farm round galvinized  grain bins"/>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8600" y="1371600"/>
            <a:ext cx="36576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mankatoelevator--mcphersonconcretepic"/>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228600" y="3429000"/>
            <a:ext cx="3657600" cy="2438400"/>
          </a:xfrm>
          <a:prstGeom prst="rect">
            <a:avLst/>
          </a:prstGeom>
          <a:noFill/>
          <a:ln>
            <a:noFill/>
          </a:ln>
        </p:spPr>
      </p:pic>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75000"/>
                  </a:prstClr>
                </a:solidFill>
              </a:rPr>
              <a:pPr/>
              <a:t>21</a:t>
            </a:fld>
            <a:endParaRPr lang="en-US" dirty="0">
              <a:solidFill>
                <a:prstClr val="white">
                  <a:lumMod val="75000"/>
                </a:prstClr>
              </a:solidFill>
            </a:endParaRPr>
          </a:p>
        </p:txBody>
      </p:sp>
      <p:pic>
        <p:nvPicPr>
          <p:cNvPr id="7" name="Picture 6" title="Slide Border - grain bins "/>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Tree>
    <p:extLst>
      <p:ext uri="{BB962C8B-B14F-4D97-AF65-F5344CB8AC3E}">
        <p14:creationId xmlns:p14="http://schemas.microsoft.com/office/powerpoint/2010/main" val="1435995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a:xfrm>
            <a:off x="381000" y="114300"/>
            <a:ext cx="8382000" cy="1143000"/>
          </a:xfrm>
        </p:spPr>
        <p:txBody>
          <a:bodyPr>
            <a:normAutofit/>
          </a:bodyPr>
          <a:lstStyle/>
          <a:p>
            <a:r>
              <a:rPr lang="en-US" sz="4000" dirty="0" smtClean="0"/>
              <a:t>Grain Dryers</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22</a:t>
            </a:fld>
            <a:endParaRPr lang="en-US" dirty="0">
              <a:solidFill>
                <a:prstClr val="white">
                  <a:lumMod val="75000"/>
                </a:prstClr>
              </a:solidFill>
            </a:endParaRPr>
          </a:p>
        </p:txBody>
      </p:sp>
      <p:pic>
        <p:nvPicPr>
          <p:cNvPr id="5" name="Picture 2" descr=" " title="Image of a vertical cros flow dry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4835" y="1324909"/>
            <a:ext cx="2064766"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ontinous flow cross-flow Dry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2424" y="1417320"/>
            <a:ext cx="297180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atch Dry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1728" y="3794760"/>
            <a:ext cx="2971800" cy="2377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43529" y="4568511"/>
            <a:ext cx="2321306" cy="830997"/>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Batch cross flow dryer</a:t>
            </a:r>
          </a:p>
        </p:txBody>
      </p:sp>
      <p:sp>
        <p:nvSpPr>
          <p:cNvPr id="7" name="TextBox 6"/>
          <p:cNvSpPr txBox="1"/>
          <p:nvPr/>
        </p:nvSpPr>
        <p:spPr>
          <a:xfrm>
            <a:off x="3815080" y="2005931"/>
            <a:ext cx="1714500" cy="1200329"/>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Horizontal cross flow dryer</a:t>
            </a:r>
          </a:p>
        </p:txBody>
      </p:sp>
      <p:sp>
        <p:nvSpPr>
          <p:cNvPr id="12" name="TextBox 11"/>
          <p:cNvSpPr txBox="1"/>
          <p:nvPr/>
        </p:nvSpPr>
        <p:spPr>
          <a:xfrm>
            <a:off x="6165017" y="5068918"/>
            <a:ext cx="2268193" cy="830997"/>
          </a:xfrm>
          <a:prstGeom prst="rect">
            <a:avLst/>
          </a:prstGeom>
          <a:noFill/>
        </p:spPr>
        <p:txBody>
          <a:bodyPr wrap="square" rtlCol="0">
            <a:spAutoFit/>
          </a:bodyPr>
          <a:lstStyle/>
          <a:p>
            <a:r>
              <a:rPr lang="en-US" sz="2400" dirty="0">
                <a:solidFill>
                  <a:prstClr val="white"/>
                </a:solidFill>
                <a:latin typeface="Arial" panose="020B0604020202020204" pitchFamily="34" charset="0"/>
                <a:cs typeface="Arial" panose="020B0604020202020204" pitchFamily="34" charset="0"/>
              </a:rPr>
              <a:t>Vertical cross flow dryer</a:t>
            </a:r>
          </a:p>
        </p:txBody>
      </p:sp>
    </p:spTree>
    <p:extLst>
      <p:ext uri="{BB962C8B-B14F-4D97-AF65-F5344CB8AC3E}">
        <p14:creationId xmlns:p14="http://schemas.microsoft.com/office/powerpoint/2010/main" val="106515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p:txBody>
          <a:bodyPr>
            <a:normAutofit/>
          </a:bodyPr>
          <a:lstStyle/>
          <a:p>
            <a:r>
              <a:rPr lang="en-US" sz="4000" dirty="0" smtClean="0">
                <a:solidFill>
                  <a:prstClr val="black"/>
                </a:solidFill>
              </a:rPr>
              <a:t>Livestock </a:t>
            </a:r>
            <a:r>
              <a:rPr lang="en-US" sz="4000" dirty="0">
                <a:solidFill>
                  <a:prstClr val="black"/>
                </a:solidFill>
              </a:rPr>
              <a:t>Waste Storage</a:t>
            </a:r>
            <a:endParaRPr lang="en-US" sz="4000" dirty="0"/>
          </a:p>
        </p:txBody>
      </p:sp>
      <p:pic>
        <p:nvPicPr>
          <p:cNvPr id="5" name="Picture 5" descr="featnov01a"/>
          <p:cNvPicPr>
            <a:picLocks noChangeAspect="1" noChangeArrowheads="1"/>
          </p:cNvPicPr>
          <p:nvPr/>
        </p:nvPicPr>
        <p:blipFill>
          <a:blip r:embed="rId4" cstate="print"/>
          <a:srcRect/>
          <a:stretch>
            <a:fillRect/>
          </a:stretch>
        </p:blipFill>
        <p:spPr bwMode="auto">
          <a:xfrm>
            <a:off x="4842510" y="2047875"/>
            <a:ext cx="3920490" cy="3200400"/>
          </a:xfrm>
          <a:prstGeom prst="rect">
            <a:avLst/>
          </a:prstGeom>
          <a:noFill/>
          <a:ln w="9525">
            <a:noFill/>
            <a:miter lim="800000"/>
            <a:headEnd/>
            <a:tailEnd/>
          </a:ln>
        </p:spPr>
      </p:pic>
      <p:pic>
        <p:nvPicPr>
          <p:cNvPr id="6" name="Picture 5" descr="mmcd20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1371600"/>
            <a:ext cx="3771900" cy="2743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75000"/>
                  </a:prstClr>
                </a:solidFill>
              </a:rPr>
              <a:pPr/>
              <a:t>23</a:t>
            </a:fld>
            <a:endParaRPr lang="en-US" dirty="0">
              <a:solidFill>
                <a:prstClr val="white">
                  <a:lumMod val="75000"/>
                </a:prstClr>
              </a:solidFill>
            </a:endParaRPr>
          </a:p>
        </p:txBody>
      </p:sp>
      <p:pic>
        <p:nvPicPr>
          <p:cNvPr id="4" name="Picture 3" title="Imaeg of a Hog Confinement Pit"/>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359517" y="3581400"/>
            <a:ext cx="3814866" cy="2468880"/>
          </a:xfrm>
          <a:prstGeom prst="rect">
            <a:avLst/>
          </a:prstGeom>
          <a:noFill/>
          <a:ln>
            <a:noFill/>
          </a:ln>
        </p:spPr>
      </p:pic>
      <p:sp>
        <p:nvSpPr>
          <p:cNvPr id="9" name="TextBox 8"/>
          <p:cNvSpPr txBox="1"/>
          <p:nvPr/>
        </p:nvSpPr>
        <p:spPr>
          <a:xfrm>
            <a:off x="359517" y="3562350"/>
            <a:ext cx="2459884" cy="1200329"/>
          </a:xfrm>
          <a:prstGeom prst="rect">
            <a:avLst/>
          </a:prstGeom>
          <a:noFill/>
        </p:spPr>
        <p:txBody>
          <a:bodyPr wrap="square">
            <a:spAutoFit/>
          </a:bodyPr>
          <a:lstStyle/>
          <a:p>
            <a:pPr eaLnBrk="0" fontAlgn="base" hangingPunct="0">
              <a:spcBef>
                <a:spcPct val="0"/>
              </a:spcBef>
              <a:spcAft>
                <a:spcPct val="0"/>
              </a:spcAft>
              <a:defRPr/>
            </a:pPr>
            <a:r>
              <a:rPr lang="en-US" sz="2400" b="1" kern="0" dirty="0">
                <a:solidFill>
                  <a:prstClr val="black"/>
                </a:solidFill>
                <a:latin typeface="Arial" panose="020B0604020202020204" pitchFamily="34" charset="0"/>
                <a:cs typeface="Arial" panose="020B0604020202020204" pitchFamily="34" charset="0"/>
              </a:rPr>
              <a:t>Hog Confinement Pit</a:t>
            </a:r>
          </a:p>
        </p:txBody>
      </p:sp>
    </p:spTree>
    <p:extLst>
      <p:ext uri="{BB962C8B-B14F-4D97-AF65-F5344CB8AC3E}">
        <p14:creationId xmlns:p14="http://schemas.microsoft.com/office/powerpoint/2010/main" val="16609138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prstClr val="black"/>
                </a:solidFill>
              </a:rPr>
              <a:t>Leg Boot Pits</a:t>
            </a:r>
            <a:endParaRPr lang="en-US" sz="4000" dirty="0"/>
          </a:p>
        </p:txBody>
      </p:sp>
      <p:pic>
        <p:nvPicPr>
          <p:cNvPr id="4" name="Picture 2" descr="CS program 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57200" y="1278865"/>
            <a:ext cx="3566160" cy="24276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3" descr="CS program 4"/>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348587" y="1278865"/>
            <a:ext cx="4338214" cy="2743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title="Slide Border - grain bins "/>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75000"/>
                  </a:prstClr>
                </a:solidFill>
              </a:rPr>
              <a:pPr/>
              <a:t>24</a:t>
            </a:fld>
            <a:endParaRPr lang="en-US" dirty="0">
              <a:solidFill>
                <a:prstClr val="white">
                  <a:lumMod val="75000"/>
                </a:prstClr>
              </a:solidFill>
            </a:endParaRPr>
          </a:p>
        </p:txBody>
      </p:sp>
      <p:pic>
        <p:nvPicPr>
          <p:cNvPr id="10" name="Picture 9" title="Image of a boot pit and tunnel"/>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200" y="3811986"/>
            <a:ext cx="3566160" cy="2360214"/>
          </a:xfrm>
          <a:prstGeom prst="rect">
            <a:avLst/>
          </a:prstGeom>
          <a:noFill/>
          <a:ln>
            <a:noFill/>
          </a:ln>
        </p:spPr>
      </p:pic>
      <p:sp>
        <p:nvSpPr>
          <p:cNvPr id="6" name="TextBox 5"/>
          <p:cNvSpPr txBox="1"/>
          <p:nvPr/>
        </p:nvSpPr>
        <p:spPr>
          <a:xfrm>
            <a:off x="448866" y="5710779"/>
            <a:ext cx="3574494" cy="461665"/>
          </a:xfrm>
          <a:prstGeom prst="rect">
            <a:avLst/>
          </a:prstGeom>
          <a:noFill/>
        </p:spPr>
        <p:txBody>
          <a:bodyPr wrap="square">
            <a:spAutoFit/>
          </a:bodyPr>
          <a:lstStyle/>
          <a:p>
            <a:pPr>
              <a:defRPr/>
            </a:pPr>
            <a:r>
              <a:rPr lang="en-US" sz="2400" kern="0" dirty="0">
                <a:solidFill>
                  <a:prstClr val="white"/>
                </a:solidFill>
                <a:latin typeface="Arial" panose="020B0604020202020204" pitchFamily="34" charset="0"/>
                <a:cs typeface="Arial" panose="020B0604020202020204" pitchFamily="34" charset="0"/>
              </a:rPr>
              <a:t>Boot Pit  &amp; Tunnel</a:t>
            </a:r>
          </a:p>
        </p:txBody>
      </p:sp>
      <p:sp>
        <p:nvSpPr>
          <p:cNvPr id="3" name="TextBox 2"/>
          <p:cNvSpPr txBox="1"/>
          <p:nvPr/>
        </p:nvSpPr>
        <p:spPr>
          <a:xfrm>
            <a:off x="4348587" y="4325784"/>
            <a:ext cx="4338214" cy="1384995"/>
          </a:xfrm>
          <a:prstGeom prst="rect">
            <a:avLst/>
          </a:prstGeom>
          <a:noFill/>
        </p:spPr>
        <p:txBody>
          <a:bodyPr wrap="square" rtlCol="0">
            <a:spAutoFit/>
          </a:bodyPr>
          <a:lstStyle/>
          <a:p>
            <a:r>
              <a:rPr lang="en-US" sz="2800" b="1" dirty="0">
                <a:solidFill>
                  <a:prstClr val="black"/>
                </a:solidFill>
                <a:latin typeface="Arial" panose="020B0604020202020204" pitchFamily="34" charset="0"/>
                <a:cs typeface="Arial" panose="020B0604020202020204" pitchFamily="34" charset="0"/>
              </a:rPr>
              <a:t>NOTE:</a:t>
            </a:r>
            <a:r>
              <a:rPr lang="en-US" sz="2800" dirty="0">
                <a:solidFill>
                  <a:prstClr val="black"/>
                </a:solidFill>
                <a:latin typeface="Arial" panose="020B0604020202020204" pitchFamily="34" charset="0"/>
                <a:cs typeface="Arial" panose="020B0604020202020204" pitchFamily="34" charset="0"/>
              </a:rPr>
              <a:t>  Not all boot pits meet the criteria for a confined space.</a:t>
            </a:r>
          </a:p>
        </p:txBody>
      </p:sp>
    </p:spTree>
    <p:extLst>
      <p:ext uri="{BB962C8B-B14F-4D97-AF65-F5344CB8AC3E}">
        <p14:creationId xmlns:p14="http://schemas.microsoft.com/office/powerpoint/2010/main" val="198393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Railcars, Tanks</a:t>
            </a:r>
            <a:endParaRPr lang="en-US" sz="4000"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75000"/>
                  </a:prstClr>
                </a:solidFill>
              </a:rPr>
              <a:pPr/>
              <a:t>25</a:t>
            </a:fld>
            <a:endParaRPr lang="en-US" dirty="0">
              <a:solidFill>
                <a:prstClr val="white">
                  <a:lumMod val="75000"/>
                </a:prstClr>
              </a:solidFill>
            </a:endParaRPr>
          </a:p>
        </p:txBody>
      </p:sp>
      <p:pic>
        <p:nvPicPr>
          <p:cNvPr id="4" name="Picture 3"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32770" name="Picture 2" title="Image of anhydrous ammonia tanks on an Iowa far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19050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title="Image of a railcar being loaded with grain at a Kansas Elevato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457200" y="1295400"/>
            <a:ext cx="3657600" cy="2743200"/>
          </a:xfrm>
          <a:prstGeom prst="rect">
            <a:avLst/>
          </a:prstGeom>
        </p:spPr>
      </p:pic>
      <p:pic>
        <p:nvPicPr>
          <p:cNvPr id="7" name="Picture 6" title="Image of Hopper bottom reailcars in Tennesse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 y="3566990"/>
            <a:ext cx="3657600" cy="2743200"/>
          </a:xfrm>
          <a:prstGeom prst="rect">
            <a:avLst/>
          </a:prstGeom>
        </p:spPr>
      </p:pic>
      <p:sp>
        <p:nvSpPr>
          <p:cNvPr id="8" name="TextBox 7"/>
          <p:cNvSpPr txBox="1"/>
          <p:nvPr/>
        </p:nvSpPr>
        <p:spPr>
          <a:xfrm>
            <a:off x="4425696" y="1889762"/>
            <a:ext cx="4261104" cy="830997"/>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Anhydrous ammonia tank, Iowa farm</a:t>
            </a:r>
          </a:p>
        </p:txBody>
      </p:sp>
      <p:sp>
        <p:nvSpPr>
          <p:cNvPr id="9" name="TextBox 8"/>
          <p:cNvSpPr txBox="1"/>
          <p:nvPr/>
        </p:nvSpPr>
        <p:spPr>
          <a:xfrm>
            <a:off x="1905000" y="1303439"/>
            <a:ext cx="2209800" cy="830997"/>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Loading grain railcar, Kansas</a:t>
            </a:r>
          </a:p>
        </p:txBody>
      </p:sp>
      <p:sp>
        <p:nvSpPr>
          <p:cNvPr id="10" name="TextBox 9"/>
          <p:cNvSpPr txBox="1"/>
          <p:nvPr/>
        </p:nvSpPr>
        <p:spPr>
          <a:xfrm>
            <a:off x="457200" y="5469865"/>
            <a:ext cx="3657600" cy="830997"/>
          </a:xfrm>
          <a:prstGeom prst="rect">
            <a:avLst/>
          </a:prstGeom>
          <a:noFill/>
        </p:spPr>
        <p:txBody>
          <a:bodyPr wrap="square" rtlCol="0">
            <a:spAutoFit/>
          </a:bodyPr>
          <a:lstStyle/>
          <a:p>
            <a:r>
              <a:rPr lang="en-US" sz="2400" dirty="0">
                <a:solidFill>
                  <a:prstClr val="white"/>
                </a:solidFill>
                <a:latin typeface="Arial" panose="020B0604020202020204" pitchFamily="34" charset="0"/>
                <a:cs typeface="Arial" panose="020B0604020202020204" pitchFamily="34" charset="0"/>
              </a:rPr>
              <a:t>Hopper bottom railcar, Tennessee</a:t>
            </a:r>
          </a:p>
        </p:txBody>
      </p:sp>
    </p:spTree>
    <p:extLst>
      <p:ext uri="{BB962C8B-B14F-4D97-AF65-F5344CB8AC3E}">
        <p14:creationId xmlns:p14="http://schemas.microsoft.com/office/powerpoint/2010/main" val="2903073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a:xfrm>
            <a:off x="446809" y="165515"/>
            <a:ext cx="8229600" cy="1143000"/>
          </a:xfrm>
        </p:spPr>
        <p:txBody>
          <a:bodyPr>
            <a:noAutofit/>
          </a:bodyPr>
          <a:lstStyle/>
          <a:p>
            <a:r>
              <a:rPr lang="en-US" dirty="0" smtClean="0"/>
              <a:t>Confined Space Hazards </a:t>
            </a:r>
            <a:endParaRPr lang="en-US" dirty="0"/>
          </a:p>
        </p:txBody>
      </p:sp>
      <p:pic>
        <p:nvPicPr>
          <p:cNvPr id="3074" name="Picture 2" title="Slide Background - Grain Bins with Au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3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3"/>
          <p:cNvSpPr txBox="1">
            <a:spLocks/>
          </p:cNvSpPr>
          <p:nvPr/>
        </p:nvSpPr>
        <p:spPr>
          <a:xfrm>
            <a:off x="675409" y="1787240"/>
            <a:ext cx="7772400" cy="32835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r>
              <a:rPr lang="en-US" sz="54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Confined Space Hazards</a:t>
            </a:r>
            <a:endParaRPr lang="en-US" sz="54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2850195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p:txBody>
          <a:bodyPr>
            <a:normAutofit/>
          </a:bodyPr>
          <a:lstStyle/>
          <a:p>
            <a:r>
              <a:rPr lang="en-US" sz="4000" dirty="0" smtClean="0"/>
              <a:t>Confined Space Hazards</a:t>
            </a:r>
            <a:endParaRPr lang="en-US" sz="4000" dirty="0"/>
          </a:p>
        </p:txBody>
      </p:sp>
      <p:sp>
        <p:nvSpPr>
          <p:cNvPr id="3" name="Content Placeholder 2"/>
          <p:cNvSpPr>
            <a:spLocks noGrp="1"/>
          </p:cNvSpPr>
          <p:nvPr>
            <p:ph sz="half" idx="1"/>
          </p:nvPr>
        </p:nvSpPr>
        <p:spPr/>
        <p:txBody>
          <a:bodyPr>
            <a:normAutofit/>
          </a:bodyPr>
          <a:lstStyle/>
          <a:p>
            <a:pPr marL="457200" indent="-457200">
              <a:spcBef>
                <a:spcPts val="600"/>
              </a:spcBef>
              <a:buClr>
                <a:srgbClr val="FFC000"/>
              </a:buClr>
              <a:buSzPct val="150000"/>
              <a:buFont typeface="Wingdings" panose="05000000000000000000" pitchFamily="2" charset="2"/>
              <a:buChar char="§"/>
            </a:pPr>
            <a:r>
              <a:rPr lang="en-US" sz="3200" dirty="0" smtClean="0"/>
              <a:t>Hazardous Atmosphere</a:t>
            </a:r>
          </a:p>
          <a:p>
            <a:pPr marL="914400" lvl="1" indent="-457200">
              <a:spcBef>
                <a:spcPts val="600"/>
              </a:spcBef>
              <a:buClr>
                <a:srgbClr val="FFC000"/>
              </a:buClr>
              <a:buSzPct val="150000"/>
              <a:buFont typeface="Arial" panose="020B0604020202020204" pitchFamily="34" charset="0"/>
              <a:buChar char="•"/>
            </a:pPr>
            <a:r>
              <a:rPr lang="en-US" sz="2800" dirty="0" smtClean="0"/>
              <a:t>Combustible</a:t>
            </a:r>
          </a:p>
          <a:p>
            <a:pPr marL="914400" lvl="1" indent="-457200">
              <a:spcBef>
                <a:spcPts val="600"/>
              </a:spcBef>
              <a:buClr>
                <a:srgbClr val="FFC000"/>
              </a:buClr>
              <a:buSzPct val="150000"/>
              <a:buFont typeface="Arial" panose="020B0604020202020204" pitchFamily="34" charset="0"/>
              <a:buChar char="•"/>
            </a:pPr>
            <a:r>
              <a:rPr lang="en-US" sz="2800" dirty="0" smtClean="0"/>
              <a:t>Toxic</a:t>
            </a:r>
          </a:p>
          <a:p>
            <a:pPr marL="457200" indent="-457200">
              <a:spcBef>
                <a:spcPts val="600"/>
              </a:spcBef>
              <a:buClr>
                <a:srgbClr val="FFC000"/>
              </a:buClr>
              <a:buSzPct val="150000"/>
              <a:buFont typeface="Wingdings" panose="05000000000000000000" pitchFamily="2" charset="2"/>
              <a:buChar char="§"/>
            </a:pPr>
            <a:r>
              <a:rPr lang="en-US" sz="3200" dirty="0" smtClean="0"/>
              <a:t>Engulfment</a:t>
            </a:r>
          </a:p>
          <a:p>
            <a:pPr marL="457200" indent="-457200">
              <a:spcBef>
                <a:spcPts val="600"/>
              </a:spcBef>
              <a:buClr>
                <a:srgbClr val="FFC000"/>
              </a:buClr>
              <a:buSzPct val="150000"/>
              <a:buFont typeface="Wingdings" panose="05000000000000000000" pitchFamily="2" charset="2"/>
              <a:buChar char="§"/>
            </a:pPr>
            <a:r>
              <a:rPr lang="en-US" sz="3200" dirty="0" smtClean="0"/>
              <a:t>Internal Configuration</a:t>
            </a:r>
          </a:p>
          <a:p>
            <a:pPr marL="457200" lvl="1" indent="0">
              <a:buClr>
                <a:srgbClr val="FFC000"/>
              </a:buClr>
              <a:buSzPct val="150000"/>
              <a:buNone/>
            </a:pPr>
            <a:endParaRPr lang="en-US" sz="2400" dirty="0" smtClean="0"/>
          </a:p>
          <a:p>
            <a:endParaRPr lang="en-US" dirty="0"/>
          </a:p>
        </p:txBody>
      </p:sp>
      <p:sp>
        <p:nvSpPr>
          <p:cNvPr id="5" name="Content Placeholder 4"/>
          <p:cNvSpPr>
            <a:spLocks noGrp="1"/>
          </p:cNvSpPr>
          <p:nvPr>
            <p:ph sz="half" idx="2"/>
          </p:nvPr>
        </p:nvSpPr>
        <p:spPr/>
        <p:txBody>
          <a:bodyPr/>
          <a:lstStyle/>
          <a:p>
            <a:pPr marL="457200" lvl="0" indent="-457200">
              <a:spcBef>
                <a:spcPts val="600"/>
              </a:spcBef>
              <a:buClr>
                <a:srgbClr val="FFC000"/>
              </a:buClr>
              <a:buSzPct val="150000"/>
              <a:buFont typeface="Wingdings" panose="05000000000000000000" pitchFamily="2" charset="2"/>
              <a:buChar char="§"/>
            </a:pPr>
            <a:r>
              <a:rPr lang="en-US" sz="3200" dirty="0">
                <a:solidFill>
                  <a:prstClr val="black"/>
                </a:solidFill>
              </a:rPr>
              <a:t>Serious Safety or Health Hazards</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rPr>
              <a:t>Temperature</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rPr>
              <a:t>Physical</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rPr>
              <a:t>Biological</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rPr>
              <a:t>Ergonomic</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27</a:t>
            </a:fld>
            <a:endParaRPr lang="en-US" dirty="0">
              <a:solidFill>
                <a:prstClr val="white">
                  <a:lumMod val="75000"/>
                </a:prstClr>
              </a:solidFill>
            </a:endParaRPr>
          </a:p>
        </p:txBody>
      </p:sp>
      <p:pic>
        <p:nvPicPr>
          <p:cNvPr id="6" name="Picture 2" title="Image of a man being engulfed in grain"/>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700063" y="4288536"/>
            <a:ext cx="20318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title="Unknown example of Hazardous Atmosphere?"/>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98855" l="0" r="100000"/>
                    </a14:imgEffect>
                  </a14:imgLayer>
                </a14:imgProps>
              </a:ext>
              <a:ext uri="{28A0092B-C50C-407E-A947-70E740481C1C}">
                <a14:useLocalDpi xmlns:a14="http://schemas.microsoft.com/office/drawing/2010/main"/>
              </a:ext>
            </a:extLst>
          </a:blip>
          <a:srcRect/>
          <a:stretch>
            <a:fillRect/>
          </a:stretch>
        </p:blipFill>
        <p:spPr bwMode="auto">
          <a:xfrm>
            <a:off x="10715902" y="-945818"/>
            <a:ext cx="5617655" cy="490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908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a:xfrm>
            <a:off x="0" y="228600"/>
            <a:ext cx="9144000" cy="838200"/>
          </a:xfrm>
        </p:spPr>
        <p:txBody>
          <a:bodyPr>
            <a:normAutofit/>
          </a:bodyPr>
          <a:lstStyle/>
          <a:p>
            <a:r>
              <a:rPr lang="en-US" sz="4000" dirty="0" smtClean="0"/>
              <a:t>Atmospheric Hazard Exposure</a:t>
            </a:r>
            <a:endParaRPr lang="en-US" sz="4000" dirty="0"/>
          </a:p>
        </p:txBody>
      </p:sp>
      <p:sp>
        <p:nvSpPr>
          <p:cNvPr id="3" name="Content Placeholder 2"/>
          <p:cNvSpPr>
            <a:spLocks noGrp="1"/>
          </p:cNvSpPr>
          <p:nvPr>
            <p:ph idx="1"/>
          </p:nvPr>
        </p:nvSpPr>
        <p:spPr>
          <a:xfrm>
            <a:off x="685800" y="1600206"/>
            <a:ext cx="7772400" cy="5029194"/>
          </a:xfrm>
        </p:spPr>
        <p:txBody>
          <a:bodyPr>
            <a:normAutofit/>
          </a:bodyPr>
          <a:lstStyle/>
          <a:p>
            <a:pPr marL="0" indent="0">
              <a:spcAft>
                <a:spcPts val="1800"/>
              </a:spcAft>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Atmosphere hazards expose workers to:</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Death</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Incapacitation</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Impairment</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Ability to self rescue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Injury</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Acute Illness</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28</a:t>
            </a:fld>
            <a:endParaRPr lang="en-US" dirty="0">
              <a:solidFill>
                <a:prstClr val="white">
                  <a:lumMod val="75000"/>
                </a:prstClr>
              </a:solidFill>
            </a:endParaRPr>
          </a:p>
        </p:txBody>
      </p:sp>
      <p:pic>
        <p:nvPicPr>
          <p:cNvPr id="16386" name="Picture 2" title="Image of a Danger sign for Deadly Manure Gase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96000" y="2485739"/>
            <a:ext cx="240576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456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title="Text Box"/>
          <p:cNvSpPr>
            <a:spLocks noGrp="1"/>
          </p:cNvSpPr>
          <p:nvPr>
            <p:ph type="title"/>
          </p:nvPr>
        </p:nvSpPr>
        <p:spPr/>
        <p:txBody>
          <a:bodyPr>
            <a:normAutofit/>
          </a:bodyPr>
          <a:lstStyle/>
          <a:p>
            <a:r>
              <a:rPr lang="en-US" sz="4000" dirty="0" smtClean="0"/>
              <a:t>Atmosphere Hazards </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29</a:t>
            </a:fld>
            <a:endParaRPr lang="en-US" dirty="0">
              <a:solidFill>
                <a:prstClr val="white">
                  <a:lumMod val="75000"/>
                </a:prstClr>
              </a:solidFill>
            </a:endParaRPr>
          </a:p>
        </p:txBody>
      </p:sp>
      <p:pic>
        <p:nvPicPr>
          <p:cNvPr id="5" name="Picture 1" title="Pie Chart of Nitrogen 78%, Oxygen 21% and other gases at 1%"/>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004135" y="241410"/>
            <a:ext cx="3415178" cy="353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title="Slide Border - grain bins "/>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graphicFrame>
        <p:nvGraphicFramePr>
          <p:cNvPr id="8" name="Chart  Normal Gases in the Air" descr="Chart of gasses in the air" title="Chart of gasses in the air"/>
          <p:cNvGraphicFramePr/>
          <p:nvPr>
            <p:extLst>
              <p:ext uri="{D42A27DB-BD31-4B8C-83A1-F6EECF244321}">
                <p14:modId xmlns:p14="http://schemas.microsoft.com/office/powerpoint/2010/main" val="4242701629"/>
              </p:ext>
            </p:extLst>
          </p:nvPr>
        </p:nvGraphicFramePr>
        <p:xfrm>
          <a:off x="549566" y="1228045"/>
          <a:ext cx="8137234" cy="2544419"/>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10" title="Text Box"/>
          <p:cNvSpPr/>
          <p:nvPr/>
        </p:nvSpPr>
        <p:spPr>
          <a:xfrm>
            <a:off x="457200" y="3972560"/>
            <a:ext cx="8229600" cy="2231380"/>
          </a:xfrm>
          <a:prstGeom prst="rect">
            <a:avLst/>
          </a:prstGeom>
        </p:spPr>
        <p:txBody>
          <a:bodyPr wrap="square">
            <a:spAutoFit/>
          </a:bodyPr>
          <a:lstStyle/>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Oxygen Deficient </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&lt;19.5% </a:t>
            </a:r>
          </a:p>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Combustible atmosphere </a:t>
            </a:r>
          </a:p>
          <a:p>
            <a:pPr marL="914400" lvl="1" indent="-457200">
              <a:spcAft>
                <a:spcPts val="600"/>
              </a:spcAft>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Oxygen enriched </a:t>
            </a:r>
            <a:r>
              <a:rPr 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&gt;23.5%</a:t>
            </a:r>
          </a:p>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Toxic atmosphere</a:t>
            </a:r>
          </a:p>
        </p:txBody>
      </p:sp>
    </p:spTree>
    <p:extLst>
      <p:ext uri="{BB962C8B-B14F-4D97-AF65-F5344CB8AC3E}">
        <p14:creationId xmlns:p14="http://schemas.microsoft.com/office/powerpoint/2010/main" val="2784939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title="Slide Border - grain bin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1" y="5761037"/>
            <a:ext cx="91440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000" dirty="0" smtClean="0"/>
              <a:t>Introduction</a:t>
            </a:r>
            <a:endParaRPr lang="en-US" sz="4000" dirty="0"/>
          </a:p>
        </p:txBody>
      </p:sp>
      <p:sp>
        <p:nvSpPr>
          <p:cNvPr id="3" name="Content Placeholder 2"/>
          <p:cNvSpPr txBox="1">
            <a:spLocks/>
          </p:cNvSpPr>
          <p:nvPr/>
        </p:nvSpPr>
        <p:spPr>
          <a:xfrm>
            <a:off x="457200" y="1600206"/>
            <a:ext cx="8229600" cy="4525963"/>
          </a:xfrm>
          <a:prstGeom prst="rect">
            <a:avLst/>
          </a:prstGeom>
        </p:spPr>
        <p:txBody>
          <a:bodyPr vert="horz" lIns="91440" tIns="45720" rIns="91440" bIns="45720" rtlCol="0" anchor="ctr">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600"/>
              </a:spcBef>
              <a:buFont typeface="Wingdings" pitchFamily="2" charset="2"/>
              <a:buNone/>
              <a:defRPr/>
            </a:pPr>
            <a:r>
              <a:rPr lang="en-US" sz="3200" dirty="0" smtClean="0">
                <a:solidFill>
                  <a:sysClr val="windowText" lastClr="000000"/>
                </a:solidFill>
              </a:rPr>
              <a:t>This Agricultural Confined Space Hazards module is part of a curriculum series addressing hazards found in grain handling facilities including grain bins and their surrounding area.  Its purpose is to assist participants to identify and abate hazards in the work place.  </a:t>
            </a:r>
          </a:p>
          <a:p>
            <a:pPr>
              <a:defRPr/>
            </a:pPr>
            <a:endParaRPr lang="en-US" sz="3200" dirty="0">
              <a:solidFill>
                <a:sysClr val="windowText" lastClr="000000"/>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a:t>
            </a:fld>
            <a:endParaRPr lang="en-US" dirty="0">
              <a:solidFill>
                <a:prstClr val="white">
                  <a:lumMod val="75000"/>
                </a:prstClr>
              </a:solidFill>
            </a:endParaRPr>
          </a:p>
        </p:txBody>
      </p:sp>
    </p:spTree>
    <p:extLst>
      <p:ext uri="{BB962C8B-B14F-4D97-AF65-F5344CB8AC3E}">
        <p14:creationId xmlns:p14="http://schemas.microsoft.com/office/powerpoint/2010/main" val="451192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a:xfrm>
            <a:off x="228600" y="0"/>
            <a:ext cx="8686800" cy="1143000"/>
          </a:xfrm>
        </p:spPr>
        <p:txBody>
          <a:bodyPr>
            <a:normAutofit/>
          </a:bodyPr>
          <a:lstStyle/>
          <a:p>
            <a:r>
              <a:rPr lang="en-US" sz="4000" dirty="0" smtClean="0"/>
              <a:t>Gas, Vapor, Dust Is Combustible</a:t>
            </a:r>
            <a:endParaRPr lang="en-US" sz="4000" dirty="0"/>
          </a:p>
        </p:txBody>
      </p:sp>
      <p:sp>
        <p:nvSpPr>
          <p:cNvPr id="7" name="Content Placeholder 6"/>
          <p:cNvSpPr>
            <a:spLocks noGrp="1"/>
          </p:cNvSpPr>
          <p:nvPr>
            <p:ph idx="1"/>
          </p:nvPr>
        </p:nvSpPr>
        <p:spPr>
          <a:xfrm>
            <a:off x="228601" y="1789331"/>
            <a:ext cx="5462183" cy="4668372"/>
          </a:xfrm>
        </p:spPr>
        <p:txBody>
          <a:bodyPr>
            <a:normAutofit/>
          </a:bodyPr>
          <a:lstStyle/>
          <a:p>
            <a:pPr marL="457200" lvl="0" indent="-457200">
              <a:spcBef>
                <a:spcPts val="400"/>
              </a:spcBef>
              <a:buClr>
                <a:srgbClr val="FFC000"/>
              </a:buClr>
              <a:buSzPct val="150000"/>
              <a:buFont typeface="Wingdings" panose="05000000000000000000" pitchFamily="2" charset="2"/>
              <a:buChar char="§"/>
            </a:pPr>
            <a:endParaRPr lang="en-US" sz="1400" dirty="0" smtClean="0">
              <a:solidFill>
                <a:prstClr val="black"/>
              </a:solidFill>
            </a:endParaRPr>
          </a:p>
          <a:p>
            <a:pPr marL="457200" lvl="0" indent="-457200">
              <a:spcBef>
                <a:spcPts val="0"/>
              </a:spcBef>
              <a:spcAft>
                <a:spcPts val="600"/>
              </a:spcAft>
              <a:buClr>
                <a:srgbClr val="FFC000"/>
              </a:buClr>
              <a:buSzPct val="150000"/>
              <a:buFont typeface="Wingdings" panose="05000000000000000000" pitchFamily="2" charset="2"/>
              <a:buChar char="§"/>
            </a:pPr>
            <a:r>
              <a:rPr lang="en-US" dirty="0" smtClean="0">
                <a:solidFill>
                  <a:prstClr val="black"/>
                </a:solidFill>
              </a:rPr>
              <a:t>Exceed </a:t>
            </a:r>
            <a:r>
              <a:rPr lang="en-US" dirty="0">
                <a:solidFill>
                  <a:prstClr val="black"/>
                </a:solidFill>
              </a:rPr>
              <a:t>10% </a:t>
            </a:r>
            <a:r>
              <a:rPr lang="en-US" dirty="0" smtClean="0">
                <a:solidFill>
                  <a:prstClr val="black"/>
                </a:solidFill>
              </a:rPr>
              <a:t>LFL/LEL</a:t>
            </a:r>
            <a:endParaRPr lang="en-US" dirty="0">
              <a:solidFill>
                <a:prstClr val="black"/>
              </a:solidFill>
            </a:endParaRPr>
          </a:p>
          <a:p>
            <a:pPr marL="914400" lvl="1" indent="-457200">
              <a:spcBef>
                <a:spcPts val="0"/>
              </a:spcBef>
              <a:spcAft>
                <a:spcPts val="600"/>
              </a:spcAft>
              <a:buClr>
                <a:srgbClr val="FFC000"/>
              </a:buClr>
              <a:buSzPct val="150000"/>
              <a:buFont typeface="Arial" panose="020B0604020202020204" pitchFamily="34" charset="0"/>
              <a:buChar char="•"/>
            </a:pPr>
            <a:r>
              <a:rPr lang="en-US" dirty="0">
                <a:solidFill>
                  <a:prstClr val="black"/>
                </a:solidFill>
              </a:rPr>
              <a:t>Gas, vapor, mist</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solidFill>
                  <a:prstClr val="black"/>
                </a:solidFill>
              </a:rPr>
              <a:t>Lower flammable / explosive limit</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solidFill>
                  <a:prstClr val="black"/>
                </a:solidFill>
              </a:rPr>
              <a:t>Airborne combustible dust</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solidFill>
                  <a:prstClr val="black"/>
                </a:solidFill>
              </a:rPr>
              <a:t>Greater than LFL</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solidFill>
                  <a:prstClr val="black"/>
                </a:solidFill>
              </a:rPr>
              <a:t>Obscures </a:t>
            </a:r>
            <a:r>
              <a:rPr lang="en-US" dirty="0">
                <a:solidFill>
                  <a:prstClr val="black"/>
                </a:solidFill>
              </a:rPr>
              <a:t>vision </a:t>
            </a:r>
            <a:r>
              <a:rPr lang="en-US" dirty="0" smtClean="0">
                <a:solidFill>
                  <a:prstClr val="black"/>
                </a:solidFill>
              </a:rPr>
              <a:t>≤ 5 feet </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solidFill>
                  <a:prstClr val="black"/>
                </a:solidFill>
              </a:rPr>
              <a:t>Usually toxic</a:t>
            </a:r>
          </a:p>
          <a:p>
            <a:pPr lvl="1">
              <a:spcBef>
                <a:spcPts val="400"/>
              </a:spcBef>
              <a:buClr>
                <a:srgbClr val="FFC000"/>
              </a:buClr>
              <a:buSzPct val="150000"/>
              <a:buFont typeface="Arial" panose="020B0604020202020204" pitchFamily="34" charset="0"/>
              <a:buChar char="•"/>
            </a:pPr>
            <a:endParaRPr lang="en-US" sz="2400" dirty="0" smtClean="0">
              <a:solidFill>
                <a:prstClr val="black"/>
              </a:solidFill>
            </a:endParaRPr>
          </a:p>
          <a:p>
            <a:pPr marL="57150" indent="0">
              <a:spcBef>
                <a:spcPts val="200"/>
              </a:spcBef>
              <a:buClr>
                <a:srgbClr val="FFC000"/>
              </a:buClr>
              <a:buSzPct val="150000"/>
              <a:buNone/>
            </a:pPr>
            <a:endParaRPr lang="en-US" dirty="0">
              <a:solidFill>
                <a:prstClr val="black"/>
              </a:solidFill>
            </a:endParaRPr>
          </a:p>
          <a:p>
            <a:pPr marL="0" indent="0">
              <a:buClr>
                <a:srgbClr val="FFC000"/>
              </a:buClr>
              <a:buSzPct val="15000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30</a:t>
            </a:fld>
            <a:endParaRPr lang="en-US" dirty="0">
              <a:solidFill>
                <a:prstClr val="white">
                  <a:lumMod val="75000"/>
                </a:prstClr>
              </a:solidFill>
            </a:endParaRPr>
          </a:p>
        </p:txBody>
      </p:sp>
      <p:sp>
        <p:nvSpPr>
          <p:cNvPr id="31" name="TextBox 30"/>
          <p:cNvSpPr txBox="1"/>
          <p:nvPr/>
        </p:nvSpPr>
        <p:spPr>
          <a:xfrm>
            <a:off x="5107356" y="5420380"/>
            <a:ext cx="3657600" cy="523220"/>
          </a:xfrm>
          <a:prstGeom prst="rect">
            <a:avLst/>
          </a:prstGeom>
          <a:noFill/>
        </p:spPr>
        <p:txBody>
          <a:bodyPr wrap="square" rtlCol="0">
            <a:spAutoFit/>
          </a:bodyPr>
          <a:lstStyle/>
          <a:p>
            <a:pPr algn="ctr"/>
            <a:r>
              <a:rPr lang="en-US" sz="2800" b="1" dirty="0">
                <a:solidFill>
                  <a:srgbClr val="F79646">
                    <a:lumMod val="75000"/>
                  </a:srgbClr>
                </a:solidFill>
                <a:latin typeface="Franklin Gothic Medium Cond" panose="020B0606030402020204" pitchFamily="34" charset="0"/>
              </a:rPr>
              <a:t>Ignition Triangle</a:t>
            </a:r>
          </a:p>
        </p:txBody>
      </p:sp>
      <p:grpSp>
        <p:nvGrpSpPr>
          <p:cNvPr id="17" name="Group 16" descr="Air, Gas/Vapor/Mist/Dust, and Ignition source" title="Drawing of combustible atmosphere"/>
          <p:cNvGrpSpPr>
            <a:grpSpLocks noChangeAspect="1"/>
          </p:cNvGrpSpPr>
          <p:nvPr/>
        </p:nvGrpSpPr>
        <p:grpSpPr>
          <a:xfrm>
            <a:off x="5228995" y="1933285"/>
            <a:ext cx="3534005" cy="3534005"/>
            <a:chOff x="5084168" y="1600200"/>
            <a:chExt cx="3657600" cy="3668097"/>
          </a:xfrm>
        </p:grpSpPr>
        <p:sp>
          <p:nvSpPr>
            <p:cNvPr id="18" name="Cloud 17"/>
            <p:cNvSpPr/>
            <p:nvPr/>
          </p:nvSpPr>
          <p:spPr>
            <a:xfrm rot="496112">
              <a:off x="5910051" y="3167453"/>
              <a:ext cx="2011680" cy="1247797"/>
            </a:xfrm>
            <a:prstGeom prst="cloud">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5608632" y="3341686"/>
              <a:ext cx="2480864" cy="830997"/>
            </a:xfrm>
            <a:prstGeom prst="rect">
              <a:avLst/>
            </a:prstGeom>
            <a:noFill/>
          </p:spPr>
          <p:txBody>
            <a:bodyPr wrap="square" rtlCol="0">
              <a:spAutoFit/>
            </a:bodyPr>
            <a:lstStyle/>
            <a:p>
              <a:pPr algn="ctr"/>
              <a:r>
                <a:rPr lang="en-US" sz="2400" b="1" i="1" dirty="0">
                  <a:solidFill>
                    <a:prstClr val="black"/>
                  </a:solidFill>
                  <a:latin typeface="Franklin Gothic Medium Cond" panose="020B0606030402020204" pitchFamily="34" charset="0"/>
                </a:rPr>
                <a:t>Combustible Atmosphere</a:t>
              </a:r>
            </a:p>
          </p:txBody>
        </p:sp>
        <p:sp>
          <p:nvSpPr>
            <p:cNvPr id="23" name="Down Arrow 22"/>
            <p:cNvSpPr/>
            <p:nvPr/>
          </p:nvSpPr>
          <p:spPr>
            <a:xfrm>
              <a:off x="6272888" y="2225040"/>
              <a:ext cx="1280160" cy="128016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ight Arrow 26"/>
            <p:cNvSpPr/>
            <p:nvPr/>
          </p:nvSpPr>
          <p:spPr>
            <a:xfrm rot="19800000">
              <a:off x="5477771" y="3988137"/>
              <a:ext cx="1280160" cy="1280160"/>
            </a:xfrm>
            <a:prstGeom prst="rightArrow">
              <a:avLst/>
            </a:prstGeom>
            <a:solidFill>
              <a:srgbClr val="95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rot="19800000">
              <a:off x="5420562" y="4284508"/>
              <a:ext cx="1280160" cy="707886"/>
            </a:xfrm>
            <a:prstGeom prst="rect">
              <a:avLst/>
            </a:prstGeom>
            <a:noFill/>
          </p:spPr>
          <p:txBody>
            <a:bodyPr wrap="square" rtlCol="0">
              <a:spAutoFit/>
            </a:bodyPr>
            <a:lstStyle/>
            <a:p>
              <a:r>
                <a:rPr lang="en-US" sz="2000" b="1" dirty="0">
                  <a:solidFill>
                    <a:prstClr val="black"/>
                  </a:solidFill>
                  <a:latin typeface="Franklin Gothic Medium Cond" panose="020B0606030402020204" pitchFamily="34" charset="0"/>
                </a:rPr>
                <a:t>Gas, vapor, mist, dust</a:t>
              </a:r>
            </a:p>
          </p:txBody>
        </p:sp>
        <p:sp>
          <p:nvSpPr>
            <p:cNvPr id="32" name="Right Arrow 31"/>
            <p:cNvSpPr/>
            <p:nvPr/>
          </p:nvSpPr>
          <p:spPr>
            <a:xfrm rot="1800000" flipH="1">
              <a:off x="7057437" y="3975779"/>
              <a:ext cx="1280160" cy="12801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6632788" y="2370668"/>
              <a:ext cx="548640" cy="400110"/>
            </a:xfrm>
            <a:prstGeom prst="rect">
              <a:avLst/>
            </a:prstGeom>
            <a:noFill/>
          </p:spPr>
          <p:txBody>
            <a:bodyPr wrap="square" rtlCol="0">
              <a:spAutoFit/>
            </a:bodyPr>
            <a:lstStyle/>
            <a:p>
              <a:pPr algn="ctr"/>
              <a:r>
                <a:rPr lang="en-US" sz="2000" b="1" dirty="0">
                  <a:solidFill>
                    <a:prstClr val="black"/>
                  </a:solidFill>
                  <a:latin typeface="Franklin Gothic Medium Cond" panose="020B0606030402020204" pitchFamily="34" charset="0"/>
                </a:rPr>
                <a:t>Air</a:t>
              </a:r>
            </a:p>
          </p:txBody>
        </p:sp>
        <p:sp>
          <p:nvSpPr>
            <p:cNvPr id="34" name="TextBox 33"/>
            <p:cNvSpPr txBox="1"/>
            <p:nvPr/>
          </p:nvSpPr>
          <p:spPr>
            <a:xfrm rot="1800000">
              <a:off x="7083433" y="4277293"/>
              <a:ext cx="1280160" cy="707886"/>
            </a:xfrm>
            <a:prstGeom prst="rect">
              <a:avLst/>
            </a:prstGeom>
            <a:noFill/>
          </p:spPr>
          <p:txBody>
            <a:bodyPr wrap="square" rtlCol="0">
              <a:spAutoFit/>
            </a:bodyPr>
            <a:lstStyle/>
            <a:p>
              <a:pPr algn="r"/>
              <a:r>
                <a:rPr lang="en-US" sz="2000" b="1" dirty="0">
                  <a:solidFill>
                    <a:prstClr val="black"/>
                  </a:solidFill>
                  <a:latin typeface="Franklin Gothic Medium Cond" panose="020B0606030402020204" pitchFamily="34" charset="0"/>
                </a:rPr>
                <a:t>Ignition source</a:t>
              </a:r>
            </a:p>
          </p:txBody>
        </p:sp>
        <p:sp>
          <p:nvSpPr>
            <p:cNvPr id="35" name="Isosceles Triangle 34"/>
            <p:cNvSpPr/>
            <p:nvPr/>
          </p:nvSpPr>
          <p:spPr>
            <a:xfrm>
              <a:off x="5084168" y="1600200"/>
              <a:ext cx="3657600" cy="3657600"/>
            </a:xfrm>
            <a:prstGeom prst="triangle">
              <a:avLst/>
            </a:prstGeom>
            <a:noFill/>
            <a:ln w="762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Rectangle 2"/>
          <p:cNvSpPr/>
          <p:nvPr/>
        </p:nvSpPr>
        <p:spPr>
          <a:xfrm>
            <a:off x="228600" y="1295400"/>
            <a:ext cx="7082313" cy="646331"/>
          </a:xfrm>
          <a:prstGeom prst="rect">
            <a:avLst/>
          </a:prstGeom>
        </p:spPr>
        <p:txBody>
          <a:bodyPr wrap="square">
            <a:spAutoFit/>
          </a:bodyPr>
          <a:lstStyle/>
          <a:p>
            <a:pPr>
              <a:spcBef>
                <a:spcPct val="20000"/>
              </a:spcBef>
              <a:buClr>
                <a:srgbClr val="FFC000"/>
              </a:buClr>
              <a:buSzPct val="150000"/>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Combustible atmosphere:</a:t>
            </a:r>
          </a:p>
        </p:txBody>
      </p:sp>
    </p:spTree>
    <p:extLst>
      <p:ext uri="{BB962C8B-B14F-4D97-AF65-F5344CB8AC3E}">
        <p14:creationId xmlns:p14="http://schemas.microsoft.com/office/powerpoint/2010/main" val="2160161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3" name="Content Placeholder 2"/>
          <p:cNvSpPr>
            <a:spLocks noGrp="1"/>
          </p:cNvSpPr>
          <p:nvPr>
            <p:ph idx="1"/>
          </p:nvPr>
        </p:nvSpPr>
        <p:spPr>
          <a:xfrm>
            <a:off x="304800" y="1295400"/>
            <a:ext cx="6248400" cy="5257794"/>
          </a:xfrm>
        </p:spPr>
        <p:txBody>
          <a:bodyPr>
            <a:normAutofit/>
          </a:bodyPr>
          <a:lstStyle/>
          <a:p>
            <a:pPr marL="0" indent="0">
              <a:spcBef>
                <a:spcPts val="0"/>
              </a:spcBef>
              <a:spcAft>
                <a:spcPts val="1800"/>
              </a:spcAft>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Toxic sources</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Product stored</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Decomposition</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H2S, CO2, methane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Activity in space</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Hot Work</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Outside sources </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Vehicle exhaust</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Chemical application (drift) </a:t>
            </a: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31</a:t>
            </a:fld>
            <a:endParaRPr lang="en-US" dirty="0">
              <a:solidFill>
                <a:prstClr val="white">
                  <a:lumMod val="75000"/>
                </a:prstClr>
              </a:solidFill>
            </a:endParaRPr>
          </a:p>
        </p:txBody>
      </p:sp>
      <p:sp>
        <p:nvSpPr>
          <p:cNvPr id="5" name="Title 4"/>
          <p:cNvSpPr>
            <a:spLocks noGrp="1"/>
          </p:cNvSpPr>
          <p:nvPr>
            <p:ph type="title"/>
          </p:nvPr>
        </p:nvSpPr>
        <p:spPr>
          <a:xfrm>
            <a:off x="76200" y="152400"/>
            <a:ext cx="8991600" cy="1143000"/>
          </a:xfrm>
        </p:spPr>
        <p:txBody>
          <a:bodyPr>
            <a:normAutofit/>
          </a:bodyPr>
          <a:lstStyle/>
          <a:p>
            <a:r>
              <a:rPr lang="en-US" sz="4000" dirty="0" smtClean="0"/>
              <a:t>Work Activity May Make Air Toxic</a:t>
            </a:r>
            <a:endParaRPr lang="en-US" sz="4000" dirty="0"/>
          </a:p>
        </p:txBody>
      </p:sp>
      <p:pic>
        <p:nvPicPr>
          <p:cNvPr id="9" name="Picture 1" title="Image of a grain Truck entering an elevato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3962400"/>
            <a:ext cx="2571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title="Image of a welde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1582738"/>
            <a:ext cx="2571750"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105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sz="4000" dirty="0" smtClean="0"/>
              <a:t>Engulfment hazards</a:t>
            </a:r>
            <a:endParaRPr lang="en-US" sz="4000" dirty="0"/>
          </a:p>
        </p:txBody>
      </p:sp>
      <p:sp>
        <p:nvSpPr>
          <p:cNvPr id="3" name="Content Placeholder 2"/>
          <p:cNvSpPr>
            <a:spLocks noGrp="1"/>
          </p:cNvSpPr>
          <p:nvPr>
            <p:ph idx="1"/>
          </p:nvPr>
        </p:nvSpPr>
        <p:spPr>
          <a:xfrm>
            <a:off x="457200" y="1524000"/>
            <a:ext cx="8229600" cy="4678363"/>
          </a:xfrm>
        </p:spPr>
        <p:txBody>
          <a:bodyPr>
            <a:normAutofit/>
          </a:bodyPr>
          <a:lstStyle/>
          <a:p>
            <a:pPr marL="0" lvl="0" indent="0" fontAlgn="base">
              <a:lnSpc>
                <a:spcPct val="90000"/>
              </a:lnSpc>
              <a:spcBef>
                <a:spcPts val="0"/>
              </a:spcBef>
              <a:spcAft>
                <a:spcPts val="1800"/>
              </a:spcAft>
              <a:buNone/>
            </a:pPr>
            <a:r>
              <a:rPr lang="en-US" alt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Stored material (liquid/solid)</a:t>
            </a:r>
            <a:endParaRPr lang="en-US" altLang="en-US" sz="1400" dirty="0">
              <a:solidFill>
                <a:prstClr val="black"/>
              </a:solidFill>
            </a:endParaRPr>
          </a:p>
          <a:p>
            <a:pPr marL="457200" lvl="0" indent="-457200" fontAlgn="base">
              <a:lnSpc>
                <a:spcPct val="90000"/>
              </a:lnSpc>
              <a:spcBef>
                <a:spcPts val="0"/>
              </a:spcBef>
              <a:spcAft>
                <a:spcPts val="600"/>
              </a:spcAft>
              <a:buClr>
                <a:srgbClr val="FFC000"/>
              </a:buClr>
              <a:buSzPct val="150000"/>
              <a:buFont typeface="Wingdings" panose="05000000000000000000" pitchFamily="2" charset="2"/>
              <a:buChar char="§"/>
            </a:pPr>
            <a:r>
              <a:rPr lang="en-US" altLang="en-US" dirty="0" smtClean="0">
                <a:solidFill>
                  <a:prstClr val="black"/>
                </a:solidFill>
              </a:rPr>
              <a:t>Allow </a:t>
            </a:r>
            <a:r>
              <a:rPr lang="en-US" altLang="en-US" dirty="0">
                <a:solidFill>
                  <a:prstClr val="black"/>
                </a:solidFill>
              </a:rPr>
              <a:t>entrant to </a:t>
            </a:r>
            <a:r>
              <a:rPr lang="en-US" altLang="en-US" dirty="0" smtClean="0">
                <a:solidFill>
                  <a:prstClr val="black"/>
                </a:solidFill>
              </a:rPr>
              <a:t>sink</a:t>
            </a:r>
          </a:p>
          <a:p>
            <a:pPr marL="457200" lvl="0" indent="-457200" fontAlgn="base">
              <a:lnSpc>
                <a:spcPct val="90000"/>
              </a:lnSpc>
              <a:spcBef>
                <a:spcPts val="0"/>
              </a:spcBef>
              <a:spcAft>
                <a:spcPts val="600"/>
              </a:spcAft>
              <a:buClr>
                <a:srgbClr val="FFC000"/>
              </a:buClr>
              <a:buSzPct val="150000"/>
              <a:buFont typeface="Wingdings" panose="05000000000000000000" pitchFamily="2" charset="2"/>
              <a:buChar char="§"/>
            </a:pPr>
            <a:r>
              <a:rPr lang="en-US" altLang="en-US" dirty="0" smtClean="0">
                <a:solidFill>
                  <a:prstClr val="black"/>
                </a:solidFill>
              </a:rPr>
              <a:t>Movement  - flow/fall</a:t>
            </a:r>
          </a:p>
          <a:p>
            <a:pPr marL="857250" lvl="1" indent="-457200" fontAlgn="base">
              <a:lnSpc>
                <a:spcPct val="90000"/>
              </a:lnSpc>
              <a:spcBef>
                <a:spcPts val="0"/>
              </a:spcBef>
              <a:spcAft>
                <a:spcPts val="600"/>
              </a:spcAft>
              <a:buClr>
                <a:srgbClr val="FFC000"/>
              </a:buClr>
              <a:buSzPct val="150000"/>
              <a:buFont typeface="Arial" panose="020B0604020202020204" pitchFamily="34" charset="0"/>
              <a:buChar char="•"/>
            </a:pPr>
            <a:r>
              <a:rPr lang="en-US" altLang="en-US" dirty="0" smtClean="0">
                <a:solidFill>
                  <a:prstClr val="black"/>
                </a:solidFill>
              </a:rPr>
              <a:t>Add more or introduce</a:t>
            </a:r>
          </a:p>
          <a:p>
            <a:pPr marL="457200" indent="-457200" fontAlgn="base">
              <a:lnSpc>
                <a:spcPct val="90000"/>
              </a:lnSpc>
              <a:spcBef>
                <a:spcPts val="0"/>
              </a:spcBef>
              <a:spcAft>
                <a:spcPts val="600"/>
              </a:spcAft>
              <a:buClr>
                <a:srgbClr val="FFC000"/>
              </a:buClr>
              <a:buSzPct val="150000"/>
              <a:buFont typeface="Wingdings" panose="05000000000000000000" pitchFamily="2" charset="2"/>
              <a:buChar char="§"/>
            </a:pPr>
            <a:r>
              <a:rPr lang="en-US" altLang="en-US" dirty="0" smtClean="0">
                <a:solidFill>
                  <a:prstClr val="black"/>
                </a:solidFill>
              </a:rPr>
              <a:t>Bridging</a:t>
            </a:r>
          </a:p>
          <a:p>
            <a:pPr marL="857250" lvl="1" indent="-457200" fontAlgn="base">
              <a:lnSpc>
                <a:spcPct val="90000"/>
              </a:lnSpc>
              <a:spcBef>
                <a:spcPts val="0"/>
              </a:spcBef>
              <a:spcAft>
                <a:spcPts val="600"/>
              </a:spcAft>
              <a:buClr>
                <a:srgbClr val="FFC000"/>
              </a:buClr>
              <a:buSzPct val="150000"/>
              <a:buFont typeface="Wingdings" panose="05000000000000000000" pitchFamily="2" charset="2"/>
              <a:buChar char="§"/>
            </a:pPr>
            <a:endParaRPr lang="en-US" altLang="en-US" dirty="0">
              <a:solidFill>
                <a:prstClr val="black"/>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32</a:t>
            </a:fld>
            <a:endParaRPr lang="en-US" dirty="0">
              <a:solidFill>
                <a:prstClr val="white">
                  <a:lumMod val="75000"/>
                </a:prstClr>
              </a:solidFill>
            </a:endParaRPr>
          </a:p>
        </p:txBody>
      </p:sp>
      <p:pic>
        <p:nvPicPr>
          <p:cNvPr id="6" name="Picture 5"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5" name="Picture 4" title="Image of possible storage engulfment situation"/>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6629400" y="2362200"/>
            <a:ext cx="2057400" cy="3657600"/>
          </a:xfrm>
          <a:prstGeom prst="rect">
            <a:avLst/>
          </a:prstGeom>
        </p:spPr>
      </p:pic>
      <p:pic>
        <p:nvPicPr>
          <p:cNvPr id="35842" name="Picture 2" title="Image of a stored materials tank"/>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402563" y="3733800"/>
            <a:ext cx="3200400" cy="2286000"/>
          </a:xfrm>
          <a:prstGeom prst="rect">
            <a:avLst/>
          </a:prstGeom>
          <a:noFill/>
          <a:ln w="9525">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55786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92162"/>
          </a:xfrm>
        </p:spPr>
        <p:txBody>
          <a:bodyPr>
            <a:normAutofit/>
          </a:bodyPr>
          <a:lstStyle/>
          <a:p>
            <a:r>
              <a:rPr lang="en-US" sz="4000" dirty="0" smtClean="0"/>
              <a:t>Internal Configuration - Trap</a:t>
            </a:r>
            <a:endParaRPr lang="en-US" sz="4000" dirty="0"/>
          </a:p>
        </p:txBody>
      </p:sp>
      <p:sp>
        <p:nvSpPr>
          <p:cNvPr id="3" name="Content Placeholder 2"/>
          <p:cNvSpPr>
            <a:spLocks noGrp="1"/>
          </p:cNvSpPr>
          <p:nvPr>
            <p:ph idx="1"/>
          </p:nvPr>
        </p:nvSpPr>
        <p:spPr>
          <a:xfrm>
            <a:off x="381000" y="1524000"/>
            <a:ext cx="8382000" cy="4525963"/>
          </a:xfrm>
        </p:spPr>
        <p:txBody>
          <a:bodyPr/>
          <a:lstStyle/>
          <a:p>
            <a:pPr marL="457200" indent="-457200">
              <a:spcBef>
                <a:spcPts val="600"/>
              </a:spcBef>
              <a:buClr>
                <a:srgbClr val="FFC000"/>
              </a:buClr>
              <a:buSzPct val="150000"/>
              <a:buFont typeface="Wingdings" panose="05000000000000000000" pitchFamily="2" charset="2"/>
              <a:buChar char="§"/>
            </a:pPr>
            <a:r>
              <a:rPr lang="en-US" dirty="0"/>
              <a:t>Inwardly converging walls </a:t>
            </a:r>
            <a:endParaRPr lang="en-US" dirty="0" smtClean="0"/>
          </a:p>
          <a:p>
            <a:pPr marL="914400" lvl="1" indent="-457200">
              <a:spcBef>
                <a:spcPts val="600"/>
              </a:spcBef>
              <a:buClr>
                <a:srgbClr val="FFC000"/>
              </a:buClr>
              <a:buSzPct val="150000"/>
              <a:buFont typeface="Arial" panose="020B0604020202020204" pitchFamily="34" charset="0"/>
              <a:buChar char="•"/>
            </a:pPr>
            <a:r>
              <a:rPr lang="en-US" dirty="0"/>
              <a:t>H</a:t>
            </a:r>
            <a:r>
              <a:rPr lang="en-US" dirty="0" smtClean="0"/>
              <a:t>opper bottom</a:t>
            </a:r>
            <a:endParaRPr lang="en-US" dirty="0"/>
          </a:p>
          <a:p>
            <a:pPr marL="457200" indent="-457200">
              <a:spcBef>
                <a:spcPts val="600"/>
              </a:spcBef>
              <a:buClr>
                <a:srgbClr val="FFC000"/>
              </a:buClr>
              <a:buSzPct val="150000"/>
              <a:buFont typeface="Wingdings" panose="05000000000000000000" pitchFamily="2" charset="2"/>
              <a:buChar char="§"/>
            </a:pPr>
            <a:r>
              <a:rPr lang="en-US" dirty="0"/>
              <a:t>Floor </a:t>
            </a:r>
            <a:r>
              <a:rPr lang="en-US" dirty="0" smtClean="0"/>
              <a:t>slopes - tapers </a:t>
            </a:r>
            <a:r>
              <a:rPr lang="en-US" dirty="0"/>
              <a:t>to </a:t>
            </a:r>
            <a:r>
              <a:rPr lang="en-US" dirty="0" smtClean="0"/>
              <a:t>smaller cross-section</a:t>
            </a:r>
            <a:endParaRPr lang="en-US" dirty="0"/>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33</a:t>
            </a:fld>
            <a:endParaRPr lang="en-US" dirty="0">
              <a:solidFill>
                <a:prstClr val="white">
                  <a:lumMod val="75000"/>
                </a:prstClr>
              </a:solidFill>
            </a:endParaRPr>
          </a:p>
        </p:txBody>
      </p:sp>
      <p:pic>
        <p:nvPicPr>
          <p:cNvPr id="5" name="Picture 5" title="Image of sloping flo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876800" y="3581434"/>
            <a:ext cx="3657600" cy="2858591"/>
          </a:xfrm>
          <a:prstGeom prst="rect">
            <a:avLst/>
          </a:prstGeom>
          <a:noFill/>
          <a:ln>
            <a:noFill/>
          </a:ln>
          <a:effectLst>
            <a:outerShdw blurRad="190500" dist="1270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6" name="Picture 5" title="Image of a hopper bottom"/>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 y="3657340"/>
            <a:ext cx="3657600" cy="2072430"/>
          </a:xfrm>
          <a:prstGeom prst="ellipse">
            <a:avLst/>
          </a:prstGeom>
          <a:ln w="28575" cap="rnd">
            <a:solidFill>
              <a:schemeClr val="tx1"/>
            </a:solidFill>
          </a:ln>
          <a:effectLst>
            <a:outerShdw blurRad="190500" dist="127000" dir="5400000" sx="90000" sy="-19000" rotWithShape="0">
              <a:prstClr val="black">
                <a:alpha val="15000"/>
              </a:prst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title="Slide Border - grain bins "/>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Tree>
    <p:extLst>
      <p:ext uri="{BB962C8B-B14F-4D97-AF65-F5344CB8AC3E}">
        <p14:creationId xmlns:p14="http://schemas.microsoft.com/office/powerpoint/2010/main" val="3837357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smtClean="0"/>
              <a:t>Temperature Hazards</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34</a:t>
            </a:fld>
            <a:endParaRPr lang="en-US" dirty="0">
              <a:solidFill>
                <a:prstClr val="white">
                  <a:lumMod val="75000"/>
                </a:prstClr>
              </a:solidFill>
            </a:endParaRPr>
          </a:p>
        </p:txBody>
      </p:sp>
      <p:pic>
        <p:nvPicPr>
          <p:cNvPr id="5" name="Content Placeholder 3" title="Image of another grain drye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600" y="2057400"/>
            <a:ext cx="205702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title="Image of grain dryer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2514600"/>
            <a:ext cx="311162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title="Slide Border - grain bins "/>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9" name="TextBox 8"/>
          <p:cNvSpPr txBox="1"/>
          <p:nvPr/>
        </p:nvSpPr>
        <p:spPr>
          <a:xfrm>
            <a:off x="3492628" y="2561463"/>
            <a:ext cx="3212972" cy="3431709"/>
          </a:xfrm>
          <a:prstGeom prst="rect">
            <a:avLst/>
          </a:prstGeom>
          <a:noFill/>
        </p:spPr>
        <p:txBody>
          <a:bodyPr wrap="square" rtlCol="0">
            <a:spAutoFit/>
          </a:bodyPr>
          <a:lstStyle/>
          <a:p>
            <a:pPr algn="ctr">
              <a:spcAft>
                <a:spcPts val="3000"/>
              </a:spcAft>
              <a:buClr>
                <a:srgbClr val="FFC000"/>
              </a:buClr>
              <a:buSzPct val="150000"/>
            </a:pPr>
            <a:r>
              <a:rPr lang="en-US" sz="3200" dirty="0">
                <a:solidFill>
                  <a:prstClr val="black"/>
                </a:solidFill>
                <a:latin typeface="Arial" panose="020B0604020202020204" pitchFamily="34" charset="0"/>
                <a:cs typeface="Arial" panose="020B0604020202020204" pitchFamily="34" charset="0"/>
              </a:rPr>
              <a:t>Excessive temperatures during use.</a:t>
            </a:r>
          </a:p>
          <a:p>
            <a:pPr algn="ctr">
              <a:buClr>
                <a:srgbClr val="FFC000"/>
              </a:buClr>
              <a:buSzPct val="150000"/>
            </a:pPr>
            <a:r>
              <a:rPr lang="en-US" sz="3200" dirty="0">
                <a:solidFill>
                  <a:prstClr val="black"/>
                </a:solidFill>
                <a:latin typeface="Arial" panose="020B0604020202020204" pitchFamily="34" charset="0"/>
                <a:cs typeface="Arial" panose="020B0604020202020204" pitchFamily="34" charset="0"/>
              </a:rPr>
              <a:t>Shut down &amp; </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COOL DOWN </a:t>
            </a:r>
            <a:r>
              <a:rPr lang="en-US" sz="3200" dirty="0">
                <a:solidFill>
                  <a:prstClr val="black"/>
                </a:solidFill>
                <a:latin typeface="Arial" panose="020B0604020202020204" pitchFamily="34" charset="0"/>
                <a:cs typeface="Arial" panose="020B0604020202020204" pitchFamily="34" charset="0"/>
              </a:rPr>
              <a:t>before entry.</a:t>
            </a:r>
          </a:p>
        </p:txBody>
      </p:sp>
      <p:sp>
        <p:nvSpPr>
          <p:cNvPr id="10" name="TextBox 5"/>
          <p:cNvSpPr txBox="1">
            <a:spLocks noChangeArrowheads="1"/>
          </p:cNvSpPr>
          <p:nvPr/>
        </p:nvSpPr>
        <p:spPr bwMode="auto">
          <a:xfrm>
            <a:off x="380623" y="1314271"/>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US" altLang="en-US" sz="3600" b="1" kern="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BEFORE entry </a:t>
            </a:r>
            <a:r>
              <a:rPr lang="en-US" altLang="en-US" sz="3600" kern="0" dirty="0" smtClean="0">
                <a:solidFill>
                  <a:prstClr val="black"/>
                </a:solidFill>
                <a:latin typeface="Arial" panose="020B0604020202020204" pitchFamily="34" charset="0"/>
                <a:cs typeface="Arial" panose="020B0604020202020204" pitchFamily="34" charset="0"/>
              </a:rPr>
              <a:t>reach ambient temperature. </a:t>
            </a:r>
            <a:endParaRPr lang="en-US" altLang="en-US" sz="36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8681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63"/>
            <a:ext cx="9144000" cy="1096191"/>
          </a:xfrm>
          <a:prstGeom prst="rect">
            <a:avLst/>
          </a:prstGeom>
        </p:spPr>
      </p:pic>
      <p:sp>
        <p:nvSpPr>
          <p:cNvPr id="2" name="Title 1"/>
          <p:cNvSpPr>
            <a:spLocks noGrp="1"/>
          </p:cNvSpPr>
          <p:nvPr>
            <p:ph type="title"/>
          </p:nvPr>
        </p:nvSpPr>
        <p:spPr>
          <a:xfrm>
            <a:off x="457200" y="152400"/>
            <a:ext cx="8229600" cy="1143000"/>
          </a:xfrm>
        </p:spPr>
        <p:txBody>
          <a:bodyPr>
            <a:normAutofit/>
          </a:bodyPr>
          <a:lstStyle/>
          <a:p>
            <a:r>
              <a:rPr lang="en-US" sz="4000" dirty="0" smtClean="0"/>
              <a:t>Safety &amp; Health Hazards</a:t>
            </a:r>
            <a:endParaRPr lang="en-US" sz="4000" dirty="0"/>
          </a:p>
        </p:txBody>
      </p:sp>
      <p:sp>
        <p:nvSpPr>
          <p:cNvPr id="3" name="Content Placeholder 2"/>
          <p:cNvSpPr>
            <a:spLocks noGrp="1"/>
          </p:cNvSpPr>
          <p:nvPr>
            <p:ph sz="half" idx="1"/>
          </p:nvPr>
        </p:nvSpPr>
        <p:spPr>
          <a:xfrm>
            <a:off x="460864" y="2209800"/>
            <a:ext cx="4568335" cy="3977867"/>
          </a:xfrm>
        </p:spPr>
        <p:txBody>
          <a:bodyPr>
            <a:normAutofit/>
          </a:bodyPr>
          <a:lstStyle/>
          <a:p>
            <a:pPr marL="457200" lvl="0" indent="-457200" fontAlgn="base">
              <a:lnSpc>
                <a:spcPct val="90000"/>
              </a:lnSpc>
              <a:spcBef>
                <a:spcPts val="600"/>
              </a:spcBef>
              <a:spcAft>
                <a:spcPct val="0"/>
              </a:spcAft>
              <a:buClr>
                <a:srgbClr val="FFC000"/>
              </a:buClr>
              <a:buSzPct val="150000"/>
              <a:buFont typeface="Wingdings" panose="05000000000000000000" pitchFamily="2" charset="2"/>
              <a:buChar char="§"/>
            </a:pPr>
            <a:r>
              <a:rPr lang="en-US" altLang="en-US" sz="3200" dirty="0" smtClean="0">
                <a:solidFill>
                  <a:prstClr val="black"/>
                </a:solidFill>
              </a:rPr>
              <a:t>Falls</a:t>
            </a:r>
          </a:p>
          <a:p>
            <a:pPr marL="914400" lvl="1" indent="-457200" fontAlgn="base">
              <a:lnSpc>
                <a:spcPct val="90000"/>
              </a:lnSpc>
              <a:spcBef>
                <a:spcPts val="600"/>
              </a:spcBef>
              <a:spcAft>
                <a:spcPct val="0"/>
              </a:spcAft>
              <a:buClr>
                <a:srgbClr val="FFC000"/>
              </a:buClr>
              <a:buSzPct val="150000"/>
              <a:buFont typeface="Arial" panose="020B0604020202020204" pitchFamily="34" charset="0"/>
              <a:buChar char="•"/>
            </a:pPr>
            <a:r>
              <a:rPr lang="en-US" altLang="en-US" sz="2800" dirty="0" smtClean="0">
                <a:solidFill>
                  <a:prstClr val="black"/>
                </a:solidFill>
              </a:rPr>
              <a:t>Ladders</a:t>
            </a:r>
          </a:p>
          <a:p>
            <a:pPr marL="457200" lvl="0" indent="-457200" fontAlgn="base">
              <a:lnSpc>
                <a:spcPct val="90000"/>
              </a:lnSpc>
              <a:spcBef>
                <a:spcPts val="600"/>
              </a:spcBef>
              <a:spcAft>
                <a:spcPct val="0"/>
              </a:spcAft>
              <a:buClr>
                <a:srgbClr val="FFC000"/>
              </a:buClr>
              <a:buSzPct val="150000"/>
              <a:buFont typeface="Wingdings" panose="05000000000000000000" pitchFamily="2" charset="2"/>
              <a:buChar char="§"/>
            </a:pPr>
            <a:r>
              <a:rPr lang="en-US" altLang="en-US" sz="3200" dirty="0" smtClean="0">
                <a:solidFill>
                  <a:prstClr val="black"/>
                </a:solidFill>
              </a:rPr>
              <a:t>Mechanical </a:t>
            </a:r>
            <a:r>
              <a:rPr lang="en-US" altLang="en-US" sz="3200" dirty="0">
                <a:solidFill>
                  <a:prstClr val="black"/>
                </a:solidFill>
              </a:rPr>
              <a:t>g</a:t>
            </a:r>
            <a:r>
              <a:rPr lang="en-US" altLang="en-US" sz="3200" dirty="0" smtClean="0">
                <a:solidFill>
                  <a:prstClr val="black"/>
                </a:solidFill>
              </a:rPr>
              <a:t>uarding</a:t>
            </a:r>
          </a:p>
          <a:p>
            <a:pPr marL="457200" lvl="0" indent="-457200" fontAlgn="base">
              <a:lnSpc>
                <a:spcPct val="90000"/>
              </a:lnSpc>
              <a:spcBef>
                <a:spcPts val="600"/>
              </a:spcBef>
              <a:spcAft>
                <a:spcPct val="0"/>
              </a:spcAft>
              <a:buClr>
                <a:srgbClr val="FFC000"/>
              </a:buClr>
              <a:buSzPct val="150000"/>
              <a:buFont typeface="Wingdings" panose="05000000000000000000" pitchFamily="2" charset="2"/>
              <a:buChar char="§"/>
            </a:pPr>
            <a:r>
              <a:rPr lang="en-US" altLang="en-US" sz="3200" dirty="0" smtClean="0">
                <a:solidFill>
                  <a:prstClr val="black"/>
                </a:solidFill>
              </a:rPr>
              <a:t>Electrical</a:t>
            </a:r>
          </a:p>
          <a:p>
            <a:pPr marL="457200" lvl="0" indent="-457200" fontAlgn="base">
              <a:lnSpc>
                <a:spcPct val="90000"/>
              </a:lnSpc>
              <a:spcBef>
                <a:spcPts val="600"/>
              </a:spcBef>
              <a:spcAft>
                <a:spcPct val="0"/>
              </a:spcAft>
              <a:buClr>
                <a:srgbClr val="FFC000"/>
              </a:buClr>
              <a:buSzPct val="150000"/>
              <a:buFont typeface="Wingdings" panose="05000000000000000000" pitchFamily="2" charset="2"/>
              <a:buChar char="§"/>
            </a:pPr>
            <a:r>
              <a:rPr lang="en-US" altLang="en-US" sz="3200" dirty="0" smtClean="0">
                <a:solidFill>
                  <a:prstClr val="black"/>
                </a:solidFill>
              </a:rPr>
              <a:t>Falling objects</a:t>
            </a:r>
          </a:p>
          <a:p>
            <a:pPr marL="457200" lvl="0" indent="-457200" fontAlgn="base">
              <a:lnSpc>
                <a:spcPct val="90000"/>
              </a:lnSpc>
              <a:spcBef>
                <a:spcPts val="600"/>
              </a:spcBef>
              <a:spcAft>
                <a:spcPct val="0"/>
              </a:spcAft>
              <a:buClr>
                <a:srgbClr val="FFC000"/>
              </a:buClr>
              <a:buSzPct val="150000"/>
              <a:buFont typeface="Wingdings" panose="05000000000000000000" pitchFamily="2" charset="2"/>
              <a:buChar char="§"/>
            </a:pPr>
            <a:r>
              <a:rPr lang="en-US" altLang="en-US" sz="3200" dirty="0" smtClean="0">
                <a:solidFill>
                  <a:prstClr val="black"/>
                </a:solidFill>
              </a:rPr>
              <a:t>Drowning</a:t>
            </a:r>
            <a:endParaRPr lang="en-US" altLang="en-US" sz="2800" dirty="0" smtClean="0">
              <a:solidFill>
                <a:prstClr val="black"/>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35</a:t>
            </a:fld>
            <a:endParaRPr lang="en-US" dirty="0">
              <a:solidFill>
                <a:prstClr val="white">
                  <a:lumMod val="75000"/>
                </a:prstClr>
              </a:solidFill>
            </a:endParaRPr>
          </a:p>
        </p:txBody>
      </p:sp>
      <p:pic>
        <p:nvPicPr>
          <p:cNvPr id="5" name="Picture 1" title="Image looking down a shaft with a ladde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029200" y="2191137"/>
            <a:ext cx="3657600" cy="3657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 y="1524000"/>
            <a:ext cx="8229600" cy="590931"/>
          </a:xfrm>
          <a:prstGeom prst="rect">
            <a:avLst/>
          </a:prstGeom>
        </p:spPr>
        <p:txBody>
          <a:bodyPr wrap="square">
            <a:spAutoFit/>
          </a:bodyPr>
          <a:lstStyle/>
          <a:p>
            <a:pPr fontAlgn="base">
              <a:lnSpc>
                <a:spcPct val="90000"/>
              </a:lnSpc>
              <a:spcBef>
                <a:spcPts val="600"/>
              </a:spcBef>
              <a:spcAft>
                <a:spcPct val="0"/>
              </a:spcAft>
              <a:buClr>
                <a:srgbClr val="FFC000"/>
              </a:buClr>
              <a:buSzPct val="150000"/>
            </a:pPr>
            <a:r>
              <a:rPr lang="en-US" alt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Physical Safety Hazards</a:t>
            </a:r>
          </a:p>
        </p:txBody>
      </p:sp>
    </p:spTree>
    <p:extLst>
      <p:ext uri="{BB962C8B-B14F-4D97-AF65-F5344CB8AC3E}">
        <p14:creationId xmlns:p14="http://schemas.microsoft.com/office/powerpoint/2010/main" val="1429046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Biologic, Health, Ergonomic</a:t>
            </a:r>
            <a:endParaRPr lang="en-US" sz="4000" dirty="0"/>
          </a:p>
        </p:txBody>
      </p:sp>
      <p:sp>
        <p:nvSpPr>
          <p:cNvPr id="3" name="Content Placeholder 2"/>
          <p:cNvSpPr>
            <a:spLocks noGrp="1"/>
          </p:cNvSpPr>
          <p:nvPr>
            <p:ph idx="1"/>
          </p:nvPr>
        </p:nvSpPr>
        <p:spPr>
          <a:xfrm>
            <a:off x="381000" y="1600200"/>
            <a:ext cx="8382000" cy="5105394"/>
          </a:xfrm>
        </p:spPr>
        <p:txBody>
          <a:bodyPr/>
          <a:lstStyle/>
          <a:p>
            <a:pPr marL="457200" lvl="0" indent="-457200" fontAlgn="base">
              <a:lnSpc>
                <a:spcPct val="90000"/>
              </a:lnSpc>
              <a:spcBef>
                <a:spcPts val="600"/>
              </a:spcBef>
              <a:spcAft>
                <a:spcPct val="0"/>
              </a:spcAft>
              <a:buClr>
                <a:srgbClr val="FFC000"/>
              </a:buClr>
              <a:buSzPct val="150000"/>
              <a:buFont typeface="Wingdings" panose="05000000000000000000" pitchFamily="2" charset="2"/>
              <a:buChar char="§"/>
            </a:pPr>
            <a:r>
              <a:rPr lang="en-US" altLang="en-US" dirty="0" smtClean="0">
                <a:solidFill>
                  <a:prstClr val="black"/>
                </a:solidFill>
              </a:rPr>
              <a:t>Rodents</a:t>
            </a:r>
            <a:r>
              <a:rPr lang="en-US" altLang="en-US" dirty="0">
                <a:solidFill>
                  <a:prstClr val="black"/>
                </a:solidFill>
              </a:rPr>
              <a:t>, s</a:t>
            </a:r>
            <a:r>
              <a:rPr lang="en-US" altLang="en-US" dirty="0" smtClean="0">
                <a:solidFill>
                  <a:prstClr val="black"/>
                </a:solidFill>
              </a:rPr>
              <a:t>nakes, spiders</a:t>
            </a:r>
            <a:r>
              <a:rPr lang="en-US" altLang="en-US" dirty="0">
                <a:solidFill>
                  <a:prstClr val="black"/>
                </a:solidFill>
              </a:rPr>
              <a:t>, </a:t>
            </a:r>
            <a:r>
              <a:rPr lang="en-US" altLang="en-US" dirty="0" smtClean="0">
                <a:solidFill>
                  <a:prstClr val="black"/>
                </a:solidFill>
              </a:rPr>
              <a:t>insects</a:t>
            </a:r>
            <a:endParaRPr lang="en-US" altLang="en-US" dirty="0">
              <a:solidFill>
                <a:prstClr val="black"/>
              </a:solidFill>
            </a:endParaRPr>
          </a:p>
          <a:p>
            <a:pPr marL="457200" lvl="0" indent="-457200">
              <a:spcBef>
                <a:spcPts val="600"/>
              </a:spcBef>
              <a:buClr>
                <a:srgbClr val="FFC000"/>
              </a:buClr>
              <a:buSzPct val="150000"/>
              <a:buFont typeface="Wingdings" panose="05000000000000000000" pitchFamily="2" charset="2"/>
              <a:buChar char="§"/>
            </a:pPr>
            <a:r>
              <a:rPr lang="en-US" dirty="0">
                <a:solidFill>
                  <a:prstClr val="black"/>
                </a:solidFill>
              </a:rPr>
              <a:t>Health hazards</a:t>
            </a:r>
          </a:p>
          <a:p>
            <a:pPr marL="914400" lvl="1" indent="-457200">
              <a:spcBef>
                <a:spcPts val="600"/>
              </a:spcBef>
              <a:buClr>
                <a:srgbClr val="FFC000"/>
              </a:buClr>
              <a:buSzPct val="150000"/>
              <a:buFont typeface="Arial" panose="020B0604020202020204" pitchFamily="34" charset="0"/>
              <a:buChar char="•"/>
            </a:pPr>
            <a:r>
              <a:rPr lang="en-US" dirty="0" smtClean="0">
                <a:solidFill>
                  <a:prstClr val="black"/>
                </a:solidFill>
              </a:rPr>
              <a:t>Sewage/contaminants</a:t>
            </a:r>
            <a:endParaRPr lang="en-US" dirty="0">
              <a:solidFill>
                <a:prstClr val="black"/>
              </a:solidFill>
            </a:endParaRPr>
          </a:p>
          <a:p>
            <a:pPr marL="914400" lvl="1" indent="-457200">
              <a:spcBef>
                <a:spcPts val="600"/>
              </a:spcBef>
              <a:buClr>
                <a:srgbClr val="FFC000"/>
              </a:buClr>
              <a:buSzPct val="150000"/>
              <a:buFont typeface="Arial" panose="020B0604020202020204" pitchFamily="34" charset="0"/>
              <a:buChar char="•"/>
            </a:pPr>
            <a:r>
              <a:rPr lang="en-US" dirty="0">
                <a:solidFill>
                  <a:prstClr val="black"/>
                </a:solidFill>
              </a:rPr>
              <a:t>Bird &amp; animal feces  </a:t>
            </a:r>
            <a:endParaRPr lang="en-US" dirty="0" smtClean="0">
              <a:solidFill>
                <a:prstClr val="black"/>
              </a:solidFill>
            </a:endParaRPr>
          </a:p>
          <a:p>
            <a:pPr marL="914400" lvl="1" indent="-457200">
              <a:spcBef>
                <a:spcPts val="600"/>
              </a:spcBef>
              <a:buClr>
                <a:srgbClr val="FFC000"/>
              </a:buClr>
              <a:buSzPct val="150000"/>
              <a:buFont typeface="Arial" panose="020B0604020202020204" pitchFamily="34" charset="0"/>
              <a:buChar char="•"/>
            </a:pPr>
            <a:r>
              <a:rPr lang="en-US" dirty="0" smtClean="0">
                <a:solidFill>
                  <a:prstClr val="black"/>
                </a:solidFill>
              </a:rPr>
              <a:t>Molds, bacteria</a:t>
            </a:r>
          </a:p>
          <a:p>
            <a:pPr marL="457200" indent="-457200">
              <a:spcBef>
                <a:spcPts val="600"/>
              </a:spcBef>
              <a:buClr>
                <a:srgbClr val="FFC000"/>
              </a:buClr>
              <a:buSzPct val="150000"/>
              <a:buFont typeface="Wingdings" panose="05000000000000000000" pitchFamily="2" charset="2"/>
              <a:buChar char="§"/>
            </a:pPr>
            <a:r>
              <a:rPr lang="en-US" dirty="0" smtClean="0">
                <a:solidFill>
                  <a:prstClr val="black"/>
                </a:solidFill>
              </a:rPr>
              <a:t>Ergonomic</a:t>
            </a:r>
          </a:p>
          <a:p>
            <a:pPr marL="914400" lvl="1" indent="-457200">
              <a:spcBef>
                <a:spcPts val="600"/>
              </a:spcBef>
              <a:buClr>
                <a:srgbClr val="FFC000"/>
              </a:buClr>
              <a:buSzPct val="150000"/>
              <a:buFont typeface="Arial" panose="020B0604020202020204" pitchFamily="34" charset="0"/>
              <a:buChar char="•"/>
            </a:pPr>
            <a:r>
              <a:rPr lang="en-US" dirty="0" smtClean="0">
                <a:solidFill>
                  <a:prstClr val="black"/>
                </a:solidFill>
              </a:rPr>
              <a:t>Strains &amp; sprains</a:t>
            </a:r>
          </a:p>
          <a:p>
            <a:pPr marL="914400" lvl="1" indent="-457200">
              <a:spcBef>
                <a:spcPts val="600"/>
              </a:spcBef>
              <a:buClr>
                <a:srgbClr val="FFC000"/>
              </a:buClr>
              <a:buSzPct val="150000"/>
              <a:buFont typeface="Arial" panose="020B0604020202020204" pitchFamily="34" charset="0"/>
              <a:buChar char="•"/>
            </a:pPr>
            <a:r>
              <a:rPr lang="en-US" dirty="0" smtClean="0">
                <a:solidFill>
                  <a:prstClr val="black"/>
                </a:solidFill>
              </a:rPr>
              <a:t>Restricted or unnatural movement</a:t>
            </a: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36</a:t>
            </a:fld>
            <a:endParaRPr lang="en-US" dirty="0">
              <a:solidFill>
                <a:prstClr val="white">
                  <a:lumMod val="75000"/>
                </a:prstClr>
              </a:solidFill>
            </a:endParaRPr>
          </a:p>
        </p:txBody>
      </p:sp>
      <p:pic>
        <p:nvPicPr>
          <p:cNvPr id="5" name="Picture 4"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6" name="Picture 2" title="Image of a Snake nes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37607" y="23622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226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title="Slide background image of grain bins and au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911099"/>
            <a:ext cx="8229600" cy="3415275"/>
          </a:xfrm>
        </p:spPr>
        <p:txBody>
          <a:bodyPr>
            <a:noAutofit/>
          </a:bodyPr>
          <a:lstStyle/>
          <a:p>
            <a:pPr lvl="0" defTabSz="914400">
              <a:spcBef>
                <a:spcPts val="0"/>
              </a:spcBef>
            </a:pPr>
            <a:r>
              <a:rPr lang="en-US" sz="5400" b="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t>Hazard Control in Confined Spaces</a:t>
            </a:r>
            <a:br>
              <a:rPr lang="en-US" sz="5400" b="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br>
            <a:endParaRPr lang="en-US" dirty="0"/>
          </a:p>
        </p:txBody>
      </p:sp>
    </p:spTree>
    <p:extLst>
      <p:ext uri="{BB962C8B-B14F-4D97-AF65-F5344CB8AC3E}">
        <p14:creationId xmlns:p14="http://schemas.microsoft.com/office/powerpoint/2010/main" val="38989866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8600" y="350838"/>
            <a:ext cx="8686800" cy="1143000"/>
          </a:xfrm>
        </p:spPr>
        <p:txBody>
          <a:bodyPr>
            <a:normAutofit/>
          </a:bodyPr>
          <a:lstStyle/>
          <a:p>
            <a:r>
              <a:rPr lang="en-US" dirty="0" smtClean="0"/>
              <a:t>Control &amp; Correct Hazards</a:t>
            </a:r>
            <a:endParaRPr lang="en-US" dirty="0"/>
          </a:p>
        </p:txBody>
      </p:sp>
      <p:sp>
        <p:nvSpPr>
          <p:cNvPr id="12" name="Content Placeholder 11"/>
          <p:cNvSpPr>
            <a:spLocks noGrp="1"/>
          </p:cNvSpPr>
          <p:nvPr>
            <p:ph idx="1"/>
          </p:nvPr>
        </p:nvSpPr>
        <p:spPr>
          <a:xfrm>
            <a:off x="457200" y="1585958"/>
            <a:ext cx="8229600" cy="4724400"/>
          </a:xfrm>
        </p:spPr>
        <p:txBody>
          <a:bodyPr>
            <a:normAutofit/>
          </a:bodyPr>
          <a:lstStyle/>
          <a:p>
            <a:pPr marL="0" indent="0">
              <a:buClr>
                <a:srgbClr val="FFC000"/>
              </a:buClr>
              <a:buSzPct val="15000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Correct or control hazards:</a:t>
            </a:r>
          </a:p>
          <a:p>
            <a:pPr marL="0" indent="0">
              <a:buClr>
                <a:srgbClr val="FFC000"/>
              </a:buClr>
              <a:buSzPct val="150000"/>
              <a:buNone/>
            </a:pPr>
            <a:endParaRPr lang="en-US" sz="1600" dirty="0" smtClean="0"/>
          </a:p>
          <a:p>
            <a:pPr marL="457200" indent="-457200">
              <a:spcBef>
                <a:spcPts val="0"/>
              </a:spcBef>
              <a:spcAft>
                <a:spcPts val="600"/>
              </a:spcAft>
              <a:buClr>
                <a:srgbClr val="FFC000"/>
              </a:buClr>
              <a:buSzPct val="150000"/>
              <a:buFont typeface="Wingdings" panose="05000000000000000000" pitchFamily="2" charset="2"/>
              <a:buChar char="§"/>
            </a:pPr>
            <a:r>
              <a:rPr lang="en-US" dirty="0" smtClean="0"/>
              <a:t>Atmosphere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Engulfment</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Mechanical</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Ignition &amp; Electrical</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Personal </a:t>
            </a:r>
            <a:r>
              <a:rPr lang="en-US" dirty="0"/>
              <a:t>Protective Equipment (</a:t>
            </a:r>
            <a:r>
              <a:rPr lang="en-US" dirty="0" smtClean="0"/>
              <a:t>PPE)</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Other methods do not control hazards</a:t>
            </a:r>
          </a:p>
          <a:p>
            <a:pPr marL="457200" lvl="1" indent="0">
              <a:buClr>
                <a:srgbClr val="FFC000"/>
              </a:buClr>
              <a:buSzPct val="150000"/>
              <a:buNone/>
            </a:pPr>
            <a:endParaRPr lang="en-US" sz="2400" dirty="0" smtClean="0"/>
          </a:p>
          <a:p>
            <a:pPr>
              <a:buClr>
                <a:srgbClr val="FFC000"/>
              </a:buClr>
              <a:buSzPct val="150000"/>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38</a:t>
            </a:fld>
            <a:endParaRPr lang="en-US" dirty="0">
              <a:solidFill>
                <a:prstClr val="white">
                  <a:lumMod val="75000"/>
                </a:prstClr>
              </a:solidFill>
            </a:endParaRPr>
          </a:p>
        </p:txBody>
      </p:sp>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63"/>
            <a:ext cx="9144000" cy="1096191"/>
          </a:xfrm>
          <a:prstGeom prst="rect">
            <a:avLst/>
          </a:prstGeom>
        </p:spPr>
      </p:pic>
    </p:spTree>
    <p:extLst>
      <p:ext uri="{BB962C8B-B14F-4D97-AF65-F5344CB8AC3E}">
        <p14:creationId xmlns:p14="http://schemas.microsoft.com/office/powerpoint/2010/main" val="40050914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
            <a:ext cx="8229600" cy="1143000"/>
          </a:xfrm>
        </p:spPr>
        <p:txBody>
          <a:bodyPr>
            <a:normAutofit/>
          </a:bodyPr>
          <a:lstStyle/>
          <a:p>
            <a:r>
              <a:rPr lang="en-US" sz="4000" dirty="0" smtClean="0"/>
              <a:t>Atmosphere Monitoring - OLP</a:t>
            </a:r>
            <a:endParaRPr lang="en-US" sz="4000" dirty="0"/>
          </a:p>
        </p:txBody>
      </p:sp>
      <p:sp>
        <p:nvSpPr>
          <p:cNvPr id="15" name="Content Placeholder 14"/>
          <p:cNvSpPr>
            <a:spLocks noGrp="1"/>
          </p:cNvSpPr>
          <p:nvPr>
            <p:ph idx="1"/>
          </p:nvPr>
        </p:nvSpPr>
        <p:spPr>
          <a:xfrm>
            <a:off x="457200" y="2057400"/>
            <a:ext cx="8229600" cy="4240712"/>
          </a:xfrm>
        </p:spPr>
        <p:txBody>
          <a:bodyPr>
            <a:normAutofit/>
          </a:bodyPr>
          <a:lstStyle/>
          <a:p>
            <a:pPr marL="457200" indent="-457200">
              <a:spcBef>
                <a:spcPts val="0"/>
              </a:spcBef>
              <a:spcAft>
                <a:spcPts val="600"/>
              </a:spcAft>
              <a:buClr>
                <a:srgbClr val="FFC000"/>
              </a:buClr>
              <a:buSzPct val="150000"/>
              <a:buFont typeface="Wingdings" panose="05000000000000000000" pitchFamily="2" charset="2"/>
              <a:buChar char="§"/>
            </a:pPr>
            <a:r>
              <a:rPr lang="en-US" dirty="0" smtClean="0"/>
              <a:t>Use multi-gas tester</a:t>
            </a:r>
          </a:p>
          <a:p>
            <a:pPr marL="914400" lvl="1" indent="-457200">
              <a:spcBef>
                <a:spcPts val="0"/>
              </a:spcBef>
              <a:spcAft>
                <a:spcPts val="400"/>
              </a:spcAft>
              <a:buClr>
                <a:srgbClr val="FFC000"/>
              </a:buClr>
              <a:buSzPct val="150000"/>
              <a:buFont typeface="Arial" panose="020B0604020202020204" pitchFamily="34" charset="0"/>
              <a:buChar char="•"/>
            </a:pPr>
            <a:r>
              <a:rPr lang="en-US" dirty="0" smtClean="0"/>
              <a:t>Direct read instrument</a:t>
            </a:r>
          </a:p>
          <a:p>
            <a:pPr marL="914400" lvl="1" indent="-457200">
              <a:spcBef>
                <a:spcPts val="0"/>
              </a:spcBef>
              <a:spcAft>
                <a:spcPts val="400"/>
              </a:spcAft>
              <a:buClr>
                <a:srgbClr val="FFC000"/>
              </a:buClr>
              <a:buSzPct val="150000"/>
              <a:buFont typeface="Arial" panose="020B0604020202020204" pitchFamily="34" charset="0"/>
              <a:buChar char="•"/>
            </a:pPr>
            <a:r>
              <a:rPr lang="en-US" dirty="0" smtClean="0"/>
              <a:t>Calibrate</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Train Users</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Test in order –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OLP</a:t>
            </a:r>
          </a:p>
          <a:p>
            <a:pPr marL="914400" lvl="1" indent="-457200">
              <a:spcBef>
                <a:spcPts val="0"/>
              </a:spcBef>
              <a:spcAft>
                <a:spcPts val="400"/>
              </a:spcAft>
              <a:buClr>
                <a:srgbClr val="FFC000"/>
              </a:buClr>
              <a:buSzPct val="150000"/>
              <a:buFont typeface="Arial" panose="020B0604020202020204" pitchFamily="34" charset="0"/>
              <a:buChar char="•"/>
            </a:pPr>
            <a:r>
              <a:rPr lang="en-US" dirty="0" smtClean="0"/>
              <a:t>Oxygen Concentration 20.8 - 20.9%</a:t>
            </a:r>
          </a:p>
          <a:p>
            <a:pPr marL="914400" lvl="1" indent="-457200">
              <a:spcBef>
                <a:spcPts val="0"/>
              </a:spcBef>
              <a:spcAft>
                <a:spcPts val="400"/>
              </a:spcAft>
              <a:buClr>
                <a:srgbClr val="FFC000"/>
              </a:buClr>
              <a:buSzPct val="150000"/>
              <a:buFont typeface="Arial" panose="020B0604020202020204" pitchFamily="34" charset="0"/>
              <a:buChar char="•"/>
            </a:pPr>
            <a:r>
              <a:rPr lang="en-US" dirty="0" smtClean="0"/>
              <a:t>Lower explosive/flammable limit &lt;10%</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Permissible Exposure Limit</a:t>
            </a:r>
          </a:p>
          <a:p>
            <a:pPr marL="0" indent="0">
              <a:spcBef>
                <a:spcPts val="0"/>
              </a:spcBef>
              <a:spcAft>
                <a:spcPts val="600"/>
              </a:spcAft>
              <a:buClr>
                <a:srgbClr val="FFC000"/>
              </a:buClr>
              <a:buSzPct val="150000"/>
              <a:buNone/>
            </a:pPr>
            <a:endParaRPr lang="en-US" sz="1200" dirty="0" smtClean="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39</a:t>
            </a:fld>
            <a:endParaRPr lang="en-US" dirty="0">
              <a:solidFill>
                <a:prstClr val="white">
                  <a:lumMod val="75000"/>
                </a:prstClr>
              </a:solidFill>
            </a:endParaRPr>
          </a:p>
        </p:txBody>
      </p:sp>
      <p:pic>
        <p:nvPicPr>
          <p:cNvPr id="5" name="Picture 6" descr="http://www.allind.com/images/products/display/GasAlertMicroClip_PhotoMay1707.jpg" title="Image of teste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99630" l="0" r="100000"/>
                    </a14:imgEffect>
                  </a14:imgLayer>
                </a14:imgProps>
              </a:ext>
              <a:ext uri="{28A0092B-C50C-407E-A947-70E740481C1C}">
                <a14:useLocalDpi xmlns:a14="http://schemas.microsoft.com/office/drawing/2010/main"/>
              </a:ext>
            </a:extLst>
          </a:blip>
          <a:srcRect/>
          <a:stretch>
            <a:fillRect/>
          </a:stretch>
        </p:blipFill>
        <p:spPr bwMode="auto">
          <a:xfrm>
            <a:off x="12725400" y="2841957"/>
            <a:ext cx="2603580" cy="2342465"/>
          </a:xfrm>
          <a:prstGeom prst="rect">
            <a:avLst/>
          </a:prstGeom>
          <a:noFill/>
          <a:ln w="9525">
            <a:noFill/>
            <a:miter lim="800000"/>
            <a:headEnd/>
            <a:tailEnd/>
          </a:ln>
        </p:spPr>
      </p:pic>
      <p:pic>
        <p:nvPicPr>
          <p:cNvPr id="7" name="Picture 6" title="Exposure Signs &amp; Symptom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762339"/>
            <a:ext cx="9144000" cy="1096191"/>
          </a:xfrm>
          <a:prstGeom prst="roundRect">
            <a:avLst/>
          </a:prstGeom>
        </p:spPr>
      </p:pic>
      <p:pic>
        <p:nvPicPr>
          <p:cNvPr id="14" name="Picture 13" title="Image of Gas Meter Reading"/>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057135" y="2057400"/>
            <a:ext cx="2629751" cy="2560320"/>
          </a:xfrm>
          <a:prstGeom prst="roundRect">
            <a:avLst/>
          </a:prstGeom>
        </p:spPr>
      </p:pic>
      <p:sp>
        <p:nvSpPr>
          <p:cNvPr id="17" name="Rectangle 16"/>
          <p:cNvSpPr/>
          <p:nvPr/>
        </p:nvSpPr>
        <p:spPr>
          <a:xfrm>
            <a:off x="0" y="1334869"/>
            <a:ext cx="9144000" cy="646331"/>
          </a:xfrm>
          <a:prstGeom prst="rect">
            <a:avLst/>
          </a:prstGeom>
        </p:spPr>
        <p:txBody>
          <a:bodyPr wrap="square">
            <a:spAutoFit/>
          </a:bodyPr>
          <a:lstStyle/>
          <a:p>
            <a:pPr algn="ctr">
              <a:spcBef>
                <a:spcPct val="20000"/>
              </a:spcBef>
              <a:buClr>
                <a:srgbClr val="FFC000"/>
              </a:buClr>
              <a:buSzPct val="150000"/>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Low oxygen affects combustible reading</a:t>
            </a:r>
          </a:p>
        </p:txBody>
      </p:sp>
      <p:sp>
        <p:nvSpPr>
          <p:cNvPr id="18" name="Oval 17" title="Oval around the gas meter reading of 20.9%"/>
          <p:cNvSpPr/>
          <p:nvPr/>
        </p:nvSpPr>
        <p:spPr>
          <a:xfrm>
            <a:off x="6400800" y="2615223"/>
            <a:ext cx="1097280" cy="109728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09751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p:txBody>
          <a:bodyPr>
            <a:normAutofit/>
          </a:bodyPr>
          <a:lstStyle/>
          <a:p>
            <a:r>
              <a:rPr lang="en-US" sz="4000" dirty="0" smtClean="0"/>
              <a:t>Disclaimers</a:t>
            </a:r>
            <a:endParaRPr lang="en-US" sz="4000" dirty="0"/>
          </a:p>
        </p:txBody>
      </p:sp>
      <p:sp>
        <p:nvSpPr>
          <p:cNvPr id="4" name="Content Placeholder 3"/>
          <p:cNvSpPr>
            <a:spLocks noGrp="1"/>
          </p:cNvSpPr>
          <p:nvPr>
            <p:ph idx="1"/>
          </p:nvPr>
        </p:nvSpPr>
        <p:spPr>
          <a:xfrm>
            <a:off x="304800" y="1295400"/>
            <a:ext cx="8534400" cy="5334000"/>
          </a:xfrm>
        </p:spPr>
        <p:txBody>
          <a:bodyPr>
            <a:noAutofit/>
          </a:bodyPr>
          <a:lstStyle/>
          <a:p>
            <a:pPr marL="0" indent="0">
              <a:spcBef>
                <a:spcPts val="0"/>
              </a:spcBef>
              <a:buNone/>
            </a:pPr>
            <a:r>
              <a:rPr lang="en-US" dirty="0" smtClean="0"/>
              <a:t>	This </a:t>
            </a:r>
            <a:r>
              <a:rPr lang="en-US" dirty="0"/>
              <a:t>material was produced under grant </a:t>
            </a:r>
            <a:r>
              <a:rPr lang="en-US" dirty="0" smtClean="0"/>
              <a:t>number SH-22288-SH1 </a:t>
            </a:r>
            <a:r>
              <a:rPr lang="en-US" dirty="0"/>
              <a:t>and revised under </a:t>
            </a:r>
            <a:r>
              <a:rPr lang="en-US" dirty="0" smtClean="0"/>
              <a:t>grant SH-26294-SH4 </a:t>
            </a:r>
            <a:r>
              <a:rPr lang="en-US" dirty="0"/>
              <a:t>from the Occupational Safety and Health Administration, U. S. Department of Labor</a:t>
            </a:r>
            <a:r>
              <a:rPr lang="en-US" dirty="0" smtClean="0"/>
              <a:t>.</a:t>
            </a:r>
          </a:p>
          <a:p>
            <a:pPr marL="0" indent="0">
              <a:spcBef>
                <a:spcPts val="0"/>
              </a:spcBef>
              <a:buNone/>
            </a:pPr>
            <a:r>
              <a:rPr lang="en-US" dirty="0" smtClean="0"/>
              <a:t>	It </a:t>
            </a:r>
            <a:r>
              <a:rPr lang="en-US" dirty="0"/>
              <a:t>does not necessarily reflect the views or </a:t>
            </a:r>
            <a:r>
              <a:rPr lang="en-US" dirty="0" smtClean="0"/>
              <a:t>policies of </a:t>
            </a:r>
            <a:r>
              <a:rPr lang="en-US" dirty="0"/>
              <a:t>the U. S. Department of Labor, nor </a:t>
            </a:r>
            <a:r>
              <a:rPr lang="en-US" dirty="0" smtClean="0"/>
              <a:t>does mention </a:t>
            </a:r>
            <a:r>
              <a:rPr lang="en-US" dirty="0"/>
              <a:t>of trade names, commercial products, </a:t>
            </a:r>
            <a:r>
              <a:rPr lang="en-US" dirty="0" smtClean="0"/>
              <a:t>or organizations </a:t>
            </a:r>
            <a:r>
              <a:rPr lang="en-US" dirty="0"/>
              <a:t>imply endorsement by the U. S</a:t>
            </a:r>
            <a:r>
              <a:rPr lang="en-US" dirty="0" smtClean="0"/>
              <a:t>. Government</a:t>
            </a:r>
            <a:r>
              <a:rPr lang="en-US" dirty="0"/>
              <a:t>.</a:t>
            </a:r>
          </a:p>
          <a:p>
            <a:pPr marL="0" indent="0">
              <a:buNone/>
            </a:pPr>
            <a:endParaRPr lang="en-US" dirty="0"/>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75000"/>
                  </a:prstClr>
                </a:solidFill>
              </a:rPr>
              <a:pPr/>
              <a:t>4</a:t>
            </a:fld>
            <a:endParaRPr lang="en-US" dirty="0">
              <a:solidFill>
                <a:prstClr val="white">
                  <a:lumMod val="75000"/>
                </a:prstClr>
              </a:solidFill>
            </a:endParaRPr>
          </a:p>
        </p:txBody>
      </p:sp>
    </p:spTree>
    <p:extLst>
      <p:ext uri="{BB962C8B-B14F-4D97-AF65-F5344CB8AC3E}">
        <p14:creationId xmlns:p14="http://schemas.microsoft.com/office/powerpoint/2010/main" val="41092012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143000"/>
          </a:xfrm>
        </p:spPr>
        <p:txBody>
          <a:bodyPr>
            <a:normAutofit/>
          </a:bodyPr>
          <a:lstStyle/>
          <a:p>
            <a:r>
              <a:rPr lang="en-US" dirty="0" smtClean="0"/>
              <a:t>Test Air: Before &amp; During Entry</a:t>
            </a:r>
            <a:endParaRPr lang="en-US" dirty="0"/>
          </a:p>
        </p:txBody>
      </p:sp>
      <p:sp>
        <p:nvSpPr>
          <p:cNvPr id="3" name="Content Placeholder 2"/>
          <p:cNvSpPr>
            <a:spLocks noGrp="1"/>
          </p:cNvSpPr>
          <p:nvPr>
            <p:ph idx="1"/>
          </p:nvPr>
        </p:nvSpPr>
        <p:spPr>
          <a:xfrm>
            <a:off x="304800" y="1981200"/>
            <a:ext cx="5791200" cy="4952994"/>
          </a:xfrm>
        </p:spPr>
        <p:txBody>
          <a:bodyPr>
            <a:normAutofit/>
          </a:bodyPr>
          <a:lstStyle/>
          <a:p>
            <a:pPr marL="0" indent="0">
              <a:spcBef>
                <a:spcPts val="0"/>
              </a:spcBef>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Conduct Testing:</a:t>
            </a:r>
          </a:p>
          <a:p>
            <a:pPr marL="0" indent="0">
              <a:buClr>
                <a:srgbClr val="FFC000"/>
              </a:buClr>
              <a:buSzPct val="150000"/>
              <a:buNone/>
            </a:pPr>
            <a:endParaRPr lang="en-US" sz="1800" dirty="0" smtClean="0"/>
          </a:p>
          <a:p>
            <a:pPr marL="457200" indent="-457200">
              <a:spcBef>
                <a:spcPts val="0"/>
              </a:spcBef>
              <a:spcAft>
                <a:spcPts val="600"/>
              </a:spcAft>
              <a:buClr>
                <a:srgbClr val="FFC000"/>
              </a:buClr>
              <a:buSzPct val="150000"/>
              <a:buFont typeface="Wingdings" panose="05000000000000000000" pitchFamily="2" charset="2"/>
              <a:buChar char="§"/>
            </a:pPr>
            <a:r>
              <a:rPr lang="en-US" dirty="0" smtClean="0"/>
              <a:t>Initial –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BEFORE </a:t>
            </a:r>
            <a:r>
              <a:rPr lang="en-US" dirty="0" smtClean="0"/>
              <a:t>entry</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NO entry  </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Upon first entry</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Ensure conditions safe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Periodically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DURING</a:t>
            </a:r>
            <a:r>
              <a:rPr lang="en-US" dirty="0" smtClean="0"/>
              <a:t> entry</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Wear monitor</a:t>
            </a:r>
          </a:p>
          <a:p>
            <a:pPr marL="0" indent="0">
              <a:buClr>
                <a:srgbClr val="FFC000"/>
              </a:buClr>
              <a:buSzPct val="150000"/>
              <a:buNone/>
            </a:pPr>
            <a:endParaRPr lang="en-US" sz="1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40</a:t>
            </a:fld>
            <a:endParaRPr lang="en-US" dirty="0">
              <a:solidFill>
                <a:prstClr val="white">
                  <a:lumMod val="75000"/>
                </a:prstClr>
              </a:solidFill>
            </a:endParaRPr>
          </a:p>
        </p:txBody>
      </p:sp>
      <p:pic>
        <p:nvPicPr>
          <p:cNvPr id="5" name="Picture 4"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20482" name="Picture 2" title="Image of a man testing the air with a mete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7419" r="12856"/>
          <a:stretch/>
        </p:blipFill>
        <p:spPr bwMode="auto">
          <a:xfrm>
            <a:off x="5181600" y="1600199"/>
            <a:ext cx="360094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584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a:xfrm>
            <a:off x="457200" y="152400"/>
            <a:ext cx="8229600" cy="1143000"/>
          </a:xfrm>
        </p:spPr>
        <p:txBody>
          <a:bodyPr>
            <a:normAutofit fontScale="90000"/>
          </a:bodyPr>
          <a:lstStyle/>
          <a:p>
            <a:r>
              <a:rPr lang="en-US" dirty="0" smtClean="0"/>
              <a:t>Stratified Atmospheric Testing</a:t>
            </a:r>
            <a:endParaRPr lang="en-US" dirty="0"/>
          </a:p>
        </p:txBody>
      </p:sp>
      <p:sp>
        <p:nvSpPr>
          <p:cNvPr id="3" name="Content Placeholder 2"/>
          <p:cNvSpPr>
            <a:spLocks noGrp="1"/>
          </p:cNvSpPr>
          <p:nvPr>
            <p:ph idx="1"/>
          </p:nvPr>
        </p:nvSpPr>
        <p:spPr>
          <a:xfrm>
            <a:off x="387935" y="1457414"/>
            <a:ext cx="6827935" cy="5791200"/>
          </a:xfrm>
        </p:spPr>
        <p:txBody>
          <a:bodyPr>
            <a:normAutofit/>
          </a:bodyPr>
          <a:lstStyle/>
          <a:p>
            <a:pPr marL="0" indent="0">
              <a:spcBef>
                <a:spcPts val="0"/>
              </a:spcBef>
              <a:spcAft>
                <a:spcPts val="1800"/>
              </a:spcAft>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Vertical descent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ntries: </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Gases stratified</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Test intervals - 4 feet (1.22 m) </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Direction of travel &amp; each side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Slowed rate of progress</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Sampling speed/detector response</a:t>
            </a:r>
          </a:p>
          <a:p>
            <a:pPr marL="0" indent="0">
              <a:spcBef>
                <a:spcPts val="0"/>
              </a:spcBef>
              <a:buClr>
                <a:srgbClr val="FFC000"/>
              </a:buClr>
              <a:buSzPct val="15000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Hint:</a:t>
            </a:r>
            <a:r>
              <a:rPr lang="en-US" sz="3600" dirty="0" smtClean="0"/>
              <a:t> </a:t>
            </a:r>
          </a:p>
          <a:p>
            <a:pPr marL="0" indent="0">
              <a:buNone/>
            </a:pPr>
            <a:r>
              <a:rPr lang="en-US" sz="2800" dirty="0" smtClean="0"/>
              <a:t>Use tubing length &amp; time from bump test</a:t>
            </a:r>
            <a:endParaRPr lang="en-US" sz="24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41</a:t>
            </a:fld>
            <a:endParaRPr lang="en-US" dirty="0">
              <a:solidFill>
                <a:prstClr val="white">
                  <a:lumMod val="75000"/>
                </a:prstClr>
              </a:solidFill>
            </a:endParaRPr>
          </a:p>
        </p:txBody>
      </p:sp>
      <p:grpSp>
        <p:nvGrpSpPr>
          <p:cNvPr id="5" name="Group 4" title="Image of a 20&quot; pit testing example"/>
          <p:cNvGrpSpPr/>
          <p:nvPr/>
        </p:nvGrpSpPr>
        <p:grpSpPr>
          <a:xfrm>
            <a:off x="6321701" y="1182086"/>
            <a:ext cx="2407236" cy="4724400"/>
            <a:chOff x="6248483" y="1210426"/>
            <a:chExt cx="2407236" cy="4724400"/>
          </a:xfrm>
        </p:grpSpPr>
        <p:pic>
          <p:nvPicPr>
            <p:cNvPr id="13" name="Picture 12" title="Stratified Atmospheric Testing 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8291" y="1210426"/>
              <a:ext cx="2177428" cy="4724400"/>
            </a:xfrm>
            <a:prstGeom prst="rect">
              <a:avLst/>
            </a:prstGeom>
          </p:spPr>
        </p:pic>
        <p:sp>
          <p:nvSpPr>
            <p:cNvPr id="9" name="TextBox 5"/>
            <p:cNvSpPr txBox="1">
              <a:spLocks noChangeArrowheads="1"/>
            </p:cNvSpPr>
            <p:nvPr/>
          </p:nvSpPr>
          <p:spPr bwMode="auto">
            <a:xfrm>
              <a:off x="7362484" y="1219716"/>
              <a:ext cx="12721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US" altLang="en-US" sz="2400" b="1" kern="0" dirty="0" smtClean="0">
                  <a:solidFill>
                    <a:prstClr val="black"/>
                  </a:solidFill>
                  <a:latin typeface="Arial" panose="020B0604020202020204" pitchFamily="34" charset="0"/>
                  <a:cs typeface="Arial" panose="020B0604020202020204" pitchFamily="34" charset="0"/>
                </a:rPr>
                <a:t>20</a:t>
              </a:r>
              <a:r>
                <a:rPr lang="en-US" altLang="en-US" sz="2400" b="1" kern="0" dirty="0">
                  <a:solidFill>
                    <a:prstClr val="black"/>
                  </a:solidFill>
                  <a:latin typeface="Arial" panose="020B0604020202020204" pitchFamily="34" charset="0"/>
                  <a:cs typeface="Arial" panose="020B0604020202020204" pitchFamily="34" charset="0"/>
                </a:rPr>
                <a:t>’ Pit Testing</a:t>
              </a:r>
            </a:p>
          </p:txBody>
        </p:sp>
        <p:sp>
          <p:nvSpPr>
            <p:cNvPr id="6" name="TextBox 5"/>
            <p:cNvSpPr txBox="1"/>
            <p:nvPr/>
          </p:nvSpPr>
          <p:spPr>
            <a:xfrm>
              <a:off x="6248483" y="2952690"/>
              <a:ext cx="648385" cy="400110"/>
            </a:xfrm>
            <a:prstGeom prst="rect">
              <a:avLst/>
            </a:prstGeom>
            <a:noFill/>
          </p:spPr>
          <p:txBody>
            <a:bodyPr wrap="square" rtlCol="0">
              <a:spAutoFit/>
            </a:bodyPr>
            <a:lstStyle/>
            <a:p>
              <a:r>
                <a:rPr lang="en-US" sz="2000" b="1" dirty="0">
                  <a:solidFill>
                    <a:prstClr val="black"/>
                  </a:solidFill>
                  <a:latin typeface="Arial" panose="020B0604020202020204" pitchFamily="34" charset="0"/>
                  <a:cs typeface="Arial" panose="020B0604020202020204" pitchFamily="34" charset="0"/>
                </a:rPr>
                <a:t>4 ft.</a:t>
              </a:r>
            </a:p>
          </p:txBody>
        </p:sp>
      </p:grpSp>
      <p:sp>
        <p:nvSpPr>
          <p:cNvPr id="8" name="TextBox 20"/>
          <p:cNvSpPr txBox="1">
            <a:spLocks noChangeArrowheads="1"/>
          </p:cNvSpPr>
          <p:nvPr/>
        </p:nvSpPr>
        <p:spPr bwMode="auto">
          <a:xfrm>
            <a:off x="7215870" y="4876800"/>
            <a:ext cx="15130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US" altLang="en-US" sz="2000" b="1" kern="0" dirty="0">
                <a:solidFill>
                  <a:prstClr val="black"/>
                </a:solidFill>
                <a:latin typeface="Arial" panose="020B0604020202020204" pitchFamily="34" charset="0"/>
                <a:cs typeface="Arial" panose="020B0604020202020204" pitchFamily="34" charset="0"/>
              </a:rPr>
              <a:t>Direction of Travel</a:t>
            </a:r>
          </a:p>
        </p:txBody>
      </p:sp>
    </p:spTree>
    <p:extLst>
      <p:ext uri="{BB962C8B-B14F-4D97-AF65-F5344CB8AC3E}">
        <p14:creationId xmlns:p14="http://schemas.microsoft.com/office/powerpoint/2010/main" val="23159960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a:xfrm>
            <a:off x="342900" y="228600"/>
            <a:ext cx="8458200" cy="1143000"/>
          </a:xfrm>
        </p:spPr>
        <p:txBody>
          <a:bodyPr>
            <a:normAutofit/>
          </a:bodyPr>
          <a:lstStyle/>
          <a:p>
            <a:r>
              <a:rPr lang="en-US" sz="4000" dirty="0" smtClean="0"/>
              <a:t>Horizontal Atmosphere Testing</a:t>
            </a:r>
            <a:endParaRPr lang="en-US" sz="4000" dirty="0"/>
          </a:p>
        </p:txBody>
      </p:sp>
      <p:sp>
        <p:nvSpPr>
          <p:cNvPr id="3" name="Content Placeholder 2"/>
          <p:cNvSpPr>
            <a:spLocks noGrp="1"/>
          </p:cNvSpPr>
          <p:nvPr>
            <p:ph idx="1"/>
          </p:nvPr>
        </p:nvSpPr>
        <p:spPr>
          <a:xfrm>
            <a:off x="457200" y="1524000"/>
            <a:ext cx="8229600" cy="5105400"/>
          </a:xfrm>
        </p:spPr>
        <p:txBody>
          <a:bodyPr/>
          <a:lstStyle/>
          <a:p>
            <a:pPr marL="457200" indent="-457200">
              <a:spcBef>
                <a:spcPts val="0"/>
              </a:spcBef>
              <a:spcAft>
                <a:spcPts val="600"/>
              </a:spcAft>
              <a:buClr>
                <a:srgbClr val="FFC000"/>
              </a:buClr>
              <a:buSzPct val="150000"/>
              <a:buFont typeface="Wingdings" panose="05000000000000000000" pitchFamily="2" charset="2"/>
              <a:buChar char="§"/>
            </a:pPr>
            <a:r>
              <a:rPr lang="en-US" dirty="0" smtClean="0"/>
              <a:t>Use wand or secure tubing to handle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Extract air - 4 feet of entry point </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Height entrant’s head</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Continue testing</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Direction of travel</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4 ft. intervals</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Wait for results</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42</a:t>
            </a:fld>
            <a:endParaRPr lang="en-US" dirty="0">
              <a:solidFill>
                <a:prstClr val="white">
                  <a:lumMod val="75000"/>
                </a:prstClr>
              </a:solidFill>
            </a:endParaRPr>
          </a:p>
        </p:txBody>
      </p:sp>
      <p:pic>
        <p:nvPicPr>
          <p:cNvPr id="7" name="Picture 6" title="Image of a man doing Horizontal Atmosphere Testi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2338" y="2667000"/>
            <a:ext cx="3670662" cy="3657600"/>
          </a:xfrm>
          <a:prstGeom prst="rect">
            <a:avLst/>
          </a:prstGeom>
        </p:spPr>
      </p:pic>
    </p:spTree>
    <p:extLst>
      <p:ext uri="{BB962C8B-B14F-4D97-AF65-F5344CB8AC3E}">
        <p14:creationId xmlns:p14="http://schemas.microsoft.com/office/powerpoint/2010/main" val="31662368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25"/>
            <a:ext cx="9144000" cy="1096191"/>
          </a:xfrm>
          <a:prstGeom prst="rect">
            <a:avLst/>
          </a:prstGeom>
        </p:spPr>
      </p:pic>
      <p:sp>
        <p:nvSpPr>
          <p:cNvPr id="2" name="Title 1"/>
          <p:cNvSpPr>
            <a:spLocks noGrp="1"/>
          </p:cNvSpPr>
          <p:nvPr>
            <p:ph type="title"/>
          </p:nvPr>
        </p:nvSpPr>
        <p:spPr>
          <a:xfrm>
            <a:off x="304800" y="228600"/>
            <a:ext cx="8534400" cy="1143000"/>
          </a:xfrm>
        </p:spPr>
        <p:txBody>
          <a:bodyPr>
            <a:normAutofit/>
          </a:bodyPr>
          <a:lstStyle/>
          <a:p>
            <a:r>
              <a:rPr lang="en-US" sz="4000" dirty="0" smtClean="0"/>
              <a:t>Decide Hazard Control Strategy</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43</a:t>
            </a:fld>
            <a:endParaRPr lang="en-US" dirty="0">
              <a:solidFill>
                <a:prstClr val="white">
                  <a:lumMod val="75000"/>
                </a:prstClr>
              </a:solidFill>
            </a:endParaRPr>
          </a:p>
        </p:txBody>
      </p:sp>
      <p:graphicFrame>
        <p:nvGraphicFramePr>
          <p:cNvPr id="13" name="Content Placeholder 12" title="Flow char to assist in deciding Hazard Control Stategy"/>
          <p:cNvGraphicFramePr>
            <a:graphicFrameLocks noGrp="1"/>
          </p:cNvGraphicFramePr>
          <p:nvPr>
            <p:ph idx="1"/>
            <p:extLst>
              <p:ext uri="{D42A27DB-BD31-4B8C-83A1-F6EECF244321}">
                <p14:modId xmlns:p14="http://schemas.microsoft.com/office/powerpoint/2010/main" val="3212750947"/>
              </p:ext>
            </p:extLst>
          </p:nvPr>
        </p:nvGraphicFramePr>
        <p:xfrm>
          <a:off x="457200" y="1219200"/>
          <a:ext cx="822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74658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25"/>
            <a:ext cx="9144000" cy="1096191"/>
          </a:xfrm>
          <a:prstGeom prst="rect">
            <a:avLst/>
          </a:prstGeom>
        </p:spPr>
      </p:pic>
      <p:sp>
        <p:nvSpPr>
          <p:cNvPr id="2" name="Title 1"/>
          <p:cNvSpPr>
            <a:spLocks noGrp="1"/>
          </p:cNvSpPr>
          <p:nvPr>
            <p:ph type="title"/>
          </p:nvPr>
        </p:nvSpPr>
        <p:spPr>
          <a:xfrm>
            <a:off x="304800" y="152400"/>
            <a:ext cx="8534400" cy="1143000"/>
          </a:xfrm>
        </p:spPr>
        <p:txBody>
          <a:bodyPr>
            <a:normAutofit/>
          </a:bodyPr>
          <a:lstStyle/>
          <a:p>
            <a:r>
              <a:rPr lang="en-US" sz="4000" dirty="0" smtClean="0"/>
              <a:t>Forced Air Ventilation </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44</a:t>
            </a:fld>
            <a:endParaRPr lang="en-US" dirty="0">
              <a:solidFill>
                <a:prstClr val="white">
                  <a:lumMod val="75000"/>
                </a:prstClr>
              </a:solidFill>
            </a:endParaRPr>
          </a:p>
        </p:txBody>
      </p:sp>
      <p:grpSp>
        <p:nvGrpSpPr>
          <p:cNvPr id="3" name="Group 2" title="Image of force air ventilation"/>
          <p:cNvGrpSpPr/>
          <p:nvPr/>
        </p:nvGrpSpPr>
        <p:grpSpPr>
          <a:xfrm>
            <a:off x="402590" y="1536670"/>
            <a:ext cx="3048000" cy="4572000"/>
            <a:chOff x="457200" y="1905000"/>
            <a:chExt cx="3048000" cy="4572000"/>
          </a:xfrm>
        </p:grpSpPr>
        <p:pic>
          <p:nvPicPr>
            <p:cNvPr id="8" name="Picture 7" title="Bloewr tub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 y="1905000"/>
              <a:ext cx="3048000" cy="2286000"/>
            </a:xfrm>
            <a:prstGeom prst="rect">
              <a:avLst/>
            </a:prstGeom>
          </p:spPr>
        </p:pic>
        <p:pic>
          <p:nvPicPr>
            <p:cNvPr id="9" name="Picture 8" title="Image of vent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4191000"/>
              <a:ext cx="3048000" cy="2286000"/>
            </a:xfrm>
            <a:prstGeom prst="rect">
              <a:avLst/>
            </a:prstGeom>
          </p:spPr>
        </p:pic>
      </p:grpSp>
      <p:pic>
        <p:nvPicPr>
          <p:cNvPr id="20482" name="Picture 2" title="Caution Sign for &quot;this space is a ventilated space&quo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96400" y="1328132"/>
            <a:ext cx="262096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812540" y="5031452"/>
            <a:ext cx="4876800" cy="1077218"/>
          </a:xfrm>
          <a:prstGeom prst="rect">
            <a:avLst/>
          </a:prstGeom>
          <a:effectLst/>
        </p:spPr>
        <p:txBody>
          <a:bodyPr wrap="square">
            <a:spAutoFit/>
          </a:bodyPr>
          <a:lstStyle/>
          <a:p>
            <a:pPr algn="ctr" defTabSz="457200">
              <a:spcBef>
                <a:spcPct val="0"/>
              </a:spcBef>
            </a:pPr>
            <a:r>
              <a:rPr lang="en-US" sz="3200" b="1" i="1" dirty="0">
                <a:ln w="1905"/>
                <a:solidFill>
                  <a:srgbClr val="F45006"/>
                </a:solidFill>
                <a:effectLst>
                  <a:innerShdw blurRad="69850" dist="43180" dir="5400000">
                    <a:srgbClr val="000000">
                      <a:alpha val="65000"/>
                    </a:srgbClr>
                  </a:innerShdw>
                </a:effectLst>
                <a:latin typeface="Arial" charset="0"/>
                <a:cs typeface="Arial" pitchFamily="34" charset="0"/>
              </a:rPr>
              <a:t>Mechanical ventilation recommended </a:t>
            </a:r>
          </a:p>
        </p:txBody>
      </p:sp>
      <p:sp>
        <p:nvSpPr>
          <p:cNvPr id="6" name="Rectangle 5"/>
          <p:cNvSpPr/>
          <p:nvPr/>
        </p:nvSpPr>
        <p:spPr>
          <a:xfrm>
            <a:off x="3393440" y="1524000"/>
            <a:ext cx="5715000" cy="3354765"/>
          </a:xfrm>
          <a:prstGeom prst="rect">
            <a:avLst/>
          </a:prstGeom>
        </p:spPr>
        <p:txBody>
          <a:bodyPr wrap="square">
            <a:spAutoFit/>
          </a:bodyPr>
          <a:lstStyle/>
          <a:p>
            <a:pPr marL="457200" indent="-457200">
              <a:spcAft>
                <a:spcPts val="600"/>
              </a:spcAft>
              <a:buClr>
                <a:srgbClr val="FFC000"/>
              </a:buClr>
              <a:buSzPct val="150000"/>
              <a:buFont typeface="Wingdings" pitchFamily="2" charset="2"/>
              <a:buChar char="§"/>
            </a:pPr>
            <a:r>
              <a:rPr lang="en-US" sz="3200" dirty="0">
                <a:solidFill>
                  <a:prstClr val="black"/>
                </a:solidFill>
                <a:latin typeface="Arial" charset="0"/>
                <a:cs typeface="Arial" panose="020B0604020202020204" pitchFamily="34" charset="0"/>
              </a:rPr>
              <a:t>Permanent fans - availability</a:t>
            </a:r>
          </a:p>
          <a:p>
            <a:pPr marL="457200" indent="-457200">
              <a:spcAft>
                <a:spcPts val="600"/>
              </a:spcAft>
              <a:buClr>
                <a:srgbClr val="FFC000"/>
              </a:buClr>
              <a:buSzPct val="150000"/>
              <a:buFont typeface="Wingdings" pitchFamily="2" charset="2"/>
              <a:buChar char="§"/>
            </a:pPr>
            <a:r>
              <a:rPr lang="en-US" sz="3200" dirty="0">
                <a:solidFill>
                  <a:prstClr val="black"/>
                </a:solidFill>
                <a:latin typeface="Arial" charset="0"/>
                <a:cs typeface="Arial" panose="020B0604020202020204" pitchFamily="34" charset="0"/>
              </a:rPr>
              <a:t>Portable blowers </a:t>
            </a:r>
          </a:p>
          <a:p>
            <a:pPr marL="457200" indent="-457200">
              <a:spcAft>
                <a:spcPts val="600"/>
              </a:spcAft>
              <a:buClr>
                <a:srgbClr val="FFC000"/>
              </a:buClr>
              <a:buSzPct val="150000"/>
              <a:buFont typeface="Wingdings" pitchFamily="2" charset="2"/>
              <a:buChar char="§"/>
            </a:pPr>
            <a:r>
              <a:rPr lang="en-US" sz="3200" dirty="0">
                <a:solidFill>
                  <a:prstClr val="black"/>
                </a:solidFill>
                <a:latin typeface="Arial" charset="0"/>
                <a:cs typeface="Arial" panose="020B0604020202020204" pitchFamily="34" charset="0"/>
              </a:rPr>
              <a:t>Blow through work area</a:t>
            </a:r>
          </a:p>
          <a:p>
            <a:pPr marL="457200" indent="-457200">
              <a:spcAft>
                <a:spcPts val="600"/>
              </a:spcAft>
              <a:buClr>
                <a:srgbClr val="FFC000"/>
              </a:buClr>
              <a:buSzPct val="150000"/>
              <a:buFont typeface="Wingdings" pitchFamily="2" charset="2"/>
              <a:buChar char="§"/>
            </a:pPr>
            <a:r>
              <a:rPr lang="en-US" sz="3200" dirty="0">
                <a:solidFill>
                  <a:prstClr val="black"/>
                </a:solidFill>
                <a:latin typeface="Arial" charset="0"/>
                <a:cs typeface="Arial" panose="020B0604020202020204" pitchFamily="34" charset="0"/>
              </a:rPr>
              <a:t>Ventilate entire entry </a:t>
            </a:r>
          </a:p>
          <a:p>
            <a:pPr marL="457200" indent="-457200">
              <a:spcAft>
                <a:spcPts val="600"/>
              </a:spcAft>
              <a:buClr>
                <a:srgbClr val="FFC000"/>
              </a:buClr>
              <a:buSzPct val="150000"/>
              <a:buFont typeface="Wingdings" pitchFamily="2" charset="2"/>
              <a:buChar char="§"/>
            </a:pPr>
            <a:r>
              <a:rPr lang="en-US" sz="3200" dirty="0">
                <a:solidFill>
                  <a:prstClr val="black"/>
                </a:solidFill>
                <a:latin typeface="Arial" charset="0"/>
                <a:cs typeface="Arial" panose="020B0604020202020204" pitchFamily="34" charset="0"/>
              </a:rPr>
              <a:t>Air exchange rate</a:t>
            </a:r>
          </a:p>
        </p:txBody>
      </p:sp>
    </p:spTree>
    <p:extLst>
      <p:ext uri="{BB962C8B-B14F-4D97-AF65-F5344CB8AC3E}">
        <p14:creationId xmlns:p14="http://schemas.microsoft.com/office/powerpoint/2010/main" val="1842668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normAutofit/>
          </a:bodyPr>
          <a:lstStyle/>
          <a:p>
            <a:r>
              <a:rPr lang="en-US" sz="4000" dirty="0" smtClean="0"/>
              <a:t>Control Engulfment Hazards</a:t>
            </a:r>
            <a:endParaRPr lang="en-US" sz="4000" dirty="0"/>
          </a:p>
        </p:txBody>
      </p:sp>
      <p:sp>
        <p:nvSpPr>
          <p:cNvPr id="3" name="Content Placeholder 2"/>
          <p:cNvSpPr>
            <a:spLocks noGrp="1"/>
          </p:cNvSpPr>
          <p:nvPr>
            <p:ph idx="1"/>
          </p:nvPr>
        </p:nvSpPr>
        <p:spPr>
          <a:xfrm>
            <a:off x="457200" y="1600206"/>
            <a:ext cx="8229600" cy="5029194"/>
          </a:xfrm>
        </p:spPr>
        <p:txBody>
          <a:bodyPr>
            <a:normAutofit lnSpcReduction="10000"/>
          </a:bodyPr>
          <a:lstStyle/>
          <a:p>
            <a:pPr marL="0" lvl="0" indent="0" fontAlgn="base">
              <a:lnSpc>
                <a:spcPct val="90000"/>
              </a:lnSpc>
              <a:spcBef>
                <a:spcPts val="0"/>
              </a:spcBef>
              <a:spcAft>
                <a:spcPts val="1800"/>
              </a:spcAft>
              <a:buNone/>
            </a:pPr>
            <a:r>
              <a:rPr lang="en-US" alt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Eliminate or control engulfment hazards:</a:t>
            </a:r>
            <a:endParaRPr lang="en-US" alt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457200" lvl="0" indent="-457200" fontAlgn="base">
              <a:lnSpc>
                <a:spcPct val="90000"/>
              </a:lnSpc>
              <a:spcBef>
                <a:spcPts val="0"/>
              </a:spcBef>
              <a:spcAft>
                <a:spcPts val="600"/>
              </a:spcAft>
              <a:buClr>
                <a:srgbClr val="FFC000"/>
              </a:buClr>
              <a:buSzPct val="150000"/>
              <a:buFont typeface="Wingdings" panose="05000000000000000000" pitchFamily="2" charset="2"/>
              <a:buChar char="§"/>
            </a:pPr>
            <a:r>
              <a:rPr lang="en-US" altLang="en-US" dirty="0" smtClean="0">
                <a:solidFill>
                  <a:prstClr val="black"/>
                </a:solidFill>
              </a:rPr>
              <a:t>Properly assess conditions</a:t>
            </a:r>
          </a:p>
          <a:p>
            <a:pPr marL="457200" lvl="0" indent="-457200" fontAlgn="base">
              <a:lnSpc>
                <a:spcPct val="90000"/>
              </a:lnSpc>
              <a:spcBef>
                <a:spcPts val="0"/>
              </a:spcBef>
              <a:spcAft>
                <a:spcPts val="600"/>
              </a:spcAft>
              <a:buClr>
                <a:srgbClr val="FFC000"/>
              </a:buClr>
              <a:buSzPct val="150000"/>
              <a:buFont typeface="Wingdings" panose="05000000000000000000" pitchFamily="2" charset="2"/>
              <a:buChar char="§"/>
            </a:pPr>
            <a:r>
              <a:rPr lang="en-US" altLang="en-US" dirty="0" smtClean="0">
                <a:solidFill>
                  <a:prstClr val="black"/>
                </a:solidFill>
              </a:rPr>
              <a:t>Barricade </a:t>
            </a:r>
            <a:r>
              <a:rPr lang="en-US" altLang="en-US" dirty="0">
                <a:solidFill>
                  <a:prstClr val="black"/>
                </a:solidFill>
              </a:rPr>
              <a:t>traffic </a:t>
            </a:r>
            <a:endParaRPr lang="en-US" altLang="en-US" dirty="0" smtClean="0">
              <a:solidFill>
                <a:prstClr val="black"/>
              </a:solidFill>
            </a:endParaRPr>
          </a:p>
          <a:p>
            <a:pPr marL="457200" lvl="0" indent="-457200" fontAlgn="base">
              <a:lnSpc>
                <a:spcPct val="90000"/>
              </a:lnSpc>
              <a:spcBef>
                <a:spcPts val="0"/>
              </a:spcBef>
              <a:spcAft>
                <a:spcPts val="600"/>
              </a:spcAft>
              <a:buClr>
                <a:srgbClr val="FFC000"/>
              </a:buClr>
              <a:buSzPct val="150000"/>
              <a:buFont typeface="Wingdings" panose="05000000000000000000" pitchFamily="2" charset="2"/>
              <a:buChar char="§"/>
            </a:pPr>
            <a:r>
              <a:rPr lang="en-US" altLang="en-US" dirty="0" smtClean="0">
                <a:solidFill>
                  <a:prstClr val="black"/>
                </a:solidFill>
              </a:rPr>
              <a:t>Block spouting</a:t>
            </a:r>
          </a:p>
          <a:p>
            <a:pPr marL="457200" lvl="0" indent="-457200" fontAlgn="base">
              <a:lnSpc>
                <a:spcPct val="90000"/>
              </a:lnSpc>
              <a:spcBef>
                <a:spcPts val="0"/>
              </a:spcBef>
              <a:spcAft>
                <a:spcPts val="600"/>
              </a:spcAft>
              <a:buClr>
                <a:srgbClr val="FFC000"/>
              </a:buClr>
              <a:buSzPct val="150000"/>
              <a:buFont typeface="Wingdings" panose="05000000000000000000" pitchFamily="2" charset="2"/>
              <a:buChar char="§"/>
            </a:pPr>
            <a:r>
              <a:rPr lang="en-US" altLang="en-US" dirty="0" smtClean="0">
                <a:solidFill>
                  <a:prstClr val="black"/>
                </a:solidFill>
              </a:rPr>
              <a:t>LOTO </a:t>
            </a:r>
          </a:p>
          <a:p>
            <a:pPr marL="914400" lvl="1" indent="-457200" fontAlgn="base">
              <a:lnSpc>
                <a:spcPct val="90000"/>
              </a:lnSpc>
              <a:spcBef>
                <a:spcPts val="600"/>
              </a:spcBef>
              <a:spcAft>
                <a:spcPts val="600"/>
              </a:spcAft>
              <a:buClr>
                <a:srgbClr val="FFC000"/>
              </a:buClr>
              <a:buSzPct val="150000"/>
              <a:buFont typeface="Arial" panose="020B0604020202020204" pitchFamily="34" charset="0"/>
              <a:buChar char="•"/>
            </a:pPr>
            <a:r>
              <a:rPr lang="en-US" altLang="en-US" dirty="0" smtClean="0">
                <a:solidFill>
                  <a:prstClr val="black"/>
                </a:solidFill>
              </a:rPr>
              <a:t>Filling &amp; emptying equipment</a:t>
            </a:r>
          </a:p>
          <a:p>
            <a:pPr marL="914400" lvl="1" indent="-457200" fontAlgn="base">
              <a:lnSpc>
                <a:spcPct val="90000"/>
              </a:lnSpc>
              <a:spcBef>
                <a:spcPts val="600"/>
              </a:spcBef>
              <a:spcAft>
                <a:spcPts val="600"/>
              </a:spcAft>
              <a:buClr>
                <a:srgbClr val="FFC000"/>
              </a:buClr>
              <a:buSzPct val="150000"/>
              <a:buFont typeface="Arial" panose="020B0604020202020204" pitchFamily="34" charset="0"/>
              <a:buChar char="•"/>
            </a:pPr>
            <a:r>
              <a:rPr lang="en-US" altLang="en-US" dirty="0" smtClean="0">
                <a:solidFill>
                  <a:prstClr val="black"/>
                </a:solidFill>
              </a:rPr>
              <a:t>Other equipment</a:t>
            </a:r>
          </a:p>
          <a:p>
            <a:pPr marL="457200" lvl="0" indent="-457200" fontAlgn="base">
              <a:lnSpc>
                <a:spcPct val="90000"/>
              </a:lnSpc>
              <a:spcBef>
                <a:spcPts val="600"/>
              </a:spcBef>
              <a:spcAft>
                <a:spcPts val="600"/>
              </a:spcAft>
              <a:buClr>
                <a:srgbClr val="FFC000"/>
              </a:buClr>
              <a:buSzPct val="150000"/>
              <a:buFont typeface="Wingdings" panose="05000000000000000000" pitchFamily="2" charset="2"/>
              <a:buChar char="§"/>
            </a:pPr>
            <a:r>
              <a:rPr lang="en-US" altLang="en-US" dirty="0" smtClean="0">
                <a:solidFill>
                  <a:prstClr val="black"/>
                </a:solidFill>
              </a:rPr>
              <a:t>Lifeline use</a:t>
            </a: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45</a:t>
            </a:fld>
            <a:endParaRPr lang="en-US" dirty="0">
              <a:solidFill>
                <a:prstClr val="white">
                  <a:lumMod val="75000"/>
                </a:prstClr>
              </a:solidFill>
            </a:endParaRPr>
          </a:p>
        </p:txBody>
      </p:sp>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Tree>
    <p:extLst>
      <p:ext uri="{BB962C8B-B14F-4D97-AF65-F5344CB8AC3E}">
        <p14:creationId xmlns:p14="http://schemas.microsoft.com/office/powerpoint/2010/main" val="2947447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8600" y="274638"/>
            <a:ext cx="8686800" cy="1143000"/>
          </a:xfrm>
        </p:spPr>
        <p:txBody>
          <a:bodyPr>
            <a:normAutofit/>
          </a:bodyPr>
          <a:lstStyle/>
          <a:p>
            <a:r>
              <a:rPr lang="en-US" sz="4000" dirty="0" smtClean="0"/>
              <a:t>Mechanical Hazard Control</a:t>
            </a:r>
            <a:endParaRPr lang="en-US" sz="4000" dirty="0"/>
          </a:p>
        </p:txBody>
      </p:sp>
      <p:sp>
        <p:nvSpPr>
          <p:cNvPr id="12" name="Content Placeholder 11"/>
          <p:cNvSpPr>
            <a:spLocks noGrp="1"/>
          </p:cNvSpPr>
          <p:nvPr>
            <p:ph idx="1"/>
          </p:nvPr>
        </p:nvSpPr>
        <p:spPr>
          <a:xfrm>
            <a:off x="304800" y="1600206"/>
            <a:ext cx="4191000" cy="5257794"/>
          </a:xfrm>
        </p:spPr>
        <p:txBody>
          <a:bodyPr>
            <a:noAutofit/>
          </a:bodyPr>
          <a:lstStyle/>
          <a:p>
            <a:pPr marL="457200" indent="-457200">
              <a:spcBef>
                <a:spcPts val="600"/>
              </a:spcBef>
              <a:spcAft>
                <a:spcPts val="600"/>
              </a:spcAft>
              <a:buClr>
                <a:srgbClr val="FFC000"/>
              </a:buClr>
              <a:buSzPct val="150000"/>
              <a:buFont typeface="Wingdings" panose="05000000000000000000" pitchFamily="2" charset="2"/>
              <a:buChar char="§"/>
            </a:pPr>
            <a:r>
              <a:rPr lang="en-US" dirty="0" smtClean="0"/>
              <a:t>Isolate energy sources</a:t>
            </a:r>
          </a:p>
          <a:p>
            <a:pPr marL="457200" indent="-457200">
              <a:spcBef>
                <a:spcPts val="600"/>
              </a:spcBef>
              <a:spcAft>
                <a:spcPts val="600"/>
              </a:spcAft>
              <a:buClr>
                <a:srgbClr val="FFC000"/>
              </a:buClr>
              <a:buSzPct val="150000"/>
              <a:buFont typeface="Wingdings" panose="05000000000000000000" pitchFamily="2" charset="2"/>
              <a:buChar char="§"/>
            </a:pPr>
            <a:r>
              <a:rPr lang="en-US" dirty="0" smtClean="0"/>
              <a:t>LOTO circuits &amp; </a:t>
            </a:r>
            <a:r>
              <a:rPr lang="en-US" dirty="0"/>
              <a:t>lines</a:t>
            </a:r>
          </a:p>
          <a:p>
            <a:pPr marL="457200" indent="-457200">
              <a:spcBef>
                <a:spcPts val="600"/>
              </a:spcBef>
              <a:spcAft>
                <a:spcPts val="600"/>
              </a:spcAft>
              <a:buClr>
                <a:srgbClr val="FFC000"/>
              </a:buClr>
              <a:buSzPct val="150000"/>
              <a:buFont typeface="Wingdings" panose="05000000000000000000" pitchFamily="2" charset="2"/>
              <a:buChar char="§"/>
            </a:pPr>
            <a:r>
              <a:rPr lang="en-US" dirty="0"/>
              <a:t>Disconnect drives </a:t>
            </a:r>
            <a:r>
              <a:rPr lang="en-US" dirty="0" smtClean="0"/>
              <a:t>&amp; </a:t>
            </a:r>
            <a:r>
              <a:rPr lang="en-US" dirty="0"/>
              <a:t>linkages</a:t>
            </a:r>
          </a:p>
          <a:p>
            <a:pPr marL="457200" indent="-457200">
              <a:spcBef>
                <a:spcPts val="600"/>
              </a:spcBef>
              <a:spcAft>
                <a:spcPts val="600"/>
              </a:spcAft>
              <a:buClr>
                <a:srgbClr val="FFC000"/>
              </a:buClr>
              <a:buSzPct val="150000"/>
              <a:buFont typeface="Wingdings" panose="05000000000000000000" pitchFamily="2" charset="2"/>
              <a:buChar char="§"/>
            </a:pPr>
            <a:r>
              <a:rPr lang="en-US" dirty="0" smtClean="0"/>
              <a:t>Guard or secure </a:t>
            </a:r>
            <a:r>
              <a:rPr lang="en-US" dirty="0"/>
              <a:t>moving parts</a:t>
            </a:r>
          </a:p>
          <a:p>
            <a:pPr marL="457200" indent="-457200">
              <a:spcBef>
                <a:spcPts val="600"/>
              </a:spcBef>
              <a:spcAft>
                <a:spcPts val="600"/>
              </a:spcAft>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46</a:t>
            </a:fld>
            <a:endParaRPr lang="en-US" dirty="0">
              <a:solidFill>
                <a:prstClr val="white">
                  <a:lumMod val="75000"/>
                </a:prstClr>
              </a:solidFill>
            </a:endParaRPr>
          </a:p>
        </p:txBody>
      </p:sp>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63"/>
            <a:ext cx="9144000" cy="1096191"/>
          </a:xfrm>
          <a:prstGeom prst="rect">
            <a:avLst/>
          </a:prstGeom>
        </p:spPr>
      </p:pic>
      <p:pic>
        <p:nvPicPr>
          <p:cNvPr id="25602" name="Picture 2" title="Image of Locking out a connec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22860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7400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8600" y="228600"/>
            <a:ext cx="8686800" cy="1143000"/>
          </a:xfrm>
        </p:spPr>
        <p:txBody>
          <a:bodyPr>
            <a:normAutofit fontScale="90000"/>
          </a:bodyPr>
          <a:lstStyle/>
          <a:p>
            <a:r>
              <a:rPr lang="en-US" dirty="0" smtClean="0"/>
              <a:t>Ignition &amp; Electric Hazard Control</a:t>
            </a:r>
            <a:endParaRPr lang="en-US" dirty="0"/>
          </a:p>
        </p:txBody>
      </p:sp>
      <p:sp>
        <p:nvSpPr>
          <p:cNvPr id="10" name="Text Placeholder 9"/>
          <p:cNvSpPr>
            <a:spLocks noGrp="1"/>
          </p:cNvSpPr>
          <p:nvPr>
            <p:ph type="body" idx="1"/>
          </p:nvPr>
        </p:nvSpPr>
        <p:spPr>
          <a:xfrm>
            <a:off x="228600" y="1600200"/>
            <a:ext cx="4023360" cy="533399"/>
          </a:xfrm>
        </p:spPr>
        <p:txBody>
          <a:bodyPr>
            <a:normAutofit lnSpcReduction="10000"/>
          </a:bodyPr>
          <a:lstStyle/>
          <a:p>
            <a:r>
              <a:rPr 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Ignition</a:t>
            </a:r>
            <a:endParaRPr lang="en-US" sz="3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sz="half" idx="2"/>
          </p:nvPr>
        </p:nvSpPr>
        <p:spPr>
          <a:xfrm>
            <a:off x="228600" y="2209799"/>
            <a:ext cx="4023360" cy="3611563"/>
          </a:xfrm>
        </p:spPr>
        <p:txBody>
          <a:bodyPr/>
          <a:lstStyle/>
          <a:p>
            <a:pPr lvl="0">
              <a:buClr>
                <a:srgbClr val="FFC000"/>
              </a:buClr>
              <a:buSzPct val="150000"/>
              <a:buFont typeface="Wingdings" panose="05000000000000000000" pitchFamily="2" charset="2"/>
              <a:buChar char="§"/>
            </a:pPr>
            <a:r>
              <a:rPr lang="en-US" sz="3200" dirty="0" smtClean="0">
                <a:solidFill>
                  <a:prstClr val="black"/>
                </a:solidFill>
              </a:rPr>
              <a:t>Non-sparking </a:t>
            </a:r>
            <a:r>
              <a:rPr lang="en-US" sz="3200" dirty="0">
                <a:solidFill>
                  <a:prstClr val="black"/>
                </a:solidFill>
              </a:rPr>
              <a:t>tools</a:t>
            </a:r>
          </a:p>
          <a:p>
            <a:pPr lvl="0">
              <a:buClr>
                <a:srgbClr val="FFC000"/>
              </a:buClr>
              <a:buSzPct val="150000"/>
              <a:buFont typeface="Wingdings" panose="05000000000000000000" pitchFamily="2" charset="2"/>
              <a:buChar char="§"/>
            </a:pPr>
            <a:r>
              <a:rPr lang="en-US" sz="3200" dirty="0" smtClean="0">
                <a:solidFill>
                  <a:prstClr val="black"/>
                </a:solidFill>
              </a:rPr>
              <a:t>Classified </a:t>
            </a:r>
            <a:r>
              <a:rPr lang="en-US" sz="3200" dirty="0">
                <a:solidFill>
                  <a:prstClr val="black"/>
                </a:solidFill>
              </a:rPr>
              <a:t>electrical equipment</a:t>
            </a:r>
          </a:p>
          <a:p>
            <a:pPr marL="0" indent="0">
              <a:buClr>
                <a:srgbClr val="FFC000"/>
              </a:buClr>
              <a:buSzPct val="150000"/>
              <a:buNone/>
            </a:pPr>
            <a:endParaRPr lang="en-US" dirty="0" smtClean="0"/>
          </a:p>
        </p:txBody>
      </p:sp>
      <p:sp>
        <p:nvSpPr>
          <p:cNvPr id="13" name="Text Placeholder 12"/>
          <p:cNvSpPr>
            <a:spLocks noGrp="1"/>
          </p:cNvSpPr>
          <p:nvPr>
            <p:ph type="body" sz="quarter" idx="3"/>
          </p:nvPr>
        </p:nvSpPr>
        <p:spPr>
          <a:xfrm>
            <a:off x="4587241" y="1546180"/>
            <a:ext cx="4389120" cy="533399"/>
          </a:xfrm>
        </p:spPr>
        <p:txBody>
          <a:bodyPr>
            <a:noAutofit/>
          </a:bodyPr>
          <a:lstStyle/>
          <a:p>
            <a:r>
              <a:rPr lang="en-US" sz="3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Electric</a:t>
            </a:r>
            <a:endParaRPr lang="en-US" sz="3200" dirty="0"/>
          </a:p>
        </p:txBody>
      </p:sp>
      <p:sp>
        <p:nvSpPr>
          <p:cNvPr id="14" name="Content Placeholder 13"/>
          <p:cNvSpPr>
            <a:spLocks noGrp="1"/>
          </p:cNvSpPr>
          <p:nvPr>
            <p:ph sz="quarter" idx="4"/>
          </p:nvPr>
        </p:nvSpPr>
        <p:spPr>
          <a:xfrm>
            <a:off x="4572000" y="2155780"/>
            <a:ext cx="4389120" cy="3611563"/>
          </a:xfrm>
        </p:spPr>
        <p:txBody>
          <a:bodyPr/>
          <a:lstStyle/>
          <a:p>
            <a:pPr lvl="0">
              <a:buClr>
                <a:srgbClr val="FFC000"/>
              </a:buClr>
              <a:buSzPct val="150000"/>
              <a:buFont typeface="Wingdings" panose="05000000000000000000" pitchFamily="2" charset="2"/>
              <a:buChar char="§"/>
            </a:pPr>
            <a:r>
              <a:rPr lang="en-US" sz="3200" dirty="0">
                <a:solidFill>
                  <a:prstClr val="black"/>
                </a:solidFill>
              </a:rPr>
              <a:t>Grounding</a:t>
            </a:r>
          </a:p>
          <a:p>
            <a:pPr lvl="0">
              <a:buClr>
                <a:srgbClr val="FFC000"/>
              </a:buClr>
              <a:buSzPct val="150000"/>
              <a:buFont typeface="Wingdings" panose="05000000000000000000" pitchFamily="2" charset="2"/>
              <a:buChar char="§"/>
            </a:pPr>
            <a:r>
              <a:rPr lang="en-US" sz="3200" dirty="0">
                <a:solidFill>
                  <a:prstClr val="black"/>
                </a:solidFill>
              </a:rPr>
              <a:t>Ground Fault Circuit Interrupters (GFCI)</a:t>
            </a:r>
          </a:p>
          <a:p>
            <a:pPr lvl="0">
              <a:buClr>
                <a:srgbClr val="FFC000"/>
              </a:buClr>
              <a:buSzPct val="150000"/>
              <a:buFont typeface="Wingdings" panose="05000000000000000000" pitchFamily="2" charset="2"/>
              <a:buChar char="§"/>
            </a:pPr>
            <a:r>
              <a:rPr lang="en-US" sz="3200" dirty="0" smtClean="0">
                <a:solidFill>
                  <a:prstClr val="black"/>
                </a:solidFill>
              </a:rPr>
              <a:t>Lockout </a:t>
            </a:r>
            <a:r>
              <a:rPr lang="en-US" sz="3200" dirty="0">
                <a:solidFill>
                  <a:prstClr val="black"/>
                </a:solidFill>
              </a:rPr>
              <a:t>transformers</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85000"/>
                  </a:prstClr>
                </a:solidFill>
              </a:rPr>
              <a:pPr/>
              <a:t>47</a:t>
            </a:fld>
            <a:endParaRPr lang="en-US" dirty="0">
              <a:solidFill>
                <a:prstClr val="white">
                  <a:lumMod val="85000"/>
                </a:prstClr>
              </a:solidFill>
            </a:endParaRPr>
          </a:p>
        </p:txBody>
      </p:sp>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63"/>
            <a:ext cx="9144000" cy="1096191"/>
          </a:xfrm>
          <a:prstGeom prst="rect">
            <a:avLst/>
          </a:prstGeom>
        </p:spPr>
      </p:pic>
      <p:pic>
        <p:nvPicPr>
          <p:cNvPr id="21506" name="Picture 2" descr="https://upload.wikimedia.org/wikipedia/commons/3/3f/Beryllium_Copper_Adjustable_Wrench.jpg" title="Image of a crescent wrench"/>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3261" b="96739" l="805" r="98994"/>
                    </a14:imgEffect>
                  </a14:imgLayer>
                </a14:imgProps>
              </a:ext>
              <a:ext uri="{28A0092B-C50C-407E-A947-70E740481C1C}">
                <a14:useLocalDpi xmlns:a14="http://schemas.microsoft.com/office/drawing/2010/main"/>
              </a:ext>
            </a:extLst>
          </a:blip>
          <a:srcRect/>
          <a:stretch>
            <a:fillRect/>
          </a:stretch>
        </p:blipFill>
        <p:spPr bwMode="auto">
          <a:xfrm>
            <a:off x="311912" y="4073030"/>
            <a:ext cx="3657600" cy="10155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35204" y="5005048"/>
            <a:ext cx="3733800" cy="830997"/>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Non-sparking wrench -  </a:t>
            </a:r>
            <a:r>
              <a:rPr lang="en-US" sz="2400" dirty="0" err="1">
                <a:solidFill>
                  <a:prstClr val="black"/>
                </a:solidFill>
                <a:latin typeface="Arial" panose="020B0604020202020204" pitchFamily="34" charset="0"/>
                <a:cs typeface="Arial" panose="020B0604020202020204" pitchFamily="34" charset="0"/>
              </a:rPr>
              <a:t>berryllium</a:t>
            </a:r>
            <a:r>
              <a:rPr lang="en-US" sz="2400" dirty="0">
                <a:solidFill>
                  <a:prstClr val="black"/>
                </a:solidFill>
                <a:latin typeface="Arial" panose="020B0604020202020204" pitchFamily="34" charset="0"/>
                <a:cs typeface="Arial" panose="020B0604020202020204" pitchFamily="34" charset="0"/>
              </a:rPr>
              <a:t>-copper alloy</a:t>
            </a:r>
          </a:p>
        </p:txBody>
      </p:sp>
      <p:pic>
        <p:nvPicPr>
          <p:cNvPr id="21508" name="Picture 4" title="Image of a GFCI"/>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000" l="0" r="100000"/>
                    </a14:imgEffect>
                  </a14:imgLayer>
                </a14:imgProps>
              </a:ext>
              <a:ext uri="{28A0092B-C50C-407E-A947-70E740481C1C}">
                <a14:useLocalDpi xmlns:a14="http://schemas.microsoft.com/office/drawing/2010/main"/>
              </a:ext>
            </a:extLst>
          </a:blip>
          <a:srcRect/>
          <a:stretch>
            <a:fillRect/>
          </a:stretch>
        </p:blipFill>
        <p:spPr bwMode="auto">
          <a:xfrm rot="18953433">
            <a:off x="6083891" y="5200470"/>
            <a:ext cx="3200400" cy="45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title="IMage oa another GCFI"/>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876800" y="4343400"/>
            <a:ext cx="120315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079958" y="4504194"/>
            <a:ext cx="1511892" cy="830997"/>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Portable GFCI</a:t>
            </a:r>
          </a:p>
        </p:txBody>
      </p:sp>
    </p:spTree>
    <p:extLst>
      <p:ext uri="{BB962C8B-B14F-4D97-AF65-F5344CB8AC3E}">
        <p14:creationId xmlns:p14="http://schemas.microsoft.com/office/powerpoint/2010/main" val="2876053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7" y="1600200"/>
            <a:ext cx="8381993" cy="5029200"/>
          </a:xfrm>
        </p:spPr>
        <p:txBody>
          <a:bodyPr>
            <a:normAutofit/>
          </a:bodyPr>
          <a:lstStyle/>
          <a:p>
            <a:pPr marL="457200" indent="-457200">
              <a:spcBef>
                <a:spcPts val="0"/>
              </a:spcBef>
              <a:spcAft>
                <a:spcPts val="600"/>
              </a:spcAft>
              <a:buClr>
                <a:srgbClr val="FFC000"/>
              </a:buClr>
              <a:buSzPct val="150000"/>
              <a:buFont typeface="Wingdings" panose="05000000000000000000" pitchFamily="2" charset="2"/>
              <a:buChar char="§"/>
            </a:pPr>
            <a:r>
              <a:rPr lang="en-US" dirty="0" smtClean="0"/>
              <a:t>Atmosphere supplying respirators</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O2 deficient or IDLH atmosphere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Air purifying respirators </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&gt;OEL and &lt;IDLH</a:t>
            </a:r>
          </a:p>
          <a:p>
            <a:pPr marL="514350" indent="-457200">
              <a:spcBef>
                <a:spcPts val="0"/>
              </a:spcBef>
              <a:spcAft>
                <a:spcPts val="600"/>
              </a:spcAft>
              <a:buClr>
                <a:srgbClr val="FFC000"/>
              </a:buClr>
              <a:buSzPct val="150000"/>
              <a:buFont typeface="Wingdings" panose="05000000000000000000" pitchFamily="2" charset="2"/>
              <a:buChar char="§"/>
            </a:pPr>
            <a:r>
              <a:rPr lang="en-US" dirty="0" smtClean="0"/>
              <a:t>Train, fit test, medical clearance</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48</a:t>
            </a:fld>
            <a:endParaRPr lang="en-US" dirty="0">
              <a:solidFill>
                <a:prstClr val="white">
                  <a:lumMod val="75000"/>
                </a:prstClr>
              </a:solidFill>
            </a:endParaRPr>
          </a:p>
        </p:txBody>
      </p:sp>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63"/>
            <a:ext cx="9144000" cy="1096191"/>
          </a:xfrm>
          <a:prstGeom prst="rect">
            <a:avLst/>
          </a:prstGeom>
        </p:spPr>
      </p:pic>
      <p:sp>
        <p:nvSpPr>
          <p:cNvPr id="5" name="Title 4"/>
          <p:cNvSpPr>
            <a:spLocks noGrp="1"/>
          </p:cNvSpPr>
          <p:nvPr>
            <p:ph type="title"/>
          </p:nvPr>
        </p:nvSpPr>
        <p:spPr>
          <a:xfrm>
            <a:off x="0" y="228600"/>
            <a:ext cx="9144000" cy="1143000"/>
          </a:xfrm>
        </p:spPr>
        <p:txBody>
          <a:bodyPr>
            <a:normAutofit/>
          </a:bodyPr>
          <a:lstStyle/>
          <a:p>
            <a:r>
              <a:rPr lang="en-US" sz="4000" dirty="0" smtClean="0"/>
              <a:t>PPE Use – Insufficient Control</a:t>
            </a:r>
            <a:endParaRPr lang="en-US" sz="4000" dirty="0"/>
          </a:p>
        </p:txBody>
      </p:sp>
      <p:pic>
        <p:nvPicPr>
          <p:cNvPr id="14" name="Picture 3" title="SCBA PPE"/>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390147" y="4267200"/>
            <a:ext cx="2229853" cy="22860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title="SAR PP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0400" y="1564255"/>
            <a:ext cx="1665290" cy="32004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82547" y="6079525"/>
            <a:ext cx="1557136"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SCBA  </a:t>
            </a:r>
          </a:p>
        </p:txBody>
      </p:sp>
      <p:sp>
        <p:nvSpPr>
          <p:cNvPr id="12" name="TextBox 11"/>
          <p:cNvSpPr txBox="1"/>
          <p:nvPr/>
        </p:nvSpPr>
        <p:spPr>
          <a:xfrm>
            <a:off x="7642026" y="4719935"/>
            <a:ext cx="1033664"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SAR</a:t>
            </a:r>
          </a:p>
        </p:txBody>
      </p:sp>
      <p:pic>
        <p:nvPicPr>
          <p:cNvPr id="26628" name="Picture 4" title="Full Face APR PP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
          <a:stretch/>
        </p:blipFill>
        <p:spPr bwMode="auto">
          <a:xfrm>
            <a:off x="381000" y="4212441"/>
            <a:ext cx="1924138" cy="2286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title="Half Face A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905" b="96833" l="2730" r="98015">
                        <a14:foregroundMark x1="9181" y1="28281" x2="9926" y2="26697"/>
                        <a14:foregroundMark x1="22084" y1="13801" x2="22084" y2="13801"/>
                        <a14:foregroundMark x1="8437" y1="35747" x2="8437" y2="35747"/>
                      </a14:backgroundRemoval>
                    </a14:imgEffect>
                  </a14:imgLayer>
                </a14:imgProps>
              </a:ext>
              <a:ext uri="{28A0092B-C50C-407E-A947-70E740481C1C}">
                <a14:useLocalDpi xmlns:a14="http://schemas.microsoft.com/office/drawing/2010/main"/>
              </a:ext>
            </a:extLst>
          </a:blip>
          <a:srcRect/>
          <a:stretch>
            <a:fillRect/>
          </a:stretch>
        </p:blipFill>
        <p:spPr bwMode="auto">
          <a:xfrm>
            <a:off x="2590802" y="4286311"/>
            <a:ext cx="1785525"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073970" y="6091535"/>
            <a:ext cx="1033664"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APR</a:t>
            </a:r>
          </a:p>
        </p:txBody>
      </p:sp>
    </p:spTree>
    <p:extLst>
      <p:ext uri="{BB962C8B-B14F-4D97-AF65-F5344CB8AC3E}">
        <p14:creationId xmlns:p14="http://schemas.microsoft.com/office/powerpoint/2010/main" val="4068299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077200" cy="5029200"/>
          </a:xfrm>
        </p:spPr>
        <p:txBody>
          <a:bodyPr>
            <a:normAutofit/>
          </a:bodyPr>
          <a:lstStyle/>
          <a:p>
            <a:pPr marL="457200" indent="-457200">
              <a:spcBef>
                <a:spcPts val="600"/>
              </a:spcBef>
              <a:buClr>
                <a:srgbClr val="FFC000"/>
              </a:buClr>
              <a:buSzPct val="150000"/>
              <a:buFont typeface="Wingdings" panose="05000000000000000000" pitchFamily="2" charset="2"/>
              <a:buChar char="§"/>
            </a:pPr>
            <a:r>
              <a:rPr lang="en-US" dirty="0" smtClean="0"/>
              <a:t>Harness &amp; Lifeline</a:t>
            </a:r>
          </a:p>
          <a:p>
            <a:pPr marL="914400" lvl="1" indent="-457200">
              <a:spcBef>
                <a:spcPts val="600"/>
              </a:spcBef>
              <a:buClr>
                <a:srgbClr val="FFC000"/>
              </a:buClr>
              <a:buSzPct val="150000"/>
              <a:buFont typeface="Arial" panose="020B0604020202020204" pitchFamily="34" charset="0"/>
              <a:buChar char="•"/>
            </a:pPr>
            <a:r>
              <a:rPr lang="en-US" dirty="0" smtClean="0"/>
              <a:t>Engulfment </a:t>
            </a:r>
          </a:p>
          <a:p>
            <a:pPr marL="914400" lvl="1" indent="-457200">
              <a:spcBef>
                <a:spcPts val="600"/>
              </a:spcBef>
              <a:buClr>
                <a:srgbClr val="FFC000"/>
              </a:buClr>
              <a:buSzPct val="150000"/>
              <a:buFont typeface="Arial" panose="020B0604020202020204" pitchFamily="34" charset="0"/>
              <a:buChar char="•"/>
            </a:pPr>
            <a:r>
              <a:rPr lang="en-US" dirty="0" smtClean="0"/>
              <a:t>Retrieval – feasible</a:t>
            </a:r>
          </a:p>
          <a:p>
            <a:pPr marL="457200" indent="-457200">
              <a:spcBef>
                <a:spcPts val="600"/>
              </a:spcBef>
              <a:buClr>
                <a:srgbClr val="FFC000"/>
              </a:buClr>
              <a:buSzPct val="150000"/>
              <a:buFont typeface="Wingdings" panose="05000000000000000000" pitchFamily="2" charset="2"/>
              <a:buChar char="§"/>
            </a:pPr>
            <a:r>
              <a:rPr lang="en-US" dirty="0" smtClean="0"/>
              <a:t>Other – safety &amp; health</a:t>
            </a:r>
          </a:p>
          <a:p>
            <a:pPr marL="914400" lvl="1" indent="-457200">
              <a:spcBef>
                <a:spcPts val="600"/>
              </a:spcBef>
              <a:buClr>
                <a:srgbClr val="FFC000"/>
              </a:buClr>
              <a:buSzPct val="150000"/>
              <a:buFont typeface="Arial" panose="020B0604020202020204" pitchFamily="34" charset="0"/>
              <a:buChar char="•"/>
            </a:pPr>
            <a:r>
              <a:rPr lang="en-US" dirty="0" smtClean="0"/>
              <a:t>Protective clothing</a:t>
            </a:r>
          </a:p>
          <a:p>
            <a:pPr marL="914400" lvl="1" indent="-457200">
              <a:spcBef>
                <a:spcPts val="600"/>
              </a:spcBef>
              <a:buClr>
                <a:srgbClr val="FFC000"/>
              </a:buClr>
              <a:buSzPct val="150000"/>
              <a:buFont typeface="Arial" panose="020B0604020202020204" pitchFamily="34" charset="0"/>
              <a:buChar char="•"/>
            </a:pPr>
            <a:r>
              <a:rPr lang="en-US" dirty="0" smtClean="0"/>
              <a:t>Eye &amp; hearing protection</a:t>
            </a:r>
          </a:p>
          <a:p>
            <a:pPr marL="914400" lvl="1" indent="-457200">
              <a:spcBef>
                <a:spcPts val="600"/>
              </a:spcBef>
              <a:buClr>
                <a:srgbClr val="FFC000"/>
              </a:buClr>
              <a:buSzPct val="150000"/>
              <a:buFont typeface="Arial" panose="020B0604020202020204" pitchFamily="34" charset="0"/>
              <a:buChar char="•"/>
            </a:pPr>
            <a:r>
              <a:rPr lang="en-US" dirty="0" smtClean="0"/>
              <a:t>Gloves, boots, etc.</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49</a:t>
            </a:fld>
            <a:endParaRPr lang="en-US" dirty="0">
              <a:solidFill>
                <a:prstClr val="white">
                  <a:lumMod val="75000"/>
                </a:prstClr>
              </a:solidFill>
            </a:endParaRPr>
          </a:p>
        </p:txBody>
      </p:sp>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63"/>
            <a:ext cx="9144000" cy="1096191"/>
          </a:xfrm>
          <a:prstGeom prst="rect">
            <a:avLst/>
          </a:prstGeom>
        </p:spPr>
      </p:pic>
      <p:sp>
        <p:nvSpPr>
          <p:cNvPr id="5" name="Title 4"/>
          <p:cNvSpPr>
            <a:spLocks noGrp="1"/>
          </p:cNvSpPr>
          <p:nvPr>
            <p:ph type="title"/>
          </p:nvPr>
        </p:nvSpPr>
        <p:spPr>
          <a:xfrm>
            <a:off x="228600" y="152400"/>
            <a:ext cx="8686800" cy="1143000"/>
          </a:xfrm>
        </p:spPr>
        <p:txBody>
          <a:bodyPr>
            <a:normAutofit/>
          </a:bodyPr>
          <a:lstStyle/>
          <a:p>
            <a:r>
              <a:rPr lang="en-US" sz="4000" dirty="0" smtClean="0"/>
              <a:t>Engulfment PPE: Lifeline Use</a:t>
            </a:r>
            <a:endParaRPr lang="en-US" sz="4000" dirty="0"/>
          </a:p>
        </p:txBody>
      </p:sp>
      <p:pic>
        <p:nvPicPr>
          <p:cNvPr id="16" name="Picture 3" title="Man wearing a harness and lifel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1200" y="1600200"/>
            <a:ext cx="274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019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p:txBody>
          <a:bodyPr>
            <a:normAutofit/>
          </a:bodyPr>
          <a:lstStyle/>
          <a:p>
            <a:r>
              <a:rPr lang="en-US" altLang="en-US" sz="4000" dirty="0">
                <a:solidFill>
                  <a:prstClr val="black"/>
                </a:solidFill>
              </a:rPr>
              <a:t>Employee Rights</a:t>
            </a:r>
            <a:endParaRPr lang="en-US" sz="4000" dirty="0"/>
          </a:p>
        </p:txBody>
      </p:sp>
      <p:sp>
        <p:nvSpPr>
          <p:cNvPr id="5" name="Content Placeholder 2"/>
          <p:cNvSpPr txBox="1">
            <a:spLocks/>
          </p:cNvSpPr>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457200" indent="-457200" algn="l" defTabSz="457200" rtl="0" eaLnBrk="0" fontAlgn="base" hangingPunct="0">
              <a:spcBef>
                <a:spcPct val="20000"/>
              </a:spcBef>
              <a:spcAft>
                <a:spcPct val="0"/>
              </a:spcAft>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0" fontAlgn="base" hangingPunct="0">
              <a:spcBef>
                <a:spcPct val="20000"/>
              </a:spcBef>
              <a:spcAft>
                <a:spcPct val="0"/>
              </a:spcAft>
              <a:buClr>
                <a:srgbClr val="FFC000"/>
              </a:buClr>
              <a:buSzPct val="150000"/>
              <a:buFont typeface="Arial" pitchFamily="34" charset="0"/>
              <a:buChar char="•"/>
              <a:defRPr sz="2400" kern="1200">
                <a:solidFill>
                  <a:schemeClr val="tx1"/>
                </a:solidFill>
                <a:latin typeface="+mn-lt"/>
                <a:ea typeface="+mn-ea"/>
                <a:cs typeface="Arial" panose="020B0604020202020204" pitchFamily="34" charset="0"/>
              </a:defRPr>
            </a:lvl2pPr>
            <a:lvl3pPr marL="1143000" indent="-228600" algn="l" defTabSz="457200" rtl="0" eaLnBrk="0" fontAlgn="base" hangingPunct="0">
              <a:spcBef>
                <a:spcPct val="20000"/>
              </a:spcBef>
              <a:spcAft>
                <a:spcPct val="0"/>
              </a:spcAft>
              <a:buClr>
                <a:srgbClr val="FFC000"/>
              </a:buClr>
              <a:buFont typeface="Wingdings" pitchFamily="2" charset="2"/>
              <a:buChar char="Ø"/>
              <a:defRPr sz="2200" kern="1200">
                <a:solidFill>
                  <a:schemeClr val="tx1"/>
                </a:solidFill>
                <a:latin typeface="+mn-lt"/>
                <a:ea typeface="+mn-ea"/>
                <a:cs typeface="Arial" panose="020B0604020202020204" pitchFamily="34" charset="0"/>
              </a:defRPr>
            </a:lvl3pPr>
            <a:lvl4pPr marL="1714500" indent="-342900" algn="l" defTabSz="457200" rtl="0" eaLnBrk="0" fontAlgn="base" hangingPunct="0">
              <a:spcBef>
                <a:spcPct val="20000"/>
              </a:spcBef>
              <a:spcAft>
                <a:spcPct val="0"/>
              </a:spcAft>
              <a:buClr>
                <a:srgbClr val="FFC000"/>
              </a:buClr>
              <a:buFont typeface="Wingdings" pitchFamily="2" charset="2"/>
              <a:buChar char="ü"/>
              <a:defRPr sz="2000" kern="1200">
                <a:solidFill>
                  <a:schemeClr val="tx1"/>
                </a:solidFill>
                <a:latin typeface="+mn-lt"/>
                <a:ea typeface="+mn-ea"/>
                <a:cs typeface="Arial" panose="020B0604020202020204" pitchFamily="34" charset="0"/>
              </a:defRPr>
            </a:lvl4pPr>
            <a:lvl5pPr marL="2057400" indent="-228600" algn="l" defTabSz="457200" rtl="0" eaLnBrk="0" fontAlgn="base" hangingPunct="0">
              <a:spcBef>
                <a:spcPct val="20000"/>
              </a:spcBef>
              <a:spcAft>
                <a:spcPct val="0"/>
              </a:spcAft>
              <a:buClr>
                <a:srgbClr val="FFC000"/>
              </a:buClr>
              <a:buFont typeface="Wingdings" pitchFamily="2" charset="2"/>
              <a:buChar char="v"/>
              <a:defRPr sz="2000" kern="1200">
                <a:solidFill>
                  <a:schemeClr val="tx1"/>
                </a:solidFill>
                <a:latin typeface="+mn-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buFont typeface="Wingdings" pitchFamily="2" charset="2"/>
              <a:buNone/>
              <a:defRPr/>
            </a:pPr>
            <a:r>
              <a:rPr lang="en-US" sz="3600" b="1" dirty="0" smtClean="0">
                <a:solidFill>
                  <a:srgbClr val="F79646">
                    <a:lumMod val="75000"/>
                  </a:srgbClr>
                </a:solidFill>
              </a:rPr>
              <a:t>Employees are entitled to safe and healthy working conditions which DO NOT pose a risk of serious harm.</a:t>
            </a:r>
          </a:p>
          <a:p>
            <a:pPr marL="0" indent="0" eaLnBrk="1" fontAlgn="auto" hangingPunct="1">
              <a:spcAft>
                <a:spcPts val="0"/>
              </a:spcAft>
              <a:buFont typeface="Wingdings" pitchFamily="2" charset="2"/>
              <a:buNone/>
              <a:defRPr/>
            </a:pPr>
            <a:endParaRPr lang="en-US" sz="3600" b="1" dirty="0" smtClean="0">
              <a:solidFill>
                <a:srgbClr val="F79646">
                  <a:lumMod val="75000"/>
                </a:srgbClr>
              </a:solidFill>
            </a:endParaRPr>
          </a:p>
          <a:p>
            <a:pPr marL="0" indent="0" eaLnBrk="1" fontAlgn="auto" hangingPunct="1">
              <a:spcAft>
                <a:spcPts val="0"/>
              </a:spcAft>
              <a:buFont typeface="Wingdings" pitchFamily="2" charset="2"/>
              <a:buNone/>
              <a:defRPr/>
            </a:pPr>
            <a:r>
              <a:rPr lang="en-US" sz="3600" b="1" dirty="0" smtClean="0">
                <a:solidFill>
                  <a:srgbClr val="F79646">
                    <a:lumMod val="75000"/>
                  </a:srgbClr>
                </a:solidFill>
              </a:rPr>
              <a:t>Workers are entitled to be fairly compensated for all hours worked in accordance with the law. </a:t>
            </a:r>
            <a:endParaRPr lang="en-US" sz="3600" b="1" dirty="0">
              <a:solidFill>
                <a:srgbClr val="F79646">
                  <a:lumMod val="75000"/>
                </a:srgbClr>
              </a:solidFill>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75000"/>
                  </a:prstClr>
                </a:solidFill>
              </a:rPr>
              <a:pPr/>
              <a:t>5</a:t>
            </a:fld>
            <a:endParaRPr lang="en-US" dirty="0">
              <a:solidFill>
                <a:prstClr val="white">
                  <a:lumMod val="75000"/>
                </a:prstClr>
              </a:solidFill>
            </a:endParaRPr>
          </a:p>
        </p:txBody>
      </p:sp>
    </p:spTree>
    <p:extLst>
      <p:ext uri="{BB962C8B-B14F-4D97-AF65-F5344CB8AC3E}">
        <p14:creationId xmlns:p14="http://schemas.microsoft.com/office/powerpoint/2010/main" val="5723333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85" y="2565096"/>
            <a:ext cx="8229600" cy="2381804"/>
          </a:xfrm>
        </p:spPr>
        <p:txBody>
          <a:bodyPr>
            <a:noAutofit/>
          </a:bodyPr>
          <a:lstStyle/>
          <a:p>
            <a:pPr lvl="0" defTabSz="914400">
              <a:spcBef>
                <a:spcPts val="0"/>
              </a:spcBef>
            </a:pPr>
            <a:r>
              <a:rPr lang="en-US" sz="5400" b="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t>Exposure Signs &amp; Symptoms</a:t>
            </a:r>
            <a:br>
              <a:rPr lang="en-US" sz="5400" b="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b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50</a:t>
            </a:fld>
            <a:endParaRPr lang="en-US" dirty="0">
              <a:solidFill>
                <a:prstClr val="black">
                  <a:tint val="75000"/>
                </a:prstClr>
              </a:solidFill>
            </a:endParaRPr>
          </a:p>
        </p:txBody>
      </p:sp>
      <p:pic>
        <p:nvPicPr>
          <p:cNvPr id="3074" name="Picture 2" title="Slide Image - grain bins and auger syst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4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83580" y="1911100"/>
            <a:ext cx="5919810" cy="1938992"/>
          </a:xfrm>
          <a:prstGeom prst="rect">
            <a:avLst/>
          </a:prstGeom>
        </p:spPr>
        <p:txBody>
          <a:bodyPr wrap="square">
            <a:spAutoFit/>
          </a:bodyPr>
          <a:lstStyle/>
          <a:p>
            <a:pPr algn="ctr"/>
            <a:r>
              <a:rPr lang="en-US" sz="60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Exposure Signs &amp; Symptoms</a:t>
            </a:r>
          </a:p>
        </p:txBody>
      </p:sp>
    </p:spTree>
    <p:extLst>
      <p:ext uri="{BB962C8B-B14F-4D97-AF65-F5344CB8AC3E}">
        <p14:creationId xmlns:p14="http://schemas.microsoft.com/office/powerpoint/2010/main" val="30800062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11" name="Title 10"/>
          <p:cNvSpPr>
            <a:spLocks noGrp="1"/>
          </p:cNvSpPr>
          <p:nvPr>
            <p:ph type="title"/>
          </p:nvPr>
        </p:nvSpPr>
        <p:spPr/>
        <p:txBody>
          <a:bodyPr>
            <a:normAutofit/>
          </a:bodyPr>
          <a:lstStyle/>
          <a:p>
            <a:r>
              <a:rPr lang="en-US" sz="4000" dirty="0" smtClean="0"/>
              <a:t>O2 - Oxygen Properties</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51</a:t>
            </a:fld>
            <a:endParaRPr lang="en-US" dirty="0">
              <a:solidFill>
                <a:prstClr val="white">
                  <a:lumMod val="75000"/>
                </a:prstClr>
              </a:solidFill>
            </a:endParaRPr>
          </a:p>
        </p:txBody>
      </p:sp>
      <p:sp>
        <p:nvSpPr>
          <p:cNvPr id="12" name="Content Placeholder 11"/>
          <p:cNvSpPr>
            <a:spLocks noGrp="1"/>
          </p:cNvSpPr>
          <p:nvPr>
            <p:ph idx="1"/>
          </p:nvPr>
        </p:nvSpPr>
        <p:spPr>
          <a:xfrm>
            <a:off x="381000" y="1600206"/>
            <a:ext cx="8382000" cy="5029194"/>
          </a:xfrm>
        </p:spPr>
        <p:txBody>
          <a:bodyPr>
            <a:normAutofit/>
          </a:bodyPr>
          <a:lstStyle/>
          <a:p>
            <a:pPr marL="0" indent="0">
              <a:spcBef>
                <a:spcPts val="0"/>
              </a:spcBef>
              <a:spcAft>
                <a:spcPts val="1800"/>
              </a:spcAft>
              <a:buClr>
                <a:srgbClr val="FFC000"/>
              </a:buClr>
              <a:buSzPct val="15000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r>
              <a:rPr lang="en-US" sz="36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en-US" sz="3600" b="1" baseline="1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Dioxygen </a:t>
            </a:r>
            <a:r>
              <a:rPr lang="en-US" sz="3600" dirty="0" smtClean="0"/>
              <a:t>- air we breathe</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457200" indent="-457200">
              <a:spcBef>
                <a:spcPts val="0"/>
              </a:spcBef>
              <a:spcAft>
                <a:spcPts val="600"/>
              </a:spcAft>
              <a:buClr>
                <a:srgbClr val="FFC000"/>
              </a:buClr>
              <a:buSzPct val="150000"/>
              <a:buFont typeface="Wingdings" panose="05000000000000000000" pitchFamily="2" charset="2"/>
              <a:buChar char="§"/>
            </a:pPr>
            <a:r>
              <a:rPr lang="en-US" dirty="0" smtClean="0"/>
              <a:t>20.8% normal</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Investigate any lower reading</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Colorless, odorless, tasteless</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Promotes combustion</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Oxygen enriched &gt;23.5%</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Highly combustible</a:t>
            </a:r>
          </a:p>
        </p:txBody>
      </p:sp>
      <p:pic>
        <p:nvPicPr>
          <p:cNvPr id="14" name="Picture 13" title="Image of 2 oxygen molecules bonded to make Dioxygen"/>
          <p:cNvPicPr>
            <a:picLocks noChangeAspect="1"/>
          </p:cNvPicPr>
          <p:nvPr/>
        </p:nvPicPr>
        <p:blipFill>
          <a:blip r:embed="rId4">
            <a:extLst>
              <a:ext uri="{28A0092B-C50C-407E-A947-70E740481C1C}">
                <a14:useLocalDpi xmlns:a14="http://schemas.microsoft.com/office/drawing/2010/main"/>
              </a:ext>
            </a:extLst>
          </a:blip>
          <a:stretch>
            <a:fillRect/>
          </a:stretch>
        </p:blipFill>
        <p:spPr>
          <a:xfrm rot="18626253">
            <a:off x="5690536" y="3150220"/>
            <a:ext cx="3200400" cy="2743200"/>
          </a:xfrm>
          <a:prstGeom prst="rect">
            <a:avLst/>
          </a:prstGeom>
        </p:spPr>
      </p:pic>
      <p:sp>
        <p:nvSpPr>
          <p:cNvPr id="16" name="TextBox 15"/>
          <p:cNvSpPr txBox="1"/>
          <p:nvPr/>
        </p:nvSpPr>
        <p:spPr>
          <a:xfrm>
            <a:off x="6324600" y="3810000"/>
            <a:ext cx="1981200" cy="1569660"/>
          </a:xfrm>
          <a:prstGeom prst="rect">
            <a:avLst/>
          </a:prstGeom>
          <a:noFill/>
        </p:spPr>
        <p:txBody>
          <a:bodyPr wrap="square" rtlCol="0">
            <a:spAutoFit/>
          </a:bodyPr>
          <a:lstStyle/>
          <a:p>
            <a:pPr algn="ctr"/>
            <a:r>
              <a:rPr lang="en-US" sz="2400" dirty="0">
                <a:solidFill>
                  <a:prstClr val="white"/>
                </a:solidFill>
                <a:latin typeface="Arial" panose="020B0604020202020204" pitchFamily="34" charset="0"/>
                <a:cs typeface="Arial" panose="020B0604020202020204" pitchFamily="34" charset="0"/>
              </a:rPr>
              <a:t>Dioxygen</a:t>
            </a:r>
          </a:p>
          <a:p>
            <a:pPr algn="ctr"/>
            <a:r>
              <a:rPr lang="en-US" sz="2400" dirty="0">
                <a:solidFill>
                  <a:prstClr val="white"/>
                </a:solidFill>
                <a:latin typeface="Arial" panose="020B0604020202020204" pitchFamily="34" charset="0"/>
                <a:cs typeface="Arial" panose="020B0604020202020204" pitchFamily="34" charset="0"/>
              </a:rPr>
              <a:t>2 oxygen molecules bonded</a:t>
            </a:r>
          </a:p>
        </p:txBody>
      </p:sp>
    </p:spTree>
    <p:extLst>
      <p:ext uri="{BB962C8B-B14F-4D97-AF65-F5344CB8AC3E}">
        <p14:creationId xmlns:p14="http://schemas.microsoft.com/office/powerpoint/2010/main" val="251555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t>Too Little Oxygen - Deadly</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52</a:t>
            </a:fld>
            <a:endParaRPr lang="en-US" dirty="0">
              <a:solidFill>
                <a:prstClr val="white">
                  <a:lumMod val="75000"/>
                </a:prstClr>
              </a:solidFill>
            </a:endParaRPr>
          </a:p>
        </p:txBody>
      </p:sp>
      <p:pic>
        <p:nvPicPr>
          <p:cNvPr id="5" name="Picture 4"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9712"/>
            <a:ext cx="9144000" cy="1096191"/>
          </a:xfrm>
          <a:prstGeom prst="rect">
            <a:avLst/>
          </a:prstGeom>
        </p:spPr>
      </p:pic>
      <p:grpSp>
        <p:nvGrpSpPr>
          <p:cNvPr id="8" name="Group 7" title="Bar graft imabe"/>
          <p:cNvGrpSpPr/>
          <p:nvPr/>
        </p:nvGrpSpPr>
        <p:grpSpPr>
          <a:xfrm>
            <a:off x="10820400" y="1258279"/>
            <a:ext cx="762000" cy="2481474"/>
            <a:chOff x="9344249" y="-153325"/>
            <a:chExt cx="762000" cy="2481474"/>
          </a:xfrm>
        </p:grpSpPr>
        <p:sp>
          <p:nvSpPr>
            <p:cNvPr id="6" name="Rectangle 5"/>
            <p:cNvSpPr/>
            <p:nvPr/>
          </p:nvSpPr>
          <p:spPr>
            <a:xfrm>
              <a:off x="9344249" y="1131276"/>
              <a:ext cx="762000" cy="435113"/>
            </a:xfrm>
            <a:prstGeom prst="rect">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9344249" y="1512034"/>
              <a:ext cx="762000" cy="435113"/>
            </a:xfrm>
            <a:prstGeom prst="rect">
              <a:avLst/>
            </a:prstGeom>
            <a:solidFill>
              <a:srgbClr val="0000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9344249" y="1893036"/>
              <a:ext cx="762000" cy="435113"/>
            </a:xfrm>
            <a:prstGeom prst="rect">
              <a:avLst/>
            </a:prstGeom>
            <a:solidFill>
              <a:srgbClr val="00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9344249" y="695919"/>
              <a:ext cx="762000" cy="435113"/>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9344249" y="292833"/>
              <a:ext cx="762000" cy="435113"/>
            </a:xfrm>
            <a:prstGeom prst="rect">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9344249" y="-153325"/>
              <a:ext cx="762000" cy="435113"/>
            </a:xfrm>
            <a:prstGeom prst="rect">
              <a:avLst/>
            </a:prstGeom>
            <a:solidFill>
              <a:srgbClr val="66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title="Text Box"/>
          <p:cNvGrpSpPr/>
          <p:nvPr/>
        </p:nvGrpSpPr>
        <p:grpSpPr>
          <a:xfrm>
            <a:off x="381000" y="1167825"/>
            <a:ext cx="8471072" cy="5009455"/>
            <a:chOff x="380993" y="1167825"/>
            <a:chExt cx="8471072" cy="5009455"/>
          </a:xfrm>
        </p:grpSpPr>
        <p:grpSp>
          <p:nvGrpSpPr>
            <p:cNvPr id="7" name="Group 6"/>
            <p:cNvGrpSpPr/>
            <p:nvPr/>
          </p:nvGrpSpPr>
          <p:grpSpPr>
            <a:xfrm>
              <a:off x="380993" y="1600200"/>
              <a:ext cx="8471072" cy="4577080"/>
              <a:chOff x="380993" y="1600200"/>
              <a:chExt cx="8471072" cy="4577080"/>
            </a:xfrm>
          </p:grpSpPr>
          <p:sp>
            <p:nvSpPr>
              <p:cNvPr id="22" name="TextBox 21"/>
              <p:cNvSpPr txBox="1"/>
              <p:nvPr/>
            </p:nvSpPr>
            <p:spPr>
              <a:xfrm>
                <a:off x="2614944" y="5638800"/>
                <a:ext cx="5690856" cy="400110"/>
              </a:xfrm>
              <a:prstGeom prst="rect">
                <a:avLst/>
              </a:prstGeom>
              <a:noFill/>
            </p:spPr>
            <p:txBody>
              <a:bodyPr wrap="square" rtlCol="0">
                <a:spAutoFit/>
              </a:bodyPr>
              <a:lstStyle/>
              <a:p>
                <a:pPr marL="182880" indent="-182880">
                  <a:buClr>
                    <a:srgbClr val="000066"/>
                  </a:buClr>
                  <a:buSzPct val="150000"/>
                  <a:buFont typeface="Arial" panose="020B0604020202020204" pitchFamily="34" charset="0"/>
                  <a:buChar char="•"/>
                </a:pPr>
                <a:r>
                  <a:rPr lang="en-US" sz="2000" b="1" dirty="0">
                    <a:solidFill>
                      <a:srgbClr val="000066"/>
                    </a:solidFill>
                    <a:latin typeface="Arial Narrow" panose="020B0606020202030204" pitchFamily="34" charset="0"/>
                    <a:cs typeface="Arial" panose="020B0604020202020204" pitchFamily="34" charset="0"/>
                  </a:rPr>
                  <a:t>Coma in 40 seconds - DEATH</a:t>
                </a:r>
                <a:r>
                  <a:rPr lang="en-US" sz="2000" dirty="0">
                    <a:solidFill>
                      <a:srgbClr val="000066"/>
                    </a:solidFill>
                    <a:latin typeface="Arial Narrow" panose="020B0606020202030204" pitchFamily="34" charset="0"/>
                    <a:cs typeface="Arial" panose="020B0604020202020204" pitchFamily="34" charset="0"/>
                  </a:rPr>
                  <a:t>.</a:t>
                </a:r>
              </a:p>
            </p:txBody>
          </p:sp>
          <p:sp>
            <p:nvSpPr>
              <p:cNvPr id="24" name="TextBox 23"/>
              <p:cNvSpPr txBox="1"/>
              <p:nvPr/>
            </p:nvSpPr>
            <p:spPr>
              <a:xfrm>
                <a:off x="2614940" y="3733800"/>
                <a:ext cx="5995660" cy="400110"/>
              </a:xfrm>
              <a:prstGeom prst="rect">
                <a:avLst/>
              </a:prstGeom>
              <a:noFill/>
            </p:spPr>
            <p:txBody>
              <a:bodyPr wrap="square" rtlCol="0">
                <a:spAutoFit/>
              </a:bodyPr>
              <a:lstStyle/>
              <a:p>
                <a:pPr marL="182880" indent="-182880">
                  <a:buClr>
                    <a:srgbClr val="0000CC"/>
                  </a:buClr>
                  <a:buSzPct val="150000"/>
                  <a:buFont typeface="Arial" panose="020B0604020202020204" pitchFamily="34" charset="0"/>
                  <a:buChar char="•"/>
                </a:pPr>
                <a:r>
                  <a:rPr lang="en-US" sz="2000" dirty="0">
                    <a:solidFill>
                      <a:srgbClr val="0000CC"/>
                    </a:solidFill>
                    <a:latin typeface="Arial Narrow" panose="020B0606020202030204" pitchFamily="34" charset="0"/>
                    <a:cs typeface="Arial" panose="020B0604020202020204" pitchFamily="34" charset="0"/>
                  </a:rPr>
                  <a:t>Poor judgment. Respiration increase. Rapid fatigue.</a:t>
                </a:r>
              </a:p>
            </p:txBody>
          </p:sp>
          <p:sp>
            <p:nvSpPr>
              <p:cNvPr id="25" name="TextBox 24"/>
              <p:cNvSpPr txBox="1"/>
              <p:nvPr/>
            </p:nvSpPr>
            <p:spPr>
              <a:xfrm>
                <a:off x="2614940" y="4114801"/>
                <a:ext cx="5995660" cy="400110"/>
              </a:xfrm>
              <a:prstGeom prst="rect">
                <a:avLst/>
              </a:prstGeom>
              <a:noFill/>
            </p:spPr>
            <p:txBody>
              <a:bodyPr wrap="square" rtlCol="0">
                <a:spAutoFit/>
              </a:bodyPr>
              <a:lstStyle/>
              <a:p>
                <a:pPr marL="182880" indent="-182880">
                  <a:buClr>
                    <a:srgbClr val="0000CC"/>
                  </a:buClr>
                  <a:buSzPct val="150000"/>
                  <a:buFont typeface="Arial" panose="020B0604020202020204" pitchFamily="34" charset="0"/>
                  <a:buChar char="•"/>
                </a:pPr>
                <a:r>
                  <a:rPr lang="en-US" sz="2000" dirty="0">
                    <a:solidFill>
                      <a:srgbClr val="0000CC"/>
                    </a:solidFill>
                    <a:latin typeface="Arial Narrow" panose="020B0606020202030204" pitchFamily="34" charset="0"/>
                    <a:cs typeface="Arial" panose="020B0604020202020204" pitchFamily="34" charset="0"/>
                  </a:rPr>
                  <a:t>Respiration increases. Lips blue.</a:t>
                </a:r>
              </a:p>
            </p:txBody>
          </p:sp>
          <p:sp>
            <p:nvSpPr>
              <p:cNvPr id="26" name="TextBox 25"/>
              <p:cNvSpPr txBox="1"/>
              <p:nvPr/>
            </p:nvSpPr>
            <p:spPr>
              <a:xfrm>
                <a:off x="2614940" y="3124200"/>
                <a:ext cx="6099288" cy="615553"/>
              </a:xfrm>
              <a:prstGeom prst="rect">
                <a:avLst/>
              </a:prstGeom>
              <a:noFill/>
            </p:spPr>
            <p:txBody>
              <a:bodyPr wrap="square" tIns="0" bIns="0" rtlCol="0" anchor="t" anchorCtr="0">
                <a:spAutoFit/>
              </a:bodyPr>
              <a:lstStyle/>
              <a:p>
                <a:pPr marL="182880" indent="-182880">
                  <a:buClr>
                    <a:srgbClr val="1F00DA"/>
                  </a:buClr>
                  <a:buSzPct val="150000"/>
                  <a:buFont typeface="Arial" panose="020B0604020202020204" pitchFamily="34" charset="0"/>
                  <a:buChar char="•"/>
                </a:pPr>
                <a:r>
                  <a:rPr lang="en-US" sz="2000" dirty="0">
                    <a:solidFill>
                      <a:srgbClr val="0000FF"/>
                    </a:solidFill>
                    <a:latin typeface="Arial Narrow" panose="020B0606020202030204" pitchFamily="34" charset="0"/>
                    <a:cs typeface="Arial" panose="020B0604020202020204" pitchFamily="34" charset="0"/>
                  </a:rPr>
                  <a:t>Decreasing ability to work strenuously. Impaired coordination, judgement, breathing.</a:t>
                </a:r>
              </a:p>
            </p:txBody>
          </p:sp>
          <p:sp>
            <p:nvSpPr>
              <p:cNvPr id="30" name="Rectangle 18"/>
              <p:cNvSpPr>
                <a:spLocks noChangeArrowheads="1"/>
              </p:cNvSpPr>
              <p:nvPr/>
            </p:nvSpPr>
            <p:spPr bwMode="auto">
              <a:xfrm>
                <a:off x="2614940" y="2743200"/>
                <a:ext cx="4626015" cy="397545"/>
              </a:xfrm>
              <a:prstGeom prst="rect">
                <a:avLst/>
              </a:prstGeom>
              <a:noFill/>
              <a:ln w="12700">
                <a:noFill/>
                <a:miter lim="800000"/>
                <a:headEnd/>
                <a:tailEnd/>
              </a:ln>
            </p:spPr>
            <p:txBody>
              <a:bodyPr wrap="square" lIns="90488" tIns="44450" rIns="90488" bIns="44450">
                <a:spAutoFit/>
              </a:bodyPr>
              <a:lstStyle/>
              <a:p>
                <a:pPr marL="182880" indent="-182880" fontAlgn="base">
                  <a:spcBef>
                    <a:spcPct val="50000"/>
                  </a:spcBef>
                  <a:spcAft>
                    <a:spcPct val="0"/>
                  </a:spcAft>
                  <a:buClr>
                    <a:srgbClr val="4A00B8"/>
                  </a:buClr>
                  <a:buSzPct val="150000"/>
                  <a:buFont typeface="Arial" panose="020B0604020202020204" pitchFamily="34" charset="0"/>
                  <a:buChar char="•"/>
                  <a:defRPr/>
                </a:pPr>
                <a:r>
                  <a:rPr lang="en-US" sz="2000" b="1" kern="0" dirty="0">
                    <a:solidFill>
                      <a:srgbClr val="6600CC"/>
                    </a:solidFill>
                    <a:latin typeface="Arial Narrow" panose="020B0606020202030204" pitchFamily="34" charset="0"/>
                    <a:cs typeface="Arial" pitchFamily="34" charset="0"/>
                  </a:rPr>
                  <a:t>MINIMUM FOR SAFE ENTRY</a:t>
                </a:r>
              </a:p>
            </p:txBody>
          </p:sp>
          <p:sp>
            <p:nvSpPr>
              <p:cNvPr id="34" name="TextBox 33"/>
              <p:cNvSpPr txBox="1"/>
              <p:nvPr/>
            </p:nvSpPr>
            <p:spPr>
              <a:xfrm>
                <a:off x="2614943" y="4947047"/>
                <a:ext cx="6237121" cy="615553"/>
              </a:xfrm>
              <a:prstGeom prst="rect">
                <a:avLst/>
              </a:prstGeom>
              <a:noFill/>
            </p:spPr>
            <p:txBody>
              <a:bodyPr wrap="square" tIns="0" bIns="0" rtlCol="0">
                <a:spAutoFit/>
              </a:bodyPr>
              <a:lstStyle/>
              <a:p>
                <a:pPr marL="182880" indent="-182880">
                  <a:buClr>
                    <a:srgbClr val="000099"/>
                  </a:buClr>
                  <a:buSzPct val="150000"/>
                  <a:buFont typeface="Arial" panose="020B0604020202020204" pitchFamily="34" charset="0"/>
                  <a:buChar char="•"/>
                </a:pPr>
                <a:r>
                  <a:rPr lang="en-US" sz="2000" dirty="0">
                    <a:solidFill>
                      <a:srgbClr val="000099"/>
                    </a:solidFill>
                    <a:latin typeface="Arial Narrow" panose="020B0606020202030204" pitchFamily="34" charset="0"/>
                    <a:cs typeface="Arial" panose="020B0604020202020204" pitchFamily="34" charset="0"/>
                  </a:rPr>
                  <a:t>≤ 5 minutes recovery possible. 6 minutes 50% fatal. 8 minutes fatal.</a:t>
                </a:r>
              </a:p>
            </p:txBody>
          </p:sp>
          <p:sp>
            <p:nvSpPr>
              <p:cNvPr id="36" name="TextBox 35"/>
              <p:cNvSpPr txBox="1"/>
              <p:nvPr/>
            </p:nvSpPr>
            <p:spPr>
              <a:xfrm>
                <a:off x="2614944" y="4476690"/>
                <a:ext cx="6237121" cy="400110"/>
              </a:xfrm>
              <a:prstGeom prst="rect">
                <a:avLst/>
              </a:prstGeom>
              <a:noFill/>
            </p:spPr>
            <p:txBody>
              <a:bodyPr wrap="square" rtlCol="0">
                <a:spAutoFit/>
              </a:bodyPr>
              <a:lstStyle/>
              <a:p>
                <a:pPr marL="182880" indent="-182880">
                  <a:buClr>
                    <a:srgbClr val="000099"/>
                  </a:buClr>
                  <a:buSzPct val="150000"/>
                  <a:buFont typeface="Arial" panose="020B0604020202020204" pitchFamily="34" charset="0"/>
                  <a:buChar char="•"/>
                </a:pPr>
                <a:r>
                  <a:rPr lang="en-US" sz="2000" dirty="0">
                    <a:solidFill>
                      <a:srgbClr val="000099"/>
                    </a:solidFill>
                    <a:latin typeface="Arial Narrow" panose="020B0606020202030204" pitchFamily="34" charset="0"/>
                    <a:cs typeface="Arial" panose="020B0604020202020204" pitchFamily="34" charset="0"/>
                  </a:rPr>
                  <a:t>Mental failure. Fainting. Nausea. Vomiting. Unconsciousness.</a:t>
                </a:r>
              </a:p>
            </p:txBody>
          </p:sp>
          <p:sp>
            <p:nvSpPr>
              <p:cNvPr id="43" name="TextBox 42"/>
              <p:cNvSpPr txBox="1"/>
              <p:nvPr/>
            </p:nvSpPr>
            <p:spPr>
              <a:xfrm>
                <a:off x="2614944" y="2038290"/>
                <a:ext cx="5995656" cy="400110"/>
              </a:xfrm>
              <a:prstGeom prst="rect">
                <a:avLst/>
              </a:prstGeom>
              <a:noFill/>
            </p:spPr>
            <p:txBody>
              <a:bodyPr wrap="square" rtlCol="0">
                <a:spAutoFit/>
              </a:bodyPr>
              <a:lstStyle/>
              <a:p>
                <a:pPr marL="182880" indent="-182880">
                  <a:buClr>
                    <a:srgbClr val="8E7CF8"/>
                  </a:buClr>
                  <a:buSzPct val="150000"/>
                  <a:buFont typeface="Arial" panose="020B0604020202020204" pitchFamily="34" charset="0"/>
                  <a:buChar char="•"/>
                </a:pPr>
                <a:r>
                  <a:rPr lang="en-US" sz="2000" dirty="0">
                    <a:solidFill>
                      <a:srgbClr val="6666FF"/>
                    </a:solidFill>
                    <a:latin typeface="Arial Narrow" panose="020B0606020202030204" pitchFamily="34" charset="0"/>
                    <a:cs typeface="Arial" panose="020B0604020202020204" pitchFamily="34" charset="0"/>
                  </a:rPr>
                  <a:t>Oxygen rich. Highly combustible. Oxygen toxicity.</a:t>
                </a:r>
              </a:p>
            </p:txBody>
          </p:sp>
          <p:sp>
            <p:nvSpPr>
              <p:cNvPr id="3" name="Rectangle 2"/>
              <p:cNvSpPr/>
              <p:nvPr/>
            </p:nvSpPr>
            <p:spPr>
              <a:xfrm>
                <a:off x="380993" y="1600200"/>
                <a:ext cx="2194560" cy="4572000"/>
              </a:xfrm>
              <a:prstGeom prst="rect">
                <a:avLst/>
              </a:prstGeom>
              <a:gradFill flip="none" rotWithShape="1">
                <a:gsLst>
                  <a:gs pos="55000">
                    <a:srgbClr val="0000FF"/>
                  </a:gs>
                  <a:gs pos="65000">
                    <a:srgbClr val="0000FF"/>
                  </a:gs>
                  <a:gs pos="36000">
                    <a:srgbClr val="0000CC"/>
                  </a:gs>
                  <a:gs pos="54000">
                    <a:srgbClr val="0000CC"/>
                  </a:gs>
                  <a:gs pos="18000">
                    <a:srgbClr val="000099"/>
                  </a:gs>
                  <a:gs pos="34000">
                    <a:srgbClr val="000099"/>
                  </a:gs>
                  <a:gs pos="15000">
                    <a:srgbClr val="000066"/>
                  </a:gs>
                  <a:gs pos="83000">
                    <a:srgbClr val="663CEA"/>
                  </a:gs>
                  <a:gs pos="85000">
                    <a:srgbClr val="6666FF"/>
                  </a:gs>
                  <a:gs pos="68000">
                    <a:srgbClr val="6600C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386277" y="5592505"/>
                <a:ext cx="2243409" cy="584775"/>
              </a:xfrm>
              <a:prstGeom prst="rect">
                <a:avLst/>
              </a:prstGeom>
              <a:noFill/>
              <a:ln w="28575">
                <a:noFill/>
              </a:ln>
            </p:spPr>
            <p:txBody>
              <a:bodyPr wrap="square" rtlCol="0" anchor="b">
                <a:spAutoFit/>
              </a:bodyPr>
              <a:lstStyle/>
              <a:p>
                <a:pPr algn="ctr"/>
                <a:r>
                  <a:rPr lang="en-US" sz="3200" b="1" dirty="0">
                    <a:solidFill>
                      <a:prstClr val="white"/>
                    </a:solidFill>
                    <a:latin typeface="Arial Narrow" panose="020B0606020202030204" pitchFamily="34" charset="0"/>
                  </a:rPr>
                  <a:t>≤ 6% DEATH</a:t>
                </a:r>
              </a:p>
            </p:txBody>
          </p:sp>
          <p:sp>
            <p:nvSpPr>
              <p:cNvPr id="29" name="TextBox 28"/>
              <p:cNvSpPr txBox="1"/>
              <p:nvPr/>
            </p:nvSpPr>
            <p:spPr>
              <a:xfrm>
                <a:off x="479282" y="487801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8.0%</a:t>
                </a:r>
              </a:p>
            </p:txBody>
          </p:sp>
          <p:sp>
            <p:nvSpPr>
              <p:cNvPr id="38" name="TextBox 37"/>
              <p:cNvSpPr txBox="1"/>
              <p:nvPr/>
            </p:nvSpPr>
            <p:spPr>
              <a:xfrm>
                <a:off x="468241" y="2001519"/>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23.5%</a:t>
                </a:r>
              </a:p>
            </p:txBody>
          </p:sp>
          <p:sp>
            <p:nvSpPr>
              <p:cNvPr id="39" name="TextBox 38"/>
              <p:cNvSpPr txBox="1"/>
              <p:nvPr/>
            </p:nvSpPr>
            <p:spPr>
              <a:xfrm>
                <a:off x="469096" y="335401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16.0%</a:t>
                </a:r>
              </a:p>
            </p:txBody>
          </p:sp>
          <p:sp>
            <p:nvSpPr>
              <p:cNvPr id="40" name="TextBox 39"/>
              <p:cNvSpPr txBox="1"/>
              <p:nvPr/>
            </p:nvSpPr>
            <p:spPr>
              <a:xfrm>
                <a:off x="479282" y="373501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14.0%</a:t>
                </a:r>
              </a:p>
            </p:txBody>
          </p:sp>
          <p:sp>
            <p:nvSpPr>
              <p:cNvPr id="41" name="TextBox 40"/>
              <p:cNvSpPr txBox="1"/>
              <p:nvPr/>
            </p:nvSpPr>
            <p:spPr>
              <a:xfrm>
                <a:off x="479282" y="413512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12.0%</a:t>
                </a:r>
              </a:p>
            </p:txBody>
          </p:sp>
          <p:sp>
            <p:nvSpPr>
              <p:cNvPr id="42" name="TextBox 41"/>
              <p:cNvSpPr txBox="1"/>
              <p:nvPr/>
            </p:nvSpPr>
            <p:spPr>
              <a:xfrm>
                <a:off x="479282" y="449701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10.0%</a:t>
                </a:r>
              </a:p>
            </p:txBody>
          </p:sp>
          <p:sp>
            <p:nvSpPr>
              <p:cNvPr id="46" name="TextBox 45"/>
              <p:cNvSpPr txBox="1"/>
              <p:nvPr/>
            </p:nvSpPr>
            <p:spPr>
              <a:xfrm>
                <a:off x="479282" y="276352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19.5%</a:t>
                </a:r>
              </a:p>
            </p:txBody>
          </p:sp>
          <p:sp>
            <p:nvSpPr>
              <p:cNvPr id="47" name="TextBox 46"/>
              <p:cNvSpPr txBox="1"/>
              <p:nvPr/>
            </p:nvSpPr>
            <p:spPr>
              <a:xfrm>
                <a:off x="479282" y="5257800"/>
                <a:ext cx="2057400" cy="400110"/>
              </a:xfrm>
              <a:prstGeom prst="rect">
                <a:avLst/>
              </a:prstGeom>
              <a:noFill/>
              <a:ln w="28575">
                <a:noFill/>
              </a:ln>
            </p:spPr>
            <p:txBody>
              <a:bodyPr wrap="square" rtlCol="0">
                <a:spAutoFit/>
              </a:bodyPr>
              <a:lstStyle/>
              <a:p>
                <a:pPr algn="ctr"/>
                <a:r>
                  <a:rPr lang="en-US" sz="2000" b="1" dirty="0">
                    <a:solidFill>
                      <a:prstClr val="white"/>
                    </a:solidFill>
                    <a:latin typeface="Arial Narrow" panose="020B0606020202030204" pitchFamily="34" charset="0"/>
                  </a:rPr>
                  <a:t>6.0%</a:t>
                </a:r>
              </a:p>
            </p:txBody>
          </p:sp>
        </p:grpSp>
        <p:sp>
          <p:nvSpPr>
            <p:cNvPr id="12" name="TextBox 11"/>
            <p:cNvSpPr txBox="1"/>
            <p:nvPr/>
          </p:nvSpPr>
          <p:spPr>
            <a:xfrm>
              <a:off x="2892312" y="1167825"/>
              <a:ext cx="5413488" cy="584775"/>
            </a:xfrm>
            <a:prstGeom prst="rect">
              <a:avLst/>
            </a:prstGeom>
            <a:noFill/>
          </p:spPr>
          <p:txBody>
            <a:bodyPr wrap="square" rtlCol="0">
              <a:spAutoFit/>
            </a:bodyPr>
            <a:lstStyle/>
            <a:p>
              <a:r>
                <a:rPr lang="en-US" sz="3200" b="1" dirty="0">
                  <a:solidFill>
                    <a:srgbClr val="0000FF"/>
                  </a:solidFill>
                  <a:latin typeface="Arial Narrow" panose="020B0606020202030204" pitchFamily="34" charset="0"/>
                </a:rPr>
                <a:t>Oxygen Concentration Effects</a:t>
              </a:r>
            </a:p>
          </p:txBody>
        </p:sp>
      </p:grpSp>
    </p:spTree>
    <p:extLst>
      <p:ext uri="{BB962C8B-B14F-4D97-AF65-F5344CB8AC3E}">
        <p14:creationId xmlns:p14="http://schemas.microsoft.com/office/powerpoint/2010/main" val="33785146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11" name="Title 10"/>
          <p:cNvSpPr>
            <a:spLocks noGrp="1"/>
          </p:cNvSpPr>
          <p:nvPr>
            <p:ph type="title"/>
          </p:nvPr>
        </p:nvSpPr>
        <p:spPr>
          <a:xfrm>
            <a:off x="0" y="76200"/>
            <a:ext cx="9144000" cy="1143000"/>
          </a:xfrm>
        </p:spPr>
        <p:txBody>
          <a:bodyPr>
            <a:normAutofit/>
          </a:bodyPr>
          <a:lstStyle/>
          <a:p>
            <a:r>
              <a:rPr lang="en-US" sz="4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Oxygen Toxicity:</a:t>
            </a:r>
            <a:r>
              <a:rPr lang="en-US" sz="4000" dirty="0" smtClean="0"/>
              <a:t>  Too Much Oxygen</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53</a:t>
            </a:fld>
            <a:endParaRPr lang="en-US" dirty="0">
              <a:solidFill>
                <a:prstClr val="white">
                  <a:lumMod val="75000"/>
                </a:prstClr>
              </a:solidFill>
            </a:endParaRPr>
          </a:p>
        </p:txBody>
      </p:sp>
      <p:sp>
        <p:nvSpPr>
          <p:cNvPr id="12" name="Content Placeholder 11"/>
          <p:cNvSpPr>
            <a:spLocks noGrp="1"/>
          </p:cNvSpPr>
          <p:nvPr>
            <p:ph idx="1"/>
          </p:nvPr>
        </p:nvSpPr>
        <p:spPr>
          <a:xfrm>
            <a:off x="304800" y="1752070"/>
            <a:ext cx="8229600" cy="5258330"/>
          </a:xfrm>
        </p:spPr>
        <p:txBody>
          <a:bodyPr>
            <a:normAutofit/>
          </a:bodyPr>
          <a:lstStyle/>
          <a:p>
            <a:pPr marL="457200" indent="-457200">
              <a:spcBef>
                <a:spcPts val="0"/>
              </a:spcBef>
              <a:spcAft>
                <a:spcPts val="600"/>
              </a:spcAft>
              <a:buClr>
                <a:srgbClr val="FFC000"/>
              </a:buClr>
              <a:buSzPct val="150000"/>
              <a:buFont typeface="Wingdings" panose="05000000000000000000" pitchFamily="2" charset="2"/>
              <a:buChar char="§"/>
            </a:pPr>
            <a:r>
              <a:rPr lang="en-US" dirty="0" smtClean="0"/>
              <a:t>Oxygen &gt; 23.5%</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Prolonged exposure</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Excess oxygen in body</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Signs</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Throat irritation, cough</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Vision changes, ears ringing</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Nausea, twitching</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Irritability, anxiety, confusion, dizziness</a:t>
            </a:r>
            <a:endParaRPr lang="en-US" dirty="0"/>
          </a:p>
          <a:p>
            <a:pPr marL="914400" lvl="1" indent="-457200">
              <a:spcBef>
                <a:spcPts val="0"/>
              </a:spcBef>
              <a:spcAft>
                <a:spcPts val="600"/>
              </a:spcAft>
              <a:buClr>
                <a:srgbClr val="FFC000"/>
              </a:buClr>
              <a:buSzPct val="150000"/>
              <a:buFont typeface="Arial" panose="020B0604020202020204" pitchFamily="34" charset="0"/>
              <a:buChar char="•"/>
            </a:pPr>
            <a:r>
              <a:rPr lang="en-US" dirty="0" smtClean="0"/>
              <a:t>Convulsions</a:t>
            </a:r>
          </a:p>
          <a:p>
            <a:pPr lvl="1">
              <a:buClr>
                <a:srgbClr val="FFC000"/>
              </a:buClr>
              <a:buSzPct val="150000"/>
              <a:buFont typeface="Wingdings" panose="05000000000000000000" pitchFamily="2" charset="2"/>
              <a:buChar char="§"/>
            </a:pPr>
            <a:endParaRPr lang="en-US" sz="2400" dirty="0" smtClean="0"/>
          </a:p>
          <a:p>
            <a:pPr>
              <a:buClr>
                <a:srgbClr val="FFC000"/>
              </a:buClr>
              <a:buSzPct val="150000"/>
              <a:buFont typeface="Wingdings" panose="05000000000000000000" pitchFamily="2" charset="2"/>
              <a:buChar char="§"/>
            </a:pPr>
            <a:endParaRPr lang="en-US" sz="2800" dirty="0"/>
          </a:p>
        </p:txBody>
      </p:sp>
      <p:pic>
        <p:nvPicPr>
          <p:cNvPr id="2" name="Picture 1" title="Drawing representing Oxygen Toxicity"/>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0" y="1600200"/>
            <a:ext cx="3630085" cy="2743200"/>
          </a:xfrm>
          <a:prstGeom prst="rect">
            <a:avLst/>
          </a:prstGeom>
          <a:ln w="12700">
            <a:solidFill>
              <a:srgbClr val="FFC000"/>
            </a:solidFill>
          </a:ln>
        </p:spPr>
      </p:pic>
    </p:spTree>
    <p:extLst>
      <p:ext uri="{BB962C8B-B14F-4D97-AF65-F5344CB8AC3E}">
        <p14:creationId xmlns:p14="http://schemas.microsoft.com/office/powerpoint/2010/main" val="148437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Carbon Monoxide CO</a:t>
            </a:r>
            <a:endParaRPr lang="en-US" sz="4000" dirty="0"/>
          </a:p>
        </p:txBody>
      </p:sp>
      <p:sp>
        <p:nvSpPr>
          <p:cNvPr id="3" name="Content Placeholder 2"/>
          <p:cNvSpPr>
            <a:spLocks noGrp="1"/>
          </p:cNvSpPr>
          <p:nvPr>
            <p:ph idx="1"/>
          </p:nvPr>
        </p:nvSpPr>
        <p:spPr>
          <a:xfrm>
            <a:off x="381000" y="1600204"/>
            <a:ext cx="8305800" cy="4525963"/>
          </a:xfrm>
        </p:spPr>
        <p:txBody>
          <a:bodyPr>
            <a:normAutofit/>
          </a:bodyPr>
          <a:lstStyle/>
          <a:p>
            <a:pPr marL="457200" indent="-457200">
              <a:spcBef>
                <a:spcPts val="0"/>
              </a:spcBef>
              <a:spcAft>
                <a:spcPts val="1200"/>
              </a:spcAft>
              <a:buClr>
                <a:srgbClr val="FFC000"/>
              </a:buClr>
              <a:buSzPct val="150000"/>
              <a:buFont typeface="Wingdings" panose="05000000000000000000" pitchFamily="2" charset="2"/>
              <a:buChar char="§"/>
            </a:pPr>
            <a:r>
              <a:rPr lang="en-US" dirty="0" smtClean="0"/>
              <a:t>Odorless, colorless</a:t>
            </a:r>
            <a:r>
              <a:rPr lang="en-US" dirty="0"/>
              <a:t>, </a:t>
            </a:r>
            <a:r>
              <a:rPr lang="en-US" dirty="0" smtClean="0"/>
              <a:t>gas </a:t>
            </a:r>
          </a:p>
          <a:p>
            <a:pPr marL="457200" indent="-457200">
              <a:spcBef>
                <a:spcPts val="0"/>
              </a:spcBef>
              <a:spcAft>
                <a:spcPts val="1200"/>
              </a:spcAft>
              <a:buClr>
                <a:srgbClr val="FFC000"/>
              </a:buClr>
              <a:buSzPct val="150000"/>
              <a:buFont typeface="Wingdings" panose="05000000000000000000" pitchFamily="2" charset="2"/>
              <a:buChar char="§"/>
            </a:pPr>
            <a:r>
              <a:rPr lang="en-US" dirty="0" smtClean="0"/>
              <a:t>Highly toxic &amp; flammable</a:t>
            </a:r>
          </a:p>
          <a:p>
            <a:pPr marL="457200" indent="-457200">
              <a:spcBef>
                <a:spcPts val="0"/>
              </a:spcBef>
              <a:spcAft>
                <a:spcPts val="1200"/>
              </a:spcAft>
              <a:buClr>
                <a:srgbClr val="FFC000"/>
              </a:buClr>
              <a:buSzPct val="150000"/>
              <a:buFont typeface="Wingdings" panose="05000000000000000000" pitchFamily="2" charset="2"/>
              <a:buChar char="§"/>
            </a:pPr>
            <a:r>
              <a:rPr lang="en-US" dirty="0" smtClean="0"/>
              <a:t>Slightly lighter than air</a:t>
            </a:r>
          </a:p>
          <a:p>
            <a:pPr marL="457200" indent="-457200">
              <a:spcBef>
                <a:spcPts val="0"/>
              </a:spcBef>
              <a:spcAft>
                <a:spcPts val="1200"/>
              </a:spcAft>
              <a:buClr>
                <a:srgbClr val="FFC000"/>
              </a:buClr>
              <a:buSzPct val="150000"/>
              <a:buFont typeface="Wingdings" panose="05000000000000000000" pitchFamily="2" charset="2"/>
              <a:buChar char="§"/>
            </a:pPr>
            <a:r>
              <a:rPr lang="en-US" dirty="0" smtClean="0"/>
              <a:t>Combustion by-product</a:t>
            </a:r>
          </a:p>
          <a:p>
            <a:pPr marL="457200" indent="-457200">
              <a:spcBef>
                <a:spcPts val="0"/>
              </a:spcBef>
              <a:spcAft>
                <a:spcPts val="1200"/>
              </a:spcAft>
              <a:buClr>
                <a:srgbClr val="FFC000"/>
              </a:buClr>
              <a:buSzPct val="150000"/>
              <a:buFont typeface="Wingdings" panose="05000000000000000000" pitchFamily="2" charset="2"/>
              <a:buChar char="§"/>
            </a:pPr>
            <a:r>
              <a:rPr lang="en-US" dirty="0" smtClean="0"/>
              <a:t>High levels - Quickly collapse</a:t>
            </a:r>
          </a:p>
          <a:p>
            <a:pPr marL="457200" indent="-457200">
              <a:spcBef>
                <a:spcPts val="0"/>
              </a:spcBef>
              <a:spcAft>
                <a:spcPts val="1200"/>
              </a:spcAft>
              <a:buClr>
                <a:srgbClr val="FFC000"/>
              </a:buClr>
              <a:buSzPct val="150000"/>
              <a:buFont typeface="Wingdings" panose="05000000000000000000" pitchFamily="2" charset="2"/>
              <a:buChar char="§"/>
            </a:pPr>
            <a:r>
              <a:rPr lang="en-US" dirty="0" smtClean="0"/>
              <a:t>PEL – 50 ppm 8 </a:t>
            </a:r>
            <a:r>
              <a:rPr lang="en-US" dirty="0" err="1" smtClean="0"/>
              <a:t>hr</a:t>
            </a:r>
            <a:endParaRPr lang="en-US" dirty="0" smtClean="0"/>
          </a:p>
          <a:p>
            <a:pPr marL="457200" lvl="1" indent="0">
              <a:buClr>
                <a:srgbClr val="FFC000"/>
              </a:buClr>
              <a:buSzPct val="150000"/>
              <a:buNone/>
            </a:pPr>
            <a:endParaRPr lang="en-US" sz="2400" dirty="0" smtClean="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54</a:t>
            </a:fld>
            <a:endParaRPr lang="en-US" dirty="0">
              <a:solidFill>
                <a:prstClr val="white">
                  <a:lumMod val="75000"/>
                </a:prstClr>
              </a:solidFill>
            </a:endParaRPr>
          </a:p>
        </p:txBody>
      </p:sp>
      <p:pic>
        <p:nvPicPr>
          <p:cNvPr id="5" name="Picture 4"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6" name="Picture 5" title="Imgae of carbon monoxide bonded molecu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39134">
            <a:off x="5340787" y="1784313"/>
            <a:ext cx="3657600" cy="2896154"/>
          </a:xfrm>
          <a:prstGeom prst="rect">
            <a:avLst/>
          </a:prstGeom>
        </p:spPr>
      </p:pic>
    </p:spTree>
    <p:extLst>
      <p:ext uri="{BB962C8B-B14F-4D97-AF65-F5344CB8AC3E}">
        <p14:creationId xmlns:p14="http://schemas.microsoft.com/office/powerpoint/2010/main" val="42031034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rmAutofit/>
          </a:bodyPr>
          <a:lstStyle/>
          <a:p>
            <a:r>
              <a:rPr lang="en-US" sz="4000" dirty="0" smtClean="0"/>
              <a:t>Danger - Hydrogen Sulfide (H</a:t>
            </a:r>
            <a:r>
              <a:rPr lang="en-US" sz="4000" baseline="-25000" dirty="0" smtClean="0"/>
              <a:t>2</a:t>
            </a:r>
            <a:r>
              <a:rPr lang="en-US" sz="4000" dirty="0" smtClean="0"/>
              <a:t>S)</a:t>
            </a:r>
            <a:endParaRPr lang="en-US" sz="4000" dirty="0"/>
          </a:p>
        </p:txBody>
      </p:sp>
      <p:sp>
        <p:nvSpPr>
          <p:cNvPr id="3" name="Content Placeholder 2"/>
          <p:cNvSpPr>
            <a:spLocks noGrp="1"/>
          </p:cNvSpPr>
          <p:nvPr>
            <p:ph idx="1"/>
          </p:nvPr>
        </p:nvSpPr>
        <p:spPr>
          <a:xfrm>
            <a:off x="457200" y="1524000"/>
            <a:ext cx="8229600" cy="5258324"/>
          </a:xfrm>
        </p:spPr>
        <p:txBody>
          <a:bodyPr>
            <a:normAutofit/>
          </a:bodyPr>
          <a:lstStyle/>
          <a:p>
            <a:pPr marL="457200" indent="-457200">
              <a:spcBef>
                <a:spcPts val="0"/>
              </a:spcBef>
              <a:spcAft>
                <a:spcPts val="600"/>
              </a:spcAft>
              <a:buClr>
                <a:srgbClr val="FFC000"/>
              </a:buClr>
              <a:buSzPct val="150000"/>
              <a:buFont typeface="Wingdings" panose="05000000000000000000" pitchFamily="2" charset="2"/>
              <a:buChar char="§"/>
            </a:pPr>
            <a:r>
              <a:rPr lang="en-US" dirty="0" smtClean="0"/>
              <a:t>Colorless, transparent gas</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Most dangerous </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Used in gas chambers</a:t>
            </a:r>
          </a:p>
          <a:p>
            <a:pPr marL="457200" indent="-457200">
              <a:spcBef>
                <a:spcPts val="0"/>
              </a:spcBef>
              <a:spcAft>
                <a:spcPts val="600"/>
              </a:spcAft>
              <a:buClr>
                <a:srgbClr val="FFC000"/>
              </a:buClr>
              <a:buSzPct val="150000"/>
              <a:buFont typeface="Wingdings" panose="05000000000000000000" pitchFamily="2" charset="2"/>
              <a:buChar char="§"/>
            </a:pPr>
            <a:r>
              <a:rPr lang="en-US" dirty="0"/>
              <a:t>Heavier than </a:t>
            </a:r>
            <a:r>
              <a:rPr lang="en-US" dirty="0" smtClean="0"/>
              <a:t>air</a:t>
            </a:r>
          </a:p>
          <a:p>
            <a:pPr marL="457200" indent="-457200">
              <a:spcBef>
                <a:spcPts val="0"/>
              </a:spcBef>
              <a:spcAft>
                <a:spcPts val="600"/>
              </a:spcAft>
              <a:buClr>
                <a:srgbClr val="FFC000"/>
              </a:buClr>
              <a:buSzPct val="150000"/>
              <a:buFont typeface="Wingdings" panose="05000000000000000000" pitchFamily="2" charset="2"/>
              <a:buChar char="§"/>
            </a:pPr>
            <a:r>
              <a:rPr lang="en-US" dirty="0"/>
              <a:t>Flammable – </a:t>
            </a:r>
            <a:r>
              <a:rPr lang="en-US" dirty="0" smtClean="0"/>
              <a:t>LEL </a:t>
            </a:r>
            <a:r>
              <a:rPr lang="en-US" dirty="0"/>
              <a:t>4.3</a:t>
            </a:r>
            <a:r>
              <a:rPr lang="en-US" dirty="0" smtClean="0"/>
              <a:t>%</a:t>
            </a:r>
          </a:p>
          <a:p>
            <a:pPr marL="457200" indent="-457200">
              <a:spcBef>
                <a:spcPts val="0"/>
              </a:spcBef>
              <a:spcAft>
                <a:spcPts val="600"/>
              </a:spcAft>
              <a:buClr>
                <a:srgbClr val="FFC000"/>
              </a:buClr>
              <a:buSzPct val="150000"/>
              <a:buFont typeface="Wingdings" panose="05000000000000000000" pitchFamily="2" charset="2"/>
              <a:buChar char="§"/>
            </a:pPr>
            <a:r>
              <a:rPr lang="en-US" dirty="0"/>
              <a:t>R</a:t>
            </a:r>
            <a:r>
              <a:rPr lang="en-US" dirty="0" smtClean="0"/>
              <a:t>otten egg smell low concentration</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Sweet odor high concentration</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Deadens sense of smell</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55</a:t>
            </a:fld>
            <a:endParaRPr lang="en-US" dirty="0">
              <a:solidFill>
                <a:prstClr val="white">
                  <a:lumMod val="75000"/>
                </a:prstClr>
              </a:solidFill>
            </a:endParaRPr>
          </a:p>
        </p:txBody>
      </p:sp>
      <p:pic>
        <p:nvPicPr>
          <p:cNvPr id="5" name="Picture 4"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64515" name="Picture 3" title="Flammable Gas 2 sign"/>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99306" l="0" r="100000">
                        <a14:foregroundMark x1="2778" y1="48090" x2="49653" y2="174"/>
                        <a14:foregroundMark x1="1215" y1="50347" x2="49653" y2="99132"/>
                        <a14:foregroundMark x1="50000" y1="1563" x2="99479" y2="48611"/>
                        <a14:foregroundMark x1="51389" y1="98438" x2="99653" y2="50347"/>
                      </a14:backgroundRemoval>
                    </a14:imgEffect>
                  </a14:imgLayer>
                </a14:imgProps>
              </a:ext>
              <a:ext uri="{28A0092B-C50C-407E-A947-70E740481C1C}">
                <a14:useLocalDpi xmlns:a14="http://schemas.microsoft.com/office/drawing/2010/main"/>
              </a:ext>
            </a:extLst>
          </a:blip>
          <a:srcRect/>
          <a:stretch>
            <a:fillRect/>
          </a:stretch>
        </p:blipFill>
        <p:spPr bwMode="auto">
          <a:xfrm>
            <a:off x="5943600" y="4800600"/>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title="Image of Hydrogen Sulfide (H2S) bonded molecul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839973">
            <a:off x="6006070" y="1434070"/>
            <a:ext cx="2743200" cy="2743200"/>
          </a:xfrm>
          <a:prstGeom prst="rect">
            <a:avLst/>
          </a:prstGeom>
        </p:spPr>
      </p:pic>
    </p:spTree>
    <p:extLst>
      <p:ext uri="{BB962C8B-B14F-4D97-AF65-F5344CB8AC3E}">
        <p14:creationId xmlns:p14="http://schemas.microsoft.com/office/powerpoint/2010/main" val="28907754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Hydrogen Sulfide (H</a:t>
            </a:r>
            <a:r>
              <a:rPr lang="en-US" baseline="-25000" dirty="0" smtClean="0"/>
              <a:t>2</a:t>
            </a:r>
            <a:r>
              <a:rPr lang="en-US" dirty="0" smtClean="0"/>
              <a:t>S) Exposure</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pPr marL="457200" indent="-457200">
              <a:spcBef>
                <a:spcPts val="0"/>
              </a:spcBef>
              <a:spcAft>
                <a:spcPts val="600"/>
              </a:spcAft>
              <a:buClr>
                <a:srgbClr val="FFC000"/>
              </a:buClr>
              <a:buSzPct val="150000"/>
              <a:buFont typeface="Wingdings" panose="05000000000000000000" pitchFamily="2" charset="2"/>
              <a:buChar char="§"/>
            </a:pPr>
            <a:r>
              <a:rPr lang="en-US" dirty="0" smtClean="0"/>
              <a:t>False sense of security</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Respiratory paralysis</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Depress nervous system </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Delay 72 hours</a:t>
            </a:r>
          </a:p>
          <a:p>
            <a:pPr marL="457200" indent="-457200">
              <a:spcBef>
                <a:spcPts val="0"/>
              </a:spcBef>
              <a:spcAft>
                <a:spcPts val="600"/>
              </a:spcAft>
              <a:buClr>
                <a:srgbClr val="FFC000"/>
              </a:buClr>
              <a:buSzPct val="150000"/>
              <a:buFont typeface="Wingdings" panose="05000000000000000000" pitchFamily="2" charset="2"/>
              <a:buChar char="§"/>
            </a:pPr>
            <a:r>
              <a:rPr lang="en-US" sz="3200" dirty="0" smtClean="0"/>
              <a:t>PEL – 10 ppm 8 </a:t>
            </a:r>
            <a:r>
              <a:rPr lang="en-US" sz="3200" dirty="0" err="1" smtClean="0"/>
              <a:t>hr</a:t>
            </a:r>
            <a:endParaRPr lang="en-US" sz="3200" dirty="0" smtClean="0"/>
          </a:p>
          <a:p>
            <a:pPr marL="914400" lvl="1" indent="-457200">
              <a:spcBef>
                <a:spcPts val="0"/>
              </a:spcBef>
              <a:spcAft>
                <a:spcPts val="600"/>
              </a:spcAft>
              <a:buClr>
                <a:srgbClr val="FFC000"/>
              </a:buClr>
              <a:buSzPct val="150000"/>
              <a:buFont typeface="Arial" panose="020B0604020202020204" pitchFamily="34" charset="0"/>
              <a:buChar char="•"/>
            </a:pPr>
            <a:r>
              <a:rPr lang="en-US" dirty="0" smtClean="0"/>
              <a:t>Exposure must be &lt;20 ppm</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Short term – 50 ppm 10 minutes once</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56</a:t>
            </a:fld>
            <a:endParaRPr lang="en-US" dirty="0">
              <a:solidFill>
                <a:prstClr val="white">
                  <a:lumMod val="75000"/>
                </a:prstClr>
              </a:solidFill>
            </a:endParaRPr>
          </a:p>
        </p:txBody>
      </p:sp>
      <p:pic>
        <p:nvPicPr>
          <p:cNvPr id="5" name="Picture 4"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pic>
        <p:nvPicPr>
          <p:cNvPr id="27649" name="Picture 1" title="Image of Danger Sign for H2S Poisonous Ga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2057400"/>
            <a:ext cx="3143555" cy="226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7427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a:xfrm>
            <a:off x="304800" y="228600"/>
            <a:ext cx="8534400" cy="1143000"/>
          </a:xfrm>
        </p:spPr>
        <p:txBody>
          <a:bodyPr>
            <a:normAutofit/>
          </a:bodyPr>
          <a:lstStyle/>
          <a:p>
            <a:r>
              <a:rPr lang="en-US" sz="4000" dirty="0" smtClean="0"/>
              <a:t>CO</a:t>
            </a:r>
            <a:r>
              <a:rPr lang="en-US" sz="4000" baseline="-14000" dirty="0" smtClean="0"/>
              <a:t>2</a:t>
            </a:r>
            <a:r>
              <a:rPr lang="en-US" sz="4000" dirty="0" smtClean="0"/>
              <a:t> displaces oxygen</a:t>
            </a:r>
            <a:endParaRPr lang="en-US" sz="4000" dirty="0"/>
          </a:p>
        </p:txBody>
      </p:sp>
      <p:sp>
        <p:nvSpPr>
          <p:cNvPr id="3" name="Content Placeholder 2"/>
          <p:cNvSpPr>
            <a:spLocks noGrp="1"/>
          </p:cNvSpPr>
          <p:nvPr>
            <p:ph idx="1"/>
          </p:nvPr>
        </p:nvSpPr>
        <p:spPr>
          <a:xfrm>
            <a:off x="457200" y="1600206"/>
            <a:ext cx="8229600" cy="5029194"/>
          </a:xfrm>
        </p:spPr>
        <p:txBody>
          <a:bodyPr>
            <a:normAutofit/>
          </a:bodyPr>
          <a:lstStyle/>
          <a:p>
            <a:pPr marL="457200" indent="-457200">
              <a:spcBef>
                <a:spcPts val="600"/>
              </a:spcBef>
              <a:buClr>
                <a:srgbClr val="FFC000"/>
              </a:buClr>
              <a:buSzPct val="150000"/>
              <a:buFont typeface="Wingdings" panose="05000000000000000000" pitchFamily="2" charset="2"/>
              <a:buChar char="§"/>
            </a:pPr>
            <a:r>
              <a:rPr lang="en-US" dirty="0" smtClean="0"/>
              <a:t>Colorless</a:t>
            </a:r>
            <a:r>
              <a:rPr lang="en-US" dirty="0"/>
              <a:t>, odorless, non-flammable </a:t>
            </a:r>
            <a:r>
              <a:rPr lang="en-US" dirty="0" smtClean="0"/>
              <a:t>gas</a:t>
            </a:r>
          </a:p>
          <a:p>
            <a:pPr marL="457200" indent="-457200">
              <a:spcBef>
                <a:spcPts val="600"/>
              </a:spcBef>
              <a:buClr>
                <a:srgbClr val="FFC000"/>
              </a:buClr>
              <a:buSzPct val="150000"/>
              <a:buFont typeface="Wingdings" panose="05000000000000000000" pitchFamily="2" charset="2"/>
              <a:buChar char="§"/>
            </a:pPr>
            <a:r>
              <a:rPr lang="en-US" dirty="0" smtClean="0"/>
              <a:t>Displaces oxygen</a:t>
            </a:r>
          </a:p>
          <a:p>
            <a:pPr marL="457200" indent="-457200">
              <a:spcBef>
                <a:spcPts val="600"/>
              </a:spcBef>
              <a:buClr>
                <a:srgbClr val="FFC000"/>
              </a:buClr>
              <a:buSzPct val="150000"/>
              <a:buFont typeface="Wingdings" panose="05000000000000000000" pitchFamily="2" charset="2"/>
              <a:buChar char="§"/>
            </a:pPr>
            <a:r>
              <a:rPr lang="en-US" dirty="0"/>
              <a:t>H</a:t>
            </a:r>
            <a:r>
              <a:rPr lang="en-US" dirty="0" smtClean="0"/>
              <a:t>eavier than </a:t>
            </a:r>
            <a:r>
              <a:rPr lang="en-US" dirty="0"/>
              <a:t>air </a:t>
            </a:r>
            <a:endParaRPr lang="en-US" dirty="0" smtClean="0"/>
          </a:p>
          <a:p>
            <a:pPr marL="914400" lvl="1" indent="-457200">
              <a:spcBef>
                <a:spcPts val="600"/>
              </a:spcBef>
              <a:buClr>
                <a:srgbClr val="FFC000"/>
              </a:buClr>
              <a:buSzPct val="150000"/>
              <a:buFont typeface="Arial" panose="020B0604020202020204" pitchFamily="34" charset="0"/>
              <a:buChar char="•"/>
            </a:pPr>
            <a:r>
              <a:rPr lang="en-US" dirty="0" smtClean="0"/>
              <a:t>Settles </a:t>
            </a:r>
            <a:r>
              <a:rPr lang="en-US" dirty="0"/>
              <a:t>at </a:t>
            </a:r>
            <a:r>
              <a:rPr lang="en-US" dirty="0" smtClean="0"/>
              <a:t>bottom </a:t>
            </a:r>
          </a:p>
          <a:p>
            <a:pPr marL="457200" indent="-457200">
              <a:spcBef>
                <a:spcPts val="600"/>
              </a:spcBef>
              <a:buClr>
                <a:srgbClr val="FFC000"/>
              </a:buClr>
              <a:buSzPct val="150000"/>
              <a:buFont typeface="Wingdings" panose="05000000000000000000" pitchFamily="2" charset="2"/>
              <a:buChar char="§"/>
            </a:pPr>
            <a:r>
              <a:rPr lang="en-US" dirty="0" smtClean="0"/>
              <a:t>Produced by </a:t>
            </a:r>
          </a:p>
          <a:p>
            <a:pPr marL="914400" lvl="1" indent="-457200">
              <a:spcBef>
                <a:spcPts val="600"/>
              </a:spcBef>
              <a:buClr>
                <a:srgbClr val="FFC000"/>
              </a:buClr>
              <a:buSzPct val="150000"/>
              <a:buFont typeface="Arial" panose="020B0604020202020204" pitchFamily="34" charset="0"/>
              <a:buChar char="•"/>
            </a:pPr>
            <a:r>
              <a:rPr lang="en-US" dirty="0" smtClean="0"/>
              <a:t>Humans – exhale breath</a:t>
            </a:r>
          </a:p>
          <a:p>
            <a:pPr marL="914400" lvl="1" indent="-457200">
              <a:spcBef>
                <a:spcPts val="600"/>
              </a:spcBef>
              <a:buClr>
                <a:srgbClr val="FFC000"/>
              </a:buClr>
              <a:buSzPct val="150000"/>
              <a:buFont typeface="Arial" panose="020B0604020202020204" pitchFamily="34" charset="0"/>
              <a:buChar char="•"/>
            </a:pPr>
            <a:r>
              <a:rPr lang="en-US" dirty="0" smtClean="0"/>
              <a:t>Bacterial decomposition</a:t>
            </a:r>
          </a:p>
          <a:p>
            <a:pPr marL="914400" lvl="1" indent="-457200">
              <a:spcBef>
                <a:spcPts val="600"/>
              </a:spcBef>
              <a:buClr>
                <a:srgbClr val="FFC000"/>
              </a:buClr>
              <a:buSzPct val="150000"/>
              <a:buFont typeface="Arial" panose="020B0604020202020204" pitchFamily="34" charset="0"/>
              <a:buChar char="•"/>
            </a:pPr>
            <a:r>
              <a:rPr lang="en-US" dirty="0" smtClean="0"/>
              <a:t>Combustion of fossil fuels</a:t>
            </a:r>
          </a:p>
          <a:p>
            <a:pPr marL="0" indent="0">
              <a:buClr>
                <a:srgbClr val="FFC000"/>
              </a:buClr>
              <a:buSzPct val="150000"/>
              <a:buNone/>
            </a:pPr>
            <a:endParaRPr lang="en-US" dirty="0" smtClean="0"/>
          </a:p>
          <a:p>
            <a:pPr>
              <a:buClr>
                <a:srgbClr val="FFC000"/>
              </a:buClr>
              <a:buSzPct val="150000"/>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57</a:t>
            </a:fld>
            <a:endParaRPr lang="en-US" dirty="0">
              <a:solidFill>
                <a:prstClr val="white">
                  <a:lumMod val="75000"/>
                </a:prstClr>
              </a:solidFill>
            </a:endParaRPr>
          </a:p>
        </p:txBody>
      </p:sp>
      <p:pic>
        <p:nvPicPr>
          <p:cNvPr id="8" name="Picture 7" title="Image of CO2 bonded molecu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71428">
            <a:off x="4159665" y="2051854"/>
            <a:ext cx="4867528" cy="3200400"/>
          </a:xfrm>
          <a:prstGeom prst="rect">
            <a:avLst/>
          </a:prstGeom>
        </p:spPr>
      </p:pic>
    </p:spTree>
    <p:extLst>
      <p:ext uri="{BB962C8B-B14F-4D97-AF65-F5344CB8AC3E}">
        <p14:creationId xmlns:p14="http://schemas.microsoft.com/office/powerpoint/2010/main" val="37888286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t>Carbon Dioxide Exposure</a:t>
            </a:r>
            <a:endParaRPr lang="en-US" sz="4000" dirty="0"/>
          </a:p>
        </p:txBody>
      </p:sp>
      <p:sp>
        <p:nvSpPr>
          <p:cNvPr id="3" name="Content Placeholder 2"/>
          <p:cNvSpPr>
            <a:spLocks noGrp="1"/>
          </p:cNvSpPr>
          <p:nvPr>
            <p:ph idx="1"/>
          </p:nvPr>
        </p:nvSpPr>
        <p:spPr>
          <a:xfrm>
            <a:off x="457200" y="1524000"/>
            <a:ext cx="8229600" cy="5029196"/>
          </a:xfrm>
        </p:spPr>
        <p:txBody>
          <a:bodyPr>
            <a:normAutofit/>
          </a:bodyPr>
          <a:lstStyle/>
          <a:p>
            <a:pPr marL="457200" indent="-457200">
              <a:spcBef>
                <a:spcPts val="0"/>
              </a:spcBef>
              <a:spcAft>
                <a:spcPts val="600"/>
              </a:spcAft>
              <a:buClr>
                <a:srgbClr val="FFC000"/>
              </a:buClr>
              <a:buSzPct val="150000"/>
              <a:buFont typeface="Wingdings" panose="05000000000000000000" pitchFamily="2" charset="2"/>
              <a:buChar char="§"/>
            </a:pPr>
            <a:r>
              <a:rPr lang="en-US" dirty="0" smtClean="0"/>
              <a:t>Grain decomposition or fermentation risk</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PEL 5,000 ppm 8 hour day</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30,000 ppm 10 minutes</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40,000 ppm immediately dangerous</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7-10% </a:t>
            </a:r>
            <a:r>
              <a:rPr lang="en-US" dirty="0"/>
              <a:t>-</a:t>
            </a:r>
            <a:r>
              <a:rPr lang="en-US" dirty="0" smtClean="0"/>
              <a:t> unconsciousness</a:t>
            </a:r>
          </a:p>
          <a:p>
            <a:pPr marL="0" indent="0">
              <a:buClr>
                <a:srgbClr val="FFC000"/>
              </a:buClr>
              <a:buSzPct val="150000"/>
              <a:buNone/>
            </a:pPr>
            <a:endParaRPr lang="en-US"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Clr>
                <a:srgbClr val="FFC000"/>
              </a:buClr>
              <a:buSzPct val="150000"/>
              <a:buNone/>
            </a:pPr>
            <a:endParaRPr lang="en-US" dirty="0" smtClean="0"/>
          </a:p>
          <a:p>
            <a:pPr>
              <a:buClr>
                <a:srgbClr val="FFC000"/>
              </a:buClr>
              <a:buSzPct val="150000"/>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58</a:t>
            </a:fld>
            <a:endParaRPr lang="en-US" dirty="0">
              <a:solidFill>
                <a:prstClr val="white">
                  <a:lumMod val="75000"/>
                </a:prstClr>
              </a:solidFill>
            </a:endParaRPr>
          </a:p>
        </p:txBody>
      </p:sp>
      <p:pic>
        <p:nvPicPr>
          <p:cNvPr id="7" name="Picture 6" title="Exposure Signs &amp; Sympto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25"/>
            <a:ext cx="9144000" cy="1096191"/>
          </a:xfrm>
          <a:prstGeom prst="rect">
            <a:avLst/>
          </a:prstGeom>
        </p:spPr>
      </p:pic>
      <p:pic>
        <p:nvPicPr>
          <p:cNvPr id="10" name="Picture 3" descr="C:\Users\Catherine\AppData\Local\Microsoft\Windows\INetCache\IE\KIZCRXNM\man_-_tired[1].gif" title="Clip art of a cartoon person wit carbon dioxide exposur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1981200"/>
            <a:ext cx="1783702" cy="2819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144000" y="3187013"/>
            <a:ext cx="5638800" cy="1384995"/>
          </a:xfrm>
          <a:prstGeom prst="rect">
            <a:avLst/>
          </a:prstGeom>
        </p:spPr>
        <p:txBody>
          <a:bodyPr wrap="square">
            <a:spAutoFit/>
          </a:bodyPr>
          <a:lstStyle/>
          <a:p>
            <a:pPr>
              <a:spcBef>
                <a:spcPct val="20000"/>
              </a:spcBef>
              <a:buClr>
                <a:srgbClr val="FFC000"/>
              </a:buClr>
              <a:buSzPct val="150000"/>
            </a:pPr>
            <a:r>
              <a:rPr lang="en-US" sz="2800" b="1" dirty="0">
                <a:solidFill>
                  <a:prstClr val="black"/>
                </a:solidFill>
                <a:latin typeface="Arial" panose="020B0604020202020204" pitchFamily="34" charset="0"/>
                <a:cs typeface="Arial" panose="020B0604020202020204" pitchFamily="34" charset="0"/>
              </a:rPr>
              <a:t>In a non-ventilated space, you will succumb to CO</a:t>
            </a:r>
            <a:r>
              <a:rPr lang="en-US" sz="2800" b="1" baseline="-10000" dirty="0">
                <a:solidFill>
                  <a:prstClr val="black"/>
                </a:solidFill>
                <a:latin typeface="Arial" panose="020B0604020202020204" pitchFamily="34" charset="0"/>
                <a:cs typeface="Arial" panose="020B0604020202020204" pitchFamily="34" charset="0"/>
              </a:rPr>
              <a:t>2</a:t>
            </a:r>
            <a:r>
              <a:rPr lang="en-US" sz="2800" b="1" dirty="0">
                <a:solidFill>
                  <a:prstClr val="black"/>
                </a:solidFill>
                <a:latin typeface="Arial" panose="020B0604020202020204" pitchFamily="34" charset="0"/>
                <a:cs typeface="Arial" panose="020B0604020202020204" pitchFamily="34" charset="0"/>
              </a:rPr>
              <a:t> poisoning before oxygen deprivation. </a:t>
            </a:r>
          </a:p>
        </p:txBody>
      </p:sp>
      <p:pic>
        <p:nvPicPr>
          <p:cNvPr id="23555" name="Picture 3" title="Warning sing for Carbon Dioxide Gas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5052" y="4343400"/>
            <a:ext cx="3235948" cy="162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62400" y="4343400"/>
            <a:ext cx="4953000" cy="1631216"/>
          </a:xfrm>
          <a:prstGeom prst="rect">
            <a:avLst/>
          </a:prstGeom>
        </p:spPr>
        <p:txBody>
          <a:bodyPr wrap="square">
            <a:spAutoFit/>
          </a:bodyPr>
          <a:lstStyle/>
          <a:p>
            <a:pPr algn="ctr">
              <a:buClr>
                <a:srgbClr val="FFC000"/>
              </a:buClr>
              <a:buSzPct val="150000"/>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WARNING</a:t>
            </a:r>
            <a:r>
              <a:rPr lang="en-US" sz="3600" dirty="0">
                <a:solidFill>
                  <a:prstClr val="black"/>
                </a:solidFill>
                <a:latin typeface="Arial" panose="020B0604020202020204" pitchFamily="34" charset="0"/>
                <a:cs typeface="Arial" panose="020B0604020202020204" pitchFamily="34" charset="0"/>
              </a:rPr>
              <a:t> </a:t>
            </a:r>
          </a:p>
          <a:p>
            <a:pPr algn="ctr">
              <a:buClr>
                <a:srgbClr val="FFC000"/>
              </a:buClr>
              <a:buSzPct val="150000"/>
            </a:pPr>
            <a:r>
              <a:rPr lang="en-US" sz="3200" dirty="0">
                <a:solidFill>
                  <a:prstClr val="black"/>
                </a:solidFill>
                <a:latin typeface="Arial" panose="020B0604020202020204" pitchFamily="34" charset="0"/>
                <a:cs typeface="Arial" panose="020B0604020202020204" pitchFamily="34" charset="0"/>
              </a:rPr>
              <a:t>Oxygen monitor will not detect rise in CO2.</a:t>
            </a:r>
          </a:p>
        </p:txBody>
      </p:sp>
      <p:sp>
        <p:nvSpPr>
          <p:cNvPr id="6" name="Octagon 5"/>
          <p:cNvSpPr/>
          <p:nvPr/>
        </p:nvSpPr>
        <p:spPr>
          <a:xfrm>
            <a:off x="9829800" y="1219201"/>
            <a:ext cx="2133600" cy="1967813"/>
          </a:xfrm>
          <a:prstGeom prst="oc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Black" panose="020B0A04020102020204" pitchFamily="34" charset="0"/>
                <a:cs typeface="Arial" panose="020B0604020202020204" pitchFamily="34" charset="0"/>
              </a:rPr>
              <a:t>STOP!!! </a:t>
            </a:r>
          </a:p>
          <a:p>
            <a:pPr algn="ctr"/>
            <a:r>
              <a:rPr lang="en-US" sz="2400" b="1" dirty="0">
                <a:solidFill>
                  <a:prstClr val="white"/>
                </a:solidFill>
                <a:latin typeface="Arial Black" panose="020B0A04020102020204" pitchFamily="34" charset="0"/>
                <a:cs typeface="Arial" panose="020B0604020202020204" pitchFamily="34" charset="0"/>
              </a:rPr>
              <a:t>Do NOT remove</a:t>
            </a:r>
          </a:p>
        </p:txBody>
      </p:sp>
      <p:sp>
        <p:nvSpPr>
          <p:cNvPr id="12" name="Octagon 11"/>
          <p:cNvSpPr/>
          <p:nvPr/>
        </p:nvSpPr>
        <p:spPr>
          <a:xfrm>
            <a:off x="-2362200" y="-152399"/>
            <a:ext cx="2133600" cy="1967813"/>
          </a:xfrm>
          <a:prstGeom prst="oc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Black" panose="020B0A04020102020204" pitchFamily="34" charset="0"/>
                <a:cs typeface="Arial" panose="020B0604020202020204" pitchFamily="34" charset="0"/>
              </a:rPr>
              <a:t>STOP!!! </a:t>
            </a:r>
          </a:p>
          <a:p>
            <a:pPr algn="ctr"/>
            <a:r>
              <a:rPr lang="en-US" sz="2400" b="1" dirty="0">
                <a:solidFill>
                  <a:prstClr val="white"/>
                </a:solidFill>
                <a:latin typeface="Arial Black" panose="020B0A04020102020204" pitchFamily="34" charset="0"/>
                <a:cs typeface="Arial" panose="020B0604020202020204" pitchFamily="34" charset="0"/>
              </a:rPr>
              <a:t>Do NOT remove</a:t>
            </a:r>
          </a:p>
        </p:txBody>
      </p:sp>
    </p:spTree>
    <p:extLst>
      <p:ext uri="{BB962C8B-B14F-4D97-AF65-F5344CB8AC3E}">
        <p14:creationId xmlns:p14="http://schemas.microsoft.com/office/powerpoint/2010/main" val="325119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29166 0.00093 L -0.69166 0.00093 " pathEditMode="relative" rAng="0" ptsTypes="AA">
                                      <p:cBhvr>
                                        <p:cTn id="6" dur="500" fill="hold"/>
                                        <p:tgtEl>
                                          <p:spTgt spid="11"/>
                                        </p:tgtEl>
                                        <p:attrNameLst>
                                          <p:attrName>ppt_x</p:attrName>
                                          <p:attrName>ppt_y</p:attrName>
                                        </p:attrNameLst>
                                      </p:cBhvr>
                                      <p:rCtr x="-20000" y="0"/>
                                    </p:animMotion>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355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0.0941 0.00555 L 0.30243 0.00555 " pathEditMode="relative" rAng="0" ptsTypes="AA">
                                      <p:cBhvr>
                                        <p:cTn id="22" dur="500" fill="hold"/>
                                        <p:tgtEl>
                                          <p:spTgt spid="10"/>
                                        </p:tgtEl>
                                        <p:attrNameLst>
                                          <p:attrName>ppt_x</p:attrName>
                                          <p:attrName>ppt_y</p:attrName>
                                        </p:attrNameLst>
                                      </p:cBhvr>
                                      <p:rCtr x="104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title="Sllide Background - Auger and grain Bin Syst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34952" y="2062890"/>
            <a:ext cx="7074095" cy="3136875"/>
          </a:xfrm>
        </p:spPr>
        <p:txBody>
          <a:bodyPr>
            <a:noAutofit/>
          </a:bodyPr>
          <a:lstStyle/>
          <a:p>
            <a:pPr lvl="0" algn="ctr">
              <a:spcBef>
                <a:spcPts val="0"/>
              </a:spcBef>
            </a:pPr>
            <a:r>
              <a:rPr lang="en-US" sz="5400" cap="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mn-ea"/>
              </a:rPr>
              <a:t>Applying the Confined Space Standard</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59</a:t>
            </a:fld>
            <a:endParaRPr lang="en-US" dirty="0">
              <a:solidFill>
                <a:prstClr val="black">
                  <a:tint val="75000"/>
                </a:prstClr>
              </a:solidFill>
            </a:endParaRPr>
          </a:p>
        </p:txBody>
      </p:sp>
    </p:spTree>
    <p:extLst>
      <p:ext uri="{BB962C8B-B14F-4D97-AF65-F5344CB8AC3E}">
        <p14:creationId xmlns:p14="http://schemas.microsoft.com/office/powerpoint/2010/main" val="29551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3" name="Title 2"/>
          <p:cNvSpPr>
            <a:spLocks noGrp="1"/>
          </p:cNvSpPr>
          <p:nvPr>
            <p:ph type="title"/>
          </p:nvPr>
        </p:nvSpPr>
        <p:spPr/>
        <p:txBody>
          <a:bodyPr>
            <a:normAutofit/>
          </a:bodyPr>
          <a:lstStyle/>
          <a:p>
            <a:r>
              <a:rPr lang="en-US" sz="4000" dirty="0">
                <a:solidFill>
                  <a:prstClr val="black"/>
                </a:solidFill>
              </a:rPr>
              <a:t>Employer Responsibility</a:t>
            </a:r>
            <a:endParaRPr lang="en-US" sz="4000" dirty="0"/>
          </a:p>
        </p:txBody>
      </p:sp>
      <p:sp>
        <p:nvSpPr>
          <p:cNvPr id="4" name="Content Placeholder 3"/>
          <p:cNvSpPr>
            <a:spLocks noGrp="1"/>
          </p:cNvSpPr>
          <p:nvPr>
            <p:ph idx="1"/>
          </p:nvPr>
        </p:nvSpPr>
        <p:spPr/>
        <p:txBody>
          <a:bodyPr/>
          <a:lstStyle/>
          <a:p>
            <a:pPr marL="0" lvl="0" indent="0" algn="ctr" defTabSz="457200">
              <a:buClr>
                <a:srgbClr val="FFC000"/>
              </a:buClr>
              <a:buSzPct val="150000"/>
              <a:buNone/>
            </a:pPr>
            <a:r>
              <a:rPr lang="en-US" sz="3600" b="1" dirty="0">
                <a:solidFill>
                  <a:srgbClr val="F79646">
                    <a:lumMod val="75000"/>
                  </a:srgbClr>
                </a:solidFill>
              </a:rPr>
              <a:t>Employers have the responsibility to provide a safe workplace. </a:t>
            </a:r>
          </a:p>
          <a:p>
            <a:pPr marL="0" lvl="0" indent="0" defTabSz="457200">
              <a:buClr>
                <a:srgbClr val="FFC000"/>
              </a:buClr>
              <a:buSzPct val="150000"/>
              <a:buNone/>
            </a:pPr>
            <a:endParaRPr lang="en-US" sz="2800" b="1" dirty="0">
              <a:solidFill>
                <a:srgbClr val="F79646">
                  <a:lumMod val="75000"/>
                </a:srgbClr>
              </a:solidFill>
            </a:endParaRPr>
          </a:p>
          <a:p>
            <a:pPr marL="0" lvl="0" indent="0" algn="ctr" defTabSz="457200">
              <a:buClr>
                <a:srgbClr val="FFC000"/>
              </a:buClr>
              <a:buSzPct val="150000"/>
              <a:buNone/>
            </a:pPr>
            <a:r>
              <a:rPr lang="en-US" sz="3600" b="1" dirty="0">
                <a:solidFill>
                  <a:srgbClr val="F79646">
                    <a:lumMod val="75000"/>
                  </a:srgbClr>
                </a:solidFill>
              </a:rPr>
              <a:t>More information about employer &amp; employee rights can be found at www.osha.gov.</a:t>
            </a:r>
          </a:p>
          <a:p>
            <a:pPr marL="0" indent="0">
              <a:buNone/>
            </a:pPr>
            <a:endParaRPr lang="en-US" b="1" dirty="0"/>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75000"/>
                  </a:prstClr>
                </a:solidFill>
              </a:rPr>
              <a:pPr/>
              <a:t>6</a:t>
            </a:fld>
            <a:endParaRPr lang="en-US" dirty="0">
              <a:solidFill>
                <a:prstClr val="white">
                  <a:lumMod val="75000"/>
                </a:prstClr>
              </a:solidFill>
            </a:endParaRPr>
          </a:p>
        </p:txBody>
      </p:sp>
    </p:spTree>
    <p:extLst>
      <p:ext uri="{BB962C8B-B14F-4D97-AF65-F5344CB8AC3E}">
        <p14:creationId xmlns:p14="http://schemas.microsoft.com/office/powerpoint/2010/main" val="36365578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Applying 1910.146 - Topics</a:t>
            </a:r>
            <a:endParaRPr lang="en-US" dirty="0"/>
          </a:p>
        </p:txBody>
      </p:sp>
      <p:sp>
        <p:nvSpPr>
          <p:cNvPr id="8" name="Content Placeholder 7"/>
          <p:cNvSpPr>
            <a:spLocks noGrp="1"/>
          </p:cNvSpPr>
          <p:nvPr>
            <p:ph idx="1"/>
          </p:nvPr>
        </p:nvSpPr>
        <p:spPr/>
        <p:txBody>
          <a:bodyPr>
            <a:normAutofit/>
          </a:bodyPr>
          <a:lstStyle/>
          <a:p>
            <a:pPr marL="457200" indent="-457200">
              <a:spcBef>
                <a:spcPts val="600"/>
              </a:spcBef>
              <a:buClr>
                <a:srgbClr val="FFC000"/>
              </a:buClr>
              <a:buSzPct val="150000"/>
              <a:buFont typeface="Wingdings" panose="05000000000000000000" pitchFamily="2" charset="2"/>
              <a:buChar char="§"/>
            </a:pPr>
            <a:r>
              <a:rPr lang="en-US" sz="2800" dirty="0" smtClean="0"/>
              <a:t>Coverage</a:t>
            </a:r>
          </a:p>
          <a:p>
            <a:pPr marL="457200" indent="-457200">
              <a:spcBef>
                <a:spcPts val="600"/>
              </a:spcBef>
              <a:buClr>
                <a:srgbClr val="FFC000"/>
              </a:buClr>
              <a:buSzPct val="150000"/>
              <a:buFont typeface="Wingdings" panose="05000000000000000000" pitchFamily="2" charset="2"/>
              <a:buChar char="§"/>
            </a:pPr>
            <a:r>
              <a:rPr lang="en-US" sz="2800" dirty="0" smtClean="0"/>
              <a:t>Employer responsibilities</a:t>
            </a:r>
          </a:p>
          <a:p>
            <a:pPr marL="457200" indent="-457200">
              <a:spcBef>
                <a:spcPts val="600"/>
              </a:spcBef>
              <a:buClr>
                <a:srgbClr val="FFC000"/>
              </a:buClr>
              <a:buSzPct val="150000"/>
              <a:buFont typeface="Wingdings" panose="05000000000000000000" pitchFamily="2" charset="2"/>
              <a:buChar char="§"/>
            </a:pPr>
            <a:r>
              <a:rPr lang="en-US" sz="2800" dirty="0" smtClean="0"/>
              <a:t>Permit required confined space entry program</a:t>
            </a:r>
          </a:p>
          <a:p>
            <a:pPr marL="914400" lvl="1" indent="-457200">
              <a:spcBef>
                <a:spcPts val="600"/>
              </a:spcBef>
              <a:buClr>
                <a:srgbClr val="FFC000"/>
              </a:buClr>
              <a:buSzPct val="150000"/>
              <a:buFont typeface="Arial" panose="020B0604020202020204" pitchFamily="34" charset="0"/>
              <a:buChar char="•"/>
            </a:pPr>
            <a:r>
              <a:rPr lang="en-US" sz="2400" dirty="0" smtClean="0"/>
              <a:t>Program &amp; personnel  requirements</a:t>
            </a:r>
          </a:p>
          <a:p>
            <a:pPr marL="457200" indent="-457200">
              <a:spcBef>
                <a:spcPts val="600"/>
              </a:spcBef>
              <a:buClr>
                <a:srgbClr val="FFC000"/>
              </a:buClr>
              <a:buSzPct val="150000"/>
              <a:buFont typeface="Wingdings" panose="05000000000000000000" pitchFamily="2" charset="2"/>
              <a:buChar char="§"/>
            </a:pPr>
            <a:r>
              <a:rPr lang="en-US" sz="2800" dirty="0" smtClean="0"/>
              <a:t>Entry permit</a:t>
            </a:r>
          </a:p>
          <a:p>
            <a:pPr marL="457200" indent="-457200">
              <a:spcBef>
                <a:spcPts val="600"/>
              </a:spcBef>
              <a:buClr>
                <a:srgbClr val="FFC000"/>
              </a:buClr>
              <a:buSzPct val="150000"/>
              <a:buFont typeface="Wingdings" panose="05000000000000000000" pitchFamily="2" charset="2"/>
              <a:buChar char="§"/>
            </a:pPr>
            <a:r>
              <a:rPr lang="en-US" sz="2800" dirty="0" smtClean="0"/>
              <a:t>Entry process</a:t>
            </a:r>
          </a:p>
          <a:p>
            <a:pPr marL="457200" indent="-457200">
              <a:spcBef>
                <a:spcPts val="600"/>
              </a:spcBef>
              <a:buClr>
                <a:srgbClr val="FFC000"/>
              </a:buClr>
              <a:buSzPct val="150000"/>
              <a:buFont typeface="Wingdings" panose="05000000000000000000" pitchFamily="2" charset="2"/>
              <a:buChar char="§"/>
            </a:pPr>
            <a:r>
              <a:rPr lang="en-US" sz="2800" dirty="0" smtClean="0"/>
              <a:t>Reclassification &amp; Alternate Procedures</a:t>
            </a:r>
            <a:endParaRPr lang="en-US" sz="2800"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60</a:t>
            </a:fld>
            <a:endParaRPr lang="en-US" dirty="0">
              <a:solidFill>
                <a:prstClr val="black">
                  <a:tint val="75000"/>
                </a:prstClr>
              </a:solidFill>
            </a:endParaRPr>
          </a:p>
        </p:txBody>
      </p:sp>
    </p:spTree>
    <p:extLst>
      <p:ext uri="{BB962C8B-B14F-4D97-AF65-F5344CB8AC3E}">
        <p14:creationId xmlns:p14="http://schemas.microsoft.com/office/powerpoint/2010/main" val="1047171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Confined Space Standard</a:t>
            </a:r>
            <a:endParaRPr lang="en-US" dirty="0"/>
          </a:p>
        </p:txBody>
      </p:sp>
      <p:sp>
        <p:nvSpPr>
          <p:cNvPr id="7" name="Text Placeholder 6"/>
          <p:cNvSpPr>
            <a:spLocks noGrp="1"/>
          </p:cNvSpPr>
          <p:nvPr>
            <p:ph type="body" idx="1"/>
          </p:nvPr>
        </p:nvSpPr>
        <p:spPr/>
        <p:txBody>
          <a:bodyPr>
            <a:normAutofit/>
          </a:bodyPr>
          <a:lstStyle/>
          <a:p>
            <a:r>
              <a:rPr lang="en-US" sz="2800" dirty="0" smtClean="0"/>
              <a:t>Extent of coverage</a:t>
            </a:r>
            <a:endParaRPr lang="en-US" sz="2800"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34315370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37"/>
            <a:ext cx="9144000" cy="1096191"/>
          </a:xfrm>
          <a:prstGeom prst="rect">
            <a:avLst/>
          </a:prstGeom>
        </p:spPr>
      </p:pic>
      <p:sp>
        <p:nvSpPr>
          <p:cNvPr id="2" name="Title 1"/>
          <p:cNvSpPr>
            <a:spLocks noGrp="1"/>
          </p:cNvSpPr>
          <p:nvPr>
            <p:ph type="title"/>
          </p:nvPr>
        </p:nvSpPr>
        <p:spPr/>
        <p:txBody>
          <a:bodyPr>
            <a:normAutofit/>
          </a:bodyPr>
          <a:lstStyle/>
          <a:p>
            <a:r>
              <a:rPr lang="en-US" sz="4000" dirty="0" smtClean="0"/>
              <a:t>1910.146 Confined Space </a:t>
            </a:r>
            <a:endParaRPr lang="en-US" sz="4000" dirty="0"/>
          </a:p>
        </p:txBody>
      </p:sp>
      <p:sp>
        <p:nvSpPr>
          <p:cNvPr id="3" name="Content Placeholder 2"/>
          <p:cNvSpPr>
            <a:spLocks noGrp="1"/>
          </p:cNvSpPr>
          <p:nvPr>
            <p:ph idx="1"/>
          </p:nvPr>
        </p:nvSpPr>
        <p:spPr>
          <a:xfrm>
            <a:off x="457200" y="1600206"/>
            <a:ext cx="8229600" cy="5029194"/>
          </a:xfrm>
        </p:spPr>
        <p:txBody>
          <a:bodyPr>
            <a:normAutofit/>
          </a:bodyPr>
          <a:lstStyle/>
          <a:p>
            <a:pPr marL="0" indent="0">
              <a:spcAft>
                <a:spcPts val="600"/>
              </a:spcAft>
              <a:buClr>
                <a:srgbClr val="FFC000"/>
              </a:buClr>
              <a:buSzPct val="150000"/>
              <a:buNone/>
            </a:pPr>
            <a:r>
              <a:rPr lang="en-US" dirty="0" smtClean="0"/>
              <a:t>Standard applies:  </a:t>
            </a:r>
          </a:p>
          <a:p>
            <a:pPr marL="0" indent="0" algn="ctr">
              <a:spcBef>
                <a:spcPts val="600"/>
              </a:spcBef>
              <a:spcAft>
                <a:spcPts val="1200"/>
              </a:spcAft>
              <a:buClr>
                <a:srgbClr val="FFC000"/>
              </a:buClr>
              <a:buSzPct val="150000"/>
              <a:buNone/>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Entry into permit required confined space</a:t>
            </a:r>
          </a:p>
          <a:p>
            <a:pPr marL="457200" indent="-457200">
              <a:spcBef>
                <a:spcPts val="600"/>
              </a:spcBef>
              <a:buClr>
                <a:srgbClr val="FFC000"/>
              </a:buClr>
              <a:buSzPct val="150000"/>
              <a:buFont typeface="Wingdings" panose="05000000000000000000" pitchFamily="2" charset="2"/>
              <a:buChar char="§"/>
            </a:pPr>
            <a:r>
              <a:rPr lang="en-US" dirty="0"/>
              <a:t>General </a:t>
            </a:r>
            <a:r>
              <a:rPr lang="en-US" dirty="0" smtClean="0"/>
              <a:t>industry; contractors</a:t>
            </a:r>
          </a:p>
          <a:p>
            <a:pPr marL="457200" indent="-457200">
              <a:spcBef>
                <a:spcPts val="600"/>
              </a:spcBef>
              <a:buClr>
                <a:srgbClr val="FFC000"/>
              </a:buClr>
              <a:buSzPct val="150000"/>
              <a:buFont typeface="Wingdings" panose="05000000000000000000" pitchFamily="2" charset="2"/>
              <a:buChar char="§"/>
            </a:pPr>
            <a:r>
              <a:rPr lang="en-US" dirty="0" smtClean="0"/>
              <a:t>Purpose</a:t>
            </a:r>
            <a:endParaRPr lang="en-US" dirty="0"/>
          </a:p>
          <a:p>
            <a:pPr marL="914400" lvl="1" indent="-457200">
              <a:spcBef>
                <a:spcPts val="600"/>
              </a:spcBef>
              <a:buClr>
                <a:srgbClr val="FFC000"/>
              </a:buClr>
              <a:buSzPct val="150000"/>
              <a:buFont typeface="Arial" panose="020B0604020202020204" pitchFamily="34" charset="0"/>
              <a:buChar char="•"/>
            </a:pPr>
            <a:r>
              <a:rPr lang="en-US" dirty="0" smtClean="0"/>
              <a:t>Protect against hazards of entry</a:t>
            </a:r>
          </a:p>
          <a:p>
            <a:pPr marL="914400" lvl="1" indent="-457200">
              <a:spcBef>
                <a:spcPts val="600"/>
              </a:spcBef>
              <a:buClr>
                <a:srgbClr val="FFC000"/>
              </a:buClr>
              <a:buSzPct val="150000"/>
              <a:buFont typeface="Arial" panose="020B0604020202020204" pitchFamily="34" charset="0"/>
              <a:buChar char="•"/>
            </a:pPr>
            <a:r>
              <a:rPr lang="en-US" dirty="0" smtClean="0"/>
              <a:t>Requirements for practices &amp; procedures</a:t>
            </a:r>
          </a:p>
          <a:p>
            <a:pPr>
              <a:buClr>
                <a:srgbClr val="FFC000"/>
              </a:buClr>
              <a:buSzPct val="150000"/>
              <a:buFont typeface="Wingdings" panose="05000000000000000000" pitchFamily="2" charset="2"/>
              <a:buChar char="§"/>
            </a:pPr>
            <a:endParaRPr lang="en-US" dirty="0" smtClean="0"/>
          </a:p>
          <a:p>
            <a:pPr lvl="1">
              <a:buClr>
                <a:srgbClr val="FFC000"/>
              </a:buClr>
              <a:buSzPct val="150000"/>
              <a:buFont typeface="Wingdings" panose="05000000000000000000" pitchFamily="2" charset="2"/>
              <a:buChar char="§"/>
            </a:pPr>
            <a:endParaRPr lang="en-US" dirty="0" smtClean="0"/>
          </a:p>
          <a:p>
            <a:pPr marL="0" indent="0">
              <a:buClr>
                <a:srgbClr val="FFC000"/>
              </a:buClr>
              <a:buSzPct val="15000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62</a:t>
            </a:fld>
            <a:endParaRPr lang="en-US" dirty="0">
              <a:solidFill>
                <a:prstClr val="white">
                  <a:lumMod val="75000"/>
                </a:prstClr>
              </a:solidFill>
            </a:endParaRPr>
          </a:p>
        </p:txBody>
      </p:sp>
    </p:spTree>
    <p:extLst>
      <p:ext uri="{BB962C8B-B14F-4D97-AF65-F5344CB8AC3E}">
        <p14:creationId xmlns:p14="http://schemas.microsoft.com/office/powerpoint/2010/main" val="9356439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37"/>
            <a:ext cx="9144000" cy="1096191"/>
          </a:xfrm>
          <a:prstGeom prst="rect">
            <a:avLst/>
          </a:prstGeom>
        </p:spPr>
      </p:pic>
      <p:sp>
        <p:nvSpPr>
          <p:cNvPr id="2" name="Title 1"/>
          <p:cNvSpPr>
            <a:spLocks noGrp="1"/>
          </p:cNvSpPr>
          <p:nvPr>
            <p:ph type="title"/>
          </p:nvPr>
        </p:nvSpPr>
        <p:spPr/>
        <p:txBody>
          <a:bodyPr>
            <a:normAutofit/>
          </a:bodyPr>
          <a:lstStyle/>
          <a:p>
            <a:r>
              <a:rPr lang="en-US" sz="4000" dirty="0" smtClean="0"/>
              <a:t>Confined Space Exceptions</a:t>
            </a:r>
            <a:endParaRPr lang="en-US" sz="4000" dirty="0"/>
          </a:p>
        </p:txBody>
      </p:sp>
      <p:sp>
        <p:nvSpPr>
          <p:cNvPr id="3" name="Content Placeholder 2"/>
          <p:cNvSpPr>
            <a:spLocks noGrp="1"/>
          </p:cNvSpPr>
          <p:nvPr>
            <p:ph idx="1"/>
          </p:nvPr>
        </p:nvSpPr>
        <p:spPr>
          <a:xfrm>
            <a:off x="381000" y="1600206"/>
            <a:ext cx="8382000" cy="4525963"/>
          </a:xfrm>
        </p:spPr>
        <p:txBody>
          <a:bodyPr>
            <a:normAutofit lnSpcReduction="10000"/>
          </a:bodyPr>
          <a:lstStyle/>
          <a:p>
            <a:pPr marL="0" indent="0">
              <a:spcBef>
                <a:spcPts val="0"/>
              </a:spcBef>
              <a:spcAft>
                <a:spcPts val="1800"/>
              </a:spcAft>
              <a:buClr>
                <a:srgbClr val="FFC000"/>
              </a:buClr>
              <a:buSzPct val="150000"/>
              <a:buNone/>
            </a:pPr>
            <a:r>
              <a:rPr lang="en-US" sz="3600" dirty="0" smtClean="0"/>
              <a:t>1910.146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DOES NOT </a:t>
            </a:r>
            <a:r>
              <a:rPr lang="en-US" sz="3600" dirty="0" smtClean="0"/>
              <a:t>apply</a:t>
            </a:r>
            <a:endParaRPr lang="en-US" dirty="0" smtClean="0"/>
          </a:p>
          <a:p>
            <a:pPr marL="0" indent="0">
              <a:buClr>
                <a:srgbClr val="FFC000"/>
              </a:buClr>
              <a:buSzPct val="150000"/>
              <a:buNone/>
            </a:pPr>
            <a:endParaRPr lang="en-US" sz="1800" dirty="0" smtClean="0"/>
          </a:p>
          <a:p>
            <a:pPr marL="457200" indent="-457200">
              <a:spcBef>
                <a:spcPts val="0"/>
              </a:spcBef>
              <a:spcAft>
                <a:spcPts val="600"/>
              </a:spcAft>
              <a:buClr>
                <a:srgbClr val="FFC000"/>
              </a:buClr>
              <a:buSzPct val="150000"/>
              <a:buFont typeface="Wingdings" panose="05000000000000000000" pitchFamily="2" charset="2"/>
              <a:buChar char="§"/>
            </a:pPr>
            <a:r>
              <a:rPr lang="en-US" dirty="0" smtClean="0"/>
              <a:t>Grain -1910.272</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Entry into grain storage structures – bins, silos, tanks</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Can use both</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Agriculture</a:t>
            </a:r>
          </a:p>
          <a:p>
            <a:pPr marL="914400" lvl="1" indent="-457200">
              <a:spcBef>
                <a:spcPts val="0"/>
              </a:spcBef>
              <a:spcAft>
                <a:spcPts val="600"/>
              </a:spcAft>
              <a:buClr>
                <a:srgbClr val="FFC000"/>
              </a:buClr>
              <a:buSzPct val="150000"/>
              <a:buFont typeface="Arial" panose="020B0604020202020204" pitchFamily="34" charset="0"/>
              <a:buChar char="•"/>
            </a:pPr>
            <a:r>
              <a:rPr lang="en-US" b="1" dirty="0"/>
              <a:t>D</a:t>
            </a:r>
            <a:r>
              <a:rPr lang="en-US" b="1" dirty="0" smtClean="0"/>
              <a:t>irectly</a:t>
            </a:r>
            <a:r>
              <a:rPr lang="en-US" dirty="0" smtClean="0"/>
              <a:t> </a:t>
            </a:r>
            <a:r>
              <a:rPr lang="en-US" dirty="0"/>
              <a:t>involved </a:t>
            </a:r>
            <a:r>
              <a:rPr lang="en-US" dirty="0" smtClean="0"/>
              <a:t>crop &amp; livestock production</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Still “Best Practice”</a:t>
            </a:r>
          </a:p>
          <a:p>
            <a:pPr marL="914400" lvl="1" indent="-457200">
              <a:spcBef>
                <a:spcPts val="0"/>
              </a:spcBef>
              <a:spcAft>
                <a:spcPts val="600"/>
              </a:spcAft>
              <a:buClr>
                <a:srgbClr val="FFC000"/>
              </a:buClr>
              <a:buSzPct val="150000"/>
              <a:buFont typeface="Arial" panose="020B0604020202020204" pitchFamily="34" charset="0"/>
              <a:buChar char="•"/>
            </a:pPr>
            <a:endParaRPr lang="en-US" dirty="0" smtClean="0"/>
          </a:p>
          <a:p>
            <a:pPr marL="0" indent="0">
              <a:buClr>
                <a:srgbClr val="FFC000"/>
              </a:buClr>
              <a:buSzPct val="15000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63</a:t>
            </a:fld>
            <a:endParaRPr lang="en-US" dirty="0">
              <a:solidFill>
                <a:prstClr val="white">
                  <a:lumMod val="75000"/>
                </a:prstClr>
              </a:solidFill>
            </a:endParaRPr>
          </a:p>
        </p:txBody>
      </p:sp>
    </p:spTree>
    <p:extLst>
      <p:ext uri="{BB962C8B-B14F-4D97-AF65-F5344CB8AC3E}">
        <p14:creationId xmlns:p14="http://schemas.microsoft.com/office/powerpoint/2010/main" val="3392199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Confined Space Standard </a:t>
            </a:r>
            <a:endParaRPr lang="en-US" dirty="0"/>
          </a:p>
        </p:txBody>
      </p:sp>
      <p:sp>
        <p:nvSpPr>
          <p:cNvPr id="7" name="Text Placeholder 6"/>
          <p:cNvSpPr>
            <a:spLocks noGrp="1"/>
          </p:cNvSpPr>
          <p:nvPr>
            <p:ph type="body" idx="1"/>
          </p:nvPr>
        </p:nvSpPr>
        <p:spPr/>
        <p:txBody>
          <a:bodyPr>
            <a:normAutofit/>
          </a:bodyPr>
          <a:lstStyle/>
          <a:p>
            <a:r>
              <a:rPr lang="en-US" sz="2800" dirty="0" smtClean="0"/>
              <a:t>Employer Responsibilities</a:t>
            </a:r>
            <a:endParaRPr lang="en-US" sz="2800"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64</a:t>
            </a:fld>
            <a:endParaRPr lang="en-US" dirty="0">
              <a:solidFill>
                <a:prstClr val="black">
                  <a:tint val="75000"/>
                </a:prstClr>
              </a:solidFill>
            </a:endParaRPr>
          </a:p>
        </p:txBody>
      </p:sp>
    </p:spTree>
    <p:extLst>
      <p:ext uri="{BB962C8B-B14F-4D97-AF65-F5344CB8AC3E}">
        <p14:creationId xmlns:p14="http://schemas.microsoft.com/office/powerpoint/2010/main" val="15050226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457200" y="274638"/>
            <a:ext cx="8229600" cy="715962"/>
          </a:xfrm>
        </p:spPr>
        <p:txBody>
          <a:bodyPr>
            <a:normAutofit/>
          </a:bodyPr>
          <a:lstStyle/>
          <a:p>
            <a:pPr eaLnBrk="1" hangingPunct="1">
              <a:defRPr/>
            </a:pPr>
            <a:r>
              <a:rPr lang="en-US" sz="4000" dirty="0" smtClean="0"/>
              <a:t>Employer’s Responsibilities</a:t>
            </a:r>
          </a:p>
        </p:txBody>
      </p:sp>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40092"/>
            <a:ext cx="9144000" cy="1096191"/>
          </a:xfrm>
          <a:prstGeom prst="rect">
            <a:avLst/>
          </a:prstGeom>
        </p:spPr>
      </p:pic>
      <p:graphicFrame>
        <p:nvGraphicFramePr>
          <p:cNvPr id="3" name="Content Placeholder 2" title="Text Box"/>
          <p:cNvGraphicFramePr>
            <a:graphicFrameLocks noGrp="1"/>
          </p:cNvGraphicFramePr>
          <p:nvPr>
            <p:ph idx="1"/>
            <p:extLst>
              <p:ext uri="{D42A27DB-BD31-4B8C-83A1-F6EECF244321}">
                <p14:modId xmlns:p14="http://schemas.microsoft.com/office/powerpoint/2010/main" val="3787069156"/>
              </p:ext>
            </p:extLst>
          </p:nvPr>
        </p:nvGraphicFramePr>
        <p:xfrm>
          <a:off x="76200" y="1578948"/>
          <a:ext cx="8973670" cy="48980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65</a:t>
            </a:fld>
            <a:endParaRPr lang="en-US" dirty="0">
              <a:solidFill>
                <a:prstClr val="black">
                  <a:tint val="75000"/>
                </a:prstClr>
              </a:solidFill>
            </a:endParaRPr>
          </a:p>
        </p:txBody>
      </p:sp>
      <p:sp>
        <p:nvSpPr>
          <p:cNvPr id="4" name="TextBox 3"/>
          <p:cNvSpPr txBox="1"/>
          <p:nvPr/>
        </p:nvSpPr>
        <p:spPr>
          <a:xfrm>
            <a:off x="4554071" y="4803192"/>
            <a:ext cx="3429000" cy="1384995"/>
          </a:xfrm>
          <a:prstGeom prst="rect">
            <a:avLst/>
          </a:prstGeom>
          <a:noFill/>
        </p:spPr>
        <p:txBody>
          <a:bodyPr wrap="square" rtlCol="0">
            <a:spAutoFit/>
          </a:bodyPr>
          <a:lstStyle/>
          <a:p>
            <a:pPr>
              <a:buClr>
                <a:srgbClr val="FFC000"/>
              </a:buClr>
              <a:buSzPct val="150000"/>
            </a:pPr>
            <a:r>
              <a:rPr lang="en-US" sz="2800" dirty="0">
                <a:solidFill>
                  <a:prstClr val="black"/>
                </a:solidFill>
                <a:latin typeface="Franklin Gothic Medium Cond" panose="020B0606030402020204" pitchFamily="34" charset="0"/>
              </a:rPr>
              <a:t>POLICY</a:t>
            </a:r>
          </a:p>
          <a:p>
            <a:pPr marL="285750" indent="-285750">
              <a:buClr>
                <a:srgbClr val="FFC000"/>
              </a:buClr>
              <a:buSzPct val="150000"/>
              <a:buFont typeface="Arial" panose="020B0604020202020204" pitchFamily="34" charset="0"/>
              <a:buChar char="•"/>
            </a:pPr>
            <a:r>
              <a:rPr lang="en-US" sz="2800" dirty="0">
                <a:solidFill>
                  <a:prstClr val="black"/>
                </a:solidFill>
                <a:latin typeface="Franklin Gothic Medium Cond" panose="020B0606030402020204" pitchFamily="34" charset="0"/>
              </a:rPr>
              <a:t>Non-permit spaces</a:t>
            </a:r>
          </a:p>
          <a:p>
            <a:pPr marL="285750" indent="-285750">
              <a:buClr>
                <a:srgbClr val="FFC000"/>
              </a:buClr>
              <a:buSzPct val="150000"/>
              <a:buFont typeface="Arial" panose="020B0604020202020204" pitchFamily="34" charset="0"/>
              <a:buChar char="•"/>
            </a:pPr>
            <a:r>
              <a:rPr lang="en-US" sz="2800" dirty="0">
                <a:solidFill>
                  <a:prstClr val="black"/>
                </a:solidFill>
                <a:latin typeface="Franklin Gothic Medium Cond" panose="020B0606030402020204" pitchFamily="34" charset="0"/>
              </a:rPr>
              <a:t>PRCS program</a:t>
            </a:r>
          </a:p>
        </p:txBody>
      </p:sp>
      <p:sp>
        <p:nvSpPr>
          <p:cNvPr id="10" name="TextBox 9"/>
          <p:cNvSpPr txBox="1"/>
          <p:nvPr/>
        </p:nvSpPr>
        <p:spPr>
          <a:xfrm>
            <a:off x="2857500" y="2743200"/>
            <a:ext cx="3429000" cy="830997"/>
          </a:xfrm>
          <a:prstGeom prst="rect">
            <a:avLst/>
          </a:prstGeom>
          <a:noFill/>
        </p:spPr>
        <p:txBody>
          <a:bodyPr wrap="square" rtlCol="0">
            <a:spAutoFit/>
          </a:bodyPr>
          <a:lstStyle/>
          <a:p>
            <a:pPr marL="285750" indent="-285750">
              <a:buClr>
                <a:srgbClr val="FFC000"/>
              </a:buClr>
              <a:buSzPct val="150000"/>
              <a:buFont typeface="Arial" panose="020B0604020202020204" pitchFamily="34" charset="0"/>
              <a:buChar char="•"/>
            </a:pPr>
            <a:r>
              <a:rPr lang="en-US" sz="2400" dirty="0">
                <a:solidFill>
                  <a:prstClr val="black"/>
                </a:solidFill>
                <a:latin typeface="Franklin Gothic Medium Cond" panose="020B0606030402020204" pitchFamily="34" charset="0"/>
              </a:rPr>
              <a:t>Include when entry is prohibited. </a:t>
            </a:r>
          </a:p>
        </p:txBody>
      </p:sp>
    </p:spTree>
    <p:extLst>
      <p:ext uri="{BB962C8B-B14F-4D97-AF65-F5344CB8AC3E}">
        <p14:creationId xmlns:p14="http://schemas.microsoft.com/office/powerpoint/2010/main" val="3810492810"/>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37"/>
            <a:ext cx="9144000" cy="1096191"/>
          </a:xfrm>
          <a:prstGeom prst="rect">
            <a:avLst/>
          </a:prstGeom>
        </p:spPr>
      </p:pic>
      <p:sp>
        <p:nvSpPr>
          <p:cNvPr id="2" name="Title 1"/>
          <p:cNvSpPr>
            <a:spLocks noGrp="1"/>
          </p:cNvSpPr>
          <p:nvPr>
            <p:ph type="title"/>
          </p:nvPr>
        </p:nvSpPr>
        <p:spPr>
          <a:xfrm>
            <a:off x="304800" y="274638"/>
            <a:ext cx="8534400" cy="1143000"/>
          </a:xfrm>
        </p:spPr>
        <p:txBody>
          <a:bodyPr>
            <a:normAutofit/>
          </a:bodyPr>
          <a:lstStyle/>
          <a:p>
            <a:r>
              <a:rPr lang="en-US" sz="4000" dirty="0" smtClean="0"/>
              <a:t>Employer - Evaluate &amp; Identify  </a:t>
            </a:r>
            <a:endParaRPr lang="en-US" sz="4000" dirty="0"/>
          </a:p>
        </p:txBody>
      </p:sp>
      <p:sp>
        <p:nvSpPr>
          <p:cNvPr id="3" name="Content Placeholder 2"/>
          <p:cNvSpPr>
            <a:spLocks noGrp="1"/>
          </p:cNvSpPr>
          <p:nvPr>
            <p:ph idx="1"/>
          </p:nvPr>
        </p:nvSpPr>
        <p:spPr>
          <a:xfrm>
            <a:off x="381000" y="1590357"/>
            <a:ext cx="8229600" cy="4525963"/>
          </a:xfrm>
        </p:spPr>
        <p:txBody>
          <a:bodyPr/>
          <a:lstStyle/>
          <a:p>
            <a:pPr marL="457200" indent="-457200">
              <a:spcBef>
                <a:spcPts val="600"/>
              </a:spcBef>
              <a:buClr>
                <a:srgbClr val="FFC000"/>
              </a:buClr>
              <a:buSzPct val="150000"/>
              <a:buFont typeface="Wingdings" panose="05000000000000000000" pitchFamily="2" charset="2"/>
              <a:buChar char="§"/>
            </a:pPr>
            <a:r>
              <a:rPr lang="en-US" dirty="0" smtClean="0"/>
              <a:t>Evaluate space</a:t>
            </a:r>
          </a:p>
          <a:p>
            <a:pPr marL="914400" lvl="1" indent="-457200">
              <a:spcBef>
                <a:spcPts val="600"/>
              </a:spcBef>
              <a:buClr>
                <a:srgbClr val="FFC000"/>
              </a:buClr>
              <a:buSzPct val="150000"/>
              <a:buFont typeface="Arial" panose="020B0604020202020204" pitchFamily="34" charset="0"/>
              <a:buChar char="•"/>
            </a:pPr>
            <a:r>
              <a:rPr lang="en-US" dirty="0" smtClean="0"/>
              <a:t>Non-permit required</a:t>
            </a:r>
          </a:p>
          <a:p>
            <a:pPr marL="914400" lvl="1" indent="-457200">
              <a:spcBef>
                <a:spcPts val="600"/>
              </a:spcBef>
              <a:buClr>
                <a:srgbClr val="FFC000"/>
              </a:buClr>
              <a:buSzPct val="150000"/>
              <a:buFont typeface="Arial" panose="020B0604020202020204" pitchFamily="34" charset="0"/>
              <a:buChar char="•"/>
            </a:pPr>
            <a:r>
              <a:rPr lang="en-US" dirty="0" smtClean="0"/>
              <a:t>Permit required confined space</a:t>
            </a:r>
          </a:p>
          <a:p>
            <a:pPr marL="457200" lvl="0" indent="-457200">
              <a:spcBef>
                <a:spcPts val="600"/>
              </a:spcBef>
              <a:buClr>
                <a:srgbClr val="FFC000"/>
              </a:buClr>
              <a:buSzPct val="150000"/>
              <a:buFont typeface="Wingdings" panose="05000000000000000000" pitchFamily="2" charset="2"/>
              <a:buChar char="§"/>
            </a:pPr>
            <a:r>
              <a:rPr lang="en-US" dirty="0">
                <a:solidFill>
                  <a:prstClr val="black"/>
                </a:solidFill>
              </a:rPr>
              <a:t>Identify confined spaces</a:t>
            </a:r>
          </a:p>
          <a:p>
            <a:pPr marL="914400" lvl="1" indent="-457200">
              <a:spcBef>
                <a:spcPts val="600"/>
              </a:spcBef>
              <a:buClr>
                <a:srgbClr val="FFC000"/>
              </a:buClr>
              <a:buSzPct val="150000"/>
              <a:buFont typeface="Arial" panose="020B0604020202020204" pitchFamily="34" charset="0"/>
              <a:buChar char="•"/>
            </a:pPr>
            <a:r>
              <a:rPr lang="en-US" dirty="0">
                <a:solidFill>
                  <a:prstClr val="black"/>
                </a:solidFill>
              </a:rPr>
              <a:t>Signage</a:t>
            </a:r>
          </a:p>
          <a:p>
            <a:pPr marL="914400" lvl="1" indent="-457200">
              <a:spcBef>
                <a:spcPts val="600"/>
              </a:spcBef>
              <a:buClr>
                <a:srgbClr val="FFC000"/>
              </a:buClr>
              <a:buSzPct val="150000"/>
              <a:buFont typeface="Arial" panose="020B0604020202020204" pitchFamily="34" charset="0"/>
              <a:buChar char="•"/>
            </a:pPr>
            <a:r>
              <a:rPr lang="en-US" dirty="0">
                <a:solidFill>
                  <a:prstClr val="black"/>
                </a:solidFill>
              </a:rPr>
              <a:t>Training </a:t>
            </a:r>
          </a:p>
          <a:p>
            <a:pPr marL="57150" indent="0">
              <a:spcBef>
                <a:spcPts val="600"/>
              </a:spcBef>
              <a:buClr>
                <a:srgbClr val="FFC000"/>
              </a:buClr>
              <a:buSzPct val="150000"/>
              <a:buNone/>
            </a:pPr>
            <a:endParaRPr lang="en-US" dirty="0" smtClean="0"/>
          </a:p>
          <a:p>
            <a:pPr lvl="1">
              <a:buClr>
                <a:srgbClr val="FFC000"/>
              </a:buClr>
              <a:buSzPct val="150000"/>
              <a:buFont typeface="Wingdings" panose="05000000000000000000" pitchFamily="2" charset="2"/>
              <a:buChar char="§"/>
            </a:pPr>
            <a:endParaRPr lang="en-US" dirty="0" smtClean="0"/>
          </a:p>
          <a:p>
            <a:pPr lvl="1">
              <a:buClr>
                <a:srgbClr val="FFC000"/>
              </a:buClr>
              <a:buSzPct val="150000"/>
              <a:buFont typeface="Wingdings" panose="05000000000000000000" pitchFamily="2" charset="2"/>
              <a:buChar char="§"/>
            </a:pPr>
            <a:endParaRPr lang="en-US" dirty="0" smtClean="0"/>
          </a:p>
          <a:p>
            <a:pPr marL="0" indent="0">
              <a:buClr>
                <a:srgbClr val="FFC000"/>
              </a:buClr>
              <a:buSzPct val="15000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66</a:t>
            </a:fld>
            <a:endParaRPr lang="en-US" dirty="0">
              <a:solidFill>
                <a:prstClr val="white">
                  <a:lumMod val="75000"/>
                </a:prstClr>
              </a:solidFill>
            </a:endParaRPr>
          </a:p>
        </p:txBody>
      </p:sp>
      <p:pic>
        <p:nvPicPr>
          <p:cNvPr id="7" name="Picture 6" title="Sign - Notice Non-permit required confined spac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7000" y="2727960"/>
            <a:ext cx="2252184" cy="3200400"/>
          </a:xfrm>
          <a:prstGeom prst="rect">
            <a:avLst/>
          </a:prstGeom>
        </p:spPr>
      </p:pic>
      <p:pic>
        <p:nvPicPr>
          <p:cNvPr id="19458" name="Picture 2" descr="http://www.montana.edu/srm/images/PRCS%20Sign.png" title="Danger sign - do not enter permit-required confied spac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429000" y="3802589"/>
            <a:ext cx="2804178" cy="2057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7006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37"/>
            <a:ext cx="9144000" cy="1096191"/>
          </a:xfrm>
          <a:prstGeom prst="rect">
            <a:avLst/>
          </a:prstGeom>
        </p:spPr>
      </p:pic>
      <p:sp>
        <p:nvSpPr>
          <p:cNvPr id="2" name="Title 1"/>
          <p:cNvSpPr>
            <a:spLocks noGrp="1"/>
          </p:cNvSpPr>
          <p:nvPr>
            <p:ph type="title"/>
          </p:nvPr>
        </p:nvSpPr>
        <p:spPr>
          <a:xfrm>
            <a:off x="0" y="152400"/>
            <a:ext cx="9144000" cy="685800"/>
          </a:xfrm>
        </p:spPr>
        <p:txBody>
          <a:bodyPr>
            <a:normAutofit fontScale="90000"/>
          </a:bodyPr>
          <a:lstStyle/>
          <a:p>
            <a:r>
              <a:rPr lang="en-US" dirty="0" smtClean="0"/>
              <a:t>KISS Keep It Simple (for) Success</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67</a:t>
            </a:fld>
            <a:endParaRPr lang="en-US" dirty="0">
              <a:solidFill>
                <a:prstClr val="white">
                  <a:lumMod val="75000"/>
                </a:prstClr>
              </a:solidFill>
            </a:endParaRPr>
          </a:p>
        </p:txBody>
      </p:sp>
      <p:grpSp>
        <p:nvGrpSpPr>
          <p:cNvPr id="71" name="Group 70" title="flow chart for permit-required confiend space"/>
          <p:cNvGrpSpPr/>
          <p:nvPr/>
        </p:nvGrpSpPr>
        <p:grpSpPr>
          <a:xfrm>
            <a:off x="228600" y="1143000"/>
            <a:ext cx="8686800" cy="4730790"/>
            <a:chOff x="228600" y="1383991"/>
            <a:chExt cx="8686800" cy="4730790"/>
          </a:xfrm>
        </p:grpSpPr>
        <p:sp>
          <p:nvSpPr>
            <p:cNvPr id="31" name="Freeform 30"/>
            <p:cNvSpPr/>
            <p:nvPr/>
          </p:nvSpPr>
          <p:spPr>
            <a:xfrm>
              <a:off x="228600" y="5017501"/>
              <a:ext cx="8686800" cy="1097280"/>
            </a:xfrm>
            <a:custGeom>
              <a:avLst/>
              <a:gdLst>
                <a:gd name="connsiteX0" fmla="*/ 0 w 8686800"/>
                <a:gd name="connsiteY0" fmla="*/ 106611 h 1066106"/>
                <a:gd name="connsiteX1" fmla="*/ 106611 w 8686800"/>
                <a:gd name="connsiteY1" fmla="*/ 0 h 1066106"/>
                <a:gd name="connsiteX2" fmla="*/ 8580189 w 8686800"/>
                <a:gd name="connsiteY2" fmla="*/ 0 h 1066106"/>
                <a:gd name="connsiteX3" fmla="*/ 8686800 w 8686800"/>
                <a:gd name="connsiteY3" fmla="*/ 106611 h 1066106"/>
                <a:gd name="connsiteX4" fmla="*/ 8686800 w 8686800"/>
                <a:gd name="connsiteY4" fmla="*/ 959495 h 1066106"/>
                <a:gd name="connsiteX5" fmla="*/ 8580189 w 8686800"/>
                <a:gd name="connsiteY5" fmla="*/ 1066106 h 1066106"/>
                <a:gd name="connsiteX6" fmla="*/ 106611 w 8686800"/>
                <a:gd name="connsiteY6" fmla="*/ 1066106 h 1066106"/>
                <a:gd name="connsiteX7" fmla="*/ 0 w 8686800"/>
                <a:gd name="connsiteY7" fmla="*/ 959495 h 1066106"/>
                <a:gd name="connsiteX8" fmla="*/ 0 w 8686800"/>
                <a:gd name="connsiteY8" fmla="*/ 106611 h 106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66106">
                  <a:moveTo>
                    <a:pt x="0" y="106611"/>
                  </a:moveTo>
                  <a:cubicBezTo>
                    <a:pt x="0" y="47731"/>
                    <a:pt x="47731" y="0"/>
                    <a:pt x="106611" y="0"/>
                  </a:cubicBezTo>
                  <a:lnTo>
                    <a:pt x="8580189" y="0"/>
                  </a:lnTo>
                  <a:cubicBezTo>
                    <a:pt x="8639069" y="0"/>
                    <a:pt x="8686800" y="47731"/>
                    <a:pt x="8686800" y="106611"/>
                  </a:cubicBezTo>
                  <a:lnTo>
                    <a:pt x="8686800" y="959495"/>
                  </a:lnTo>
                  <a:cubicBezTo>
                    <a:pt x="8686800" y="1018375"/>
                    <a:pt x="8639069" y="1066106"/>
                    <a:pt x="8580189" y="1066106"/>
                  </a:cubicBezTo>
                  <a:lnTo>
                    <a:pt x="106611" y="1066106"/>
                  </a:lnTo>
                  <a:cubicBezTo>
                    <a:pt x="47731" y="1066106"/>
                    <a:pt x="0" y="1018375"/>
                    <a:pt x="0" y="959495"/>
                  </a:cubicBezTo>
                  <a:lnTo>
                    <a:pt x="0" y="106611"/>
                  </a:lnTo>
                  <a:close/>
                </a:path>
              </a:pathLst>
            </a:custGeom>
            <a:solidFill>
              <a:schemeClr val="accent3"/>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rgbClr r="0" g="0" b="0"/>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6172200" bIns="91440" numCol="1" spcCol="1270" anchor="ctr" anchorCtr="0">
              <a:noAutofit/>
            </a:bodyPr>
            <a:lstStyle/>
            <a:p>
              <a:pPr defTabSz="1422400">
                <a:lnSpc>
                  <a:spcPct val="90000"/>
                </a:lnSpc>
                <a:spcBef>
                  <a:spcPct val="0"/>
                </a:spcBef>
              </a:pPr>
              <a:r>
                <a:rPr lang="en-US" sz="3200" b="1" dirty="0">
                  <a:solidFill>
                    <a:prstClr val="black">
                      <a:hueOff val="0"/>
                      <a:satOff val="0"/>
                      <a:lumOff val="0"/>
                      <a:alphaOff val="0"/>
                    </a:prstClr>
                  </a:solidFill>
                  <a:latin typeface="Franklin Gothic Medium Cond" panose="020B0606030402020204" pitchFamily="34" charset="0"/>
                </a:rPr>
                <a:t>Train </a:t>
              </a:r>
            </a:p>
            <a:p>
              <a:pPr defTabSz="1422400">
                <a:lnSpc>
                  <a:spcPct val="90000"/>
                </a:lnSpc>
                <a:spcBef>
                  <a:spcPct val="0"/>
                </a:spcBef>
              </a:pPr>
              <a:r>
                <a:rPr lang="en-US" sz="3200" b="1" dirty="0">
                  <a:solidFill>
                    <a:prstClr val="black">
                      <a:hueOff val="0"/>
                      <a:satOff val="0"/>
                      <a:lumOff val="0"/>
                      <a:alphaOff val="0"/>
                    </a:prstClr>
                  </a:solidFill>
                  <a:latin typeface="Franklin Gothic Medium Cond" panose="020B0606030402020204" pitchFamily="34" charset="0"/>
                </a:rPr>
                <a:t>Employees</a:t>
              </a:r>
            </a:p>
          </p:txBody>
        </p:sp>
        <p:sp>
          <p:nvSpPr>
            <p:cNvPr id="32" name="Freeform 31"/>
            <p:cNvSpPr/>
            <p:nvPr/>
          </p:nvSpPr>
          <p:spPr>
            <a:xfrm>
              <a:off x="228600" y="3806331"/>
              <a:ext cx="8686800" cy="1097280"/>
            </a:xfrm>
            <a:custGeom>
              <a:avLst/>
              <a:gdLst>
                <a:gd name="connsiteX0" fmla="*/ 0 w 8686800"/>
                <a:gd name="connsiteY0" fmla="*/ 106611 h 1066106"/>
                <a:gd name="connsiteX1" fmla="*/ 106611 w 8686800"/>
                <a:gd name="connsiteY1" fmla="*/ 0 h 1066106"/>
                <a:gd name="connsiteX2" fmla="*/ 8580189 w 8686800"/>
                <a:gd name="connsiteY2" fmla="*/ 0 h 1066106"/>
                <a:gd name="connsiteX3" fmla="*/ 8686800 w 8686800"/>
                <a:gd name="connsiteY3" fmla="*/ 106611 h 1066106"/>
                <a:gd name="connsiteX4" fmla="*/ 8686800 w 8686800"/>
                <a:gd name="connsiteY4" fmla="*/ 959495 h 1066106"/>
                <a:gd name="connsiteX5" fmla="*/ 8580189 w 8686800"/>
                <a:gd name="connsiteY5" fmla="*/ 1066106 h 1066106"/>
                <a:gd name="connsiteX6" fmla="*/ 106611 w 8686800"/>
                <a:gd name="connsiteY6" fmla="*/ 1066106 h 1066106"/>
                <a:gd name="connsiteX7" fmla="*/ 0 w 8686800"/>
                <a:gd name="connsiteY7" fmla="*/ 959495 h 1066106"/>
                <a:gd name="connsiteX8" fmla="*/ 0 w 8686800"/>
                <a:gd name="connsiteY8" fmla="*/ 106611 h 106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66106">
                  <a:moveTo>
                    <a:pt x="0" y="106611"/>
                  </a:moveTo>
                  <a:cubicBezTo>
                    <a:pt x="0" y="47731"/>
                    <a:pt x="47731" y="0"/>
                    <a:pt x="106611" y="0"/>
                  </a:cubicBezTo>
                  <a:lnTo>
                    <a:pt x="8580189" y="0"/>
                  </a:lnTo>
                  <a:cubicBezTo>
                    <a:pt x="8639069" y="0"/>
                    <a:pt x="8686800" y="47731"/>
                    <a:pt x="8686800" y="106611"/>
                  </a:cubicBezTo>
                  <a:lnTo>
                    <a:pt x="8686800" y="959495"/>
                  </a:lnTo>
                  <a:cubicBezTo>
                    <a:pt x="8686800" y="1018375"/>
                    <a:pt x="8639069" y="1066106"/>
                    <a:pt x="8580189" y="1066106"/>
                  </a:cubicBezTo>
                  <a:lnTo>
                    <a:pt x="106611" y="1066106"/>
                  </a:lnTo>
                  <a:cubicBezTo>
                    <a:pt x="47731" y="1066106"/>
                    <a:pt x="0" y="1018375"/>
                    <a:pt x="0" y="959495"/>
                  </a:cubicBezTo>
                  <a:lnTo>
                    <a:pt x="0" y="106611"/>
                  </a:lnTo>
                  <a:close/>
                </a:path>
              </a:pathLst>
            </a:custGeom>
            <a:solidFill>
              <a:schemeClr val="accent3"/>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rgbClr r="0" g="0" b="0"/>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6172200" bIns="91440" numCol="1" spcCol="1270" anchor="ctr" anchorCtr="0">
              <a:noAutofit/>
            </a:bodyPr>
            <a:lstStyle/>
            <a:p>
              <a:pPr defTabSz="1422400">
                <a:lnSpc>
                  <a:spcPct val="90000"/>
                </a:lnSpc>
                <a:spcBef>
                  <a:spcPct val="0"/>
                </a:spcBef>
                <a:spcAft>
                  <a:spcPct val="35000"/>
                </a:spcAft>
              </a:pPr>
              <a:r>
                <a:rPr lang="en-US" sz="3200" b="1" dirty="0">
                  <a:solidFill>
                    <a:prstClr val="black">
                      <a:hueOff val="0"/>
                      <a:satOff val="0"/>
                      <a:lumOff val="0"/>
                      <a:alphaOff val="0"/>
                    </a:prstClr>
                  </a:solidFill>
                  <a:latin typeface="Franklin Gothic Medium Cond" panose="020B0606030402020204" pitchFamily="34" charset="0"/>
                </a:rPr>
                <a:t>Develop</a:t>
              </a:r>
            </a:p>
          </p:txBody>
        </p:sp>
        <p:sp>
          <p:nvSpPr>
            <p:cNvPr id="33" name="Freeform 32"/>
            <p:cNvSpPr/>
            <p:nvPr/>
          </p:nvSpPr>
          <p:spPr>
            <a:xfrm>
              <a:off x="228600" y="2595161"/>
              <a:ext cx="8686800" cy="1097280"/>
            </a:xfrm>
            <a:custGeom>
              <a:avLst/>
              <a:gdLst>
                <a:gd name="connsiteX0" fmla="*/ 0 w 8686800"/>
                <a:gd name="connsiteY0" fmla="*/ 106611 h 1066106"/>
                <a:gd name="connsiteX1" fmla="*/ 106611 w 8686800"/>
                <a:gd name="connsiteY1" fmla="*/ 0 h 1066106"/>
                <a:gd name="connsiteX2" fmla="*/ 8580189 w 8686800"/>
                <a:gd name="connsiteY2" fmla="*/ 0 h 1066106"/>
                <a:gd name="connsiteX3" fmla="*/ 8686800 w 8686800"/>
                <a:gd name="connsiteY3" fmla="*/ 106611 h 1066106"/>
                <a:gd name="connsiteX4" fmla="*/ 8686800 w 8686800"/>
                <a:gd name="connsiteY4" fmla="*/ 959495 h 1066106"/>
                <a:gd name="connsiteX5" fmla="*/ 8580189 w 8686800"/>
                <a:gd name="connsiteY5" fmla="*/ 1066106 h 1066106"/>
                <a:gd name="connsiteX6" fmla="*/ 106611 w 8686800"/>
                <a:gd name="connsiteY6" fmla="*/ 1066106 h 1066106"/>
                <a:gd name="connsiteX7" fmla="*/ 0 w 8686800"/>
                <a:gd name="connsiteY7" fmla="*/ 959495 h 1066106"/>
                <a:gd name="connsiteX8" fmla="*/ 0 w 8686800"/>
                <a:gd name="connsiteY8" fmla="*/ 106611 h 106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66106">
                  <a:moveTo>
                    <a:pt x="0" y="106611"/>
                  </a:moveTo>
                  <a:cubicBezTo>
                    <a:pt x="0" y="47731"/>
                    <a:pt x="47731" y="0"/>
                    <a:pt x="106611" y="0"/>
                  </a:cubicBezTo>
                  <a:lnTo>
                    <a:pt x="8580189" y="0"/>
                  </a:lnTo>
                  <a:cubicBezTo>
                    <a:pt x="8639069" y="0"/>
                    <a:pt x="8686800" y="47731"/>
                    <a:pt x="8686800" y="106611"/>
                  </a:cubicBezTo>
                  <a:lnTo>
                    <a:pt x="8686800" y="959495"/>
                  </a:lnTo>
                  <a:cubicBezTo>
                    <a:pt x="8686800" y="1018375"/>
                    <a:pt x="8639069" y="1066106"/>
                    <a:pt x="8580189" y="1066106"/>
                  </a:cubicBezTo>
                  <a:lnTo>
                    <a:pt x="106611" y="1066106"/>
                  </a:lnTo>
                  <a:cubicBezTo>
                    <a:pt x="47731" y="1066106"/>
                    <a:pt x="0" y="1018375"/>
                    <a:pt x="0" y="959495"/>
                  </a:cubicBezTo>
                  <a:lnTo>
                    <a:pt x="0" y="106611"/>
                  </a:lnTo>
                  <a:close/>
                </a:path>
              </a:pathLst>
            </a:custGeom>
            <a:solidFill>
              <a:schemeClr val="accent3"/>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rgbClr r="0" g="0" b="0"/>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6172200" bIns="91440" numCol="1" spcCol="1270" anchor="ctr" anchorCtr="0">
              <a:noAutofit/>
            </a:bodyPr>
            <a:lstStyle/>
            <a:p>
              <a:pPr defTabSz="1422400">
                <a:lnSpc>
                  <a:spcPct val="90000"/>
                </a:lnSpc>
                <a:spcBef>
                  <a:spcPct val="0"/>
                </a:spcBef>
                <a:spcAft>
                  <a:spcPct val="35000"/>
                </a:spcAft>
              </a:pPr>
              <a:r>
                <a:rPr lang="en-US" sz="3200" b="1" dirty="0">
                  <a:solidFill>
                    <a:prstClr val="black">
                      <a:hueOff val="0"/>
                      <a:satOff val="0"/>
                      <a:lumOff val="0"/>
                      <a:alphaOff val="0"/>
                    </a:prstClr>
                  </a:solidFill>
                  <a:latin typeface="Franklin Gothic Medium Cond" panose="020B0606030402020204" pitchFamily="34" charset="0"/>
                </a:rPr>
                <a:t>Options</a:t>
              </a:r>
            </a:p>
          </p:txBody>
        </p:sp>
        <p:sp>
          <p:nvSpPr>
            <p:cNvPr id="34" name="Freeform 33"/>
            <p:cNvSpPr/>
            <p:nvPr/>
          </p:nvSpPr>
          <p:spPr>
            <a:xfrm>
              <a:off x="228600" y="1383991"/>
              <a:ext cx="8686800" cy="1097280"/>
            </a:xfrm>
            <a:custGeom>
              <a:avLst/>
              <a:gdLst>
                <a:gd name="connsiteX0" fmla="*/ 0 w 8686800"/>
                <a:gd name="connsiteY0" fmla="*/ 106611 h 1066106"/>
                <a:gd name="connsiteX1" fmla="*/ 106611 w 8686800"/>
                <a:gd name="connsiteY1" fmla="*/ 0 h 1066106"/>
                <a:gd name="connsiteX2" fmla="*/ 8580189 w 8686800"/>
                <a:gd name="connsiteY2" fmla="*/ 0 h 1066106"/>
                <a:gd name="connsiteX3" fmla="*/ 8686800 w 8686800"/>
                <a:gd name="connsiteY3" fmla="*/ 106611 h 1066106"/>
                <a:gd name="connsiteX4" fmla="*/ 8686800 w 8686800"/>
                <a:gd name="connsiteY4" fmla="*/ 959495 h 1066106"/>
                <a:gd name="connsiteX5" fmla="*/ 8580189 w 8686800"/>
                <a:gd name="connsiteY5" fmla="*/ 1066106 h 1066106"/>
                <a:gd name="connsiteX6" fmla="*/ 106611 w 8686800"/>
                <a:gd name="connsiteY6" fmla="*/ 1066106 h 1066106"/>
                <a:gd name="connsiteX7" fmla="*/ 0 w 8686800"/>
                <a:gd name="connsiteY7" fmla="*/ 959495 h 1066106"/>
                <a:gd name="connsiteX8" fmla="*/ 0 w 8686800"/>
                <a:gd name="connsiteY8" fmla="*/ 106611 h 106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800" h="1066106">
                  <a:moveTo>
                    <a:pt x="0" y="106611"/>
                  </a:moveTo>
                  <a:cubicBezTo>
                    <a:pt x="0" y="47731"/>
                    <a:pt x="47731" y="0"/>
                    <a:pt x="106611" y="0"/>
                  </a:cubicBezTo>
                  <a:lnTo>
                    <a:pt x="8580189" y="0"/>
                  </a:lnTo>
                  <a:cubicBezTo>
                    <a:pt x="8639069" y="0"/>
                    <a:pt x="8686800" y="47731"/>
                    <a:pt x="8686800" y="106611"/>
                  </a:cubicBezTo>
                  <a:lnTo>
                    <a:pt x="8686800" y="959495"/>
                  </a:lnTo>
                  <a:cubicBezTo>
                    <a:pt x="8686800" y="1018375"/>
                    <a:pt x="8639069" y="1066106"/>
                    <a:pt x="8580189" y="1066106"/>
                  </a:cubicBezTo>
                  <a:lnTo>
                    <a:pt x="106611" y="1066106"/>
                  </a:lnTo>
                  <a:cubicBezTo>
                    <a:pt x="47731" y="1066106"/>
                    <a:pt x="0" y="1018375"/>
                    <a:pt x="0" y="959495"/>
                  </a:cubicBezTo>
                  <a:lnTo>
                    <a:pt x="0" y="106611"/>
                  </a:lnTo>
                  <a:close/>
                </a:path>
              </a:pathLst>
            </a:custGeom>
            <a:solidFill>
              <a:schemeClr val="accent3"/>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rgbClr r="0" g="0" b="0"/>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6172200" bIns="91440" numCol="1" spcCol="1270" anchor="ctr" anchorCtr="0">
              <a:noAutofit/>
            </a:bodyPr>
            <a:lstStyle/>
            <a:p>
              <a:pPr defTabSz="1422400">
                <a:lnSpc>
                  <a:spcPct val="90000"/>
                </a:lnSpc>
                <a:spcBef>
                  <a:spcPct val="0"/>
                </a:spcBef>
                <a:spcAft>
                  <a:spcPct val="35000"/>
                </a:spcAft>
              </a:pPr>
              <a:r>
                <a:rPr lang="en-US" sz="3200" b="1" dirty="0">
                  <a:solidFill>
                    <a:prstClr val="black">
                      <a:hueOff val="0"/>
                      <a:satOff val="0"/>
                      <a:lumOff val="0"/>
                      <a:alphaOff val="0"/>
                    </a:prstClr>
                  </a:solidFill>
                  <a:latin typeface="Franklin Gothic Medium Cond" panose="020B0606030402020204" pitchFamily="34" charset="0"/>
                </a:rPr>
                <a:t>If you have</a:t>
              </a:r>
            </a:p>
          </p:txBody>
        </p:sp>
        <p:sp>
          <p:nvSpPr>
            <p:cNvPr id="35" name="Freeform 34"/>
            <p:cNvSpPr/>
            <p:nvPr/>
          </p:nvSpPr>
          <p:spPr>
            <a:xfrm>
              <a:off x="3619500" y="1475431"/>
              <a:ext cx="3657600" cy="914400"/>
            </a:xfrm>
            <a:custGeom>
              <a:avLst/>
              <a:gdLst>
                <a:gd name="connsiteX0" fmla="*/ 0 w 2558537"/>
                <a:gd name="connsiteY0" fmla="*/ 78397 h 783970"/>
                <a:gd name="connsiteX1" fmla="*/ 78397 w 2558537"/>
                <a:gd name="connsiteY1" fmla="*/ 0 h 783970"/>
                <a:gd name="connsiteX2" fmla="*/ 2480140 w 2558537"/>
                <a:gd name="connsiteY2" fmla="*/ 0 h 783970"/>
                <a:gd name="connsiteX3" fmla="*/ 2558537 w 2558537"/>
                <a:gd name="connsiteY3" fmla="*/ 78397 h 783970"/>
                <a:gd name="connsiteX4" fmla="*/ 2558537 w 2558537"/>
                <a:gd name="connsiteY4" fmla="*/ 705573 h 783970"/>
                <a:gd name="connsiteX5" fmla="*/ 2480140 w 2558537"/>
                <a:gd name="connsiteY5" fmla="*/ 783970 h 783970"/>
                <a:gd name="connsiteX6" fmla="*/ 78397 w 2558537"/>
                <a:gd name="connsiteY6" fmla="*/ 783970 h 783970"/>
                <a:gd name="connsiteX7" fmla="*/ 0 w 2558537"/>
                <a:gd name="connsiteY7" fmla="*/ 705573 h 783970"/>
                <a:gd name="connsiteX8" fmla="*/ 0 w 2558537"/>
                <a:gd name="connsiteY8" fmla="*/ 78397 h 78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8537" h="783970">
                  <a:moveTo>
                    <a:pt x="0" y="78397"/>
                  </a:moveTo>
                  <a:cubicBezTo>
                    <a:pt x="0" y="35100"/>
                    <a:pt x="35100" y="0"/>
                    <a:pt x="78397" y="0"/>
                  </a:cubicBezTo>
                  <a:lnTo>
                    <a:pt x="2480140" y="0"/>
                  </a:lnTo>
                  <a:cubicBezTo>
                    <a:pt x="2523437" y="0"/>
                    <a:pt x="2558537" y="35100"/>
                    <a:pt x="2558537" y="78397"/>
                  </a:cubicBezTo>
                  <a:lnTo>
                    <a:pt x="2558537" y="705573"/>
                  </a:lnTo>
                  <a:cubicBezTo>
                    <a:pt x="2558537" y="748870"/>
                    <a:pt x="2523437" y="783970"/>
                    <a:pt x="2480140" y="783970"/>
                  </a:cubicBezTo>
                  <a:lnTo>
                    <a:pt x="78397" y="783970"/>
                  </a:lnTo>
                  <a:cubicBezTo>
                    <a:pt x="35100" y="783970"/>
                    <a:pt x="0" y="748870"/>
                    <a:pt x="0" y="705573"/>
                  </a:cubicBezTo>
                  <a:lnTo>
                    <a:pt x="0" y="7839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82880" tIns="129642" rIns="182880" bIns="129642" numCol="1" spcCol="1270" anchor="ctr" anchorCtr="1">
              <a:noAutofit/>
            </a:bodyPr>
            <a:lstStyle/>
            <a:p>
              <a:pPr algn="ctr" defTabSz="1244600">
                <a:lnSpc>
                  <a:spcPct val="90000"/>
                </a:lnSpc>
                <a:spcBef>
                  <a:spcPct val="0"/>
                </a:spcBef>
                <a:spcAft>
                  <a:spcPct val="35000"/>
                </a:spcAft>
              </a:pPr>
              <a:r>
                <a:rPr lang="en-US" sz="2800" b="1" dirty="0">
                  <a:solidFill>
                    <a:prstClr val="white"/>
                  </a:solidFill>
                  <a:latin typeface="Franklin Gothic Medium Cond" panose="020B0606030402020204" pitchFamily="34" charset="0"/>
                </a:rPr>
                <a:t>Permit-Required Confined Space </a:t>
              </a:r>
            </a:p>
          </p:txBody>
        </p:sp>
        <p:sp>
          <p:nvSpPr>
            <p:cNvPr id="37" name="Freeform 36"/>
            <p:cNvSpPr/>
            <p:nvPr/>
          </p:nvSpPr>
          <p:spPr>
            <a:xfrm>
              <a:off x="2209800" y="2667204"/>
              <a:ext cx="2057400" cy="914400"/>
            </a:xfrm>
            <a:custGeom>
              <a:avLst/>
              <a:gdLst>
                <a:gd name="connsiteX0" fmla="*/ 0 w 1476147"/>
                <a:gd name="connsiteY0" fmla="*/ 90209 h 902087"/>
                <a:gd name="connsiteX1" fmla="*/ 90209 w 1476147"/>
                <a:gd name="connsiteY1" fmla="*/ 0 h 902087"/>
                <a:gd name="connsiteX2" fmla="*/ 1385938 w 1476147"/>
                <a:gd name="connsiteY2" fmla="*/ 0 h 902087"/>
                <a:gd name="connsiteX3" fmla="*/ 1476147 w 1476147"/>
                <a:gd name="connsiteY3" fmla="*/ 90209 h 902087"/>
                <a:gd name="connsiteX4" fmla="*/ 1476147 w 1476147"/>
                <a:gd name="connsiteY4" fmla="*/ 811878 h 902087"/>
                <a:gd name="connsiteX5" fmla="*/ 1385938 w 1476147"/>
                <a:gd name="connsiteY5" fmla="*/ 902087 h 902087"/>
                <a:gd name="connsiteX6" fmla="*/ 90209 w 1476147"/>
                <a:gd name="connsiteY6" fmla="*/ 902087 h 902087"/>
                <a:gd name="connsiteX7" fmla="*/ 0 w 1476147"/>
                <a:gd name="connsiteY7" fmla="*/ 811878 h 902087"/>
                <a:gd name="connsiteX8" fmla="*/ 0 w 1476147"/>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147" h="902087">
                  <a:moveTo>
                    <a:pt x="0" y="90209"/>
                  </a:moveTo>
                  <a:cubicBezTo>
                    <a:pt x="0" y="40388"/>
                    <a:pt x="40388" y="0"/>
                    <a:pt x="90209" y="0"/>
                  </a:cubicBezTo>
                  <a:lnTo>
                    <a:pt x="1385938" y="0"/>
                  </a:lnTo>
                  <a:cubicBezTo>
                    <a:pt x="1435759" y="0"/>
                    <a:pt x="1476147" y="40388"/>
                    <a:pt x="1476147" y="90209"/>
                  </a:cubicBezTo>
                  <a:lnTo>
                    <a:pt x="1476147" y="811878"/>
                  </a:lnTo>
                  <a:cubicBezTo>
                    <a:pt x="1476147" y="861699"/>
                    <a:pt x="1435759" y="902087"/>
                    <a:pt x="1385938" y="902087"/>
                  </a:cubicBezTo>
                  <a:lnTo>
                    <a:pt x="90209" y="902087"/>
                  </a:lnTo>
                  <a:cubicBezTo>
                    <a:pt x="40388" y="902087"/>
                    <a:pt x="0" y="861699"/>
                    <a:pt x="0" y="811878"/>
                  </a:cubicBezTo>
                  <a:lnTo>
                    <a:pt x="0" y="902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117861" tIns="117861" rIns="117861" bIns="117861" numCol="1" spcCol="1270" anchor="ctr" anchorCtr="0">
              <a:noAutofit/>
            </a:bodyPr>
            <a:lstStyle/>
            <a:p>
              <a:pPr algn="ctr" defTabSz="1066800">
                <a:lnSpc>
                  <a:spcPct val="90000"/>
                </a:lnSpc>
                <a:spcBef>
                  <a:spcPct val="0"/>
                </a:spcBef>
                <a:spcAft>
                  <a:spcPct val="35000"/>
                </a:spcAft>
              </a:pPr>
              <a:r>
                <a:rPr lang="en-US" sz="2800" dirty="0">
                  <a:solidFill>
                    <a:prstClr val="white"/>
                  </a:solidFill>
                  <a:latin typeface="Franklin Gothic Medium Cond" panose="020B0606030402020204" pitchFamily="34" charset="0"/>
                </a:rPr>
                <a:t>Employees D</a:t>
              </a:r>
              <a:r>
                <a:rPr lang="en-US" sz="2800" b="1" dirty="0">
                  <a:solidFill>
                    <a:prstClr val="white"/>
                  </a:solidFill>
                  <a:latin typeface="Franklin Gothic Medium Cond" panose="020B0606030402020204" pitchFamily="34" charset="0"/>
                </a:rPr>
                <a:t>o NOT</a:t>
              </a:r>
              <a:r>
                <a:rPr lang="en-US" sz="2800" dirty="0">
                  <a:solidFill>
                    <a:prstClr val="white"/>
                  </a:solidFill>
                  <a:latin typeface="Franklin Gothic Medium Cond" panose="020B0606030402020204" pitchFamily="34" charset="0"/>
                </a:rPr>
                <a:t> enter</a:t>
              </a:r>
            </a:p>
          </p:txBody>
        </p:sp>
        <p:sp>
          <p:nvSpPr>
            <p:cNvPr id="38" name="Freeform 37"/>
            <p:cNvSpPr/>
            <p:nvPr/>
          </p:nvSpPr>
          <p:spPr>
            <a:xfrm>
              <a:off x="3192780" y="3596074"/>
              <a:ext cx="91440" cy="290125"/>
            </a:xfrm>
            <a:custGeom>
              <a:avLst/>
              <a:gdLst/>
              <a:ahLst/>
              <a:cxnLst/>
              <a:rect l="0" t="0" r="0" b="0"/>
              <a:pathLst>
                <a:path>
                  <a:moveTo>
                    <a:pt x="45720" y="0"/>
                  </a:moveTo>
                  <a:lnTo>
                    <a:pt x="45720" y="290125"/>
                  </a:lnTo>
                </a:path>
              </a:pathLst>
            </a:custGeom>
            <a:noFill/>
            <a:scene3d>
              <a:camera prst="orthographicFront"/>
              <a:lightRig rig="flat" dir="t"/>
            </a:scene3d>
            <a:sp3d prstMaterial="matte"/>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39" name="Freeform 38"/>
            <p:cNvSpPr/>
            <p:nvPr/>
          </p:nvSpPr>
          <p:spPr>
            <a:xfrm>
              <a:off x="2209800" y="3886200"/>
              <a:ext cx="2057400" cy="914400"/>
            </a:xfrm>
            <a:custGeom>
              <a:avLst/>
              <a:gdLst>
                <a:gd name="connsiteX0" fmla="*/ 0 w 1541981"/>
                <a:gd name="connsiteY0" fmla="*/ 90209 h 902087"/>
                <a:gd name="connsiteX1" fmla="*/ 90209 w 1541981"/>
                <a:gd name="connsiteY1" fmla="*/ 0 h 902087"/>
                <a:gd name="connsiteX2" fmla="*/ 1451772 w 1541981"/>
                <a:gd name="connsiteY2" fmla="*/ 0 h 902087"/>
                <a:gd name="connsiteX3" fmla="*/ 1541981 w 1541981"/>
                <a:gd name="connsiteY3" fmla="*/ 90209 h 902087"/>
                <a:gd name="connsiteX4" fmla="*/ 1541981 w 1541981"/>
                <a:gd name="connsiteY4" fmla="*/ 811878 h 902087"/>
                <a:gd name="connsiteX5" fmla="*/ 1451772 w 1541981"/>
                <a:gd name="connsiteY5" fmla="*/ 902087 h 902087"/>
                <a:gd name="connsiteX6" fmla="*/ 90209 w 1541981"/>
                <a:gd name="connsiteY6" fmla="*/ 902087 h 902087"/>
                <a:gd name="connsiteX7" fmla="*/ 0 w 1541981"/>
                <a:gd name="connsiteY7" fmla="*/ 811878 h 902087"/>
                <a:gd name="connsiteX8" fmla="*/ 0 w 1541981"/>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981" h="902087">
                  <a:moveTo>
                    <a:pt x="0" y="90209"/>
                  </a:moveTo>
                  <a:cubicBezTo>
                    <a:pt x="0" y="40388"/>
                    <a:pt x="40388" y="0"/>
                    <a:pt x="90209" y="0"/>
                  </a:cubicBezTo>
                  <a:lnTo>
                    <a:pt x="1451772" y="0"/>
                  </a:lnTo>
                  <a:cubicBezTo>
                    <a:pt x="1501593" y="0"/>
                    <a:pt x="1541981" y="40388"/>
                    <a:pt x="1541981" y="90209"/>
                  </a:cubicBezTo>
                  <a:lnTo>
                    <a:pt x="1541981" y="811878"/>
                  </a:lnTo>
                  <a:cubicBezTo>
                    <a:pt x="1541981" y="861699"/>
                    <a:pt x="1501593" y="902087"/>
                    <a:pt x="1451772" y="902087"/>
                  </a:cubicBezTo>
                  <a:lnTo>
                    <a:pt x="90209" y="902087"/>
                  </a:lnTo>
                  <a:cubicBezTo>
                    <a:pt x="40388" y="902087"/>
                    <a:pt x="0" y="861699"/>
                    <a:pt x="0" y="811878"/>
                  </a:cubicBezTo>
                  <a:lnTo>
                    <a:pt x="0" y="90209"/>
                  </a:lnTo>
                  <a:close/>
                </a:path>
              </a:pathLst>
            </a:custGeom>
            <a:solidFill>
              <a:schemeClr val="accent5">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spcFirstLastPara="0" vert="horz" wrap="square" lIns="133101" tIns="133101" rIns="133101" bIns="133101" numCol="1" spcCol="1270" anchor="ctr" anchorCtr="0">
              <a:noAutofit/>
            </a:bodyPr>
            <a:lstStyle/>
            <a:p>
              <a:pPr algn="ctr" defTabSz="1244600">
                <a:lnSpc>
                  <a:spcPct val="90000"/>
                </a:lnSpc>
                <a:spcBef>
                  <a:spcPct val="0"/>
                </a:spcBef>
                <a:spcAft>
                  <a:spcPct val="35000"/>
                </a:spcAft>
              </a:pPr>
              <a:r>
                <a:rPr lang="en-US" sz="2800" dirty="0">
                  <a:solidFill>
                    <a:prstClr val="white"/>
                  </a:solidFill>
                  <a:latin typeface="Franklin Gothic Medium Cond" panose="020B0606030402020204" pitchFamily="34" charset="0"/>
                </a:rPr>
                <a:t>Written Policy</a:t>
              </a:r>
            </a:p>
          </p:txBody>
        </p:sp>
        <p:sp>
          <p:nvSpPr>
            <p:cNvPr id="40" name="Freeform 39"/>
            <p:cNvSpPr/>
            <p:nvPr/>
          </p:nvSpPr>
          <p:spPr>
            <a:xfrm>
              <a:off x="3192780" y="4818815"/>
              <a:ext cx="91440" cy="290125"/>
            </a:xfrm>
            <a:custGeom>
              <a:avLst/>
              <a:gdLst/>
              <a:ahLst/>
              <a:cxnLst/>
              <a:rect l="0" t="0" r="0" b="0"/>
              <a:pathLst>
                <a:path>
                  <a:moveTo>
                    <a:pt x="45720" y="0"/>
                  </a:moveTo>
                  <a:lnTo>
                    <a:pt x="45720" y="290125"/>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41" name="Freeform 40"/>
            <p:cNvSpPr/>
            <p:nvPr/>
          </p:nvSpPr>
          <p:spPr>
            <a:xfrm>
              <a:off x="2209800" y="5105400"/>
              <a:ext cx="2057400" cy="914400"/>
            </a:xfrm>
            <a:custGeom>
              <a:avLst/>
              <a:gdLst>
                <a:gd name="connsiteX0" fmla="*/ 0 w 1828802"/>
                <a:gd name="connsiteY0" fmla="*/ 90209 h 902087"/>
                <a:gd name="connsiteX1" fmla="*/ 90209 w 1828802"/>
                <a:gd name="connsiteY1" fmla="*/ 0 h 902087"/>
                <a:gd name="connsiteX2" fmla="*/ 1738593 w 1828802"/>
                <a:gd name="connsiteY2" fmla="*/ 0 h 902087"/>
                <a:gd name="connsiteX3" fmla="*/ 1828802 w 1828802"/>
                <a:gd name="connsiteY3" fmla="*/ 90209 h 902087"/>
                <a:gd name="connsiteX4" fmla="*/ 1828802 w 1828802"/>
                <a:gd name="connsiteY4" fmla="*/ 811878 h 902087"/>
                <a:gd name="connsiteX5" fmla="*/ 1738593 w 1828802"/>
                <a:gd name="connsiteY5" fmla="*/ 902087 h 902087"/>
                <a:gd name="connsiteX6" fmla="*/ 90209 w 1828802"/>
                <a:gd name="connsiteY6" fmla="*/ 902087 h 902087"/>
                <a:gd name="connsiteX7" fmla="*/ 0 w 1828802"/>
                <a:gd name="connsiteY7" fmla="*/ 811878 h 902087"/>
                <a:gd name="connsiteX8" fmla="*/ 0 w 1828802"/>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2" h="902087">
                  <a:moveTo>
                    <a:pt x="0" y="90209"/>
                  </a:moveTo>
                  <a:cubicBezTo>
                    <a:pt x="0" y="40388"/>
                    <a:pt x="40388" y="0"/>
                    <a:pt x="90209" y="0"/>
                  </a:cubicBezTo>
                  <a:lnTo>
                    <a:pt x="1738593" y="0"/>
                  </a:lnTo>
                  <a:cubicBezTo>
                    <a:pt x="1788414" y="0"/>
                    <a:pt x="1828802" y="40388"/>
                    <a:pt x="1828802" y="90209"/>
                  </a:cubicBezTo>
                  <a:lnTo>
                    <a:pt x="1828802" y="811878"/>
                  </a:lnTo>
                  <a:cubicBezTo>
                    <a:pt x="1828802" y="861699"/>
                    <a:pt x="1788414" y="902087"/>
                    <a:pt x="1738593" y="902087"/>
                  </a:cubicBezTo>
                  <a:lnTo>
                    <a:pt x="90209" y="902087"/>
                  </a:lnTo>
                  <a:cubicBezTo>
                    <a:pt x="40388" y="902087"/>
                    <a:pt x="0" y="861699"/>
                    <a:pt x="0" y="811878"/>
                  </a:cubicBezTo>
                  <a:lnTo>
                    <a:pt x="0" y="902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3101" tIns="133101" rIns="133101" bIns="133101" numCol="1" spcCol="1270" anchor="ctr" anchorCtr="0">
              <a:noAutofit/>
            </a:bodyPr>
            <a:lstStyle/>
            <a:p>
              <a:pPr algn="ctr" defTabSz="1244600">
                <a:lnSpc>
                  <a:spcPct val="90000"/>
                </a:lnSpc>
                <a:spcBef>
                  <a:spcPct val="0"/>
                </a:spcBef>
                <a:spcAft>
                  <a:spcPct val="35000"/>
                </a:spcAft>
              </a:pPr>
              <a:r>
                <a:rPr lang="en-US" sz="2800" dirty="0">
                  <a:solidFill>
                    <a:prstClr val="white"/>
                  </a:solidFill>
                  <a:latin typeface="Franklin Gothic Medium Cond" panose="020B0606030402020204" pitchFamily="34" charset="0"/>
                </a:rPr>
                <a:t>PREVENT entry</a:t>
              </a:r>
            </a:p>
          </p:txBody>
        </p:sp>
        <p:sp>
          <p:nvSpPr>
            <p:cNvPr id="43" name="Freeform 42"/>
            <p:cNvSpPr/>
            <p:nvPr/>
          </p:nvSpPr>
          <p:spPr>
            <a:xfrm>
              <a:off x="4419600" y="2666878"/>
              <a:ext cx="2057400" cy="914400"/>
            </a:xfrm>
            <a:custGeom>
              <a:avLst/>
              <a:gdLst>
                <a:gd name="connsiteX0" fmla="*/ 0 w 1476147"/>
                <a:gd name="connsiteY0" fmla="*/ 90209 h 902087"/>
                <a:gd name="connsiteX1" fmla="*/ 90209 w 1476147"/>
                <a:gd name="connsiteY1" fmla="*/ 0 h 902087"/>
                <a:gd name="connsiteX2" fmla="*/ 1385938 w 1476147"/>
                <a:gd name="connsiteY2" fmla="*/ 0 h 902087"/>
                <a:gd name="connsiteX3" fmla="*/ 1476147 w 1476147"/>
                <a:gd name="connsiteY3" fmla="*/ 90209 h 902087"/>
                <a:gd name="connsiteX4" fmla="*/ 1476147 w 1476147"/>
                <a:gd name="connsiteY4" fmla="*/ 811878 h 902087"/>
                <a:gd name="connsiteX5" fmla="*/ 1385938 w 1476147"/>
                <a:gd name="connsiteY5" fmla="*/ 902087 h 902087"/>
                <a:gd name="connsiteX6" fmla="*/ 90209 w 1476147"/>
                <a:gd name="connsiteY6" fmla="*/ 902087 h 902087"/>
                <a:gd name="connsiteX7" fmla="*/ 0 w 1476147"/>
                <a:gd name="connsiteY7" fmla="*/ 811878 h 902087"/>
                <a:gd name="connsiteX8" fmla="*/ 0 w 1476147"/>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147" h="902087">
                  <a:moveTo>
                    <a:pt x="0" y="90209"/>
                  </a:moveTo>
                  <a:cubicBezTo>
                    <a:pt x="0" y="40388"/>
                    <a:pt x="40388" y="0"/>
                    <a:pt x="90209" y="0"/>
                  </a:cubicBezTo>
                  <a:lnTo>
                    <a:pt x="1385938" y="0"/>
                  </a:lnTo>
                  <a:cubicBezTo>
                    <a:pt x="1435759" y="0"/>
                    <a:pt x="1476147" y="40388"/>
                    <a:pt x="1476147" y="90209"/>
                  </a:cubicBezTo>
                  <a:lnTo>
                    <a:pt x="1476147" y="811878"/>
                  </a:lnTo>
                  <a:cubicBezTo>
                    <a:pt x="1476147" y="861699"/>
                    <a:pt x="1435759" y="902087"/>
                    <a:pt x="1385938" y="902087"/>
                  </a:cubicBezTo>
                  <a:lnTo>
                    <a:pt x="90209" y="902087"/>
                  </a:lnTo>
                  <a:cubicBezTo>
                    <a:pt x="40388" y="902087"/>
                    <a:pt x="0" y="861699"/>
                    <a:pt x="0" y="811878"/>
                  </a:cubicBezTo>
                  <a:lnTo>
                    <a:pt x="0" y="902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45720" tIns="125481" rIns="45720" bIns="125481" numCol="1" spcCol="1270" anchor="ctr" anchorCtr="0">
              <a:noAutofit/>
            </a:bodyPr>
            <a:lstStyle/>
            <a:p>
              <a:pPr algn="ctr" defTabSz="1155700">
                <a:lnSpc>
                  <a:spcPct val="90000"/>
                </a:lnSpc>
                <a:spcBef>
                  <a:spcPct val="0"/>
                </a:spcBef>
                <a:spcAft>
                  <a:spcPct val="35000"/>
                </a:spcAft>
              </a:pPr>
              <a:r>
                <a:rPr lang="en-US" sz="2800" dirty="0">
                  <a:solidFill>
                    <a:prstClr val="white"/>
                  </a:solidFill>
                  <a:latin typeface="Franklin Gothic Medium Cond" panose="020B0606030402020204" pitchFamily="34" charset="0"/>
                </a:rPr>
                <a:t>Permit Required Entry</a:t>
              </a:r>
            </a:p>
          </p:txBody>
        </p:sp>
        <p:sp>
          <p:nvSpPr>
            <p:cNvPr id="44" name="Freeform 43"/>
            <p:cNvSpPr/>
            <p:nvPr/>
          </p:nvSpPr>
          <p:spPr>
            <a:xfrm>
              <a:off x="5402580" y="3596075"/>
              <a:ext cx="91440" cy="290125"/>
            </a:xfrm>
            <a:custGeom>
              <a:avLst/>
              <a:gdLst/>
              <a:ahLst/>
              <a:cxnLst/>
              <a:rect l="0" t="0" r="0" b="0"/>
              <a:pathLst>
                <a:path>
                  <a:moveTo>
                    <a:pt x="45720" y="0"/>
                  </a:moveTo>
                  <a:lnTo>
                    <a:pt x="45720" y="290125"/>
                  </a:lnTo>
                </a:path>
              </a:pathLst>
            </a:custGeom>
            <a:noFill/>
            <a:scene3d>
              <a:camera prst="orthographicFront"/>
              <a:lightRig rig="flat" dir="t"/>
            </a:scene3d>
            <a:sp3d prstMaterial="matte"/>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45" name="Freeform 44"/>
            <p:cNvSpPr/>
            <p:nvPr/>
          </p:nvSpPr>
          <p:spPr>
            <a:xfrm>
              <a:off x="4419600" y="3886200"/>
              <a:ext cx="2057400" cy="914400"/>
            </a:xfrm>
            <a:custGeom>
              <a:avLst/>
              <a:gdLst>
                <a:gd name="connsiteX0" fmla="*/ 0 w 1558159"/>
                <a:gd name="connsiteY0" fmla="*/ 90209 h 902087"/>
                <a:gd name="connsiteX1" fmla="*/ 90209 w 1558159"/>
                <a:gd name="connsiteY1" fmla="*/ 0 h 902087"/>
                <a:gd name="connsiteX2" fmla="*/ 1467950 w 1558159"/>
                <a:gd name="connsiteY2" fmla="*/ 0 h 902087"/>
                <a:gd name="connsiteX3" fmla="*/ 1558159 w 1558159"/>
                <a:gd name="connsiteY3" fmla="*/ 90209 h 902087"/>
                <a:gd name="connsiteX4" fmla="*/ 1558159 w 1558159"/>
                <a:gd name="connsiteY4" fmla="*/ 811878 h 902087"/>
                <a:gd name="connsiteX5" fmla="*/ 1467950 w 1558159"/>
                <a:gd name="connsiteY5" fmla="*/ 902087 h 902087"/>
                <a:gd name="connsiteX6" fmla="*/ 90209 w 1558159"/>
                <a:gd name="connsiteY6" fmla="*/ 902087 h 902087"/>
                <a:gd name="connsiteX7" fmla="*/ 0 w 1558159"/>
                <a:gd name="connsiteY7" fmla="*/ 811878 h 902087"/>
                <a:gd name="connsiteX8" fmla="*/ 0 w 1558159"/>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8159" h="902087">
                  <a:moveTo>
                    <a:pt x="0" y="90209"/>
                  </a:moveTo>
                  <a:cubicBezTo>
                    <a:pt x="0" y="40388"/>
                    <a:pt x="40388" y="0"/>
                    <a:pt x="90209" y="0"/>
                  </a:cubicBezTo>
                  <a:lnTo>
                    <a:pt x="1467950" y="0"/>
                  </a:lnTo>
                  <a:cubicBezTo>
                    <a:pt x="1517771" y="0"/>
                    <a:pt x="1558159" y="40388"/>
                    <a:pt x="1558159" y="90209"/>
                  </a:cubicBezTo>
                  <a:lnTo>
                    <a:pt x="1558159" y="811878"/>
                  </a:lnTo>
                  <a:cubicBezTo>
                    <a:pt x="1558159" y="861699"/>
                    <a:pt x="1517771" y="902087"/>
                    <a:pt x="1467950" y="902087"/>
                  </a:cubicBezTo>
                  <a:lnTo>
                    <a:pt x="90209" y="902087"/>
                  </a:lnTo>
                  <a:cubicBezTo>
                    <a:pt x="40388" y="902087"/>
                    <a:pt x="0" y="861699"/>
                    <a:pt x="0" y="811878"/>
                  </a:cubicBezTo>
                  <a:lnTo>
                    <a:pt x="0" y="90209"/>
                  </a:lnTo>
                  <a:close/>
                </a:path>
              </a:pathLst>
            </a:custGeom>
            <a:solidFill>
              <a:schemeClr val="accent5">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spcFirstLastPara="0" vert="horz" wrap="square" lIns="133101" tIns="133101" rIns="133101" bIns="133101" numCol="1" spcCol="1270" anchor="ctr" anchorCtr="0">
              <a:noAutofit/>
            </a:bodyPr>
            <a:lstStyle/>
            <a:p>
              <a:pPr algn="ctr" defTabSz="1244600">
                <a:lnSpc>
                  <a:spcPct val="90000"/>
                </a:lnSpc>
                <a:spcBef>
                  <a:spcPct val="0"/>
                </a:spcBef>
                <a:spcAft>
                  <a:spcPct val="35000"/>
                </a:spcAft>
              </a:pPr>
              <a:r>
                <a:rPr lang="en-US" sz="2800" dirty="0">
                  <a:solidFill>
                    <a:prstClr val="white"/>
                  </a:solidFill>
                  <a:latin typeface="Franklin Gothic Medium Cond" panose="020B0606030402020204" pitchFamily="34" charset="0"/>
                </a:rPr>
                <a:t>Written Program</a:t>
              </a:r>
            </a:p>
          </p:txBody>
        </p:sp>
        <p:sp>
          <p:nvSpPr>
            <p:cNvPr id="46" name="Freeform 45"/>
            <p:cNvSpPr/>
            <p:nvPr/>
          </p:nvSpPr>
          <p:spPr>
            <a:xfrm>
              <a:off x="5402580" y="4818816"/>
              <a:ext cx="91440" cy="290125"/>
            </a:xfrm>
            <a:custGeom>
              <a:avLst/>
              <a:gdLst/>
              <a:ahLst/>
              <a:cxnLst/>
              <a:rect l="0" t="0" r="0" b="0"/>
              <a:pathLst>
                <a:path>
                  <a:moveTo>
                    <a:pt x="45720" y="0"/>
                  </a:moveTo>
                  <a:lnTo>
                    <a:pt x="45720" y="290125"/>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47" name="Freeform 46"/>
            <p:cNvSpPr/>
            <p:nvPr/>
          </p:nvSpPr>
          <p:spPr>
            <a:xfrm>
              <a:off x="4419600" y="5108941"/>
              <a:ext cx="2057400" cy="914400"/>
            </a:xfrm>
            <a:custGeom>
              <a:avLst/>
              <a:gdLst>
                <a:gd name="connsiteX0" fmla="*/ 0 w 1740579"/>
                <a:gd name="connsiteY0" fmla="*/ 90209 h 902087"/>
                <a:gd name="connsiteX1" fmla="*/ 90209 w 1740579"/>
                <a:gd name="connsiteY1" fmla="*/ 0 h 902087"/>
                <a:gd name="connsiteX2" fmla="*/ 1650370 w 1740579"/>
                <a:gd name="connsiteY2" fmla="*/ 0 h 902087"/>
                <a:gd name="connsiteX3" fmla="*/ 1740579 w 1740579"/>
                <a:gd name="connsiteY3" fmla="*/ 90209 h 902087"/>
                <a:gd name="connsiteX4" fmla="*/ 1740579 w 1740579"/>
                <a:gd name="connsiteY4" fmla="*/ 811878 h 902087"/>
                <a:gd name="connsiteX5" fmla="*/ 1650370 w 1740579"/>
                <a:gd name="connsiteY5" fmla="*/ 902087 h 902087"/>
                <a:gd name="connsiteX6" fmla="*/ 90209 w 1740579"/>
                <a:gd name="connsiteY6" fmla="*/ 902087 h 902087"/>
                <a:gd name="connsiteX7" fmla="*/ 0 w 1740579"/>
                <a:gd name="connsiteY7" fmla="*/ 811878 h 902087"/>
                <a:gd name="connsiteX8" fmla="*/ 0 w 1740579"/>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579" h="902087">
                  <a:moveTo>
                    <a:pt x="0" y="90209"/>
                  </a:moveTo>
                  <a:cubicBezTo>
                    <a:pt x="0" y="40388"/>
                    <a:pt x="40388" y="0"/>
                    <a:pt x="90209" y="0"/>
                  </a:cubicBezTo>
                  <a:lnTo>
                    <a:pt x="1650370" y="0"/>
                  </a:lnTo>
                  <a:cubicBezTo>
                    <a:pt x="1700191" y="0"/>
                    <a:pt x="1740579" y="40388"/>
                    <a:pt x="1740579" y="90209"/>
                  </a:cubicBezTo>
                  <a:lnTo>
                    <a:pt x="1740579" y="811878"/>
                  </a:lnTo>
                  <a:cubicBezTo>
                    <a:pt x="1740579" y="861699"/>
                    <a:pt x="1700191" y="902087"/>
                    <a:pt x="1650370" y="902087"/>
                  </a:cubicBezTo>
                  <a:lnTo>
                    <a:pt x="90209" y="902087"/>
                  </a:lnTo>
                  <a:cubicBezTo>
                    <a:pt x="40388" y="902087"/>
                    <a:pt x="0" y="861699"/>
                    <a:pt x="0" y="811878"/>
                  </a:cubicBezTo>
                  <a:lnTo>
                    <a:pt x="0" y="902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3101" tIns="133101" rIns="133101" bIns="133101" numCol="1" spcCol="1270" anchor="ctr" anchorCtr="0">
              <a:noAutofit/>
            </a:bodyPr>
            <a:lstStyle/>
            <a:p>
              <a:pPr algn="ctr" defTabSz="1244600">
                <a:lnSpc>
                  <a:spcPct val="90000"/>
                </a:lnSpc>
                <a:spcBef>
                  <a:spcPct val="0"/>
                </a:spcBef>
                <a:spcAft>
                  <a:spcPct val="35000"/>
                </a:spcAft>
              </a:pPr>
              <a:r>
                <a:rPr lang="en-US" sz="2800" dirty="0">
                  <a:solidFill>
                    <a:prstClr val="white"/>
                  </a:solidFill>
                  <a:latin typeface="Franklin Gothic Medium Cond" panose="020B0606030402020204" pitchFamily="34" charset="0"/>
                </a:rPr>
                <a:t>Enforce program</a:t>
              </a:r>
            </a:p>
          </p:txBody>
        </p:sp>
        <p:sp>
          <p:nvSpPr>
            <p:cNvPr id="49" name="Freeform 48"/>
            <p:cNvSpPr/>
            <p:nvPr/>
          </p:nvSpPr>
          <p:spPr>
            <a:xfrm>
              <a:off x="6629400" y="2666878"/>
              <a:ext cx="2057400" cy="914400"/>
            </a:xfrm>
            <a:custGeom>
              <a:avLst/>
              <a:gdLst>
                <a:gd name="connsiteX0" fmla="*/ 0 w 1476147"/>
                <a:gd name="connsiteY0" fmla="*/ 90209 h 902087"/>
                <a:gd name="connsiteX1" fmla="*/ 90209 w 1476147"/>
                <a:gd name="connsiteY1" fmla="*/ 0 h 902087"/>
                <a:gd name="connsiteX2" fmla="*/ 1385938 w 1476147"/>
                <a:gd name="connsiteY2" fmla="*/ 0 h 902087"/>
                <a:gd name="connsiteX3" fmla="*/ 1476147 w 1476147"/>
                <a:gd name="connsiteY3" fmla="*/ 90209 h 902087"/>
                <a:gd name="connsiteX4" fmla="*/ 1476147 w 1476147"/>
                <a:gd name="connsiteY4" fmla="*/ 811878 h 902087"/>
                <a:gd name="connsiteX5" fmla="*/ 1385938 w 1476147"/>
                <a:gd name="connsiteY5" fmla="*/ 902087 h 902087"/>
                <a:gd name="connsiteX6" fmla="*/ 90209 w 1476147"/>
                <a:gd name="connsiteY6" fmla="*/ 902087 h 902087"/>
                <a:gd name="connsiteX7" fmla="*/ 0 w 1476147"/>
                <a:gd name="connsiteY7" fmla="*/ 811878 h 902087"/>
                <a:gd name="connsiteX8" fmla="*/ 0 w 1476147"/>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147" h="902087">
                  <a:moveTo>
                    <a:pt x="0" y="90209"/>
                  </a:moveTo>
                  <a:cubicBezTo>
                    <a:pt x="0" y="40388"/>
                    <a:pt x="40388" y="0"/>
                    <a:pt x="90209" y="0"/>
                  </a:cubicBezTo>
                  <a:lnTo>
                    <a:pt x="1385938" y="0"/>
                  </a:lnTo>
                  <a:cubicBezTo>
                    <a:pt x="1435759" y="0"/>
                    <a:pt x="1476147" y="40388"/>
                    <a:pt x="1476147" y="90209"/>
                  </a:cubicBezTo>
                  <a:lnTo>
                    <a:pt x="1476147" y="811878"/>
                  </a:lnTo>
                  <a:cubicBezTo>
                    <a:pt x="1476147" y="861699"/>
                    <a:pt x="1435759" y="902087"/>
                    <a:pt x="1385938" y="902087"/>
                  </a:cubicBezTo>
                  <a:lnTo>
                    <a:pt x="90209" y="902087"/>
                  </a:lnTo>
                  <a:cubicBezTo>
                    <a:pt x="40388" y="902087"/>
                    <a:pt x="0" y="861699"/>
                    <a:pt x="0" y="811878"/>
                  </a:cubicBezTo>
                  <a:lnTo>
                    <a:pt x="0" y="902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125481" tIns="125481" rIns="125481" bIns="125481" numCol="1" spcCol="1270" anchor="ctr" anchorCtr="0">
              <a:noAutofit/>
            </a:bodyPr>
            <a:lstStyle/>
            <a:p>
              <a:pPr algn="ctr" defTabSz="1155700">
                <a:lnSpc>
                  <a:spcPct val="90000"/>
                </a:lnSpc>
                <a:spcBef>
                  <a:spcPct val="0"/>
                </a:spcBef>
                <a:spcAft>
                  <a:spcPct val="35000"/>
                </a:spcAft>
              </a:pPr>
              <a:r>
                <a:rPr lang="en-US" sz="2600" dirty="0">
                  <a:solidFill>
                    <a:prstClr val="white"/>
                  </a:solidFill>
                  <a:latin typeface="Franklin Gothic Medium Cond" panose="020B0606030402020204" pitchFamily="34" charset="0"/>
                </a:rPr>
                <a:t>Alternate Entry </a:t>
              </a:r>
            </a:p>
          </p:txBody>
        </p:sp>
        <p:sp>
          <p:nvSpPr>
            <p:cNvPr id="50" name="Freeform 49"/>
            <p:cNvSpPr/>
            <p:nvPr/>
          </p:nvSpPr>
          <p:spPr>
            <a:xfrm>
              <a:off x="7612380" y="3589224"/>
              <a:ext cx="91440" cy="290125"/>
            </a:xfrm>
            <a:custGeom>
              <a:avLst/>
              <a:gdLst/>
              <a:ahLst/>
              <a:cxnLst/>
              <a:rect l="0" t="0" r="0" b="0"/>
              <a:pathLst>
                <a:path>
                  <a:moveTo>
                    <a:pt x="45720" y="0"/>
                  </a:moveTo>
                  <a:lnTo>
                    <a:pt x="45720" y="290125"/>
                  </a:lnTo>
                </a:path>
              </a:pathLst>
            </a:custGeom>
            <a:noFill/>
            <a:scene3d>
              <a:camera prst="orthographicFront"/>
              <a:lightRig rig="flat" dir="t"/>
            </a:scene3d>
            <a:sp3d prstMaterial="matte"/>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51" name="Freeform 50"/>
            <p:cNvSpPr/>
            <p:nvPr/>
          </p:nvSpPr>
          <p:spPr>
            <a:xfrm>
              <a:off x="6629400" y="3882184"/>
              <a:ext cx="2057400" cy="914400"/>
            </a:xfrm>
            <a:custGeom>
              <a:avLst/>
              <a:gdLst>
                <a:gd name="connsiteX0" fmla="*/ 0 w 1541981"/>
                <a:gd name="connsiteY0" fmla="*/ 90209 h 902087"/>
                <a:gd name="connsiteX1" fmla="*/ 90209 w 1541981"/>
                <a:gd name="connsiteY1" fmla="*/ 0 h 902087"/>
                <a:gd name="connsiteX2" fmla="*/ 1451772 w 1541981"/>
                <a:gd name="connsiteY2" fmla="*/ 0 h 902087"/>
                <a:gd name="connsiteX3" fmla="*/ 1541981 w 1541981"/>
                <a:gd name="connsiteY3" fmla="*/ 90209 h 902087"/>
                <a:gd name="connsiteX4" fmla="*/ 1541981 w 1541981"/>
                <a:gd name="connsiteY4" fmla="*/ 811878 h 902087"/>
                <a:gd name="connsiteX5" fmla="*/ 1451772 w 1541981"/>
                <a:gd name="connsiteY5" fmla="*/ 902087 h 902087"/>
                <a:gd name="connsiteX6" fmla="*/ 90209 w 1541981"/>
                <a:gd name="connsiteY6" fmla="*/ 902087 h 902087"/>
                <a:gd name="connsiteX7" fmla="*/ 0 w 1541981"/>
                <a:gd name="connsiteY7" fmla="*/ 811878 h 902087"/>
                <a:gd name="connsiteX8" fmla="*/ 0 w 1541981"/>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981" h="902087">
                  <a:moveTo>
                    <a:pt x="0" y="90209"/>
                  </a:moveTo>
                  <a:cubicBezTo>
                    <a:pt x="0" y="40388"/>
                    <a:pt x="40388" y="0"/>
                    <a:pt x="90209" y="0"/>
                  </a:cubicBezTo>
                  <a:lnTo>
                    <a:pt x="1451772" y="0"/>
                  </a:lnTo>
                  <a:cubicBezTo>
                    <a:pt x="1501593" y="0"/>
                    <a:pt x="1541981" y="40388"/>
                    <a:pt x="1541981" y="90209"/>
                  </a:cubicBezTo>
                  <a:lnTo>
                    <a:pt x="1541981" y="811878"/>
                  </a:lnTo>
                  <a:cubicBezTo>
                    <a:pt x="1541981" y="861699"/>
                    <a:pt x="1501593" y="902087"/>
                    <a:pt x="1451772" y="902087"/>
                  </a:cubicBezTo>
                  <a:lnTo>
                    <a:pt x="90209" y="902087"/>
                  </a:lnTo>
                  <a:cubicBezTo>
                    <a:pt x="40388" y="902087"/>
                    <a:pt x="0" y="861699"/>
                    <a:pt x="0" y="811878"/>
                  </a:cubicBezTo>
                  <a:lnTo>
                    <a:pt x="0" y="90209"/>
                  </a:lnTo>
                  <a:close/>
                </a:path>
              </a:pathLst>
            </a:custGeom>
            <a:solidFill>
              <a:schemeClr val="accent5">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1">
                <a:hueOff val="0"/>
                <a:satOff val="0"/>
                <a:lumOff val="0"/>
                <a:alphaOff val="0"/>
              </a:schemeClr>
            </a:effectRef>
            <a:fontRef idx="minor">
              <a:schemeClr val="lt1"/>
            </a:fontRef>
          </p:style>
          <p:txBody>
            <a:bodyPr spcFirstLastPara="0" vert="horz" wrap="square" lIns="133101" tIns="133101" rIns="133101" bIns="133101" numCol="1" spcCol="1270" anchor="ctr" anchorCtr="0">
              <a:noAutofit/>
            </a:bodyPr>
            <a:lstStyle/>
            <a:p>
              <a:pPr algn="ctr" defTabSz="1244600">
                <a:lnSpc>
                  <a:spcPct val="90000"/>
                </a:lnSpc>
                <a:spcBef>
                  <a:spcPct val="0"/>
                </a:spcBef>
                <a:spcAft>
                  <a:spcPct val="35000"/>
                </a:spcAft>
              </a:pPr>
              <a:r>
                <a:rPr lang="en-US" sz="2800" dirty="0">
                  <a:solidFill>
                    <a:prstClr val="white"/>
                  </a:solidFill>
                  <a:latin typeface="Franklin Gothic Medium Cond" panose="020B0606030402020204" pitchFamily="34" charset="0"/>
                </a:rPr>
                <a:t>Document</a:t>
              </a:r>
            </a:p>
          </p:txBody>
        </p:sp>
        <p:sp>
          <p:nvSpPr>
            <p:cNvPr id="52" name="Freeform 51"/>
            <p:cNvSpPr/>
            <p:nvPr/>
          </p:nvSpPr>
          <p:spPr>
            <a:xfrm>
              <a:off x="7607599" y="4810643"/>
              <a:ext cx="91440" cy="290125"/>
            </a:xfrm>
            <a:custGeom>
              <a:avLst/>
              <a:gdLst/>
              <a:ahLst/>
              <a:cxnLst/>
              <a:rect l="0" t="0" r="0" b="0"/>
              <a:pathLst>
                <a:path>
                  <a:moveTo>
                    <a:pt x="45720" y="0"/>
                  </a:moveTo>
                  <a:lnTo>
                    <a:pt x="45720" y="290125"/>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53" name="Freeform 52"/>
            <p:cNvSpPr/>
            <p:nvPr/>
          </p:nvSpPr>
          <p:spPr>
            <a:xfrm>
              <a:off x="6629400" y="5105400"/>
              <a:ext cx="2057400" cy="914400"/>
            </a:xfrm>
            <a:custGeom>
              <a:avLst/>
              <a:gdLst>
                <a:gd name="connsiteX0" fmla="*/ 0 w 1684331"/>
                <a:gd name="connsiteY0" fmla="*/ 90209 h 902087"/>
                <a:gd name="connsiteX1" fmla="*/ 90209 w 1684331"/>
                <a:gd name="connsiteY1" fmla="*/ 0 h 902087"/>
                <a:gd name="connsiteX2" fmla="*/ 1594122 w 1684331"/>
                <a:gd name="connsiteY2" fmla="*/ 0 h 902087"/>
                <a:gd name="connsiteX3" fmla="*/ 1684331 w 1684331"/>
                <a:gd name="connsiteY3" fmla="*/ 90209 h 902087"/>
                <a:gd name="connsiteX4" fmla="*/ 1684331 w 1684331"/>
                <a:gd name="connsiteY4" fmla="*/ 811878 h 902087"/>
                <a:gd name="connsiteX5" fmla="*/ 1594122 w 1684331"/>
                <a:gd name="connsiteY5" fmla="*/ 902087 h 902087"/>
                <a:gd name="connsiteX6" fmla="*/ 90209 w 1684331"/>
                <a:gd name="connsiteY6" fmla="*/ 902087 h 902087"/>
                <a:gd name="connsiteX7" fmla="*/ 0 w 1684331"/>
                <a:gd name="connsiteY7" fmla="*/ 811878 h 902087"/>
                <a:gd name="connsiteX8" fmla="*/ 0 w 1684331"/>
                <a:gd name="connsiteY8" fmla="*/ 90209 h 90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331" h="902087">
                  <a:moveTo>
                    <a:pt x="0" y="90209"/>
                  </a:moveTo>
                  <a:cubicBezTo>
                    <a:pt x="0" y="40388"/>
                    <a:pt x="40388" y="0"/>
                    <a:pt x="90209" y="0"/>
                  </a:cubicBezTo>
                  <a:lnTo>
                    <a:pt x="1594122" y="0"/>
                  </a:lnTo>
                  <a:cubicBezTo>
                    <a:pt x="1643943" y="0"/>
                    <a:pt x="1684331" y="40388"/>
                    <a:pt x="1684331" y="90209"/>
                  </a:cubicBezTo>
                  <a:lnTo>
                    <a:pt x="1684331" y="811878"/>
                  </a:lnTo>
                  <a:cubicBezTo>
                    <a:pt x="1684331" y="861699"/>
                    <a:pt x="1643943" y="902087"/>
                    <a:pt x="1594122" y="902087"/>
                  </a:cubicBezTo>
                  <a:lnTo>
                    <a:pt x="90209" y="902087"/>
                  </a:lnTo>
                  <a:cubicBezTo>
                    <a:pt x="40388" y="902087"/>
                    <a:pt x="0" y="861699"/>
                    <a:pt x="0" y="811878"/>
                  </a:cubicBezTo>
                  <a:lnTo>
                    <a:pt x="0" y="902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3101" tIns="133101" rIns="133101" bIns="133101" numCol="1" spcCol="1270" anchor="ctr" anchorCtr="0">
              <a:noAutofit/>
            </a:bodyPr>
            <a:lstStyle/>
            <a:p>
              <a:pPr algn="ctr" defTabSz="1244600">
                <a:lnSpc>
                  <a:spcPct val="90000"/>
                </a:lnSpc>
                <a:spcBef>
                  <a:spcPct val="0"/>
                </a:spcBef>
                <a:spcAft>
                  <a:spcPct val="35000"/>
                </a:spcAft>
              </a:pPr>
              <a:r>
                <a:rPr lang="en-US" sz="2800" dirty="0">
                  <a:solidFill>
                    <a:prstClr val="white"/>
                  </a:solidFill>
                  <a:latin typeface="Franklin Gothic Medium Cond" panose="020B0606030402020204" pitchFamily="34" charset="0"/>
                </a:rPr>
                <a:t>Follow all &amp; re-evaluate</a:t>
              </a:r>
            </a:p>
          </p:txBody>
        </p:sp>
        <p:grpSp>
          <p:nvGrpSpPr>
            <p:cNvPr id="70" name="Group 69"/>
            <p:cNvGrpSpPr/>
            <p:nvPr/>
          </p:nvGrpSpPr>
          <p:grpSpPr>
            <a:xfrm>
              <a:off x="3219450" y="2392680"/>
              <a:ext cx="4452366" cy="283460"/>
              <a:chOff x="3219450" y="2392680"/>
              <a:chExt cx="4452366" cy="283460"/>
            </a:xfrm>
          </p:grpSpPr>
          <p:grpSp>
            <p:nvGrpSpPr>
              <p:cNvPr id="64" name="Group 63"/>
              <p:cNvGrpSpPr/>
              <p:nvPr/>
            </p:nvGrpSpPr>
            <p:grpSpPr>
              <a:xfrm>
                <a:off x="3219450" y="2510789"/>
                <a:ext cx="2221992" cy="164592"/>
                <a:chOff x="3223260" y="2502409"/>
                <a:chExt cx="2209800" cy="164592"/>
              </a:xfrm>
            </p:grpSpPr>
            <p:cxnSp>
              <p:nvCxnSpPr>
                <p:cNvPr id="59" name="Straight Connector 58"/>
                <p:cNvCxnSpPr/>
                <p:nvPr/>
              </p:nvCxnSpPr>
              <p:spPr>
                <a:xfrm>
                  <a:off x="3223260" y="2510790"/>
                  <a:ext cx="2209800" cy="0"/>
                </a:xfrm>
                <a:prstGeom prst="line">
                  <a:avLst/>
                </a:prstGeom>
                <a:ln w="28575">
                  <a:solidFill>
                    <a:schemeClr val="accent6"/>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156204" y="2584705"/>
                  <a:ext cx="16459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rot="16200000">
                <a:off x="5311140" y="2529840"/>
                <a:ext cx="27432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flipH="1">
                <a:off x="5440680" y="2511548"/>
                <a:ext cx="2231136" cy="164592"/>
                <a:chOff x="3223260" y="2502409"/>
                <a:chExt cx="2209800" cy="164592"/>
              </a:xfrm>
            </p:grpSpPr>
            <p:cxnSp>
              <p:nvCxnSpPr>
                <p:cNvPr id="66" name="Straight Connector 65"/>
                <p:cNvCxnSpPr/>
                <p:nvPr/>
              </p:nvCxnSpPr>
              <p:spPr>
                <a:xfrm>
                  <a:off x="3223260" y="2510790"/>
                  <a:ext cx="2209800" cy="0"/>
                </a:xfrm>
                <a:prstGeom prst="line">
                  <a:avLst/>
                </a:prstGeom>
                <a:ln w="28575">
                  <a:solidFill>
                    <a:schemeClr val="accent6"/>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a:off x="3156204" y="2584705"/>
                  <a:ext cx="16459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8523171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3" name="Content Placeholder 2"/>
          <p:cNvSpPr>
            <a:spLocks noGrp="1"/>
          </p:cNvSpPr>
          <p:nvPr>
            <p:ph idx="1"/>
          </p:nvPr>
        </p:nvSpPr>
        <p:spPr>
          <a:xfrm>
            <a:off x="304800" y="1447800"/>
            <a:ext cx="8534400" cy="5410200"/>
          </a:xfrm>
        </p:spPr>
        <p:txBody>
          <a:bodyPr>
            <a:normAutofit/>
          </a:bodyPr>
          <a:lstStyle/>
          <a:p>
            <a:pPr>
              <a:spcBef>
                <a:spcPts val="0"/>
              </a:spcBef>
              <a:spcAft>
                <a:spcPts val="600"/>
              </a:spcAft>
            </a:pPr>
            <a:r>
              <a:rPr lang="en-US" sz="3200" dirty="0" smtClean="0"/>
              <a:t>Before initial assignment; changes</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Job performance shows deficiency </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Annually</a:t>
            </a:r>
          </a:p>
          <a:p>
            <a:pPr>
              <a:spcBef>
                <a:spcPts val="0"/>
              </a:spcBef>
              <a:spcAft>
                <a:spcPts val="600"/>
              </a:spcAft>
            </a:pPr>
            <a:r>
              <a:rPr lang="en-US" sz="3200" dirty="0" smtClean="0"/>
              <a:t>Ensure able to perform duties safely</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Hazards, acceptable conditions</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Program, policy, </a:t>
            </a:r>
          </a:p>
          <a:p>
            <a:pPr>
              <a:spcBef>
                <a:spcPts val="0"/>
              </a:spcBef>
              <a:spcAft>
                <a:spcPts val="600"/>
              </a:spcAft>
            </a:pPr>
            <a:r>
              <a:rPr lang="en-US" sz="3200" dirty="0" smtClean="0"/>
              <a:t>Certify training</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Date, Employee name</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Trainer signature / initials</a:t>
            </a:r>
          </a:p>
          <a:p>
            <a:pPr lvl="1">
              <a:spcBef>
                <a:spcPts val="0"/>
              </a:spcBef>
              <a:spcAft>
                <a:spcPts val="600"/>
              </a:spcAft>
            </a:pPr>
            <a:endParaRPr lang="en-US" sz="1300" dirty="0" smtClean="0">
              <a:latin typeface="Arial" panose="020B0604020202020204" pitchFamily="34" charset="0"/>
              <a:cs typeface="Arial" panose="020B0604020202020204" pitchFamily="34" charset="0"/>
            </a:endParaRPr>
          </a:p>
          <a:p>
            <a:pPr>
              <a:spcBef>
                <a:spcPts val="0"/>
              </a:spcBef>
              <a:spcAft>
                <a:spcPts val="600"/>
              </a:spcAft>
            </a:pPr>
            <a:endParaRPr lang="en-US" sz="1700" dirty="0" smtClean="0"/>
          </a:p>
          <a:p>
            <a:endParaRPr lang="en-US" dirty="0" smtClean="0"/>
          </a:p>
          <a:p>
            <a:pPr lvl="1"/>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68</a:t>
            </a:fld>
            <a:endParaRPr lang="en-US" dirty="0">
              <a:solidFill>
                <a:prstClr val="white">
                  <a:lumMod val="95000"/>
                </a:prstClr>
              </a:solidFill>
            </a:endParaRPr>
          </a:p>
        </p:txBody>
      </p:sp>
      <p:sp>
        <p:nvSpPr>
          <p:cNvPr id="5" name="Title 4"/>
          <p:cNvSpPr>
            <a:spLocks noGrp="1"/>
          </p:cNvSpPr>
          <p:nvPr>
            <p:ph type="title"/>
          </p:nvPr>
        </p:nvSpPr>
        <p:spPr>
          <a:xfrm>
            <a:off x="457200" y="152400"/>
            <a:ext cx="8229600" cy="1143000"/>
          </a:xfrm>
        </p:spPr>
        <p:txBody>
          <a:bodyPr>
            <a:normAutofit/>
          </a:bodyPr>
          <a:lstStyle/>
          <a:p>
            <a:r>
              <a:rPr lang="en-US" sz="4000" dirty="0" smtClean="0"/>
              <a:t>Train employees to work safe</a:t>
            </a:r>
            <a:endParaRPr lang="en-US" sz="4000" dirty="0"/>
          </a:p>
        </p:txBody>
      </p:sp>
    </p:spTree>
    <p:extLst>
      <p:ext uri="{BB962C8B-B14F-4D97-AF65-F5344CB8AC3E}">
        <p14:creationId xmlns:p14="http://schemas.microsoft.com/office/powerpoint/2010/main" val="29722520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3" name="Content Placeholder 2"/>
          <p:cNvSpPr>
            <a:spLocks noGrp="1"/>
          </p:cNvSpPr>
          <p:nvPr>
            <p:ph idx="1"/>
          </p:nvPr>
        </p:nvSpPr>
        <p:spPr>
          <a:xfrm>
            <a:off x="381000" y="1648408"/>
            <a:ext cx="8382000" cy="5029200"/>
          </a:xfrm>
        </p:spPr>
        <p:txBody>
          <a:bodyPr>
            <a:normAutofit/>
          </a:bodyPr>
          <a:lstStyle/>
          <a:p>
            <a:pPr marL="0" indent="0">
              <a:spcAft>
                <a:spcPts val="1800"/>
              </a:spcAft>
              <a:buNone/>
            </a:pPr>
            <a:r>
              <a:rPr lang="en-US" sz="3600" dirty="0" smtClean="0"/>
              <a:t>Training for agricultural confined spaces </a:t>
            </a:r>
          </a:p>
          <a:p>
            <a:pPr>
              <a:spcBef>
                <a:spcPts val="0"/>
              </a:spcBef>
              <a:spcAft>
                <a:spcPts val="600"/>
              </a:spcAft>
            </a:pPr>
            <a:r>
              <a:rPr lang="en-US" sz="3200" dirty="0" smtClean="0"/>
              <a:t>Hazard awareness</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Agriculture</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Grain storage structures</a:t>
            </a:r>
          </a:p>
          <a:p>
            <a:pPr>
              <a:spcBef>
                <a:spcPts val="0"/>
              </a:spcBef>
              <a:spcAft>
                <a:spcPts val="600"/>
              </a:spcAft>
            </a:pPr>
            <a:r>
              <a:rPr lang="en-US" sz="3200" dirty="0" smtClean="0"/>
              <a:t>Lock out/Tag out</a:t>
            </a:r>
          </a:p>
          <a:p>
            <a:pPr>
              <a:spcBef>
                <a:spcPts val="0"/>
              </a:spcBef>
              <a:spcAft>
                <a:spcPts val="600"/>
              </a:spcAft>
            </a:pPr>
            <a:r>
              <a:rPr lang="en-US" sz="3200" dirty="0" smtClean="0"/>
              <a:t>Machine Guarding</a:t>
            </a:r>
          </a:p>
          <a:p>
            <a:pPr marL="0" indent="0">
              <a:buNone/>
            </a:pPr>
            <a:endParaRPr lang="en-US" dirty="0" smtClean="0">
              <a:latin typeface="Arial" panose="020B0604020202020204" pitchFamily="34" charset="0"/>
              <a:cs typeface="Arial" panose="020B0604020202020204" pitchFamily="34" charset="0"/>
            </a:endParaRPr>
          </a:p>
          <a:p>
            <a:pPr marL="0" indent="0">
              <a:buNone/>
            </a:pPr>
            <a:endParaRPr lang="en-US" dirty="0" smtClean="0"/>
          </a:p>
          <a:p>
            <a:pPr lvl="1"/>
            <a:endParaRPr lang="en-US" sz="1300" dirty="0" smtClean="0">
              <a:latin typeface="Arial" panose="020B0604020202020204" pitchFamily="34" charset="0"/>
              <a:cs typeface="Arial" panose="020B0604020202020204" pitchFamily="34" charset="0"/>
            </a:endParaRPr>
          </a:p>
          <a:p>
            <a:endParaRPr lang="en-US" sz="1700" dirty="0" smtClean="0"/>
          </a:p>
          <a:p>
            <a:endParaRPr lang="en-US" dirty="0" smtClean="0"/>
          </a:p>
          <a:p>
            <a:pPr lvl="1"/>
            <a:endParaRPr lang="en-US" dirty="0" smtClean="0">
              <a:latin typeface="Arial" panose="020B0604020202020204" pitchFamily="34" charset="0"/>
              <a:cs typeface="Arial" panose="020B0604020202020204" pitchFamily="34" charset="0"/>
            </a:endParaRPr>
          </a:p>
        </p:txBody>
      </p:sp>
      <p:pic>
        <p:nvPicPr>
          <p:cNvPr id="2" name="Picture 1" title="Image of a train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7000" y="2362200"/>
            <a:ext cx="2057400" cy="3657600"/>
          </a:xfrm>
          <a:prstGeom prst="rect">
            <a:avLst/>
          </a:prstGeom>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69</a:t>
            </a:fld>
            <a:endParaRPr lang="en-US" dirty="0">
              <a:solidFill>
                <a:prstClr val="white">
                  <a:lumMod val="95000"/>
                </a:prstClr>
              </a:solidFill>
            </a:endParaRPr>
          </a:p>
        </p:txBody>
      </p:sp>
      <p:sp>
        <p:nvSpPr>
          <p:cNvPr id="5" name="Title 4"/>
          <p:cNvSpPr>
            <a:spLocks noGrp="1"/>
          </p:cNvSpPr>
          <p:nvPr>
            <p:ph type="title"/>
          </p:nvPr>
        </p:nvSpPr>
        <p:spPr/>
        <p:txBody>
          <a:bodyPr>
            <a:normAutofit/>
          </a:bodyPr>
          <a:lstStyle/>
          <a:p>
            <a:r>
              <a:rPr lang="en-US" sz="4000" dirty="0" smtClean="0"/>
              <a:t>Ag Confined Space </a:t>
            </a:r>
            <a:r>
              <a:rPr lang="en-US" sz="4000" dirty="0"/>
              <a:t>T</a:t>
            </a:r>
            <a:r>
              <a:rPr lang="en-US" sz="4000" dirty="0" smtClean="0"/>
              <a:t>raining</a:t>
            </a:r>
            <a:endParaRPr lang="en-US" sz="4000" dirty="0"/>
          </a:p>
        </p:txBody>
      </p:sp>
      <p:pic>
        <p:nvPicPr>
          <p:cNvPr id="7" name="Picture 6" title="Image of lockout/tagout"/>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94808" y="4191000"/>
            <a:ext cx="2310823" cy="2286000"/>
          </a:xfrm>
          <a:prstGeom prst="ellipse">
            <a:avLst/>
          </a:prstGeom>
        </p:spPr>
      </p:pic>
    </p:spTree>
    <p:extLst>
      <p:ext uri="{BB962C8B-B14F-4D97-AF65-F5344CB8AC3E}">
        <p14:creationId xmlns:p14="http://schemas.microsoft.com/office/powerpoint/2010/main" val="3894771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title="Slide Border - grain bin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1" y="5761037"/>
            <a:ext cx="91440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0480"/>
            <a:ext cx="8229600" cy="1143000"/>
          </a:xfrm>
        </p:spPr>
        <p:txBody>
          <a:bodyPr>
            <a:normAutofit/>
          </a:bodyPr>
          <a:lstStyle/>
          <a:p>
            <a:r>
              <a:rPr lang="en-US" dirty="0" smtClean="0"/>
              <a:t>Whistleblower Protection</a:t>
            </a:r>
            <a:endParaRPr lang="en-US" dirty="0"/>
          </a:p>
        </p:txBody>
      </p:sp>
      <p:sp>
        <p:nvSpPr>
          <p:cNvPr id="3" name="Content Placeholder 2"/>
          <p:cNvSpPr>
            <a:spLocks noGrp="1"/>
          </p:cNvSpPr>
          <p:nvPr>
            <p:ph idx="1"/>
          </p:nvPr>
        </p:nvSpPr>
        <p:spPr>
          <a:xfrm>
            <a:off x="457200" y="1105536"/>
            <a:ext cx="8229600" cy="5447664"/>
          </a:xfrm>
        </p:spPr>
        <p:txBody>
          <a:bodyPr>
            <a:normAutofit/>
          </a:bodyPr>
          <a:lstStyle/>
          <a:p>
            <a:pPr marL="0" indent="0">
              <a:buNone/>
            </a:pPr>
            <a:r>
              <a:rPr lang="en-US" dirty="0" smtClean="0"/>
              <a:t>Employers </a:t>
            </a:r>
            <a:r>
              <a:rPr lang="en-US" dirty="0"/>
              <a:t>cannot punish or discriminate </a:t>
            </a:r>
            <a:r>
              <a:rPr lang="en-US" dirty="0" smtClean="0"/>
              <a:t>against </a:t>
            </a:r>
            <a:r>
              <a:rPr lang="en-US" dirty="0"/>
              <a:t>employees who have </a:t>
            </a:r>
            <a:r>
              <a:rPr lang="en-US" dirty="0" smtClean="0"/>
              <a:t>used their rights to report unsafe or unhealthy working conditions or environmental problems</a:t>
            </a:r>
            <a:r>
              <a:rPr lang="en-US" dirty="0"/>
              <a:t> </a:t>
            </a:r>
            <a:r>
              <a:rPr lang="en-US" dirty="0" smtClean="0"/>
              <a:t>to an employer, OSHA or other government office. Employees can call, write or email the OSHA Area office within 30 days to report acts of employer retaliation.  </a:t>
            </a:r>
          </a:p>
          <a:p>
            <a:pPr marL="0" lvl="0" indent="0" algn="ctr">
              <a:buNone/>
            </a:pPr>
            <a:r>
              <a:rPr lang="en-US" b="1" dirty="0">
                <a:solidFill>
                  <a:srgbClr val="F79646">
                    <a:lumMod val="75000"/>
                  </a:srgbClr>
                </a:solidFill>
              </a:rPr>
              <a:t>For information about whistleblower protection go to </a:t>
            </a:r>
            <a:r>
              <a:rPr lang="en-US" b="1" dirty="0">
                <a:solidFill>
                  <a:srgbClr val="1F497D">
                    <a:lumMod val="60000"/>
                    <a:lumOff val="40000"/>
                  </a:srgbClr>
                </a:solidFill>
              </a:rPr>
              <a:t>www.whistleblowers.gov</a:t>
            </a:r>
          </a:p>
          <a:p>
            <a:pPr marL="0" indent="0">
              <a:buNone/>
            </a:pPr>
            <a:endParaRPr lang="en-US" dirty="0" smtClean="0"/>
          </a:p>
          <a:p>
            <a:pPr marL="0" lvl="0" indent="0">
              <a:buNone/>
            </a:pPr>
            <a:endParaRPr lang="en-US" b="1" dirty="0" smtClean="0">
              <a:solidFill>
                <a:srgbClr val="F79646">
                  <a:lumMod val="75000"/>
                </a:srgbClr>
              </a:solidFill>
            </a:endParaRPr>
          </a:p>
          <a:p>
            <a:pPr marL="0" indent="0">
              <a:buNone/>
            </a:pPr>
            <a:endParaRPr lang="en-US" b="1" dirty="0" smtClean="0">
              <a:solidFill>
                <a:schemeClr val="accent6">
                  <a:lumMod val="75000"/>
                </a:schemeClr>
              </a:solidFill>
            </a:endParaRPr>
          </a:p>
          <a:p>
            <a:pPr marL="0" indent="0">
              <a:buNone/>
            </a:pPr>
            <a:endParaRPr lang="en-US" b="1" dirty="0" smtClean="0">
              <a:solidFill>
                <a:schemeClr val="accent6">
                  <a:lumMod val="75000"/>
                </a:schemeClr>
              </a:solidFill>
            </a:endParaRPr>
          </a:p>
          <a:p>
            <a:pPr marL="0" indent="0">
              <a:buNone/>
            </a:pPr>
            <a:endParaRPr lang="en-US" b="1" dirty="0" smtClean="0">
              <a:solidFill>
                <a:schemeClr val="accent6">
                  <a:lumMod val="75000"/>
                </a:schemeClr>
              </a:solidFill>
            </a:endParaRPr>
          </a:p>
          <a:p>
            <a:pPr marL="0" indent="0">
              <a:buNone/>
            </a:pPr>
            <a:endParaRPr lang="en-US" b="1" dirty="0" smtClean="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6C07873E-F7A9-7D4C-A13B-E05E8079E2DB}" type="slidenum">
              <a:rPr lang="en-US" smtClean="0">
                <a:solidFill>
                  <a:prstClr val="black">
                    <a:tint val="75000"/>
                  </a:prstClr>
                </a:solidFill>
              </a:rPr>
              <a:pPr/>
              <a:t>7</a:t>
            </a:fld>
            <a:endParaRPr lang="en-US" dirty="0">
              <a:solidFill>
                <a:prstClr val="black">
                  <a:tint val="75000"/>
                </a:prstClr>
              </a:solidFill>
            </a:endParaRPr>
          </a:p>
        </p:txBody>
      </p:sp>
      <p:sp>
        <p:nvSpPr>
          <p:cNvPr id="4" name="Rectangle 3"/>
          <p:cNvSpPr/>
          <p:nvPr/>
        </p:nvSpPr>
        <p:spPr>
          <a:xfrm>
            <a:off x="8915400" y="-76200"/>
            <a:ext cx="4572000" cy="2554545"/>
          </a:xfrm>
          <a:prstGeom prst="rect">
            <a:avLst/>
          </a:prstGeom>
        </p:spPr>
        <p:txBody>
          <a:bodyPr>
            <a:spAutoFit/>
          </a:bodyPr>
          <a:lstStyle/>
          <a:p>
            <a:pPr algn="ctr" defTabSz="457200">
              <a:spcBef>
                <a:spcPct val="20000"/>
              </a:spcBef>
            </a:pPr>
            <a:r>
              <a:rPr lang="en-US" sz="3200" b="1" dirty="0">
                <a:solidFill>
                  <a:srgbClr val="F79646">
                    <a:lumMod val="75000"/>
                  </a:srgbClr>
                </a:solidFill>
                <a:latin typeface="Arial" pitchFamily="34" charset="0"/>
                <a:cs typeface="Arial" pitchFamily="34" charset="0"/>
              </a:rPr>
              <a:t>For information about whistleblower protection go to </a:t>
            </a:r>
            <a:r>
              <a:rPr lang="en-US" sz="3200" b="1" dirty="0">
                <a:solidFill>
                  <a:srgbClr val="1F497D">
                    <a:lumMod val="60000"/>
                    <a:lumOff val="40000"/>
                  </a:srgbClr>
                </a:solidFill>
                <a:latin typeface="Arial" pitchFamily="34" charset="0"/>
                <a:cs typeface="Arial" pitchFamily="34" charset="0"/>
              </a:rPr>
              <a:t>www.whistleblowers.gov</a:t>
            </a:r>
          </a:p>
        </p:txBody>
      </p:sp>
    </p:spTree>
    <p:extLst>
      <p:ext uri="{BB962C8B-B14F-4D97-AF65-F5344CB8AC3E}">
        <p14:creationId xmlns:p14="http://schemas.microsoft.com/office/powerpoint/2010/main" val="36792560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37"/>
            <a:ext cx="9144000" cy="1096191"/>
          </a:xfrm>
          <a:prstGeom prst="rect">
            <a:avLst/>
          </a:prstGeom>
        </p:spPr>
      </p:pic>
      <p:sp>
        <p:nvSpPr>
          <p:cNvPr id="2" name="Title 1"/>
          <p:cNvSpPr>
            <a:spLocks noGrp="1"/>
          </p:cNvSpPr>
          <p:nvPr>
            <p:ph type="title"/>
          </p:nvPr>
        </p:nvSpPr>
        <p:spPr>
          <a:xfrm>
            <a:off x="228600" y="274638"/>
            <a:ext cx="8686800" cy="1143000"/>
          </a:xfrm>
        </p:spPr>
        <p:txBody>
          <a:bodyPr>
            <a:normAutofit fontScale="90000"/>
          </a:bodyPr>
          <a:lstStyle/>
          <a:p>
            <a:r>
              <a:rPr lang="en-US" dirty="0" smtClean="0"/>
              <a:t>Contractors follow PRCS program</a:t>
            </a:r>
            <a:endParaRPr lang="en-US" dirty="0"/>
          </a:p>
        </p:txBody>
      </p:sp>
      <p:sp>
        <p:nvSpPr>
          <p:cNvPr id="3" name="Content Placeholder 2"/>
          <p:cNvSpPr>
            <a:spLocks noGrp="1"/>
          </p:cNvSpPr>
          <p:nvPr>
            <p:ph idx="1"/>
          </p:nvPr>
        </p:nvSpPr>
        <p:spPr/>
        <p:txBody>
          <a:bodyPr>
            <a:normAutofit/>
          </a:bodyPr>
          <a:lstStyle/>
          <a:p>
            <a:pPr marL="57150" indent="0">
              <a:spcAft>
                <a:spcPts val="1800"/>
              </a:spcAft>
              <a:buClr>
                <a:srgbClr val="FFC000"/>
              </a:buClr>
              <a:buSzPct val="150000"/>
              <a:buNone/>
            </a:pPr>
            <a:r>
              <a:rPr lang="en-US" sz="3600" dirty="0" smtClean="0"/>
              <a:t>When using contractors</a:t>
            </a:r>
            <a:endParaRPr lang="en-US" sz="1600" dirty="0" smtClean="0"/>
          </a:p>
          <a:p>
            <a:pPr marL="457200" indent="-457200">
              <a:spcBef>
                <a:spcPts val="0"/>
              </a:spcBef>
              <a:spcAft>
                <a:spcPts val="600"/>
              </a:spcAft>
              <a:buClr>
                <a:srgbClr val="FFC000"/>
              </a:buClr>
              <a:buSzPct val="150000"/>
              <a:buFont typeface="Wingdings" panose="05000000000000000000" pitchFamily="2" charset="2"/>
              <a:buChar char="§"/>
            </a:pPr>
            <a:r>
              <a:rPr lang="en-US" dirty="0" smtClean="0"/>
              <a:t>Inform PRCS &amp; conditions</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Inform company entry policy</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t>Employees not allowed entry</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Ensure use PRCS permit program</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Coordinate entry</a:t>
            </a:r>
          </a:p>
          <a:p>
            <a:pPr marL="57150" indent="0">
              <a:buClr>
                <a:srgbClr val="FFC000"/>
              </a:buClr>
              <a:buSzPct val="150000"/>
              <a:buNone/>
            </a:pPr>
            <a:endParaRPr lang="en-US" dirty="0" smtClean="0"/>
          </a:p>
          <a:p>
            <a:pPr marL="0" indent="0">
              <a:buClr>
                <a:srgbClr val="FFC000"/>
              </a:buClr>
              <a:buSzPct val="15000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70</a:t>
            </a:fld>
            <a:endParaRPr lang="en-US" dirty="0">
              <a:solidFill>
                <a:prstClr val="white">
                  <a:lumMod val="75000"/>
                </a:prstClr>
              </a:solidFill>
            </a:endParaRPr>
          </a:p>
        </p:txBody>
      </p:sp>
    </p:spTree>
    <p:extLst>
      <p:ext uri="{BB962C8B-B14F-4D97-AF65-F5344CB8AC3E}">
        <p14:creationId xmlns:p14="http://schemas.microsoft.com/office/powerpoint/2010/main" val="29659339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37"/>
            <a:ext cx="9144000" cy="1096191"/>
          </a:xfrm>
          <a:prstGeom prst="rect">
            <a:avLst/>
          </a:prstGeom>
        </p:spPr>
      </p:pic>
      <p:pic>
        <p:nvPicPr>
          <p:cNvPr id="10" name="Picture 2" title="background image of a rescue"/>
          <p:cNvPicPr>
            <a:picLocks noChangeAspect="1" noChangeArrowheads="1"/>
          </p:cNvPicPr>
          <p:nvPr/>
        </p:nvPicPr>
        <p:blipFill>
          <a:blip r:embed="rId4">
            <a:lum bright="70000" contrast="-70000"/>
            <a:extLst>
              <a:ext uri="{28A0092B-C50C-407E-A947-70E740481C1C}">
                <a14:useLocalDpi xmlns:a14="http://schemas.microsoft.com/office/drawing/2010/main"/>
              </a:ext>
            </a:extLst>
          </a:blip>
          <a:srcRect/>
          <a:stretch>
            <a:fillRect/>
          </a:stretch>
        </p:blipFill>
        <p:spPr bwMode="auto">
          <a:xfrm>
            <a:off x="1524000" y="1524000"/>
            <a:ext cx="6096000" cy="4572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normAutofit/>
          </a:bodyPr>
          <a:lstStyle/>
          <a:p>
            <a:r>
              <a:rPr lang="en-US" sz="4000" dirty="0" smtClean="0"/>
              <a:t>Choose a Rescue Provider</a:t>
            </a:r>
            <a:endParaRPr lang="en-US" sz="4000" dirty="0"/>
          </a:p>
        </p:txBody>
      </p:sp>
      <p:sp>
        <p:nvSpPr>
          <p:cNvPr id="6" name="Text Placeholder 5"/>
          <p:cNvSpPr>
            <a:spLocks noGrp="1"/>
          </p:cNvSpPr>
          <p:nvPr>
            <p:ph type="body" idx="1"/>
          </p:nvPr>
        </p:nvSpPr>
        <p:spPr>
          <a:xfrm>
            <a:off x="5103812" y="1248934"/>
            <a:ext cx="4040188" cy="639762"/>
          </a:xfrm>
        </p:spPr>
        <p:txBody>
          <a:bodyPr>
            <a:noAutofit/>
          </a:bodyPr>
          <a:lstStyle/>
          <a:p>
            <a:r>
              <a:rPr lang="en-US" sz="36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Outside Provider</a:t>
            </a:r>
            <a:endParaRPr lang="en-US" sz="3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Content Placeholder 6"/>
          <p:cNvSpPr>
            <a:spLocks noGrp="1"/>
          </p:cNvSpPr>
          <p:nvPr>
            <p:ph sz="half" idx="2"/>
          </p:nvPr>
        </p:nvSpPr>
        <p:spPr>
          <a:xfrm>
            <a:off x="5112777" y="1782334"/>
            <a:ext cx="4040188" cy="4846638"/>
          </a:xfrm>
        </p:spPr>
        <p:txBody>
          <a:bodyPr>
            <a:normAutofit/>
          </a:bodyPr>
          <a:lstStyle/>
          <a:p>
            <a:pPr>
              <a:buClr>
                <a:srgbClr val="FFC000"/>
              </a:buClr>
              <a:buSzPct val="150000"/>
              <a:buFont typeface="Wingdings" panose="05000000000000000000" pitchFamily="2" charset="2"/>
              <a:buChar char="§"/>
            </a:pPr>
            <a:endParaRPr lang="en-US" sz="1000" dirty="0" smtClean="0"/>
          </a:p>
          <a:p>
            <a:pPr marL="365760" indent="-365760">
              <a:spcBef>
                <a:spcPts val="0"/>
              </a:spcBef>
              <a:spcAft>
                <a:spcPts val="400"/>
              </a:spcAft>
              <a:buClr>
                <a:srgbClr val="FFC000"/>
              </a:buClr>
              <a:buSzPct val="150000"/>
              <a:buFont typeface="Wingdings" panose="05000000000000000000" pitchFamily="2" charset="2"/>
              <a:buChar char="§"/>
            </a:pPr>
            <a:r>
              <a:rPr lang="en-US" sz="3200" dirty="0" smtClean="0"/>
              <a:t>Evaluate provider</a:t>
            </a:r>
          </a:p>
          <a:p>
            <a:pPr marL="731520" lvl="1" indent="-365760">
              <a:spcBef>
                <a:spcPts val="0"/>
              </a:spcBef>
              <a:spcAft>
                <a:spcPts val="400"/>
              </a:spcAft>
              <a:buClr>
                <a:srgbClr val="FFC000"/>
              </a:buClr>
              <a:buSzPct val="150000"/>
              <a:buFont typeface="Arial" panose="020B0604020202020204" pitchFamily="34" charset="0"/>
              <a:buChar char="•"/>
            </a:pPr>
            <a:r>
              <a:rPr lang="en-US" sz="2800" dirty="0" smtClean="0"/>
              <a:t>Response time</a:t>
            </a:r>
          </a:p>
          <a:p>
            <a:pPr marL="731520" lvl="1" indent="-365760">
              <a:spcBef>
                <a:spcPts val="0"/>
              </a:spcBef>
              <a:spcAft>
                <a:spcPts val="400"/>
              </a:spcAft>
              <a:buClr>
                <a:srgbClr val="FFC000"/>
              </a:buClr>
              <a:buSzPct val="150000"/>
              <a:buFont typeface="Arial" panose="020B0604020202020204" pitchFamily="34" charset="0"/>
              <a:buChar char="•"/>
            </a:pPr>
            <a:r>
              <a:rPr lang="en-US" sz="2800" dirty="0" smtClean="0"/>
              <a:t>Have equipment</a:t>
            </a:r>
          </a:p>
          <a:p>
            <a:pPr marL="731520" lvl="1" indent="-365760">
              <a:spcBef>
                <a:spcPts val="0"/>
              </a:spcBef>
              <a:spcAft>
                <a:spcPts val="400"/>
              </a:spcAft>
              <a:buClr>
                <a:srgbClr val="FFC000"/>
              </a:buClr>
              <a:buSzPct val="150000"/>
              <a:buFont typeface="Arial" panose="020B0604020202020204" pitchFamily="34" charset="0"/>
              <a:buChar char="•"/>
            </a:pPr>
            <a:r>
              <a:rPr lang="en-US" sz="2800" dirty="0" smtClean="0"/>
              <a:t>Proficient in procedures</a:t>
            </a:r>
          </a:p>
          <a:p>
            <a:pPr marL="365760" indent="-365760">
              <a:spcBef>
                <a:spcPts val="0"/>
              </a:spcBef>
              <a:spcAft>
                <a:spcPts val="400"/>
              </a:spcAft>
              <a:buClr>
                <a:srgbClr val="FFC000"/>
              </a:buClr>
              <a:buSzPct val="150000"/>
              <a:buFont typeface="Wingdings" panose="05000000000000000000" pitchFamily="2" charset="2"/>
              <a:buChar char="§"/>
            </a:pPr>
            <a:r>
              <a:rPr lang="en-US" sz="3200" dirty="0" smtClean="0"/>
              <a:t>Inform of hazards</a:t>
            </a:r>
          </a:p>
          <a:p>
            <a:pPr marL="365760" indent="-365760">
              <a:spcBef>
                <a:spcPts val="0"/>
              </a:spcBef>
              <a:spcAft>
                <a:spcPts val="400"/>
              </a:spcAft>
              <a:buClr>
                <a:srgbClr val="FFC000"/>
              </a:buClr>
              <a:buSzPct val="150000"/>
              <a:buFont typeface="Wingdings" panose="05000000000000000000" pitchFamily="2" charset="2"/>
              <a:buChar char="§"/>
            </a:pPr>
            <a:r>
              <a:rPr lang="en-US" sz="3200" dirty="0" smtClean="0"/>
              <a:t>Access to permit spaces</a:t>
            </a:r>
            <a:endParaRPr lang="en-US" sz="3200" dirty="0"/>
          </a:p>
        </p:txBody>
      </p:sp>
      <p:sp>
        <p:nvSpPr>
          <p:cNvPr id="8" name="Text Placeholder 7"/>
          <p:cNvSpPr>
            <a:spLocks noGrp="1"/>
          </p:cNvSpPr>
          <p:nvPr>
            <p:ph type="body" sz="quarter" idx="3"/>
          </p:nvPr>
        </p:nvSpPr>
        <p:spPr>
          <a:xfrm>
            <a:off x="304800" y="1248934"/>
            <a:ext cx="4572000" cy="639762"/>
          </a:xfrm>
        </p:spPr>
        <p:txBody>
          <a:bodyPr>
            <a:noAutofit/>
          </a:bodyPr>
          <a:lstStyle/>
          <a:p>
            <a:r>
              <a:rPr lang="en-US" sz="36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Employee </a:t>
            </a:r>
            <a:r>
              <a:rPr lang="en-US" sz="3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r>
              <a:rPr lang="en-US" sz="36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escue </a:t>
            </a:r>
            <a:endParaRPr lang="en-US" sz="3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Content Placeholder 8"/>
          <p:cNvSpPr>
            <a:spLocks noGrp="1"/>
          </p:cNvSpPr>
          <p:nvPr>
            <p:ph sz="quarter" idx="4"/>
          </p:nvPr>
        </p:nvSpPr>
        <p:spPr>
          <a:xfrm>
            <a:off x="304800" y="1782334"/>
            <a:ext cx="4572000" cy="5075666"/>
          </a:xfrm>
        </p:spPr>
        <p:txBody>
          <a:bodyPr>
            <a:normAutofit/>
          </a:bodyPr>
          <a:lstStyle/>
          <a:p>
            <a:pPr>
              <a:buClr>
                <a:srgbClr val="FFC000"/>
              </a:buClr>
              <a:buSzPct val="150000"/>
              <a:buFont typeface="Wingdings" panose="05000000000000000000" pitchFamily="2" charset="2"/>
              <a:buChar char="§"/>
            </a:pPr>
            <a:endParaRPr lang="en-US" sz="1000" dirty="0" smtClean="0"/>
          </a:p>
          <a:p>
            <a:pPr marL="365760" indent="-365760">
              <a:spcBef>
                <a:spcPts val="0"/>
              </a:spcBef>
              <a:spcAft>
                <a:spcPts val="400"/>
              </a:spcAft>
              <a:buClr>
                <a:srgbClr val="FFC000"/>
              </a:buClr>
              <a:buSzPct val="150000"/>
              <a:buFont typeface="Wingdings" panose="05000000000000000000" pitchFamily="2" charset="2"/>
              <a:buChar char="§"/>
            </a:pPr>
            <a:r>
              <a:rPr lang="en-US" sz="3200" dirty="0" smtClean="0"/>
              <a:t>Provide PPE, equipment</a:t>
            </a:r>
          </a:p>
          <a:p>
            <a:pPr marL="365760" indent="-365760">
              <a:spcBef>
                <a:spcPts val="0"/>
              </a:spcBef>
              <a:spcAft>
                <a:spcPts val="400"/>
              </a:spcAft>
              <a:buClr>
                <a:srgbClr val="FFC000"/>
              </a:buClr>
              <a:buSzPct val="150000"/>
              <a:buFont typeface="Wingdings" panose="05000000000000000000" pitchFamily="2" charset="2"/>
              <a:buChar char="§"/>
            </a:pPr>
            <a:r>
              <a:rPr lang="en-US" sz="3200" dirty="0" smtClean="0"/>
              <a:t>Training</a:t>
            </a:r>
          </a:p>
          <a:p>
            <a:pPr marL="731520" lvl="1" indent="-365760">
              <a:spcBef>
                <a:spcPts val="0"/>
              </a:spcBef>
              <a:spcAft>
                <a:spcPts val="400"/>
              </a:spcAft>
              <a:buClr>
                <a:srgbClr val="FFC000"/>
              </a:buClr>
              <a:buSzPct val="150000"/>
              <a:buFont typeface="Arial" panose="020B0604020202020204" pitchFamily="34" charset="0"/>
              <a:buChar char="•"/>
            </a:pPr>
            <a:r>
              <a:rPr lang="en-US" sz="2800" dirty="0" smtClean="0"/>
              <a:t>Entrant, rescue duties</a:t>
            </a:r>
          </a:p>
          <a:p>
            <a:pPr marL="731520" lvl="1" indent="-365760">
              <a:spcBef>
                <a:spcPts val="0"/>
              </a:spcBef>
              <a:spcAft>
                <a:spcPts val="400"/>
              </a:spcAft>
              <a:buClr>
                <a:srgbClr val="FFC000"/>
              </a:buClr>
              <a:buSzPct val="150000"/>
              <a:buFont typeface="Arial" panose="020B0604020202020204" pitchFamily="34" charset="0"/>
              <a:buChar char="•"/>
            </a:pPr>
            <a:r>
              <a:rPr lang="en-US" sz="2800" dirty="0" smtClean="0"/>
              <a:t>PPE, equipment use</a:t>
            </a:r>
          </a:p>
          <a:p>
            <a:pPr marL="731520" lvl="1" indent="-365760">
              <a:spcBef>
                <a:spcPts val="0"/>
              </a:spcBef>
              <a:spcAft>
                <a:spcPts val="400"/>
              </a:spcAft>
              <a:buClr>
                <a:srgbClr val="FFC000"/>
              </a:buClr>
              <a:buSzPct val="150000"/>
              <a:buFont typeface="Arial" panose="020B0604020202020204" pitchFamily="34" charset="0"/>
              <a:buChar char="•"/>
            </a:pPr>
            <a:r>
              <a:rPr lang="en-US" sz="2800" dirty="0" smtClean="0"/>
              <a:t>CPR, First Aid</a:t>
            </a:r>
          </a:p>
          <a:p>
            <a:pPr marL="731520" lvl="1" indent="-365760">
              <a:spcBef>
                <a:spcPts val="0"/>
              </a:spcBef>
              <a:spcAft>
                <a:spcPts val="400"/>
              </a:spcAft>
              <a:buClr>
                <a:srgbClr val="FFC000"/>
              </a:buClr>
              <a:buSzPct val="150000"/>
              <a:buFont typeface="Arial" panose="020B0604020202020204" pitchFamily="34" charset="0"/>
              <a:buChar char="•"/>
            </a:pPr>
            <a:r>
              <a:rPr lang="en-US" sz="2800" dirty="0" smtClean="0"/>
              <a:t>Annual practice rescue</a:t>
            </a:r>
          </a:p>
          <a:p>
            <a:pPr marL="365760" indent="-365760">
              <a:spcBef>
                <a:spcPts val="0"/>
              </a:spcBef>
              <a:spcAft>
                <a:spcPts val="400"/>
              </a:spcAft>
              <a:buClr>
                <a:srgbClr val="FFC000"/>
              </a:buClr>
              <a:buSzPct val="150000"/>
              <a:buFont typeface="Wingdings" panose="05000000000000000000" pitchFamily="2" charset="2"/>
              <a:buChar char="§"/>
            </a:pPr>
            <a:r>
              <a:rPr lang="en-US" sz="3200" dirty="0" smtClean="0"/>
              <a:t>Retrieval device</a:t>
            </a:r>
          </a:p>
          <a:p>
            <a:pPr marL="731520" lvl="1" indent="-365760">
              <a:spcBef>
                <a:spcPts val="0"/>
              </a:spcBef>
              <a:spcAft>
                <a:spcPts val="400"/>
              </a:spcAft>
              <a:buClr>
                <a:srgbClr val="FFC000"/>
              </a:buClr>
              <a:buSzPct val="150000"/>
              <a:buFont typeface="Arial" panose="020B0604020202020204" pitchFamily="34" charset="0"/>
              <a:buChar char="•"/>
            </a:pPr>
            <a:r>
              <a:rPr lang="en-US" sz="2800" dirty="0" smtClean="0"/>
              <a:t>Non-entry rescue</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85000"/>
                  </a:prstClr>
                </a:solidFill>
              </a:rPr>
              <a:pPr/>
              <a:t>71</a:t>
            </a:fld>
            <a:endParaRPr lang="en-US" dirty="0">
              <a:solidFill>
                <a:prstClr val="white">
                  <a:lumMod val="85000"/>
                </a:prstClr>
              </a:solidFill>
            </a:endParaRPr>
          </a:p>
        </p:txBody>
      </p:sp>
    </p:spTree>
    <p:extLst>
      <p:ext uri="{BB962C8B-B14F-4D97-AF65-F5344CB8AC3E}">
        <p14:creationId xmlns:p14="http://schemas.microsoft.com/office/powerpoint/2010/main" val="23870911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40092"/>
            <a:ext cx="9144000" cy="1096191"/>
          </a:xfrm>
          <a:prstGeom prst="rect">
            <a:avLst/>
          </a:prstGeom>
        </p:spPr>
      </p:pic>
      <p:sp>
        <p:nvSpPr>
          <p:cNvPr id="3" name="Title 2"/>
          <p:cNvSpPr>
            <a:spLocks noGrp="1"/>
          </p:cNvSpPr>
          <p:nvPr>
            <p:ph type="title"/>
          </p:nvPr>
        </p:nvSpPr>
        <p:spPr/>
        <p:txBody>
          <a:bodyPr/>
          <a:lstStyle/>
          <a:p>
            <a:r>
              <a:rPr lang="en-US" dirty="0" smtClean="0"/>
              <a:t>Confined space entry program</a:t>
            </a:r>
            <a:endParaRPr lang="en-US" dirty="0"/>
          </a:p>
        </p:txBody>
      </p:sp>
      <p:sp>
        <p:nvSpPr>
          <p:cNvPr id="4" name="Text Placeholder 3"/>
          <p:cNvSpPr>
            <a:spLocks noGrp="1"/>
          </p:cNvSpPr>
          <p:nvPr>
            <p:ph type="body" idx="1"/>
          </p:nvPr>
        </p:nvSpPr>
        <p:spPr/>
        <p:txBody>
          <a:bodyPr>
            <a:normAutofit/>
          </a:bodyPr>
          <a:lstStyle/>
          <a:p>
            <a:r>
              <a:rPr lang="en-US" sz="2800" dirty="0" smtClean="0"/>
              <a:t>Program and Personnel requirements</a:t>
            </a:r>
            <a:endParaRPr lang="en-US" sz="2800"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72</a:t>
            </a:fld>
            <a:endParaRPr lang="en-US" dirty="0">
              <a:solidFill>
                <a:prstClr val="black">
                  <a:tint val="75000"/>
                </a:prstClr>
              </a:solidFill>
            </a:endParaRPr>
          </a:p>
        </p:txBody>
      </p:sp>
    </p:spTree>
    <p:extLst>
      <p:ext uri="{BB962C8B-B14F-4D97-AF65-F5344CB8AC3E}">
        <p14:creationId xmlns:p14="http://schemas.microsoft.com/office/powerpoint/2010/main" val="3234400302"/>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053"/>
            <a:ext cx="9144000" cy="1096191"/>
          </a:xfrm>
          <a:prstGeom prst="rect">
            <a:avLst/>
          </a:prstGeom>
        </p:spPr>
      </p:pic>
      <p:sp>
        <p:nvSpPr>
          <p:cNvPr id="47108" name="Rectangle 4"/>
          <p:cNvSpPr>
            <a:spLocks noGrp="1" noChangeArrowheads="1"/>
          </p:cNvSpPr>
          <p:nvPr>
            <p:ph type="title"/>
          </p:nvPr>
        </p:nvSpPr>
        <p:spPr>
          <a:xfrm>
            <a:off x="-114300" y="76200"/>
            <a:ext cx="9372600" cy="1325562"/>
          </a:xfrm>
        </p:spPr>
        <p:txBody>
          <a:bodyPr>
            <a:normAutofit fontScale="90000"/>
          </a:bodyPr>
          <a:lstStyle/>
          <a:p>
            <a:pPr eaLnBrk="1" hangingPunct="1">
              <a:defRPr/>
            </a:pPr>
            <a:r>
              <a:rPr lang="en-US" dirty="0" smtClean="0"/>
              <a:t>PRSC entry program –</a:t>
            </a:r>
            <a:br>
              <a:rPr lang="en-US" dirty="0" smtClean="0"/>
            </a:br>
            <a:r>
              <a:rPr lang="en-US" dirty="0" smtClean="0"/>
              <a:t>General requirements</a:t>
            </a:r>
          </a:p>
        </p:txBody>
      </p:sp>
      <p:graphicFrame>
        <p:nvGraphicFramePr>
          <p:cNvPr id="3" name="Content Placeholder 2" title="Text Box"/>
          <p:cNvGraphicFramePr>
            <a:graphicFrameLocks noGrp="1"/>
          </p:cNvGraphicFramePr>
          <p:nvPr>
            <p:ph idx="1"/>
            <p:extLst>
              <p:ext uri="{D42A27DB-BD31-4B8C-83A1-F6EECF244321}">
                <p14:modId xmlns:p14="http://schemas.microsoft.com/office/powerpoint/2010/main" val="877594163"/>
              </p:ext>
            </p:extLst>
          </p:nvPr>
        </p:nvGraphicFramePr>
        <p:xfrm>
          <a:off x="609600" y="1524000"/>
          <a:ext cx="7924800" cy="44957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73</a:t>
            </a:fld>
            <a:endParaRPr lang="en-US" dirty="0">
              <a:solidFill>
                <a:prstClr val="black">
                  <a:tint val="75000"/>
                </a:prstClr>
              </a:solidFill>
            </a:endParaRPr>
          </a:p>
        </p:txBody>
      </p:sp>
    </p:spTree>
    <p:extLst>
      <p:ext uri="{BB962C8B-B14F-4D97-AF65-F5344CB8AC3E}">
        <p14:creationId xmlns:p14="http://schemas.microsoft.com/office/powerpoint/2010/main" val="3868692939"/>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3" name="Title 2"/>
          <p:cNvSpPr>
            <a:spLocks noGrp="1"/>
          </p:cNvSpPr>
          <p:nvPr>
            <p:ph type="title"/>
          </p:nvPr>
        </p:nvSpPr>
        <p:spPr/>
        <p:txBody>
          <a:bodyPr>
            <a:normAutofit/>
          </a:bodyPr>
          <a:lstStyle/>
          <a:p>
            <a:r>
              <a:rPr lang="en-US" sz="4000" dirty="0" smtClean="0"/>
              <a:t>Authorized Personnel</a:t>
            </a:r>
            <a:endParaRPr lang="en-US" sz="4000" dirty="0"/>
          </a:p>
        </p:txBody>
      </p:sp>
      <p:sp>
        <p:nvSpPr>
          <p:cNvPr id="10" name="Content Placeholder 9"/>
          <p:cNvSpPr>
            <a:spLocks noGrp="1"/>
          </p:cNvSpPr>
          <p:nvPr>
            <p:ph idx="1"/>
          </p:nvPr>
        </p:nvSpPr>
        <p:spPr>
          <a:xfrm>
            <a:off x="457200" y="1600206"/>
            <a:ext cx="8229600" cy="5029194"/>
          </a:xfrm>
        </p:spPr>
        <p:txBody>
          <a:bodyPr>
            <a:normAutofit/>
          </a:bodyPr>
          <a:lstStyle/>
          <a:p>
            <a:pPr marL="457200" lvl="0" indent="-457200">
              <a:spcBef>
                <a:spcPts val="0"/>
              </a:spcBef>
              <a:spcAft>
                <a:spcPts val="600"/>
              </a:spcAft>
              <a:buClr>
                <a:srgbClr val="FFC000"/>
              </a:buClr>
              <a:buSzPct val="150000"/>
              <a:buFont typeface="Wingdings" pitchFamily="2" charset="2"/>
              <a:buChar char="§"/>
            </a:pPr>
            <a:r>
              <a:rPr lang="en-US" dirty="0" smtClean="0">
                <a:solidFill>
                  <a:prstClr val="black"/>
                </a:solidFill>
              </a:rPr>
              <a:t>Designate/train authorized personnel</a:t>
            </a:r>
          </a:p>
          <a:p>
            <a:pPr marL="857250" lvl="1" indent="-457200">
              <a:spcBef>
                <a:spcPts val="0"/>
              </a:spcBef>
              <a:spcAft>
                <a:spcPts val="600"/>
              </a:spcAft>
              <a:buClr>
                <a:srgbClr val="FFC000"/>
              </a:buClr>
              <a:buSzPct val="150000"/>
              <a:buFont typeface="Wingdings" pitchFamily="2" charset="2"/>
              <a:buChar char="§"/>
            </a:pPr>
            <a:r>
              <a:rPr lang="en-US" dirty="0" smtClean="0">
                <a:solidFill>
                  <a:prstClr val="black"/>
                </a:solidFill>
              </a:rPr>
              <a:t>Prevent unauthorized entry</a:t>
            </a:r>
          </a:p>
          <a:p>
            <a:pPr marL="457200" lvl="0" indent="-457200">
              <a:spcBef>
                <a:spcPts val="0"/>
              </a:spcBef>
              <a:spcAft>
                <a:spcPts val="600"/>
              </a:spcAft>
              <a:buClr>
                <a:srgbClr val="FFC000"/>
              </a:buClr>
              <a:buSzPct val="150000"/>
              <a:buFont typeface="Wingdings" pitchFamily="2" charset="2"/>
              <a:buChar char="§"/>
            </a:pPr>
            <a:r>
              <a:rPr lang="en-US" dirty="0" smtClean="0">
                <a:solidFill>
                  <a:prstClr val="black"/>
                </a:solidFill>
              </a:rPr>
              <a:t>Entry supervisor</a:t>
            </a:r>
          </a:p>
          <a:p>
            <a:pPr marL="914400" lvl="1" indent="-457200">
              <a:spcBef>
                <a:spcPts val="0"/>
              </a:spcBef>
              <a:spcAft>
                <a:spcPts val="600"/>
              </a:spcAft>
              <a:buClr>
                <a:srgbClr val="FFC000"/>
              </a:buClr>
              <a:buSzPct val="150000"/>
              <a:buFont typeface="Arial" panose="020B0604020202020204" pitchFamily="34" charset="0"/>
              <a:buChar char="•"/>
            </a:pPr>
            <a:r>
              <a:rPr lang="en-US" b="1" dirty="0" smtClean="0">
                <a:solidFill>
                  <a:prstClr val="black"/>
                </a:solidFill>
              </a:rPr>
              <a:t>Approves</a:t>
            </a:r>
            <a:r>
              <a:rPr lang="en-US" dirty="0" smtClean="0">
                <a:solidFill>
                  <a:prstClr val="black"/>
                </a:solidFill>
              </a:rPr>
              <a:t> &amp; responsible for safe entry</a:t>
            </a:r>
            <a:endParaRPr lang="en-US" dirty="0">
              <a:solidFill>
                <a:prstClr val="black"/>
              </a:solidFill>
            </a:endParaRPr>
          </a:p>
          <a:p>
            <a:pPr marL="457200" lvl="0" indent="-457200">
              <a:spcBef>
                <a:spcPts val="0"/>
              </a:spcBef>
              <a:spcAft>
                <a:spcPts val="600"/>
              </a:spcAft>
              <a:buClr>
                <a:srgbClr val="FFC000"/>
              </a:buClr>
              <a:buSzPct val="150000"/>
              <a:buFont typeface="Wingdings" pitchFamily="2" charset="2"/>
              <a:buChar char="§"/>
            </a:pPr>
            <a:r>
              <a:rPr lang="en-US" dirty="0" smtClean="0">
                <a:solidFill>
                  <a:prstClr val="black"/>
                </a:solidFill>
              </a:rPr>
              <a:t>Entrant</a:t>
            </a:r>
          </a:p>
          <a:p>
            <a:pPr marL="914400" lvl="1" indent="-457200">
              <a:spcBef>
                <a:spcPts val="0"/>
              </a:spcBef>
              <a:spcAft>
                <a:spcPts val="600"/>
              </a:spcAft>
              <a:buClr>
                <a:srgbClr val="FFC000"/>
              </a:buClr>
              <a:buSzPct val="150000"/>
              <a:buFont typeface="Arial" panose="020B0604020202020204" pitchFamily="34" charset="0"/>
              <a:buChar char="•"/>
            </a:pPr>
            <a:r>
              <a:rPr lang="en-US" dirty="0" smtClean="0">
                <a:solidFill>
                  <a:prstClr val="black"/>
                </a:solidFill>
              </a:rPr>
              <a:t>Approve to </a:t>
            </a:r>
            <a:r>
              <a:rPr lang="en-US" b="1" dirty="0" smtClean="0">
                <a:solidFill>
                  <a:prstClr val="black"/>
                </a:solidFill>
              </a:rPr>
              <a:t>Enter</a:t>
            </a:r>
            <a:r>
              <a:rPr lang="en-US" dirty="0" smtClean="0">
                <a:solidFill>
                  <a:prstClr val="black"/>
                </a:solidFill>
              </a:rPr>
              <a:t> space &amp; perform specified tasks</a:t>
            </a:r>
          </a:p>
          <a:p>
            <a:pPr marL="457200" lvl="0" indent="-457200">
              <a:spcBef>
                <a:spcPts val="0"/>
              </a:spcBef>
              <a:spcAft>
                <a:spcPts val="600"/>
              </a:spcAft>
              <a:buClr>
                <a:srgbClr val="FFC000"/>
              </a:buClr>
              <a:buSzPct val="150000"/>
              <a:buFont typeface="Wingdings" pitchFamily="2" charset="2"/>
              <a:buChar char="§"/>
            </a:pPr>
            <a:r>
              <a:rPr lang="en-US" dirty="0" smtClean="0">
                <a:solidFill>
                  <a:prstClr val="black"/>
                </a:solidFill>
              </a:rPr>
              <a:t>Attendant</a:t>
            </a:r>
            <a:endParaRPr lang="en-US" sz="2800" dirty="0" smtClean="0">
              <a:solidFill>
                <a:prstClr val="black"/>
              </a:solidFill>
            </a:endParaRPr>
          </a:p>
          <a:p>
            <a:pPr marL="914400" lvl="1" indent="-457200">
              <a:spcBef>
                <a:spcPts val="0"/>
              </a:spcBef>
              <a:spcAft>
                <a:spcPts val="600"/>
              </a:spcAft>
              <a:buClr>
                <a:srgbClr val="FFC000"/>
              </a:buClr>
              <a:buSzPct val="150000"/>
              <a:buFont typeface="Arial" panose="020B0604020202020204" pitchFamily="34" charset="0"/>
              <a:buChar char="•"/>
            </a:pPr>
            <a:r>
              <a:rPr lang="en-US" dirty="0" smtClean="0">
                <a:solidFill>
                  <a:prstClr val="black"/>
                </a:solidFill>
              </a:rPr>
              <a:t>Monitors entrant &amp; confined space </a:t>
            </a:r>
            <a:endParaRPr lang="en-US" dirty="0">
              <a:solidFill>
                <a:prstClr val="black"/>
              </a:solidFill>
            </a:endParaRPr>
          </a:p>
          <a:p>
            <a:pPr marL="0" indent="0">
              <a:spcBef>
                <a:spcPts val="0"/>
              </a:spcBef>
              <a:spcAft>
                <a:spcPts val="600"/>
              </a:spcAft>
              <a:buNone/>
            </a:pP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74</a:t>
            </a:fld>
            <a:endParaRPr lang="en-US" dirty="0">
              <a:solidFill>
                <a:prstClr val="black">
                  <a:tint val="75000"/>
                </a:prstClr>
              </a:solidFill>
            </a:endParaRPr>
          </a:p>
        </p:txBody>
      </p:sp>
    </p:spTree>
    <p:extLst>
      <p:ext uri="{BB962C8B-B14F-4D97-AF65-F5344CB8AC3E}">
        <p14:creationId xmlns:p14="http://schemas.microsoft.com/office/powerpoint/2010/main" val="2477252787"/>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sz="4000" dirty="0" smtClean="0"/>
              <a:t>Entry Supervisor = Responsible </a:t>
            </a:r>
            <a:endParaRPr lang="en-US" sz="4000" dirty="0"/>
          </a:p>
        </p:txBody>
      </p:sp>
      <p:sp>
        <p:nvSpPr>
          <p:cNvPr id="3" name="Content Placeholder 2"/>
          <p:cNvSpPr>
            <a:spLocks noGrp="1"/>
          </p:cNvSpPr>
          <p:nvPr>
            <p:ph idx="1"/>
          </p:nvPr>
        </p:nvSpPr>
        <p:spPr>
          <a:xfrm>
            <a:off x="304800" y="1600200"/>
            <a:ext cx="8229600" cy="4953000"/>
          </a:xfrm>
        </p:spPr>
        <p:txBody>
          <a:bodyPr>
            <a:normAutofit/>
          </a:bodyPr>
          <a:lstStyle/>
          <a:p>
            <a:pPr>
              <a:spcBef>
                <a:spcPts val="0"/>
              </a:spcBef>
              <a:spcAft>
                <a:spcPts val="600"/>
              </a:spcAft>
            </a:pPr>
            <a:r>
              <a:rPr lang="en-US" sz="3200" dirty="0" smtClean="0"/>
              <a:t>Entry conditions acceptable</a:t>
            </a:r>
          </a:p>
          <a:p>
            <a:pPr>
              <a:spcBef>
                <a:spcPts val="0"/>
              </a:spcBef>
              <a:spcAft>
                <a:spcPts val="600"/>
              </a:spcAft>
            </a:pPr>
            <a:r>
              <a:rPr lang="en-US" sz="3200" dirty="0" smtClean="0"/>
              <a:t>Authorize &amp; terminate entry</a:t>
            </a:r>
          </a:p>
          <a:p>
            <a:pPr>
              <a:spcBef>
                <a:spcPts val="0"/>
              </a:spcBef>
              <a:spcAft>
                <a:spcPts val="600"/>
              </a:spcAft>
            </a:pPr>
            <a:r>
              <a:rPr lang="en-US" sz="3200" dirty="0" smtClean="0"/>
              <a:t>Oversee entry operations</a:t>
            </a:r>
          </a:p>
          <a:p>
            <a:pPr marL="914400" lvl="1" indent="-457200">
              <a:spcBef>
                <a:spcPts val="0"/>
              </a:spcBef>
              <a:spcAft>
                <a:spcPts val="600"/>
              </a:spcAft>
            </a:pPr>
            <a:r>
              <a:rPr lang="en-US" sz="3200" dirty="0" smtClean="0">
                <a:latin typeface="Arial" panose="020B0604020202020204" pitchFamily="34" charset="0"/>
                <a:cs typeface="Arial" panose="020B0604020202020204" pitchFamily="34" charset="0"/>
              </a:rPr>
              <a:t>Exposure symptoms</a:t>
            </a:r>
            <a:endParaRPr lang="en-US" sz="3200" dirty="0">
              <a:latin typeface="Arial" panose="020B0604020202020204" pitchFamily="34" charset="0"/>
              <a:cs typeface="Arial" panose="020B0604020202020204" pitchFamily="34" charset="0"/>
            </a:endParaRPr>
          </a:p>
          <a:p>
            <a:pPr marL="914400" lvl="1" indent="-457200">
              <a:spcBef>
                <a:spcPts val="0"/>
              </a:spcBef>
              <a:spcAft>
                <a:spcPts val="600"/>
              </a:spcAft>
            </a:pPr>
            <a:r>
              <a:rPr lang="en-US" sz="3200" dirty="0" smtClean="0">
                <a:latin typeface="Arial" panose="020B0604020202020204" pitchFamily="34" charset="0"/>
                <a:cs typeface="Arial" panose="020B0604020202020204" pitchFamily="34" charset="0"/>
              </a:rPr>
              <a:t>Safe </a:t>
            </a:r>
            <a:r>
              <a:rPr lang="en-US" sz="3200" dirty="0">
                <a:latin typeface="Arial" panose="020B0604020202020204" pitchFamily="34" charset="0"/>
                <a:cs typeface="Arial" panose="020B0604020202020204" pitchFamily="34" charset="0"/>
              </a:rPr>
              <a:t>work </a:t>
            </a:r>
            <a:r>
              <a:rPr lang="en-US" sz="3200" dirty="0" smtClean="0">
                <a:latin typeface="Arial" panose="020B0604020202020204" pitchFamily="34" charset="0"/>
                <a:cs typeface="Arial" panose="020B0604020202020204" pitchFamily="34" charset="0"/>
              </a:rPr>
              <a:t>performance</a:t>
            </a:r>
          </a:p>
          <a:p>
            <a:pPr marL="914400" lvl="1" indent="-457200">
              <a:spcBef>
                <a:spcPts val="0"/>
              </a:spcBef>
              <a:spcAft>
                <a:spcPts val="600"/>
              </a:spcAft>
            </a:pPr>
            <a:r>
              <a:rPr lang="en-US" sz="3200" dirty="0">
                <a:latin typeface="Arial" panose="020B0604020202020204" pitchFamily="34" charset="0"/>
                <a:cs typeface="Arial" panose="020B0604020202020204" pitchFamily="34" charset="0"/>
              </a:rPr>
              <a:t>Verify tests, equipment, rescue</a:t>
            </a:r>
          </a:p>
          <a:p>
            <a:pPr marL="914400" lvl="1" indent="-457200">
              <a:spcBef>
                <a:spcPts val="0"/>
              </a:spcBef>
              <a:spcAft>
                <a:spcPts val="600"/>
              </a:spcAft>
            </a:pPr>
            <a:r>
              <a:rPr lang="en-US" sz="3200" dirty="0" smtClean="0">
                <a:latin typeface="Arial" panose="020B0604020202020204" pitchFamily="34" charset="0"/>
                <a:cs typeface="Arial" panose="020B0604020202020204" pitchFamily="34" charset="0"/>
              </a:rPr>
              <a:t>Remove </a:t>
            </a:r>
            <a:r>
              <a:rPr lang="en-US" sz="3200" dirty="0">
                <a:latin typeface="Arial" panose="020B0604020202020204" pitchFamily="34" charset="0"/>
                <a:cs typeface="Arial" panose="020B0604020202020204" pitchFamily="34" charset="0"/>
              </a:rPr>
              <a:t>unauthorized persons</a:t>
            </a:r>
          </a:p>
          <a:p>
            <a:pPr marL="628650">
              <a:spcBef>
                <a:spcPts val="0"/>
              </a:spcBef>
              <a:spcAft>
                <a:spcPts val="600"/>
              </a:spcAft>
            </a:pPr>
            <a:r>
              <a:rPr lang="en-US" sz="3200" dirty="0" smtClean="0"/>
              <a:t>Maintain consistency</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75</a:t>
            </a:fld>
            <a:endParaRPr lang="en-US" dirty="0">
              <a:solidFill>
                <a:prstClr val="white">
                  <a:lumMod val="95000"/>
                </a:prstClr>
              </a:solidFill>
            </a:endParaRPr>
          </a:p>
        </p:txBody>
      </p:sp>
      <p:pic>
        <p:nvPicPr>
          <p:cNvPr id="24578" name="Picture 2" title="Image of a superviso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15000" y="2133600"/>
            <a:ext cx="3006573" cy="246888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7464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p:txBody>
          <a:bodyPr/>
          <a:lstStyle/>
          <a:p>
            <a:r>
              <a:rPr lang="en-US" sz="4000" dirty="0" smtClean="0"/>
              <a:t>Entrant</a:t>
            </a:r>
            <a:r>
              <a:rPr lang="en-US" dirty="0" smtClean="0"/>
              <a:t> Performs Tasks</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76</a:t>
            </a:fld>
            <a:endParaRPr lang="en-US" dirty="0">
              <a:solidFill>
                <a:prstClr val="white">
                  <a:lumMod val="95000"/>
                </a:prstClr>
              </a:solidFill>
            </a:endParaRPr>
          </a:p>
        </p:txBody>
      </p:sp>
      <p:pic>
        <p:nvPicPr>
          <p:cNvPr id="25603" name="Picture 3" title="Image of a person in a confined space"/>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105400" y="32004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1600206"/>
            <a:ext cx="8382000" cy="5257794"/>
          </a:xfrm>
        </p:spPr>
        <p:txBody>
          <a:bodyPr>
            <a:normAutofit/>
          </a:bodyPr>
          <a:lstStyle/>
          <a:p>
            <a:pPr marL="0" indent="0">
              <a:spcBef>
                <a:spcPts val="0"/>
              </a:spcBef>
              <a:spcAft>
                <a:spcPts val="1800"/>
              </a:spcAft>
              <a:buNone/>
            </a:pPr>
            <a:r>
              <a:rPr lang="en-US" sz="3200" dirty="0" smtClean="0"/>
              <a:t>Entrant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trained &amp; authorized to enter </a:t>
            </a:r>
            <a:r>
              <a:rPr lang="en-US" sz="3200" dirty="0" smtClean="0"/>
              <a:t>confined space </a:t>
            </a:r>
            <a:endParaRPr lang="en-US" sz="1800" dirty="0" smtClean="0"/>
          </a:p>
          <a:p>
            <a:pPr>
              <a:spcBef>
                <a:spcPts val="0"/>
              </a:spcBef>
              <a:spcAft>
                <a:spcPts val="600"/>
              </a:spcAft>
            </a:pPr>
            <a:r>
              <a:rPr lang="en-US" sz="3200" dirty="0" smtClean="0"/>
              <a:t>Recognize dangers</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Prohibited conditions</a:t>
            </a:r>
          </a:p>
          <a:p>
            <a:pPr lvl="0">
              <a:spcBef>
                <a:spcPts val="0"/>
              </a:spcBef>
              <a:spcAft>
                <a:spcPts val="600"/>
              </a:spcAft>
            </a:pPr>
            <a:r>
              <a:rPr lang="en-US" sz="3200" dirty="0" smtClean="0">
                <a:solidFill>
                  <a:prstClr val="black"/>
                </a:solidFill>
              </a:rPr>
              <a:t>Complete </a:t>
            </a:r>
            <a:r>
              <a:rPr lang="en-US" sz="3200" dirty="0">
                <a:solidFill>
                  <a:prstClr val="black"/>
                </a:solidFill>
              </a:rPr>
              <a:t>tasks safely</a:t>
            </a:r>
          </a:p>
          <a:p>
            <a:pPr>
              <a:spcBef>
                <a:spcPts val="0"/>
              </a:spcBef>
              <a:spcAft>
                <a:spcPts val="600"/>
              </a:spcAft>
            </a:pPr>
            <a:r>
              <a:rPr lang="en-US" sz="3200" dirty="0" smtClean="0"/>
              <a:t>Communicate </a:t>
            </a:r>
          </a:p>
          <a:p>
            <a:pPr>
              <a:spcBef>
                <a:spcPts val="0"/>
              </a:spcBef>
              <a:spcAft>
                <a:spcPts val="600"/>
              </a:spcAft>
            </a:pPr>
            <a:r>
              <a:rPr lang="en-US" sz="3200" dirty="0" smtClean="0"/>
              <a:t>Exposure signs &amp; symptoms</a:t>
            </a:r>
          </a:p>
          <a:p>
            <a:pPr>
              <a:spcBef>
                <a:spcPts val="0"/>
              </a:spcBef>
              <a:spcAft>
                <a:spcPts val="600"/>
              </a:spcAft>
            </a:pPr>
            <a:r>
              <a:rPr lang="en-US" sz="3200" dirty="0" smtClean="0"/>
              <a:t>Exit when told</a:t>
            </a:r>
          </a:p>
          <a:p>
            <a:endParaRPr lang="en-US" dirty="0"/>
          </a:p>
          <a:p>
            <a:endParaRPr lang="en-US" dirty="0" smtClean="0"/>
          </a:p>
          <a:p>
            <a:endParaRPr lang="en-US" dirty="0"/>
          </a:p>
        </p:txBody>
      </p:sp>
    </p:spTree>
    <p:extLst>
      <p:ext uri="{BB962C8B-B14F-4D97-AF65-F5344CB8AC3E}">
        <p14:creationId xmlns:p14="http://schemas.microsoft.com/office/powerpoint/2010/main" val="10083847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77</a:t>
            </a:fld>
            <a:endParaRPr lang="en-US" dirty="0">
              <a:solidFill>
                <a:prstClr val="white">
                  <a:lumMod val="95000"/>
                </a:prstClr>
              </a:solidFill>
            </a:endParaRPr>
          </a:p>
        </p:txBody>
      </p:sp>
      <p:sp>
        <p:nvSpPr>
          <p:cNvPr id="3" name="Content Placeholder 2"/>
          <p:cNvSpPr>
            <a:spLocks noGrp="1"/>
          </p:cNvSpPr>
          <p:nvPr>
            <p:ph idx="1"/>
          </p:nvPr>
        </p:nvSpPr>
        <p:spPr>
          <a:xfrm>
            <a:off x="533400" y="1262808"/>
            <a:ext cx="8077200" cy="5290392"/>
          </a:xfrm>
        </p:spPr>
        <p:txBody>
          <a:bodyPr>
            <a:normAutofit/>
          </a:bodyPr>
          <a:lstStyle/>
          <a:p>
            <a:pPr marL="0" indent="0">
              <a:spcBef>
                <a:spcPts val="0"/>
              </a:spcBef>
              <a:spcAft>
                <a:spcPts val="1800"/>
              </a:spcAft>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ONLY duty </a:t>
            </a:r>
            <a:r>
              <a:rPr lang="en-US" sz="3600" dirty="0" smtClean="0"/>
              <a:t>entrant safety</a:t>
            </a:r>
          </a:p>
          <a:p>
            <a:pPr>
              <a:lnSpc>
                <a:spcPct val="110000"/>
              </a:lnSpc>
              <a:spcBef>
                <a:spcPts val="0"/>
              </a:spcBef>
              <a:spcAft>
                <a:spcPts val="600"/>
              </a:spcAft>
            </a:pPr>
            <a:r>
              <a:rPr lang="en-US" sz="3200" dirty="0" smtClean="0"/>
              <a:t>Remain outside PRCS</a:t>
            </a:r>
          </a:p>
          <a:p>
            <a:pPr lvl="0">
              <a:lnSpc>
                <a:spcPct val="110000"/>
              </a:lnSpc>
              <a:spcBef>
                <a:spcPts val="0"/>
              </a:spcBef>
              <a:spcAft>
                <a:spcPts val="600"/>
              </a:spcAft>
            </a:pPr>
            <a:r>
              <a:rPr lang="en-US" sz="3200" dirty="0" smtClean="0">
                <a:solidFill>
                  <a:prstClr val="black"/>
                </a:solidFill>
              </a:rPr>
              <a:t>Know hazards &amp; exposure signs</a:t>
            </a:r>
            <a:endParaRPr lang="en-US" sz="3200" dirty="0">
              <a:solidFill>
                <a:prstClr val="black"/>
              </a:solidFill>
            </a:endParaRPr>
          </a:p>
          <a:p>
            <a:pPr>
              <a:lnSpc>
                <a:spcPct val="110000"/>
              </a:lnSpc>
              <a:spcBef>
                <a:spcPts val="0"/>
              </a:spcBef>
              <a:spcAft>
                <a:spcPts val="600"/>
              </a:spcAft>
            </a:pPr>
            <a:r>
              <a:rPr lang="en-US" sz="3200" dirty="0" smtClean="0"/>
              <a:t>Monitor entrant, space, surroundings</a:t>
            </a:r>
          </a:p>
          <a:p>
            <a:pPr>
              <a:lnSpc>
                <a:spcPct val="110000"/>
              </a:lnSpc>
              <a:spcBef>
                <a:spcPts val="0"/>
              </a:spcBef>
              <a:spcAft>
                <a:spcPts val="600"/>
              </a:spcAft>
            </a:pPr>
            <a:r>
              <a:rPr lang="en-US" sz="3200" dirty="0" smtClean="0"/>
              <a:t>Communicate</a:t>
            </a:r>
          </a:p>
          <a:p>
            <a:pPr>
              <a:lnSpc>
                <a:spcPct val="110000"/>
              </a:lnSpc>
              <a:spcBef>
                <a:spcPts val="0"/>
              </a:spcBef>
              <a:spcAft>
                <a:spcPts val="600"/>
              </a:spcAft>
            </a:pPr>
            <a:r>
              <a:rPr lang="en-US" sz="3200" dirty="0" smtClean="0"/>
              <a:t>Evacuate</a:t>
            </a:r>
          </a:p>
          <a:p>
            <a:pPr>
              <a:lnSpc>
                <a:spcPct val="110000"/>
              </a:lnSpc>
              <a:spcBef>
                <a:spcPts val="0"/>
              </a:spcBef>
              <a:spcAft>
                <a:spcPts val="600"/>
              </a:spcAft>
            </a:pPr>
            <a:r>
              <a:rPr lang="en-US" sz="3200" dirty="0" smtClean="0"/>
              <a:t>Summon help</a:t>
            </a:r>
          </a:p>
          <a:p>
            <a:pPr marL="914400" lvl="1" indent="-457200">
              <a:lnSpc>
                <a:spcPct val="110000"/>
              </a:lnSpc>
              <a:spcBef>
                <a:spcPts val="0"/>
              </a:spcBef>
              <a:spcAft>
                <a:spcPts val="600"/>
              </a:spcAft>
            </a:pPr>
            <a:r>
              <a:rPr lang="en-US" sz="2800" dirty="0" smtClean="0">
                <a:latin typeface="Arial" panose="020B0604020202020204" pitchFamily="34" charset="0"/>
                <a:cs typeface="Arial" panose="020B0604020202020204" pitchFamily="34" charset="0"/>
              </a:rPr>
              <a:t>Non-entry rescue</a:t>
            </a:r>
            <a:r>
              <a:rPr lang="en-US" dirty="0" smtClean="0"/>
              <a:t>	</a:t>
            </a:r>
          </a:p>
          <a:p>
            <a:endParaRPr lang="en-US" dirty="0"/>
          </a:p>
        </p:txBody>
      </p:sp>
      <p:sp>
        <p:nvSpPr>
          <p:cNvPr id="7" name="Title 6"/>
          <p:cNvSpPr>
            <a:spLocks noGrp="1"/>
          </p:cNvSpPr>
          <p:nvPr>
            <p:ph type="title"/>
          </p:nvPr>
        </p:nvSpPr>
        <p:spPr>
          <a:xfrm>
            <a:off x="381000" y="228600"/>
            <a:ext cx="8382000" cy="914400"/>
          </a:xfrm>
        </p:spPr>
        <p:txBody>
          <a:bodyPr>
            <a:normAutofit/>
          </a:bodyPr>
          <a:lstStyle/>
          <a:p>
            <a:r>
              <a:rPr lang="en-US" sz="4000" dirty="0" smtClean="0"/>
              <a:t>Attendant ensures safety</a:t>
            </a:r>
            <a:endParaRPr lang="en-US" sz="4000" dirty="0"/>
          </a:p>
        </p:txBody>
      </p:sp>
      <p:pic>
        <p:nvPicPr>
          <p:cNvPr id="11" name="Picture 2" title="IMage of a man in a hardha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3810000"/>
            <a:ext cx="3657600" cy="2743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8082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graphicFrame>
        <p:nvGraphicFramePr>
          <p:cNvPr id="9" name="Content Placeholder 8" title="Text box for equipment needs for safe entry"/>
          <p:cNvGraphicFramePr>
            <a:graphicFrameLocks noGrp="1"/>
          </p:cNvGraphicFramePr>
          <p:nvPr>
            <p:ph idx="1"/>
            <p:extLst>
              <p:ext uri="{D42A27DB-BD31-4B8C-83A1-F6EECF244321}">
                <p14:modId xmlns:p14="http://schemas.microsoft.com/office/powerpoint/2010/main" val="890939473"/>
              </p:ext>
            </p:extLst>
          </p:nvPr>
        </p:nvGraphicFramePr>
        <p:xfrm>
          <a:off x="457200" y="1676401"/>
          <a:ext cx="8229600" cy="43735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228600" y="274638"/>
            <a:ext cx="8686800" cy="1143000"/>
          </a:xfrm>
        </p:spPr>
        <p:txBody>
          <a:bodyPr>
            <a:normAutofit/>
          </a:bodyPr>
          <a:lstStyle/>
          <a:p>
            <a:r>
              <a:rPr lang="en-US" dirty="0" smtClean="0"/>
              <a:t>Equipment needs for safe entry</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78</a:t>
            </a:fld>
            <a:endParaRPr lang="en-US" dirty="0">
              <a:solidFill>
                <a:prstClr val="black">
                  <a:tint val="75000"/>
                </a:prstClr>
              </a:solidFill>
            </a:endParaRPr>
          </a:p>
        </p:txBody>
      </p:sp>
    </p:spTree>
    <p:extLst>
      <p:ext uri="{BB962C8B-B14F-4D97-AF65-F5344CB8AC3E}">
        <p14:creationId xmlns:p14="http://schemas.microsoft.com/office/powerpoint/2010/main" val="2095311457"/>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304800" y="152400"/>
            <a:ext cx="8534400" cy="1143000"/>
          </a:xfrm>
        </p:spPr>
        <p:txBody>
          <a:bodyPr>
            <a:noAutofit/>
          </a:bodyPr>
          <a:lstStyle/>
          <a:p>
            <a:r>
              <a:rPr lang="en-US" sz="4000" dirty="0" smtClean="0">
                <a:solidFill>
                  <a:prstClr val="black"/>
                </a:solidFill>
              </a:rPr>
              <a:t>Retrieval Device: Aids Rescue</a:t>
            </a:r>
            <a:endParaRPr lang="en-US" sz="4000" dirty="0"/>
          </a:p>
        </p:txBody>
      </p:sp>
      <p:sp>
        <p:nvSpPr>
          <p:cNvPr id="3" name="Content Placeholder 2"/>
          <p:cNvSpPr>
            <a:spLocks noGrp="1"/>
          </p:cNvSpPr>
          <p:nvPr>
            <p:ph idx="1"/>
          </p:nvPr>
        </p:nvSpPr>
        <p:spPr>
          <a:xfrm>
            <a:off x="459043" y="1600200"/>
            <a:ext cx="7008557" cy="5029200"/>
          </a:xfrm>
        </p:spPr>
        <p:txBody>
          <a:bodyPr>
            <a:normAutofit/>
          </a:bodyPr>
          <a:lstStyle/>
          <a:p>
            <a:pPr marL="0" indent="0">
              <a:spcBef>
                <a:spcPts val="0"/>
              </a:spcBef>
              <a:spcAft>
                <a:spcPts val="1800"/>
              </a:spcAft>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Retrieval Systems</a:t>
            </a:r>
          </a:p>
          <a:p>
            <a:pPr>
              <a:spcBef>
                <a:spcPts val="0"/>
              </a:spcBef>
              <a:spcAft>
                <a:spcPts val="600"/>
              </a:spcAft>
            </a:pPr>
            <a:r>
              <a:rPr lang="en-US" sz="3200" dirty="0" smtClean="0"/>
              <a:t>Safety harness, lanyard, winch</a:t>
            </a:r>
          </a:p>
          <a:p>
            <a:pPr>
              <a:spcBef>
                <a:spcPts val="0"/>
              </a:spcBef>
              <a:spcAft>
                <a:spcPts val="600"/>
              </a:spcAft>
            </a:pPr>
            <a:r>
              <a:rPr lang="en-US" sz="3200" dirty="0" smtClean="0"/>
              <a:t>Required for top entry</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&gt; 5 feet deep</a:t>
            </a:r>
          </a:p>
          <a:p>
            <a:pPr>
              <a:spcBef>
                <a:spcPts val="0"/>
              </a:spcBef>
              <a:spcAft>
                <a:spcPts val="600"/>
              </a:spcAft>
            </a:pPr>
            <a:r>
              <a:rPr lang="en-US" sz="3200" dirty="0" smtClean="0"/>
              <a:t>Use by entrant</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For non-entry rescue</a:t>
            </a:r>
            <a:endParaRPr lang="en-US" sz="2800" dirty="0" smtClean="0"/>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Unless poses hazard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OR</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Will not aid rescue</a:t>
            </a:r>
          </a:p>
          <a:p>
            <a:pPr lvl="1"/>
            <a:endParaRPr lang="en-US" sz="1300" dirty="0" smtClean="0">
              <a:latin typeface="Arial" panose="020B0604020202020204" pitchFamily="34" charset="0"/>
              <a:cs typeface="Arial" panose="020B0604020202020204" pitchFamily="34" charset="0"/>
            </a:endParaRPr>
          </a:p>
          <a:p>
            <a:endParaRPr lang="en-US" sz="1700" dirty="0" smtClean="0"/>
          </a:p>
          <a:p>
            <a:endParaRPr lang="en-US" dirty="0" smtClean="0"/>
          </a:p>
          <a:p>
            <a:pPr lvl="1"/>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79</a:t>
            </a:fld>
            <a:endParaRPr lang="en-US" dirty="0">
              <a:solidFill>
                <a:prstClr val="white">
                  <a:lumMod val="95000"/>
                </a:prstClr>
              </a:solidFill>
            </a:endParaRPr>
          </a:p>
        </p:txBody>
      </p:sp>
      <p:pic>
        <p:nvPicPr>
          <p:cNvPr id="27650" name="Picture 2" title="image of a retrieval devic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43600" y="2971800"/>
            <a:ext cx="2747011" cy="29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073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title="Slide Border - grain bin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1" y="5761037"/>
            <a:ext cx="91440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000" dirty="0" smtClean="0"/>
              <a:t>Learning Objectives</a:t>
            </a:r>
            <a:endParaRPr lang="en-US" sz="4000" dirty="0"/>
          </a:p>
        </p:txBody>
      </p:sp>
      <p:sp>
        <p:nvSpPr>
          <p:cNvPr id="3" name="Content Placeholder 2"/>
          <p:cNvSpPr>
            <a:spLocks noGrp="1"/>
          </p:cNvSpPr>
          <p:nvPr>
            <p:ph idx="1"/>
          </p:nvPr>
        </p:nvSpPr>
        <p:spPr>
          <a:xfrm>
            <a:off x="315191" y="1600200"/>
            <a:ext cx="8534400" cy="4525963"/>
          </a:xfrm>
        </p:spPr>
        <p:txBody>
          <a:bodyPr>
            <a:normAutofit lnSpcReduction="10000"/>
          </a:bodyPr>
          <a:lstStyle/>
          <a:p>
            <a:pPr marL="91440" lvl="0" indent="0" defTabSz="457200">
              <a:lnSpc>
                <a:spcPct val="110000"/>
              </a:lnSpc>
              <a:spcBef>
                <a:spcPts val="0"/>
              </a:spcBef>
              <a:buNone/>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the end of this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module participants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will be able to:</a:t>
            </a:r>
          </a:p>
          <a:p>
            <a:pPr lvl="0" defTabSz="457200">
              <a:lnSpc>
                <a:spcPct val="90000"/>
              </a:lnSpc>
              <a:buFont typeface="Arial"/>
              <a:buChar char="•"/>
            </a:pPr>
            <a:endParaRPr lang="en-US" sz="1800" dirty="0">
              <a:solidFill>
                <a:prstClr val="black"/>
              </a:solidFill>
              <a:latin typeface="Arial" charset="0"/>
              <a:cs typeface="Arial" charset="0"/>
            </a:endParaRPr>
          </a:p>
          <a:p>
            <a:pPr marL="457200" lvl="0" indent="-457200" defTabSz="457200">
              <a:lnSpc>
                <a:spcPct val="90000"/>
              </a:lnSpc>
              <a:spcBef>
                <a:spcPts val="600"/>
              </a:spcBef>
              <a:buClr>
                <a:srgbClr val="FFC000"/>
              </a:buClr>
              <a:buSzPct val="150000"/>
              <a:buFont typeface="Wingdings" panose="05000000000000000000" pitchFamily="2" charset="2"/>
              <a:buChar char="§"/>
            </a:pPr>
            <a:r>
              <a:rPr lang="en-US" dirty="0" smtClean="0">
                <a:solidFill>
                  <a:prstClr val="black"/>
                </a:solidFill>
                <a:latin typeface="Arial" charset="0"/>
                <a:cs typeface="Arial" charset="0"/>
              </a:rPr>
              <a:t>Identify agricultural </a:t>
            </a:r>
            <a:r>
              <a:rPr lang="en-US" dirty="0">
                <a:solidFill>
                  <a:prstClr val="black"/>
                </a:solidFill>
                <a:latin typeface="Arial" charset="0"/>
                <a:cs typeface="Arial" charset="0"/>
              </a:rPr>
              <a:t>confined </a:t>
            </a:r>
            <a:r>
              <a:rPr lang="en-US" dirty="0" smtClean="0">
                <a:solidFill>
                  <a:prstClr val="black"/>
                </a:solidFill>
                <a:latin typeface="Arial" charset="0"/>
                <a:cs typeface="Arial" charset="0"/>
              </a:rPr>
              <a:t>spaces.</a:t>
            </a:r>
            <a:endParaRPr lang="en-US" dirty="0">
              <a:solidFill>
                <a:prstClr val="black"/>
              </a:solidFill>
              <a:latin typeface="Arial" charset="0"/>
              <a:cs typeface="Arial" charset="0"/>
            </a:endParaRPr>
          </a:p>
          <a:p>
            <a:pPr marL="457200" lvl="0" indent="-457200" defTabSz="457200">
              <a:lnSpc>
                <a:spcPct val="90000"/>
              </a:lnSpc>
              <a:spcBef>
                <a:spcPts val="600"/>
              </a:spcBef>
              <a:buClr>
                <a:srgbClr val="FFC000"/>
              </a:buClr>
              <a:buSzPct val="150000"/>
              <a:buFont typeface="Wingdings" panose="05000000000000000000" pitchFamily="2" charset="2"/>
              <a:buChar char="§"/>
            </a:pPr>
            <a:r>
              <a:rPr lang="en-US" dirty="0" smtClean="0">
                <a:solidFill>
                  <a:prstClr val="black"/>
                </a:solidFill>
                <a:latin typeface="Arial" charset="0"/>
                <a:cs typeface="Arial" charset="0"/>
              </a:rPr>
              <a:t>Identify </a:t>
            </a:r>
            <a:r>
              <a:rPr lang="en-US" dirty="0">
                <a:solidFill>
                  <a:prstClr val="black"/>
                </a:solidFill>
                <a:latin typeface="Arial" charset="0"/>
                <a:cs typeface="Arial" charset="0"/>
              </a:rPr>
              <a:t>hazards of </a:t>
            </a:r>
            <a:r>
              <a:rPr lang="en-US" dirty="0" smtClean="0">
                <a:solidFill>
                  <a:prstClr val="black"/>
                </a:solidFill>
                <a:latin typeface="Arial" charset="0"/>
                <a:cs typeface="Arial" charset="0"/>
              </a:rPr>
              <a:t>agricultural confined spaces.</a:t>
            </a:r>
            <a:endParaRPr lang="en-US" dirty="0">
              <a:solidFill>
                <a:prstClr val="black"/>
              </a:solidFill>
              <a:latin typeface="Arial" charset="0"/>
              <a:cs typeface="Arial" charset="0"/>
            </a:endParaRPr>
          </a:p>
          <a:p>
            <a:pPr marL="457200" lvl="0" indent="-457200" defTabSz="457200">
              <a:lnSpc>
                <a:spcPct val="90000"/>
              </a:lnSpc>
              <a:spcBef>
                <a:spcPts val="600"/>
              </a:spcBef>
              <a:buClr>
                <a:srgbClr val="FFC000"/>
              </a:buClr>
              <a:buSzPct val="150000"/>
              <a:buFont typeface="Wingdings" panose="05000000000000000000" pitchFamily="2" charset="2"/>
              <a:buChar char="§"/>
            </a:pPr>
            <a:r>
              <a:rPr lang="en-US" dirty="0">
                <a:solidFill>
                  <a:prstClr val="black"/>
                </a:solidFill>
                <a:latin typeface="Arial" charset="0"/>
                <a:cs typeface="Arial" charset="0"/>
              </a:rPr>
              <a:t>Control hazards with appropriate </a:t>
            </a:r>
            <a:r>
              <a:rPr lang="en-US" dirty="0" smtClean="0">
                <a:solidFill>
                  <a:prstClr val="black"/>
                </a:solidFill>
                <a:latin typeface="Arial" charset="0"/>
                <a:cs typeface="Arial" charset="0"/>
              </a:rPr>
              <a:t>methods.</a:t>
            </a:r>
            <a:endParaRPr lang="en-US" dirty="0">
              <a:solidFill>
                <a:prstClr val="black"/>
              </a:solidFill>
              <a:latin typeface="Arial" charset="0"/>
              <a:cs typeface="Arial" charset="0"/>
            </a:endParaRPr>
          </a:p>
          <a:p>
            <a:pPr marL="457200" lvl="0" indent="-457200" defTabSz="457200">
              <a:lnSpc>
                <a:spcPct val="90000"/>
              </a:lnSpc>
              <a:spcBef>
                <a:spcPts val="600"/>
              </a:spcBef>
              <a:buClr>
                <a:srgbClr val="FFC000"/>
              </a:buClr>
              <a:buSzPct val="150000"/>
              <a:buFont typeface="Wingdings" panose="05000000000000000000" pitchFamily="2" charset="2"/>
              <a:buChar char="§"/>
            </a:pPr>
            <a:r>
              <a:rPr lang="en-US" dirty="0">
                <a:solidFill>
                  <a:prstClr val="black"/>
                </a:solidFill>
                <a:latin typeface="Arial" charset="0"/>
                <a:cs typeface="Arial" charset="0"/>
              </a:rPr>
              <a:t>Understand </a:t>
            </a:r>
            <a:r>
              <a:rPr lang="en-US" dirty="0" smtClean="0">
                <a:solidFill>
                  <a:prstClr val="black"/>
                </a:solidFill>
                <a:latin typeface="Arial" charset="0"/>
                <a:cs typeface="Arial" charset="0"/>
              </a:rPr>
              <a:t>how to apply the confined </a:t>
            </a:r>
            <a:r>
              <a:rPr lang="en-US" dirty="0">
                <a:solidFill>
                  <a:prstClr val="black"/>
                </a:solidFill>
                <a:latin typeface="Arial" charset="0"/>
                <a:cs typeface="Arial" charset="0"/>
              </a:rPr>
              <a:t>space </a:t>
            </a:r>
            <a:r>
              <a:rPr lang="en-US" dirty="0" smtClean="0">
                <a:solidFill>
                  <a:prstClr val="black"/>
                </a:solidFill>
                <a:latin typeface="Arial" charset="0"/>
                <a:cs typeface="Arial" charset="0"/>
              </a:rPr>
              <a:t>standard.</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a:t>
            </a:fld>
            <a:endParaRPr lang="en-US" dirty="0">
              <a:solidFill>
                <a:prstClr val="white">
                  <a:lumMod val="75000"/>
                </a:prstClr>
              </a:solidFill>
            </a:endParaRPr>
          </a:p>
        </p:txBody>
      </p:sp>
    </p:spTree>
    <p:extLst>
      <p:ext uri="{BB962C8B-B14F-4D97-AF65-F5344CB8AC3E}">
        <p14:creationId xmlns:p14="http://schemas.microsoft.com/office/powerpoint/2010/main" val="21465521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228600" y="274638"/>
            <a:ext cx="8686800" cy="1143000"/>
          </a:xfrm>
        </p:spPr>
        <p:txBody>
          <a:bodyPr>
            <a:normAutofit/>
          </a:bodyPr>
          <a:lstStyle/>
          <a:p>
            <a:r>
              <a:rPr lang="en-US" sz="4000" dirty="0" smtClean="0"/>
              <a:t>Managing Multiple Concerns</a:t>
            </a:r>
            <a:endParaRPr lang="en-US" sz="4000" dirty="0"/>
          </a:p>
        </p:txBody>
      </p:sp>
      <p:sp>
        <p:nvSpPr>
          <p:cNvPr id="3" name="Content Placeholder 2"/>
          <p:cNvSpPr>
            <a:spLocks noGrp="1"/>
          </p:cNvSpPr>
          <p:nvPr>
            <p:ph idx="1"/>
          </p:nvPr>
        </p:nvSpPr>
        <p:spPr>
          <a:xfrm>
            <a:off x="457200" y="1600206"/>
            <a:ext cx="8229600" cy="5181594"/>
          </a:xfrm>
        </p:spPr>
        <p:txBody>
          <a:bodyPr>
            <a:normAutofit/>
          </a:bodyPr>
          <a:lstStyle/>
          <a:p>
            <a:pPr marL="0" indent="0">
              <a:spcBef>
                <a:spcPts val="0"/>
              </a:spcBef>
              <a:spcAft>
                <a:spcPts val="1800"/>
              </a:spcAft>
              <a:buNone/>
            </a:pPr>
            <a:r>
              <a:rPr lang="en-US" sz="3200" dirty="0" smtClean="0"/>
              <a:t>Procedures for:</a:t>
            </a:r>
          </a:p>
          <a:p>
            <a:pPr>
              <a:spcBef>
                <a:spcPts val="0"/>
              </a:spcBef>
              <a:spcAft>
                <a:spcPts val="600"/>
              </a:spcAft>
            </a:pPr>
            <a:r>
              <a:rPr lang="en-US" sz="3200" dirty="0" smtClean="0"/>
              <a:t>One attendant - multiple entry sites </a:t>
            </a:r>
          </a:p>
          <a:p>
            <a:pPr lvl="1">
              <a:spcBef>
                <a:spcPts val="0"/>
              </a:spcBef>
              <a:spcAft>
                <a:spcPts val="600"/>
              </a:spcAft>
            </a:pPr>
            <a:r>
              <a:rPr lang="en-US" sz="2800" dirty="0" smtClean="0">
                <a:latin typeface="Arial" panose="020B0604020202020204" pitchFamily="34" charset="0"/>
                <a:cs typeface="Arial" panose="020B0604020202020204" pitchFamily="34" charset="0"/>
              </a:rPr>
              <a:t>Monitor all sites</a:t>
            </a:r>
          </a:p>
          <a:p>
            <a:pPr lvl="1">
              <a:spcBef>
                <a:spcPts val="0"/>
              </a:spcBef>
              <a:spcAft>
                <a:spcPts val="600"/>
              </a:spcAft>
            </a:pPr>
            <a:r>
              <a:rPr lang="en-US" sz="2800" dirty="0" smtClean="0">
                <a:latin typeface="Arial" panose="020B0604020202020204" pitchFamily="34" charset="0"/>
                <a:cs typeface="Arial" panose="020B0604020202020204" pitchFamily="34" charset="0"/>
              </a:rPr>
              <a:t>Effectively perform duties at all sites</a:t>
            </a:r>
          </a:p>
          <a:p>
            <a:pPr lvl="1">
              <a:spcBef>
                <a:spcPts val="0"/>
              </a:spcBef>
              <a:spcAft>
                <a:spcPts val="600"/>
              </a:spcAft>
            </a:pPr>
            <a:r>
              <a:rPr lang="en-US" sz="2800" dirty="0" smtClean="0">
                <a:latin typeface="Arial" panose="020B0604020202020204" pitchFamily="34" charset="0"/>
                <a:cs typeface="Arial" panose="020B0604020202020204" pitchFamily="34" charset="0"/>
              </a:rPr>
              <a:t>Respond to emergencies &amp; still perform duties</a:t>
            </a:r>
          </a:p>
          <a:p>
            <a:pPr>
              <a:spcBef>
                <a:spcPts val="0"/>
              </a:spcBef>
              <a:spcAft>
                <a:spcPts val="600"/>
              </a:spcAft>
            </a:pPr>
            <a:r>
              <a:rPr lang="en-US" sz="3200" dirty="0" smtClean="0"/>
              <a:t>Multiple employers</a:t>
            </a:r>
          </a:p>
          <a:p>
            <a:pPr lvl="1">
              <a:spcBef>
                <a:spcPts val="0"/>
              </a:spcBef>
              <a:spcAft>
                <a:spcPts val="600"/>
              </a:spcAft>
            </a:pPr>
            <a:r>
              <a:rPr lang="en-US" sz="2800" dirty="0" smtClean="0">
                <a:latin typeface="Arial" panose="020B0604020202020204" pitchFamily="34" charset="0"/>
                <a:cs typeface="Arial" panose="020B0604020202020204" pitchFamily="34" charset="0"/>
              </a:rPr>
              <a:t>Coordinate operations </a:t>
            </a:r>
          </a:p>
          <a:p>
            <a:pPr lvl="1">
              <a:spcBef>
                <a:spcPts val="0"/>
              </a:spcBef>
              <a:spcAft>
                <a:spcPts val="600"/>
              </a:spcAft>
            </a:pPr>
            <a:r>
              <a:rPr lang="en-US" sz="2800" dirty="0" smtClean="0">
                <a:latin typeface="Arial" panose="020B0604020202020204" pitchFamily="34" charset="0"/>
                <a:cs typeface="Arial" panose="020B0604020202020204" pitchFamily="34" charset="0"/>
              </a:rPr>
              <a:t>Employees do not endanger each other</a:t>
            </a:r>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80</a:t>
            </a:fld>
            <a:endParaRPr lang="en-US" dirty="0">
              <a:solidFill>
                <a:prstClr val="white">
                  <a:lumMod val="95000"/>
                </a:prstClr>
              </a:solidFill>
            </a:endParaRPr>
          </a:p>
        </p:txBody>
      </p:sp>
    </p:spTree>
    <p:extLst>
      <p:ext uri="{BB962C8B-B14F-4D97-AF65-F5344CB8AC3E}">
        <p14:creationId xmlns:p14="http://schemas.microsoft.com/office/powerpoint/2010/main" val="27537185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Entry permit</a:t>
            </a:r>
            <a:endParaRPr lang="en-US" dirty="0"/>
          </a:p>
        </p:txBody>
      </p:sp>
      <p:sp>
        <p:nvSpPr>
          <p:cNvPr id="3" name="Text Placeholder 2"/>
          <p:cNvSpPr>
            <a:spLocks noGrp="1"/>
          </p:cNvSpPr>
          <p:nvPr>
            <p:ph type="body" idx="1"/>
          </p:nvPr>
        </p:nvSpPr>
        <p:spPr/>
        <p:txBody>
          <a:bodyPr>
            <a:normAutofit/>
          </a:bodyPr>
          <a:lstStyle/>
          <a:p>
            <a:r>
              <a:rPr lang="en-US" sz="2800" dirty="0" smtClean="0"/>
              <a:t>Requirements</a:t>
            </a:r>
            <a:endParaRPr lang="en-US" sz="28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81</a:t>
            </a:fld>
            <a:endParaRPr lang="en-US" dirty="0">
              <a:solidFill>
                <a:prstClr val="black">
                  <a:tint val="75000"/>
                </a:prstClr>
              </a:solidFill>
            </a:endParaRPr>
          </a:p>
        </p:txBody>
      </p:sp>
    </p:spTree>
    <p:extLst>
      <p:ext uri="{BB962C8B-B14F-4D97-AF65-F5344CB8AC3E}">
        <p14:creationId xmlns:p14="http://schemas.microsoft.com/office/powerpoint/2010/main" val="26498551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5" name="Title 4"/>
          <p:cNvSpPr>
            <a:spLocks noGrp="1"/>
          </p:cNvSpPr>
          <p:nvPr>
            <p:ph type="title"/>
          </p:nvPr>
        </p:nvSpPr>
        <p:spPr/>
        <p:txBody>
          <a:bodyPr>
            <a:normAutofit/>
          </a:bodyPr>
          <a:lstStyle/>
          <a:p>
            <a:r>
              <a:rPr lang="en-US" sz="4000" dirty="0" smtClean="0"/>
              <a:t>Permit = Statement of Record</a:t>
            </a:r>
            <a:endParaRPr lang="en-US" sz="4000" dirty="0"/>
          </a:p>
        </p:txBody>
      </p:sp>
      <p:sp>
        <p:nvSpPr>
          <p:cNvPr id="3" name="Content Placeholder 2"/>
          <p:cNvSpPr>
            <a:spLocks noGrp="1"/>
          </p:cNvSpPr>
          <p:nvPr>
            <p:ph idx="1"/>
          </p:nvPr>
        </p:nvSpPr>
        <p:spPr>
          <a:xfrm>
            <a:off x="457200" y="1600200"/>
            <a:ext cx="5601963" cy="5181594"/>
          </a:xfrm>
        </p:spPr>
        <p:txBody>
          <a:bodyPr>
            <a:normAutofit/>
          </a:bodyPr>
          <a:lstStyle/>
          <a:p>
            <a:pPr marL="0" indent="0">
              <a:spcBef>
                <a:spcPts val="0"/>
              </a:spcBef>
              <a:spcAft>
                <a:spcPts val="1800"/>
              </a:spcAft>
              <a:buClr>
                <a:srgbClr val="FFC000"/>
              </a:buClr>
              <a:buSzPct val="15000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Keep 1 year minimum</a:t>
            </a: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457200" indent="-457200">
              <a:spcBef>
                <a:spcPts val="0"/>
              </a:spcBef>
              <a:spcAft>
                <a:spcPts val="600"/>
              </a:spcAft>
              <a:buClr>
                <a:srgbClr val="FFC000"/>
              </a:buClr>
              <a:buSzPct val="150000"/>
              <a:buFont typeface="Wingdings" panose="05000000000000000000" pitchFamily="2" charset="2"/>
              <a:buChar char="§"/>
            </a:pPr>
            <a:r>
              <a:rPr lang="en-US" dirty="0" smtClean="0"/>
              <a:t>Vital information</a:t>
            </a:r>
          </a:p>
          <a:p>
            <a:pPr marL="914400" lvl="1" indent="-457200">
              <a:spcBef>
                <a:spcPts val="0"/>
              </a:spcBef>
              <a:spcAft>
                <a:spcPts val="600"/>
              </a:spcAft>
              <a:buClr>
                <a:srgbClr val="FFC000"/>
              </a:buClr>
              <a:buSzPct val="150000"/>
              <a:buFont typeface="Wingdings" panose="05000000000000000000" pitchFamily="2" charset="2"/>
              <a:buChar char="§"/>
            </a:pPr>
            <a:r>
              <a:rPr lang="en-US" dirty="0" smtClean="0"/>
              <a:t>Place &amp; time</a:t>
            </a:r>
          </a:p>
          <a:p>
            <a:pPr marL="914400" lvl="1" indent="-457200">
              <a:spcBef>
                <a:spcPts val="0"/>
              </a:spcBef>
              <a:spcAft>
                <a:spcPts val="600"/>
              </a:spcAft>
              <a:buClr>
                <a:srgbClr val="FFC000"/>
              </a:buClr>
              <a:buSzPct val="150000"/>
              <a:buFont typeface="Wingdings" panose="05000000000000000000" pitchFamily="2" charset="2"/>
              <a:buChar char="§"/>
            </a:pPr>
            <a:r>
              <a:rPr lang="en-US" dirty="0" smtClean="0"/>
              <a:t>People</a:t>
            </a:r>
          </a:p>
          <a:p>
            <a:pPr marL="914400" lvl="1" indent="-457200">
              <a:spcBef>
                <a:spcPts val="0"/>
              </a:spcBef>
              <a:spcAft>
                <a:spcPts val="600"/>
              </a:spcAft>
              <a:buClr>
                <a:srgbClr val="FFC000"/>
              </a:buClr>
              <a:buSzPct val="150000"/>
              <a:buFont typeface="Wingdings" panose="05000000000000000000" pitchFamily="2" charset="2"/>
              <a:buChar char="§"/>
            </a:pPr>
            <a:r>
              <a:rPr lang="en-US" dirty="0" smtClean="0"/>
              <a:t>Entry authorization</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Conditions &amp; Operations</a:t>
            </a:r>
          </a:p>
          <a:p>
            <a:pPr marL="914400" lvl="1" indent="-457200">
              <a:spcBef>
                <a:spcPts val="0"/>
              </a:spcBef>
              <a:spcAft>
                <a:spcPts val="600"/>
              </a:spcAft>
              <a:buClr>
                <a:srgbClr val="FFC000"/>
              </a:buClr>
              <a:buSzPct val="150000"/>
              <a:buFont typeface="Wingdings" panose="05000000000000000000" pitchFamily="2" charset="2"/>
              <a:buChar char="§"/>
            </a:pPr>
            <a:r>
              <a:rPr lang="en-US" dirty="0" smtClean="0"/>
              <a:t>What was done</a:t>
            </a:r>
          </a:p>
          <a:p>
            <a:pPr marL="457200" indent="-457200">
              <a:spcBef>
                <a:spcPts val="0"/>
              </a:spcBef>
              <a:spcAft>
                <a:spcPts val="600"/>
              </a:spcAft>
              <a:buClr>
                <a:srgbClr val="FFC000"/>
              </a:buClr>
              <a:buSzPct val="150000"/>
              <a:buFont typeface="Wingdings" panose="05000000000000000000" pitchFamily="2" charset="2"/>
              <a:buChar char="§"/>
            </a:pPr>
            <a:r>
              <a:rPr lang="en-US" dirty="0" smtClean="0"/>
              <a:t>Safety Information </a:t>
            </a:r>
          </a:p>
        </p:txBody>
      </p:sp>
      <p:pic>
        <p:nvPicPr>
          <p:cNvPr id="7" name="Picture 3" title="Image of a confined space permit"/>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5715000" y="1752600"/>
            <a:ext cx="295612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75000"/>
                  </a:prstClr>
                </a:solidFill>
              </a:rPr>
              <a:pPr/>
              <a:t>82</a:t>
            </a:fld>
            <a:endParaRPr lang="en-US" dirty="0">
              <a:solidFill>
                <a:prstClr val="white">
                  <a:lumMod val="75000"/>
                </a:prstClr>
              </a:solidFill>
            </a:endParaRPr>
          </a:p>
        </p:txBody>
      </p:sp>
    </p:spTree>
    <p:extLst>
      <p:ext uri="{BB962C8B-B14F-4D97-AF65-F5344CB8AC3E}">
        <p14:creationId xmlns:p14="http://schemas.microsoft.com/office/powerpoint/2010/main" val="6864632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hidden="1"/>
          <p:cNvSpPr>
            <a:spLocks noGrp="1"/>
          </p:cNvSpPr>
          <p:nvPr>
            <p:ph type="title"/>
          </p:nvPr>
        </p:nvSpPr>
        <p:spPr/>
        <p:txBody>
          <a:bodyPr/>
          <a:lstStyle/>
          <a:p>
            <a:r>
              <a:rPr lang="en-US" dirty="0" smtClean="0"/>
              <a:t>Confined Space Entry Permit</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83</a:t>
            </a:fld>
            <a:endParaRPr lang="en-US" dirty="0">
              <a:solidFill>
                <a:prstClr val="white">
                  <a:lumMod val="75000"/>
                </a:prstClr>
              </a:solidFill>
            </a:endParaRPr>
          </a:p>
        </p:txBody>
      </p:sp>
      <p:pic>
        <p:nvPicPr>
          <p:cNvPr id="12" name="Picture 11" title="Page 2 of a confined space entry permi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7281" y="569275"/>
            <a:ext cx="4387866" cy="5624804"/>
          </a:xfrm>
          <a:prstGeom prst="rect">
            <a:avLst/>
          </a:prstGeom>
        </p:spPr>
      </p:pic>
      <p:pic>
        <p:nvPicPr>
          <p:cNvPr id="13" name="Picture 12" title="side one of a confined space entry permit"/>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7264" y="520502"/>
            <a:ext cx="4288536" cy="5651698"/>
          </a:xfrm>
          <a:prstGeom prst="rect">
            <a:avLst/>
          </a:prstGeom>
        </p:spPr>
      </p:pic>
    </p:spTree>
    <p:extLst>
      <p:ext uri="{BB962C8B-B14F-4D97-AF65-F5344CB8AC3E}">
        <p14:creationId xmlns:p14="http://schemas.microsoft.com/office/powerpoint/2010/main" val="37355697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14" name="Title 13"/>
          <p:cNvSpPr>
            <a:spLocks noGrp="1"/>
          </p:cNvSpPr>
          <p:nvPr>
            <p:ph type="title"/>
          </p:nvPr>
        </p:nvSpPr>
        <p:spPr>
          <a:xfrm>
            <a:off x="457200" y="152400"/>
            <a:ext cx="8229600" cy="1143000"/>
          </a:xfrm>
        </p:spPr>
        <p:txBody>
          <a:bodyPr>
            <a:normAutofit/>
          </a:bodyPr>
          <a:lstStyle/>
          <a:p>
            <a:r>
              <a:rPr lang="en-US" sz="4000" dirty="0" smtClean="0"/>
              <a:t>Identify Where, When, Why</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84</a:t>
            </a:fld>
            <a:endParaRPr lang="en-US" dirty="0">
              <a:solidFill>
                <a:prstClr val="white">
                  <a:lumMod val="75000"/>
                </a:prstClr>
              </a:solidFill>
            </a:endParaRPr>
          </a:p>
        </p:txBody>
      </p:sp>
      <p:grpSp>
        <p:nvGrpSpPr>
          <p:cNvPr id="3" name="Group 2" title="Group box"/>
          <p:cNvGrpSpPr/>
          <p:nvPr/>
        </p:nvGrpSpPr>
        <p:grpSpPr>
          <a:xfrm>
            <a:off x="532588" y="1289544"/>
            <a:ext cx="7925612" cy="2215656"/>
            <a:chOff x="532588" y="1289544"/>
            <a:chExt cx="7925612" cy="2215656"/>
          </a:xfrm>
        </p:grpSpPr>
        <p:pic>
          <p:nvPicPr>
            <p:cNvPr id="21" name="Picture 20" title="What is important to put of the confied space entry permi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5800" y="1289544"/>
              <a:ext cx="7772400" cy="2215656"/>
            </a:xfrm>
            <a:prstGeom prst="rect">
              <a:avLst/>
            </a:prstGeom>
          </p:spPr>
        </p:pic>
        <p:sp>
          <p:nvSpPr>
            <p:cNvPr id="6" name="Oval 5"/>
            <p:cNvSpPr/>
            <p:nvPr/>
          </p:nvSpPr>
          <p:spPr>
            <a:xfrm>
              <a:off x="563880" y="2438400"/>
              <a:ext cx="73152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2895600" y="2453640"/>
              <a:ext cx="91440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532588" y="2762656"/>
              <a:ext cx="210312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5257800" y="2453640"/>
              <a:ext cx="182880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656616" y="3139440"/>
              <a:ext cx="137160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5029200" y="2849880"/>
              <a:ext cx="13716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Content Placeholder 2"/>
          <p:cNvSpPr txBox="1">
            <a:spLocks/>
          </p:cNvSpPr>
          <p:nvPr/>
        </p:nvSpPr>
        <p:spPr>
          <a:xfrm>
            <a:off x="457200" y="3733806"/>
            <a:ext cx="4038600" cy="274319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0"/>
              </a:spcBef>
              <a:buClr>
                <a:srgbClr val="FFC000"/>
              </a:buClr>
              <a:buSzPct val="150000"/>
              <a:buFont typeface="Wingdings" panose="05000000000000000000" pitchFamily="2" charset="2"/>
              <a:buChar char="§"/>
            </a:pPr>
            <a:r>
              <a:rPr lang="en-US" dirty="0" smtClean="0">
                <a:solidFill>
                  <a:prstClr val="black"/>
                </a:solidFill>
              </a:rPr>
              <a:t>Date of entry</a:t>
            </a:r>
          </a:p>
          <a:p>
            <a:pPr marL="457200" indent="-457200">
              <a:spcBef>
                <a:spcPts val="0"/>
              </a:spcBef>
              <a:buClr>
                <a:srgbClr val="FFC000"/>
              </a:buClr>
              <a:buSzPct val="150000"/>
              <a:buFont typeface="Wingdings" panose="05000000000000000000" pitchFamily="2" charset="2"/>
              <a:buChar char="§"/>
            </a:pPr>
            <a:r>
              <a:rPr lang="en-US" dirty="0" smtClean="0">
                <a:solidFill>
                  <a:prstClr val="black"/>
                </a:solidFill>
              </a:rPr>
              <a:t>Duration</a:t>
            </a:r>
          </a:p>
          <a:p>
            <a:pPr marL="914400" lvl="1" indent="-457200">
              <a:spcBef>
                <a:spcPts val="0"/>
              </a:spcBef>
              <a:buClr>
                <a:srgbClr val="FFC000"/>
              </a:buClr>
              <a:buSzPct val="150000"/>
              <a:buFont typeface="Arial" panose="020B0604020202020204" pitchFamily="34" charset="0"/>
              <a:buChar char="•"/>
            </a:pPr>
            <a:r>
              <a:rPr lang="en-US" dirty="0" smtClean="0">
                <a:solidFill>
                  <a:prstClr val="black"/>
                </a:solidFill>
              </a:rPr>
              <a:t>Expiration</a:t>
            </a:r>
          </a:p>
          <a:p>
            <a:pPr marL="914400" lvl="1" indent="-457200">
              <a:spcBef>
                <a:spcPts val="0"/>
              </a:spcBef>
              <a:buClr>
                <a:srgbClr val="FFC000"/>
              </a:buClr>
              <a:buSzPct val="150000"/>
              <a:buFont typeface="Arial" panose="020B0604020202020204" pitchFamily="34" charset="0"/>
              <a:buChar char="•"/>
            </a:pPr>
            <a:r>
              <a:rPr lang="en-US" dirty="0" smtClean="0">
                <a:solidFill>
                  <a:prstClr val="black"/>
                </a:solidFill>
              </a:rPr>
              <a:t>Time entered</a:t>
            </a:r>
          </a:p>
          <a:p>
            <a:endParaRPr lang="en-US" dirty="0">
              <a:solidFill>
                <a:prstClr val="black"/>
              </a:solidFill>
            </a:endParaRPr>
          </a:p>
        </p:txBody>
      </p:sp>
      <p:sp>
        <p:nvSpPr>
          <p:cNvPr id="16" name="Content Placeholder 5"/>
          <p:cNvSpPr txBox="1">
            <a:spLocks/>
          </p:cNvSpPr>
          <p:nvPr/>
        </p:nvSpPr>
        <p:spPr>
          <a:xfrm>
            <a:off x="4648200" y="3733806"/>
            <a:ext cx="4038600" cy="274319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400"/>
              </a:spcBef>
              <a:buClr>
                <a:srgbClr val="FFC000"/>
              </a:buClr>
              <a:buSzPct val="150000"/>
              <a:buFont typeface="Wingdings" panose="05000000000000000000" pitchFamily="2" charset="2"/>
              <a:buChar char="§"/>
            </a:pPr>
            <a:r>
              <a:rPr lang="en-US" smtClean="0">
                <a:solidFill>
                  <a:prstClr val="black"/>
                </a:solidFill>
              </a:rPr>
              <a:t>Space being entered</a:t>
            </a:r>
          </a:p>
          <a:p>
            <a:pPr marL="914400" lvl="1" indent="-457200">
              <a:spcBef>
                <a:spcPts val="0"/>
              </a:spcBef>
              <a:buClr>
                <a:srgbClr val="FFC000"/>
              </a:buClr>
              <a:buSzPct val="150000"/>
              <a:buFont typeface="Arial" panose="020B0604020202020204" pitchFamily="34" charset="0"/>
              <a:buChar char="•"/>
            </a:pPr>
            <a:r>
              <a:rPr lang="en-US" smtClean="0">
                <a:solidFill>
                  <a:prstClr val="black"/>
                </a:solidFill>
              </a:rPr>
              <a:t>Location</a:t>
            </a:r>
          </a:p>
          <a:p>
            <a:pPr marL="457200" indent="-457200">
              <a:spcBef>
                <a:spcPts val="400"/>
              </a:spcBef>
              <a:buClr>
                <a:srgbClr val="FFC000"/>
              </a:buClr>
              <a:buSzPct val="150000"/>
              <a:buFont typeface="Wingdings" panose="05000000000000000000" pitchFamily="2" charset="2"/>
              <a:buChar char="§"/>
            </a:pPr>
            <a:r>
              <a:rPr lang="en-US" smtClean="0">
                <a:solidFill>
                  <a:prstClr val="black"/>
                </a:solidFill>
              </a:rPr>
              <a:t>Entry purpose  </a:t>
            </a:r>
          </a:p>
          <a:p>
            <a:pPr marL="914400" lvl="1" indent="-457200">
              <a:spcBef>
                <a:spcPts val="400"/>
              </a:spcBef>
              <a:buClr>
                <a:srgbClr val="FFC000"/>
              </a:buClr>
              <a:buSzPct val="150000"/>
              <a:buFont typeface="Arial" panose="020B0604020202020204" pitchFamily="34" charset="0"/>
              <a:buChar char="•"/>
            </a:pPr>
            <a:r>
              <a:rPr lang="en-US" smtClean="0">
                <a:solidFill>
                  <a:prstClr val="black"/>
                </a:solidFill>
              </a:rPr>
              <a:t>Work tasks</a:t>
            </a:r>
            <a:endParaRPr lang="en-US" smtClean="0">
              <a:solidFill>
                <a:prstClr val="black"/>
              </a:solidFill>
              <a:latin typeface="Calibri"/>
            </a:endParaRPr>
          </a:p>
          <a:p>
            <a:endParaRPr lang="en-US" dirty="0">
              <a:solidFill>
                <a:prstClr val="black"/>
              </a:solidFill>
            </a:endParaRPr>
          </a:p>
        </p:txBody>
      </p:sp>
    </p:spTree>
    <p:extLst>
      <p:ext uri="{BB962C8B-B14F-4D97-AF65-F5344CB8AC3E}">
        <p14:creationId xmlns:p14="http://schemas.microsoft.com/office/powerpoint/2010/main" val="22442246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14" name="Title 13"/>
          <p:cNvSpPr>
            <a:spLocks noGrp="1"/>
          </p:cNvSpPr>
          <p:nvPr>
            <p:ph type="title"/>
          </p:nvPr>
        </p:nvSpPr>
        <p:spPr/>
        <p:txBody>
          <a:bodyPr>
            <a:normAutofit/>
          </a:bodyPr>
          <a:lstStyle/>
          <a:p>
            <a:r>
              <a:rPr lang="en-US" sz="4000" dirty="0" smtClean="0"/>
              <a:t>Identify Who</a:t>
            </a:r>
            <a:endParaRPr lang="en-US" sz="4000" dirty="0"/>
          </a:p>
        </p:txBody>
      </p:sp>
      <p:sp>
        <p:nvSpPr>
          <p:cNvPr id="9" name="Content Placeholder 8"/>
          <p:cNvSpPr>
            <a:spLocks noGrp="1"/>
          </p:cNvSpPr>
          <p:nvPr>
            <p:ph sz="half" idx="1"/>
          </p:nvPr>
        </p:nvSpPr>
        <p:spPr>
          <a:xfrm>
            <a:off x="460975" y="3657606"/>
            <a:ext cx="4206240" cy="2743194"/>
          </a:xfrm>
        </p:spPr>
        <p:txBody>
          <a:bodyPr/>
          <a:lstStyle/>
          <a:p>
            <a:pPr marL="457200" lvl="0" indent="-457200">
              <a:spcBef>
                <a:spcPts val="0"/>
              </a:spcBef>
              <a:spcAft>
                <a:spcPts val="600"/>
              </a:spcAft>
              <a:buClr>
                <a:srgbClr val="FFC000"/>
              </a:buClr>
              <a:buSzPct val="150000"/>
              <a:buFont typeface="Wingdings" panose="05000000000000000000" pitchFamily="2" charset="2"/>
              <a:buChar char="§"/>
            </a:pPr>
            <a:r>
              <a:rPr lang="en-US" sz="3200" dirty="0">
                <a:solidFill>
                  <a:prstClr val="black"/>
                </a:solidFill>
              </a:rPr>
              <a:t>Entrant name</a:t>
            </a:r>
          </a:p>
          <a:p>
            <a:pPr marL="914400" lvl="1" indent="-457200">
              <a:spcBef>
                <a:spcPts val="0"/>
              </a:spcBef>
              <a:spcAft>
                <a:spcPts val="600"/>
              </a:spcAft>
              <a:buClr>
                <a:srgbClr val="FFC000"/>
              </a:buClr>
              <a:buSzPct val="150000"/>
              <a:buFont typeface="Arial" panose="020B0604020202020204" pitchFamily="34" charset="0"/>
              <a:buChar char="•"/>
            </a:pPr>
            <a:r>
              <a:rPr lang="en-US" sz="2800" dirty="0">
                <a:solidFill>
                  <a:prstClr val="black"/>
                </a:solidFill>
              </a:rPr>
              <a:t>Other identifying means</a:t>
            </a:r>
            <a:endParaRPr lang="en-US" sz="3200" dirty="0">
              <a:solidFill>
                <a:prstClr val="black"/>
              </a:solidFill>
            </a:endParaRPr>
          </a:p>
          <a:p>
            <a:pPr marL="457200" lvl="0" indent="-457200">
              <a:spcBef>
                <a:spcPts val="0"/>
              </a:spcBef>
              <a:spcAft>
                <a:spcPts val="600"/>
              </a:spcAft>
              <a:buClr>
                <a:srgbClr val="FFC000"/>
              </a:buClr>
              <a:buSzPct val="150000"/>
              <a:buFont typeface="Wingdings" panose="05000000000000000000" pitchFamily="2" charset="2"/>
              <a:buChar char="§"/>
            </a:pPr>
            <a:r>
              <a:rPr lang="en-US" sz="3200" dirty="0">
                <a:solidFill>
                  <a:prstClr val="black"/>
                </a:solidFill>
              </a:rPr>
              <a:t>Attendant </a:t>
            </a:r>
            <a:r>
              <a:rPr lang="en-US" sz="3200" dirty="0" smtClean="0">
                <a:solidFill>
                  <a:prstClr val="black"/>
                </a:solidFill>
              </a:rPr>
              <a:t>name</a:t>
            </a:r>
          </a:p>
          <a:p>
            <a:pPr marL="457200" lvl="0" indent="-457200">
              <a:spcBef>
                <a:spcPts val="0"/>
              </a:spcBef>
              <a:spcAft>
                <a:spcPts val="600"/>
              </a:spcAft>
              <a:buClr>
                <a:srgbClr val="FFC000"/>
              </a:buClr>
              <a:buSzPct val="150000"/>
              <a:buFont typeface="Wingdings" panose="05000000000000000000" pitchFamily="2" charset="2"/>
              <a:buChar char="§"/>
            </a:pPr>
            <a:r>
              <a:rPr lang="en-US" sz="3200" dirty="0" smtClean="0">
                <a:solidFill>
                  <a:prstClr val="black"/>
                </a:solidFill>
              </a:rPr>
              <a:t>Certify statement</a:t>
            </a:r>
          </a:p>
          <a:p>
            <a:pPr marL="0" indent="0">
              <a:buNone/>
            </a:pPr>
            <a:endParaRPr lang="en-US" dirty="0"/>
          </a:p>
        </p:txBody>
      </p:sp>
      <p:sp>
        <p:nvSpPr>
          <p:cNvPr id="10" name="Content Placeholder 9"/>
          <p:cNvSpPr>
            <a:spLocks noGrp="1"/>
          </p:cNvSpPr>
          <p:nvPr>
            <p:ph sz="half" idx="2"/>
          </p:nvPr>
        </p:nvSpPr>
        <p:spPr>
          <a:xfrm>
            <a:off x="4651975" y="3657606"/>
            <a:ext cx="4206240" cy="2743194"/>
          </a:xfrm>
        </p:spPr>
        <p:txBody>
          <a:bodyPr/>
          <a:lstStyle/>
          <a:p>
            <a:pPr marL="457200" lvl="0" indent="-457200">
              <a:spcBef>
                <a:spcPts val="0"/>
              </a:spcBef>
              <a:spcAft>
                <a:spcPts val="600"/>
              </a:spcAft>
              <a:buClr>
                <a:srgbClr val="FFC000"/>
              </a:buClr>
              <a:buSzPct val="150000"/>
              <a:buFont typeface="Wingdings" panose="05000000000000000000" pitchFamily="2" charset="2"/>
              <a:buChar char="§"/>
            </a:pPr>
            <a:r>
              <a:rPr lang="en-US" sz="3200" dirty="0">
                <a:solidFill>
                  <a:prstClr val="black"/>
                </a:solidFill>
              </a:rPr>
              <a:t>Entry Supervisor name, </a:t>
            </a:r>
          </a:p>
          <a:p>
            <a:pPr marL="914400" lvl="1" indent="-457200">
              <a:spcBef>
                <a:spcPts val="0"/>
              </a:spcBef>
              <a:spcAft>
                <a:spcPts val="600"/>
              </a:spcAft>
              <a:buClr>
                <a:srgbClr val="FFC000"/>
              </a:buClr>
              <a:buSzPct val="150000"/>
              <a:buFont typeface="Arial" panose="020B0604020202020204" pitchFamily="34" charset="0"/>
              <a:buChar char="•"/>
            </a:pPr>
            <a:r>
              <a:rPr lang="en-US" sz="2800" dirty="0" smtClean="0">
                <a:solidFill>
                  <a:prstClr val="black"/>
                </a:solidFill>
              </a:rPr>
              <a:t>Signature or </a:t>
            </a:r>
            <a:r>
              <a:rPr lang="en-US" sz="2800" dirty="0">
                <a:solidFill>
                  <a:prstClr val="black"/>
                </a:solidFill>
              </a:rPr>
              <a:t>initials</a:t>
            </a:r>
          </a:p>
          <a:p>
            <a:pPr marL="914400" lvl="1" indent="-457200">
              <a:spcBef>
                <a:spcPts val="0"/>
              </a:spcBef>
              <a:spcAft>
                <a:spcPts val="600"/>
              </a:spcAft>
              <a:buClr>
                <a:srgbClr val="FFC000"/>
              </a:buClr>
              <a:buSzPct val="150000"/>
              <a:buFont typeface="Arial" panose="020B0604020202020204" pitchFamily="34" charset="0"/>
              <a:buChar char="•"/>
            </a:pPr>
            <a:r>
              <a:rPr lang="en-US" sz="2800" dirty="0" smtClean="0">
                <a:solidFill>
                  <a:prstClr val="black"/>
                </a:solidFill>
              </a:rPr>
              <a:t>Authorizes </a:t>
            </a:r>
            <a:r>
              <a:rPr lang="en-US" sz="2800" dirty="0">
                <a:solidFill>
                  <a:prstClr val="black"/>
                </a:solidFill>
              </a:rPr>
              <a:t>entry</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85</a:t>
            </a:fld>
            <a:endParaRPr lang="en-US" dirty="0">
              <a:solidFill>
                <a:prstClr val="white">
                  <a:lumMod val="75000"/>
                </a:prstClr>
              </a:solidFill>
            </a:endParaRPr>
          </a:p>
        </p:txBody>
      </p:sp>
      <p:grpSp>
        <p:nvGrpSpPr>
          <p:cNvPr id="11" name="Group 10" title="Image of Permit Confined Space Permit info - Identify who"/>
          <p:cNvGrpSpPr/>
          <p:nvPr/>
        </p:nvGrpSpPr>
        <p:grpSpPr>
          <a:xfrm>
            <a:off x="460976" y="1600200"/>
            <a:ext cx="8222047" cy="1895348"/>
            <a:chOff x="460975" y="1512794"/>
            <a:chExt cx="8222047" cy="1895348"/>
          </a:xfrm>
        </p:grpSpPr>
        <p:pic>
          <p:nvPicPr>
            <p:cNvPr id="23" name="Picture 22" title="Text Box"/>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0975" y="1512794"/>
              <a:ext cx="8222047" cy="1895348"/>
            </a:xfrm>
            <a:prstGeom prst="rect">
              <a:avLst/>
            </a:prstGeom>
          </p:spPr>
        </p:pic>
        <p:sp>
          <p:nvSpPr>
            <p:cNvPr id="6" name="Oval 5"/>
            <p:cNvSpPr/>
            <p:nvPr/>
          </p:nvSpPr>
          <p:spPr>
            <a:xfrm>
              <a:off x="605823" y="1715070"/>
              <a:ext cx="9144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6397023" y="3042381"/>
              <a:ext cx="914400" cy="36576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605823" y="2889981"/>
              <a:ext cx="13716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605823" y="2172270"/>
              <a:ext cx="100584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621227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14" name="Title 13"/>
          <p:cNvSpPr>
            <a:spLocks noGrp="1"/>
          </p:cNvSpPr>
          <p:nvPr>
            <p:ph type="title"/>
          </p:nvPr>
        </p:nvSpPr>
        <p:spPr/>
        <p:txBody>
          <a:bodyPr>
            <a:normAutofit/>
          </a:bodyPr>
          <a:lstStyle/>
          <a:p>
            <a:r>
              <a:rPr lang="en-US" sz="4000" dirty="0" smtClean="0"/>
              <a:t>Identify Entry </a:t>
            </a:r>
            <a:r>
              <a:rPr lang="en-US" sz="4000" dirty="0"/>
              <a:t>C</a:t>
            </a:r>
            <a:r>
              <a:rPr lang="en-US" sz="4000" dirty="0" smtClean="0"/>
              <a:t>onditions </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86</a:t>
            </a:fld>
            <a:endParaRPr lang="en-US" dirty="0">
              <a:solidFill>
                <a:prstClr val="white">
                  <a:lumMod val="75000"/>
                </a:prstClr>
              </a:solidFill>
            </a:endParaRPr>
          </a:p>
        </p:txBody>
      </p:sp>
      <p:sp>
        <p:nvSpPr>
          <p:cNvPr id="2" name="Rectangle 1"/>
          <p:cNvSpPr/>
          <p:nvPr/>
        </p:nvSpPr>
        <p:spPr>
          <a:xfrm>
            <a:off x="5232400" y="2209800"/>
            <a:ext cx="3657600" cy="2662267"/>
          </a:xfrm>
          <a:prstGeom prst="rect">
            <a:avLst/>
          </a:prstGeom>
        </p:spPr>
        <p:txBody>
          <a:bodyPr wrap="square">
            <a:spAutoFit/>
          </a:bodyPr>
          <a:lstStyle/>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Potential &amp; known hazards</a:t>
            </a:r>
          </a:p>
          <a:p>
            <a:pPr marL="914400" lvl="1" indent="-457200">
              <a:spcAft>
                <a:spcPts val="600"/>
              </a:spcAft>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Before entry</a:t>
            </a:r>
          </a:p>
          <a:p>
            <a:pPr marL="914400" lvl="1" indent="-457200">
              <a:spcAft>
                <a:spcPts val="600"/>
              </a:spcAft>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During entry</a:t>
            </a:r>
          </a:p>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Hazard control</a:t>
            </a:r>
          </a:p>
        </p:txBody>
      </p:sp>
      <p:grpSp>
        <p:nvGrpSpPr>
          <p:cNvPr id="6" name="Group 5" title="Group box"/>
          <p:cNvGrpSpPr/>
          <p:nvPr/>
        </p:nvGrpSpPr>
        <p:grpSpPr>
          <a:xfrm>
            <a:off x="304800" y="1600200"/>
            <a:ext cx="5029200" cy="4314411"/>
            <a:chOff x="304800" y="1600200"/>
            <a:chExt cx="5029200" cy="4314411"/>
          </a:xfrm>
        </p:grpSpPr>
        <p:pic>
          <p:nvPicPr>
            <p:cNvPr id="13" name="Picture 12" title="Image of Permit Confined Space Permit info - Identifiy entry condition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4800" y="1600200"/>
              <a:ext cx="5029200" cy="4314411"/>
            </a:xfrm>
            <a:prstGeom prst="rect">
              <a:avLst/>
            </a:prstGeom>
          </p:spPr>
        </p:pic>
        <p:sp>
          <p:nvSpPr>
            <p:cNvPr id="3" name="Oval 2"/>
            <p:cNvSpPr/>
            <p:nvPr/>
          </p:nvSpPr>
          <p:spPr>
            <a:xfrm>
              <a:off x="304800" y="3886200"/>
              <a:ext cx="1371600" cy="36576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81000" y="3505200"/>
              <a:ext cx="4572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304800" y="3048000"/>
              <a:ext cx="164592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381000" y="2590800"/>
              <a:ext cx="4572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304800" y="1935480"/>
              <a:ext cx="11430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798320" y="3886200"/>
              <a:ext cx="1097280" cy="36576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473404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14" name="Title 13"/>
          <p:cNvSpPr>
            <a:spLocks noGrp="1"/>
          </p:cNvSpPr>
          <p:nvPr>
            <p:ph type="title"/>
          </p:nvPr>
        </p:nvSpPr>
        <p:spPr>
          <a:xfrm>
            <a:off x="267180" y="266700"/>
            <a:ext cx="8610600" cy="1143000"/>
          </a:xfrm>
        </p:spPr>
        <p:txBody>
          <a:bodyPr>
            <a:normAutofit fontScale="90000"/>
          </a:bodyPr>
          <a:lstStyle/>
          <a:p>
            <a:r>
              <a:rPr lang="en-US" sz="4000" dirty="0" smtClean="0"/>
              <a:t>Document testing &amp; good air quality</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87</a:t>
            </a:fld>
            <a:endParaRPr lang="en-US" dirty="0">
              <a:solidFill>
                <a:prstClr val="white">
                  <a:lumMod val="75000"/>
                </a:prstClr>
              </a:solidFill>
            </a:endParaRPr>
          </a:p>
        </p:txBody>
      </p:sp>
      <p:sp>
        <p:nvSpPr>
          <p:cNvPr id="2" name="Rectangle 1"/>
          <p:cNvSpPr/>
          <p:nvPr/>
        </p:nvSpPr>
        <p:spPr>
          <a:xfrm>
            <a:off x="457200" y="1600978"/>
            <a:ext cx="3657600" cy="4293483"/>
          </a:xfrm>
          <a:prstGeom prst="rect">
            <a:avLst/>
          </a:prstGeom>
        </p:spPr>
        <p:txBody>
          <a:bodyPr wrap="square">
            <a:spAutoFit/>
          </a:bodyPr>
          <a:lstStyle/>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Results of air tests</a:t>
            </a:r>
          </a:p>
          <a:p>
            <a:pPr marL="914400" lvl="1" indent="-457200">
              <a:spcAft>
                <a:spcPts val="600"/>
              </a:spcAft>
              <a:buClr>
                <a:srgbClr val="FFC000"/>
              </a:buClr>
              <a:buSzPct val="1500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Initial</a:t>
            </a:r>
          </a:p>
          <a:p>
            <a:pPr marL="914400" lvl="1" indent="-457200">
              <a:spcAft>
                <a:spcPts val="600"/>
              </a:spcAft>
              <a:buClr>
                <a:srgbClr val="FFC000"/>
              </a:buClr>
              <a:buSzPct val="1500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Periodic</a:t>
            </a:r>
          </a:p>
          <a:p>
            <a:pPr marL="914400" lvl="1" indent="-457200">
              <a:spcAft>
                <a:spcPts val="600"/>
              </a:spcAft>
              <a:buClr>
                <a:srgbClr val="FFC000"/>
              </a:buClr>
              <a:buSzPct val="1500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Time of test</a:t>
            </a:r>
          </a:p>
          <a:p>
            <a:pPr marL="914400" lvl="1" indent="-457200">
              <a:spcAft>
                <a:spcPts val="600"/>
              </a:spcAft>
              <a:buClr>
                <a:srgbClr val="FFC000"/>
              </a:buClr>
              <a:buSzPct val="1500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Name, initials or signature of tester</a:t>
            </a:r>
          </a:p>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Acceptable entry conditions</a:t>
            </a:r>
          </a:p>
        </p:txBody>
      </p:sp>
      <p:grpSp>
        <p:nvGrpSpPr>
          <p:cNvPr id="6" name="Group 5" title="Group box"/>
          <p:cNvGrpSpPr/>
          <p:nvPr/>
        </p:nvGrpSpPr>
        <p:grpSpPr>
          <a:xfrm>
            <a:off x="4114800" y="1752600"/>
            <a:ext cx="4601226" cy="4038600"/>
            <a:chOff x="4221900" y="1855861"/>
            <a:chExt cx="4601226" cy="4038600"/>
          </a:xfrm>
        </p:grpSpPr>
        <p:pic>
          <p:nvPicPr>
            <p:cNvPr id="12" name="Picture 11" title="Image of Permit Confined Space Permit info - Document testing and good air quality"/>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31254" y="1855861"/>
              <a:ext cx="4591872" cy="4038600"/>
            </a:xfrm>
            <a:prstGeom prst="rect">
              <a:avLst/>
            </a:prstGeom>
          </p:spPr>
        </p:pic>
        <p:sp>
          <p:nvSpPr>
            <p:cNvPr id="3" name="Oval 2"/>
            <p:cNvSpPr/>
            <p:nvPr/>
          </p:nvSpPr>
          <p:spPr>
            <a:xfrm>
              <a:off x="5364900" y="1871101"/>
              <a:ext cx="2743200" cy="36576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4237140" y="3303661"/>
              <a:ext cx="4572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4231254" y="2495941"/>
              <a:ext cx="164592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4221900" y="3029341"/>
              <a:ext cx="1245406"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7498500" y="2755021"/>
              <a:ext cx="1143000" cy="27432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632142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14" name="Title 13"/>
          <p:cNvSpPr>
            <a:spLocks noGrp="1"/>
          </p:cNvSpPr>
          <p:nvPr>
            <p:ph type="title"/>
          </p:nvPr>
        </p:nvSpPr>
        <p:spPr>
          <a:xfrm>
            <a:off x="304800" y="152400"/>
            <a:ext cx="8534400" cy="1143000"/>
          </a:xfrm>
        </p:spPr>
        <p:txBody>
          <a:bodyPr>
            <a:normAutofit/>
          </a:bodyPr>
          <a:lstStyle/>
          <a:p>
            <a:r>
              <a:rPr lang="en-US" sz="4000" dirty="0" smtClean="0"/>
              <a:t>Exit Conditions &amp; Ending Time</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88</a:t>
            </a:fld>
            <a:endParaRPr lang="en-US" dirty="0">
              <a:solidFill>
                <a:prstClr val="white">
                  <a:lumMod val="75000"/>
                </a:prstClr>
              </a:solidFill>
            </a:endParaRPr>
          </a:p>
        </p:txBody>
      </p:sp>
      <p:sp>
        <p:nvSpPr>
          <p:cNvPr id="2" name="Rectangle 1"/>
          <p:cNvSpPr/>
          <p:nvPr/>
        </p:nvSpPr>
        <p:spPr>
          <a:xfrm>
            <a:off x="457200" y="3233420"/>
            <a:ext cx="8229600" cy="3298339"/>
          </a:xfrm>
          <a:prstGeom prst="rect">
            <a:avLst/>
          </a:prstGeom>
        </p:spPr>
        <p:txBody>
          <a:bodyPr wrap="square">
            <a:spAutoFit/>
          </a:bodyPr>
          <a:lstStyle/>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Ending conditions</a:t>
            </a:r>
          </a:p>
          <a:p>
            <a:pPr marL="914400" lvl="1" indent="-457200">
              <a:spcAft>
                <a:spcPts val="600"/>
              </a:spcAft>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Operational</a:t>
            </a:r>
          </a:p>
          <a:p>
            <a:pPr marL="457200" indent="-457200">
              <a:spcAft>
                <a:spcPts val="600"/>
              </a:spcAft>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Permit cancellation time</a:t>
            </a:r>
          </a:p>
          <a:p>
            <a:pPr marL="914400" lvl="1" indent="-457200">
              <a:spcAft>
                <a:spcPts val="600"/>
              </a:spcAft>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Does not carry over shifts</a:t>
            </a:r>
          </a:p>
          <a:p>
            <a:pPr marL="914400" lvl="1" indent="-457200">
              <a:spcAft>
                <a:spcPts val="600"/>
              </a:spcAft>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Cancel if new condition develops</a:t>
            </a:r>
          </a:p>
          <a:p>
            <a:pPr marL="914400" lvl="1" indent="-457200">
              <a:spcBef>
                <a:spcPts val="400"/>
              </a:spcBef>
              <a:buClr>
                <a:srgbClr val="FFC000"/>
              </a:buClr>
              <a:buSzPct val="150000"/>
              <a:buFont typeface="Wingdings" panose="05000000000000000000" pitchFamily="2" charset="2"/>
              <a:buChar char="§"/>
            </a:pPr>
            <a:endParaRPr lang="en-US" sz="3200" dirty="0">
              <a:solidFill>
                <a:prstClr val="black"/>
              </a:solidFill>
              <a:latin typeface="Arial" panose="020B0604020202020204" pitchFamily="34" charset="0"/>
              <a:cs typeface="Arial" panose="020B0604020202020204" pitchFamily="34" charset="0"/>
            </a:endParaRPr>
          </a:p>
        </p:txBody>
      </p:sp>
      <p:grpSp>
        <p:nvGrpSpPr>
          <p:cNvPr id="6" name="Group 5" title="Group box"/>
          <p:cNvGrpSpPr/>
          <p:nvPr/>
        </p:nvGrpSpPr>
        <p:grpSpPr>
          <a:xfrm>
            <a:off x="457200" y="1583436"/>
            <a:ext cx="8222047" cy="1649984"/>
            <a:chOff x="540952" y="1499616"/>
            <a:chExt cx="8222047" cy="1649984"/>
          </a:xfrm>
        </p:grpSpPr>
        <p:pic>
          <p:nvPicPr>
            <p:cNvPr id="23" name="Picture 22" title="Image of Permit Confined Space Permit info - Identify exit conditions and ending time"/>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952" y="1499616"/>
              <a:ext cx="8222047" cy="1649984"/>
            </a:xfrm>
            <a:prstGeom prst="rect">
              <a:avLst/>
            </a:prstGeom>
          </p:spPr>
        </p:pic>
        <p:sp>
          <p:nvSpPr>
            <p:cNvPr id="24" name="Oval 23"/>
            <p:cNvSpPr/>
            <p:nvPr/>
          </p:nvSpPr>
          <p:spPr>
            <a:xfrm>
              <a:off x="4267200" y="2189988"/>
              <a:ext cx="2819400" cy="44704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762000" y="2179828"/>
              <a:ext cx="19050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514982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14" name="Title 13"/>
          <p:cNvSpPr>
            <a:spLocks noGrp="1"/>
          </p:cNvSpPr>
          <p:nvPr>
            <p:ph type="title"/>
          </p:nvPr>
        </p:nvSpPr>
        <p:spPr>
          <a:xfrm>
            <a:off x="228600" y="228600"/>
            <a:ext cx="8686800" cy="1143000"/>
          </a:xfrm>
        </p:spPr>
        <p:txBody>
          <a:bodyPr>
            <a:normAutofit/>
          </a:bodyPr>
          <a:lstStyle/>
          <a:p>
            <a:r>
              <a:rPr lang="en-US" sz="4000" dirty="0" smtClean="0"/>
              <a:t>Communication information</a:t>
            </a:r>
            <a:endParaRPr lang="en-US" sz="40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89</a:t>
            </a:fld>
            <a:endParaRPr lang="en-US" dirty="0">
              <a:solidFill>
                <a:prstClr val="white">
                  <a:lumMod val="75000"/>
                </a:prstClr>
              </a:solidFill>
            </a:endParaRPr>
          </a:p>
        </p:txBody>
      </p:sp>
      <p:pic>
        <p:nvPicPr>
          <p:cNvPr id="13" name="Picture 12" title="Image of Permit Confined Space Permit info - Identify the communication information"/>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268200" y="-274507"/>
            <a:ext cx="4288536" cy="5651698"/>
          </a:xfrm>
          <a:prstGeom prst="rect">
            <a:avLst/>
          </a:prstGeom>
        </p:spPr>
      </p:pic>
      <p:sp>
        <p:nvSpPr>
          <p:cNvPr id="9" name="Content Placeholder 2"/>
          <p:cNvSpPr txBox="1">
            <a:spLocks/>
          </p:cNvSpPr>
          <p:nvPr/>
        </p:nvSpPr>
        <p:spPr>
          <a:xfrm>
            <a:off x="457200" y="1600200"/>
            <a:ext cx="8229600" cy="437537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400"/>
              </a:spcBef>
              <a:buClr>
                <a:srgbClr val="FFC000"/>
              </a:buClr>
              <a:buSzPct val="150000"/>
              <a:buFont typeface="Wingdings" panose="05000000000000000000" pitchFamily="2" charset="2"/>
              <a:buChar char="§"/>
            </a:pPr>
            <a:r>
              <a:rPr lang="en-US" dirty="0" smtClean="0">
                <a:solidFill>
                  <a:prstClr val="black"/>
                </a:solidFill>
              </a:rPr>
              <a:t>Communication method</a:t>
            </a:r>
          </a:p>
          <a:p>
            <a:pPr marL="457200" indent="-457200">
              <a:spcBef>
                <a:spcPts val="400"/>
              </a:spcBef>
              <a:buClr>
                <a:srgbClr val="FFC000"/>
              </a:buClr>
              <a:buSzPct val="150000"/>
              <a:buFont typeface="Wingdings" panose="05000000000000000000" pitchFamily="2" charset="2"/>
              <a:buChar char="§"/>
            </a:pPr>
            <a:r>
              <a:rPr lang="en-US" dirty="0" smtClean="0">
                <a:solidFill>
                  <a:prstClr val="black"/>
                </a:solidFill>
              </a:rPr>
              <a:t>Entry method</a:t>
            </a:r>
          </a:p>
          <a:p>
            <a:pPr marL="0" indent="0">
              <a:buClr>
                <a:srgbClr val="FFC000"/>
              </a:buClr>
              <a:buSzPct val="150000"/>
              <a:buFont typeface="Arial" panose="020B0604020202020204" pitchFamily="34" charset="0"/>
              <a:buNone/>
            </a:pPr>
            <a:endParaRPr lang="en-US" dirty="0" smtClean="0">
              <a:solidFill>
                <a:prstClr val="black"/>
              </a:solidFill>
            </a:endParaRPr>
          </a:p>
        </p:txBody>
      </p:sp>
      <p:grpSp>
        <p:nvGrpSpPr>
          <p:cNvPr id="3" name="Group 2" title="Ovals to highligh entry point and communication used"/>
          <p:cNvGrpSpPr/>
          <p:nvPr/>
        </p:nvGrpSpPr>
        <p:grpSpPr>
          <a:xfrm>
            <a:off x="1172440" y="3097777"/>
            <a:ext cx="6799120" cy="2080126"/>
            <a:chOff x="1143000" y="2683895"/>
            <a:chExt cx="6799120" cy="2080126"/>
          </a:xfrm>
        </p:grpSpPr>
        <p:pic>
          <p:nvPicPr>
            <p:cNvPr id="20" name="Picture 19" title="Text Box"/>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01880" y="2683895"/>
              <a:ext cx="6740240" cy="1828800"/>
            </a:xfrm>
            <a:prstGeom prst="rect">
              <a:avLst/>
            </a:prstGeom>
          </p:spPr>
        </p:pic>
        <p:sp>
          <p:nvSpPr>
            <p:cNvPr id="11" name="Oval 10"/>
            <p:cNvSpPr/>
            <p:nvPr/>
          </p:nvSpPr>
          <p:spPr>
            <a:xfrm>
              <a:off x="3429000" y="4114800"/>
              <a:ext cx="4513120" cy="649221"/>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1143000" y="4133085"/>
              <a:ext cx="1160320" cy="512163"/>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52955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Slide Border - grain bin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339"/>
            <a:ext cx="9144000" cy="1096191"/>
          </a:xfrm>
          <a:prstGeom prst="rect">
            <a:avLst/>
          </a:prstGeom>
        </p:spPr>
      </p:pic>
      <p:sp>
        <p:nvSpPr>
          <p:cNvPr id="2" name="Title 1"/>
          <p:cNvSpPr>
            <a:spLocks noGrp="1"/>
          </p:cNvSpPr>
          <p:nvPr>
            <p:ph type="title"/>
          </p:nvPr>
        </p:nvSpPr>
        <p:spPr/>
        <p:txBody>
          <a:bodyPr>
            <a:normAutofit/>
          </a:bodyPr>
          <a:lstStyle/>
          <a:p>
            <a:r>
              <a:rPr lang="en-US" sz="4000" dirty="0" smtClean="0"/>
              <a:t>Topics Covered</a:t>
            </a:r>
            <a:endParaRPr lang="en-US" sz="4000" dirty="0"/>
          </a:p>
        </p:txBody>
      </p:sp>
      <p:sp>
        <p:nvSpPr>
          <p:cNvPr id="3" name="Content Placeholder 2"/>
          <p:cNvSpPr>
            <a:spLocks noGrp="1"/>
          </p:cNvSpPr>
          <p:nvPr>
            <p:ph idx="1"/>
          </p:nvPr>
        </p:nvSpPr>
        <p:spPr>
          <a:xfrm>
            <a:off x="228600" y="1600206"/>
            <a:ext cx="8686800" cy="5258324"/>
          </a:xfrm>
        </p:spPr>
        <p:txBody>
          <a:bodyPr>
            <a:normAutofit/>
          </a:bodyPr>
          <a:lstStyle/>
          <a:p>
            <a:pPr marL="457200" lvl="0" indent="-457200" defTabSz="457200">
              <a:spcBef>
                <a:spcPts val="0"/>
              </a:spcBef>
              <a:spcAft>
                <a:spcPts val="600"/>
              </a:spcAft>
              <a:buClr>
                <a:srgbClr val="FFC000"/>
              </a:buClr>
              <a:buSzPct val="150000"/>
              <a:buFont typeface="Wingdings" panose="05000000000000000000" pitchFamily="2" charset="2"/>
              <a:buChar char="§"/>
            </a:pPr>
            <a:r>
              <a:rPr lang="en-US" dirty="0" smtClean="0"/>
              <a:t>Confined Space Issues</a:t>
            </a:r>
            <a:endParaRPr lang="en-US" dirty="0"/>
          </a:p>
          <a:p>
            <a:pPr marL="457200" lvl="0" indent="-457200" defTabSz="457200">
              <a:spcBef>
                <a:spcPts val="0"/>
              </a:spcBef>
              <a:spcAft>
                <a:spcPts val="600"/>
              </a:spcAft>
              <a:buClr>
                <a:srgbClr val="FFC000"/>
              </a:buClr>
              <a:buSzPct val="150000"/>
              <a:buFont typeface="Wingdings" panose="05000000000000000000" pitchFamily="2" charset="2"/>
              <a:buChar char="§"/>
            </a:pPr>
            <a:r>
              <a:rPr lang="en-US" dirty="0" smtClean="0"/>
              <a:t>Types of Confined </a:t>
            </a:r>
            <a:r>
              <a:rPr lang="en-US" dirty="0"/>
              <a:t>S</a:t>
            </a:r>
            <a:r>
              <a:rPr lang="en-US" dirty="0" smtClean="0"/>
              <a:t>paces</a:t>
            </a:r>
            <a:endParaRPr lang="en-US" dirty="0"/>
          </a:p>
          <a:p>
            <a:pPr marL="457200" lvl="0" indent="-457200" defTabSz="457200">
              <a:spcBef>
                <a:spcPts val="0"/>
              </a:spcBef>
              <a:spcAft>
                <a:spcPts val="600"/>
              </a:spcAft>
              <a:buClr>
                <a:srgbClr val="FFC000"/>
              </a:buClr>
              <a:buSzPct val="150000"/>
              <a:buFont typeface="Wingdings" panose="05000000000000000000" pitchFamily="2" charset="2"/>
              <a:buChar char="§"/>
            </a:pPr>
            <a:r>
              <a:rPr lang="en-US" dirty="0" smtClean="0"/>
              <a:t>Confined Space Hazards</a:t>
            </a:r>
            <a:endParaRPr lang="en-US" dirty="0"/>
          </a:p>
          <a:p>
            <a:pPr marL="457200" lvl="0" indent="-457200" defTabSz="457200">
              <a:spcBef>
                <a:spcPts val="0"/>
              </a:spcBef>
              <a:spcAft>
                <a:spcPts val="600"/>
              </a:spcAft>
              <a:buClr>
                <a:srgbClr val="FFC000"/>
              </a:buClr>
              <a:buSzPct val="150000"/>
              <a:buFont typeface="Wingdings" panose="05000000000000000000" pitchFamily="2" charset="2"/>
              <a:buChar char="§"/>
            </a:pPr>
            <a:r>
              <a:rPr lang="en-US" dirty="0"/>
              <a:t>Hazard </a:t>
            </a:r>
            <a:r>
              <a:rPr lang="en-US" dirty="0" smtClean="0"/>
              <a:t>Control </a:t>
            </a:r>
            <a:r>
              <a:rPr lang="en-US" dirty="0"/>
              <a:t>in </a:t>
            </a:r>
            <a:r>
              <a:rPr lang="en-US" dirty="0" smtClean="0"/>
              <a:t>Confined Spaces</a:t>
            </a:r>
          </a:p>
          <a:p>
            <a:pPr marL="457200" lvl="0" indent="-457200" defTabSz="457200">
              <a:spcBef>
                <a:spcPts val="0"/>
              </a:spcBef>
              <a:spcAft>
                <a:spcPts val="600"/>
              </a:spcAft>
              <a:buClr>
                <a:srgbClr val="FFC000"/>
              </a:buClr>
              <a:buSzPct val="150000"/>
              <a:buFont typeface="Wingdings" panose="05000000000000000000" pitchFamily="2" charset="2"/>
              <a:buChar char="§"/>
            </a:pPr>
            <a:r>
              <a:rPr lang="en-US" dirty="0" smtClean="0"/>
              <a:t>Exposure Signs and Symptoms</a:t>
            </a:r>
            <a:endParaRPr lang="en-US" dirty="0"/>
          </a:p>
          <a:p>
            <a:pPr marL="457200" lvl="0" indent="-457200" defTabSz="457200">
              <a:spcBef>
                <a:spcPts val="0"/>
              </a:spcBef>
              <a:spcAft>
                <a:spcPts val="600"/>
              </a:spcAft>
              <a:buClr>
                <a:srgbClr val="FFC000"/>
              </a:buClr>
              <a:buSzPct val="150000"/>
              <a:buFont typeface="Wingdings" panose="05000000000000000000" pitchFamily="2" charset="2"/>
              <a:buChar char="§"/>
            </a:pPr>
            <a:r>
              <a:rPr lang="en-US" dirty="0" smtClean="0"/>
              <a:t>Applying the Confined </a:t>
            </a:r>
            <a:r>
              <a:rPr lang="en-US" dirty="0"/>
              <a:t>S</a:t>
            </a:r>
            <a:r>
              <a:rPr lang="en-US" dirty="0" smtClean="0"/>
              <a:t>pace </a:t>
            </a:r>
            <a:r>
              <a:rPr lang="en-US" dirty="0"/>
              <a:t>S</a:t>
            </a:r>
            <a:r>
              <a:rPr lang="en-US" dirty="0" smtClean="0"/>
              <a:t>tandard</a:t>
            </a:r>
            <a:endParaRPr lang="en-US" dirty="0"/>
          </a:p>
          <a:p>
            <a:pPr marL="457200" lvl="0" indent="-457200" defTabSz="457200">
              <a:spcBef>
                <a:spcPts val="0"/>
              </a:spcBef>
              <a:spcAft>
                <a:spcPts val="600"/>
              </a:spcAft>
              <a:buClr>
                <a:srgbClr val="FFC000"/>
              </a:buClr>
              <a:buSzPct val="150000"/>
              <a:buFont typeface="Wingdings" panose="05000000000000000000" pitchFamily="2" charset="2"/>
              <a:buChar char="§"/>
            </a:pPr>
            <a:r>
              <a:rPr lang="en-US" dirty="0" smtClean="0"/>
              <a:t>Grain Handling vs Confined Space Standard</a:t>
            </a:r>
          </a:p>
          <a:p>
            <a:pPr marL="457200" lvl="0" indent="-457200" defTabSz="457200">
              <a:spcBef>
                <a:spcPts val="0"/>
              </a:spcBef>
              <a:spcAft>
                <a:spcPts val="600"/>
              </a:spcAft>
              <a:buClr>
                <a:srgbClr val="FFC000"/>
              </a:buClr>
              <a:buSzPct val="150000"/>
              <a:buFont typeface="Wingdings" panose="05000000000000000000" pitchFamily="2" charset="2"/>
              <a:buChar char="§"/>
            </a:pPr>
            <a:r>
              <a:rPr lang="en-US" dirty="0" smtClean="0"/>
              <a:t>Summary &amp; Best Practices</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9</a:t>
            </a:fld>
            <a:endParaRPr lang="en-US" dirty="0">
              <a:solidFill>
                <a:prstClr val="white">
                  <a:lumMod val="75000"/>
                </a:prstClr>
              </a:solidFill>
            </a:endParaRPr>
          </a:p>
        </p:txBody>
      </p:sp>
    </p:spTree>
    <p:extLst>
      <p:ext uri="{BB962C8B-B14F-4D97-AF65-F5344CB8AC3E}">
        <p14:creationId xmlns:p14="http://schemas.microsoft.com/office/powerpoint/2010/main" val="26335102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14" name="Title 13"/>
          <p:cNvSpPr>
            <a:spLocks noGrp="1"/>
          </p:cNvSpPr>
          <p:nvPr>
            <p:ph type="title"/>
          </p:nvPr>
        </p:nvSpPr>
        <p:spPr/>
        <p:txBody>
          <a:bodyPr>
            <a:normAutofit/>
          </a:bodyPr>
          <a:lstStyle/>
          <a:p>
            <a:r>
              <a:rPr lang="en-US" sz="4000" dirty="0" smtClean="0"/>
              <a:t>Safety &amp; rescue information</a:t>
            </a:r>
            <a:endParaRPr lang="en-US" sz="4000" dirty="0"/>
          </a:p>
        </p:txBody>
      </p:sp>
      <p:sp>
        <p:nvSpPr>
          <p:cNvPr id="7" name="Content Placeholder 6"/>
          <p:cNvSpPr>
            <a:spLocks noGrp="1"/>
          </p:cNvSpPr>
          <p:nvPr>
            <p:ph sz="half" idx="1"/>
          </p:nvPr>
        </p:nvSpPr>
        <p:spPr>
          <a:xfrm>
            <a:off x="304800" y="3962400"/>
            <a:ext cx="4206240" cy="2638451"/>
          </a:xfrm>
        </p:spPr>
        <p:txBody>
          <a:bodyPr/>
          <a:lstStyle/>
          <a:p>
            <a:pPr marL="365760" lvl="0" indent="-365760">
              <a:spcBef>
                <a:spcPts val="0"/>
              </a:spcBef>
              <a:buClr>
                <a:srgbClr val="FFC000"/>
              </a:buClr>
              <a:buSzPct val="150000"/>
              <a:buFont typeface="Wingdings" panose="05000000000000000000" pitchFamily="2" charset="2"/>
              <a:buChar char="§"/>
            </a:pPr>
            <a:r>
              <a:rPr lang="en-US" sz="3200" dirty="0">
                <a:solidFill>
                  <a:prstClr val="black"/>
                </a:solidFill>
              </a:rPr>
              <a:t>Emergency number</a:t>
            </a:r>
          </a:p>
          <a:p>
            <a:pPr marL="365760" lvl="0" indent="-365760">
              <a:spcBef>
                <a:spcPts val="0"/>
              </a:spcBef>
              <a:buClr>
                <a:srgbClr val="FFC000"/>
              </a:buClr>
              <a:buSzPct val="150000"/>
              <a:buFont typeface="Wingdings" panose="05000000000000000000" pitchFamily="2" charset="2"/>
              <a:buChar char="§"/>
            </a:pPr>
            <a:r>
              <a:rPr lang="en-US" sz="3200" dirty="0">
                <a:solidFill>
                  <a:prstClr val="black"/>
                </a:solidFill>
              </a:rPr>
              <a:t>Equipment provided </a:t>
            </a:r>
          </a:p>
          <a:p>
            <a:pPr marL="731520" lvl="1" indent="-365760">
              <a:spcBef>
                <a:spcPts val="0"/>
              </a:spcBef>
              <a:buClr>
                <a:srgbClr val="FFC000"/>
              </a:buClr>
              <a:buSzPct val="150000"/>
              <a:buFont typeface="Arial" panose="020B0604020202020204" pitchFamily="34" charset="0"/>
              <a:buChar char="•"/>
            </a:pPr>
            <a:r>
              <a:rPr lang="en-US" sz="2800" dirty="0">
                <a:solidFill>
                  <a:prstClr val="black"/>
                </a:solidFill>
              </a:rPr>
              <a:t>PPE, rescue, testing, alarms, communication, etc.</a:t>
            </a:r>
          </a:p>
          <a:p>
            <a:pPr marL="0" indent="0">
              <a:buNone/>
            </a:pPr>
            <a:endParaRPr lang="en-US" dirty="0"/>
          </a:p>
        </p:txBody>
      </p:sp>
      <p:sp>
        <p:nvSpPr>
          <p:cNvPr id="8" name="Content Placeholder 7"/>
          <p:cNvSpPr>
            <a:spLocks noGrp="1"/>
          </p:cNvSpPr>
          <p:nvPr>
            <p:ph sz="half" idx="2"/>
          </p:nvPr>
        </p:nvSpPr>
        <p:spPr>
          <a:xfrm>
            <a:off x="4648200" y="3962400"/>
            <a:ext cx="4206240" cy="2638451"/>
          </a:xfrm>
        </p:spPr>
        <p:txBody>
          <a:bodyPr/>
          <a:lstStyle/>
          <a:p>
            <a:pPr marL="365760" lvl="0" indent="-365760">
              <a:spcBef>
                <a:spcPts val="0"/>
              </a:spcBef>
              <a:buClr>
                <a:srgbClr val="FFC000"/>
              </a:buClr>
              <a:buSzPct val="150000"/>
              <a:buFont typeface="Wingdings" panose="05000000000000000000" pitchFamily="2" charset="2"/>
              <a:buChar char="§"/>
            </a:pPr>
            <a:r>
              <a:rPr lang="en-US" sz="3200" dirty="0">
                <a:solidFill>
                  <a:prstClr val="black"/>
                </a:solidFill>
              </a:rPr>
              <a:t>Work </a:t>
            </a:r>
            <a:r>
              <a:rPr lang="en-US" sz="3200" dirty="0" smtClean="0">
                <a:solidFill>
                  <a:prstClr val="black"/>
                </a:solidFill>
              </a:rPr>
              <a:t>permits</a:t>
            </a:r>
          </a:p>
          <a:p>
            <a:pPr marL="857250" lvl="1" indent="-457200">
              <a:spcBef>
                <a:spcPts val="0"/>
              </a:spcBef>
              <a:buClr>
                <a:srgbClr val="FFC000"/>
              </a:buClr>
              <a:buSzPct val="150000"/>
              <a:buFont typeface="Arial" panose="020B0604020202020204" pitchFamily="34" charset="0"/>
              <a:buChar char="•"/>
            </a:pPr>
            <a:r>
              <a:rPr lang="en-US" sz="2800" dirty="0" smtClean="0">
                <a:solidFill>
                  <a:prstClr val="black"/>
                </a:solidFill>
              </a:rPr>
              <a:t>Hot </a:t>
            </a:r>
            <a:r>
              <a:rPr lang="en-US" sz="2800" dirty="0">
                <a:solidFill>
                  <a:prstClr val="black"/>
                </a:solidFill>
              </a:rPr>
              <a:t>work </a:t>
            </a:r>
          </a:p>
          <a:p>
            <a:pPr marL="365760" lvl="0" indent="-365760">
              <a:spcBef>
                <a:spcPts val="0"/>
              </a:spcBef>
              <a:buClr>
                <a:srgbClr val="FFC000"/>
              </a:buClr>
              <a:buSzPct val="150000"/>
              <a:buFont typeface="Wingdings" panose="05000000000000000000" pitchFamily="2" charset="2"/>
              <a:buChar char="§"/>
            </a:pPr>
            <a:r>
              <a:rPr lang="en-US" sz="3200" dirty="0">
                <a:solidFill>
                  <a:prstClr val="black"/>
                </a:solidFill>
              </a:rPr>
              <a:t>Other </a:t>
            </a:r>
            <a:r>
              <a:rPr lang="en-US" sz="3200" dirty="0" smtClean="0">
                <a:solidFill>
                  <a:prstClr val="black"/>
                </a:solidFill>
              </a:rPr>
              <a:t>necessary safety information</a:t>
            </a:r>
            <a:endParaRPr lang="en-US" sz="3200" dirty="0">
              <a:solidFill>
                <a:prstClr val="black"/>
              </a:solidFill>
            </a:endParaRP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75000"/>
                  </a:prstClr>
                </a:solidFill>
              </a:rPr>
              <a:pPr/>
              <a:t>90</a:t>
            </a:fld>
            <a:endParaRPr lang="en-US" dirty="0">
              <a:solidFill>
                <a:prstClr val="white">
                  <a:lumMod val="75000"/>
                </a:prstClr>
              </a:solidFill>
            </a:endParaRPr>
          </a:p>
        </p:txBody>
      </p:sp>
      <p:grpSp>
        <p:nvGrpSpPr>
          <p:cNvPr id="2" name="Group 1" title="Group Box"/>
          <p:cNvGrpSpPr>
            <a:grpSpLocks noChangeAspect="1"/>
          </p:cNvGrpSpPr>
          <p:nvPr/>
        </p:nvGrpSpPr>
        <p:grpSpPr>
          <a:xfrm>
            <a:off x="673608" y="1306870"/>
            <a:ext cx="7772400" cy="2705208"/>
            <a:chOff x="54659" y="1524000"/>
            <a:chExt cx="9034682" cy="3657600"/>
          </a:xfrm>
        </p:grpSpPr>
        <p:pic>
          <p:nvPicPr>
            <p:cNvPr id="37890" name="Picture 2" title="Safety and Rescue Inform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59" y="1524000"/>
              <a:ext cx="903468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115619" y="4724400"/>
              <a:ext cx="2246581" cy="4571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4457700" y="2133600"/>
              <a:ext cx="2857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76200" y="4114800"/>
              <a:ext cx="2209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76199" y="3048000"/>
              <a:ext cx="1295401"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3505200" y="1600200"/>
              <a:ext cx="32766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419601" y="4191000"/>
              <a:ext cx="7239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9257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PRCS Entry</a:t>
            </a:r>
            <a:endParaRPr lang="en-US" dirty="0"/>
          </a:p>
        </p:txBody>
      </p:sp>
      <p:sp>
        <p:nvSpPr>
          <p:cNvPr id="3" name="Text Placeholder 2"/>
          <p:cNvSpPr>
            <a:spLocks noGrp="1"/>
          </p:cNvSpPr>
          <p:nvPr>
            <p:ph type="body" idx="1"/>
          </p:nvPr>
        </p:nvSpPr>
        <p:spPr/>
        <p:txBody>
          <a:bodyPr>
            <a:normAutofit/>
          </a:bodyPr>
          <a:lstStyle/>
          <a:p>
            <a:r>
              <a:rPr lang="en-US" sz="2800" dirty="0" smtClean="0"/>
              <a:t>Entry Process</a:t>
            </a:r>
            <a:endParaRPr lang="en-US" sz="2800"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91</a:t>
            </a:fld>
            <a:endParaRPr lang="en-US" dirty="0">
              <a:solidFill>
                <a:prstClr val="black">
                  <a:tint val="75000"/>
                </a:prstClr>
              </a:solidFill>
            </a:endParaRPr>
          </a:p>
        </p:txBody>
      </p:sp>
    </p:spTree>
    <p:extLst>
      <p:ext uri="{BB962C8B-B14F-4D97-AF65-F5344CB8AC3E}">
        <p14:creationId xmlns:p14="http://schemas.microsoft.com/office/powerpoint/2010/main" val="11131816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92</a:t>
            </a:fld>
            <a:endParaRPr lang="en-US" dirty="0">
              <a:solidFill>
                <a:prstClr val="white">
                  <a:lumMod val="95000"/>
                </a:prstClr>
              </a:solidFill>
            </a:endParaRPr>
          </a:p>
        </p:txBody>
      </p:sp>
      <p:sp>
        <p:nvSpPr>
          <p:cNvPr id="12" name="Title 11"/>
          <p:cNvSpPr>
            <a:spLocks noGrp="1"/>
          </p:cNvSpPr>
          <p:nvPr>
            <p:ph type="title"/>
          </p:nvPr>
        </p:nvSpPr>
        <p:spPr>
          <a:xfrm>
            <a:off x="381000" y="-76200"/>
            <a:ext cx="8229600" cy="1143000"/>
          </a:xfrm>
        </p:spPr>
        <p:txBody>
          <a:bodyPr>
            <a:normAutofit/>
          </a:bodyPr>
          <a:lstStyle/>
          <a:p>
            <a:r>
              <a:rPr lang="en-US" sz="4000" dirty="0" smtClean="0"/>
              <a:t>5 Step Entry</a:t>
            </a:r>
            <a:endParaRPr lang="en-US" sz="4000" dirty="0"/>
          </a:p>
        </p:txBody>
      </p:sp>
      <p:graphicFrame>
        <p:nvGraphicFramePr>
          <p:cNvPr id="13" name="Diagram 12" title="Diagram of 5 step entry"/>
          <p:cNvGraphicFramePr/>
          <p:nvPr>
            <p:extLst>
              <p:ext uri="{D42A27DB-BD31-4B8C-83A1-F6EECF244321}">
                <p14:modId xmlns:p14="http://schemas.microsoft.com/office/powerpoint/2010/main" val="2734383190"/>
              </p:ext>
            </p:extLst>
          </p:nvPr>
        </p:nvGraphicFramePr>
        <p:xfrm>
          <a:off x="152400" y="890510"/>
          <a:ext cx="8839200" cy="5662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27551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7" name="Title 6"/>
          <p:cNvSpPr>
            <a:spLocks noGrp="1"/>
          </p:cNvSpPr>
          <p:nvPr>
            <p:ph type="title"/>
          </p:nvPr>
        </p:nvSpPr>
        <p:spPr>
          <a:xfrm>
            <a:off x="457200" y="152400"/>
            <a:ext cx="8229600" cy="1143000"/>
          </a:xfrm>
        </p:spPr>
        <p:txBody>
          <a:bodyPr>
            <a:normAutofit/>
          </a:bodyPr>
          <a:lstStyle/>
          <a:p>
            <a:r>
              <a:rPr lang="en-US" sz="4000" dirty="0">
                <a:solidFill>
                  <a:prstClr val="black"/>
                </a:solidFill>
              </a:rPr>
              <a:t>Supervisor: Entry Preparation</a:t>
            </a:r>
            <a:endParaRPr lang="en-US" sz="4000" dirty="0"/>
          </a:p>
        </p:txBody>
      </p:sp>
      <p:sp>
        <p:nvSpPr>
          <p:cNvPr id="3" name="Content Placeholder 2"/>
          <p:cNvSpPr>
            <a:spLocks noGrp="1"/>
          </p:cNvSpPr>
          <p:nvPr>
            <p:ph idx="1"/>
          </p:nvPr>
        </p:nvSpPr>
        <p:spPr>
          <a:xfrm>
            <a:off x="381000" y="1447800"/>
            <a:ext cx="8382000" cy="4724400"/>
          </a:xfrm>
        </p:spPr>
        <p:txBody>
          <a:bodyPr>
            <a:normAutofit/>
          </a:bodyPr>
          <a:lstStyle/>
          <a:p>
            <a:pPr>
              <a:spcBef>
                <a:spcPts val="0"/>
              </a:spcBef>
              <a:spcAft>
                <a:spcPts val="600"/>
              </a:spcAft>
            </a:pPr>
            <a:r>
              <a:rPr lang="en-US" sz="3200" dirty="0" smtClean="0"/>
              <a:t>Initial air monitoring</a:t>
            </a:r>
          </a:p>
          <a:p>
            <a:pPr>
              <a:spcBef>
                <a:spcPts val="0"/>
              </a:spcBef>
              <a:spcAft>
                <a:spcPts val="600"/>
              </a:spcAft>
            </a:pPr>
            <a:r>
              <a:rPr lang="en-US" sz="3200" dirty="0" smtClean="0"/>
              <a:t>Evaluate space – outside </a:t>
            </a:r>
          </a:p>
          <a:p>
            <a:pPr>
              <a:spcBef>
                <a:spcPts val="0"/>
              </a:spcBef>
              <a:spcAft>
                <a:spcPts val="600"/>
              </a:spcAft>
            </a:pPr>
            <a:r>
              <a:rPr lang="en-US" sz="3200" dirty="0" smtClean="0"/>
              <a:t>Complete/sign permit</a:t>
            </a:r>
          </a:p>
          <a:p>
            <a:pPr>
              <a:spcBef>
                <a:spcPts val="0"/>
              </a:spcBef>
              <a:spcAft>
                <a:spcPts val="600"/>
              </a:spcAft>
            </a:pPr>
            <a:r>
              <a:rPr lang="en-US" sz="3200" dirty="0" smtClean="0"/>
              <a:t>Meet entrant &amp; attendant</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Safe work process &amp; tasks</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Review evaluation - agree </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Request re-evaluation</a:t>
            </a:r>
          </a:p>
          <a:p>
            <a:pPr>
              <a:spcBef>
                <a:spcPts val="0"/>
              </a:spcBef>
              <a:spcAft>
                <a:spcPts val="600"/>
              </a:spcAft>
            </a:pPr>
            <a:r>
              <a:rPr lang="en-US" sz="3200" dirty="0" smtClean="0"/>
              <a:t>Ensure rescue available</a:t>
            </a:r>
          </a:p>
          <a:p>
            <a:pPr marL="0" indent="0">
              <a:buNone/>
            </a:pPr>
            <a:endParaRPr lang="en-US" sz="1800" dirty="0" smtClean="0"/>
          </a:p>
          <a:p>
            <a:endParaRPr lang="en-US" dirty="0"/>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93</a:t>
            </a:fld>
            <a:endParaRPr lang="en-US" dirty="0">
              <a:solidFill>
                <a:prstClr val="white">
                  <a:lumMod val="95000"/>
                </a:prstClr>
              </a:solidFill>
            </a:endParaRPr>
          </a:p>
        </p:txBody>
      </p:sp>
      <p:pic>
        <p:nvPicPr>
          <p:cNvPr id="10" name="Picture 2" title="Image of men preparing for entry"/>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2"/>
          <a:stretch/>
        </p:blipFill>
        <p:spPr bwMode="auto">
          <a:xfrm>
            <a:off x="5943600" y="1447800"/>
            <a:ext cx="2743200" cy="2743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title="Stop Sign for Do not enter"/>
          <p:cNvGrpSpPr/>
          <p:nvPr/>
        </p:nvGrpSpPr>
        <p:grpSpPr>
          <a:xfrm>
            <a:off x="5638800" y="3886200"/>
            <a:ext cx="2438400" cy="2286000"/>
            <a:chOff x="5562600" y="3733800"/>
            <a:chExt cx="2438400" cy="2286000"/>
          </a:xfrm>
        </p:grpSpPr>
        <p:sp>
          <p:nvSpPr>
            <p:cNvPr id="8" name="Octagon 7"/>
            <p:cNvSpPr/>
            <p:nvPr/>
          </p:nvSpPr>
          <p:spPr>
            <a:xfrm>
              <a:off x="5638800" y="3733800"/>
              <a:ext cx="2286000" cy="2286000"/>
            </a:xfrm>
            <a:prstGeom prst="octagon">
              <a:avLst/>
            </a:prstGeom>
            <a:solidFill>
              <a:srgbClr val="FF0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562600" y="3845748"/>
              <a:ext cx="2438400" cy="2062103"/>
            </a:xfrm>
            <a:prstGeom prst="rect">
              <a:avLst/>
            </a:prstGeom>
          </p:spPr>
          <p:txBody>
            <a:bodyPr wrap="square">
              <a:spAutoFit/>
            </a:bodyPr>
            <a:lstStyle/>
            <a:p>
              <a:pPr algn="ctr" defTabSz="457200">
                <a:spcBef>
                  <a:spcPct val="20000"/>
                </a:spcBef>
                <a:buClr>
                  <a:srgbClr val="FFC000"/>
                </a:buClr>
                <a:buSzPct val="150000"/>
              </a:pPr>
              <a:r>
                <a:rPr lang="en-US" sz="2800" b="1" dirty="0">
                  <a:solidFill>
                    <a:prstClr val="white"/>
                  </a:solidFill>
                  <a:latin typeface="Arial" pitchFamily="34" charset="0"/>
                  <a:cs typeface="Arial" pitchFamily="34" charset="0"/>
                </a:rPr>
                <a:t>DO</a:t>
              </a:r>
              <a:r>
                <a:rPr lang="en-US" sz="2800" dirty="0">
                  <a:solidFill>
                    <a:prstClr val="white"/>
                  </a:solidFill>
                  <a:latin typeface="Arial" pitchFamily="34" charset="0"/>
                  <a:cs typeface="Arial" pitchFamily="34" charset="0"/>
                </a:rPr>
                <a:t> </a:t>
              </a:r>
              <a:r>
                <a:rPr lang="en-US" sz="2800" dirty="0">
                  <a:ln w="18415" cmpd="sng">
                    <a:solidFill>
                      <a:srgbClr val="FFFFFF"/>
                    </a:solidFill>
                    <a:prstDash val="solid"/>
                  </a:ln>
                  <a:solidFill>
                    <a:prstClr val="white"/>
                  </a:solidFill>
                  <a:effectLst>
                    <a:outerShdw blurRad="63500" dir="3600000" algn="tl" rotWithShape="0">
                      <a:srgbClr val="000000">
                        <a:alpha val="70000"/>
                      </a:srgbClr>
                    </a:outerShdw>
                  </a:effectLst>
                  <a:latin typeface="Arial" pitchFamily="34" charset="0"/>
                  <a:cs typeface="Arial" pitchFamily="34" charset="0"/>
                </a:rPr>
                <a:t>NOT</a:t>
              </a:r>
              <a:r>
                <a:rPr lang="en-US" sz="2800" dirty="0">
                  <a:solidFill>
                    <a:prstClr val="white"/>
                  </a:solidFill>
                  <a:latin typeface="Arial" pitchFamily="34" charset="0"/>
                  <a:cs typeface="Arial" pitchFamily="34" charset="0"/>
                </a:rPr>
                <a:t> </a:t>
              </a:r>
              <a:r>
                <a:rPr lang="en-US" sz="2800" b="1" dirty="0">
                  <a:solidFill>
                    <a:prstClr val="white"/>
                  </a:solidFill>
                  <a:latin typeface="Arial" pitchFamily="34" charset="0"/>
                  <a:cs typeface="Arial" pitchFamily="34" charset="0"/>
                </a:rPr>
                <a:t>ENTER</a:t>
              </a:r>
              <a:r>
                <a:rPr lang="en-US" sz="2800" dirty="0">
                  <a:solidFill>
                    <a:prstClr val="white"/>
                  </a:solidFill>
                  <a:latin typeface="Arial" pitchFamily="34" charset="0"/>
                  <a:cs typeface="Arial" pitchFamily="34" charset="0"/>
                </a:rPr>
                <a:t> </a:t>
              </a:r>
            </a:p>
            <a:p>
              <a:pPr algn="ctr" defTabSz="457200">
                <a:buClr>
                  <a:srgbClr val="FFC000"/>
                </a:buClr>
                <a:buSzPct val="150000"/>
              </a:pPr>
              <a:r>
                <a:rPr lang="en-US" sz="2400" dirty="0">
                  <a:solidFill>
                    <a:prstClr val="black"/>
                  </a:solidFill>
                  <a:latin typeface="Arial" pitchFamily="34" charset="0"/>
                  <a:cs typeface="Arial" pitchFamily="34" charset="0"/>
                </a:rPr>
                <a:t>Conditions not documented accurately</a:t>
              </a:r>
            </a:p>
          </p:txBody>
        </p:sp>
      </p:grpSp>
    </p:spTree>
    <p:extLst>
      <p:ext uri="{BB962C8B-B14F-4D97-AF65-F5344CB8AC3E}">
        <p14:creationId xmlns:p14="http://schemas.microsoft.com/office/powerpoint/2010/main" val="12218546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3" name="Content Placeholder 2"/>
          <p:cNvSpPr>
            <a:spLocks noGrp="1"/>
          </p:cNvSpPr>
          <p:nvPr>
            <p:ph idx="1"/>
          </p:nvPr>
        </p:nvSpPr>
        <p:spPr>
          <a:xfrm>
            <a:off x="381000" y="1447800"/>
            <a:ext cx="8382000" cy="5059363"/>
          </a:xfrm>
        </p:spPr>
        <p:txBody>
          <a:bodyPr>
            <a:normAutofit/>
          </a:bodyPr>
          <a:lstStyle/>
          <a:p>
            <a:pPr>
              <a:spcBef>
                <a:spcPts val="600"/>
              </a:spcBef>
            </a:pPr>
            <a:r>
              <a:rPr lang="en-US" sz="3200" dirty="0" smtClean="0"/>
              <a:t>Terminate entry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immediately</a:t>
            </a:r>
          </a:p>
          <a:p>
            <a:pPr marL="914400" lvl="1" indent="-457200">
              <a:spcBef>
                <a:spcPts val="600"/>
              </a:spcBef>
            </a:pPr>
            <a:r>
              <a:rPr lang="en-US" sz="2800" dirty="0" smtClean="0">
                <a:latin typeface="Arial" panose="020B0604020202020204" pitchFamily="34" charset="0"/>
                <a:cs typeface="Arial" panose="020B0604020202020204" pitchFamily="34" charset="0"/>
              </a:rPr>
              <a:t>IDLH </a:t>
            </a:r>
          </a:p>
          <a:p>
            <a:pPr marL="914400" lvl="1" indent="-457200">
              <a:spcBef>
                <a:spcPts val="600"/>
              </a:spcBef>
            </a:pPr>
            <a:r>
              <a:rPr lang="en-US" sz="2800" dirty="0" smtClean="0">
                <a:latin typeface="Arial" panose="020B0604020202020204" pitchFamily="34" charset="0"/>
                <a:cs typeface="Arial" panose="020B0604020202020204" pitchFamily="34" charset="0"/>
              </a:rPr>
              <a:t>Unallowable condition</a:t>
            </a:r>
          </a:p>
          <a:p>
            <a:pPr marL="914400" lvl="1" indent="-457200">
              <a:spcBef>
                <a:spcPts val="600"/>
              </a:spcBef>
            </a:pPr>
            <a:r>
              <a:rPr lang="en-US" sz="2800" dirty="0" smtClean="0">
                <a:latin typeface="Arial" panose="020B0604020202020204" pitchFamily="34" charset="0"/>
                <a:cs typeface="Arial" panose="020B0604020202020204" pitchFamily="34" charset="0"/>
              </a:rPr>
              <a:t>New hazards </a:t>
            </a:r>
          </a:p>
          <a:p>
            <a:pPr marL="914400" lvl="1" indent="-457200">
              <a:spcBef>
                <a:spcPts val="600"/>
              </a:spcBef>
            </a:pPr>
            <a:r>
              <a:rPr lang="en-US" sz="2800" dirty="0" smtClean="0">
                <a:latin typeface="Arial" panose="020B0604020202020204" pitchFamily="34" charset="0"/>
                <a:cs typeface="Arial" panose="020B0604020202020204" pitchFamily="34" charset="0"/>
              </a:rPr>
              <a:t>Exposure signs/symptoms, behavior changes  </a:t>
            </a:r>
          </a:p>
          <a:p>
            <a:pPr>
              <a:spcBef>
                <a:spcPts val="600"/>
              </a:spcBef>
            </a:pPr>
            <a:r>
              <a:rPr lang="en-US" sz="3200" dirty="0" smtClean="0"/>
              <a:t>Order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evacuation</a:t>
            </a:r>
            <a:r>
              <a:rPr lang="en-US" sz="3200" dirty="0"/>
              <a:t> of space</a:t>
            </a:r>
          </a:p>
          <a:p>
            <a:pPr>
              <a:spcBef>
                <a:spcPts val="600"/>
              </a:spcBef>
            </a:pPr>
            <a:r>
              <a:rPr lang="en-US" sz="3200" dirty="0" smtClean="0"/>
              <a:t>Cancel Permit </a:t>
            </a:r>
          </a:p>
          <a:p>
            <a:pPr>
              <a:spcBef>
                <a:spcPts val="600"/>
              </a:spcBef>
            </a:pPr>
            <a:r>
              <a:rPr lang="en-US" sz="3200" dirty="0" smtClean="0"/>
              <a:t>Complete new permit – supervisor</a:t>
            </a:r>
          </a:p>
          <a:p>
            <a:pPr marL="914400" lvl="1" indent="-457200">
              <a:spcBef>
                <a:spcPts val="600"/>
              </a:spcBef>
            </a:pPr>
            <a:r>
              <a:rPr lang="en-US" sz="2800" dirty="0" smtClean="0">
                <a:latin typeface="Arial" panose="020B0604020202020204" pitchFamily="34" charset="0"/>
                <a:cs typeface="Arial" panose="020B0604020202020204" pitchFamily="34" charset="0"/>
              </a:rPr>
              <a:t>Document new hazards &amp; mitigation</a:t>
            </a:r>
          </a:p>
          <a:p>
            <a:pPr lvl="1"/>
            <a:endParaRPr lang="en-US" dirty="0" smtClean="0">
              <a:latin typeface="Arial" panose="020B0604020202020204" pitchFamily="34" charset="0"/>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a:p>
            <a:endParaRPr lang="en-US" dirty="0" smtClean="0"/>
          </a:p>
          <a:p>
            <a:pPr lvl="1"/>
            <a:endParaRPr lang="en-US" dirty="0" smtClean="0">
              <a:latin typeface="Arial" panose="020B0604020202020204" pitchFamily="34" charset="0"/>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a:p>
            <a:pPr marL="914400" lvl="2" indent="0">
              <a:buNone/>
            </a:pPr>
            <a:endParaRPr lang="en-US" dirty="0" smtClean="0">
              <a:latin typeface="Arial" panose="020B0604020202020204" pitchFamily="34" charset="0"/>
              <a:cs typeface="Arial" panose="020B0604020202020204" pitchFamily="34" charset="0"/>
            </a:endParaRP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94</a:t>
            </a:fld>
            <a:endParaRPr lang="en-US" dirty="0">
              <a:solidFill>
                <a:prstClr val="white">
                  <a:lumMod val="95000"/>
                </a:prstClr>
              </a:solidFill>
            </a:endParaRPr>
          </a:p>
        </p:txBody>
      </p:sp>
      <p:sp>
        <p:nvSpPr>
          <p:cNvPr id="6" name="Title 5"/>
          <p:cNvSpPr>
            <a:spLocks noGrp="1"/>
          </p:cNvSpPr>
          <p:nvPr>
            <p:ph type="title"/>
          </p:nvPr>
        </p:nvSpPr>
        <p:spPr>
          <a:xfrm>
            <a:off x="152400" y="152400"/>
            <a:ext cx="8839200" cy="1143000"/>
          </a:xfrm>
        </p:spPr>
        <p:txBody>
          <a:bodyPr>
            <a:normAutofit/>
          </a:bodyPr>
          <a:lstStyle/>
          <a:p>
            <a:r>
              <a:rPr lang="en-US" sz="4000" dirty="0" smtClean="0"/>
              <a:t>New Hazards Arise: Abort Entry</a:t>
            </a:r>
            <a:endParaRPr lang="en-US" sz="4000" dirty="0"/>
          </a:p>
        </p:txBody>
      </p:sp>
    </p:spTree>
    <p:extLst>
      <p:ext uri="{BB962C8B-B14F-4D97-AF65-F5344CB8AC3E}">
        <p14:creationId xmlns:p14="http://schemas.microsoft.com/office/powerpoint/2010/main" val="12164025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457200" y="228600"/>
            <a:ext cx="8229600" cy="1143000"/>
          </a:xfrm>
        </p:spPr>
        <p:txBody>
          <a:bodyPr/>
          <a:lstStyle/>
          <a:p>
            <a:r>
              <a:rPr lang="en-US" dirty="0" smtClean="0"/>
              <a:t>End entry &amp; close permit.</a:t>
            </a:r>
            <a:endParaRPr lang="en-US" dirty="0"/>
          </a:p>
        </p:txBody>
      </p:sp>
      <p:graphicFrame>
        <p:nvGraphicFramePr>
          <p:cNvPr id="7" name="Content Placeholder 6" title="info on how to end entry and close permit"/>
          <p:cNvGraphicFramePr>
            <a:graphicFrameLocks noGrp="1"/>
          </p:cNvGraphicFramePr>
          <p:nvPr>
            <p:ph idx="1"/>
            <p:extLst>
              <p:ext uri="{D42A27DB-BD31-4B8C-83A1-F6EECF244321}">
                <p14:modId xmlns:p14="http://schemas.microsoft.com/office/powerpoint/2010/main" val="2833596993"/>
              </p:ext>
            </p:extLst>
          </p:nvPr>
        </p:nvGraphicFramePr>
        <p:xfrm>
          <a:off x="228600" y="1524000"/>
          <a:ext cx="8686800" cy="3962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95</a:t>
            </a:fld>
            <a:endParaRPr lang="en-US" dirty="0">
              <a:solidFill>
                <a:prstClr val="white">
                  <a:lumMod val="95000"/>
                </a:prstClr>
              </a:solidFill>
            </a:endParaRPr>
          </a:p>
        </p:txBody>
      </p:sp>
      <p:pic>
        <p:nvPicPr>
          <p:cNvPr id="20484" name="Picture 4" title="Imaged of a canceled permit"/>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p:blipFill>
        <p:spPr bwMode="auto">
          <a:xfrm>
            <a:off x="9735671" y="712694"/>
            <a:ext cx="2269236" cy="33864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9027135">
            <a:off x="9210280" y="1839163"/>
            <a:ext cx="2971800" cy="646331"/>
          </a:xfrm>
          <a:prstGeom prst="rect">
            <a:avLst/>
          </a:prstGeom>
          <a:noFill/>
        </p:spPr>
        <p:txBody>
          <a:bodyPr wrap="square" rtlCol="0">
            <a:spAutoFit/>
          </a:bodyPr>
          <a:lstStyle/>
          <a:p>
            <a:pPr algn="ctr"/>
            <a:r>
              <a:rPr lang="en-US" sz="3600" dirty="0" err="1">
                <a:solidFill>
                  <a:srgbClr val="FF0000"/>
                </a:solidFill>
                <a:latin typeface="Stencil" panose="040409050D0802020404" pitchFamily="82" charset="0"/>
              </a:rPr>
              <a:t>cANCELED</a:t>
            </a:r>
            <a:endParaRPr lang="en-US" sz="3600" dirty="0">
              <a:solidFill>
                <a:srgbClr val="FF0000"/>
              </a:solidFill>
              <a:latin typeface="Stencil" panose="040409050D0802020404" pitchFamily="82" charset="0"/>
            </a:endParaRPr>
          </a:p>
        </p:txBody>
      </p:sp>
      <p:sp>
        <p:nvSpPr>
          <p:cNvPr id="10" name="Rectangle 9"/>
          <p:cNvSpPr/>
          <p:nvPr/>
        </p:nvSpPr>
        <p:spPr>
          <a:xfrm>
            <a:off x="465600" y="5562896"/>
            <a:ext cx="8212804" cy="584775"/>
          </a:xfrm>
          <a:prstGeom prst="rect">
            <a:avLst/>
          </a:prstGeom>
        </p:spPr>
        <p:txBody>
          <a:bodyPr wrap="square">
            <a:spAutoFit/>
          </a:bodyPr>
          <a:lstStyle/>
          <a:p>
            <a:pPr marL="171450" algn="ctr" defTabSz="457200">
              <a:spcBef>
                <a:spcPct val="20000"/>
              </a:spcBef>
              <a:buClr>
                <a:srgbClr val="FFC000"/>
              </a:buClr>
              <a:buSzPct val="150000"/>
            </a:pPr>
            <a:r>
              <a:rPr lang="en-US" sz="3200" b="1" dirty="0">
                <a:solidFill>
                  <a:prstClr val="black"/>
                </a:solidFill>
                <a:latin typeface="Arial" panose="020B0604020202020204" pitchFamily="34" charset="0"/>
                <a:cs typeface="Arial" panose="020B0604020202020204" pitchFamily="34" charset="0"/>
              </a:rPr>
              <a:t>Permits</a:t>
            </a:r>
            <a:r>
              <a:rPr lang="en-US" sz="3200" dirty="0">
                <a:solidFill>
                  <a:prstClr val="black"/>
                </a:solidFill>
                <a:latin typeface="Arial" panose="020B0604020202020204" pitchFamily="34" charset="0"/>
                <a:cs typeface="Arial" panose="020B0604020202020204" pitchFamily="34" charset="0"/>
              </a:rPr>
              <a:t> </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do not carry over </a:t>
            </a:r>
            <a:r>
              <a:rPr lang="en-US" sz="3200" b="1" dirty="0">
                <a:solidFill>
                  <a:prstClr val="black"/>
                </a:solidFill>
                <a:latin typeface="Arial" panose="020B0604020202020204" pitchFamily="34" charset="0"/>
                <a:cs typeface="Arial" panose="020B0604020202020204" pitchFamily="34" charset="0"/>
              </a:rPr>
              <a:t>to other shifts</a:t>
            </a:r>
          </a:p>
        </p:txBody>
      </p:sp>
    </p:spTree>
    <p:extLst>
      <p:ext uri="{BB962C8B-B14F-4D97-AF65-F5344CB8AC3E}">
        <p14:creationId xmlns:p14="http://schemas.microsoft.com/office/powerpoint/2010/main" val="14110968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Reclassification of confined spaces</a:t>
            </a:r>
            <a:endParaRPr lang="en-US" dirty="0"/>
          </a:p>
        </p:txBody>
      </p:sp>
      <p:sp>
        <p:nvSpPr>
          <p:cNvPr id="3" name="Text Placeholder 2"/>
          <p:cNvSpPr>
            <a:spLocks noGrp="1"/>
          </p:cNvSpPr>
          <p:nvPr>
            <p:ph type="body" idx="1"/>
          </p:nvPr>
        </p:nvSpPr>
        <p:spPr/>
        <p:txBody>
          <a:bodyPr/>
          <a:lstStyle/>
          <a:p>
            <a:r>
              <a:rPr lang="en-US" dirty="0" smtClean="0"/>
              <a:t>Alternate Entry Procedures</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96</a:t>
            </a:fld>
            <a:endParaRPr lang="en-US" dirty="0">
              <a:solidFill>
                <a:prstClr val="black">
                  <a:tint val="75000"/>
                </a:prstClr>
              </a:solidFill>
            </a:endParaRPr>
          </a:p>
        </p:txBody>
      </p:sp>
    </p:spTree>
    <p:extLst>
      <p:ext uri="{BB962C8B-B14F-4D97-AF65-F5344CB8AC3E}">
        <p14:creationId xmlns:p14="http://schemas.microsoft.com/office/powerpoint/2010/main" val="12928847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565161" y="228600"/>
            <a:ext cx="8013678" cy="1143000"/>
          </a:xfrm>
          <a:ln>
            <a:noFill/>
          </a:ln>
        </p:spPr>
        <p:txBody>
          <a:bodyPr>
            <a:normAutofit/>
          </a:bodyPr>
          <a:lstStyle/>
          <a:p>
            <a:r>
              <a:rPr lang="en-US" dirty="0" smtClean="0"/>
              <a:t>Reclassify PRCS</a:t>
            </a:r>
            <a:r>
              <a:rPr lang="en-US" dirty="0"/>
              <a:t> </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97</a:t>
            </a:fld>
            <a:endParaRPr lang="en-US" dirty="0">
              <a:solidFill>
                <a:prstClr val="white">
                  <a:lumMod val="95000"/>
                </a:prstClr>
              </a:solidFill>
            </a:endParaRPr>
          </a:p>
        </p:txBody>
      </p:sp>
      <p:pic>
        <p:nvPicPr>
          <p:cNvPr id="20483" name="Picture 3" title="Backgrouund image of a grain dry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600200"/>
            <a:ext cx="305740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209800" y="1600200"/>
            <a:ext cx="6858001" cy="5287482"/>
          </a:xfrm>
        </p:spPr>
        <p:txBody>
          <a:bodyPr>
            <a:normAutofit/>
          </a:bodyPr>
          <a:lstStyle/>
          <a:p>
            <a:pPr>
              <a:spcBef>
                <a:spcPts val="0"/>
              </a:spcBef>
              <a:spcAft>
                <a:spcPts val="600"/>
              </a:spcAft>
            </a:pPr>
            <a:r>
              <a:rPr lang="en-US" sz="3200" b="1" dirty="0" smtClean="0">
                <a:latin typeface="Arial Black" panose="020B0A04020102020204" pitchFamily="34" charset="0"/>
              </a:rPr>
              <a:t>NO</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actual</a:t>
            </a:r>
            <a:r>
              <a:rPr lang="en-US" sz="3200" dirty="0" smtClean="0"/>
              <a:t>/</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potential </a:t>
            </a:r>
            <a:r>
              <a:rPr lang="en-US" sz="3200" dirty="0" smtClean="0"/>
              <a:t>atmosphere hazards</a:t>
            </a:r>
          </a:p>
          <a:p>
            <a:pPr>
              <a:spcBef>
                <a:spcPts val="0"/>
              </a:spcBef>
              <a:spcAft>
                <a:spcPts val="600"/>
              </a:spcAft>
            </a:pPr>
            <a:r>
              <a:rPr lang="en-US" sz="3200" dirty="0" smtClean="0">
                <a:latin typeface="Arial Black" panose="020B0A04020102020204" pitchFamily="34" charset="0"/>
              </a:rPr>
              <a:t>Eliminate</a:t>
            </a:r>
            <a:r>
              <a:rPr lang="en-US" sz="3200" dirty="0" smtClean="0"/>
              <a:t>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ALL</a:t>
            </a:r>
            <a:r>
              <a:rPr lang="en-US" sz="3200" dirty="0" smtClean="0"/>
              <a:t> hazards</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No entry or follow PRCS</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Test/inspection show none</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Ventilation use -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cannot</a:t>
            </a:r>
            <a:r>
              <a:rPr lang="en-US" sz="2800" dirty="0" smtClean="0">
                <a:latin typeface="Arial" panose="020B0604020202020204" pitchFamily="34" charset="0"/>
                <a:cs typeface="Arial" panose="020B0604020202020204" pitchFamily="34" charset="0"/>
              </a:rPr>
              <a:t> reclassify</a:t>
            </a:r>
          </a:p>
          <a:p>
            <a:pPr>
              <a:spcBef>
                <a:spcPts val="0"/>
              </a:spcBef>
              <a:spcAft>
                <a:spcPts val="600"/>
              </a:spcAft>
            </a:pPr>
            <a:r>
              <a:rPr lang="en-US" sz="3200" dirty="0" smtClean="0"/>
              <a:t>Certify per space/entry</a:t>
            </a:r>
          </a:p>
          <a:p>
            <a:pPr>
              <a:spcBef>
                <a:spcPts val="0"/>
              </a:spcBef>
              <a:spcAft>
                <a:spcPts val="600"/>
              </a:spcAft>
            </a:pPr>
            <a:r>
              <a:rPr lang="en-US" sz="3200" dirty="0" smtClean="0"/>
              <a:t>Duration  </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Hazards remain eliminated</a:t>
            </a:r>
          </a:p>
          <a:p>
            <a:pPr marL="171450" indent="0">
              <a:spcBef>
                <a:spcPts val="0"/>
              </a:spcBef>
              <a:buNone/>
            </a:pPr>
            <a:endParaRPr lang="en-US" sz="3200" dirty="0" smtClean="0">
              <a:latin typeface="Arial" panose="020B0604020202020204" pitchFamily="34" charset="0"/>
              <a:cs typeface="Arial" panose="020B0604020202020204" pitchFamily="34" charset="0"/>
            </a:endParaRPr>
          </a:p>
          <a:p>
            <a:pPr lvl="1">
              <a:spcBef>
                <a:spcPts val="600"/>
              </a:spcBef>
            </a:pPr>
            <a:endParaRPr lang="en-US" dirty="0" smtClean="0">
              <a:latin typeface="Arial" panose="020B0604020202020204" pitchFamily="34" charset="0"/>
              <a:cs typeface="Arial" panose="020B0604020202020204" pitchFamily="34" charset="0"/>
            </a:endParaRPr>
          </a:p>
          <a:p>
            <a:pPr marL="171450" indent="0">
              <a:buNone/>
            </a:pPr>
            <a:endParaRPr lang="en-US" dirty="0" smtClean="0">
              <a:solidFill>
                <a:prstClr val="black"/>
              </a:solidFill>
            </a:endParaRPr>
          </a:p>
          <a:p>
            <a:pPr marL="0" indent="0">
              <a:buNone/>
            </a:pPr>
            <a:endParaRPr lang="en-US" dirty="0" smtClean="0"/>
          </a:p>
          <a:p>
            <a:endParaRPr lang="en-US" dirty="0"/>
          </a:p>
        </p:txBody>
      </p:sp>
      <p:grpSp>
        <p:nvGrpSpPr>
          <p:cNvPr id="23" name="Group 22" title="Image of a sunburst stating &quot;Certified 100% Hazard Free&quot;"/>
          <p:cNvGrpSpPr>
            <a:grpSpLocks noChangeAspect="1"/>
          </p:cNvGrpSpPr>
          <p:nvPr/>
        </p:nvGrpSpPr>
        <p:grpSpPr>
          <a:xfrm rot="19713125">
            <a:off x="343048" y="4381350"/>
            <a:ext cx="1828800" cy="1828800"/>
            <a:chOff x="7543800" y="3276600"/>
            <a:chExt cx="2743200" cy="2743200"/>
          </a:xfrm>
        </p:grpSpPr>
        <p:sp>
          <p:nvSpPr>
            <p:cNvPr id="11" name="24-Point Star 10"/>
            <p:cNvSpPr/>
            <p:nvPr/>
          </p:nvSpPr>
          <p:spPr>
            <a:xfrm>
              <a:off x="7543800" y="3276600"/>
              <a:ext cx="2743200" cy="2743200"/>
            </a:xfrm>
            <a:prstGeom prst="star24">
              <a:avLst/>
            </a:prstGeom>
            <a:solidFill>
              <a:srgbClr val="F8822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Donut 11"/>
            <p:cNvSpPr/>
            <p:nvPr/>
          </p:nvSpPr>
          <p:spPr>
            <a:xfrm>
              <a:off x="8001000" y="3733800"/>
              <a:ext cx="1828800" cy="1828800"/>
            </a:xfrm>
            <a:prstGeom prst="donut">
              <a:avLst>
                <a:gd name="adj" fmla="val 20277"/>
              </a:avLst>
            </a:prstGeom>
            <a:gradFill flip="none" rotWithShape="1">
              <a:gsLst>
                <a:gs pos="0">
                  <a:srgbClr val="CBCBCB"/>
                </a:gs>
                <a:gs pos="0">
                  <a:srgbClr val="FFFFFF"/>
                </a:gs>
                <a:gs pos="40000">
                  <a:srgbClr val="535353"/>
                </a:gs>
                <a:gs pos="19000">
                  <a:srgbClr val="B2B2B2"/>
                </a:gs>
                <a:gs pos="57000">
                  <a:srgbClr val="111111"/>
                </a:gs>
                <a:gs pos="79000">
                  <a:schemeClr val="tx1"/>
                </a:gs>
              </a:gsLst>
              <a:path path="circle">
                <a:fillToRect l="100000" t="100000"/>
              </a:path>
              <a:tileRect r="-100000" b="-100000"/>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6" name="TextBox 15"/>
            <p:cNvSpPr txBox="1"/>
            <p:nvPr/>
          </p:nvSpPr>
          <p:spPr>
            <a:xfrm rot="16200000">
              <a:off x="8056621" y="4059179"/>
              <a:ext cx="1752600" cy="1559042"/>
            </a:xfrm>
            <a:prstGeom prst="rect">
              <a:avLst/>
            </a:prstGeom>
            <a:noFill/>
          </p:spPr>
          <p:txBody>
            <a:bodyPr wrap="square" rtlCol="0">
              <a:prstTxWarp prst="textCircle">
                <a:avLst>
                  <a:gd name="adj" fmla="val 15436558"/>
                </a:avLst>
              </a:prstTxWarp>
              <a:spAutoFit/>
            </a:bodyPr>
            <a:lstStyle/>
            <a:p>
              <a:pPr algn="ctr"/>
              <a:r>
                <a:rPr lang="en-US" sz="2000" dirty="0">
                  <a:solidFill>
                    <a:prstClr val="white"/>
                  </a:solidFill>
                  <a:latin typeface="Impact" panose="020B0806030902050204" pitchFamily="34" charset="0"/>
                </a:rPr>
                <a:t>HAZARD FREE</a:t>
              </a:r>
            </a:p>
          </p:txBody>
        </p:sp>
        <p:sp>
          <p:nvSpPr>
            <p:cNvPr id="13" name="TextBox 12"/>
            <p:cNvSpPr txBox="1"/>
            <p:nvPr/>
          </p:nvSpPr>
          <p:spPr>
            <a:xfrm>
              <a:off x="8324850" y="4320119"/>
              <a:ext cx="1181100" cy="600165"/>
            </a:xfrm>
            <a:prstGeom prst="rect">
              <a:avLst/>
            </a:prstGeom>
            <a:noFill/>
          </p:spPr>
          <p:txBody>
            <a:bodyPr wrap="square" rtlCol="0">
              <a:spAutoFit/>
            </a:bodyPr>
            <a:lstStyle/>
            <a:p>
              <a:pPr algn="ctr"/>
              <a:r>
                <a:rPr lang="en-US" sz="2000" dirty="0">
                  <a:solidFill>
                    <a:prstClr val="black"/>
                  </a:solidFill>
                  <a:latin typeface="Impact" panose="020B0806030902050204" pitchFamily="34" charset="0"/>
                </a:rPr>
                <a:t>100%</a:t>
              </a:r>
            </a:p>
          </p:txBody>
        </p:sp>
        <p:sp>
          <p:nvSpPr>
            <p:cNvPr id="20" name="Rounded Rectangle 19"/>
            <p:cNvSpPr/>
            <p:nvPr/>
          </p:nvSpPr>
          <p:spPr>
            <a:xfrm>
              <a:off x="7580371" y="4909810"/>
              <a:ext cx="2705100" cy="419708"/>
            </a:xfrm>
            <a:prstGeom prst="roundRect">
              <a:avLst/>
            </a:prstGeom>
            <a:solidFill>
              <a:srgbClr val="FF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7942322" y="4805984"/>
              <a:ext cx="1981200" cy="600165"/>
            </a:xfrm>
            <a:prstGeom prst="rect">
              <a:avLst/>
            </a:prstGeom>
            <a:noFill/>
          </p:spPr>
          <p:txBody>
            <a:bodyPr wrap="square" rtlCol="0">
              <a:spAutoFit/>
            </a:bodyPr>
            <a:lstStyle/>
            <a:p>
              <a:pPr algn="ctr"/>
              <a:r>
                <a:rPr lang="en-US" sz="2000" dirty="0">
                  <a:solidFill>
                    <a:prstClr val="white"/>
                  </a:solidFill>
                  <a:latin typeface="Impact" panose="020B0806030902050204" pitchFamily="34" charset="0"/>
                </a:rPr>
                <a:t>CERTIFIED</a:t>
              </a:r>
            </a:p>
          </p:txBody>
        </p:sp>
      </p:grpSp>
    </p:spTree>
    <p:extLst>
      <p:ext uri="{BB962C8B-B14F-4D97-AF65-F5344CB8AC3E}">
        <p14:creationId xmlns:p14="http://schemas.microsoft.com/office/powerpoint/2010/main" val="39636899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457200" y="228600"/>
            <a:ext cx="8229600" cy="1143000"/>
          </a:xfrm>
        </p:spPr>
        <p:txBody>
          <a:bodyPr>
            <a:normAutofit/>
          </a:bodyPr>
          <a:lstStyle/>
          <a:p>
            <a:r>
              <a:rPr lang="en-US" sz="4000" dirty="0" smtClean="0"/>
              <a:t>Alternate Entry Procedures</a:t>
            </a:r>
            <a:endParaRPr lang="en-US" sz="4000" dirty="0"/>
          </a:p>
        </p:txBody>
      </p:sp>
      <p:sp>
        <p:nvSpPr>
          <p:cNvPr id="3" name="Content Placeholder 2"/>
          <p:cNvSpPr>
            <a:spLocks noGrp="1"/>
          </p:cNvSpPr>
          <p:nvPr>
            <p:ph idx="1"/>
          </p:nvPr>
        </p:nvSpPr>
        <p:spPr>
          <a:xfrm>
            <a:off x="304800" y="1447800"/>
            <a:ext cx="8534400" cy="5257800"/>
          </a:xfrm>
        </p:spPr>
        <p:txBody>
          <a:bodyPr>
            <a:normAutofit/>
          </a:bodyPr>
          <a:lstStyle/>
          <a:p>
            <a:pPr>
              <a:spcBef>
                <a:spcPts val="0"/>
              </a:spcBef>
              <a:spcAft>
                <a:spcPts val="600"/>
              </a:spcAft>
            </a:pPr>
            <a:r>
              <a:rPr lang="en-US" sz="3200" b="1" dirty="0" smtClean="0">
                <a:latin typeface="Arial Black" panose="020B0A04020102020204" pitchFamily="34" charset="0"/>
              </a:rPr>
              <a:t>ONLY</a:t>
            </a:r>
            <a:r>
              <a:rPr lang="en-US" sz="3200" dirty="0" smtClean="0"/>
              <a:t> hazard –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actual </a:t>
            </a:r>
            <a:r>
              <a:rPr lang="en-US" sz="3200" dirty="0" smtClean="0"/>
              <a:t>or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potential</a:t>
            </a:r>
            <a:r>
              <a:rPr lang="en-US" sz="3200" dirty="0" smtClean="0"/>
              <a:t> hazardous atmosphere</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Data supported criteria</a:t>
            </a:r>
          </a:p>
          <a:p>
            <a:pPr>
              <a:spcBef>
                <a:spcPts val="0"/>
              </a:spcBef>
              <a:spcAft>
                <a:spcPts val="600"/>
              </a:spcAft>
            </a:pPr>
            <a:r>
              <a:rPr lang="en-US" sz="3200" dirty="0">
                <a:latin typeface="Arial Black" panose="020B0A04020102020204" pitchFamily="34" charset="0"/>
              </a:rPr>
              <a:t>NO</a:t>
            </a:r>
            <a:r>
              <a:rPr lang="en-US" sz="3200" dirty="0"/>
              <a:t> non-atmospheric hazards</a:t>
            </a:r>
          </a:p>
          <a:p>
            <a:pPr>
              <a:spcBef>
                <a:spcPts val="0"/>
              </a:spcBef>
              <a:spcAft>
                <a:spcPts val="600"/>
              </a:spcAft>
            </a:pPr>
            <a:r>
              <a:rPr lang="en-US" sz="3200" dirty="0" smtClean="0"/>
              <a:t>Continuous forced air ventilation keeps safe</a:t>
            </a:r>
          </a:p>
          <a:p>
            <a:pPr>
              <a:spcBef>
                <a:spcPts val="0"/>
              </a:spcBef>
              <a:spcAft>
                <a:spcPts val="600"/>
              </a:spcAft>
            </a:pPr>
            <a:r>
              <a:rPr lang="en-US" sz="3200" dirty="0" smtClean="0"/>
              <a:t>Certify per space/entry </a:t>
            </a:r>
          </a:p>
          <a:p>
            <a:pPr>
              <a:spcBef>
                <a:spcPts val="0"/>
              </a:spcBef>
              <a:spcAft>
                <a:spcPts val="600"/>
              </a:spcAft>
            </a:pPr>
            <a:r>
              <a:rPr lang="en-US" sz="3200" dirty="0" smtClean="0"/>
              <a:t>Re-evaluate - change in use/configuration</a:t>
            </a:r>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98</a:t>
            </a:fld>
            <a:endParaRPr lang="en-US" dirty="0">
              <a:solidFill>
                <a:prstClr val="white">
                  <a:lumMod val="95000"/>
                </a:prstClr>
              </a:solidFill>
            </a:endParaRPr>
          </a:p>
        </p:txBody>
      </p:sp>
      <p:sp>
        <p:nvSpPr>
          <p:cNvPr id="5" name="Rectangle 4"/>
          <p:cNvSpPr/>
          <p:nvPr/>
        </p:nvSpPr>
        <p:spPr>
          <a:xfrm>
            <a:off x="685800" y="5486400"/>
            <a:ext cx="7772400" cy="584775"/>
          </a:xfrm>
          <a:prstGeom prst="rect">
            <a:avLst/>
          </a:prstGeom>
        </p:spPr>
        <p:txBody>
          <a:bodyPr wrap="square">
            <a:spAutoFit/>
          </a:bodyPr>
          <a:lstStyle/>
          <a:p>
            <a:pPr defTabSz="457200">
              <a:spcBef>
                <a:spcPts val="1200"/>
              </a:spcBef>
              <a:buClr>
                <a:srgbClr val="FFC000"/>
              </a:buClr>
              <a:buSzPct val="150000"/>
            </a:pP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a:t>
            </a:r>
            <a:r>
              <a:rPr lang="en-US" sz="2400" b="1" i="1" dirty="0">
                <a:solidFill>
                  <a:srgbClr val="F79646">
                    <a:lumMod val="75000"/>
                  </a:srgbClr>
                </a:solidFill>
                <a:latin typeface="Arial" pitchFamily="34" charset="0"/>
                <a:cs typeface="Arial" pitchFamily="34" charset="0"/>
              </a:rPr>
              <a:t>Use PRCS permit program during data collection.</a:t>
            </a:r>
          </a:p>
        </p:txBody>
      </p:sp>
    </p:spTree>
    <p:extLst>
      <p:ext uri="{BB962C8B-B14F-4D97-AF65-F5344CB8AC3E}">
        <p14:creationId xmlns:p14="http://schemas.microsoft.com/office/powerpoint/2010/main" val="28106655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in Handling line art.jpg" title="Slide Bor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2211"/>
            <a:ext cx="9144000" cy="1096191"/>
          </a:xfrm>
          <a:prstGeom prst="rect">
            <a:avLst/>
          </a:prstGeom>
        </p:spPr>
      </p:pic>
      <p:sp>
        <p:nvSpPr>
          <p:cNvPr id="2" name="Title 1"/>
          <p:cNvSpPr>
            <a:spLocks noGrp="1"/>
          </p:cNvSpPr>
          <p:nvPr>
            <p:ph type="title"/>
          </p:nvPr>
        </p:nvSpPr>
        <p:spPr>
          <a:xfrm>
            <a:off x="0" y="228600"/>
            <a:ext cx="9144000" cy="1143000"/>
          </a:xfrm>
        </p:spPr>
        <p:txBody>
          <a:bodyPr>
            <a:normAutofit/>
          </a:bodyPr>
          <a:lstStyle/>
          <a:p>
            <a:r>
              <a:rPr lang="en-US" sz="4000" dirty="0" smtClean="0"/>
              <a:t>Document to reclassify &amp;  use AP</a:t>
            </a:r>
            <a:endParaRPr lang="en-US" sz="4000" dirty="0"/>
          </a:p>
        </p:txBody>
      </p:sp>
      <p:sp>
        <p:nvSpPr>
          <p:cNvPr id="3" name="Content Placeholder 2"/>
          <p:cNvSpPr>
            <a:spLocks noGrp="1"/>
          </p:cNvSpPr>
          <p:nvPr>
            <p:ph idx="1"/>
          </p:nvPr>
        </p:nvSpPr>
        <p:spPr>
          <a:xfrm>
            <a:off x="331695" y="1600200"/>
            <a:ext cx="8458200" cy="5029200"/>
          </a:xfrm>
        </p:spPr>
        <p:txBody>
          <a:bodyPr>
            <a:normAutofit/>
          </a:bodyPr>
          <a:lstStyle/>
          <a:p>
            <a:pPr>
              <a:spcBef>
                <a:spcPts val="0"/>
              </a:spcBef>
              <a:spcAft>
                <a:spcPts val="600"/>
              </a:spcAft>
            </a:pPr>
            <a:r>
              <a:rPr lang="en-US" sz="3200" dirty="0" smtClean="0"/>
              <a:t>Criteria met</a:t>
            </a:r>
          </a:p>
          <a:p>
            <a:pPr>
              <a:spcBef>
                <a:spcPts val="0"/>
              </a:spcBef>
              <a:spcAft>
                <a:spcPts val="600"/>
              </a:spcAft>
            </a:pPr>
            <a:r>
              <a:rPr lang="en-US" sz="3200" dirty="0" smtClean="0"/>
              <a:t>Initial Data:</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Volume of space</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Capacity &amp; configuration ventilation equipment</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Identified atmospheric &amp; potential hazards</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Sampling results: </a:t>
            </a:r>
          </a:p>
          <a:p>
            <a:pPr marL="1371600" lvl="2" indent="-457200">
              <a:spcBef>
                <a:spcPts val="0"/>
              </a:spcBef>
              <a:spcAft>
                <a:spcPts val="600"/>
              </a:spcAft>
            </a:pPr>
            <a:r>
              <a:rPr lang="en-US" sz="2400" dirty="0" smtClean="0">
                <a:latin typeface="Arial" panose="020B0604020202020204" pitchFamily="34" charset="0"/>
                <a:cs typeface="Arial" panose="020B0604020202020204" pitchFamily="34" charset="0"/>
              </a:rPr>
              <a:t>Ventilation start through time of determination </a:t>
            </a:r>
          </a:p>
          <a:p>
            <a:pPr marL="914400" lvl="1" indent="-457200">
              <a:spcBef>
                <a:spcPts val="0"/>
              </a:spcBef>
              <a:spcAft>
                <a:spcPts val="600"/>
              </a:spcAft>
            </a:pPr>
            <a:r>
              <a:rPr lang="en-US" sz="2800" dirty="0" smtClean="0">
                <a:latin typeface="Arial" panose="020B0604020202020204" pitchFamily="34" charset="0"/>
                <a:cs typeface="Arial" panose="020B0604020202020204" pitchFamily="34" charset="0"/>
              </a:rPr>
              <a:t>Atmosphere hazards created by work in space</a:t>
            </a:r>
          </a:p>
          <a:p>
            <a:pPr lvl="1"/>
            <a:endParaRPr lang="en-US" dirty="0" smtClean="0">
              <a:latin typeface="Arial" panose="020B0604020202020204" pitchFamily="34" charset="0"/>
              <a:cs typeface="Arial" panose="020B0604020202020204" pitchFamily="34" charset="0"/>
            </a:endParaRPr>
          </a:p>
          <a:p>
            <a:endParaRPr lang="en-US" dirty="0" smtClean="0"/>
          </a:p>
          <a:p>
            <a:pPr lvl="1"/>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99</a:t>
            </a:fld>
            <a:endParaRPr lang="en-US" dirty="0">
              <a:solidFill>
                <a:prstClr val="white">
                  <a:lumMod val="95000"/>
                </a:prstClr>
              </a:solidFill>
            </a:endParaRPr>
          </a:p>
        </p:txBody>
      </p:sp>
    </p:spTree>
    <p:extLst>
      <p:ext uri="{BB962C8B-B14F-4D97-AF65-F5344CB8AC3E}">
        <p14:creationId xmlns:p14="http://schemas.microsoft.com/office/powerpoint/2010/main" val="1496247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27203</Words>
  <Application>Microsoft Office PowerPoint</Application>
  <PresentationFormat>On-screen Show (4:3)</PresentationFormat>
  <Paragraphs>2193</Paragraphs>
  <Slides>119</Slides>
  <Notes>119</Notes>
  <HiddenSlides>0</HiddenSlides>
  <MMClips>0</MMClips>
  <ScaleCrop>false</ScaleCrop>
  <HeadingPairs>
    <vt:vector size="4" baseType="variant">
      <vt:variant>
        <vt:lpstr>Theme</vt:lpstr>
      </vt:variant>
      <vt:variant>
        <vt:i4>7</vt:i4>
      </vt:variant>
      <vt:variant>
        <vt:lpstr>Slide Titles</vt:lpstr>
      </vt:variant>
      <vt:variant>
        <vt:i4>119</vt:i4>
      </vt:variant>
    </vt:vector>
  </HeadingPairs>
  <TitlesOfParts>
    <vt:vector size="126" baseType="lpstr">
      <vt:lpstr>27_Office Theme</vt:lpstr>
      <vt:lpstr>1_Office Theme</vt:lpstr>
      <vt:lpstr>2_Office Theme</vt:lpstr>
      <vt:lpstr>6_Presentation2</vt:lpstr>
      <vt:lpstr>13_Office Theme</vt:lpstr>
      <vt:lpstr>3_Office Theme</vt:lpstr>
      <vt:lpstr>3_Presentation2</vt:lpstr>
      <vt:lpstr>PowerPoint Presentation</vt:lpstr>
      <vt:lpstr>Agricultural Confined Space Hazards </vt:lpstr>
      <vt:lpstr>Introduction</vt:lpstr>
      <vt:lpstr>Disclaimers</vt:lpstr>
      <vt:lpstr>Employee Rights</vt:lpstr>
      <vt:lpstr>Employer Responsibility</vt:lpstr>
      <vt:lpstr>Whistleblower Protection</vt:lpstr>
      <vt:lpstr>Learning Objectives</vt:lpstr>
      <vt:lpstr>Topics Covered</vt:lpstr>
      <vt:lpstr>Common Sources of Entanglement Hazards</vt:lpstr>
      <vt:lpstr>Confined spaces ARE dangerous</vt:lpstr>
      <vt:lpstr>Confined Space Risk</vt:lpstr>
      <vt:lpstr>5 Yr Average – Ag Confined Space</vt:lpstr>
      <vt:lpstr>Influences on Confined Spaces</vt:lpstr>
      <vt:lpstr>Types of Confined Spaces </vt:lpstr>
      <vt:lpstr>2 Types of Confined Spaces</vt:lpstr>
      <vt:lpstr>Confined Space: 3 Requirements</vt:lpstr>
      <vt:lpstr>Access – Height, Size, Place</vt:lpstr>
      <vt:lpstr>3+1 = “Permit Required” </vt:lpstr>
      <vt:lpstr>Examples of Confined Spaces</vt:lpstr>
      <vt:lpstr>Grain Storage Facilities &amp; Silos</vt:lpstr>
      <vt:lpstr>Grain Dryers</vt:lpstr>
      <vt:lpstr>Livestock Waste Storage</vt:lpstr>
      <vt:lpstr>Leg Boot Pits</vt:lpstr>
      <vt:lpstr>Railcars, Tanks</vt:lpstr>
      <vt:lpstr>Confined Space Hazards </vt:lpstr>
      <vt:lpstr>Confined Space Hazards</vt:lpstr>
      <vt:lpstr>Atmospheric Hazard Exposure</vt:lpstr>
      <vt:lpstr>Atmosphere Hazards </vt:lpstr>
      <vt:lpstr>Gas, Vapor, Dust Is Combustible</vt:lpstr>
      <vt:lpstr>Work Activity May Make Air Toxic</vt:lpstr>
      <vt:lpstr>Engulfment hazards</vt:lpstr>
      <vt:lpstr>Internal Configuration - Trap</vt:lpstr>
      <vt:lpstr>Temperature Hazards</vt:lpstr>
      <vt:lpstr>Safety &amp; Health Hazards</vt:lpstr>
      <vt:lpstr>Biologic, Health, Ergonomic</vt:lpstr>
      <vt:lpstr>Hazard Control in Confined Spaces </vt:lpstr>
      <vt:lpstr>Control &amp; Correct Hazards</vt:lpstr>
      <vt:lpstr>Atmosphere Monitoring - OLP</vt:lpstr>
      <vt:lpstr>Test Air: Before &amp; During Entry</vt:lpstr>
      <vt:lpstr>Stratified Atmospheric Testing</vt:lpstr>
      <vt:lpstr>Horizontal Atmosphere Testing</vt:lpstr>
      <vt:lpstr>Decide Hazard Control Strategy</vt:lpstr>
      <vt:lpstr>Forced Air Ventilation </vt:lpstr>
      <vt:lpstr>Control Engulfment Hazards</vt:lpstr>
      <vt:lpstr>Mechanical Hazard Control</vt:lpstr>
      <vt:lpstr>Ignition &amp; Electric Hazard Control</vt:lpstr>
      <vt:lpstr>PPE Use – Insufficient Control</vt:lpstr>
      <vt:lpstr>Engulfment PPE: Lifeline Use</vt:lpstr>
      <vt:lpstr>Exposure Signs &amp; Symptoms </vt:lpstr>
      <vt:lpstr>O2 - Oxygen Properties</vt:lpstr>
      <vt:lpstr>Too Little Oxygen - Deadly</vt:lpstr>
      <vt:lpstr>Oxygen Toxicity:  Too Much Oxygen</vt:lpstr>
      <vt:lpstr>Carbon Monoxide CO</vt:lpstr>
      <vt:lpstr>Danger - Hydrogen Sulfide (H2S)</vt:lpstr>
      <vt:lpstr>Hydrogen Sulfide (H2S) Exposure</vt:lpstr>
      <vt:lpstr>CO2 displaces oxygen</vt:lpstr>
      <vt:lpstr>Carbon Dioxide Exposure</vt:lpstr>
      <vt:lpstr>Applying the Confined Space Standard</vt:lpstr>
      <vt:lpstr>Applying 1910.146 - Topics</vt:lpstr>
      <vt:lpstr>Confined Space Standard</vt:lpstr>
      <vt:lpstr>1910.146 Confined Space </vt:lpstr>
      <vt:lpstr>Confined Space Exceptions</vt:lpstr>
      <vt:lpstr>Confined Space Standard </vt:lpstr>
      <vt:lpstr>Employer’s Responsibilities</vt:lpstr>
      <vt:lpstr>Employer - Evaluate &amp; Identify  </vt:lpstr>
      <vt:lpstr>KISS Keep It Simple (for) Success</vt:lpstr>
      <vt:lpstr>Train employees to work safe</vt:lpstr>
      <vt:lpstr>Ag Confined Space Training</vt:lpstr>
      <vt:lpstr>Contractors follow PRCS program</vt:lpstr>
      <vt:lpstr>Choose a Rescue Provider</vt:lpstr>
      <vt:lpstr>Confined space entry program</vt:lpstr>
      <vt:lpstr>PRSC entry program – General requirements</vt:lpstr>
      <vt:lpstr>Authorized Personnel</vt:lpstr>
      <vt:lpstr>Entry Supervisor = Responsible </vt:lpstr>
      <vt:lpstr>Entrant Performs Tasks</vt:lpstr>
      <vt:lpstr>Attendant ensures safety</vt:lpstr>
      <vt:lpstr>Equipment needs for safe entry</vt:lpstr>
      <vt:lpstr>Retrieval Device: Aids Rescue</vt:lpstr>
      <vt:lpstr>Managing Multiple Concerns</vt:lpstr>
      <vt:lpstr>Entry permit</vt:lpstr>
      <vt:lpstr>Permit = Statement of Record</vt:lpstr>
      <vt:lpstr>Confined Space Entry Permit</vt:lpstr>
      <vt:lpstr>Identify Where, When, Why</vt:lpstr>
      <vt:lpstr>Identify Who</vt:lpstr>
      <vt:lpstr>Identify Entry Conditions </vt:lpstr>
      <vt:lpstr>Document testing &amp; good air quality</vt:lpstr>
      <vt:lpstr>Exit Conditions &amp; Ending Time</vt:lpstr>
      <vt:lpstr>Communication information</vt:lpstr>
      <vt:lpstr>Safety &amp; rescue information</vt:lpstr>
      <vt:lpstr>PRCS Entry</vt:lpstr>
      <vt:lpstr>5 Step Entry</vt:lpstr>
      <vt:lpstr>Supervisor: Entry Preparation</vt:lpstr>
      <vt:lpstr>New Hazards Arise: Abort Entry</vt:lpstr>
      <vt:lpstr>End entry &amp; close permit.</vt:lpstr>
      <vt:lpstr>Reclassification of confined spaces</vt:lpstr>
      <vt:lpstr>Reclassify PRCS </vt:lpstr>
      <vt:lpstr>Alternate Entry Procedures</vt:lpstr>
      <vt:lpstr>Document to reclassify &amp;  use AP</vt:lpstr>
      <vt:lpstr>Certify - Reclassification or Use of Alternate Procedures</vt:lpstr>
      <vt:lpstr>Alternate Procedure Entry</vt:lpstr>
      <vt:lpstr>Reclassification &amp; Alternate Procedures</vt:lpstr>
      <vt:lpstr>Standard 1910.272 vs Standard 1910.146</vt:lpstr>
      <vt:lpstr>Grain Storage Entry &amp; PRCS</vt:lpstr>
      <vt:lpstr>Hazard focus for each standard</vt:lpstr>
      <vt:lpstr>Some requirements the same</vt:lpstr>
      <vt:lpstr>Differences between standards</vt:lpstr>
      <vt:lpstr>SUMMARY &amp; BEST PRACTICES</vt:lpstr>
      <vt:lpstr>Best Practices</vt:lpstr>
      <vt:lpstr>Confined Space Summary</vt:lpstr>
      <vt:lpstr>Permit Confined Space Summary</vt:lpstr>
      <vt:lpstr>Stay out</vt:lpstr>
      <vt:lpstr>Questions?</vt:lpstr>
      <vt:lpstr>HANDOUTS</vt:lpstr>
      <vt:lpstr>Too Little Oxygen – Deadly </vt:lpstr>
      <vt:lpstr>Co Effect</vt:lpstr>
      <vt:lpstr>H2S effects</vt:lpstr>
      <vt:lpstr>Effects of CO2 Poisoning</vt:lpstr>
      <vt:lpstr>Additional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Rylatt</dc:creator>
  <cp:lastModifiedBy>Powell, John W. - OSHA CTR</cp:lastModifiedBy>
  <cp:revision>15</cp:revision>
  <dcterms:created xsi:type="dcterms:W3CDTF">2017-03-23T21:10:09Z</dcterms:created>
  <dcterms:modified xsi:type="dcterms:W3CDTF">2017-06-30T21:47:53Z</dcterms:modified>
</cp:coreProperties>
</file>