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32" r:id="rId6"/>
    <p:sldMasterId id="2147483744" r:id="rId7"/>
  </p:sldMasterIdLst>
  <p:notesMasterIdLst>
    <p:notesMasterId r:id="rId99"/>
  </p:notesMasterIdLst>
  <p:sldIdLst>
    <p:sldId id="428" r:id="rId8"/>
    <p:sldId id="264" r:id="rId9"/>
    <p:sldId id="423" r:id="rId10"/>
    <p:sldId id="424" r:id="rId11"/>
    <p:sldId id="425" r:id="rId12"/>
    <p:sldId id="426" r:id="rId13"/>
    <p:sldId id="427" r:id="rId14"/>
    <p:sldId id="304" r:id="rId15"/>
    <p:sldId id="265" r:id="rId16"/>
    <p:sldId id="306" r:id="rId17"/>
    <p:sldId id="270" r:id="rId18"/>
    <p:sldId id="305" r:id="rId19"/>
    <p:sldId id="260" r:id="rId20"/>
    <p:sldId id="308" r:id="rId21"/>
    <p:sldId id="309" r:id="rId22"/>
    <p:sldId id="292" r:id="rId23"/>
    <p:sldId id="290" r:id="rId24"/>
    <p:sldId id="288" r:id="rId25"/>
    <p:sldId id="291" r:id="rId26"/>
    <p:sldId id="297" r:id="rId27"/>
    <p:sldId id="278" r:id="rId28"/>
    <p:sldId id="311" r:id="rId29"/>
    <p:sldId id="312" r:id="rId30"/>
    <p:sldId id="296" r:id="rId31"/>
    <p:sldId id="314" r:id="rId32"/>
    <p:sldId id="315" r:id="rId33"/>
    <p:sldId id="417" r:id="rId34"/>
    <p:sldId id="301" r:id="rId35"/>
    <p:sldId id="298" r:id="rId36"/>
    <p:sldId id="299" r:id="rId37"/>
    <p:sldId id="316" r:id="rId38"/>
    <p:sldId id="300" r:id="rId39"/>
    <p:sldId id="302" r:id="rId40"/>
    <p:sldId id="303" r:id="rId41"/>
    <p:sldId id="418" r:id="rId42"/>
    <p:sldId id="337" r:id="rId43"/>
    <p:sldId id="340" r:id="rId44"/>
    <p:sldId id="338" r:id="rId45"/>
    <p:sldId id="328" r:id="rId46"/>
    <p:sldId id="329" r:id="rId47"/>
    <p:sldId id="341" r:id="rId48"/>
    <p:sldId id="331" r:id="rId49"/>
    <p:sldId id="342" r:id="rId50"/>
    <p:sldId id="332" r:id="rId51"/>
    <p:sldId id="334" r:id="rId52"/>
    <p:sldId id="419" r:id="rId53"/>
    <p:sldId id="335" r:id="rId54"/>
    <p:sldId id="336" r:id="rId55"/>
    <p:sldId id="420" r:id="rId56"/>
    <p:sldId id="361" r:id="rId57"/>
    <p:sldId id="363" r:id="rId58"/>
    <p:sldId id="362" r:id="rId59"/>
    <p:sldId id="364" r:id="rId60"/>
    <p:sldId id="365" r:id="rId61"/>
    <p:sldId id="366" r:id="rId62"/>
    <p:sldId id="378" r:id="rId63"/>
    <p:sldId id="367" r:id="rId64"/>
    <p:sldId id="368" r:id="rId65"/>
    <p:sldId id="369" r:id="rId66"/>
    <p:sldId id="370" r:id="rId67"/>
    <p:sldId id="380" r:id="rId68"/>
    <p:sldId id="371" r:id="rId69"/>
    <p:sldId id="379" r:id="rId70"/>
    <p:sldId id="381" r:id="rId71"/>
    <p:sldId id="372" r:id="rId72"/>
    <p:sldId id="373" r:id="rId73"/>
    <p:sldId id="374" r:id="rId74"/>
    <p:sldId id="382" r:id="rId75"/>
    <p:sldId id="375" r:id="rId76"/>
    <p:sldId id="383" r:id="rId77"/>
    <p:sldId id="376" r:id="rId78"/>
    <p:sldId id="384" r:id="rId79"/>
    <p:sldId id="377" r:id="rId80"/>
    <p:sldId id="421" r:id="rId81"/>
    <p:sldId id="414" r:id="rId82"/>
    <p:sldId id="386" r:id="rId83"/>
    <p:sldId id="401" r:id="rId84"/>
    <p:sldId id="415" r:id="rId85"/>
    <p:sldId id="402" r:id="rId86"/>
    <p:sldId id="416" r:id="rId87"/>
    <p:sldId id="403" r:id="rId88"/>
    <p:sldId id="404" r:id="rId89"/>
    <p:sldId id="405" r:id="rId90"/>
    <p:sldId id="406" r:id="rId91"/>
    <p:sldId id="407" r:id="rId92"/>
    <p:sldId id="408" r:id="rId93"/>
    <p:sldId id="409" r:id="rId94"/>
    <p:sldId id="410" r:id="rId95"/>
    <p:sldId id="413" r:id="rId96"/>
    <p:sldId id="411" r:id="rId97"/>
    <p:sldId id="412"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5" autoAdjust="0"/>
    <p:restoredTop sz="80802" autoAdjust="0"/>
  </p:normalViewPr>
  <p:slideViewPr>
    <p:cSldViewPr>
      <p:cViewPr varScale="1">
        <p:scale>
          <a:sx n="56" d="100"/>
          <a:sy n="56" d="100"/>
        </p:scale>
        <p:origin x="-1301" y="-72"/>
      </p:cViewPr>
      <p:guideLst>
        <p:guide orient="horz" pos="1434"/>
        <p:guide orient="horz" pos="2886"/>
        <p:guide orient="horz" pos="2160"/>
        <p:guide pos="1924"/>
        <p:guide pos="3836"/>
        <p:guide pos="2880"/>
      </p:guideLst>
    </p:cSldViewPr>
  </p:slideViewPr>
  <p:notesTextViewPr>
    <p:cViewPr>
      <p:scale>
        <a:sx n="1" d="1"/>
        <a:sy n="1" d="1"/>
      </p:scale>
      <p:origin x="0" y="0"/>
    </p:cViewPr>
  </p:notesTextViewPr>
  <p:sorterViewPr>
    <p:cViewPr>
      <p:scale>
        <a:sx n="100" d="100"/>
        <a:sy n="100" d="100"/>
      </p:scale>
      <p:origin x="0" y="1248"/>
    </p:cViewPr>
  </p:sorterViewPr>
  <p:notesViewPr>
    <p:cSldViewPr>
      <p:cViewPr>
        <p:scale>
          <a:sx n="100" d="100"/>
          <a:sy n="100" d="100"/>
        </p:scale>
        <p:origin x="-1555" y="1171"/>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24700" y="232235"/>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2245" y="395752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5"/>
          <p:cNvSpPr>
            <a:spLocks noGrp="1"/>
          </p:cNvSpPr>
          <p:nvPr>
            <p:ph type="ftr" sz="quarter" idx="4"/>
          </p:nvPr>
        </p:nvSpPr>
        <p:spPr>
          <a:xfrm>
            <a:off x="0" y="8834955"/>
            <a:ext cx="5272440" cy="307458"/>
          </a:xfrm>
          <a:prstGeom prst="rect">
            <a:avLst/>
          </a:prstGeom>
        </p:spPr>
        <p:txBody>
          <a:bodyPr vert="horz" lIns="91440" tIns="45720" rIns="91440" bIns="45720" rtlCol="0" anchor="b"/>
          <a:lstStyle>
            <a:lvl1pPr algn="l">
              <a:defRPr sz="1100">
                <a:latin typeface="Arial Narrow" panose="020B0606020202030204" pitchFamily="34" charset="0"/>
              </a:defRPr>
            </a:lvl1pPr>
          </a:lstStyle>
          <a:p>
            <a:r>
              <a:rPr lang="en-US" dirty="0" smtClean="0"/>
              <a:t>Grain Handling Safety Coalition  Preventive Maintenance for Bucket Elevators</a:t>
            </a:r>
            <a:endParaRPr lang="en-US" dirty="0"/>
          </a:p>
        </p:txBody>
      </p:sp>
      <p:sp>
        <p:nvSpPr>
          <p:cNvPr id="7" name="Slide Number Placeholder 6"/>
          <p:cNvSpPr>
            <a:spLocks noGrp="1"/>
          </p:cNvSpPr>
          <p:nvPr>
            <p:ph type="sldNum" sz="quarter" idx="5"/>
          </p:nvPr>
        </p:nvSpPr>
        <p:spPr>
          <a:xfrm>
            <a:off x="6155755" y="8834955"/>
            <a:ext cx="700658" cy="307458"/>
          </a:xfrm>
          <a:prstGeom prst="rect">
            <a:avLst/>
          </a:prstGeom>
        </p:spPr>
        <p:txBody>
          <a:bodyPr vert="horz" lIns="91440" tIns="45720" rIns="91440" bIns="45720" rtlCol="0" anchor="b"/>
          <a:lstStyle>
            <a:lvl1pPr algn="r">
              <a:defRPr sz="1100">
                <a:latin typeface="Arial Narrow" panose="020B0606020202030204" pitchFamily="34" charset="0"/>
              </a:defRPr>
            </a:lvl1pPr>
          </a:lstStyle>
          <a:p>
            <a:fld id="{5F851231-6351-48E2-910B-C2B34A6C6181}" type="slidenum">
              <a:rPr lang="en-US" smtClean="0"/>
              <a:pPr/>
              <a:t>‹#›</a:t>
            </a:fld>
            <a:endParaRPr lang="en-US" dirty="0"/>
          </a:p>
        </p:txBody>
      </p:sp>
    </p:spTree>
    <p:extLst>
      <p:ext uri="{BB962C8B-B14F-4D97-AF65-F5344CB8AC3E}">
        <p14:creationId xmlns:p14="http://schemas.microsoft.com/office/powerpoint/2010/main" val="930491088"/>
      </p:ext>
    </p:extLst>
  </p:cSld>
  <p:clrMap bg1="lt1" tx1="dk1" bg2="lt2" tx2="dk2" accent1="accent1" accent2="accent2" accent3="accent3" accent4="accent4" accent5="accent5" accent6="accent6" hlink="hlink" folHlink="folHlink"/>
  <p:notes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6858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Arial Narrow" panose="020B0606020202030204" pitchFamily="34" charset="0"/>
        <a:ea typeface="+mn-ea"/>
        <a:cs typeface="+mn-cs"/>
      </a:defRPr>
    </a:lvl3pPr>
    <a:lvl4pPr marL="1371600" algn="l" defTabSz="914400" rtl="0" eaLnBrk="1" latinLnBrk="0" hangingPunct="1">
      <a:defRPr sz="1200" kern="1200">
        <a:solidFill>
          <a:schemeClr val="tx1"/>
        </a:solidFill>
        <a:latin typeface="Arial Narrow" panose="020B0606020202030204" pitchFamily="34" charset="0"/>
        <a:ea typeface="+mn-ea"/>
        <a:cs typeface="+mn-cs"/>
      </a:defRPr>
    </a:lvl4pPr>
    <a:lvl5pPr marL="1828800" algn="l" defTabSz="914400" rtl="0" eaLnBrk="1" latinLnBrk="0" hangingPunct="1">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230188"/>
            <a:ext cx="4572000" cy="3429000"/>
          </a:xfrm>
        </p:spPr>
      </p:sp>
      <p:sp>
        <p:nvSpPr>
          <p:cNvPr id="4" name="Slide Number Placeholder 3"/>
          <p:cNvSpPr>
            <a:spLocks noGrp="1"/>
          </p:cNvSpPr>
          <p:nvPr>
            <p:ph type="sldNum" sz="quarter" idx="10"/>
          </p:nvPr>
        </p:nvSpPr>
        <p:spPr/>
        <p:txBody>
          <a:bodyPr/>
          <a:lstStyle/>
          <a:p>
            <a:fld id="{A62009FD-35DB-4EE1-852D-1BDD41C22C3B}" type="slidenum">
              <a:rPr lang="en-US" smtClean="0">
                <a:solidFill>
                  <a:prstClr val="black"/>
                </a:solidFill>
              </a:rPr>
              <a:pPr/>
              <a:t>1</a:t>
            </a:fld>
            <a:endParaRPr lang="en-US" dirty="0">
              <a:solidFill>
                <a:prstClr val="black"/>
              </a:solidFill>
            </a:endParaRPr>
          </a:p>
        </p:txBody>
      </p:sp>
      <p:sp>
        <p:nvSpPr>
          <p:cNvPr id="5" name="Notes Placeholder 2"/>
          <p:cNvSpPr txBox="1">
            <a:spLocks/>
          </p:cNvSpPr>
          <p:nvPr/>
        </p:nvSpPr>
        <p:spPr>
          <a:xfrm>
            <a:off x="663840" y="3957520"/>
            <a:ext cx="5491915"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200" b="1" dirty="0" smtClean="0">
                <a:solidFill>
                  <a:prstClr val="black"/>
                </a:solidFill>
              </a:rPr>
              <a:t>INSTRUCTOR NOTE:  This module should be presented by a knowledgeable, experienced and trained instructor with experience in grain handling and storage, as well as the OSHA grain handling standard. </a:t>
            </a:r>
          </a:p>
          <a:p>
            <a:pPr>
              <a:defRPr/>
            </a:pPr>
            <a:endParaRPr lang="en-US" b="1" dirty="0" smtClean="0">
              <a:solidFill>
                <a:prstClr val="black"/>
              </a:solidFill>
            </a:endParaRPr>
          </a:p>
          <a:p>
            <a:pPr>
              <a:defRPr/>
            </a:pPr>
            <a:r>
              <a:rPr lang="en-US" sz="1200" dirty="0" smtClean="0">
                <a:solidFill>
                  <a:prstClr val="black"/>
                </a:solidFill>
              </a:rPr>
              <a:t>This </a:t>
            </a:r>
            <a:r>
              <a:rPr lang="en-US" sz="1200" dirty="0">
                <a:solidFill>
                  <a:prstClr val="black"/>
                </a:solidFill>
              </a:rPr>
              <a:t>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a:t>
            </a:r>
            <a:r>
              <a:rPr lang="en-US" sz="1200" dirty="0" smtClean="0">
                <a:solidFill>
                  <a:prstClr val="black"/>
                </a:solidFill>
              </a:rPr>
              <a:t>regulations.</a:t>
            </a:r>
          </a:p>
          <a:p>
            <a:pPr>
              <a:defRPr/>
            </a:pPr>
            <a:endParaRPr lang="en-US" sz="1200" b="1" dirty="0">
              <a:solidFill>
                <a:prstClr val="black"/>
              </a:solidFill>
            </a:endParaRPr>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Prior to working on energized Bucket Elevator where contact with the belt, buckets, rotating parts, or electricity is possible:</a:t>
            </a:r>
          </a:p>
          <a:p>
            <a:r>
              <a:rPr lang="en-US" dirty="0" smtClean="0"/>
              <a:t>Lockout/tagout the drive motor to the conveyor.</a:t>
            </a:r>
          </a:p>
          <a:p>
            <a:r>
              <a:rPr lang="en-US" dirty="0" smtClean="0"/>
              <a:t>Prior to splitting a belt or working on a belt that could spin due to gravity**:  Clamp or otherwise secure the belt from spinning.</a:t>
            </a:r>
          </a:p>
          <a:p>
            <a:r>
              <a:rPr lang="en-US" dirty="0" smtClean="0"/>
              <a:t>This is usually for major maintenance and not something you would need to do for a regular inspection.  If gravity can be a hazard – then secure the belt.</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10</a:t>
            </a:fld>
            <a:endParaRPr lang="en-US" dirty="0"/>
          </a:p>
        </p:txBody>
      </p:sp>
    </p:spTree>
    <p:extLst>
      <p:ext uri="{BB962C8B-B14F-4D97-AF65-F5344CB8AC3E}">
        <p14:creationId xmlns:p14="http://schemas.microsoft.com/office/powerpoint/2010/main" val="11180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Verify warning labels are on all inspection doors.</a:t>
            </a:r>
          </a:p>
          <a:p>
            <a:r>
              <a:rPr lang="en-US" dirty="0" smtClean="0"/>
              <a:t>Verify Inspection doors with wing nuts, spring clamps, etc.…that don’t require tools to open have guard mesh behind them.</a:t>
            </a:r>
          </a:p>
          <a:p>
            <a:r>
              <a:rPr lang="en-US" dirty="0" smtClean="0"/>
              <a:t>Sign photo: Design ©Clarion Safety Systems. All rights reserved. www.clarionsafety.com. (written permission)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11</a:t>
            </a:fld>
            <a:endParaRPr lang="en-US" dirty="0"/>
          </a:p>
        </p:txBody>
      </p:sp>
    </p:spTree>
    <p:extLst>
      <p:ext uri="{BB962C8B-B14F-4D97-AF65-F5344CB8AC3E}">
        <p14:creationId xmlns:p14="http://schemas.microsoft.com/office/powerpoint/2010/main" val="386706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12</a:t>
            </a:fld>
            <a:endParaRPr lang="en-US" dirty="0"/>
          </a:p>
        </p:txBody>
      </p:sp>
    </p:spTree>
    <p:extLst>
      <p:ext uri="{BB962C8B-B14F-4D97-AF65-F5344CB8AC3E}">
        <p14:creationId xmlns:p14="http://schemas.microsoft.com/office/powerpoint/2010/main" val="204730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Observe the belt and buckets through a complete loop.</a:t>
            </a:r>
          </a:p>
          <a:p>
            <a:r>
              <a:rPr lang="en-US" dirty="0" smtClean="0"/>
              <a:t>Start at the splice or another “mark” so you know you have inspected all.</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13</a:t>
            </a:fld>
            <a:endParaRPr lang="en-US" dirty="0"/>
          </a:p>
        </p:txBody>
      </p:sp>
    </p:spTree>
    <p:extLst>
      <p:ext uri="{BB962C8B-B14F-4D97-AF65-F5344CB8AC3E}">
        <p14:creationId xmlns:p14="http://schemas.microsoft.com/office/powerpoint/2010/main" val="358693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Move with variable speed drive if equipped (should be guarded), or</a:t>
            </a:r>
          </a:p>
          <a:p>
            <a:r>
              <a:rPr lang="en-US" dirty="0" smtClean="0"/>
              <a:t>Move with a creep drive if equipped</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14</a:t>
            </a:fld>
            <a:endParaRPr lang="en-US" dirty="0"/>
          </a:p>
        </p:txBody>
      </p:sp>
    </p:spTree>
    <p:extLst>
      <p:ext uri="{BB962C8B-B14F-4D97-AF65-F5344CB8AC3E}">
        <p14:creationId xmlns:p14="http://schemas.microsoft.com/office/powerpoint/2010/main" val="158098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Belt Inspection</a:t>
            </a:r>
          </a:p>
          <a:p>
            <a:r>
              <a:rPr lang="en-US" dirty="0" smtClean="0"/>
              <a:t>Look at front of belt</a:t>
            </a:r>
          </a:p>
          <a:p>
            <a:r>
              <a:rPr lang="en-US" dirty="0" smtClean="0"/>
              <a:t>Look at back of belt</a:t>
            </a:r>
          </a:p>
          <a:p>
            <a:r>
              <a:rPr lang="en-US" dirty="0" smtClean="0"/>
              <a:t>Inspect for wear</a:t>
            </a:r>
          </a:p>
          <a:p>
            <a:r>
              <a:rPr lang="en-US" dirty="0" smtClean="0"/>
              <a:t>Inspect for tears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15</a:t>
            </a:fld>
            <a:endParaRPr lang="en-US" dirty="0"/>
          </a:p>
        </p:txBody>
      </p:sp>
    </p:spTree>
    <p:extLst>
      <p:ext uri="{BB962C8B-B14F-4D97-AF65-F5344CB8AC3E}">
        <p14:creationId xmlns:p14="http://schemas.microsoft.com/office/powerpoint/2010/main" val="124434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Belt Inspection</a:t>
            </a:r>
          </a:p>
          <a:p>
            <a:r>
              <a:rPr lang="en-US" dirty="0" smtClean="0"/>
              <a:t>Inspect for severe cracks, rubbing, separation, and bubbling</a:t>
            </a:r>
          </a:p>
          <a:p>
            <a:r>
              <a:rPr lang="en-US" dirty="0" smtClean="0"/>
              <a:t>Look for missing, worn, or loose bolts</a:t>
            </a:r>
          </a:p>
          <a:p>
            <a:r>
              <a:rPr lang="en-US" dirty="0" smtClean="0"/>
              <a:t>Check for centering of the belt in the casing. Out of align increases</a:t>
            </a:r>
            <a:r>
              <a:rPr lang="en-US" baseline="0" dirty="0" smtClean="0"/>
              <a:t> wear &amp; friction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16</a:t>
            </a:fld>
            <a:endParaRPr lang="en-US" dirty="0"/>
          </a:p>
        </p:txBody>
      </p:sp>
    </p:spTree>
    <p:extLst>
      <p:ext uri="{BB962C8B-B14F-4D97-AF65-F5344CB8AC3E}">
        <p14:creationId xmlns:p14="http://schemas.microsoft.com/office/powerpoint/2010/main" val="389669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Belt Inspection</a:t>
            </a:r>
          </a:p>
          <a:p>
            <a:r>
              <a:rPr lang="en-US" dirty="0" smtClean="0"/>
              <a:t>Verify belt is of the correct material</a:t>
            </a:r>
          </a:p>
          <a:p>
            <a:r>
              <a:rPr lang="en-US" dirty="0" smtClean="0"/>
              <a:t>1910.272(q)(2)</a:t>
            </a:r>
          </a:p>
          <a:p>
            <a:r>
              <a:rPr lang="en-US" dirty="0" smtClean="0"/>
              <a:t>All belts and lagging purchased after March 30, 1988 shall be conductive. Such belts shall have a surface electrical resistance not to exceed 300 </a:t>
            </a:r>
            <a:r>
              <a:rPr lang="en-US" dirty="0" err="1" smtClean="0"/>
              <a:t>megohms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17</a:t>
            </a:fld>
            <a:endParaRPr lang="en-US" dirty="0"/>
          </a:p>
        </p:txBody>
      </p:sp>
    </p:spTree>
    <p:extLst>
      <p:ext uri="{BB962C8B-B14F-4D97-AF65-F5344CB8AC3E}">
        <p14:creationId xmlns:p14="http://schemas.microsoft.com/office/powerpoint/2010/main" val="333646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a:t>Bucket Inspection</a:t>
            </a:r>
          </a:p>
          <a:p>
            <a:pPr lvl="1"/>
            <a:r>
              <a:rPr lang="en-US" dirty="0"/>
              <a:t>Look for missing bolts/Nuts</a:t>
            </a:r>
          </a:p>
          <a:p>
            <a:pPr lvl="1"/>
            <a:r>
              <a:rPr lang="en-US" dirty="0"/>
              <a:t>Look for loose bolts/Nuts</a:t>
            </a:r>
          </a:p>
          <a:p>
            <a:pPr lvl="1"/>
            <a:r>
              <a:rPr lang="en-US" dirty="0"/>
              <a:t>Look for cracked, broken, or missing buckets</a:t>
            </a:r>
          </a:p>
          <a:p>
            <a:pPr lvl="1"/>
            <a:r>
              <a:rPr lang="en-US" dirty="0"/>
              <a:t>Look for wear patterns and wear level</a:t>
            </a:r>
          </a:p>
          <a:p>
            <a:pPr lvl="1"/>
            <a:r>
              <a:rPr lang="en-US" dirty="0"/>
              <a:t>Research unusual wear marks, scrapes, </a:t>
            </a:r>
            <a:r>
              <a:rPr lang="en-US" dirty="0" err="1"/>
              <a:t>etc</a:t>
            </a:r>
            <a:r>
              <a:rPr lang="en-US" dirty="0"/>
              <a:t>… that indicate a wear point in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pPr/>
              <a:t>18</a:t>
            </a:fld>
            <a:endParaRPr lang="en-US" dirty="0"/>
          </a:p>
        </p:txBody>
      </p:sp>
    </p:spTree>
    <p:extLst>
      <p:ext uri="{BB962C8B-B14F-4D97-AF65-F5344CB8AC3E}">
        <p14:creationId xmlns:p14="http://schemas.microsoft.com/office/powerpoint/2010/main" val="369698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Bucket Inspection - If missing buckets verify they are not blocking discharge spout.</a:t>
            </a:r>
          </a:p>
          <a:p>
            <a:r>
              <a:rPr lang="en-US" dirty="0" smtClean="0"/>
              <a:t>Check bucket catcher on discharge spout if equipped.</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19</a:t>
            </a:fld>
            <a:endParaRPr lang="en-US" dirty="0"/>
          </a:p>
        </p:txBody>
      </p:sp>
    </p:spTree>
    <p:extLst>
      <p:ext uri="{BB962C8B-B14F-4D97-AF65-F5344CB8AC3E}">
        <p14:creationId xmlns:p14="http://schemas.microsoft.com/office/powerpoint/2010/main" val="360851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a:t>
            </a:fld>
            <a:endParaRPr lang="en-US" dirty="0"/>
          </a:p>
        </p:txBody>
      </p:sp>
    </p:spTree>
    <p:extLst>
      <p:ext uri="{BB962C8B-B14F-4D97-AF65-F5344CB8AC3E}">
        <p14:creationId xmlns:p14="http://schemas.microsoft.com/office/powerpoint/2010/main" val="335198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20</a:t>
            </a:fld>
            <a:endParaRPr lang="en-US" dirty="0"/>
          </a:p>
        </p:txBody>
      </p:sp>
    </p:spTree>
    <p:extLst>
      <p:ext uri="{BB962C8B-B14F-4D97-AF65-F5344CB8AC3E}">
        <p14:creationId xmlns:p14="http://schemas.microsoft.com/office/powerpoint/2010/main" val="2410817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6667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t>22</a:t>
            </a:fld>
            <a:endParaRPr lang="en-US" dirty="0"/>
          </a:p>
        </p:txBody>
      </p:sp>
    </p:spTree>
    <p:extLst>
      <p:ext uri="{BB962C8B-B14F-4D97-AF65-F5344CB8AC3E}">
        <p14:creationId xmlns:p14="http://schemas.microsoft.com/office/powerpoint/2010/main" val="199560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23</a:t>
            </a:fld>
            <a:endParaRPr lang="en-US" dirty="0"/>
          </a:p>
        </p:txBody>
      </p:sp>
    </p:spTree>
    <p:extLst>
      <p:ext uri="{BB962C8B-B14F-4D97-AF65-F5344CB8AC3E}">
        <p14:creationId xmlns:p14="http://schemas.microsoft.com/office/powerpoint/2010/main" val="3708442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24</a:t>
            </a:fld>
            <a:endParaRPr lang="en-US" dirty="0"/>
          </a:p>
        </p:txBody>
      </p:sp>
    </p:spTree>
    <p:extLst>
      <p:ext uri="{BB962C8B-B14F-4D97-AF65-F5344CB8AC3E}">
        <p14:creationId xmlns:p14="http://schemas.microsoft.com/office/powerpoint/2010/main" val="3287950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25</a:t>
            </a:fld>
            <a:endParaRPr lang="en-US" dirty="0"/>
          </a:p>
        </p:txBody>
      </p:sp>
    </p:spTree>
    <p:extLst>
      <p:ext uri="{BB962C8B-B14F-4D97-AF65-F5344CB8AC3E}">
        <p14:creationId xmlns:p14="http://schemas.microsoft.com/office/powerpoint/2010/main" val="3169172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26</a:t>
            </a:fld>
            <a:endParaRPr lang="en-US" dirty="0"/>
          </a:p>
        </p:txBody>
      </p:sp>
    </p:spTree>
    <p:extLst>
      <p:ext uri="{BB962C8B-B14F-4D97-AF65-F5344CB8AC3E}">
        <p14:creationId xmlns:p14="http://schemas.microsoft.com/office/powerpoint/2010/main" val="2243109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27</a:t>
            </a:fld>
            <a:endParaRPr lang="en-US" dirty="0"/>
          </a:p>
        </p:txBody>
      </p:sp>
    </p:spTree>
    <p:extLst>
      <p:ext uri="{BB962C8B-B14F-4D97-AF65-F5344CB8AC3E}">
        <p14:creationId xmlns:p14="http://schemas.microsoft.com/office/powerpoint/2010/main" val="441897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28</a:t>
            </a:fld>
            <a:endParaRPr lang="en-US" dirty="0"/>
          </a:p>
        </p:txBody>
      </p:sp>
    </p:spTree>
    <p:extLst>
      <p:ext uri="{BB962C8B-B14F-4D97-AF65-F5344CB8AC3E}">
        <p14:creationId xmlns:p14="http://schemas.microsoft.com/office/powerpoint/2010/main" val="325964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Lap and butt Splice</a:t>
            </a:r>
          </a:p>
          <a:p>
            <a:r>
              <a:rPr lang="en-US" dirty="0" smtClean="0"/>
              <a:t>Torque the Nuts to manufacturer’s specifications</a:t>
            </a:r>
          </a:p>
          <a:p>
            <a:r>
              <a:rPr lang="en-US" dirty="0" smtClean="0"/>
              <a:t>Verify bolt condition</a:t>
            </a:r>
          </a:p>
          <a:p>
            <a:r>
              <a:rPr lang="en-US" dirty="0" smtClean="0"/>
              <a:t>Review belt condition as discussed earlier</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29</a:t>
            </a:fld>
            <a:endParaRPr lang="en-US" dirty="0"/>
          </a:p>
        </p:txBody>
      </p:sp>
    </p:spTree>
    <p:extLst>
      <p:ext uri="{BB962C8B-B14F-4D97-AF65-F5344CB8AC3E}">
        <p14:creationId xmlns:p14="http://schemas.microsoft.com/office/powerpoint/2010/main" val="274070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231775"/>
            <a:ext cx="4572000" cy="3429000"/>
          </a:xfrm>
          <a:prstGeom prst="rect">
            <a:avLst/>
          </a:prstGeom>
        </p:spPr>
      </p:sp>
      <p:sp>
        <p:nvSpPr>
          <p:cNvPr id="4" name="Slide Number Placeholder 3"/>
          <p:cNvSpPr>
            <a:spLocks noGrp="1"/>
          </p:cNvSpPr>
          <p:nvPr>
            <p:ph type="sldNum" sz="quarter" idx="10"/>
          </p:nvPr>
        </p:nvSpPr>
        <p:spPr>
          <a:xfrm>
            <a:off x="6477000" y="8915400"/>
            <a:ext cx="379413" cy="227013"/>
          </a:xfrm>
          <a:prstGeom prst="rect">
            <a:avLst/>
          </a:prstGeom>
        </p:spPr>
        <p:txBody>
          <a:bodyPr/>
          <a:lstStyle/>
          <a:p>
            <a:fld id="{8F3A998B-DD35-426C-ADD2-2419E4DE84AC}" type="slidenum">
              <a:rPr lang="en-US" sz="1100" b="1">
                <a:solidFill>
                  <a:prstClr val="black"/>
                </a:solidFill>
                <a:latin typeface="Arial Narrow" pitchFamily="34" charset="0"/>
              </a:rPr>
              <a:pPr/>
              <a:t>3</a:t>
            </a:fld>
            <a:endParaRPr lang="en-US" sz="1100" b="1" dirty="0">
              <a:solidFill>
                <a:prstClr val="black"/>
              </a:solidFill>
              <a:latin typeface="Arial Narrow" pitchFamily="34" charset="0"/>
            </a:endParaRPr>
          </a:p>
        </p:txBody>
      </p:sp>
      <p:sp>
        <p:nvSpPr>
          <p:cNvPr id="7" name="Notes Placeholder 6"/>
          <p:cNvSpPr>
            <a:spLocks noGrp="1"/>
          </p:cNvSpPr>
          <p:nvPr>
            <p:ph type="body" sz="quarter" idx="11"/>
          </p:nvPr>
        </p:nvSpPr>
        <p:spPr>
          <a:xfrm>
            <a:off x="663839" y="3957520"/>
            <a:ext cx="5530321" cy="2123658"/>
          </a:xfrm>
          <a:prstGeom prst="rect">
            <a:avLst/>
          </a:prstGeom>
        </p:spPr>
        <p:txBody>
          <a:bodyPr wrap="square">
            <a:spAutoFit/>
          </a:bodyPr>
          <a:lstStyle/>
          <a:p>
            <a:pPr marL="228577" indent="-228577"/>
            <a:r>
              <a:rPr lang="en-US" b="1" dirty="0">
                <a:solidFill>
                  <a:prstClr val="black"/>
                </a:solidFill>
                <a:cs typeface="Arial" pitchFamily="34" charset="0"/>
              </a:rPr>
              <a:t>Explain </a:t>
            </a:r>
            <a:r>
              <a:rPr lang="en-US" dirty="0">
                <a:solidFill>
                  <a:prstClr val="black"/>
                </a:solidFill>
                <a:cs typeface="Arial" pitchFamily="34" charset="0"/>
              </a:rPr>
              <a:t>this module is part of a series. </a:t>
            </a:r>
          </a:p>
          <a:p>
            <a:pPr marL="228577" indent="-228577"/>
            <a:r>
              <a:rPr lang="en-US" dirty="0">
                <a:solidFill>
                  <a:prstClr val="black"/>
                </a:solidFill>
                <a:cs typeface="Arial" pitchFamily="34" charset="0"/>
              </a:rPr>
              <a:t>Other modules</a:t>
            </a:r>
          </a:p>
          <a:p>
            <a:pPr lvl="1" indent="-228577"/>
            <a:r>
              <a:rPr lang="en-US" dirty="0">
                <a:solidFill>
                  <a:prstClr val="black"/>
                </a:solidFill>
                <a:cs typeface="Arial" pitchFamily="34" charset="0"/>
              </a:rPr>
              <a:t>Overview of Grain Handling Safety and Storage (introductory module)</a:t>
            </a:r>
          </a:p>
          <a:p>
            <a:pPr lvl="1" indent="-228577"/>
            <a:r>
              <a:rPr lang="en-US" dirty="0">
                <a:solidFill>
                  <a:prstClr val="black"/>
                </a:solidFill>
                <a:cs typeface="Arial" pitchFamily="34" charset="0"/>
              </a:rPr>
              <a:t>Lock out Tag out mini module</a:t>
            </a:r>
          </a:p>
          <a:p>
            <a:pPr lvl="1" indent="-228577"/>
            <a:r>
              <a:rPr lang="en-US" dirty="0">
                <a:solidFill>
                  <a:prstClr val="black"/>
                </a:solidFill>
                <a:cs typeface="Arial" pitchFamily="34" charset="0"/>
              </a:rPr>
              <a:t>Entanglement Hazards and Guarding</a:t>
            </a:r>
          </a:p>
          <a:p>
            <a:pPr lvl="1" indent="-228577"/>
            <a:r>
              <a:rPr lang="en-US" dirty="0">
                <a:solidFill>
                  <a:prstClr val="black"/>
                </a:solidFill>
                <a:cs typeface="Arial" pitchFamily="34" charset="0"/>
              </a:rPr>
              <a:t>Falls</a:t>
            </a:r>
          </a:p>
          <a:p>
            <a:pPr lvl="1" indent="-228577"/>
            <a:r>
              <a:rPr lang="en-US" dirty="0">
                <a:solidFill>
                  <a:prstClr val="black"/>
                </a:solidFill>
                <a:cs typeface="Arial" pitchFamily="34" charset="0"/>
              </a:rPr>
              <a:t>Grain Bin Entry</a:t>
            </a:r>
          </a:p>
          <a:p>
            <a:pPr lvl="1" indent="-228577"/>
            <a:r>
              <a:rPr lang="en-US" dirty="0">
                <a:solidFill>
                  <a:prstClr val="black"/>
                </a:solidFill>
                <a:cs typeface="Arial" pitchFamily="34" charset="0"/>
              </a:rPr>
              <a:t>Lifeline Protection System </a:t>
            </a:r>
          </a:p>
          <a:p>
            <a:pPr lvl="1" indent="-228577"/>
            <a:r>
              <a:rPr lang="en-US" dirty="0">
                <a:solidFill>
                  <a:prstClr val="black"/>
                </a:solidFill>
                <a:cs typeface="Arial" pitchFamily="34" charset="0"/>
              </a:rPr>
              <a:t>Characteristics of Confined Spaces (in Agriculture)</a:t>
            </a:r>
          </a:p>
          <a:p>
            <a:pPr marL="228577" indent="-228577"/>
            <a:r>
              <a:rPr lang="en-US" dirty="0">
                <a:solidFill>
                  <a:prstClr val="black"/>
                </a:solidFill>
              </a:rPr>
              <a:t> </a:t>
            </a:r>
          </a:p>
          <a:p>
            <a:pPr lvl="0"/>
            <a:endParaRPr lang="en-US" dirty="0">
              <a:solidFill>
                <a:prstClr val="black"/>
              </a:solidFill>
            </a:endParaRPr>
          </a:p>
        </p:txBody>
      </p:sp>
    </p:spTree>
    <p:extLst>
      <p:ext uri="{BB962C8B-B14F-4D97-AF65-F5344CB8AC3E}">
        <p14:creationId xmlns:p14="http://schemas.microsoft.com/office/powerpoint/2010/main" val="88275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There should be at least 6-8 buckets worth of overlap on lap splices.  12-14 buckets worth of overlap on Butt or Double Lap. Some recommend 16.</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30</a:t>
            </a:fld>
            <a:endParaRPr lang="en-US" dirty="0"/>
          </a:p>
        </p:txBody>
      </p:sp>
    </p:spTree>
    <p:extLst>
      <p:ext uri="{BB962C8B-B14F-4D97-AF65-F5344CB8AC3E}">
        <p14:creationId xmlns:p14="http://schemas.microsoft.com/office/powerpoint/2010/main" val="2031187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Large flange nuts with no extra washer are the preferred connector.  </a:t>
            </a:r>
          </a:p>
          <a:p>
            <a:r>
              <a:rPr lang="en-US" dirty="0" smtClean="0"/>
              <a:t>Small flange nuts with separate fender washers have a history of working loose.</a:t>
            </a:r>
          </a:p>
          <a:p>
            <a:r>
              <a:rPr lang="en-US" dirty="0" smtClean="0"/>
              <a:t>If you have serrated flange nuts and fender washers on your splice make sure to double nut them.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31</a:t>
            </a:fld>
            <a:endParaRPr lang="en-US" dirty="0"/>
          </a:p>
        </p:txBody>
      </p:sp>
    </p:spTree>
    <p:extLst>
      <p:ext uri="{BB962C8B-B14F-4D97-AF65-F5344CB8AC3E}">
        <p14:creationId xmlns:p14="http://schemas.microsoft.com/office/powerpoint/2010/main" val="3661149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Mechanical Splice</a:t>
            </a:r>
          </a:p>
          <a:p>
            <a:r>
              <a:rPr lang="en-US" dirty="0" smtClean="0"/>
              <a:t>Torque the Nuts to manufacturer’s specifications.</a:t>
            </a:r>
          </a:p>
          <a:p>
            <a:r>
              <a:rPr lang="en-US" dirty="0" smtClean="0"/>
              <a:t>Inspect the condition of metal pieces.</a:t>
            </a:r>
          </a:p>
          <a:p>
            <a:r>
              <a:rPr lang="en-US" dirty="0" smtClean="0"/>
              <a:t>Inspect the belt material at the bend of the splice.</a:t>
            </a:r>
          </a:p>
          <a:p>
            <a:r>
              <a:rPr lang="en-US" dirty="0" smtClean="0"/>
              <a:t>Verify “AB” Non-ferrous.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32</a:t>
            </a:fld>
            <a:endParaRPr lang="en-US" dirty="0"/>
          </a:p>
        </p:txBody>
      </p:sp>
    </p:spTree>
    <p:extLst>
      <p:ext uri="{BB962C8B-B14F-4D97-AF65-F5344CB8AC3E}">
        <p14:creationId xmlns:p14="http://schemas.microsoft.com/office/powerpoint/2010/main" val="2040466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Picture of ferrous splice not installed correctly.  </a:t>
            </a:r>
          </a:p>
          <a:p>
            <a:r>
              <a:rPr lang="en-US" dirty="0" smtClean="0"/>
              <a:t>Spacing of clamps is too far apart.  </a:t>
            </a:r>
          </a:p>
          <a:p>
            <a:r>
              <a:rPr lang="en-US" dirty="0" smtClean="0"/>
              <a:t>Follow manufacturer specification and use template.</a:t>
            </a:r>
          </a:p>
          <a:p>
            <a:r>
              <a:rPr lang="en-US" dirty="0" smtClean="0"/>
              <a:t>On picture - Should Have Used The Template That Comes From Manufacturer of The Splice.   Wrong Spec. of Material.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33</a:t>
            </a:fld>
            <a:endParaRPr lang="en-US" dirty="0"/>
          </a:p>
        </p:txBody>
      </p:sp>
    </p:spTree>
    <p:extLst>
      <p:ext uri="{BB962C8B-B14F-4D97-AF65-F5344CB8AC3E}">
        <p14:creationId xmlns:p14="http://schemas.microsoft.com/office/powerpoint/2010/main" val="105661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34</a:t>
            </a:fld>
            <a:endParaRPr lang="en-US" dirty="0"/>
          </a:p>
        </p:txBody>
      </p:sp>
    </p:spTree>
    <p:extLst>
      <p:ext uri="{BB962C8B-B14F-4D97-AF65-F5344CB8AC3E}">
        <p14:creationId xmlns:p14="http://schemas.microsoft.com/office/powerpoint/2010/main" val="2893961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35</a:t>
            </a:fld>
            <a:endParaRPr lang="en-US" dirty="0"/>
          </a:p>
        </p:txBody>
      </p:sp>
    </p:spTree>
    <p:extLst>
      <p:ext uri="{BB962C8B-B14F-4D97-AF65-F5344CB8AC3E}">
        <p14:creationId xmlns:p14="http://schemas.microsoft.com/office/powerpoint/2010/main" val="2257838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Verify guarding is complete and secure</a:t>
            </a:r>
          </a:p>
          <a:p>
            <a:r>
              <a:rPr lang="en-US" dirty="0" smtClean="0"/>
              <a:t>Check conduit and bearing sensors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36</a:t>
            </a:fld>
            <a:endParaRPr lang="en-US" dirty="0"/>
          </a:p>
        </p:txBody>
      </p:sp>
    </p:spTree>
    <p:extLst>
      <p:ext uri="{BB962C8B-B14F-4D97-AF65-F5344CB8AC3E}">
        <p14:creationId xmlns:p14="http://schemas.microsoft.com/office/powerpoint/2010/main" val="2529784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While running listen to the bearing.</a:t>
            </a:r>
          </a:p>
          <a:p>
            <a:r>
              <a:rPr lang="en-US" dirty="0" smtClean="0"/>
              <a:t>Visually inspect bearing. Use infrared if available to check bearing</a:t>
            </a:r>
          </a:p>
          <a:p>
            <a:r>
              <a:rPr lang="en-US" dirty="0" smtClean="0"/>
              <a:t>Lubricate bearings until grease begins to purge from the bearings</a:t>
            </a:r>
          </a:p>
          <a:p>
            <a:endParaRPr lang="en-US" dirty="0" smtClean="0"/>
          </a:p>
        </p:txBody>
      </p:sp>
      <p:sp>
        <p:nvSpPr>
          <p:cNvPr id="4" name="Slide Number Placeholder 3"/>
          <p:cNvSpPr>
            <a:spLocks noGrp="1"/>
          </p:cNvSpPr>
          <p:nvPr>
            <p:ph type="sldNum" sz="quarter" idx="10"/>
          </p:nvPr>
        </p:nvSpPr>
        <p:spPr/>
        <p:txBody>
          <a:bodyPr/>
          <a:lstStyle/>
          <a:p>
            <a:fld id="{5F851231-6351-48E2-910B-C2B34A6C6181}" type="slidenum">
              <a:rPr lang="en-US" smtClean="0"/>
              <a:t>37</a:t>
            </a:fld>
            <a:endParaRPr lang="en-US" dirty="0"/>
          </a:p>
        </p:txBody>
      </p:sp>
    </p:spTree>
    <p:extLst>
      <p:ext uri="{BB962C8B-B14F-4D97-AF65-F5344CB8AC3E}">
        <p14:creationId xmlns:p14="http://schemas.microsoft.com/office/powerpoint/2010/main" val="150393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Check bearing lock collar bolts for tightness.</a:t>
            </a:r>
          </a:p>
          <a:p>
            <a:r>
              <a:rPr lang="en-US" dirty="0" smtClean="0"/>
              <a:t>Tighten bearing mounts.  It is better to use a fitted wrench.</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38</a:t>
            </a:fld>
            <a:endParaRPr lang="en-US" dirty="0"/>
          </a:p>
        </p:txBody>
      </p:sp>
    </p:spTree>
    <p:extLst>
      <p:ext uri="{BB962C8B-B14F-4D97-AF65-F5344CB8AC3E}">
        <p14:creationId xmlns:p14="http://schemas.microsoft.com/office/powerpoint/2010/main" val="1248349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the pulley for general condition (wear, cracks, etc.).</a:t>
            </a:r>
          </a:p>
          <a:p>
            <a:r>
              <a:rPr lang="en-US" dirty="0" smtClean="0"/>
              <a:t>Verify bolt tightness on bushings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39</a:t>
            </a:fld>
            <a:endParaRPr lang="en-US" dirty="0"/>
          </a:p>
        </p:txBody>
      </p:sp>
    </p:spTree>
    <p:extLst>
      <p:ext uri="{BB962C8B-B14F-4D97-AF65-F5344CB8AC3E}">
        <p14:creationId xmlns:p14="http://schemas.microsoft.com/office/powerpoint/2010/main" val="193731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41300"/>
            <a:ext cx="4572000" cy="3429000"/>
          </a:xfrm>
          <a:prstGeom prst="rect">
            <a:avLst/>
          </a:prstGeom>
        </p:spPr>
      </p:sp>
      <p:sp>
        <p:nvSpPr>
          <p:cNvPr id="4" name="Slide Number Placeholder 3"/>
          <p:cNvSpPr>
            <a:spLocks noGrp="1"/>
          </p:cNvSpPr>
          <p:nvPr>
            <p:ph type="sldNum" sz="quarter" idx="10"/>
          </p:nvPr>
        </p:nvSpPr>
        <p:spPr>
          <a:xfrm>
            <a:off x="6477000" y="8839199"/>
            <a:ext cx="379413" cy="303213"/>
          </a:xfrm>
          <a:prstGeom prst="rect">
            <a:avLst/>
          </a:prstGeom>
        </p:spPr>
        <p:txBody>
          <a:bodyPr/>
          <a:lstStyle/>
          <a:p>
            <a:fld id="{8F3A998B-DD35-426C-ADD2-2419E4DE84AC}" type="slidenum">
              <a:rPr lang="en-US" sz="1100" b="1">
                <a:solidFill>
                  <a:prstClr val="black"/>
                </a:solidFill>
                <a:latin typeface="Arial Narrow" pitchFamily="34" charset="0"/>
              </a:rPr>
              <a:pPr/>
              <a:t>4</a:t>
            </a:fld>
            <a:endParaRPr lang="en-US" sz="1100" b="1" dirty="0">
              <a:solidFill>
                <a:prstClr val="black"/>
              </a:solidFill>
              <a:latin typeface="Arial Narrow" pitchFamily="34" charset="0"/>
            </a:endParaRPr>
          </a:p>
        </p:txBody>
      </p:sp>
      <p:sp>
        <p:nvSpPr>
          <p:cNvPr id="5" name="Notes Placeholder 4"/>
          <p:cNvSpPr txBox="1">
            <a:spLocks/>
          </p:cNvSpPr>
          <p:nvPr/>
        </p:nvSpPr>
        <p:spPr>
          <a:xfrm>
            <a:off x="663839" y="3952055"/>
            <a:ext cx="5530321" cy="4114800"/>
          </a:xfrm>
          <a:prstGeom prst="rect">
            <a:avLst/>
          </a:prstGeom>
        </p:spPr>
        <p:txBody>
          <a:bodyPr vert="horz" lIns="91431" tIns="45716" rIns="91431" bIns="4571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defTabSz="888249">
              <a:defRPr/>
            </a:pPr>
            <a:r>
              <a:rPr lang="en-US" sz="1100" b="1" dirty="0">
                <a:solidFill>
                  <a:prstClr val="black"/>
                </a:solidFill>
                <a:latin typeface="Arial Narrow" pitchFamily="34" charset="0"/>
              </a:rPr>
              <a:t>Instructor Notes:</a:t>
            </a:r>
          </a:p>
          <a:p>
            <a:pPr marL="228577" indent="-228577" defTabSz="888249">
              <a:buFont typeface="+mj-lt"/>
              <a:buAutoNum type="arabicPeriod"/>
              <a:defRPr/>
            </a:pPr>
            <a:r>
              <a:rPr lang="en-US" sz="1100" b="1" dirty="0">
                <a:solidFill>
                  <a:prstClr val="black"/>
                </a:solidFill>
                <a:latin typeface="Arial Narrow" pitchFamily="34" charset="0"/>
              </a:rPr>
              <a:t>Explain –</a:t>
            </a:r>
            <a:r>
              <a:rPr lang="en-US" sz="1100" dirty="0">
                <a:solidFill>
                  <a:prstClr val="black"/>
                </a:solidFill>
                <a:latin typeface="Arial Narrow" pitchFamily="34" charset="0"/>
              </a:rPr>
              <a:t> GHSC received funding from OSHA.  In order to comply with the grant we do need them to sign in and need to collect the following information:</a:t>
            </a:r>
          </a:p>
          <a:p>
            <a:pPr lvl="1" indent="-228577" defTabSz="888249">
              <a:buFont typeface="+mj-lt"/>
              <a:buAutoNum type="alphaLcPeriod"/>
              <a:defRPr/>
            </a:pPr>
            <a:r>
              <a:rPr lang="en-US" sz="1100" dirty="0">
                <a:solidFill>
                  <a:prstClr val="black"/>
                </a:solidFill>
                <a:latin typeface="Arial Narrow" pitchFamily="34" charset="0"/>
              </a:rPr>
              <a:t>Supervisor or worker.  This information is for statistical purposes to show the types of population receiving training.</a:t>
            </a:r>
          </a:p>
          <a:p>
            <a:pPr lvl="1" indent="-228577" defTabSz="888249">
              <a:buFont typeface="+mj-lt"/>
              <a:buAutoNum type="alphaLcPeriod"/>
              <a:defRPr/>
            </a:pPr>
            <a:r>
              <a:rPr lang="en-US" sz="1100" dirty="0">
                <a:solidFill>
                  <a:prstClr val="black"/>
                </a:solidFill>
                <a:latin typeface="Arial Narrow" pitchFamily="34" charset="0"/>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577" indent="-228577" defTabSz="888249">
              <a:buFont typeface="+mj-lt"/>
              <a:buAutoNum type="arabicPeriod"/>
              <a:defRPr/>
            </a:pPr>
            <a:r>
              <a:rPr lang="en-US" sz="1100" dirty="0">
                <a:solidFill>
                  <a:prstClr val="black"/>
                </a:solidFill>
                <a:latin typeface="Arial Narrow" pitchFamily="34" charset="0"/>
              </a:rPr>
              <a:t>OSHA does NOT contact the employer.</a:t>
            </a:r>
          </a:p>
          <a:p>
            <a:pPr marL="228577" indent="-228577" defTabSz="888249">
              <a:buFont typeface="+mj-lt"/>
              <a:buAutoNum type="arabicPeriod"/>
              <a:defRPr/>
            </a:pPr>
            <a:r>
              <a:rPr lang="en-US" sz="1100" dirty="0">
                <a:solidFill>
                  <a:prstClr val="black"/>
                </a:solidFill>
                <a:latin typeface="Arial Narrow" pitchFamily="34" charset="0"/>
              </a:rPr>
              <a:t>GHSC may contact the attendee or employer for follow-up evaluation in compliance with grant requirements. </a:t>
            </a:r>
          </a:p>
          <a:p>
            <a:pPr defTabSz="888249">
              <a:defRPr/>
            </a:pPr>
            <a:endParaRPr lang="en-US" dirty="0" smtClean="0">
              <a:solidFill>
                <a:prstClr val="black"/>
              </a:solidFill>
              <a:latin typeface="Arial Narrow" pitchFamily="34" charset="0"/>
            </a:endParaRPr>
          </a:p>
          <a:p>
            <a:endParaRPr lang="en-US" dirty="0" smtClean="0">
              <a:solidFill>
                <a:prstClr val="black"/>
              </a:solidFill>
              <a:latin typeface="Arial Narrow" pitchFamily="34" charset="0"/>
            </a:endParaRPr>
          </a:p>
          <a:p>
            <a:endParaRPr lang="en-US" dirty="0">
              <a:solidFill>
                <a:prstClr val="black"/>
              </a:solidFill>
            </a:endParaRPr>
          </a:p>
        </p:txBody>
      </p:sp>
    </p:spTree>
    <p:extLst>
      <p:ext uri="{BB962C8B-B14F-4D97-AF65-F5344CB8AC3E}">
        <p14:creationId xmlns:p14="http://schemas.microsoft.com/office/powerpoint/2010/main" val="132927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40</a:t>
            </a:fld>
            <a:endParaRPr lang="en-US" dirty="0"/>
          </a:p>
        </p:txBody>
      </p:sp>
    </p:spTree>
    <p:extLst>
      <p:ext uri="{BB962C8B-B14F-4D97-AF65-F5344CB8AC3E}">
        <p14:creationId xmlns:p14="http://schemas.microsoft.com/office/powerpoint/2010/main" val="3126579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for placement to make sure the belt and/or pulley will contact the rub block</a:t>
            </a:r>
          </a:p>
          <a:p>
            <a:r>
              <a:rPr lang="en-US" dirty="0" smtClean="0"/>
              <a:t>Inspect wiring</a:t>
            </a:r>
          </a:p>
          <a:p>
            <a:r>
              <a:rPr lang="en-US" dirty="0" smtClean="0"/>
              <a:t>Inspect for wear</a:t>
            </a:r>
          </a:p>
          <a:p>
            <a:pPr lvl="1"/>
            <a:r>
              <a:rPr lang="en-US" dirty="0" smtClean="0"/>
              <a:t>Wear dead center is the worst</a:t>
            </a:r>
          </a:p>
          <a:p>
            <a:pPr lvl="1">
              <a:buAutoNum type="alphaLcPeriod"/>
            </a:pPr>
            <a:r>
              <a:rPr lang="en-US" dirty="0" smtClean="0"/>
              <a:t>Replace if worn more than ½ through or if worn at center</a:t>
            </a:r>
          </a:p>
          <a:p>
            <a:pPr lvl="1">
              <a:buAutoNum type="alphaLcPeriod"/>
            </a:pPr>
            <a:r>
              <a:rPr lang="en-US" dirty="0" smtClean="0"/>
              <a:t>Replace if worn to where it doesn’t protect side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41</a:t>
            </a:fld>
            <a:endParaRPr lang="en-US" dirty="0"/>
          </a:p>
        </p:txBody>
      </p:sp>
    </p:spTree>
    <p:extLst>
      <p:ext uri="{BB962C8B-B14F-4D97-AF65-F5344CB8AC3E}">
        <p14:creationId xmlns:p14="http://schemas.microsoft.com/office/powerpoint/2010/main" val="2651336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for placement to make sure the belt and/or pulley will contact the rub block</a:t>
            </a:r>
          </a:p>
          <a:p>
            <a:r>
              <a:rPr lang="en-US" dirty="0" smtClean="0"/>
              <a:t>Inspect wiring</a:t>
            </a:r>
          </a:p>
          <a:p>
            <a:r>
              <a:rPr lang="en-US" dirty="0" smtClean="0"/>
              <a:t>Inspect for wear</a:t>
            </a:r>
          </a:p>
          <a:p>
            <a:pPr lvl="1"/>
            <a:r>
              <a:rPr lang="en-US" dirty="0" smtClean="0"/>
              <a:t>Wear dead center is the worst</a:t>
            </a:r>
          </a:p>
          <a:p>
            <a:pPr lvl="1">
              <a:buAutoNum type="alphaLcPeriod"/>
            </a:pPr>
            <a:r>
              <a:rPr lang="en-US" dirty="0" smtClean="0"/>
              <a:t>Replace if worn more than ½ through or if worn at center</a:t>
            </a:r>
          </a:p>
          <a:p>
            <a:pPr lvl="1">
              <a:buAutoNum type="alphaLcPeriod"/>
            </a:pPr>
            <a:r>
              <a:rPr lang="en-US" dirty="0" smtClean="0"/>
              <a:t>Replace if worn to where it doesn’t protect side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42</a:t>
            </a:fld>
            <a:endParaRPr lang="en-US" dirty="0"/>
          </a:p>
        </p:txBody>
      </p:sp>
    </p:spTree>
    <p:extLst>
      <p:ext uri="{BB962C8B-B14F-4D97-AF65-F5344CB8AC3E}">
        <p14:creationId xmlns:p14="http://schemas.microsoft.com/office/powerpoint/2010/main" val="2651336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43</a:t>
            </a:fld>
            <a:endParaRPr lang="en-US" dirty="0"/>
          </a:p>
        </p:txBody>
      </p:sp>
    </p:spTree>
    <p:extLst>
      <p:ext uri="{BB962C8B-B14F-4D97-AF65-F5344CB8AC3E}">
        <p14:creationId xmlns:p14="http://schemas.microsoft.com/office/powerpoint/2010/main" val="876925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Test sensor</a:t>
            </a:r>
          </a:p>
          <a:p>
            <a:r>
              <a:rPr lang="en-US" dirty="0" smtClean="0"/>
              <a:t>Use manufacturer’s tester if they have one</a:t>
            </a:r>
          </a:p>
          <a:p>
            <a:r>
              <a:rPr lang="en-US" dirty="0" smtClean="0"/>
              <a:t>Another method is to spray with freeze spray</a:t>
            </a:r>
          </a:p>
          <a:p>
            <a:r>
              <a:rPr lang="en-US" dirty="0" smtClean="0"/>
              <a:t>Verify temperature monitor readout shows a drop in temperature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44</a:t>
            </a:fld>
            <a:endParaRPr lang="en-US" dirty="0"/>
          </a:p>
        </p:txBody>
      </p:sp>
    </p:spTree>
    <p:extLst>
      <p:ext uri="{BB962C8B-B14F-4D97-AF65-F5344CB8AC3E}">
        <p14:creationId xmlns:p14="http://schemas.microsoft.com/office/powerpoint/2010/main" val="3503669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for wear points</a:t>
            </a:r>
          </a:p>
          <a:p>
            <a:r>
              <a:rPr lang="en-US" dirty="0" smtClean="0"/>
              <a:t>Inspect for signs of rubbing</a:t>
            </a:r>
          </a:p>
          <a:p>
            <a:r>
              <a:rPr lang="en-US" dirty="0" smtClean="0"/>
              <a:t>Infrared is a great tool</a:t>
            </a:r>
          </a:p>
          <a:p>
            <a:r>
              <a:rPr lang="en-US" dirty="0" smtClean="0"/>
              <a:t>Inspect for signs of settling/out of alignment issues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45</a:t>
            </a:fld>
            <a:endParaRPr lang="en-US" dirty="0"/>
          </a:p>
        </p:txBody>
      </p:sp>
    </p:spTree>
    <p:extLst>
      <p:ext uri="{BB962C8B-B14F-4D97-AF65-F5344CB8AC3E}">
        <p14:creationId xmlns:p14="http://schemas.microsoft.com/office/powerpoint/2010/main" val="1411974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46</a:t>
            </a:fld>
            <a:endParaRPr lang="en-US" dirty="0"/>
          </a:p>
        </p:txBody>
      </p:sp>
    </p:spTree>
    <p:extLst>
      <p:ext uri="{BB962C8B-B14F-4D97-AF65-F5344CB8AC3E}">
        <p14:creationId xmlns:p14="http://schemas.microsoft.com/office/powerpoint/2010/main" val="2076925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for general condition</a:t>
            </a:r>
          </a:p>
          <a:p>
            <a:r>
              <a:rPr lang="en-US" dirty="0" smtClean="0"/>
              <a:t>Inspect to make sure shipping bolts removed</a:t>
            </a:r>
          </a:p>
          <a:p>
            <a:r>
              <a:rPr lang="en-US" dirty="0" smtClean="0"/>
              <a:t>Inspect to make sure correct bolts and washers in place</a:t>
            </a:r>
          </a:p>
          <a:p>
            <a:r>
              <a:rPr lang="en-US" dirty="0" smtClean="0"/>
              <a:t>Verify it is not blocked from being released</a:t>
            </a:r>
          </a:p>
          <a:p>
            <a:r>
              <a:rPr lang="en-US" dirty="0" smtClean="0"/>
              <a:t>Verify they have warning labels</a:t>
            </a:r>
          </a:p>
          <a:p>
            <a:r>
              <a:rPr lang="en-US" dirty="0" smtClean="0"/>
              <a:t>Verify any safety catch cables or straps are in place</a:t>
            </a:r>
          </a:p>
          <a:p>
            <a:r>
              <a:rPr lang="en-US" dirty="0" smtClean="0"/>
              <a:t>LEFT PICTURE – EXPLOSION</a:t>
            </a:r>
            <a:r>
              <a:rPr lang="en-US" baseline="0" dirty="0" smtClean="0"/>
              <a:t> VENT AT THE TOP OF THE LEG</a:t>
            </a:r>
            <a:endParaRPr lang="en-US" dirty="0" smtClean="0"/>
          </a:p>
          <a:p>
            <a:r>
              <a:rPr lang="en-US" dirty="0" smtClean="0"/>
              <a:t>RIGHT PICTURE</a:t>
            </a:r>
            <a:r>
              <a:rPr lang="en-US" baseline="0" dirty="0" smtClean="0"/>
              <a:t>– MISSING EXPLOSION VENT BOLTS</a:t>
            </a:r>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47</a:t>
            </a:fld>
            <a:endParaRPr lang="en-US" dirty="0"/>
          </a:p>
        </p:txBody>
      </p:sp>
    </p:spTree>
    <p:extLst>
      <p:ext uri="{BB962C8B-B14F-4D97-AF65-F5344CB8AC3E}">
        <p14:creationId xmlns:p14="http://schemas.microsoft.com/office/powerpoint/2010/main" val="3046995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Notice Stickers Warning To Remove Shipping Bolts Before Placing In Service</a:t>
            </a:r>
          </a:p>
          <a:p>
            <a:r>
              <a:rPr lang="en-US" dirty="0" smtClean="0"/>
              <a:t>Shipping Bolts Still on Explosion Vent (You Can See The Labels Broke Off Before The Bolts Were Removed)</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48</a:t>
            </a:fld>
            <a:endParaRPr lang="en-US" dirty="0"/>
          </a:p>
        </p:txBody>
      </p:sp>
    </p:spTree>
    <p:extLst>
      <p:ext uri="{BB962C8B-B14F-4D97-AF65-F5344CB8AC3E}">
        <p14:creationId xmlns:p14="http://schemas.microsoft.com/office/powerpoint/2010/main" val="4255267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49</a:t>
            </a:fld>
            <a:endParaRPr lang="en-US" dirty="0"/>
          </a:p>
        </p:txBody>
      </p:sp>
    </p:spTree>
    <p:extLst>
      <p:ext uri="{BB962C8B-B14F-4D97-AF65-F5344CB8AC3E}">
        <p14:creationId xmlns:p14="http://schemas.microsoft.com/office/powerpoint/2010/main" val="183926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8238" y="231775"/>
            <a:ext cx="4572000" cy="3429000"/>
          </a:xfrm>
          <a:prstGeom prst="rect">
            <a:avLst/>
          </a:prstGeom>
        </p:spPr>
      </p:sp>
      <p:sp>
        <p:nvSpPr>
          <p:cNvPr id="4" name="Slide Number Placeholder 3"/>
          <p:cNvSpPr>
            <a:spLocks noGrp="1"/>
          </p:cNvSpPr>
          <p:nvPr>
            <p:ph type="sldNum" sz="quarter" idx="10"/>
          </p:nvPr>
        </p:nvSpPr>
        <p:spPr>
          <a:xfrm>
            <a:off x="6477000" y="8839199"/>
            <a:ext cx="379413" cy="303213"/>
          </a:xfrm>
          <a:prstGeom prst="rect">
            <a:avLst/>
          </a:prstGeom>
        </p:spPr>
        <p:txBody>
          <a:bodyPr/>
          <a:lstStyle/>
          <a:p>
            <a:fld id="{075B19DE-7F4D-4A85-B83D-81AA0E37E1D5}" type="slidenum">
              <a:rPr lang="en-US" sz="1100" b="1">
                <a:solidFill>
                  <a:prstClr val="black"/>
                </a:solidFill>
                <a:latin typeface="Arial Narrow" pitchFamily="34" charset="0"/>
              </a:rPr>
              <a:pPr/>
              <a:t>5</a:t>
            </a:fld>
            <a:endParaRPr lang="en-US" sz="1100" b="1" dirty="0">
              <a:solidFill>
                <a:prstClr val="black"/>
              </a:solidFill>
              <a:latin typeface="Arial Narrow" pitchFamily="34" charset="0"/>
            </a:endParaRPr>
          </a:p>
        </p:txBody>
      </p:sp>
      <p:sp>
        <p:nvSpPr>
          <p:cNvPr id="6" name="Notes Placeholder 4"/>
          <p:cNvSpPr>
            <a:spLocks noGrp="1"/>
          </p:cNvSpPr>
          <p:nvPr>
            <p:ph type="body" sz="quarter" idx="11"/>
          </p:nvPr>
        </p:nvSpPr>
        <p:spPr>
          <a:xfrm>
            <a:off x="395005" y="3957520"/>
            <a:ext cx="5915024" cy="5105400"/>
          </a:xfrm>
        </p:spPr>
        <p:txBody>
          <a:bodyPr/>
          <a:lstStyle/>
          <a:p>
            <a:pPr marL="228547" indent="-228547"/>
            <a:r>
              <a:rPr lang="en-US" dirty="0" smtClean="0">
                <a:solidFill>
                  <a:prstClr val="black"/>
                </a:solidFill>
                <a:latin typeface="Arial Narrow" pitchFamily="34" charset="0"/>
              </a:rPr>
              <a:t>Explain </a:t>
            </a:r>
            <a:r>
              <a:rPr lang="en-US" dirty="0">
                <a:solidFill>
                  <a:prstClr val="black"/>
                </a:solidFill>
                <a:latin typeface="Arial Narrow" pitchFamily="34" charset="0"/>
              </a:rPr>
              <a:t>- All DOL grants require that employees are informed of their rights.  In this instance we want to emphasize employees are entitled to a safe and healthy working environment AND to fair receive compensation for their work.</a:t>
            </a:r>
          </a:p>
          <a:p>
            <a:pPr marL="228547" indent="-228547"/>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47" indent="-228547"/>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47" indent="-228547"/>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p>
          <a:p>
            <a:pPr lvl="0"/>
            <a:r>
              <a:rPr lang="en-US" b="1" dirty="0" smtClean="0">
                <a:solidFill>
                  <a:prstClr val="black"/>
                </a:solidFill>
              </a:rPr>
              <a:t>NOTES</a:t>
            </a:r>
            <a:r>
              <a:rPr lang="en-US" b="1" dirty="0">
                <a:solidFill>
                  <a:prstClr val="black"/>
                </a:solidFill>
              </a:rPr>
              <a:t>:</a:t>
            </a:r>
          </a:p>
          <a:p>
            <a:pPr lvl="0"/>
            <a:r>
              <a:rPr lang="en-US" b="1" dirty="0">
                <a:solidFill>
                  <a:prstClr val="black"/>
                </a:solidFill>
              </a:rPr>
              <a:t>It is ESPECIALLY imperative for youth/young workers to access information and know their rights, what to expect, and how to get help if needed.</a:t>
            </a:r>
            <a:endParaRPr lang="en-US" dirty="0">
              <a:solidFill>
                <a:prstClr val="black"/>
              </a:solidFill>
            </a:endParaRPr>
          </a:p>
          <a:p>
            <a:pPr marL="228547" indent="-228547"/>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discharge for condition and potential blockage</a:t>
            </a:r>
          </a:p>
          <a:p>
            <a:r>
              <a:rPr lang="en-US" dirty="0" smtClean="0"/>
              <a:t>Inspect discharge Wiper plate</a:t>
            </a:r>
          </a:p>
          <a:p>
            <a:pPr lvl="1"/>
            <a:r>
              <a:rPr lang="en-US" dirty="0" smtClean="0"/>
              <a:t>Measure clearance of discharge plate 1/4-1/2 inch </a:t>
            </a:r>
          </a:p>
          <a:p>
            <a:r>
              <a:rPr lang="en-US" dirty="0" smtClean="0"/>
              <a:t>Inspect plug switch if equipped</a:t>
            </a:r>
          </a:p>
          <a:p>
            <a:pPr lvl="1"/>
            <a:r>
              <a:rPr lang="en-US" dirty="0" smtClean="0"/>
              <a:t>Verify general condition</a:t>
            </a:r>
          </a:p>
          <a:p>
            <a:pPr lvl="1">
              <a:buAutoNum type="alphaLcPeriod"/>
            </a:pPr>
            <a:r>
              <a:rPr lang="en-US" dirty="0" smtClean="0"/>
              <a:t>Activate and make sure monitor picks up the signal</a:t>
            </a:r>
          </a:p>
          <a:p>
            <a:pPr lvl="1">
              <a:buAutoNum type="alphaLcPeriod"/>
            </a:pP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50</a:t>
            </a:fld>
            <a:endParaRPr lang="en-US" dirty="0"/>
          </a:p>
        </p:txBody>
      </p:sp>
    </p:spTree>
    <p:extLst>
      <p:ext uri="{BB962C8B-B14F-4D97-AF65-F5344CB8AC3E}">
        <p14:creationId xmlns:p14="http://schemas.microsoft.com/office/powerpoint/2010/main" val="2876319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lining</a:t>
            </a:r>
          </a:p>
          <a:p>
            <a:pPr lvl="1"/>
            <a:r>
              <a:rPr lang="en-US" dirty="0" smtClean="0"/>
              <a:t>Condition</a:t>
            </a:r>
          </a:p>
          <a:p>
            <a:pPr lvl="1">
              <a:buAutoNum type="alphaLcPeriod"/>
            </a:pPr>
            <a:r>
              <a:rPr lang="en-US" dirty="0" smtClean="0"/>
              <a:t>Secure to casing</a:t>
            </a:r>
          </a:p>
          <a:p>
            <a:pPr lvl="1">
              <a:buAutoNum type="alphaLcPeriod"/>
            </a:pPr>
            <a:r>
              <a:rPr lang="en-US" dirty="0" smtClean="0"/>
              <a:t>All intact</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51</a:t>
            </a:fld>
            <a:endParaRPr lang="en-US" dirty="0"/>
          </a:p>
        </p:txBody>
      </p:sp>
    </p:spTree>
    <p:extLst>
      <p:ext uri="{BB962C8B-B14F-4D97-AF65-F5344CB8AC3E}">
        <p14:creationId xmlns:p14="http://schemas.microsoft.com/office/powerpoint/2010/main" val="2491543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bucket catchers for wear if equipped</a:t>
            </a:r>
          </a:p>
          <a:p>
            <a:r>
              <a:rPr lang="en-US" dirty="0" smtClean="0"/>
              <a:t>Replace before they could fail and get into the product stream</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52</a:t>
            </a:fld>
            <a:endParaRPr lang="en-US" dirty="0"/>
          </a:p>
        </p:txBody>
      </p:sp>
    </p:spTree>
    <p:extLst>
      <p:ext uri="{BB962C8B-B14F-4D97-AF65-F5344CB8AC3E}">
        <p14:creationId xmlns:p14="http://schemas.microsoft.com/office/powerpoint/2010/main" val="25342018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lagging on head pulley</a:t>
            </a:r>
          </a:p>
          <a:p>
            <a:pPr lvl="1"/>
            <a:r>
              <a:rPr lang="en-US" dirty="0" smtClean="0"/>
              <a:t>For wear</a:t>
            </a:r>
          </a:p>
          <a:p>
            <a:pPr lvl="1">
              <a:buAutoNum type="alphaLcPeriod"/>
            </a:pPr>
            <a:r>
              <a:rPr lang="en-US" dirty="0" smtClean="0"/>
              <a:t>Is it tight to pulley</a:t>
            </a:r>
          </a:p>
          <a:p>
            <a:pPr lvl="1">
              <a:buAutoNum type="alphaLcPeriod"/>
            </a:pPr>
            <a:r>
              <a:rPr lang="en-US" dirty="0" smtClean="0"/>
              <a:t>Proper type</a:t>
            </a:r>
          </a:p>
          <a:p>
            <a:pPr lvl="1">
              <a:buAutoNum type="alphaLcPeriod"/>
            </a:pPr>
            <a:r>
              <a:rPr lang="en-US" dirty="0" smtClean="0"/>
              <a:t>Make sure the groves in the lagging are clean</a:t>
            </a:r>
          </a:p>
          <a:p>
            <a:pPr lvl="1">
              <a:buAutoNum type="alphaLcPeriod"/>
            </a:pPr>
            <a:r>
              <a:rPr lang="en-US" dirty="0" smtClean="0"/>
              <a:t>and free of material</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53</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075" y="4303165"/>
            <a:ext cx="2286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638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54</a:t>
            </a:fld>
            <a:endParaRPr lang="en-US" dirty="0"/>
          </a:p>
        </p:txBody>
      </p:sp>
    </p:spTree>
    <p:extLst>
      <p:ext uri="{BB962C8B-B14F-4D97-AF65-F5344CB8AC3E}">
        <p14:creationId xmlns:p14="http://schemas.microsoft.com/office/powerpoint/2010/main" val="4160433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head pulley</a:t>
            </a:r>
          </a:p>
          <a:p>
            <a:pPr lvl="1"/>
            <a:r>
              <a:rPr lang="en-US" dirty="0" smtClean="0"/>
              <a:t>Inspect alignment side to side and front to back (track measurements for comparison)</a:t>
            </a:r>
          </a:p>
          <a:p>
            <a:r>
              <a:rPr lang="en-US" dirty="0" smtClean="0"/>
              <a:t>Inspect general condition</a:t>
            </a:r>
          </a:p>
          <a:p>
            <a:pPr lvl="1"/>
            <a:r>
              <a:rPr lang="en-US" dirty="0" smtClean="0"/>
              <a:t>Look at face and sides</a:t>
            </a:r>
          </a:p>
          <a:p>
            <a:r>
              <a:rPr lang="en-US" dirty="0" smtClean="0"/>
              <a:t>Can measure crown if tracking is an issue</a:t>
            </a:r>
          </a:p>
          <a:p>
            <a:r>
              <a:rPr lang="en-US" dirty="0" smtClean="0"/>
              <a:t>Check bushing tightness on shaft if accessible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55</a:t>
            </a:fld>
            <a:endParaRPr lang="en-US" dirty="0"/>
          </a:p>
        </p:txBody>
      </p:sp>
    </p:spTree>
    <p:extLst>
      <p:ext uri="{BB962C8B-B14F-4D97-AF65-F5344CB8AC3E}">
        <p14:creationId xmlns:p14="http://schemas.microsoft.com/office/powerpoint/2010/main" val="3138271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56</a:t>
            </a:fld>
            <a:endParaRPr lang="en-US" dirty="0"/>
          </a:p>
        </p:txBody>
      </p:sp>
    </p:spTree>
    <p:extLst>
      <p:ext uri="{BB962C8B-B14F-4D97-AF65-F5344CB8AC3E}">
        <p14:creationId xmlns:p14="http://schemas.microsoft.com/office/powerpoint/2010/main" val="31208010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bearings</a:t>
            </a:r>
          </a:p>
          <a:p>
            <a:r>
              <a:rPr lang="en-US" dirty="0" smtClean="0"/>
              <a:t>Inspect bearings tight to shaft</a:t>
            </a:r>
          </a:p>
          <a:p>
            <a:r>
              <a:rPr lang="en-US" dirty="0" smtClean="0"/>
              <a:t>Bearing sensors attached to bearings</a:t>
            </a:r>
          </a:p>
          <a:p>
            <a:r>
              <a:rPr lang="en-US" dirty="0" smtClean="0"/>
              <a:t>Lubricate per manufacturer’s spec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57</a:t>
            </a:fld>
            <a:endParaRPr lang="en-US" dirty="0"/>
          </a:p>
        </p:txBody>
      </p:sp>
    </p:spTree>
    <p:extLst>
      <p:ext uri="{BB962C8B-B14F-4D97-AF65-F5344CB8AC3E}">
        <p14:creationId xmlns:p14="http://schemas.microsoft.com/office/powerpoint/2010/main" val="22773753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alignment</a:t>
            </a:r>
          </a:p>
          <a:p>
            <a:r>
              <a:rPr lang="en-US" dirty="0" smtClean="0"/>
              <a:t>Belt should be centered</a:t>
            </a:r>
          </a:p>
          <a:p>
            <a:r>
              <a:rPr lang="en-US" dirty="0" smtClean="0"/>
              <a:t>No signs of rubbing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58</a:t>
            </a:fld>
            <a:endParaRPr lang="en-US" dirty="0"/>
          </a:p>
        </p:txBody>
      </p:sp>
    </p:spTree>
    <p:extLst>
      <p:ext uri="{BB962C8B-B14F-4D97-AF65-F5344CB8AC3E}">
        <p14:creationId xmlns:p14="http://schemas.microsoft.com/office/powerpoint/2010/main" val="15062831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bearing sensors in head section – use infrared camera if available</a:t>
            </a:r>
          </a:p>
          <a:p>
            <a:r>
              <a:rPr lang="en-US" dirty="0" smtClean="0"/>
              <a:t>Proper mounting – attached to bearings</a:t>
            </a:r>
          </a:p>
          <a:p>
            <a:r>
              <a:rPr lang="en-US" dirty="0" smtClean="0"/>
              <a:t>Wires intact</a:t>
            </a:r>
          </a:p>
          <a:p>
            <a:r>
              <a:rPr lang="en-US" dirty="0" smtClean="0"/>
              <a:t>Use manufacturer’s tester if they have one</a:t>
            </a:r>
          </a:p>
          <a:p>
            <a:r>
              <a:rPr lang="en-US" dirty="0" smtClean="0"/>
              <a:t>Another method is to spray with freeze spray - Verify temperature monitor readout shows a drop in temperature.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59</a:t>
            </a:fld>
            <a:endParaRPr lang="en-US" dirty="0"/>
          </a:p>
        </p:txBody>
      </p:sp>
    </p:spTree>
    <p:extLst>
      <p:ext uri="{BB962C8B-B14F-4D97-AF65-F5344CB8AC3E}">
        <p14:creationId xmlns:p14="http://schemas.microsoft.com/office/powerpoint/2010/main" val="336107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225425"/>
            <a:ext cx="4572000" cy="3429000"/>
          </a:xfrm>
          <a:prstGeom prst="rect">
            <a:avLst/>
          </a:prstGeom>
        </p:spPr>
      </p:sp>
      <p:sp>
        <p:nvSpPr>
          <p:cNvPr id="4" name="Slide Number Placeholder 3"/>
          <p:cNvSpPr>
            <a:spLocks noGrp="1"/>
          </p:cNvSpPr>
          <p:nvPr>
            <p:ph type="sldNum" sz="quarter" idx="10"/>
          </p:nvPr>
        </p:nvSpPr>
        <p:spPr>
          <a:xfrm>
            <a:off x="6324599" y="8915400"/>
            <a:ext cx="531813" cy="227013"/>
          </a:xfrm>
          <a:prstGeom prst="rect">
            <a:avLst/>
          </a:prstGeom>
        </p:spPr>
        <p:txBody>
          <a:bodyPr/>
          <a:lstStyle/>
          <a:p>
            <a:fld id="{075B19DE-7F4D-4A85-B83D-81AA0E37E1D5}" type="slidenum">
              <a:rPr lang="en-US" sz="1100" b="1">
                <a:solidFill>
                  <a:prstClr val="black"/>
                </a:solidFill>
                <a:latin typeface="Arial Narrow" pitchFamily="34" charset="0"/>
              </a:rPr>
              <a:pPr/>
              <a:t>6</a:t>
            </a:fld>
            <a:endParaRPr lang="en-US" sz="1100" b="1" dirty="0">
              <a:solidFill>
                <a:prstClr val="black"/>
              </a:solidFill>
              <a:latin typeface="Arial Narrow" pitchFamily="34" charset="0"/>
            </a:endParaRPr>
          </a:p>
        </p:txBody>
      </p:sp>
      <p:sp>
        <p:nvSpPr>
          <p:cNvPr id="6" name="Notes Placeholder 4"/>
          <p:cNvSpPr>
            <a:spLocks noGrp="1"/>
          </p:cNvSpPr>
          <p:nvPr>
            <p:ph type="body" sz="quarter" idx="11"/>
          </p:nvPr>
        </p:nvSpPr>
        <p:spPr>
          <a:xfrm>
            <a:off x="679385" y="3957520"/>
            <a:ext cx="5491915" cy="5105400"/>
          </a:xfrm>
        </p:spPr>
        <p:txBody>
          <a:bodyPr/>
          <a:lstStyle/>
          <a:p>
            <a:pPr marL="228547" indent="-228547"/>
            <a:r>
              <a:rPr lang="en-US" dirty="0" smtClean="0">
                <a:solidFill>
                  <a:prstClr val="black"/>
                </a:solidFill>
                <a:latin typeface="Arial Narrow" pitchFamily="34" charset="0"/>
              </a:rPr>
              <a:t>Explain </a:t>
            </a:r>
            <a:r>
              <a:rPr lang="en-US" dirty="0">
                <a:solidFill>
                  <a:prstClr val="black"/>
                </a:solidFill>
                <a:latin typeface="Arial Narrow" pitchFamily="34" charset="0"/>
              </a:rPr>
              <a:t>employers have a legal responsibility to provide a safe workplace.  This means they must ensure the regulations which govern their business are instituted and followed</a:t>
            </a:r>
            <a:r>
              <a:rPr lang="en-US" dirty="0">
                <a:solidFill>
                  <a:prstClr val="black"/>
                </a:solidFill>
              </a:rPr>
              <a:t>. This applies to 1 employee or more. </a:t>
            </a:r>
            <a:endParaRPr lang="en-US" dirty="0">
              <a:solidFill>
                <a:prstClr val="black"/>
              </a:solidFill>
              <a:latin typeface="Arial Narrow" pitchFamily="34" charset="0"/>
            </a:endParaRPr>
          </a:p>
          <a:p>
            <a:pPr marL="228547" indent="-228547"/>
            <a:r>
              <a:rPr lang="en-US" dirty="0" smtClean="0">
                <a:solidFill>
                  <a:prstClr val="black"/>
                </a:solidFill>
                <a:latin typeface="Arial Narrow" pitchFamily="34" charset="0"/>
              </a:rPr>
              <a:t>Discuss - It </a:t>
            </a:r>
            <a:r>
              <a:rPr lang="en-US" dirty="0">
                <a:solidFill>
                  <a:prstClr val="black"/>
                </a:solidFill>
                <a:latin typeface="Arial Narrow" pitchFamily="34" charset="0"/>
              </a:rPr>
              <a:t>is </a:t>
            </a:r>
            <a:r>
              <a:rPr lang="en-US" dirty="0" smtClean="0">
                <a:solidFill>
                  <a:prstClr val="black"/>
                </a:solidFill>
                <a:latin typeface="Arial Narrow" pitchFamily="34" charset="0"/>
              </a:rPr>
              <a:t>the employers’  </a:t>
            </a:r>
            <a:r>
              <a:rPr lang="en-US" dirty="0">
                <a:solidFill>
                  <a:prstClr val="black"/>
                </a:solidFill>
                <a:latin typeface="Arial Narrow" pitchFamily="34" charset="0"/>
              </a:rPr>
              <a:t>responsibility to know the rules and laws  – federal and state</a:t>
            </a:r>
            <a:r>
              <a:rPr lang="en-US" dirty="0" smtClean="0">
                <a:solidFill>
                  <a:prstClr val="black"/>
                </a:solidFill>
                <a:latin typeface="Arial Narrow" pitchFamily="34" charset="0"/>
              </a:rPr>
              <a:t>.</a:t>
            </a:r>
          </a:p>
          <a:p>
            <a:pPr marL="228547" indent="-228547"/>
            <a:r>
              <a:rPr lang="en-US" dirty="0">
                <a:solidFill>
                  <a:prstClr val="black"/>
                </a:solidFill>
              </a:rPr>
              <a:t>Emphasize – It is employers’ responsibility to ensure employees, know, understand and follow regulations and company policies.</a:t>
            </a:r>
          </a:p>
          <a:p>
            <a:pPr marL="228547" indent="-228547"/>
            <a:r>
              <a:rPr lang="en-US" dirty="0" smtClean="0">
                <a:solidFill>
                  <a:prstClr val="black"/>
                </a:solidFill>
                <a:latin typeface="Arial Narrow" pitchFamily="34" charset="0"/>
              </a:rPr>
              <a:t>Stress - If employers  </a:t>
            </a:r>
            <a:r>
              <a:rPr lang="en-US" dirty="0">
                <a:solidFill>
                  <a:prstClr val="black"/>
                </a:solidFill>
                <a:latin typeface="Arial Narrow" pitchFamily="34" charset="0"/>
              </a:rPr>
              <a:t>are unsure of the regulations they should consult with the appropriate agency.  Every state has an on-site consultation program jointly funded by OSHA and the state which provides assistance in learning and complying to the regulations. </a:t>
            </a:r>
          </a:p>
          <a:p>
            <a:pPr marL="228547" indent="-228547"/>
            <a:r>
              <a:rPr lang="en-US" dirty="0">
                <a:solidFill>
                  <a:prstClr val="black"/>
                </a:solidFill>
                <a:latin typeface="Arial Narrow" pitchFamily="34" charset="0"/>
              </a:rPr>
              <a:t>The OSHA website provides contact information for each state’s on-site consultation program.  </a:t>
            </a:r>
          </a:p>
          <a:p>
            <a:pPr marL="228547" indent="-228547"/>
            <a:r>
              <a:rPr lang="en-US" dirty="0">
                <a:solidFill>
                  <a:prstClr val="black"/>
                </a:solidFill>
                <a:latin typeface="Arial Narrow" pitchFamily="34" charset="0"/>
              </a:rPr>
              <a:t>Illinois Department of Labor has the on-site consultation program in Illinois. </a:t>
            </a:r>
          </a:p>
          <a:p>
            <a:pPr marL="228547" indent="-228547"/>
            <a:r>
              <a:rPr lang="en-US" dirty="0">
                <a:solidFill>
                  <a:prstClr val="black"/>
                </a:solidFill>
                <a:latin typeface="Arial Narrow" pitchFamily="34" charset="0"/>
              </a:rPr>
              <a:t>Employers should also know and understand the state’s laws as they may be more restrictive than OSHA.  Contact the state department of labor. </a:t>
            </a:r>
          </a:p>
          <a:p>
            <a:endParaRPr lang="en-US" dirty="0"/>
          </a:p>
        </p:txBody>
      </p:sp>
    </p:spTree>
    <p:extLst>
      <p:ext uri="{BB962C8B-B14F-4D97-AF65-F5344CB8AC3E}">
        <p14:creationId xmlns:p14="http://schemas.microsoft.com/office/powerpoint/2010/main" val="37085241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Electrical</a:t>
            </a:r>
          </a:p>
          <a:p>
            <a:pPr lvl="1"/>
            <a:r>
              <a:rPr lang="en-US" dirty="0" smtClean="0"/>
              <a:t>Undamaged and sealed conduit</a:t>
            </a:r>
          </a:p>
          <a:p>
            <a:pPr lvl="1">
              <a:buAutoNum type="alphaLcPeriod"/>
            </a:pPr>
            <a:r>
              <a:rPr lang="en-US" dirty="0" smtClean="0"/>
              <a:t>Sealed motor conduit box</a:t>
            </a:r>
          </a:p>
          <a:p>
            <a:pPr lvl="1">
              <a:buAutoNum type="alphaLcPeriod"/>
            </a:pPr>
            <a:r>
              <a:rPr lang="en-US" dirty="0" smtClean="0"/>
              <a:t>Proper rated conduit</a:t>
            </a:r>
          </a:p>
          <a:p>
            <a:pPr lvl="1">
              <a:buAutoNum type="alphaLcPeriod"/>
            </a:pPr>
            <a:r>
              <a:rPr lang="en-US" dirty="0" smtClean="0"/>
              <a:t>Secured conduit</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60</a:t>
            </a:fld>
            <a:endParaRPr lang="en-US" dirty="0"/>
          </a:p>
        </p:txBody>
      </p:sp>
    </p:spTree>
    <p:extLst>
      <p:ext uri="{BB962C8B-B14F-4D97-AF65-F5344CB8AC3E}">
        <p14:creationId xmlns:p14="http://schemas.microsoft.com/office/powerpoint/2010/main" val="2295308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Drive</a:t>
            </a:r>
          </a:p>
          <a:p>
            <a:r>
              <a:rPr lang="en-US" dirty="0" smtClean="0"/>
              <a:t>Oil level </a:t>
            </a:r>
          </a:p>
          <a:p>
            <a:r>
              <a:rPr lang="en-US" dirty="0" smtClean="0"/>
              <a:t>Signs of oil leakage</a:t>
            </a:r>
          </a:p>
          <a:p>
            <a:r>
              <a:rPr lang="en-US" dirty="0" smtClean="0"/>
              <a:t>Drain vents clean</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61</a:t>
            </a:fld>
            <a:endParaRPr lang="en-US" dirty="0"/>
          </a:p>
        </p:txBody>
      </p:sp>
    </p:spTree>
    <p:extLst>
      <p:ext uri="{BB962C8B-B14F-4D97-AF65-F5344CB8AC3E}">
        <p14:creationId xmlns:p14="http://schemas.microsoft.com/office/powerpoint/2010/main" val="2366864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Coupler</a:t>
            </a:r>
          </a:p>
          <a:p>
            <a:pPr lvl="1"/>
            <a:r>
              <a:rPr lang="en-US" dirty="0" smtClean="0"/>
              <a:t>Lubricate coupler per manufacturer’s recommendation</a:t>
            </a:r>
          </a:p>
          <a:p>
            <a:pPr lvl="1">
              <a:buAutoNum type="alphaLcPeriod"/>
            </a:pPr>
            <a:r>
              <a:rPr lang="en-US" dirty="0" smtClean="0"/>
              <a:t>Condition of coupler</a:t>
            </a:r>
          </a:p>
          <a:p>
            <a:r>
              <a:rPr lang="en-US" dirty="0" smtClean="0"/>
              <a:t>Sheaves/Sprockets secure to shafts</a:t>
            </a:r>
          </a:p>
          <a:p>
            <a:r>
              <a:rPr lang="en-US" dirty="0" smtClean="0"/>
              <a:t>Sheaves/Sprockets free from wear and in alignment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62</a:t>
            </a:fld>
            <a:endParaRPr lang="en-US" dirty="0"/>
          </a:p>
        </p:txBody>
      </p:sp>
    </p:spTree>
    <p:extLst>
      <p:ext uri="{BB962C8B-B14F-4D97-AF65-F5344CB8AC3E}">
        <p14:creationId xmlns:p14="http://schemas.microsoft.com/office/powerpoint/2010/main" val="2366864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Basic alignment</a:t>
            </a:r>
          </a:p>
          <a:p>
            <a:r>
              <a:rPr lang="en-US" dirty="0" smtClean="0"/>
              <a:t>Check alignment of belt pulleys if equipped. Use string – hold taught.</a:t>
            </a:r>
          </a:p>
          <a:p>
            <a:r>
              <a:rPr lang="en-US" dirty="0" smtClean="0"/>
              <a:t>Check belts, tightness and condition (measure belt deflection)</a:t>
            </a:r>
          </a:p>
          <a:p>
            <a:r>
              <a:rPr lang="en-US" dirty="0"/>
              <a:t>Inspect Drive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63</a:t>
            </a:fld>
            <a:endParaRPr lang="en-US" dirty="0"/>
          </a:p>
        </p:txBody>
      </p:sp>
    </p:spTree>
    <p:extLst>
      <p:ext uri="{BB962C8B-B14F-4D97-AF65-F5344CB8AC3E}">
        <p14:creationId xmlns:p14="http://schemas.microsoft.com/office/powerpoint/2010/main" val="21210408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a:t>Grid Style Coupler if equipped</a:t>
            </a:r>
          </a:p>
          <a:p>
            <a:pPr lvl="1"/>
            <a:r>
              <a:rPr lang="en-US" dirty="0"/>
              <a:t>Inspect by removing the cover assembly. </a:t>
            </a:r>
          </a:p>
          <a:p>
            <a:pPr lvl="1"/>
            <a:r>
              <a:rPr lang="en-US" dirty="0"/>
              <a:t>Check alignment</a:t>
            </a:r>
          </a:p>
          <a:p>
            <a:pPr lvl="1"/>
            <a:r>
              <a:rPr lang="en-US" dirty="0"/>
              <a:t>Torque all fasteners per spec.</a:t>
            </a:r>
          </a:p>
          <a:p>
            <a:pPr lvl="1"/>
            <a:r>
              <a:rPr lang="en-US" dirty="0"/>
              <a:t>Inspect seal ring and gasket, replace if leaking or worn.</a:t>
            </a:r>
          </a:p>
          <a:p>
            <a:pPr lvl="1"/>
            <a:r>
              <a:rPr lang="en-US" dirty="0"/>
              <a:t>Remove the grid spring or grid spring segments</a:t>
            </a:r>
          </a:p>
          <a:p>
            <a:pPr lvl="1"/>
            <a:r>
              <a:rPr lang="en-US" dirty="0"/>
              <a:t>Thoroughly clean all components.</a:t>
            </a:r>
          </a:p>
          <a:p>
            <a:pPr lvl="1"/>
            <a:r>
              <a:rPr lang="en-US" dirty="0"/>
              <a:t>Remove both drain plugs and fill with new lube.  Grease should purge out the opposite hole.  Use long term grease per manufacturer’s specification.</a:t>
            </a:r>
          </a:p>
          <a:p>
            <a:pPr lvl="1"/>
            <a:r>
              <a:rPr lang="en-US" dirty="0"/>
              <a:t>Pack the grid teeth in the hubs and install grid spring or grid spring segments </a:t>
            </a:r>
          </a:p>
          <a:p>
            <a:pPr lvl="1"/>
            <a:r>
              <a:rPr lang="en-US" dirty="0"/>
              <a:t>Frequency – annual maintenance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pPr/>
              <a:t>64</a:t>
            </a:fld>
            <a:endParaRPr lang="en-US" dirty="0"/>
          </a:p>
        </p:txBody>
      </p:sp>
    </p:spTree>
    <p:extLst>
      <p:ext uri="{BB962C8B-B14F-4D97-AF65-F5344CB8AC3E}">
        <p14:creationId xmlns:p14="http://schemas.microsoft.com/office/powerpoint/2010/main" val="2057081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65</a:t>
            </a:fld>
            <a:endParaRPr lang="en-US" dirty="0"/>
          </a:p>
        </p:txBody>
      </p:sp>
    </p:spTree>
    <p:extLst>
      <p:ext uri="{BB962C8B-B14F-4D97-AF65-F5344CB8AC3E}">
        <p14:creationId xmlns:p14="http://schemas.microsoft.com/office/powerpoint/2010/main" val="9891917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Para flex Coupler if equipped</a:t>
            </a:r>
          </a:p>
          <a:p>
            <a:r>
              <a:rPr lang="en-US" dirty="0" smtClean="0"/>
              <a:t>Inspect the guard</a:t>
            </a:r>
          </a:p>
          <a:p>
            <a:pPr lvl="1"/>
            <a:r>
              <a:rPr lang="en-US" dirty="0" smtClean="0"/>
              <a:t>2” clearance minimum from guard to coupler (&lt;14” coupler)</a:t>
            </a:r>
          </a:p>
          <a:p>
            <a:pPr lvl="1">
              <a:buAutoNum type="alphaLcPeriod"/>
            </a:pPr>
            <a:r>
              <a:rPr lang="en-US" dirty="0" smtClean="0"/>
              <a:t>3” clearance minimum from guard to coupler (&gt;14” coupler)</a:t>
            </a:r>
          </a:p>
          <a:p>
            <a:pPr lvl="1">
              <a:buAutoNum type="alphaLcPeriod"/>
            </a:pPr>
            <a:r>
              <a:rPr lang="en-US" dirty="0" smtClean="0"/>
              <a:t>Able to protect work area if coupler breaks apart</a:t>
            </a:r>
          </a:p>
          <a:p>
            <a:r>
              <a:rPr lang="en-US" dirty="0" smtClean="0"/>
              <a:t>Couplings should be periodically inspected for normal wear, dust/dirt buildup or any similar scenario that would impede heat dissipation.</a:t>
            </a:r>
          </a:p>
          <a:p>
            <a:r>
              <a:rPr lang="en-US" dirty="0" smtClean="0"/>
              <a:t>Increasing levels of vibration and noise could indicate the need for inspection, repair or replacement of the coupling or element.</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66</a:t>
            </a:fld>
            <a:endParaRPr lang="en-US" dirty="0"/>
          </a:p>
        </p:txBody>
      </p:sp>
    </p:spTree>
    <p:extLst>
      <p:ext uri="{BB962C8B-B14F-4D97-AF65-F5344CB8AC3E}">
        <p14:creationId xmlns:p14="http://schemas.microsoft.com/office/powerpoint/2010/main" val="6253624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Gear Coupler if equipped (annual maintenance)</a:t>
            </a:r>
          </a:p>
          <a:p>
            <a:r>
              <a:rPr lang="en-US" dirty="0" smtClean="0"/>
              <a:t>Check alignment per manual</a:t>
            </a:r>
          </a:p>
          <a:p>
            <a:r>
              <a:rPr lang="en-US" dirty="0" smtClean="0"/>
              <a:t>Torque all fasteners</a:t>
            </a:r>
          </a:p>
          <a:p>
            <a:r>
              <a:rPr lang="en-US" dirty="0" smtClean="0"/>
              <a:t>Inspect seal ring and gasket to determine if replacement is needed.</a:t>
            </a:r>
          </a:p>
          <a:p>
            <a:r>
              <a:rPr lang="en-US" dirty="0" smtClean="0"/>
              <a:t>Re-lubricate coupler.  Apply grease to both sides of coupler through lube plug holes leaving opposite side open as a vent (Grease type is important – using recommended long-term grease is preferred by manufacturer – using general purpose grease cuts maintenance interval to ½ the normal maintenance period)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67</a:t>
            </a:fld>
            <a:endParaRPr lang="en-US" dirty="0"/>
          </a:p>
        </p:txBody>
      </p:sp>
    </p:spTree>
    <p:extLst>
      <p:ext uri="{BB962C8B-B14F-4D97-AF65-F5344CB8AC3E}">
        <p14:creationId xmlns:p14="http://schemas.microsoft.com/office/powerpoint/2010/main" val="2245939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Gear Coupler if equipped (annual maintenance)</a:t>
            </a:r>
          </a:p>
          <a:p>
            <a:r>
              <a:rPr lang="en-US" dirty="0" smtClean="0"/>
              <a:t>Check alignment per manual</a:t>
            </a:r>
          </a:p>
          <a:p>
            <a:r>
              <a:rPr lang="en-US" dirty="0" smtClean="0"/>
              <a:t>Torque all fasteners</a:t>
            </a:r>
          </a:p>
          <a:p>
            <a:r>
              <a:rPr lang="en-US" dirty="0" smtClean="0"/>
              <a:t>Inspect seal ring and gasket to determine if replacement is needed.</a:t>
            </a:r>
          </a:p>
          <a:p>
            <a:r>
              <a:rPr lang="en-US" dirty="0" smtClean="0"/>
              <a:t>Re-lubricate coupler.  Apply grease to both sides of coupler through lube plug holes leaving opposite side open as a vent (Grease type is important – using recommended long-term grease is preferred by manufacturer – using general purpose grease cuts maintenance interval to ½ the normal maintenance period)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68</a:t>
            </a:fld>
            <a:endParaRPr lang="en-US" dirty="0"/>
          </a:p>
        </p:txBody>
      </p:sp>
    </p:spTree>
    <p:extLst>
      <p:ext uri="{BB962C8B-B14F-4D97-AF65-F5344CB8AC3E}">
        <p14:creationId xmlns:p14="http://schemas.microsoft.com/office/powerpoint/2010/main" val="22459393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Motor</a:t>
            </a:r>
          </a:p>
          <a:p>
            <a:r>
              <a:rPr lang="en-US" dirty="0" smtClean="0"/>
              <a:t>Electrical Connections sealed, tight and complete</a:t>
            </a:r>
          </a:p>
          <a:p>
            <a:r>
              <a:rPr lang="en-US" dirty="0" smtClean="0"/>
              <a:t>Cleanliness</a:t>
            </a:r>
          </a:p>
          <a:p>
            <a:r>
              <a:rPr lang="en-US" dirty="0" smtClean="0"/>
              <a:t>Physical condition</a:t>
            </a:r>
          </a:p>
          <a:p>
            <a:r>
              <a:rPr lang="en-US" dirty="0" smtClean="0"/>
              <a:t>Signs of oil leakage</a:t>
            </a:r>
          </a:p>
          <a:p>
            <a:r>
              <a:rPr lang="en-US" dirty="0" smtClean="0"/>
              <a:t>Proper rating</a:t>
            </a:r>
          </a:p>
          <a:p>
            <a:r>
              <a:rPr lang="en-US" dirty="0" smtClean="0"/>
              <a:t>Grease or Don’t grease depending on company or manufacturer recommendation</a:t>
            </a:r>
          </a:p>
          <a:p>
            <a:r>
              <a:rPr lang="en-US" dirty="0" smtClean="0"/>
              <a:t>Secure mounting</a:t>
            </a:r>
          </a:p>
          <a:p>
            <a:r>
              <a:rPr lang="en-US" dirty="0" smtClean="0"/>
              <a:t>Basic alignment</a:t>
            </a:r>
          </a:p>
          <a:p>
            <a:r>
              <a:rPr lang="en-US" dirty="0" smtClean="0"/>
              <a:t>Motor cooling fan in place, clean, guarded, and operating</a:t>
            </a:r>
          </a:p>
          <a:p>
            <a:r>
              <a:rPr lang="en-US" dirty="0" smtClean="0"/>
              <a:t>Motor cooling fan is not cracked</a:t>
            </a:r>
          </a:p>
          <a:p>
            <a:r>
              <a:rPr lang="en-US" dirty="0" smtClean="0"/>
              <a:t>Sheaves secure to shafts</a:t>
            </a:r>
          </a:p>
          <a:p>
            <a:r>
              <a:rPr lang="en-US" dirty="0" smtClean="0"/>
              <a:t>Sheaves free from wear and in alignment</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69</a:t>
            </a:fld>
            <a:endParaRPr lang="en-US" dirty="0"/>
          </a:p>
        </p:txBody>
      </p:sp>
    </p:spTree>
    <p:extLst>
      <p:ext uri="{BB962C8B-B14F-4D97-AF65-F5344CB8AC3E}">
        <p14:creationId xmlns:p14="http://schemas.microsoft.com/office/powerpoint/2010/main" val="348695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220663"/>
            <a:ext cx="4572000" cy="3429000"/>
          </a:xfrm>
          <a:prstGeom prst="rect">
            <a:avLst/>
          </a:prstGeom>
        </p:spPr>
      </p:sp>
      <p:sp>
        <p:nvSpPr>
          <p:cNvPr id="3" name="Notes Placeholder 2"/>
          <p:cNvSpPr>
            <a:spLocks noGrp="1"/>
          </p:cNvSpPr>
          <p:nvPr>
            <p:ph type="body" idx="1"/>
          </p:nvPr>
        </p:nvSpPr>
        <p:spPr>
          <a:xfrm>
            <a:off x="702245" y="3961205"/>
            <a:ext cx="5453511" cy="5257800"/>
          </a:xfrm>
        </p:spPr>
        <p:txBody>
          <a:bodyPr/>
          <a:lstStyle/>
          <a:p>
            <a:pPr marL="228577" indent="-228577" defTabSz="888249">
              <a:defRPr/>
            </a:pPr>
            <a:r>
              <a:rPr lang="en-US" dirty="0">
                <a:solidFill>
                  <a:prstClr val="black"/>
                </a:solidFill>
              </a:rPr>
              <a:t>Introduce the learning objectives. These are the knowledge the participant should acquire as well as tasks or skills they should learn to perform.</a:t>
            </a:r>
          </a:p>
          <a:p>
            <a:pPr marL="228577" indent="-228577" defTabSz="888249">
              <a:defRPr/>
            </a:pPr>
            <a:r>
              <a:rPr lang="en-US" dirty="0">
                <a:solidFill>
                  <a:prstClr val="black"/>
                </a:solidFill>
              </a:rPr>
              <a:t>Explain – the module was designed to seek interaction from the participants.  Questions will be asked throughout to generate discussion.  </a:t>
            </a:r>
          </a:p>
          <a:p>
            <a:pPr marL="228577" indent="-228577" defTabSz="888249">
              <a:defRPr/>
            </a:pPr>
            <a:r>
              <a:rPr lang="en-US" dirty="0">
                <a:solidFill>
                  <a:prstClr val="black"/>
                </a:solidFill>
              </a:rPr>
              <a:t>Encourage – the sharing of ideas, information, experiences so everyone can learn.</a:t>
            </a:r>
          </a:p>
          <a:p>
            <a:endParaRPr lang="en-US" dirty="0"/>
          </a:p>
        </p:txBody>
      </p:sp>
      <p:sp>
        <p:nvSpPr>
          <p:cNvPr id="4" name="Slide Number Placeholder 3"/>
          <p:cNvSpPr>
            <a:spLocks noGrp="1"/>
          </p:cNvSpPr>
          <p:nvPr>
            <p:ph type="sldNum" sz="quarter" idx="10"/>
          </p:nvPr>
        </p:nvSpPr>
        <p:spPr>
          <a:xfrm>
            <a:off x="6477000" y="8763000"/>
            <a:ext cx="379413" cy="379413"/>
          </a:xfrm>
          <a:prstGeom prst="rect">
            <a:avLst/>
          </a:prstGeom>
        </p:spPr>
        <p:txBody>
          <a:bodyPr/>
          <a:lstStyle/>
          <a:p>
            <a:fld id="{559AFF62-7521-443E-8909-F325DA404AB7}" type="slidenum">
              <a:rPr lang="en-US" sz="1100" b="1">
                <a:solidFill>
                  <a:prstClr val="black"/>
                </a:solidFill>
                <a:latin typeface="Arial Narrow" pitchFamily="34" charset="0"/>
              </a:rPr>
              <a:pPr/>
              <a:t>7</a:t>
            </a:fld>
            <a:endParaRPr lang="en-US" sz="1100" b="1" dirty="0">
              <a:solidFill>
                <a:prstClr val="black"/>
              </a:solidFill>
              <a:latin typeface="Arial Narrow" pitchFamily="34" charset="0"/>
            </a:endParaRPr>
          </a:p>
        </p:txBody>
      </p:sp>
    </p:spTree>
    <p:extLst>
      <p:ext uri="{BB962C8B-B14F-4D97-AF65-F5344CB8AC3E}">
        <p14:creationId xmlns:p14="http://schemas.microsoft.com/office/powerpoint/2010/main" val="38265893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Motor</a:t>
            </a:r>
          </a:p>
          <a:p>
            <a:r>
              <a:rPr lang="en-US" dirty="0" smtClean="0"/>
              <a:t>Electrical Connections sealed, tight and complete</a:t>
            </a:r>
          </a:p>
          <a:p>
            <a:r>
              <a:rPr lang="en-US" dirty="0" smtClean="0"/>
              <a:t>Cleanliness</a:t>
            </a:r>
          </a:p>
          <a:p>
            <a:r>
              <a:rPr lang="en-US" dirty="0" smtClean="0"/>
              <a:t>Physical condition</a:t>
            </a:r>
          </a:p>
          <a:p>
            <a:r>
              <a:rPr lang="en-US" dirty="0" smtClean="0"/>
              <a:t>Signs of oil leakage</a:t>
            </a:r>
          </a:p>
          <a:p>
            <a:r>
              <a:rPr lang="en-US" dirty="0" smtClean="0"/>
              <a:t>Proper rating</a:t>
            </a:r>
          </a:p>
          <a:p>
            <a:r>
              <a:rPr lang="en-US" dirty="0" smtClean="0"/>
              <a:t>Grease or Don’t grease depending on company or manufacturer recommendation</a:t>
            </a:r>
          </a:p>
          <a:p>
            <a:r>
              <a:rPr lang="en-US" dirty="0" smtClean="0"/>
              <a:t>Secure mounting</a:t>
            </a:r>
          </a:p>
          <a:p>
            <a:r>
              <a:rPr lang="en-US" dirty="0" smtClean="0"/>
              <a:t>Basic alignment</a:t>
            </a:r>
          </a:p>
          <a:p>
            <a:r>
              <a:rPr lang="en-US" dirty="0" smtClean="0"/>
              <a:t>Motor cooling fan in place, clean, guarded, and operating</a:t>
            </a:r>
          </a:p>
          <a:p>
            <a:r>
              <a:rPr lang="en-US" dirty="0" smtClean="0"/>
              <a:t>Motor cooling fan is not cracked</a:t>
            </a:r>
          </a:p>
          <a:p>
            <a:r>
              <a:rPr lang="en-US" dirty="0" smtClean="0"/>
              <a:t>Sheaves secure to shafts</a:t>
            </a:r>
          </a:p>
          <a:p>
            <a:r>
              <a:rPr lang="en-US" dirty="0" smtClean="0"/>
              <a:t>Sheaves free from wear and in alignment</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70</a:t>
            </a:fld>
            <a:endParaRPr lang="en-US" dirty="0"/>
          </a:p>
        </p:txBody>
      </p:sp>
    </p:spTree>
    <p:extLst>
      <p:ext uri="{BB962C8B-B14F-4D97-AF65-F5344CB8AC3E}">
        <p14:creationId xmlns:p14="http://schemas.microsoft.com/office/powerpoint/2010/main" val="34869540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Sample Motor Bearing Greasing Instructions</a:t>
            </a:r>
          </a:p>
          <a:p>
            <a:r>
              <a:rPr lang="en-US" dirty="0" smtClean="0"/>
              <a:t>Lockout motor.</a:t>
            </a:r>
          </a:p>
          <a:p>
            <a:r>
              <a:rPr lang="en-US" dirty="0" smtClean="0"/>
              <a:t>Remove the drain plug</a:t>
            </a:r>
          </a:p>
          <a:p>
            <a:r>
              <a:rPr lang="en-US" dirty="0" smtClean="0"/>
              <a:t>Inspect grease drain and remove any blockage with a mechanical probe.</a:t>
            </a:r>
          </a:p>
          <a:p>
            <a:r>
              <a:rPr lang="en-US" dirty="0" smtClean="0"/>
              <a:t>Add 20 pumps of new NLGI No. 2 grease at the grease inlet using a hand operated grease gun.</a:t>
            </a:r>
          </a:p>
          <a:p>
            <a:r>
              <a:rPr lang="en-US" dirty="0" smtClean="0"/>
              <a:t>Run the motor for 15-30 minutes with the drain plug removed to allow purging of any excess grease.</a:t>
            </a:r>
          </a:p>
          <a:p>
            <a:r>
              <a:rPr lang="en-US" dirty="0" smtClean="0"/>
              <a:t>Shut off motor and lockout.</a:t>
            </a:r>
          </a:p>
          <a:p>
            <a:r>
              <a:rPr lang="en-US" dirty="0" smtClean="0"/>
              <a:t>Replace the drain plug.</a:t>
            </a:r>
          </a:p>
          <a:p>
            <a:r>
              <a:rPr lang="en-US" dirty="0" smtClean="0"/>
              <a:t>Return motor to service.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71</a:t>
            </a:fld>
            <a:endParaRPr lang="en-US" dirty="0"/>
          </a:p>
        </p:txBody>
      </p:sp>
    </p:spTree>
    <p:extLst>
      <p:ext uri="{BB962C8B-B14F-4D97-AF65-F5344CB8AC3E}">
        <p14:creationId xmlns:p14="http://schemas.microsoft.com/office/powerpoint/2010/main" val="1581623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Sample Motor Bearing Greasing Instructions</a:t>
            </a:r>
          </a:p>
          <a:p>
            <a:r>
              <a:rPr lang="en-US" dirty="0" smtClean="0"/>
              <a:t>Lockout motor.</a:t>
            </a:r>
          </a:p>
          <a:p>
            <a:r>
              <a:rPr lang="en-US" dirty="0" smtClean="0"/>
              <a:t>Remove the drain plug</a:t>
            </a:r>
          </a:p>
          <a:p>
            <a:r>
              <a:rPr lang="en-US" dirty="0" smtClean="0"/>
              <a:t>Inspect grease drain and remove any blockage with a mechanical probe.</a:t>
            </a:r>
          </a:p>
          <a:p>
            <a:r>
              <a:rPr lang="en-US" dirty="0" smtClean="0"/>
              <a:t>Add 20 pumps of new NLGI No. 2 grease at the grease inlet using a hand operated grease gun.</a:t>
            </a:r>
          </a:p>
          <a:p>
            <a:r>
              <a:rPr lang="en-US" dirty="0" smtClean="0"/>
              <a:t>Run the motor for 15-30 minutes with the drain plug removed to allow purging of any excess grease.</a:t>
            </a:r>
          </a:p>
          <a:p>
            <a:r>
              <a:rPr lang="en-US" dirty="0" smtClean="0"/>
              <a:t>Shut off motor and lockout.</a:t>
            </a:r>
          </a:p>
          <a:p>
            <a:r>
              <a:rPr lang="en-US" dirty="0" smtClean="0"/>
              <a:t>Replace the drain plug.</a:t>
            </a:r>
          </a:p>
          <a:p>
            <a:r>
              <a:rPr lang="en-US" dirty="0" smtClean="0"/>
              <a:t>Return motor to service.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72</a:t>
            </a:fld>
            <a:endParaRPr lang="en-US" dirty="0"/>
          </a:p>
        </p:txBody>
      </p:sp>
    </p:spTree>
    <p:extLst>
      <p:ext uri="{BB962C8B-B14F-4D97-AF65-F5344CB8AC3E}">
        <p14:creationId xmlns:p14="http://schemas.microsoft.com/office/powerpoint/2010/main" val="1581623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73</a:t>
            </a:fld>
            <a:endParaRPr lang="en-US" dirty="0"/>
          </a:p>
        </p:txBody>
      </p:sp>
    </p:spTree>
    <p:extLst>
      <p:ext uri="{BB962C8B-B14F-4D97-AF65-F5344CB8AC3E}">
        <p14:creationId xmlns:p14="http://schemas.microsoft.com/office/powerpoint/2010/main" val="17223204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74</a:t>
            </a:fld>
            <a:endParaRPr lang="en-US" dirty="0"/>
          </a:p>
        </p:txBody>
      </p:sp>
    </p:spTree>
    <p:extLst>
      <p:ext uri="{BB962C8B-B14F-4D97-AF65-F5344CB8AC3E}">
        <p14:creationId xmlns:p14="http://schemas.microsoft.com/office/powerpoint/2010/main" val="38607702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tail pulley(sides and face)</a:t>
            </a:r>
          </a:p>
          <a:p>
            <a:r>
              <a:rPr lang="en-US" dirty="0" smtClean="0"/>
              <a:t>Inspect pulley clearance to side of leg casing</a:t>
            </a:r>
          </a:p>
          <a:p>
            <a:r>
              <a:rPr lang="en-US" dirty="0" smtClean="0"/>
              <a:t>Inspect bearings</a:t>
            </a:r>
          </a:p>
          <a:p>
            <a:r>
              <a:rPr lang="en-US" dirty="0" smtClean="0"/>
              <a:t>Inspect bearing tightness to shaft and mount</a:t>
            </a:r>
          </a:p>
          <a:p>
            <a:r>
              <a:rPr lang="en-US" dirty="0" smtClean="0"/>
              <a:t>Clean and Inspect boot, look for debris</a:t>
            </a:r>
          </a:p>
          <a:p>
            <a:r>
              <a:rPr lang="en-US" dirty="0" smtClean="0"/>
              <a:t>Clean out all dust and grain residue (for maintenance and sanitation reasons)</a:t>
            </a:r>
          </a:p>
          <a:p>
            <a:r>
              <a:rPr lang="en-US" dirty="0" smtClean="0"/>
              <a:t>Identify source of foreign debris if possible</a:t>
            </a:r>
          </a:p>
          <a:p>
            <a:r>
              <a:rPr lang="en-US" dirty="0" smtClean="0"/>
              <a:t>Verify operation of boot cleanout slide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75</a:t>
            </a:fld>
            <a:endParaRPr lang="en-US" dirty="0"/>
          </a:p>
        </p:txBody>
      </p:sp>
    </p:spTree>
    <p:extLst>
      <p:ext uri="{BB962C8B-B14F-4D97-AF65-F5344CB8AC3E}">
        <p14:creationId xmlns:p14="http://schemas.microsoft.com/office/powerpoint/2010/main" val="38319689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76</a:t>
            </a:fld>
            <a:endParaRPr lang="en-US" dirty="0"/>
          </a:p>
        </p:txBody>
      </p:sp>
    </p:spTree>
    <p:extLst>
      <p:ext uri="{BB962C8B-B14F-4D97-AF65-F5344CB8AC3E}">
        <p14:creationId xmlns:p14="http://schemas.microsoft.com/office/powerpoint/2010/main" val="41213297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77</a:t>
            </a:fld>
            <a:endParaRPr lang="en-US" dirty="0"/>
          </a:p>
        </p:txBody>
      </p:sp>
    </p:spTree>
    <p:extLst>
      <p:ext uri="{BB962C8B-B14F-4D97-AF65-F5344CB8AC3E}">
        <p14:creationId xmlns:p14="http://schemas.microsoft.com/office/powerpoint/2010/main" val="75790940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Clean and Inspect boot, look for debris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Clean out all dust and grain residue (for maintenance and sanitation reasons)</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Identify source of foreign debris if possible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Verify operation of boot cleanout slide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78</a:t>
            </a:fld>
            <a:endParaRPr lang="en-US" dirty="0"/>
          </a:p>
        </p:txBody>
      </p:sp>
    </p:spTree>
    <p:extLst>
      <p:ext uri="{BB962C8B-B14F-4D97-AF65-F5344CB8AC3E}">
        <p14:creationId xmlns:p14="http://schemas.microsoft.com/office/powerpoint/2010/main" val="23624435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plug switch (if equipped)</a:t>
            </a:r>
          </a:p>
          <a:p>
            <a:pPr lvl="1"/>
            <a:r>
              <a:rPr lang="en-US" dirty="0" smtClean="0"/>
              <a:t>Verify general condition</a:t>
            </a:r>
          </a:p>
          <a:p>
            <a:pPr lvl="1">
              <a:buAutoNum type="alphaLcPeriod"/>
            </a:pPr>
            <a:r>
              <a:rPr lang="en-US" dirty="0" smtClean="0"/>
              <a:t>Activate and make sure monitor picks up the signal</a:t>
            </a:r>
          </a:p>
          <a:p>
            <a:r>
              <a:rPr lang="en-US" dirty="0" smtClean="0"/>
              <a:t>Inspect bearing monitors -Same as head section</a:t>
            </a:r>
          </a:p>
          <a:p>
            <a:r>
              <a:rPr lang="en-US" dirty="0" smtClean="0"/>
              <a:t>Inspect any rub blocks - Same as head section</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79</a:t>
            </a:fld>
            <a:endParaRPr lang="en-US" dirty="0"/>
          </a:p>
        </p:txBody>
      </p:sp>
    </p:spTree>
    <p:extLst>
      <p:ext uri="{BB962C8B-B14F-4D97-AF65-F5344CB8AC3E}">
        <p14:creationId xmlns:p14="http://schemas.microsoft.com/office/powerpoint/2010/main" val="226518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8</a:t>
            </a:fld>
            <a:endParaRPr lang="en-US" dirty="0"/>
          </a:p>
        </p:txBody>
      </p:sp>
    </p:spTree>
    <p:extLst>
      <p:ext uri="{BB962C8B-B14F-4D97-AF65-F5344CB8AC3E}">
        <p14:creationId xmlns:p14="http://schemas.microsoft.com/office/powerpoint/2010/main" val="40587109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Speed sensors (Will vary by style)</a:t>
            </a:r>
          </a:p>
          <a:p>
            <a:r>
              <a:rPr lang="en-US" dirty="0" smtClean="0"/>
              <a:t>General visual inspection</a:t>
            </a:r>
          </a:p>
          <a:p>
            <a:r>
              <a:rPr lang="en-US" dirty="0" smtClean="0"/>
              <a:t>Mounted on center of the shaft</a:t>
            </a:r>
          </a:p>
          <a:p>
            <a:r>
              <a:rPr lang="en-US" dirty="0" smtClean="0"/>
              <a:t>Wiring and conduit intact</a:t>
            </a:r>
          </a:p>
          <a:p>
            <a:r>
              <a:rPr lang="en-US" dirty="0" smtClean="0"/>
              <a:t>Test per manufacturer specification or other suitable method</a:t>
            </a:r>
          </a:p>
          <a:p>
            <a:r>
              <a:rPr lang="en-US" dirty="0" smtClean="0"/>
              <a:t>Verify it shuts equipment down when the belt speed is reduced by no more than 20% of the normal operating speed.</a:t>
            </a:r>
          </a:p>
          <a:p>
            <a:r>
              <a:rPr lang="en-US" dirty="0" smtClean="0"/>
              <a:t>Verify other plant interlocking is functioning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80</a:t>
            </a:fld>
            <a:endParaRPr lang="en-US" dirty="0"/>
          </a:p>
        </p:txBody>
      </p:sp>
    </p:spTree>
    <p:extLst>
      <p:ext uri="{BB962C8B-B14F-4D97-AF65-F5344CB8AC3E}">
        <p14:creationId xmlns:p14="http://schemas.microsoft.com/office/powerpoint/2010/main" val="479735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take-up mechanism (Mechanical or Manual)</a:t>
            </a:r>
          </a:p>
          <a:p>
            <a:r>
              <a:rPr lang="en-US" dirty="0" smtClean="0"/>
              <a:t>Measure amount of take-up adjustment that is left.  Track this information so you can re-splice belt before adjustment runs out</a:t>
            </a:r>
          </a:p>
          <a:p>
            <a:r>
              <a:rPr lang="en-US" dirty="0" smtClean="0"/>
              <a:t>Verify take-up frame is in good shape and not bent</a:t>
            </a:r>
          </a:p>
          <a:p>
            <a:r>
              <a:rPr lang="en-US" dirty="0" smtClean="0"/>
              <a:t>Verify condition of threads on take-up</a:t>
            </a:r>
          </a:p>
          <a:p>
            <a:r>
              <a:rPr lang="en-US" dirty="0" smtClean="0"/>
              <a:t>Verify take-up is properly sealed and not creating a housekeeping issue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81</a:t>
            </a:fld>
            <a:endParaRPr lang="en-US" dirty="0"/>
          </a:p>
        </p:txBody>
      </p:sp>
    </p:spTree>
    <p:extLst>
      <p:ext uri="{BB962C8B-B14F-4D97-AF65-F5344CB8AC3E}">
        <p14:creationId xmlns:p14="http://schemas.microsoft.com/office/powerpoint/2010/main" val="40021558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Inspect take-up mechanism (Weighted or Gravity)</a:t>
            </a:r>
          </a:p>
          <a:p>
            <a:r>
              <a:rPr lang="en-US" dirty="0" smtClean="0"/>
              <a:t>Measure amount of take-up adjustment that is left.  Track this information so you can re-splice belt before adjustment runs out</a:t>
            </a:r>
          </a:p>
          <a:p>
            <a:r>
              <a:rPr lang="en-US" dirty="0" smtClean="0"/>
              <a:t>Verify take-up frame is in good shape and not bent</a:t>
            </a:r>
          </a:p>
          <a:p>
            <a:r>
              <a:rPr lang="en-US" dirty="0" smtClean="0"/>
              <a:t>Verify condition weight stack and support mechanism and that it can move freely</a:t>
            </a:r>
          </a:p>
          <a:p>
            <a:r>
              <a:rPr lang="en-US" dirty="0" smtClean="0"/>
              <a:t>Verify take-up is properly sealed and not creating a housekeeping issue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82</a:t>
            </a:fld>
            <a:endParaRPr lang="en-US" dirty="0"/>
          </a:p>
        </p:txBody>
      </p:sp>
    </p:spTree>
    <p:extLst>
      <p:ext uri="{BB962C8B-B14F-4D97-AF65-F5344CB8AC3E}">
        <p14:creationId xmlns:p14="http://schemas.microsoft.com/office/powerpoint/2010/main" val="11644111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83</a:t>
            </a:fld>
            <a:endParaRPr lang="en-US" dirty="0"/>
          </a:p>
        </p:txBody>
      </p:sp>
    </p:spTree>
    <p:extLst>
      <p:ext uri="{BB962C8B-B14F-4D97-AF65-F5344CB8AC3E}">
        <p14:creationId xmlns:p14="http://schemas.microsoft.com/office/powerpoint/2010/main" val="11376316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Observe belt running</a:t>
            </a:r>
          </a:p>
          <a:p>
            <a:r>
              <a:rPr lang="en-US" dirty="0" smtClean="0"/>
              <a:t>Should be done empty.   Then observe full.</a:t>
            </a:r>
          </a:p>
          <a:p>
            <a:r>
              <a:rPr lang="en-US" dirty="0" smtClean="0"/>
              <a:t>Watch for tracking in the center of the casing.    Should remain towards the center and not within an inch of the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84</a:t>
            </a:fld>
            <a:endParaRPr lang="en-US" dirty="0"/>
          </a:p>
        </p:txBody>
      </p:sp>
    </p:spTree>
    <p:extLst>
      <p:ext uri="{BB962C8B-B14F-4D97-AF65-F5344CB8AC3E}">
        <p14:creationId xmlns:p14="http://schemas.microsoft.com/office/powerpoint/2010/main" val="1655893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Grease bearings while bearing is rotating if it is safe to do so.</a:t>
            </a:r>
          </a:p>
          <a:p>
            <a:r>
              <a:rPr lang="en-US" dirty="0" smtClean="0"/>
              <a:t>Clean tip of </a:t>
            </a:r>
            <a:r>
              <a:rPr lang="en-US" dirty="0" err="1" smtClean="0"/>
              <a:t>zerk</a:t>
            </a:r>
            <a:r>
              <a:rPr lang="en-US" dirty="0" smtClean="0"/>
              <a:t> and grease gun.</a:t>
            </a:r>
          </a:p>
          <a:p>
            <a:r>
              <a:rPr lang="en-US" dirty="0" smtClean="0"/>
              <a:t>Pump proper grease into </a:t>
            </a:r>
            <a:r>
              <a:rPr lang="en-US" dirty="0" err="1" smtClean="0"/>
              <a:t>zerk</a:t>
            </a:r>
            <a:r>
              <a:rPr lang="en-US" dirty="0" smtClean="0"/>
              <a:t> until fresh clean grease is seen purging under and past the seal lip.</a:t>
            </a:r>
          </a:p>
          <a:p>
            <a:r>
              <a:rPr lang="en-US" dirty="0" smtClean="0"/>
              <a:t>Clean up excess grease that is around the bearing.</a:t>
            </a:r>
          </a:p>
          <a:p>
            <a:r>
              <a:rPr lang="en-US" dirty="0" smtClean="0"/>
              <a:t>May need to come back and clean up grease again as it continues to purge.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85</a:t>
            </a:fld>
            <a:endParaRPr lang="en-US" dirty="0"/>
          </a:p>
        </p:txBody>
      </p:sp>
    </p:spTree>
    <p:extLst>
      <p:ext uri="{BB962C8B-B14F-4D97-AF65-F5344CB8AC3E}">
        <p14:creationId xmlns:p14="http://schemas.microsoft.com/office/powerpoint/2010/main" val="29872331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86</a:t>
            </a:fld>
            <a:endParaRPr lang="en-US" dirty="0"/>
          </a:p>
        </p:txBody>
      </p:sp>
    </p:spTree>
    <p:extLst>
      <p:ext uri="{BB962C8B-B14F-4D97-AF65-F5344CB8AC3E}">
        <p14:creationId xmlns:p14="http://schemas.microsoft.com/office/powerpoint/2010/main" val="324967797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851231-6351-48E2-910B-C2B34A6C6181}" type="slidenum">
              <a:rPr lang="en-US" smtClean="0"/>
              <a:pPr/>
              <a:t>87</a:t>
            </a:fld>
            <a:endParaRPr lang="en-US" dirty="0"/>
          </a:p>
        </p:txBody>
      </p:sp>
    </p:spTree>
    <p:extLst>
      <p:ext uri="{BB962C8B-B14F-4D97-AF65-F5344CB8AC3E}">
        <p14:creationId xmlns:p14="http://schemas.microsoft.com/office/powerpoint/2010/main" val="5266896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Usually leg bearings are considered slow moving and require little grease compared to high-speed bearings.</a:t>
            </a:r>
          </a:p>
          <a:p>
            <a:pPr lvl="1"/>
            <a:r>
              <a:rPr lang="en-US" dirty="0" smtClean="0"/>
              <a:t>Manufacturer will have a greasing chart based off of RPM and run hours.</a:t>
            </a:r>
          </a:p>
          <a:p>
            <a:pPr lvl="1">
              <a:buAutoNum type="alphaLcPeriod"/>
            </a:pPr>
            <a:r>
              <a:rPr lang="en-US" dirty="0" smtClean="0"/>
              <a:t>Usually monthly is adequate when in operation for busy locations</a:t>
            </a:r>
          </a:p>
          <a:p>
            <a:r>
              <a:rPr lang="en-US" dirty="0" smtClean="0"/>
              <a:t>Always lubricate prior to start-up any idled equipment	</a:t>
            </a:r>
          </a:p>
          <a:p>
            <a:r>
              <a:rPr lang="en-US" dirty="0" smtClean="0"/>
              <a:t>Use manufacturer’s recommended grease or similar.   Stay consistent, do not mix greases.</a:t>
            </a:r>
          </a:p>
          <a:p>
            <a:r>
              <a:rPr lang="en-US" dirty="0" smtClean="0"/>
              <a:t>Generally, a lower quantity of grease at frequent intervals is more effective than a greater quantity at extended intervals.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88</a:t>
            </a:fld>
            <a:endParaRPr lang="en-US" dirty="0"/>
          </a:p>
        </p:txBody>
      </p:sp>
    </p:spTree>
    <p:extLst>
      <p:ext uri="{BB962C8B-B14F-4D97-AF65-F5344CB8AC3E}">
        <p14:creationId xmlns:p14="http://schemas.microsoft.com/office/powerpoint/2010/main" val="17594235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Gear Boxes</a:t>
            </a:r>
          </a:p>
          <a:p>
            <a:pPr lvl="1"/>
            <a:r>
              <a:rPr lang="en-US" dirty="0" smtClean="0"/>
              <a:t>Change Oil Annually, Or</a:t>
            </a:r>
          </a:p>
          <a:p>
            <a:pPr lvl="1">
              <a:buAutoNum type="alphaLcPeriod"/>
            </a:pPr>
            <a:r>
              <a:rPr lang="en-US" dirty="0" smtClean="0"/>
              <a:t>send oil samples in annually and follow recommendations from tribology report.</a:t>
            </a:r>
          </a:p>
          <a:p>
            <a:pPr lvl="1">
              <a:buAutoNum type="alphaLcPeriod"/>
            </a:pPr>
            <a:r>
              <a:rPr lang="en-US" dirty="0" smtClean="0"/>
              <a:t>Follow manufacturer recommendation if different from above.</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89</a:t>
            </a:fld>
            <a:endParaRPr lang="en-US" dirty="0"/>
          </a:p>
        </p:txBody>
      </p:sp>
    </p:spTree>
    <p:extLst>
      <p:ext uri="{BB962C8B-B14F-4D97-AF65-F5344CB8AC3E}">
        <p14:creationId xmlns:p14="http://schemas.microsoft.com/office/powerpoint/2010/main" val="3251743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Legs</a:t>
            </a:r>
            <a:r>
              <a:rPr lang="en-US" baseline="0" dirty="0" smtClean="0"/>
              <a:t> are the work horses of the grain elevator – carrying and moving hundreds of thousands or millions of bushels of product each year.</a:t>
            </a:r>
          </a:p>
          <a:p>
            <a:r>
              <a:rPr lang="en-US" baseline="0" dirty="0" smtClean="0"/>
              <a:t>Being in good working condition is essential to efficient, productive, and profitable operations.</a:t>
            </a:r>
          </a:p>
          <a:p>
            <a:r>
              <a:rPr lang="en-US" baseline="0" dirty="0" smtClean="0"/>
              <a:t>Scheduled, preventive maintenance is often overlooked or put aside until something goes wrong.  </a:t>
            </a:r>
          </a:p>
          <a:p>
            <a:r>
              <a:rPr lang="en-US" baseline="0" dirty="0" smtClean="0"/>
              <a:t>Unscheduled work stoppage – in any industry – leads to a more hurried, less cautious approach putting workers at risk of forgetting or bypassing safety measures.</a:t>
            </a:r>
          </a:p>
          <a:p>
            <a:r>
              <a:rPr lang="en-US" baseline="0" dirty="0" smtClean="0"/>
              <a:t>Preventive maintenance of bucket elevator legs is crucial to controlling ignition sources.  Most fires and/or explosions at grain storage facilities occur when some component of the conveying system becomes overheated due to friction.</a:t>
            </a:r>
          </a:p>
          <a:p>
            <a:r>
              <a:rPr lang="en-US" baseline="0" dirty="0" smtClean="0"/>
              <a:t>As on-site storage gets larger it will become more critical for farms to use the same precautions and safety measures as the commercial industry.</a:t>
            </a:r>
          </a:p>
          <a:p>
            <a:r>
              <a:rPr lang="en-US" baseline="0" dirty="0" smtClean="0"/>
              <a:t>Using a scheduled maintenance plan, reduces work stoppages, protects workers, can aid in better storage quality of the product and protects the equipment from unnecessary and often destructive wear/tear.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9</a:t>
            </a:fld>
            <a:endParaRPr lang="en-US" dirty="0"/>
          </a:p>
        </p:txBody>
      </p:sp>
    </p:spTree>
    <p:extLst>
      <p:ext uri="{BB962C8B-B14F-4D97-AF65-F5344CB8AC3E}">
        <p14:creationId xmlns:p14="http://schemas.microsoft.com/office/powerpoint/2010/main" val="32114029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Lockout hazardous equipment and Wear gloves</a:t>
            </a:r>
          </a:p>
          <a:p>
            <a:r>
              <a:rPr lang="en-US" dirty="0" smtClean="0"/>
              <a:t>Visually inspect for worn spots, physical damage, improper position, un-level condition, </a:t>
            </a:r>
            <a:r>
              <a:rPr lang="en-US" dirty="0" err="1" smtClean="0"/>
              <a:t>etc</a:t>
            </a:r>
            <a:r>
              <a:rPr lang="en-US" dirty="0" smtClean="0"/>
              <a:t>…</a:t>
            </a:r>
          </a:p>
          <a:p>
            <a:r>
              <a:rPr lang="en-US" dirty="0" smtClean="0"/>
              <a:t>Clean surface and put debris in container for analysis and disposal</a:t>
            </a:r>
          </a:p>
          <a:p>
            <a:r>
              <a:rPr lang="en-US" dirty="0" smtClean="0"/>
              <a:t>Inspect debris to determine if it originated from your facility</a:t>
            </a:r>
          </a:p>
          <a:p>
            <a:r>
              <a:rPr lang="en-US" dirty="0" smtClean="0"/>
              <a:t>Test strength of magnet (informally with a hand tool or formally with pull tester) (semi-annual recommended)</a:t>
            </a:r>
          </a:p>
          <a:p>
            <a:r>
              <a:rPr lang="en-US" dirty="0" smtClean="0"/>
              <a:t>Return to operating condition and usually seal the edges for dust control</a:t>
            </a:r>
          </a:p>
          <a:p>
            <a:r>
              <a:rPr lang="en-US" dirty="0" smtClean="0"/>
              <a:t>Reanalyze frequency of cleaning based on findings.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90</a:t>
            </a:fld>
            <a:endParaRPr lang="en-US" dirty="0"/>
          </a:p>
        </p:txBody>
      </p:sp>
    </p:spTree>
    <p:extLst>
      <p:ext uri="{BB962C8B-B14F-4D97-AF65-F5344CB8AC3E}">
        <p14:creationId xmlns:p14="http://schemas.microsoft.com/office/powerpoint/2010/main" val="12359002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231775"/>
            <a:ext cx="4572000" cy="3429000"/>
          </a:xfrm>
        </p:spPr>
      </p:sp>
      <p:sp>
        <p:nvSpPr>
          <p:cNvPr id="3" name="Notes Placeholder 2"/>
          <p:cNvSpPr>
            <a:spLocks noGrp="1"/>
          </p:cNvSpPr>
          <p:nvPr>
            <p:ph type="body" idx="1"/>
          </p:nvPr>
        </p:nvSpPr>
        <p:spPr/>
        <p:txBody>
          <a:bodyPr/>
          <a:lstStyle/>
          <a:p>
            <a:r>
              <a:rPr lang="en-US" dirty="0" smtClean="0"/>
              <a:t>Pull testing</a:t>
            </a:r>
          </a:p>
          <a:p>
            <a:r>
              <a:rPr lang="en-US" dirty="0" smtClean="0"/>
              <a:t>Clean the surface of the magnet</a:t>
            </a:r>
          </a:p>
          <a:p>
            <a:r>
              <a:rPr lang="en-US" dirty="0" smtClean="0"/>
              <a:t>Select the appropriate test piece and spacers from the instruction manual (be consistent each time with the same equipment)</a:t>
            </a:r>
          </a:p>
          <a:p>
            <a:r>
              <a:rPr lang="en-US" dirty="0" smtClean="0"/>
              <a:t>Zero the scale</a:t>
            </a:r>
          </a:p>
          <a:p>
            <a:r>
              <a:rPr lang="en-US" dirty="0" smtClean="0"/>
              <a:t>Allow the piece to attract to the magnet (test in the center)</a:t>
            </a:r>
          </a:p>
          <a:p>
            <a:r>
              <a:rPr lang="en-US" dirty="0" smtClean="0"/>
              <a:t>Pull the scale perpendicular to surface, slowly, smoothly, and evenly.</a:t>
            </a:r>
          </a:p>
          <a:p>
            <a:r>
              <a:rPr lang="en-US" dirty="0" smtClean="0"/>
              <a:t>Repeat at least 3 times</a:t>
            </a:r>
          </a:p>
          <a:p>
            <a:r>
              <a:rPr lang="en-US" dirty="0" smtClean="0"/>
              <a:t>Record the results.</a:t>
            </a:r>
          </a:p>
          <a:p>
            <a:r>
              <a:rPr lang="en-US" dirty="0" smtClean="0"/>
              <a:t>Compare with previous results to identify any magnetic degradation</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t>91</a:t>
            </a:fld>
            <a:endParaRPr lang="en-US" dirty="0"/>
          </a:p>
        </p:txBody>
      </p:sp>
    </p:spTree>
    <p:extLst>
      <p:ext uri="{BB962C8B-B14F-4D97-AF65-F5344CB8AC3E}">
        <p14:creationId xmlns:p14="http://schemas.microsoft.com/office/powerpoint/2010/main" val="151541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77766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156789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194261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271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a:latin typeface="Arial" pitchFamily="34" charset="0"/>
                <a:cs typeface="Arial" pitchFamily="34" charset="0"/>
              </a:defRPr>
            </a:lvl2pPr>
            <a:lvl3pPr>
              <a:defRPr>
                <a:latin typeface="Arial" pitchFamily="34" charset="0"/>
                <a:cs typeface="Arial" pitchFamily="34" charset="0"/>
              </a:defRPr>
            </a:lvl3pPr>
            <a:lvl4pPr>
              <a:defRPr sz="2200" baseline="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78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Autofit/>
          </a:bodyPr>
          <a:lstStyle>
            <a:lvl1pPr algn="l">
              <a:defRPr sz="4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511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200" baseline="0">
                <a:latin typeface="Arial" pitchFamily="34" charset="0"/>
                <a:cs typeface="Arial" pitchFamily="34" charset="0"/>
              </a:defRPr>
            </a:lvl3pPr>
            <a:lvl4pPr>
              <a:defRPr sz="20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200" baseline="0">
                <a:latin typeface="Arial" pitchFamily="34" charset="0"/>
                <a:cs typeface="Arial" pitchFamily="34" charset="0"/>
              </a:defRPr>
            </a:lvl3pPr>
            <a:lvl4pPr>
              <a:defRPr sz="20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569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4"/>
            <a:ext cx="4040188" cy="6397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800"/>
            </a:lvl1pPr>
            <a:lvl2pPr>
              <a:defRPr sz="2400">
                <a:latin typeface="Arial" pitchFamily="34" charset="0"/>
                <a:cs typeface="Arial" pitchFamily="34" charset="0"/>
              </a:defRPr>
            </a:lvl2pPr>
            <a:lvl3pPr>
              <a:defRPr sz="2200" baseline="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4"/>
            <a:ext cx="4041775" cy="6397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200" baseline="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490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4908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419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840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699270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0804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654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57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5529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7369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9337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42375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4720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6129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885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931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1809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4123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3461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0241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570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272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4231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312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9243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30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3463744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6565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05658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447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1299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3553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570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272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4231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33122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924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198202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9300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6565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0565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4470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1299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35538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1374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pic>
        <p:nvPicPr>
          <p:cNvPr id="1126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755975"/>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615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12090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71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7254144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4632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3100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02741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5016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2253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8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578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176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5510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29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26593307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945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44946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645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868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5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9946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1367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1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261251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BD0B1EC-F091-4558-9EA8-35BB17A35081}" type="datetimeFigureOut">
              <a:rPr lang="en-US" smtClean="0"/>
              <a:t>6/19/2017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14E4AF4-FEF9-49DC-B68C-F07F07858BB5}" type="slidenum">
              <a:rPr lang="en-US" smtClean="0"/>
              <a:t>‹#›</a:t>
            </a:fld>
            <a:endParaRPr lang="en-US" dirty="0"/>
          </a:p>
        </p:txBody>
      </p:sp>
    </p:spTree>
    <p:extLst>
      <p:ext uri="{BB962C8B-B14F-4D97-AF65-F5344CB8AC3E}">
        <p14:creationId xmlns:p14="http://schemas.microsoft.com/office/powerpoint/2010/main" val="92574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96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14E4AF4-FEF9-49DC-B68C-F07F07858BB5}" type="slidenum">
              <a:rPr lang="en-US" smtClean="0"/>
              <a:pPr/>
              <a:t>‹#›</a:t>
            </a:fld>
            <a:endParaRPr lang="en-US" dirty="0"/>
          </a:p>
        </p:txBody>
      </p:sp>
    </p:spTree>
    <p:extLst>
      <p:ext uri="{BB962C8B-B14F-4D97-AF65-F5344CB8AC3E}">
        <p14:creationId xmlns:p14="http://schemas.microsoft.com/office/powerpoint/2010/main" val="4041893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ts val="0"/>
        </a:spcBef>
        <a:spcAft>
          <a:spcPts val="600"/>
        </a:spcAft>
        <a:buClr>
          <a:srgbClr val="FFC000"/>
        </a:buClr>
        <a:buSzPct val="150000"/>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ts val="0"/>
        </a:spcBef>
        <a:spcAft>
          <a:spcPts val="600"/>
        </a:spcAft>
        <a:buClr>
          <a:srgbClr val="FFC000"/>
        </a:buClr>
        <a:buSzPct val="15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C000"/>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8EC05-A0C2-4381-A3DE-45238D51A32C}" type="datetimeFigureOut">
              <a:rPr lang="en-US" smtClean="0">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Grain Handling line art.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Tree>
    <p:extLst>
      <p:ext uri="{BB962C8B-B14F-4D97-AF65-F5344CB8AC3E}">
        <p14:creationId xmlns:p14="http://schemas.microsoft.com/office/powerpoint/2010/main" val="394426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96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47656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ts val="0"/>
        </a:spcBef>
        <a:spcAft>
          <a:spcPts val="600"/>
        </a:spcAft>
        <a:buClr>
          <a:srgbClr val="FFC000"/>
        </a:buClr>
        <a:buSzPct val="150000"/>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ts val="0"/>
        </a:spcBef>
        <a:spcAft>
          <a:spcPts val="600"/>
        </a:spcAft>
        <a:buClr>
          <a:srgbClr val="FFC000"/>
        </a:buClr>
        <a:buSzPct val="15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C000"/>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96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13227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ts val="0"/>
        </a:spcBef>
        <a:spcAft>
          <a:spcPts val="600"/>
        </a:spcAft>
        <a:buClr>
          <a:srgbClr val="FFC000"/>
        </a:buClr>
        <a:buSzPct val="150000"/>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ts val="0"/>
        </a:spcBef>
        <a:spcAft>
          <a:spcPts val="600"/>
        </a:spcAft>
        <a:buClr>
          <a:srgbClr val="FFC000"/>
        </a:buClr>
        <a:buSzPct val="15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C000"/>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596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0B1EC-F091-4558-9EA8-35BB17A35081}" type="datetimeFigureOut">
              <a:rPr lang="en-US">
                <a:solidFill>
                  <a:prstClr val="black">
                    <a:tint val="75000"/>
                  </a:prstClr>
                </a:solidFill>
              </a:rPr>
              <a:pPr/>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E4AF4-FEF9-49DC-B68C-F07F07858BB5}"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13227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ts val="0"/>
        </a:spcBef>
        <a:spcAft>
          <a:spcPts val="600"/>
        </a:spcAft>
        <a:buClr>
          <a:srgbClr val="FFC000"/>
        </a:buClr>
        <a:buSzPct val="150000"/>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ts val="0"/>
        </a:spcBef>
        <a:spcAft>
          <a:spcPts val="600"/>
        </a:spcAft>
        <a:buClr>
          <a:srgbClr val="FFC000"/>
        </a:buClr>
        <a:buSzPct val="15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C000"/>
        </a:buClr>
        <a:buFont typeface="Wingdings" panose="05000000000000000000" pitchFamily="2" charset="2"/>
        <a:buChar char="Ø"/>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rgbClr val="FFFFFF">
                <a:alpha val="70000"/>
              </a:srgbClr>
            </a:gs>
            <a:gs pos="45000">
              <a:srgbClr val="E6E6E6"/>
            </a:gs>
            <a:gs pos="75000">
              <a:srgbClr val="E4E4E4"/>
            </a:gs>
            <a:gs pos="90000">
              <a:schemeClr val="bg1">
                <a:lumMod val="87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0C6248A-D65F-1241-ABD0-23509B52864F}" type="datetimeFigureOut">
              <a:rPr lang="en-US" smtClean="0">
                <a:solidFill>
                  <a:prstClr val="black">
                    <a:tint val="75000"/>
                  </a:prstClr>
                </a:solidFill>
              </a:rPr>
              <a:pPr defTabSz="457200"/>
              <a:t>6/19/2017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5432074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3D8C9-74E9-4EE2-B6BC-4CC32F1F501F}" type="datetimeFigureOut">
              <a:rPr lang="en-US" smtClean="0">
                <a:solidFill>
                  <a:prstClr val="black">
                    <a:tint val="75000"/>
                  </a:prstClr>
                </a:solidFill>
              </a:rPr>
              <a:pPr/>
              <a:t>6/19/2017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1448D-3DAD-4E28-AF96-4544107A57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7819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5.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jpeg"/><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7.jpe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56.jpeg"/><Relationship Id="rId5" Type="http://schemas.openxmlformats.org/officeDocument/2006/relationships/hyperlink" Target="http://www.google.com/url?url=http://www.avsforum.com/forum/113-subwoofers-bass-transducers/1510324-new-svs-pb2000-sb2000-subs-13.html&amp;rct=j&amp;frm=1&amp;q=&amp;esrc=s&amp;sa=U&amp;ei=MQXIVOO1GIODNsO6gfgO&amp;ved=0CDEQ9QEwAw&amp;usg=AFQjCNEypAmwgXYIGhmS08Wz2YPVM9Gi7g" TargetMode="External"/><Relationship Id="rId4" Type="http://schemas.openxmlformats.org/officeDocument/2006/relationships/image" Target="../media/image55.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1.jpeg"/><Relationship Id="rId7"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76.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4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89.jpeg"/><Relationship Id="rId5" Type="http://schemas.microsoft.com/office/2007/relationships/hdphoto" Target="../media/hdphoto3.wdp"/><Relationship Id="rId4" Type="http://schemas.openxmlformats.org/officeDocument/2006/relationships/image" Target="../media/image88.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1.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4.wdp"/><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5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jpeg"/><Relationship Id="rId7" Type="http://schemas.openxmlformats.org/officeDocument/2006/relationships/image" Target="../media/image111.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10.jpeg"/><Relationship Id="rId5" Type="http://schemas.microsoft.com/office/2007/relationships/hdphoto" Target="../media/hdphoto5.wdp"/><Relationship Id="rId4" Type="http://schemas.openxmlformats.org/officeDocument/2006/relationships/image" Target="../media/image10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13.jpeg"/><Relationship Id="rId4" Type="http://schemas.openxmlformats.org/officeDocument/2006/relationships/image" Target="../media/image112.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14.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119.jpeg"/><Relationship Id="rId4" Type="http://schemas.openxmlformats.org/officeDocument/2006/relationships/image" Target="../media/image118.jpe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23.jpeg"/><Relationship Id="rId4" Type="http://schemas.openxmlformats.org/officeDocument/2006/relationships/image" Target="../media/image12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25.jpeg"/><Relationship Id="rId4" Type="http://schemas.openxmlformats.org/officeDocument/2006/relationships/image" Target="../media/image124.jpeg"/></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28.jpeg"/><Relationship Id="rId3" Type="http://schemas.openxmlformats.org/officeDocument/2006/relationships/image" Target="../media/image1.jpeg"/><Relationship Id="rId7" Type="http://schemas.microsoft.com/office/2007/relationships/hdphoto" Target="../media/hdphoto8.wdp"/><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127.jpeg"/><Relationship Id="rId5" Type="http://schemas.microsoft.com/office/2007/relationships/hdphoto" Target="../media/hdphoto7.wdp"/><Relationship Id="rId4" Type="http://schemas.openxmlformats.org/officeDocument/2006/relationships/image" Target="../media/image126.jpeg"/><Relationship Id="rId9" Type="http://schemas.microsoft.com/office/2007/relationships/hdphoto" Target="../media/hdphoto9.wdp"/></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130.jpeg"/><Relationship Id="rId4" Type="http://schemas.openxmlformats.org/officeDocument/2006/relationships/image" Target="../media/image12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31.jpeg"/></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33.png"/><Relationship Id="rId4" Type="http://schemas.openxmlformats.org/officeDocument/2006/relationships/image" Target="../media/image132.png"/></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jpeg"/><Relationship Id="rId7" Type="http://schemas.openxmlformats.org/officeDocument/2006/relationships/image" Target="../media/image136.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35.jpeg"/><Relationship Id="rId4" Type="http://schemas.openxmlformats.org/officeDocument/2006/relationships/image" Target="../media/image134.jpeg"/><Relationship Id="rId9" Type="http://schemas.openxmlformats.org/officeDocument/2006/relationships/image" Target="../media/image137.jpeg"/></Relationships>
</file>

<file path=ppt/slides/_rels/slide7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4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41.jpe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microsoft.com/office/2007/relationships/hdphoto" Target="../media/hdphoto13.wdp"/><Relationship Id="rId5" Type="http://schemas.openxmlformats.org/officeDocument/2006/relationships/image" Target="../media/image144.png"/><Relationship Id="rId4" Type="http://schemas.openxmlformats.org/officeDocument/2006/relationships/image" Target="../media/image143.jpe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145.jpeg"/></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147.jpeg"/><Relationship Id="rId4" Type="http://schemas.openxmlformats.org/officeDocument/2006/relationships/image" Target="../media/image146.jpe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149.jpeg"/><Relationship Id="rId4" Type="http://schemas.openxmlformats.org/officeDocument/2006/relationships/image" Target="../media/image148.png"/></Relationships>
</file>

<file path=ppt/slides/_rels/slide87.xml.rels><?xml version="1.0" encoding="UTF-8" standalone="yes"?>
<Relationships xmlns="http://schemas.openxmlformats.org/package/2006/relationships"><Relationship Id="rId8" Type="http://schemas.openxmlformats.org/officeDocument/2006/relationships/image" Target="../media/image154.jpeg"/><Relationship Id="rId3" Type="http://schemas.openxmlformats.org/officeDocument/2006/relationships/image" Target="../media/image1.jpeg"/><Relationship Id="rId7" Type="http://schemas.openxmlformats.org/officeDocument/2006/relationships/image" Target="../media/image153.jpeg"/><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image" Target="../media/image152.jpeg"/><Relationship Id="rId5" Type="http://schemas.openxmlformats.org/officeDocument/2006/relationships/image" Target="../media/image151.jpeg"/><Relationship Id="rId4" Type="http://schemas.openxmlformats.org/officeDocument/2006/relationships/image" Target="../media/image150.jpe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157.jpeg"/><Relationship Id="rId5" Type="http://schemas.openxmlformats.org/officeDocument/2006/relationships/image" Target="../media/image156.jpeg"/><Relationship Id="rId4" Type="http://schemas.openxmlformats.org/officeDocument/2006/relationships/image" Target="../media/image15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15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2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 y="5761424"/>
            <a:ext cx="9144000" cy="1096191"/>
          </a:xfrm>
          <a:prstGeom prst="rect">
            <a:avLst/>
          </a:prstGeom>
        </p:spPr>
      </p:pic>
      <p:sp>
        <p:nvSpPr>
          <p:cNvPr id="9" name="Title 8"/>
          <p:cNvSpPr>
            <a:spLocks noGrp="1"/>
          </p:cNvSpPr>
          <p:nvPr>
            <p:ph type="title"/>
          </p:nvPr>
        </p:nvSpPr>
        <p:spPr/>
        <p:txBody>
          <a:bodyPr/>
          <a:lstStyle/>
          <a:p>
            <a:r>
              <a:rPr lang="en-US" dirty="0" smtClean="0"/>
              <a:t>Lock out/Tag out before work</a:t>
            </a:r>
            <a:endParaRPr lang="en-US" dirty="0"/>
          </a:p>
        </p:txBody>
      </p:sp>
      <p:pic>
        <p:nvPicPr>
          <p:cNvPr id="5" name="Picture 4" title="Image of Lock Out Tag out of Motor Drive to Convey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860" y="2520088"/>
            <a:ext cx="3200400" cy="3657600"/>
          </a:xfrm>
          <a:prstGeom prst="rect">
            <a:avLst/>
          </a:prstGeom>
        </p:spPr>
      </p:pic>
      <p:sp>
        <p:nvSpPr>
          <p:cNvPr id="3" name="Rectangle 2"/>
          <p:cNvSpPr/>
          <p:nvPr/>
        </p:nvSpPr>
        <p:spPr>
          <a:xfrm>
            <a:off x="460860" y="1450132"/>
            <a:ext cx="3200400" cy="1077218"/>
          </a:xfrm>
          <a:prstGeom prst="rect">
            <a:avLst/>
          </a:prstGeom>
        </p:spPr>
        <p:txBody>
          <a:bodyPr wrap="square">
            <a:spAutoFit/>
          </a:bodyPr>
          <a:lstStyle/>
          <a:p>
            <a:pPr lvl="0">
              <a:spcAft>
                <a:spcPts val="600"/>
              </a:spcAft>
              <a:buClr>
                <a:srgbClr val="FFC000"/>
              </a:buClr>
              <a:buSzPct val="150000"/>
            </a:pPr>
            <a:r>
              <a:rPr lang="en-US" sz="3200" dirty="0">
                <a:solidFill>
                  <a:prstClr val="black"/>
                </a:solidFill>
                <a:latin typeface="Arial" panose="020B0604020202020204" pitchFamily="34" charset="0"/>
                <a:cs typeface="Arial" panose="020B0604020202020204" pitchFamily="34" charset="0"/>
              </a:rPr>
              <a:t>Motor drive to </a:t>
            </a:r>
            <a:r>
              <a:rPr lang="en-US" sz="3200" dirty="0" smtClean="0">
                <a:solidFill>
                  <a:prstClr val="black"/>
                </a:solidFill>
                <a:latin typeface="Arial" panose="020B0604020202020204" pitchFamily="34" charset="0"/>
                <a:cs typeface="Arial" panose="020B0604020202020204" pitchFamily="34" charset="0"/>
              </a:rPr>
              <a:t>conveyor</a:t>
            </a:r>
            <a:endParaRPr lang="en-US" sz="3200" dirty="0">
              <a:solidFill>
                <a:prstClr val="black"/>
              </a:solidFill>
              <a:latin typeface="Arial" panose="020B0604020202020204" pitchFamily="34" charset="0"/>
              <a:cs typeface="Arial" panose="020B0604020202020204" pitchFamily="34" charset="0"/>
            </a:endParaRPr>
          </a:p>
        </p:txBody>
      </p:sp>
      <p:pic>
        <p:nvPicPr>
          <p:cNvPr id="10" name="Picture 9" title="Examplo of a clamp/secure of a bel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4949341" y="2425597"/>
            <a:ext cx="4267199" cy="3200400"/>
          </a:xfrm>
          <a:prstGeom prst="rect">
            <a:avLst/>
          </a:prstGeom>
        </p:spPr>
      </p:pic>
      <p:sp>
        <p:nvSpPr>
          <p:cNvPr id="11" name="Rectangle 10"/>
          <p:cNvSpPr/>
          <p:nvPr/>
        </p:nvSpPr>
        <p:spPr>
          <a:xfrm>
            <a:off x="5339514" y="1343828"/>
            <a:ext cx="3486852" cy="584775"/>
          </a:xfrm>
          <a:prstGeom prst="rect">
            <a:avLst/>
          </a:prstGeom>
        </p:spPr>
        <p:txBody>
          <a:bodyPr wrap="none">
            <a:spAutoFit/>
          </a:bodyPr>
          <a:lstStyle/>
          <a:p>
            <a:pPr lvl="0">
              <a:spcAft>
                <a:spcPts val="600"/>
              </a:spcAft>
              <a:buClr>
                <a:srgbClr val="FFC000"/>
              </a:buClr>
              <a:buSzPct val="150000"/>
            </a:pPr>
            <a:r>
              <a:rPr lang="en-US" sz="3200" dirty="0" smtClean="0">
                <a:solidFill>
                  <a:prstClr val="black"/>
                </a:solidFill>
                <a:latin typeface="Arial" panose="020B0604020202020204" pitchFamily="34" charset="0"/>
                <a:cs typeface="Arial" panose="020B0604020202020204" pitchFamily="34" charset="0"/>
              </a:rPr>
              <a:t>Clamp/secure </a:t>
            </a:r>
            <a:r>
              <a:rPr lang="en-US" sz="3200" dirty="0">
                <a:solidFill>
                  <a:prstClr val="black"/>
                </a:solidFill>
                <a:latin typeface="Arial" panose="020B0604020202020204" pitchFamily="34" charset="0"/>
                <a:cs typeface="Arial" panose="020B0604020202020204" pitchFamily="34" charset="0"/>
              </a:rPr>
              <a:t>belt</a:t>
            </a:r>
          </a:p>
        </p:txBody>
      </p:sp>
    </p:spTree>
    <p:extLst>
      <p:ext uri="{BB962C8B-B14F-4D97-AF65-F5344CB8AC3E}">
        <p14:creationId xmlns:p14="http://schemas.microsoft.com/office/powerpoint/2010/main" val="62471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Label &amp; guard inspection doors</a:t>
            </a:r>
            <a:endParaRPr lang="en-US" dirty="0"/>
          </a:p>
        </p:txBody>
      </p:sp>
      <p:sp>
        <p:nvSpPr>
          <p:cNvPr id="3" name="Content Placeholder 2"/>
          <p:cNvSpPr>
            <a:spLocks noGrp="1"/>
          </p:cNvSpPr>
          <p:nvPr>
            <p:ph idx="1"/>
          </p:nvPr>
        </p:nvSpPr>
        <p:spPr/>
        <p:txBody>
          <a:bodyPr/>
          <a:lstStyle/>
          <a:p>
            <a:r>
              <a:rPr lang="en-US" dirty="0" smtClean="0"/>
              <a:t>Warning labels</a:t>
            </a:r>
          </a:p>
          <a:p>
            <a:r>
              <a:rPr lang="en-US" dirty="0" smtClean="0"/>
              <a:t>Guard mesh - Behind door</a:t>
            </a:r>
          </a:p>
          <a:p>
            <a:pPr lvl="1"/>
            <a:r>
              <a:rPr lang="en-US" dirty="0" smtClean="0"/>
              <a:t>Open without tool</a:t>
            </a:r>
            <a:endParaRPr lang="en-US" dirty="0"/>
          </a:p>
        </p:txBody>
      </p:sp>
      <p:grpSp>
        <p:nvGrpSpPr>
          <p:cNvPr id="17" name="Group 16" title="Image of a guard mesh"/>
          <p:cNvGrpSpPr/>
          <p:nvPr/>
        </p:nvGrpSpPr>
        <p:grpSpPr>
          <a:xfrm>
            <a:off x="6214505" y="1488645"/>
            <a:ext cx="2262104" cy="2307140"/>
            <a:chOff x="6214505" y="1488645"/>
            <a:chExt cx="2262104" cy="2307140"/>
          </a:xfrm>
        </p:grpSpPr>
        <p:pic>
          <p:nvPicPr>
            <p:cNvPr id="5" name="Picture 4" title="Text Bo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14505" y="1488645"/>
              <a:ext cx="2262104" cy="2286000"/>
            </a:xfrm>
            <a:prstGeom prst="rect">
              <a:avLst/>
            </a:prstGeom>
          </p:spPr>
        </p:pic>
        <p:sp>
          <p:nvSpPr>
            <p:cNvPr id="8" name="TextBox 7"/>
            <p:cNvSpPr txBox="1"/>
            <p:nvPr/>
          </p:nvSpPr>
          <p:spPr>
            <a:xfrm>
              <a:off x="6214505" y="3334120"/>
              <a:ext cx="226210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Guarded</a:t>
              </a:r>
            </a:p>
          </p:txBody>
        </p:sp>
      </p:grpSp>
      <p:grpSp>
        <p:nvGrpSpPr>
          <p:cNvPr id="18" name="Group 17" title="Example of an unguarded inspection door"/>
          <p:cNvGrpSpPr/>
          <p:nvPr/>
        </p:nvGrpSpPr>
        <p:grpSpPr>
          <a:xfrm>
            <a:off x="5934456" y="3802077"/>
            <a:ext cx="2822202" cy="2286000"/>
            <a:chOff x="5934456" y="3802077"/>
            <a:chExt cx="2822202" cy="2286000"/>
          </a:xfrm>
        </p:grpSpPr>
        <p:pic>
          <p:nvPicPr>
            <p:cNvPr id="7" name="Picture 6" title="text box"/>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34456" y="3802077"/>
              <a:ext cx="2822202" cy="2286000"/>
            </a:xfrm>
            <a:prstGeom prst="rect">
              <a:avLst/>
            </a:prstGeom>
          </p:spPr>
        </p:pic>
        <p:sp>
          <p:nvSpPr>
            <p:cNvPr id="9" name="TextBox 8"/>
            <p:cNvSpPr txBox="1"/>
            <p:nvPr/>
          </p:nvSpPr>
          <p:spPr>
            <a:xfrm>
              <a:off x="5934456" y="5626412"/>
              <a:ext cx="2822202"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Unguarded</a:t>
              </a:r>
            </a:p>
          </p:txBody>
        </p:sp>
      </p:grpSp>
      <p:pic>
        <p:nvPicPr>
          <p:cNvPr id="10" name="Picture 9" title="Image of a Danger exposed buckets and moving parts label"/>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5289" y="3344877"/>
            <a:ext cx="1822293" cy="2743200"/>
          </a:xfrm>
          <a:prstGeom prst="rect">
            <a:avLst/>
          </a:prstGeom>
        </p:spPr>
      </p:pic>
      <p:grpSp>
        <p:nvGrpSpPr>
          <p:cNvPr id="19" name="Group 18" title="Guarded inspection door"/>
          <p:cNvGrpSpPr/>
          <p:nvPr/>
        </p:nvGrpSpPr>
        <p:grpSpPr>
          <a:xfrm>
            <a:off x="2660546" y="3811221"/>
            <a:ext cx="2822201" cy="2286000"/>
            <a:chOff x="2660546" y="3811221"/>
            <a:chExt cx="2822201" cy="2286000"/>
          </a:xfrm>
        </p:grpSpPr>
        <p:pic>
          <p:nvPicPr>
            <p:cNvPr id="6" name="Picture 5" title="text box"/>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60546" y="3811221"/>
              <a:ext cx="2822201" cy="2286000"/>
            </a:xfrm>
            <a:prstGeom prst="rect">
              <a:avLst/>
            </a:prstGeom>
          </p:spPr>
        </p:pic>
        <p:sp>
          <p:nvSpPr>
            <p:cNvPr id="12" name="TextBox 11"/>
            <p:cNvSpPr txBox="1"/>
            <p:nvPr/>
          </p:nvSpPr>
          <p:spPr>
            <a:xfrm>
              <a:off x="2660546" y="5626411"/>
              <a:ext cx="226210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Guarded</a:t>
              </a:r>
            </a:p>
          </p:txBody>
        </p:sp>
      </p:grpSp>
    </p:spTree>
    <p:extLst>
      <p:ext uri="{BB962C8B-B14F-4D97-AF65-F5344CB8AC3E}">
        <p14:creationId xmlns:p14="http://schemas.microsoft.com/office/powerpoint/2010/main" val="148725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BELT &amp; BUCKET INSPECTION</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89138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Observe a complete loop</a:t>
            </a:r>
            <a:endParaRPr lang="en-US" dirty="0"/>
          </a:p>
        </p:txBody>
      </p:sp>
      <p:sp>
        <p:nvSpPr>
          <p:cNvPr id="3" name="Content Placeholder 2"/>
          <p:cNvSpPr>
            <a:spLocks noGrp="1"/>
          </p:cNvSpPr>
          <p:nvPr>
            <p:ph idx="1"/>
          </p:nvPr>
        </p:nvSpPr>
        <p:spPr/>
        <p:txBody>
          <a:bodyPr/>
          <a:lstStyle/>
          <a:p>
            <a:pPr marL="0" indent="0">
              <a:buNone/>
            </a:pPr>
            <a:r>
              <a:rPr lang="en-US" dirty="0" smtClean="0"/>
              <a:t>Start at splice or mark </a:t>
            </a:r>
          </a:p>
          <a:p>
            <a:pPr marL="0" indent="0">
              <a:buNone/>
            </a:pPr>
            <a:endParaRPr lang="en-US" dirty="0"/>
          </a:p>
        </p:txBody>
      </p:sp>
      <p:grpSp>
        <p:nvGrpSpPr>
          <p:cNvPr id="11" name="Group 10" title="Image of the belt and bucket splice"/>
          <p:cNvGrpSpPr/>
          <p:nvPr/>
        </p:nvGrpSpPr>
        <p:grpSpPr>
          <a:xfrm>
            <a:off x="453420" y="3007654"/>
            <a:ext cx="4435563" cy="2743200"/>
            <a:chOff x="453420" y="3007654"/>
            <a:chExt cx="4435563" cy="2743200"/>
          </a:xfrm>
        </p:grpSpPr>
        <p:pic>
          <p:nvPicPr>
            <p:cNvPr id="5" name="Picture 4" title="text box"/>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420" y="3007654"/>
              <a:ext cx="4425613" cy="2743200"/>
            </a:xfrm>
            <a:prstGeom prst="rect">
              <a:avLst/>
            </a:prstGeom>
            <a:ln>
              <a:noFill/>
            </a:ln>
          </p:spPr>
        </p:pic>
        <p:sp>
          <p:nvSpPr>
            <p:cNvPr id="6" name="TextBox 5"/>
            <p:cNvSpPr txBox="1"/>
            <p:nvPr/>
          </p:nvSpPr>
          <p:spPr>
            <a:xfrm>
              <a:off x="463370" y="3007654"/>
              <a:ext cx="4425613"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Start at Splice</a:t>
              </a:r>
            </a:p>
          </p:txBody>
        </p:sp>
      </p:grpSp>
      <p:grpSp>
        <p:nvGrpSpPr>
          <p:cNvPr id="9" name="Group 8" title="text box"/>
          <p:cNvGrpSpPr/>
          <p:nvPr/>
        </p:nvGrpSpPr>
        <p:grpSpPr>
          <a:xfrm>
            <a:off x="5493720" y="1618500"/>
            <a:ext cx="3199450" cy="4114800"/>
            <a:chOff x="5493720" y="1618500"/>
            <a:chExt cx="3199450" cy="4114800"/>
          </a:xfrm>
        </p:grpSpPr>
        <p:pic>
          <p:nvPicPr>
            <p:cNvPr id="4" name="Picture 3" title="Image of Bucket starting mar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93720" y="1618500"/>
              <a:ext cx="3199450" cy="4114800"/>
            </a:xfrm>
            <a:prstGeom prst="rect">
              <a:avLst/>
            </a:prstGeom>
          </p:spPr>
        </p:pic>
        <p:sp>
          <p:nvSpPr>
            <p:cNvPr id="7" name="TextBox 6"/>
            <p:cNvSpPr txBox="1"/>
            <p:nvPr/>
          </p:nvSpPr>
          <p:spPr>
            <a:xfrm>
              <a:off x="5493720" y="5271635"/>
              <a:ext cx="3199450"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Starting mark</a:t>
              </a:r>
              <a:endParaRPr lang="en-US"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42312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Slowly rotate belt </a:t>
            </a:r>
            <a:endParaRPr lang="en-US" dirty="0"/>
          </a:p>
        </p:txBody>
      </p:sp>
      <p:sp>
        <p:nvSpPr>
          <p:cNvPr id="3" name="Content Placeholder 2"/>
          <p:cNvSpPr>
            <a:spLocks noGrp="1"/>
          </p:cNvSpPr>
          <p:nvPr>
            <p:ph idx="1"/>
          </p:nvPr>
        </p:nvSpPr>
        <p:spPr>
          <a:xfrm>
            <a:off x="424260" y="1600200"/>
            <a:ext cx="8229600" cy="5016415"/>
          </a:xfrm>
        </p:spPr>
        <p:txBody>
          <a:bodyPr/>
          <a:lstStyle/>
          <a:p>
            <a:r>
              <a:rPr lang="en-US" dirty="0" smtClean="0"/>
              <a:t>Variable speed drive</a:t>
            </a:r>
          </a:p>
          <a:p>
            <a:pPr lvl="1"/>
            <a:r>
              <a:rPr lang="en-US" dirty="0" smtClean="0"/>
              <a:t>guarded</a:t>
            </a:r>
          </a:p>
          <a:p>
            <a:r>
              <a:rPr lang="en-US" dirty="0" smtClean="0"/>
              <a:t>Creep drive</a:t>
            </a:r>
          </a:p>
          <a:p>
            <a:r>
              <a:rPr lang="en-US" dirty="0" smtClean="0"/>
              <a:t>Move manually</a:t>
            </a:r>
            <a:endParaRPr lang="en-US" dirty="0"/>
          </a:p>
        </p:txBody>
      </p:sp>
      <p:pic>
        <p:nvPicPr>
          <p:cNvPr id="6" name="Picture 5" title="image of setting variable speed dr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9060" y="1521329"/>
            <a:ext cx="2201119" cy="3200400"/>
          </a:xfrm>
          <a:prstGeom prst="rect">
            <a:avLst/>
          </a:prstGeom>
        </p:spPr>
      </p:pic>
      <p:sp>
        <p:nvSpPr>
          <p:cNvPr id="7" name="TextBox 6"/>
          <p:cNvSpPr txBox="1"/>
          <p:nvPr/>
        </p:nvSpPr>
        <p:spPr>
          <a:xfrm>
            <a:off x="6496094" y="3938560"/>
            <a:ext cx="219743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Set </a:t>
            </a:r>
            <a:r>
              <a:rPr lang="en-US" sz="2400" b="1" dirty="0">
                <a:solidFill>
                  <a:schemeClr val="bg1"/>
                </a:solidFill>
                <a:latin typeface="Arial" panose="020B0604020202020204" pitchFamily="34" charset="0"/>
                <a:cs typeface="Arial" panose="020B0604020202020204" pitchFamily="34" charset="0"/>
              </a:rPr>
              <a:t>Variable Speed Drive</a:t>
            </a:r>
          </a:p>
        </p:txBody>
      </p:sp>
      <p:pic>
        <p:nvPicPr>
          <p:cNvPr id="5" name="Picture 4" title="Image of a manual use bar to rotate bel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09213" y="3839131"/>
            <a:ext cx="3959847" cy="2739079"/>
          </a:xfrm>
          <a:prstGeom prst="rect">
            <a:avLst/>
          </a:prstGeom>
        </p:spPr>
      </p:pic>
      <p:sp>
        <p:nvSpPr>
          <p:cNvPr id="8" name="TextBox 7"/>
          <p:cNvSpPr txBox="1"/>
          <p:nvPr/>
        </p:nvSpPr>
        <p:spPr>
          <a:xfrm>
            <a:off x="2606879" y="3865415"/>
            <a:ext cx="183479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Manual – use bar</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272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pic>
        <p:nvPicPr>
          <p:cNvPr id="10" name="Picture 9" title="View of belt - open doo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98596" y="3646616"/>
            <a:ext cx="3236976" cy="2286000"/>
          </a:xfrm>
          <a:prstGeom prst="rect">
            <a:avLst/>
          </a:prstGeom>
          <a:ln>
            <a:noFill/>
          </a:ln>
        </p:spPr>
      </p:pic>
      <p:pic>
        <p:nvPicPr>
          <p:cNvPr id="6" name="Picture 5" title="view of belt through mesh guard"/>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9901" y="3650286"/>
            <a:ext cx="2971800" cy="2286000"/>
          </a:xfrm>
          <a:prstGeom prst="rect">
            <a:avLst/>
          </a:prstGeom>
          <a:ln>
            <a:noFill/>
          </a:ln>
        </p:spPr>
      </p:pic>
      <p:pic>
        <p:nvPicPr>
          <p:cNvPr id="7" name="Picture 6" title="view of guarded door for the variable speed driv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9901" y="1360616"/>
            <a:ext cx="2971800" cy="2286000"/>
          </a:xfrm>
          <a:prstGeom prst="rect">
            <a:avLst/>
          </a:prstGeom>
          <a:ln>
            <a:noFill/>
          </a:ln>
        </p:spPr>
      </p:pic>
      <p:pic>
        <p:nvPicPr>
          <p:cNvPr id="5" name="Picture 4" title="View of bel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6184656" y="3263792"/>
            <a:ext cx="3047998" cy="2286000"/>
          </a:xfrm>
          <a:prstGeom prst="rect">
            <a:avLst/>
          </a:prstGeom>
          <a:ln>
            <a:noFill/>
          </a:ln>
        </p:spPr>
      </p:pic>
      <p:sp>
        <p:nvSpPr>
          <p:cNvPr id="11" name="TextBox 10"/>
          <p:cNvSpPr txBox="1"/>
          <p:nvPr/>
        </p:nvSpPr>
        <p:spPr>
          <a:xfrm>
            <a:off x="3266010" y="2882793"/>
            <a:ext cx="3299645"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View of </a:t>
            </a:r>
            <a:r>
              <a:rPr lang="en-US" sz="2400" b="1" dirty="0" smtClean="0">
                <a:latin typeface="Arial" panose="020B0604020202020204" pitchFamily="34" charset="0"/>
                <a:cs typeface="Arial" panose="020B0604020202020204" pitchFamily="34" charset="0"/>
              </a:rPr>
              <a:t>Belt - Open Door</a:t>
            </a:r>
            <a:endParaRPr lang="en-US" sz="2400" b="1" dirty="0">
              <a:latin typeface="Arial" panose="020B0604020202020204" pitchFamily="34" charset="0"/>
              <a:cs typeface="Arial" panose="020B0604020202020204" pitchFamily="34" charset="0"/>
            </a:endParaRPr>
          </a:p>
        </p:txBody>
      </p:sp>
      <p:sp>
        <p:nvSpPr>
          <p:cNvPr id="12" name="Title 11"/>
          <p:cNvSpPr>
            <a:spLocks noGrp="1"/>
          </p:cNvSpPr>
          <p:nvPr>
            <p:ph type="title"/>
          </p:nvPr>
        </p:nvSpPr>
        <p:spPr/>
        <p:txBody>
          <a:bodyPr/>
          <a:lstStyle/>
          <a:p>
            <a:r>
              <a:rPr lang="en-US" dirty="0" smtClean="0"/>
              <a:t>Look front/back for wear &amp; tear</a:t>
            </a:r>
            <a:endParaRPr lang="en-US" dirty="0"/>
          </a:p>
        </p:txBody>
      </p:sp>
      <p:sp>
        <p:nvSpPr>
          <p:cNvPr id="9" name="TextBox 8"/>
          <p:cNvSpPr txBox="1"/>
          <p:nvPr/>
        </p:nvSpPr>
        <p:spPr>
          <a:xfrm>
            <a:off x="292553" y="1360616"/>
            <a:ext cx="2970009" cy="1200329"/>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Guarded </a:t>
            </a:r>
            <a:r>
              <a:rPr lang="en-US" sz="2400" b="1" dirty="0" smtClean="0">
                <a:solidFill>
                  <a:schemeClr val="bg1"/>
                </a:solidFill>
                <a:latin typeface="Arial" panose="020B0604020202020204" pitchFamily="34" charset="0"/>
                <a:cs typeface="Arial" panose="020B0604020202020204" pitchFamily="34" charset="0"/>
              </a:rPr>
              <a:t>door -variable </a:t>
            </a:r>
            <a:r>
              <a:rPr lang="en-US" sz="2400" b="1" dirty="0">
                <a:solidFill>
                  <a:schemeClr val="bg1"/>
                </a:solidFill>
                <a:latin typeface="Arial" panose="020B0604020202020204" pitchFamily="34" charset="0"/>
                <a:cs typeface="Arial" panose="020B0604020202020204" pitchFamily="34" charset="0"/>
              </a:rPr>
              <a:t>speed drive</a:t>
            </a:r>
          </a:p>
        </p:txBody>
      </p:sp>
    </p:spTree>
    <p:extLst>
      <p:ext uri="{BB962C8B-B14F-4D97-AF65-F5344CB8AC3E}">
        <p14:creationId xmlns:p14="http://schemas.microsoft.com/office/powerpoint/2010/main" val="3775889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12" name="Title 11"/>
          <p:cNvSpPr>
            <a:spLocks noGrp="1"/>
          </p:cNvSpPr>
          <p:nvPr>
            <p:ph type="title"/>
          </p:nvPr>
        </p:nvSpPr>
        <p:spPr>
          <a:xfrm>
            <a:off x="309045" y="155969"/>
            <a:ext cx="8531375" cy="1143000"/>
          </a:xfrm>
        </p:spPr>
        <p:txBody>
          <a:bodyPr>
            <a:normAutofit/>
          </a:bodyPr>
          <a:lstStyle/>
          <a:p>
            <a:r>
              <a:rPr lang="en-US" dirty="0" smtClean="0"/>
              <a:t>Belt centered in casing</a:t>
            </a:r>
            <a:endParaRPr lang="en-US" dirty="0"/>
          </a:p>
        </p:txBody>
      </p:sp>
      <p:sp>
        <p:nvSpPr>
          <p:cNvPr id="3" name="Content Placeholder 2"/>
          <p:cNvSpPr>
            <a:spLocks noGrp="1"/>
          </p:cNvSpPr>
          <p:nvPr>
            <p:ph idx="1"/>
          </p:nvPr>
        </p:nvSpPr>
        <p:spPr>
          <a:xfrm>
            <a:off x="458599" y="3889860"/>
            <a:ext cx="8226802" cy="2965148"/>
          </a:xfrm>
        </p:spPr>
        <p:txBody>
          <a:bodyPr/>
          <a:lstStyle/>
          <a:p>
            <a:r>
              <a:rPr lang="en-US" dirty="0" smtClean="0"/>
              <a:t>Centered in casing</a:t>
            </a:r>
          </a:p>
          <a:p>
            <a:r>
              <a:rPr lang="en-US" dirty="0" smtClean="0"/>
              <a:t>Cracks, rubbing </a:t>
            </a:r>
          </a:p>
          <a:p>
            <a:r>
              <a:rPr lang="en-US" dirty="0" smtClean="0"/>
              <a:t>Separation, bubbling</a:t>
            </a:r>
          </a:p>
          <a:p>
            <a:r>
              <a:rPr lang="en-US" dirty="0" smtClean="0"/>
              <a:t>Missing, worn, loose bolts</a:t>
            </a:r>
            <a:endParaRPr lang="en-US" dirty="0"/>
          </a:p>
        </p:txBody>
      </p:sp>
      <p:pic>
        <p:nvPicPr>
          <p:cNvPr id="6" name="Picture 5" title="view of measuring tape to see if the belt is correctly align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880" y="1603860"/>
            <a:ext cx="3048000" cy="2286000"/>
          </a:xfrm>
          <a:prstGeom prst="rect">
            <a:avLst/>
          </a:prstGeom>
        </p:spPr>
      </p:pic>
      <p:pic>
        <p:nvPicPr>
          <p:cNvPr id="7" name="Picture 6" title="View of wear on bolts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19098" y="1603860"/>
            <a:ext cx="4516244" cy="2286000"/>
          </a:xfrm>
          <a:prstGeom prst="rect">
            <a:avLst/>
          </a:prstGeom>
        </p:spPr>
      </p:pic>
      <p:sp>
        <p:nvSpPr>
          <p:cNvPr id="9" name="TextBox 8"/>
          <p:cNvSpPr txBox="1"/>
          <p:nvPr/>
        </p:nvSpPr>
        <p:spPr>
          <a:xfrm>
            <a:off x="4019097" y="1600187"/>
            <a:ext cx="4516245" cy="461665"/>
          </a:xfrm>
          <a:prstGeom prst="rect">
            <a:avLst/>
          </a:prstGeom>
          <a:noFill/>
        </p:spPr>
        <p:txBody>
          <a:bodyPr wrap="square" rtlCol="0">
            <a:spAutoFit/>
          </a:bodyPr>
          <a:lstStyle/>
          <a:p>
            <a:pPr algn="ctr"/>
            <a:r>
              <a:rPr lang="en-US" sz="2400" b="1" dirty="0" smtClean="0">
                <a:solidFill>
                  <a:prstClr val="black"/>
                </a:solidFill>
                <a:latin typeface="Arial" panose="020B0604020202020204" pitchFamily="34" charset="0"/>
                <a:cs typeface="Arial" panose="020B0604020202020204" pitchFamily="34" charset="0"/>
              </a:rPr>
              <a:t>Begin to wear – sharp edges</a:t>
            </a:r>
            <a:endParaRPr lang="en-US" sz="2400"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561330" y="1603860"/>
            <a:ext cx="3057261"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Check </a:t>
            </a:r>
            <a:r>
              <a:rPr lang="en-US" sz="2400" b="1" dirty="0">
                <a:solidFill>
                  <a:schemeClr val="bg1"/>
                </a:solidFill>
                <a:latin typeface="Arial" panose="020B0604020202020204" pitchFamily="34" charset="0"/>
                <a:cs typeface="Arial" panose="020B0604020202020204" pitchFamily="34" charset="0"/>
              </a:rPr>
              <a:t>Alignment</a:t>
            </a:r>
          </a:p>
        </p:txBody>
      </p:sp>
      <p:pic>
        <p:nvPicPr>
          <p:cNvPr id="5" name="Picture 4" title="Belt view"/>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41460" y="-159110"/>
            <a:ext cx="2057401" cy="2743200"/>
          </a:xfrm>
          <a:prstGeom prst="rect">
            <a:avLst/>
          </a:prstGeom>
        </p:spPr>
      </p:pic>
      <p:sp>
        <p:nvSpPr>
          <p:cNvPr id="8" name="TextBox 7"/>
          <p:cNvSpPr txBox="1"/>
          <p:nvPr/>
        </p:nvSpPr>
        <p:spPr>
          <a:xfrm>
            <a:off x="9910295" y="2584090"/>
            <a:ext cx="240030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View Belt</a:t>
            </a:r>
            <a:endParaRPr lang="en-US" sz="2400" b="1" dirty="0">
              <a:latin typeface="Arial" panose="020B0604020202020204" pitchFamily="34" charset="0"/>
              <a:cs typeface="Arial" panose="020B0604020202020204" pitchFamily="34" charset="0"/>
            </a:endParaRPr>
          </a:p>
        </p:txBody>
      </p:sp>
      <p:sp>
        <p:nvSpPr>
          <p:cNvPr id="14" name="TextBox 13"/>
          <p:cNvSpPr txBox="1"/>
          <p:nvPr/>
        </p:nvSpPr>
        <p:spPr>
          <a:xfrm>
            <a:off x="4022774" y="3429000"/>
            <a:ext cx="4516245" cy="461665"/>
          </a:xfrm>
          <a:prstGeom prst="rect">
            <a:avLst/>
          </a:prstGeom>
          <a:noFill/>
        </p:spPr>
        <p:txBody>
          <a:bodyPr wrap="square" rtlCol="0">
            <a:spAutoFit/>
          </a:bodyPr>
          <a:lstStyle/>
          <a:p>
            <a:r>
              <a:rPr lang="en-US" sz="2400" b="1" dirty="0" smtClean="0">
                <a:solidFill>
                  <a:prstClr val="black"/>
                </a:solidFill>
                <a:latin typeface="Arial" panose="020B0604020202020204" pitchFamily="34" charset="0"/>
                <a:cs typeface="Arial" panose="020B0604020202020204" pitchFamily="34" charset="0"/>
              </a:rPr>
              <a:t>Sharp edges</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7377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normAutofit/>
          </a:bodyPr>
          <a:lstStyle/>
          <a:p>
            <a:r>
              <a:rPr lang="en-US" dirty="0" smtClean="0"/>
              <a:t>Belt material is conductive</a:t>
            </a:r>
            <a:endParaRPr lang="en-US" dirty="0"/>
          </a:p>
        </p:txBody>
      </p:sp>
      <p:pic>
        <p:nvPicPr>
          <p:cNvPr id="7" name="Picture 6" title="Belt Inspection lis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803" y="1111899"/>
            <a:ext cx="4147741" cy="4962693"/>
          </a:xfrm>
          <a:prstGeom prst="rect">
            <a:avLst/>
          </a:prstGeom>
        </p:spPr>
      </p:pic>
      <p:sp>
        <p:nvSpPr>
          <p:cNvPr id="6" name="Content Placeholder 5"/>
          <p:cNvSpPr>
            <a:spLocks noGrp="1"/>
          </p:cNvSpPr>
          <p:nvPr>
            <p:ph idx="1"/>
          </p:nvPr>
        </p:nvSpPr>
        <p:spPr>
          <a:xfrm>
            <a:off x="4570191" y="1629792"/>
            <a:ext cx="4149549" cy="4525963"/>
          </a:xfrm>
        </p:spPr>
        <p:txBody>
          <a:bodyPr/>
          <a:lstStyle/>
          <a:p>
            <a:r>
              <a:rPr lang="en-US" dirty="0" smtClean="0"/>
              <a:t>Verify belt material is conductive</a:t>
            </a:r>
          </a:p>
          <a:p>
            <a:r>
              <a:rPr lang="en-US" dirty="0" smtClean="0"/>
              <a:t>Surface electrical resistance ≤ 300 </a:t>
            </a:r>
            <a:r>
              <a:rPr lang="en-US" dirty="0" err="1" smtClean="0"/>
              <a:t>megaohms</a:t>
            </a:r>
            <a:endParaRPr lang="en-US" dirty="0"/>
          </a:p>
        </p:txBody>
      </p:sp>
    </p:spTree>
    <p:extLst>
      <p:ext uri="{BB962C8B-B14F-4D97-AF65-F5344CB8AC3E}">
        <p14:creationId xmlns:p14="http://schemas.microsoft.com/office/powerpoint/2010/main" val="2500318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normAutofit/>
          </a:bodyPr>
          <a:lstStyle/>
          <a:p>
            <a:r>
              <a:rPr lang="en-US" dirty="0" smtClean="0"/>
              <a:t>Inspect buckets for unusual wear</a:t>
            </a:r>
            <a:endParaRPr lang="en-US" dirty="0"/>
          </a:p>
        </p:txBody>
      </p:sp>
      <p:sp>
        <p:nvSpPr>
          <p:cNvPr id="3" name="Content Placeholder 2"/>
          <p:cNvSpPr>
            <a:spLocks noGrp="1"/>
          </p:cNvSpPr>
          <p:nvPr>
            <p:ph idx="1"/>
          </p:nvPr>
        </p:nvSpPr>
        <p:spPr>
          <a:xfrm>
            <a:off x="3548765" y="1600560"/>
            <a:ext cx="5338295" cy="4525963"/>
          </a:xfrm>
        </p:spPr>
        <p:txBody>
          <a:bodyPr/>
          <a:lstStyle/>
          <a:p>
            <a:r>
              <a:rPr lang="en-US" dirty="0" smtClean="0"/>
              <a:t>Inspect</a:t>
            </a:r>
          </a:p>
          <a:p>
            <a:pPr lvl="1"/>
            <a:r>
              <a:rPr lang="en-US" dirty="0" smtClean="0"/>
              <a:t>Missing/loose nuts &amp; bolts</a:t>
            </a:r>
          </a:p>
          <a:p>
            <a:pPr lvl="1"/>
            <a:r>
              <a:rPr lang="en-US" dirty="0" smtClean="0"/>
              <a:t>Cracked, broken, loose buckets</a:t>
            </a:r>
          </a:p>
          <a:p>
            <a:pPr lvl="1"/>
            <a:r>
              <a:rPr lang="en-US" dirty="0" smtClean="0"/>
              <a:t>Wear patterns &amp; level</a:t>
            </a:r>
          </a:p>
          <a:p>
            <a:r>
              <a:rPr lang="en-US" dirty="0" smtClean="0"/>
              <a:t>Research unusual wear</a:t>
            </a:r>
          </a:p>
          <a:p>
            <a:pPr lvl="1"/>
            <a:r>
              <a:rPr lang="en-US" dirty="0" smtClean="0"/>
              <a:t>Indicate wear point in casing</a:t>
            </a:r>
          </a:p>
          <a:p>
            <a:pPr marL="914400" lvl="2" indent="0">
              <a:buNone/>
            </a:pPr>
            <a:endParaRPr lang="en-US" dirty="0" smtClean="0"/>
          </a:p>
          <a:p>
            <a:pPr lvl="1"/>
            <a:endParaRPr lang="en-US" dirty="0" smtClean="0"/>
          </a:p>
          <a:p>
            <a:pPr lvl="1"/>
            <a:endParaRPr lang="en-US" dirty="0"/>
          </a:p>
        </p:txBody>
      </p:sp>
      <p:pic>
        <p:nvPicPr>
          <p:cNvPr id="5" name="Picture 4" title="view of buckets with missing nuts and loose bol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665" y="1600570"/>
            <a:ext cx="3086100" cy="4114800"/>
          </a:xfrm>
          <a:prstGeom prst="rect">
            <a:avLst/>
          </a:prstGeom>
        </p:spPr>
      </p:pic>
      <p:sp>
        <p:nvSpPr>
          <p:cNvPr id="6" name="TextBox 5"/>
          <p:cNvSpPr txBox="1"/>
          <p:nvPr/>
        </p:nvSpPr>
        <p:spPr>
          <a:xfrm>
            <a:off x="469827" y="4888851"/>
            <a:ext cx="3078938" cy="830997"/>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Missing Nuts </a:t>
            </a:r>
            <a:r>
              <a:rPr lang="en-US" sz="2400" dirty="0" smtClean="0">
                <a:solidFill>
                  <a:prstClr val="black"/>
                </a:solidFill>
                <a:latin typeface="Arial" panose="020B0604020202020204" pitchFamily="34" charset="0"/>
                <a:cs typeface="Arial" panose="020B0604020202020204" pitchFamily="34" charset="0"/>
              </a:rPr>
              <a:t>&amp; </a:t>
            </a:r>
            <a:r>
              <a:rPr lang="en-US" sz="2400" dirty="0">
                <a:solidFill>
                  <a:prstClr val="black"/>
                </a:solidFill>
                <a:latin typeface="Arial" panose="020B0604020202020204" pitchFamily="34" charset="0"/>
                <a:cs typeface="Arial" panose="020B0604020202020204" pitchFamily="34" charset="0"/>
              </a:rPr>
              <a:t>Loose Buckets</a:t>
            </a:r>
          </a:p>
        </p:txBody>
      </p:sp>
    </p:spTree>
    <p:extLst>
      <p:ext uri="{BB962C8B-B14F-4D97-AF65-F5344CB8AC3E}">
        <p14:creationId xmlns:p14="http://schemas.microsoft.com/office/powerpoint/2010/main" val="2035523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a:xfrm>
            <a:off x="341985" y="155969"/>
            <a:ext cx="8454565" cy="1143000"/>
          </a:xfrm>
        </p:spPr>
        <p:txBody>
          <a:bodyPr>
            <a:normAutofit/>
          </a:bodyPr>
          <a:lstStyle/>
          <a:p>
            <a:r>
              <a:rPr lang="en-US" dirty="0" smtClean="0"/>
              <a:t>Missing buckets</a:t>
            </a:r>
            <a:endParaRPr lang="en-US" dirty="0"/>
          </a:p>
        </p:txBody>
      </p:sp>
      <p:sp>
        <p:nvSpPr>
          <p:cNvPr id="3" name="Content Placeholder 2"/>
          <p:cNvSpPr>
            <a:spLocks noGrp="1"/>
          </p:cNvSpPr>
          <p:nvPr>
            <p:ph idx="1"/>
          </p:nvPr>
        </p:nvSpPr>
        <p:spPr>
          <a:xfrm>
            <a:off x="462664" y="1600200"/>
            <a:ext cx="5031056" cy="4525963"/>
          </a:xfrm>
        </p:spPr>
        <p:txBody>
          <a:bodyPr/>
          <a:lstStyle/>
          <a:p>
            <a:r>
              <a:rPr lang="en-US" dirty="0" smtClean="0"/>
              <a:t>Not blocking discharge spout</a:t>
            </a:r>
          </a:p>
          <a:p>
            <a:r>
              <a:rPr lang="en-US" dirty="0" smtClean="0"/>
              <a:t>Check bucket catcher on discharge spout</a:t>
            </a:r>
            <a:endParaRPr lang="en-US" dirty="0"/>
          </a:p>
        </p:txBody>
      </p:sp>
      <p:pic>
        <p:nvPicPr>
          <p:cNvPr id="5" name="Picture 4" title="View of bucket catching bars at dischar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797175" y="2133994"/>
            <a:ext cx="4343400" cy="3257550"/>
          </a:xfrm>
          <a:prstGeom prst="rect">
            <a:avLst/>
          </a:prstGeom>
        </p:spPr>
      </p:pic>
      <p:sp>
        <p:nvSpPr>
          <p:cNvPr id="7" name="TextBox 6"/>
          <p:cNvSpPr txBox="1"/>
          <p:nvPr/>
        </p:nvSpPr>
        <p:spPr>
          <a:xfrm>
            <a:off x="5416911" y="1591069"/>
            <a:ext cx="3257550"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Bucket Catching Bars at Discharge</a:t>
            </a:r>
          </a:p>
        </p:txBody>
      </p:sp>
      <p:grpSp>
        <p:nvGrpSpPr>
          <p:cNvPr id="9" name="Group 8" title="view of buckets caught on bars"/>
          <p:cNvGrpSpPr/>
          <p:nvPr/>
        </p:nvGrpSpPr>
        <p:grpSpPr>
          <a:xfrm>
            <a:off x="654690" y="3739909"/>
            <a:ext cx="3802094" cy="2743200"/>
            <a:chOff x="211760" y="3732370"/>
            <a:chExt cx="3802094" cy="2743200"/>
          </a:xfrm>
        </p:grpSpPr>
        <p:pic>
          <p:nvPicPr>
            <p:cNvPr id="6" name="Picture 5" title="text box"/>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235" y="3732370"/>
              <a:ext cx="3657600" cy="2743200"/>
            </a:xfrm>
            <a:prstGeom prst="rect">
              <a:avLst/>
            </a:prstGeom>
          </p:spPr>
        </p:pic>
        <p:sp>
          <p:nvSpPr>
            <p:cNvPr id="8" name="TextBox 7"/>
            <p:cNvSpPr txBox="1"/>
            <p:nvPr/>
          </p:nvSpPr>
          <p:spPr>
            <a:xfrm>
              <a:off x="211760" y="3739909"/>
              <a:ext cx="380209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Buckets Caught on Bars</a:t>
              </a:r>
            </a:p>
          </p:txBody>
        </p:sp>
      </p:grpSp>
    </p:spTree>
    <p:extLst>
      <p:ext uri="{BB962C8B-B14F-4D97-AF65-F5344CB8AC3E}">
        <p14:creationId xmlns:p14="http://schemas.microsoft.com/office/powerpoint/2010/main" val="3920130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8"/>
            <a:ext cx="9144000" cy="1096191"/>
          </a:xfrm>
          <a:prstGeom prst="rect">
            <a:avLst/>
          </a:prstGeom>
        </p:spPr>
      </p:pic>
      <p:sp>
        <p:nvSpPr>
          <p:cNvPr id="2" name="Title 1"/>
          <p:cNvSpPr>
            <a:spLocks noGrp="1"/>
          </p:cNvSpPr>
          <p:nvPr>
            <p:ph type="ctrTitle"/>
          </p:nvPr>
        </p:nvSpPr>
        <p:spPr>
          <a:xfrm>
            <a:off x="474572" y="3198570"/>
            <a:ext cx="8194855" cy="3034370"/>
          </a:xfrm>
        </p:spPr>
        <p:txBody>
          <a:bodyPr>
            <a:noAutofit/>
          </a:bodyPr>
          <a:lstStyle/>
          <a:p>
            <a:r>
              <a:rPr lang="en-US" sz="4800" dirty="0" smtClean="0"/>
              <a:t>PREVENTIVE MAINTENANCE </a:t>
            </a: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540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BUCKET ELEVATORS</a:t>
            </a:r>
            <a:endParaRPr lang="en-US"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 name="Picture 3" title="Example of performing maintenanc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4944" y="685800"/>
            <a:ext cx="2743200" cy="2743200"/>
          </a:xfrm>
          <a:prstGeom prst="rect">
            <a:avLst/>
          </a:prstGeom>
        </p:spPr>
      </p:pic>
    </p:spTree>
    <p:extLst>
      <p:ext uri="{BB962C8B-B14F-4D97-AF65-F5344CB8AC3E}">
        <p14:creationId xmlns:p14="http://schemas.microsoft.com/office/powerpoint/2010/main" val="416998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pic>
        <p:nvPicPr>
          <p:cNvPr id="6" name="Picture 5" title="view of belt tear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260" y="689285"/>
            <a:ext cx="3657600" cy="2743200"/>
          </a:xfrm>
          <a:prstGeom prst="rect">
            <a:avLst/>
          </a:prstGeom>
        </p:spPr>
      </p:pic>
      <p:pic>
        <p:nvPicPr>
          <p:cNvPr id="7" name="Picture 6" title="view of belt tear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2860" y="689285"/>
            <a:ext cx="3657600" cy="2743200"/>
          </a:xfrm>
          <a:prstGeom prst="rect">
            <a:avLst/>
          </a:prstGeom>
        </p:spPr>
      </p:pic>
      <p:pic>
        <p:nvPicPr>
          <p:cNvPr id="8" name="Picture 7" title="view of belt tear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260" y="3659430"/>
            <a:ext cx="3657600" cy="2743200"/>
          </a:xfrm>
          <a:prstGeom prst="rect">
            <a:avLst/>
          </a:prstGeom>
        </p:spPr>
      </p:pic>
      <p:sp>
        <p:nvSpPr>
          <p:cNvPr id="2" name="Title 1"/>
          <p:cNvSpPr>
            <a:spLocks noGrp="1"/>
          </p:cNvSpPr>
          <p:nvPr>
            <p:ph type="title"/>
          </p:nvPr>
        </p:nvSpPr>
        <p:spPr>
          <a:xfrm>
            <a:off x="4590897" y="4081885"/>
            <a:ext cx="4310485" cy="1143000"/>
          </a:xfrm>
        </p:spPr>
        <p:txBody>
          <a:bodyPr/>
          <a:lstStyle/>
          <a:p>
            <a:r>
              <a:rPr lang="en-US" dirty="0" smtClean="0"/>
              <a:t>Belt Tear Views</a:t>
            </a:r>
            <a:endParaRPr lang="en-US" dirty="0"/>
          </a:p>
        </p:txBody>
      </p:sp>
    </p:spTree>
    <p:extLst>
      <p:ext uri="{BB962C8B-B14F-4D97-AF65-F5344CB8AC3E}">
        <p14:creationId xmlns:p14="http://schemas.microsoft.com/office/powerpoint/2010/main" val="1060598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55" y="2852925"/>
            <a:ext cx="8229600" cy="1143000"/>
          </a:xfrm>
        </p:spPr>
        <p:txBody>
          <a:bodyPr/>
          <a:lstStyle/>
          <a:p>
            <a:r>
              <a:rPr lang="en-US" dirty="0" smtClean="0"/>
              <a:t>PVC Belt Deterioration</a:t>
            </a:r>
            <a:endParaRPr lang="en-US" dirty="0"/>
          </a:p>
        </p:txBody>
      </p:sp>
      <p:sp>
        <p:nvSpPr>
          <p:cNvPr id="4" name="Slide Number Placeholder 3"/>
          <p:cNvSpPr>
            <a:spLocks noGrp="1"/>
          </p:cNvSpPr>
          <p:nvPr>
            <p:ph type="sldNum" sz="quarter" idx="12"/>
          </p:nvPr>
        </p:nvSpPr>
        <p:spPr/>
        <p:txBody>
          <a:bodyPr/>
          <a:lstStyle/>
          <a:p>
            <a:fld id="{8D759593-B2F0-4E87-A122-20914722CDBD}" type="slidenum">
              <a:rPr lang="en-US" smtClean="0">
                <a:solidFill>
                  <a:prstClr val="black">
                    <a:tint val="75000"/>
                  </a:prstClr>
                </a:solidFill>
              </a:rPr>
              <a:pPr/>
              <a:t>21</a:t>
            </a:fld>
            <a:endParaRPr lang="en-US" dirty="0">
              <a:solidFill>
                <a:prstClr val="black">
                  <a:tint val="75000"/>
                </a:prstClr>
              </a:solidFill>
            </a:endParaRPr>
          </a:p>
        </p:txBody>
      </p:sp>
      <p:pic>
        <p:nvPicPr>
          <p:cNvPr id="11" name="Picture 2" descr="C:\Users\jwollenhaupt\Desktop\Power Point Pres\back side of belt starting to wear.JPG" title="View of PVC Belt Deterioration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9925" y="230994"/>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jwollenhaupt\Desktop\Power Point Pres\belt.JPG" title="View of PVC Belt Deterioration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6050" y="230994"/>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C:\Users\jwollenhaupt\Desktop\Power Point Pres\Worn out Belt.JPG" title="View of PVC Belt Deterioration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72091" y="3644815"/>
            <a:ext cx="2228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C:\Users\jwollenhaupt\Desktop\Power Point Pres\belt 2.JPG" title="View of PVC Belt Deterioration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32813" y="3644815"/>
            <a:ext cx="222840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Back side wear examples</a:t>
            </a:r>
            <a:endParaRPr lang="en-US" dirty="0"/>
          </a:p>
        </p:txBody>
      </p:sp>
      <p:pic>
        <p:nvPicPr>
          <p:cNvPr id="5" name="Picture 7" descr="C:\Users\jwollenhaupt\Desktop\Power Point Pres\Torn lap splice 3.JPG" title="Back side wear examples 1"/>
          <p:cNvPicPr>
            <a:picLocks noGrp="1" noChangeAspect="1" noChangeArrowheads="1"/>
          </p:cNvPicPr>
          <p:nvPr>
            <p:ph idx="1"/>
          </p:nvPr>
        </p:nvPicPr>
        <p:blipFill>
          <a:blip r:embed="rId4">
            <a:extLst>
              <a:ext uri="{28A0092B-C50C-407E-A947-70E740481C1C}">
                <a14:useLocalDpi xmlns:a14="http://schemas.microsoft.com/office/drawing/2010/main"/>
              </a:ext>
            </a:extLst>
          </a:blip>
          <a:stretch>
            <a:fillRect/>
          </a:stretch>
        </p:blipFill>
        <p:spPr bwMode="auto">
          <a:xfrm>
            <a:off x="1257300" y="1371600"/>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jwollenhaupt\Desktop\Power Point Pres\Torn lap splice.JPG" title="Back side wear examples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0615" y="1363980"/>
            <a:ext cx="3086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wn Arrow 6" title="Arrow pointing to separation wear"/>
          <p:cNvSpPr/>
          <p:nvPr/>
        </p:nvSpPr>
        <p:spPr>
          <a:xfrm>
            <a:off x="5257800" y="1742209"/>
            <a:ext cx="457200"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title="arrow pointing to wear"/>
          <p:cNvSpPr/>
          <p:nvPr/>
        </p:nvSpPr>
        <p:spPr>
          <a:xfrm flipV="1">
            <a:off x="2514600" y="4000500"/>
            <a:ext cx="457200"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285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pic>
        <p:nvPicPr>
          <p:cNvPr id="5" name="Picture 2" descr="C:\Users\jwollenhaupt\Desktop\Power Point Pres\hole in a belt.JPG" title="Back side wear examples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7136" y="3566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jwollenhaupt\Desktop\Power Point Pres\Hole in Belt.JPG" title="Back side wear examples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34286" y="35660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Users\jwollenhaupt\Desktop\Power Point Pres\start of lap tear.JPG" title="Back side wear examples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25650" y="3659430"/>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jwollenhaupt\Desktop\Power Point Pres\Mech splice starting to tear.JPG" title="Back side wear examples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42204" y="3659430"/>
            <a:ext cx="309489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Arrow 11" title="Arrow pointing to the wear"/>
          <p:cNvSpPr/>
          <p:nvPr/>
        </p:nvSpPr>
        <p:spPr>
          <a:xfrm>
            <a:off x="5361709" y="4686300"/>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title="Back side wear examples 4"/>
          <p:cNvSpPr/>
          <p:nvPr/>
        </p:nvSpPr>
        <p:spPr>
          <a:xfrm flipH="1">
            <a:off x="4521422" y="1616133"/>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title="Arrow pointing to the wear"/>
          <p:cNvSpPr/>
          <p:nvPr/>
        </p:nvSpPr>
        <p:spPr>
          <a:xfrm rot="16200000">
            <a:off x="1174750" y="2322715"/>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title="Arrow pointing to the wear"/>
          <p:cNvSpPr/>
          <p:nvPr/>
        </p:nvSpPr>
        <p:spPr>
          <a:xfrm>
            <a:off x="3314700" y="4343400"/>
            <a:ext cx="4572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C:\Users\jwollenhaupt\Desktop\Power Point Pres\bad belt edge and back.JPG" title="Back side wear examples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89650" y="372533"/>
            <a:ext cx="2057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title="Arrow pointing to the wear"/>
          <p:cNvSpPr/>
          <p:nvPr/>
        </p:nvSpPr>
        <p:spPr>
          <a:xfrm rot="16200000">
            <a:off x="6401880" y="2047875"/>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404" y="2747111"/>
            <a:ext cx="8229600" cy="1143000"/>
          </a:xfrm>
        </p:spPr>
        <p:txBody>
          <a:bodyPr/>
          <a:lstStyle/>
          <a:p>
            <a:r>
              <a:rPr lang="en-US" dirty="0" smtClean="0"/>
              <a:t>Back side wear on belts</a:t>
            </a:r>
            <a:endParaRPr lang="en-US" dirty="0"/>
          </a:p>
        </p:txBody>
      </p:sp>
    </p:spTree>
    <p:extLst>
      <p:ext uri="{BB962C8B-B14F-4D97-AF65-F5344CB8AC3E}">
        <p14:creationId xmlns:p14="http://schemas.microsoft.com/office/powerpoint/2010/main" val="110828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Cracked/broken buckets</a:t>
            </a:r>
            <a:endParaRPr lang="en-US" dirty="0"/>
          </a:p>
        </p:txBody>
      </p:sp>
      <p:pic>
        <p:nvPicPr>
          <p:cNvPr id="5" name="Picture 4" title="Image of cracked or broken buckets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868" y="1615440"/>
            <a:ext cx="2743200" cy="3657600"/>
          </a:xfrm>
          <a:prstGeom prst="rect">
            <a:avLst/>
          </a:prstGeom>
        </p:spPr>
      </p:pic>
      <p:pic>
        <p:nvPicPr>
          <p:cNvPr id="6" name="Picture 5" title="Image of cracked or broken buckets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9650" y="1609614"/>
            <a:ext cx="2743200" cy="3657600"/>
          </a:xfrm>
          <a:prstGeom prst="rect">
            <a:avLst/>
          </a:prstGeom>
        </p:spPr>
      </p:pic>
      <p:pic>
        <p:nvPicPr>
          <p:cNvPr id="7" name="Picture 6" title="Image of cracked or broken buckets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00400" y="1604682"/>
            <a:ext cx="2743200" cy="3657600"/>
          </a:xfrm>
          <a:prstGeom prst="rect">
            <a:avLst/>
          </a:prstGeom>
        </p:spPr>
      </p:pic>
      <p:pic>
        <p:nvPicPr>
          <p:cNvPr id="8" name="Picture 7" title="Image of cracked or broken buckets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10363226" y="79638"/>
            <a:ext cx="1783235" cy="2392887"/>
          </a:xfrm>
          <a:prstGeom prst="rect">
            <a:avLst/>
          </a:prstGeom>
        </p:spPr>
      </p:pic>
      <p:pic>
        <p:nvPicPr>
          <p:cNvPr id="9" name="Picture 2" descr="C:\Users\jwollenhaupt\Desktop\Power Point Pres\lap splice buckets.JPG" title="Image of cracked or broken buckets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372600" y="2601254"/>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082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 y="5761424"/>
            <a:ext cx="9144000" cy="1096191"/>
          </a:xfrm>
          <a:prstGeom prst="rect">
            <a:avLst/>
          </a:prstGeom>
        </p:spPr>
      </p:pic>
      <p:sp>
        <p:nvSpPr>
          <p:cNvPr id="2" name="Title 1"/>
          <p:cNvSpPr>
            <a:spLocks noGrp="1"/>
          </p:cNvSpPr>
          <p:nvPr>
            <p:ph type="title"/>
          </p:nvPr>
        </p:nvSpPr>
        <p:spPr/>
        <p:txBody>
          <a:bodyPr/>
          <a:lstStyle/>
          <a:p>
            <a:r>
              <a:rPr lang="en-US" dirty="0" smtClean="0"/>
              <a:t>Bucket inspection issues</a:t>
            </a:r>
            <a:endParaRPr lang="en-US" dirty="0"/>
          </a:p>
        </p:txBody>
      </p:sp>
      <p:pic>
        <p:nvPicPr>
          <p:cNvPr id="4" name="Picture 3" title="Bucket Inspection Issues 1"/>
          <p:cNvPicPr>
            <a:picLocks noChangeAspect="1"/>
          </p:cNvPicPr>
          <p:nvPr/>
        </p:nvPicPr>
        <p:blipFill>
          <a:blip r:embed="rId4"/>
          <a:stretch>
            <a:fillRect/>
          </a:stretch>
        </p:blipFill>
        <p:spPr>
          <a:xfrm rot="5400000">
            <a:off x="3486103" y="1209434"/>
            <a:ext cx="2286000" cy="3067533"/>
          </a:xfrm>
          <a:prstGeom prst="rect">
            <a:avLst/>
          </a:prstGeom>
        </p:spPr>
      </p:pic>
      <p:pic>
        <p:nvPicPr>
          <p:cNvPr id="5" name="Picture 2" descr="C:\Users\jwollenhaupt\Desktop\Power Point Pres\lap splice buckets.JPG" title="Bucket Inspection Issues 2 Cracks"/>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31355" y="1590675"/>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title="Arrow pointing to the crack"/>
          <p:cNvSpPr/>
          <p:nvPr/>
        </p:nvSpPr>
        <p:spPr>
          <a:xfrm rot="20482899">
            <a:off x="843175" y="4620580"/>
            <a:ext cx="11430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Bucket Inspection Issues  missing bucke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5718397" y="2057400"/>
            <a:ext cx="3657600" cy="2743200"/>
          </a:xfrm>
          <a:prstGeom prst="rect">
            <a:avLst/>
          </a:prstGeom>
        </p:spPr>
      </p:pic>
      <p:sp>
        <p:nvSpPr>
          <p:cNvPr id="9" name="TextBox 8"/>
          <p:cNvSpPr txBox="1"/>
          <p:nvPr/>
        </p:nvSpPr>
        <p:spPr>
          <a:xfrm>
            <a:off x="331355" y="5486400"/>
            <a:ext cx="286904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Crack</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6112674" y="5373331"/>
            <a:ext cx="2869045"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Missing bucket</a:t>
            </a:r>
            <a:endParaRPr lang="en-US" sz="2400" dirty="0">
              <a:latin typeface="Arial" panose="020B0604020202020204" pitchFamily="34" charset="0"/>
              <a:cs typeface="Arial" panose="020B0604020202020204" pitchFamily="34" charset="0"/>
            </a:endParaRPr>
          </a:p>
        </p:txBody>
      </p:sp>
      <p:sp>
        <p:nvSpPr>
          <p:cNvPr id="11" name="Right Arrow 10" title="arrow pointing to the missing bucket"/>
          <p:cNvSpPr/>
          <p:nvPr/>
        </p:nvSpPr>
        <p:spPr>
          <a:xfrm rot="16200000" flipV="1">
            <a:off x="6343650" y="4733926"/>
            <a:ext cx="571499"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63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Signs of wear - friction</a:t>
            </a:r>
            <a:endParaRPr lang="en-US" dirty="0"/>
          </a:p>
        </p:txBody>
      </p:sp>
      <p:pic>
        <p:nvPicPr>
          <p:cNvPr id="4" name="Picture 4" descr="C:\Users\jwollenhaupt\Desktop\Power Point Pres\bad buckets.JPG" title="Signs of wear caused by friction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4050" y="19431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title="Signs of wear caused by frictio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5833" y="1943100"/>
            <a:ext cx="2372333" cy="3163111"/>
          </a:xfrm>
          <a:prstGeom prst="rect">
            <a:avLst/>
          </a:prstGeom>
        </p:spPr>
      </p:pic>
      <p:pic>
        <p:nvPicPr>
          <p:cNvPr id="6" name="Picture 5" descr="C:\Users\jwollenhaupt\Pictures\3 leg\North Pit leg Belt Tear 004.jpg" title="Signs of wear caused by friction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1963882"/>
            <a:ext cx="29702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title="Oval around the wear"/>
          <p:cNvSpPr/>
          <p:nvPr/>
        </p:nvSpPr>
        <p:spPr>
          <a:xfrm>
            <a:off x="800100" y="20574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Oval around the wear"/>
          <p:cNvSpPr/>
          <p:nvPr/>
        </p:nvSpPr>
        <p:spPr>
          <a:xfrm>
            <a:off x="820882" y="33147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title="Oval around the wear"/>
          <p:cNvSpPr/>
          <p:nvPr/>
        </p:nvSpPr>
        <p:spPr>
          <a:xfrm>
            <a:off x="3543300" y="3293918"/>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title="Oval around the wear"/>
          <p:cNvSpPr/>
          <p:nvPr/>
        </p:nvSpPr>
        <p:spPr>
          <a:xfrm>
            <a:off x="7428706" y="3300845"/>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05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BELT SPLICES</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 Placeholder 4"/>
          <p:cNvSpPr>
            <a:spLocks noGrp="1"/>
          </p:cNvSpPr>
          <p:nvPr>
            <p:ph type="body" idx="1"/>
          </p:nvPr>
        </p:nvSpPr>
        <p:spPr/>
        <p:txBody>
          <a:bodyPr/>
          <a:lstStyle/>
          <a:p>
            <a:endParaRPr lang="en-US" dirty="0"/>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20806679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3 types of belt splices</a:t>
            </a:r>
            <a:endParaRPr lang="en-US" dirty="0"/>
          </a:p>
        </p:txBody>
      </p:sp>
      <p:sp>
        <p:nvSpPr>
          <p:cNvPr id="3" name="Content Placeholder 2"/>
          <p:cNvSpPr>
            <a:spLocks noGrp="1"/>
          </p:cNvSpPr>
          <p:nvPr>
            <p:ph idx="1"/>
          </p:nvPr>
        </p:nvSpPr>
        <p:spPr/>
        <p:txBody>
          <a:bodyPr/>
          <a:lstStyle/>
          <a:p>
            <a:r>
              <a:rPr lang="en-US" dirty="0" smtClean="0"/>
              <a:t>Lap</a:t>
            </a:r>
          </a:p>
          <a:p>
            <a:r>
              <a:rPr lang="en-US" dirty="0" smtClean="0"/>
              <a:t>Butt</a:t>
            </a:r>
          </a:p>
          <a:p>
            <a:r>
              <a:rPr lang="en-US" dirty="0" smtClean="0"/>
              <a:t>Mechanical</a:t>
            </a:r>
            <a:endParaRPr lang="en-US" dirty="0"/>
          </a:p>
        </p:txBody>
      </p:sp>
      <p:pic>
        <p:nvPicPr>
          <p:cNvPr id="5" name="Picture 4" title="Image of a mechanical belt splic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50" y="1576435"/>
            <a:ext cx="4876800" cy="3657600"/>
          </a:xfrm>
          <a:prstGeom prst="rect">
            <a:avLst/>
          </a:prstGeom>
        </p:spPr>
      </p:pic>
      <p:sp>
        <p:nvSpPr>
          <p:cNvPr id="6" name="TextBox 5"/>
          <p:cNvSpPr txBox="1"/>
          <p:nvPr/>
        </p:nvSpPr>
        <p:spPr>
          <a:xfrm>
            <a:off x="3651250" y="1576435"/>
            <a:ext cx="48768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Mechanical Splice</a:t>
            </a:r>
          </a:p>
        </p:txBody>
      </p:sp>
    </p:spTree>
    <p:extLst>
      <p:ext uri="{BB962C8B-B14F-4D97-AF65-F5344CB8AC3E}">
        <p14:creationId xmlns:p14="http://schemas.microsoft.com/office/powerpoint/2010/main" val="800768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Lap &amp; Butt splice </a:t>
            </a:r>
            <a:endParaRPr lang="en-US" dirty="0"/>
          </a:p>
        </p:txBody>
      </p:sp>
      <p:sp>
        <p:nvSpPr>
          <p:cNvPr id="3" name="Content Placeholder 2"/>
          <p:cNvSpPr>
            <a:spLocks noGrp="1"/>
          </p:cNvSpPr>
          <p:nvPr>
            <p:ph idx="1"/>
          </p:nvPr>
        </p:nvSpPr>
        <p:spPr>
          <a:xfrm>
            <a:off x="456796" y="1470345"/>
            <a:ext cx="8230408" cy="4525963"/>
          </a:xfrm>
        </p:spPr>
        <p:txBody>
          <a:bodyPr/>
          <a:lstStyle/>
          <a:p>
            <a:r>
              <a:rPr lang="en-US" dirty="0" smtClean="0"/>
              <a:t>Torque nuts</a:t>
            </a:r>
          </a:p>
          <a:p>
            <a:r>
              <a:rPr lang="en-US" dirty="0" smtClean="0"/>
              <a:t>Verify bolt condition</a:t>
            </a:r>
          </a:p>
          <a:p>
            <a:r>
              <a:rPr lang="en-US" dirty="0" smtClean="0"/>
              <a:t>Review belt condition</a:t>
            </a:r>
          </a:p>
        </p:txBody>
      </p:sp>
      <p:pic>
        <p:nvPicPr>
          <p:cNvPr id="5" name="Picture 4" title="Image of a lap and butt spli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0987" y="3182125"/>
            <a:ext cx="4877325" cy="2743200"/>
          </a:xfrm>
          <a:prstGeom prst="rect">
            <a:avLst/>
          </a:prstGeom>
        </p:spPr>
      </p:pic>
      <p:sp>
        <p:nvSpPr>
          <p:cNvPr id="6" name="TextBox 5"/>
          <p:cNvSpPr txBox="1"/>
          <p:nvPr/>
        </p:nvSpPr>
        <p:spPr>
          <a:xfrm>
            <a:off x="3657408" y="5463660"/>
            <a:ext cx="4875466"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Bolts pulling through belt splice</a:t>
            </a:r>
          </a:p>
        </p:txBody>
      </p:sp>
    </p:spTree>
    <p:extLst>
      <p:ext uri="{BB962C8B-B14F-4D97-AF65-F5344CB8AC3E}">
        <p14:creationId xmlns:p14="http://schemas.microsoft.com/office/powerpoint/2010/main" val="211003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Introduction</a:t>
            </a:r>
            <a:endParaRPr lang="en-US" sz="4000" dirty="0"/>
          </a:p>
        </p:txBody>
      </p:sp>
      <p:sp>
        <p:nvSpPr>
          <p:cNvPr id="3" name="Content Placeholder 2"/>
          <p:cNvSpPr>
            <a:spLocks noGrp="1"/>
          </p:cNvSpPr>
          <p:nvPr>
            <p:ph idx="1"/>
          </p:nvPr>
        </p:nvSpPr>
        <p:spPr>
          <a:xfrm>
            <a:off x="457200" y="1600201"/>
            <a:ext cx="8229600" cy="3825860"/>
          </a:xfrm>
        </p:spPr>
        <p:txBody>
          <a:bodyPr anchor="ctr">
            <a:normAutofit/>
          </a:bodyPr>
          <a:lstStyle/>
          <a:p>
            <a:pPr marL="0">
              <a:buNone/>
            </a:pPr>
            <a:r>
              <a:rPr lang="en-US" dirty="0" smtClean="0"/>
              <a:t>This Preventive Maintenance for Bucket Elevators module is part of a curriculum series that addresses hazards found in areas of grain handling facilities including grain bins and their surrounding area.  It’s purpose is to assist participants to identify and abate hazards in the work place.  </a:t>
            </a:r>
          </a:p>
          <a:p>
            <a:endParaRPr lang="en-US" dirty="0"/>
          </a:p>
        </p:txBody>
      </p:sp>
    </p:spTree>
    <p:extLst>
      <p:ext uri="{BB962C8B-B14F-4D97-AF65-F5344CB8AC3E}">
        <p14:creationId xmlns:p14="http://schemas.microsoft.com/office/powerpoint/2010/main" val="2725146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a:xfrm>
            <a:off x="451735" y="159948"/>
            <a:ext cx="8229600" cy="1143000"/>
          </a:xfrm>
        </p:spPr>
        <p:txBody>
          <a:bodyPr>
            <a:normAutofit/>
          </a:bodyPr>
          <a:lstStyle/>
          <a:p>
            <a:r>
              <a:rPr lang="en-US" dirty="0" smtClean="0"/>
              <a:t>Ensure overlap on splices</a:t>
            </a:r>
            <a:endParaRPr lang="en-US" dirty="0"/>
          </a:p>
        </p:txBody>
      </p:sp>
      <p:sp>
        <p:nvSpPr>
          <p:cNvPr id="3" name="Content Placeholder 2"/>
          <p:cNvSpPr>
            <a:spLocks noGrp="1"/>
          </p:cNvSpPr>
          <p:nvPr>
            <p:ph idx="1"/>
          </p:nvPr>
        </p:nvSpPr>
        <p:spPr>
          <a:xfrm>
            <a:off x="462665" y="1582372"/>
            <a:ext cx="8229600" cy="5034243"/>
          </a:xfrm>
        </p:spPr>
        <p:txBody>
          <a:bodyPr/>
          <a:lstStyle/>
          <a:p>
            <a:pPr marL="0" indent="0">
              <a:spcAft>
                <a:spcPts val="1800"/>
              </a:spcAft>
              <a:buNone/>
            </a:pPr>
            <a:r>
              <a:rPr lang="en-US" sz="3600" dirty="0" smtClean="0"/>
              <a:t>Bucket overlap</a:t>
            </a:r>
          </a:p>
          <a:p>
            <a:r>
              <a:rPr lang="en-US" dirty="0" smtClean="0"/>
              <a:t>Lap ≥ 6-8 </a:t>
            </a:r>
          </a:p>
          <a:p>
            <a:r>
              <a:rPr lang="en-US" dirty="0" smtClean="0"/>
              <a:t>Butt ≥ 12-14 </a:t>
            </a:r>
          </a:p>
          <a:p>
            <a:r>
              <a:rPr lang="en-US" dirty="0" smtClean="0"/>
              <a:t>Double Overlap ≥ 12-14</a:t>
            </a:r>
          </a:p>
          <a:p>
            <a:endParaRPr lang="en-US" dirty="0" smtClean="0"/>
          </a:p>
          <a:p>
            <a:pPr marL="0" indent="0">
              <a:buNone/>
            </a:pPr>
            <a:r>
              <a:rPr lang="en-US" dirty="0" smtClean="0"/>
              <a:t>   </a:t>
            </a:r>
          </a:p>
          <a:p>
            <a:endParaRPr lang="en-US" dirty="0"/>
          </a:p>
        </p:txBody>
      </p:sp>
      <p:grpSp>
        <p:nvGrpSpPr>
          <p:cNvPr id="37" name="Group 36" title="Text box"/>
          <p:cNvGrpSpPr/>
          <p:nvPr/>
        </p:nvGrpSpPr>
        <p:grpSpPr>
          <a:xfrm>
            <a:off x="5285235" y="1218456"/>
            <a:ext cx="3616037" cy="4987636"/>
            <a:chOff x="4942654" y="1201510"/>
            <a:chExt cx="3616037" cy="4987636"/>
          </a:xfrm>
        </p:grpSpPr>
        <p:pic>
          <p:nvPicPr>
            <p:cNvPr id="20" name="Picture 19" title="drawing of overlap for splic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2654" y="1201510"/>
              <a:ext cx="3616037" cy="4987636"/>
            </a:xfrm>
            <a:prstGeom prst="rect">
              <a:avLst/>
            </a:prstGeom>
          </p:spPr>
        </p:pic>
        <p:sp>
          <p:nvSpPr>
            <p:cNvPr id="28" name="TextBox 27"/>
            <p:cNvSpPr txBox="1"/>
            <p:nvPr/>
          </p:nvSpPr>
          <p:spPr>
            <a:xfrm>
              <a:off x="4956050" y="2814520"/>
              <a:ext cx="768100" cy="646331"/>
            </a:xfrm>
            <a:prstGeom prst="rect">
              <a:avLst/>
            </a:prstGeom>
            <a:noFill/>
            <a:scene3d>
              <a:camera prst="isometricOffAxis2Left"/>
              <a:lightRig rig="threePt" dir="t"/>
            </a:scene3d>
          </p:spPr>
          <p:txBody>
            <a:bodyPr wrap="square" rtlCol="0">
              <a:spAutoFit/>
            </a:bodyPr>
            <a:lstStyle/>
            <a:p>
              <a:r>
                <a:rPr lang="en-US" dirty="0" smtClean="0">
                  <a:solidFill>
                    <a:srgbClr val="FF0000"/>
                  </a:solidFill>
                  <a:latin typeface="Arial Narrow" panose="020B0606020202030204" pitchFamily="34" charset="0"/>
                </a:rPr>
                <a:t>Pulley Side</a:t>
              </a:r>
              <a:endParaRPr lang="en-US" dirty="0">
                <a:solidFill>
                  <a:srgbClr val="FF0000"/>
                </a:solidFill>
                <a:latin typeface="Arial Narrow" panose="020B0606020202030204" pitchFamily="34" charset="0"/>
              </a:endParaRPr>
            </a:p>
          </p:txBody>
        </p:sp>
        <p:sp>
          <p:nvSpPr>
            <p:cNvPr id="29" name="TextBox 28"/>
            <p:cNvSpPr txBox="1"/>
            <p:nvPr/>
          </p:nvSpPr>
          <p:spPr>
            <a:xfrm>
              <a:off x="5876550" y="2953972"/>
              <a:ext cx="768100" cy="646331"/>
            </a:xfrm>
            <a:prstGeom prst="rect">
              <a:avLst/>
            </a:prstGeom>
            <a:noFill/>
            <a:scene3d>
              <a:camera prst="isometricOffAxis2Left"/>
              <a:lightRig rig="threePt" dir="t"/>
            </a:scene3d>
          </p:spPr>
          <p:txBody>
            <a:bodyPr wrap="square" rtlCol="0">
              <a:spAutoFit/>
            </a:bodyPr>
            <a:lstStyle/>
            <a:p>
              <a:r>
                <a:rPr lang="en-US" dirty="0" smtClean="0">
                  <a:solidFill>
                    <a:srgbClr val="FF0000"/>
                  </a:solidFill>
                  <a:latin typeface="Arial Narrow" panose="020B0606020202030204" pitchFamily="34" charset="0"/>
                </a:rPr>
                <a:t>Pulley Side</a:t>
              </a:r>
              <a:endParaRPr lang="en-US" dirty="0">
                <a:solidFill>
                  <a:srgbClr val="FF0000"/>
                </a:solidFill>
                <a:latin typeface="Arial Narrow" panose="020B0606020202030204" pitchFamily="34" charset="0"/>
              </a:endParaRPr>
            </a:p>
          </p:txBody>
        </p:sp>
        <p:sp>
          <p:nvSpPr>
            <p:cNvPr id="30" name="TextBox 29"/>
            <p:cNvSpPr txBox="1"/>
            <p:nvPr/>
          </p:nvSpPr>
          <p:spPr>
            <a:xfrm>
              <a:off x="7298755" y="3137685"/>
              <a:ext cx="768100" cy="646331"/>
            </a:xfrm>
            <a:prstGeom prst="rect">
              <a:avLst/>
            </a:prstGeom>
            <a:noFill/>
            <a:scene3d>
              <a:camera prst="isometricOffAxis2Left"/>
              <a:lightRig rig="threePt" dir="t"/>
            </a:scene3d>
          </p:spPr>
          <p:txBody>
            <a:bodyPr wrap="square" rtlCol="0">
              <a:spAutoFit/>
            </a:bodyPr>
            <a:lstStyle/>
            <a:p>
              <a:r>
                <a:rPr lang="en-US" dirty="0" smtClean="0">
                  <a:solidFill>
                    <a:srgbClr val="FF0000"/>
                  </a:solidFill>
                  <a:latin typeface="Arial Narrow" panose="020B0606020202030204" pitchFamily="34" charset="0"/>
                </a:rPr>
                <a:t>Pulley Side</a:t>
              </a:r>
              <a:endParaRPr lang="en-US" dirty="0">
                <a:solidFill>
                  <a:srgbClr val="FF0000"/>
                </a:solidFill>
                <a:latin typeface="Arial Narrow" panose="020B0606020202030204" pitchFamily="34" charset="0"/>
              </a:endParaRPr>
            </a:p>
          </p:txBody>
        </p:sp>
        <p:sp>
          <p:nvSpPr>
            <p:cNvPr id="31" name="Up Arrow 30"/>
            <p:cNvSpPr/>
            <p:nvPr/>
          </p:nvSpPr>
          <p:spPr>
            <a:xfrm>
              <a:off x="5148075" y="1900120"/>
              <a:ext cx="274320" cy="914400"/>
            </a:xfrm>
            <a:prstGeom prst="up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3" name="Up Arrow 32"/>
            <p:cNvSpPr/>
            <p:nvPr/>
          </p:nvSpPr>
          <p:spPr>
            <a:xfrm>
              <a:off x="6124882" y="2039572"/>
              <a:ext cx="274320" cy="914400"/>
            </a:xfrm>
            <a:prstGeom prst="up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Down Arrow 33"/>
            <p:cNvSpPr/>
            <p:nvPr/>
          </p:nvSpPr>
          <p:spPr>
            <a:xfrm>
              <a:off x="6108200" y="4036455"/>
              <a:ext cx="274320" cy="914400"/>
            </a:xfrm>
            <a:prstGeom prst="down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6" name="Down Arrow 35"/>
            <p:cNvSpPr/>
            <p:nvPr/>
          </p:nvSpPr>
          <p:spPr>
            <a:xfrm>
              <a:off x="7363855" y="4577391"/>
              <a:ext cx="274320" cy="914400"/>
            </a:xfrm>
            <a:prstGeom prst="down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99666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Nuts &amp; bolts of splicing</a:t>
            </a:r>
            <a:endParaRPr lang="en-US" dirty="0"/>
          </a:p>
        </p:txBody>
      </p:sp>
      <p:sp>
        <p:nvSpPr>
          <p:cNvPr id="3" name="Content Placeholder 2"/>
          <p:cNvSpPr>
            <a:spLocks noGrp="1"/>
          </p:cNvSpPr>
          <p:nvPr>
            <p:ph idx="1"/>
          </p:nvPr>
        </p:nvSpPr>
        <p:spPr/>
        <p:txBody>
          <a:bodyPr/>
          <a:lstStyle/>
          <a:p>
            <a:r>
              <a:rPr lang="en-US" dirty="0" smtClean="0"/>
              <a:t>Best - Large flange nut, no extra washer</a:t>
            </a:r>
          </a:p>
          <a:p>
            <a:r>
              <a:rPr lang="en-US" dirty="0" smtClean="0"/>
              <a:t>Double nut - serrated flange &amp; fender washer</a:t>
            </a:r>
          </a:p>
        </p:txBody>
      </p:sp>
      <p:pic>
        <p:nvPicPr>
          <p:cNvPr id="4" name="Picture 21" descr="https://encrypted-tbn3.gstatic.com/shopping?q=tbn:ANd9GcT3QykvIfOJiX22g-2gcsw13ZfBDYKtj9fZfB5LGirgghLJi4EE8nUCbJdUICVtj9qAYjA3Ug&amp;usqp=CA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74205" y="2743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https://encrypted-tbn1.gstatic.com/images?q=tbn:ANd9GcR_RgW9eBng4n0qWnnerhhCHlsVa7vqKeNjxc_cx6xi_1WfmCzXXkgyUGw">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98195" y="2743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Picture of the Fang elevator Bol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2665" y="3928265"/>
            <a:ext cx="2286000" cy="228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761925" y="4533499"/>
            <a:ext cx="5919410" cy="1077218"/>
          </a:xfrm>
          <a:prstGeom prst="rect">
            <a:avLst/>
          </a:prstGeom>
        </p:spPr>
        <p:txBody>
          <a:bodyPr wrap="square">
            <a:spAutoFit/>
          </a:bodyPr>
          <a:lstStyle/>
          <a:p>
            <a:pPr marL="457200" lvl="0" indent="-457200">
              <a:spcAft>
                <a:spcPts val="600"/>
              </a:spcAft>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Avoid small flange nuts &amp; separate fender washer</a:t>
            </a:r>
          </a:p>
        </p:txBody>
      </p:sp>
      <p:cxnSp>
        <p:nvCxnSpPr>
          <p:cNvPr id="11" name="Straight Connector 10" title="Part of a red X over the small flange nut 7 separate fender washer - do not ue"/>
          <p:cNvCxnSpPr/>
          <p:nvPr/>
        </p:nvCxnSpPr>
        <p:spPr>
          <a:xfrm>
            <a:off x="462665" y="3928265"/>
            <a:ext cx="2286001" cy="2286000"/>
          </a:xfrm>
          <a:prstGeom prst="line">
            <a:avLst/>
          </a:prstGeom>
          <a:ln w="76200">
            <a:solidFill>
              <a:srgbClr val="FF0000"/>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title="Part of a red X over the small flange nut 7 separate fender washer - do not ue"/>
          <p:cNvCxnSpPr/>
          <p:nvPr/>
        </p:nvCxnSpPr>
        <p:spPr>
          <a:xfrm flipH="1">
            <a:off x="462665" y="3928265"/>
            <a:ext cx="2286001" cy="2286000"/>
          </a:xfrm>
          <a:prstGeom prst="line">
            <a:avLst/>
          </a:prstGeom>
          <a:ln w="76200">
            <a:solidFill>
              <a:srgbClr val="FF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326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a:xfrm>
            <a:off x="462665" y="164575"/>
            <a:ext cx="8229600" cy="1143000"/>
          </a:xfrm>
        </p:spPr>
        <p:txBody>
          <a:bodyPr/>
          <a:lstStyle/>
          <a:p>
            <a:r>
              <a:rPr lang="en-US" dirty="0" smtClean="0"/>
              <a:t>Mechanical splice inspection</a:t>
            </a:r>
            <a:endParaRPr lang="en-US" dirty="0"/>
          </a:p>
        </p:txBody>
      </p:sp>
      <p:sp>
        <p:nvSpPr>
          <p:cNvPr id="3" name="Content Placeholder 2"/>
          <p:cNvSpPr>
            <a:spLocks noGrp="1"/>
          </p:cNvSpPr>
          <p:nvPr>
            <p:ph idx="1"/>
          </p:nvPr>
        </p:nvSpPr>
        <p:spPr>
          <a:xfrm>
            <a:off x="385855" y="1591387"/>
            <a:ext cx="3341235" cy="4525963"/>
          </a:xfrm>
        </p:spPr>
        <p:txBody>
          <a:bodyPr/>
          <a:lstStyle/>
          <a:p>
            <a:r>
              <a:rPr lang="en-US" dirty="0" smtClean="0"/>
              <a:t>Torque nuts</a:t>
            </a:r>
          </a:p>
          <a:p>
            <a:r>
              <a:rPr lang="en-US" dirty="0" smtClean="0"/>
              <a:t>Inspect metal pieces </a:t>
            </a:r>
          </a:p>
          <a:p>
            <a:r>
              <a:rPr lang="en-US" dirty="0" smtClean="0"/>
              <a:t>Belt material at bend</a:t>
            </a:r>
          </a:p>
          <a:p>
            <a:pPr lvl="1"/>
            <a:r>
              <a:rPr lang="en-US" dirty="0" smtClean="0"/>
              <a:t>Verify ‘AB’ non-ferrous</a:t>
            </a:r>
          </a:p>
          <a:p>
            <a:pPr lvl="1"/>
            <a:endParaRPr lang="en-US" dirty="0"/>
          </a:p>
        </p:txBody>
      </p:sp>
      <p:pic>
        <p:nvPicPr>
          <p:cNvPr id="5" name="Picture 4" title="Image of maintenance on checking the torque of the nu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4017" y="1305764"/>
            <a:ext cx="3717132" cy="2286000"/>
          </a:xfrm>
          <a:prstGeom prst="rect">
            <a:avLst/>
          </a:prstGeom>
        </p:spPr>
      </p:pic>
      <p:pic>
        <p:nvPicPr>
          <p:cNvPr id="6" name="Picture 5" title="Image of a mechnical splic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9865" y="2423150"/>
            <a:ext cx="3657600" cy="2743200"/>
          </a:xfrm>
          <a:prstGeom prst="rect">
            <a:avLst/>
          </a:prstGeom>
        </p:spPr>
      </p:pic>
      <p:pic>
        <p:nvPicPr>
          <p:cNvPr id="7" name="Picture 6" title="Using the torque wrench"/>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4015517" y="3600920"/>
            <a:ext cx="4128148" cy="2286000"/>
          </a:xfrm>
          <a:prstGeom prst="rect">
            <a:avLst/>
          </a:prstGeom>
        </p:spPr>
      </p:pic>
      <p:sp>
        <p:nvSpPr>
          <p:cNvPr id="8" name="TextBox 7"/>
          <p:cNvSpPr txBox="1"/>
          <p:nvPr/>
        </p:nvSpPr>
        <p:spPr>
          <a:xfrm>
            <a:off x="4111140" y="3120939"/>
            <a:ext cx="4128149"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Check </a:t>
            </a:r>
            <a:r>
              <a:rPr lang="en-US" sz="2400" b="1" dirty="0">
                <a:solidFill>
                  <a:schemeClr val="bg1"/>
                </a:solidFill>
                <a:latin typeface="Arial" panose="020B0604020202020204" pitchFamily="34" charset="0"/>
                <a:cs typeface="Arial" panose="020B0604020202020204" pitchFamily="34" charset="0"/>
              </a:rPr>
              <a:t>Torque of Nuts</a:t>
            </a:r>
          </a:p>
        </p:txBody>
      </p:sp>
      <p:sp>
        <p:nvSpPr>
          <p:cNvPr id="9" name="TextBox 8"/>
          <p:cNvSpPr txBox="1"/>
          <p:nvPr/>
        </p:nvSpPr>
        <p:spPr>
          <a:xfrm>
            <a:off x="9679602" y="2424632"/>
            <a:ext cx="36576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Mechanical Splice</a:t>
            </a:r>
          </a:p>
        </p:txBody>
      </p:sp>
    </p:spTree>
    <p:extLst>
      <p:ext uri="{BB962C8B-B14F-4D97-AF65-F5344CB8AC3E}">
        <p14:creationId xmlns:p14="http://schemas.microsoft.com/office/powerpoint/2010/main" val="1375307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Use template for clamp spacing</a:t>
            </a:r>
            <a:endParaRPr lang="en-US" dirty="0"/>
          </a:p>
        </p:txBody>
      </p:sp>
      <p:pic>
        <p:nvPicPr>
          <p:cNvPr id="5" name="Picture 2" descr="C:\Users\jslong\Desktop\PM Presentation 2015\photo 2.JPG" title="Image of an incorrectly installed serrous spli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20800" y="1470345"/>
            <a:ext cx="6502401"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0800" y="1470345"/>
            <a:ext cx="6502402"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Incorrectly installed ferrous splice. Clamp spacing too far apart</a:t>
            </a:r>
            <a:endParaRPr lang="en-US" sz="2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302914" y="5091876"/>
            <a:ext cx="7028115" cy="1077218"/>
          </a:xfrm>
          <a:prstGeom prst="rect">
            <a:avLst/>
          </a:prstGeom>
          <a:noFill/>
        </p:spPr>
        <p:txBody>
          <a:bodyPr wrap="square" rtlCol="0">
            <a:spAutoFit/>
          </a:bodyPr>
          <a:lstStyle/>
          <a:p>
            <a:pPr marL="457200" indent="-457200">
              <a:buClr>
                <a:srgbClr val="FFC000"/>
              </a:buClr>
              <a:buSzPct val="1500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Use template</a:t>
            </a:r>
          </a:p>
          <a:p>
            <a:pPr marL="457200" indent="-457200">
              <a:buClr>
                <a:srgbClr val="FFC000"/>
              </a:buClr>
              <a:buSzPct val="1500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Follow manufacturer specification</a:t>
            </a:r>
            <a:endParaRPr lang="en-US" sz="3200" dirty="0">
              <a:latin typeface="Arial" panose="020B0604020202020204" pitchFamily="34" charset="0"/>
              <a:cs typeface="Arial" panose="020B0604020202020204" pitchFamily="34" charset="0"/>
            </a:endParaRPr>
          </a:p>
        </p:txBody>
      </p:sp>
      <p:pic>
        <p:nvPicPr>
          <p:cNvPr id="1026" name="Picture 2" descr="C:\Users\drobertson\Pictures\do not do.png" title="Don't do symb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664" y="1201510"/>
            <a:ext cx="85725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68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dirty="0" smtClean="0"/>
              <a:t>Torn splices</a:t>
            </a:r>
            <a:endParaRPr lang="en-US" dirty="0"/>
          </a:p>
        </p:txBody>
      </p:sp>
      <p:pic>
        <p:nvPicPr>
          <p:cNvPr id="5" name="Picture 4" title="Image of a torn lap spli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632450" y="2057400"/>
            <a:ext cx="3657600" cy="2743200"/>
          </a:xfrm>
          <a:prstGeom prst="rect">
            <a:avLst/>
          </a:prstGeom>
          <a:ln>
            <a:solidFill>
              <a:schemeClr val="tx1"/>
            </a:solidFill>
          </a:ln>
        </p:spPr>
      </p:pic>
      <p:pic>
        <p:nvPicPr>
          <p:cNvPr id="6" name="Picture 5" title=" Image of a torn mechnical splice - 2 tears"/>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570" y="1600200"/>
            <a:ext cx="2743200" cy="3657600"/>
          </a:xfrm>
          <a:prstGeom prst="rect">
            <a:avLst/>
          </a:prstGeom>
          <a:ln>
            <a:solidFill>
              <a:schemeClr val="tx1"/>
            </a:solidFill>
          </a:ln>
        </p:spPr>
      </p:pic>
      <p:pic>
        <p:nvPicPr>
          <p:cNvPr id="7" name="Picture 6" title="Image of a torn lap splice - 6 tea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2743200" y="2066462"/>
            <a:ext cx="3657600" cy="2743200"/>
          </a:xfrm>
          <a:prstGeom prst="rect">
            <a:avLst/>
          </a:prstGeom>
          <a:ln>
            <a:solidFill>
              <a:schemeClr val="tx1"/>
            </a:solidFill>
          </a:ln>
        </p:spPr>
      </p:pic>
      <p:sp>
        <p:nvSpPr>
          <p:cNvPr id="8" name="TextBox 7"/>
          <p:cNvSpPr txBox="1"/>
          <p:nvPr/>
        </p:nvSpPr>
        <p:spPr>
          <a:xfrm>
            <a:off x="6089650" y="1582617"/>
            <a:ext cx="2745221"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Torn </a:t>
            </a:r>
            <a:r>
              <a:rPr lang="en-US" sz="2400" b="1" dirty="0">
                <a:solidFill>
                  <a:schemeClr val="bg1"/>
                </a:solidFill>
                <a:latin typeface="Arial" panose="020B0604020202020204" pitchFamily="34" charset="0"/>
                <a:cs typeface="Arial" panose="020B0604020202020204" pitchFamily="34" charset="0"/>
              </a:rPr>
              <a:t>lap splice</a:t>
            </a:r>
          </a:p>
        </p:txBody>
      </p:sp>
      <p:sp>
        <p:nvSpPr>
          <p:cNvPr id="9" name="TextBox 8"/>
          <p:cNvSpPr txBox="1"/>
          <p:nvPr/>
        </p:nvSpPr>
        <p:spPr>
          <a:xfrm>
            <a:off x="302549" y="1589746"/>
            <a:ext cx="2745221" cy="830997"/>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Torn </a:t>
            </a:r>
            <a:r>
              <a:rPr lang="en-US" sz="2400" b="1" dirty="0">
                <a:solidFill>
                  <a:schemeClr val="bg1"/>
                </a:solidFill>
                <a:latin typeface="Arial" panose="020B0604020202020204" pitchFamily="34" charset="0"/>
                <a:cs typeface="Arial" panose="020B0604020202020204" pitchFamily="34" charset="0"/>
              </a:rPr>
              <a:t>mechanical splice</a:t>
            </a:r>
          </a:p>
        </p:txBody>
      </p:sp>
      <p:sp>
        <p:nvSpPr>
          <p:cNvPr id="10" name="TextBox 9"/>
          <p:cNvSpPr txBox="1"/>
          <p:nvPr/>
        </p:nvSpPr>
        <p:spPr>
          <a:xfrm>
            <a:off x="3200400" y="1629981"/>
            <a:ext cx="2745221"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Torn </a:t>
            </a:r>
            <a:r>
              <a:rPr lang="en-US" sz="2400" b="1" dirty="0">
                <a:latin typeface="Arial" panose="020B0604020202020204" pitchFamily="34" charset="0"/>
                <a:cs typeface="Arial" panose="020B0604020202020204" pitchFamily="34" charset="0"/>
              </a:rPr>
              <a:t>lap splice</a:t>
            </a:r>
          </a:p>
        </p:txBody>
      </p:sp>
      <p:sp>
        <p:nvSpPr>
          <p:cNvPr id="3" name="Oval 2" title="Highlighting circle"/>
          <p:cNvSpPr/>
          <p:nvPr/>
        </p:nvSpPr>
        <p:spPr>
          <a:xfrm>
            <a:off x="3381445" y="1987587"/>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title="Highlighting circle"/>
          <p:cNvSpPr/>
          <p:nvPr/>
        </p:nvSpPr>
        <p:spPr>
          <a:xfrm>
            <a:off x="3611875" y="3768513"/>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title="Highlighting circle"/>
          <p:cNvSpPr/>
          <p:nvPr/>
        </p:nvSpPr>
        <p:spPr>
          <a:xfrm>
            <a:off x="4552374" y="3198570"/>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title="Highlighting circle"/>
          <p:cNvSpPr/>
          <p:nvPr/>
        </p:nvSpPr>
        <p:spPr>
          <a:xfrm>
            <a:off x="6415440" y="3078078"/>
            <a:ext cx="180503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title="Highlighting circle"/>
          <p:cNvSpPr/>
          <p:nvPr/>
        </p:nvSpPr>
        <p:spPr>
          <a:xfrm>
            <a:off x="1307575" y="3030343"/>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title="Highlighting circle"/>
          <p:cNvSpPr/>
          <p:nvPr/>
        </p:nvSpPr>
        <p:spPr>
          <a:xfrm>
            <a:off x="1041476" y="4197100"/>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title="Highlighting circle"/>
          <p:cNvSpPr/>
          <p:nvPr/>
        </p:nvSpPr>
        <p:spPr>
          <a:xfrm>
            <a:off x="4603351" y="2391760"/>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title="Highlighting circle"/>
          <p:cNvSpPr/>
          <p:nvPr/>
        </p:nvSpPr>
        <p:spPr>
          <a:xfrm>
            <a:off x="3496660" y="2838586"/>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title="Highlighting circle"/>
          <p:cNvSpPr/>
          <p:nvPr/>
        </p:nvSpPr>
        <p:spPr>
          <a:xfrm>
            <a:off x="4764025" y="4007541"/>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68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KNEE PULLEY INSPECTION</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2080667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4" name="Title 3"/>
          <p:cNvSpPr>
            <a:spLocks noGrp="1"/>
          </p:cNvSpPr>
          <p:nvPr>
            <p:ph type="title"/>
          </p:nvPr>
        </p:nvSpPr>
        <p:spPr/>
        <p:txBody>
          <a:bodyPr>
            <a:normAutofit/>
          </a:bodyPr>
          <a:lstStyle/>
          <a:p>
            <a:r>
              <a:rPr lang="en-US" dirty="0" smtClean="0"/>
              <a:t>Knee Pulley – Inspect all parts </a:t>
            </a:r>
            <a:endParaRPr lang="en-US" dirty="0"/>
          </a:p>
        </p:txBody>
      </p:sp>
      <p:sp>
        <p:nvSpPr>
          <p:cNvPr id="5" name="Content Placeholder 4"/>
          <p:cNvSpPr>
            <a:spLocks noGrp="1"/>
          </p:cNvSpPr>
          <p:nvPr>
            <p:ph idx="1"/>
          </p:nvPr>
        </p:nvSpPr>
        <p:spPr>
          <a:xfrm>
            <a:off x="462664" y="1600200"/>
            <a:ext cx="4131777" cy="5246845"/>
          </a:xfrm>
        </p:spPr>
        <p:txBody>
          <a:bodyPr>
            <a:normAutofit/>
          </a:bodyPr>
          <a:lstStyle/>
          <a:p>
            <a:r>
              <a:rPr lang="en-US" dirty="0" smtClean="0"/>
              <a:t>Bearings</a:t>
            </a:r>
          </a:p>
          <a:p>
            <a:r>
              <a:rPr lang="en-US" dirty="0" smtClean="0"/>
              <a:t>Pulley</a:t>
            </a:r>
          </a:p>
          <a:p>
            <a:r>
              <a:rPr lang="en-US" dirty="0" smtClean="0"/>
              <a:t>Conduit &amp; bearing sensors</a:t>
            </a:r>
          </a:p>
          <a:p>
            <a:r>
              <a:rPr lang="en-US" dirty="0" smtClean="0"/>
              <a:t>Guarding</a:t>
            </a:r>
          </a:p>
          <a:p>
            <a:endParaRPr lang="en-US" dirty="0"/>
          </a:p>
        </p:txBody>
      </p:sp>
      <p:grpSp>
        <p:nvGrpSpPr>
          <p:cNvPr id="2" name="Group 1" title="Image of check lock collar"/>
          <p:cNvGrpSpPr/>
          <p:nvPr/>
        </p:nvGrpSpPr>
        <p:grpSpPr>
          <a:xfrm>
            <a:off x="9756591" y="4273910"/>
            <a:ext cx="4120617" cy="2414384"/>
            <a:chOff x="309045" y="1585560"/>
            <a:chExt cx="4120617" cy="2414384"/>
          </a:xfrm>
        </p:grpSpPr>
        <p:pic>
          <p:nvPicPr>
            <p:cNvPr id="6" name="Picture 5" title="text bo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9045" y="1585560"/>
              <a:ext cx="3639776" cy="2414384"/>
            </a:xfrm>
            <a:prstGeom prst="rect">
              <a:avLst/>
            </a:prstGeom>
          </p:spPr>
        </p:pic>
        <p:sp>
          <p:nvSpPr>
            <p:cNvPr id="9" name="TextBox 8"/>
            <p:cNvSpPr txBox="1"/>
            <p:nvPr/>
          </p:nvSpPr>
          <p:spPr>
            <a:xfrm>
              <a:off x="312841" y="3538279"/>
              <a:ext cx="4116821"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Check </a:t>
              </a:r>
              <a:r>
                <a:rPr lang="en-US" sz="2400" b="1" dirty="0">
                  <a:solidFill>
                    <a:schemeClr val="bg1"/>
                  </a:solidFill>
                  <a:latin typeface="Arial" panose="020B0604020202020204" pitchFamily="34" charset="0"/>
                  <a:cs typeface="Arial" panose="020B0604020202020204" pitchFamily="34" charset="0"/>
                </a:rPr>
                <a:t>Lock Collar</a:t>
              </a:r>
            </a:p>
          </p:txBody>
        </p:sp>
      </p:grpSp>
      <p:grpSp>
        <p:nvGrpSpPr>
          <p:cNvPr id="3" name="Group 2" title="image of tightening the bearing mount"/>
          <p:cNvGrpSpPr/>
          <p:nvPr/>
        </p:nvGrpSpPr>
        <p:grpSpPr>
          <a:xfrm>
            <a:off x="9564650" y="1547155"/>
            <a:ext cx="4541864" cy="2327704"/>
            <a:chOff x="30136" y="4135582"/>
            <a:chExt cx="4541864" cy="2327704"/>
          </a:xfrm>
        </p:grpSpPr>
        <p:pic>
          <p:nvPicPr>
            <p:cNvPr id="7" name="Picture 6" title="Text box"/>
            <p:cNvPicPr>
              <a:picLocks noChangeAspect="1"/>
            </p:cNvPicPr>
            <p:nvPr/>
          </p:nvPicPr>
          <p:blipFill rotWithShape="1">
            <a:blip r:embed="rId5" cstate="email">
              <a:extLst>
                <a:ext uri="{28A0092B-C50C-407E-A947-70E740481C1C}">
                  <a14:useLocalDpi xmlns:a14="http://schemas.microsoft.com/office/drawing/2010/main"/>
                </a:ext>
              </a:extLst>
            </a:blip>
            <a:srcRect b="-901"/>
            <a:stretch/>
          </p:blipFill>
          <p:spPr>
            <a:xfrm>
              <a:off x="309045" y="4135582"/>
              <a:ext cx="3613557" cy="2327704"/>
            </a:xfrm>
            <a:prstGeom prst="rect">
              <a:avLst/>
            </a:prstGeom>
          </p:spPr>
        </p:pic>
        <p:sp>
          <p:nvSpPr>
            <p:cNvPr id="10" name="TextBox 9"/>
            <p:cNvSpPr txBox="1"/>
            <p:nvPr/>
          </p:nvSpPr>
          <p:spPr>
            <a:xfrm>
              <a:off x="30136" y="5335355"/>
              <a:ext cx="4541864"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Tighten </a:t>
              </a:r>
              <a:r>
                <a:rPr lang="en-US" sz="2400" b="1" dirty="0">
                  <a:solidFill>
                    <a:schemeClr val="bg1"/>
                  </a:solidFill>
                  <a:latin typeface="Arial" panose="020B0604020202020204" pitchFamily="34" charset="0"/>
                  <a:cs typeface="Arial" panose="020B0604020202020204" pitchFamily="34" charset="0"/>
                </a:rPr>
                <a:t>Bearing Mount </a:t>
              </a:r>
              <a:r>
                <a:rPr lang="en-US" sz="2400" b="1" dirty="0" smtClean="0">
                  <a:solidFill>
                    <a:schemeClr val="bg1"/>
                  </a:solidFill>
                  <a:latin typeface="Arial" panose="020B0604020202020204" pitchFamily="34" charset="0"/>
                  <a:cs typeface="Arial" panose="020B0604020202020204" pitchFamily="34" charset="0"/>
                </a:rPr>
                <a:t>Use </a:t>
              </a:r>
              <a:r>
                <a:rPr lang="en-US" sz="2400" b="1" dirty="0">
                  <a:solidFill>
                    <a:schemeClr val="bg1"/>
                  </a:solidFill>
                  <a:latin typeface="Arial" panose="020B0604020202020204" pitchFamily="34" charset="0"/>
                  <a:cs typeface="Arial" panose="020B0604020202020204" pitchFamily="34" charset="0"/>
                </a:rPr>
                <a:t>a fitted wrench)</a:t>
              </a:r>
            </a:p>
          </p:txBody>
        </p:sp>
      </p:grpSp>
      <p:pic>
        <p:nvPicPr>
          <p:cNvPr id="11" name="Picture 10" title="Image of the knee pulley"/>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74786" y="-166010"/>
            <a:ext cx="3471388" cy="2289240"/>
          </a:xfrm>
          <a:prstGeom prst="rect">
            <a:avLst/>
          </a:prstGeom>
        </p:spPr>
      </p:pic>
      <p:pic>
        <p:nvPicPr>
          <p:cNvPr id="12" name="Picture 2" descr="C:\Users\jwollenhaupt\Desktop\Power Point Pres\bad knee pulley.JPG" title="image of checking teh conduit and bearing sensor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02495" y="900427"/>
            <a:ext cx="1920250" cy="314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title="Image of the knee pulley fully guarded"/>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594441" y="1600200"/>
            <a:ext cx="4114800" cy="3657600"/>
          </a:xfrm>
          <a:prstGeom prst="rect">
            <a:avLst/>
          </a:prstGeom>
        </p:spPr>
      </p:pic>
      <p:sp>
        <p:nvSpPr>
          <p:cNvPr id="14" name="TextBox 13"/>
          <p:cNvSpPr txBox="1"/>
          <p:nvPr/>
        </p:nvSpPr>
        <p:spPr>
          <a:xfrm>
            <a:off x="4571999" y="4796135"/>
            <a:ext cx="4137241"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Knee Pulley Fully Guarded</a:t>
            </a:r>
          </a:p>
        </p:txBody>
      </p:sp>
    </p:spTree>
    <p:extLst>
      <p:ext uri="{BB962C8B-B14F-4D97-AF65-F5344CB8AC3E}">
        <p14:creationId xmlns:p14="http://schemas.microsoft.com/office/powerpoint/2010/main" val="2346118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a:xfrm>
            <a:off x="451907" y="155969"/>
            <a:ext cx="8241690" cy="1143000"/>
          </a:xfrm>
        </p:spPr>
        <p:txBody>
          <a:bodyPr>
            <a:normAutofit/>
          </a:bodyPr>
          <a:lstStyle/>
          <a:p>
            <a:r>
              <a:rPr lang="en-US" dirty="0" smtClean="0"/>
              <a:t>Knee pulley bearing: look , listen</a:t>
            </a:r>
            <a:endParaRPr lang="en-US" dirty="0"/>
          </a:p>
        </p:txBody>
      </p:sp>
      <p:sp>
        <p:nvSpPr>
          <p:cNvPr id="3" name="Content Placeholder 2"/>
          <p:cNvSpPr>
            <a:spLocks noGrp="1"/>
          </p:cNvSpPr>
          <p:nvPr>
            <p:ph idx="1"/>
          </p:nvPr>
        </p:nvSpPr>
        <p:spPr/>
        <p:txBody>
          <a:bodyPr/>
          <a:lstStyle/>
          <a:p>
            <a:r>
              <a:rPr lang="en-US" dirty="0" smtClean="0"/>
              <a:t>Visually inspect</a:t>
            </a:r>
          </a:p>
          <a:p>
            <a:pPr lvl="1"/>
            <a:r>
              <a:rPr lang="en-US" dirty="0" smtClean="0"/>
              <a:t>infrared</a:t>
            </a:r>
          </a:p>
          <a:p>
            <a:r>
              <a:rPr lang="en-US" dirty="0" smtClean="0"/>
              <a:t>Listen to it run</a:t>
            </a:r>
          </a:p>
          <a:p>
            <a:r>
              <a:rPr lang="en-US" dirty="0" smtClean="0"/>
              <a:t>Lubricate </a:t>
            </a:r>
          </a:p>
          <a:p>
            <a:pPr lvl="1"/>
            <a:r>
              <a:rPr lang="en-US" dirty="0" smtClean="0"/>
              <a:t>Grease purges</a:t>
            </a:r>
            <a:endParaRPr lang="en-US" dirty="0"/>
          </a:p>
        </p:txBody>
      </p:sp>
      <p:pic>
        <p:nvPicPr>
          <p:cNvPr id="4" name="Picture 3" title="Image of the knee pulley bea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8269" y="2609710"/>
            <a:ext cx="4853066" cy="3200400"/>
          </a:xfrm>
          <a:prstGeom prst="rect">
            <a:avLst/>
          </a:prstGeom>
        </p:spPr>
      </p:pic>
    </p:spTree>
    <p:extLst>
      <p:ext uri="{BB962C8B-B14F-4D97-AF65-F5344CB8AC3E}">
        <p14:creationId xmlns:p14="http://schemas.microsoft.com/office/powerpoint/2010/main" val="18272929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2" name="Title 1"/>
          <p:cNvSpPr>
            <a:spLocks noGrp="1"/>
          </p:cNvSpPr>
          <p:nvPr>
            <p:ph type="title"/>
          </p:nvPr>
        </p:nvSpPr>
        <p:spPr/>
        <p:txBody>
          <a:bodyPr/>
          <a:lstStyle/>
          <a:p>
            <a:r>
              <a:rPr lang="en-US" sz="3600" dirty="0">
                <a:solidFill>
                  <a:prstClr val="black"/>
                </a:solidFill>
              </a:rPr>
              <a:t>Knee Pulley - tighten bearing parts</a:t>
            </a:r>
            <a:endParaRPr lang="en-US" dirty="0"/>
          </a:p>
        </p:txBody>
      </p:sp>
      <p:pic>
        <p:nvPicPr>
          <p:cNvPr id="4" name="Picture 3" title="image of checking the lock colla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0824" y="1600263"/>
            <a:ext cx="4114800" cy="2743200"/>
          </a:xfrm>
          <a:prstGeom prst="rect">
            <a:avLst/>
          </a:prstGeom>
        </p:spPr>
      </p:pic>
      <p:pic>
        <p:nvPicPr>
          <p:cNvPr id="5" name="Picture 4" title="image of tightening the bearing mounts with a fitted wrench"/>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468210" y="3209925"/>
            <a:ext cx="4114800" cy="2743200"/>
          </a:xfrm>
          <a:prstGeom prst="rect">
            <a:avLst/>
          </a:prstGeom>
          <a:ln w="12700">
            <a:noFill/>
          </a:ln>
        </p:spPr>
      </p:pic>
      <p:sp>
        <p:nvSpPr>
          <p:cNvPr id="6" name="TextBox 5"/>
          <p:cNvSpPr txBox="1"/>
          <p:nvPr/>
        </p:nvSpPr>
        <p:spPr>
          <a:xfrm>
            <a:off x="453606" y="1600263"/>
            <a:ext cx="4116821" cy="584775"/>
          </a:xfrm>
          <a:prstGeom prst="rect">
            <a:avLst/>
          </a:prstGeom>
          <a:noFill/>
        </p:spPr>
        <p:txBody>
          <a:bodyPr wrap="square" rtlCol="0">
            <a:spAutoFit/>
          </a:bodyPr>
          <a:lstStyle/>
          <a:p>
            <a:pPr algn="r"/>
            <a:r>
              <a:rPr lang="en-US" sz="3200" dirty="0" smtClean="0">
                <a:latin typeface="Arial" panose="020B0604020202020204" pitchFamily="34" charset="0"/>
                <a:cs typeface="Arial" panose="020B0604020202020204" pitchFamily="34" charset="0"/>
              </a:rPr>
              <a:t>Check </a:t>
            </a:r>
            <a:r>
              <a:rPr lang="en-US" sz="3200" dirty="0">
                <a:latin typeface="Arial" panose="020B0604020202020204" pitchFamily="34" charset="0"/>
                <a:cs typeface="Arial" panose="020B0604020202020204" pitchFamily="34" charset="0"/>
              </a:rPr>
              <a:t>Lock Collar</a:t>
            </a:r>
          </a:p>
        </p:txBody>
      </p:sp>
      <p:sp>
        <p:nvSpPr>
          <p:cNvPr id="7" name="TextBox 6"/>
          <p:cNvSpPr txBox="1"/>
          <p:nvPr/>
        </p:nvSpPr>
        <p:spPr>
          <a:xfrm>
            <a:off x="4583010" y="4867492"/>
            <a:ext cx="4572001" cy="1077218"/>
          </a:xfrm>
          <a:prstGeom prst="rect">
            <a:avLst/>
          </a:prstGeom>
          <a:noFill/>
        </p:spPr>
        <p:txBody>
          <a:bodyPr wrap="square" rtlCol="0">
            <a:spAutoFit/>
          </a:bodyPr>
          <a:lstStyle/>
          <a:p>
            <a:r>
              <a:rPr lang="en-US" sz="3200" dirty="0" smtClean="0">
                <a:solidFill>
                  <a:prstClr val="black"/>
                </a:solidFill>
                <a:latin typeface="Arial" panose="020B0604020202020204" pitchFamily="34" charset="0"/>
                <a:cs typeface="Arial" panose="020B0604020202020204" pitchFamily="34" charset="0"/>
              </a:rPr>
              <a:t>Tighten </a:t>
            </a:r>
            <a:r>
              <a:rPr lang="en-US" sz="3200" dirty="0">
                <a:solidFill>
                  <a:prstClr val="black"/>
                </a:solidFill>
                <a:latin typeface="Arial" panose="020B0604020202020204" pitchFamily="34" charset="0"/>
                <a:cs typeface="Arial" panose="020B0604020202020204" pitchFamily="34" charset="0"/>
              </a:rPr>
              <a:t>Bearing Mount </a:t>
            </a:r>
            <a:endParaRPr lang="en-US" sz="3200" dirty="0" smtClean="0">
              <a:solidFill>
                <a:prstClr val="black"/>
              </a:solidFill>
              <a:latin typeface="Arial" panose="020B0604020202020204" pitchFamily="34" charset="0"/>
              <a:cs typeface="Arial" panose="020B0604020202020204" pitchFamily="34" charset="0"/>
            </a:endParaRPr>
          </a:p>
          <a:p>
            <a:r>
              <a:rPr lang="en-US" sz="3200" dirty="0">
                <a:solidFill>
                  <a:prstClr val="black"/>
                </a:solidFill>
                <a:latin typeface="Arial" panose="020B0604020202020204" pitchFamily="34" charset="0"/>
                <a:cs typeface="Arial" panose="020B0604020202020204" pitchFamily="34" charset="0"/>
              </a:rPr>
              <a:t>(</a:t>
            </a:r>
            <a:r>
              <a:rPr lang="en-US" sz="3200" dirty="0" smtClean="0">
                <a:solidFill>
                  <a:prstClr val="black"/>
                </a:solidFill>
                <a:latin typeface="Arial" panose="020B0604020202020204" pitchFamily="34" charset="0"/>
                <a:cs typeface="Arial" panose="020B0604020202020204" pitchFamily="34" charset="0"/>
              </a:rPr>
              <a:t>Use fitted </a:t>
            </a:r>
            <a:r>
              <a:rPr lang="en-US" sz="3200" dirty="0">
                <a:solidFill>
                  <a:prstClr val="black"/>
                </a:solidFill>
                <a:latin typeface="Arial" panose="020B0604020202020204" pitchFamily="34" charset="0"/>
                <a:cs typeface="Arial" panose="020B0604020202020204" pitchFamily="34" charset="0"/>
              </a:rPr>
              <a:t>wrench)</a:t>
            </a:r>
          </a:p>
        </p:txBody>
      </p:sp>
    </p:spTree>
    <p:extLst>
      <p:ext uri="{BB962C8B-B14F-4D97-AF65-F5344CB8AC3E}">
        <p14:creationId xmlns:p14="http://schemas.microsoft.com/office/powerpoint/2010/main" val="34336888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pic>
        <p:nvPicPr>
          <p:cNvPr id="6" name="Picture 5" title="Image of a know pulley enclosure opened for inspection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235" y="459030"/>
            <a:ext cx="4114800" cy="3200400"/>
          </a:xfrm>
          <a:prstGeom prst="rect">
            <a:avLst/>
          </a:prstGeom>
        </p:spPr>
      </p:pic>
      <p:sp>
        <p:nvSpPr>
          <p:cNvPr id="7" name="TextBox 6"/>
          <p:cNvSpPr txBox="1"/>
          <p:nvPr/>
        </p:nvSpPr>
        <p:spPr>
          <a:xfrm>
            <a:off x="226740" y="2824884"/>
            <a:ext cx="4103204"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Knee </a:t>
            </a:r>
            <a:r>
              <a:rPr lang="en-US" sz="2400" b="1" dirty="0" smtClean="0">
                <a:solidFill>
                  <a:schemeClr val="bg1"/>
                </a:solidFill>
                <a:latin typeface="Arial" panose="020B0604020202020204" pitchFamily="34" charset="0"/>
                <a:cs typeface="Arial" panose="020B0604020202020204" pitchFamily="34" charset="0"/>
              </a:rPr>
              <a:t>pulley enclosure opened for inspection</a:t>
            </a:r>
            <a:endParaRPr lang="en-US" sz="2400" b="1" dirty="0">
              <a:solidFill>
                <a:schemeClr val="bg1"/>
              </a:solidFill>
              <a:latin typeface="Arial" panose="020B0604020202020204" pitchFamily="34" charset="0"/>
              <a:cs typeface="Arial" panose="020B0604020202020204" pitchFamily="34" charset="0"/>
            </a:endParaRPr>
          </a:p>
        </p:txBody>
      </p:sp>
      <p:pic>
        <p:nvPicPr>
          <p:cNvPr id="8" name="Picture 7" title="Image of the pulley fac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8366" y="3659430"/>
            <a:ext cx="4114800" cy="2743200"/>
          </a:xfrm>
          <a:prstGeom prst="rect">
            <a:avLst/>
          </a:prstGeom>
          <a:noFill/>
          <a:ln>
            <a:noFill/>
          </a:ln>
        </p:spPr>
      </p:pic>
      <p:pic>
        <p:nvPicPr>
          <p:cNvPr id="9" name="Picture 8" title="image of the bushing nut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41570" y="2046420"/>
            <a:ext cx="4572000" cy="2743200"/>
          </a:xfrm>
          <a:prstGeom prst="rect">
            <a:avLst/>
          </a:prstGeom>
        </p:spPr>
      </p:pic>
      <p:sp>
        <p:nvSpPr>
          <p:cNvPr id="10" name="TextBox 9"/>
          <p:cNvSpPr txBox="1"/>
          <p:nvPr/>
        </p:nvSpPr>
        <p:spPr>
          <a:xfrm>
            <a:off x="4353166" y="2045642"/>
            <a:ext cx="4560404" cy="461665"/>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Check </a:t>
            </a:r>
            <a:r>
              <a:rPr lang="en-US" sz="2400" b="1" dirty="0">
                <a:solidFill>
                  <a:schemeClr val="bg1"/>
                </a:solidFill>
                <a:latin typeface="Arial" panose="020B0604020202020204" pitchFamily="34" charset="0"/>
                <a:cs typeface="Arial" panose="020B0604020202020204" pitchFamily="34" charset="0"/>
              </a:rPr>
              <a:t>Bushing Nuts</a:t>
            </a:r>
          </a:p>
        </p:txBody>
      </p:sp>
      <p:sp>
        <p:nvSpPr>
          <p:cNvPr id="11" name="TextBox 10"/>
          <p:cNvSpPr txBox="1"/>
          <p:nvPr/>
        </p:nvSpPr>
        <p:spPr>
          <a:xfrm>
            <a:off x="232235" y="3659430"/>
            <a:ext cx="4091578"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Check </a:t>
            </a:r>
            <a:r>
              <a:rPr lang="en-US" sz="2400" b="1" dirty="0">
                <a:solidFill>
                  <a:schemeClr val="bg1"/>
                </a:solidFill>
                <a:latin typeface="Arial" panose="020B0604020202020204" pitchFamily="34" charset="0"/>
                <a:cs typeface="Arial" panose="020B0604020202020204" pitchFamily="34" charset="0"/>
              </a:rPr>
              <a:t>Pulley Face</a:t>
            </a:r>
          </a:p>
        </p:txBody>
      </p:sp>
      <p:sp>
        <p:nvSpPr>
          <p:cNvPr id="13" name="TextBox 12"/>
          <p:cNvSpPr txBox="1"/>
          <p:nvPr/>
        </p:nvSpPr>
        <p:spPr>
          <a:xfrm>
            <a:off x="4323813" y="4789620"/>
            <a:ext cx="4551352" cy="1077218"/>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Look for wear, cracks, etc.</a:t>
            </a:r>
            <a:endParaRPr lang="en-US" sz="3200" dirty="0">
              <a:latin typeface="Arial" panose="020B0604020202020204" pitchFamily="34" charset="0"/>
              <a:cs typeface="Arial" panose="020B0604020202020204" pitchFamily="34" charset="0"/>
            </a:endParaRPr>
          </a:p>
        </p:txBody>
      </p:sp>
      <p:sp>
        <p:nvSpPr>
          <p:cNvPr id="14" name="Title 13"/>
          <p:cNvSpPr>
            <a:spLocks noGrp="1"/>
          </p:cNvSpPr>
          <p:nvPr>
            <p:ph type="title"/>
          </p:nvPr>
        </p:nvSpPr>
        <p:spPr>
          <a:xfrm>
            <a:off x="4329943" y="155969"/>
            <a:ext cx="4545221" cy="1143000"/>
          </a:xfrm>
        </p:spPr>
        <p:txBody>
          <a:bodyPr>
            <a:normAutofit/>
          </a:bodyPr>
          <a:lstStyle/>
          <a:p>
            <a:r>
              <a:rPr lang="en-US" dirty="0" smtClean="0"/>
              <a:t>Pulley Inspection</a:t>
            </a:r>
            <a:endParaRPr lang="en-US" dirty="0"/>
          </a:p>
        </p:txBody>
      </p:sp>
    </p:spTree>
    <p:extLst>
      <p:ext uri="{BB962C8B-B14F-4D97-AF65-F5344CB8AC3E}">
        <p14:creationId xmlns:p14="http://schemas.microsoft.com/office/powerpoint/2010/main" val="152901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D</a:t>
            </a:r>
            <a:r>
              <a:rPr lang="en-US" sz="4000" dirty="0" smtClean="0"/>
              <a:t>isclaimers</a:t>
            </a:r>
            <a:endParaRPr lang="en-US" sz="4400" dirty="0">
              <a:latin typeface="Arial" pitchFamily="34" charset="0"/>
              <a:cs typeface="Arial" pitchFamily="34" charset="0"/>
            </a:endParaRPr>
          </a:p>
        </p:txBody>
      </p:sp>
      <p:sp>
        <p:nvSpPr>
          <p:cNvPr id="3" name="Content Placeholder 2"/>
          <p:cNvSpPr>
            <a:spLocks noGrp="1"/>
          </p:cNvSpPr>
          <p:nvPr>
            <p:ph idx="1"/>
          </p:nvPr>
        </p:nvSpPr>
        <p:spPr>
          <a:xfrm>
            <a:off x="457200" y="1600201"/>
            <a:ext cx="8229600" cy="4133100"/>
          </a:xfrm>
        </p:spPr>
        <p:txBody>
          <a:bodyPr>
            <a:noAutofit/>
          </a:bodyPr>
          <a:lstStyle/>
          <a:p>
            <a:pPr marL="0" indent="0">
              <a:spcBef>
                <a:spcPts val="0"/>
              </a:spcBef>
              <a:buNone/>
            </a:pPr>
            <a:r>
              <a:rPr lang="en-US" dirty="0" smtClean="0"/>
              <a:t>This material was produced under grant number SH-22288SH1 from the Occupational Safety and Health Administration, U. S. Department of Labor.</a:t>
            </a:r>
          </a:p>
          <a:p>
            <a:pPr marL="0" indent="0">
              <a:spcBef>
                <a:spcPts val="0"/>
              </a:spcBef>
              <a:buNone/>
            </a:pPr>
            <a:r>
              <a:rPr lang="en-US" dirty="0" smtClean="0"/>
              <a:t>It does not necessarily reflect the views or policies of the U. S. Department of Labor, nor does mention of trade names, commercial products, or organizations imply endorsement by the U. S. Government.</a:t>
            </a:r>
            <a:endParaRPr lang="en-US" dirty="0"/>
          </a:p>
        </p:txBody>
      </p:sp>
    </p:spTree>
    <p:extLst>
      <p:ext uri="{BB962C8B-B14F-4D97-AF65-F5344CB8AC3E}">
        <p14:creationId xmlns:p14="http://schemas.microsoft.com/office/powerpoint/2010/main" val="4017677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3590"/>
            <a:ext cx="9144000" cy="1096191"/>
          </a:xfrm>
          <a:prstGeom prst="rect">
            <a:avLst/>
          </a:prstGeom>
        </p:spPr>
      </p:pic>
      <p:pic>
        <p:nvPicPr>
          <p:cNvPr id="6" name="Picture 2" descr="C:\Users\jwollenhaupt\Desktop\Power Point Pres\bad knee pulley.JPG" title="Image of a damaged knee pulley"/>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47905" y="1272564"/>
            <a:ext cx="40233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title="oval to highlight the damage"/>
          <p:cNvSpPr/>
          <p:nvPr/>
        </p:nvSpPr>
        <p:spPr>
          <a:xfrm>
            <a:off x="2613345" y="2968140"/>
            <a:ext cx="22860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p:txBody>
          <a:bodyPr/>
          <a:lstStyle/>
          <a:p>
            <a:r>
              <a:rPr lang="en-US" dirty="0" smtClean="0"/>
              <a:t>Damaged knee pulley</a:t>
            </a:r>
            <a:endParaRPr lang="en-US" dirty="0"/>
          </a:p>
        </p:txBody>
      </p:sp>
    </p:spTree>
    <p:extLst>
      <p:ext uri="{BB962C8B-B14F-4D97-AF65-F5344CB8AC3E}">
        <p14:creationId xmlns:p14="http://schemas.microsoft.com/office/powerpoint/2010/main" val="3494178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Rub blocks must make contact</a:t>
            </a:r>
            <a:endParaRPr lang="en-US" dirty="0"/>
          </a:p>
        </p:txBody>
      </p:sp>
      <p:sp>
        <p:nvSpPr>
          <p:cNvPr id="3" name="Content Placeholder 2"/>
          <p:cNvSpPr>
            <a:spLocks noGrp="1"/>
          </p:cNvSpPr>
          <p:nvPr>
            <p:ph idx="1"/>
          </p:nvPr>
        </p:nvSpPr>
        <p:spPr>
          <a:xfrm>
            <a:off x="462665" y="1605677"/>
            <a:ext cx="8218670" cy="4525963"/>
          </a:xfrm>
        </p:spPr>
        <p:txBody>
          <a:bodyPr>
            <a:normAutofit/>
          </a:bodyPr>
          <a:lstStyle/>
          <a:p>
            <a:pPr marL="0" indent="0">
              <a:buNone/>
            </a:pPr>
            <a:r>
              <a:rPr lang="en-US" dirty="0" smtClean="0"/>
              <a:t>Placement - belt/pulley contacts rub block</a:t>
            </a:r>
          </a:p>
          <a:p>
            <a:pPr lvl="1"/>
            <a:r>
              <a:rPr lang="en-US" dirty="0" smtClean="0"/>
              <a:t>Check Wiring</a:t>
            </a:r>
          </a:p>
          <a:p>
            <a:pPr marL="0" indent="0">
              <a:buNone/>
            </a:pPr>
            <a:endParaRPr lang="en-US" dirty="0"/>
          </a:p>
        </p:txBody>
      </p:sp>
      <p:grpSp>
        <p:nvGrpSpPr>
          <p:cNvPr id="11" name="Group 10" title="text box"/>
          <p:cNvGrpSpPr/>
          <p:nvPr/>
        </p:nvGrpSpPr>
        <p:grpSpPr>
          <a:xfrm>
            <a:off x="228570" y="3211565"/>
            <a:ext cx="3205871" cy="2743200"/>
            <a:chOff x="228570" y="2676245"/>
            <a:chExt cx="3205871" cy="2743200"/>
          </a:xfrm>
        </p:grpSpPr>
        <p:pic>
          <p:nvPicPr>
            <p:cNvPr id="4" name="Picture 3" title="image pf an inspection doo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8570" y="2676245"/>
              <a:ext cx="3200400" cy="2743200"/>
            </a:xfrm>
            <a:prstGeom prst="rect">
              <a:avLst/>
            </a:prstGeom>
          </p:spPr>
        </p:pic>
        <p:sp>
          <p:nvSpPr>
            <p:cNvPr id="5" name="TextBox 4"/>
            <p:cNvSpPr txBox="1"/>
            <p:nvPr/>
          </p:nvSpPr>
          <p:spPr>
            <a:xfrm>
              <a:off x="234041" y="2688141"/>
              <a:ext cx="32004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Inspection </a:t>
              </a:r>
              <a:r>
                <a:rPr lang="en-US" sz="2400" b="1" dirty="0">
                  <a:solidFill>
                    <a:schemeClr val="bg1"/>
                  </a:solidFill>
                  <a:latin typeface="Arial" panose="020B0604020202020204" pitchFamily="34" charset="0"/>
                  <a:cs typeface="Arial" panose="020B0604020202020204" pitchFamily="34" charset="0"/>
                </a:rPr>
                <a:t>Door</a:t>
              </a:r>
            </a:p>
          </p:txBody>
        </p:sp>
      </p:grpSp>
      <p:grpSp>
        <p:nvGrpSpPr>
          <p:cNvPr id="13" name="Group 12" title="text box"/>
          <p:cNvGrpSpPr/>
          <p:nvPr/>
        </p:nvGrpSpPr>
        <p:grpSpPr>
          <a:xfrm>
            <a:off x="6884529" y="3193286"/>
            <a:ext cx="2019921" cy="2743201"/>
            <a:chOff x="6884529" y="2657966"/>
            <a:chExt cx="2019921" cy="2743201"/>
          </a:xfrm>
        </p:grpSpPr>
        <p:pic>
          <p:nvPicPr>
            <p:cNvPr id="8" name="Picture 7" title="image of a wire hanging off the mou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1834" y="2657967"/>
              <a:ext cx="2012616" cy="2743200"/>
            </a:xfrm>
            <a:prstGeom prst="rect">
              <a:avLst/>
            </a:prstGeom>
          </p:spPr>
        </p:pic>
        <p:sp>
          <p:nvSpPr>
            <p:cNvPr id="9" name="TextBox 8"/>
            <p:cNvSpPr txBox="1"/>
            <p:nvPr/>
          </p:nvSpPr>
          <p:spPr>
            <a:xfrm>
              <a:off x="6884529" y="2657966"/>
              <a:ext cx="2008932"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H</a:t>
              </a:r>
              <a:r>
                <a:rPr lang="en-US" sz="2400" b="1" dirty="0" smtClean="0">
                  <a:solidFill>
                    <a:schemeClr val="bg1"/>
                  </a:solidFill>
                  <a:latin typeface="Arial" panose="020B0604020202020204" pitchFamily="34" charset="0"/>
                  <a:cs typeface="Arial" panose="020B0604020202020204" pitchFamily="34" charset="0"/>
                </a:rPr>
                <a:t>anging </a:t>
              </a:r>
              <a:r>
                <a:rPr lang="en-US" sz="2400" b="1" dirty="0">
                  <a:solidFill>
                    <a:schemeClr val="bg1"/>
                  </a:solidFill>
                  <a:latin typeface="Arial" panose="020B0604020202020204" pitchFamily="34" charset="0"/>
                  <a:cs typeface="Arial" panose="020B0604020202020204" pitchFamily="34" charset="0"/>
                </a:rPr>
                <a:t>off </a:t>
              </a:r>
              <a:r>
                <a:rPr lang="en-US" sz="2400" b="1" dirty="0" smtClean="0">
                  <a:solidFill>
                    <a:schemeClr val="bg1"/>
                  </a:solidFill>
                  <a:latin typeface="Arial" panose="020B0604020202020204" pitchFamily="34" charset="0"/>
                  <a:cs typeface="Arial" panose="020B0604020202020204" pitchFamily="34" charset="0"/>
                </a:rPr>
                <a:t>mount</a:t>
              </a:r>
              <a:endParaRPr lang="en-US" sz="2400" b="1" dirty="0">
                <a:solidFill>
                  <a:schemeClr val="bg1"/>
                </a:solidFill>
                <a:latin typeface="Arial" panose="020B0604020202020204" pitchFamily="34" charset="0"/>
                <a:cs typeface="Arial" panose="020B0604020202020204" pitchFamily="34" charset="0"/>
              </a:endParaRPr>
            </a:p>
          </p:txBody>
        </p:sp>
      </p:grpSp>
      <p:grpSp>
        <p:nvGrpSpPr>
          <p:cNvPr id="12" name="Group 11" title="text box"/>
          <p:cNvGrpSpPr/>
          <p:nvPr/>
        </p:nvGrpSpPr>
        <p:grpSpPr>
          <a:xfrm>
            <a:off x="3560685" y="3193287"/>
            <a:ext cx="3200400" cy="2750123"/>
            <a:chOff x="3560685" y="2657967"/>
            <a:chExt cx="3200400" cy="2750123"/>
          </a:xfrm>
        </p:grpSpPr>
        <p:pic>
          <p:nvPicPr>
            <p:cNvPr id="7" name="Picture 6" title="image of rub blocks"/>
            <p:cNvPicPr>
              <a:picLocks noChangeAspect="1"/>
            </p:cNvPicPr>
            <p:nvPr/>
          </p:nvPicPr>
          <p:blipFill rotWithShape="1">
            <a:blip r:embed="rId6" cstate="email">
              <a:extLst>
                <a:ext uri="{28A0092B-C50C-407E-A947-70E740481C1C}">
                  <a14:useLocalDpi xmlns:a14="http://schemas.microsoft.com/office/drawing/2010/main"/>
                </a:ext>
              </a:extLst>
            </a:blip>
            <a:srcRect r="-1"/>
            <a:stretch/>
          </p:blipFill>
          <p:spPr>
            <a:xfrm>
              <a:off x="3560685" y="2664890"/>
              <a:ext cx="3200400" cy="2743200"/>
            </a:xfrm>
            <a:prstGeom prst="rect">
              <a:avLst/>
            </a:prstGeom>
          </p:spPr>
        </p:pic>
        <p:sp>
          <p:nvSpPr>
            <p:cNvPr id="10" name="TextBox 9"/>
            <p:cNvSpPr txBox="1"/>
            <p:nvPr/>
          </p:nvSpPr>
          <p:spPr>
            <a:xfrm>
              <a:off x="3563442" y="2657967"/>
              <a:ext cx="3194885"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Catches pulley, belt movement</a:t>
              </a:r>
              <a:endParaRPr lang="en-US"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52723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Rub block – center wear is worst</a:t>
            </a:r>
            <a:endParaRPr lang="en-US" dirty="0"/>
          </a:p>
        </p:txBody>
      </p:sp>
      <p:sp>
        <p:nvSpPr>
          <p:cNvPr id="3" name="Content Placeholder 2"/>
          <p:cNvSpPr>
            <a:spLocks noGrp="1"/>
          </p:cNvSpPr>
          <p:nvPr>
            <p:ph idx="1"/>
          </p:nvPr>
        </p:nvSpPr>
        <p:spPr/>
        <p:txBody>
          <a:bodyPr>
            <a:normAutofit/>
          </a:bodyPr>
          <a:lstStyle/>
          <a:p>
            <a:r>
              <a:rPr lang="en-US" dirty="0" smtClean="0"/>
              <a:t>Wear - dead center is worst</a:t>
            </a:r>
          </a:p>
          <a:p>
            <a:r>
              <a:rPr lang="en-US" dirty="0" smtClean="0"/>
              <a:t>Replace </a:t>
            </a:r>
          </a:p>
          <a:p>
            <a:pPr lvl="1"/>
            <a:r>
              <a:rPr lang="en-US" dirty="0"/>
              <a:t>W</a:t>
            </a:r>
            <a:r>
              <a:rPr lang="en-US" dirty="0" smtClean="0"/>
              <a:t>orn &gt; ½ through or at center</a:t>
            </a:r>
          </a:p>
          <a:p>
            <a:pPr lvl="1"/>
            <a:r>
              <a:rPr lang="en-US" dirty="0" smtClean="0"/>
              <a:t>Doesn’t protect side casing</a:t>
            </a:r>
          </a:p>
          <a:p>
            <a:endParaRPr lang="en-US" dirty="0"/>
          </a:p>
        </p:txBody>
      </p:sp>
      <p:pic>
        <p:nvPicPr>
          <p:cNvPr id="7" name="Picture 6" title="image of a worn rub block"/>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29229" y="3813050"/>
            <a:ext cx="5293894" cy="1828800"/>
          </a:xfrm>
          <a:prstGeom prst="rect">
            <a:avLst/>
          </a:prstGeom>
        </p:spPr>
      </p:pic>
      <p:sp>
        <p:nvSpPr>
          <p:cNvPr id="8" name="TextBox 7"/>
          <p:cNvSpPr txBox="1"/>
          <p:nvPr/>
        </p:nvSpPr>
        <p:spPr>
          <a:xfrm>
            <a:off x="3421431" y="5234035"/>
            <a:ext cx="5301691"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Worn Rub Block </a:t>
            </a:r>
            <a:r>
              <a:rPr lang="en-US" sz="2400" b="1" dirty="0" smtClean="0">
                <a:solidFill>
                  <a:schemeClr val="bg1"/>
                </a:solidFill>
                <a:latin typeface="Arial" panose="020B0604020202020204" pitchFamily="34" charset="0"/>
                <a:cs typeface="Arial" panose="020B0604020202020204" pitchFamily="34" charset="0"/>
              </a:rPr>
              <a:t>Needs </a:t>
            </a:r>
            <a:r>
              <a:rPr lang="en-US" sz="2400" b="1" dirty="0">
                <a:solidFill>
                  <a:schemeClr val="bg1"/>
                </a:solidFill>
                <a:latin typeface="Arial" panose="020B0604020202020204" pitchFamily="34" charset="0"/>
                <a:cs typeface="Arial" panose="020B0604020202020204" pitchFamily="34" charset="0"/>
              </a:rPr>
              <a:t>Replaced</a:t>
            </a:r>
          </a:p>
        </p:txBody>
      </p:sp>
    </p:spTree>
    <p:extLst>
      <p:ext uri="{BB962C8B-B14F-4D97-AF65-F5344CB8AC3E}">
        <p14:creationId xmlns:p14="http://schemas.microsoft.com/office/powerpoint/2010/main" val="3888919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rub sensor catch future rub?</a:t>
            </a:r>
            <a:endParaRPr lang="en-US" dirty="0"/>
          </a:p>
        </p:txBody>
      </p:sp>
      <p:grpSp>
        <p:nvGrpSpPr>
          <p:cNvPr id="6" name="Group 5" title="text box"/>
          <p:cNvGrpSpPr>
            <a:grpSpLocks noChangeAspect="1"/>
          </p:cNvGrpSpPr>
          <p:nvPr/>
        </p:nvGrpSpPr>
        <p:grpSpPr>
          <a:xfrm>
            <a:off x="577880" y="1505115"/>
            <a:ext cx="6096000" cy="4572000"/>
            <a:chOff x="3194050" y="2012496"/>
            <a:chExt cx="5791200" cy="4343400"/>
          </a:xfrm>
        </p:grpSpPr>
        <p:pic>
          <p:nvPicPr>
            <p:cNvPr id="4" name="Picture 3" title="image of old rub mar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050" y="2012496"/>
              <a:ext cx="5791200" cy="4343400"/>
            </a:xfrm>
            <a:prstGeom prst="rect">
              <a:avLst/>
            </a:prstGeom>
          </p:spPr>
        </p:pic>
        <p:sp>
          <p:nvSpPr>
            <p:cNvPr id="5" name="Freeform 4"/>
            <p:cNvSpPr/>
            <p:nvPr/>
          </p:nvSpPr>
          <p:spPr>
            <a:xfrm>
              <a:off x="6095017" y="3055836"/>
              <a:ext cx="1804307" cy="1134835"/>
            </a:xfrm>
            <a:custGeom>
              <a:avLst/>
              <a:gdLst>
                <a:gd name="connsiteX0" fmla="*/ 0 w 1804307"/>
                <a:gd name="connsiteY0" fmla="*/ 1134835 h 1134835"/>
                <a:gd name="connsiteX1" fmla="*/ 514350 w 1804307"/>
                <a:gd name="connsiteY1" fmla="*/ 979714 h 1134835"/>
                <a:gd name="connsiteX2" fmla="*/ 1028700 w 1804307"/>
                <a:gd name="connsiteY2" fmla="*/ 742950 h 1134835"/>
                <a:gd name="connsiteX3" fmla="*/ 1461407 w 1804307"/>
                <a:gd name="connsiteY3" fmla="*/ 465364 h 1134835"/>
                <a:gd name="connsiteX4" fmla="*/ 1804307 w 1804307"/>
                <a:gd name="connsiteY4" fmla="*/ 0 h 11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307" h="1134835">
                  <a:moveTo>
                    <a:pt x="0" y="1134835"/>
                  </a:moveTo>
                  <a:cubicBezTo>
                    <a:pt x="171450" y="1089931"/>
                    <a:pt x="342900" y="1045028"/>
                    <a:pt x="514350" y="979714"/>
                  </a:cubicBezTo>
                  <a:cubicBezTo>
                    <a:pt x="685800" y="914400"/>
                    <a:pt x="870857" y="828675"/>
                    <a:pt x="1028700" y="742950"/>
                  </a:cubicBezTo>
                  <a:cubicBezTo>
                    <a:pt x="1186543" y="657225"/>
                    <a:pt x="1332139" y="589189"/>
                    <a:pt x="1461407" y="465364"/>
                  </a:cubicBezTo>
                  <a:cubicBezTo>
                    <a:pt x="1590675" y="341539"/>
                    <a:pt x="1697491" y="170769"/>
                    <a:pt x="1804307" y="0"/>
                  </a:cubicBezTo>
                </a:path>
              </a:pathLst>
            </a:cu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 name="Rectangle 2"/>
          <p:cNvSpPr/>
          <p:nvPr/>
        </p:nvSpPr>
        <p:spPr>
          <a:xfrm>
            <a:off x="3803900" y="4335303"/>
            <a:ext cx="213231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chemeClr val="bg1"/>
                </a:solidFill>
                <a:effectLst/>
                <a:uLnTx/>
                <a:uFillTx/>
                <a:latin typeface="Arial" pitchFamily="34" charset="0"/>
                <a:cs typeface="Arial" pitchFamily="34" charset="0"/>
              </a:rPr>
              <a:t>old rub mark </a:t>
            </a:r>
            <a:endParaRPr kumimoji="0" lang="en-US" sz="2400" b="1" i="0" u="none" strike="noStrike" kern="0" cap="none" spc="0" normalizeH="0" baseline="0" noProof="0" dirty="0" smtClean="0">
              <a:ln>
                <a:noFill/>
              </a:ln>
              <a:solidFill>
                <a:schemeClr val="bg1"/>
              </a:solidFill>
              <a:effectLst/>
              <a:uLnTx/>
              <a:uFillTx/>
            </a:endParaRPr>
          </a:p>
        </p:txBody>
      </p:sp>
      <p:pic>
        <p:nvPicPr>
          <p:cNvPr id="9" name="Picture 8" descr="Grain Handling line art.jpg" title="Slide Bord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Tree>
    <p:extLst>
      <p:ext uri="{BB962C8B-B14F-4D97-AF65-F5344CB8AC3E}">
        <p14:creationId xmlns:p14="http://schemas.microsoft.com/office/powerpoint/2010/main" val="1895882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rub block sensor</a:t>
            </a:r>
            <a:endParaRPr lang="en-US" dirty="0"/>
          </a:p>
        </p:txBody>
      </p:sp>
      <p:sp>
        <p:nvSpPr>
          <p:cNvPr id="3" name="Content Placeholder 2"/>
          <p:cNvSpPr>
            <a:spLocks noGrp="1"/>
          </p:cNvSpPr>
          <p:nvPr>
            <p:ph idx="1"/>
          </p:nvPr>
        </p:nvSpPr>
        <p:spPr>
          <a:xfrm>
            <a:off x="457200" y="1508750"/>
            <a:ext cx="8229600" cy="4525963"/>
          </a:xfrm>
        </p:spPr>
        <p:txBody>
          <a:bodyPr/>
          <a:lstStyle/>
          <a:p>
            <a:r>
              <a:rPr lang="en-US" dirty="0" smtClean="0"/>
              <a:t>Test sensor - use manufacturer’s tester </a:t>
            </a:r>
          </a:p>
          <a:p>
            <a:r>
              <a:rPr lang="en-US" dirty="0" smtClean="0"/>
              <a:t>Alternative - freeze spray</a:t>
            </a:r>
          </a:p>
          <a:p>
            <a:pPr lvl="1"/>
            <a:r>
              <a:rPr lang="en-US" dirty="0" smtClean="0"/>
              <a:t>Monitor readout shows temperature drop</a:t>
            </a:r>
          </a:p>
          <a:p>
            <a:endParaRPr lang="en-US" dirty="0"/>
          </a:p>
        </p:txBody>
      </p:sp>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pic>
        <p:nvPicPr>
          <p:cNvPr id="5" name="Picture 4" title="Image of a dislay for a rub block senso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3564" y="3432663"/>
            <a:ext cx="4047771" cy="2286000"/>
          </a:xfrm>
          <a:prstGeom prst="rect">
            <a:avLst/>
          </a:prstGeom>
        </p:spPr>
      </p:pic>
      <p:pic>
        <p:nvPicPr>
          <p:cNvPr id="6" name="Picture 5" title="image of an alternate test using freeze spray"/>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285" y="3198570"/>
            <a:ext cx="2605513" cy="2743200"/>
          </a:xfrm>
          <a:prstGeom prst="rect">
            <a:avLst/>
          </a:prstGeom>
        </p:spPr>
      </p:pic>
      <p:sp>
        <p:nvSpPr>
          <p:cNvPr id="7" name="TextBox 6"/>
          <p:cNvSpPr txBox="1"/>
          <p:nvPr/>
        </p:nvSpPr>
        <p:spPr>
          <a:xfrm>
            <a:off x="616284" y="3198570"/>
            <a:ext cx="2605514"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F</a:t>
            </a:r>
            <a:r>
              <a:rPr lang="en-US" sz="2400" b="1" dirty="0" smtClean="0">
                <a:solidFill>
                  <a:schemeClr val="bg1"/>
                </a:solidFill>
                <a:latin typeface="Arial" panose="020B0604020202020204" pitchFamily="34" charset="0"/>
                <a:cs typeface="Arial" panose="020B0604020202020204" pitchFamily="34" charset="0"/>
              </a:rPr>
              <a:t>reeze  spray </a:t>
            </a:r>
            <a:r>
              <a:rPr lang="en-US" sz="2400" b="1" dirty="0">
                <a:solidFill>
                  <a:schemeClr val="bg1"/>
                </a:solidFill>
                <a:latin typeface="Arial" panose="020B0604020202020204" pitchFamily="34" charset="0"/>
                <a:cs typeface="Arial" panose="020B0604020202020204" pitchFamily="34" charset="0"/>
              </a:rPr>
              <a:t>on </a:t>
            </a:r>
            <a:r>
              <a:rPr lang="en-US" sz="2400" b="1" dirty="0" smtClean="0">
                <a:solidFill>
                  <a:schemeClr val="bg1"/>
                </a:solidFill>
                <a:latin typeface="Arial" panose="020B0604020202020204" pitchFamily="34" charset="0"/>
                <a:cs typeface="Arial" panose="020B0604020202020204" pitchFamily="34" charset="0"/>
              </a:rPr>
              <a:t>rub block</a:t>
            </a:r>
            <a:endParaRPr lang="en-US" sz="24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4662806" y="5256998"/>
            <a:ext cx="401853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Watch display </a:t>
            </a:r>
            <a:r>
              <a:rPr lang="en-US" sz="2400" b="1" dirty="0">
                <a:solidFill>
                  <a:schemeClr val="bg1"/>
                </a:solidFill>
                <a:latin typeface="Arial" panose="020B0604020202020204" pitchFamily="34" charset="0"/>
                <a:cs typeface="Arial" panose="020B0604020202020204" pitchFamily="34" charset="0"/>
              </a:rPr>
              <a:t>c</a:t>
            </a:r>
            <a:r>
              <a:rPr lang="en-US" sz="2400" b="1" dirty="0" smtClean="0">
                <a:solidFill>
                  <a:schemeClr val="bg1"/>
                </a:solidFill>
                <a:latin typeface="Arial" panose="020B0604020202020204" pitchFamily="34" charset="0"/>
                <a:cs typeface="Arial" panose="020B0604020202020204" pitchFamily="34" charset="0"/>
              </a:rPr>
              <a:t>hange</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037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casing for alignment</a:t>
            </a:r>
            <a:endParaRPr lang="en-US" dirty="0"/>
          </a:p>
        </p:txBody>
      </p:sp>
      <p:sp>
        <p:nvSpPr>
          <p:cNvPr id="3" name="Content Placeholder 2"/>
          <p:cNvSpPr>
            <a:spLocks noGrp="1"/>
          </p:cNvSpPr>
          <p:nvPr>
            <p:ph idx="1"/>
          </p:nvPr>
        </p:nvSpPr>
        <p:spPr>
          <a:xfrm>
            <a:off x="457200" y="1443017"/>
            <a:ext cx="8229600" cy="4525963"/>
          </a:xfrm>
        </p:spPr>
        <p:txBody>
          <a:bodyPr/>
          <a:lstStyle/>
          <a:p>
            <a:r>
              <a:rPr lang="en-US" dirty="0" smtClean="0"/>
              <a:t>Wear points; signs of rubbing</a:t>
            </a:r>
          </a:p>
          <a:p>
            <a:pPr lvl="1"/>
            <a:r>
              <a:rPr lang="en-US" dirty="0" smtClean="0"/>
              <a:t>Use infrared</a:t>
            </a:r>
          </a:p>
          <a:p>
            <a:r>
              <a:rPr lang="en-US" dirty="0" smtClean="0"/>
              <a:t>Signs of settling/out of alignment </a:t>
            </a:r>
          </a:p>
          <a:p>
            <a:endParaRPr lang="en-US" dirty="0"/>
          </a:p>
        </p:txBody>
      </p:sp>
      <p:pic>
        <p:nvPicPr>
          <p:cNvPr id="4" name="Picture 3" title="image of inspecting casing alighment using infrar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4885" y="3198570"/>
            <a:ext cx="3041374" cy="2743200"/>
          </a:xfrm>
          <a:prstGeom prst="rect">
            <a:avLst/>
          </a:prstGeom>
        </p:spPr>
      </p:pic>
      <p:sp>
        <p:nvSpPr>
          <p:cNvPr id="5" name="TextBox 4"/>
          <p:cNvSpPr txBox="1"/>
          <p:nvPr/>
        </p:nvSpPr>
        <p:spPr>
          <a:xfrm>
            <a:off x="5224885" y="3179559"/>
            <a:ext cx="3041374"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Using infrared to look for rubs</a:t>
            </a:r>
          </a:p>
        </p:txBody>
      </p:sp>
      <p:pic>
        <p:nvPicPr>
          <p:cNvPr id="6" name="Picture 5" title="Image of rusting of casing and failing suppor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310" y="3198570"/>
            <a:ext cx="3657600" cy="2743200"/>
          </a:xfrm>
          <a:prstGeom prst="rect">
            <a:avLst/>
          </a:prstGeom>
        </p:spPr>
      </p:pic>
      <p:sp>
        <p:nvSpPr>
          <p:cNvPr id="7" name="TextBox 6"/>
          <p:cNvSpPr txBox="1"/>
          <p:nvPr/>
        </p:nvSpPr>
        <p:spPr>
          <a:xfrm>
            <a:off x="808310" y="3198570"/>
            <a:ext cx="2918780"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Rusted casing </a:t>
            </a:r>
            <a:r>
              <a:rPr lang="en-US" sz="2400" b="1" dirty="0" smtClean="0">
                <a:latin typeface="Arial" panose="020B0604020202020204" pitchFamily="34" charset="0"/>
                <a:cs typeface="Arial" panose="020B0604020202020204" pitchFamily="34" charset="0"/>
              </a:rPr>
              <a:t>&amp; </a:t>
            </a:r>
            <a:r>
              <a:rPr lang="en-US" sz="2400" b="1" dirty="0">
                <a:latin typeface="Arial" panose="020B0604020202020204" pitchFamily="34" charset="0"/>
                <a:cs typeface="Arial" panose="020B0604020202020204" pitchFamily="34" charset="0"/>
              </a:rPr>
              <a:t>failing supports</a:t>
            </a:r>
          </a:p>
        </p:txBody>
      </p:sp>
    </p:spTree>
    <p:extLst>
      <p:ext uri="{BB962C8B-B14F-4D97-AF65-F5344CB8AC3E}">
        <p14:creationId xmlns:p14="http://schemas.microsoft.com/office/powerpoint/2010/main" val="584409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EXPLOSION VENTS</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20806679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Explosion vents correctly set-up </a:t>
            </a:r>
            <a:endParaRPr lang="en-US" dirty="0"/>
          </a:p>
        </p:txBody>
      </p:sp>
      <p:sp>
        <p:nvSpPr>
          <p:cNvPr id="3" name="Content Placeholder 2"/>
          <p:cNvSpPr>
            <a:spLocks noGrp="1"/>
          </p:cNvSpPr>
          <p:nvPr>
            <p:ph idx="1"/>
          </p:nvPr>
        </p:nvSpPr>
        <p:spPr>
          <a:xfrm>
            <a:off x="457200" y="1393535"/>
            <a:ext cx="8229600" cy="4525963"/>
          </a:xfrm>
        </p:spPr>
        <p:txBody>
          <a:bodyPr>
            <a:normAutofit/>
          </a:bodyPr>
          <a:lstStyle/>
          <a:p>
            <a:r>
              <a:rPr lang="en-US" dirty="0" smtClean="0"/>
              <a:t>Remove shipping bolts</a:t>
            </a:r>
          </a:p>
          <a:p>
            <a:r>
              <a:rPr lang="en-US" dirty="0" smtClean="0"/>
              <a:t>Correct bolts &amp; washers</a:t>
            </a:r>
          </a:p>
          <a:p>
            <a:r>
              <a:rPr lang="en-US" dirty="0" smtClean="0"/>
              <a:t>Not blocked from release</a:t>
            </a:r>
          </a:p>
          <a:p>
            <a:r>
              <a:rPr lang="en-US" dirty="0" smtClean="0"/>
              <a:t>Warning labels</a:t>
            </a:r>
          </a:p>
          <a:p>
            <a:r>
              <a:rPr lang="en-US" dirty="0" smtClean="0"/>
              <a:t>Safety catch cables/straps</a:t>
            </a:r>
          </a:p>
          <a:p>
            <a:endParaRPr lang="en-US" dirty="0"/>
          </a:p>
        </p:txBody>
      </p:sp>
      <p:pic>
        <p:nvPicPr>
          <p:cNvPr id="5" name="Picture 4" title="Image of building wth explosion vent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768" y="4197100"/>
            <a:ext cx="4055163" cy="2286000"/>
          </a:xfrm>
          <a:prstGeom prst="rect">
            <a:avLst/>
          </a:prstGeom>
        </p:spPr>
      </p:pic>
      <p:grpSp>
        <p:nvGrpSpPr>
          <p:cNvPr id="11" name="Group 10" title="text box"/>
          <p:cNvGrpSpPr>
            <a:grpSpLocks noChangeAspect="1"/>
          </p:cNvGrpSpPr>
          <p:nvPr/>
        </p:nvGrpSpPr>
        <p:grpSpPr>
          <a:xfrm>
            <a:off x="6185010" y="1585560"/>
            <a:ext cx="2577353" cy="4572000"/>
            <a:chOff x="5943600" y="152400"/>
            <a:chExt cx="3128105" cy="5548988"/>
          </a:xfrm>
        </p:grpSpPr>
        <p:pic>
          <p:nvPicPr>
            <p:cNvPr id="4" name="Picture 3" title="Image of an explosion vent with missing bolt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152400"/>
              <a:ext cx="3128105" cy="5548988"/>
            </a:xfrm>
            <a:prstGeom prst="rect">
              <a:avLst/>
            </a:prstGeom>
          </p:spPr>
        </p:pic>
        <p:sp>
          <p:nvSpPr>
            <p:cNvPr id="7" name="Oval 6"/>
            <p:cNvSpPr/>
            <p:nvPr/>
          </p:nvSpPr>
          <p:spPr>
            <a:xfrm>
              <a:off x="7049336" y="3810000"/>
              <a:ext cx="653473" cy="381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7026388" y="4648200"/>
              <a:ext cx="653473" cy="381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TextBox 5"/>
          <p:cNvSpPr txBox="1"/>
          <p:nvPr/>
        </p:nvSpPr>
        <p:spPr>
          <a:xfrm>
            <a:off x="6192352" y="1585560"/>
            <a:ext cx="2745221"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Missing </a:t>
            </a:r>
            <a:r>
              <a:rPr lang="en-US" sz="2400" b="1" dirty="0" smtClean="0">
                <a:solidFill>
                  <a:schemeClr val="bg1"/>
                </a:solidFill>
                <a:latin typeface="Arial" panose="020B0604020202020204" pitchFamily="34" charset="0"/>
                <a:cs typeface="Arial" panose="020B0604020202020204" pitchFamily="34" charset="0"/>
              </a:rPr>
              <a:t>bolts</a:t>
            </a:r>
            <a:endParaRPr lang="en-US" sz="24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1026768" y="4226905"/>
            <a:ext cx="4055164"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Top of Leg Explosion Vent</a:t>
            </a:r>
          </a:p>
        </p:txBody>
      </p:sp>
    </p:spTree>
    <p:extLst>
      <p:ext uri="{BB962C8B-B14F-4D97-AF65-F5344CB8AC3E}">
        <p14:creationId xmlns:p14="http://schemas.microsoft.com/office/powerpoint/2010/main" val="3715246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7" name="TextBox 6"/>
          <p:cNvSpPr txBox="1"/>
          <p:nvPr/>
        </p:nvSpPr>
        <p:spPr>
          <a:xfrm>
            <a:off x="9363608" y="380844"/>
            <a:ext cx="4498687" cy="461665"/>
          </a:xfrm>
          <a:prstGeom prst="rect">
            <a:avLst/>
          </a:prstGeom>
          <a:noFill/>
        </p:spPr>
        <p:txBody>
          <a:bodyPr wrap="square" rtlCol="0">
            <a:spAutoFit/>
          </a:bodyPr>
          <a:lstStyle/>
          <a:p>
            <a:r>
              <a:rPr lang="en-US" sz="1200" dirty="0">
                <a:solidFill>
                  <a:prstClr val="black"/>
                </a:solidFill>
              </a:rPr>
              <a:t>Shipping Bolts Still on Explosion Vent (You Can See The Labels Broke Off Before The Bolts Were Removed)</a:t>
            </a:r>
          </a:p>
        </p:txBody>
      </p:sp>
      <p:grpSp>
        <p:nvGrpSpPr>
          <p:cNvPr id="24" name="Group 23" title="image of explosion vent where the shipping bolts were broken off rather than properly removed"/>
          <p:cNvGrpSpPr/>
          <p:nvPr/>
        </p:nvGrpSpPr>
        <p:grpSpPr>
          <a:xfrm>
            <a:off x="5595235" y="1393535"/>
            <a:ext cx="3086100" cy="4114800"/>
            <a:chOff x="462663" y="1371600"/>
            <a:chExt cx="3086100" cy="4114800"/>
          </a:xfrm>
        </p:grpSpPr>
        <p:pic>
          <p:nvPicPr>
            <p:cNvPr id="5" name="Picture 4" title="text box"/>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rot="16200000">
              <a:off x="-51687" y="1885950"/>
              <a:ext cx="4114800" cy="3086100"/>
            </a:xfrm>
            <a:prstGeom prst="rect">
              <a:avLst/>
            </a:prstGeom>
          </p:spPr>
        </p:pic>
        <p:sp>
          <p:nvSpPr>
            <p:cNvPr id="9" name="Oval 8"/>
            <p:cNvSpPr/>
            <p:nvPr/>
          </p:nvSpPr>
          <p:spPr>
            <a:xfrm>
              <a:off x="2005712" y="1879606"/>
              <a:ext cx="653473" cy="381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2389074" y="4380419"/>
              <a:ext cx="653473" cy="381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title="Image of warning labels about removing the shippping bolts correctly"/>
          <p:cNvGrpSpPr/>
          <p:nvPr/>
        </p:nvGrpSpPr>
        <p:grpSpPr>
          <a:xfrm>
            <a:off x="462665" y="435562"/>
            <a:ext cx="4876800" cy="3657600"/>
            <a:chOff x="462665" y="435562"/>
            <a:chExt cx="4876800" cy="3657600"/>
          </a:xfrm>
        </p:grpSpPr>
        <p:pic>
          <p:nvPicPr>
            <p:cNvPr id="8" name="Picture 7" title="text box"/>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462665" y="435562"/>
              <a:ext cx="4876800" cy="3657600"/>
            </a:xfrm>
            <a:prstGeom prst="rect">
              <a:avLst/>
            </a:prstGeom>
          </p:spPr>
        </p:pic>
        <p:sp>
          <p:nvSpPr>
            <p:cNvPr id="11" name="Oval 10"/>
            <p:cNvSpPr/>
            <p:nvPr/>
          </p:nvSpPr>
          <p:spPr>
            <a:xfrm>
              <a:off x="2791859" y="2340061"/>
              <a:ext cx="1396091" cy="643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269170" y="1085519"/>
              <a:ext cx="1263082" cy="4855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781954" y="435562"/>
              <a:ext cx="955842" cy="373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573525" y="1033250"/>
              <a:ext cx="466781" cy="295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 name="TextBox 3"/>
          <p:cNvSpPr txBox="1"/>
          <p:nvPr/>
        </p:nvSpPr>
        <p:spPr>
          <a:xfrm>
            <a:off x="462664" y="3262166"/>
            <a:ext cx="4864556" cy="830997"/>
          </a:xfrm>
          <a:prstGeom prst="rect">
            <a:avLst/>
          </a:prstGeom>
          <a:noFill/>
        </p:spPr>
        <p:txBody>
          <a:bodyPr wrap="square" rtlCol="0">
            <a:spAutoFit/>
          </a:bodyPr>
          <a:lstStyle/>
          <a:p>
            <a:pPr algn="r"/>
            <a:r>
              <a:rPr lang="en-US" sz="2400" b="1" dirty="0" smtClean="0">
                <a:solidFill>
                  <a:schemeClr val="bg1"/>
                </a:solidFill>
                <a:latin typeface="Arial" panose="020B0604020202020204" pitchFamily="34" charset="0"/>
                <a:cs typeface="Arial" panose="020B0604020202020204" pitchFamily="34" charset="0"/>
              </a:rPr>
              <a:t>Warning labels to remove shipping bolts</a:t>
            </a:r>
            <a:endParaRPr lang="en-US" sz="24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462664" y="4566771"/>
            <a:ext cx="4904420" cy="1569660"/>
          </a:xfrm>
          <a:prstGeom prst="rect">
            <a:avLst/>
          </a:prstGeom>
          <a:noFill/>
        </p:spPr>
        <p:txBody>
          <a:bodyPr wrap="square" rtlCol="0">
            <a:spAutoFit/>
          </a:bodyPr>
          <a:lstStyle/>
          <a:p>
            <a:r>
              <a:rPr lang="en-US" sz="3200" dirty="0" smtClean="0">
                <a:solidFill>
                  <a:prstClr val="black"/>
                </a:solidFill>
                <a:latin typeface="Arial" panose="020B0604020202020204" pitchFamily="34" charset="0"/>
                <a:cs typeface="Arial" panose="020B0604020202020204" pitchFamily="34" charset="0"/>
              </a:rPr>
              <a:t>Must remove shipping bolts before placing into service.</a:t>
            </a:r>
            <a:endParaRPr lang="en-US" sz="3200" dirty="0">
              <a:solidFill>
                <a:prstClr val="black"/>
              </a:solidFill>
              <a:latin typeface="Arial" panose="020B0604020202020204" pitchFamily="34" charset="0"/>
              <a:cs typeface="Arial" panose="020B0604020202020204" pitchFamily="34" charset="0"/>
            </a:endParaRPr>
          </a:p>
        </p:txBody>
      </p:sp>
      <p:sp>
        <p:nvSpPr>
          <p:cNvPr id="20" name="TextBox 19"/>
          <p:cNvSpPr txBox="1"/>
          <p:nvPr/>
        </p:nvSpPr>
        <p:spPr>
          <a:xfrm>
            <a:off x="5595235" y="1402998"/>
            <a:ext cx="3086100" cy="1569660"/>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Shipping bolts not removed</a:t>
            </a:r>
          </a:p>
          <a:p>
            <a:r>
              <a:rPr lang="en-US" sz="2400" b="1" dirty="0" smtClean="0">
                <a:solidFill>
                  <a:schemeClr val="bg1"/>
                </a:solidFill>
                <a:latin typeface="Arial" panose="020B0604020202020204" pitchFamily="34" charset="0"/>
                <a:cs typeface="Arial" panose="020B0604020202020204" pitchFamily="34" charset="0"/>
              </a:rPr>
              <a:t>Labels missing </a:t>
            </a:r>
          </a:p>
          <a:p>
            <a:endParaRPr lang="en-US" sz="2400" b="1" dirty="0">
              <a:solidFill>
                <a:schemeClr val="bg1"/>
              </a:solidFill>
              <a:latin typeface="Arial" panose="020B0604020202020204" pitchFamily="34" charset="0"/>
              <a:cs typeface="Arial" panose="020B0604020202020204" pitchFamily="34" charset="0"/>
            </a:endParaRPr>
          </a:p>
        </p:txBody>
      </p:sp>
      <p:sp>
        <p:nvSpPr>
          <p:cNvPr id="2" name="Title 1" hidden="1"/>
          <p:cNvSpPr>
            <a:spLocks noGrp="1"/>
          </p:cNvSpPr>
          <p:nvPr>
            <p:ph type="title"/>
          </p:nvPr>
        </p:nvSpPr>
        <p:spPr/>
        <p:txBody>
          <a:bodyPr/>
          <a:lstStyle/>
          <a:p>
            <a:r>
              <a:rPr lang="en-US" dirty="0" smtClean="0"/>
              <a:t>Must remove shipping bolts</a:t>
            </a:r>
            <a:endParaRPr lang="en-US" dirty="0"/>
          </a:p>
        </p:txBody>
      </p:sp>
    </p:spTree>
    <p:extLst>
      <p:ext uri="{BB962C8B-B14F-4D97-AF65-F5344CB8AC3E}">
        <p14:creationId xmlns:p14="http://schemas.microsoft.com/office/powerpoint/2010/main" val="2466002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HEAD SECTION INSPECTION</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2080667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Employee Rights</a:t>
            </a:r>
            <a:endParaRPr lang="en-US" sz="4000" dirty="0"/>
          </a:p>
        </p:txBody>
      </p:sp>
      <p:sp>
        <p:nvSpPr>
          <p:cNvPr id="3" name="Content Placeholder 2"/>
          <p:cNvSpPr>
            <a:spLocks noGrp="1"/>
          </p:cNvSpPr>
          <p:nvPr>
            <p:ph idx="1"/>
          </p:nvPr>
        </p:nvSpPr>
        <p:spPr/>
        <p:txBody>
          <a:bodyPr>
            <a:normAutofit/>
          </a:bodyPr>
          <a:lstStyle/>
          <a:p>
            <a:pPr marL="0" indent="0">
              <a:buNone/>
            </a:pPr>
            <a:r>
              <a:rPr lang="en-US" sz="3600" b="1" dirty="0">
                <a:solidFill>
                  <a:schemeClr val="accent6">
                    <a:lumMod val="75000"/>
                  </a:schemeClr>
                </a:solidFill>
              </a:rPr>
              <a:t>Employees are entitled to safe and healthy working conditions which DO NOT pose a risk of serious harm</a:t>
            </a:r>
            <a:r>
              <a:rPr lang="en-US" sz="3600" b="1" dirty="0" smtClean="0">
                <a:solidFill>
                  <a:schemeClr val="accent6">
                    <a:lumMod val="75000"/>
                  </a:schemeClr>
                </a:solidFill>
              </a:rPr>
              <a:t>.</a:t>
            </a:r>
          </a:p>
          <a:p>
            <a:pPr marL="0" indent="0">
              <a:buNone/>
            </a:pPr>
            <a:endParaRPr lang="en-US" sz="3600" b="1" dirty="0" smtClean="0">
              <a:solidFill>
                <a:schemeClr val="accent6">
                  <a:lumMod val="75000"/>
                </a:schemeClr>
              </a:solidFill>
            </a:endParaRPr>
          </a:p>
          <a:p>
            <a:pPr marL="0" indent="0">
              <a:buNone/>
            </a:pPr>
            <a:r>
              <a:rPr lang="en-US" sz="3600" b="1" dirty="0" smtClean="0">
                <a:solidFill>
                  <a:schemeClr val="accent6">
                    <a:lumMod val="75000"/>
                  </a:schemeClr>
                </a:solidFill>
              </a:rPr>
              <a:t>Workers </a:t>
            </a:r>
            <a:r>
              <a:rPr lang="en-US" sz="3600" b="1" dirty="0">
                <a:solidFill>
                  <a:schemeClr val="accent6">
                    <a:lumMod val="75000"/>
                  </a:schemeClr>
                </a:solidFill>
              </a:rPr>
              <a:t>are entitled to be fairly compensated for all hours worked in accordance with the law. </a:t>
            </a:r>
          </a:p>
        </p:txBody>
      </p:sp>
    </p:spTree>
    <p:extLst>
      <p:ext uri="{BB962C8B-B14F-4D97-AF65-F5344CB8AC3E}">
        <p14:creationId xmlns:p14="http://schemas.microsoft.com/office/powerpoint/2010/main" val="32892789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Check for blockage in discharge</a:t>
            </a:r>
            <a:endParaRPr lang="en-US" dirty="0"/>
          </a:p>
        </p:txBody>
      </p:sp>
      <p:sp>
        <p:nvSpPr>
          <p:cNvPr id="3" name="Content Placeholder 2"/>
          <p:cNvSpPr>
            <a:spLocks noGrp="1"/>
          </p:cNvSpPr>
          <p:nvPr>
            <p:ph idx="1"/>
          </p:nvPr>
        </p:nvSpPr>
        <p:spPr>
          <a:xfrm>
            <a:off x="457200" y="1600200"/>
            <a:ext cx="5019953" cy="5205141"/>
          </a:xfrm>
        </p:spPr>
        <p:txBody>
          <a:bodyPr>
            <a:normAutofit/>
          </a:bodyPr>
          <a:lstStyle/>
          <a:p>
            <a:pPr>
              <a:spcAft>
                <a:spcPts val="400"/>
              </a:spcAft>
            </a:pPr>
            <a:r>
              <a:rPr lang="en-US" dirty="0" smtClean="0"/>
              <a:t>Discharge &amp; wiper plate</a:t>
            </a:r>
          </a:p>
          <a:p>
            <a:pPr lvl="1">
              <a:spcAft>
                <a:spcPts val="400"/>
              </a:spcAft>
            </a:pPr>
            <a:r>
              <a:rPr lang="en-US" dirty="0" smtClean="0"/>
              <a:t>Clearance - ¼ to ½  inch </a:t>
            </a:r>
          </a:p>
          <a:p>
            <a:pPr>
              <a:spcAft>
                <a:spcPts val="400"/>
              </a:spcAft>
            </a:pPr>
            <a:r>
              <a:rPr lang="en-US" dirty="0" smtClean="0"/>
              <a:t>Plug switch</a:t>
            </a:r>
          </a:p>
          <a:p>
            <a:pPr lvl="1">
              <a:spcAft>
                <a:spcPts val="400"/>
              </a:spcAft>
            </a:pPr>
            <a:r>
              <a:rPr lang="en-US" dirty="0" smtClean="0"/>
              <a:t>Activate; ensure monitor picks up signal</a:t>
            </a:r>
          </a:p>
          <a:p>
            <a:endParaRPr lang="en-US" dirty="0"/>
          </a:p>
        </p:txBody>
      </p:sp>
      <p:pic>
        <p:nvPicPr>
          <p:cNvPr id="5" name="Picture 4" title="image of wiper pla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9357" y="4120290"/>
            <a:ext cx="3778196" cy="2286000"/>
          </a:xfrm>
          <a:prstGeom prst="rect">
            <a:avLst/>
          </a:prstGeom>
        </p:spPr>
      </p:pic>
      <p:pic>
        <p:nvPicPr>
          <p:cNvPr id="6" name="Picture 5" title="image of discharge throa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77153" y="1409991"/>
            <a:ext cx="3200400" cy="2286000"/>
          </a:xfrm>
          <a:prstGeom prst="rect">
            <a:avLst/>
          </a:prstGeom>
        </p:spPr>
      </p:pic>
      <p:pic>
        <p:nvPicPr>
          <p:cNvPr id="7" name="Picture 6" title="image of the wiper plate in the discharge throa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0141" y="4107495"/>
            <a:ext cx="4055166" cy="2286000"/>
          </a:xfrm>
          <a:prstGeom prst="rect">
            <a:avLst/>
          </a:prstGeom>
        </p:spPr>
      </p:pic>
      <p:sp>
        <p:nvSpPr>
          <p:cNvPr id="8" name="TextBox 7"/>
          <p:cNvSpPr txBox="1"/>
          <p:nvPr/>
        </p:nvSpPr>
        <p:spPr>
          <a:xfrm>
            <a:off x="5477153" y="1409991"/>
            <a:ext cx="3200400" cy="461665"/>
          </a:xfrm>
          <a:prstGeom prst="rect">
            <a:avLst/>
          </a:prstGeom>
          <a:noFill/>
        </p:spPr>
        <p:txBody>
          <a:bodyPr wrap="square" rtlCol="0">
            <a:spAutoFit/>
          </a:bodyPr>
          <a:lstStyle/>
          <a:p>
            <a:pPr algn="r"/>
            <a:r>
              <a:rPr lang="en-US" sz="2400" b="1" dirty="0">
                <a:solidFill>
                  <a:prstClr val="black"/>
                </a:solidFill>
                <a:latin typeface="Arial" panose="020B0604020202020204" pitchFamily="34" charset="0"/>
                <a:cs typeface="Arial" panose="020B0604020202020204" pitchFamily="34" charset="0"/>
              </a:rPr>
              <a:t>Discharge Throat</a:t>
            </a:r>
          </a:p>
        </p:txBody>
      </p:sp>
      <p:sp>
        <p:nvSpPr>
          <p:cNvPr id="9" name="TextBox 8"/>
          <p:cNvSpPr txBox="1"/>
          <p:nvPr/>
        </p:nvSpPr>
        <p:spPr>
          <a:xfrm>
            <a:off x="5932332" y="4150531"/>
            <a:ext cx="2745221" cy="461665"/>
          </a:xfrm>
          <a:prstGeom prst="rect">
            <a:avLst/>
          </a:prstGeom>
          <a:noFill/>
        </p:spPr>
        <p:txBody>
          <a:bodyPr wrap="square" rtlCol="0">
            <a:spAutoFit/>
          </a:bodyPr>
          <a:lstStyle/>
          <a:p>
            <a:pPr algn="r"/>
            <a:r>
              <a:rPr lang="en-US" sz="2400" b="1" dirty="0">
                <a:solidFill>
                  <a:prstClr val="black"/>
                </a:solidFill>
                <a:latin typeface="Arial" panose="020B0604020202020204" pitchFamily="34" charset="0"/>
                <a:cs typeface="Arial" panose="020B0604020202020204" pitchFamily="34" charset="0"/>
              </a:rPr>
              <a:t>Wiper </a:t>
            </a:r>
            <a:r>
              <a:rPr lang="en-US" sz="2400" b="1" dirty="0" smtClean="0">
                <a:solidFill>
                  <a:prstClr val="black"/>
                </a:solidFill>
                <a:latin typeface="Arial" panose="020B0604020202020204" pitchFamily="34" charset="0"/>
                <a:cs typeface="Arial" panose="020B0604020202020204" pitchFamily="34" charset="0"/>
              </a:rPr>
              <a:t>Plate</a:t>
            </a:r>
            <a:endParaRPr lang="en-US" sz="2400" b="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485888" y="4092384"/>
            <a:ext cx="2025747" cy="830997"/>
          </a:xfrm>
          <a:prstGeom prst="rect">
            <a:avLst/>
          </a:prstGeom>
          <a:noFill/>
        </p:spPr>
        <p:txBody>
          <a:bodyPr wrap="square" rtlCol="0">
            <a:spAutoFit/>
          </a:bodyPr>
          <a:lstStyle/>
          <a:p>
            <a:pPr algn="r"/>
            <a:r>
              <a:rPr lang="en-US" sz="2400" b="1" dirty="0">
                <a:solidFill>
                  <a:prstClr val="black"/>
                </a:solidFill>
                <a:latin typeface="Arial" panose="020B0604020202020204" pitchFamily="34" charset="0"/>
                <a:cs typeface="Arial" panose="020B0604020202020204" pitchFamily="34" charset="0"/>
              </a:rPr>
              <a:t>Wiper Plate in Discharge</a:t>
            </a:r>
          </a:p>
        </p:txBody>
      </p:sp>
    </p:spTree>
    <p:extLst>
      <p:ext uri="{BB962C8B-B14F-4D97-AF65-F5344CB8AC3E}">
        <p14:creationId xmlns:p14="http://schemas.microsoft.com/office/powerpoint/2010/main" val="4170109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Lining intact &amp; secure to casing</a:t>
            </a:r>
            <a:endParaRPr lang="en-US" dirty="0"/>
          </a:p>
        </p:txBody>
      </p:sp>
      <p:grpSp>
        <p:nvGrpSpPr>
          <p:cNvPr id="13" name="Group 12" title="text box"/>
          <p:cNvGrpSpPr/>
          <p:nvPr/>
        </p:nvGrpSpPr>
        <p:grpSpPr>
          <a:xfrm>
            <a:off x="6536349" y="1468540"/>
            <a:ext cx="2089549" cy="4572000"/>
            <a:chOff x="6536349" y="1468540"/>
            <a:chExt cx="2089549" cy="4572000"/>
          </a:xfrm>
        </p:grpSpPr>
        <p:pic>
          <p:nvPicPr>
            <p:cNvPr id="8" name="Picture 7" title="Image of missing til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295123" y="2709766"/>
              <a:ext cx="4572000" cy="2089547"/>
            </a:xfrm>
            <a:prstGeom prst="rect">
              <a:avLst/>
            </a:prstGeom>
          </p:spPr>
        </p:pic>
        <p:sp>
          <p:nvSpPr>
            <p:cNvPr id="9" name="TextBox 8"/>
            <p:cNvSpPr txBox="1"/>
            <p:nvPr/>
          </p:nvSpPr>
          <p:spPr>
            <a:xfrm>
              <a:off x="6536350" y="1480266"/>
              <a:ext cx="2089548"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Missing Tiles</a:t>
              </a:r>
            </a:p>
          </p:txBody>
        </p:sp>
      </p:grpSp>
      <p:grpSp>
        <p:nvGrpSpPr>
          <p:cNvPr id="14" name="Group 13" title="text box"/>
          <p:cNvGrpSpPr/>
          <p:nvPr/>
        </p:nvGrpSpPr>
        <p:grpSpPr>
          <a:xfrm>
            <a:off x="418179" y="2338380"/>
            <a:ext cx="5492481" cy="3657600"/>
            <a:chOff x="418179" y="2338380"/>
            <a:chExt cx="5492481" cy="3657600"/>
          </a:xfrm>
        </p:grpSpPr>
        <p:pic>
          <p:nvPicPr>
            <p:cNvPr id="7" name="Picture 6" title="image of intact tiles lining the head sectio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4260" y="2338380"/>
              <a:ext cx="5486400" cy="3657600"/>
            </a:xfrm>
            <a:prstGeom prst="rect">
              <a:avLst/>
            </a:prstGeom>
          </p:spPr>
        </p:pic>
        <p:sp>
          <p:nvSpPr>
            <p:cNvPr id="10" name="TextBox 9"/>
            <p:cNvSpPr txBox="1"/>
            <p:nvPr/>
          </p:nvSpPr>
          <p:spPr>
            <a:xfrm>
              <a:off x="418179" y="2338380"/>
              <a:ext cx="2745221"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Intact Tiles</a:t>
              </a:r>
            </a:p>
          </p:txBody>
        </p:sp>
      </p:grpSp>
      <p:sp>
        <p:nvSpPr>
          <p:cNvPr id="12" name="TextBox 11"/>
          <p:cNvSpPr txBox="1"/>
          <p:nvPr/>
        </p:nvSpPr>
        <p:spPr>
          <a:xfrm>
            <a:off x="424260" y="1658603"/>
            <a:ext cx="5486400"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Inspect lining of head section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16278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Replace worn bucket catchers</a:t>
            </a:r>
            <a:endParaRPr lang="en-US" dirty="0"/>
          </a:p>
        </p:txBody>
      </p:sp>
      <p:sp>
        <p:nvSpPr>
          <p:cNvPr id="3" name="Content Placeholder 2"/>
          <p:cNvSpPr>
            <a:spLocks noGrp="1"/>
          </p:cNvSpPr>
          <p:nvPr>
            <p:ph idx="1"/>
          </p:nvPr>
        </p:nvSpPr>
        <p:spPr>
          <a:xfrm>
            <a:off x="5032860" y="3313785"/>
            <a:ext cx="3226020" cy="2559841"/>
          </a:xfrm>
        </p:spPr>
        <p:txBody>
          <a:bodyPr>
            <a:normAutofit/>
          </a:bodyPr>
          <a:lstStyle/>
          <a:p>
            <a:pPr marL="0" indent="0">
              <a:buNone/>
            </a:pPr>
            <a:r>
              <a:rPr lang="en-US" dirty="0" smtClean="0"/>
              <a:t>Replace bucket catchers before they fail and get into product stream</a:t>
            </a:r>
            <a:endParaRPr lang="en-US" dirty="0"/>
          </a:p>
        </p:txBody>
      </p:sp>
      <p:pic>
        <p:nvPicPr>
          <p:cNvPr id="5" name="Picture 4" title="Image of good bars on the bucket catche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21486" y="2020387"/>
            <a:ext cx="4663440" cy="3497580"/>
          </a:xfrm>
          <a:prstGeom prst="rect">
            <a:avLst/>
          </a:prstGeom>
        </p:spPr>
      </p:pic>
      <p:sp>
        <p:nvSpPr>
          <p:cNvPr id="4" name="TextBox 3"/>
          <p:cNvSpPr txBox="1"/>
          <p:nvPr/>
        </p:nvSpPr>
        <p:spPr>
          <a:xfrm>
            <a:off x="1291480" y="1431940"/>
            <a:ext cx="3510515"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Good bars on bucket catchers</a:t>
            </a:r>
          </a:p>
        </p:txBody>
      </p:sp>
    </p:spTree>
    <p:extLst>
      <p:ext uri="{BB962C8B-B14F-4D97-AF65-F5344CB8AC3E}">
        <p14:creationId xmlns:p14="http://schemas.microsoft.com/office/powerpoint/2010/main" val="31161185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6" name="Title 5"/>
          <p:cNvSpPr>
            <a:spLocks noGrp="1"/>
          </p:cNvSpPr>
          <p:nvPr>
            <p:ph type="title"/>
          </p:nvPr>
        </p:nvSpPr>
        <p:spPr/>
        <p:txBody>
          <a:bodyPr/>
          <a:lstStyle/>
          <a:p>
            <a:r>
              <a:rPr lang="en-US" dirty="0" smtClean="0"/>
              <a:t>Lagging should be tight to pulley</a:t>
            </a:r>
            <a:endParaRPr lang="en-US" dirty="0"/>
          </a:p>
        </p:txBody>
      </p:sp>
      <p:sp>
        <p:nvSpPr>
          <p:cNvPr id="7" name="Content Placeholder 6"/>
          <p:cNvSpPr>
            <a:spLocks noGrp="1"/>
          </p:cNvSpPr>
          <p:nvPr>
            <p:ph idx="1"/>
          </p:nvPr>
        </p:nvSpPr>
        <p:spPr>
          <a:xfrm>
            <a:off x="424260" y="1600200"/>
            <a:ext cx="8229600" cy="4525963"/>
          </a:xfrm>
        </p:spPr>
        <p:txBody>
          <a:bodyPr/>
          <a:lstStyle/>
          <a:p>
            <a:pPr marL="0" indent="0">
              <a:buNone/>
            </a:pPr>
            <a:r>
              <a:rPr lang="en-US" dirty="0" smtClean="0"/>
              <a:t>Inspect lagging on head pulley</a:t>
            </a:r>
          </a:p>
        </p:txBody>
      </p:sp>
      <p:pic>
        <p:nvPicPr>
          <p:cNvPr id="8" name="Picture 7" title="image of the guarded head pulley"/>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14686" y="3068731"/>
            <a:ext cx="5349928" cy="3025588"/>
          </a:xfrm>
          <a:prstGeom prst="rect">
            <a:avLst/>
          </a:prstGeom>
        </p:spPr>
      </p:pic>
      <p:sp>
        <p:nvSpPr>
          <p:cNvPr id="9" name="Rectangle 8"/>
          <p:cNvSpPr/>
          <p:nvPr/>
        </p:nvSpPr>
        <p:spPr>
          <a:xfrm>
            <a:off x="429725" y="2238445"/>
            <a:ext cx="3149210" cy="2477601"/>
          </a:xfrm>
          <a:prstGeom prst="rect">
            <a:avLst/>
          </a:prstGeom>
        </p:spPr>
        <p:txBody>
          <a:bodyPr wrap="square">
            <a:spAutoFit/>
          </a:bodyPr>
          <a:lstStyle/>
          <a:p>
            <a:pPr marL="457200" indent="-457200">
              <a:spcAft>
                <a:spcPts val="600"/>
              </a:spcAft>
              <a:buClr>
                <a:srgbClr val="FFC000"/>
              </a:buClr>
              <a:buSzPct val="1500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Wear</a:t>
            </a:r>
          </a:p>
          <a:p>
            <a:pPr marL="457200" indent="-457200">
              <a:spcAft>
                <a:spcPts val="600"/>
              </a:spcAft>
              <a:buClr>
                <a:srgbClr val="FFC000"/>
              </a:buClr>
              <a:buSzPct val="1500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Tight to pulley</a:t>
            </a:r>
          </a:p>
          <a:p>
            <a:pPr marL="457200" indent="-457200">
              <a:spcAft>
                <a:spcPts val="600"/>
              </a:spcAft>
              <a:buClr>
                <a:srgbClr val="FFC000"/>
              </a:buClr>
              <a:buSzPct val="150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Conductive</a:t>
            </a:r>
            <a:endParaRPr lang="en-US" sz="2800" dirty="0">
              <a:solidFill>
                <a:prstClr val="black"/>
              </a:solidFill>
              <a:latin typeface="Arial" panose="020B0604020202020204" pitchFamily="34" charset="0"/>
              <a:cs typeface="Arial" panose="020B0604020202020204" pitchFamily="34" charset="0"/>
            </a:endParaRPr>
          </a:p>
          <a:p>
            <a:pPr marL="457200" indent="-457200">
              <a:spcAft>
                <a:spcPts val="600"/>
              </a:spcAft>
              <a:buClr>
                <a:srgbClr val="FFC000"/>
              </a:buClr>
              <a:buSzPct val="150000"/>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Grooves clean</a:t>
            </a:r>
            <a:r>
              <a:rPr lang="en-US" sz="2800" dirty="0">
                <a:solidFill>
                  <a:prstClr val="black"/>
                </a:solidFill>
                <a:latin typeface="Arial" panose="020B0604020202020204" pitchFamily="34" charset="0"/>
                <a:cs typeface="Arial" panose="020B0604020202020204" pitchFamily="34" charset="0"/>
              </a:rPr>
              <a:t>, free of </a:t>
            </a:r>
            <a:r>
              <a:rPr lang="en-US" sz="2800" dirty="0" smtClean="0">
                <a:solidFill>
                  <a:prstClr val="black"/>
                </a:solidFill>
                <a:latin typeface="Arial" panose="020B0604020202020204" pitchFamily="34" charset="0"/>
                <a:cs typeface="Arial" panose="020B0604020202020204" pitchFamily="34" charset="0"/>
              </a:rPr>
              <a:t>material</a:t>
            </a:r>
            <a:endParaRPr lang="en-US" dirty="0"/>
          </a:p>
        </p:txBody>
      </p:sp>
    </p:spTree>
    <p:extLst>
      <p:ext uri="{BB962C8B-B14F-4D97-AF65-F5344CB8AC3E}">
        <p14:creationId xmlns:p14="http://schemas.microsoft.com/office/powerpoint/2010/main" val="13989610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Worn, slick, damaged lagging</a:t>
            </a:r>
            <a:endParaRPr lang="en-US" dirty="0"/>
          </a:p>
        </p:txBody>
      </p:sp>
      <p:pic>
        <p:nvPicPr>
          <p:cNvPr id="5" name="Picture 4" title="Image of worn, slick, damaged lagging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9240" y="3883440"/>
            <a:ext cx="3657600" cy="2743200"/>
          </a:xfrm>
          <a:prstGeom prst="rect">
            <a:avLst/>
          </a:prstGeom>
        </p:spPr>
      </p:pic>
      <p:pic>
        <p:nvPicPr>
          <p:cNvPr id="6" name="Picture 5" title="Image of worn, slick, damaged lagging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880" y="3883440"/>
            <a:ext cx="3657600" cy="2743200"/>
          </a:xfrm>
          <a:prstGeom prst="rect">
            <a:avLst/>
          </a:prstGeom>
        </p:spPr>
      </p:pic>
      <p:pic>
        <p:nvPicPr>
          <p:cNvPr id="7" name="Picture 6" title="Image of worn, slick, damaged lagging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880" y="1069850"/>
            <a:ext cx="3657600" cy="2743200"/>
          </a:xfrm>
          <a:prstGeom prst="rect">
            <a:avLst/>
          </a:prstGeom>
        </p:spPr>
      </p:pic>
      <p:pic>
        <p:nvPicPr>
          <p:cNvPr id="8" name="Picture 7" title="Image of worn, slick, damaged lagging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9240" y="1065049"/>
            <a:ext cx="2412748" cy="2743200"/>
          </a:xfrm>
          <a:prstGeom prst="rect">
            <a:avLst/>
          </a:prstGeom>
        </p:spPr>
      </p:pic>
      <p:sp>
        <p:nvSpPr>
          <p:cNvPr id="9" name="Right Arrow 8" title="Arrow"/>
          <p:cNvSpPr/>
          <p:nvPr/>
        </p:nvSpPr>
        <p:spPr>
          <a:xfrm>
            <a:off x="10102320" y="1065048"/>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title="Arrow pointing to the problem"/>
          <p:cNvSpPr/>
          <p:nvPr/>
        </p:nvSpPr>
        <p:spPr>
          <a:xfrm rot="16200000">
            <a:off x="2492640" y="5533209"/>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title="Arrow pointing to the problem"/>
          <p:cNvSpPr/>
          <p:nvPr/>
        </p:nvSpPr>
        <p:spPr>
          <a:xfrm rot="16200000">
            <a:off x="6227078" y="5309015"/>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title="Arrow pointing to the problem"/>
          <p:cNvSpPr/>
          <p:nvPr/>
        </p:nvSpPr>
        <p:spPr>
          <a:xfrm>
            <a:off x="1806840" y="2276475"/>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title="Arrow pointing to the problem"/>
          <p:cNvSpPr/>
          <p:nvPr/>
        </p:nvSpPr>
        <p:spPr>
          <a:xfrm flipH="1">
            <a:off x="6684278" y="2891330"/>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8957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Head pulley properly aligned</a:t>
            </a:r>
            <a:endParaRPr lang="en-US" dirty="0"/>
          </a:p>
        </p:txBody>
      </p:sp>
      <p:sp>
        <p:nvSpPr>
          <p:cNvPr id="3" name="Content Placeholder 2"/>
          <p:cNvSpPr>
            <a:spLocks noGrp="1"/>
          </p:cNvSpPr>
          <p:nvPr>
            <p:ph idx="1"/>
          </p:nvPr>
        </p:nvSpPr>
        <p:spPr>
          <a:xfrm>
            <a:off x="457200" y="1600200"/>
            <a:ext cx="8229600" cy="5170035"/>
          </a:xfrm>
        </p:spPr>
        <p:txBody>
          <a:bodyPr>
            <a:normAutofit/>
          </a:bodyPr>
          <a:lstStyle/>
          <a:p>
            <a:pPr marL="0" indent="0">
              <a:spcAft>
                <a:spcPts val="1800"/>
              </a:spcAft>
              <a:buNone/>
            </a:pPr>
            <a:r>
              <a:rPr lang="en-US" sz="3600" dirty="0" smtClean="0"/>
              <a:t>Inspect head pulley</a:t>
            </a:r>
          </a:p>
          <a:p>
            <a:r>
              <a:rPr lang="en-US" dirty="0" smtClean="0"/>
              <a:t>Alignment </a:t>
            </a:r>
          </a:p>
          <a:p>
            <a:pPr lvl="1"/>
            <a:r>
              <a:rPr lang="en-US" dirty="0" smtClean="0"/>
              <a:t>Side to side  </a:t>
            </a:r>
          </a:p>
          <a:p>
            <a:pPr lvl="1"/>
            <a:r>
              <a:rPr lang="en-US" dirty="0"/>
              <a:t>F</a:t>
            </a:r>
            <a:r>
              <a:rPr lang="en-US" dirty="0" smtClean="0"/>
              <a:t>ront to back</a:t>
            </a:r>
          </a:p>
          <a:p>
            <a:r>
              <a:rPr lang="en-US" dirty="0" smtClean="0"/>
              <a:t>General condition</a:t>
            </a:r>
          </a:p>
          <a:p>
            <a:pPr lvl="1"/>
            <a:r>
              <a:rPr lang="en-US" dirty="0" smtClean="0"/>
              <a:t>Face &amp; sides</a:t>
            </a:r>
          </a:p>
          <a:p>
            <a:r>
              <a:rPr lang="en-US" dirty="0" smtClean="0"/>
              <a:t>Measure crown </a:t>
            </a:r>
          </a:p>
          <a:p>
            <a:r>
              <a:rPr lang="en-US" dirty="0" smtClean="0"/>
              <a:t>Check bushing tightness on shaft</a:t>
            </a:r>
            <a:endParaRPr lang="en-US" dirty="0"/>
          </a:p>
        </p:txBody>
      </p:sp>
    </p:spTree>
    <p:extLst>
      <p:ext uri="{BB962C8B-B14F-4D97-AF65-F5344CB8AC3E}">
        <p14:creationId xmlns:p14="http://schemas.microsoft.com/office/powerpoint/2010/main" val="3804467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pic>
        <p:nvPicPr>
          <p:cNvPr id="4" name="Picture 3" title="Image of checking the crown of the head pull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665" y="627876"/>
            <a:ext cx="3657600" cy="2743200"/>
          </a:xfrm>
          <a:prstGeom prst="rect">
            <a:avLst/>
          </a:prstGeom>
        </p:spPr>
      </p:pic>
      <p:pic>
        <p:nvPicPr>
          <p:cNvPr id="5" name="Picture 4" title="Image of the head pulley"/>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65" y="3566704"/>
            <a:ext cx="3657600" cy="2743200"/>
          </a:xfrm>
          <a:prstGeom prst="rect">
            <a:avLst/>
          </a:prstGeom>
        </p:spPr>
      </p:pic>
      <p:pic>
        <p:nvPicPr>
          <p:cNvPr id="6" name="Picture 5" title="Image of a cracked pulley"/>
          <p:cNvPicPr>
            <a:picLocks noChangeAspect="1"/>
          </p:cNvPicPr>
          <p:nvPr/>
        </p:nvPicPr>
        <p:blipFill>
          <a:blip r:embed="rId6" cstate="email">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tretch>
            <a:fillRect/>
          </a:stretch>
        </p:blipFill>
        <p:spPr>
          <a:xfrm>
            <a:off x="4379975" y="1828800"/>
            <a:ext cx="4267200" cy="3200400"/>
          </a:xfrm>
          <a:prstGeom prst="rect">
            <a:avLst/>
          </a:prstGeom>
        </p:spPr>
      </p:pic>
      <p:sp>
        <p:nvSpPr>
          <p:cNvPr id="7" name="TextBox 6"/>
          <p:cNvSpPr txBox="1"/>
          <p:nvPr/>
        </p:nvSpPr>
        <p:spPr>
          <a:xfrm>
            <a:off x="4379975" y="1828800"/>
            <a:ext cx="426720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Cracked pulley</a:t>
            </a:r>
          </a:p>
        </p:txBody>
      </p:sp>
      <p:sp>
        <p:nvSpPr>
          <p:cNvPr id="8" name="TextBox 7"/>
          <p:cNvSpPr txBox="1"/>
          <p:nvPr/>
        </p:nvSpPr>
        <p:spPr>
          <a:xfrm>
            <a:off x="462665" y="2899501"/>
            <a:ext cx="2745221" cy="461665"/>
          </a:xfrm>
          <a:prstGeom prst="rect">
            <a:avLst/>
          </a:prstGeom>
          <a:noFill/>
        </p:spPr>
        <p:txBody>
          <a:bodyPr wrap="square" rtlCol="0">
            <a:spAutoFit/>
          </a:bodyPr>
          <a:lstStyle/>
          <a:p>
            <a:r>
              <a:rPr lang="en-US" sz="2400" b="1" dirty="0" smtClean="0">
                <a:solidFill>
                  <a:prstClr val="black"/>
                </a:solidFill>
                <a:latin typeface="Arial" panose="020B0604020202020204" pitchFamily="34" charset="0"/>
                <a:cs typeface="Arial" panose="020B0604020202020204" pitchFamily="34" charset="0"/>
              </a:rPr>
              <a:t>Check </a:t>
            </a:r>
            <a:r>
              <a:rPr lang="en-US" sz="2400" b="1" dirty="0">
                <a:solidFill>
                  <a:prstClr val="black"/>
                </a:solidFill>
                <a:latin typeface="Arial" panose="020B0604020202020204" pitchFamily="34" charset="0"/>
                <a:cs typeface="Arial" panose="020B0604020202020204" pitchFamily="34" charset="0"/>
              </a:rPr>
              <a:t>the crown</a:t>
            </a:r>
          </a:p>
        </p:txBody>
      </p:sp>
      <p:sp>
        <p:nvSpPr>
          <p:cNvPr id="9" name="TextBox 8"/>
          <p:cNvSpPr txBox="1"/>
          <p:nvPr/>
        </p:nvSpPr>
        <p:spPr>
          <a:xfrm>
            <a:off x="4126259" y="5272440"/>
            <a:ext cx="3672188" cy="830997"/>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Head Section </a:t>
            </a:r>
            <a:r>
              <a:rPr lang="en-US" sz="2400" dirty="0" smtClean="0">
                <a:solidFill>
                  <a:prstClr val="black"/>
                </a:solidFill>
                <a:latin typeface="Arial" panose="020B0604020202020204" pitchFamily="34" charset="0"/>
                <a:cs typeface="Arial" panose="020B0604020202020204" pitchFamily="34" charset="0"/>
              </a:rPr>
              <a:t>Open </a:t>
            </a:r>
            <a:r>
              <a:rPr lang="en-US" sz="2400" dirty="0">
                <a:solidFill>
                  <a:prstClr val="black"/>
                </a:solidFill>
                <a:latin typeface="Arial" panose="020B0604020202020204" pitchFamily="34" charset="0"/>
                <a:cs typeface="Arial" panose="020B0604020202020204" pitchFamily="34" charset="0"/>
              </a:rPr>
              <a:t>for Drive Replacement</a:t>
            </a:r>
          </a:p>
        </p:txBody>
      </p:sp>
      <p:sp>
        <p:nvSpPr>
          <p:cNvPr id="11" name="Down Arrow 10" title="Arrow pointing to the crack"/>
          <p:cNvSpPr/>
          <p:nvPr/>
        </p:nvSpPr>
        <p:spPr>
          <a:xfrm rot="20028875" flipV="1">
            <a:off x="5777209" y="3401569"/>
            <a:ext cx="457200"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4379974" y="155969"/>
            <a:ext cx="4306825" cy="1143000"/>
          </a:xfrm>
        </p:spPr>
        <p:txBody>
          <a:bodyPr/>
          <a:lstStyle/>
          <a:p>
            <a:r>
              <a:rPr lang="en-US" dirty="0" smtClean="0"/>
              <a:t>Head Pulley</a:t>
            </a:r>
            <a:endParaRPr lang="en-US" dirty="0"/>
          </a:p>
        </p:txBody>
      </p:sp>
    </p:spTree>
    <p:extLst>
      <p:ext uri="{BB962C8B-B14F-4D97-AF65-F5344CB8AC3E}">
        <p14:creationId xmlns:p14="http://schemas.microsoft.com/office/powerpoint/2010/main" val="2834485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457200" y="87765"/>
            <a:ext cx="8229600" cy="1143000"/>
          </a:xfrm>
        </p:spPr>
        <p:txBody>
          <a:bodyPr/>
          <a:lstStyle/>
          <a:p>
            <a:r>
              <a:rPr lang="en-US" dirty="0" smtClean="0"/>
              <a:t>Inspect &amp; lubricate bearings</a:t>
            </a:r>
            <a:endParaRPr lang="en-US" dirty="0"/>
          </a:p>
        </p:txBody>
      </p:sp>
      <p:pic>
        <p:nvPicPr>
          <p:cNvPr id="4" name="Picture 3" title="Image of tightening mount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8716" y="1111188"/>
            <a:ext cx="3885060" cy="2743200"/>
          </a:xfrm>
          <a:prstGeom prst="rect">
            <a:avLst/>
          </a:prstGeom>
        </p:spPr>
      </p:pic>
      <p:sp>
        <p:nvSpPr>
          <p:cNvPr id="7" name="TextBox 6"/>
          <p:cNvSpPr txBox="1"/>
          <p:nvPr/>
        </p:nvSpPr>
        <p:spPr>
          <a:xfrm>
            <a:off x="388715" y="3389048"/>
            <a:ext cx="38862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Tighten Mounts</a:t>
            </a:r>
            <a:endParaRPr lang="en-US" sz="2400" b="1" dirty="0">
              <a:solidFill>
                <a:schemeClr val="bg1"/>
              </a:solidFill>
              <a:latin typeface="Arial" panose="020B0604020202020204" pitchFamily="34" charset="0"/>
              <a:cs typeface="Arial" panose="020B0604020202020204" pitchFamily="34" charset="0"/>
            </a:endParaRPr>
          </a:p>
        </p:txBody>
      </p:sp>
      <p:pic>
        <p:nvPicPr>
          <p:cNvPr id="5" name="Picture 4" title="Image of tightening colla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6524" y="3890665"/>
            <a:ext cx="3887252" cy="2743200"/>
          </a:xfrm>
          <a:prstGeom prst="rect">
            <a:avLst/>
          </a:prstGeom>
        </p:spPr>
      </p:pic>
      <p:sp>
        <p:nvSpPr>
          <p:cNvPr id="8" name="TextBox 7"/>
          <p:cNvSpPr txBox="1"/>
          <p:nvPr/>
        </p:nvSpPr>
        <p:spPr>
          <a:xfrm>
            <a:off x="385855" y="3890665"/>
            <a:ext cx="3886200"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Tighten </a:t>
            </a:r>
            <a:r>
              <a:rPr lang="en-US" sz="2400" b="1" dirty="0">
                <a:solidFill>
                  <a:schemeClr val="bg1"/>
                </a:solidFill>
                <a:latin typeface="Arial" panose="020B0604020202020204" pitchFamily="34" charset="0"/>
                <a:cs typeface="Arial" panose="020B0604020202020204" pitchFamily="34" charset="0"/>
              </a:rPr>
              <a:t>Collar</a:t>
            </a:r>
          </a:p>
        </p:txBody>
      </p:sp>
      <p:pic>
        <p:nvPicPr>
          <p:cNvPr id="6" name="Picture 5" title="image of greasing bearing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75434" y="2976265"/>
            <a:ext cx="3135086" cy="3657600"/>
          </a:xfrm>
          <a:prstGeom prst="rect">
            <a:avLst/>
          </a:prstGeom>
        </p:spPr>
      </p:pic>
      <p:sp>
        <p:nvSpPr>
          <p:cNvPr id="10" name="TextBox 9"/>
          <p:cNvSpPr txBox="1"/>
          <p:nvPr/>
        </p:nvSpPr>
        <p:spPr>
          <a:xfrm>
            <a:off x="4875434" y="3044145"/>
            <a:ext cx="3135086" cy="461665"/>
          </a:xfrm>
          <a:prstGeom prst="rect">
            <a:avLst/>
          </a:prstGeom>
          <a:noFill/>
        </p:spPr>
        <p:txBody>
          <a:bodyPr wrap="square" rtlCol="0">
            <a:spAutoFit/>
          </a:bodyPr>
          <a:lstStyle/>
          <a:p>
            <a:pPr algn="ctr"/>
            <a:r>
              <a:rPr lang="en-US" sz="2400" b="1" dirty="0" smtClean="0">
                <a:solidFill>
                  <a:schemeClr val="bg1"/>
                </a:solidFill>
                <a:latin typeface="Arial" panose="020B0604020202020204" pitchFamily="34" charset="0"/>
                <a:cs typeface="Arial" panose="020B0604020202020204" pitchFamily="34" charset="0"/>
              </a:rPr>
              <a:t>Grease </a:t>
            </a:r>
            <a:r>
              <a:rPr lang="en-US" sz="2400" b="1" dirty="0">
                <a:solidFill>
                  <a:schemeClr val="bg1"/>
                </a:solidFill>
                <a:latin typeface="Arial" panose="020B0604020202020204" pitchFamily="34" charset="0"/>
                <a:cs typeface="Arial" panose="020B0604020202020204" pitchFamily="34" charset="0"/>
              </a:rPr>
              <a:t>Bearing</a:t>
            </a:r>
          </a:p>
        </p:txBody>
      </p:sp>
      <p:sp>
        <p:nvSpPr>
          <p:cNvPr id="11" name="Rectangle 10"/>
          <p:cNvSpPr/>
          <p:nvPr/>
        </p:nvSpPr>
        <p:spPr>
          <a:xfrm>
            <a:off x="4264760" y="1470345"/>
            <a:ext cx="4572000" cy="1508105"/>
          </a:xfrm>
          <a:prstGeom prst="rect">
            <a:avLst/>
          </a:prstGeom>
        </p:spPr>
        <p:txBody>
          <a:bodyPr>
            <a:spAutoFit/>
          </a:bodyPr>
          <a:lstStyle/>
          <a:p>
            <a:pPr marL="457200" indent="-457200">
              <a:buClr>
                <a:srgbClr val="FFC000"/>
              </a:buClr>
              <a:buSzPct val="1500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Bearings tight to shaft</a:t>
            </a:r>
          </a:p>
          <a:p>
            <a:pPr marL="457200" indent="-457200">
              <a:buClr>
                <a:srgbClr val="FFC000"/>
              </a:buClr>
              <a:buSzPct val="1500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Lubricate</a:t>
            </a:r>
          </a:p>
          <a:p>
            <a:pPr marL="914400" lvl="1" indent="-457200">
              <a:buClr>
                <a:srgbClr val="FFC000"/>
              </a:buClr>
              <a:buSzPct val="150000"/>
              <a:buFont typeface="Arial" panose="020B0604020202020204" pitchFamily="34" charset="0"/>
              <a:buChar char="•"/>
            </a:pPr>
            <a:r>
              <a:rPr lang="en-US" sz="2800" dirty="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anufacturer specs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8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Ensure belt alignment centered</a:t>
            </a:r>
            <a:endParaRPr lang="en-US" dirty="0"/>
          </a:p>
        </p:txBody>
      </p:sp>
      <p:sp>
        <p:nvSpPr>
          <p:cNvPr id="3" name="Content Placeholder 2"/>
          <p:cNvSpPr>
            <a:spLocks noGrp="1"/>
          </p:cNvSpPr>
          <p:nvPr>
            <p:ph idx="1"/>
          </p:nvPr>
        </p:nvSpPr>
        <p:spPr/>
        <p:txBody>
          <a:bodyPr/>
          <a:lstStyle/>
          <a:p>
            <a:r>
              <a:rPr lang="en-US" dirty="0" smtClean="0"/>
              <a:t>Inspect alignment</a:t>
            </a:r>
          </a:p>
          <a:p>
            <a:r>
              <a:rPr lang="en-US" dirty="0" smtClean="0"/>
              <a:t>Belt centered</a:t>
            </a:r>
          </a:p>
          <a:p>
            <a:r>
              <a:rPr lang="en-US" dirty="0" smtClean="0"/>
              <a:t>No signs of rubbing</a:t>
            </a:r>
            <a:endParaRPr lang="en-US" dirty="0"/>
          </a:p>
        </p:txBody>
      </p:sp>
      <p:pic>
        <p:nvPicPr>
          <p:cNvPr id="4" name="Picture 3" title="Image of belt cassing align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4885" y="1589218"/>
            <a:ext cx="3429000" cy="4572000"/>
          </a:xfrm>
          <a:prstGeom prst="rect">
            <a:avLst/>
          </a:prstGeom>
        </p:spPr>
      </p:pic>
      <p:sp>
        <p:nvSpPr>
          <p:cNvPr id="5" name="TextBox 4"/>
          <p:cNvSpPr txBox="1"/>
          <p:nvPr/>
        </p:nvSpPr>
        <p:spPr>
          <a:xfrm>
            <a:off x="5224885" y="1589218"/>
            <a:ext cx="3429000"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Can See Alignment in Casing</a:t>
            </a:r>
          </a:p>
        </p:txBody>
      </p:sp>
    </p:spTree>
    <p:extLst>
      <p:ext uri="{BB962C8B-B14F-4D97-AF65-F5344CB8AC3E}">
        <p14:creationId xmlns:p14="http://schemas.microsoft.com/office/powerpoint/2010/main" val="2230444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Head section bearing sensors</a:t>
            </a:r>
            <a:endParaRPr lang="en-US" dirty="0"/>
          </a:p>
        </p:txBody>
      </p:sp>
      <p:sp>
        <p:nvSpPr>
          <p:cNvPr id="3" name="Content Placeholder 2"/>
          <p:cNvSpPr>
            <a:spLocks noGrp="1"/>
          </p:cNvSpPr>
          <p:nvPr>
            <p:ph idx="1"/>
          </p:nvPr>
        </p:nvSpPr>
        <p:spPr>
          <a:xfrm>
            <a:off x="457200" y="1508750"/>
            <a:ext cx="8229600" cy="5272440"/>
          </a:xfrm>
        </p:spPr>
        <p:txBody>
          <a:bodyPr>
            <a:normAutofit/>
          </a:bodyPr>
          <a:lstStyle/>
          <a:p>
            <a:r>
              <a:rPr lang="en-US" dirty="0" smtClean="0"/>
              <a:t>Inspect bearing sensors – use infrared</a:t>
            </a:r>
          </a:p>
          <a:p>
            <a:pPr lvl="1"/>
            <a:r>
              <a:rPr lang="en-US" dirty="0" smtClean="0"/>
              <a:t>Proper mounting</a:t>
            </a:r>
          </a:p>
          <a:p>
            <a:pPr lvl="1"/>
            <a:r>
              <a:rPr lang="en-US" dirty="0" smtClean="0"/>
              <a:t>Wires intact</a:t>
            </a:r>
          </a:p>
          <a:p>
            <a:pPr lvl="1"/>
            <a:r>
              <a:rPr lang="en-US" dirty="0" smtClean="0"/>
              <a:t>Manufacturer’s tester or freeze spray </a:t>
            </a:r>
          </a:p>
          <a:p>
            <a:endParaRPr lang="en-US" dirty="0"/>
          </a:p>
        </p:txBody>
      </p:sp>
      <p:grpSp>
        <p:nvGrpSpPr>
          <p:cNvPr id="13" name="Group 12" title="text box"/>
          <p:cNvGrpSpPr/>
          <p:nvPr/>
        </p:nvGrpSpPr>
        <p:grpSpPr>
          <a:xfrm>
            <a:off x="352489" y="3578844"/>
            <a:ext cx="8439022" cy="2743200"/>
            <a:chOff x="491945" y="1605303"/>
            <a:chExt cx="8439022" cy="2743200"/>
          </a:xfrm>
        </p:grpSpPr>
        <p:pic>
          <p:nvPicPr>
            <p:cNvPr id="5" name="Picture 4" title="Image of disconnected wire"/>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5400000">
              <a:off x="6530667" y="1948203"/>
              <a:ext cx="2743200" cy="2057400"/>
            </a:xfrm>
            <a:prstGeom prst="rect">
              <a:avLst/>
            </a:prstGeom>
            <a:ln>
              <a:solidFill>
                <a:schemeClr val="tx1"/>
              </a:solidFill>
            </a:ln>
          </p:spPr>
        </p:pic>
        <p:pic>
          <p:nvPicPr>
            <p:cNvPr id="8" name="Picture 7" title="image of freesze spray"/>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30342" y="1605303"/>
              <a:ext cx="2743200" cy="2743200"/>
            </a:xfrm>
            <a:prstGeom prst="rect">
              <a:avLst/>
            </a:prstGeom>
            <a:ln>
              <a:solidFill>
                <a:schemeClr val="tx1"/>
              </a:solidFill>
            </a:ln>
          </p:spPr>
        </p:pic>
        <p:pic>
          <p:nvPicPr>
            <p:cNvPr id="12" name="Picture 11" title="image of checking bearing with an infrared camera"/>
            <p:cNvPicPr>
              <a:picLocks/>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491945" y="1605303"/>
              <a:ext cx="3657600" cy="2743200"/>
            </a:xfrm>
            <a:prstGeom prst="rect">
              <a:avLst/>
            </a:prstGeom>
            <a:ln>
              <a:solidFill>
                <a:schemeClr val="tx1"/>
              </a:solidFill>
            </a:ln>
          </p:spPr>
        </p:pic>
      </p:grpSp>
      <p:sp>
        <p:nvSpPr>
          <p:cNvPr id="9" name="TextBox 8"/>
          <p:cNvSpPr txBox="1"/>
          <p:nvPr/>
        </p:nvSpPr>
        <p:spPr>
          <a:xfrm>
            <a:off x="4010089" y="5848239"/>
            <a:ext cx="2745221"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Freeze </a:t>
            </a:r>
            <a:r>
              <a:rPr lang="en-US" sz="2400" b="1" dirty="0" smtClean="0">
                <a:solidFill>
                  <a:schemeClr val="bg1"/>
                </a:solidFill>
                <a:latin typeface="Arial" panose="020B0604020202020204" pitchFamily="34" charset="0"/>
                <a:cs typeface="Arial" panose="020B0604020202020204" pitchFamily="34" charset="0"/>
              </a:rPr>
              <a:t>Spray</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6747850" y="5502870"/>
            <a:ext cx="2047555" cy="830997"/>
          </a:xfrm>
          <a:prstGeom prst="rect">
            <a:avLst/>
          </a:prstGeom>
          <a:noFill/>
        </p:spPr>
        <p:txBody>
          <a:bodyPr wrap="square" lIns="18288" rIns="18288" rtlCol="0">
            <a:spAutoFit/>
          </a:bodyPr>
          <a:lstStyle/>
          <a:p>
            <a:r>
              <a:rPr lang="en-US" sz="2400" b="1" dirty="0">
                <a:solidFill>
                  <a:schemeClr val="bg1"/>
                </a:solidFill>
                <a:latin typeface="Arial" panose="020B0604020202020204" pitchFamily="34" charset="0"/>
                <a:cs typeface="Arial" panose="020B0604020202020204" pitchFamily="34" charset="0"/>
              </a:rPr>
              <a:t>Disconnected Wire</a:t>
            </a:r>
          </a:p>
        </p:txBody>
      </p:sp>
      <p:sp>
        <p:nvSpPr>
          <p:cNvPr id="10" name="TextBox 9"/>
          <p:cNvSpPr txBox="1"/>
          <p:nvPr/>
        </p:nvSpPr>
        <p:spPr>
          <a:xfrm>
            <a:off x="387621" y="5502870"/>
            <a:ext cx="3638397"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Check Bearing with infrared camera</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47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sz="4000" dirty="0" smtClean="0"/>
              <a:t>Employer Responsibility</a:t>
            </a:r>
            <a:endParaRPr lang="en-US" sz="4000" dirty="0"/>
          </a:p>
        </p:txBody>
      </p:sp>
      <p:sp>
        <p:nvSpPr>
          <p:cNvPr id="3" name="Content Placeholder 2"/>
          <p:cNvSpPr>
            <a:spLocks noGrp="1"/>
          </p:cNvSpPr>
          <p:nvPr>
            <p:ph idx="1"/>
          </p:nvPr>
        </p:nvSpPr>
        <p:spPr>
          <a:xfrm>
            <a:off x="457200" y="1981200"/>
            <a:ext cx="8229600" cy="4144963"/>
          </a:xfrm>
        </p:spPr>
        <p:txBody>
          <a:bodyPr>
            <a:normAutofit lnSpcReduction="10000"/>
          </a:bodyPr>
          <a:lstStyle/>
          <a:p>
            <a:pPr marL="0" indent="0" algn="ctr">
              <a:buNone/>
            </a:pPr>
            <a:r>
              <a:rPr lang="en-US" sz="3900" b="1" dirty="0" smtClean="0">
                <a:solidFill>
                  <a:schemeClr val="accent6">
                    <a:lumMod val="75000"/>
                  </a:schemeClr>
                </a:solidFill>
              </a:rPr>
              <a:t>Employers </a:t>
            </a:r>
            <a:r>
              <a:rPr lang="en-US" sz="3900" b="1" dirty="0">
                <a:solidFill>
                  <a:schemeClr val="accent6">
                    <a:lumMod val="75000"/>
                  </a:schemeClr>
                </a:solidFill>
              </a:rPr>
              <a:t>have the responsibility to provide a safe workplace. </a:t>
            </a:r>
            <a:endParaRPr lang="en-US" sz="3900" b="1" dirty="0" smtClean="0">
              <a:solidFill>
                <a:schemeClr val="accent6">
                  <a:lumMod val="75000"/>
                </a:schemeClr>
              </a:solidFill>
            </a:endParaRPr>
          </a:p>
          <a:p>
            <a:pPr marL="0" indent="0">
              <a:buNone/>
            </a:pPr>
            <a:endParaRPr lang="en-US" b="1" dirty="0" smtClean="0">
              <a:solidFill>
                <a:schemeClr val="accent6">
                  <a:lumMod val="75000"/>
                </a:schemeClr>
              </a:solidFill>
            </a:endParaRPr>
          </a:p>
          <a:p>
            <a:pPr marL="0" lvl="0" indent="0" algn="ctr">
              <a:buNone/>
            </a:pPr>
            <a:r>
              <a:rPr lang="en-US" sz="3600" b="1" dirty="0">
                <a:solidFill>
                  <a:srgbClr val="F79646">
                    <a:lumMod val="75000"/>
                  </a:srgbClr>
                </a:solidFill>
              </a:rPr>
              <a:t>More information about employer &amp; employee rights can be found at www.osha.gov.</a:t>
            </a:r>
          </a:p>
          <a:p>
            <a:pPr marL="0" indent="0">
              <a:buNone/>
            </a:pPr>
            <a:endParaRPr lang="en-US" b="1" dirty="0">
              <a:solidFill>
                <a:schemeClr val="accent6">
                  <a:lumMod val="75000"/>
                </a:schemeClr>
              </a:solidFill>
            </a:endParaRPr>
          </a:p>
        </p:txBody>
      </p:sp>
    </p:spTree>
    <p:extLst>
      <p:ext uri="{BB962C8B-B14F-4D97-AF65-F5344CB8AC3E}">
        <p14:creationId xmlns:p14="http://schemas.microsoft.com/office/powerpoint/2010/main" val="2331935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359915" y="155969"/>
            <a:ext cx="8416160" cy="1143000"/>
          </a:xfrm>
        </p:spPr>
        <p:txBody>
          <a:bodyPr>
            <a:normAutofit/>
          </a:bodyPr>
          <a:lstStyle/>
          <a:p>
            <a:r>
              <a:rPr lang="en-US" dirty="0" smtClean="0"/>
              <a:t>Inspect electrical – head section</a:t>
            </a:r>
            <a:endParaRPr lang="en-US" dirty="0"/>
          </a:p>
        </p:txBody>
      </p:sp>
      <p:sp>
        <p:nvSpPr>
          <p:cNvPr id="3" name="Content Placeholder 2"/>
          <p:cNvSpPr>
            <a:spLocks noGrp="1"/>
          </p:cNvSpPr>
          <p:nvPr>
            <p:ph idx="1"/>
          </p:nvPr>
        </p:nvSpPr>
        <p:spPr>
          <a:xfrm>
            <a:off x="472351" y="1442913"/>
            <a:ext cx="8217627" cy="5349250"/>
          </a:xfrm>
        </p:spPr>
        <p:txBody>
          <a:bodyPr/>
          <a:lstStyle/>
          <a:p>
            <a:r>
              <a:rPr lang="en-US" dirty="0" smtClean="0"/>
              <a:t>Undamaged, sealed, secured conduit</a:t>
            </a:r>
          </a:p>
          <a:p>
            <a:r>
              <a:rPr lang="en-US" dirty="0" smtClean="0"/>
              <a:t>Sealed motor conduit box</a:t>
            </a:r>
          </a:p>
          <a:p>
            <a:r>
              <a:rPr lang="en-US" dirty="0" smtClean="0"/>
              <a:t>Proper rated conduit</a:t>
            </a:r>
          </a:p>
        </p:txBody>
      </p:sp>
      <p:grpSp>
        <p:nvGrpSpPr>
          <p:cNvPr id="16" name="Group 15" title="text box"/>
          <p:cNvGrpSpPr/>
          <p:nvPr/>
        </p:nvGrpSpPr>
        <p:grpSpPr>
          <a:xfrm>
            <a:off x="4958051" y="3198570"/>
            <a:ext cx="3701818" cy="2691677"/>
            <a:chOff x="4958051" y="3272858"/>
            <a:chExt cx="3701818" cy="2691677"/>
          </a:xfrm>
        </p:grpSpPr>
        <p:pic>
          <p:nvPicPr>
            <p:cNvPr id="5" name="Picture 4" title="image showing an open condu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8052" y="3272858"/>
              <a:ext cx="3701817" cy="2286000"/>
            </a:xfrm>
            <a:prstGeom prst="rect">
              <a:avLst/>
            </a:prstGeom>
          </p:spPr>
        </p:pic>
        <p:sp>
          <p:nvSpPr>
            <p:cNvPr id="6" name="TextBox 5"/>
            <p:cNvSpPr txBox="1"/>
            <p:nvPr/>
          </p:nvSpPr>
          <p:spPr>
            <a:xfrm>
              <a:off x="4958051" y="5502870"/>
              <a:ext cx="3701817"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Conduit open</a:t>
              </a:r>
            </a:p>
          </p:txBody>
        </p:sp>
      </p:grpSp>
      <p:grpSp>
        <p:nvGrpSpPr>
          <p:cNvPr id="15" name="Group 14" title="text box"/>
          <p:cNvGrpSpPr/>
          <p:nvPr/>
        </p:nvGrpSpPr>
        <p:grpSpPr>
          <a:xfrm>
            <a:off x="462665" y="3198570"/>
            <a:ext cx="4055167" cy="3061009"/>
            <a:chOff x="462665" y="3272858"/>
            <a:chExt cx="4055167" cy="3061009"/>
          </a:xfrm>
        </p:grpSpPr>
        <p:pic>
          <p:nvPicPr>
            <p:cNvPr id="7" name="Picture 6" title="Image of a non-sealed motor conduit box"/>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665" y="3272858"/>
              <a:ext cx="4055167" cy="2286000"/>
            </a:xfrm>
            <a:prstGeom prst="rect">
              <a:avLst/>
            </a:prstGeom>
          </p:spPr>
        </p:pic>
        <p:sp>
          <p:nvSpPr>
            <p:cNvPr id="8" name="TextBox 7"/>
            <p:cNvSpPr txBox="1"/>
            <p:nvPr/>
          </p:nvSpPr>
          <p:spPr>
            <a:xfrm>
              <a:off x="472531" y="5502870"/>
              <a:ext cx="404530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Non-sealed </a:t>
              </a:r>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motor </a:t>
              </a:r>
              <a:r>
                <a:rPr lang="en-US" sz="2400" b="1" dirty="0">
                  <a:latin typeface="Arial" panose="020B0604020202020204" pitchFamily="34" charset="0"/>
                  <a:cs typeface="Arial" panose="020B0604020202020204" pitchFamily="34" charset="0"/>
                </a:rPr>
                <a:t>conduit box</a:t>
              </a:r>
            </a:p>
          </p:txBody>
        </p:sp>
      </p:grpSp>
    </p:spTree>
    <p:extLst>
      <p:ext uri="{BB962C8B-B14F-4D97-AF65-F5344CB8AC3E}">
        <p14:creationId xmlns:p14="http://schemas.microsoft.com/office/powerpoint/2010/main" val="921897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Inspect drive – oil &amp; drain vents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Oil level - signs of oil leakage</a:t>
            </a:r>
          </a:p>
          <a:p>
            <a:r>
              <a:rPr lang="en-US" dirty="0" smtClean="0"/>
              <a:t>Drain vents clean</a:t>
            </a:r>
          </a:p>
          <a:p>
            <a:pPr marL="0" indent="0">
              <a:buNone/>
            </a:pPr>
            <a:endParaRPr lang="en-US" dirty="0"/>
          </a:p>
        </p:txBody>
      </p:sp>
      <p:pic>
        <p:nvPicPr>
          <p:cNvPr id="7" name="Picture 6" title="Image of a machine with an oil lea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3846" y="2981325"/>
            <a:ext cx="4687975" cy="3200400"/>
          </a:xfrm>
          <a:prstGeom prst="rect">
            <a:avLst/>
          </a:prstGeom>
        </p:spPr>
      </p:pic>
      <p:sp>
        <p:nvSpPr>
          <p:cNvPr id="11" name="TextBox 10"/>
          <p:cNvSpPr txBox="1"/>
          <p:nvPr/>
        </p:nvSpPr>
        <p:spPr>
          <a:xfrm>
            <a:off x="3743846" y="2986801"/>
            <a:ext cx="2745221"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Oil Leak</a:t>
            </a:r>
          </a:p>
        </p:txBody>
      </p:sp>
    </p:spTree>
    <p:extLst>
      <p:ext uri="{BB962C8B-B14F-4D97-AF65-F5344CB8AC3E}">
        <p14:creationId xmlns:p14="http://schemas.microsoft.com/office/powerpoint/2010/main" val="28575686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Inspect drive</a:t>
            </a:r>
            <a:endParaRPr lang="en-US" dirty="0"/>
          </a:p>
        </p:txBody>
      </p:sp>
      <p:sp>
        <p:nvSpPr>
          <p:cNvPr id="3" name="Content Placeholder 2"/>
          <p:cNvSpPr>
            <a:spLocks noGrp="1"/>
          </p:cNvSpPr>
          <p:nvPr>
            <p:ph idx="1"/>
          </p:nvPr>
        </p:nvSpPr>
        <p:spPr>
          <a:xfrm>
            <a:off x="385855" y="1508750"/>
            <a:ext cx="8229600" cy="5257800"/>
          </a:xfrm>
        </p:spPr>
        <p:txBody>
          <a:bodyPr>
            <a:normAutofit/>
          </a:bodyPr>
          <a:lstStyle/>
          <a:p>
            <a:pPr>
              <a:spcAft>
                <a:spcPts val="400"/>
              </a:spcAft>
            </a:pPr>
            <a:r>
              <a:rPr lang="en-US" dirty="0" smtClean="0"/>
              <a:t>Coupler condition</a:t>
            </a:r>
          </a:p>
          <a:p>
            <a:pPr lvl="1">
              <a:spcAft>
                <a:spcPts val="400"/>
              </a:spcAft>
            </a:pPr>
            <a:r>
              <a:rPr lang="en-US" dirty="0" smtClean="0"/>
              <a:t>Lubricate</a:t>
            </a:r>
          </a:p>
          <a:p>
            <a:pPr>
              <a:spcAft>
                <a:spcPts val="400"/>
              </a:spcAft>
            </a:pPr>
            <a:r>
              <a:rPr lang="en-US" dirty="0" smtClean="0"/>
              <a:t>Sheaves/Sprockets </a:t>
            </a:r>
          </a:p>
          <a:p>
            <a:pPr lvl="1">
              <a:spcAft>
                <a:spcPts val="400"/>
              </a:spcAft>
            </a:pPr>
            <a:r>
              <a:rPr lang="en-US" dirty="0" smtClean="0"/>
              <a:t>secure to shafts</a:t>
            </a:r>
          </a:p>
          <a:p>
            <a:pPr lvl="1">
              <a:spcAft>
                <a:spcPts val="400"/>
              </a:spcAft>
            </a:pPr>
            <a:r>
              <a:rPr lang="en-US" dirty="0" smtClean="0"/>
              <a:t>free from wear &amp; in alignment</a:t>
            </a:r>
          </a:p>
          <a:p>
            <a:endParaRPr lang="en-US" dirty="0"/>
          </a:p>
        </p:txBody>
      </p:sp>
      <p:pic>
        <p:nvPicPr>
          <p:cNvPr id="5" name="Picture 4" title="Image of a worn coupl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181405" y="1594520"/>
            <a:ext cx="2514600" cy="2514600"/>
          </a:xfrm>
          <a:prstGeom prst="rect">
            <a:avLst/>
          </a:prstGeom>
        </p:spPr>
      </p:pic>
      <p:pic>
        <p:nvPicPr>
          <p:cNvPr id="6" name="Picture 5" title="image of a worn sprocke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59825" y="4101987"/>
            <a:ext cx="3237980" cy="2514600"/>
          </a:xfrm>
          <a:prstGeom prst="rect">
            <a:avLst/>
          </a:prstGeom>
        </p:spPr>
      </p:pic>
      <p:pic>
        <p:nvPicPr>
          <p:cNvPr id="8" name="Picture 7" title="images of worn sprockets and coupl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2665" y="4101987"/>
            <a:ext cx="3352800" cy="2514600"/>
          </a:xfrm>
          <a:prstGeom prst="rect">
            <a:avLst/>
          </a:prstGeom>
        </p:spPr>
      </p:pic>
      <p:sp>
        <p:nvSpPr>
          <p:cNvPr id="9" name="TextBox 8"/>
          <p:cNvSpPr txBox="1"/>
          <p:nvPr/>
        </p:nvSpPr>
        <p:spPr>
          <a:xfrm>
            <a:off x="3797964" y="4574457"/>
            <a:ext cx="1803229" cy="1569660"/>
          </a:xfrm>
          <a:prstGeom prst="rect">
            <a:avLst/>
          </a:prstGeom>
          <a:noFill/>
        </p:spPr>
        <p:txBody>
          <a:bodyPr wrap="square" rtlCol="0">
            <a:spAutoFit/>
          </a:bodyPr>
          <a:lstStyle/>
          <a:p>
            <a:r>
              <a:rPr lang="en-US" sz="2400" b="1" dirty="0">
                <a:solidFill>
                  <a:prstClr val="black"/>
                </a:solidFill>
                <a:latin typeface="Arial" panose="020B0604020202020204" pitchFamily="34" charset="0"/>
                <a:cs typeface="Arial" panose="020B0604020202020204" pitchFamily="34" charset="0"/>
              </a:rPr>
              <a:t>Worn Sprockets </a:t>
            </a:r>
            <a:r>
              <a:rPr lang="en-US" sz="2400" b="1" dirty="0" smtClean="0">
                <a:solidFill>
                  <a:prstClr val="black"/>
                </a:solidFill>
                <a:latin typeface="Arial" panose="020B0604020202020204" pitchFamily="34" charset="0"/>
                <a:cs typeface="Arial" panose="020B0604020202020204" pitchFamily="34" charset="0"/>
              </a:rPr>
              <a:t>&amp; </a:t>
            </a:r>
            <a:r>
              <a:rPr lang="en-US" sz="2400" b="1" dirty="0">
                <a:solidFill>
                  <a:prstClr val="black"/>
                </a:solidFill>
                <a:latin typeface="Arial" panose="020B0604020202020204" pitchFamily="34" charset="0"/>
                <a:cs typeface="Arial" panose="020B0604020202020204" pitchFamily="34" charset="0"/>
              </a:rPr>
              <a:t>Couplers</a:t>
            </a:r>
          </a:p>
        </p:txBody>
      </p:sp>
      <p:sp>
        <p:nvSpPr>
          <p:cNvPr id="10" name="TextBox 9"/>
          <p:cNvSpPr txBox="1"/>
          <p:nvPr/>
        </p:nvSpPr>
        <p:spPr>
          <a:xfrm>
            <a:off x="6181406" y="3638490"/>
            <a:ext cx="25146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Worn Coupler</a:t>
            </a:r>
          </a:p>
        </p:txBody>
      </p:sp>
    </p:spTree>
    <p:extLst>
      <p:ext uri="{BB962C8B-B14F-4D97-AF65-F5344CB8AC3E}">
        <p14:creationId xmlns:p14="http://schemas.microsoft.com/office/powerpoint/2010/main" val="2980901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Head section drive alignment</a:t>
            </a:r>
            <a:endParaRPr lang="en-US" dirty="0"/>
          </a:p>
        </p:txBody>
      </p:sp>
      <p:sp>
        <p:nvSpPr>
          <p:cNvPr id="3" name="Content Placeholder 2"/>
          <p:cNvSpPr>
            <a:spLocks noGrp="1"/>
          </p:cNvSpPr>
          <p:nvPr>
            <p:ph idx="1"/>
          </p:nvPr>
        </p:nvSpPr>
        <p:spPr>
          <a:xfrm>
            <a:off x="457200" y="1508750"/>
            <a:ext cx="8229600" cy="4525963"/>
          </a:xfrm>
        </p:spPr>
        <p:txBody>
          <a:bodyPr>
            <a:normAutofit/>
          </a:bodyPr>
          <a:lstStyle/>
          <a:p>
            <a:r>
              <a:rPr lang="en-US" dirty="0" smtClean="0"/>
              <a:t>Basic alignment</a:t>
            </a:r>
          </a:p>
          <a:p>
            <a:pPr lvl="1"/>
            <a:r>
              <a:rPr lang="en-US" dirty="0" smtClean="0"/>
              <a:t>belt pulleys alignment  if equipped</a:t>
            </a:r>
          </a:p>
          <a:p>
            <a:r>
              <a:rPr lang="en-US" dirty="0" smtClean="0"/>
              <a:t>Check belts, tightness &amp; condition</a:t>
            </a:r>
          </a:p>
          <a:p>
            <a:pPr lvl="1"/>
            <a:r>
              <a:rPr lang="en-US" dirty="0" smtClean="0"/>
              <a:t>measure belt deflection</a:t>
            </a:r>
          </a:p>
          <a:p>
            <a:endParaRPr lang="en-US" dirty="0"/>
          </a:p>
        </p:txBody>
      </p:sp>
      <p:pic>
        <p:nvPicPr>
          <p:cNvPr id="6" name="Picture 5" title="Image of using string to check align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1570" y="3761879"/>
            <a:ext cx="2582376" cy="2743200"/>
          </a:xfrm>
          <a:prstGeom prst="rect">
            <a:avLst/>
          </a:prstGeom>
        </p:spPr>
      </p:pic>
      <p:sp>
        <p:nvSpPr>
          <p:cNvPr id="7" name="TextBox 6"/>
          <p:cNvSpPr txBox="1"/>
          <p:nvPr/>
        </p:nvSpPr>
        <p:spPr>
          <a:xfrm>
            <a:off x="6923946" y="4484122"/>
            <a:ext cx="1757389" cy="1200329"/>
          </a:xfrm>
          <a:prstGeom prst="rect">
            <a:avLst/>
          </a:prstGeom>
          <a:noFill/>
        </p:spPr>
        <p:txBody>
          <a:bodyPr wrap="square" rtlCol="0">
            <a:spAutoFit/>
          </a:bodyPr>
          <a:lstStyle/>
          <a:p>
            <a:r>
              <a:rPr lang="en-US" sz="2400" b="1" dirty="0" smtClean="0">
                <a:solidFill>
                  <a:prstClr val="black"/>
                </a:solidFill>
                <a:latin typeface="Arial" panose="020B0604020202020204" pitchFamily="34" charset="0"/>
                <a:cs typeface="Arial" panose="020B0604020202020204" pitchFamily="34" charset="0"/>
              </a:rPr>
              <a:t>Use String </a:t>
            </a:r>
            <a:r>
              <a:rPr lang="en-US" sz="2400" b="1" dirty="0">
                <a:solidFill>
                  <a:prstClr val="black"/>
                </a:solidFill>
                <a:latin typeface="Arial" panose="020B0604020202020204" pitchFamily="34" charset="0"/>
                <a:cs typeface="Arial" panose="020B0604020202020204" pitchFamily="34" charset="0"/>
              </a:rPr>
              <a:t>to Check Alignment</a:t>
            </a:r>
          </a:p>
        </p:txBody>
      </p:sp>
      <p:grpSp>
        <p:nvGrpSpPr>
          <p:cNvPr id="9" name="Group 8" title="image of checking the belt for tightness and condition"/>
          <p:cNvGrpSpPr/>
          <p:nvPr/>
        </p:nvGrpSpPr>
        <p:grpSpPr>
          <a:xfrm>
            <a:off x="385855" y="3756905"/>
            <a:ext cx="3762102" cy="2654765"/>
            <a:chOff x="664858" y="3768866"/>
            <a:chExt cx="3762102" cy="2654765"/>
          </a:xfrm>
        </p:grpSpPr>
        <p:pic>
          <p:nvPicPr>
            <p:cNvPr id="5" name="Picture 4" title="text box"/>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4858" y="3768866"/>
              <a:ext cx="3762102" cy="2654765"/>
            </a:xfrm>
            <a:prstGeom prst="rect">
              <a:avLst/>
            </a:prstGeom>
          </p:spPr>
        </p:pic>
        <p:sp>
          <p:nvSpPr>
            <p:cNvPr id="8" name="TextBox 7"/>
            <p:cNvSpPr txBox="1"/>
            <p:nvPr/>
          </p:nvSpPr>
          <p:spPr>
            <a:xfrm>
              <a:off x="1681739" y="3773840"/>
              <a:ext cx="2745221" cy="461665"/>
            </a:xfrm>
            <a:prstGeom prst="rect">
              <a:avLst/>
            </a:prstGeom>
            <a:noFill/>
          </p:spPr>
          <p:txBody>
            <a:bodyPr wrap="square" rtlCol="0">
              <a:spAutoFit/>
            </a:bodyPr>
            <a:lstStyle/>
            <a:p>
              <a:pPr algn="r"/>
              <a:r>
                <a:rPr lang="en-US" sz="2400" b="1" dirty="0" smtClean="0">
                  <a:solidFill>
                    <a:prstClr val="black"/>
                  </a:solidFill>
                  <a:latin typeface="Arial" panose="020B0604020202020204" pitchFamily="34" charset="0"/>
                  <a:cs typeface="Arial" panose="020B0604020202020204" pitchFamily="34" charset="0"/>
                </a:rPr>
                <a:t>Check Belt</a:t>
              </a:r>
              <a:endParaRPr lang="en-US" sz="24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93618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Grid style coupler inspection</a:t>
            </a:r>
            <a:endParaRPr lang="en-US" dirty="0"/>
          </a:p>
        </p:txBody>
      </p:sp>
      <p:sp>
        <p:nvSpPr>
          <p:cNvPr id="3" name="Content Placeholder 2"/>
          <p:cNvSpPr>
            <a:spLocks noGrp="1"/>
          </p:cNvSpPr>
          <p:nvPr>
            <p:ph idx="1"/>
          </p:nvPr>
        </p:nvSpPr>
        <p:spPr>
          <a:xfrm>
            <a:off x="3227825" y="1593963"/>
            <a:ext cx="5480935" cy="5257800"/>
          </a:xfrm>
        </p:spPr>
        <p:txBody>
          <a:bodyPr>
            <a:normAutofit/>
          </a:bodyPr>
          <a:lstStyle/>
          <a:p>
            <a:pPr>
              <a:spcAft>
                <a:spcPts val="400"/>
              </a:spcAft>
            </a:pPr>
            <a:r>
              <a:rPr lang="en-US" dirty="0" smtClean="0"/>
              <a:t>Annual maintenance</a:t>
            </a:r>
          </a:p>
          <a:p>
            <a:pPr>
              <a:spcAft>
                <a:spcPts val="400"/>
              </a:spcAft>
            </a:pPr>
            <a:r>
              <a:rPr lang="en-US" dirty="0" smtClean="0"/>
              <a:t>Remove cover assembly </a:t>
            </a:r>
          </a:p>
          <a:p>
            <a:pPr>
              <a:spcAft>
                <a:spcPts val="400"/>
              </a:spcAft>
            </a:pPr>
            <a:r>
              <a:rPr lang="en-US" dirty="0" smtClean="0"/>
              <a:t>Check alignment</a:t>
            </a:r>
          </a:p>
          <a:p>
            <a:pPr>
              <a:spcAft>
                <a:spcPts val="400"/>
              </a:spcAft>
            </a:pPr>
            <a:r>
              <a:rPr lang="en-US" dirty="0" smtClean="0"/>
              <a:t>Torque all fasteners per spec</a:t>
            </a:r>
          </a:p>
          <a:p>
            <a:pPr>
              <a:spcAft>
                <a:spcPts val="400"/>
              </a:spcAft>
            </a:pPr>
            <a:r>
              <a:rPr lang="en-US" dirty="0" smtClean="0"/>
              <a:t>Inspect seal ring &amp; gasket</a:t>
            </a:r>
          </a:p>
          <a:p>
            <a:pPr lvl="1">
              <a:spcAft>
                <a:spcPts val="400"/>
              </a:spcAft>
            </a:pPr>
            <a:r>
              <a:rPr lang="en-US" dirty="0" smtClean="0"/>
              <a:t>Replace leaking/worn</a:t>
            </a:r>
          </a:p>
          <a:p>
            <a:pPr marL="0" indent="0">
              <a:buNone/>
            </a:pPr>
            <a:endParaRPr lang="en-US" dirty="0" smtClean="0"/>
          </a:p>
          <a:p>
            <a:endParaRPr lang="en-US" dirty="0"/>
          </a:p>
        </p:txBody>
      </p:sp>
      <p:pic>
        <p:nvPicPr>
          <p:cNvPr id="5" name="Picture 4" title="image of a grid style coupl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4326" y="1249530"/>
            <a:ext cx="2743200" cy="2743200"/>
          </a:xfrm>
          <a:prstGeom prst="rect">
            <a:avLst/>
          </a:prstGeom>
        </p:spPr>
      </p:pic>
      <p:pic>
        <p:nvPicPr>
          <p:cNvPr id="6" name="Picture 5" title="Image of seal ring and gasket"/>
          <p:cNvPicPr>
            <a:picLocks noChangeAspect="1"/>
          </p:cNvPicPr>
          <p:nvPr/>
        </p:nvPicPr>
        <p:blipFill>
          <a:blip r:embed="rId5" cstate="email">
            <a:lum bright="12000"/>
            <a:extLst>
              <a:ext uri="{28A0092B-C50C-407E-A947-70E740481C1C}">
                <a14:useLocalDpi xmlns:a14="http://schemas.microsoft.com/office/drawing/2010/main"/>
              </a:ext>
            </a:extLst>
          </a:blip>
          <a:stretch>
            <a:fillRect/>
          </a:stretch>
        </p:blipFill>
        <p:spPr>
          <a:xfrm>
            <a:off x="457801" y="3764130"/>
            <a:ext cx="2743200" cy="2743200"/>
          </a:xfrm>
          <a:prstGeom prst="rect">
            <a:avLst/>
          </a:prstGeom>
        </p:spPr>
      </p:pic>
    </p:spTree>
    <p:extLst>
      <p:ext uri="{BB962C8B-B14F-4D97-AF65-F5344CB8AC3E}">
        <p14:creationId xmlns:p14="http://schemas.microsoft.com/office/powerpoint/2010/main" val="21967119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Grid style coupler </a:t>
            </a:r>
            <a:r>
              <a:rPr lang="en-US" dirty="0" smtClean="0"/>
              <a:t>inspection </a:t>
            </a:r>
            <a:endParaRPr lang="en-US" dirty="0"/>
          </a:p>
        </p:txBody>
      </p:sp>
      <p:sp>
        <p:nvSpPr>
          <p:cNvPr id="3" name="Content Placeholder 2"/>
          <p:cNvSpPr>
            <a:spLocks noGrp="1"/>
          </p:cNvSpPr>
          <p:nvPr>
            <p:ph idx="1"/>
          </p:nvPr>
        </p:nvSpPr>
        <p:spPr>
          <a:xfrm>
            <a:off x="457307" y="1452415"/>
            <a:ext cx="8224028" cy="5257800"/>
          </a:xfrm>
        </p:spPr>
        <p:txBody>
          <a:bodyPr>
            <a:normAutofit/>
          </a:bodyPr>
          <a:lstStyle/>
          <a:p>
            <a:pPr>
              <a:spcAft>
                <a:spcPts val="400"/>
              </a:spcAft>
            </a:pPr>
            <a:r>
              <a:rPr lang="en-US" dirty="0" smtClean="0"/>
              <a:t>Remove grid spring/grid spring segments</a:t>
            </a:r>
          </a:p>
          <a:p>
            <a:pPr>
              <a:spcAft>
                <a:spcPts val="400"/>
              </a:spcAft>
            </a:pPr>
            <a:r>
              <a:rPr lang="en-US" dirty="0" smtClean="0"/>
              <a:t>Thoroughly clean all components</a:t>
            </a:r>
          </a:p>
          <a:p>
            <a:pPr>
              <a:spcAft>
                <a:spcPts val="400"/>
              </a:spcAft>
            </a:pPr>
            <a:r>
              <a:rPr lang="en-US" dirty="0" smtClean="0"/>
              <a:t>Remove both drain plugs; fill</a:t>
            </a:r>
          </a:p>
          <a:p>
            <a:pPr lvl="1">
              <a:spcAft>
                <a:spcPts val="400"/>
              </a:spcAft>
            </a:pPr>
            <a:r>
              <a:rPr lang="en-US" dirty="0" smtClean="0"/>
              <a:t>Grease purges out opposite hole  </a:t>
            </a:r>
          </a:p>
          <a:p>
            <a:pPr>
              <a:spcAft>
                <a:spcPts val="400"/>
              </a:spcAft>
            </a:pPr>
            <a:r>
              <a:rPr lang="en-US" dirty="0" smtClean="0"/>
              <a:t>Pack grid teeth in hubs; install grid </a:t>
            </a:r>
          </a:p>
          <a:p>
            <a:pPr marL="0" indent="0">
              <a:buNone/>
            </a:pPr>
            <a:endParaRPr lang="en-US" dirty="0" smtClean="0"/>
          </a:p>
          <a:p>
            <a:endParaRPr lang="en-US" dirty="0"/>
          </a:p>
        </p:txBody>
      </p:sp>
      <p:pic>
        <p:nvPicPr>
          <p:cNvPr id="5" name="Picture 4" title="Image of a grid style coupl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239" y="4120290"/>
            <a:ext cx="2514600" cy="2514600"/>
          </a:xfrm>
          <a:prstGeom prst="rect">
            <a:avLst/>
          </a:prstGeom>
        </p:spPr>
      </p:pic>
      <p:pic>
        <p:nvPicPr>
          <p:cNvPr id="6" name="Picture 5" title="Image of manufacturere's specification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0429" y="4120290"/>
            <a:ext cx="2514600" cy="2514600"/>
          </a:xfrm>
          <a:prstGeom prst="rect">
            <a:avLst/>
          </a:prstGeom>
        </p:spPr>
      </p:pic>
      <p:sp>
        <p:nvSpPr>
          <p:cNvPr id="7" name="Rectangle 6"/>
          <p:cNvSpPr/>
          <p:nvPr/>
        </p:nvSpPr>
        <p:spPr>
          <a:xfrm>
            <a:off x="5865029" y="4235505"/>
            <a:ext cx="2969926" cy="1815882"/>
          </a:xfrm>
          <a:prstGeom prst="rect">
            <a:avLst/>
          </a:prstGeom>
        </p:spPr>
        <p:txBody>
          <a:bodyPr wrap="square">
            <a:spAutoFit/>
          </a:bodyPr>
          <a:lstStyle/>
          <a:p>
            <a:pPr marL="0" lvl="1">
              <a:spcAft>
                <a:spcPts val="600"/>
              </a:spcAft>
              <a:buClr>
                <a:srgbClr val="FFC000"/>
              </a:buClr>
              <a:buSzPct val="150000"/>
            </a:pPr>
            <a:r>
              <a:rPr lang="en-US" sz="2800" i="1" dirty="0" smtClean="0">
                <a:solidFill>
                  <a:prstClr val="black"/>
                </a:solidFill>
                <a:latin typeface="Arial" panose="020B0604020202020204" pitchFamily="34" charset="0"/>
                <a:cs typeface="Arial" panose="020B0604020202020204" pitchFamily="34" charset="0"/>
              </a:rPr>
              <a:t>Use long </a:t>
            </a:r>
            <a:r>
              <a:rPr lang="en-US" sz="2800" i="1" dirty="0">
                <a:solidFill>
                  <a:prstClr val="black"/>
                </a:solidFill>
                <a:latin typeface="Arial" panose="020B0604020202020204" pitchFamily="34" charset="0"/>
                <a:cs typeface="Arial" panose="020B0604020202020204" pitchFamily="34" charset="0"/>
              </a:rPr>
              <a:t>term </a:t>
            </a:r>
            <a:r>
              <a:rPr lang="en-US" sz="2800" i="1" dirty="0" smtClean="0">
                <a:solidFill>
                  <a:prstClr val="black"/>
                </a:solidFill>
                <a:latin typeface="Arial" panose="020B0604020202020204" pitchFamily="34" charset="0"/>
                <a:cs typeface="Arial" panose="020B0604020202020204" pitchFamily="34" charset="0"/>
              </a:rPr>
              <a:t>grease per manufacturer’s </a:t>
            </a:r>
            <a:r>
              <a:rPr lang="en-US" sz="2800" i="1" dirty="0">
                <a:solidFill>
                  <a:prstClr val="black"/>
                </a:solidFill>
                <a:latin typeface="Arial" panose="020B0604020202020204" pitchFamily="34" charset="0"/>
                <a:cs typeface="Arial" panose="020B0604020202020204" pitchFamily="34" charset="0"/>
              </a:rPr>
              <a:t>specification</a:t>
            </a:r>
          </a:p>
        </p:txBody>
      </p:sp>
    </p:spTree>
    <p:extLst>
      <p:ext uri="{BB962C8B-B14F-4D97-AF65-F5344CB8AC3E}">
        <p14:creationId xmlns:p14="http://schemas.microsoft.com/office/powerpoint/2010/main" val="34325355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Para flex coupler inspection</a:t>
            </a:r>
            <a:endParaRPr lang="en-US" dirty="0"/>
          </a:p>
        </p:txBody>
      </p:sp>
      <p:sp>
        <p:nvSpPr>
          <p:cNvPr id="3" name="Content Placeholder 2"/>
          <p:cNvSpPr>
            <a:spLocks noGrp="1"/>
          </p:cNvSpPr>
          <p:nvPr>
            <p:ph idx="1"/>
          </p:nvPr>
        </p:nvSpPr>
        <p:spPr>
          <a:xfrm>
            <a:off x="457200" y="1440905"/>
            <a:ext cx="5632450" cy="5257800"/>
          </a:xfrm>
        </p:spPr>
        <p:txBody>
          <a:bodyPr>
            <a:normAutofit/>
          </a:bodyPr>
          <a:lstStyle/>
          <a:p>
            <a:r>
              <a:rPr lang="en-US" dirty="0" smtClean="0"/>
              <a:t>Inspect guard </a:t>
            </a:r>
          </a:p>
          <a:p>
            <a:pPr lvl="1"/>
            <a:r>
              <a:rPr lang="en-US" dirty="0" smtClean="0"/>
              <a:t>2”-3” minimum clearance guard to coupler </a:t>
            </a:r>
          </a:p>
          <a:p>
            <a:pPr lvl="1"/>
            <a:r>
              <a:rPr lang="en-US" dirty="0" smtClean="0"/>
              <a:t>Protects work area</a:t>
            </a:r>
          </a:p>
          <a:p>
            <a:pPr marL="0" indent="0">
              <a:buNone/>
            </a:pPr>
            <a:endParaRPr lang="en-US" dirty="0"/>
          </a:p>
        </p:txBody>
      </p:sp>
      <p:pic>
        <p:nvPicPr>
          <p:cNvPr id="5" name="Picture 4" title="image of a par flex coupl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7559" y="1450240"/>
            <a:ext cx="3048000" cy="2286000"/>
          </a:xfrm>
          <a:prstGeom prst="rect">
            <a:avLst/>
          </a:prstGeom>
        </p:spPr>
      </p:pic>
      <p:pic>
        <p:nvPicPr>
          <p:cNvPr id="6" name="Picture 5" title="image of a par flex coupler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3900" y="3805095"/>
            <a:ext cx="3200400" cy="2400300"/>
          </a:xfrm>
          <a:prstGeom prst="rect">
            <a:avLst/>
          </a:prstGeom>
        </p:spPr>
      </p:pic>
      <p:sp>
        <p:nvSpPr>
          <p:cNvPr id="7" name="Rectangle 6"/>
          <p:cNvSpPr/>
          <p:nvPr/>
        </p:nvSpPr>
        <p:spPr>
          <a:xfrm>
            <a:off x="2843775" y="3659430"/>
            <a:ext cx="5798761" cy="2585323"/>
          </a:xfrm>
          <a:prstGeom prst="rect">
            <a:avLst/>
          </a:prstGeom>
        </p:spPr>
        <p:txBody>
          <a:bodyPr wrap="square">
            <a:spAutoFit/>
          </a:bodyPr>
          <a:lstStyle/>
          <a:p>
            <a:pPr marL="457200" lvl="0" indent="-457200">
              <a:spcAft>
                <a:spcPts val="600"/>
              </a:spcAft>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Periodically inspect coupler</a:t>
            </a:r>
          </a:p>
          <a:p>
            <a:pPr marL="914400" lvl="1" indent="-457200">
              <a:spcAft>
                <a:spcPts val="600"/>
              </a:spcAft>
              <a:buClr>
                <a:srgbClr val="FFC000"/>
              </a:buClr>
              <a:buSzPct val="1500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Wear, dust/dirt </a:t>
            </a:r>
            <a:r>
              <a:rPr lang="en-US" sz="2800" dirty="0" smtClean="0">
                <a:solidFill>
                  <a:prstClr val="black"/>
                </a:solidFill>
                <a:latin typeface="Arial" panose="020B0604020202020204" pitchFamily="34" charset="0"/>
                <a:cs typeface="Arial" panose="020B0604020202020204" pitchFamily="34" charset="0"/>
              </a:rPr>
              <a:t>buildup, </a:t>
            </a:r>
            <a:r>
              <a:rPr lang="en-US" sz="2800" dirty="0">
                <a:solidFill>
                  <a:prstClr val="black"/>
                </a:solidFill>
                <a:latin typeface="Arial" panose="020B0604020202020204" pitchFamily="34" charset="0"/>
                <a:cs typeface="Arial" panose="020B0604020202020204" pitchFamily="34" charset="0"/>
              </a:rPr>
              <a:t>impede heat dissipation</a:t>
            </a:r>
          </a:p>
          <a:p>
            <a:pPr marL="457200" lvl="0" indent="-457200">
              <a:spcAft>
                <a:spcPts val="600"/>
              </a:spcAft>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Inspect </a:t>
            </a:r>
            <a:r>
              <a:rPr lang="en-US" sz="3200" dirty="0" smtClean="0">
                <a:solidFill>
                  <a:prstClr val="black"/>
                </a:solidFill>
                <a:latin typeface="Arial" panose="020B0604020202020204" pitchFamily="34" charset="0"/>
                <a:cs typeface="Arial" panose="020B0604020202020204" pitchFamily="34" charset="0"/>
              </a:rPr>
              <a:t>increased levels of </a:t>
            </a:r>
            <a:r>
              <a:rPr lang="en-US" sz="3200" dirty="0">
                <a:solidFill>
                  <a:prstClr val="black"/>
                </a:solidFill>
                <a:latin typeface="Arial" panose="020B0604020202020204" pitchFamily="34" charset="0"/>
                <a:cs typeface="Arial" panose="020B0604020202020204" pitchFamily="34" charset="0"/>
              </a:rPr>
              <a:t>vibration/noise</a:t>
            </a:r>
          </a:p>
        </p:txBody>
      </p:sp>
    </p:spTree>
    <p:extLst>
      <p:ext uri="{BB962C8B-B14F-4D97-AF65-F5344CB8AC3E}">
        <p14:creationId xmlns:p14="http://schemas.microsoft.com/office/powerpoint/2010/main" val="1646977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385855" y="155969"/>
            <a:ext cx="8377755" cy="1143000"/>
          </a:xfrm>
        </p:spPr>
        <p:txBody>
          <a:bodyPr>
            <a:normAutofit/>
          </a:bodyPr>
          <a:lstStyle/>
          <a:p>
            <a:r>
              <a:rPr lang="en-US" dirty="0" smtClean="0"/>
              <a:t>Gear coupler annual maintenance</a:t>
            </a:r>
            <a:endParaRPr lang="en-US" dirty="0"/>
          </a:p>
        </p:txBody>
      </p:sp>
      <p:sp>
        <p:nvSpPr>
          <p:cNvPr id="3" name="Content Placeholder 2"/>
          <p:cNvSpPr>
            <a:spLocks noGrp="1"/>
          </p:cNvSpPr>
          <p:nvPr>
            <p:ph idx="1"/>
          </p:nvPr>
        </p:nvSpPr>
        <p:spPr>
          <a:xfrm>
            <a:off x="457200" y="1600200"/>
            <a:ext cx="8229600" cy="4709704"/>
          </a:xfrm>
        </p:spPr>
        <p:txBody>
          <a:bodyPr>
            <a:normAutofit/>
          </a:bodyPr>
          <a:lstStyle/>
          <a:p>
            <a:r>
              <a:rPr lang="en-US" dirty="0" smtClean="0"/>
              <a:t>Check alignment per manual</a:t>
            </a:r>
          </a:p>
          <a:p>
            <a:r>
              <a:rPr lang="en-US" dirty="0" smtClean="0"/>
              <a:t>Torque all fasteners</a:t>
            </a:r>
          </a:p>
          <a:p>
            <a:r>
              <a:rPr lang="en-US" dirty="0" smtClean="0"/>
              <a:t>Inspect seal ring &amp; gasket </a:t>
            </a:r>
          </a:p>
          <a:p>
            <a:r>
              <a:rPr lang="en-US" dirty="0" smtClean="0"/>
              <a:t>Re-lubricate coupler  </a:t>
            </a:r>
          </a:p>
          <a:p>
            <a:pPr lvl="1"/>
            <a:r>
              <a:rPr lang="en-US" dirty="0" smtClean="0"/>
              <a:t>Apply grease - both sides of coupler through lube plug holes </a:t>
            </a:r>
          </a:p>
          <a:p>
            <a:pPr lvl="1"/>
            <a:r>
              <a:rPr lang="en-US" dirty="0" smtClean="0"/>
              <a:t>leave opposite side open as a vent </a:t>
            </a:r>
          </a:p>
          <a:p>
            <a:pPr lvl="1"/>
            <a:r>
              <a:rPr lang="en-US" dirty="0" smtClean="0"/>
              <a:t>use recommended long-term grease</a:t>
            </a:r>
          </a:p>
          <a:p>
            <a:endParaRPr lang="en-US" dirty="0"/>
          </a:p>
        </p:txBody>
      </p:sp>
    </p:spTree>
    <p:extLst>
      <p:ext uri="{BB962C8B-B14F-4D97-AF65-F5344CB8AC3E}">
        <p14:creationId xmlns:p14="http://schemas.microsoft.com/office/powerpoint/2010/main" val="14620128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pic>
        <p:nvPicPr>
          <p:cNvPr id="5" name="Picture 4" title="Image of a gear coupler 1"/>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454231" y="3566704"/>
            <a:ext cx="3657599" cy="2743200"/>
          </a:xfrm>
          <a:prstGeom prst="rect">
            <a:avLst/>
          </a:prstGeom>
        </p:spPr>
      </p:pic>
      <p:pic>
        <p:nvPicPr>
          <p:cNvPr id="6" name="Picture 5" title="Image of a gear coupler 2"/>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5030314" y="665989"/>
            <a:ext cx="3657600" cy="2743200"/>
          </a:xfrm>
          <a:prstGeom prst="rect">
            <a:avLst/>
          </a:prstGeom>
        </p:spPr>
      </p:pic>
      <p:pic>
        <p:nvPicPr>
          <p:cNvPr id="7" name="Picture 6" title="Image of a gear coupler 3"/>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5030314" y="3566704"/>
            <a:ext cx="3657600" cy="2743200"/>
          </a:xfrm>
          <a:prstGeom prst="rect">
            <a:avLst/>
          </a:prstGeom>
        </p:spPr>
      </p:pic>
      <p:sp>
        <p:nvSpPr>
          <p:cNvPr id="11" name="Title 10"/>
          <p:cNvSpPr>
            <a:spLocks noGrp="1"/>
          </p:cNvSpPr>
          <p:nvPr>
            <p:ph type="title"/>
          </p:nvPr>
        </p:nvSpPr>
        <p:spPr/>
        <p:txBody>
          <a:bodyPr/>
          <a:lstStyle/>
          <a:p>
            <a:pPr algn="l"/>
            <a:r>
              <a:rPr lang="en-US" dirty="0" smtClean="0"/>
              <a:t>Gear coupler</a:t>
            </a:r>
            <a:endParaRPr lang="en-US" dirty="0"/>
          </a:p>
        </p:txBody>
      </p:sp>
      <p:sp>
        <p:nvSpPr>
          <p:cNvPr id="12" name="Rectangle 11"/>
          <p:cNvSpPr/>
          <p:nvPr/>
        </p:nvSpPr>
        <p:spPr>
          <a:xfrm>
            <a:off x="354187" y="1366897"/>
            <a:ext cx="4676128" cy="2062103"/>
          </a:xfrm>
          <a:prstGeom prst="rect">
            <a:avLst/>
          </a:prstGeom>
        </p:spPr>
        <p:txBody>
          <a:bodyPr wrap="square">
            <a:spAutoFit/>
          </a:bodyPr>
          <a:lstStyle/>
          <a:p>
            <a:r>
              <a:rPr lang="en-US" sz="3200" i="1" dirty="0">
                <a:solidFill>
                  <a:prstClr val="black"/>
                </a:solidFill>
                <a:latin typeface="Arial" panose="020B0604020202020204" pitchFamily="34" charset="0"/>
                <a:cs typeface="Arial" panose="020B0604020202020204" pitchFamily="34" charset="0"/>
              </a:rPr>
              <a:t>General purpose grease cuts maintenance interval </a:t>
            </a:r>
            <a:r>
              <a:rPr lang="en-US" sz="3200" i="1" dirty="0" smtClean="0">
                <a:solidFill>
                  <a:prstClr val="black"/>
                </a:solidFill>
                <a:latin typeface="Arial" panose="020B0604020202020204" pitchFamily="34" charset="0"/>
                <a:cs typeface="Arial" panose="020B0604020202020204" pitchFamily="34" charset="0"/>
              </a:rPr>
              <a:t>to </a:t>
            </a:r>
            <a:r>
              <a:rPr lang="en-US" sz="32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1/2</a:t>
            </a:r>
            <a:r>
              <a:rPr lang="en-US" sz="3200" i="1" dirty="0" smtClean="0">
                <a:solidFill>
                  <a:prstClr val="black"/>
                </a:solidFill>
                <a:latin typeface="Arial" panose="020B0604020202020204" pitchFamily="34" charset="0"/>
                <a:cs typeface="Arial" panose="020B0604020202020204" pitchFamily="34" charset="0"/>
              </a:rPr>
              <a:t> </a:t>
            </a:r>
            <a:r>
              <a:rPr lang="en-US" sz="3200" i="1" dirty="0">
                <a:solidFill>
                  <a:prstClr val="black"/>
                </a:solidFill>
                <a:latin typeface="Arial" panose="020B0604020202020204" pitchFamily="34" charset="0"/>
                <a:cs typeface="Arial" panose="020B0604020202020204" pitchFamily="34" charset="0"/>
              </a:rPr>
              <a:t>the normal maintenance </a:t>
            </a:r>
            <a:r>
              <a:rPr lang="en-US" sz="3200" i="1" dirty="0" smtClean="0">
                <a:solidFill>
                  <a:prstClr val="black"/>
                </a:solidFill>
                <a:latin typeface="Arial" panose="020B0604020202020204" pitchFamily="34" charset="0"/>
                <a:cs typeface="Arial" panose="020B0604020202020204" pitchFamily="34" charset="0"/>
              </a:rPr>
              <a:t>period</a:t>
            </a:r>
            <a:endParaRPr lang="en-US" i="1" dirty="0"/>
          </a:p>
        </p:txBody>
      </p:sp>
    </p:spTree>
    <p:extLst>
      <p:ext uri="{BB962C8B-B14F-4D97-AF65-F5344CB8AC3E}">
        <p14:creationId xmlns:p14="http://schemas.microsoft.com/office/powerpoint/2010/main" val="5342339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head section motor</a:t>
            </a:r>
            <a:endParaRPr lang="en-US" dirty="0"/>
          </a:p>
        </p:txBody>
      </p:sp>
      <p:sp>
        <p:nvSpPr>
          <p:cNvPr id="3" name="Content Placeholder 2"/>
          <p:cNvSpPr>
            <a:spLocks noGrp="1"/>
          </p:cNvSpPr>
          <p:nvPr>
            <p:ph idx="1"/>
          </p:nvPr>
        </p:nvSpPr>
        <p:spPr>
          <a:xfrm>
            <a:off x="468184" y="1523408"/>
            <a:ext cx="8214178" cy="5257800"/>
          </a:xfrm>
        </p:spPr>
        <p:txBody>
          <a:bodyPr>
            <a:normAutofit/>
          </a:bodyPr>
          <a:lstStyle/>
          <a:p>
            <a:r>
              <a:rPr lang="en-US" dirty="0" smtClean="0"/>
              <a:t>Electrical connections </a:t>
            </a:r>
          </a:p>
          <a:p>
            <a:pPr lvl="1"/>
            <a:r>
              <a:rPr lang="en-US" dirty="0" smtClean="0"/>
              <a:t>sealed, tight, complete</a:t>
            </a:r>
          </a:p>
          <a:p>
            <a:r>
              <a:rPr lang="en-US" dirty="0" smtClean="0"/>
              <a:t>Physical condition</a:t>
            </a:r>
          </a:p>
          <a:p>
            <a:r>
              <a:rPr lang="en-US" dirty="0" smtClean="0"/>
              <a:t>Signs of oil leakage</a:t>
            </a:r>
          </a:p>
          <a:p>
            <a:endParaRPr lang="en-US" dirty="0"/>
          </a:p>
        </p:txBody>
      </p:sp>
      <p:pic>
        <p:nvPicPr>
          <p:cNvPr id="7" name="Picture 6" title="Image of a motor conduit box that is not dust tigh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6597" y="1528867"/>
            <a:ext cx="3470278" cy="2743200"/>
          </a:xfrm>
          <a:prstGeom prst="rect">
            <a:avLst/>
          </a:prstGeom>
        </p:spPr>
      </p:pic>
      <p:sp>
        <p:nvSpPr>
          <p:cNvPr id="8" name="TextBox 7"/>
          <p:cNvSpPr txBox="1"/>
          <p:nvPr/>
        </p:nvSpPr>
        <p:spPr>
          <a:xfrm>
            <a:off x="5212083" y="3457916"/>
            <a:ext cx="3470278"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Motor Conduit Box Not Dust Tight</a:t>
            </a:r>
          </a:p>
        </p:txBody>
      </p:sp>
      <p:grpSp>
        <p:nvGrpSpPr>
          <p:cNvPr id="12" name="Group 11" title="Image of a leg motor"/>
          <p:cNvGrpSpPr/>
          <p:nvPr/>
        </p:nvGrpSpPr>
        <p:grpSpPr>
          <a:xfrm>
            <a:off x="462665" y="3873415"/>
            <a:ext cx="3657600" cy="2743200"/>
            <a:chOff x="4895099" y="3160165"/>
            <a:chExt cx="3657600" cy="2743200"/>
          </a:xfrm>
        </p:grpSpPr>
        <p:pic>
          <p:nvPicPr>
            <p:cNvPr id="6" name="Picture 5" title="text box"/>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95099" y="3160165"/>
              <a:ext cx="3657600" cy="2743200"/>
            </a:xfrm>
            <a:prstGeom prst="rect">
              <a:avLst/>
            </a:prstGeom>
          </p:spPr>
        </p:pic>
        <p:sp>
          <p:nvSpPr>
            <p:cNvPr id="9" name="TextBox 8"/>
            <p:cNvSpPr txBox="1"/>
            <p:nvPr/>
          </p:nvSpPr>
          <p:spPr>
            <a:xfrm>
              <a:off x="4900617" y="3164732"/>
              <a:ext cx="3652082"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Leg Motor</a:t>
              </a:r>
            </a:p>
          </p:txBody>
        </p:sp>
      </p:grpSp>
      <p:sp>
        <p:nvSpPr>
          <p:cNvPr id="13" name="Rectangle 12"/>
          <p:cNvSpPr/>
          <p:nvPr/>
        </p:nvSpPr>
        <p:spPr>
          <a:xfrm>
            <a:off x="4110361" y="4335279"/>
            <a:ext cx="4572000" cy="1723549"/>
          </a:xfrm>
          <a:prstGeom prst="rect">
            <a:avLst/>
          </a:prstGeom>
        </p:spPr>
        <p:txBody>
          <a:bodyPr>
            <a:spAutoFit/>
          </a:bodyPr>
          <a:lstStyle/>
          <a:p>
            <a:pPr marL="457200" lvl="0" indent="-457200">
              <a:spcAft>
                <a:spcPts val="600"/>
              </a:spcAft>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Proper rating</a:t>
            </a:r>
          </a:p>
          <a:p>
            <a:pPr marL="457200" lvl="0" indent="-457200">
              <a:spcAft>
                <a:spcPts val="600"/>
              </a:spcAft>
              <a:buClr>
                <a:srgbClr val="FFC000"/>
              </a:buClr>
              <a:buSzPct val="150000"/>
              <a:buFont typeface="Wingdings" panose="05000000000000000000" pitchFamily="2" charset="2"/>
              <a:buChar char="§"/>
            </a:pPr>
            <a:r>
              <a:rPr lang="en-US" sz="3200" dirty="0" smtClean="0">
                <a:solidFill>
                  <a:prstClr val="black"/>
                </a:solidFill>
                <a:latin typeface="Arial" panose="020B0604020202020204" pitchFamily="34" charset="0"/>
                <a:cs typeface="Arial" panose="020B0604020202020204" pitchFamily="34" charset="0"/>
              </a:rPr>
              <a:t>Secure </a:t>
            </a:r>
            <a:r>
              <a:rPr lang="en-US" sz="3200" dirty="0">
                <a:solidFill>
                  <a:prstClr val="black"/>
                </a:solidFill>
                <a:latin typeface="Arial" panose="020B0604020202020204" pitchFamily="34" charset="0"/>
                <a:cs typeface="Arial" panose="020B0604020202020204" pitchFamily="34" charset="0"/>
              </a:rPr>
              <a:t>mounting</a:t>
            </a:r>
          </a:p>
          <a:p>
            <a:pPr marL="457200" lvl="0" indent="-457200">
              <a:spcAft>
                <a:spcPts val="600"/>
              </a:spcAft>
              <a:buClr>
                <a:srgbClr val="FFC000"/>
              </a:buClr>
              <a:buSzPct val="150000"/>
              <a:buFont typeface="Wingdings" panose="05000000000000000000" pitchFamily="2" charset="2"/>
              <a:buChar char="§"/>
            </a:pPr>
            <a:r>
              <a:rPr lang="en-US" sz="3200" dirty="0">
                <a:solidFill>
                  <a:prstClr val="black"/>
                </a:solidFill>
                <a:latin typeface="Arial" panose="020B0604020202020204" pitchFamily="34" charset="0"/>
                <a:cs typeface="Arial" panose="020B0604020202020204" pitchFamily="34" charset="0"/>
              </a:rPr>
              <a:t>Basic alignment</a:t>
            </a:r>
          </a:p>
        </p:txBody>
      </p:sp>
    </p:spTree>
    <p:extLst>
      <p:ext uri="{BB962C8B-B14F-4D97-AF65-F5344CB8AC3E}">
        <p14:creationId xmlns:p14="http://schemas.microsoft.com/office/powerpoint/2010/main" val="205011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8"/>
            <a:ext cx="9144000" cy="1096191"/>
          </a:xfrm>
          <a:prstGeom prst="rect">
            <a:avLst/>
          </a:prstGeom>
        </p:spPr>
      </p:pic>
      <p:sp>
        <p:nvSpPr>
          <p:cNvPr id="2" name="Title 1"/>
          <p:cNvSpPr>
            <a:spLocks noGrp="1"/>
          </p:cNvSpPr>
          <p:nvPr>
            <p:ph type="title"/>
          </p:nvPr>
        </p:nvSpPr>
        <p:spPr>
          <a:xfrm>
            <a:off x="457200" y="228600"/>
            <a:ext cx="8229600" cy="1143000"/>
          </a:xfrm>
        </p:spPr>
        <p:txBody>
          <a:bodyPr>
            <a:normAutofit/>
          </a:bodyPr>
          <a:lstStyle/>
          <a:p>
            <a:r>
              <a:rPr lang="en-US" sz="4000" b="1" dirty="0" smtClean="0"/>
              <a:t>Learning Objectives</a:t>
            </a:r>
          </a:p>
        </p:txBody>
      </p:sp>
      <p:sp>
        <p:nvSpPr>
          <p:cNvPr id="3" name="Content Placeholder 2"/>
          <p:cNvSpPr>
            <a:spLocks noGrp="1"/>
          </p:cNvSpPr>
          <p:nvPr>
            <p:ph idx="1"/>
          </p:nvPr>
        </p:nvSpPr>
        <p:spPr>
          <a:xfrm>
            <a:off x="457200" y="1591235"/>
            <a:ext cx="8229600" cy="5257800"/>
          </a:xfrm>
        </p:spPr>
        <p:txBody>
          <a:bodyPr>
            <a:normAutofit/>
          </a:bodyPr>
          <a:lstStyle/>
          <a:p>
            <a:pPr marL="0" lvl="0" indent="0">
              <a:lnSpc>
                <a:spcPct val="110000"/>
              </a:lnSpc>
              <a:spcBef>
                <a:spcPts val="0"/>
              </a:spcBef>
              <a:spcAft>
                <a:spcPts val="1800"/>
              </a:spcAft>
              <a:buNone/>
            </a:pPr>
            <a:r>
              <a:rPr lang="en-US" sz="3600" dirty="0" smtClean="0"/>
              <a:t>At the end of this module, participants will be able to:</a:t>
            </a:r>
          </a:p>
          <a:p>
            <a:pPr marL="457200" lvl="0" indent="-457200">
              <a:spcBef>
                <a:spcPts val="0"/>
              </a:spcBef>
              <a:spcAft>
                <a:spcPts val="600"/>
              </a:spcAft>
              <a:buClr>
                <a:srgbClr val="FFC000"/>
              </a:buClr>
              <a:buSzPct val="150000"/>
              <a:buFont typeface="Wingdings" pitchFamily="2" charset="2"/>
              <a:buChar char="§"/>
            </a:pPr>
            <a:r>
              <a:rPr lang="en-US" dirty="0" smtClean="0"/>
              <a:t>Understand basic preventive maintenance procedures for bucket elevators.</a:t>
            </a:r>
          </a:p>
          <a:p>
            <a:pPr marL="457200" lvl="0" indent="-457200">
              <a:spcBef>
                <a:spcPts val="0"/>
              </a:spcBef>
              <a:spcAft>
                <a:spcPts val="600"/>
              </a:spcAft>
              <a:buClr>
                <a:srgbClr val="FFC000"/>
              </a:buClr>
              <a:buSzPct val="150000"/>
              <a:buFont typeface="Wingdings" pitchFamily="2" charset="2"/>
              <a:buChar char="§"/>
            </a:pPr>
            <a:r>
              <a:rPr lang="en-US" dirty="0" smtClean="0"/>
              <a:t>Identify components requiring inspection or maintenance.</a:t>
            </a:r>
          </a:p>
        </p:txBody>
      </p:sp>
      <p:sp>
        <p:nvSpPr>
          <p:cNvPr id="4" name="Slide Number Placeholder 3"/>
          <p:cNvSpPr>
            <a:spLocks noGrp="1"/>
          </p:cNvSpPr>
          <p:nvPr>
            <p:ph type="sldNum" sz="quarter" idx="12"/>
          </p:nvPr>
        </p:nvSpPr>
        <p:spPr/>
        <p:txBody>
          <a:bodyPr/>
          <a:lstStyle/>
          <a:p>
            <a:fld id="{8D759593-B2F0-4E87-A122-20914722CDBD}"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211633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head section </a:t>
            </a:r>
            <a:r>
              <a:rPr lang="en-US" dirty="0" smtClean="0"/>
              <a:t>motor </a:t>
            </a:r>
            <a:endParaRPr lang="en-US" dirty="0"/>
          </a:p>
        </p:txBody>
      </p:sp>
      <p:sp>
        <p:nvSpPr>
          <p:cNvPr id="3" name="Content Placeholder 2"/>
          <p:cNvSpPr>
            <a:spLocks noGrp="1"/>
          </p:cNvSpPr>
          <p:nvPr>
            <p:ph idx="1"/>
          </p:nvPr>
        </p:nvSpPr>
        <p:spPr>
          <a:xfrm>
            <a:off x="468184" y="1585560"/>
            <a:ext cx="8214178" cy="5257800"/>
          </a:xfrm>
        </p:spPr>
        <p:txBody>
          <a:bodyPr>
            <a:normAutofit/>
          </a:bodyPr>
          <a:lstStyle/>
          <a:p>
            <a:r>
              <a:rPr lang="en-US" dirty="0" smtClean="0"/>
              <a:t>Grease – as recommended by manufacturer</a:t>
            </a:r>
          </a:p>
          <a:p>
            <a:r>
              <a:rPr lang="en-US" dirty="0" smtClean="0"/>
              <a:t>Motor cooling fan </a:t>
            </a:r>
          </a:p>
          <a:p>
            <a:pPr lvl="1"/>
            <a:r>
              <a:rPr lang="en-US" dirty="0"/>
              <a:t>I</a:t>
            </a:r>
            <a:r>
              <a:rPr lang="en-US" dirty="0" smtClean="0"/>
              <a:t>n place, clean, operating, no cracks</a:t>
            </a:r>
          </a:p>
          <a:p>
            <a:pPr lvl="1"/>
            <a:r>
              <a:rPr lang="en-US" dirty="0" smtClean="0"/>
              <a:t>Guarded </a:t>
            </a:r>
          </a:p>
          <a:p>
            <a:r>
              <a:rPr lang="en-US" dirty="0" smtClean="0"/>
              <a:t>Sheaves secure to shafts</a:t>
            </a:r>
          </a:p>
          <a:p>
            <a:pPr lvl="1"/>
            <a:r>
              <a:rPr lang="en-US" dirty="0" smtClean="0"/>
              <a:t>Free from wear</a:t>
            </a:r>
          </a:p>
          <a:p>
            <a:pPr lvl="1"/>
            <a:r>
              <a:rPr lang="en-US" dirty="0"/>
              <a:t>I</a:t>
            </a:r>
            <a:r>
              <a:rPr lang="en-US" dirty="0" smtClean="0"/>
              <a:t>n alignment</a:t>
            </a:r>
          </a:p>
          <a:p>
            <a:endParaRPr lang="en-US" dirty="0"/>
          </a:p>
        </p:txBody>
      </p:sp>
    </p:spTree>
    <p:extLst>
      <p:ext uri="{BB962C8B-B14F-4D97-AF65-F5344CB8AC3E}">
        <p14:creationId xmlns:p14="http://schemas.microsoft.com/office/powerpoint/2010/main" val="366047733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341985" y="155969"/>
            <a:ext cx="8454565" cy="1143000"/>
          </a:xfrm>
        </p:spPr>
        <p:txBody>
          <a:bodyPr>
            <a:normAutofit/>
          </a:bodyPr>
          <a:lstStyle/>
          <a:p>
            <a:r>
              <a:rPr lang="en-US" dirty="0" smtClean="0"/>
              <a:t>Sample - greasing motor bearings</a:t>
            </a:r>
            <a:endParaRPr lang="en-US" dirty="0"/>
          </a:p>
        </p:txBody>
      </p:sp>
      <p:sp>
        <p:nvSpPr>
          <p:cNvPr id="3" name="Content Placeholder 2"/>
          <p:cNvSpPr>
            <a:spLocks noGrp="1"/>
          </p:cNvSpPr>
          <p:nvPr>
            <p:ph idx="1"/>
          </p:nvPr>
        </p:nvSpPr>
        <p:spPr>
          <a:xfrm>
            <a:off x="385855" y="1613011"/>
            <a:ext cx="5543365" cy="5244990"/>
          </a:xfrm>
        </p:spPr>
        <p:txBody>
          <a:bodyPr>
            <a:normAutofit/>
          </a:bodyPr>
          <a:lstStyle/>
          <a:p>
            <a:pPr>
              <a:spcAft>
                <a:spcPts val="500"/>
              </a:spcAft>
            </a:pPr>
            <a:r>
              <a:rPr lang="en-US" dirty="0" smtClean="0"/>
              <a:t>Lockout motor </a:t>
            </a:r>
          </a:p>
          <a:p>
            <a:pPr>
              <a:spcAft>
                <a:spcPts val="500"/>
              </a:spcAft>
            </a:pPr>
            <a:r>
              <a:rPr lang="en-US" dirty="0" smtClean="0"/>
              <a:t>Remove drain plug</a:t>
            </a:r>
          </a:p>
          <a:p>
            <a:pPr>
              <a:spcAft>
                <a:spcPts val="500"/>
              </a:spcAft>
            </a:pPr>
            <a:r>
              <a:rPr lang="en-US" dirty="0" smtClean="0"/>
              <a:t>Inspect grease drain</a:t>
            </a:r>
          </a:p>
          <a:p>
            <a:pPr lvl="1">
              <a:spcAft>
                <a:spcPts val="500"/>
              </a:spcAft>
            </a:pPr>
            <a:r>
              <a:rPr lang="en-US" dirty="0" smtClean="0"/>
              <a:t>Use mechanical probe to remove blockages</a:t>
            </a:r>
          </a:p>
          <a:p>
            <a:pPr>
              <a:spcAft>
                <a:spcPts val="500"/>
              </a:spcAft>
            </a:pPr>
            <a:r>
              <a:rPr lang="en-US" dirty="0" smtClean="0"/>
              <a:t>Add 20 pumps new NLGI No. 2 grease - grease inlet</a:t>
            </a:r>
          </a:p>
          <a:p>
            <a:pPr lvl="1">
              <a:spcAft>
                <a:spcPts val="500"/>
              </a:spcAft>
            </a:pPr>
            <a:r>
              <a:rPr lang="en-US" dirty="0"/>
              <a:t>U</a:t>
            </a:r>
            <a:r>
              <a:rPr lang="en-US" dirty="0" smtClean="0"/>
              <a:t>se hand operated grease gun</a:t>
            </a:r>
          </a:p>
          <a:p>
            <a:pPr marL="0" indent="0">
              <a:buNone/>
            </a:pPr>
            <a:endParaRPr lang="en-US" dirty="0"/>
          </a:p>
        </p:txBody>
      </p:sp>
      <p:pic>
        <p:nvPicPr>
          <p:cNvPr id="5" name="Picture 4" title="Image of man greasing motor bearing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9220" y="1585560"/>
            <a:ext cx="2828925" cy="5029200"/>
          </a:xfrm>
          <a:prstGeom prst="rect">
            <a:avLst/>
          </a:prstGeom>
        </p:spPr>
      </p:pic>
      <p:sp>
        <p:nvSpPr>
          <p:cNvPr id="7" name="TextBox 6"/>
          <p:cNvSpPr txBox="1"/>
          <p:nvPr/>
        </p:nvSpPr>
        <p:spPr>
          <a:xfrm>
            <a:off x="2151832" y="6079071"/>
            <a:ext cx="1805035" cy="461665"/>
          </a:xfrm>
          <a:prstGeom prst="rect">
            <a:avLst/>
          </a:prstGeom>
          <a:noFill/>
        </p:spPr>
        <p:txBody>
          <a:bodyPr wrap="square" rtlCol="0">
            <a:spAutoFit/>
          </a:bodyPr>
          <a:lstStyle/>
          <a:p>
            <a:pPr algn="ctr"/>
            <a:r>
              <a:rPr lang="en-US" sz="2400" b="1" i="1" dirty="0" smtClean="0">
                <a:latin typeface="Arial" panose="020B0604020202020204" pitchFamily="34" charset="0"/>
                <a:cs typeface="Arial" panose="020B0604020202020204" pitchFamily="34" charset="0"/>
              </a:rPr>
              <a:t>continued</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6970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341985" y="155969"/>
            <a:ext cx="8454565" cy="1143000"/>
          </a:xfrm>
        </p:spPr>
        <p:txBody>
          <a:bodyPr>
            <a:normAutofit/>
          </a:bodyPr>
          <a:lstStyle/>
          <a:p>
            <a:r>
              <a:rPr lang="en-US" dirty="0" smtClean="0"/>
              <a:t>Sample - greasing motor </a:t>
            </a:r>
            <a:r>
              <a:rPr lang="en-US" dirty="0" smtClean="0"/>
              <a:t>bearings </a:t>
            </a:r>
            <a:endParaRPr lang="en-US" dirty="0"/>
          </a:p>
        </p:txBody>
      </p:sp>
      <p:sp>
        <p:nvSpPr>
          <p:cNvPr id="3" name="Content Placeholder 2"/>
          <p:cNvSpPr>
            <a:spLocks noGrp="1"/>
          </p:cNvSpPr>
          <p:nvPr>
            <p:ph idx="1"/>
          </p:nvPr>
        </p:nvSpPr>
        <p:spPr>
          <a:xfrm>
            <a:off x="462665" y="1585560"/>
            <a:ext cx="5388451" cy="3648475"/>
          </a:xfrm>
        </p:spPr>
        <p:txBody>
          <a:bodyPr>
            <a:normAutofit/>
          </a:bodyPr>
          <a:lstStyle/>
          <a:p>
            <a:r>
              <a:rPr lang="en-US" dirty="0" smtClean="0"/>
              <a:t>Run motor 15-30 minutes</a:t>
            </a:r>
          </a:p>
          <a:p>
            <a:pPr lvl="1"/>
            <a:r>
              <a:rPr lang="en-US" dirty="0" smtClean="0"/>
              <a:t>Drain plug removed</a:t>
            </a:r>
          </a:p>
          <a:p>
            <a:pPr lvl="1"/>
            <a:r>
              <a:rPr lang="en-US" dirty="0" smtClean="0"/>
              <a:t>Purges excess grease</a:t>
            </a:r>
          </a:p>
          <a:p>
            <a:r>
              <a:rPr lang="en-US" dirty="0" smtClean="0"/>
              <a:t>Shut off motor &amp; lockout</a:t>
            </a:r>
          </a:p>
          <a:p>
            <a:r>
              <a:rPr lang="en-US" dirty="0" smtClean="0"/>
              <a:t>Replace drain plug</a:t>
            </a:r>
          </a:p>
          <a:p>
            <a:r>
              <a:rPr lang="en-US" dirty="0" smtClean="0"/>
              <a:t>Return motor to service</a:t>
            </a:r>
          </a:p>
          <a:p>
            <a:endParaRPr lang="en-US" dirty="0"/>
          </a:p>
        </p:txBody>
      </p:sp>
      <p:pic>
        <p:nvPicPr>
          <p:cNvPr id="5" name="Picture 4" title="text box"/>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1116" y="1585560"/>
            <a:ext cx="2828925" cy="5029200"/>
          </a:xfrm>
          <a:prstGeom prst="rect">
            <a:avLst/>
          </a:prstGeom>
        </p:spPr>
      </p:pic>
      <p:sp>
        <p:nvSpPr>
          <p:cNvPr id="6" name="TextBox 5"/>
          <p:cNvSpPr txBox="1"/>
          <p:nvPr/>
        </p:nvSpPr>
        <p:spPr>
          <a:xfrm>
            <a:off x="468781" y="5234035"/>
            <a:ext cx="5388451" cy="830997"/>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Follow manufacturer’s instructions for your </a:t>
            </a:r>
            <a:r>
              <a:rPr lang="en-US" sz="2400" b="1" i="1" dirty="0" smtClean="0">
                <a:solidFill>
                  <a:srgbClr val="FF0000"/>
                </a:solidFill>
                <a:latin typeface="Arial" panose="020B0604020202020204" pitchFamily="34" charset="0"/>
                <a:cs typeface="Arial" panose="020B0604020202020204" pitchFamily="34" charset="0"/>
              </a:rPr>
              <a:t>installation.</a:t>
            </a:r>
            <a:endParaRPr lang="en-US" sz="24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253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Inspect guarding - head section</a:t>
            </a:r>
            <a:endParaRPr lang="en-US" dirty="0"/>
          </a:p>
        </p:txBody>
      </p:sp>
      <p:sp>
        <p:nvSpPr>
          <p:cNvPr id="3" name="Content Placeholder 2"/>
          <p:cNvSpPr>
            <a:spLocks noGrp="1"/>
          </p:cNvSpPr>
          <p:nvPr>
            <p:ph idx="1"/>
          </p:nvPr>
        </p:nvSpPr>
        <p:spPr>
          <a:xfrm>
            <a:off x="457200" y="1450602"/>
            <a:ext cx="8229600" cy="4525963"/>
          </a:xfrm>
        </p:spPr>
        <p:txBody>
          <a:bodyPr/>
          <a:lstStyle/>
          <a:p>
            <a:pPr marL="0" indent="0">
              <a:buNone/>
            </a:pPr>
            <a:r>
              <a:rPr lang="en-US" dirty="0" smtClean="0"/>
              <a:t>Ensure guards – complete, secure, painted, not rubbing</a:t>
            </a:r>
          </a:p>
          <a:p>
            <a:endParaRPr lang="en-US" dirty="0"/>
          </a:p>
        </p:txBody>
      </p:sp>
      <p:grpSp>
        <p:nvGrpSpPr>
          <p:cNvPr id="12" name="Group 11" title="text box"/>
          <p:cNvGrpSpPr/>
          <p:nvPr/>
        </p:nvGrpSpPr>
        <p:grpSpPr>
          <a:xfrm>
            <a:off x="453334" y="2498155"/>
            <a:ext cx="3401273" cy="3658405"/>
            <a:chOff x="453334" y="2498155"/>
            <a:chExt cx="3401273" cy="3658405"/>
          </a:xfrm>
        </p:grpSpPr>
        <p:pic>
          <p:nvPicPr>
            <p:cNvPr id="8" name="Picture 7" title="Image of a guarded head section"/>
            <p:cNvPicPr>
              <a:picLocks noChangeAspect="1"/>
            </p:cNvPicPr>
            <p:nvPr/>
          </p:nvPicPr>
          <p:blipFill>
            <a:blip r:embed="rId4"/>
            <a:stretch>
              <a:fillRect/>
            </a:stretch>
          </p:blipFill>
          <p:spPr>
            <a:xfrm>
              <a:off x="453334" y="2498155"/>
              <a:ext cx="3401273" cy="3657600"/>
            </a:xfrm>
            <a:prstGeom prst="rect">
              <a:avLst/>
            </a:prstGeom>
          </p:spPr>
        </p:pic>
        <p:sp>
          <p:nvSpPr>
            <p:cNvPr id="9" name="TextBox 8"/>
            <p:cNvSpPr txBox="1"/>
            <p:nvPr/>
          </p:nvSpPr>
          <p:spPr>
            <a:xfrm>
              <a:off x="453334" y="5694895"/>
              <a:ext cx="3401273"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Complete guarding</a:t>
              </a:r>
            </a:p>
          </p:txBody>
        </p:sp>
      </p:grpSp>
      <p:grpSp>
        <p:nvGrpSpPr>
          <p:cNvPr id="11" name="Group 10" title="image of an unguarded head section"/>
          <p:cNvGrpSpPr/>
          <p:nvPr/>
        </p:nvGrpSpPr>
        <p:grpSpPr>
          <a:xfrm>
            <a:off x="4149545" y="2498155"/>
            <a:ext cx="4572000" cy="3657600"/>
            <a:chOff x="4149545" y="2498155"/>
            <a:chExt cx="4572000" cy="3657600"/>
          </a:xfrm>
        </p:grpSpPr>
        <p:pic>
          <p:nvPicPr>
            <p:cNvPr id="6" name="Picture 5" title="text box"/>
            <p:cNvPicPr>
              <a:picLocks noChangeAspect="1"/>
            </p:cNvPicPr>
            <p:nvPr/>
          </p:nvPicPr>
          <p:blipFill rotWithShape="1">
            <a:blip r:embed="rId5" cstate="email">
              <a:lum bright="13000"/>
              <a:extLst>
                <a:ext uri="{28A0092B-C50C-407E-A947-70E740481C1C}">
                  <a14:useLocalDpi xmlns:a14="http://schemas.microsoft.com/office/drawing/2010/main"/>
                </a:ext>
              </a:extLst>
            </a:blip>
            <a:srcRect/>
            <a:stretch/>
          </p:blipFill>
          <p:spPr>
            <a:xfrm>
              <a:off x="4149545" y="2498155"/>
              <a:ext cx="4572000" cy="3657600"/>
            </a:xfrm>
            <a:prstGeom prst="rect">
              <a:avLst/>
            </a:prstGeom>
          </p:spPr>
        </p:pic>
        <p:sp>
          <p:nvSpPr>
            <p:cNvPr id="7" name="Oval 6"/>
            <p:cNvSpPr/>
            <p:nvPr/>
          </p:nvSpPr>
          <p:spPr>
            <a:xfrm>
              <a:off x="5507990" y="3772961"/>
              <a:ext cx="1447800" cy="1488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149545" y="5694090"/>
              <a:ext cx="45720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Incomplete guarding</a:t>
              </a:r>
            </a:p>
          </p:txBody>
        </p:sp>
      </p:grpSp>
    </p:spTree>
    <p:extLst>
      <p:ext uri="{BB962C8B-B14F-4D97-AF65-F5344CB8AC3E}">
        <p14:creationId xmlns:p14="http://schemas.microsoft.com/office/powerpoint/2010/main" val="31399437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BOOT SECTION INSPECTION</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20806679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tail pulley</a:t>
            </a:r>
            <a:endParaRPr lang="en-US" dirty="0"/>
          </a:p>
        </p:txBody>
      </p:sp>
      <p:sp>
        <p:nvSpPr>
          <p:cNvPr id="3" name="Content Placeholder 2"/>
          <p:cNvSpPr>
            <a:spLocks noGrp="1"/>
          </p:cNvSpPr>
          <p:nvPr>
            <p:ph idx="1"/>
          </p:nvPr>
        </p:nvSpPr>
        <p:spPr>
          <a:xfrm>
            <a:off x="436193" y="1570670"/>
            <a:ext cx="8229600" cy="5257800"/>
          </a:xfrm>
        </p:spPr>
        <p:txBody>
          <a:bodyPr>
            <a:normAutofit/>
          </a:bodyPr>
          <a:lstStyle/>
          <a:p>
            <a:r>
              <a:rPr lang="en-US" dirty="0" smtClean="0"/>
              <a:t>Tail pulley - sides &amp; face</a:t>
            </a:r>
          </a:p>
          <a:p>
            <a:pPr lvl="1"/>
            <a:r>
              <a:rPr lang="en-US" dirty="0"/>
              <a:t>P</a:t>
            </a:r>
            <a:r>
              <a:rPr lang="en-US" dirty="0" smtClean="0"/>
              <a:t>ulley clearance to side of leg casing</a:t>
            </a:r>
          </a:p>
          <a:p>
            <a:pPr lvl="1"/>
            <a:r>
              <a:rPr lang="en-US" dirty="0" smtClean="0"/>
              <a:t>Hub</a:t>
            </a:r>
          </a:p>
          <a:p>
            <a:pPr marL="0" indent="0">
              <a:buNone/>
            </a:pPr>
            <a:endParaRPr lang="en-US" dirty="0"/>
          </a:p>
        </p:txBody>
      </p:sp>
      <p:pic>
        <p:nvPicPr>
          <p:cNvPr id="5" name="Picture 4" title="image of a bearing sensor with bear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34220" y="1387790"/>
            <a:ext cx="2438400" cy="1828800"/>
          </a:xfrm>
          <a:prstGeom prst="rect">
            <a:avLst/>
          </a:prstGeom>
        </p:spPr>
      </p:pic>
      <p:sp>
        <p:nvSpPr>
          <p:cNvPr id="8" name="TextBox 7"/>
          <p:cNvSpPr txBox="1"/>
          <p:nvPr/>
        </p:nvSpPr>
        <p:spPr>
          <a:xfrm>
            <a:off x="9449435" y="767962"/>
            <a:ext cx="3505200" cy="369332"/>
          </a:xfrm>
          <a:prstGeom prst="rect">
            <a:avLst/>
          </a:prstGeom>
          <a:noFill/>
        </p:spPr>
        <p:txBody>
          <a:bodyPr wrap="square" rtlCol="0">
            <a:spAutoFit/>
          </a:bodyPr>
          <a:lstStyle/>
          <a:p>
            <a:r>
              <a:rPr lang="en-US" dirty="0">
                <a:solidFill>
                  <a:prstClr val="black"/>
                </a:solidFill>
              </a:rPr>
              <a:t>Bearing Sensor and Bearing</a:t>
            </a:r>
          </a:p>
        </p:txBody>
      </p:sp>
      <p:sp>
        <p:nvSpPr>
          <p:cNvPr id="14" name="Right Arrow 13" title="arrow"/>
          <p:cNvSpPr/>
          <p:nvPr/>
        </p:nvSpPr>
        <p:spPr>
          <a:xfrm>
            <a:off x="-1611205" y="1159190"/>
            <a:ext cx="13716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title="arrow"/>
          <p:cNvSpPr/>
          <p:nvPr/>
        </p:nvSpPr>
        <p:spPr>
          <a:xfrm>
            <a:off x="-1611205" y="1540190"/>
            <a:ext cx="13716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title="text box"/>
          <p:cNvGrpSpPr/>
          <p:nvPr/>
        </p:nvGrpSpPr>
        <p:grpSpPr>
          <a:xfrm>
            <a:off x="453121" y="3109504"/>
            <a:ext cx="8229116" cy="3204066"/>
            <a:chOff x="453121" y="3109504"/>
            <a:chExt cx="8229116" cy="3204066"/>
          </a:xfrm>
        </p:grpSpPr>
        <p:grpSp>
          <p:nvGrpSpPr>
            <p:cNvPr id="19" name="Group 18"/>
            <p:cNvGrpSpPr/>
            <p:nvPr/>
          </p:nvGrpSpPr>
          <p:grpSpPr>
            <a:xfrm>
              <a:off x="453121" y="3109504"/>
              <a:ext cx="8229116" cy="3204066"/>
              <a:chOff x="453121" y="3109504"/>
              <a:chExt cx="8229116" cy="3204066"/>
            </a:xfrm>
          </p:grpSpPr>
          <p:pic>
            <p:nvPicPr>
              <p:cNvPr id="6" name="Picture 5" title="Image of a till pulley in bad shape"/>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281937" y="3113170"/>
                <a:ext cx="2400300" cy="3200400"/>
              </a:xfrm>
              <a:prstGeom prst="rect">
                <a:avLst/>
              </a:prstGeom>
            </p:spPr>
          </p:pic>
          <p:sp>
            <p:nvSpPr>
              <p:cNvPr id="7" name="TextBox 6"/>
              <p:cNvSpPr txBox="1"/>
              <p:nvPr/>
            </p:nvSpPr>
            <p:spPr>
              <a:xfrm>
                <a:off x="6269147" y="5462581"/>
                <a:ext cx="2400300"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Tail Pulley in Bad Shape</a:t>
                </a:r>
              </a:p>
            </p:txBody>
          </p:sp>
          <p:pic>
            <p:nvPicPr>
              <p:cNvPr id="9" name="Picture 4" descr="C:\Users\jwollenhaupt\Desktop\Power Point Pres\bad tail pulley 2.JPG" title="Image of a damaged tail pulley"/>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3649087" y="3113170"/>
                <a:ext cx="263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jwollenhaupt\Desktop\Power Point Pres\worn tail pulley.jpg" title="Image of a worn tail pulle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3121" y="3109504"/>
                <a:ext cx="322642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rot="18826613">
                <a:off x="527914" y="4230132"/>
                <a:ext cx="914400" cy="457200"/>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880710" y="4123950"/>
                <a:ext cx="914400" cy="457200"/>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4022313" flipH="1">
                <a:off x="2890637" y="4862705"/>
                <a:ext cx="914400" cy="457200"/>
              </a:xfrm>
              <a:prstGeom prst="rightArrow">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a:off x="453121" y="5831913"/>
              <a:ext cx="5828817" cy="461665"/>
            </a:xfrm>
            <a:prstGeom prst="rect">
              <a:avLst/>
            </a:prstGeom>
          </p:spPr>
          <p:txBody>
            <a:bodyPr wrap="square">
              <a:spAutoFit/>
            </a:bodyPr>
            <a:lstStyle/>
            <a:p>
              <a:pPr algn="ctr"/>
              <a:r>
                <a:rPr lang="en-US" sz="2400" b="1" dirty="0" smtClean="0">
                  <a:solidFill>
                    <a:schemeClr val="bg1"/>
                  </a:solidFill>
                  <a:latin typeface="Arial" panose="020B0604020202020204" pitchFamily="34" charset="0"/>
                  <a:cs typeface="Arial" panose="020B0604020202020204" pitchFamily="34" charset="0"/>
                </a:rPr>
                <a:t>Worn/damaged tail pulleys</a:t>
              </a:r>
              <a:endParaRPr lang="en-US" sz="24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169776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Tail pulley - look for cracked hub </a:t>
            </a:r>
            <a:endParaRPr lang="en-US" dirty="0"/>
          </a:p>
        </p:txBody>
      </p:sp>
      <p:sp>
        <p:nvSpPr>
          <p:cNvPr id="3" name="Content Placeholder 2" title="Slide Border"/>
          <p:cNvSpPr>
            <a:spLocks noGrp="1"/>
          </p:cNvSpPr>
          <p:nvPr>
            <p:ph idx="1"/>
          </p:nvPr>
        </p:nvSpPr>
        <p:spPr>
          <a:xfrm>
            <a:off x="457200" y="1600200"/>
            <a:ext cx="3910730" cy="4525963"/>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n-US" dirty="0" smtClean="0"/>
              <a:t>Cracked hub on  tail pulley</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Most common location</a:t>
            </a:r>
          </a:p>
          <a:p>
            <a:pPr marL="457200" indent="-457200">
              <a:spcBef>
                <a:spcPts val="0"/>
              </a:spcBef>
              <a:spcAft>
                <a:spcPts val="600"/>
              </a:spcAft>
              <a:buClr>
                <a:srgbClr val="FFC000"/>
              </a:buClr>
              <a:buSzPct val="150000"/>
              <a:buFont typeface="Wingdings" panose="05000000000000000000" pitchFamily="2" charset="2"/>
              <a:buChar char="§"/>
            </a:pPr>
            <a:r>
              <a:rPr lang="en-US" dirty="0" smtClean="0"/>
              <a:t>Other common area – at edge near face</a:t>
            </a:r>
          </a:p>
          <a:p>
            <a:pPr marL="457200" indent="-457200">
              <a:spcBef>
                <a:spcPts val="0"/>
              </a:spcBef>
              <a:spcAft>
                <a:spcPts val="600"/>
              </a:spcAft>
              <a:buClr>
                <a:srgbClr val="FFC000"/>
              </a:buClr>
              <a:buSzPct val="150000"/>
              <a:buFont typeface="Wingdings" panose="05000000000000000000" pitchFamily="2" charset="2"/>
              <a:buChar char="§"/>
            </a:pPr>
            <a:endParaRPr lang="en-US" sz="2800" dirty="0" smtClean="0"/>
          </a:p>
          <a:p>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8D759593-B2F0-4E87-A122-20914722CDBD}" type="slidenum">
              <a:rPr lang="en-US" smtClean="0">
                <a:solidFill>
                  <a:prstClr val="black">
                    <a:tint val="75000"/>
                  </a:prstClr>
                </a:solidFill>
              </a:rPr>
              <a:pPr/>
              <a:t>76</a:t>
            </a:fld>
            <a:endParaRPr lang="en-US" dirty="0">
              <a:solidFill>
                <a:prstClr val="black">
                  <a:tint val="75000"/>
                </a:prstClr>
              </a:solidFill>
            </a:endParaRPr>
          </a:p>
        </p:txBody>
      </p:sp>
      <p:pic>
        <p:nvPicPr>
          <p:cNvPr id="7" name="Picture 6" title="Image of a tail pulle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96430" y="2157060"/>
            <a:ext cx="4572000" cy="3429000"/>
          </a:xfrm>
          <a:prstGeom prst="rect">
            <a:avLst/>
          </a:prstGeom>
        </p:spPr>
      </p:pic>
      <p:sp>
        <p:nvSpPr>
          <p:cNvPr id="13" name="Down Arrow 12" title="arow indicator"/>
          <p:cNvSpPr/>
          <p:nvPr/>
        </p:nvSpPr>
        <p:spPr>
          <a:xfrm rot="19283781">
            <a:off x="5767432" y="2540623"/>
            <a:ext cx="457200" cy="91440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title="arow indicator"/>
          <p:cNvSpPr/>
          <p:nvPr/>
        </p:nvSpPr>
        <p:spPr>
          <a:xfrm rot="16200000">
            <a:off x="4915815" y="4069602"/>
            <a:ext cx="457200" cy="91440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title="arow indicator"/>
          <p:cNvSpPr/>
          <p:nvPr/>
        </p:nvSpPr>
        <p:spPr>
          <a:xfrm>
            <a:off x="7029920" y="2168955"/>
            <a:ext cx="457200" cy="914400"/>
          </a:xfrm>
          <a:prstGeom prst="down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9580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Tail pulley bearing</a:t>
            </a:r>
            <a:endParaRPr lang="en-US" dirty="0"/>
          </a:p>
        </p:txBody>
      </p:sp>
      <p:sp>
        <p:nvSpPr>
          <p:cNvPr id="3" name="Content Placeholder 2"/>
          <p:cNvSpPr>
            <a:spLocks noGrp="1"/>
          </p:cNvSpPr>
          <p:nvPr>
            <p:ph idx="1"/>
          </p:nvPr>
        </p:nvSpPr>
        <p:spPr/>
        <p:txBody>
          <a:bodyPr/>
          <a:lstStyle/>
          <a:p>
            <a:r>
              <a:rPr lang="en-US" dirty="0" smtClean="0"/>
              <a:t>Inspect bearings</a:t>
            </a:r>
          </a:p>
          <a:p>
            <a:r>
              <a:rPr lang="en-US" dirty="0" smtClean="0"/>
              <a:t>Bearing tightness to shaft and mount</a:t>
            </a:r>
          </a:p>
          <a:p>
            <a:endParaRPr lang="en-US" dirty="0"/>
          </a:p>
        </p:txBody>
      </p:sp>
      <p:grpSp>
        <p:nvGrpSpPr>
          <p:cNvPr id="8" name="Group 7" title="text box"/>
          <p:cNvGrpSpPr/>
          <p:nvPr/>
        </p:nvGrpSpPr>
        <p:grpSpPr>
          <a:xfrm>
            <a:off x="920750" y="2929735"/>
            <a:ext cx="4267200" cy="3251990"/>
            <a:chOff x="920750" y="2929735"/>
            <a:chExt cx="4267200" cy="3251990"/>
          </a:xfrm>
        </p:grpSpPr>
        <p:pic>
          <p:nvPicPr>
            <p:cNvPr id="6" name="Picture 5" title="image of a bearing and bearing sensor in a tail pulle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0750" y="2981325"/>
              <a:ext cx="4267200" cy="3200400"/>
            </a:xfrm>
            <a:prstGeom prst="rect">
              <a:avLst/>
            </a:prstGeom>
          </p:spPr>
        </p:pic>
        <p:sp>
          <p:nvSpPr>
            <p:cNvPr id="7" name="TextBox 6"/>
            <p:cNvSpPr txBox="1"/>
            <p:nvPr/>
          </p:nvSpPr>
          <p:spPr>
            <a:xfrm>
              <a:off x="920750" y="2929735"/>
              <a:ext cx="4267200" cy="461665"/>
            </a:xfrm>
            <a:prstGeom prst="rect">
              <a:avLst/>
            </a:prstGeom>
            <a:noFill/>
          </p:spPr>
          <p:txBody>
            <a:bodyPr wrap="square" rtlCol="0">
              <a:spAutoFit/>
            </a:bodyPr>
            <a:lstStyle/>
            <a:p>
              <a:r>
                <a:rPr lang="en-US" sz="2400" b="1" dirty="0" smtClean="0">
                  <a:solidFill>
                    <a:prstClr val="black"/>
                  </a:solidFill>
                  <a:latin typeface="Arial" panose="020B0604020202020204" pitchFamily="34" charset="0"/>
                  <a:cs typeface="Arial" panose="020B0604020202020204" pitchFamily="34" charset="0"/>
                </a:rPr>
                <a:t>Bearing &amp; Bearing Sensor</a:t>
              </a:r>
              <a:endParaRPr lang="en-US" sz="2400" b="1"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700590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boot section of leg</a:t>
            </a:r>
            <a:endParaRPr lang="en-US" dirty="0"/>
          </a:p>
        </p:txBody>
      </p:sp>
      <p:sp>
        <p:nvSpPr>
          <p:cNvPr id="3" name="Content Placeholder 2"/>
          <p:cNvSpPr>
            <a:spLocks noGrp="1"/>
          </p:cNvSpPr>
          <p:nvPr>
            <p:ph idx="1"/>
          </p:nvPr>
        </p:nvSpPr>
        <p:spPr/>
        <p:txBody>
          <a:bodyPr/>
          <a:lstStyle/>
          <a:p>
            <a:r>
              <a:rPr lang="en-US" dirty="0" smtClean="0"/>
              <a:t>Clean &amp; Inspect boot </a:t>
            </a:r>
          </a:p>
          <a:p>
            <a:pPr lvl="1"/>
            <a:r>
              <a:rPr lang="en-US" dirty="0" smtClean="0"/>
              <a:t>Look for debris</a:t>
            </a:r>
          </a:p>
          <a:p>
            <a:r>
              <a:rPr lang="en-US" dirty="0" smtClean="0"/>
              <a:t>Clean out all dust &amp; grain residue</a:t>
            </a:r>
          </a:p>
          <a:p>
            <a:pPr lvl="1"/>
            <a:r>
              <a:rPr lang="en-US" dirty="0" smtClean="0"/>
              <a:t>Maintenance &amp; sanitation</a:t>
            </a:r>
          </a:p>
          <a:p>
            <a:pPr lvl="1"/>
            <a:r>
              <a:rPr lang="en-US" dirty="0" smtClean="0"/>
              <a:t>Identify source of foreign debris</a:t>
            </a:r>
          </a:p>
          <a:p>
            <a:r>
              <a:rPr lang="en-US" dirty="0" smtClean="0"/>
              <a:t>Verify operation of boot cleanout slide</a:t>
            </a:r>
          </a:p>
          <a:p>
            <a:endParaRPr lang="en-US" dirty="0"/>
          </a:p>
        </p:txBody>
      </p:sp>
    </p:spTree>
    <p:extLst>
      <p:ext uri="{BB962C8B-B14F-4D97-AF65-F5344CB8AC3E}">
        <p14:creationId xmlns:p14="http://schemas.microsoft.com/office/powerpoint/2010/main" val="37080887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monitoring components</a:t>
            </a:r>
            <a:endParaRPr lang="en-US" dirty="0"/>
          </a:p>
        </p:txBody>
      </p:sp>
      <p:sp>
        <p:nvSpPr>
          <p:cNvPr id="3" name="Content Placeholder 2"/>
          <p:cNvSpPr>
            <a:spLocks noGrp="1"/>
          </p:cNvSpPr>
          <p:nvPr>
            <p:ph idx="1"/>
          </p:nvPr>
        </p:nvSpPr>
        <p:spPr>
          <a:xfrm>
            <a:off x="457200" y="1600200"/>
            <a:ext cx="5343760" cy="5257800"/>
          </a:xfrm>
        </p:spPr>
        <p:txBody>
          <a:bodyPr>
            <a:normAutofit/>
          </a:bodyPr>
          <a:lstStyle/>
          <a:p>
            <a:r>
              <a:rPr lang="en-US" dirty="0" smtClean="0"/>
              <a:t>Inspect plug switch (if equipped)</a:t>
            </a:r>
          </a:p>
          <a:p>
            <a:pPr lvl="1"/>
            <a:r>
              <a:rPr lang="en-US" dirty="0" smtClean="0"/>
              <a:t>Verify general condition</a:t>
            </a:r>
          </a:p>
          <a:p>
            <a:pPr lvl="1"/>
            <a:r>
              <a:rPr lang="en-US" dirty="0" smtClean="0"/>
              <a:t>Activate &amp; ensure monitor picks up signal</a:t>
            </a:r>
          </a:p>
          <a:p>
            <a:r>
              <a:rPr lang="en-US" dirty="0" smtClean="0"/>
              <a:t>Inspect bearing monitors</a:t>
            </a:r>
          </a:p>
          <a:p>
            <a:pPr lvl="1"/>
            <a:r>
              <a:rPr lang="en-US" dirty="0" smtClean="0"/>
              <a:t>Same as head section</a:t>
            </a:r>
          </a:p>
          <a:p>
            <a:r>
              <a:rPr lang="en-US" dirty="0" smtClean="0"/>
              <a:t>Inspect rub blocks</a:t>
            </a:r>
          </a:p>
          <a:p>
            <a:pPr lvl="1"/>
            <a:r>
              <a:rPr lang="en-US" dirty="0" smtClean="0"/>
              <a:t>Same as head section</a:t>
            </a:r>
          </a:p>
          <a:p>
            <a:pPr marL="0" indent="0">
              <a:buNone/>
            </a:pPr>
            <a:endParaRPr lang="en-US" dirty="0"/>
          </a:p>
        </p:txBody>
      </p:sp>
      <p:pic>
        <p:nvPicPr>
          <p:cNvPr id="5" name="Picture 4" title="Imabe of a bearing sensor and speed sens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2045" y="1623965"/>
            <a:ext cx="3086100" cy="4114800"/>
          </a:xfrm>
          <a:prstGeom prst="rect">
            <a:avLst/>
          </a:prstGeom>
        </p:spPr>
      </p:pic>
      <p:sp>
        <p:nvSpPr>
          <p:cNvPr id="6" name="TextBox 5"/>
          <p:cNvSpPr txBox="1"/>
          <p:nvPr/>
        </p:nvSpPr>
        <p:spPr>
          <a:xfrm>
            <a:off x="5672045" y="4900157"/>
            <a:ext cx="3086100"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Bearing Sensor </a:t>
            </a:r>
            <a:r>
              <a:rPr lang="en-US" sz="2400" b="1" dirty="0" smtClean="0">
                <a:solidFill>
                  <a:schemeClr val="bg1"/>
                </a:solidFill>
                <a:latin typeface="Arial" panose="020B0604020202020204" pitchFamily="34" charset="0"/>
                <a:cs typeface="Arial" panose="020B0604020202020204" pitchFamily="34" charset="0"/>
              </a:rPr>
              <a:t>&amp; </a:t>
            </a:r>
            <a:r>
              <a:rPr lang="en-US" sz="2400" b="1" dirty="0">
                <a:solidFill>
                  <a:schemeClr val="bg1"/>
                </a:solidFill>
                <a:latin typeface="Arial" panose="020B0604020202020204" pitchFamily="34" charset="0"/>
                <a:cs typeface="Arial" panose="020B0604020202020204" pitchFamily="34" charset="0"/>
              </a:rPr>
              <a:t>Speed Sensor</a:t>
            </a:r>
          </a:p>
        </p:txBody>
      </p:sp>
    </p:spTree>
    <p:extLst>
      <p:ext uri="{BB962C8B-B14F-4D97-AF65-F5344CB8AC3E}">
        <p14:creationId xmlns:p14="http://schemas.microsoft.com/office/powerpoint/2010/main" val="365505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855" y="4406900"/>
            <a:ext cx="8108858" cy="1362075"/>
          </a:xfrm>
        </p:spPr>
        <p:txBody>
          <a:bodyPr/>
          <a:lstStyle/>
          <a:p>
            <a:r>
              <a:rPr lang="en-US" cap="none"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PREPARE &amp; CONDUCT PREVENTIVE MAINTENANCE</a:t>
            </a:r>
            <a:endParaRPr lang="en-US" cap="none"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Tree>
    <p:extLst>
      <p:ext uri="{BB962C8B-B14F-4D97-AF65-F5344CB8AC3E}">
        <p14:creationId xmlns:p14="http://schemas.microsoft.com/office/powerpoint/2010/main" val="30934457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Speed sensors - &lt;20% reduction</a:t>
            </a:r>
            <a:endParaRPr lang="en-US" dirty="0"/>
          </a:p>
        </p:txBody>
      </p:sp>
      <p:sp>
        <p:nvSpPr>
          <p:cNvPr id="3" name="Content Placeholder 2" title="Slide Border"/>
          <p:cNvSpPr>
            <a:spLocks noGrp="1"/>
          </p:cNvSpPr>
          <p:nvPr>
            <p:ph idx="1"/>
          </p:nvPr>
        </p:nvSpPr>
        <p:spPr>
          <a:xfrm>
            <a:off x="457200" y="1600200"/>
            <a:ext cx="8229600" cy="5054820"/>
          </a:xfrm>
        </p:spPr>
        <p:txBody>
          <a:bodyPr>
            <a:normAutofit/>
          </a:bodyPr>
          <a:lstStyle/>
          <a:p>
            <a:r>
              <a:rPr lang="en-US" dirty="0" smtClean="0"/>
              <a:t>Speed sensor – visual inspection</a:t>
            </a:r>
          </a:p>
          <a:p>
            <a:pPr lvl="1"/>
            <a:r>
              <a:rPr lang="en-US" dirty="0" smtClean="0"/>
              <a:t>Mounted on center of shaft</a:t>
            </a:r>
          </a:p>
          <a:p>
            <a:pPr lvl="1"/>
            <a:r>
              <a:rPr lang="en-US" dirty="0" smtClean="0"/>
              <a:t>Wiring &amp; conduit intact</a:t>
            </a:r>
          </a:p>
          <a:p>
            <a:r>
              <a:rPr lang="en-US" dirty="0" smtClean="0"/>
              <a:t>Test</a:t>
            </a:r>
          </a:p>
          <a:p>
            <a:pPr lvl="1"/>
            <a:r>
              <a:rPr lang="en-US" dirty="0" smtClean="0"/>
              <a:t>manufacturer specification or other method</a:t>
            </a:r>
          </a:p>
          <a:p>
            <a:r>
              <a:rPr lang="en-US" dirty="0" smtClean="0"/>
              <a:t>Shut down equipment -</a:t>
            </a:r>
            <a:r>
              <a:rPr lang="en-US" dirty="0"/>
              <a:t> </a:t>
            </a:r>
            <a:r>
              <a:rPr lang="en-US" dirty="0" smtClean="0"/>
              <a:t>belt speed reduced ≤ 20% of normal operating speed</a:t>
            </a:r>
          </a:p>
          <a:p>
            <a:r>
              <a:rPr lang="en-US" dirty="0" smtClean="0"/>
              <a:t>Verify other plant interlocking is functioning</a:t>
            </a:r>
          </a:p>
          <a:p>
            <a:endParaRPr lang="en-US" dirty="0"/>
          </a:p>
        </p:txBody>
      </p:sp>
    </p:spTree>
    <p:extLst>
      <p:ext uri="{BB962C8B-B14F-4D97-AF65-F5344CB8AC3E}">
        <p14:creationId xmlns:p14="http://schemas.microsoft.com/office/powerpoint/2010/main" val="28780944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take –up mechanism</a:t>
            </a:r>
            <a:endParaRPr lang="en-US" dirty="0"/>
          </a:p>
        </p:txBody>
      </p:sp>
      <p:sp>
        <p:nvSpPr>
          <p:cNvPr id="3" name="Content Placeholder 2"/>
          <p:cNvSpPr>
            <a:spLocks noGrp="1"/>
          </p:cNvSpPr>
          <p:nvPr>
            <p:ph idx="1"/>
          </p:nvPr>
        </p:nvSpPr>
        <p:spPr>
          <a:xfrm>
            <a:off x="457200" y="1600200"/>
            <a:ext cx="4795116" cy="5257800"/>
          </a:xfrm>
        </p:spPr>
        <p:txBody>
          <a:bodyPr>
            <a:normAutofit/>
          </a:bodyPr>
          <a:lstStyle/>
          <a:p>
            <a:r>
              <a:rPr lang="en-US" dirty="0"/>
              <a:t>M</a:t>
            </a:r>
            <a:r>
              <a:rPr lang="en-US" dirty="0" smtClean="0"/>
              <a:t>echanical or manual</a:t>
            </a:r>
          </a:p>
          <a:p>
            <a:pPr lvl="0"/>
            <a:r>
              <a:rPr lang="en-US" sz="3000" dirty="0">
                <a:solidFill>
                  <a:prstClr val="black"/>
                </a:solidFill>
              </a:rPr>
              <a:t>F</a:t>
            </a:r>
            <a:r>
              <a:rPr lang="en-US" sz="3000" dirty="0" smtClean="0">
                <a:solidFill>
                  <a:prstClr val="black"/>
                </a:solidFill>
              </a:rPr>
              <a:t>rame not </a:t>
            </a:r>
            <a:r>
              <a:rPr lang="en-US" sz="3000" dirty="0">
                <a:solidFill>
                  <a:prstClr val="black"/>
                </a:solidFill>
              </a:rPr>
              <a:t>bent</a:t>
            </a:r>
          </a:p>
          <a:p>
            <a:pPr lvl="0"/>
            <a:r>
              <a:rPr lang="en-US" sz="3000" dirty="0" smtClean="0">
                <a:solidFill>
                  <a:prstClr val="black"/>
                </a:solidFill>
              </a:rPr>
              <a:t>Condition </a:t>
            </a:r>
            <a:r>
              <a:rPr lang="en-US" sz="3000" dirty="0">
                <a:solidFill>
                  <a:prstClr val="black"/>
                </a:solidFill>
              </a:rPr>
              <a:t>of threads </a:t>
            </a:r>
          </a:p>
          <a:p>
            <a:pPr lvl="0"/>
            <a:r>
              <a:rPr lang="en-US" sz="3000" dirty="0" smtClean="0">
                <a:solidFill>
                  <a:prstClr val="black"/>
                </a:solidFill>
              </a:rPr>
              <a:t>Properly sealed</a:t>
            </a:r>
            <a:endParaRPr lang="en-US" sz="3000" dirty="0">
              <a:solidFill>
                <a:prstClr val="black"/>
              </a:solidFill>
            </a:endParaRPr>
          </a:p>
          <a:p>
            <a:r>
              <a:rPr lang="en-US" dirty="0" smtClean="0"/>
              <a:t>Measure amount of adjustment left </a:t>
            </a:r>
          </a:p>
          <a:p>
            <a:pPr lvl="1"/>
            <a:r>
              <a:rPr lang="en-US" dirty="0" smtClean="0"/>
              <a:t>Track information  </a:t>
            </a:r>
          </a:p>
          <a:p>
            <a:pPr lvl="1"/>
            <a:r>
              <a:rPr lang="en-US" dirty="0" smtClean="0"/>
              <a:t>re-splice belt before adjustment runs out</a:t>
            </a:r>
          </a:p>
          <a:p>
            <a:endParaRPr lang="en-US" dirty="0"/>
          </a:p>
        </p:txBody>
      </p:sp>
      <p:pic>
        <p:nvPicPr>
          <p:cNvPr id="5" name="Picture 4" title="Image of a mechanical take-up"/>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4680816" y="2157060"/>
            <a:ext cx="4572000" cy="3429000"/>
          </a:xfrm>
          <a:prstGeom prst="rect">
            <a:avLst/>
          </a:prstGeom>
        </p:spPr>
      </p:pic>
      <p:sp>
        <p:nvSpPr>
          <p:cNvPr id="6" name="TextBox 5"/>
          <p:cNvSpPr txBox="1"/>
          <p:nvPr/>
        </p:nvSpPr>
        <p:spPr>
          <a:xfrm>
            <a:off x="5252316" y="1585560"/>
            <a:ext cx="3429000" cy="461665"/>
          </a:xfrm>
          <a:prstGeom prst="rect">
            <a:avLst/>
          </a:prstGeom>
          <a:noFill/>
        </p:spPr>
        <p:txBody>
          <a:bodyPr wrap="square" rtlCol="0">
            <a:spAutoFit/>
          </a:bodyPr>
          <a:lstStyle/>
          <a:p>
            <a:pPr algn="r"/>
            <a:r>
              <a:rPr lang="en-US" sz="2400" b="1" dirty="0">
                <a:solidFill>
                  <a:prstClr val="black"/>
                </a:solidFill>
                <a:latin typeface="Arial" panose="020B0604020202020204" pitchFamily="34" charset="0"/>
                <a:cs typeface="Arial" panose="020B0604020202020204" pitchFamily="34" charset="0"/>
              </a:rPr>
              <a:t>Mechanical Take-Up</a:t>
            </a:r>
          </a:p>
        </p:txBody>
      </p:sp>
    </p:spTree>
    <p:extLst>
      <p:ext uri="{BB962C8B-B14F-4D97-AF65-F5344CB8AC3E}">
        <p14:creationId xmlns:p14="http://schemas.microsoft.com/office/powerpoint/2010/main" val="7678525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Inspect take-up mechanism</a:t>
            </a:r>
            <a:endParaRPr lang="en-US" dirty="0"/>
          </a:p>
        </p:txBody>
      </p:sp>
      <p:sp>
        <p:nvSpPr>
          <p:cNvPr id="3" name="Content Placeholder 2"/>
          <p:cNvSpPr>
            <a:spLocks noGrp="1"/>
          </p:cNvSpPr>
          <p:nvPr>
            <p:ph idx="1"/>
          </p:nvPr>
        </p:nvSpPr>
        <p:spPr>
          <a:xfrm>
            <a:off x="385855" y="1600200"/>
            <a:ext cx="4959710" cy="5257800"/>
          </a:xfrm>
        </p:spPr>
        <p:txBody>
          <a:bodyPr>
            <a:normAutofit/>
          </a:bodyPr>
          <a:lstStyle/>
          <a:p>
            <a:r>
              <a:rPr lang="en-US" dirty="0" smtClean="0"/>
              <a:t>Weighted or Gravity</a:t>
            </a:r>
          </a:p>
          <a:p>
            <a:r>
              <a:rPr lang="en-US" dirty="0" smtClean="0"/>
              <a:t>Frame not bent</a:t>
            </a:r>
          </a:p>
          <a:p>
            <a:r>
              <a:rPr lang="en-US" dirty="0"/>
              <a:t>W</a:t>
            </a:r>
            <a:r>
              <a:rPr lang="en-US" dirty="0" smtClean="0"/>
              <a:t>eight stack &amp; support mechanism </a:t>
            </a:r>
          </a:p>
          <a:p>
            <a:pPr lvl="1"/>
            <a:r>
              <a:rPr lang="en-US" dirty="0"/>
              <a:t>M</a:t>
            </a:r>
            <a:r>
              <a:rPr lang="en-US" dirty="0" smtClean="0"/>
              <a:t>oves freely</a:t>
            </a:r>
          </a:p>
          <a:p>
            <a:r>
              <a:rPr lang="en-US" dirty="0" smtClean="0"/>
              <a:t>Properly sealed</a:t>
            </a:r>
          </a:p>
          <a:p>
            <a:r>
              <a:rPr lang="en-US" dirty="0" smtClean="0"/>
              <a:t>Measure adjustment amount left &amp; track</a:t>
            </a:r>
          </a:p>
          <a:p>
            <a:pPr marL="0" indent="0">
              <a:buNone/>
            </a:pPr>
            <a:endParaRPr lang="en-US" dirty="0"/>
          </a:p>
        </p:txBody>
      </p:sp>
      <p:pic>
        <p:nvPicPr>
          <p:cNvPr id="6" name="Picture 5" title="Image of a weighted take-up"/>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9145" y="1606035"/>
            <a:ext cx="3429000" cy="4572000"/>
          </a:xfrm>
          <a:prstGeom prst="rect">
            <a:avLst/>
          </a:prstGeom>
        </p:spPr>
      </p:pic>
      <p:sp>
        <p:nvSpPr>
          <p:cNvPr id="5" name="TextBox 4"/>
          <p:cNvSpPr txBox="1"/>
          <p:nvPr/>
        </p:nvSpPr>
        <p:spPr>
          <a:xfrm>
            <a:off x="5329145" y="5704258"/>
            <a:ext cx="34290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Weighted Take-Up</a:t>
            </a:r>
          </a:p>
        </p:txBody>
      </p:sp>
    </p:spTree>
    <p:extLst>
      <p:ext uri="{BB962C8B-B14F-4D97-AF65-F5344CB8AC3E}">
        <p14:creationId xmlns:p14="http://schemas.microsoft.com/office/powerpoint/2010/main" val="36591307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a:xfrm>
            <a:off x="341985" y="155969"/>
            <a:ext cx="8454565" cy="1143000"/>
          </a:xfrm>
        </p:spPr>
        <p:txBody>
          <a:bodyPr>
            <a:normAutofit/>
          </a:bodyPr>
          <a:lstStyle/>
          <a:p>
            <a:r>
              <a:rPr lang="en-US" dirty="0" smtClean="0"/>
              <a:t> Look for bent take up mechanism</a:t>
            </a:r>
            <a:endParaRPr lang="en-US" dirty="0"/>
          </a:p>
        </p:txBody>
      </p:sp>
      <p:sp>
        <p:nvSpPr>
          <p:cNvPr id="3" name="Content Placeholder 2"/>
          <p:cNvSpPr>
            <a:spLocks noGrp="1"/>
          </p:cNvSpPr>
          <p:nvPr>
            <p:ph idx="1"/>
          </p:nvPr>
        </p:nvSpPr>
        <p:spPr/>
        <p:txBody>
          <a:bodyPr/>
          <a:lstStyle/>
          <a:p>
            <a:pPr marL="0" indent="0">
              <a:buNone/>
            </a:pPr>
            <a:r>
              <a:rPr lang="en-US" dirty="0" smtClean="0"/>
              <a:t>All take-ups - look for bending, binding, signs of over-stress, etc.</a:t>
            </a:r>
          </a:p>
          <a:p>
            <a:endParaRPr lang="en-US" dirty="0"/>
          </a:p>
        </p:txBody>
      </p:sp>
      <p:pic>
        <p:nvPicPr>
          <p:cNvPr id="6" name="Picture 5" title="Image of a bent weighted take up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7691" y="2728585"/>
            <a:ext cx="2743918" cy="3657600"/>
          </a:xfrm>
          <a:prstGeom prst="rect">
            <a:avLst/>
          </a:prstGeom>
        </p:spPr>
      </p:pic>
      <p:pic>
        <p:nvPicPr>
          <p:cNvPr id="7" name="Picture 6" title="Image of a bent weighted take up 1"/>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696430" y="2728585"/>
            <a:ext cx="2715840" cy="3657600"/>
          </a:xfrm>
          <a:prstGeom prst="rect">
            <a:avLst/>
          </a:prstGeom>
          <a:ln>
            <a:noFill/>
          </a:ln>
        </p:spPr>
      </p:pic>
      <p:sp>
        <p:nvSpPr>
          <p:cNvPr id="5" name="TextBox 4"/>
          <p:cNvSpPr txBox="1"/>
          <p:nvPr/>
        </p:nvSpPr>
        <p:spPr>
          <a:xfrm>
            <a:off x="4717691" y="2728585"/>
            <a:ext cx="2745221"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Bent Weighted Take-Up</a:t>
            </a:r>
          </a:p>
        </p:txBody>
      </p:sp>
      <p:sp>
        <p:nvSpPr>
          <p:cNvPr id="9" name="TextBox 8"/>
          <p:cNvSpPr txBox="1"/>
          <p:nvPr/>
        </p:nvSpPr>
        <p:spPr>
          <a:xfrm>
            <a:off x="1696430" y="2728585"/>
            <a:ext cx="2745221"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Bent Weighted Take-Up</a:t>
            </a:r>
          </a:p>
        </p:txBody>
      </p:sp>
      <p:sp>
        <p:nvSpPr>
          <p:cNvPr id="11" name="Down Arrow 10" title="arrow pointing to the bend"/>
          <p:cNvSpPr/>
          <p:nvPr/>
        </p:nvSpPr>
        <p:spPr>
          <a:xfrm rot="2569240" flipV="1">
            <a:off x="2536779" y="4998731"/>
            <a:ext cx="4572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title="arrow pointing to the bend"/>
          <p:cNvSpPr/>
          <p:nvPr/>
        </p:nvSpPr>
        <p:spPr>
          <a:xfrm rot="2855213">
            <a:off x="5603236" y="3386764"/>
            <a:ext cx="4572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926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Tracking – center of casing</a:t>
            </a:r>
            <a:endParaRPr lang="en-US" dirty="0"/>
          </a:p>
        </p:txBody>
      </p:sp>
      <p:sp>
        <p:nvSpPr>
          <p:cNvPr id="3" name="Content Placeholder 2"/>
          <p:cNvSpPr>
            <a:spLocks noGrp="1"/>
          </p:cNvSpPr>
          <p:nvPr>
            <p:ph idx="1"/>
          </p:nvPr>
        </p:nvSpPr>
        <p:spPr>
          <a:xfrm>
            <a:off x="457200" y="1600200"/>
            <a:ext cx="5228545" cy="4525963"/>
          </a:xfrm>
        </p:spPr>
        <p:txBody>
          <a:bodyPr/>
          <a:lstStyle/>
          <a:p>
            <a:r>
              <a:rPr lang="en-US" dirty="0" smtClean="0"/>
              <a:t>Observe belt running empty &amp; then full</a:t>
            </a:r>
          </a:p>
          <a:p>
            <a:r>
              <a:rPr lang="en-US" dirty="0" smtClean="0"/>
              <a:t>Watch for tracking in center of casing   </a:t>
            </a:r>
          </a:p>
          <a:p>
            <a:pPr lvl="1"/>
            <a:r>
              <a:rPr lang="en-US" dirty="0" smtClean="0"/>
              <a:t>Remain toward center </a:t>
            </a:r>
          </a:p>
          <a:p>
            <a:pPr lvl="1"/>
            <a:r>
              <a:rPr lang="en-US" dirty="0" smtClean="0"/>
              <a:t>Not within inch of casing</a:t>
            </a:r>
          </a:p>
          <a:p>
            <a:endParaRPr lang="en-US" dirty="0"/>
          </a:p>
        </p:txBody>
      </p:sp>
      <p:pic>
        <p:nvPicPr>
          <p:cNvPr id="5" name="Picture 4" title="Unage if a guarded view of the tracking of th belt"/>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5685745" y="1623965"/>
            <a:ext cx="3016139" cy="4572000"/>
          </a:xfrm>
          <a:prstGeom prst="rect">
            <a:avLst/>
          </a:prstGeom>
        </p:spPr>
      </p:pic>
      <p:cxnSp>
        <p:nvCxnSpPr>
          <p:cNvPr id="9" name="Straight Arrow Connector 8" title="Showing not less thatn 1 inch of the casing"/>
          <p:cNvCxnSpPr/>
          <p:nvPr/>
        </p:nvCxnSpPr>
        <p:spPr>
          <a:xfrm>
            <a:off x="7951640" y="3813050"/>
            <a:ext cx="384050" cy="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title="Showing not less thatn 1 inch of the casing"/>
          <p:cNvCxnSpPr/>
          <p:nvPr/>
        </p:nvCxnSpPr>
        <p:spPr>
          <a:xfrm>
            <a:off x="6185010" y="3886121"/>
            <a:ext cx="192025" cy="0"/>
          </a:xfrm>
          <a:prstGeom prst="straightConnector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85745" y="1623965"/>
            <a:ext cx="3016139"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Belt Tracking to the Left</a:t>
            </a:r>
          </a:p>
        </p:txBody>
      </p:sp>
      <p:sp>
        <p:nvSpPr>
          <p:cNvPr id="13" name="Right Arrow 12" title="arrow pointing to the center tracking of the casing"/>
          <p:cNvSpPr/>
          <p:nvPr/>
        </p:nvSpPr>
        <p:spPr>
          <a:xfrm rot="19105285">
            <a:off x="5687198" y="5555496"/>
            <a:ext cx="785698" cy="46086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5859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fontScale="90000"/>
          </a:bodyPr>
          <a:lstStyle/>
          <a:p>
            <a:r>
              <a:rPr lang="en-US" dirty="0" smtClean="0"/>
              <a:t>Lubrication- rotate bearing if safe</a:t>
            </a:r>
            <a:endParaRPr lang="en-US" dirty="0"/>
          </a:p>
        </p:txBody>
      </p:sp>
      <p:sp>
        <p:nvSpPr>
          <p:cNvPr id="3" name="Content Placeholder 2"/>
          <p:cNvSpPr>
            <a:spLocks noGrp="1"/>
          </p:cNvSpPr>
          <p:nvPr>
            <p:ph idx="1"/>
          </p:nvPr>
        </p:nvSpPr>
        <p:spPr>
          <a:xfrm>
            <a:off x="457200" y="1600200"/>
            <a:ext cx="5275729" cy="5208440"/>
          </a:xfrm>
        </p:spPr>
        <p:txBody>
          <a:bodyPr>
            <a:normAutofit/>
          </a:bodyPr>
          <a:lstStyle/>
          <a:p>
            <a:r>
              <a:rPr lang="en-US" dirty="0" smtClean="0"/>
              <a:t>Grease rotating bearing</a:t>
            </a:r>
          </a:p>
          <a:p>
            <a:r>
              <a:rPr lang="en-US" dirty="0" smtClean="0"/>
              <a:t>Clean tip of </a:t>
            </a:r>
            <a:r>
              <a:rPr lang="en-US" dirty="0" err="1" smtClean="0"/>
              <a:t>zerk</a:t>
            </a:r>
            <a:r>
              <a:rPr lang="en-US" dirty="0" smtClean="0"/>
              <a:t> &amp; grease gun</a:t>
            </a:r>
          </a:p>
          <a:p>
            <a:r>
              <a:rPr lang="en-US" dirty="0" smtClean="0"/>
              <a:t>Pump grease into </a:t>
            </a:r>
            <a:r>
              <a:rPr lang="en-US" dirty="0" err="1" smtClean="0"/>
              <a:t>zerk</a:t>
            </a:r>
            <a:r>
              <a:rPr lang="en-US" dirty="0" smtClean="0"/>
              <a:t> </a:t>
            </a:r>
          </a:p>
          <a:p>
            <a:pPr lvl="1"/>
            <a:r>
              <a:rPr lang="en-US" dirty="0" smtClean="0"/>
              <a:t>fresh clean grease purges under &amp; past seal lip</a:t>
            </a:r>
          </a:p>
          <a:p>
            <a:r>
              <a:rPr lang="en-US" dirty="0" smtClean="0"/>
              <a:t>Clean up excess grease</a:t>
            </a:r>
          </a:p>
          <a:p>
            <a:pPr lvl="1"/>
            <a:r>
              <a:rPr lang="en-US" dirty="0" smtClean="0"/>
              <a:t>Repeat as continues to purge</a:t>
            </a:r>
          </a:p>
          <a:p>
            <a:endParaRPr lang="en-US" dirty="0"/>
          </a:p>
        </p:txBody>
      </p:sp>
      <p:pic>
        <p:nvPicPr>
          <p:cNvPr id="5" name="Picture 4" title="image of greasing the beari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14999" y="1146660"/>
            <a:ext cx="2743200" cy="2743200"/>
          </a:xfrm>
          <a:prstGeom prst="rect">
            <a:avLst/>
          </a:prstGeom>
        </p:spPr>
      </p:pic>
      <p:pic>
        <p:nvPicPr>
          <p:cNvPr id="6" name="Picture 5" title="Image of blue grease beginning to purg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14999" y="3889860"/>
            <a:ext cx="2743200" cy="2743200"/>
          </a:xfrm>
          <a:prstGeom prst="rect">
            <a:avLst/>
          </a:prstGeom>
        </p:spPr>
      </p:pic>
      <p:sp>
        <p:nvSpPr>
          <p:cNvPr id="7" name="TextBox 6"/>
          <p:cNvSpPr txBox="1"/>
          <p:nvPr/>
        </p:nvSpPr>
        <p:spPr>
          <a:xfrm>
            <a:off x="5709160" y="1146660"/>
            <a:ext cx="2745221" cy="461665"/>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Grease </a:t>
            </a:r>
            <a:r>
              <a:rPr lang="en-US" sz="2400" b="1" dirty="0">
                <a:solidFill>
                  <a:schemeClr val="bg1"/>
                </a:solidFill>
                <a:latin typeface="Arial" panose="020B0604020202020204" pitchFamily="34" charset="0"/>
                <a:cs typeface="Arial" panose="020B0604020202020204" pitchFamily="34" charset="0"/>
              </a:rPr>
              <a:t>Bearing</a:t>
            </a:r>
          </a:p>
        </p:txBody>
      </p:sp>
      <p:sp>
        <p:nvSpPr>
          <p:cNvPr id="8" name="TextBox 7"/>
          <p:cNvSpPr txBox="1"/>
          <p:nvPr/>
        </p:nvSpPr>
        <p:spPr>
          <a:xfrm>
            <a:off x="5709160" y="5782258"/>
            <a:ext cx="2810859" cy="830997"/>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Blue Grease </a:t>
            </a:r>
            <a:r>
              <a:rPr lang="en-US" sz="2400" b="1" dirty="0" smtClean="0">
                <a:solidFill>
                  <a:schemeClr val="bg1"/>
                </a:solidFill>
                <a:latin typeface="Arial" panose="020B0604020202020204" pitchFamily="34" charset="0"/>
                <a:cs typeface="Arial" panose="020B0604020202020204" pitchFamily="34" charset="0"/>
              </a:rPr>
              <a:t>Begins </a:t>
            </a:r>
            <a:r>
              <a:rPr lang="en-US" sz="2400" b="1" dirty="0">
                <a:solidFill>
                  <a:schemeClr val="bg1"/>
                </a:solidFill>
                <a:latin typeface="Arial" panose="020B0604020202020204" pitchFamily="34" charset="0"/>
                <a:cs typeface="Arial" panose="020B0604020202020204" pitchFamily="34" charset="0"/>
              </a:rPr>
              <a:t>to </a:t>
            </a:r>
            <a:r>
              <a:rPr lang="en-US" sz="2400" b="1" dirty="0" smtClean="0">
                <a:solidFill>
                  <a:schemeClr val="bg1"/>
                </a:solidFill>
                <a:latin typeface="Arial" panose="020B0604020202020204" pitchFamily="34" charset="0"/>
                <a:cs typeface="Arial" panose="020B0604020202020204" pitchFamily="34" charset="0"/>
              </a:rPr>
              <a:t>purge</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47612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Excess Grease</a:t>
            </a:r>
            <a:endParaRPr lang="en-US" dirty="0"/>
          </a:p>
        </p:txBody>
      </p:sp>
      <p:pic>
        <p:nvPicPr>
          <p:cNvPr id="5" name="Picture 4" title="Image of a pulley with excess greas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84734" y="2099910"/>
            <a:ext cx="4114800" cy="3086100"/>
          </a:xfrm>
          <a:prstGeom prst="rect">
            <a:avLst/>
          </a:prstGeom>
        </p:spPr>
      </p:pic>
      <p:sp>
        <p:nvSpPr>
          <p:cNvPr id="6" name="TextBox 5"/>
          <p:cNvSpPr txBox="1"/>
          <p:nvPr/>
        </p:nvSpPr>
        <p:spPr>
          <a:xfrm>
            <a:off x="700042" y="5700360"/>
            <a:ext cx="6712141" cy="584775"/>
          </a:xfrm>
          <a:prstGeom prst="rect">
            <a:avLst/>
          </a:prstGeom>
          <a:noFill/>
        </p:spPr>
        <p:txBody>
          <a:bodyPr wrap="square" rtlCol="0">
            <a:spAutoFit/>
          </a:bodyPr>
          <a:lstStyle/>
          <a:p>
            <a:r>
              <a:rPr lang="en-US" sz="3200" dirty="0">
                <a:solidFill>
                  <a:prstClr val="black"/>
                </a:solidFill>
                <a:latin typeface="Arial" panose="020B0604020202020204" pitchFamily="34" charset="0"/>
                <a:cs typeface="Arial" panose="020B0604020202020204" pitchFamily="34" charset="0"/>
              </a:rPr>
              <a:t>Need to Clean Up Grease</a:t>
            </a:r>
          </a:p>
        </p:txBody>
      </p:sp>
      <p:pic>
        <p:nvPicPr>
          <p:cNvPr id="7" name="Picture 6" title="Image of a pulley with excess greas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1570" y="1623965"/>
            <a:ext cx="4114800" cy="4114800"/>
          </a:xfrm>
          <a:prstGeom prst="rect">
            <a:avLst/>
          </a:prstGeom>
        </p:spPr>
      </p:pic>
    </p:spTree>
    <p:extLst>
      <p:ext uri="{BB962C8B-B14F-4D97-AF65-F5344CB8AC3E}">
        <p14:creationId xmlns:p14="http://schemas.microsoft.com/office/powerpoint/2010/main" val="228936702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pic>
        <p:nvPicPr>
          <p:cNvPr id="4" name="Picture 3" title="Image of a pulley with excess greas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650" y="830997"/>
            <a:ext cx="2710309" cy="2286000"/>
          </a:xfrm>
          <a:prstGeom prst="rect">
            <a:avLst/>
          </a:prstGeom>
        </p:spPr>
      </p:pic>
      <p:pic>
        <p:nvPicPr>
          <p:cNvPr id="5" name="Picture 4" title="Image of a pulley with excess greas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8072" y="362090"/>
            <a:ext cx="3346947" cy="3657600"/>
          </a:xfrm>
          <a:prstGeom prst="rect">
            <a:avLst/>
          </a:prstGeom>
        </p:spPr>
      </p:pic>
      <p:pic>
        <p:nvPicPr>
          <p:cNvPr id="6" name="Picture 5" title="Image of a pulley with excess greas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5387" y="4112600"/>
            <a:ext cx="4062634" cy="2286000"/>
          </a:xfrm>
          <a:prstGeom prst="rect">
            <a:avLst/>
          </a:prstGeom>
        </p:spPr>
      </p:pic>
      <p:pic>
        <p:nvPicPr>
          <p:cNvPr id="7" name="Picture 6" title="Image of a pulley with excess greas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64342" y="4112600"/>
            <a:ext cx="3050616" cy="2286000"/>
          </a:xfrm>
          <a:prstGeom prst="rect">
            <a:avLst/>
          </a:prstGeom>
        </p:spPr>
      </p:pic>
      <p:pic>
        <p:nvPicPr>
          <p:cNvPr id="8" name="Picture 7" title="Image of a pulley with excess greas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3081533" y="1175889"/>
            <a:ext cx="3657600" cy="2059246"/>
          </a:xfrm>
          <a:prstGeom prst="rect">
            <a:avLst/>
          </a:prstGeom>
        </p:spPr>
      </p:pic>
      <p:sp>
        <p:nvSpPr>
          <p:cNvPr id="9" name="TextBox 8"/>
          <p:cNvSpPr txBox="1"/>
          <p:nvPr/>
        </p:nvSpPr>
        <p:spPr>
          <a:xfrm>
            <a:off x="6151414" y="129539"/>
            <a:ext cx="2648546" cy="707886"/>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shaft </a:t>
            </a:r>
            <a:r>
              <a:rPr lang="en-US" sz="2000" b="1" dirty="0">
                <a:latin typeface="Arial" panose="020B0604020202020204" pitchFamily="34" charset="0"/>
                <a:cs typeface="Arial" panose="020B0604020202020204" pitchFamily="34" charset="0"/>
              </a:rPr>
              <a:t>is too </a:t>
            </a:r>
            <a:r>
              <a:rPr lang="en-US" sz="2000" b="1" dirty="0" smtClean="0">
                <a:latin typeface="Arial" panose="020B0604020202020204" pitchFamily="34" charset="0"/>
                <a:cs typeface="Arial" panose="020B0604020202020204" pitchFamily="34" charset="0"/>
              </a:rPr>
              <a:t>long requires guard</a:t>
            </a:r>
            <a:endParaRPr lang="en-US" sz="2000" b="1"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583876" y="2964937"/>
            <a:ext cx="3481510" cy="1143000"/>
          </a:xfrm>
        </p:spPr>
        <p:txBody>
          <a:bodyPr>
            <a:normAutofit/>
          </a:bodyPr>
          <a:lstStyle/>
          <a:p>
            <a:r>
              <a:rPr lang="en-US" sz="3200" dirty="0" smtClean="0"/>
              <a:t>Excess Grease examples</a:t>
            </a:r>
            <a:endParaRPr lang="en-US" sz="3200" dirty="0"/>
          </a:p>
        </p:txBody>
      </p:sp>
    </p:spTree>
    <p:extLst>
      <p:ext uri="{BB962C8B-B14F-4D97-AF65-F5344CB8AC3E}">
        <p14:creationId xmlns:p14="http://schemas.microsoft.com/office/powerpoint/2010/main" val="38838953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normAutofit/>
          </a:bodyPr>
          <a:lstStyle/>
          <a:p>
            <a:r>
              <a:rPr lang="en-US" dirty="0" smtClean="0"/>
              <a:t>Grease leg bearings </a:t>
            </a:r>
            <a:endParaRPr lang="en-US" dirty="0"/>
          </a:p>
        </p:txBody>
      </p:sp>
      <p:sp>
        <p:nvSpPr>
          <p:cNvPr id="3" name="Content Placeholder 2"/>
          <p:cNvSpPr>
            <a:spLocks noGrp="1"/>
          </p:cNvSpPr>
          <p:nvPr>
            <p:ph idx="1"/>
          </p:nvPr>
        </p:nvSpPr>
        <p:spPr>
          <a:xfrm>
            <a:off x="383122" y="1431940"/>
            <a:ext cx="8377755" cy="5257800"/>
          </a:xfrm>
        </p:spPr>
        <p:txBody>
          <a:bodyPr>
            <a:normAutofit/>
          </a:bodyPr>
          <a:lstStyle/>
          <a:p>
            <a:r>
              <a:rPr lang="en-US" dirty="0" smtClean="0"/>
              <a:t>Leg bearings - little grease vs high-speed </a:t>
            </a:r>
          </a:p>
          <a:p>
            <a:r>
              <a:rPr lang="en-US" dirty="0" smtClean="0"/>
              <a:t>Manufacturer chart - RPM &amp; run hours</a:t>
            </a:r>
          </a:p>
          <a:p>
            <a:r>
              <a:rPr lang="en-US" dirty="0" smtClean="0"/>
              <a:t>Lubricate before start-up idle equipment</a:t>
            </a:r>
          </a:p>
          <a:p>
            <a:r>
              <a:rPr lang="en-US" dirty="0" smtClean="0"/>
              <a:t>Stay consistent - do not mix greases</a:t>
            </a:r>
          </a:p>
          <a:p>
            <a:pPr lvl="1"/>
            <a:r>
              <a:rPr lang="en-US" dirty="0" smtClean="0"/>
              <a:t>Manufacturer’s recommended or similar</a:t>
            </a:r>
          </a:p>
          <a:p>
            <a:r>
              <a:rPr lang="en-US" dirty="0" smtClean="0"/>
              <a:t>Lower quantity grease frequent intervals more effective </a:t>
            </a:r>
          </a:p>
          <a:p>
            <a:pPr lvl="1"/>
            <a:r>
              <a:rPr lang="en-US" dirty="0" smtClean="0"/>
              <a:t>Vs greater quantity at extended intervals.</a:t>
            </a:r>
          </a:p>
          <a:p>
            <a:endParaRPr lang="en-US" dirty="0"/>
          </a:p>
        </p:txBody>
      </p:sp>
    </p:spTree>
    <p:extLst>
      <p:ext uri="{BB962C8B-B14F-4D97-AF65-F5344CB8AC3E}">
        <p14:creationId xmlns:p14="http://schemas.microsoft.com/office/powerpoint/2010/main" val="42306192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Gear Box – annual oil check</a:t>
            </a:r>
            <a:endParaRPr lang="en-US" dirty="0"/>
          </a:p>
        </p:txBody>
      </p:sp>
      <p:sp>
        <p:nvSpPr>
          <p:cNvPr id="3" name="Content Placeholder 2"/>
          <p:cNvSpPr>
            <a:spLocks noGrp="1"/>
          </p:cNvSpPr>
          <p:nvPr>
            <p:ph idx="1"/>
          </p:nvPr>
        </p:nvSpPr>
        <p:spPr>
          <a:xfrm>
            <a:off x="467693" y="1470345"/>
            <a:ext cx="8198121" cy="4525963"/>
          </a:xfrm>
        </p:spPr>
        <p:txBody>
          <a:bodyPr/>
          <a:lstStyle/>
          <a:p>
            <a:pPr>
              <a:spcAft>
                <a:spcPts val="400"/>
              </a:spcAft>
            </a:pPr>
            <a:r>
              <a:rPr lang="en-US" dirty="0" smtClean="0"/>
              <a:t>Change oil annually</a:t>
            </a:r>
          </a:p>
          <a:p>
            <a:pPr lvl="1">
              <a:spcAft>
                <a:spcPts val="7200"/>
              </a:spcAft>
            </a:pPr>
            <a:r>
              <a:rPr lang="en-US" dirty="0" smtClean="0"/>
              <a:t>Send oil samples; follow tribology report</a:t>
            </a:r>
          </a:p>
          <a:p>
            <a:pPr lvl="1">
              <a:spcAft>
                <a:spcPts val="400"/>
              </a:spcAft>
            </a:pPr>
            <a:r>
              <a:rPr lang="en-US" dirty="0" smtClean="0"/>
              <a:t>Install drain valves - sampling &amp; draining</a:t>
            </a:r>
          </a:p>
          <a:p>
            <a:pPr lvl="1"/>
            <a:r>
              <a:rPr lang="en-US" dirty="0" smtClean="0"/>
              <a:t>Follow manufacturer recommendation</a:t>
            </a:r>
            <a:endParaRPr lang="en-US" dirty="0"/>
          </a:p>
        </p:txBody>
      </p:sp>
      <p:pic>
        <p:nvPicPr>
          <p:cNvPr id="5" name="Picture 4" title="Image of a tribology report"/>
          <p:cNvPicPr>
            <a:picLocks noChangeAspect="1"/>
          </p:cNvPicPr>
          <p:nvPr/>
        </p:nvPicPr>
        <p:blipFill>
          <a:blip r:embed="rId4"/>
          <a:stretch>
            <a:fillRect/>
          </a:stretch>
        </p:blipFill>
        <p:spPr>
          <a:xfrm>
            <a:off x="1062221" y="2502221"/>
            <a:ext cx="7019558" cy="914400"/>
          </a:xfrm>
          <a:prstGeom prst="rect">
            <a:avLst/>
          </a:prstGeom>
        </p:spPr>
      </p:pic>
      <p:pic>
        <p:nvPicPr>
          <p:cNvPr id="7" name="Picture 6" title="Image of a drain valv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3525" y="4330615"/>
            <a:ext cx="2941664" cy="2286000"/>
          </a:xfrm>
          <a:prstGeom prst="rect">
            <a:avLst/>
          </a:prstGeom>
        </p:spPr>
      </p:pic>
      <p:sp>
        <p:nvSpPr>
          <p:cNvPr id="8" name="TextBox 7"/>
          <p:cNvSpPr txBox="1"/>
          <p:nvPr/>
        </p:nvSpPr>
        <p:spPr>
          <a:xfrm>
            <a:off x="915226" y="5807904"/>
            <a:ext cx="2941664"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Drain valve to drain &amp; get sample</a:t>
            </a:r>
            <a:endParaRPr lang="en-US" sz="2400" b="1" dirty="0">
              <a:solidFill>
                <a:schemeClr val="bg1"/>
              </a:solidFill>
              <a:latin typeface="Arial" panose="020B0604020202020204" pitchFamily="34" charset="0"/>
              <a:cs typeface="Arial" panose="020B0604020202020204" pitchFamily="34" charset="0"/>
            </a:endParaRPr>
          </a:p>
        </p:txBody>
      </p:sp>
      <p:pic>
        <p:nvPicPr>
          <p:cNvPr id="9" name="Picture 8" title="image of a pump to pull oil sample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17645" y="4330615"/>
            <a:ext cx="3071813" cy="2286000"/>
          </a:xfrm>
          <a:prstGeom prst="rect">
            <a:avLst/>
          </a:prstGeom>
        </p:spPr>
      </p:pic>
      <p:sp>
        <p:nvSpPr>
          <p:cNvPr id="10" name="TextBox 9"/>
          <p:cNvSpPr txBox="1"/>
          <p:nvPr/>
        </p:nvSpPr>
        <p:spPr>
          <a:xfrm>
            <a:off x="4917645" y="5761809"/>
            <a:ext cx="3071813" cy="830997"/>
          </a:xfrm>
          <a:prstGeom prst="rect">
            <a:avLst/>
          </a:prstGeom>
          <a:noFill/>
        </p:spPr>
        <p:txBody>
          <a:bodyPr wrap="square" rtlCol="0">
            <a:spAutoFit/>
          </a:bodyPr>
          <a:lstStyle/>
          <a:p>
            <a:r>
              <a:rPr lang="en-US" sz="2400" b="1" dirty="0" smtClean="0">
                <a:solidFill>
                  <a:schemeClr val="bg1"/>
                </a:solidFill>
                <a:latin typeface="Arial" panose="020B0604020202020204" pitchFamily="34" charset="0"/>
                <a:cs typeface="Arial" panose="020B0604020202020204" pitchFamily="34" charset="0"/>
              </a:rPr>
              <a:t>Use pump to pull oil samples</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11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0854"/>
            <a:ext cx="9144000" cy="1096191"/>
          </a:xfrm>
          <a:prstGeom prst="rect">
            <a:avLst/>
          </a:prstGeom>
        </p:spPr>
      </p:pic>
      <p:sp>
        <p:nvSpPr>
          <p:cNvPr id="5" name="Content Placeholder 4"/>
          <p:cNvSpPr>
            <a:spLocks noGrp="1"/>
          </p:cNvSpPr>
          <p:nvPr>
            <p:ph idx="1"/>
          </p:nvPr>
        </p:nvSpPr>
        <p:spPr/>
        <p:txBody>
          <a:bodyPr>
            <a:normAutofit lnSpcReduction="10000"/>
          </a:bodyPr>
          <a:lstStyle/>
          <a:p>
            <a:r>
              <a:rPr lang="en-US" dirty="0" smtClean="0"/>
              <a:t>Timely &amp; Properly</a:t>
            </a:r>
          </a:p>
          <a:p>
            <a:r>
              <a:rPr lang="en-US" dirty="0" smtClean="0"/>
              <a:t>Prevents ignition sources</a:t>
            </a:r>
          </a:p>
          <a:p>
            <a:r>
              <a:rPr lang="en-US" dirty="0" smtClean="0"/>
              <a:t>Protects</a:t>
            </a:r>
          </a:p>
          <a:p>
            <a:pPr lvl="1"/>
            <a:r>
              <a:rPr lang="en-US" dirty="0" smtClean="0"/>
              <a:t>Workers</a:t>
            </a:r>
          </a:p>
          <a:p>
            <a:pPr lvl="1"/>
            <a:r>
              <a:rPr lang="en-US" dirty="0" smtClean="0"/>
              <a:t>Product</a:t>
            </a:r>
          </a:p>
          <a:p>
            <a:pPr lvl="1"/>
            <a:r>
              <a:rPr lang="en-US" dirty="0" smtClean="0"/>
              <a:t>Equipment</a:t>
            </a:r>
          </a:p>
          <a:p>
            <a:r>
              <a:rPr lang="en-US" dirty="0" smtClean="0"/>
              <a:t>Often overlooked – something goes wrong</a:t>
            </a:r>
          </a:p>
          <a:p>
            <a:pPr lvl="1"/>
            <a:r>
              <a:rPr lang="en-US" dirty="0" smtClean="0"/>
              <a:t>Less caution</a:t>
            </a:r>
            <a:endParaRPr lang="en-US" dirty="0"/>
          </a:p>
        </p:txBody>
      </p:sp>
      <p:sp>
        <p:nvSpPr>
          <p:cNvPr id="4" name="Title 3"/>
          <p:cNvSpPr>
            <a:spLocks noGrp="1"/>
          </p:cNvSpPr>
          <p:nvPr>
            <p:ph type="title"/>
          </p:nvPr>
        </p:nvSpPr>
        <p:spPr/>
        <p:txBody>
          <a:bodyPr/>
          <a:lstStyle/>
          <a:p>
            <a:r>
              <a:rPr lang="en-US" dirty="0" smtClean="0"/>
              <a:t>Preventive Maintenance</a:t>
            </a:r>
            <a:endParaRPr lang="en-US" dirty="0"/>
          </a:p>
        </p:txBody>
      </p:sp>
    </p:spTree>
    <p:extLst>
      <p:ext uri="{BB962C8B-B14F-4D97-AF65-F5344CB8AC3E}">
        <p14:creationId xmlns:p14="http://schemas.microsoft.com/office/powerpoint/2010/main" val="16557171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Magnet inspection</a:t>
            </a:r>
            <a:endParaRPr lang="en-US" dirty="0"/>
          </a:p>
        </p:txBody>
      </p:sp>
      <p:sp>
        <p:nvSpPr>
          <p:cNvPr id="3" name="Content Placeholder 2"/>
          <p:cNvSpPr>
            <a:spLocks noGrp="1"/>
          </p:cNvSpPr>
          <p:nvPr>
            <p:ph idx="1"/>
          </p:nvPr>
        </p:nvSpPr>
        <p:spPr>
          <a:xfrm>
            <a:off x="457200" y="1431940"/>
            <a:ext cx="8229600" cy="5257800"/>
          </a:xfrm>
        </p:spPr>
        <p:txBody>
          <a:bodyPr>
            <a:normAutofit lnSpcReduction="10000"/>
          </a:bodyPr>
          <a:lstStyle/>
          <a:p>
            <a:r>
              <a:rPr lang="en-US" dirty="0" smtClean="0"/>
              <a:t>LOTO &amp; wear gloves</a:t>
            </a:r>
          </a:p>
          <a:p>
            <a:r>
              <a:rPr lang="en-US" dirty="0" smtClean="0"/>
              <a:t>Visually inspect</a:t>
            </a:r>
          </a:p>
          <a:p>
            <a:r>
              <a:rPr lang="en-US" dirty="0" smtClean="0"/>
              <a:t>Clean surface</a:t>
            </a:r>
          </a:p>
          <a:p>
            <a:pPr lvl="1"/>
            <a:r>
              <a:rPr lang="en-US" dirty="0" smtClean="0"/>
              <a:t>Analyze debris</a:t>
            </a:r>
          </a:p>
          <a:p>
            <a:r>
              <a:rPr lang="en-US" dirty="0" smtClean="0"/>
              <a:t>Test magnet strength</a:t>
            </a:r>
          </a:p>
          <a:p>
            <a:pPr lvl="1"/>
            <a:r>
              <a:rPr lang="en-US" dirty="0" smtClean="0"/>
              <a:t>Semi-annual </a:t>
            </a:r>
          </a:p>
          <a:p>
            <a:pPr lvl="1"/>
            <a:r>
              <a:rPr lang="en-US" dirty="0"/>
              <a:t>P</a:t>
            </a:r>
            <a:r>
              <a:rPr lang="en-US" dirty="0" smtClean="0"/>
              <a:t>ull tester or informal with hand tool </a:t>
            </a:r>
          </a:p>
          <a:p>
            <a:r>
              <a:rPr lang="en-US" dirty="0" smtClean="0"/>
              <a:t>Return to operating condition </a:t>
            </a:r>
          </a:p>
          <a:p>
            <a:pPr lvl="1"/>
            <a:r>
              <a:rPr lang="en-US" dirty="0"/>
              <a:t>S</a:t>
            </a:r>
            <a:r>
              <a:rPr lang="en-US" dirty="0" smtClean="0"/>
              <a:t>eal edges - dust control</a:t>
            </a:r>
          </a:p>
          <a:p>
            <a:r>
              <a:rPr lang="en-US" dirty="0" smtClean="0"/>
              <a:t>Determine cleaning frequency</a:t>
            </a:r>
          </a:p>
          <a:p>
            <a:endParaRPr lang="en-US" dirty="0"/>
          </a:p>
        </p:txBody>
      </p:sp>
      <p:pic>
        <p:nvPicPr>
          <p:cNvPr id="5" name="Picture 4" title="Image of magnet inspect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4150" y="1508750"/>
            <a:ext cx="2980878" cy="2743200"/>
          </a:xfrm>
          <a:prstGeom prst="rect">
            <a:avLst/>
          </a:prstGeom>
        </p:spPr>
      </p:pic>
    </p:spTree>
    <p:extLst>
      <p:ext uri="{BB962C8B-B14F-4D97-AF65-F5344CB8AC3E}">
        <p14:creationId xmlns:p14="http://schemas.microsoft.com/office/powerpoint/2010/main" val="2037140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jpg" title="Slide Bor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5" y="5761809"/>
            <a:ext cx="9144000" cy="1096191"/>
          </a:xfrm>
          <a:prstGeom prst="rect">
            <a:avLst/>
          </a:prstGeom>
        </p:spPr>
      </p:pic>
      <p:sp>
        <p:nvSpPr>
          <p:cNvPr id="2" name="Title 1"/>
          <p:cNvSpPr>
            <a:spLocks noGrp="1"/>
          </p:cNvSpPr>
          <p:nvPr>
            <p:ph type="title"/>
          </p:nvPr>
        </p:nvSpPr>
        <p:spPr/>
        <p:txBody>
          <a:bodyPr/>
          <a:lstStyle/>
          <a:p>
            <a:r>
              <a:rPr lang="en-US" dirty="0" smtClean="0"/>
              <a:t>Pull Testing – magnet strength</a:t>
            </a:r>
            <a:endParaRPr lang="en-US" dirty="0"/>
          </a:p>
        </p:txBody>
      </p:sp>
      <p:sp>
        <p:nvSpPr>
          <p:cNvPr id="3" name="Content Placeholder 2"/>
          <p:cNvSpPr>
            <a:spLocks noGrp="1"/>
          </p:cNvSpPr>
          <p:nvPr>
            <p:ph idx="1"/>
          </p:nvPr>
        </p:nvSpPr>
        <p:spPr>
          <a:xfrm>
            <a:off x="385855" y="1600200"/>
            <a:ext cx="8229600" cy="5257800"/>
          </a:xfrm>
        </p:spPr>
        <p:txBody>
          <a:bodyPr>
            <a:normAutofit/>
          </a:bodyPr>
          <a:lstStyle/>
          <a:p>
            <a:r>
              <a:rPr lang="en-US" dirty="0" smtClean="0"/>
              <a:t>Clean magnet surface</a:t>
            </a:r>
          </a:p>
          <a:p>
            <a:r>
              <a:rPr lang="en-US" dirty="0" smtClean="0"/>
              <a:t>Select test piece, spacers</a:t>
            </a:r>
          </a:p>
          <a:p>
            <a:pPr lvl="1"/>
            <a:r>
              <a:rPr lang="en-US" dirty="0" smtClean="0"/>
              <a:t>Use same equipment </a:t>
            </a:r>
          </a:p>
          <a:p>
            <a:r>
              <a:rPr lang="en-US" dirty="0" smtClean="0"/>
              <a:t>Zero scale</a:t>
            </a:r>
          </a:p>
          <a:p>
            <a:r>
              <a:rPr lang="en-US" dirty="0" smtClean="0"/>
              <a:t>Attract piece to magnet - center</a:t>
            </a:r>
          </a:p>
          <a:p>
            <a:r>
              <a:rPr lang="en-US" dirty="0" smtClean="0"/>
              <a:t>Pull scale perpendicular to surface</a:t>
            </a:r>
          </a:p>
          <a:p>
            <a:pPr lvl="1"/>
            <a:r>
              <a:rPr lang="en-US" dirty="0" smtClean="0"/>
              <a:t>Repeat 3 times &amp; record results</a:t>
            </a:r>
          </a:p>
          <a:p>
            <a:r>
              <a:rPr lang="en-US" dirty="0" smtClean="0"/>
              <a:t>Identify magnetic degradation - compare</a:t>
            </a:r>
          </a:p>
          <a:p>
            <a:endParaRPr lang="en-US" dirty="0"/>
          </a:p>
        </p:txBody>
      </p:sp>
      <p:pic>
        <p:nvPicPr>
          <p:cNvPr id="5" name="Picture 4" title="Image of the pull text for magnet strength"/>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1000"/>
                    </a14:imgEffect>
                  </a14:imgLayer>
                </a14:imgProps>
              </a:ext>
              <a:ext uri="{28A0092B-C50C-407E-A947-70E740481C1C}">
                <a14:useLocalDpi xmlns:a14="http://schemas.microsoft.com/office/drawing/2010/main"/>
              </a:ext>
            </a:extLst>
          </a:blip>
          <a:stretch>
            <a:fillRect/>
          </a:stretch>
        </p:blipFill>
        <p:spPr>
          <a:xfrm>
            <a:off x="5608935" y="1603860"/>
            <a:ext cx="3048000" cy="2286000"/>
          </a:xfrm>
          <a:prstGeom prst="rect">
            <a:avLst/>
          </a:prstGeom>
        </p:spPr>
      </p:pic>
    </p:spTree>
    <p:extLst>
      <p:ext uri="{BB962C8B-B14F-4D97-AF65-F5344CB8AC3E}">
        <p14:creationId xmlns:p14="http://schemas.microsoft.com/office/powerpoint/2010/main" val="344607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8154</TotalTime>
  <Words>5273</Words>
  <Application>Microsoft Office PowerPoint</Application>
  <PresentationFormat>On-screen Show (4:3)</PresentationFormat>
  <Paragraphs>885</Paragraphs>
  <Slides>91</Slides>
  <Notes>91</Notes>
  <HiddenSlides>0</HiddenSlides>
  <MMClips>0</MMClips>
  <ScaleCrop>false</ScaleCrop>
  <HeadingPairs>
    <vt:vector size="4" baseType="variant">
      <vt:variant>
        <vt:lpstr>Theme</vt:lpstr>
      </vt:variant>
      <vt:variant>
        <vt:i4>7</vt:i4>
      </vt:variant>
      <vt:variant>
        <vt:lpstr>Slide Titles</vt:lpstr>
      </vt:variant>
      <vt:variant>
        <vt:i4>91</vt:i4>
      </vt:variant>
    </vt:vector>
  </HeadingPairs>
  <TitlesOfParts>
    <vt:vector size="98" baseType="lpstr">
      <vt:lpstr>Office Theme</vt:lpstr>
      <vt:lpstr>1_Presentation2</vt:lpstr>
      <vt:lpstr>1_Office Theme</vt:lpstr>
      <vt:lpstr>3_Office Theme</vt:lpstr>
      <vt:lpstr>4_Office Theme</vt:lpstr>
      <vt:lpstr>5_Office Theme</vt:lpstr>
      <vt:lpstr>6_Office Theme</vt:lpstr>
      <vt:lpstr>PowerPoint Presentation</vt:lpstr>
      <vt:lpstr>PREVENTIVE MAINTENANCE  BUCKET ELEVATORS</vt:lpstr>
      <vt:lpstr>Introduction</vt:lpstr>
      <vt:lpstr>Disclaimers</vt:lpstr>
      <vt:lpstr>Employee Rights</vt:lpstr>
      <vt:lpstr>Employer Responsibility</vt:lpstr>
      <vt:lpstr>Learning Objectives</vt:lpstr>
      <vt:lpstr>PREPARE &amp; CONDUCT PREVENTIVE MAINTENANCE</vt:lpstr>
      <vt:lpstr>Preventive Maintenance</vt:lpstr>
      <vt:lpstr>Lock out/Tag out before work</vt:lpstr>
      <vt:lpstr>Label &amp; guard inspection doors</vt:lpstr>
      <vt:lpstr>BELT &amp; BUCKET INSPECTION</vt:lpstr>
      <vt:lpstr>Observe a complete loop</vt:lpstr>
      <vt:lpstr>Slowly rotate belt </vt:lpstr>
      <vt:lpstr>Look front/back for wear &amp; tear</vt:lpstr>
      <vt:lpstr>Belt centered in casing</vt:lpstr>
      <vt:lpstr>Belt material is conductive</vt:lpstr>
      <vt:lpstr>Inspect buckets for unusual wear</vt:lpstr>
      <vt:lpstr>Missing buckets</vt:lpstr>
      <vt:lpstr>Belt Tear Views</vt:lpstr>
      <vt:lpstr>PVC Belt Deterioration</vt:lpstr>
      <vt:lpstr>Back side wear examples</vt:lpstr>
      <vt:lpstr>Back side wear on belts</vt:lpstr>
      <vt:lpstr>Cracked/broken buckets</vt:lpstr>
      <vt:lpstr>Bucket inspection issues</vt:lpstr>
      <vt:lpstr>Signs of wear - friction</vt:lpstr>
      <vt:lpstr>BELT SPLICES</vt:lpstr>
      <vt:lpstr>3 types of belt splices</vt:lpstr>
      <vt:lpstr>Lap &amp; Butt splice </vt:lpstr>
      <vt:lpstr>Ensure overlap on splices</vt:lpstr>
      <vt:lpstr>Nuts &amp; bolts of splicing</vt:lpstr>
      <vt:lpstr>Mechanical splice inspection</vt:lpstr>
      <vt:lpstr>Use template for clamp spacing</vt:lpstr>
      <vt:lpstr>Torn splices</vt:lpstr>
      <vt:lpstr>KNEE PULLEY INSPECTION</vt:lpstr>
      <vt:lpstr>Knee Pulley – Inspect all parts </vt:lpstr>
      <vt:lpstr>Knee pulley bearing: look , listen</vt:lpstr>
      <vt:lpstr>Knee Pulley - tighten bearing parts</vt:lpstr>
      <vt:lpstr>Pulley Inspection</vt:lpstr>
      <vt:lpstr>Damaged knee pulley</vt:lpstr>
      <vt:lpstr>Rub blocks must make contact</vt:lpstr>
      <vt:lpstr>Rub block – center wear is worst</vt:lpstr>
      <vt:lpstr>Will rub sensor catch future rub?</vt:lpstr>
      <vt:lpstr>Test rub block sensor</vt:lpstr>
      <vt:lpstr>Inspect casing for alignment</vt:lpstr>
      <vt:lpstr>EXPLOSION VENTS</vt:lpstr>
      <vt:lpstr>Explosion vents correctly set-up </vt:lpstr>
      <vt:lpstr>Must remove shipping bolts</vt:lpstr>
      <vt:lpstr>HEAD SECTION INSPECTION</vt:lpstr>
      <vt:lpstr>Check for blockage in discharge</vt:lpstr>
      <vt:lpstr>Lining intact &amp; secure to casing</vt:lpstr>
      <vt:lpstr>Replace worn bucket catchers</vt:lpstr>
      <vt:lpstr>Lagging should be tight to pulley</vt:lpstr>
      <vt:lpstr>Worn, slick, damaged lagging</vt:lpstr>
      <vt:lpstr>Head pulley properly aligned</vt:lpstr>
      <vt:lpstr>Head Pulley</vt:lpstr>
      <vt:lpstr>Inspect &amp; lubricate bearings</vt:lpstr>
      <vt:lpstr>Ensure belt alignment centered</vt:lpstr>
      <vt:lpstr>Head section bearing sensors</vt:lpstr>
      <vt:lpstr>Inspect electrical – head section</vt:lpstr>
      <vt:lpstr>Inspect drive – oil &amp; drain vents</vt:lpstr>
      <vt:lpstr>Inspect drive</vt:lpstr>
      <vt:lpstr>Head section drive alignment</vt:lpstr>
      <vt:lpstr>Grid style coupler inspection</vt:lpstr>
      <vt:lpstr>Grid style coupler inspection </vt:lpstr>
      <vt:lpstr>Para flex coupler inspection</vt:lpstr>
      <vt:lpstr>Gear coupler annual maintenance</vt:lpstr>
      <vt:lpstr>Gear coupler</vt:lpstr>
      <vt:lpstr>Inspect head section motor</vt:lpstr>
      <vt:lpstr>Inspect head section motor </vt:lpstr>
      <vt:lpstr>Sample - greasing motor bearings</vt:lpstr>
      <vt:lpstr>Sample - greasing motor bearings </vt:lpstr>
      <vt:lpstr>Inspect guarding - head section</vt:lpstr>
      <vt:lpstr>BOOT SECTION INSPECTION</vt:lpstr>
      <vt:lpstr>Inspect tail pulley</vt:lpstr>
      <vt:lpstr>Tail pulley - look for cracked hub </vt:lpstr>
      <vt:lpstr>Tail pulley bearing</vt:lpstr>
      <vt:lpstr>Inspect boot section of leg</vt:lpstr>
      <vt:lpstr>Inspect monitoring components</vt:lpstr>
      <vt:lpstr>Speed sensors - &lt;20% reduction</vt:lpstr>
      <vt:lpstr>Inspect take –up mechanism</vt:lpstr>
      <vt:lpstr>Inspect take-up mechanism</vt:lpstr>
      <vt:lpstr> Look for bent take up mechanism</vt:lpstr>
      <vt:lpstr>Tracking – center of casing</vt:lpstr>
      <vt:lpstr>Lubrication- rotate bearing if safe</vt:lpstr>
      <vt:lpstr>Excess Grease</vt:lpstr>
      <vt:lpstr>Excess Grease examples</vt:lpstr>
      <vt:lpstr>Grease leg bearings </vt:lpstr>
      <vt:lpstr>Gear Box – annual oil check</vt:lpstr>
      <vt:lpstr>Magnet inspection</vt:lpstr>
      <vt:lpstr>Pull Testing – magnet strength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Rylatt</dc:creator>
  <cp:lastModifiedBy>Robertson, Donna - OSHA</cp:lastModifiedBy>
  <cp:revision>219</cp:revision>
  <dcterms:created xsi:type="dcterms:W3CDTF">2017-03-10T20:35:39Z</dcterms:created>
  <dcterms:modified xsi:type="dcterms:W3CDTF">2017-06-19T19:13:14Z</dcterms:modified>
</cp:coreProperties>
</file>