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73" r:id="rId1"/>
  </p:sldMasterIdLst>
  <p:notesMasterIdLst>
    <p:notesMasterId r:id="rId33"/>
  </p:notesMasterIdLst>
  <p:sldIdLst>
    <p:sldId id="256" r:id="rId2"/>
    <p:sldId id="273" r:id="rId3"/>
    <p:sldId id="257" r:id="rId4"/>
    <p:sldId id="267" r:id="rId5"/>
    <p:sldId id="275" r:id="rId6"/>
    <p:sldId id="276" r:id="rId7"/>
    <p:sldId id="277" r:id="rId8"/>
    <p:sldId id="278" r:id="rId9"/>
    <p:sldId id="279" r:id="rId10"/>
    <p:sldId id="280" r:id="rId11"/>
    <p:sldId id="292" r:id="rId12"/>
    <p:sldId id="295" r:id="rId13"/>
    <p:sldId id="293" r:id="rId14"/>
    <p:sldId id="294" r:id="rId15"/>
    <p:sldId id="259" r:id="rId16"/>
    <p:sldId id="260" r:id="rId17"/>
    <p:sldId id="285" r:id="rId18"/>
    <p:sldId id="286" r:id="rId19"/>
    <p:sldId id="287" r:id="rId20"/>
    <p:sldId id="288" r:id="rId21"/>
    <p:sldId id="289" r:id="rId22"/>
    <p:sldId id="261" r:id="rId23"/>
    <p:sldId id="258" r:id="rId24"/>
    <p:sldId id="270" r:id="rId25"/>
    <p:sldId id="262" r:id="rId26"/>
    <p:sldId id="265" r:id="rId27"/>
    <p:sldId id="263" r:id="rId28"/>
    <p:sldId id="264" r:id="rId29"/>
    <p:sldId id="271" r:id="rId30"/>
    <p:sldId id="266" r:id="rId31"/>
    <p:sldId id="272" r:id="rId3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9617EAD-7CC1-6F4B-8C40-D5EB9D0A1D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9202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361BADB-B162-1743-B2C2-475C16FE583F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957E7CC-B41F-D344-AEA0-F5E85687F285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Formar Grupos y proveer Butcher paper y marcadores para ejercicio interactivo. Usando los ejemplos de riesgos como repeticion, postura forsada etcetera. El grupo deve pensar ipoteticamente cual es el dano que causa el riesgo y cual podria ser la solucion.</a:t>
            </a: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D1D779E-6CD2-2C49-803A-AD959A223D9B}" type="slidenum">
              <a:rPr lang="en-US" sz="1200"/>
              <a:pPr/>
              <a:t>18</a:t>
            </a:fld>
            <a:endParaRPr 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Segundo ejercicio de parejas o grupo. Luego seleccione unas personas para compartir con el grupo lo que trabajaron.</a:t>
            </a: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209BD7B-815F-6F4A-935B-A3C9DA235F57}" type="slidenum">
              <a:rPr lang="en-US" sz="1200"/>
              <a:pPr/>
              <a:t>19</a:t>
            </a:fld>
            <a:endParaRPr 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FB60A9A-672F-5943-B90D-94F5B2273C94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2FA3746-E147-8D4F-8014-6B1930E343BE}" type="slidenum">
              <a:rPr lang="en-US" sz="1200"/>
              <a:pPr/>
              <a:t>23</a:t>
            </a:fld>
            <a:endParaRPr lang="en-US" sz="1200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Do you know any of your rights as a worker under the OSH Act?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8D7E046-1A07-B64B-9442-A00FAD19BA34}" type="slidenum">
              <a:rPr lang="en-US" sz="1200"/>
              <a:pPr/>
              <a:t>24</a:t>
            </a:fld>
            <a:endParaRPr lang="en-US" sz="1200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7E47385-692B-E241-A9E6-7ECCC274F96B}" type="slidenum">
              <a:rPr lang="en-US" sz="1200"/>
              <a:pPr/>
              <a:t>25</a:t>
            </a:fld>
            <a:endParaRPr lang="en-US" sz="120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7348475-3929-4D43-BAD9-E6E2750CE69B}" type="slidenum">
              <a:rPr lang="en-US" sz="1200"/>
              <a:pPr/>
              <a:t>26</a:t>
            </a:fld>
            <a:endParaRPr lang="en-US" sz="1200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DD3A031-C0DE-4042-AA4B-82AE339C5242}" type="slidenum">
              <a:rPr lang="en-US" sz="1200"/>
              <a:pPr/>
              <a:t>27</a:t>
            </a:fld>
            <a:endParaRPr lang="en-US" sz="120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90037AA-2E44-1C4A-B8FF-9F3EA0257C78}" type="slidenum">
              <a:rPr lang="en-US" sz="1200"/>
              <a:pPr/>
              <a:t>28</a:t>
            </a:fld>
            <a:endParaRPr lang="en-US" sz="120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617EAD-7CC1-6F4B-8C40-D5EB9D0A1D3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350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0C6C67B-2469-404E-98A3-2705B616E66D}" type="slidenum">
              <a:rPr lang="en-US" sz="1200"/>
              <a:pPr/>
              <a:t>29</a:t>
            </a:fld>
            <a:endParaRPr lang="en-US" sz="1200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0EC0F30-4BE7-914C-8236-BB267742DC51}" type="slidenum">
              <a:rPr lang="en-US" sz="1200"/>
              <a:pPr/>
              <a:t>30</a:t>
            </a:fld>
            <a:endParaRPr lang="en-US" sz="1200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7B5B362-B6B0-6C47-B613-F9EFCEB9AEF2}" type="slidenum">
              <a:rPr lang="en-US" sz="1200"/>
              <a:pPr/>
              <a:t>31</a:t>
            </a:fld>
            <a:endParaRPr lang="en-US" sz="1200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2AD8F56-F7E7-3F40-BD0C-925BCCE0EA9A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What have you heard about OSHA? What do you know about the OSH Act?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97B4F0D-2CF6-C942-BE02-5D370DABBB72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Por ejemplo los musculos son los que:</a:t>
            </a: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A6B72DE-1DEF-404C-9FFA-F302C1963EFE}" type="slidenum">
              <a:rPr lang="en-US" sz="1200"/>
              <a:pPr/>
              <a:t>5</a:t>
            </a:fld>
            <a:endParaRPr 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Y los tendones:</a:t>
            </a: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FA22354-C7A6-EF4F-8146-685AF4AF9FD3}" type="slidenum">
              <a:rPr lang="en-US" sz="1200"/>
              <a:pPr/>
              <a:t>6</a:t>
            </a:fld>
            <a:endParaRPr 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Los ligamentos</a:t>
            </a: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1A57A1D-155C-6D47-A68B-594C367F33FF}" type="slidenum">
              <a:rPr lang="en-US" sz="1200"/>
              <a:pPr/>
              <a:t>8</a:t>
            </a:fld>
            <a:endParaRPr 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Usar ejemplo: cuando golpeamos el codo:</a:t>
            </a: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2194CC1-B274-544C-8436-193327B1C8DD}" type="slidenum">
              <a:rPr lang="en-US" sz="1200"/>
              <a:pPr/>
              <a:t>9</a:t>
            </a:fld>
            <a:endParaRPr 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2B7DA5D-BD81-8940-A15C-3E4700186F2B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solidFill>
                  <a:srgbClr val="FFFF00"/>
                </a:solidFill>
                <a:ea typeface="ＭＳ Ｐゴシック" charset="0"/>
                <a:cs typeface="ＭＳ Ｐゴシック" charset="0"/>
              </a:rPr>
              <a:t>PAGINA 7 DE EL WORK BOOK </a:t>
            </a:r>
            <a:r>
              <a:rPr lang="en-US">
                <a:ea typeface="ＭＳ Ｐゴシック" charset="0"/>
                <a:cs typeface="ＭＳ Ｐゴシック" charset="0"/>
              </a:rPr>
              <a:t>Bueno ya que vimos cuales son las actividades que pueden lastimarnos, como puedo identificar los sintomas de estos trastornos y evitar lastimarme?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175" y="0"/>
            <a:ext cx="9147175" cy="6867525"/>
            <a:chOff x="-2" y="0"/>
            <a:chExt cx="5762" cy="4326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-2" y="0"/>
              <a:ext cx="5712" cy="4326"/>
              <a:chOff x="-2" y="0"/>
              <a:chExt cx="5712" cy="4326"/>
            </a:xfrm>
          </p:grpSpPr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-2" y="0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mtClean="0">
                  <a:cs typeface="+mn-cs"/>
                </a:endParaRPr>
              </a:p>
            </p:txBody>
          </p:sp>
          <p:sp>
            <p:nvSpPr>
              <p:cNvPr id="9" name="Rectangle 5"/>
              <p:cNvSpPr>
                <a:spLocks noChangeArrowheads="1"/>
              </p:cNvSpPr>
              <p:nvPr/>
            </p:nvSpPr>
            <p:spPr bwMode="auto">
              <a:xfrm>
                <a:off x="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mtClean="0">
                  <a:cs typeface="+mn-cs"/>
                </a:endParaRPr>
              </a:p>
            </p:txBody>
          </p:sp>
          <p:sp>
            <p:nvSpPr>
              <p:cNvPr id="10" name="Rectangle 6"/>
              <p:cNvSpPr>
                <a:spLocks noChangeArrowheads="1"/>
              </p:cNvSpPr>
              <p:nvPr/>
            </p:nvSpPr>
            <p:spPr bwMode="auto">
              <a:xfrm>
                <a:off x="1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mtClean="0">
                  <a:cs typeface="+mn-cs"/>
                </a:endParaRPr>
              </a:p>
            </p:txBody>
          </p:sp>
          <p:sp>
            <p:nvSpPr>
              <p:cNvPr id="11" name="Rectangle 7"/>
              <p:cNvSpPr>
                <a:spLocks noChangeArrowheads="1"/>
              </p:cNvSpPr>
              <p:nvPr/>
            </p:nvSpPr>
            <p:spPr bwMode="auto">
              <a:xfrm>
                <a:off x="2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mtClean="0">
                  <a:cs typeface="+mn-cs"/>
                </a:endParaRPr>
              </a:p>
            </p:txBody>
          </p:sp>
          <p:sp>
            <p:nvSpPr>
              <p:cNvPr id="12" name="Rectangle 8"/>
              <p:cNvSpPr>
                <a:spLocks noChangeArrowheads="1"/>
              </p:cNvSpPr>
              <p:nvPr/>
            </p:nvSpPr>
            <p:spPr bwMode="auto">
              <a:xfrm>
                <a:off x="3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mtClean="0">
                  <a:cs typeface="+mn-cs"/>
                </a:endParaRPr>
              </a:p>
            </p:txBody>
          </p:sp>
          <p:sp>
            <p:nvSpPr>
              <p:cNvPr id="13" name="Rectangle 9"/>
              <p:cNvSpPr>
                <a:spLocks noChangeArrowheads="1"/>
              </p:cNvSpPr>
              <p:nvPr/>
            </p:nvSpPr>
            <p:spPr bwMode="auto">
              <a:xfrm>
                <a:off x="4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mtClean="0">
                  <a:cs typeface="+mn-cs"/>
                </a:endParaRPr>
              </a:p>
            </p:txBody>
          </p:sp>
          <p:sp>
            <p:nvSpPr>
              <p:cNvPr id="14" name="Rectangle 10"/>
              <p:cNvSpPr>
                <a:spLocks noChangeArrowheads="1"/>
              </p:cNvSpPr>
              <p:nvPr/>
            </p:nvSpPr>
            <p:spPr bwMode="auto">
              <a:xfrm>
                <a:off x="5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mtClean="0">
                  <a:cs typeface="+mn-cs"/>
                </a:endParaRPr>
              </a:p>
            </p:txBody>
          </p:sp>
          <p:sp>
            <p:nvSpPr>
              <p:cNvPr id="15" name="Rectangle 11"/>
              <p:cNvSpPr>
                <a:spLocks noChangeArrowheads="1"/>
              </p:cNvSpPr>
              <p:nvPr/>
            </p:nvSpPr>
            <p:spPr bwMode="auto">
              <a:xfrm>
                <a:off x="6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mtClean="0">
                  <a:cs typeface="+mn-cs"/>
                </a:endParaRPr>
              </a:p>
            </p:txBody>
          </p:sp>
          <p:sp>
            <p:nvSpPr>
              <p:cNvPr id="16" name="Rectangle 12"/>
              <p:cNvSpPr>
                <a:spLocks noChangeArrowheads="1"/>
              </p:cNvSpPr>
              <p:nvPr/>
            </p:nvSpPr>
            <p:spPr bwMode="auto">
              <a:xfrm>
                <a:off x="7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mtClean="0">
                  <a:cs typeface="+mn-cs"/>
                </a:endParaRPr>
              </a:p>
            </p:txBody>
          </p:sp>
          <p:sp>
            <p:nvSpPr>
              <p:cNvPr id="17" name="Rectangle 13"/>
              <p:cNvSpPr>
                <a:spLocks noChangeArrowheads="1"/>
              </p:cNvSpPr>
              <p:nvPr/>
            </p:nvSpPr>
            <p:spPr bwMode="auto">
              <a:xfrm>
                <a:off x="8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mtClean="0">
                  <a:cs typeface="+mn-cs"/>
                </a:endParaRPr>
              </a:p>
            </p:txBody>
          </p:sp>
          <p:sp>
            <p:nvSpPr>
              <p:cNvPr id="18" name="Rectangle 14"/>
              <p:cNvSpPr>
                <a:spLocks noChangeArrowheads="1"/>
              </p:cNvSpPr>
              <p:nvPr/>
            </p:nvSpPr>
            <p:spPr bwMode="auto">
              <a:xfrm>
                <a:off x="9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mtClean="0">
                  <a:cs typeface="+mn-cs"/>
                </a:endParaRPr>
              </a:p>
            </p:txBody>
          </p:sp>
          <p:sp>
            <p:nvSpPr>
              <p:cNvPr id="19" name="Rectangle 15"/>
              <p:cNvSpPr>
                <a:spLocks noChangeArrowheads="1"/>
              </p:cNvSpPr>
              <p:nvPr/>
            </p:nvSpPr>
            <p:spPr bwMode="auto">
              <a:xfrm>
                <a:off x="10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mtClean="0">
                  <a:cs typeface="+mn-cs"/>
                </a:endParaRPr>
              </a:p>
            </p:txBody>
          </p:sp>
          <p:sp>
            <p:nvSpPr>
              <p:cNvPr id="20" name="Rectangle 16"/>
              <p:cNvSpPr>
                <a:spLocks noChangeArrowheads="1"/>
              </p:cNvSpPr>
              <p:nvPr/>
            </p:nvSpPr>
            <p:spPr bwMode="auto">
              <a:xfrm>
                <a:off x="11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mtClean="0">
                  <a:cs typeface="+mn-cs"/>
                </a:endParaRPr>
              </a:p>
            </p:txBody>
          </p:sp>
          <p:sp>
            <p:nvSpPr>
              <p:cNvPr id="21" name="Rectangle 17"/>
              <p:cNvSpPr>
                <a:spLocks noChangeArrowheads="1"/>
              </p:cNvSpPr>
              <p:nvPr/>
            </p:nvSpPr>
            <p:spPr bwMode="auto">
              <a:xfrm>
                <a:off x="12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mtClean="0">
                  <a:cs typeface="+mn-cs"/>
                </a:endParaRPr>
              </a:p>
            </p:txBody>
          </p:sp>
          <p:sp>
            <p:nvSpPr>
              <p:cNvPr id="22" name="Rectangle 18"/>
              <p:cNvSpPr>
                <a:spLocks noChangeArrowheads="1"/>
              </p:cNvSpPr>
              <p:nvPr/>
            </p:nvSpPr>
            <p:spPr bwMode="auto">
              <a:xfrm>
                <a:off x="13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mtClean="0">
                  <a:cs typeface="+mn-cs"/>
                </a:endParaRPr>
              </a:p>
            </p:txBody>
          </p:sp>
          <p:sp>
            <p:nvSpPr>
              <p:cNvPr id="23" name="Rectangle 19"/>
              <p:cNvSpPr>
                <a:spLocks noChangeArrowheads="1"/>
              </p:cNvSpPr>
              <p:nvPr/>
            </p:nvSpPr>
            <p:spPr bwMode="auto">
              <a:xfrm>
                <a:off x="14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mtClean="0">
                  <a:cs typeface="+mn-cs"/>
                </a:endParaRPr>
              </a:p>
            </p:txBody>
          </p:sp>
          <p:sp>
            <p:nvSpPr>
              <p:cNvPr id="24" name="Rectangle 20"/>
              <p:cNvSpPr>
                <a:spLocks noChangeArrowheads="1"/>
              </p:cNvSpPr>
              <p:nvPr/>
            </p:nvSpPr>
            <p:spPr bwMode="auto">
              <a:xfrm>
                <a:off x="15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mtClean="0">
                  <a:cs typeface="+mn-cs"/>
                </a:endParaRPr>
              </a:p>
            </p:txBody>
          </p:sp>
          <p:sp>
            <p:nvSpPr>
              <p:cNvPr id="25" name="Rectangle 21"/>
              <p:cNvSpPr>
                <a:spLocks noChangeArrowheads="1"/>
              </p:cNvSpPr>
              <p:nvPr/>
            </p:nvSpPr>
            <p:spPr bwMode="auto">
              <a:xfrm>
                <a:off x="16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mtClean="0">
                  <a:cs typeface="+mn-cs"/>
                </a:endParaRPr>
              </a:p>
            </p:txBody>
          </p:sp>
          <p:sp>
            <p:nvSpPr>
              <p:cNvPr id="26" name="Rectangle 22"/>
              <p:cNvSpPr>
                <a:spLocks noChangeArrowheads="1"/>
              </p:cNvSpPr>
              <p:nvPr/>
            </p:nvSpPr>
            <p:spPr bwMode="auto">
              <a:xfrm>
                <a:off x="17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mtClean="0">
                  <a:cs typeface="+mn-cs"/>
                </a:endParaRPr>
              </a:p>
            </p:txBody>
          </p:sp>
          <p:sp>
            <p:nvSpPr>
              <p:cNvPr id="27" name="Rectangle 23"/>
              <p:cNvSpPr>
                <a:spLocks noChangeArrowheads="1"/>
              </p:cNvSpPr>
              <p:nvPr/>
            </p:nvSpPr>
            <p:spPr bwMode="auto">
              <a:xfrm>
                <a:off x="18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mtClean="0">
                  <a:cs typeface="+mn-cs"/>
                </a:endParaRPr>
              </a:p>
            </p:txBody>
          </p:sp>
          <p:sp>
            <p:nvSpPr>
              <p:cNvPr id="28" name="Rectangle 24"/>
              <p:cNvSpPr>
                <a:spLocks noChangeArrowheads="1"/>
              </p:cNvSpPr>
              <p:nvPr/>
            </p:nvSpPr>
            <p:spPr bwMode="auto">
              <a:xfrm>
                <a:off x="19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mtClean="0">
                  <a:cs typeface="+mn-cs"/>
                </a:endParaRPr>
              </a:p>
            </p:txBody>
          </p:sp>
          <p:sp>
            <p:nvSpPr>
              <p:cNvPr id="29" name="Rectangle 25"/>
              <p:cNvSpPr>
                <a:spLocks noChangeArrowheads="1"/>
              </p:cNvSpPr>
              <p:nvPr/>
            </p:nvSpPr>
            <p:spPr bwMode="auto">
              <a:xfrm>
                <a:off x="20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mtClean="0">
                  <a:cs typeface="+mn-cs"/>
                </a:endParaRPr>
              </a:p>
            </p:txBody>
          </p:sp>
          <p:sp>
            <p:nvSpPr>
              <p:cNvPr id="30" name="Rectangle 26"/>
              <p:cNvSpPr>
                <a:spLocks noChangeArrowheads="1"/>
              </p:cNvSpPr>
              <p:nvPr/>
            </p:nvSpPr>
            <p:spPr bwMode="auto">
              <a:xfrm>
                <a:off x="21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mtClean="0">
                  <a:cs typeface="+mn-cs"/>
                </a:endParaRPr>
              </a:p>
            </p:txBody>
          </p:sp>
          <p:sp>
            <p:nvSpPr>
              <p:cNvPr id="31" name="Rectangle 27"/>
              <p:cNvSpPr>
                <a:spLocks noChangeArrowheads="1"/>
              </p:cNvSpPr>
              <p:nvPr/>
            </p:nvSpPr>
            <p:spPr bwMode="auto">
              <a:xfrm>
                <a:off x="22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mtClean="0">
                  <a:cs typeface="+mn-cs"/>
                </a:endParaRPr>
              </a:p>
            </p:txBody>
          </p:sp>
          <p:sp>
            <p:nvSpPr>
              <p:cNvPr id="32" name="Rectangle 28"/>
              <p:cNvSpPr>
                <a:spLocks noChangeArrowheads="1"/>
              </p:cNvSpPr>
              <p:nvPr/>
            </p:nvSpPr>
            <p:spPr bwMode="auto">
              <a:xfrm>
                <a:off x="23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mtClean="0">
                  <a:cs typeface="+mn-cs"/>
                </a:endParaRPr>
              </a:p>
            </p:txBody>
          </p:sp>
          <p:sp>
            <p:nvSpPr>
              <p:cNvPr id="33" name="Rectangle 29"/>
              <p:cNvSpPr>
                <a:spLocks noChangeArrowheads="1"/>
              </p:cNvSpPr>
              <p:nvPr/>
            </p:nvSpPr>
            <p:spPr bwMode="auto">
              <a:xfrm>
                <a:off x="23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mtClean="0">
                  <a:cs typeface="+mn-cs"/>
                </a:endParaRPr>
              </a:p>
            </p:txBody>
          </p:sp>
          <p:sp>
            <p:nvSpPr>
              <p:cNvPr id="34" name="Rectangle 30"/>
              <p:cNvSpPr>
                <a:spLocks noChangeArrowheads="1"/>
              </p:cNvSpPr>
              <p:nvPr/>
            </p:nvSpPr>
            <p:spPr bwMode="auto">
              <a:xfrm>
                <a:off x="24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mtClean="0">
                  <a:cs typeface="+mn-cs"/>
                </a:endParaRPr>
              </a:p>
            </p:txBody>
          </p:sp>
          <p:sp>
            <p:nvSpPr>
              <p:cNvPr id="35" name="Rectangle 31"/>
              <p:cNvSpPr>
                <a:spLocks noChangeArrowheads="1"/>
              </p:cNvSpPr>
              <p:nvPr/>
            </p:nvSpPr>
            <p:spPr bwMode="auto">
              <a:xfrm>
                <a:off x="25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mtClean="0">
                  <a:cs typeface="+mn-cs"/>
                </a:endParaRPr>
              </a:p>
            </p:txBody>
          </p:sp>
          <p:sp>
            <p:nvSpPr>
              <p:cNvPr id="36" name="Rectangle 32"/>
              <p:cNvSpPr>
                <a:spLocks noChangeArrowheads="1"/>
              </p:cNvSpPr>
              <p:nvPr/>
            </p:nvSpPr>
            <p:spPr bwMode="auto">
              <a:xfrm>
                <a:off x="26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mtClean="0">
                  <a:cs typeface="+mn-cs"/>
                </a:endParaRPr>
              </a:p>
            </p:txBody>
          </p:sp>
          <p:sp>
            <p:nvSpPr>
              <p:cNvPr id="37" name="Rectangle 33"/>
              <p:cNvSpPr>
                <a:spLocks noChangeArrowheads="1"/>
              </p:cNvSpPr>
              <p:nvPr/>
            </p:nvSpPr>
            <p:spPr bwMode="auto">
              <a:xfrm>
                <a:off x="27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mtClean="0">
                  <a:cs typeface="+mn-cs"/>
                </a:endParaRPr>
              </a:p>
            </p:txBody>
          </p:sp>
          <p:sp>
            <p:nvSpPr>
              <p:cNvPr id="38" name="Rectangle 34"/>
              <p:cNvSpPr>
                <a:spLocks noChangeArrowheads="1"/>
              </p:cNvSpPr>
              <p:nvPr/>
            </p:nvSpPr>
            <p:spPr bwMode="auto">
              <a:xfrm>
                <a:off x="28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mtClean="0">
                  <a:cs typeface="+mn-cs"/>
                </a:endParaRPr>
              </a:p>
            </p:txBody>
          </p:sp>
          <p:sp>
            <p:nvSpPr>
              <p:cNvPr id="39" name="Rectangle 35"/>
              <p:cNvSpPr>
                <a:spLocks noChangeArrowheads="1"/>
              </p:cNvSpPr>
              <p:nvPr/>
            </p:nvSpPr>
            <p:spPr bwMode="auto">
              <a:xfrm>
                <a:off x="29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mtClean="0">
                  <a:cs typeface="+mn-cs"/>
                </a:endParaRPr>
              </a:p>
            </p:txBody>
          </p:sp>
          <p:sp>
            <p:nvSpPr>
              <p:cNvPr id="40" name="Rectangle 36"/>
              <p:cNvSpPr>
                <a:spLocks noChangeArrowheads="1"/>
              </p:cNvSpPr>
              <p:nvPr/>
            </p:nvSpPr>
            <p:spPr bwMode="auto">
              <a:xfrm>
                <a:off x="30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mtClean="0">
                  <a:cs typeface="+mn-cs"/>
                </a:endParaRPr>
              </a:p>
            </p:txBody>
          </p:sp>
          <p:sp>
            <p:nvSpPr>
              <p:cNvPr id="41" name="Rectangle 37"/>
              <p:cNvSpPr>
                <a:spLocks noChangeArrowheads="1"/>
              </p:cNvSpPr>
              <p:nvPr/>
            </p:nvSpPr>
            <p:spPr bwMode="auto">
              <a:xfrm>
                <a:off x="31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mtClean="0">
                  <a:cs typeface="+mn-cs"/>
                </a:endParaRPr>
              </a:p>
            </p:txBody>
          </p:sp>
          <p:sp>
            <p:nvSpPr>
              <p:cNvPr id="42" name="Rectangle 38"/>
              <p:cNvSpPr>
                <a:spLocks noChangeArrowheads="1"/>
              </p:cNvSpPr>
              <p:nvPr/>
            </p:nvSpPr>
            <p:spPr bwMode="auto">
              <a:xfrm>
                <a:off x="32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mtClean="0">
                  <a:cs typeface="+mn-cs"/>
                </a:endParaRPr>
              </a:p>
            </p:txBody>
          </p:sp>
          <p:sp>
            <p:nvSpPr>
              <p:cNvPr id="43" name="Rectangle 39"/>
              <p:cNvSpPr>
                <a:spLocks noChangeArrowheads="1"/>
              </p:cNvSpPr>
              <p:nvPr/>
            </p:nvSpPr>
            <p:spPr bwMode="auto">
              <a:xfrm>
                <a:off x="33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mtClean="0">
                  <a:cs typeface="+mn-cs"/>
                </a:endParaRPr>
              </a:p>
            </p:txBody>
          </p:sp>
          <p:sp>
            <p:nvSpPr>
              <p:cNvPr id="44" name="Rectangle 40"/>
              <p:cNvSpPr>
                <a:spLocks noChangeArrowheads="1"/>
              </p:cNvSpPr>
              <p:nvPr/>
            </p:nvSpPr>
            <p:spPr bwMode="auto">
              <a:xfrm>
                <a:off x="34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mtClean="0">
                  <a:cs typeface="+mn-cs"/>
                </a:endParaRPr>
              </a:p>
            </p:txBody>
          </p:sp>
          <p:sp>
            <p:nvSpPr>
              <p:cNvPr id="45" name="Rectangle 41"/>
              <p:cNvSpPr>
                <a:spLocks noChangeArrowheads="1"/>
              </p:cNvSpPr>
              <p:nvPr/>
            </p:nvSpPr>
            <p:spPr bwMode="auto">
              <a:xfrm>
                <a:off x="35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mtClean="0">
                  <a:cs typeface="+mn-cs"/>
                </a:endParaRPr>
              </a:p>
            </p:txBody>
          </p:sp>
          <p:sp>
            <p:nvSpPr>
              <p:cNvPr id="46" name="Rectangle 42"/>
              <p:cNvSpPr>
                <a:spLocks noChangeArrowheads="1"/>
              </p:cNvSpPr>
              <p:nvPr/>
            </p:nvSpPr>
            <p:spPr bwMode="auto">
              <a:xfrm>
                <a:off x="36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mtClean="0">
                  <a:cs typeface="+mn-cs"/>
                </a:endParaRPr>
              </a:p>
            </p:txBody>
          </p:sp>
          <p:sp>
            <p:nvSpPr>
              <p:cNvPr id="47" name="Rectangle 43"/>
              <p:cNvSpPr>
                <a:spLocks noChangeArrowheads="1"/>
              </p:cNvSpPr>
              <p:nvPr/>
            </p:nvSpPr>
            <p:spPr bwMode="auto">
              <a:xfrm>
                <a:off x="37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mtClean="0">
                  <a:cs typeface="+mn-cs"/>
                </a:endParaRPr>
              </a:p>
            </p:txBody>
          </p:sp>
          <p:sp>
            <p:nvSpPr>
              <p:cNvPr id="48" name="Rectangle 44"/>
              <p:cNvSpPr>
                <a:spLocks noChangeArrowheads="1"/>
              </p:cNvSpPr>
              <p:nvPr/>
            </p:nvSpPr>
            <p:spPr bwMode="auto">
              <a:xfrm>
                <a:off x="38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mtClean="0">
                  <a:cs typeface="+mn-cs"/>
                </a:endParaRPr>
              </a:p>
            </p:txBody>
          </p:sp>
          <p:sp>
            <p:nvSpPr>
              <p:cNvPr id="49" name="Rectangle 45"/>
              <p:cNvSpPr>
                <a:spLocks noChangeArrowheads="1"/>
              </p:cNvSpPr>
              <p:nvPr/>
            </p:nvSpPr>
            <p:spPr bwMode="auto">
              <a:xfrm>
                <a:off x="39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mtClean="0">
                  <a:cs typeface="+mn-cs"/>
                </a:endParaRPr>
              </a:p>
            </p:txBody>
          </p:sp>
          <p:sp>
            <p:nvSpPr>
              <p:cNvPr id="50" name="Rectangle 46"/>
              <p:cNvSpPr>
                <a:spLocks noChangeArrowheads="1"/>
              </p:cNvSpPr>
              <p:nvPr/>
            </p:nvSpPr>
            <p:spPr bwMode="auto">
              <a:xfrm>
                <a:off x="40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mtClean="0">
                  <a:cs typeface="+mn-cs"/>
                </a:endParaRPr>
              </a:p>
            </p:txBody>
          </p:sp>
          <p:sp>
            <p:nvSpPr>
              <p:cNvPr id="51" name="Rectangle 47"/>
              <p:cNvSpPr>
                <a:spLocks noChangeArrowheads="1"/>
              </p:cNvSpPr>
              <p:nvPr/>
            </p:nvSpPr>
            <p:spPr bwMode="auto">
              <a:xfrm>
                <a:off x="41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mtClean="0">
                  <a:cs typeface="+mn-cs"/>
                </a:endParaRPr>
              </a:p>
            </p:txBody>
          </p:sp>
          <p:sp>
            <p:nvSpPr>
              <p:cNvPr id="52" name="Rectangle 48"/>
              <p:cNvSpPr>
                <a:spLocks noChangeArrowheads="1"/>
              </p:cNvSpPr>
              <p:nvPr/>
            </p:nvSpPr>
            <p:spPr bwMode="auto">
              <a:xfrm>
                <a:off x="42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mtClean="0">
                  <a:cs typeface="+mn-cs"/>
                </a:endParaRPr>
              </a:p>
            </p:txBody>
          </p:sp>
          <p:sp>
            <p:nvSpPr>
              <p:cNvPr id="53" name="Rectangle 49"/>
              <p:cNvSpPr>
                <a:spLocks noChangeArrowheads="1"/>
              </p:cNvSpPr>
              <p:nvPr/>
            </p:nvSpPr>
            <p:spPr bwMode="auto">
              <a:xfrm>
                <a:off x="43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mtClean="0">
                  <a:cs typeface="+mn-cs"/>
                </a:endParaRPr>
              </a:p>
            </p:txBody>
          </p:sp>
          <p:sp>
            <p:nvSpPr>
              <p:cNvPr id="54" name="Rectangle 50"/>
              <p:cNvSpPr>
                <a:spLocks noChangeArrowheads="1"/>
              </p:cNvSpPr>
              <p:nvPr/>
            </p:nvSpPr>
            <p:spPr bwMode="auto">
              <a:xfrm>
                <a:off x="44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mtClean="0">
                  <a:cs typeface="+mn-cs"/>
                </a:endParaRPr>
              </a:p>
            </p:txBody>
          </p:sp>
          <p:sp>
            <p:nvSpPr>
              <p:cNvPr id="55" name="Rectangle 51"/>
              <p:cNvSpPr>
                <a:spLocks noChangeArrowheads="1"/>
              </p:cNvSpPr>
              <p:nvPr/>
            </p:nvSpPr>
            <p:spPr bwMode="auto">
              <a:xfrm>
                <a:off x="45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mtClean="0">
                  <a:cs typeface="+mn-cs"/>
                </a:endParaRPr>
              </a:p>
            </p:txBody>
          </p:sp>
          <p:sp>
            <p:nvSpPr>
              <p:cNvPr id="56" name="Rectangle 52"/>
              <p:cNvSpPr>
                <a:spLocks noChangeArrowheads="1"/>
              </p:cNvSpPr>
              <p:nvPr/>
            </p:nvSpPr>
            <p:spPr bwMode="auto">
              <a:xfrm>
                <a:off x="46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mtClean="0">
                  <a:cs typeface="+mn-cs"/>
                </a:endParaRPr>
              </a:p>
            </p:txBody>
          </p:sp>
          <p:sp>
            <p:nvSpPr>
              <p:cNvPr id="57" name="Rectangle 53"/>
              <p:cNvSpPr>
                <a:spLocks noChangeArrowheads="1"/>
              </p:cNvSpPr>
              <p:nvPr/>
            </p:nvSpPr>
            <p:spPr bwMode="auto">
              <a:xfrm>
                <a:off x="47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mtClean="0">
                  <a:cs typeface="+mn-cs"/>
                </a:endParaRPr>
              </a:p>
            </p:txBody>
          </p:sp>
          <p:sp>
            <p:nvSpPr>
              <p:cNvPr id="58" name="Rectangle 54"/>
              <p:cNvSpPr>
                <a:spLocks noChangeArrowheads="1"/>
              </p:cNvSpPr>
              <p:nvPr/>
            </p:nvSpPr>
            <p:spPr bwMode="auto">
              <a:xfrm>
                <a:off x="47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mtClean="0">
                  <a:cs typeface="+mn-cs"/>
                </a:endParaRPr>
              </a:p>
            </p:txBody>
          </p:sp>
          <p:sp>
            <p:nvSpPr>
              <p:cNvPr id="59" name="Rectangle 55"/>
              <p:cNvSpPr>
                <a:spLocks noChangeArrowheads="1"/>
              </p:cNvSpPr>
              <p:nvPr/>
            </p:nvSpPr>
            <p:spPr bwMode="auto">
              <a:xfrm>
                <a:off x="48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mtClean="0">
                  <a:cs typeface="+mn-cs"/>
                </a:endParaRPr>
              </a:p>
            </p:txBody>
          </p:sp>
          <p:sp>
            <p:nvSpPr>
              <p:cNvPr id="60" name="Rectangle 56"/>
              <p:cNvSpPr>
                <a:spLocks noChangeArrowheads="1"/>
              </p:cNvSpPr>
              <p:nvPr/>
            </p:nvSpPr>
            <p:spPr bwMode="auto">
              <a:xfrm>
                <a:off x="49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mtClean="0">
                  <a:cs typeface="+mn-cs"/>
                </a:endParaRPr>
              </a:p>
            </p:txBody>
          </p:sp>
          <p:sp>
            <p:nvSpPr>
              <p:cNvPr id="61" name="Rectangle 57"/>
              <p:cNvSpPr>
                <a:spLocks noChangeArrowheads="1"/>
              </p:cNvSpPr>
              <p:nvPr/>
            </p:nvSpPr>
            <p:spPr bwMode="auto">
              <a:xfrm>
                <a:off x="50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mtClean="0">
                  <a:cs typeface="+mn-cs"/>
                </a:endParaRPr>
              </a:p>
            </p:txBody>
          </p:sp>
          <p:sp>
            <p:nvSpPr>
              <p:cNvPr id="62" name="Rectangle 58"/>
              <p:cNvSpPr>
                <a:spLocks noChangeArrowheads="1"/>
              </p:cNvSpPr>
              <p:nvPr/>
            </p:nvSpPr>
            <p:spPr bwMode="auto">
              <a:xfrm>
                <a:off x="51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mtClean="0">
                  <a:cs typeface="+mn-cs"/>
                </a:endParaRPr>
              </a:p>
            </p:txBody>
          </p:sp>
          <p:sp>
            <p:nvSpPr>
              <p:cNvPr id="63" name="Rectangle 59"/>
              <p:cNvSpPr>
                <a:spLocks noChangeArrowheads="1"/>
              </p:cNvSpPr>
              <p:nvPr/>
            </p:nvSpPr>
            <p:spPr bwMode="auto">
              <a:xfrm>
                <a:off x="52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mtClean="0">
                  <a:cs typeface="+mn-cs"/>
                </a:endParaRPr>
              </a:p>
            </p:txBody>
          </p:sp>
          <p:sp>
            <p:nvSpPr>
              <p:cNvPr id="64" name="Rectangle 60"/>
              <p:cNvSpPr>
                <a:spLocks noChangeArrowheads="1"/>
              </p:cNvSpPr>
              <p:nvPr/>
            </p:nvSpPr>
            <p:spPr bwMode="auto">
              <a:xfrm>
                <a:off x="53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mtClean="0">
                  <a:cs typeface="+mn-cs"/>
                </a:endParaRPr>
              </a:p>
            </p:txBody>
          </p:sp>
          <p:sp>
            <p:nvSpPr>
              <p:cNvPr id="65" name="Rectangle 61"/>
              <p:cNvSpPr>
                <a:spLocks noChangeArrowheads="1"/>
              </p:cNvSpPr>
              <p:nvPr/>
            </p:nvSpPr>
            <p:spPr bwMode="auto">
              <a:xfrm>
                <a:off x="54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mtClean="0">
                  <a:cs typeface="+mn-cs"/>
                </a:endParaRPr>
              </a:p>
            </p:txBody>
          </p:sp>
          <p:sp>
            <p:nvSpPr>
              <p:cNvPr id="66" name="Rectangle 62"/>
              <p:cNvSpPr>
                <a:spLocks noChangeArrowheads="1"/>
              </p:cNvSpPr>
              <p:nvPr/>
            </p:nvSpPr>
            <p:spPr bwMode="auto">
              <a:xfrm>
                <a:off x="55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mtClean="0">
                  <a:cs typeface="+mn-cs"/>
                </a:endParaRPr>
              </a:p>
            </p:txBody>
          </p:sp>
          <p:sp>
            <p:nvSpPr>
              <p:cNvPr id="67" name="Rectangle 63"/>
              <p:cNvSpPr>
                <a:spLocks noChangeArrowheads="1"/>
              </p:cNvSpPr>
              <p:nvPr/>
            </p:nvSpPr>
            <p:spPr bwMode="auto">
              <a:xfrm>
                <a:off x="56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mtClean="0">
                  <a:cs typeface="+mn-cs"/>
                </a:endParaRPr>
              </a:p>
            </p:txBody>
          </p:sp>
        </p:grpSp>
        <p:sp>
          <p:nvSpPr>
            <p:cNvPr id="6" name="Rectangle 64"/>
            <p:cNvSpPr>
              <a:spLocks noChangeArrowheads="1"/>
            </p:cNvSpPr>
            <p:nvPr/>
          </p:nvSpPr>
          <p:spPr bwMode="auto">
            <a:xfrm>
              <a:off x="429" y="0"/>
              <a:ext cx="5331" cy="432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mtClean="0">
                <a:cs typeface="+mn-cs"/>
              </a:endParaRPr>
            </a:p>
          </p:txBody>
        </p:sp>
        <p:sp>
          <p:nvSpPr>
            <p:cNvPr id="7" name="Rectangle 65"/>
            <p:cNvSpPr>
              <a:spLocks noChangeArrowheads="1"/>
            </p:cNvSpPr>
            <p:nvPr/>
          </p:nvSpPr>
          <p:spPr bwMode="auto">
            <a:xfrm>
              <a:off x="0" y="0"/>
              <a:ext cx="5760" cy="321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mtClean="0">
                <a:cs typeface="+mn-cs"/>
              </a:endParaRPr>
            </a:p>
          </p:txBody>
        </p:sp>
      </p:grpSp>
      <p:sp>
        <p:nvSpPr>
          <p:cNvPr id="68" name="Rectangle 66"/>
          <p:cNvSpPr>
            <a:spLocks noChangeArrowheads="1"/>
          </p:cNvSpPr>
          <p:nvPr/>
        </p:nvSpPr>
        <p:spPr bwMode="auto">
          <a:xfrm>
            <a:off x="3505200" y="2590800"/>
            <a:ext cx="4892675" cy="76200"/>
          </a:xfrm>
          <a:prstGeom prst="rect">
            <a:avLst/>
          </a:prstGeom>
          <a:solidFill>
            <a:schemeClr val="hlink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kumimoji="1" lang="en-US" altLang="en-US" smtClean="0">
              <a:latin typeface="Helvetica" charset="0"/>
              <a:cs typeface="+mn-cs"/>
            </a:endParaRPr>
          </a:p>
        </p:txBody>
      </p:sp>
      <p:sp>
        <p:nvSpPr>
          <p:cNvPr id="35907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779463" y="1447800"/>
            <a:ext cx="7678737" cy="1081088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5908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21138" y="2860675"/>
            <a:ext cx="4437062" cy="3114675"/>
          </a:xfrm>
        </p:spPr>
        <p:txBody>
          <a:bodyPr/>
          <a:lstStyle>
            <a:lvl1pPr marL="0" indent="0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225FA-BBE5-5B40-8193-E798FB97E6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914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58A8F-7F6E-DA4B-AF63-C503223F58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583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4525" y="533400"/>
            <a:ext cx="2039938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71538" y="533400"/>
            <a:ext cx="5970587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C45B48-FD3B-FE41-B736-B8872DA3D3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879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538" y="533400"/>
            <a:ext cx="8162925" cy="10906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813" y="1905000"/>
            <a:ext cx="8110537" cy="201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2813" y="4076700"/>
            <a:ext cx="8110537" cy="201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88691-0CFC-6E42-B2A7-D50291E5BB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9821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538" y="533400"/>
            <a:ext cx="8162925" cy="10906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2813" y="1905000"/>
            <a:ext cx="8110537" cy="201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2813" y="4076700"/>
            <a:ext cx="8110537" cy="201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A2DB0-A7F0-AF43-A442-13CCA1C86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2107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538" y="533400"/>
            <a:ext cx="8162925" cy="10906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2813" y="1905000"/>
            <a:ext cx="3978275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3488" y="1905000"/>
            <a:ext cx="3979862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EFBA8-2C7F-9C4E-B707-35BC2329F7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435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E0377C-CBD5-8146-9947-C4379CF15C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74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EC164-73ED-084A-986A-5AD1D027D3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835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813" y="1905000"/>
            <a:ext cx="39782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3488" y="1905000"/>
            <a:ext cx="3979862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BB46B-A630-6643-9EAF-26760DCA4D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718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62769-ECEF-9240-AD45-F1563C279F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487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9F3B4-F48D-914C-B47D-B5B9619C4F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005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69D56-554D-3043-9A97-EADF04C788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709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BEB71-86F0-1945-80D7-B4ADD71474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45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A4C61B-2301-6E4D-98EB-79418FF5BB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274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7175" cy="6867525"/>
            <a:chOff x="0" y="0"/>
            <a:chExt cx="5762" cy="4326"/>
          </a:xfrm>
        </p:grpSpPr>
        <p:sp>
          <p:nvSpPr>
            <p:cNvPr id="1032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mtClean="0">
                <a:cs typeface="+mn-cs"/>
              </a:endParaRPr>
            </a:p>
          </p:txBody>
        </p:sp>
        <p:sp>
          <p:nvSpPr>
            <p:cNvPr id="1033" name="Rectangle 4"/>
            <p:cNvSpPr>
              <a:spLocks noChangeArrowheads="1"/>
            </p:cNvSpPr>
            <p:nvPr/>
          </p:nvSpPr>
          <p:spPr bwMode="hidden">
            <a:xfrm>
              <a:off x="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mtClean="0">
                <a:cs typeface="+mn-cs"/>
              </a:endParaRPr>
            </a:p>
          </p:txBody>
        </p:sp>
        <p:sp>
          <p:nvSpPr>
            <p:cNvPr id="1034" name="Rectangle 5"/>
            <p:cNvSpPr>
              <a:spLocks noChangeArrowheads="1"/>
            </p:cNvSpPr>
            <p:nvPr/>
          </p:nvSpPr>
          <p:spPr bwMode="hidden">
            <a:xfrm>
              <a:off x="1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mtClean="0">
                <a:cs typeface="+mn-cs"/>
              </a:endParaRPr>
            </a:p>
          </p:txBody>
        </p:sp>
        <p:sp>
          <p:nvSpPr>
            <p:cNvPr id="1035" name="Rectangle 6"/>
            <p:cNvSpPr>
              <a:spLocks noChangeArrowheads="1"/>
            </p:cNvSpPr>
            <p:nvPr/>
          </p:nvSpPr>
          <p:spPr bwMode="hidden">
            <a:xfrm>
              <a:off x="2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mtClean="0">
                <a:cs typeface="+mn-cs"/>
              </a:endParaRPr>
            </a:p>
          </p:txBody>
        </p:sp>
        <p:sp>
          <p:nvSpPr>
            <p:cNvPr id="1036" name="Rectangle 7"/>
            <p:cNvSpPr>
              <a:spLocks noChangeArrowheads="1"/>
            </p:cNvSpPr>
            <p:nvPr/>
          </p:nvSpPr>
          <p:spPr bwMode="hidden">
            <a:xfrm>
              <a:off x="3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mtClean="0">
                <a:cs typeface="+mn-cs"/>
              </a:endParaRPr>
            </a:p>
          </p:txBody>
        </p:sp>
        <p:sp>
          <p:nvSpPr>
            <p:cNvPr id="1037" name="Rectangle 8"/>
            <p:cNvSpPr>
              <a:spLocks noChangeArrowheads="1"/>
            </p:cNvSpPr>
            <p:nvPr/>
          </p:nvSpPr>
          <p:spPr bwMode="hidden">
            <a:xfrm>
              <a:off x="4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mtClean="0">
                <a:cs typeface="+mn-cs"/>
              </a:endParaRPr>
            </a:p>
          </p:txBody>
        </p:sp>
        <p:sp>
          <p:nvSpPr>
            <p:cNvPr id="1038" name="Rectangle 9"/>
            <p:cNvSpPr>
              <a:spLocks noChangeArrowheads="1"/>
            </p:cNvSpPr>
            <p:nvPr/>
          </p:nvSpPr>
          <p:spPr bwMode="hidden">
            <a:xfrm>
              <a:off x="5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mtClean="0">
                <a:cs typeface="+mn-cs"/>
              </a:endParaRPr>
            </a:p>
          </p:txBody>
        </p:sp>
        <p:sp>
          <p:nvSpPr>
            <p:cNvPr id="1039" name="Rectangle 10"/>
            <p:cNvSpPr>
              <a:spLocks noChangeArrowheads="1"/>
            </p:cNvSpPr>
            <p:nvPr/>
          </p:nvSpPr>
          <p:spPr bwMode="hidden">
            <a:xfrm>
              <a:off x="6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mtClean="0">
                <a:cs typeface="+mn-cs"/>
              </a:endParaRPr>
            </a:p>
          </p:txBody>
        </p:sp>
        <p:sp>
          <p:nvSpPr>
            <p:cNvPr id="1040" name="Rectangle 11"/>
            <p:cNvSpPr>
              <a:spLocks noChangeArrowheads="1"/>
            </p:cNvSpPr>
            <p:nvPr/>
          </p:nvSpPr>
          <p:spPr bwMode="hidden">
            <a:xfrm>
              <a:off x="7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mtClean="0">
                <a:cs typeface="+mn-cs"/>
              </a:endParaRPr>
            </a:p>
          </p:txBody>
        </p:sp>
        <p:sp>
          <p:nvSpPr>
            <p:cNvPr id="1041" name="Rectangle 12"/>
            <p:cNvSpPr>
              <a:spLocks noChangeArrowheads="1"/>
            </p:cNvSpPr>
            <p:nvPr/>
          </p:nvSpPr>
          <p:spPr bwMode="hidden">
            <a:xfrm>
              <a:off x="8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mtClean="0">
                <a:cs typeface="+mn-cs"/>
              </a:endParaRPr>
            </a:p>
          </p:txBody>
        </p:sp>
        <p:sp>
          <p:nvSpPr>
            <p:cNvPr id="1042" name="Rectangle 13"/>
            <p:cNvSpPr>
              <a:spLocks noChangeArrowheads="1"/>
            </p:cNvSpPr>
            <p:nvPr/>
          </p:nvSpPr>
          <p:spPr bwMode="hidden">
            <a:xfrm>
              <a:off x="96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mtClean="0">
                <a:cs typeface="+mn-cs"/>
              </a:endParaRPr>
            </a:p>
          </p:txBody>
        </p:sp>
        <p:sp>
          <p:nvSpPr>
            <p:cNvPr id="1043" name="Rectangle 14"/>
            <p:cNvSpPr>
              <a:spLocks noChangeArrowheads="1"/>
            </p:cNvSpPr>
            <p:nvPr/>
          </p:nvSpPr>
          <p:spPr bwMode="hidden">
            <a:xfrm>
              <a:off x="105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mtClean="0">
                <a:cs typeface="+mn-cs"/>
              </a:endParaRPr>
            </a:p>
          </p:txBody>
        </p:sp>
        <p:sp>
          <p:nvSpPr>
            <p:cNvPr id="1044" name="Rectangle 15"/>
            <p:cNvSpPr>
              <a:spLocks noChangeArrowheads="1"/>
            </p:cNvSpPr>
            <p:nvPr/>
          </p:nvSpPr>
          <p:spPr bwMode="hidden">
            <a:xfrm>
              <a:off x="115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mtClean="0">
                <a:cs typeface="+mn-cs"/>
              </a:endParaRPr>
            </a:p>
          </p:txBody>
        </p:sp>
        <p:sp>
          <p:nvSpPr>
            <p:cNvPr id="1045" name="Rectangle 16"/>
            <p:cNvSpPr>
              <a:spLocks noChangeArrowheads="1"/>
            </p:cNvSpPr>
            <p:nvPr/>
          </p:nvSpPr>
          <p:spPr bwMode="hidden">
            <a:xfrm>
              <a:off x="124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mtClean="0">
                <a:cs typeface="+mn-cs"/>
              </a:endParaRPr>
            </a:p>
          </p:txBody>
        </p:sp>
        <p:sp>
          <p:nvSpPr>
            <p:cNvPr id="1046" name="Rectangle 17"/>
            <p:cNvSpPr>
              <a:spLocks noChangeArrowheads="1"/>
            </p:cNvSpPr>
            <p:nvPr/>
          </p:nvSpPr>
          <p:spPr bwMode="hidden">
            <a:xfrm>
              <a:off x="134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mtClean="0">
                <a:cs typeface="+mn-cs"/>
              </a:endParaRPr>
            </a:p>
          </p:txBody>
        </p:sp>
        <p:sp>
          <p:nvSpPr>
            <p:cNvPr id="1047" name="Rectangle 18"/>
            <p:cNvSpPr>
              <a:spLocks noChangeArrowheads="1"/>
            </p:cNvSpPr>
            <p:nvPr/>
          </p:nvSpPr>
          <p:spPr bwMode="hidden">
            <a:xfrm>
              <a:off x="144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mtClean="0">
                <a:cs typeface="+mn-cs"/>
              </a:endParaRPr>
            </a:p>
          </p:txBody>
        </p:sp>
        <p:sp>
          <p:nvSpPr>
            <p:cNvPr id="1048" name="Rectangle 19"/>
            <p:cNvSpPr>
              <a:spLocks noChangeArrowheads="1"/>
            </p:cNvSpPr>
            <p:nvPr/>
          </p:nvSpPr>
          <p:spPr bwMode="hidden">
            <a:xfrm>
              <a:off x="153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mtClean="0">
                <a:cs typeface="+mn-cs"/>
              </a:endParaRPr>
            </a:p>
          </p:txBody>
        </p:sp>
        <p:sp>
          <p:nvSpPr>
            <p:cNvPr id="1049" name="Rectangle 20"/>
            <p:cNvSpPr>
              <a:spLocks noChangeArrowheads="1"/>
            </p:cNvSpPr>
            <p:nvPr/>
          </p:nvSpPr>
          <p:spPr bwMode="hidden">
            <a:xfrm>
              <a:off x="163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mtClean="0">
                <a:cs typeface="+mn-cs"/>
              </a:endParaRPr>
            </a:p>
          </p:txBody>
        </p:sp>
        <p:sp>
          <p:nvSpPr>
            <p:cNvPr id="1050" name="Rectangle 21"/>
            <p:cNvSpPr>
              <a:spLocks noChangeArrowheads="1"/>
            </p:cNvSpPr>
            <p:nvPr/>
          </p:nvSpPr>
          <p:spPr bwMode="hidden">
            <a:xfrm>
              <a:off x="172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mtClean="0">
                <a:cs typeface="+mn-cs"/>
              </a:endParaRPr>
            </a:p>
          </p:txBody>
        </p:sp>
        <p:sp>
          <p:nvSpPr>
            <p:cNvPr id="1051" name="Rectangle 22"/>
            <p:cNvSpPr>
              <a:spLocks noChangeArrowheads="1"/>
            </p:cNvSpPr>
            <p:nvPr/>
          </p:nvSpPr>
          <p:spPr bwMode="hidden">
            <a:xfrm>
              <a:off x="182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mtClean="0">
                <a:cs typeface="+mn-cs"/>
              </a:endParaRPr>
            </a:p>
          </p:txBody>
        </p:sp>
        <p:sp>
          <p:nvSpPr>
            <p:cNvPr id="1052" name="Rectangle 23"/>
            <p:cNvSpPr>
              <a:spLocks noChangeArrowheads="1"/>
            </p:cNvSpPr>
            <p:nvPr/>
          </p:nvSpPr>
          <p:spPr bwMode="hidden">
            <a:xfrm>
              <a:off x="192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mtClean="0">
                <a:cs typeface="+mn-cs"/>
              </a:endParaRPr>
            </a:p>
          </p:txBody>
        </p:sp>
        <p:sp>
          <p:nvSpPr>
            <p:cNvPr id="1053" name="Rectangle 24"/>
            <p:cNvSpPr>
              <a:spLocks noChangeArrowheads="1"/>
            </p:cNvSpPr>
            <p:nvPr/>
          </p:nvSpPr>
          <p:spPr bwMode="hidden">
            <a:xfrm>
              <a:off x="201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mtClean="0">
                <a:cs typeface="+mn-cs"/>
              </a:endParaRPr>
            </a:p>
          </p:txBody>
        </p:sp>
        <p:sp>
          <p:nvSpPr>
            <p:cNvPr id="1054" name="Rectangle 25"/>
            <p:cNvSpPr>
              <a:spLocks noChangeArrowheads="1"/>
            </p:cNvSpPr>
            <p:nvPr/>
          </p:nvSpPr>
          <p:spPr bwMode="hidden">
            <a:xfrm>
              <a:off x="211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mtClean="0">
                <a:cs typeface="+mn-cs"/>
              </a:endParaRPr>
            </a:p>
          </p:txBody>
        </p:sp>
        <p:sp>
          <p:nvSpPr>
            <p:cNvPr id="1055" name="Rectangle 26"/>
            <p:cNvSpPr>
              <a:spLocks noChangeArrowheads="1"/>
            </p:cNvSpPr>
            <p:nvPr/>
          </p:nvSpPr>
          <p:spPr bwMode="hidden">
            <a:xfrm>
              <a:off x="220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mtClean="0">
                <a:cs typeface="+mn-cs"/>
              </a:endParaRPr>
            </a:p>
          </p:txBody>
        </p:sp>
        <p:sp>
          <p:nvSpPr>
            <p:cNvPr id="1056" name="Rectangle 27"/>
            <p:cNvSpPr>
              <a:spLocks noChangeArrowheads="1"/>
            </p:cNvSpPr>
            <p:nvPr/>
          </p:nvSpPr>
          <p:spPr bwMode="hidden">
            <a:xfrm>
              <a:off x="230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mtClean="0">
                <a:cs typeface="+mn-cs"/>
              </a:endParaRPr>
            </a:p>
          </p:txBody>
        </p:sp>
        <p:sp>
          <p:nvSpPr>
            <p:cNvPr id="1057" name="Rectangle 28"/>
            <p:cNvSpPr>
              <a:spLocks noChangeArrowheads="1"/>
            </p:cNvSpPr>
            <p:nvPr/>
          </p:nvSpPr>
          <p:spPr bwMode="hidden">
            <a:xfrm>
              <a:off x="240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mtClean="0">
                <a:cs typeface="+mn-cs"/>
              </a:endParaRPr>
            </a:p>
          </p:txBody>
        </p:sp>
        <p:sp>
          <p:nvSpPr>
            <p:cNvPr id="1058" name="Rectangle 29"/>
            <p:cNvSpPr>
              <a:spLocks noChangeArrowheads="1"/>
            </p:cNvSpPr>
            <p:nvPr/>
          </p:nvSpPr>
          <p:spPr bwMode="hidden">
            <a:xfrm>
              <a:off x="24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mtClean="0">
                <a:cs typeface="+mn-cs"/>
              </a:endParaRPr>
            </a:p>
          </p:txBody>
        </p:sp>
        <p:sp>
          <p:nvSpPr>
            <p:cNvPr id="1059" name="Rectangle 30"/>
            <p:cNvSpPr>
              <a:spLocks noChangeArrowheads="1"/>
            </p:cNvSpPr>
            <p:nvPr/>
          </p:nvSpPr>
          <p:spPr bwMode="hidden">
            <a:xfrm>
              <a:off x="25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mtClean="0">
                <a:cs typeface="+mn-cs"/>
              </a:endParaRPr>
            </a:p>
          </p:txBody>
        </p:sp>
        <p:sp>
          <p:nvSpPr>
            <p:cNvPr id="1060" name="Rectangle 31"/>
            <p:cNvSpPr>
              <a:spLocks noChangeArrowheads="1"/>
            </p:cNvSpPr>
            <p:nvPr/>
          </p:nvSpPr>
          <p:spPr bwMode="hidden">
            <a:xfrm>
              <a:off x="26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mtClean="0">
                <a:cs typeface="+mn-cs"/>
              </a:endParaRPr>
            </a:p>
          </p:txBody>
        </p:sp>
        <p:sp>
          <p:nvSpPr>
            <p:cNvPr id="1061" name="Rectangle 32"/>
            <p:cNvSpPr>
              <a:spLocks noChangeArrowheads="1"/>
            </p:cNvSpPr>
            <p:nvPr/>
          </p:nvSpPr>
          <p:spPr bwMode="hidden">
            <a:xfrm>
              <a:off x="27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mtClean="0">
                <a:cs typeface="+mn-cs"/>
              </a:endParaRPr>
            </a:p>
          </p:txBody>
        </p:sp>
        <p:sp>
          <p:nvSpPr>
            <p:cNvPr id="1062" name="Rectangle 33"/>
            <p:cNvSpPr>
              <a:spLocks noChangeArrowheads="1"/>
            </p:cNvSpPr>
            <p:nvPr/>
          </p:nvSpPr>
          <p:spPr bwMode="hidden">
            <a:xfrm>
              <a:off x="28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mtClean="0">
                <a:cs typeface="+mn-cs"/>
              </a:endParaRPr>
            </a:p>
          </p:txBody>
        </p:sp>
        <p:sp>
          <p:nvSpPr>
            <p:cNvPr id="1063" name="Rectangle 34"/>
            <p:cNvSpPr>
              <a:spLocks noChangeArrowheads="1"/>
            </p:cNvSpPr>
            <p:nvPr/>
          </p:nvSpPr>
          <p:spPr bwMode="hidden">
            <a:xfrm>
              <a:off x="29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mtClean="0">
                <a:cs typeface="+mn-cs"/>
              </a:endParaRPr>
            </a:p>
          </p:txBody>
        </p:sp>
        <p:sp>
          <p:nvSpPr>
            <p:cNvPr id="1064" name="Rectangle 35"/>
            <p:cNvSpPr>
              <a:spLocks noChangeArrowheads="1"/>
            </p:cNvSpPr>
            <p:nvPr/>
          </p:nvSpPr>
          <p:spPr bwMode="hidden">
            <a:xfrm>
              <a:off x="30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mtClean="0">
                <a:cs typeface="+mn-cs"/>
              </a:endParaRPr>
            </a:p>
          </p:txBody>
        </p:sp>
        <p:sp>
          <p:nvSpPr>
            <p:cNvPr id="1065" name="Rectangle 36"/>
            <p:cNvSpPr>
              <a:spLocks noChangeArrowheads="1"/>
            </p:cNvSpPr>
            <p:nvPr/>
          </p:nvSpPr>
          <p:spPr bwMode="hidden">
            <a:xfrm>
              <a:off x="31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mtClean="0">
                <a:cs typeface="+mn-cs"/>
              </a:endParaRPr>
            </a:p>
          </p:txBody>
        </p:sp>
        <p:sp>
          <p:nvSpPr>
            <p:cNvPr id="1066" name="Rectangle 37"/>
            <p:cNvSpPr>
              <a:spLocks noChangeArrowheads="1"/>
            </p:cNvSpPr>
            <p:nvPr/>
          </p:nvSpPr>
          <p:spPr bwMode="hidden">
            <a:xfrm>
              <a:off x="32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mtClean="0">
                <a:cs typeface="+mn-cs"/>
              </a:endParaRPr>
            </a:p>
          </p:txBody>
        </p:sp>
        <p:sp>
          <p:nvSpPr>
            <p:cNvPr id="1067" name="Rectangle 38"/>
            <p:cNvSpPr>
              <a:spLocks noChangeArrowheads="1"/>
            </p:cNvSpPr>
            <p:nvPr/>
          </p:nvSpPr>
          <p:spPr bwMode="hidden">
            <a:xfrm>
              <a:off x="336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mtClean="0">
                <a:cs typeface="+mn-cs"/>
              </a:endParaRPr>
            </a:p>
          </p:txBody>
        </p:sp>
        <p:sp>
          <p:nvSpPr>
            <p:cNvPr id="1068" name="Rectangle 39"/>
            <p:cNvSpPr>
              <a:spLocks noChangeArrowheads="1"/>
            </p:cNvSpPr>
            <p:nvPr/>
          </p:nvSpPr>
          <p:spPr bwMode="hidden">
            <a:xfrm>
              <a:off x="345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mtClean="0">
                <a:cs typeface="+mn-cs"/>
              </a:endParaRPr>
            </a:p>
          </p:txBody>
        </p:sp>
        <p:sp>
          <p:nvSpPr>
            <p:cNvPr id="1069" name="Rectangle 40"/>
            <p:cNvSpPr>
              <a:spLocks noChangeArrowheads="1"/>
            </p:cNvSpPr>
            <p:nvPr/>
          </p:nvSpPr>
          <p:spPr bwMode="hidden">
            <a:xfrm>
              <a:off x="355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mtClean="0">
                <a:cs typeface="+mn-cs"/>
              </a:endParaRPr>
            </a:p>
          </p:txBody>
        </p:sp>
        <p:sp>
          <p:nvSpPr>
            <p:cNvPr id="1070" name="Rectangle 41"/>
            <p:cNvSpPr>
              <a:spLocks noChangeArrowheads="1"/>
            </p:cNvSpPr>
            <p:nvPr/>
          </p:nvSpPr>
          <p:spPr bwMode="hidden">
            <a:xfrm>
              <a:off x="364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mtClean="0">
                <a:cs typeface="+mn-cs"/>
              </a:endParaRPr>
            </a:p>
          </p:txBody>
        </p:sp>
        <p:sp>
          <p:nvSpPr>
            <p:cNvPr id="1071" name="Rectangle 42"/>
            <p:cNvSpPr>
              <a:spLocks noChangeArrowheads="1"/>
            </p:cNvSpPr>
            <p:nvPr/>
          </p:nvSpPr>
          <p:spPr bwMode="hidden">
            <a:xfrm>
              <a:off x="374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mtClean="0">
                <a:cs typeface="+mn-cs"/>
              </a:endParaRPr>
            </a:p>
          </p:txBody>
        </p:sp>
        <p:sp>
          <p:nvSpPr>
            <p:cNvPr id="1072" name="Rectangle 43"/>
            <p:cNvSpPr>
              <a:spLocks noChangeArrowheads="1"/>
            </p:cNvSpPr>
            <p:nvPr/>
          </p:nvSpPr>
          <p:spPr bwMode="hidden">
            <a:xfrm>
              <a:off x="384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mtClean="0">
                <a:cs typeface="+mn-cs"/>
              </a:endParaRPr>
            </a:p>
          </p:txBody>
        </p:sp>
        <p:sp>
          <p:nvSpPr>
            <p:cNvPr id="1073" name="Rectangle 44"/>
            <p:cNvSpPr>
              <a:spLocks noChangeArrowheads="1"/>
            </p:cNvSpPr>
            <p:nvPr/>
          </p:nvSpPr>
          <p:spPr bwMode="hidden">
            <a:xfrm>
              <a:off x="393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mtClean="0">
                <a:cs typeface="+mn-cs"/>
              </a:endParaRPr>
            </a:p>
          </p:txBody>
        </p:sp>
        <p:sp>
          <p:nvSpPr>
            <p:cNvPr id="1074" name="Rectangle 45"/>
            <p:cNvSpPr>
              <a:spLocks noChangeArrowheads="1"/>
            </p:cNvSpPr>
            <p:nvPr/>
          </p:nvSpPr>
          <p:spPr bwMode="hidden">
            <a:xfrm>
              <a:off x="403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mtClean="0">
                <a:cs typeface="+mn-cs"/>
              </a:endParaRPr>
            </a:p>
          </p:txBody>
        </p:sp>
        <p:sp>
          <p:nvSpPr>
            <p:cNvPr id="1075" name="Rectangle 46"/>
            <p:cNvSpPr>
              <a:spLocks noChangeArrowheads="1"/>
            </p:cNvSpPr>
            <p:nvPr/>
          </p:nvSpPr>
          <p:spPr bwMode="hidden">
            <a:xfrm>
              <a:off x="412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mtClean="0">
                <a:cs typeface="+mn-cs"/>
              </a:endParaRPr>
            </a:p>
          </p:txBody>
        </p:sp>
        <p:sp>
          <p:nvSpPr>
            <p:cNvPr id="1076" name="Rectangle 47"/>
            <p:cNvSpPr>
              <a:spLocks noChangeArrowheads="1"/>
            </p:cNvSpPr>
            <p:nvPr/>
          </p:nvSpPr>
          <p:spPr bwMode="hidden">
            <a:xfrm>
              <a:off x="422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mtClean="0">
                <a:cs typeface="+mn-cs"/>
              </a:endParaRPr>
            </a:p>
          </p:txBody>
        </p:sp>
        <p:sp>
          <p:nvSpPr>
            <p:cNvPr id="1077" name="Rectangle 48"/>
            <p:cNvSpPr>
              <a:spLocks noChangeArrowheads="1"/>
            </p:cNvSpPr>
            <p:nvPr/>
          </p:nvSpPr>
          <p:spPr bwMode="hidden">
            <a:xfrm>
              <a:off x="432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mtClean="0">
                <a:cs typeface="+mn-cs"/>
              </a:endParaRPr>
            </a:p>
          </p:txBody>
        </p:sp>
        <p:sp>
          <p:nvSpPr>
            <p:cNvPr id="1078" name="Rectangle 49"/>
            <p:cNvSpPr>
              <a:spLocks noChangeArrowheads="1"/>
            </p:cNvSpPr>
            <p:nvPr/>
          </p:nvSpPr>
          <p:spPr bwMode="hidden">
            <a:xfrm>
              <a:off x="441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mtClean="0">
                <a:cs typeface="+mn-cs"/>
              </a:endParaRPr>
            </a:p>
          </p:txBody>
        </p:sp>
        <p:sp>
          <p:nvSpPr>
            <p:cNvPr id="1079" name="Rectangle 50"/>
            <p:cNvSpPr>
              <a:spLocks noChangeArrowheads="1"/>
            </p:cNvSpPr>
            <p:nvPr/>
          </p:nvSpPr>
          <p:spPr bwMode="hidden">
            <a:xfrm>
              <a:off x="451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mtClean="0">
                <a:cs typeface="+mn-cs"/>
              </a:endParaRPr>
            </a:p>
          </p:txBody>
        </p:sp>
        <p:sp>
          <p:nvSpPr>
            <p:cNvPr id="1080" name="Rectangle 51"/>
            <p:cNvSpPr>
              <a:spLocks noChangeArrowheads="1"/>
            </p:cNvSpPr>
            <p:nvPr/>
          </p:nvSpPr>
          <p:spPr bwMode="hidden">
            <a:xfrm>
              <a:off x="460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mtClean="0">
                <a:cs typeface="+mn-cs"/>
              </a:endParaRPr>
            </a:p>
          </p:txBody>
        </p:sp>
        <p:sp>
          <p:nvSpPr>
            <p:cNvPr id="1081" name="Rectangle 52"/>
            <p:cNvSpPr>
              <a:spLocks noChangeArrowheads="1"/>
            </p:cNvSpPr>
            <p:nvPr/>
          </p:nvSpPr>
          <p:spPr bwMode="hidden">
            <a:xfrm>
              <a:off x="470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mtClean="0">
                <a:cs typeface="+mn-cs"/>
              </a:endParaRPr>
            </a:p>
          </p:txBody>
        </p:sp>
        <p:sp>
          <p:nvSpPr>
            <p:cNvPr id="1082" name="Rectangle 53"/>
            <p:cNvSpPr>
              <a:spLocks noChangeArrowheads="1"/>
            </p:cNvSpPr>
            <p:nvPr/>
          </p:nvSpPr>
          <p:spPr bwMode="hidden">
            <a:xfrm>
              <a:off x="480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mtClean="0">
                <a:cs typeface="+mn-cs"/>
              </a:endParaRPr>
            </a:p>
          </p:txBody>
        </p:sp>
        <p:sp>
          <p:nvSpPr>
            <p:cNvPr id="1083" name="Rectangle 54"/>
            <p:cNvSpPr>
              <a:spLocks noChangeArrowheads="1"/>
            </p:cNvSpPr>
            <p:nvPr/>
          </p:nvSpPr>
          <p:spPr bwMode="hidden">
            <a:xfrm>
              <a:off x="48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mtClean="0">
                <a:cs typeface="+mn-cs"/>
              </a:endParaRPr>
            </a:p>
          </p:txBody>
        </p:sp>
        <p:sp>
          <p:nvSpPr>
            <p:cNvPr id="1084" name="Rectangle 55"/>
            <p:cNvSpPr>
              <a:spLocks noChangeArrowheads="1"/>
            </p:cNvSpPr>
            <p:nvPr/>
          </p:nvSpPr>
          <p:spPr bwMode="hidden">
            <a:xfrm>
              <a:off x="49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mtClean="0">
                <a:cs typeface="+mn-cs"/>
              </a:endParaRPr>
            </a:p>
          </p:txBody>
        </p:sp>
        <p:sp>
          <p:nvSpPr>
            <p:cNvPr id="1085" name="Rectangle 56"/>
            <p:cNvSpPr>
              <a:spLocks noChangeArrowheads="1"/>
            </p:cNvSpPr>
            <p:nvPr/>
          </p:nvSpPr>
          <p:spPr bwMode="hidden">
            <a:xfrm>
              <a:off x="50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mtClean="0">
                <a:cs typeface="+mn-cs"/>
              </a:endParaRPr>
            </a:p>
          </p:txBody>
        </p:sp>
        <p:sp>
          <p:nvSpPr>
            <p:cNvPr id="1086" name="Rectangle 57"/>
            <p:cNvSpPr>
              <a:spLocks noChangeArrowheads="1"/>
            </p:cNvSpPr>
            <p:nvPr/>
          </p:nvSpPr>
          <p:spPr bwMode="hidden">
            <a:xfrm>
              <a:off x="51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mtClean="0">
                <a:cs typeface="+mn-cs"/>
              </a:endParaRPr>
            </a:p>
          </p:txBody>
        </p:sp>
        <p:sp>
          <p:nvSpPr>
            <p:cNvPr id="1087" name="Rectangle 58"/>
            <p:cNvSpPr>
              <a:spLocks noChangeArrowheads="1"/>
            </p:cNvSpPr>
            <p:nvPr/>
          </p:nvSpPr>
          <p:spPr bwMode="hidden">
            <a:xfrm>
              <a:off x="52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mtClean="0">
                <a:cs typeface="+mn-cs"/>
              </a:endParaRPr>
            </a:p>
          </p:txBody>
        </p:sp>
        <p:sp>
          <p:nvSpPr>
            <p:cNvPr id="1088" name="Rectangle 59"/>
            <p:cNvSpPr>
              <a:spLocks noChangeArrowheads="1"/>
            </p:cNvSpPr>
            <p:nvPr/>
          </p:nvSpPr>
          <p:spPr bwMode="hidden">
            <a:xfrm>
              <a:off x="53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mtClean="0">
                <a:cs typeface="+mn-cs"/>
              </a:endParaRPr>
            </a:p>
          </p:txBody>
        </p:sp>
        <p:sp>
          <p:nvSpPr>
            <p:cNvPr id="1089" name="Rectangle 60"/>
            <p:cNvSpPr>
              <a:spLocks noChangeArrowheads="1"/>
            </p:cNvSpPr>
            <p:nvPr/>
          </p:nvSpPr>
          <p:spPr bwMode="hidden">
            <a:xfrm>
              <a:off x="54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mtClean="0">
                <a:cs typeface="+mn-cs"/>
              </a:endParaRPr>
            </a:p>
          </p:txBody>
        </p:sp>
        <p:sp>
          <p:nvSpPr>
            <p:cNvPr id="1090" name="Rectangle 61"/>
            <p:cNvSpPr>
              <a:spLocks noChangeArrowheads="1"/>
            </p:cNvSpPr>
            <p:nvPr/>
          </p:nvSpPr>
          <p:spPr bwMode="hidden">
            <a:xfrm>
              <a:off x="55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mtClean="0">
                <a:cs typeface="+mn-cs"/>
              </a:endParaRPr>
            </a:p>
          </p:txBody>
        </p:sp>
        <p:sp>
          <p:nvSpPr>
            <p:cNvPr id="1091" name="Rectangle 62"/>
            <p:cNvSpPr>
              <a:spLocks noChangeArrowheads="1"/>
            </p:cNvSpPr>
            <p:nvPr/>
          </p:nvSpPr>
          <p:spPr bwMode="hidden">
            <a:xfrm>
              <a:off x="56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mtClean="0">
                <a:cs typeface="+mn-cs"/>
              </a:endParaRPr>
            </a:p>
          </p:txBody>
        </p:sp>
        <p:sp>
          <p:nvSpPr>
            <p:cNvPr id="1092" name="Rectangle 63"/>
            <p:cNvSpPr>
              <a:spLocks noChangeArrowheads="1"/>
            </p:cNvSpPr>
            <p:nvPr/>
          </p:nvSpPr>
          <p:spPr bwMode="hidden">
            <a:xfrm>
              <a:off x="431" y="0"/>
              <a:ext cx="5331" cy="432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mtClean="0">
                <a:cs typeface="+mn-cs"/>
              </a:endParaRPr>
            </a:p>
          </p:txBody>
        </p:sp>
        <p:sp>
          <p:nvSpPr>
            <p:cNvPr id="1093" name="Rectangle 64"/>
            <p:cNvSpPr>
              <a:spLocks noChangeArrowheads="1"/>
            </p:cNvSpPr>
            <p:nvPr/>
          </p:nvSpPr>
          <p:spPr bwMode="blackGray">
            <a:xfrm>
              <a:off x="0" y="1081"/>
              <a:ext cx="4378" cy="47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mtClean="0">
                <a:cs typeface="+mn-cs"/>
              </a:endParaRPr>
            </a:p>
          </p:txBody>
        </p:sp>
      </p:grpSp>
      <p:sp>
        <p:nvSpPr>
          <p:cNvPr id="1027" name="Rectangle 65"/>
          <p:cNvSpPr>
            <a:spLocks noGrp="1" noChangeArrowheads="1"/>
          </p:cNvSpPr>
          <p:nvPr>
            <p:ph type="title"/>
          </p:nvPr>
        </p:nvSpPr>
        <p:spPr bwMode="auto">
          <a:xfrm>
            <a:off x="871538" y="533400"/>
            <a:ext cx="8162925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6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1905000"/>
            <a:ext cx="8110537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883" name="Rectangle 6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52525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84" name="Rectangle 6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90925" y="62865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85" name="Rectangle 6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Helvetica" charset="0"/>
              </a:defRPr>
            </a:lvl1pPr>
          </a:lstStyle>
          <a:p>
            <a:pPr>
              <a:defRPr/>
            </a:pPr>
            <a:fld id="{A3A94DCF-499D-2B4F-9C4E-48262C6A63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2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  <p:sldLayoutId id="2147483998" r:id="rId11"/>
    <p:sldLayoutId id="2147483999" r:id="rId12"/>
    <p:sldLayoutId id="2147484000" r:id="rId13"/>
    <p:sldLayoutId id="2147484001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n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charset="0"/>
        <a:buChar char="n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ha.gov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4953000"/>
            <a:ext cx="7391400" cy="1066800"/>
          </a:xfrm>
        </p:spPr>
        <p:txBody>
          <a:bodyPr/>
          <a:lstStyle/>
          <a:p>
            <a:pPr algn="ctr" eaLnBrk="1" hangingPunct="1"/>
            <a:r>
              <a:rPr lang="en-US" sz="1600" b="1" dirty="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rPr>
              <a:t>Susan Harwood Training Grants</a:t>
            </a:r>
            <a:br>
              <a:rPr lang="en-US" sz="1600" b="1" dirty="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 sz="1400" dirty="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#</a:t>
            </a:r>
            <a:r>
              <a:rPr lang="en-US" sz="1400" dirty="0" smtClean="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SH-27643-SH5</a:t>
            </a:r>
            <a:endParaRPr lang="en-US" dirty="0">
              <a:solidFill>
                <a:srgbClr val="000000"/>
              </a:solidFill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7410" name="Picture 1" descr="SCA NEWLOGO.jpg" title="Logo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558800"/>
            <a:ext cx="2828925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29200" y="762000"/>
            <a:ext cx="3124200" cy="120032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>
            <a:spAutoFit/>
            <a:scene3d>
              <a:camera prst="isometricOffAxis2Left"/>
              <a:lightRig rig="threePt" dir="t"/>
            </a:scene3d>
          </a:bodyPr>
          <a:lstStyle/>
          <a:p>
            <a:pPr>
              <a:defRPr/>
            </a:pPr>
            <a:r>
              <a:rPr lang="en-US" sz="7200" dirty="0">
                <a:solidFill>
                  <a:srgbClr val="00009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OSHA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0" y="2971800"/>
            <a:ext cx="6019800" cy="215592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prstTxWarp prst="textPlain">
              <a:avLst/>
            </a:prstTxWarp>
            <a:spAutoFit/>
            <a:scene3d>
              <a:camera prst="perspectiveRight"/>
              <a:lightRig rig="threePt" dir="t"/>
            </a:scene3d>
          </a:bodyPr>
          <a:lstStyle/>
          <a:p>
            <a:pPr>
              <a:defRPr/>
            </a:pP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en-US" sz="4800" dirty="0" smtClean="0">
                <a:solidFill>
                  <a:schemeClr val="tx2">
                    <a:lumMod val="75000"/>
                  </a:schemeClr>
                </a:solidFill>
              </a:rPr>
              <a:t>   </a:t>
            </a:r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La </a:t>
            </a:r>
            <a:r>
              <a:rPr lang="en-US" sz="4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ergonomia</a:t>
            </a:r>
            <a:r>
              <a:rPr lang="en-U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endParaRPr lang="en-US" sz="48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  <a:p>
            <a:pPr>
              <a:defRPr/>
            </a:pPr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            y </a:t>
            </a:r>
          </a:p>
          <a:p>
            <a:pPr>
              <a:defRPr/>
            </a:pPr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       mi </a:t>
            </a:r>
            <a:r>
              <a:rPr lang="en-US" sz="4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trabajo</a:t>
            </a:r>
            <a:endParaRPr lang="en-US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871538" y="228600"/>
            <a:ext cx="8162925" cy="1395413"/>
          </a:xfrm>
        </p:spPr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Los discos vertebrales</a:t>
            </a:r>
          </a:p>
        </p:txBody>
      </p:sp>
      <p:sp>
        <p:nvSpPr>
          <p:cNvPr id="3379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3200">
                <a:latin typeface="Helvetica" charset="0"/>
                <a:ea typeface="ＭＳ Ｐゴシック" charset="0"/>
                <a:cs typeface="ＭＳ Ｐゴシック" charset="0"/>
              </a:rPr>
              <a:t>Actuan como amortiguadores para la columna vertebral.</a:t>
            </a:r>
          </a:p>
        </p:txBody>
      </p:sp>
      <p:pic>
        <p:nvPicPr>
          <p:cNvPr id="33795" name="Content Placeholder 4" title="imagen los discos vertebrales"/>
          <p:cNvPicPr>
            <a:picLocks noGrp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Factores de riesgo ergonomico que pueden desarrollar TME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La Fuerza</a:t>
            </a:r>
          </a:p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4819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Empujar o Jalar</a:t>
            </a:r>
          </a:p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4820" name="Picture 6" title="Imagen las fuerz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2819400"/>
            <a:ext cx="37338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3" title="imagen empujar o jala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2743200"/>
            <a:ext cx="38862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Helvetica" charset="0"/>
                <a:ea typeface="ＭＳ Ｐゴシック" charset="0"/>
                <a:cs typeface="ＭＳ Ｐゴシック" charset="0"/>
              </a:rPr>
              <a:t>Factores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de </a:t>
            </a:r>
            <a:r>
              <a:rPr lang="en-US" dirty="0" err="1">
                <a:latin typeface="Helvetica" charset="0"/>
                <a:ea typeface="ＭＳ Ｐゴシック" charset="0"/>
                <a:cs typeface="ＭＳ Ｐゴシック" charset="0"/>
              </a:rPr>
              <a:t>riesgo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Helvetica" charset="0"/>
                <a:ea typeface="ＭＳ Ｐゴシック" charset="0"/>
                <a:cs typeface="ＭＳ Ｐゴシック" charset="0"/>
              </a:rPr>
              <a:t>ergonomico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que </a:t>
            </a:r>
            <a:r>
              <a:rPr lang="en-US" dirty="0" err="1">
                <a:latin typeface="Helvetica" charset="0"/>
                <a:ea typeface="ＭＳ Ｐゴシック" charset="0"/>
                <a:cs typeface="ＭＳ Ｐゴシック" charset="0"/>
              </a:rPr>
              <a:t>pueden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Helvetica" charset="0"/>
                <a:ea typeface="ＭＳ Ｐゴシック" charset="0"/>
                <a:cs typeface="ＭＳ Ｐゴシック" charset="0"/>
              </a:rPr>
              <a:t>desarrollar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TME 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5842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Cargar</a:t>
            </a:r>
          </a:p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5843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Agarrar</a:t>
            </a:r>
          </a:p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5844" name="Picture 4" title="imagen agarrar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7800" y="2590800"/>
            <a:ext cx="2895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5" title="imagen cargar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2514600"/>
            <a:ext cx="32004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Helvetica" charset="0"/>
                <a:ea typeface="ＭＳ Ｐゴシック" charset="0"/>
                <a:cs typeface="ＭＳ Ｐゴシック" charset="0"/>
              </a:rPr>
              <a:t>Factores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de </a:t>
            </a:r>
            <a:r>
              <a:rPr lang="en-US" dirty="0" err="1">
                <a:latin typeface="Helvetica" charset="0"/>
                <a:ea typeface="ＭＳ Ｐゴシック" charset="0"/>
                <a:cs typeface="ＭＳ Ｐゴシック" charset="0"/>
              </a:rPr>
              <a:t>riesgo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Helvetica" charset="0"/>
                <a:ea typeface="ＭＳ Ｐゴシック" charset="0"/>
                <a:cs typeface="ＭＳ Ｐゴシック" charset="0"/>
              </a:rPr>
              <a:t>ergonomico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 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que </a:t>
            </a:r>
            <a:r>
              <a:rPr lang="en-US" dirty="0" err="1">
                <a:latin typeface="Helvetica" charset="0"/>
                <a:ea typeface="ＭＳ Ｐゴシック" charset="0"/>
                <a:cs typeface="ＭＳ Ｐゴシック" charset="0"/>
              </a:rPr>
              <a:t>pueden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Helvetica" charset="0"/>
                <a:ea typeface="ＭＳ Ｐゴシック" charset="0"/>
                <a:cs typeface="ＭＳ Ｐゴシック" charset="0"/>
              </a:rPr>
              <a:t>desarrollar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TME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Posturas Forsadas</a:t>
            </a:r>
          </a:p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6867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4222750" cy="4191000"/>
          </a:xfrm>
        </p:spPr>
        <p:txBody>
          <a:bodyPr/>
          <a:lstStyle/>
          <a:p>
            <a:r>
              <a:rPr lang="en-US" dirty="0" err="1" smtClean="0">
                <a:latin typeface="Helvetica" charset="0"/>
                <a:ea typeface="ＭＳ Ｐゴシック" charset="0"/>
                <a:cs typeface="ＭＳ Ｐゴシック" charset="0"/>
              </a:rPr>
              <a:t>MovimientoRepetitivo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6868" name="Picture 4" title="imagen postura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2743200"/>
            <a:ext cx="28194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5" title="imagen movimiento repetitiv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2743200"/>
            <a:ext cx="3429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Helvetica" charset="0"/>
                <a:ea typeface="ＭＳ Ｐゴシック" charset="0"/>
                <a:cs typeface="ＭＳ Ｐゴシック" charset="0"/>
              </a:rPr>
              <a:t>Factores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de </a:t>
            </a:r>
            <a:r>
              <a:rPr lang="en-US" dirty="0" err="1">
                <a:latin typeface="Helvetica" charset="0"/>
                <a:ea typeface="ＭＳ Ｐゴシック" charset="0"/>
                <a:cs typeface="ＭＳ Ｐゴシック" charset="0"/>
              </a:rPr>
              <a:t>riesgo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Helvetica" charset="0"/>
                <a:ea typeface="ＭＳ Ｐゴシック" charset="0"/>
                <a:cs typeface="ＭＳ Ｐゴシック" charset="0"/>
              </a:rPr>
              <a:t>ergonomico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que </a:t>
            </a:r>
            <a:r>
              <a:rPr lang="en-US" dirty="0" err="1">
                <a:latin typeface="Helvetica" charset="0"/>
                <a:ea typeface="ＭＳ Ｐゴシック" charset="0"/>
                <a:cs typeface="ＭＳ Ｐゴシック" charset="0"/>
              </a:rPr>
              <a:t>pueden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Helvetica" charset="0"/>
                <a:ea typeface="ＭＳ Ｐゴシック" charset="0"/>
                <a:cs typeface="ＭＳ Ｐゴシック" charset="0"/>
              </a:rPr>
              <a:t>desarrollar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TME  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890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Trabajo por ensima de la cabeza</a:t>
            </a:r>
          </a:p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891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4222750" cy="4191000"/>
          </a:xfrm>
        </p:spPr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Vibracion</a:t>
            </a:r>
          </a:p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7892" name="Picture 4" title="imagen vibrac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2819400"/>
            <a:ext cx="3200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5" title="imagen trabajo por ensima de la cabez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2895600"/>
            <a:ext cx="2743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162925" cy="1090613"/>
          </a:xfrm>
        </p:spPr>
        <p:txBody>
          <a:bodyPr/>
          <a:lstStyle/>
          <a:p>
            <a:pPr eaLnBrk="1" hangingPunct="1"/>
            <a:r>
              <a:rPr lang="es-ES_tradnl" sz="3600" b="1">
                <a:latin typeface="Helvetica" charset="0"/>
                <a:ea typeface="ＭＳ Ｐゴシック" charset="0"/>
                <a:cs typeface="ＭＳ Ｐゴシック" charset="0"/>
              </a:rPr>
              <a:t/>
            </a:r>
            <a:br>
              <a:rPr lang="es-ES_tradnl" sz="3600" b="1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s-ES_tradnl" sz="3600" b="1">
                <a:latin typeface="Helvetica" charset="0"/>
                <a:ea typeface="ＭＳ Ｐゴシック" charset="0"/>
                <a:cs typeface="ＭＳ Ｐゴシック" charset="0"/>
              </a:rPr>
              <a:t>como saber si estoy en riesgo de desarrollar TME</a:t>
            </a: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1905000"/>
            <a:ext cx="8078787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s-ES_tradnl" sz="2000" b="1">
                <a:solidFill>
                  <a:schemeClr val="tx2"/>
                </a:solidFill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s-ES_tradnl" sz="2800" b="1">
                <a:solidFill>
                  <a:schemeClr val="tx2"/>
                </a:solidFill>
                <a:latin typeface="Helvetica" charset="0"/>
                <a:ea typeface="ＭＳ Ｐゴシック" charset="0"/>
                <a:cs typeface="ＭＳ Ｐゴシック" charset="0"/>
              </a:rPr>
              <a:t>síntomas de trastornos musculo esqueléticos</a:t>
            </a:r>
          </a:p>
          <a:p>
            <a:pPr eaLnBrk="1" hangingPunct="1">
              <a:lnSpc>
                <a:spcPct val="90000"/>
              </a:lnSpc>
            </a:pPr>
            <a:r>
              <a:rPr lang="es-ES_tradnl" sz="2800" b="1">
                <a:solidFill>
                  <a:schemeClr val="tx2"/>
                </a:solidFill>
                <a:latin typeface="Helvetica" charset="0"/>
                <a:ea typeface="ＭＳ Ｐゴシック" charset="0"/>
                <a:cs typeface="ＭＳ Ｐゴシック" charset="0"/>
              </a:rPr>
              <a:t>Dolor</a:t>
            </a:r>
          </a:p>
          <a:p>
            <a:pPr eaLnBrk="1" hangingPunct="1">
              <a:lnSpc>
                <a:spcPct val="90000"/>
              </a:lnSpc>
            </a:pPr>
            <a:r>
              <a:rPr lang="es-ES_tradnl" sz="2800" b="1">
                <a:solidFill>
                  <a:schemeClr val="tx2"/>
                </a:solidFill>
                <a:latin typeface="Helvetica" charset="0"/>
                <a:ea typeface="ＭＳ Ｐゴシック" charset="0"/>
                <a:cs typeface="ＭＳ Ｐゴシック" charset="0"/>
              </a:rPr>
              <a:t>Debilidad</a:t>
            </a:r>
          </a:p>
          <a:p>
            <a:pPr eaLnBrk="1" hangingPunct="1">
              <a:lnSpc>
                <a:spcPct val="90000"/>
              </a:lnSpc>
            </a:pPr>
            <a:r>
              <a:rPr lang="es-ES_tradnl" sz="2800" b="1">
                <a:solidFill>
                  <a:schemeClr val="tx2"/>
                </a:solidFill>
                <a:latin typeface="Helvetica" charset="0"/>
                <a:ea typeface="ＭＳ Ｐゴシック" charset="0"/>
                <a:cs typeface="ＭＳ Ｐゴシック" charset="0"/>
              </a:rPr>
              <a:t>Rigidez                                  </a:t>
            </a:r>
          </a:p>
          <a:p>
            <a:pPr eaLnBrk="1" hangingPunct="1">
              <a:lnSpc>
                <a:spcPct val="90000"/>
              </a:lnSpc>
            </a:pPr>
            <a:r>
              <a:rPr lang="es-ES_tradnl" sz="2800" b="1">
                <a:solidFill>
                  <a:schemeClr val="tx2"/>
                </a:solidFill>
                <a:latin typeface="Helvetica" charset="0"/>
                <a:ea typeface="ＭＳ Ｐゴシック" charset="0"/>
                <a:cs typeface="ＭＳ Ｐゴシック" charset="0"/>
              </a:rPr>
              <a:t>Sensibilidad                       </a:t>
            </a:r>
          </a:p>
          <a:p>
            <a:pPr eaLnBrk="1" hangingPunct="1">
              <a:lnSpc>
                <a:spcPct val="90000"/>
              </a:lnSpc>
            </a:pPr>
            <a:r>
              <a:rPr lang="es-ES_tradnl" sz="2800" b="1">
                <a:solidFill>
                  <a:schemeClr val="tx2"/>
                </a:solidFill>
                <a:latin typeface="Helvetica" charset="0"/>
                <a:ea typeface="ＭＳ Ｐゴシック" charset="0"/>
                <a:cs typeface="ＭＳ Ｐゴシック" charset="0"/>
              </a:rPr>
              <a:t>Hinchazón</a:t>
            </a:r>
          </a:p>
          <a:p>
            <a:pPr eaLnBrk="1" hangingPunct="1">
              <a:lnSpc>
                <a:spcPct val="90000"/>
              </a:lnSpc>
            </a:pPr>
            <a:r>
              <a:rPr lang="es-ES_tradnl" sz="2800" b="1">
                <a:solidFill>
                  <a:schemeClr val="tx2"/>
                </a:solidFill>
                <a:latin typeface="Helvetica" charset="0"/>
                <a:ea typeface="ＭＳ Ｐゴシック" charset="0"/>
                <a:cs typeface="ＭＳ Ｐゴシック" charset="0"/>
              </a:rPr>
              <a:t>S</a:t>
            </a:r>
            <a:r>
              <a:rPr lang="en-US" sz="2800" b="1">
                <a:solidFill>
                  <a:schemeClr val="tx2"/>
                </a:solidFill>
                <a:latin typeface="Helvetica" charset="0"/>
                <a:ea typeface="ＭＳ Ｐゴシック" charset="0"/>
                <a:cs typeface="ＭＳ Ｐゴシック" charset="0"/>
              </a:rPr>
              <a:t>ensacion de ardor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>
                <a:solidFill>
                  <a:schemeClr val="tx2"/>
                </a:solidFill>
                <a:latin typeface="Helvetica" charset="0"/>
                <a:ea typeface="ＭＳ Ｐゴシック" charset="0"/>
                <a:cs typeface="ＭＳ Ｐゴシック" charset="0"/>
              </a:rPr>
              <a:t>Hormigueo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>
                <a:solidFill>
                  <a:schemeClr val="tx2"/>
                </a:solidFill>
                <a:latin typeface="Helvetica" charset="0"/>
                <a:ea typeface="ＭＳ Ｐゴシック" charset="0"/>
                <a:cs typeface="ＭＳ Ｐゴシック" charset="0"/>
              </a:rPr>
              <a:t>Dificultad para moverse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>
                <a:solidFill>
                  <a:schemeClr val="tx2"/>
                </a:solidFill>
                <a:latin typeface="Helvetica" charset="0"/>
                <a:ea typeface="ＭＳ Ｐゴシック" charset="0"/>
                <a:cs typeface="ＭＳ Ｐゴシック" charset="0"/>
              </a:rPr>
              <a:t>Torpeza</a:t>
            </a:r>
          </a:p>
          <a:p>
            <a:pPr eaLnBrk="1" hangingPunct="1">
              <a:lnSpc>
                <a:spcPct val="90000"/>
              </a:lnSpc>
            </a:pPr>
            <a:endParaRPr lang="es-ES_tradnl" sz="2800" b="1">
              <a:solidFill>
                <a:schemeClr val="tx2"/>
              </a:solidFill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8915" name="Picture 3" descr="C:\Users\worker1\AppData\Local\Microsoft\Windows\Temporary Internet Files\Content.IE5\0D8I4JN9\MC900056349[1].wmf" title="Imagen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7800" y="2362200"/>
            <a:ext cx="3043238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z="2800" b="1">
                <a:latin typeface="Helvetica" charset="0"/>
                <a:ea typeface="ＭＳ Ｐゴシック" charset="0"/>
                <a:cs typeface="ＭＳ Ｐゴシック" charset="0"/>
              </a:rPr>
              <a:t>Dos maneras de reducir riesgos ergonómicos</a:t>
            </a:r>
            <a:r>
              <a:rPr lang="es-ES_tradnl" sz="3200" b="1">
                <a:latin typeface="Helvetica" charset="0"/>
                <a:ea typeface="ＭＳ Ｐゴシック" charset="0"/>
                <a:cs typeface="ＭＳ Ｐゴシック" charset="0"/>
              </a:rPr>
              <a:t/>
            </a:r>
            <a:br>
              <a:rPr lang="es-ES_tradnl" sz="3200" b="1">
                <a:latin typeface="Helvetica" charset="0"/>
                <a:ea typeface="ＭＳ Ｐゴシック" charset="0"/>
                <a:cs typeface="ＭＳ Ｐゴシック" charset="0"/>
              </a:rPr>
            </a:b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905000"/>
            <a:ext cx="4573588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1800" b="1">
                <a:solidFill>
                  <a:schemeClr val="tx2"/>
                </a:solidFill>
                <a:latin typeface="Helvetica" charset="0"/>
                <a:ea typeface="ＭＳ Ｐゴシック" charset="0"/>
                <a:cs typeface="ＭＳ Ｐゴシック" charset="0"/>
              </a:rPr>
              <a:t>Mejoras de ingenieria incluye: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endParaRPr lang="en-US" sz="1800" b="1">
              <a:solidFill>
                <a:schemeClr val="tx2"/>
              </a:solidFill>
              <a:latin typeface="Helvetic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b="1">
                <a:solidFill>
                  <a:schemeClr val="tx2"/>
                </a:solidFill>
                <a:latin typeface="Helvetica" charset="0"/>
                <a:ea typeface="ＭＳ Ｐゴシック" charset="0"/>
                <a:cs typeface="ＭＳ Ｐゴシック" charset="0"/>
              </a:rPr>
              <a:t>La reordenacion,Modificacion, rediseno o sustitucion de las herramientasde trabajo.</a:t>
            </a:r>
          </a:p>
          <a:p>
            <a:pPr eaLnBrk="1" hangingPunct="1">
              <a:lnSpc>
                <a:spcPct val="90000"/>
              </a:lnSpc>
            </a:pPr>
            <a:endParaRPr lang="en-US" sz="1800" b="1">
              <a:solidFill>
                <a:schemeClr val="tx2"/>
              </a:solidFill>
              <a:latin typeface="Helvetic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1800" b="1">
              <a:solidFill>
                <a:schemeClr val="tx2"/>
              </a:solidFill>
              <a:latin typeface="Helvetic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b="1">
                <a:solidFill>
                  <a:schemeClr val="tx2"/>
                </a:solidFill>
                <a:latin typeface="Helvetica" charset="0"/>
                <a:ea typeface="ＭＳ Ｐゴシック" charset="0"/>
                <a:cs typeface="ＭＳ Ｐゴシック" charset="0"/>
              </a:rPr>
              <a:t>Por ejemplo: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endParaRPr lang="en-US" sz="1800" b="1">
              <a:solidFill>
                <a:schemeClr val="tx2"/>
              </a:solidFill>
              <a:latin typeface="Helvetic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endParaRPr lang="en-US" sz="1800" b="1">
              <a:solidFill>
                <a:schemeClr val="tx2"/>
              </a:solidFill>
              <a:latin typeface="Helvetic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endParaRPr lang="en-US" sz="1800" b="1">
              <a:solidFill>
                <a:schemeClr val="tx2"/>
              </a:solidFill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63" name="Text Box 1029"/>
          <p:cNvSpPr txBox="1">
            <a:spLocks noChangeArrowheads="1"/>
          </p:cNvSpPr>
          <p:nvPr/>
        </p:nvSpPr>
        <p:spPr bwMode="auto">
          <a:xfrm>
            <a:off x="5029200" y="1905000"/>
            <a:ext cx="4114800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70000"/>
              <a:buFont typeface="Wingdings" charset="0"/>
              <a:buChar char="§"/>
            </a:pPr>
            <a:r>
              <a:rPr lang="es-ES_tradnl" sz="1600" b="1">
                <a:solidFill>
                  <a:schemeClr val="tx2"/>
                </a:solidFill>
                <a:latin typeface="Helvetica" charset="0"/>
              </a:rPr>
              <a:t> Mejoras administrativas:</a:t>
            </a: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70000"/>
              <a:buFont typeface="Wingdings" charset="0"/>
              <a:buChar char="§"/>
            </a:pPr>
            <a:endParaRPr lang="es-ES_tradnl" sz="1600" b="1">
              <a:solidFill>
                <a:schemeClr val="tx2"/>
              </a:solidFill>
              <a:latin typeface="Helvetica" charset="0"/>
            </a:endParaRP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70000"/>
              <a:buFont typeface="Wingdings" charset="0"/>
              <a:buChar char="§"/>
            </a:pPr>
            <a:r>
              <a:rPr lang="es-ES_tradnl" sz="1600" b="1">
                <a:solidFill>
                  <a:schemeClr val="tx2"/>
                </a:solidFill>
                <a:latin typeface="Helvetica" charset="0"/>
              </a:rPr>
              <a:t>Cambios de las practicas o formas de de trabajo</a:t>
            </a: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70000"/>
              <a:buFont typeface="Wingdings" charset="0"/>
              <a:buChar char="§"/>
            </a:pPr>
            <a:r>
              <a:rPr lang="es-ES_tradnl" sz="1600" b="1">
                <a:solidFill>
                  <a:schemeClr val="tx2"/>
                </a:solidFill>
                <a:latin typeface="Helvetica" charset="0"/>
              </a:rPr>
              <a:t>Proporcionar variedad en el trabajo</a:t>
            </a: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70000"/>
              <a:buFont typeface="Wingdings" charset="0"/>
              <a:buChar char="§"/>
            </a:pPr>
            <a:r>
              <a:rPr lang="es-ES_tradnl" sz="1600" b="1">
                <a:solidFill>
                  <a:schemeClr val="tx2"/>
                </a:solidFill>
                <a:latin typeface="Helvetica" charset="0"/>
              </a:rPr>
              <a:t>Ajustes en horarios o ritma del trabajo</a:t>
            </a: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70000"/>
              <a:buFont typeface="Wingdings" charset="0"/>
              <a:buChar char="§"/>
            </a:pPr>
            <a:r>
              <a:rPr lang="es-ES_tradnl" sz="1600" b="1">
                <a:solidFill>
                  <a:schemeClr val="tx2"/>
                </a:solidFill>
                <a:latin typeface="Helvetica" charset="0"/>
              </a:rPr>
              <a:t>Proporcionar tiempo de recuperación(descanso)</a:t>
            </a: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70000"/>
              <a:buFont typeface="Wingdings" charset="0"/>
              <a:buChar char="§"/>
            </a:pPr>
            <a:r>
              <a:rPr lang="es-ES_tradnl" sz="1600" b="1">
                <a:solidFill>
                  <a:schemeClr val="tx2"/>
                </a:solidFill>
                <a:latin typeface="Helvetica" charset="0"/>
              </a:rPr>
              <a:t>Modificar las practicas de trabajo</a:t>
            </a: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70000"/>
              <a:buFont typeface="Wingdings" charset="0"/>
              <a:buChar char="§"/>
            </a:pPr>
            <a:r>
              <a:rPr lang="es-ES_tradnl" sz="1600" b="1">
                <a:solidFill>
                  <a:schemeClr val="tx2"/>
                </a:solidFill>
                <a:latin typeface="Helvetica" charset="0"/>
              </a:rPr>
              <a:t>Fomentar el ejercicio</a:t>
            </a: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70000"/>
              <a:buFont typeface="Wingdings" charset="0"/>
              <a:buChar char="§"/>
            </a:pPr>
            <a:endParaRPr lang="es-ES_tradnl" sz="1600" b="1">
              <a:solidFill>
                <a:schemeClr val="tx2"/>
              </a:solidFill>
              <a:latin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Equipo de Proteccion Personal</a:t>
            </a:r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(PPE) por sus siglas en ingles.</a:t>
            </a:r>
          </a:p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Incluye:</a:t>
            </a:r>
          </a:p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Guantes</a:t>
            </a:r>
          </a:p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Rodilleras Y coderas</a:t>
            </a:r>
          </a:p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Calsado</a:t>
            </a:r>
          </a:p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Y otros articulos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>
          <a:xfrm>
            <a:off x="871538" y="228600"/>
            <a:ext cx="8162925" cy="1395413"/>
          </a:xfrm>
        </p:spPr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Riesgos ergonomicos y posibles soluciones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Que riesgos ergonomicos existen en mi trabajo?</a:t>
            </a:r>
          </a:p>
        </p:txBody>
      </p:sp>
      <p:sp>
        <p:nvSpPr>
          <p:cNvPr id="46082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Riesgo ergonomico</a:t>
            </a:r>
          </a:p>
        </p:txBody>
      </p:sp>
      <p:sp>
        <p:nvSpPr>
          <p:cNvPr id="46083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084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Posible solucion</a:t>
            </a:r>
          </a:p>
        </p:txBody>
      </p:sp>
      <p:sp>
        <p:nvSpPr>
          <p:cNvPr id="46085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Como se lesiona la Gente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>
          <a:xfrm>
            <a:off x="871538" y="228600"/>
            <a:ext cx="8162925" cy="1395413"/>
          </a:xfrm>
        </p:spPr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Que puedo hacer si hay riesgos ergonomicos en el trabajo?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813" y="1905000"/>
            <a:ext cx="8110537" cy="4953000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Haga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tarea</a:t>
            </a:r>
            <a:r>
              <a:rPr lang="en-US" dirty="0" smtClean="0"/>
              <a:t>, </a:t>
            </a:r>
            <a:r>
              <a:rPr lang="en-US" dirty="0" err="1" smtClean="0"/>
              <a:t>Informese</a:t>
            </a:r>
            <a:r>
              <a:rPr lang="en-US" dirty="0" smtClean="0"/>
              <a:t>.</a:t>
            </a:r>
          </a:p>
          <a:p>
            <a:pPr marL="0" indent="0">
              <a:buFont typeface="Wingdings" charset="0"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err="1" smtClean="0"/>
              <a:t>Unidos</a:t>
            </a:r>
            <a:r>
              <a:rPr lang="en-US" dirty="0" smtClean="0"/>
              <a:t> </a:t>
            </a:r>
            <a:r>
              <a:rPr lang="en-US" dirty="0" err="1" smtClean="0"/>
              <a:t>podemos</a:t>
            </a:r>
            <a:r>
              <a:rPr lang="en-US" dirty="0" smtClean="0"/>
              <a:t> </a:t>
            </a:r>
            <a:r>
              <a:rPr lang="en-US" dirty="0" err="1" smtClean="0"/>
              <a:t>mejorar</a:t>
            </a: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err="1" smtClean="0"/>
              <a:t>Analice</a:t>
            </a:r>
            <a:r>
              <a:rPr lang="en-US" dirty="0" smtClean="0"/>
              <a:t> el </a:t>
            </a:r>
            <a:r>
              <a:rPr lang="en-US" dirty="0" err="1" smtClean="0"/>
              <a:t>problema</a:t>
            </a: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err="1" smtClean="0"/>
              <a:t>Pongalo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escrito</a:t>
            </a:r>
            <a:endParaRPr lang="en-US" dirty="0" smtClean="0"/>
          </a:p>
          <a:p>
            <a:pPr>
              <a:defRPr/>
            </a:pPr>
            <a:r>
              <a:rPr lang="en-US" dirty="0" err="1" smtClean="0"/>
              <a:t>Por</a:t>
            </a:r>
            <a:r>
              <a:rPr lang="en-US" dirty="0" smtClean="0"/>
              <a:t> ultimo </a:t>
            </a:r>
            <a:r>
              <a:rPr lang="en-US" dirty="0" err="1" smtClean="0"/>
              <a:t>Contacte</a:t>
            </a:r>
            <a:r>
              <a:rPr lang="en-US" dirty="0" smtClean="0"/>
              <a:t> a OSHA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417638"/>
          </a:xfrm>
        </p:spPr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Porque cambios ergonimicos son buenos para el patron?</a:t>
            </a:r>
          </a:p>
        </p:txBody>
      </p:sp>
      <p:sp>
        <p:nvSpPr>
          <p:cNvPr id="49154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barreras</a:t>
            </a:r>
          </a:p>
        </p:txBody>
      </p:sp>
      <p:sp>
        <p:nvSpPr>
          <p:cNvPr id="49155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4530725"/>
          </a:xfrm>
        </p:spPr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Cuesta dinero</a:t>
            </a:r>
          </a:p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Los otros trabajadores no les interesa cambiar</a:t>
            </a:r>
          </a:p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El empleador no le interasa la comodidad o seguridad de trabajadores</a:t>
            </a:r>
          </a:p>
        </p:txBody>
      </p:sp>
      <p:sp>
        <p:nvSpPr>
          <p:cNvPr id="49156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Soluciones</a:t>
            </a:r>
          </a:p>
        </p:txBody>
      </p:sp>
      <p:sp>
        <p:nvSpPr>
          <p:cNvPr id="49157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4683125"/>
          </a:xfrm>
        </p:spPr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Las tecnicas de ergonomia previene costos por lesines</a:t>
            </a:r>
          </a:p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Ensenarles como el cambio hara mas facil o comodo el trabajo</a:t>
            </a:r>
          </a:p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Muestreles como su idea les ahorrara tiempo y dinero a largo plazo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162925" cy="1700213"/>
          </a:xfrm>
        </p:spPr>
        <p:txBody>
          <a:bodyPr/>
          <a:lstStyle/>
          <a:p>
            <a:pPr eaLnBrk="1" hangingPunct="1"/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Que derechos tengo bajo la ley de  OSHA?</a:t>
            </a:r>
          </a:p>
        </p:txBody>
      </p:sp>
      <p:sp>
        <p:nvSpPr>
          <p:cNvPr id="50178" name="Rectangle 5"/>
          <p:cNvSpPr>
            <a:spLocks noChangeArrowheads="1"/>
          </p:cNvSpPr>
          <p:nvPr/>
        </p:nvSpPr>
        <p:spPr bwMode="auto">
          <a:xfrm>
            <a:off x="914400" y="2971800"/>
            <a:ext cx="7920038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chemeClr val="tx2"/>
                </a:solidFill>
                <a:latin typeface="Helvetica" charset="0"/>
              </a:rPr>
              <a:t>Conozca sus derechos.</a:t>
            </a:r>
          </a:p>
          <a:p>
            <a:r>
              <a:rPr lang="en-US" sz="5400" b="1">
                <a:solidFill>
                  <a:schemeClr val="tx2"/>
                </a:solidFill>
                <a:latin typeface="Helvetica" charset="0"/>
              </a:rPr>
              <a:t>       ¡Tome acci</a:t>
            </a:r>
            <a:r>
              <a:rPr lang="en-US" altLang="ja-JP" sz="5400" b="1">
                <a:solidFill>
                  <a:schemeClr val="tx2"/>
                </a:solidFill>
                <a:latin typeface="Helvetica" charset="0"/>
              </a:rPr>
              <a:t>ón!</a:t>
            </a:r>
            <a:endParaRPr lang="en-US" sz="5400" b="1">
              <a:solidFill>
                <a:schemeClr val="tx2"/>
              </a:solidFill>
              <a:latin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62925" cy="1524000"/>
          </a:xfrm>
        </p:spPr>
        <p:txBody>
          <a:bodyPr/>
          <a:lstStyle/>
          <a:p>
            <a:pPr eaLnBrk="1" hangingPunct="1"/>
            <a:r>
              <a:rPr lang="es-ES_tradnl" sz="2000" b="1">
                <a:latin typeface="Helvetica" charset="0"/>
                <a:ea typeface="ＭＳ Ｐゴシック" charset="0"/>
                <a:cs typeface="ＭＳ Ｐゴシック" charset="0"/>
              </a:rPr>
              <a:t>Los Derechos de los Trabajadores Bajo la Ley de OSHA</a:t>
            </a:r>
            <a:br>
              <a:rPr lang="es-ES_tradnl" sz="2000" b="1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s-ES_tradnl" sz="1400" i="1">
                <a:latin typeface="Helvetica" charset="0"/>
                <a:ea typeface="ＭＳ Ｐゴシック" charset="0"/>
                <a:cs typeface="ＭＳ Ｐゴシック" charset="0"/>
              </a:rPr>
              <a:t>Trabajadores tienen el derecho a condiciones de trabajo sin riesgo de da</a:t>
            </a:r>
            <a:r>
              <a:rPr lang="es-ES_tradnl" altLang="ja-JP" sz="1400" i="1">
                <a:latin typeface="Helvetica" charset="0"/>
                <a:ea typeface="ＭＳ Ｐゴシック" charset="0"/>
                <a:cs typeface="ＭＳ Ｐゴシック" charset="0"/>
              </a:rPr>
              <a:t>ño serio</a:t>
            </a: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2226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905000"/>
            <a:ext cx="4267200" cy="4953000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s-ES_tradnl" sz="1800" b="1">
                <a:solidFill>
                  <a:schemeClr val="tx2"/>
                </a:solidFill>
                <a:latin typeface="Helvetica" charset="0"/>
                <a:ea typeface="ＭＳ Ｐゴシック" charset="0"/>
                <a:cs typeface="ＭＳ Ｐゴシック" charset="0"/>
              </a:rPr>
              <a:t>Trabajadores tienen el derecho a…</a:t>
            </a:r>
          </a:p>
          <a:p>
            <a:pPr eaLnBrk="1" hangingPunct="1">
              <a:buFont typeface="Wingdings" charset="0"/>
              <a:buNone/>
            </a:pPr>
            <a:endParaRPr lang="es-ES_tradnl" sz="400">
              <a:latin typeface="Helvetic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s-ES_tradnl" sz="1500" b="1">
                <a:solidFill>
                  <a:schemeClr val="tx2"/>
                </a:solidFill>
                <a:latin typeface="Helvetica" charset="0"/>
                <a:ea typeface="ＭＳ Ｐゴシック" charset="0"/>
                <a:cs typeface="ＭＳ Ｐゴシック" charset="0"/>
              </a:rPr>
              <a:t>Pedir a OSHA que realice una inspecci</a:t>
            </a:r>
            <a:r>
              <a:rPr lang="es-ES_tradnl" altLang="ja-JP" sz="1500" b="1">
                <a:solidFill>
                  <a:schemeClr val="tx2"/>
                </a:solidFill>
                <a:latin typeface="Helvetica" charset="0"/>
                <a:ea typeface="ＭＳ Ｐゴシック" charset="0"/>
                <a:cs typeface="ＭＳ Ｐゴシック" charset="0"/>
              </a:rPr>
              <a:t>ón </a:t>
            </a:r>
            <a:r>
              <a:rPr lang="es-ES_tradnl" altLang="ja-JP" sz="1500">
                <a:solidFill>
                  <a:schemeClr val="tx2"/>
                </a:solidFill>
                <a:latin typeface="Helvetica" charset="0"/>
                <a:ea typeface="ＭＳ Ｐゴシック" charset="0"/>
                <a:cs typeface="ＭＳ Ｐゴシック" charset="0"/>
              </a:rPr>
              <a:t>del lugar de trabajo;</a:t>
            </a:r>
          </a:p>
          <a:p>
            <a:pPr eaLnBrk="1" hangingPunct="1">
              <a:buFont typeface="Wingdings" charset="0"/>
              <a:buNone/>
            </a:pPr>
            <a:endParaRPr lang="es-ES_tradnl" sz="400">
              <a:solidFill>
                <a:schemeClr val="tx2"/>
              </a:solidFill>
              <a:latin typeface="Helvetic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s-ES_tradnl" sz="1500">
                <a:solidFill>
                  <a:schemeClr val="tx2"/>
                </a:solidFill>
                <a:latin typeface="Helvetica" charset="0"/>
                <a:ea typeface="ＭＳ Ｐゴシック" charset="0"/>
                <a:cs typeface="ＭＳ Ｐゴシック" charset="0"/>
              </a:rPr>
              <a:t>Ejercer sus derechos bajo la ley, </a:t>
            </a:r>
            <a:r>
              <a:rPr lang="es-ES_tradnl" sz="1500" b="1">
                <a:solidFill>
                  <a:schemeClr val="tx2"/>
                </a:solidFill>
                <a:latin typeface="Helvetica" charset="0"/>
                <a:ea typeface="ＭＳ Ｐゴシック" charset="0"/>
                <a:cs typeface="ＭＳ Ｐゴシック" charset="0"/>
              </a:rPr>
              <a:t>libre de represalias </a:t>
            </a:r>
            <a:r>
              <a:rPr lang="es-ES_tradnl" sz="1500">
                <a:solidFill>
                  <a:schemeClr val="tx2"/>
                </a:solidFill>
                <a:latin typeface="Helvetica" charset="0"/>
                <a:ea typeface="ＭＳ Ｐゴシック" charset="0"/>
                <a:cs typeface="ＭＳ Ｐゴシック" charset="0"/>
              </a:rPr>
              <a:t>o discriminaci</a:t>
            </a:r>
            <a:r>
              <a:rPr lang="es-ES_tradnl" altLang="ja-JP" sz="1500">
                <a:solidFill>
                  <a:schemeClr val="tx2"/>
                </a:solidFill>
                <a:latin typeface="Helvetica" charset="0"/>
                <a:ea typeface="ＭＳ Ｐゴシック" charset="0"/>
                <a:cs typeface="ＭＳ Ｐゴシック" charset="0"/>
              </a:rPr>
              <a:t>ón;</a:t>
            </a:r>
          </a:p>
          <a:p>
            <a:pPr eaLnBrk="1" hangingPunct="1">
              <a:buFont typeface="Wingdings" charset="0"/>
              <a:buNone/>
            </a:pPr>
            <a:endParaRPr lang="es-ES_tradnl" sz="400">
              <a:solidFill>
                <a:schemeClr val="tx2"/>
              </a:solidFill>
              <a:latin typeface="Helvetic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s-ES_tradnl" sz="1500" b="1">
                <a:solidFill>
                  <a:schemeClr val="tx2"/>
                </a:solidFill>
                <a:latin typeface="Helvetica" charset="0"/>
                <a:ea typeface="ＭＳ Ｐゴシック" charset="0"/>
                <a:cs typeface="ＭＳ Ｐゴシック" charset="0"/>
              </a:rPr>
              <a:t>Recibir informaci</a:t>
            </a:r>
            <a:r>
              <a:rPr lang="es-ES_tradnl" altLang="ja-JP" sz="1500" b="1">
                <a:solidFill>
                  <a:schemeClr val="tx2"/>
                </a:solidFill>
                <a:latin typeface="Helvetica" charset="0"/>
                <a:ea typeface="ＭＳ Ｐゴシック" charset="0"/>
                <a:cs typeface="ＭＳ Ｐゴシック" charset="0"/>
              </a:rPr>
              <a:t>ón y entrenamiento </a:t>
            </a:r>
            <a:r>
              <a:rPr lang="es-ES_tradnl" altLang="ja-JP" sz="1500">
                <a:solidFill>
                  <a:schemeClr val="tx2"/>
                </a:solidFill>
                <a:latin typeface="Helvetica" charset="0"/>
                <a:ea typeface="ＭＳ Ｐゴシック" charset="0"/>
                <a:cs typeface="ＭＳ Ｐゴシック" charset="0"/>
              </a:rPr>
              <a:t>sobre peligros, métodos para prevenir daños, y los estándares de OSHA que aplican a su sitio de trabajo. El entrenamiento debe estar </a:t>
            </a:r>
            <a:r>
              <a:rPr lang="es-ES_tradnl" altLang="ja-JP" sz="1500" b="1">
                <a:solidFill>
                  <a:schemeClr val="tx2"/>
                </a:solidFill>
                <a:latin typeface="Helvetica" charset="0"/>
                <a:ea typeface="ＭＳ Ｐゴシック" charset="0"/>
                <a:cs typeface="ＭＳ Ｐゴシック" charset="0"/>
              </a:rPr>
              <a:t>en un idioma que usted puede entender</a:t>
            </a:r>
            <a:r>
              <a:rPr lang="es-ES_tradnl" altLang="ja-JP" sz="1500">
                <a:solidFill>
                  <a:schemeClr val="tx2"/>
                </a:solidFill>
                <a:latin typeface="Helvetica" charset="0"/>
                <a:ea typeface="ＭＳ Ｐゴシック" charset="0"/>
                <a:cs typeface="ＭＳ Ｐゴシック" charset="0"/>
              </a:rPr>
              <a:t>;</a:t>
            </a:r>
          </a:p>
          <a:p>
            <a:pPr eaLnBrk="1" hangingPunct="1">
              <a:buFont typeface="Wingdings" charset="0"/>
              <a:buNone/>
            </a:pPr>
            <a:endParaRPr lang="es-ES_tradnl" sz="400">
              <a:solidFill>
                <a:schemeClr val="tx2"/>
              </a:solidFill>
              <a:latin typeface="Helvetic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s-ES_tradnl" sz="1500">
                <a:solidFill>
                  <a:schemeClr val="tx2"/>
                </a:solidFill>
                <a:latin typeface="Helvetica" charset="0"/>
                <a:ea typeface="ＭＳ Ｐゴシック" charset="0"/>
                <a:cs typeface="ＭＳ Ｐゴシック" charset="0"/>
              </a:rPr>
              <a:t>Tener </a:t>
            </a:r>
            <a:r>
              <a:rPr lang="es-ES_tradnl" sz="1500" b="1">
                <a:solidFill>
                  <a:schemeClr val="tx2"/>
                </a:solidFill>
                <a:latin typeface="Helvetica" charset="0"/>
                <a:ea typeface="ＭＳ Ｐゴシック" charset="0"/>
                <a:cs typeface="ＭＳ Ｐゴシック" charset="0"/>
              </a:rPr>
              <a:t>acceso a los resultados de las pruebas </a:t>
            </a:r>
            <a:r>
              <a:rPr lang="es-ES_tradnl" sz="1500">
                <a:solidFill>
                  <a:schemeClr val="tx2"/>
                </a:solidFill>
                <a:latin typeface="Helvetica" charset="0"/>
                <a:ea typeface="ＭＳ Ｐゴシック" charset="0"/>
                <a:cs typeface="ＭＳ Ｐゴシック" charset="0"/>
              </a:rPr>
              <a:t>que se hagan para encontrar peligros en el sitio de  trabajo;</a:t>
            </a:r>
          </a:p>
          <a:p>
            <a:pPr eaLnBrk="1" hangingPunct="1">
              <a:buFont typeface="Wingdings" charset="0"/>
              <a:buNone/>
            </a:pPr>
            <a:endParaRPr lang="es-ES_tradnl" sz="400">
              <a:solidFill>
                <a:schemeClr val="tx2"/>
              </a:solidFill>
              <a:latin typeface="Helvetic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s-ES_tradnl" sz="1500" b="1">
                <a:solidFill>
                  <a:schemeClr val="tx2"/>
                </a:solidFill>
                <a:latin typeface="Helvetica" charset="0"/>
                <a:ea typeface="ＭＳ Ｐゴシック" charset="0"/>
                <a:cs typeface="ＭＳ Ｐゴシック" charset="0"/>
              </a:rPr>
              <a:t>Leer los archivos de lesiones</a:t>
            </a:r>
            <a:r>
              <a:rPr lang="es-ES_tradnl" sz="1500">
                <a:solidFill>
                  <a:schemeClr val="tx2"/>
                </a:solidFill>
                <a:latin typeface="Helvetica" charset="0"/>
                <a:ea typeface="ＭＳ Ｐゴシック" charset="0"/>
                <a:cs typeface="ＭＳ Ｐゴシック" charset="0"/>
              </a:rPr>
              <a:t> y enfermedades relacionados al trabajo;</a:t>
            </a:r>
          </a:p>
          <a:p>
            <a:pPr eaLnBrk="1" hangingPunct="1">
              <a:buFont typeface="Wingdings" charset="0"/>
              <a:buNone/>
            </a:pPr>
            <a:endParaRPr lang="es-ES_tradnl" sz="400">
              <a:solidFill>
                <a:schemeClr val="tx2"/>
              </a:solidFill>
              <a:latin typeface="Helvetic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s-ES_tradnl" sz="1500">
                <a:solidFill>
                  <a:schemeClr val="tx2"/>
                </a:solidFill>
                <a:latin typeface="Helvetica" charset="0"/>
                <a:ea typeface="ＭＳ Ｐゴシック" charset="0"/>
                <a:cs typeface="ＭＳ Ｐゴシック" charset="0"/>
              </a:rPr>
              <a:t>Tener acceso a copias de </a:t>
            </a:r>
            <a:r>
              <a:rPr lang="es-ES_tradnl" sz="1500" b="1">
                <a:solidFill>
                  <a:schemeClr val="tx2"/>
                </a:solidFill>
                <a:latin typeface="Helvetica" charset="0"/>
                <a:ea typeface="ＭＳ Ｐゴシック" charset="0"/>
                <a:cs typeface="ＭＳ Ｐゴシック" charset="0"/>
              </a:rPr>
              <a:t>sus informes m</a:t>
            </a:r>
            <a:r>
              <a:rPr lang="es-ES_tradnl" altLang="ja-JP" sz="1500" b="1">
                <a:solidFill>
                  <a:schemeClr val="tx2"/>
                </a:solidFill>
                <a:latin typeface="Helvetica" charset="0"/>
                <a:ea typeface="ＭＳ Ｐゴシック" charset="0"/>
                <a:cs typeface="ＭＳ Ｐゴシック" charset="0"/>
              </a:rPr>
              <a:t>édicos</a:t>
            </a:r>
            <a:r>
              <a:rPr lang="es-ES_tradnl" altLang="ja-JP" sz="1500">
                <a:solidFill>
                  <a:schemeClr val="tx2"/>
                </a:solidFill>
                <a:latin typeface="Helvetica" charset="0"/>
                <a:ea typeface="ＭＳ Ｐゴシック" charset="0"/>
                <a:cs typeface="ＭＳ Ｐゴシック" charset="0"/>
              </a:rPr>
              <a:t>.</a:t>
            </a:r>
            <a:endParaRPr lang="en-US" sz="160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z="2000" b="1" dirty="0">
                <a:latin typeface="Helvetica" charset="0"/>
                <a:ea typeface="ＭＳ Ｐゴシック" charset="0"/>
                <a:cs typeface="ＭＳ Ｐゴシック" charset="0"/>
              </a:rPr>
              <a:t>Los Derechos de los Trabajadores Bajo la Ley de </a:t>
            </a:r>
            <a:r>
              <a:rPr lang="es-ES_tradnl" sz="2000" b="1" dirty="0" smtClean="0">
                <a:latin typeface="Helvetica" charset="0"/>
                <a:ea typeface="ＭＳ Ｐゴシック" charset="0"/>
                <a:cs typeface="ＭＳ Ｐゴシック" charset="0"/>
              </a:rPr>
              <a:t>OSHA </a:t>
            </a:r>
            <a:r>
              <a:rPr lang="es-ES_tradnl" sz="2000" b="1" dirty="0">
                <a:latin typeface="Helvetica" charset="0"/>
                <a:ea typeface="ＭＳ Ｐゴシック" charset="0"/>
                <a:cs typeface="ＭＳ Ｐゴシック" charset="0"/>
              </a:rPr>
              <a:t/>
            </a:r>
            <a:br>
              <a:rPr lang="es-ES_tradnl" sz="2000" b="1" dirty="0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s-ES_tradnl" sz="1400" i="1" dirty="0">
                <a:latin typeface="Helvetica" charset="0"/>
                <a:ea typeface="ＭＳ Ｐゴシック" charset="0"/>
                <a:cs typeface="ＭＳ Ｐゴシック" charset="0"/>
              </a:rPr>
              <a:t>Trabajadores tienen el derecho a condiciones de trabajo sin riesgo de da</a:t>
            </a:r>
            <a:r>
              <a:rPr lang="es-ES_tradnl" altLang="ja-JP" sz="1400" i="1" dirty="0">
                <a:latin typeface="Helvetica" charset="0"/>
                <a:ea typeface="ＭＳ Ｐゴシック" charset="0"/>
                <a:cs typeface="ＭＳ Ｐゴシック" charset="0"/>
              </a:rPr>
              <a:t>ño serio</a:t>
            </a:r>
            <a:endParaRPr lang="en-US" sz="1400" i="1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427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905000"/>
            <a:ext cx="44196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s-ES_tradnl" sz="2000" b="1">
                <a:solidFill>
                  <a:schemeClr val="tx2"/>
                </a:solidFill>
                <a:latin typeface="Helvetica" charset="0"/>
                <a:ea typeface="ＭＳ Ｐゴシック" charset="0"/>
                <a:cs typeface="ＭＳ Ｐゴシック" charset="0"/>
              </a:rPr>
              <a:t>Trabajadores tienen el derecho a…</a:t>
            </a:r>
            <a:endParaRPr lang="en-US" sz="2000">
              <a:solidFill>
                <a:schemeClr val="tx2"/>
              </a:solidFill>
              <a:latin typeface="Helvetic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s-ES_tradnl" sz="1800">
                <a:solidFill>
                  <a:schemeClr val="tx2"/>
                </a:solidFill>
                <a:latin typeface="Helvetica" charset="0"/>
                <a:ea typeface="ＭＳ Ｐゴシック" charset="0"/>
                <a:cs typeface="ＭＳ Ｐゴシック" charset="0"/>
              </a:rPr>
              <a:t>Negarse a participar en el trabajo peligroso, pero solo est</a:t>
            </a:r>
            <a:r>
              <a:rPr lang="es-ES_tradnl" altLang="ja-JP" sz="1800">
                <a:solidFill>
                  <a:schemeClr val="tx2"/>
                </a:solidFill>
                <a:latin typeface="Helvetica" charset="0"/>
                <a:ea typeface="ＭＳ Ｐゴシック" charset="0"/>
                <a:cs typeface="ＭＳ Ｐゴシック" charset="0"/>
              </a:rPr>
              <a:t>án</a:t>
            </a:r>
            <a:r>
              <a:rPr lang="es-ES_tradnl" sz="1800">
                <a:solidFill>
                  <a:schemeClr val="tx2"/>
                </a:solidFill>
                <a:latin typeface="Helvetica" charset="0"/>
                <a:ea typeface="ＭＳ Ｐゴシック" charset="0"/>
                <a:cs typeface="ＭＳ Ｐゴシック" charset="0"/>
              </a:rPr>
              <a:t> protegidos por OSHA si existen las siguientes situaciones:</a:t>
            </a:r>
          </a:p>
          <a:p>
            <a:pPr lvl="1" eaLnBrk="1" hangingPunct="1">
              <a:lnSpc>
                <a:spcPct val="90000"/>
              </a:lnSpc>
            </a:pPr>
            <a:r>
              <a:rPr lang="es-ES_tradnl" sz="1600">
                <a:solidFill>
                  <a:schemeClr val="tx2"/>
                </a:solidFill>
                <a:latin typeface="Helvetica" charset="0"/>
                <a:ea typeface="ＭＳ Ｐゴシック" charset="0"/>
              </a:rPr>
              <a:t>Tenga una creencia bastante alta que existe un peligro o riesgo de da</a:t>
            </a:r>
            <a:r>
              <a:rPr lang="es-ES_tradnl" altLang="ja-JP" sz="1600">
                <a:solidFill>
                  <a:schemeClr val="tx2"/>
                </a:solidFill>
                <a:latin typeface="Helvetica" charset="0"/>
                <a:ea typeface="ＭＳ Ｐゴシック" charset="0"/>
              </a:rPr>
              <a:t>ño serio</a:t>
            </a:r>
            <a:r>
              <a:rPr lang="es-ES_tradnl" sz="1600">
                <a:solidFill>
                  <a:schemeClr val="tx2"/>
                </a:solidFill>
                <a:latin typeface="Helvetica" charset="0"/>
                <a:ea typeface="ＭＳ Ｐゴシック" charset="0"/>
              </a:rPr>
              <a:t>;</a:t>
            </a:r>
          </a:p>
          <a:p>
            <a:pPr lvl="1" eaLnBrk="1" hangingPunct="1">
              <a:lnSpc>
                <a:spcPct val="90000"/>
              </a:lnSpc>
            </a:pPr>
            <a:r>
              <a:rPr lang="es-ES_tradnl" sz="1600">
                <a:solidFill>
                  <a:schemeClr val="tx2"/>
                </a:solidFill>
                <a:latin typeface="Helvetica" charset="0"/>
                <a:ea typeface="ＭＳ Ｐゴシック" charset="0"/>
              </a:rPr>
              <a:t>Haya pedido a su empleador que eliminen o controlen el peligro; </a:t>
            </a:r>
          </a:p>
          <a:p>
            <a:pPr lvl="1" eaLnBrk="1" hangingPunct="1">
              <a:lnSpc>
                <a:spcPct val="90000"/>
              </a:lnSpc>
            </a:pPr>
            <a:r>
              <a:rPr lang="es-ES_tradnl" sz="1600">
                <a:solidFill>
                  <a:schemeClr val="tx2"/>
                </a:solidFill>
                <a:latin typeface="Helvetica" charset="0"/>
                <a:ea typeface="ＭＳ Ｐゴシック" charset="0"/>
              </a:rPr>
              <a:t>No le quede otra alternativa que negarse a participar en el trabajo; y</a:t>
            </a:r>
          </a:p>
          <a:p>
            <a:pPr lvl="1" eaLnBrk="1" hangingPunct="1">
              <a:lnSpc>
                <a:spcPct val="90000"/>
              </a:lnSpc>
            </a:pPr>
            <a:r>
              <a:rPr lang="es-ES_tradnl" sz="1600">
                <a:solidFill>
                  <a:schemeClr val="tx2"/>
                </a:solidFill>
                <a:latin typeface="Helvetica" charset="0"/>
                <a:ea typeface="ＭＳ Ｐゴシック" charset="0"/>
              </a:rPr>
              <a:t>La eliminaci</a:t>
            </a:r>
            <a:r>
              <a:rPr lang="es-ES_tradnl" altLang="ja-JP" sz="1600">
                <a:solidFill>
                  <a:schemeClr val="tx2"/>
                </a:solidFill>
                <a:latin typeface="Helvetica" charset="0"/>
                <a:ea typeface="ＭＳ Ｐゴシック" charset="0"/>
              </a:rPr>
              <a:t>ón del peligro o riesgo sea una necesidad urgente y no pueda esperar para una inspección de OSHA.</a:t>
            </a:r>
            <a:endParaRPr lang="es-ES_tradnl" sz="1600">
              <a:solidFill>
                <a:schemeClr val="tx2"/>
              </a:solidFill>
              <a:latin typeface="Helvetica" charset="0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s-ES_tradnl" sz="1600">
                <a:solidFill>
                  <a:schemeClr val="tx2"/>
                </a:solidFill>
                <a:latin typeface="Helvetica" charset="0"/>
                <a:ea typeface="ＭＳ Ｐゴシック" charset="0"/>
              </a:rPr>
              <a:t>Si existen todas las situaciones anteriores, usted negarse a participar en el trabajo y </a:t>
            </a:r>
            <a:r>
              <a:rPr lang="es-ES_tradnl" sz="1600" b="1">
                <a:solidFill>
                  <a:schemeClr val="tx2"/>
                </a:solidFill>
                <a:latin typeface="Helvetica" charset="0"/>
                <a:ea typeface="ＭＳ Ｐゴシック" charset="0"/>
              </a:rPr>
              <a:t>podr</a:t>
            </a:r>
            <a:r>
              <a:rPr lang="es-ES_tradnl" altLang="ja-JP" sz="1600" b="1">
                <a:solidFill>
                  <a:schemeClr val="tx2"/>
                </a:solidFill>
                <a:latin typeface="Helvetica" charset="0"/>
                <a:ea typeface="ＭＳ Ｐゴシック" charset="0"/>
              </a:rPr>
              <a:t>ía estar</a:t>
            </a:r>
            <a:r>
              <a:rPr lang="es-ES_tradnl" altLang="ja-JP" sz="1600">
                <a:solidFill>
                  <a:schemeClr val="tx2"/>
                </a:solidFill>
                <a:latin typeface="Helvetica" charset="0"/>
                <a:ea typeface="ＭＳ Ｐゴシック" charset="0"/>
              </a:rPr>
              <a:t> protegido.</a:t>
            </a:r>
            <a:endParaRPr lang="en-US" sz="1600">
              <a:solidFill>
                <a:schemeClr val="tx2"/>
              </a:solidFill>
              <a:latin typeface="Helvetica" charset="0"/>
              <a:ea typeface="ＭＳ Ｐゴシック" charset="0"/>
            </a:endParaRPr>
          </a:p>
        </p:txBody>
      </p:sp>
      <p:pic>
        <p:nvPicPr>
          <p:cNvPr id="54275" name="Picture 5" descr="toxichazard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57800" y="2286000"/>
            <a:ext cx="3262313" cy="2957513"/>
          </a:xfrm>
          <a:ln w="2857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z="2000" b="1">
                <a:latin typeface="Helvetica" charset="0"/>
                <a:ea typeface="ＭＳ Ｐゴシック" charset="0"/>
                <a:cs typeface="ＭＳ Ｐゴシック" charset="0"/>
              </a:rPr>
              <a:t>Si los est</a:t>
            </a:r>
            <a:r>
              <a:rPr lang="es-ES_tradnl" altLang="ja-JP" sz="2000" b="1">
                <a:latin typeface="Helvetica" charset="0"/>
                <a:ea typeface="ＭＳ Ｐゴシック" charset="0"/>
                <a:cs typeface="ＭＳ Ｐゴシック" charset="0"/>
              </a:rPr>
              <a:t>ándares de OSHA no se cumplen…</a:t>
            </a: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6322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033463" y="4343400"/>
            <a:ext cx="8110537" cy="2209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None/>
            </a:pPr>
            <a:endParaRPr lang="en-US" sz="1600" b="1" dirty="0">
              <a:solidFill>
                <a:schemeClr val="tx2"/>
              </a:solidFill>
              <a:latin typeface="Helvetic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s-ES_tradnl" sz="1800" b="1" dirty="0">
                <a:solidFill>
                  <a:schemeClr val="tx2"/>
                </a:solidFill>
                <a:latin typeface="Helvetica" charset="0"/>
                <a:ea typeface="ＭＳ Ｐゴシック" charset="0"/>
                <a:cs typeface="ＭＳ Ｐゴシック" charset="0"/>
              </a:rPr>
              <a:t>¿C</a:t>
            </a:r>
            <a:r>
              <a:rPr lang="es-ES_tradnl" altLang="ja-JP" sz="1800" b="1" dirty="0">
                <a:solidFill>
                  <a:schemeClr val="tx2"/>
                </a:solidFill>
                <a:latin typeface="Helvetica" charset="0"/>
                <a:ea typeface="ＭＳ Ｐゴシック" charset="0"/>
                <a:cs typeface="ＭＳ Ｐゴシック" charset="0"/>
              </a:rPr>
              <a:t>ómo puedo presentar una queja?</a:t>
            </a:r>
            <a:endParaRPr lang="es-ES_tradnl" sz="1800" dirty="0">
              <a:solidFill>
                <a:schemeClr val="tx2"/>
              </a:solidFill>
              <a:latin typeface="Helvetica" charset="0"/>
              <a:ea typeface="ＭＳ Ｐゴシック" charset="0"/>
              <a:cs typeface="ＭＳ Ｐゴシック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s-ES_tradnl" sz="1600" dirty="0">
                <a:solidFill>
                  <a:schemeClr val="tx2"/>
                </a:solidFill>
                <a:latin typeface="Helvetica" charset="0"/>
                <a:ea typeface="ＭＳ Ｐゴシック" charset="0"/>
              </a:rPr>
              <a:t>Usted o su representante pueden presentar una queja a OSHA o pedir una inspección </a:t>
            </a:r>
            <a:r>
              <a:rPr lang="es-ES_tradnl" altLang="ja-JP" sz="1600" dirty="0">
                <a:solidFill>
                  <a:schemeClr val="tx2"/>
                </a:solidFill>
                <a:latin typeface="Helvetica" charset="0"/>
                <a:ea typeface="ＭＳ Ｐゴシック" charset="0"/>
              </a:rPr>
              <a:t>del sitio de trabajo.</a:t>
            </a:r>
            <a:r>
              <a:rPr lang="es-ES_tradnl" sz="1600" dirty="0">
                <a:solidFill>
                  <a:schemeClr val="tx2"/>
                </a:solidFill>
                <a:latin typeface="Helvetica" charset="0"/>
                <a:ea typeface="ＭＳ Ｐゴシック" charset="0"/>
              </a:rPr>
              <a:t>  </a:t>
            </a:r>
          </a:p>
          <a:p>
            <a:pPr lvl="1" eaLnBrk="1" hangingPunct="1">
              <a:lnSpc>
                <a:spcPct val="90000"/>
              </a:lnSpc>
            </a:pPr>
            <a:r>
              <a:rPr lang="es-ES_tradnl" sz="1600" dirty="0">
                <a:solidFill>
                  <a:schemeClr val="tx2"/>
                </a:solidFill>
                <a:latin typeface="Helvetica" charset="0"/>
                <a:ea typeface="ＭＳ Ｐゴシック" charset="0"/>
              </a:rPr>
              <a:t>Visite </a:t>
            </a:r>
            <a:r>
              <a:rPr lang="es-ES_tradnl" sz="1600" dirty="0">
                <a:solidFill>
                  <a:schemeClr val="tx2"/>
                </a:solidFill>
                <a:latin typeface="Helvetica" charset="0"/>
                <a:ea typeface="ＭＳ Ｐゴシック" charset="0"/>
                <a:hlinkClick r:id="rId3" tooltip="OSHA Webpage"/>
              </a:rPr>
              <a:t>www.osha.gov</a:t>
            </a:r>
            <a:r>
              <a:rPr lang="es-ES_tradnl" sz="1600" dirty="0">
                <a:solidFill>
                  <a:schemeClr val="tx2"/>
                </a:solidFill>
                <a:latin typeface="Helvetica" charset="0"/>
                <a:ea typeface="ＭＳ Ｐゴシック" charset="0"/>
              </a:rPr>
              <a:t> y descargue la forma de la queja, llene los espacios con la informaci</a:t>
            </a:r>
            <a:r>
              <a:rPr lang="es-ES_tradnl" altLang="ja-JP" sz="1600" dirty="0">
                <a:solidFill>
                  <a:schemeClr val="tx2"/>
                </a:solidFill>
                <a:latin typeface="Helvetica" charset="0"/>
                <a:ea typeface="ＭＳ Ｐゴシック" charset="0"/>
              </a:rPr>
              <a:t>ón correcta y mándelo a la oficina de OSHA más cerca de usted.</a:t>
            </a:r>
            <a:endParaRPr lang="es-ES_tradnl" sz="1600" dirty="0">
              <a:solidFill>
                <a:schemeClr val="tx2"/>
              </a:solidFill>
              <a:latin typeface="Helvetica" charset="0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s-ES_tradnl" sz="1600" dirty="0">
                <a:solidFill>
                  <a:schemeClr val="tx2"/>
                </a:solidFill>
                <a:latin typeface="Helvetica" charset="0"/>
                <a:ea typeface="ＭＳ Ｐゴシック" charset="0"/>
              </a:rPr>
              <a:t>Llame 1-800-321-OSHA (6742) para solicitar que le envíen el formato de queja. </a:t>
            </a:r>
          </a:p>
          <a:p>
            <a:pPr lvl="1" eaLnBrk="1" hangingPunct="1">
              <a:lnSpc>
                <a:spcPct val="90000"/>
              </a:lnSpc>
            </a:pPr>
            <a:r>
              <a:rPr lang="es-ES_tradnl" sz="1600" b="1" dirty="0">
                <a:solidFill>
                  <a:schemeClr val="tx2"/>
                </a:solidFill>
                <a:latin typeface="Helvetica" charset="0"/>
                <a:ea typeface="ＭＳ Ｐゴシック" charset="0"/>
              </a:rPr>
              <a:t>Pida a OSHA mantener su identidad confidencial.</a:t>
            </a:r>
            <a:r>
              <a:rPr lang="en-US" sz="1600" b="1" dirty="0">
                <a:solidFill>
                  <a:schemeClr val="tx2"/>
                </a:solidFill>
                <a:latin typeface="Helvetica" charset="0"/>
                <a:ea typeface="ＭＳ Ｐゴシック" charset="0"/>
              </a:rPr>
              <a:t> </a:t>
            </a:r>
            <a:endParaRPr lang="en-US" sz="1600" b="1" dirty="0">
              <a:latin typeface="Helvetica" charset="0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  <a:buFont typeface="Wingdings" charset="0"/>
              <a:buNone/>
            </a:pPr>
            <a:endParaRPr lang="en-US" sz="1600" b="1" dirty="0">
              <a:solidFill>
                <a:schemeClr val="tx2"/>
              </a:solidFill>
              <a:latin typeface="Helvetica" charset="0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  <a:buFont typeface="Wingdings" charset="0"/>
              <a:buNone/>
            </a:pPr>
            <a:endParaRPr lang="en-US" sz="1600" dirty="0">
              <a:solidFill>
                <a:schemeClr val="tx2"/>
              </a:solidFill>
              <a:latin typeface="Helvetica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endParaRPr lang="en-US" sz="2400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6323" name="Picture 6" descr="Screen shot 2011-08-01 at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52600" y="2971800"/>
            <a:ext cx="2286000" cy="1412875"/>
          </a:xfrm>
          <a:ln w="2857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56324" name="Text Box 8"/>
          <p:cNvSpPr txBox="1">
            <a:spLocks noChangeArrowheads="1"/>
          </p:cNvSpPr>
          <p:nvPr/>
        </p:nvSpPr>
        <p:spPr bwMode="auto">
          <a:xfrm>
            <a:off x="838200" y="1981200"/>
            <a:ext cx="55626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sz="1800" b="1">
                <a:solidFill>
                  <a:schemeClr val="tx2"/>
                </a:solidFill>
              </a:rPr>
              <a:t>¿Entonces, qué más puedo hacer?</a:t>
            </a:r>
          </a:p>
          <a:p>
            <a:pPr>
              <a:spcBef>
                <a:spcPct val="50000"/>
              </a:spcBef>
            </a:pPr>
            <a:r>
              <a:rPr lang="es-ES_tradnl" sz="1800" b="1">
                <a:solidFill>
                  <a:schemeClr val="tx2"/>
                </a:solidFill>
                <a:latin typeface="Helvetica" charset="0"/>
              </a:rPr>
              <a:t>…tiene el derecho de presentar una queja.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>
          <a:xfrm>
            <a:off x="981075" y="533400"/>
            <a:ext cx="8162925" cy="1090613"/>
          </a:xfrm>
        </p:spPr>
        <p:txBody>
          <a:bodyPr/>
          <a:lstStyle/>
          <a:p>
            <a:pPr eaLnBrk="1" hangingPunct="1"/>
            <a:r>
              <a:rPr lang="es-ES_tradnl" sz="2000" b="1">
                <a:latin typeface="Helvetica" charset="0"/>
                <a:ea typeface="ＭＳ Ｐゴシック" charset="0"/>
                <a:cs typeface="ＭＳ Ｐゴシック" charset="0"/>
              </a:rPr>
              <a:t>¿Qué pasa cuando </a:t>
            </a:r>
            <a:r>
              <a:rPr lang="es-ES_tradnl" altLang="ja-JP" sz="2000" b="1">
                <a:latin typeface="Helvetica" charset="0"/>
                <a:ea typeface="ＭＳ Ｐゴシック" charset="0"/>
                <a:cs typeface="ＭＳ Ｐゴシック" charset="0"/>
              </a:rPr>
              <a:t>presento una queja?</a:t>
            </a: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8370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lvl="1" eaLnBrk="1" hangingPunct="1">
              <a:lnSpc>
                <a:spcPct val="90000"/>
              </a:lnSpc>
              <a:buFont typeface="Wingdings" charset="0"/>
              <a:buNone/>
            </a:pPr>
            <a:endParaRPr lang="en-US">
              <a:latin typeface="Helvetica" charset="0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s-ES_tradnl" sz="1800">
                <a:latin typeface="Helvetica" charset="0"/>
                <a:ea typeface="ＭＳ Ｐゴシック" charset="0"/>
              </a:rPr>
              <a:t>Quejas presentadas por medio del internet o tel</a:t>
            </a:r>
            <a:r>
              <a:rPr lang="es-ES_tradnl" altLang="ja-JP" sz="1800">
                <a:latin typeface="Helvetica" charset="0"/>
                <a:ea typeface="ＭＳ Ｐゴシック" charset="0"/>
              </a:rPr>
              <a:t>éfono se resolverá informalmente por teléfono.  </a:t>
            </a:r>
            <a:endParaRPr lang="es-ES_tradnl" sz="1800">
              <a:latin typeface="Helvetica" charset="0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  <a:buFont typeface="Wingdings" charset="0"/>
              <a:buNone/>
            </a:pPr>
            <a:endParaRPr lang="es-ES_tradnl" sz="1800">
              <a:latin typeface="Helvetica" charset="0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s-ES_tradnl" sz="1800">
                <a:latin typeface="Helvetica" charset="0"/>
                <a:ea typeface="ＭＳ Ｐゴシック" charset="0"/>
              </a:rPr>
              <a:t>Quejas escritas con la firma del trabajador o un representante muchas veces resultan en </a:t>
            </a:r>
            <a:r>
              <a:rPr lang="es-ES_tradnl" altLang="ja-JP" sz="1800">
                <a:latin typeface="Helvetica" charset="0"/>
                <a:ea typeface="ＭＳ Ｐゴシック" charset="0"/>
              </a:rPr>
              <a:t>una inspección del sitio de trabajo. (Usted puede llamar a OSHA primero).</a:t>
            </a:r>
            <a:endParaRPr lang="en-US">
              <a:latin typeface="Helvetica" charset="0"/>
              <a:ea typeface="ＭＳ Ｐゴシック" charset="0"/>
            </a:endParaRPr>
          </a:p>
        </p:txBody>
      </p:sp>
      <p:pic>
        <p:nvPicPr>
          <p:cNvPr id="58371" name="Picture 5" descr="Screen shot 2011-08-01 at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81600" y="1981200"/>
            <a:ext cx="3478213" cy="4191000"/>
          </a:xfrm>
          <a:ln w="2857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z="2400" b="1">
                <a:latin typeface="Helvetica" charset="0"/>
                <a:ea typeface="ＭＳ Ｐゴシック" charset="0"/>
                <a:cs typeface="ＭＳ Ｐゴシック" charset="0"/>
              </a:rPr>
              <a:t>Durante la inspecci</a:t>
            </a:r>
            <a:r>
              <a:rPr lang="es-ES_tradnl" altLang="ja-JP" sz="2400" b="1">
                <a:latin typeface="Helvetica" charset="0"/>
                <a:ea typeface="ＭＳ Ｐゴシック" charset="0"/>
                <a:cs typeface="ＭＳ Ｐゴシック" charset="0"/>
              </a:rPr>
              <a:t>ón…</a:t>
            </a: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041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2813" y="1905000"/>
            <a:ext cx="8110537" cy="2019300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s-ES_tradnl" sz="2000" b="1">
                <a:solidFill>
                  <a:schemeClr val="tx2"/>
                </a:solidFill>
                <a:latin typeface="Helvetica" charset="0"/>
                <a:ea typeface="ＭＳ Ｐゴシック" charset="0"/>
                <a:cs typeface="ＭＳ Ｐゴシック" charset="0"/>
              </a:rPr>
              <a:t>Tiene el derecho a…</a:t>
            </a:r>
          </a:p>
          <a:p>
            <a:pPr eaLnBrk="1" hangingPunct="1"/>
            <a:r>
              <a:rPr lang="es-ES_tradnl" sz="1800">
                <a:solidFill>
                  <a:schemeClr val="tx2"/>
                </a:solidFill>
                <a:latin typeface="Helvetica" charset="0"/>
                <a:ea typeface="ＭＳ Ｐゴシック" charset="0"/>
                <a:cs typeface="ＭＳ Ｐゴシック" charset="0"/>
              </a:rPr>
              <a:t>Estar presente durante la inspecci</a:t>
            </a:r>
            <a:r>
              <a:rPr lang="es-ES_tradnl" altLang="ja-JP" sz="1800">
                <a:solidFill>
                  <a:schemeClr val="tx2"/>
                </a:solidFill>
                <a:latin typeface="Helvetica" charset="0"/>
                <a:ea typeface="ＭＳ Ｐゴシック" charset="0"/>
                <a:cs typeface="ＭＳ Ｐゴシック" charset="0"/>
              </a:rPr>
              <a:t>ón </a:t>
            </a:r>
            <a:r>
              <a:rPr lang="es-ES_tradnl" altLang="ja-JP" sz="1800" u="sng">
                <a:solidFill>
                  <a:schemeClr val="tx2"/>
                </a:solidFill>
                <a:latin typeface="Helvetica" charset="0"/>
                <a:ea typeface="ＭＳ Ｐゴシック" charset="0"/>
                <a:cs typeface="ＭＳ Ｐゴシック" charset="0"/>
              </a:rPr>
              <a:t>de su área</a:t>
            </a:r>
            <a:r>
              <a:rPr lang="es-ES_tradnl" altLang="ja-JP" sz="1800">
                <a:solidFill>
                  <a:schemeClr val="tx2"/>
                </a:solidFill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s-ES_tradnl" sz="1800">
                <a:solidFill>
                  <a:schemeClr val="tx2"/>
                </a:solidFill>
                <a:latin typeface="Helvetica" charset="0"/>
                <a:ea typeface="ＭＳ Ｐゴシック" charset="0"/>
                <a:cs typeface="ＭＳ Ｐゴシック" charset="0"/>
              </a:rPr>
              <a:t>(esto puede ayudar al inspector identificar los problemas);</a:t>
            </a:r>
          </a:p>
          <a:p>
            <a:pPr eaLnBrk="1" hangingPunct="1"/>
            <a:r>
              <a:rPr lang="es-ES_tradnl" sz="1800">
                <a:solidFill>
                  <a:schemeClr val="tx2"/>
                </a:solidFill>
                <a:latin typeface="Helvetica" charset="0"/>
                <a:ea typeface="ＭＳ Ｐゴシック" charset="0"/>
                <a:cs typeface="ＭＳ Ｐゴシック" charset="0"/>
              </a:rPr>
              <a:t>Hablar con el inspector de OSHA en privado;</a:t>
            </a:r>
          </a:p>
          <a:p>
            <a:pPr eaLnBrk="1" hangingPunct="1"/>
            <a:r>
              <a:rPr lang="es-ES_tradnl" sz="1800">
                <a:solidFill>
                  <a:schemeClr val="tx2"/>
                </a:solidFill>
                <a:latin typeface="Helvetica" charset="0"/>
                <a:ea typeface="ＭＳ Ｐゴシック" charset="0"/>
                <a:cs typeface="ＭＳ Ｐゴシック" charset="0"/>
              </a:rPr>
              <a:t>Llamar al inspector (lo puede hacer de su casa); y</a:t>
            </a:r>
          </a:p>
          <a:p>
            <a:pPr eaLnBrk="1" hangingPunct="1"/>
            <a:r>
              <a:rPr lang="es-ES_tradnl" sz="1800">
                <a:solidFill>
                  <a:schemeClr val="tx2"/>
                </a:solidFill>
                <a:latin typeface="Helvetica" charset="0"/>
                <a:ea typeface="ＭＳ Ｐゴシック" charset="0"/>
                <a:cs typeface="ＭＳ Ｐゴシック" charset="0"/>
              </a:rPr>
              <a:t>Tener acceso a los resultados de la inspecci</a:t>
            </a:r>
            <a:r>
              <a:rPr lang="es-ES_tradnl" altLang="ja-JP" sz="1800">
                <a:solidFill>
                  <a:schemeClr val="tx2"/>
                </a:solidFill>
                <a:latin typeface="Helvetica" charset="0"/>
                <a:ea typeface="ＭＳ Ｐゴシック" charset="0"/>
                <a:cs typeface="ＭＳ Ｐゴシック" charset="0"/>
              </a:rPr>
              <a:t>ón.</a:t>
            </a:r>
            <a:endParaRPr lang="en-US" sz="1800">
              <a:solidFill>
                <a:schemeClr val="tx2"/>
              </a:solidFill>
              <a:latin typeface="Helvetic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endParaRPr lang="en-US" sz="2000">
              <a:solidFill>
                <a:schemeClr val="tx2"/>
              </a:solidFill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304800"/>
            <a:ext cx="8162925" cy="1219200"/>
          </a:xfrm>
        </p:spPr>
        <p:txBody>
          <a:bodyPr/>
          <a:lstStyle/>
          <a:p>
            <a:pPr eaLnBrk="1" hangingPunct="1"/>
            <a:r>
              <a:rPr lang="es-ES_tradnl" sz="1800" b="1">
                <a:latin typeface="Helvetica" charset="0"/>
                <a:ea typeface="ＭＳ Ｐゴシック" charset="0"/>
                <a:cs typeface="ＭＳ Ｐゴシック" charset="0"/>
              </a:rPr>
              <a:t>¿y si mi patrón toma represalias contra mi  por ejercer mis derechos </a:t>
            </a:r>
            <a:br>
              <a:rPr lang="es-ES_tradnl" sz="1800" b="1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s-ES_tradnl" sz="1800" b="1">
                <a:latin typeface="Helvetica" charset="0"/>
                <a:ea typeface="ＭＳ Ｐゴシック" charset="0"/>
                <a:cs typeface="ＭＳ Ｐゴシック" charset="0"/>
              </a:rPr>
              <a:t>de la salud y seguridad?</a:t>
            </a:r>
            <a:endParaRPr lang="en-US" sz="2400" b="1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246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752600"/>
            <a:ext cx="49530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_tradnl" sz="2000" b="1" dirty="0">
                <a:solidFill>
                  <a:schemeClr val="tx2"/>
                </a:solidFill>
                <a:latin typeface="Helvetica" charset="0"/>
                <a:ea typeface="ＭＳ Ｐゴシック" charset="0"/>
                <a:cs typeface="ＭＳ Ｐゴシック" charset="0"/>
              </a:rPr>
              <a:t>Los empleadores no pueden discriminarle por…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es-ES_tradnl" sz="1800" dirty="0">
                <a:solidFill>
                  <a:schemeClr val="tx2"/>
                </a:solidFill>
                <a:latin typeface="Helvetica" charset="0"/>
                <a:ea typeface="ＭＳ Ｐゴシック" charset="0"/>
              </a:rPr>
              <a:t>Presentar una queja acerca de una enfermedad o lesi</a:t>
            </a:r>
            <a:r>
              <a:rPr lang="es-ES_tradnl" altLang="ja-JP" sz="1800" dirty="0">
                <a:solidFill>
                  <a:schemeClr val="tx2"/>
                </a:solidFill>
                <a:latin typeface="Helvetica" charset="0"/>
                <a:ea typeface="ＭＳ Ｐゴシック" charset="0"/>
              </a:rPr>
              <a:t>ón</a:t>
            </a:r>
            <a:r>
              <a:rPr lang="es-ES_tradnl" sz="1800" dirty="0">
                <a:solidFill>
                  <a:schemeClr val="tx2"/>
                </a:solidFill>
                <a:latin typeface="Helvetica" charset="0"/>
                <a:ea typeface="ＭＳ Ｐゴシック" charset="0"/>
              </a:rPr>
              <a:t>;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es-ES_tradnl" sz="1800" dirty="0">
                <a:solidFill>
                  <a:schemeClr val="tx2"/>
                </a:solidFill>
                <a:latin typeface="Helvetica" charset="0"/>
                <a:ea typeface="ＭＳ Ｐゴシック" charset="0"/>
              </a:rPr>
              <a:t>Presentar una queja a su empleador, uni</a:t>
            </a:r>
            <a:r>
              <a:rPr lang="es-ES_tradnl" altLang="ja-JP" sz="1800" dirty="0">
                <a:solidFill>
                  <a:schemeClr val="tx2"/>
                </a:solidFill>
                <a:latin typeface="Helvetica" charset="0"/>
                <a:ea typeface="ＭＳ Ｐゴシック" charset="0"/>
              </a:rPr>
              <a:t>ón, OSHA o otra agencia acerca de un problema de la seguridad o la salud;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es-ES_tradnl" sz="1800" dirty="0">
                <a:solidFill>
                  <a:schemeClr val="tx2"/>
                </a:solidFill>
                <a:latin typeface="Helvetica" charset="0"/>
                <a:ea typeface="ＭＳ Ｐゴシック" charset="0"/>
              </a:rPr>
              <a:t>Participar en un comit</a:t>
            </a:r>
            <a:r>
              <a:rPr lang="es-ES_tradnl" altLang="ja-JP" sz="1800" dirty="0">
                <a:solidFill>
                  <a:schemeClr val="tx2"/>
                </a:solidFill>
                <a:latin typeface="Helvetica" charset="0"/>
                <a:ea typeface="ＭＳ Ｐゴシック" charset="0"/>
              </a:rPr>
              <a:t>é de la seguridad y la salud; o</a:t>
            </a:r>
            <a:endParaRPr lang="es-ES_tradnl" sz="1800" dirty="0">
              <a:solidFill>
                <a:schemeClr val="tx2"/>
              </a:solidFill>
              <a:latin typeface="Helvetica" charset="0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es-ES_tradnl" sz="1800" dirty="0">
                <a:solidFill>
                  <a:schemeClr val="tx2"/>
                </a:solidFill>
                <a:latin typeface="Helvetica" charset="0"/>
                <a:ea typeface="ＭＳ Ｐゴシック" charset="0"/>
              </a:rPr>
              <a:t>Participar en las inspecciones de OSHA y otras actividades de OSHA.</a:t>
            </a:r>
            <a:r>
              <a:rPr lang="en-US" sz="1800" dirty="0">
                <a:solidFill>
                  <a:schemeClr val="tx2"/>
                </a:solidFill>
                <a:latin typeface="Helvetica" charset="0"/>
                <a:ea typeface="ＭＳ Ｐゴシック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en-US" sz="1800" dirty="0">
                <a:solidFill>
                  <a:schemeClr val="tx2"/>
                </a:solidFill>
                <a:latin typeface="Helvetica" charset="0"/>
                <a:ea typeface="ＭＳ Ｐゴシック" charset="0"/>
              </a:rPr>
              <a:t>Si </a:t>
            </a:r>
            <a:r>
              <a:rPr lang="en-US" sz="1800" dirty="0" err="1">
                <a:solidFill>
                  <a:schemeClr val="tx2"/>
                </a:solidFill>
                <a:latin typeface="Helvetica" charset="0"/>
                <a:ea typeface="ＭＳ Ｐゴシック" charset="0"/>
              </a:rPr>
              <a:t>usted</a:t>
            </a:r>
            <a:r>
              <a:rPr lang="en-US" sz="1800" dirty="0">
                <a:solidFill>
                  <a:schemeClr val="tx2"/>
                </a:solidFill>
                <a:latin typeface="Helvetica" charset="0"/>
                <a:ea typeface="ＭＳ Ｐゴシック" charset="0"/>
              </a:rPr>
              <a:t> ha </a:t>
            </a:r>
            <a:r>
              <a:rPr lang="en-US" sz="1800" dirty="0" err="1">
                <a:solidFill>
                  <a:srgbClr val="FF0000"/>
                </a:solidFill>
                <a:latin typeface="Helvetica" charset="0"/>
                <a:ea typeface="ＭＳ Ｐゴシック" charset="0"/>
              </a:rPr>
              <a:t>sido</a:t>
            </a:r>
            <a:r>
              <a:rPr lang="en-US" sz="1800" dirty="0">
                <a:solidFill>
                  <a:srgbClr val="FF0000"/>
                </a:solidFill>
                <a:latin typeface="Helvetica" charset="0"/>
                <a:ea typeface="ＭＳ Ｐゴシック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Helvetica" charset="0"/>
                <a:ea typeface="ＭＳ Ｐゴシック" charset="0"/>
              </a:rPr>
              <a:t>despedido</a:t>
            </a:r>
            <a:r>
              <a:rPr lang="en-US" sz="1800" dirty="0">
                <a:solidFill>
                  <a:srgbClr val="FF0000"/>
                </a:solidFill>
                <a:latin typeface="Helvetica" charset="0"/>
                <a:ea typeface="ＭＳ Ｐゴシック" charset="0"/>
              </a:rPr>
              <a:t>, </a:t>
            </a:r>
            <a:r>
              <a:rPr lang="en-US" sz="1800" dirty="0" err="1">
                <a:solidFill>
                  <a:srgbClr val="FF0000"/>
                </a:solidFill>
                <a:latin typeface="Helvetica" charset="0"/>
                <a:ea typeface="ＭＳ Ｐゴシック" charset="0"/>
              </a:rPr>
              <a:t>degradado</a:t>
            </a:r>
            <a:r>
              <a:rPr lang="en-US" sz="1800" dirty="0">
                <a:solidFill>
                  <a:srgbClr val="FF0000"/>
                </a:solidFill>
                <a:latin typeface="Helvetica" charset="0"/>
                <a:ea typeface="ＭＳ Ｐゴシック" charset="0"/>
              </a:rPr>
              <a:t>, </a:t>
            </a:r>
            <a:r>
              <a:rPr lang="en-US" sz="1800" dirty="0" err="1">
                <a:solidFill>
                  <a:srgbClr val="FF0000"/>
                </a:solidFill>
                <a:latin typeface="Helvetica" charset="0"/>
                <a:ea typeface="ＭＳ Ｐゴシック" charset="0"/>
              </a:rPr>
              <a:t>transferido</a:t>
            </a:r>
            <a:r>
              <a:rPr lang="en-US" sz="1800" dirty="0">
                <a:solidFill>
                  <a:srgbClr val="FF0000"/>
                </a:solidFill>
                <a:latin typeface="Helvetica" charset="0"/>
                <a:ea typeface="ＭＳ Ｐゴシック" charset="0"/>
              </a:rPr>
              <a:t> o </a:t>
            </a:r>
            <a:r>
              <a:rPr lang="en-US" sz="1800" dirty="0" err="1">
                <a:solidFill>
                  <a:srgbClr val="FF0000"/>
                </a:solidFill>
                <a:latin typeface="Helvetica" charset="0"/>
                <a:ea typeface="ＭＳ Ｐゴシック" charset="0"/>
              </a:rPr>
              <a:t>discriminado</a:t>
            </a:r>
            <a:r>
              <a:rPr lang="en-US" sz="1800" dirty="0">
                <a:solidFill>
                  <a:srgbClr val="FF0000"/>
                </a:solidFill>
                <a:latin typeface="Helvetica" charset="0"/>
                <a:ea typeface="ＭＳ Ｐゴシック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Helvetica" charset="0"/>
                <a:ea typeface="ＭＳ Ｐゴシック" charset="0"/>
              </a:rPr>
              <a:t>en</a:t>
            </a:r>
            <a:r>
              <a:rPr lang="en-US" sz="1800" dirty="0">
                <a:solidFill>
                  <a:schemeClr val="tx2"/>
                </a:solidFill>
                <a:latin typeface="Helvetica" charset="0"/>
                <a:ea typeface="ＭＳ Ｐゴシック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Helvetica" charset="0"/>
                <a:ea typeface="ＭＳ Ｐゴシック" charset="0"/>
              </a:rPr>
              <a:t>cualquier</a:t>
            </a:r>
            <a:r>
              <a:rPr lang="en-US" sz="1800" dirty="0">
                <a:solidFill>
                  <a:schemeClr val="tx2"/>
                </a:solidFill>
                <a:latin typeface="Helvetica" charset="0"/>
                <a:ea typeface="ＭＳ Ｐゴシック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Helvetica" charset="0"/>
                <a:ea typeface="ＭＳ Ｐゴシック" charset="0"/>
              </a:rPr>
              <a:t>manera</a:t>
            </a:r>
            <a:r>
              <a:rPr lang="en-US" sz="1800" dirty="0">
                <a:solidFill>
                  <a:schemeClr val="tx2"/>
                </a:solidFill>
                <a:latin typeface="Helvetica" charset="0"/>
                <a:ea typeface="ＭＳ Ｐゴシック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Helvetica" charset="0"/>
                <a:ea typeface="ＭＳ Ｐゴシック" charset="0"/>
              </a:rPr>
              <a:t>por</a:t>
            </a:r>
            <a:r>
              <a:rPr lang="en-US" sz="1800" dirty="0">
                <a:solidFill>
                  <a:schemeClr val="tx2"/>
                </a:solidFill>
                <a:latin typeface="Helvetica" charset="0"/>
                <a:ea typeface="ＭＳ Ｐゴシック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Helvetica" charset="0"/>
                <a:ea typeface="ＭＳ Ｐゴシック" charset="0"/>
              </a:rPr>
              <a:t>usar</a:t>
            </a:r>
            <a:r>
              <a:rPr lang="en-US" sz="1800" dirty="0">
                <a:solidFill>
                  <a:schemeClr val="tx2"/>
                </a:solidFill>
                <a:latin typeface="Helvetica" charset="0"/>
                <a:ea typeface="ＭＳ Ｐゴシック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Helvetica" charset="0"/>
                <a:ea typeface="ＭＳ Ｐゴシック" charset="0"/>
              </a:rPr>
              <a:t>sus</a:t>
            </a:r>
            <a:r>
              <a:rPr lang="en-US" sz="1800" dirty="0">
                <a:solidFill>
                  <a:schemeClr val="tx2"/>
                </a:solidFill>
                <a:latin typeface="Helvetica" charset="0"/>
                <a:ea typeface="ＭＳ Ｐゴシック" charset="0"/>
              </a:rPr>
              <a:t> derechos </a:t>
            </a:r>
            <a:r>
              <a:rPr lang="en-US" sz="1800" dirty="0" err="1">
                <a:solidFill>
                  <a:schemeClr val="tx2"/>
                </a:solidFill>
                <a:latin typeface="Helvetica" charset="0"/>
                <a:ea typeface="ＭＳ Ｐゴシック" charset="0"/>
              </a:rPr>
              <a:t>bajo</a:t>
            </a:r>
            <a:r>
              <a:rPr lang="en-US" sz="1800" dirty="0">
                <a:solidFill>
                  <a:schemeClr val="tx2"/>
                </a:solidFill>
                <a:latin typeface="Helvetica" charset="0"/>
                <a:ea typeface="ＭＳ Ｐゴシック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Helvetica" charset="0"/>
                <a:ea typeface="ＭＳ Ｐゴシック" charset="0"/>
              </a:rPr>
              <a:t>esta</a:t>
            </a:r>
            <a:r>
              <a:rPr lang="en-US" sz="1800" dirty="0">
                <a:solidFill>
                  <a:schemeClr val="tx2"/>
                </a:solidFill>
                <a:latin typeface="Helvetica" charset="0"/>
                <a:ea typeface="ＭＳ Ｐゴシック" charset="0"/>
              </a:rPr>
              <a:t> ley, </a:t>
            </a:r>
            <a:r>
              <a:rPr lang="en-US" sz="1800" b="1" u="sng" dirty="0" err="1">
                <a:solidFill>
                  <a:schemeClr val="tx2"/>
                </a:solidFill>
                <a:latin typeface="Helvetica" charset="0"/>
                <a:ea typeface="ＭＳ Ｐゴシック" charset="0"/>
              </a:rPr>
              <a:t>tiene</a:t>
            </a:r>
            <a:r>
              <a:rPr lang="en-US" sz="1800" b="1" u="sng" dirty="0">
                <a:solidFill>
                  <a:schemeClr val="tx2"/>
                </a:solidFill>
                <a:latin typeface="Helvetica" charset="0"/>
                <a:ea typeface="ＭＳ Ｐゴシック" charset="0"/>
              </a:rPr>
              <a:t> 30 </a:t>
            </a:r>
            <a:r>
              <a:rPr lang="en-US" sz="1800" b="1" u="sng" dirty="0" err="1">
                <a:solidFill>
                  <a:schemeClr val="tx2"/>
                </a:solidFill>
                <a:latin typeface="Helvetica" charset="0"/>
                <a:ea typeface="ＭＳ Ｐゴシック" charset="0"/>
              </a:rPr>
              <a:t>días</a:t>
            </a:r>
            <a:r>
              <a:rPr lang="en-US" sz="1800" b="1" u="sng" dirty="0">
                <a:solidFill>
                  <a:schemeClr val="tx2"/>
                </a:solidFill>
                <a:latin typeface="Helvetica" charset="0"/>
                <a:ea typeface="ＭＳ Ｐゴシック" charset="0"/>
              </a:rPr>
              <a:t> para </a:t>
            </a:r>
            <a:r>
              <a:rPr lang="en-US" sz="1800" b="1" u="sng" dirty="0" err="1">
                <a:solidFill>
                  <a:schemeClr val="tx2"/>
                </a:solidFill>
                <a:latin typeface="Helvetica" charset="0"/>
                <a:ea typeface="ＭＳ Ｐゴシック" charset="0"/>
              </a:rPr>
              <a:t>hacer</a:t>
            </a:r>
            <a:r>
              <a:rPr lang="en-US" sz="1800" b="1" u="sng" dirty="0">
                <a:solidFill>
                  <a:schemeClr val="tx2"/>
                </a:solidFill>
                <a:latin typeface="Helvetica" charset="0"/>
                <a:ea typeface="ＭＳ Ｐゴシック" charset="0"/>
              </a:rPr>
              <a:t> </a:t>
            </a:r>
            <a:r>
              <a:rPr lang="en-US" sz="1800" b="1" u="sng" dirty="0" err="1">
                <a:solidFill>
                  <a:schemeClr val="tx2"/>
                </a:solidFill>
                <a:latin typeface="Helvetica" charset="0"/>
                <a:ea typeface="ＭＳ Ｐゴシック" charset="0"/>
              </a:rPr>
              <a:t>una</a:t>
            </a:r>
            <a:r>
              <a:rPr lang="en-US" sz="1800" b="1" u="sng" dirty="0">
                <a:solidFill>
                  <a:schemeClr val="tx2"/>
                </a:solidFill>
                <a:latin typeface="Helvetica" charset="0"/>
                <a:ea typeface="ＭＳ Ｐゴシック" charset="0"/>
              </a:rPr>
              <a:t> </a:t>
            </a:r>
            <a:r>
              <a:rPr lang="en-US" sz="1800" b="1" u="sng" dirty="0" err="1">
                <a:solidFill>
                  <a:schemeClr val="tx2"/>
                </a:solidFill>
                <a:latin typeface="Helvetica" charset="0"/>
                <a:ea typeface="ＭＳ Ｐゴシック" charset="0"/>
              </a:rPr>
              <a:t>queja</a:t>
            </a:r>
            <a:r>
              <a:rPr lang="en-US" sz="1800" dirty="0">
                <a:solidFill>
                  <a:schemeClr val="tx2"/>
                </a:solidFill>
                <a:latin typeface="Helvetica" charset="0"/>
                <a:ea typeface="ＭＳ Ｐゴシック" charset="0"/>
              </a:rPr>
              <a:t>. 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endParaRPr lang="en-US" sz="1800" dirty="0">
              <a:latin typeface="Helvetica" charset="0"/>
              <a:ea typeface="ＭＳ Ｐゴシック" charset="0"/>
            </a:endParaRPr>
          </a:p>
        </p:txBody>
      </p:sp>
      <p:pic>
        <p:nvPicPr>
          <p:cNvPr id="62467" name="Picture 7" descr="imag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15000" y="2286000"/>
            <a:ext cx="3135313" cy="3581400"/>
          </a:xfrm>
          <a:ln w="38100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z="3200" b="1">
                <a:latin typeface="Helvetica" charset="0"/>
                <a:ea typeface="ＭＳ Ｐゴシック" charset="0"/>
                <a:cs typeface="ＭＳ Ｐゴシック" charset="0"/>
              </a:rPr>
              <a:t>Conclusi</a:t>
            </a:r>
            <a:r>
              <a:rPr lang="es-ES_tradnl" altLang="ja-JP" sz="3200" b="1">
                <a:latin typeface="Helvetica" charset="0"/>
                <a:ea typeface="ＭＳ Ｐゴシック" charset="0"/>
                <a:cs typeface="ＭＳ Ｐゴシック" charset="0"/>
              </a:rPr>
              <a:t>ó</a:t>
            </a:r>
            <a:r>
              <a:rPr lang="es-ES_tradnl" sz="3200" b="1">
                <a:latin typeface="Helvetica" charset="0"/>
                <a:ea typeface="ＭＳ Ｐゴシック" charset="0"/>
                <a:cs typeface="ＭＳ Ｐゴシック" charset="0"/>
              </a:rPr>
              <a:t>n</a:t>
            </a: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4514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_tradnl" sz="1800" b="1">
                <a:solidFill>
                  <a:schemeClr val="tx2"/>
                </a:solidFill>
                <a:latin typeface="Helvetica" charset="0"/>
                <a:ea typeface="ＭＳ Ｐゴシック" charset="0"/>
                <a:cs typeface="ＭＳ Ｐゴシック" charset="0"/>
              </a:rPr>
              <a:t>OSHA </a:t>
            </a:r>
            <a:r>
              <a:rPr lang="es-ES_tradnl" sz="1800">
                <a:solidFill>
                  <a:schemeClr val="tx2"/>
                </a:solidFill>
                <a:latin typeface="Helvetica" charset="0"/>
                <a:ea typeface="ＭＳ Ｐゴシック" charset="0"/>
                <a:cs typeface="ＭＳ Ｐゴシック" charset="0"/>
              </a:rPr>
              <a:t>ayuda a evitar los peligros y riesgos de da</a:t>
            </a:r>
            <a:r>
              <a:rPr lang="es-ES_tradnl" altLang="ja-JP" sz="1800">
                <a:solidFill>
                  <a:schemeClr val="tx2"/>
                </a:solidFill>
                <a:latin typeface="Helvetica" charset="0"/>
                <a:ea typeface="ＭＳ Ｐゴシック" charset="0"/>
                <a:cs typeface="ＭＳ Ｐゴシック" charset="0"/>
              </a:rPr>
              <a:t>ños serios y</a:t>
            </a:r>
            <a:r>
              <a:rPr lang="es-ES_tradnl" sz="1800" b="1">
                <a:solidFill>
                  <a:schemeClr val="tx2"/>
                </a:solidFill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s-ES_tradnl" sz="1800">
                <a:solidFill>
                  <a:schemeClr val="tx2"/>
                </a:solidFill>
                <a:latin typeface="Helvetica" charset="0"/>
                <a:ea typeface="ＭＳ Ｐゴシック" charset="0"/>
                <a:cs typeface="ＭＳ Ｐゴシック" charset="0"/>
              </a:rPr>
              <a:t>requiere que los empleadores provean condiciones de trabajo libres de peligros y condiciones de riesgo.</a:t>
            </a:r>
          </a:p>
          <a:p>
            <a:pPr eaLnBrk="1" hangingPunct="1">
              <a:lnSpc>
                <a:spcPct val="90000"/>
              </a:lnSpc>
            </a:pPr>
            <a:r>
              <a:rPr lang="es-ES_tradnl" sz="1800">
                <a:solidFill>
                  <a:schemeClr val="tx2"/>
                </a:solidFill>
                <a:latin typeface="Helvetica" charset="0"/>
                <a:ea typeface="ＭＳ Ｐゴシック" charset="0"/>
                <a:cs typeface="ＭＳ Ｐゴシック" charset="0"/>
              </a:rPr>
              <a:t>Los empleadores tienen la responsabilidad de proveer un sitio de trabajo seguro.</a:t>
            </a:r>
          </a:p>
          <a:p>
            <a:pPr eaLnBrk="1" hangingPunct="1">
              <a:lnSpc>
                <a:spcPct val="90000"/>
              </a:lnSpc>
            </a:pPr>
            <a:r>
              <a:rPr lang="es-ES_tradnl" sz="1800">
                <a:solidFill>
                  <a:schemeClr val="tx2"/>
                </a:solidFill>
                <a:latin typeface="Helvetica" charset="0"/>
                <a:ea typeface="ＭＳ Ｐゴシック" charset="0"/>
                <a:cs typeface="ＭＳ Ｐゴシック" charset="0"/>
              </a:rPr>
              <a:t>Los trabajadores tienen derecho a un sitio de trabajo libre de condiciones peligrosas.</a:t>
            </a:r>
          </a:p>
          <a:p>
            <a:pPr eaLnBrk="1" hangingPunct="1">
              <a:lnSpc>
                <a:spcPct val="90000"/>
              </a:lnSpc>
            </a:pPr>
            <a:r>
              <a:rPr lang="es-ES_tradnl" sz="1800">
                <a:solidFill>
                  <a:schemeClr val="tx2"/>
                </a:solidFill>
                <a:latin typeface="Helvetica" charset="0"/>
                <a:ea typeface="ＭＳ Ｐゴシック" charset="0"/>
                <a:cs typeface="ＭＳ Ｐゴシック" charset="0"/>
              </a:rPr>
              <a:t>La relaci</a:t>
            </a:r>
            <a:r>
              <a:rPr lang="es-ES_tradnl" altLang="ja-JP" sz="1800">
                <a:solidFill>
                  <a:schemeClr val="tx2"/>
                </a:solidFill>
                <a:latin typeface="Helvetica" charset="0"/>
                <a:ea typeface="ＭＳ Ｐゴシック" charset="0"/>
                <a:cs typeface="ＭＳ Ｐゴシック" charset="0"/>
              </a:rPr>
              <a:t>ón entre el empleador y el trabajador debe ser profesional, justa y de entendimiento mutuo.</a:t>
            </a:r>
            <a:endParaRPr lang="en-US" sz="1800">
              <a:latin typeface="Helvetic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1600">
              <a:latin typeface="Helvetic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1600">
              <a:latin typeface="Helvetic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160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z="3000" b="1">
                <a:latin typeface="Helvetica" charset="0"/>
                <a:ea typeface="ＭＳ Ｐゴシック" charset="0"/>
                <a:cs typeface="ＭＳ Ｐゴシック" charset="0"/>
              </a:rPr>
              <a:t>¿Qué es la Ergonomía?</a:t>
            </a: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912813" y="3200400"/>
            <a:ext cx="8110537" cy="3429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>
                <a:latin typeface="Helvetica" charset="0"/>
                <a:ea typeface="ＭＳ Ｐゴシック" charset="0"/>
                <a:cs typeface="ＭＳ Ｐゴシック" charset="0"/>
              </a:rPr>
              <a:t>La ergonomia es la ciencia de disenar/ajustar el trabajo para acomodar las necesidades de el trabajador</a:t>
            </a:r>
          </a:p>
          <a:p>
            <a:pPr eaLnBrk="1" hangingPunct="1">
              <a:lnSpc>
                <a:spcPct val="90000"/>
              </a:lnSpc>
            </a:pPr>
            <a:endParaRPr lang="en-US" sz="2400">
              <a:latin typeface="Helvetic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Helvetica" charset="0"/>
                <a:ea typeface="ＭＳ Ｐゴシック" charset="0"/>
                <a:cs typeface="ＭＳ Ｐゴシック" charset="0"/>
              </a:rPr>
              <a:t>La ergonomia es importante porque cuando usted hace un trabajo y su cuerpo esta en posicion incomoda o expuesta a temperaturas extremas, movimientos repetitivos sus musculos y huesos y musculos se afectan.</a:t>
            </a:r>
          </a:p>
        </p:txBody>
      </p:sp>
      <p:sp>
        <p:nvSpPr>
          <p:cNvPr id="7" name="Content Placeholder 6"/>
          <p:cNvSpPr txBox="1">
            <a:spLocks noGrp="1"/>
          </p:cNvSpPr>
          <p:nvPr>
            <p:ph sz="half" idx="1"/>
          </p:nvPr>
        </p:nvSpPr>
        <p:spPr>
          <a:xfrm>
            <a:off x="912813" y="1905000"/>
            <a:ext cx="3506787" cy="1200329"/>
          </a:xfrm>
          <a:ln>
            <a:solidFill>
              <a:srgbClr val="FFFF00"/>
            </a:solidFill>
          </a:ln>
          <a:extLst/>
        </p:spPr>
        <p:txBody>
          <a:bodyPr rtlCol="0">
            <a:spAutoFit/>
            <a:scene3d>
              <a:camera prst="isometricOffAxis2Left"/>
              <a:lightRig rig="threePt" dir="t"/>
            </a:scene3d>
          </a:bodyPr>
          <a:lstStyle/>
          <a:p>
            <a:pPr>
              <a:defRPr/>
            </a:pPr>
            <a:r>
              <a:rPr lang="en-US" sz="7200" dirty="0" smtClean="0">
                <a:solidFill>
                  <a:srgbClr val="00009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OSHA</a:t>
            </a:r>
            <a:endParaRPr lang="en-US" sz="7200" dirty="0">
              <a:solidFill>
                <a:srgbClr val="00009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z="3200" b="1">
                <a:latin typeface="Helvetica" charset="0"/>
                <a:ea typeface="ＭＳ Ｐゴシック" charset="0"/>
                <a:cs typeface="ＭＳ Ｐゴシック" charset="0"/>
              </a:rPr>
              <a:t>Para Informaci</a:t>
            </a:r>
            <a:r>
              <a:rPr lang="es-ES_tradnl" altLang="ja-JP" sz="3200" b="1">
                <a:latin typeface="Helvetica" charset="0"/>
                <a:ea typeface="ＭＳ Ｐゴシック" charset="0"/>
                <a:cs typeface="ＭＳ Ｐゴシック" charset="0"/>
              </a:rPr>
              <a:t>ón llame a:</a:t>
            </a: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656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043488" y="3352800"/>
            <a:ext cx="3979862" cy="2743200"/>
          </a:xfrm>
        </p:spPr>
        <p:txBody>
          <a:bodyPr/>
          <a:lstStyle/>
          <a:p>
            <a:pPr algn="ctr" eaLnBrk="1" hangingPunct="1">
              <a:buFont typeface="Wingdings" charset="0"/>
              <a:buNone/>
            </a:pPr>
            <a:r>
              <a:rPr lang="es-ES_tradnl" altLang="ja-JP" sz="2000" b="1">
                <a:solidFill>
                  <a:schemeClr val="tx2"/>
                </a:solidFill>
                <a:latin typeface="Helvetica" charset="0"/>
                <a:ea typeface="ＭＳ Ｐゴシック" charset="0"/>
                <a:cs typeface="ＭＳ Ｐゴシック" charset="0"/>
              </a:rPr>
              <a:t>Administración de Seguridad y Salud Ocupacional</a:t>
            </a:r>
            <a:endParaRPr lang="en-US" sz="1600" b="1">
              <a:latin typeface="Helvetica" charset="0"/>
              <a:ea typeface="ＭＳ Ｐゴシック" charset="0"/>
              <a:cs typeface="ＭＳ Ｐゴシック" charset="0"/>
            </a:endParaRPr>
          </a:p>
          <a:p>
            <a:pPr algn="ctr" eaLnBrk="1" hangingPunct="1">
              <a:buFont typeface="Wingdings" charset="0"/>
              <a:buNone/>
            </a:pPr>
            <a:endParaRPr lang="en-US" sz="1600">
              <a:latin typeface="Helvetica" charset="0"/>
              <a:ea typeface="ＭＳ Ｐゴシック" charset="0"/>
              <a:cs typeface="ＭＳ Ｐゴシック" charset="0"/>
            </a:endParaRPr>
          </a:p>
          <a:p>
            <a:pPr algn="ctr" eaLnBrk="1" hangingPunct="1">
              <a:buFont typeface="Wingdings" charset="0"/>
              <a:buNone/>
            </a:pPr>
            <a:r>
              <a:rPr lang="en-US" sz="1600">
                <a:latin typeface="Helvetica" charset="0"/>
                <a:ea typeface="ＭＳ Ｐゴシック" charset="0"/>
                <a:cs typeface="ＭＳ Ｐゴシック" charset="0"/>
              </a:rPr>
              <a:t>U.S. Department of Labor</a:t>
            </a:r>
          </a:p>
          <a:p>
            <a:pPr algn="ctr" eaLnBrk="1" hangingPunct="1">
              <a:buFont typeface="Wingdings" charset="0"/>
              <a:buNone/>
            </a:pPr>
            <a:endParaRPr lang="en-US" sz="1600">
              <a:latin typeface="Helvetica" charset="0"/>
              <a:ea typeface="ＭＳ Ｐゴシック" charset="0"/>
              <a:cs typeface="ＭＳ Ｐゴシック" charset="0"/>
            </a:endParaRPr>
          </a:p>
          <a:p>
            <a:pPr algn="ctr" eaLnBrk="1" hangingPunct="1">
              <a:buFont typeface="Wingdings" charset="0"/>
              <a:buNone/>
            </a:pPr>
            <a:r>
              <a:rPr lang="en-US" sz="1600">
                <a:latin typeface="Helvetica" charset="0"/>
                <a:ea typeface="ＭＳ Ｐゴシック" charset="0"/>
                <a:cs typeface="ＭＳ Ｐゴシック" charset="0"/>
              </a:rPr>
              <a:t>1-800-321-OSHA (6742)</a:t>
            </a:r>
          </a:p>
          <a:p>
            <a:pPr algn="ctr" eaLnBrk="1" hangingPunct="1">
              <a:buFont typeface="Wingdings" charset="0"/>
              <a:buNone/>
            </a:pPr>
            <a:r>
              <a:rPr lang="en-US" sz="1600">
                <a:latin typeface="Helvetica" charset="0"/>
                <a:ea typeface="ＭＳ Ｐゴシック" charset="0"/>
                <a:cs typeface="ＭＳ Ｐゴシック" charset="0"/>
              </a:rPr>
              <a:t>www.osha.gov</a:t>
            </a:r>
          </a:p>
        </p:txBody>
      </p:sp>
      <p:pic>
        <p:nvPicPr>
          <p:cNvPr id="66565" name="Picture 1" descr="SCA NEWLOGO.jpg" title="Logo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2819400"/>
            <a:ext cx="3362325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410200" y="1905000"/>
            <a:ext cx="3124200" cy="120032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>
            <a:spAutoFit/>
            <a:scene3d>
              <a:camera prst="isometricOffAxis2Left"/>
              <a:lightRig rig="threePt" dir="t"/>
            </a:scene3d>
          </a:bodyPr>
          <a:lstStyle/>
          <a:p>
            <a:pPr>
              <a:defRPr/>
            </a:pPr>
            <a:r>
              <a:rPr lang="en-US" sz="7200" dirty="0">
                <a:solidFill>
                  <a:srgbClr val="00009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OSHA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Nadie deve morir por un sueldo</a:t>
            </a:r>
          </a:p>
        </p:txBody>
      </p:sp>
      <p:sp>
        <p:nvSpPr>
          <p:cNvPr id="6861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2813" y="1905000"/>
            <a:ext cx="3978275" cy="4953000"/>
          </a:xfrm>
        </p:spPr>
        <p:txBody>
          <a:bodyPr/>
          <a:lstStyle/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>
                <a:latin typeface="Arial" charset="0"/>
                <a:ea typeface="ＭＳ Ｐゴシック" charset="0"/>
                <a:cs typeface="ＭＳ Ｐゴシック" charset="0"/>
              </a:rPr>
              <a:t>Le podemos ayudar</a:t>
            </a:r>
          </a:p>
        </p:txBody>
      </p:sp>
      <p:sp>
        <p:nvSpPr>
          <p:cNvPr id="6861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891088" y="1905000"/>
            <a:ext cx="4132262" cy="4800600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 sz="1600" dirty="0">
                <a:latin typeface="Helvetica" charset="0"/>
                <a:ea typeface="ＭＳ Ｐゴシック" charset="0"/>
                <a:cs typeface="ＭＳ Ｐゴシック" charset="0"/>
              </a:rPr>
              <a:t>Gracias al </a:t>
            </a:r>
            <a:r>
              <a:rPr lang="en-US" sz="1600" dirty="0" err="1">
                <a:latin typeface="Helvetica" charset="0"/>
                <a:ea typeface="ＭＳ Ｐゴシック" charset="0"/>
                <a:cs typeface="ＭＳ Ｐゴシック" charset="0"/>
              </a:rPr>
              <a:t>Colegio</a:t>
            </a:r>
            <a:r>
              <a:rPr lang="en-US" sz="1600" dirty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dirty="0" err="1">
                <a:latin typeface="Helvetica" charset="0"/>
                <a:ea typeface="ＭＳ Ｐゴシック" charset="0"/>
                <a:cs typeface="ＭＳ Ｐゴシック" charset="0"/>
              </a:rPr>
              <a:t>Laboral</a:t>
            </a:r>
            <a:r>
              <a:rPr lang="en-US" sz="1600" dirty="0">
                <a:latin typeface="Helvetica" charset="0"/>
                <a:ea typeface="ＭＳ Ｐゴシック" charset="0"/>
                <a:cs typeface="ＭＳ Ｐゴシック" charset="0"/>
              </a:rPr>
              <a:t> Nacional </a:t>
            </a:r>
            <a:r>
              <a:rPr lang="en-US" sz="1600" dirty="0" err="1">
                <a:latin typeface="Helvetica" charset="0"/>
                <a:ea typeface="ＭＳ Ｐゴシック" charset="0"/>
                <a:cs typeface="ＭＳ Ｐゴシック" charset="0"/>
              </a:rPr>
              <a:t>por</a:t>
            </a:r>
            <a:r>
              <a:rPr lang="en-US" sz="1600" dirty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dirty="0" err="1">
                <a:latin typeface="Helvetica" charset="0"/>
                <a:ea typeface="ＭＳ Ｐゴシック" charset="0"/>
                <a:cs typeface="ＭＳ Ｐゴシック" charset="0"/>
              </a:rPr>
              <a:t>información</a:t>
            </a:r>
            <a:r>
              <a:rPr lang="en-US" sz="1600" dirty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dirty="0" err="1">
                <a:latin typeface="Helvetica" charset="0"/>
                <a:ea typeface="ＭＳ Ｐゴシック" charset="0"/>
                <a:cs typeface="ＭＳ Ｐゴシック" charset="0"/>
              </a:rPr>
              <a:t>provista</a:t>
            </a:r>
            <a:r>
              <a:rPr lang="en-US" sz="1600" dirty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dirty="0" err="1">
                <a:latin typeface="Helvetica" charset="0"/>
                <a:ea typeface="ＭＳ Ｐゴシック" charset="0"/>
                <a:cs typeface="ＭＳ Ｐゴシック" charset="0"/>
              </a:rPr>
              <a:t>en</a:t>
            </a:r>
            <a:r>
              <a:rPr lang="en-US" sz="1600" dirty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dirty="0" err="1">
                <a:latin typeface="Helvetica" charset="0"/>
                <a:ea typeface="ＭＳ Ｐゴシック" charset="0"/>
                <a:cs typeface="ＭＳ Ｐゴシック" charset="0"/>
              </a:rPr>
              <a:t>su</a:t>
            </a:r>
            <a:r>
              <a:rPr lang="en-US" sz="1600" dirty="0">
                <a:latin typeface="Helvetica" charset="0"/>
                <a:ea typeface="ＭＳ Ｐゴシック" charset="0"/>
                <a:cs typeface="ＭＳ Ｐゴシック" charset="0"/>
              </a:rPr>
              <a:t> Proyecto del </a:t>
            </a:r>
            <a:r>
              <a:rPr lang="en-US" sz="1600" dirty="0" err="1">
                <a:latin typeface="Helvetica" charset="0"/>
                <a:ea typeface="ＭＳ Ｐゴシック" charset="0"/>
                <a:cs typeface="ＭＳ Ｐゴシック" charset="0"/>
              </a:rPr>
              <a:t>Entrenamiento</a:t>
            </a:r>
            <a:r>
              <a:rPr lang="en-US" sz="1600" dirty="0">
                <a:latin typeface="Helvetica" charset="0"/>
                <a:ea typeface="ＭＳ Ｐゴシック" charset="0"/>
                <a:cs typeface="ＭＳ Ｐゴシック" charset="0"/>
              </a:rPr>
              <a:t> de </a:t>
            </a:r>
            <a:r>
              <a:rPr lang="en-US" sz="1600" dirty="0" err="1">
                <a:latin typeface="Helvetica" charset="0"/>
                <a:ea typeface="ＭＳ Ｐゴシック" charset="0"/>
                <a:cs typeface="ＭＳ Ｐゴシック" charset="0"/>
              </a:rPr>
              <a:t>Seguridad</a:t>
            </a:r>
            <a:r>
              <a:rPr lang="en-US" sz="1600" dirty="0">
                <a:latin typeface="Helvetica" charset="0"/>
                <a:ea typeface="ＭＳ Ｐゴシック" charset="0"/>
                <a:cs typeface="ＭＳ Ｐゴシック" charset="0"/>
              </a:rPr>
              <a:t> y </a:t>
            </a:r>
            <a:r>
              <a:rPr lang="en-US" sz="1600" dirty="0" err="1">
                <a:latin typeface="Helvetica" charset="0"/>
                <a:ea typeface="ＭＳ Ｐゴシック" charset="0"/>
                <a:cs typeface="ＭＳ Ｐゴシック" charset="0"/>
              </a:rPr>
              <a:t>Salud</a:t>
            </a:r>
            <a:r>
              <a:rPr lang="en-US" sz="1600" dirty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dirty="0" err="1">
                <a:latin typeface="Helvetica" charset="0"/>
                <a:ea typeface="ＭＳ Ｐゴシック" charset="0"/>
                <a:cs typeface="ＭＳ Ｐゴシック" charset="0"/>
              </a:rPr>
              <a:t>Laboral</a:t>
            </a:r>
            <a:r>
              <a:rPr lang="en-US" sz="1600" dirty="0">
                <a:latin typeface="Helvetica" charset="0"/>
                <a:ea typeface="ＭＳ Ｐゴシック" charset="0"/>
                <a:cs typeface="ＭＳ Ｐゴシック" charset="0"/>
              </a:rPr>
              <a:t> – </a:t>
            </a:r>
            <a:r>
              <a:rPr lang="en-US" sz="1600" dirty="0" err="1">
                <a:latin typeface="Helvetica" charset="0"/>
                <a:ea typeface="ＭＳ Ｐゴシック" charset="0"/>
                <a:cs typeface="ＭＳ Ｐゴシック" charset="0"/>
              </a:rPr>
              <a:t>Guía</a:t>
            </a:r>
            <a:r>
              <a:rPr lang="en-US" sz="1600" dirty="0">
                <a:latin typeface="Helvetica" charset="0"/>
                <a:ea typeface="ＭＳ Ｐゴシック" charset="0"/>
                <a:cs typeface="ＭＳ Ｐゴシック" charset="0"/>
              </a:rPr>
              <a:t> del </a:t>
            </a:r>
            <a:r>
              <a:rPr lang="en-US" sz="1600" dirty="0" err="1">
                <a:latin typeface="Helvetica" charset="0"/>
                <a:ea typeface="ＭＳ Ｐゴシック" charset="0"/>
                <a:cs typeface="ＭＳ Ｐゴシック" charset="0"/>
              </a:rPr>
              <a:t>Facilitador</a:t>
            </a:r>
            <a:r>
              <a:rPr lang="en-US" sz="1600" dirty="0">
                <a:latin typeface="Helvetica" charset="0"/>
                <a:ea typeface="ＭＳ Ｐゴシック" charset="0"/>
                <a:cs typeface="ＭＳ Ｐゴシック" charset="0"/>
              </a:rPr>
              <a:t>. </a:t>
            </a:r>
          </a:p>
          <a:p>
            <a:pPr eaLnBrk="1" hangingPunct="1">
              <a:buFont typeface="Wingdings" charset="0"/>
              <a:buNone/>
            </a:pPr>
            <a:endParaRPr lang="en-US" sz="1600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r>
              <a:rPr lang="es-MX" sz="1600" i="1" dirty="0">
                <a:latin typeface="Helvetica" charset="0"/>
                <a:ea typeface="ＭＳ Ｐゴシック" charset="0"/>
                <a:cs typeface="ＭＳ Ｐゴシック" charset="0"/>
              </a:rPr>
              <a:t>Este material fue producido bajo el subsidio número </a:t>
            </a:r>
            <a:r>
              <a:rPr lang="en-US" sz="1600" dirty="0" smtClean="0">
                <a:latin typeface="Helvetica" charset="0"/>
                <a:ea typeface="ＭＳ Ｐゴシック" charset="0"/>
                <a:cs typeface="ＭＳ Ｐゴシック" charset="0"/>
              </a:rPr>
              <a:t>SH20833SH0 y </a:t>
            </a:r>
            <a:r>
              <a:rPr lang="en-US" sz="1600" dirty="0" err="1">
                <a:latin typeface="Helvetica" charset="0"/>
                <a:ea typeface="ＭＳ Ｐゴシック" charset="0"/>
                <a:cs typeface="ＭＳ Ｐゴシック" charset="0"/>
              </a:rPr>
              <a:t>revisado</a:t>
            </a:r>
            <a:r>
              <a:rPr lang="en-US" sz="1600" dirty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dirty="0" err="1">
                <a:latin typeface="Helvetica" charset="0"/>
                <a:ea typeface="ＭＳ Ｐゴシック" charset="0"/>
                <a:cs typeface="ＭＳ Ｐゴシック" charset="0"/>
              </a:rPr>
              <a:t>bajo</a:t>
            </a:r>
            <a:r>
              <a:rPr lang="en-US" sz="1600" dirty="0">
                <a:latin typeface="Helvetica" charset="0"/>
                <a:ea typeface="ＭＳ Ｐゴシック" charset="0"/>
                <a:cs typeface="ＭＳ Ｐゴシック" charset="0"/>
              </a:rPr>
              <a:t> el </a:t>
            </a:r>
            <a:r>
              <a:rPr lang="en-US" sz="1600" dirty="0" err="1">
                <a:latin typeface="Helvetica" charset="0"/>
                <a:ea typeface="ＭＳ Ｐゴシック" charset="0"/>
                <a:cs typeface="ＭＳ Ｐゴシック" charset="0"/>
              </a:rPr>
              <a:t>subsidio</a:t>
            </a:r>
            <a:r>
              <a:rPr lang="en-US" sz="1600" dirty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dirty="0" smtClean="0">
                <a:latin typeface="Helvetica" charset="0"/>
                <a:ea typeface="ＭＳ Ｐゴシック" charset="0"/>
                <a:cs typeface="ＭＳ Ｐゴシック" charset="0"/>
              </a:rPr>
              <a:t>SH26296-SH4</a:t>
            </a:r>
            <a:r>
              <a:rPr lang="es-MX" sz="1600" i="1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s-MX" sz="1600" i="1" dirty="0">
                <a:latin typeface="Helvetica" charset="0"/>
                <a:ea typeface="ＭＳ Ｐゴシック" charset="0"/>
                <a:cs typeface="ＭＳ Ｐゴシック" charset="0"/>
              </a:rPr>
              <a:t>de la Administración de Salud y Seguridad Ocupacional del Departamento de Trabajo de los Estados Unidos.  Y no necesariamente reflejan las opiniones o políticas del Departamento del Trabajo; en caso de mencionar los nombres de productos comerciales u organizaciones, no implica la aprobación por parte del gobierno.</a:t>
            </a:r>
            <a:endParaRPr lang="en-US" sz="1600" b="1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r>
              <a:rPr lang="es-MX" sz="1600" i="1" dirty="0">
                <a:latin typeface="Helvetica" charset="0"/>
                <a:ea typeface="ＭＳ Ｐゴシック" charset="0"/>
                <a:cs typeface="ＭＳ Ｐゴシック" charset="0"/>
              </a:rPr>
              <a:t>.</a:t>
            </a:r>
            <a:endParaRPr lang="en-US" sz="1600" b="1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endParaRPr lang="en-US" sz="1600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68613" name="Picture 1" descr="SCA NEWLOGO.jpg" title="Logo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2819400"/>
            <a:ext cx="33528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33400"/>
            <a:ext cx="8882063" cy="1090613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00009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en-US" sz="2800" dirty="0" smtClean="0">
                <a:solidFill>
                  <a:srgbClr val="00009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en-US" sz="2800" b="1" dirty="0" smtClean="0">
                <a:latin typeface="Helvetica" charset="0"/>
                <a:ea typeface="ＭＳ Ｐゴシック" charset="0"/>
                <a:cs typeface="ＭＳ Ｐゴシック" charset="0"/>
              </a:rPr>
              <a:t>¿Y </a:t>
            </a:r>
            <a:r>
              <a:rPr lang="es-ES_tradnl" sz="2800" b="1" dirty="0" smtClean="0">
                <a:latin typeface="Helvetica" charset="0"/>
                <a:ea typeface="ＭＳ Ｐゴシック" charset="0"/>
                <a:cs typeface="ＭＳ Ｐゴシック" charset="0"/>
              </a:rPr>
              <a:t>qué son los trastornos musculo esqueléticos?</a:t>
            </a:r>
            <a:endParaRPr lang="en-US" sz="2800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3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912813" y="1905000"/>
            <a:ext cx="8110537" cy="3200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_tradnl" sz="2400" b="1" dirty="0">
                <a:solidFill>
                  <a:schemeClr val="tx2"/>
                </a:solidFill>
                <a:latin typeface="Helvetica" charset="0"/>
                <a:ea typeface="ＭＳ Ｐゴシック" charset="0"/>
                <a:cs typeface="ＭＳ Ｐゴシック" charset="0"/>
              </a:rPr>
              <a:t>Los (TME)son lesiones acumulativas y crónicas que afectan:</a:t>
            </a:r>
          </a:p>
          <a:p>
            <a:pPr eaLnBrk="1" hangingPunct="1">
              <a:lnSpc>
                <a:spcPct val="90000"/>
              </a:lnSpc>
            </a:pPr>
            <a:r>
              <a:rPr lang="es-ES_tradnl" sz="2400" b="1" dirty="0">
                <a:solidFill>
                  <a:schemeClr val="tx2"/>
                </a:solidFill>
                <a:latin typeface="Helvetica" charset="0"/>
                <a:ea typeface="ＭＳ Ｐゴシック" charset="0"/>
                <a:cs typeface="ＭＳ Ｐゴシック" charset="0"/>
              </a:rPr>
              <a:t> los tejidos blandos</a:t>
            </a:r>
          </a:p>
          <a:p>
            <a:pPr eaLnBrk="1" hangingPunct="1">
              <a:lnSpc>
                <a:spcPct val="90000"/>
              </a:lnSpc>
            </a:pPr>
            <a:r>
              <a:rPr lang="es-ES_tradnl" sz="2400" b="1">
                <a:solidFill>
                  <a:schemeClr val="tx2"/>
                </a:solidFill>
                <a:latin typeface="Helvetica" charset="0"/>
                <a:ea typeface="ＭＳ Ｐゴシック" charset="0"/>
                <a:cs typeface="ＭＳ Ｐゴシック" charset="0"/>
              </a:rPr>
              <a:t> músculos</a:t>
            </a:r>
          </a:p>
          <a:p>
            <a:pPr eaLnBrk="1" hangingPunct="1">
              <a:lnSpc>
                <a:spcPct val="90000"/>
              </a:lnSpc>
            </a:pPr>
            <a:r>
              <a:rPr lang="es-ES_tradnl" sz="2400" b="1" dirty="0">
                <a:solidFill>
                  <a:schemeClr val="tx2"/>
                </a:solidFill>
                <a:latin typeface="Helvetica" charset="0"/>
                <a:ea typeface="ＭＳ Ｐゴシック" charset="0"/>
                <a:cs typeface="ＭＳ Ｐゴシック" charset="0"/>
              </a:rPr>
              <a:t> Tendones</a:t>
            </a:r>
          </a:p>
          <a:p>
            <a:pPr eaLnBrk="1" hangingPunct="1">
              <a:lnSpc>
                <a:spcPct val="90000"/>
              </a:lnSpc>
            </a:pPr>
            <a:r>
              <a:rPr lang="es-ES_tradnl" sz="2400" b="1" dirty="0">
                <a:solidFill>
                  <a:schemeClr val="tx2"/>
                </a:solidFill>
                <a:latin typeface="Helvetica" charset="0"/>
                <a:ea typeface="ＭＳ Ｐゴシック" charset="0"/>
                <a:cs typeface="ＭＳ Ｐゴシック" charset="0"/>
              </a:rPr>
              <a:t> ligamentos</a:t>
            </a:r>
          </a:p>
          <a:p>
            <a:pPr eaLnBrk="1" hangingPunct="1">
              <a:lnSpc>
                <a:spcPct val="90000"/>
              </a:lnSpc>
            </a:pPr>
            <a:r>
              <a:rPr lang="es-ES_tradnl" sz="2400" b="1" dirty="0">
                <a:solidFill>
                  <a:schemeClr val="tx2"/>
                </a:solidFill>
                <a:latin typeface="Helvetica" charset="0"/>
                <a:ea typeface="ＭＳ Ｐゴシック" charset="0"/>
                <a:cs typeface="ＭＳ Ｐゴシック" charset="0"/>
              </a:rPr>
              <a:t> nervios</a:t>
            </a:r>
          </a:p>
          <a:p>
            <a:pPr eaLnBrk="1" hangingPunct="1">
              <a:lnSpc>
                <a:spcPct val="90000"/>
              </a:lnSpc>
            </a:pPr>
            <a:r>
              <a:rPr lang="es-ES_tradnl" sz="2400" b="1" dirty="0">
                <a:solidFill>
                  <a:schemeClr val="tx2"/>
                </a:solidFill>
                <a:latin typeface="Helvetica" charset="0"/>
                <a:ea typeface="ＭＳ Ｐゴシック" charset="0"/>
                <a:cs typeface="ＭＳ Ｐゴシック" charset="0"/>
              </a:rPr>
              <a:t> articulaciones y los vasos sanguíneos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sz="half" idx="2"/>
          </p:nvPr>
        </p:nvSpPr>
        <p:spPr>
          <a:xfrm>
            <a:off x="990600" y="5715000"/>
            <a:ext cx="6096000" cy="2529923"/>
          </a:xfrm>
          <a:ln>
            <a:solidFill>
              <a:srgbClr val="FFFF00"/>
            </a:solidFill>
          </a:ln>
          <a:extLst/>
        </p:spPr>
        <p:txBody>
          <a:bodyPr rtlCol="0">
            <a:spAutoFit/>
            <a:scene3d>
              <a:camera prst="isometricOffAxis2Left"/>
              <a:lightRig rig="threePt" dir="t"/>
            </a:scene3d>
          </a:bodyPr>
          <a:lstStyle/>
          <a:p>
            <a:pPr marL="0" indent="0">
              <a:buFont typeface="Wingdings" charset="0"/>
              <a:buNone/>
              <a:defRPr/>
            </a:pPr>
            <a:r>
              <a:rPr lang="en-US" sz="7200" dirty="0">
                <a:solidFill>
                  <a:srgbClr val="00009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OSHA</a:t>
            </a:r>
          </a:p>
          <a:p>
            <a:pPr marL="0" indent="0">
              <a:buFont typeface="Wingdings" charset="0"/>
              <a:buNone/>
              <a:defRPr/>
            </a:pPr>
            <a:endParaRPr lang="en-US" sz="7200" dirty="0">
              <a:solidFill>
                <a:srgbClr val="00009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871538" y="228600"/>
            <a:ext cx="8162925" cy="1395413"/>
          </a:xfrm>
        </p:spPr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Los musculos</a:t>
            </a:r>
          </a:p>
        </p:txBody>
      </p:sp>
      <p:sp>
        <p:nvSpPr>
          <p:cNvPr id="24578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Proporcionan la energia para mover partes de nuestro cuerpo</a:t>
            </a:r>
          </a:p>
        </p:txBody>
      </p:sp>
      <p:pic>
        <p:nvPicPr>
          <p:cNvPr id="24579" name="Content Placeholder 4" title="Imagen Musculos"/>
          <p:cNvPicPr>
            <a:picLocks noGrp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871538" y="228600"/>
            <a:ext cx="8162925" cy="1395413"/>
          </a:xfrm>
        </p:spPr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Los Tendones  </a:t>
            </a:r>
          </a:p>
        </p:txBody>
      </p:sp>
      <p:sp>
        <p:nvSpPr>
          <p:cNvPr id="26626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Son poleas que unen losmusculos a los huesos, ayudando a mover partes del cuerpo.</a:t>
            </a:r>
          </a:p>
        </p:txBody>
      </p:sp>
      <p:pic>
        <p:nvPicPr>
          <p:cNvPr id="26627" name="Content Placeholder 4" title="Imagen Tendones"/>
          <p:cNvPicPr>
            <a:picLocks noGrp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871538" y="228600"/>
            <a:ext cx="8162925" cy="1395413"/>
          </a:xfrm>
        </p:spPr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Los Ligamentos  </a:t>
            </a:r>
          </a:p>
        </p:txBody>
      </p:sp>
      <p:sp>
        <p:nvSpPr>
          <p:cNvPr id="2867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Conectan los huesos entre si, estabilizando las articulaciones. </a:t>
            </a:r>
          </a:p>
        </p:txBody>
      </p:sp>
      <p:pic>
        <p:nvPicPr>
          <p:cNvPr id="28675" name="Content Placeholder 2" title="Imagen Ligamentos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0" r="560"/>
          <a:stretch>
            <a:fillRect/>
          </a:stretch>
        </p:blipFill>
        <p:spPr/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871538" y="228600"/>
            <a:ext cx="8162925" cy="1395413"/>
          </a:xfrm>
        </p:spPr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Las articulaciones </a:t>
            </a:r>
          </a:p>
        </p:txBody>
      </p:sp>
      <p:sp>
        <p:nvSpPr>
          <p:cNvPr id="29698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3200">
                <a:latin typeface="Helvetica" charset="0"/>
                <a:ea typeface="ＭＳ Ｐゴシック" charset="0"/>
                <a:cs typeface="ＭＳ Ｐゴシック" charset="0"/>
              </a:rPr>
              <a:t>Son las conecciones entre los huesos</a:t>
            </a:r>
          </a:p>
        </p:txBody>
      </p:sp>
      <p:pic>
        <p:nvPicPr>
          <p:cNvPr id="29699" name="Content Placeholder 4" title="Imagen las articulaciones"/>
          <p:cNvPicPr>
            <a:picLocks noGrp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471" b="3471"/>
          <a:stretch>
            <a:fillRect/>
          </a:stretch>
        </p:blipFill>
        <p:spPr/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871538" y="228600"/>
            <a:ext cx="8162925" cy="1395413"/>
          </a:xfrm>
        </p:spPr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Los Nervios </a:t>
            </a:r>
          </a:p>
        </p:txBody>
      </p:sp>
      <p:sp>
        <p:nvSpPr>
          <p:cNvPr id="31746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3200">
                <a:latin typeface="Helvetica" charset="0"/>
                <a:ea typeface="ＭＳ Ｐゴシック" charset="0"/>
                <a:cs typeface="ＭＳ Ｐゴシック" charset="0"/>
              </a:rPr>
              <a:t>Llevan los mensajes entre el cerebro y otras partes del cuerpo.</a:t>
            </a:r>
          </a:p>
        </p:txBody>
      </p:sp>
      <p:pic>
        <p:nvPicPr>
          <p:cNvPr id="31747" name="Content Placeholder 4" title="imagen los nervios"/>
          <p:cNvPicPr>
            <a:picLocks noGrp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</p:sld>
</file>

<file path=ppt/theme/theme1.xml><?xml version="1.0" encoding="utf-8"?>
<a:theme xmlns:a="http://schemas.openxmlformats.org/drawingml/2006/main" name="Bold Stripes">
  <a:themeElements>
    <a:clrScheme name="Bold Stripes 2">
      <a:dk1>
        <a:srgbClr val="000000"/>
      </a:dk1>
      <a:lt1>
        <a:srgbClr val="EAEAEA"/>
      </a:lt1>
      <a:dk2>
        <a:srgbClr val="003366"/>
      </a:dk2>
      <a:lt2>
        <a:srgbClr val="EAEAEA"/>
      </a:lt2>
      <a:accent1>
        <a:srgbClr val="FFFFFF"/>
      </a:accent1>
      <a:accent2>
        <a:srgbClr val="DDDDDD"/>
      </a:accent2>
      <a:accent3>
        <a:srgbClr val="F3F3F3"/>
      </a:accent3>
      <a:accent4>
        <a:srgbClr val="000000"/>
      </a:accent4>
      <a:accent5>
        <a:srgbClr val="FFFFFF"/>
      </a:accent5>
      <a:accent6>
        <a:srgbClr val="C8C8C8"/>
      </a:accent6>
      <a:hlink>
        <a:srgbClr val="336699"/>
      </a:hlink>
      <a:folHlink>
        <a:srgbClr val="9A0000"/>
      </a:folHlink>
    </a:clrScheme>
    <a:fontScheme name="Bold Stripes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old Stripes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ld Stripes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2004:Templates:Presentations:Designs:Bold Stripes</Template>
  <TotalTime>0</TotalTime>
  <Words>1379</Words>
  <Application>Microsoft Office PowerPoint</Application>
  <PresentationFormat>On-screen Show (4:3)</PresentationFormat>
  <Paragraphs>216</Paragraphs>
  <Slides>31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ＭＳ Ｐゴシック</vt:lpstr>
      <vt:lpstr>Arial</vt:lpstr>
      <vt:lpstr>Helvetica</vt:lpstr>
      <vt:lpstr>Wingdings</vt:lpstr>
      <vt:lpstr>Bold Stripes</vt:lpstr>
      <vt:lpstr>Susan Harwood Training Grants #SH-27643-SH5</vt:lpstr>
      <vt:lpstr>Como se lesiona la Gente</vt:lpstr>
      <vt:lpstr>¿Qué es la Ergonomía?</vt:lpstr>
      <vt:lpstr> ¿Y qué son los trastornos musculo esqueléticos?</vt:lpstr>
      <vt:lpstr>Los musculos</vt:lpstr>
      <vt:lpstr>Los Tendones  </vt:lpstr>
      <vt:lpstr>Los Ligamentos  </vt:lpstr>
      <vt:lpstr>Las articulaciones </vt:lpstr>
      <vt:lpstr>Los Nervios </vt:lpstr>
      <vt:lpstr>Los discos vertebrales</vt:lpstr>
      <vt:lpstr>Factores de riesgo ergonomico que pueden desarrollar TME</vt:lpstr>
      <vt:lpstr>Factores de riesgo ergonomico que pueden desarrollar TME </vt:lpstr>
      <vt:lpstr>Factores de riesgo ergonomico  que pueden desarrollar TME</vt:lpstr>
      <vt:lpstr>Factores de riesgo ergonomico que pueden desarrollar TME  </vt:lpstr>
      <vt:lpstr> como saber si estoy en riesgo de desarrollar TME</vt:lpstr>
      <vt:lpstr>Dos maneras de reducir riesgos ergonómicos </vt:lpstr>
      <vt:lpstr>Equipo de Proteccion Personal</vt:lpstr>
      <vt:lpstr>Riesgos ergonomicos y posibles soluciones</vt:lpstr>
      <vt:lpstr>Que riesgos ergonomicos existen en mi trabajo?</vt:lpstr>
      <vt:lpstr>Que puedo hacer si hay riesgos ergonomicos en el trabajo?</vt:lpstr>
      <vt:lpstr>Porque cambios ergonimicos son buenos para el patron?</vt:lpstr>
      <vt:lpstr>Que derechos tengo bajo la ley de  OSHA?</vt:lpstr>
      <vt:lpstr>Los Derechos de los Trabajadores Bajo la Ley de OSHA Trabajadores tienen el derecho a condiciones de trabajo sin riesgo de daño serio</vt:lpstr>
      <vt:lpstr>Los Derechos de los Trabajadores Bajo la Ley de OSHA  Trabajadores tienen el derecho a condiciones de trabajo sin riesgo de daño serio</vt:lpstr>
      <vt:lpstr>Si los estándares de OSHA no se cumplen…</vt:lpstr>
      <vt:lpstr>¿Qué pasa cuando presento una queja?</vt:lpstr>
      <vt:lpstr>Durante la inspección…</vt:lpstr>
      <vt:lpstr>¿y si mi patrón toma represalias contra mi  por ejercer mis derechos  de la salud y seguridad?</vt:lpstr>
      <vt:lpstr>Conclusión</vt:lpstr>
      <vt:lpstr>Para Información llame a:</vt:lpstr>
      <vt:lpstr>Nadie deve morir por un sueldo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2018-06-27T20:09:15Z</dcterms:created>
  <dcterms:modified xsi:type="dcterms:W3CDTF">2018-06-27T20:09:52Z</dcterms:modified>
</cp:coreProperties>
</file>